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6"/>
  </p:notesMasterIdLst>
  <p:handoutMasterIdLst>
    <p:handoutMasterId r:id="rId127"/>
  </p:handoutMasterIdLst>
  <p:sldIdLst>
    <p:sldId id="256" r:id="rId2"/>
    <p:sldId id="38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79"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809" autoAdjust="0"/>
    <p:restoredTop sz="94728" autoAdjust="0"/>
  </p:normalViewPr>
  <p:slideViewPr>
    <p:cSldViewPr showGuides="1">
      <p:cViewPr varScale="1">
        <p:scale>
          <a:sx n="70" d="100"/>
          <a:sy n="70" d="100"/>
        </p:scale>
        <p:origin x="690" y="48"/>
      </p:cViewPr>
      <p:guideLst>
        <p:guide orient="horz" pos="2160"/>
        <p:guide pos="2880"/>
      </p:guideLst>
    </p:cSldViewPr>
  </p:slideViewPr>
  <p:notesTextViewPr>
    <p:cViewPr>
      <p:scale>
        <a:sx n="1" d="1"/>
        <a:sy n="1" d="1"/>
      </p:scale>
      <p:origin x="0" y="0"/>
    </p:cViewPr>
  </p:notesTextViewPr>
  <p:sorterViewPr>
    <p:cViewPr>
      <p:scale>
        <a:sx n="100" d="100"/>
        <a:sy n="100" d="100"/>
      </p:scale>
      <p:origin x="0" y="225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FA96CCC2-0AD0-4152-A21F-5072067DDD3F}"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2298829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F49B7A4C-0B7E-4543-8F8B-A3C83D680F6B}" type="slidenum">
              <a:rPr/>
              <a:pPr lvl="0"/>
              <a:t>‹#›</a:t>
            </a:fld>
            <a:endParaRPr lang="en-IN"/>
          </a:p>
        </p:txBody>
      </p:sp>
    </p:spTree>
    <p:extLst>
      <p:ext uri="{BB962C8B-B14F-4D97-AF65-F5344CB8AC3E}">
        <p14:creationId xmlns:p14="http://schemas.microsoft.com/office/powerpoint/2010/main" val="3500474872"/>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dirty="0"/>
          </a:p>
        </p:txBody>
      </p:sp>
    </p:spTree>
    <p:extLst>
      <p:ext uri="{BB962C8B-B14F-4D97-AF65-F5344CB8AC3E}">
        <p14:creationId xmlns:p14="http://schemas.microsoft.com/office/powerpoint/2010/main" val="433552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8075457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5291524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1245859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703828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35810405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2476871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2481581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5048947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3103332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7932673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83656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753008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3063307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58096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3135752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6491234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3105889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0882394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4893225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3667130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9867322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95990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50742400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0227572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2737703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007964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1490399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7952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43615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99918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4397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75606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27830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35050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37987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F49B7A4C-0B7E-4543-8F8B-A3C83D680F6B}" type="slidenum">
              <a:rPr lang="en-US" smtClean="0"/>
              <a:pPr lvl="0"/>
              <a:t>2</a:t>
            </a:fld>
            <a:endParaRPr lang="en-US"/>
          </a:p>
        </p:txBody>
      </p:sp>
    </p:spTree>
    <p:extLst>
      <p:ext uri="{BB962C8B-B14F-4D97-AF65-F5344CB8AC3E}">
        <p14:creationId xmlns:p14="http://schemas.microsoft.com/office/powerpoint/2010/main" val="2565571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832333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16548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94269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94202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84781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841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54693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50689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44932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28583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509756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817516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337640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077451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22669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652280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308103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361828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99182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0228910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3848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782264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83669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8138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88380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65152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160360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80669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70352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859080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dirty="0"/>
          </a:p>
        </p:txBody>
      </p:sp>
    </p:spTree>
    <p:extLst>
      <p:ext uri="{BB962C8B-B14F-4D97-AF65-F5344CB8AC3E}">
        <p14:creationId xmlns:p14="http://schemas.microsoft.com/office/powerpoint/2010/main" val="25101985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077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70451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050728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876127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069418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3395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353628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7404976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930344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008937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504983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09707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681642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771035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973946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030468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530506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48163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529901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670980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879621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841492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2732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8726952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5692920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042127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388096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139399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839490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731472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8795918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F49B7A4C-0B7E-4543-8F8B-A3C83D680F6B}" type="slidenum">
              <a:rPr lang="en-US" smtClean="0"/>
              <a:pPr lvl="0"/>
              <a:t>77</a:t>
            </a:fld>
            <a:endParaRPr lang="en-US"/>
          </a:p>
        </p:txBody>
      </p:sp>
    </p:spTree>
    <p:extLst>
      <p:ext uri="{BB962C8B-B14F-4D97-AF65-F5344CB8AC3E}">
        <p14:creationId xmlns:p14="http://schemas.microsoft.com/office/powerpoint/2010/main" val="16086508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407159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81488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147840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en-IN" dirty="0" smtClean="0"/>
              <a:t>Arrow difference in right side</a:t>
            </a:r>
            <a:endParaRPr lang="en-IN" dirty="0"/>
          </a:p>
        </p:txBody>
      </p:sp>
    </p:spTree>
    <p:extLst>
      <p:ext uri="{BB962C8B-B14F-4D97-AF65-F5344CB8AC3E}">
        <p14:creationId xmlns:p14="http://schemas.microsoft.com/office/powerpoint/2010/main" val="8919746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51931956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02101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0729597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4775906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3462545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9248040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424531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610370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44970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880478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6175662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4057859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589798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576793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8675523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021826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1424370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8315908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4262223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89395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lvl="0"/>
            <a:r>
              <a:rPr lang="en-IN" smtClean="0"/>
              <a:t>            21St July, 2013</a:t>
            </a:r>
            <a:endParaRPr lang="en-IN"/>
          </a:p>
        </p:txBody>
      </p:sp>
      <p:sp>
        <p:nvSpPr>
          <p:cNvPr id="5" name="Footer Placeholder 4"/>
          <p:cNvSpPr>
            <a:spLocks noGrp="1"/>
          </p:cNvSpPr>
          <p:nvPr>
            <p:ph type="ftr" sz="quarter" idx="11"/>
          </p:nvPr>
        </p:nvSpPr>
        <p:spPr/>
        <p:txBody>
          <a:bodyPr/>
          <a:lstStyle/>
          <a:p>
            <a:pPr lvl="0"/>
            <a:r>
              <a:rPr lang="en-IN" smtClean="0"/>
              <a:t>Your footer comes here</a:t>
            </a:r>
            <a:endParaRPr lang="en-IN"/>
          </a:p>
        </p:txBody>
      </p:sp>
      <p:sp>
        <p:nvSpPr>
          <p:cNvPr id="6" name="Slide Number Placeholder 5"/>
          <p:cNvSpPr>
            <a:spLocks noGrp="1"/>
          </p:cNvSpPr>
          <p:nvPr>
            <p:ph type="sldNum" sz="quarter" idx="12"/>
          </p:nvPr>
        </p:nvSpPr>
        <p:spPr/>
        <p:txBody>
          <a:bodyPr/>
          <a:lstStyle/>
          <a:p>
            <a:pPr lvl="0"/>
            <a:fld id="{98AC0F1E-2939-4F80-913C-37E2CFBC04E9}" type="slidenum">
              <a:rPr lang="en-US" smtClean="0"/>
              <a:pPr lvl="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8"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22"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r>
              <a:rPr lang="en-IN" smtClean="0"/>
              <a:t>            21St July, 2013</a:t>
            </a:r>
            <a:endParaRPr lang="en-IN"/>
          </a:p>
        </p:txBody>
      </p:sp>
      <p:sp>
        <p:nvSpPr>
          <p:cNvPr id="5" name="Footer Placeholder 4"/>
          <p:cNvSpPr>
            <a:spLocks noGrp="1"/>
          </p:cNvSpPr>
          <p:nvPr>
            <p:ph type="ftr" sz="quarter" idx="11"/>
          </p:nvPr>
        </p:nvSpPr>
        <p:spPr/>
        <p:txBody>
          <a:bodyPr/>
          <a:lstStyle/>
          <a:p>
            <a:pPr lvl="0"/>
            <a:r>
              <a:rPr lang="en-IN" smtClean="0"/>
              <a:t>Your footer comes here</a:t>
            </a:r>
            <a:endParaRPr lang="en-IN"/>
          </a:p>
        </p:txBody>
      </p:sp>
      <p:sp>
        <p:nvSpPr>
          <p:cNvPr id="6" name="Slide Number Placeholder 5"/>
          <p:cNvSpPr>
            <a:spLocks noGrp="1"/>
          </p:cNvSpPr>
          <p:nvPr>
            <p:ph type="sldNum" sz="quarter" idx="12"/>
          </p:nvPr>
        </p:nvSpPr>
        <p:spPr/>
        <p:txBody>
          <a:bodyPr/>
          <a:lstStyle/>
          <a:p>
            <a:pPr lvl="0"/>
            <a:fld id="{33A7A83B-47CF-4F97-BF4B-B476DD8377E1}" type="slidenum">
              <a:rPr lang="en-US" smtClean="0"/>
              <a:pPr lvl="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r>
              <a:rPr lang="en-IN" smtClean="0"/>
              <a:t>            21St July, 2013</a:t>
            </a:r>
            <a:endParaRPr lang="en-IN"/>
          </a:p>
        </p:txBody>
      </p:sp>
      <p:sp>
        <p:nvSpPr>
          <p:cNvPr id="5" name="Footer Placeholder 4"/>
          <p:cNvSpPr>
            <a:spLocks noGrp="1"/>
          </p:cNvSpPr>
          <p:nvPr>
            <p:ph type="ftr" sz="quarter" idx="11"/>
          </p:nvPr>
        </p:nvSpPr>
        <p:spPr/>
        <p:txBody>
          <a:bodyPr/>
          <a:lstStyle/>
          <a:p>
            <a:pPr lvl="0"/>
            <a:r>
              <a:rPr lang="en-IN" smtClean="0"/>
              <a:t>Your footer comes here</a:t>
            </a:r>
            <a:endParaRPr lang="en-IN"/>
          </a:p>
        </p:txBody>
      </p:sp>
      <p:sp>
        <p:nvSpPr>
          <p:cNvPr id="6" name="Slide Number Placeholder 5"/>
          <p:cNvSpPr>
            <a:spLocks noGrp="1"/>
          </p:cNvSpPr>
          <p:nvPr>
            <p:ph type="sldNum" sz="quarter" idx="12"/>
          </p:nvPr>
        </p:nvSpPr>
        <p:spPr/>
        <p:txBody>
          <a:bodyPr/>
          <a:lstStyle/>
          <a:p>
            <a:pPr lvl="0"/>
            <a:fld id="{39C67AC1-C22E-4C92-9613-4624928E580A}" type="slidenum">
              <a:rPr lang="en-US" smtClean="0"/>
              <a:pPr lvl="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pPr lvl="0"/>
            <a:r>
              <a:rPr lang="en-IN" smtClean="0"/>
              <a:t>            21St July, 2013</a:t>
            </a:r>
            <a:endParaRPr lang="en-IN"/>
          </a:p>
        </p:txBody>
      </p:sp>
      <p:sp>
        <p:nvSpPr>
          <p:cNvPr id="6" name="Footer Placeholder 5"/>
          <p:cNvSpPr>
            <a:spLocks noGrp="1"/>
          </p:cNvSpPr>
          <p:nvPr>
            <p:ph type="ftr" sz="quarter" idx="11"/>
          </p:nvPr>
        </p:nvSpPr>
        <p:spPr/>
        <p:txBody>
          <a:bodyPr/>
          <a:lstStyle/>
          <a:p>
            <a:pPr lvl="0"/>
            <a:r>
              <a:rPr lang="en-IN" smtClean="0"/>
              <a:t>Your footer comes here</a:t>
            </a:r>
            <a:endParaRPr lang="en-IN"/>
          </a:p>
        </p:txBody>
      </p:sp>
      <p:sp>
        <p:nvSpPr>
          <p:cNvPr id="7" name="Slide Number Placeholder 6"/>
          <p:cNvSpPr>
            <a:spLocks noGrp="1"/>
          </p:cNvSpPr>
          <p:nvPr>
            <p:ph type="sldNum" sz="quarter" idx="12"/>
          </p:nvPr>
        </p:nvSpPr>
        <p:spPr/>
        <p:txBody>
          <a:bodyPr/>
          <a:lstStyle/>
          <a:p>
            <a:pPr lvl="0"/>
            <a:fld id="{982D8988-357A-44BD-8716-E2A8F7F6B4A2}" type="slidenum">
              <a:rPr lang="en-US" smtClean="0"/>
              <a:pPr lvl="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lvl="0"/>
            <a:r>
              <a:rPr lang="en-IN" smtClean="0"/>
              <a:t>            21St July, 2013</a:t>
            </a:r>
            <a:endParaRPr lang="en-IN"/>
          </a:p>
        </p:txBody>
      </p:sp>
      <p:sp>
        <p:nvSpPr>
          <p:cNvPr id="8" name="Footer Placeholder 7"/>
          <p:cNvSpPr>
            <a:spLocks noGrp="1"/>
          </p:cNvSpPr>
          <p:nvPr>
            <p:ph type="ftr" sz="quarter" idx="11"/>
          </p:nvPr>
        </p:nvSpPr>
        <p:spPr/>
        <p:txBody>
          <a:bodyPr/>
          <a:lstStyle/>
          <a:p>
            <a:pPr lvl="0"/>
            <a:r>
              <a:rPr lang="en-IN" smtClean="0"/>
              <a:t>Your footer comes here</a:t>
            </a:r>
            <a:endParaRPr lang="en-IN"/>
          </a:p>
        </p:txBody>
      </p:sp>
      <p:sp>
        <p:nvSpPr>
          <p:cNvPr id="9" name="Slide Number Placeholder 8"/>
          <p:cNvSpPr>
            <a:spLocks noGrp="1"/>
          </p:cNvSpPr>
          <p:nvPr>
            <p:ph type="sldNum" sz="quarter" idx="12"/>
          </p:nvPr>
        </p:nvSpPr>
        <p:spPr/>
        <p:txBody>
          <a:bodyPr/>
          <a:lstStyle/>
          <a:p>
            <a:pPr lvl="0"/>
            <a:fld id="{9891BAD1-5790-43E8-92DA-BD9532313B88}" type="slidenum">
              <a:rPr lang="en-US" smtClean="0"/>
              <a:pPr lvl="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r>
              <a:rPr lang="en-IN" smtClean="0"/>
              <a:t>            21St July, 2013</a:t>
            </a:r>
            <a:endParaRPr lang="en-IN"/>
          </a:p>
        </p:txBody>
      </p:sp>
      <p:sp>
        <p:nvSpPr>
          <p:cNvPr id="4" name="Footer Placeholder 3"/>
          <p:cNvSpPr>
            <a:spLocks noGrp="1"/>
          </p:cNvSpPr>
          <p:nvPr>
            <p:ph type="ftr" sz="quarter" idx="11"/>
          </p:nvPr>
        </p:nvSpPr>
        <p:spPr/>
        <p:txBody>
          <a:bodyPr/>
          <a:lstStyle/>
          <a:p>
            <a:pPr lvl="0"/>
            <a:r>
              <a:rPr lang="en-IN" smtClean="0"/>
              <a:t>Your footer comes here</a:t>
            </a:r>
            <a:endParaRPr lang="en-IN"/>
          </a:p>
        </p:txBody>
      </p:sp>
      <p:sp>
        <p:nvSpPr>
          <p:cNvPr id="5" name="Slide Number Placeholder 4"/>
          <p:cNvSpPr>
            <a:spLocks noGrp="1"/>
          </p:cNvSpPr>
          <p:nvPr>
            <p:ph type="sldNum" sz="quarter" idx="12"/>
          </p:nvPr>
        </p:nvSpPr>
        <p:spPr/>
        <p:txBody>
          <a:bodyPr/>
          <a:lstStyle/>
          <a:p>
            <a:pPr lvl="0"/>
            <a:fld id="{32033386-E041-4E6D-BC8D-7F38491A3FAB}" type="slidenum">
              <a:rPr lang="en-US" smtClean="0"/>
              <a:pPr lvl="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6" name="Slide Number Placeholder 1"/>
          <p:cNvSpPr txBox="1">
            <a:spLocks/>
          </p:cNvSpPr>
          <p:nvPr userDrawn="1"/>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pic>
        <p:nvPicPr>
          <p:cNvPr id="17"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lvl="0"/>
            <a:r>
              <a:rPr lang="en-IN" smtClean="0"/>
              <a:t>            21St July, 2013</a:t>
            </a:r>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lvl="0"/>
            <a:r>
              <a:rPr lang="en-IN" smtClean="0"/>
              <a:t>Your footer comes here</a:t>
            </a:r>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lvl="0"/>
            <a:fld id="{3474B333-6797-40BE-B863-18B469C6A8FF}" type="slidenum">
              <a:rPr lang="en-US" smtClean="0"/>
              <a:pPr lvl="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1.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0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2.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cse.iitd.ernet.in/~srsarangi/archbooksoft.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9.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4" name="Title 1"/>
          <p:cNvSpPr txBox="1">
            <a:spLocks/>
          </p:cNvSpPr>
          <p:nvPr/>
        </p:nvSpPr>
        <p:spPr>
          <a:xfrm>
            <a:off x="1727200" y="1054100"/>
            <a:ext cx="7416800" cy="1470025"/>
          </a:xfrm>
          <a:prstGeom prst="rect">
            <a:avLst/>
          </a:prstGeom>
        </p:spPr>
        <p:txBody>
          <a:bodyPr vert="horz" lIns="0" tIns="0" rIns="0" bIns="0" rtlCol="0" anchor="ctr">
            <a:sp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en-US" smtClean="0"/>
              <a:t>Processor Design</a:t>
            </a:r>
            <a:endParaRPr lang="en-US"/>
          </a:p>
        </p:txBody>
      </p:sp>
      <p:sp>
        <p:nvSpPr>
          <p:cNvPr id="5" name="Title 1"/>
          <p:cNvSpPr txBox="1">
            <a:spLocks/>
          </p:cNvSpPr>
          <p:nvPr/>
        </p:nvSpPr>
        <p:spPr>
          <a:xfrm>
            <a:off x="1727200" y="1054100"/>
            <a:ext cx="7416800" cy="1470025"/>
          </a:xfrm>
          <a:prstGeom prst="rect">
            <a:avLst/>
          </a:prstGeom>
        </p:spPr>
        <p:txBody>
          <a:bodyPr vert="horz" lIns="0" tIns="0" rIns="0" bIns="0" rtlCol="0" anchor="ctr">
            <a:sp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en-US" smtClean="0"/>
              <a:t>The Language of Bits</a:t>
            </a:r>
            <a:endParaRPr lang="en-US"/>
          </a:p>
        </p:txBody>
      </p:sp>
      <p:sp>
        <p:nvSpPr>
          <p:cNvPr id="6" name="TextBox 1"/>
          <p:cNvSpPr txBox="1">
            <a:spLocks noChangeArrowheads="1"/>
          </p:cNvSpPr>
          <p:nvPr/>
        </p:nvSpPr>
        <p:spPr bwMode="auto">
          <a:xfrm>
            <a:off x="2667000" y="3348335"/>
            <a:ext cx="388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a:t>
            </a:r>
            <a:r>
              <a:rPr lang="fi-FI" sz="2400" b="1" smtClean="0">
                <a:cs typeface="Arial" panose="020B0604020202020204" pitchFamily="34" charset="0"/>
              </a:rPr>
              <a:t>Sarangi, IIT Delhi</a:t>
            </a:r>
            <a:endParaRPr lang="fi-FI" sz="2400" b="1" dirty="0" smtClean="0">
              <a:cs typeface="Arial" panose="020B0604020202020204" pitchFamily="34" charset="0"/>
            </a:endParaRPr>
          </a:p>
        </p:txBody>
      </p:sp>
      <p:sp>
        <p:nvSpPr>
          <p:cNvPr id="7" name="Rectangle 6"/>
          <p:cNvSpPr/>
          <p:nvPr/>
        </p:nvSpPr>
        <p:spPr>
          <a:xfrm>
            <a:off x="103909" y="2706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t>
            </a:r>
            <a:r>
              <a:rPr lang="en-US" sz="3600" b="1" dirty="0" smtClean="0">
                <a:latin typeface="Arial" panose="020B0604020202020204" pitchFamily="34" charset="0"/>
                <a:cs typeface="Arial" panose="020B0604020202020204" pitchFamily="34" charset="0"/>
              </a:rPr>
              <a:t>Architecture</a:t>
            </a:r>
            <a:endParaRPr lang="en-US" sz="3600" dirty="0">
              <a:latin typeface="Arial" panose="020B0604020202020204" pitchFamily="34" charset="0"/>
              <a:cs typeface="Arial" panose="020B0604020202020204" pitchFamily="34" charset="0"/>
            </a:endParaRPr>
          </a:p>
        </p:txBody>
      </p:sp>
      <p:sp>
        <p:nvSpPr>
          <p:cNvPr id="8" name="Text Box 4"/>
          <p:cNvSpPr txBox="1">
            <a:spLocks noChangeArrowheads="1"/>
          </p:cNvSpPr>
          <p:nvPr/>
        </p:nvSpPr>
        <p:spPr bwMode="auto">
          <a:xfrm>
            <a:off x="6438900" y="514290"/>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smtClean="0">
                <a:cs typeface="Arial" panose="020B0604020202020204" pitchFamily="34" charset="0"/>
              </a:rPr>
              <a:t>PowerPoint Slides</a:t>
            </a: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txBox="1">
            <a:spLocks/>
          </p:cNvSpPr>
          <p:nvPr/>
        </p:nvSpPr>
        <p:spPr>
          <a:xfrm>
            <a:off x="304800" y="4343400"/>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smtClean="0">
                <a:solidFill>
                  <a:schemeClr val="tx1"/>
                </a:solidFill>
                <a:effectLst/>
                <a:latin typeface="Arial" panose="020B0604020202020204" pitchFamily="34" charset="0"/>
                <a:cs typeface="Arial" panose="020B0604020202020204" pitchFamily="34" charset="0"/>
              </a:rPr>
              <a:t>Chapter 9  Principles of Pipelining </a:t>
            </a:r>
            <a:endParaRPr lang="en-US" dirty="0">
              <a:solidFill>
                <a:schemeClr val="tx1"/>
              </a:solidFill>
              <a:effectLst/>
              <a:latin typeface="Arial" panose="020B0604020202020204" pitchFamily="34" charset="0"/>
              <a:cs typeface="Arial" panose="020B0604020202020204" pitchFamily="34" charset="0"/>
            </a:endParaRPr>
          </a:p>
        </p:txBody>
      </p:sp>
      <p:grpSp>
        <p:nvGrpSpPr>
          <p:cNvPr id="11" name="Group 10"/>
          <p:cNvGrpSpPr/>
          <p:nvPr/>
        </p:nvGrpSpPr>
        <p:grpSpPr>
          <a:xfrm>
            <a:off x="0" y="5537200"/>
            <a:ext cx="9372600" cy="1457325"/>
            <a:chOff x="0" y="5537200"/>
            <a:chExt cx="9372600" cy="1457325"/>
          </a:xfrm>
        </p:grpSpPr>
        <p:sp>
          <p:nvSpPr>
            <p:cNvPr id="12" name="Rectangle 11"/>
            <p:cNvSpPr/>
            <p:nvPr/>
          </p:nvSpPr>
          <p:spPr>
            <a:xfrm>
              <a:off x="0" y="5537200"/>
              <a:ext cx="9144000" cy="1320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14"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a:t>
              </a:fld>
              <a:endParaRPr lang="en-US" sz="1000" dirty="0">
                <a:latin typeface="Calibri" panose="020F050202020403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Pipelined</a:t>
            </a:r>
            <a:r>
              <a:rPr lang="fr-FR" dirty="0">
                <a:solidFill>
                  <a:schemeClr val="tx1"/>
                </a:solidFill>
              </a:rPr>
              <a:t> Data Path </a:t>
            </a:r>
            <a:r>
              <a:rPr lang="fr-FR" dirty="0" err="1">
                <a:solidFill>
                  <a:schemeClr val="tx1"/>
                </a:solidFill>
              </a:rPr>
              <a:t>with</a:t>
            </a:r>
            <a:r>
              <a:rPr lang="fr-FR" dirty="0">
                <a:solidFill>
                  <a:schemeClr val="tx1"/>
                </a:solidFill>
              </a:rPr>
              <a:t> </a:t>
            </a:r>
            <a:r>
              <a:rPr lang="fr-FR" dirty="0" err="1">
                <a:solidFill>
                  <a:schemeClr val="tx1"/>
                </a:solidFill>
              </a:rPr>
              <a:t>Latches</a:t>
            </a:r>
            <a:endParaRPr lang="fr-FR" dirty="0">
              <a:solidFill>
                <a:schemeClr val="tx1"/>
              </a:solidFill>
            </a:endParaRPr>
          </a:p>
        </p:txBody>
      </p:sp>
      <p:sp>
        <p:nvSpPr>
          <p:cNvPr id="3" name="Text Placeholder 2"/>
          <p:cNvSpPr txBox="1">
            <a:spLocks noGrp="1"/>
          </p:cNvSpPr>
          <p:nvPr>
            <p:ph type="body" idx="4294967295"/>
          </p:nvPr>
        </p:nvSpPr>
        <p:spPr>
          <a:xfrm>
            <a:off x="838200" y="4114800"/>
            <a:ext cx="7416800" cy="1371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Add a latch between subsequent stages.</a:t>
            </a:r>
          </a:p>
          <a:p>
            <a:pPr lvl="1">
              <a:buSzPct val="100000"/>
              <a:buFont typeface="Symbol" panose="05050102010706020507" pitchFamily="18" charset="2"/>
              <a:buChar char="*"/>
            </a:pPr>
            <a:r>
              <a:rPr lang="en-US" dirty="0">
                <a:latin typeface="Calibri" panose="020F0502020204030204" pitchFamily="34" charset="0"/>
              </a:rPr>
              <a:t>Triggered by a negative clock edge</a:t>
            </a:r>
          </a:p>
        </p:txBody>
      </p:sp>
      <p:grpSp>
        <p:nvGrpSpPr>
          <p:cNvPr id="59" name="Group 55"/>
          <p:cNvGrpSpPr>
            <a:grpSpLocks noChangeAspect="1"/>
          </p:cNvGrpSpPr>
          <p:nvPr/>
        </p:nvGrpSpPr>
        <p:grpSpPr bwMode="auto">
          <a:xfrm>
            <a:off x="914400" y="1757362"/>
            <a:ext cx="7315200" cy="1900238"/>
            <a:chOff x="816" y="1200"/>
            <a:chExt cx="4608" cy="1197"/>
          </a:xfrm>
        </p:grpSpPr>
        <p:sp>
          <p:nvSpPr>
            <p:cNvPr id="60" name="AutoShape 54"/>
            <p:cNvSpPr>
              <a:spLocks noChangeAspect="1" noChangeArrowheads="1" noTextEdit="1"/>
            </p:cNvSpPr>
            <p:nvPr/>
          </p:nvSpPr>
          <p:spPr bwMode="auto">
            <a:xfrm>
              <a:off x="816" y="1200"/>
              <a:ext cx="4608" cy="1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6"/>
            <p:cNvSpPr>
              <a:spLocks/>
            </p:cNvSpPr>
            <p:nvPr/>
          </p:nvSpPr>
          <p:spPr bwMode="auto">
            <a:xfrm>
              <a:off x="865" y="1728"/>
              <a:ext cx="538" cy="577"/>
            </a:xfrm>
            <a:custGeom>
              <a:avLst/>
              <a:gdLst>
                <a:gd name="T0" fmla="*/ 841 w 3923"/>
                <a:gd name="T1" fmla="*/ 0 h 4208"/>
                <a:gd name="T2" fmla="*/ 3081 w 3923"/>
                <a:gd name="T3" fmla="*/ 0 h 4208"/>
                <a:gd name="T4" fmla="*/ 3923 w 3923"/>
                <a:gd name="T5" fmla="*/ 841 h 4208"/>
                <a:gd name="T6" fmla="*/ 3923 w 3923"/>
                <a:gd name="T7" fmla="*/ 3367 h 4208"/>
                <a:gd name="T8" fmla="*/ 3081 w 3923"/>
                <a:gd name="T9" fmla="*/ 4208 h 4208"/>
                <a:gd name="T10" fmla="*/ 841 w 3923"/>
                <a:gd name="T11" fmla="*/ 4208 h 4208"/>
                <a:gd name="T12" fmla="*/ 0 w 3923"/>
                <a:gd name="T13" fmla="*/ 3367 h 4208"/>
                <a:gd name="T14" fmla="*/ 0 w 3923"/>
                <a:gd name="T15" fmla="*/ 841 h 4208"/>
                <a:gd name="T16" fmla="*/ 841 w 3923"/>
                <a:gd name="T17" fmla="*/ 0 h 4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3" h="4208">
                  <a:moveTo>
                    <a:pt x="841" y="0"/>
                  </a:moveTo>
                  <a:lnTo>
                    <a:pt x="3081" y="0"/>
                  </a:lnTo>
                  <a:cubicBezTo>
                    <a:pt x="3548" y="0"/>
                    <a:pt x="3923" y="375"/>
                    <a:pt x="3923" y="841"/>
                  </a:cubicBezTo>
                  <a:lnTo>
                    <a:pt x="3923" y="3367"/>
                  </a:lnTo>
                  <a:cubicBezTo>
                    <a:pt x="3923" y="3833"/>
                    <a:pt x="3548" y="4208"/>
                    <a:pt x="3081" y="4208"/>
                  </a:cubicBezTo>
                  <a:lnTo>
                    <a:pt x="841" y="4208"/>
                  </a:lnTo>
                  <a:cubicBezTo>
                    <a:pt x="375" y="4208"/>
                    <a:pt x="0" y="3833"/>
                    <a:pt x="0" y="3367"/>
                  </a:cubicBezTo>
                  <a:lnTo>
                    <a:pt x="0" y="841"/>
                  </a:lnTo>
                  <a:cubicBezTo>
                    <a:pt x="0" y="375"/>
                    <a:pt x="375" y="0"/>
                    <a:pt x="841" y="0"/>
                  </a:cubicBezTo>
                  <a:close/>
                </a:path>
              </a:pathLst>
            </a:custGeom>
            <a:solidFill>
              <a:srgbClr val="FFE6D5"/>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7"/>
            <p:cNvSpPr>
              <a:spLocks noChangeArrowheads="1"/>
            </p:cNvSpPr>
            <p:nvPr/>
          </p:nvSpPr>
          <p:spPr bwMode="auto">
            <a:xfrm>
              <a:off x="932" y="1880"/>
              <a:ext cx="444"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63" name="Rectangle 58"/>
            <p:cNvSpPr>
              <a:spLocks noChangeArrowheads="1"/>
            </p:cNvSpPr>
            <p:nvPr/>
          </p:nvSpPr>
          <p:spPr bwMode="auto">
            <a:xfrm>
              <a:off x="1020" y="1986"/>
              <a:ext cx="259"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Fetch</a:t>
              </a: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Rectangle 59"/>
            <p:cNvSpPr>
              <a:spLocks noChangeArrowheads="1"/>
            </p:cNvSpPr>
            <p:nvPr/>
          </p:nvSpPr>
          <p:spPr bwMode="auto">
            <a:xfrm>
              <a:off x="1059" y="2093"/>
              <a:ext cx="17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(IF)</a:t>
              </a:r>
              <a:endParaRPr kumimoji="0" lang="en-US" sz="1800" b="0" i="0" u="none" strike="noStrike" cap="none" normalizeH="0" baseline="0" smtClean="0">
                <a:ln>
                  <a:noFill/>
                </a:ln>
                <a:solidFill>
                  <a:schemeClr val="tx1"/>
                </a:solidFill>
                <a:effectLst/>
                <a:latin typeface="Arial" pitchFamily="34" charset="0"/>
              </a:endParaRPr>
            </a:p>
          </p:txBody>
        </p:sp>
        <p:sp>
          <p:nvSpPr>
            <p:cNvPr id="65" name="Freeform 60"/>
            <p:cNvSpPr>
              <a:spLocks/>
            </p:cNvSpPr>
            <p:nvPr/>
          </p:nvSpPr>
          <p:spPr bwMode="auto">
            <a:xfrm>
              <a:off x="1852" y="1734"/>
              <a:ext cx="537" cy="578"/>
            </a:xfrm>
            <a:custGeom>
              <a:avLst/>
              <a:gdLst>
                <a:gd name="T0" fmla="*/ 841 w 3923"/>
                <a:gd name="T1" fmla="*/ 0 h 4209"/>
                <a:gd name="T2" fmla="*/ 3081 w 3923"/>
                <a:gd name="T3" fmla="*/ 0 h 4209"/>
                <a:gd name="T4" fmla="*/ 3923 w 3923"/>
                <a:gd name="T5" fmla="*/ 842 h 4209"/>
                <a:gd name="T6" fmla="*/ 3923 w 3923"/>
                <a:gd name="T7" fmla="*/ 3367 h 4209"/>
                <a:gd name="T8" fmla="*/ 3081 w 3923"/>
                <a:gd name="T9" fmla="*/ 4209 h 4209"/>
                <a:gd name="T10" fmla="*/ 841 w 3923"/>
                <a:gd name="T11" fmla="*/ 4209 h 4209"/>
                <a:gd name="T12" fmla="*/ 0 w 3923"/>
                <a:gd name="T13" fmla="*/ 3367 h 4209"/>
                <a:gd name="T14" fmla="*/ 0 w 3923"/>
                <a:gd name="T15" fmla="*/ 842 h 4209"/>
                <a:gd name="T16" fmla="*/ 841 w 3923"/>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3" h="4209">
                  <a:moveTo>
                    <a:pt x="841" y="0"/>
                  </a:moveTo>
                  <a:lnTo>
                    <a:pt x="3081" y="0"/>
                  </a:lnTo>
                  <a:cubicBezTo>
                    <a:pt x="3548" y="0"/>
                    <a:pt x="3923" y="376"/>
                    <a:pt x="3923" y="842"/>
                  </a:cubicBezTo>
                  <a:lnTo>
                    <a:pt x="3923" y="3367"/>
                  </a:lnTo>
                  <a:cubicBezTo>
                    <a:pt x="3923" y="3833"/>
                    <a:pt x="3548" y="4209"/>
                    <a:pt x="3081" y="4209"/>
                  </a:cubicBezTo>
                  <a:lnTo>
                    <a:pt x="841" y="4209"/>
                  </a:lnTo>
                  <a:cubicBezTo>
                    <a:pt x="375" y="4209"/>
                    <a:pt x="0" y="3833"/>
                    <a:pt x="0" y="3367"/>
                  </a:cubicBezTo>
                  <a:lnTo>
                    <a:pt x="0" y="842"/>
                  </a:lnTo>
                  <a:cubicBezTo>
                    <a:pt x="0" y="376"/>
                    <a:pt x="375" y="0"/>
                    <a:pt x="841" y="0"/>
                  </a:cubicBezTo>
                  <a:close/>
                </a:path>
              </a:pathLst>
            </a:custGeom>
            <a:solidFill>
              <a:srgbClr val="FFE6D5"/>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1"/>
            <p:cNvSpPr>
              <a:spLocks noChangeArrowheads="1"/>
            </p:cNvSpPr>
            <p:nvPr/>
          </p:nvSpPr>
          <p:spPr bwMode="auto">
            <a:xfrm>
              <a:off x="1956" y="1875"/>
              <a:ext cx="38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Operand</a:t>
              </a:r>
              <a:endParaRPr kumimoji="0" lang="en-US" sz="1800" b="0" i="0" u="none" strike="noStrike" cap="none" normalizeH="0" baseline="0" smtClean="0">
                <a:ln>
                  <a:noFill/>
                </a:ln>
                <a:solidFill>
                  <a:schemeClr val="tx1"/>
                </a:solidFill>
                <a:effectLst/>
                <a:latin typeface="Arial" pitchFamily="34" charset="0"/>
              </a:endParaRPr>
            </a:p>
          </p:txBody>
        </p:sp>
        <p:sp>
          <p:nvSpPr>
            <p:cNvPr id="67" name="Rectangle 62"/>
            <p:cNvSpPr>
              <a:spLocks noChangeArrowheads="1"/>
            </p:cNvSpPr>
            <p:nvPr/>
          </p:nvSpPr>
          <p:spPr bwMode="auto">
            <a:xfrm>
              <a:off x="2013" y="1981"/>
              <a:ext cx="259"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Fetch</a:t>
              </a:r>
              <a:endParaRPr kumimoji="0" lang="en-US" sz="1800" b="0" i="0" u="none" strike="noStrike" cap="none" normalizeH="0" baseline="0" dirty="0" smtClean="0">
                <a:ln>
                  <a:noFill/>
                </a:ln>
                <a:solidFill>
                  <a:schemeClr val="tx1"/>
                </a:solidFill>
                <a:effectLst/>
                <a:latin typeface="Arial" pitchFamily="34" charset="0"/>
              </a:endParaRPr>
            </a:p>
          </p:txBody>
        </p:sp>
        <p:sp>
          <p:nvSpPr>
            <p:cNvPr id="68" name="Rectangle 63"/>
            <p:cNvSpPr>
              <a:spLocks noChangeArrowheads="1"/>
            </p:cNvSpPr>
            <p:nvPr/>
          </p:nvSpPr>
          <p:spPr bwMode="auto">
            <a:xfrm>
              <a:off x="2032" y="2088"/>
              <a:ext cx="219"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69" name="Freeform 64"/>
            <p:cNvSpPr>
              <a:spLocks/>
            </p:cNvSpPr>
            <p:nvPr/>
          </p:nvSpPr>
          <p:spPr bwMode="auto">
            <a:xfrm>
              <a:off x="2851" y="1732"/>
              <a:ext cx="538" cy="577"/>
            </a:xfrm>
            <a:custGeom>
              <a:avLst/>
              <a:gdLst>
                <a:gd name="T0" fmla="*/ 842 w 3924"/>
                <a:gd name="T1" fmla="*/ 0 h 4208"/>
                <a:gd name="T2" fmla="*/ 3082 w 3924"/>
                <a:gd name="T3" fmla="*/ 0 h 4208"/>
                <a:gd name="T4" fmla="*/ 3924 w 3924"/>
                <a:gd name="T5" fmla="*/ 841 h 4208"/>
                <a:gd name="T6" fmla="*/ 3924 w 3924"/>
                <a:gd name="T7" fmla="*/ 3366 h 4208"/>
                <a:gd name="T8" fmla="*/ 3082 w 3924"/>
                <a:gd name="T9" fmla="*/ 4208 h 4208"/>
                <a:gd name="T10" fmla="*/ 842 w 3924"/>
                <a:gd name="T11" fmla="*/ 4208 h 4208"/>
                <a:gd name="T12" fmla="*/ 0 w 3924"/>
                <a:gd name="T13" fmla="*/ 3366 h 4208"/>
                <a:gd name="T14" fmla="*/ 0 w 3924"/>
                <a:gd name="T15" fmla="*/ 841 h 4208"/>
                <a:gd name="T16" fmla="*/ 842 w 3924"/>
                <a:gd name="T17" fmla="*/ 0 h 4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4" h="4208">
                  <a:moveTo>
                    <a:pt x="842" y="0"/>
                  </a:moveTo>
                  <a:lnTo>
                    <a:pt x="3082" y="0"/>
                  </a:lnTo>
                  <a:cubicBezTo>
                    <a:pt x="3548" y="0"/>
                    <a:pt x="3924" y="375"/>
                    <a:pt x="3924" y="841"/>
                  </a:cubicBezTo>
                  <a:lnTo>
                    <a:pt x="3924" y="3366"/>
                  </a:lnTo>
                  <a:cubicBezTo>
                    <a:pt x="3924" y="3833"/>
                    <a:pt x="3548" y="4208"/>
                    <a:pt x="3082" y="4208"/>
                  </a:cubicBezTo>
                  <a:lnTo>
                    <a:pt x="842" y="4208"/>
                  </a:lnTo>
                  <a:cubicBezTo>
                    <a:pt x="376" y="4208"/>
                    <a:pt x="0" y="3833"/>
                    <a:pt x="0" y="3366"/>
                  </a:cubicBezTo>
                  <a:lnTo>
                    <a:pt x="0" y="841"/>
                  </a:lnTo>
                  <a:cubicBezTo>
                    <a:pt x="0" y="375"/>
                    <a:pt x="376" y="0"/>
                    <a:pt x="842" y="0"/>
                  </a:cubicBezTo>
                  <a:close/>
                </a:path>
              </a:pathLst>
            </a:custGeom>
            <a:solidFill>
              <a:srgbClr val="FFE6D5"/>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65"/>
            <p:cNvSpPr>
              <a:spLocks noChangeArrowheads="1"/>
            </p:cNvSpPr>
            <p:nvPr/>
          </p:nvSpPr>
          <p:spPr bwMode="auto">
            <a:xfrm>
              <a:off x="2967" y="1873"/>
              <a:ext cx="357"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Execute</a:t>
              </a:r>
              <a:endParaRPr kumimoji="0" lang="en-US" sz="1800" b="0" i="0" u="none" strike="noStrike" cap="none" normalizeH="0" baseline="0" smtClean="0">
                <a:ln>
                  <a:noFill/>
                </a:ln>
                <a:solidFill>
                  <a:schemeClr val="tx1"/>
                </a:solidFill>
                <a:effectLst/>
                <a:latin typeface="Arial" pitchFamily="34" charset="0"/>
              </a:endParaRPr>
            </a:p>
          </p:txBody>
        </p:sp>
        <p:sp>
          <p:nvSpPr>
            <p:cNvPr id="71" name="Rectangle 66"/>
            <p:cNvSpPr>
              <a:spLocks noChangeArrowheads="1"/>
            </p:cNvSpPr>
            <p:nvPr/>
          </p:nvSpPr>
          <p:spPr bwMode="auto">
            <a:xfrm>
              <a:off x="3034" y="2085"/>
              <a:ext cx="214"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(EX)</a:t>
              </a:r>
              <a:endParaRPr kumimoji="0" lang="en-US" sz="1800" b="0" i="0" u="none" strike="noStrike" cap="none" normalizeH="0" baseline="0" smtClean="0">
                <a:ln>
                  <a:noFill/>
                </a:ln>
                <a:solidFill>
                  <a:schemeClr val="tx1"/>
                </a:solidFill>
                <a:effectLst/>
                <a:latin typeface="Arial" pitchFamily="34" charset="0"/>
              </a:endParaRPr>
            </a:p>
          </p:txBody>
        </p:sp>
        <p:sp>
          <p:nvSpPr>
            <p:cNvPr id="72" name="Freeform 67"/>
            <p:cNvSpPr>
              <a:spLocks/>
            </p:cNvSpPr>
            <p:nvPr/>
          </p:nvSpPr>
          <p:spPr bwMode="auto">
            <a:xfrm>
              <a:off x="3859" y="1744"/>
              <a:ext cx="537" cy="577"/>
            </a:xfrm>
            <a:custGeom>
              <a:avLst/>
              <a:gdLst>
                <a:gd name="T0" fmla="*/ 842 w 3923"/>
                <a:gd name="T1" fmla="*/ 0 h 4209"/>
                <a:gd name="T2" fmla="*/ 3082 w 3923"/>
                <a:gd name="T3" fmla="*/ 0 h 4209"/>
                <a:gd name="T4" fmla="*/ 3923 w 3923"/>
                <a:gd name="T5" fmla="*/ 842 h 4209"/>
                <a:gd name="T6" fmla="*/ 3923 w 3923"/>
                <a:gd name="T7" fmla="*/ 3367 h 4209"/>
                <a:gd name="T8" fmla="*/ 3082 w 3923"/>
                <a:gd name="T9" fmla="*/ 4209 h 4209"/>
                <a:gd name="T10" fmla="*/ 842 w 3923"/>
                <a:gd name="T11" fmla="*/ 4209 h 4209"/>
                <a:gd name="T12" fmla="*/ 0 w 3923"/>
                <a:gd name="T13" fmla="*/ 3367 h 4209"/>
                <a:gd name="T14" fmla="*/ 0 w 3923"/>
                <a:gd name="T15" fmla="*/ 842 h 4209"/>
                <a:gd name="T16" fmla="*/ 842 w 3923"/>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3" h="4209">
                  <a:moveTo>
                    <a:pt x="842" y="0"/>
                  </a:moveTo>
                  <a:lnTo>
                    <a:pt x="3082" y="0"/>
                  </a:lnTo>
                  <a:cubicBezTo>
                    <a:pt x="3548" y="0"/>
                    <a:pt x="3923" y="376"/>
                    <a:pt x="3923" y="842"/>
                  </a:cubicBezTo>
                  <a:lnTo>
                    <a:pt x="3923" y="3367"/>
                  </a:lnTo>
                  <a:cubicBezTo>
                    <a:pt x="3923" y="3833"/>
                    <a:pt x="3548" y="4209"/>
                    <a:pt x="3082" y="4209"/>
                  </a:cubicBezTo>
                  <a:lnTo>
                    <a:pt x="842" y="4209"/>
                  </a:lnTo>
                  <a:cubicBezTo>
                    <a:pt x="375" y="4209"/>
                    <a:pt x="0" y="3833"/>
                    <a:pt x="0" y="3367"/>
                  </a:cubicBezTo>
                  <a:lnTo>
                    <a:pt x="0" y="842"/>
                  </a:lnTo>
                  <a:cubicBezTo>
                    <a:pt x="0" y="376"/>
                    <a:pt x="375" y="0"/>
                    <a:pt x="842" y="0"/>
                  </a:cubicBezTo>
                  <a:close/>
                </a:path>
              </a:pathLst>
            </a:custGeom>
            <a:solidFill>
              <a:srgbClr val="FFE6D5"/>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68"/>
            <p:cNvSpPr>
              <a:spLocks noChangeArrowheads="1"/>
            </p:cNvSpPr>
            <p:nvPr/>
          </p:nvSpPr>
          <p:spPr bwMode="auto">
            <a:xfrm>
              <a:off x="3975" y="1884"/>
              <a:ext cx="35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74" name="Rectangle 69"/>
            <p:cNvSpPr>
              <a:spLocks noChangeArrowheads="1"/>
            </p:cNvSpPr>
            <p:nvPr/>
          </p:nvSpPr>
          <p:spPr bwMode="auto">
            <a:xfrm>
              <a:off x="3991" y="1991"/>
              <a:ext cx="323"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Access</a:t>
              </a:r>
              <a:endParaRPr kumimoji="0" lang="en-US" sz="1800" b="0" i="0" u="none" strike="noStrike" cap="none" normalizeH="0" baseline="0" smtClean="0">
                <a:ln>
                  <a:noFill/>
                </a:ln>
                <a:solidFill>
                  <a:schemeClr val="tx1"/>
                </a:solidFill>
                <a:effectLst/>
                <a:latin typeface="Arial" pitchFamily="34" charset="0"/>
              </a:endParaRPr>
            </a:p>
          </p:txBody>
        </p:sp>
        <p:sp>
          <p:nvSpPr>
            <p:cNvPr id="75" name="Rectangle 70"/>
            <p:cNvSpPr>
              <a:spLocks noChangeArrowheads="1"/>
            </p:cNvSpPr>
            <p:nvPr/>
          </p:nvSpPr>
          <p:spPr bwMode="auto">
            <a:xfrm>
              <a:off x="4034" y="2097"/>
              <a:ext cx="229"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(MA)</a:t>
              </a:r>
              <a:endParaRPr kumimoji="0" lang="en-US" sz="1800" b="0" i="0" u="none" strike="noStrike" cap="none" normalizeH="0" baseline="0" smtClean="0">
                <a:ln>
                  <a:noFill/>
                </a:ln>
                <a:solidFill>
                  <a:schemeClr val="tx1"/>
                </a:solidFill>
                <a:effectLst/>
                <a:latin typeface="Arial" pitchFamily="34" charset="0"/>
              </a:endParaRPr>
            </a:p>
          </p:txBody>
        </p:sp>
        <p:sp>
          <p:nvSpPr>
            <p:cNvPr id="76" name="Freeform 71"/>
            <p:cNvSpPr>
              <a:spLocks/>
            </p:cNvSpPr>
            <p:nvPr/>
          </p:nvSpPr>
          <p:spPr bwMode="auto">
            <a:xfrm>
              <a:off x="4850" y="1740"/>
              <a:ext cx="537" cy="577"/>
            </a:xfrm>
            <a:custGeom>
              <a:avLst/>
              <a:gdLst>
                <a:gd name="T0" fmla="*/ 842 w 3924"/>
                <a:gd name="T1" fmla="*/ 0 h 4208"/>
                <a:gd name="T2" fmla="*/ 3082 w 3924"/>
                <a:gd name="T3" fmla="*/ 0 h 4208"/>
                <a:gd name="T4" fmla="*/ 3924 w 3924"/>
                <a:gd name="T5" fmla="*/ 841 h 4208"/>
                <a:gd name="T6" fmla="*/ 3924 w 3924"/>
                <a:gd name="T7" fmla="*/ 3366 h 4208"/>
                <a:gd name="T8" fmla="*/ 3082 w 3924"/>
                <a:gd name="T9" fmla="*/ 4208 h 4208"/>
                <a:gd name="T10" fmla="*/ 842 w 3924"/>
                <a:gd name="T11" fmla="*/ 4208 h 4208"/>
                <a:gd name="T12" fmla="*/ 0 w 3924"/>
                <a:gd name="T13" fmla="*/ 3366 h 4208"/>
                <a:gd name="T14" fmla="*/ 0 w 3924"/>
                <a:gd name="T15" fmla="*/ 841 h 4208"/>
                <a:gd name="T16" fmla="*/ 842 w 3924"/>
                <a:gd name="T17" fmla="*/ 0 h 4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4" h="4208">
                  <a:moveTo>
                    <a:pt x="842" y="0"/>
                  </a:moveTo>
                  <a:lnTo>
                    <a:pt x="3082" y="0"/>
                  </a:lnTo>
                  <a:cubicBezTo>
                    <a:pt x="3548" y="0"/>
                    <a:pt x="3924" y="375"/>
                    <a:pt x="3924" y="841"/>
                  </a:cubicBezTo>
                  <a:lnTo>
                    <a:pt x="3924" y="3366"/>
                  </a:lnTo>
                  <a:cubicBezTo>
                    <a:pt x="3924" y="3833"/>
                    <a:pt x="3548" y="4208"/>
                    <a:pt x="3082" y="4208"/>
                  </a:cubicBezTo>
                  <a:lnTo>
                    <a:pt x="842" y="4208"/>
                  </a:lnTo>
                  <a:cubicBezTo>
                    <a:pt x="376" y="4208"/>
                    <a:pt x="0" y="3833"/>
                    <a:pt x="0" y="3366"/>
                  </a:cubicBezTo>
                  <a:lnTo>
                    <a:pt x="0" y="841"/>
                  </a:lnTo>
                  <a:cubicBezTo>
                    <a:pt x="0" y="375"/>
                    <a:pt x="376" y="0"/>
                    <a:pt x="842" y="0"/>
                  </a:cubicBezTo>
                  <a:close/>
                </a:path>
              </a:pathLst>
            </a:custGeom>
            <a:solidFill>
              <a:srgbClr val="FFE6D5"/>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2"/>
            <p:cNvSpPr>
              <a:spLocks noChangeArrowheads="1"/>
            </p:cNvSpPr>
            <p:nvPr/>
          </p:nvSpPr>
          <p:spPr bwMode="auto">
            <a:xfrm>
              <a:off x="4961" y="1880"/>
              <a:ext cx="367"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78" name="Rectangle 73"/>
            <p:cNvSpPr>
              <a:spLocks noChangeArrowheads="1"/>
            </p:cNvSpPr>
            <p:nvPr/>
          </p:nvSpPr>
          <p:spPr bwMode="auto">
            <a:xfrm>
              <a:off x="5019" y="1987"/>
              <a:ext cx="24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Write</a:t>
              </a:r>
              <a:endParaRPr kumimoji="0" lang="en-US" sz="1800" b="0" i="0" u="none" strike="noStrike" cap="none" normalizeH="0" baseline="0" dirty="0" smtClean="0">
                <a:ln>
                  <a:noFill/>
                </a:ln>
                <a:solidFill>
                  <a:schemeClr val="tx1"/>
                </a:solidFill>
                <a:effectLst/>
                <a:latin typeface="Arial" pitchFamily="34" charset="0"/>
              </a:endParaRPr>
            </a:p>
          </p:txBody>
        </p:sp>
        <p:sp>
          <p:nvSpPr>
            <p:cNvPr id="79" name="Rectangle 74"/>
            <p:cNvSpPr>
              <a:spLocks noChangeArrowheads="1"/>
            </p:cNvSpPr>
            <p:nvPr/>
          </p:nvSpPr>
          <p:spPr bwMode="auto">
            <a:xfrm>
              <a:off x="5019" y="2093"/>
              <a:ext cx="24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(RW)</a:t>
              </a:r>
              <a:endParaRPr kumimoji="0" lang="en-US" sz="1800" b="0" i="0" u="none" strike="noStrike" cap="none" normalizeH="0" baseline="0" smtClean="0">
                <a:ln>
                  <a:noFill/>
                </a:ln>
                <a:solidFill>
                  <a:schemeClr val="tx1"/>
                </a:solidFill>
                <a:effectLst/>
                <a:latin typeface="Arial" pitchFamily="34" charset="0"/>
              </a:endParaRPr>
            </a:p>
          </p:txBody>
        </p:sp>
        <p:sp>
          <p:nvSpPr>
            <p:cNvPr id="80" name="Freeform 75"/>
            <p:cNvSpPr>
              <a:spLocks/>
            </p:cNvSpPr>
            <p:nvPr/>
          </p:nvSpPr>
          <p:spPr bwMode="auto">
            <a:xfrm>
              <a:off x="1407" y="1931"/>
              <a:ext cx="179" cy="200"/>
            </a:xfrm>
            <a:custGeom>
              <a:avLst/>
              <a:gdLst>
                <a:gd name="T0" fmla="*/ 873 w 1313"/>
                <a:gd name="T1" fmla="*/ 3 h 1460"/>
                <a:gd name="T2" fmla="*/ 867 w 1313"/>
                <a:gd name="T3" fmla="*/ 5 h 1460"/>
                <a:gd name="T4" fmla="*/ 896 w 1313"/>
                <a:gd name="T5" fmla="*/ 382 h 1460"/>
                <a:gd name="T6" fmla="*/ 37 w 1313"/>
                <a:gd name="T7" fmla="*/ 387 h 1460"/>
                <a:gd name="T8" fmla="*/ 37 w 1313"/>
                <a:gd name="T9" fmla="*/ 1047 h 1460"/>
                <a:gd name="T10" fmla="*/ 896 w 1313"/>
                <a:gd name="T11" fmla="*/ 1052 h 1460"/>
                <a:gd name="T12" fmla="*/ 867 w 1313"/>
                <a:gd name="T13" fmla="*/ 1430 h 1460"/>
                <a:gd name="T14" fmla="*/ 1313 w 1313"/>
                <a:gd name="T15" fmla="*/ 728 h 1460"/>
                <a:gd name="T16" fmla="*/ 1313 w 1313"/>
                <a:gd name="T17" fmla="*/ 728 h 1460"/>
                <a:gd name="T18" fmla="*/ 1313 w 1313"/>
                <a:gd name="T19" fmla="*/ 706 h 1460"/>
                <a:gd name="T20" fmla="*/ 873 w 1313"/>
                <a:gd name="T21" fmla="*/ 3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3" h="1460">
                  <a:moveTo>
                    <a:pt x="873" y="3"/>
                  </a:moveTo>
                  <a:cubicBezTo>
                    <a:pt x="871" y="3"/>
                    <a:pt x="869" y="4"/>
                    <a:pt x="867" y="5"/>
                  </a:cubicBezTo>
                  <a:cubicBezTo>
                    <a:pt x="815" y="36"/>
                    <a:pt x="896" y="382"/>
                    <a:pt x="896" y="382"/>
                  </a:cubicBezTo>
                  <a:cubicBezTo>
                    <a:pt x="896" y="382"/>
                    <a:pt x="73" y="361"/>
                    <a:pt x="37" y="387"/>
                  </a:cubicBezTo>
                  <a:cubicBezTo>
                    <a:pt x="0" y="414"/>
                    <a:pt x="0" y="1021"/>
                    <a:pt x="37" y="1047"/>
                  </a:cubicBezTo>
                  <a:cubicBezTo>
                    <a:pt x="73" y="1073"/>
                    <a:pt x="896" y="1052"/>
                    <a:pt x="896" y="1052"/>
                  </a:cubicBezTo>
                  <a:cubicBezTo>
                    <a:pt x="896" y="1052"/>
                    <a:pt x="815" y="1398"/>
                    <a:pt x="867" y="1430"/>
                  </a:cubicBezTo>
                  <a:cubicBezTo>
                    <a:pt x="919" y="1460"/>
                    <a:pt x="1308" y="1059"/>
                    <a:pt x="1313" y="728"/>
                  </a:cubicBezTo>
                  <a:lnTo>
                    <a:pt x="1313" y="728"/>
                  </a:lnTo>
                  <a:cubicBezTo>
                    <a:pt x="1313" y="721"/>
                    <a:pt x="1313" y="714"/>
                    <a:pt x="1313" y="706"/>
                  </a:cubicBezTo>
                  <a:cubicBezTo>
                    <a:pt x="1308" y="385"/>
                    <a:pt x="943" y="0"/>
                    <a:pt x="873" y="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6"/>
            <p:cNvSpPr>
              <a:spLocks/>
            </p:cNvSpPr>
            <p:nvPr/>
          </p:nvSpPr>
          <p:spPr bwMode="auto">
            <a:xfrm>
              <a:off x="1402" y="1928"/>
              <a:ext cx="180" cy="200"/>
            </a:xfrm>
            <a:custGeom>
              <a:avLst/>
              <a:gdLst>
                <a:gd name="T0" fmla="*/ 873 w 1313"/>
                <a:gd name="T1" fmla="*/ 3 h 1461"/>
                <a:gd name="T2" fmla="*/ 867 w 1313"/>
                <a:gd name="T3" fmla="*/ 5 h 1461"/>
                <a:gd name="T4" fmla="*/ 896 w 1313"/>
                <a:gd name="T5" fmla="*/ 382 h 1461"/>
                <a:gd name="T6" fmla="*/ 37 w 1313"/>
                <a:gd name="T7" fmla="*/ 388 h 1461"/>
                <a:gd name="T8" fmla="*/ 37 w 1313"/>
                <a:gd name="T9" fmla="*/ 1047 h 1461"/>
                <a:gd name="T10" fmla="*/ 896 w 1313"/>
                <a:gd name="T11" fmla="*/ 1052 h 1461"/>
                <a:gd name="T12" fmla="*/ 867 w 1313"/>
                <a:gd name="T13" fmla="*/ 1430 h 1461"/>
                <a:gd name="T14" fmla="*/ 1313 w 1313"/>
                <a:gd name="T15" fmla="*/ 728 h 1461"/>
                <a:gd name="T16" fmla="*/ 1313 w 1313"/>
                <a:gd name="T17" fmla="*/ 728 h 1461"/>
                <a:gd name="T18" fmla="*/ 1313 w 1313"/>
                <a:gd name="T19" fmla="*/ 706 h 1461"/>
                <a:gd name="T20" fmla="*/ 873 w 1313"/>
                <a:gd name="T21" fmla="*/ 3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3" h="1461">
                  <a:moveTo>
                    <a:pt x="873" y="3"/>
                  </a:moveTo>
                  <a:cubicBezTo>
                    <a:pt x="871" y="4"/>
                    <a:pt x="869" y="4"/>
                    <a:pt x="867" y="5"/>
                  </a:cubicBezTo>
                  <a:cubicBezTo>
                    <a:pt x="815" y="37"/>
                    <a:pt x="896" y="382"/>
                    <a:pt x="896" y="382"/>
                  </a:cubicBezTo>
                  <a:cubicBezTo>
                    <a:pt x="896" y="382"/>
                    <a:pt x="73" y="361"/>
                    <a:pt x="37" y="388"/>
                  </a:cubicBezTo>
                  <a:cubicBezTo>
                    <a:pt x="0" y="414"/>
                    <a:pt x="0" y="1021"/>
                    <a:pt x="37" y="1047"/>
                  </a:cubicBezTo>
                  <a:cubicBezTo>
                    <a:pt x="73" y="1073"/>
                    <a:pt x="896" y="1052"/>
                    <a:pt x="896" y="1052"/>
                  </a:cubicBezTo>
                  <a:cubicBezTo>
                    <a:pt x="896" y="1052"/>
                    <a:pt x="815" y="1398"/>
                    <a:pt x="867" y="1430"/>
                  </a:cubicBezTo>
                  <a:cubicBezTo>
                    <a:pt x="919" y="1461"/>
                    <a:pt x="1308" y="1060"/>
                    <a:pt x="1313" y="728"/>
                  </a:cubicBezTo>
                  <a:lnTo>
                    <a:pt x="1313" y="728"/>
                  </a:lnTo>
                  <a:cubicBezTo>
                    <a:pt x="1313" y="721"/>
                    <a:pt x="1313" y="714"/>
                    <a:pt x="1313" y="706"/>
                  </a:cubicBezTo>
                  <a:cubicBezTo>
                    <a:pt x="1308" y="386"/>
                    <a:pt x="943" y="0"/>
                    <a:pt x="873" y="3"/>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77"/>
            <p:cNvSpPr>
              <a:spLocks noChangeArrowheads="1"/>
            </p:cNvSpPr>
            <p:nvPr/>
          </p:nvSpPr>
          <p:spPr bwMode="auto">
            <a:xfrm>
              <a:off x="1580" y="1591"/>
              <a:ext cx="101" cy="747"/>
            </a:xfrm>
            <a:prstGeom prst="rect">
              <a:avLst/>
            </a:prstGeom>
            <a:solidFill>
              <a:srgbClr val="5F8DD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8"/>
            <p:cNvSpPr>
              <a:spLocks/>
            </p:cNvSpPr>
            <p:nvPr/>
          </p:nvSpPr>
          <p:spPr bwMode="auto">
            <a:xfrm>
              <a:off x="1682" y="1927"/>
              <a:ext cx="180" cy="200"/>
            </a:xfrm>
            <a:custGeom>
              <a:avLst/>
              <a:gdLst>
                <a:gd name="T0" fmla="*/ 873 w 1313"/>
                <a:gd name="T1" fmla="*/ 3 h 1461"/>
                <a:gd name="T2" fmla="*/ 867 w 1313"/>
                <a:gd name="T3" fmla="*/ 5 h 1461"/>
                <a:gd name="T4" fmla="*/ 895 w 1313"/>
                <a:gd name="T5" fmla="*/ 382 h 1461"/>
                <a:gd name="T6" fmla="*/ 36 w 1313"/>
                <a:gd name="T7" fmla="*/ 388 h 1461"/>
                <a:gd name="T8" fmla="*/ 36 w 1313"/>
                <a:gd name="T9" fmla="*/ 1047 h 1461"/>
                <a:gd name="T10" fmla="*/ 895 w 1313"/>
                <a:gd name="T11" fmla="*/ 1052 h 1461"/>
                <a:gd name="T12" fmla="*/ 867 w 1313"/>
                <a:gd name="T13" fmla="*/ 1430 h 1461"/>
                <a:gd name="T14" fmla="*/ 1313 w 1313"/>
                <a:gd name="T15" fmla="*/ 728 h 1461"/>
                <a:gd name="T16" fmla="*/ 1313 w 1313"/>
                <a:gd name="T17" fmla="*/ 728 h 1461"/>
                <a:gd name="T18" fmla="*/ 1313 w 1313"/>
                <a:gd name="T19" fmla="*/ 707 h 1461"/>
                <a:gd name="T20" fmla="*/ 873 w 1313"/>
                <a:gd name="T21" fmla="*/ 3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3" h="1461">
                  <a:moveTo>
                    <a:pt x="873" y="3"/>
                  </a:moveTo>
                  <a:cubicBezTo>
                    <a:pt x="871" y="4"/>
                    <a:pt x="869" y="4"/>
                    <a:pt x="867" y="5"/>
                  </a:cubicBezTo>
                  <a:cubicBezTo>
                    <a:pt x="814" y="37"/>
                    <a:pt x="895" y="382"/>
                    <a:pt x="895" y="382"/>
                  </a:cubicBezTo>
                  <a:cubicBezTo>
                    <a:pt x="895" y="382"/>
                    <a:pt x="73" y="361"/>
                    <a:pt x="36" y="388"/>
                  </a:cubicBezTo>
                  <a:cubicBezTo>
                    <a:pt x="0" y="414"/>
                    <a:pt x="0" y="1021"/>
                    <a:pt x="36" y="1047"/>
                  </a:cubicBezTo>
                  <a:cubicBezTo>
                    <a:pt x="73" y="1073"/>
                    <a:pt x="895" y="1052"/>
                    <a:pt x="895" y="1052"/>
                  </a:cubicBezTo>
                  <a:cubicBezTo>
                    <a:pt x="895" y="1052"/>
                    <a:pt x="814" y="1398"/>
                    <a:pt x="867" y="1430"/>
                  </a:cubicBezTo>
                  <a:cubicBezTo>
                    <a:pt x="918" y="1461"/>
                    <a:pt x="1307" y="1060"/>
                    <a:pt x="1313" y="728"/>
                  </a:cubicBezTo>
                  <a:lnTo>
                    <a:pt x="1313" y="728"/>
                  </a:lnTo>
                  <a:cubicBezTo>
                    <a:pt x="1313" y="721"/>
                    <a:pt x="1313" y="714"/>
                    <a:pt x="1313" y="707"/>
                  </a:cubicBezTo>
                  <a:cubicBezTo>
                    <a:pt x="1307" y="386"/>
                    <a:pt x="943" y="0"/>
                    <a:pt x="873" y="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79"/>
            <p:cNvSpPr>
              <a:spLocks/>
            </p:cNvSpPr>
            <p:nvPr/>
          </p:nvSpPr>
          <p:spPr bwMode="auto">
            <a:xfrm>
              <a:off x="1678" y="1924"/>
              <a:ext cx="180" cy="201"/>
            </a:xfrm>
            <a:custGeom>
              <a:avLst/>
              <a:gdLst>
                <a:gd name="T0" fmla="*/ 873 w 1313"/>
                <a:gd name="T1" fmla="*/ 4 h 1461"/>
                <a:gd name="T2" fmla="*/ 867 w 1313"/>
                <a:gd name="T3" fmla="*/ 5 h 1461"/>
                <a:gd name="T4" fmla="*/ 895 w 1313"/>
                <a:gd name="T5" fmla="*/ 383 h 1461"/>
                <a:gd name="T6" fmla="*/ 36 w 1313"/>
                <a:gd name="T7" fmla="*/ 388 h 1461"/>
                <a:gd name="T8" fmla="*/ 36 w 1313"/>
                <a:gd name="T9" fmla="*/ 1047 h 1461"/>
                <a:gd name="T10" fmla="*/ 895 w 1313"/>
                <a:gd name="T11" fmla="*/ 1053 h 1461"/>
                <a:gd name="T12" fmla="*/ 867 w 1313"/>
                <a:gd name="T13" fmla="*/ 1430 h 1461"/>
                <a:gd name="T14" fmla="*/ 1313 w 1313"/>
                <a:gd name="T15" fmla="*/ 729 h 1461"/>
                <a:gd name="T16" fmla="*/ 1313 w 1313"/>
                <a:gd name="T17" fmla="*/ 729 h 1461"/>
                <a:gd name="T18" fmla="*/ 1313 w 1313"/>
                <a:gd name="T19" fmla="*/ 707 h 1461"/>
                <a:gd name="T20" fmla="*/ 873 w 1313"/>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3" h="1461">
                  <a:moveTo>
                    <a:pt x="873" y="4"/>
                  </a:moveTo>
                  <a:cubicBezTo>
                    <a:pt x="871" y="4"/>
                    <a:pt x="869" y="4"/>
                    <a:pt x="867" y="5"/>
                  </a:cubicBezTo>
                  <a:cubicBezTo>
                    <a:pt x="814" y="37"/>
                    <a:pt x="895" y="383"/>
                    <a:pt x="895" y="383"/>
                  </a:cubicBezTo>
                  <a:cubicBezTo>
                    <a:pt x="895" y="383"/>
                    <a:pt x="73" y="362"/>
                    <a:pt x="36" y="388"/>
                  </a:cubicBezTo>
                  <a:cubicBezTo>
                    <a:pt x="0" y="414"/>
                    <a:pt x="0" y="1021"/>
                    <a:pt x="36" y="1047"/>
                  </a:cubicBezTo>
                  <a:cubicBezTo>
                    <a:pt x="73" y="1074"/>
                    <a:pt x="895" y="1053"/>
                    <a:pt x="895" y="1053"/>
                  </a:cubicBezTo>
                  <a:cubicBezTo>
                    <a:pt x="895" y="1053"/>
                    <a:pt x="814" y="1399"/>
                    <a:pt x="867" y="1430"/>
                  </a:cubicBezTo>
                  <a:cubicBezTo>
                    <a:pt x="918" y="1461"/>
                    <a:pt x="1307" y="1060"/>
                    <a:pt x="1313" y="729"/>
                  </a:cubicBezTo>
                  <a:lnTo>
                    <a:pt x="1313" y="729"/>
                  </a:lnTo>
                  <a:cubicBezTo>
                    <a:pt x="1313" y="721"/>
                    <a:pt x="1313" y="714"/>
                    <a:pt x="1313" y="707"/>
                  </a:cubicBezTo>
                  <a:cubicBezTo>
                    <a:pt x="1308" y="386"/>
                    <a:pt x="943" y="0"/>
                    <a:pt x="873" y="4"/>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0"/>
            <p:cNvSpPr>
              <a:spLocks/>
            </p:cNvSpPr>
            <p:nvPr/>
          </p:nvSpPr>
          <p:spPr bwMode="auto">
            <a:xfrm>
              <a:off x="2392" y="1917"/>
              <a:ext cx="180" cy="200"/>
            </a:xfrm>
            <a:custGeom>
              <a:avLst/>
              <a:gdLst>
                <a:gd name="T0" fmla="*/ 874 w 1314"/>
                <a:gd name="T1" fmla="*/ 3 h 1460"/>
                <a:gd name="T2" fmla="*/ 868 w 1314"/>
                <a:gd name="T3" fmla="*/ 5 h 1460"/>
                <a:gd name="T4" fmla="*/ 896 w 1314"/>
                <a:gd name="T5" fmla="*/ 382 h 1460"/>
                <a:gd name="T6" fmla="*/ 37 w 1314"/>
                <a:gd name="T7" fmla="*/ 388 h 1460"/>
                <a:gd name="T8" fmla="*/ 37 w 1314"/>
                <a:gd name="T9" fmla="*/ 1047 h 1460"/>
                <a:gd name="T10" fmla="*/ 896 w 1314"/>
                <a:gd name="T11" fmla="*/ 1052 h 1460"/>
                <a:gd name="T12" fmla="*/ 867 w 1314"/>
                <a:gd name="T13" fmla="*/ 1430 h 1460"/>
                <a:gd name="T14" fmla="*/ 1313 w 1314"/>
                <a:gd name="T15" fmla="*/ 728 h 1460"/>
                <a:gd name="T16" fmla="*/ 1313 w 1314"/>
                <a:gd name="T17" fmla="*/ 728 h 1460"/>
                <a:gd name="T18" fmla="*/ 1313 w 1314"/>
                <a:gd name="T19" fmla="*/ 706 h 1460"/>
                <a:gd name="T20" fmla="*/ 874 w 1314"/>
                <a:gd name="T21" fmla="*/ 3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4" h="1460">
                  <a:moveTo>
                    <a:pt x="874" y="3"/>
                  </a:moveTo>
                  <a:cubicBezTo>
                    <a:pt x="871" y="3"/>
                    <a:pt x="869" y="4"/>
                    <a:pt x="868" y="5"/>
                  </a:cubicBezTo>
                  <a:cubicBezTo>
                    <a:pt x="815" y="36"/>
                    <a:pt x="896" y="382"/>
                    <a:pt x="896" y="382"/>
                  </a:cubicBezTo>
                  <a:cubicBezTo>
                    <a:pt x="896" y="382"/>
                    <a:pt x="73" y="361"/>
                    <a:pt x="37" y="388"/>
                  </a:cubicBezTo>
                  <a:cubicBezTo>
                    <a:pt x="1" y="414"/>
                    <a:pt x="0" y="1021"/>
                    <a:pt x="37" y="1047"/>
                  </a:cubicBezTo>
                  <a:cubicBezTo>
                    <a:pt x="73" y="1073"/>
                    <a:pt x="896" y="1052"/>
                    <a:pt x="896" y="1052"/>
                  </a:cubicBezTo>
                  <a:cubicBezTo>
                    <a:pt x="896" y="1052"/>
                    <a:pt x="815" y="1398"/>
                    <a:pt x="867" y="1430"/>
                  </a:cubicBezTo>
                  <a:cubicBezTo>
                    <a:pt x="919" y="1460"/>
                    <a:pt x="1308" y="1060"/>
                    <a:pt x="1313" y="728"/>
                  </a:cubicBezTo>
                  <a:lnTo>
                    <a:pt x="1313" y="728"/>
                  </a:lnTo>
                  <a:cubicBezTo>
                    <a:pt x="1314" y="721"/>
                    <a:pt x="1313" y="714"/>
                    <a:pt x="1313" y="706"/>
                  </a:cubicBezTo>
                  <a:cubicBezTo>
                    <a:pt x="1308" y="386"/>
                    <a:pt x="944" y="0"/>
                    <a:pt x="874" y="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81"/>
            <p:cNvSpPr>
              <a:spLocks/>
            </p:cNvSpPr>
            <p:nvPr/>
          </p:nvSpPr>
          <p:spPr bwMode="auto">
            <a:xfrm>
              <a:off x="2387" y="1914"/>
              <a:ext cx="180" cy="200"/>
            </a:xfrm>
            <a:custGeom>
              <a:avLst/>
              <a:gdLst>
                <a:gd name="T0" fmla="*/ 874 w 1314"/>
                <a:gd name="T1" fmla="*/ 4 h 1461"/>
                <a:gd name="T2" fmla="*/ 868 w 1314"/>
                <a:gd name="T3" fmla="*/ 5 h 1461"/>
                <a:gd name="T4" fmla="*/ 896 w 1314"/>
                <a:gd name="T5" fmla="*/ 383 h 1461"/>
                <a:gd name="T6" fmla="*/ 37 w 1314"/>
                <a:gd name="T7" fmla="*/ 388 h 1461"/>
                <a:gd name="T8" fmla="*/ 37 w 1314"/>
                <a:gd name="T9" fmla="*/ 1047 h 1461"/>
                <a:gd name="T10" fmla="*/ 896 w 1314"/>
                <a:gd name="T11" fmla="*/ 1053 h 1461"/>
                <a:gd name="T12" fmla="*/ 868 w 1314"/>
                <a:gd name="T13" fmla="*/ 1430 h 1461"/>
                <a:gd name="T14" fmla="*/ 1313 w 1314"/>
                <a:gd name="T15" fmla="*/ 728 h 1461"/>
                <a:gd name="T16" fmla="*/ 1313 w 1314"/>
                <a:gd name="T17" fmla="*/ 728 h 1461"/>
                <a:gd name="T18" fmla="*/ 1313 w 1314"/>
                <a:gd name="T19" fmla="*/ 707 h 1461"/>
                <a:gd name="T20" fmla="*/ 874 w 1314"/>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4" h="1461">
                  <a:moveTo>
                    <a:pt x="874" y="4"/>
                  </a:moveTo>
                  <a:cubicBezTo>
                    <a:pt x="871" y="4"/>
                    <a:pt x="869" y="4"/>
                    <a:pt x="868" y="5"/>
                  </a:cubicBezTo>
                  <a:cubicBezTo>
                    <a:pt x="815" y="37"/>
                    <a:pt x="896" y="383"/>
                    <a:pt x="896" y="383"/>
                  </a:cubicBezTo>
                  <a:cubicBezTo>
                    <a:pt x="896" y="383"/>
                    <a:pt x="74" y="362"/>
                    <a:pt x="37" y="388"/>
                  </a:cubicBezTo>
                  <a:cubicBezTo>
                    <a:pt x="1" y="414"/>
                    <a:pt x="0" y="1021"/>
                    <a:pt x="37" y="1047"/>
                  </a:cubicBezTo>
                  <a:cubicBezTo>
                    <a:pt x="73" y="1074"/>
                    <a:pt x="896" y="1053"/>
                    <a:pt x="896" y="1053"/>
                  </a:cubicBezTo>
                  <a:cubicBezTo>
                    <a:pt x="896" y="1053"/>
                    <a:pt x="815" y="1399"/>
                    <a:pt x="868" y="1430"/>
                  </a:cubicBezTo>
                  <a:cubicBezTo>
                    <a:pt x="919" y="1461"/>
                    <a:pt x="1308" y="1060"/>
                    <a:pt x="1313" y="728"/>
                  </a:cubicBezTo>
                  <a:lnTo>
                    <a:pt x="1313" y="728"/>
                  </a:lnTo>
                  <a:cubicBezTo>
                    <a:pt x="1314" y="721"/>
                    <a:pt x="1313" y="714"/>
                    <a:pt x="1313" y="707"/>
                  </a:cubicBezTo>
                  <a:cubicBezTo>
                    <a:pt x="1308" y="386"/>
                    <a:pt x="944" y="0"/>
                    <a:pt x="874" y="4"/>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82"/>
            <p:cNvSpPr>
              <a:spLocks noChangeArrowheads="1"/>
            </p:cNvSpPr>
            <p:nvPr/>
          </p:nvSpPr>
          <p:spPr bwMode="auto">
            <a:xfrm>
              <a:off x="2565" y="1578"/>
              <a:ext cx="101" cy="746"/>
            </a:xfrm>
            <a:prstGeom prst="rect">
              <a:avLst/>
            </a:prstGeom>
            <a:solidFill>
              <a:srgbClr val="5F8DD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83"/>
            <p:cNvSpPr>
              <a:spLocks/>
            </p:cNvSpPr>
            <p:nvPr/>
          </p:nvSpPr>
          <p:spPr bwMode="auto">
            <a:xfrm>
              <a:off x="2674" y="1913"/>
              <a:ext cx="180" cy="200"/>
            </a:xfrm>
            <a:custGeom>
              <a:avLst/>
              <a:gdLst>
                <a:gd name="T0" fmla="*/ 874 w 1314"/>
                <a:gd name="T1" fmla="*/ 4 h 1461"/>
                <a:gd name="T2" fmla="*/ 868 w 1314"/>
                <a:gd name="T3" fmla="*/ 5 h 1461"/>
                <a:gd name="T4" fmla="*/ 896 w 1314"/>
                <a:gd name="T5" fmla="*/ 383 h 1461"/>
                <a:gd name="T6" fmla="*/ 37 w 1314"/>
                <a:gd name="T7" fmla="*/ 388 h 1461"/>
                <a:gd name="T8" fmla="*/ 37 w 1314"/>
                <a:gd name="T9" fmla="*/ 1047 h 1461"/>
                <a:gd name="T10" fmla="*/ 896 w 1314"/>
                <a:gd name="T11" fmla="*/ 1053 h 1461"/>
                <a:gd name="T12" fmla="*/ 867 w 1314"/>
                <a:gd name="T13" fmla="*/ 1430 h 1461"/>
                <a:gd name="T14" fmla="*/ 1313 w 1314"/>
                <a:gd name="T15" fmla="*/ 728 h 1461"/>
                <a:gd name="T16" fmla="*/ 1313 w 1314"/>
                <a:gd name="T17" fmla="*/ 728 h 1461"/>
                <a:gd name="T18" fmla="*/ 1313 w 1314"/>
                <a:gd name="T19" fmla="*/ 707 h 1461"/>
                <a:gd name="T20" fmla="*/ 874 w 1314"/>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4" h="1461">
                  <a:moveTo>
                    <a:pt x="874" y="4"/>
                  </a:moveTo>
                  <a:cubicBezTo>
                    <a:pt x="871" y="4"/>
                    <a:pt x="869" y="4"/>
                    <a:pt x="868" y="5"/>
                  </a:cubicBezTo>
                  <a:cubicBezTo>
                    <a:pt x="815" y="37"/>
                    <a:pt x="896" y="383"/>
                    <a:pt x="896" y="383"/>
                  </a:cubicBezTo>
                  <a:cubicBezTo>
                    <a:pt x="896" y="383"/>
                    <a:pt x="73" y="362"/>
                    <a:pt x="37" y="388"/>
                  </a:cubicBezTo>
                  <a:cubicBezTo>
                    <a:pt x="1" y="414"/>
                    <a:pt x="0" y="1021"/>
                    <a:pt x="37" y="1047"/>
                  </a:cubicBezTo>
                  <a:cubicBezTo>
                    <a:pt x="73" y="1074"/>
                    <a:pt x="896" y="1053"/>
                    <a:pt x="896" y="1053"/>
                  </a:cubicBezTo>
                  <a:cubicBezTo>
                    <a:pt x="896" y="1053"/>
                    <a:pt x="815" y="1399"/>
                    <a:pt x="867" y="1430"/>
                  </a:cubicBezTo>
                  <a:cubicBezTo>
                    <a:pt x="919" y="1461"/>
                    <a:pt x="1308" y="1060"/>
                    <a:pt x="1313" y="728"/>
                  </a:cubicBezTo>
                  <a:lnTo>
                    <a:pt x="1313" y="728"/>
                  </a:lnTo>
                  <a:cubicBezTo>
                    <a:pt x="1314" y="721"/>
                    <a:pt x="1313" y="714"/>
                    <a:pt x="1313" y="707"/>
                  </a:cubicBezTo>
                  <a:cubicBezTo>
                    <a:pt x="1308" y="386"/>
                    <a:pt x="944" y="0"/>
                    <a:pt x="874" y="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84"/>
            <p:cNvSpPr>
              <a:spLocks/>
            </p:cNvSpPr>
            <p:nvPr/>
          </p:nvSpPr>
          <p:spPr bwMode="auto">
            <a:xfrm>
              <a:off x="2669" y="1910"/>
              <a:ext cx="180" cy="201"/>
            </a:xfrm>
            <a:custGeom>
              <a:avLst/>
              <a:gdLst>
                <a:gd name="T0" fmla="*/ 874 w 1314"/>
                <a:gd name="T1" fmla="*/ 4 h 1461"/>
                <a:gd name="T2" fmla="*/ 868 w 1314"/>
                <a:gd name="T3" fmla="*/ 6 h 1461"/>
                <a:gd name="T4" fmla="*/ 896 w 1314"/>
                <a:gd name="T5" fmla="*/ 383 h 1461"/>
                <a:gd name="T6" fmla="*/ 37 w 1314"/>
                <a:gd name="T7" fmla="*/ 388 h 1461"/>
                <a:gd name="T8" fmla="*/ 37 w 1314"/>
                <a:gd name="T9" fmla="*/ 1048 h 1461"/>
                <a:gd name="T10" fmla="*/ 896 w 1314"/>
                <a:gd name="T11" fmla="*/ 1053 h 1461"/>
                <a:gd name="T12" fmla="*/ 868 w 1314"/>
                <a:gd name="T13" fmla="*/ 1430 h 1461"/>
                <a:gd name="T14" fmla="*/ 1313 w 1314"/>
                <a:gd name="T15" fmla="*/ 729 h 1461"/>
                <a:gd name="T16" fmla="*/ 1313 w 1314"/>
                <a:gd name="T17" fmla="*/ 729 h 1461"/>
                <a:gd name="T18" fmla="*/ 1313 w 1314"/>
                <a:gd name="T19" fmla="*/ 707 h 1461"/>
                <a:gd name="T20" fmla="*/ 874 w 1314"/>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4" h="1461">
                  <a:moveTo>
                    <a:pt x="874" y="4"/>
                  </a:moveTo>
                  <a:cubicBezTo>
                    <a:pt x="871" y="4"/>
                    <a:pt x="869" y="5"/>
                    <a:pt x="868" y="6"/>
                  </a:cubicBezTo>
                  <a:cubicBezTo>
                    <a:pt x="815" y="37"/>
                    <a:pt x="896" y="383"/>
                    <a:pt x="896" y="383"/>
                  </a:cubicBezTo>
                  <a:cubicBezTo>
                    <a:pt x="896" y="383"/>
                    <a:pt x="74" y="362"/>
                    <a:pt x="37" y="388"/>
                  </a:cubicBezTo>
                  <a:cubicBezTo>
                    <a:pt x="1" y="414"/>
                    <a:pt x="0" y="1021"/>
                    <a:pt x="37" y="1048"/>
                  </a:cubicBezTo>
                  <a:cubicBezTo>
                    <a:pt x="73" y="1074"/>
                    <a:pt x="896" y="1053"/>
                    <a:pt x="896" y="1053"/>
                  </a:cubicBezTo>
                  <a:cubicBezTo>
                    <a:pt x="896" y="1053"/>
                    <a:pt x="815" y="1399"/>
                    <a:pt x="868" y="1430"/>
                  </a:cubicBezTo>
                  <a:cubicBezTo>
                    <a:pt x="919" y="1461"/>
                    <a:pt x="1308" y="1060"/>
                    <a:pt x="1313" y="729"/>
                  </a:cubicBezTo>
                  <a:lnTo>
                    <a:pt x="1313" y="729"/>
                  </a:lnTo>
                  <a:cubicBezTo>
                    <a:pt x="1314" y="722"/>
                    <a:pt x="1313" y="714"/>
                    <a:pt x="1313" y="707"/>
                  </a:cubicBezTo>
                  <a:cubicBezTo>
                    <a:pt x="1308" y="386"/>
                    <a:pt x="944" y="0"/>
                    <a:pt x="874" y="4"/>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85"/>
            <p:cNvSpPr>
              <a:spLocks/>
            </p:cNvSpPr>
            <p:nvPr/>
          </p:nvSpPr>
          <p:spPr bwMode="auto">
            <a:xfrm>
              <a:off x="3399" y="1917"/>
              <a:ext cx="180" cy="200"/>
            </a:xfrm>
            <a:custGeom>
              <a:avLst/>
              <a:gdLst>
                <a:gd name="T0" fmla="*/ 873 w 1314"/>
                <a:gd name="T1" fmla="*/ 3 h 1460"/>
                <a:gd name="T2" fmla="*/ 868 w 1314"/>
                <a:gd name="T3" fmla="*/ 5 h 1460"/>
                <a:gd name="T4" fmla="*/ 896 w 1314"/>
                <a:gd name="T5" fmla="*/ 382 h 1460"/>
                <a:gd name="T6" fmla="*/ 37 w 1314"/>
                <a:gd name="T7" fmla="*/ 388 h 1460"/>
                <a:gd name="T8" fmla="*/ 37 w 1314"/>
                <a:gd name="T9" fmla="*/ 1047 h 1460"/>
                <a:gd name="T10" fmla="*/ 896 w 1314"/>
                <a:gd name="T11" fmla="*/ 1052 h 1460"/>
                <a:gd name="T12" fmla="*/ 867 w 1314"/>
                <a:gd name="T13" fmla="*/ 1430 h 1460"/>
                <a:gd name="T14" fmla="*/ 1313 w 1314"/>
                <a:gd name="T15" fmla="*/ 728 h 1460"/>
                <a:gd name="T16" fmla="*/ 1313 w 1314"/>
                <a:gd name="T17" fmla="*/ 728 h 1460"/>
                <a:gd name="T18" fmla="*/ 1313 w 1314"/>
                <a:gd name="T19" fmla="*/ 706 h 1460"/>
                <a:gd name="T20" fmla="*/ 873 w 1314"/>
                <a:gd name="T21" fmla="*/ 3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4" h="1460">
                  <a:moveTo>
                    <a:pt x="873" y="3"/>
                  </a:moveTo>
                  <a:cubicBezTo>
                    <a:pt x="871" y="3"/>
                    <a:pt x="869" y="4"/>
                    <a:pt x="868" y="5"/>
                  </a:cubicBezTo>
                  <a:cubicBezTo>
                    <a:pt x="815" y="36"/>
                    <a:pt x="896" y="382"/>
                    <a:pt x="896" y="382"/>
                  </a:cubicBezTo>
                  <a:cubicBezTo>
                    <a:pt x="896" y="382"/>
                    <a:pt x="73" y="361"/>
                    <a:pt x="37" y="388"/>
                  </a:cubicBezTo>
                  <a:cubicBezTo>
                    <a:pt x="0" y="414"/>
                    <a:pt x="0" y="1021"/>
                    <a:pt x="37" y="1047"/>
                  </a:cubicBezTo>
                  <a:cubicBezTo>
                    <a:pt x="73" y="1073"/>
                    <a:pt x="896" y="1052"/>
                    <a:pt x="896" y="1052"/>
                  </a:cubicBezTo>
                  <a:cubicBezTo>
                    <a:pt x="896" y="1052"/>
                    <a:pt x="815" y="1398"/>
                    <a:pt x="867" y="1430"/>
                  </a:cubicBezTo>
                  <a:cubicBezTo>
                    <a:pt x="919" y="1460"/>
                    <a:pt x="1308" y="1060"/>
                    <a:pt x="1313" y="728"/>
                  </a:cubicBezTo>
                  <a:lnTo>
                    <a:pt x="1313" y="728"/>
                  </a:lnTo>
                  <a:cubicBezTo>
                    <a:pt x="1314" y="721"/>
                    <a:pt x="1313" y="714"/>
                    <a:pt x="1313" y="706"/>
                  </a:cubicBezTo>
                  <a:cubicBezTo>
                    <a:pt x="1308" y="386"/>
                    <a:pt x="944" y="0"/>
                    <a:pt x="873" y="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86"/>
            <p:cNvSpPr>
              <a:spLocks/>
            </p:cNvSpPr>
            <p:nvPr/>
          </p:nvSpPr>
          <p:spPr bwMode="auto">
            <a:xfrm>
              <a:off x="3394" y="1914"/>
              <a:ext cx="180" cy="200"/>
            </a:xfrm>
            <a:custGeom>
              <a:avLst/>
              <a:gdLst>
                <a:gd name="T0" fmla="*/ 874 w 1314"/>
                <a:gd name="T1" fmla="*/ 4 h 1461"/>
                <a:gd name="T2" fmla="*/ 868 w 1314"/>
                <a:gd name="T3" fmla="*/ 5 h 1461"/>
                <a:gd name="T4" fmla="*/ 896 w 1314"/>
                <a:gd name="T5" fmla="*/ 383 h 1461"/>
                <a:gd name="T6" fmla="*/ 37 w 1314"/>
                <a:gd name="T7" fmla="*/ 388 h 1461"/>
                <a:gd name="T8" fmla="*/ 37 w 1314"/>
                <a:gd name="T9" fmla="*/ 1047 h 1461"/>
                <a:gd name="T10" fmla="*/ 896 w 1314"/>
                <a:gd name="T11" fmla="*/ 1053 h 1461"/>
                <a:gd name="T12" fmla="*/ 867 w 1314"/>
                <a:gd name="T13" fmla="*/ 1430 h 1461"/>
                <a:gd name="T14" fmla="*/ 1313 w 1314"/>
                <a:gd name="T15" fmla="*/ 728 h 1461"/>
                <a:gd name="T16" fmla="*/ 1313 w 1314"/>
                <a:gd name="T17" fmla="*/ 728 h 1461"/>
                <a:gd name="T18" fmla="*/ 1313 w 1314"/>
                <a:gd name="T19" fmla="*/ 707 h 1461"/>
                <a:gd name="T20" fmla="*/ 874 w 1314"/>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4" h="1461">
                  <a:moveTo>
                    <a:pt x="874" y="4"/>
                  </a:moveTo>
                  <a:cubicBezTo>
                    <a:pt x="871" y="4"/>
                    <a:pt x="869" y="4"/>
                    <a:pt x="868" y="5"/>
                  </a:cubicBezTo>
                  <a:cubicBezTo>
                    <a:pt x="815" y="37"/>
                    <a:pt x="896" y="383"/>
                    <a:pt x="896" y="383"/>
                  </a:cubicBezTo>
                  <a:cubicBezTo>
                    <a:pt x="896" y="383"/>
                    <a:pt x="73" y="362"/>
                    <a:pt x="37" y="388"/>
                  </a:cubicBezTo>
                  <a:cubicBezTo>
                    <a:pt x="1" y="414"/>
                    <a:pt x="0" y="1021"/>
                    <a:pt x="37" y="1047"/>
                  </a:cubicBezTo>
                  <a:cubicBezTo>
                    <a:pt x="73" y="1074"/>
                    <a:pt x="896" y="1053"/>
                    <a:pt x="896" y="1053"/>
                  </a:cubicBezTo>
                  <a:cubicBezTo>
                    <a:pt x="896" y="1053"/>
                    <a:pt x="815" y="1399"/>
                    <a:pt x="867" y="1430"/>
                  </a:cubicBezTo>
                  <a:cubicBezTo>
                    <a:pt x="919" y="1461"/>
                    <a:pt x="1308" y="1060"/>
                    <a:pt x="1313" y="728"/>
                  </a:cubicBezTo>
                  <a:lnTo>
                    <a:pt x="1313" y="728"/>
                  </a:lnTo>
                  <a:cubicBezTo>
                    <a:pt x="1314" y="721"/>
                    <a:pt x="1313" y="714"/>
                    <a:pt x="1313" y="707"/>
                  </a:cubicBezTo>
                  <a:cubicBezTo>
                    <a:pt x="1308" y="386"/>
                    <a:pt x="944" y="0"/>
                    <a:pt x="874" y="4"/>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87"/>
            <p:cNvSpPr>
              <a:spLocks noChangeArrowheads="1"/>
            </p:cNvSpPr>
            <p:nvPr/>
          </p:nvSpPr>
          <p:spPr bwMode="auto">
            <a:xfrm>
              <a:off x="3572" y="1578"/>
              <a:ext cx="101" cy="746"/>
            </a:xfrm>
            <a:prstGeom prst="rect">
              <a:avLst/>
            </a:prstGeom>
            <a:solidFill>
              <a:srgbClr val="5F8DD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88"/>
            <p:cNvSpPr>
              <a:spLocks/>
            </p:cNvSpPr>
            <p:nvPr/>
          </p:nvSpPr>
          <p:spPr bwMode="auto">
            <a:xfrm>
              <a:off x="3681" y="1913"/>
              <a:ext cx="180" cy="200"/>
            </a:xfrm>
            <a:custGeom>
              <a:avLst/>
              <a:gdLst>
                <a:gd name="T0" fmla="*/ 873 w 1314"/>
                <a:gd name="T1" fmla="*/ 4 h 1461"/>
                <a:gd name="T2" fmla="*/ 868 w 1314"/>
                <a:gd name="T3" fmla="*/ 5 h 1461"/>
                <a:gd name="T4" fmla="*/ 896 w 1314"/>
                <a:gd name="T5" fmla="*/ 383 h 1461"/>
                <a:gd name="T6" fmla="*/ 37 w 1314"/>
                <a:gd name="T7" fmla="*/ 388 h 1461"/>
                <a:gd name="T8" fmla="*/ 37 w 1314"/>
                <a:gd name="T9" fmla="*/ 1047 h 1461"/>
                <a:gd name="T10" fmla="*/ 896 w 1314"/>
                <a:gd name="T11" fmla="*/ 1053 h 1461"/>
                <a:gd name="T12" fmla="*/ 867 w 1314"/>
                <a:gd name="T13" fmla="*/ 1430 h 1461"/>
                <a:gd name="T14" fmla="*/ 1313 w 1314"/>
                <a:gd name="T15" fmla="*/ 728 h 1461"/>
                <a:gd name="T16" fmla="*/ 1313 w 1314"/>
                <a:gd name="T17" fmla="*/ 728 h 1461"/>
                <a:gd name="T18" fmla="*/ 1313 w 1314"/>
                <a:gd name="T19" fmla="*/ 707 h 1461"/>
                <a:gd name="T20" fmla="*/ 873 w 1314"/>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4" h="1461">
                  <a:moveTo>
                    <a:pt x="873" y="4"/>
                  </a:moveTo>
                  <a:cubicBezTo>
                    <a:pt x="871" y="4"/>
                    <a:pt x="869" y="4"/>
                    <a:pt x="868" y="5"/>
                  </a:cubicBezTo>
                  <a:cubicBezTo>
                    <a:pt x="815" y="37"/>
                    <a:pt x="896" y="383"/>
                    <a:pt x="896" y="383"/>
                  </a:cubicBezTo>
                  <a:cubicBezTo>
                    <a:pt x="896" y="383"/>
                    <a:pt x="73" y="362"/>
                    <a:pt x="37" y="388"/>
                  </a:cubicBezTo>
                  <a:cubicBezTo>
                    <a:pt x="0" y="414"/>
                    <a:pt x="0" y="1021"/>
                    <a:pt x="37" y="1047"/>
                  </a:cubicBezTo>
                  <a:cubicBezTo>
                    <a:pt x="73" y="1074"/>
                    <a:pt x="896" y="1053"/>
                    <a:pt x="896" y="1053"/>
                  </a:cubicBezTo>
                  <a:cubicBezTo>
                    <a:pt x="896" y="1053"/>
                    <a:pt x="815" y="1399"/>
                    <a:pt x="867" y="1430"/>
                  </a:cubicBezTo>
                  <a:cubicBezTo>
                    <a:pt x="919" y="1461"/>
                    <a:pt x="1308" y="1060"/>
                    <a:pt x="1313" y="728"/>
                  </a:cubicBezTo>
                  <a:lnTo>
                    <a:pt x="1313" y="728"/>
                  </a:lnTo>
                  <a:cubicBezTo>
                    <a:pt x="1314" y="721"/>
                    <a:pt x="1313" y="714"/>
                    <a:pt x="1313" y="707"/>
                  </a:cubicBezTo>
                  <a:cubicBezTo>
                    <a:pt x="1308" y="386"/>
                    <a:pt x="944" y="0"/>
                    <a:pt x="873" y="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89"/>
            <p:cNvSpPr>
              <a:spLocks/>
            </p:cNvSpPr>
            <p:nvPr/>
          </p:nvSpPr>
          <p:spPr bwMode="auto">
            <a:xfrm>
              <a:off x="3677" y="1910"/>
              <a:ext cx="180" cy="201"/>
            </a:xfrm>
            <a:custGeom>
              <a:avLst/>
              <a:gdLst>
                <a:gd name="T0" fmla="*/ 874 w 1314"/>
                <a:gd name="T1" fmla="*/ 4 h 1461"/>
                <a:gd name="T2" fmla="*/ 868 w 1314"/>
                <a:gd name="T3" fmla="*/ 6 h 1461"/>
                <a:gd name="T4" fmla="*/ 896 w 1314"/>
                <a:gd name="T5" fmla="*/ 383 h 1461"/>
                <a:gd name="T6" fmla="*/ 37 w 1314"/>
                <a:gd name="T7" fmla="*/ 388 h 1461"/>
                <a:gd name="T8" fmla="*/ 37 w 1314"/>
                <a:gd name="T9" fmla="*/ 1048 h 1461"/>
                <a:gd name="T10" fmla="*/ 896 w 1314"/>
                <a:gd name="T11" fmla="*/ 1053 h 1461"/>
                <a:gd name="T12" fmla="*/ 867 w 1314"/>
                <a:gd name="T13" fmla="*/ 1430 h 1461"/>
                <a:gd name="T14" fmla="*/ 1313 w 1314"/>
                <a:gd name="T15" fmla="*/ 729 h 1461"/>
                <a:gd name="T16" fmla="*/ 1313 w 1314"/>
                <a:gd name="T17" fmla="*/ 729 h 1461"/>
                <a:gd name="T18" fmla="*/ 1313 w 1314"/>
                <a:gd name="T19" fmla="*/ 707 h 1461"/>
                <a:gd name="T20" fmla="*/ 874 w 1314"/>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4" h="1461">
                  <a:moveTo>
                    <a:pt x="874" y="4"/>
                  </a:moveTo>
                  <a:cubicBezTo>
                    <a:pt x="871" y="4"/>
                    <a:pt x="869" y="5"/>
                    <a:pt x="868" y="6"/>
                  </a:cubicBezTo>
                  <a:cubicBezTo>
                    <a:pt x="815" y="37"/>
                    <a:pt x="896" y="383"/>
                    <a:pt x="896" y="383"/>
                  </a:cubicBezTo>
                  <a:cubicBezTo>
                    <a:pt x="896" y="383"/>
                    <a:pt x="73" y="362"/>
                    <a:pt x="37" y="388"/>
                  </a:cubicBezTo>
                  <a:cubicBezTo>
                    <a:pt x="0" y="414"/>
                    <a:pt x="0" y="1021"/>
                    <a:pt x="37" y="1048"/>
                  </a:cubicBezTo>
                  <a:cubicBezTo>
                    <a:pt x="73" y="1074"/>
                    <a:pt x="896" y="1053"/>
                    <a:pt x="896" y="1053"/>
                  </a:cubicBezTo>
                  <a:cubicBezTo>
                    <a:pt x="896" y="1053"/>
                    <a:pt x="815" y="1399"/>
                    <a:pt x="867" y="1430"/>
                  </a:cubicBezTo>
                  <a:cubicBezTo>
                    <a:pt x="919" y="1461"/>
                    <a:pt x="1308" y="1060"/>
                    <a:pt x="1313" y="729"/>
                  </a:cubicBezTo>
                  <a:lnTo>
                    <a:pt x="1313" y="729"/>
                  </a:lnTo>
                  <a:cubicBezTo>
                    <a:pt x="1314" y="722"/>
                    <a:pt x="1313" y="714"/>
                    <a:pt x="1313" y="707"/>
                  </a:cubicBezTo>
                  <a:cubicBezTo>
                    <a:pt x="1308" y="386"/>
                    <a:pt x="944" y="0"/>
                    <a:pt x="874" y="4"/>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90"/>
            <p:cNvSpPr>
              <a:spLocks/>
            </p:cNvSpPr>
            <p:nvPr/>
          </p:nvSpPr>
          <p:spPr bwMode="auto">
            <a:xfrm>
              <a:off x="4388" y="1900"/>
              <a:ext cx="180" cy="200"/>
            </a:xfrm>
            <a:custGeom>
              <a:avLst/>
              <a:gdLst>
                <a:gd name="T0" fmla="*/ 873 w 1313"/>
                <a:gd name="T1" fmla="*/ 3 h 1461"/>
                <a:gd name="T2" fmla="*/ 867 w 1313"/>
                <a:gd name="T3" fmla="*/ 5 h 1461"/>
                <a:gd name="T4" fmla="*/ 896 w 1313"/>
                <a:gd name="T5" fmla="*/ 382 h 1461"/>
                <a:gd name="T6" fmla="*/ 37 w 1313"/>
                <a:gd name="T7" fmla="*/ 388 h 1461"/>
                <a:gd name="T8" fmla="*/ 37 w 1313"/>
                <a:gd name="T9" fmla="*/ 1047 h 1461"/>
                <a:gd name="T10" fmla="*/ 896 w 1313"/>
                <a:gd name="T11" fmla="*/ 1052 h 1461"/>
                <a:gd name="T12" fmla="*/ 867 w 1313"/>
                <a:gd name="T13" fmla="*/ 1430 h 1461"/>
                <a:gd name="T14" fmla="*/ 1313 w 1313"/>
                <a:gd name="T15" fmla="*/ 728 h 1461"/>
                <a:gd name="T16" fmla="*/ 1313 w 1313"/>
                <a:gd name="T17" fmla="*/ 728 h 1461"/>
                <a:gd name="T18" fmla="*/ 1313 w 1313"/>
                <a:gd name="T19" fmla="*/ 706 h 1461"/>
                <a:gd name="T20" fmla="*/ 873 w 1313"/>
                <a:gd name="T21" fmla="*/ 3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3" h="1461">
                  <a:moveTo>
                    <a:pt x="873" y="3"/>
                  </a:moveTo>
                  <a:cubicBezTo>
                    <a:pt x="871" y="4"/>
                    <a:pt x="869" y="4"/>
                    <a:pt x="867" y="5"/>
                  </a:cubicBezTo>
                  <a:cubicBezTo>
                    <a:pt x="815" y="36"/>
                    <a:pt x="896" y="382"/>
                    <a:pt x="896" y="382"/>
                  </a:cubicBezTo>
                  <a:cubicBezTo>
                    <a:pt x="896" y="382"/>
                    <a:pt x="73" y="361"/>
                    <a:pt x="37" y="388"/>
                  </a:cubicBezTo>
                  <a:cubicBezTo>
                    <a:pt x="0" y="414"/>
                    <a:pt x="0" y="1021"/>
                    <a:pt x="37" y="1047"/>
                  </a:cubicBezTo>
                  <a:cubicBezTo>
                    <a:pt x="73" y="1073"/>
                    <a:pt x="896" y="1052"/>
                    <a:pt x="896" y="1052"/>
                  </a:cubicBezTo>
                  <a:cubicBezTo>
                    <a:pt x="896" y="1052"/>
                    <a:pt x="815" y="1398"/>
                    <a:pt x="867" y="1430"/>
                  </a:cubicBezTo>
                  <a:cubicBezTo>
                    <a:pt x="919" y="1461"/>
                    <a:pt x="1308" y="1060"/>
                    <a:pt x="1313" y="728"/>
                  </a:cubicBezTo>
                  <a:lnTo>
                    <a:pt x="1313" y="728"/>
                  </a:lnTo>
                  <a:cubicBezTo>
                    <a:pt x="1313" y="721"/>
                    <a:pt x="1313" y="714"/>
                    <a:pt x="1313" y="706"/>
                  </a:cubicBezTo>
                  <a:cubicBezTo>
                    <a:pt x="1308" y="386"/>
                    <a:pt x="943" y="0"/>
                    <a:pt x="873" y="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91"/>
            <p:cNvSpPr>
              <a:spLocks/>
            </p:cNvSpPr>
            <p:nvPr/>
          </p:nvSpPr>
          <p:spPr bwMode="auto">
            <a:xfrm>
              <a:off x="4383" y="1897"/>
              <a:ext cx="180" cy="201"/>
            </a:xfrm>
            <a:custGeom>
              <a:avLst/>
              <a:gdLst>
                <a:gd name="T0" fmla="*/ 873 w 1313"/>
                <a:gd name="T1" fmla="*/ 4 h 1461"/>
                <a:gd name="T2" fmla="*/ 867 w 1313"/>
                <a:gd name="T3" fmla="*/ 5 h 1461"/>
                <a:gd name="T4" fmla="*/ 896 w 1313"/>
                <a:gd name="T5" fmla="*/ 383 h 1461"/>
                <a:gd name="T6" fmla="*/ 37 w 1313"/>
                <a:gd name="T7" fmla="*/ 388 h 1461"/>
                <a:gd name="T8" fmla="*/ 37 w 1313"/>
                <a:gd name="T9" fmla="*/ 1047 h 1461"/>
                <a:gd name="T10" fmla="*/ 896 w 1313"/>
                <a:gd name="T11" fmla="*/ 1053 h 1461"/>
                <a:gd name="T12" fmla="*/ 867 w 1313"/>
                <a:gd name="T13" fmla="*/ 1430 h 1461"/>
                <a:gd name="T14" fmla="*/ 1313 w 1313"/>
                <a:gd name="T15" fmla="*/ 729 h 1461"/>
                <a:gd name="T16" fmla="*/ 1313 w 1313"/>
                <a:gd name="T17" fmla="*/ 729 h 1461"/>
                <a:gd name="T18" fmla="*/ 1313 w 1313"/>
                <a:gd name="T19" fmla="*/ 707 h 1461"/>
                <a:gd name="T20" fmla="*/ 873 w 1313"/>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3" h="1461">
                  <a:moveTo>
                    <a:pt x="873" y="4"/>
                  </a:moveTo>
                  <a:cubicBezTo>
                    <a:pt x="871" y="4"/>
                    <a:pt x="869" y="4"/>
                    <a:pt x="867" y="5"/>
                  </a:cubicBezTo>
                  <a:cubicBezTo>
                    <a:pt x="815" y="37"/>
                    <a:pt x="896" y="383"/>
                    <a:pt x="896" y="383"/>
                  </a:cubicBezTo>
                  <a:cubicBezTo>
                    <a:pt x="896" y="383"/>
                    <a:pt x="73" y="362"/>
                    <a:pt x="37" y="388"/>
                  </a:cubicBezTo>
                  <a:cubicBezTo>
                    <a:pt x="0" y="414"/>
                    <a:pt x="0" y="1021"/>
                    <a:pt x="37" y="1047"/>
                  </a:cubicBezTo>
                  <a:cubicBezTo>
                    <a:pt x="73" y="1074"/>
                    <a:pt x="896" y="1053"/>
                    <a:pt x="896" y="1053"/>
                  </a:cubicBezTo>
                  <a:cubicBezTo>
                    <a:pt x="896" y="1053"/>
                    <a:pt x="815" y="1399"/>
                    <a:pt x="867" y="1430"/>
                  </a:cubicBezTo>
                  <a:cubicBezTo>
                    <a:pt x="919" y="1461"/>
                    <a:pt x="1308" y="1060"/>
                    <a:pt x="1313" y="729"/>
                  </a:cubicBezTo>
                  <a:lnTo>
                    <a:pt x="1313" y="729"/>
                  </a:lnTo>
                  <a:cubicBezTo>
                    <a:pt x="1313" y="721"/>
                    <a:pt x="1313" y="714"/>
                    <a:pt x="1313" y="707"/>
                  </a:cubicBezTo>
                  <a:cubicBezTo>
                    <a:pt x="1308" y="386"/>
                    <a:pt x="943" y="0"/>
                    <a:pt x="873" y="4"/>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Rectangle 92"/>
            <p:cNvSpPr>
              <a:spLocks noChangeArrowheads="1"/>
            </p:cNvSpPr>
            <p:nvPr/>
          </p:nvSpPr>
          <p:spPr bwMode="auto">
            <a:xfrm>
              <a:off x="4561" y="1561"/>
              <a:ext cx="101" cy="746"/>
            </a:xfrm>
            <a:prstGeom prst="rect">
              <a:avLst/>
            </a:prstGeom>
            <a:solidFill>
              <a:srgbClr val="5F8DD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93"/>
            <p:cNvSpPr>
              <a:spLocks/>
            </p:cNvSpPr>
            <p:nvPr/>
          </p:nvSpPr>
          <p:spPr bwMode="auto">
            <a:xfrm>
              <a:off x="4670" y="1896"/>
              <a:ext cx="180" cy="201"/>
            </a:xfrm>
            <a:custGeom>
              <a:avLst/>
              <a:gdLst>
                <a:gd name="T0" fmla="*/ 873 w 1313"/>
                <a:gd name="T1" fmla="*/ 4 h 1461"/>
                <a:gd name="T2" fmla="*/ 867 w 1313"/>
                <a:gd name="T3" fmla="*/ 5 h 1461"/>
                <a:gd name="T4" fmla="*/ 896 w 1313"/>
                <a:gd name="T5" fmla="*/ 383 h 1461"/>
                <a:gd name="T6" fmla="*/ 37 w 1313"/>
                <a:gd name="T7" fmla="*/ 388 h 1461"/>
                <a:gd name="T8" fmla="*/ 37 w 1313"/>
                <a:gd name="T9" fmla="*/ 1047 h 1461"/>
                <a:gd name="T10" fmla="*/ 896 w 1313"/>
                <a:gd name="T11" fmla="*/ 1053 h 1461"/>
                <a:gd name="T12" fmla="*/ 867 w 1313"/>
                <a:gd name="T13" fmla="*/ 1430 h 1461"/>
                <a:gd name="T14" fmla="*/ 1313 w 1313"/>
                <a:gd name="T15" fmla="*/ 729 h 1461"/>
                <a:gd name="T16" fmla="*/ 1313 w 1313"/>
                <a:gd name="T17" fmla="*/ 729 h 1461"/>
                <a:gd name="T18" fmla="*/ 1313 w 1313"/>
                <a:gd name="T19" fmla="*/ 707 h 1461"/>
                <a:gd name="T20" fmla="*/ 873 w 1313"/>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3" h="1461">
                  <a:moveTo>
                    <a:pt x="873" y="4"/>
                  </a:moveTo>
                  <a:cubicBezTo>
                    <a:pt x="871" y="4"/>
                    <a:pt x="869" y="4"/>
                    <a:pt x="867" y="5"/>
                  </a:cubicBezTo>
                  <a:cubicBezTo>
                    <a:pt x="815" y="37"/>
                    <a:pt x="896" y="383"/>
                    <a:pt x="896" y="383"/>
                  </a:cubicBezTo>
                  <a:cubicBezTo>
                    <a:pt x="896" y="383"/>
                    <a:pt x="73" y="362"/>
                    <a:pt x="37" y="388"/>
                  </a:cubicBezTo>
                  <a:cubicBezTo>
                    <a:pt x="0" y="414"/>
                    <a:pt x="0" y="1021"/>
                    <a:pt x="37" y="1047"/>
                  </a:cubicBezTo>
                  <a:cubicBezTo>
                    <a:pt x="73" y="1074"/>
                    <a:pt x="896" y="1053"/>
                    <a:pt x="896" y="1053"/>
                  </a:cubicBezTo>
                  <a:cubicBezTo>
                    <a:pt x="896" y="1053"/>
                    <a:pt x="815" y="1399"/>
                    <a:pt x="867" y="1430"/>
                  </a:cubicBezTo>
                  <a:cubicBezTo>
                    <a:pt x="919" y="1461"/>
                    <a:pt x="1308" y="1060"/>
                    <a:pt x="1313" y="729"/>
                  </a:cubicBezTo>
                  <a:lnTo>
                    <a:pt x="1313" y="729"/>
                  </a:lnTo>
                  <a:cubicBezTo>
                    <a:pt x="1313" y="721"/>
                    <a:pt x="1313" y="714"/>
                    <a:pt x="1313" y="707"/>
                  </a:cubicBezTo>
                  <a:cubicBezTo>
                    <a:pt x="1308" y="386"/>
                    <a:pt x="943" y="0"/>
                    <a:pt x="873" y="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94"/>
            <p:cNvSpPr>
              <a:spLocks/>
            </p:cNvSpPr>
            <p:nvPr/>
          </p:nvSpPr>
          <p:spPr bwMode="auto">
            <a:xfrm>
              <a:off x="4665" y="1894"/>
              <a:ext cx="180" cy="200"/>
            </a:xfrm>
            <a:custGeom>
              <a:avLst/>
              <a:gdLst>
                <a:gd name="T0" fmla="*/ 873 w 1313"/>
                <a:gd name="T1" fmla="*/ 4 h 1461"/>
                <a:gd name="T2" fmla="*/ 867 w 1313"/>
                <a:gd name="T3" fmla="*/ 6 h 1461"/>
                <a:gd name="T4" fmla="*/ 896 w 1313"/>
                <a:gd name="T5" fmla="*/ 383 h 1461"/>
                <a:gd name="T6" fmla="*/ 37 w 1313"/>
                <a:gd name="T7" fmla="*/ 388 h 1461"/>
                <a:gd name="T8" fmla="*/ 37 w 1313"/>
                <a:gd name="T9" fmla="*/ 1048 h 1461"/>
                <a:gd name="T10" fmla="*/ 896 w 1313"/>
                <a:gd name="T11" fmla="*/ 1053 h 1461"/>
                <a:gd name="T12" fmla="*/ 867 w 1313"/>
                <a:gd name="T13" fmla="*/ 1430 h 1461"/>
                <a:gd name="T14" fmla="*/ 1313 w 1313"/>
                <a:gd name="T15" fmla="*/ 729 h 1461"/>
                <a:gd name="T16" fmla="*/ 1313 w 1313"/>
                <a:gd name="T17" fmla="*/ 729 h 1461"/>
                <a:gd name="T18" fmla="*/ 1313 w 1313"/>
                <a:gd name="T19" fmla="*/ 707 h 1461"/>
                <a:gd name="T20" fmla="*/ 873 w 1313"/>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3" h="1461">
                  <a:moveTo>
                    <a:pt x="873" y="4"/>
                  </a:moveTo>
                  <a:cubicBezTo>
                    <a:pt x="871" y="4"/>
                    <a:pt x="869" y="5"/>
                    <a:pt x="867" y="6"/>
                  </a:cubicBezTo>
                  <a:cubicBezTo>
                    <a:pt x="815" y="37"/>
                    <a:pt x="896" y="383"/>
                    <a:pt x="896" y="383"/>
                  </a:cubicBezTo>
                  <a:cubicBezTo>
                    <a:pt x="896" y="383"/>
                    <a:pt x="73" y="362"/>
                    <a:pt x="37" y="388"/>
                  </a:cubicBezTo>
                  <a:cubicBezTo>
                    <a:pt x="0" y="414"/>
                    <a:pt x="0" y="1022"/>
                    <a:pt x="37" y="1048"/>
                  </a:cubicBezTo>
                  <a:cubicBezTo>
                    <a:pt x="73" y="1074"/>
                    <a:pt x="896" y="1053"/>
                    <a:pt x="896" y="1053"/>
                  </a:cubicBezTo>
                  <a:cubicBezTo>
                    <a:pt x="896" y="1053"/>
                    <a:pt x="815" y="1399"/>
                    <a:pt x="867" y="1430"/>
                  </a:cubicBezTo>
                  <a:cubicBezTo>
                    <a:pt x="919" y="1461"/>
                    <a:pt x="1308" y="1060"/>
                    <a:pt x="1313" y="729"/>
                  </a:cubicBezTo>
                  <a:lnTo>
                    <a:pt x="1313" y="729"/>
                  </a:lnTo>
                  <a:cubicBezTo>
                    <a:pt x="1313" y="722"/>
                    <a:pt x="1313" y="714"/>
                    <a:pt x="1313" y="707"/>
                  </a:cubicBezTo>
                  <a:cubicBezTo>
                    <a:pt x="1308" y="386"/>
                    <a:pt x="943" y="0"/>
                    <a:pt x="873" y="4"/>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95"/>
            <p:cNvSpPr>
              <a:spLocks noChangeArrowheads="1"/>
            </p:cNvSpPr>
            <p:nvPr/>
          </p:nvSpPr>
          <p:spPr bwMode="auto">
            <a:xfrm>
              <a:off x="2633" y="1213"/>
              <a:ext cx="60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Latches</a:t>
              </a:r>
              <a:endParaRPr kumimoji="0" lang="en-US" sz="1800" b="0" i="0" u="none" strike="noStrike" cap="none" normalizeH="0" baseline="0" smtClean="0">
                <a:ln>
                  <a:noFill/>
                </a:ln>
                <a:solidFill>
                  <a:schemeClr val="tx1"/>
                </a:solidFill>
                <a:effectLst/>
                <a:latin typeface="Arial" pitchFamily="34" charset="0"/>
              </a:endParaRPr>
            </a:p>
          </p:txBody>
        </p:sp>
        <p:sp>
          <p:nvSpPr>
            <p:cNvPr id="101" name="Line 96"/>
            <p:cNvSpPr>
              <a:spLocks noChangeShapeType="1"/>
            </p:cNvSpPr>
            <p:nvPr/>
          </p:nvSpPr>
          <p:spPr bwMode="auto">
            <a:xfrm flipH="1">
              <a:off x="1694" y="1392"/>
              <a:ext cx="1204" cy="31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97"/>
            <p:cNvSpPr>
              <a:spLocks/>
            </p:cNvSpPr>
            <p:nvPr/>
          </p:nvSpPr>
          <p:spPr bwMode="auto">
            <a:xfrm>
              <a:off x="1694" y="1634"/>
              <a:ext cx="135" cy="72"/>
            </a:xfrm>
            <a:custGeom>
              <a:avLst/>
              <a:gdLst>
                <a:gd name="T0" fmla="*/ 90 w 135"/>
                <a:gd name="T1" fmla="*/ 45 h 72"/>
                <a:gd name="T2" fmla="*/ 117 w 135"/>
                <a:gd name="T3" fmla="*/ 0 h 72"/>
                <a:gd name="T4" fmla="*/ 0 w 135"/>
                <a:gd name="T5" fmla="*/ 68 h 72"/>
                <a:gd name="T6" fmla="*/ 135 w 135"/>
                <a:gd name="T7" fmla="*/ 72 h 72"/>
                <a:gd name="T8" fmla="*/ 90 w 135"/>
                <a:gd name="T9" fmla="*/ 45 h 72"/>
              </a:gdLst>
              <a:ahLst/>
              <a:cxnLst>
                <a:cxn ang="0">
                  <a:pos x="T0" y="T1"/>
                </a:cxn>
                <a:cxn ang="0">
                  <a:pos x="T2" y="T3"/>
                </a:cxn>
                <a:cxn ang="0">
                  <a:pos x="T4" y="T5"/>
                </a:cxn>
                <a:cxn ang="0">
                  <a:pos x="T6" y="T7"/>
                </a:cxn>
                <a:cxn ang="0">
                  <a:pos x="T8" y="T9"/>
                </a:cxn>
              </a:cxnLst>
              <a:rect l="0" t="0" r="r" b="b"/>
              <a:pathLst>
                <a:path w="135" h="72">
                  <a:moveTo>
                    <a:pt x="90" y="45"/>
                  </a:moveTo>
                  <a:lnTo>
                    <a:pt x="117" y="0"/>
                  </a:lnTo>
                  <a:lnTo>
                    <a:pt x="0" y="68"/>
                  </a:lnTo>
                  <a:lnTo>
                    <a:pt x="135" y="72"/>
                  </a:lnTo>
                  <a:lnTo>
                    <a:pt x="90" y="45"/>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Line 98"/>
            <p:cNvSpPr>
              <a:spLocks noChangeShapeType="1"/>
            </p:cNvSpPr>
            <p:nvPr/>
          </p:nvSpPr>
          <p:spPr bwMode="auto">
            <a:xfrm flipH="1">
              <a:off x="2655" y="1385"/>
              <a:ext cx="254" cy="299"/>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99"/>
            <p:cNvSpPr>
              <a:spLocks/>
            </p:cNvSpPr>
            <p:nvPr/>
          </p:nvSpPr>
          <p:spPr bwMode="auto">
            <a:xfrm>
              <a:off x="2655" y="1561"/>
              <a:ext cx="113" cy="123"/>
            </a:xfrm>
            <a:custGeom>
              <a:avLst/>
              <a:gdLst>
                <a:gd name="T0" fmla="*/ 60 w 113"/>
                <a:gd name="T1" fmla="*/ 52 h 123"/>
                <a:gd name="T2" fmla="*/ 56 w 113"/>
                <a:gd name="T3" fmla="*/ 0 h 123"/>
                <a:gd name="T4" fmla="*/ 0 w 113"/>
                <a:gd name="T5" fmla="*/ 123 h 123"/>
                <a:gd name="T6" fmla="*/ 113 w 113"/>
                <a:gd name="T7" fmla="*/ 48 h 123"/>
                <a:gd name="T8" fmla="*/ 60 w 113"/>
                <a:gd name="T9" fmla="*/ 52 h 123"/>
              </a:gdLst>
              <a:ahLst/>
              <a:cxnLst>
                <a:cxn ang="0">
                  <a:pos x="T0" y="T1"/>
                </a:cxn>
                <a:cxn ang="0">
                  <a:pos x="T2" y="T3"/>
                </a:cxn>
                <a:cxn ang="0">
                  <a:pos x="T4" y="T5"/>
                </a:cxn>
                <a:cxn ang="0">
                  <a:pos x="T6" y="T7"/>
                </a:cxn>
                <a:cxn ang="0">
                  <a:pos x="T8" y="T9"/>
                </a:cxn>
              </a:cxnLst>
              <a:rect l="0" t="0" r="r" b="b"/>
              <a:pathLst>
                <a:path w="113" h="123">
                  <a:moveTo>
                    <a:pt x="60" y="52"/>
                  </a:moveTo>
                  <a:lnTo>
                    <a:pt x="56" y="0"/>
                  </a:lnTo>
                  <a:lnTo>
                    <a:pt x="0" y="123"/>
                  </a:lnTo>
                  <a:lnTo>
                    <a:pt x="113" y="48"/>
                  </a:lnTo>
                  <a:lnTo>
                    <a:pt x="60" y="52"/>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Line 100"/>
            <p:cNvSpPr>
              <a:spLocks noChangeShapeType="1"/>
            </p:cNvSpPr>
            <p:nvPr/>
          </p:nvSpPr>
          <p:spPr bwMode="auto">
            <a:xfrm>
              <a:off x="2898" y="1403"/>
              <a:ext cx="685" cy="266"/>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1"/>
            <p:cNvSpPr>
              <a:spLocks/>
            </p:cNvSpPr>
            <p:nvPr/>
          </p:nvSpPr>
          <p:spPr bwMode="auto">
            <a:xfrm>
              <a:off x="3449" y="1587"/>
              <a:ext cx="134" cy="82"/>
            </a:xfrm>
            <a:custGeom>
              <a:avLst/>
              <a:gdLst>
                <a:gd name="T0" fmla="*/ 48 w 134"/>
                <a:gd name="T1" fmla="*/ 48 h 82"/>
                <a:gd name="T2" fmla="*/ 0 w 134"/>
                <a:gd name="T3" fmla="*/ 70 h 82"/>
                <a:gd name="T4" fmla="*/ 134 w 134"/>
                <a:gd name="T5" fmla="*/ 82 h 82"/>
                <a:gd name="T6" fmla="*/ 26 w 134"/>
                <a:gd name="T7" fmla="*/ 0 h 82"/>
                <a:gd name="T8" fmla="*/ 48 w 134"/>
                <a:gd name="T9" fmla="*/ 48 h 82"/>
              </a:gdLst>
              <a:ahLst/>
              <a:cxnLst>
                <a:cxn ang="0">
                  <a:pos x="T0" y="T1"/>
                </a:cxn>
                <a:cxn ang="0">
                  <a:pos x="T2" y="T3"/>
                </a:cxn>
                <a:cxn ang="0">
                  <a:pos x="T4" y="T5"/>
                </a:cxn>
                <a:cxn ang="0">
                  <a:pos x="T6" y="T7"/>
                </a:cxn>
                <a:cxn ang="0">
                  <a:pos x="T8" y="T9"/>
                </a:cxn>
              </a:cxnLst>
              <a:rect l="0" t="0" r="r" b="b"/>
              <a:pathLst>
                <a:path w="134" h="82">
                  <a:moveTo>
                    <a:pt x="48" y="48"/>
                  </a:moveTo>
                  <a:lnTo>
                    <a:pt x="0" y="70"/>
                  </a:lnTo>
                  <a:lnTo>
                    <a:pt x="134" y="82"/>
                  </a:lnTo>
                  <a:lnTo>
                    <a:pt x="26" y="0"/>
                  </a:lnTo>
                  <a:lnTo>
                    <a:pt x="48" y="48"/>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Line 102"/>
            <p:cNvSpPr>
              <a:spLocks noChangeShapeType="1"/>
            </p:cNvSpPr>
            <p:nvPr/>
          </p:nvSpPr>
          <p:spPr bwMode="auto">
            <a:xfrm>
              <a:off x="2904" y="1398"/>
              <a:ext cx="1646" cy="271"/>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3"/>
            <p:cNvSpPr>
              <a:spLocks/>
            </p:cNvSpPr>
            <p:nvPr/>
          </p:nvSpPr>
          <p:spPr bwMode="auto">
            <a:xfrm>
              <a:off x="4416" y="1611"/>
              <a:ext cx="134" cy="73"/>
            </a:xfrm>
            <a:custGeom>
              <a:avLst/>
              <a:gdLst>
                <a:gd name="T0" fmla="*/ 42 w 134"/>
                <a:gd name="T1" fmla="*/ 43 h 73"/>
                <a:gd name="T2" fmla="*/ 0 w 134"/>
                <a:gd name="T3" fmla="*/ 73 h 73"/>
                <a:gd name="T4" fmla="*/ 134 w 134"/>
                <a:gd name="T5" fmla="*/ 58 h 73"/>
                <a:gd name="T6" fmla="*/ 12 w 134"/>
                <a:gd name="T7" fmla="*/ 0 h 73"/>
                <a:gd name="T8" fmla="*/ 42 w 134"/>
                <a:gd name="T9" fmla="*/ 43 h 73"/>
              </a:gdLst>
              <a:ahLst/>
              <a:cxnLst>
                <a:cxn ang="0">
                  <a:pos x="T0" y="T1"/>
                </a:cxn>
                <a:cxn ang="0">
                  <a:pos x="T2" y="T3"/>
                </a:cxn>
                <a:cxn ang="0">
                  <a:pos x="T4" y="T5"/>
                </a:cxn>
                <a:cxn ang="0">
                  <a:pos x="T6" y="T7"/>
                </a:cxn>
                <a:cxn ang="0">
                  <a:pos x="T8" y="T9"/>
                </a:cxn>
              </a:cxnLst>
              <a:rect l="0" t="0" r="r" b="b"/>
              <a:pathLst>
                <a:path w="134" h="73">
                  <a:moveTo>
                    <a:pt x="42" y="43"/>
                  </a:moveTo>
                  <a:lnTo>
                    <a:pt x="0" y="73"/>
                  </a:lnTo>
                  <a:lnTo>
                    <a:pt x="134" y="58"/>
                  </a:lnTo>
                  <a:lnTo>
                    <a:pt x="12" y="0"/>
                  </a:lnTo>
                  <a:lnTo>
                    <a:pt x="42" y="43"/>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name="page9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366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pic>
        <p:nvPicPr>
          <p:cNvPr id="3" name="Picture 2"/>
          <p:cNvPicPr>
            <a:picLocks noChangeAspect="1"/>
          </p:cNvPicPr>
          <p:nvPr/>
        </p:nvPicPr>
        <p:blipFill rotWithShape="1">
          <a:blip r:embed="rId3">
            <a:lum/>
            <a:alphaModFix/>
          </a:blip>
          <a:srcRect l="2018" t="61712" r="3774"/>
          <a:stretch/>
        </p:blipFill>
        <p:spPr>
          <a:xfrm>
            <a:off x="1322493" y="5029200"/>
            <a:ext cx="6400800" cy="1136071"/>
          </a:xfrm>
          <a:prstGeom prst="rect">
            <a:avLst/>
          </a:prstGeom>
          <a:noFill/>
          <a:ln>
            <a:noFill/>
          </a:ln>
        </p:spPr>
      </p:pic>
      <p:sp>
        <p:nvSpPr>
          <p:cNvPr id="6" name="TextBox 5"/>
          <p:cNvSpPr txBox="1"/>
          <p:nvPr/>
        </p:nvSpPr>
        <p:spPr>
          <a:xfrm>
            <a:off x="990600" y="1524000"/>
            <a:ext cx="7467600" cy="774571"/>
          </a:xfrm>
          <a:prstGeom prst="rect">
            <a:avLst/>
          </a:prstGeom>
          <a:noFill/>
        </p:spPr>
        <p:txBody>
          <a:bodyPr wrap="square" rtlCol="0">
            <a:spAutoFit/>
          </a:bodyPr>
          <a:lstStyle/>
          <a:p>
            <a:pPr>
              <a:spcAft>
                <a:spcPts val="1000"/>
              </a:spcAft>
            </a:pPr>
            <a:r>
              <a:rPr lang="en-US" b="1" dirty="0" smtClean="0">
                <a:latin typeface="Arial" pitchFamily="34" charset="0"/>
                <a:cs typeface="Arial" pitchFamily="34" charset="0"/>
              </a:rPr>
              <a:t>Example </a:t>
            </a:r>
            <a:r>
              <a:rPr lang="en-US" dirty="0" smtClean="0">
                <a:latin typeface="Times" pitchFamily="18" charset="0"/>
              </a:rPr>
              <a:t>Consider </a:t>
            </a:r>
            <a:r>
              <a:rPr lang="en-US" dirty="0">
                <a:latin typeface="Times" pitchFamily="18" charset="0"/>
              </a:rPr>
              <a:t>two programs that have the following characteristics.</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33198362"/>
              </p:ext>
            </p:extLst>
          </p:nvPr>
        </p:nvGraphicFramePr>
        <p:xfrm>
          <a:off x="1325880" y="2362200"/>
          <a:ext cx="6522720" cy="2479040"/>
        </p:xfrm>
        <a:graphic>
          <a:graphicData uri="http://schemas.openxmlformats.org/drawingml/2006/table">
            <a:tbl>
              <a:tblPr firstRow="1" bandRow="1">
                <a:tableStyleId>{5940675A-B579-460E-94D1-54222C63F5DA}</a:tableStyleId>
              </a:tblPr>
              <a:tblGrid>
                <a:gridCol w="1630680"/>
                <a:gridCol w="1630680"/>
                <a:gridCol w="1630680"/>
                <a:gridCol w="1630680"/>
              </a:tblGrid>
              <a:tr h="370840">
                <a:tc gridSpan="2">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600" u="none" strike="noStrike" baseline="0" dirty="0" smtClean="0"/>
                        <a:t>Program 1</a:t>
                      </a:r>
                      <a:endParaRPr lang="en-US" sz="1600" b="1" i="0" u="none" strike="noStrike" baseline="0" dirty="0" smtClean="0">
                        <a:solidFill>
                          <a:schemeClr val="tx1"/>
                        </a:solidFill>
                        <a:latin typeface="Times" pitchFamily="18" charset="0"/>
                        <a:ea typeface="+mn-ea"/>
                        <a:cs typeface="+mn-cs"/>
                      </a:endParaRPr>
                    </a:p>
                  </a:txBody>
                  <a:tcPr/>
                </a:tc>
                <a:tc hMerge="1">
                  <a:txBody>
                    <a:bodyPr/>
                    <a:lstStyle/>
                    <a:p>
                      <a:endParaRPr lang="en-US" sz="1000" dirty="0">
                        <a:latin typeface="Times" pitchFamily="18" charset="0"/>
                      </a:endParaRPr>
                    </a:p>
                  </a:txBody>
                  <a:tcPr/>
                </a:tc>
                <a:tc gridSpan="2">
                  <a:txBody>
                    <a:bodyPr/>
                    <a:lstStyle/>
                    <a:p>
                      <a:pPr algn="ctr"/>
                      <a:r>
                        <a:rPr lang="en-US" sz="1600" dirty="0" smtClean="0"/>
                        <a:t>Program 2</a:t>
                      </a:r>
                      <a:endParaRPr lang="en-US" sz="1600" b="1" dirty="0">
                        <a:latin typeface="Times" pitchFamily="18" charset="0"/>
                      </a:endParaRPr>
                    </a:p>
                  </a:txBody>
                  <a:tcPr/>
                </a:tc>
                <a:tc hMerge="1">
                  <a:txBody>
                    <a:bodyPr/>
                    <a:lstStyle/>
                    <a:p>
                      <a:endParaRPr lang="en-US" sz="1000" dirty="0">
                        <a:latin typeface="Times" pitchFamily="18" charset="0"/>
                      </a:endParaRPr>
                    </a:p>
                  </a:txBody>
                  <a:tcPr/>
                </a:tc>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u="none" strike="noStrike" baseline="0" dirty="0" smtClean="0"/>
                        <a:t>Instruction Type</a:t>
                      </a:r>
                      <a:endParaRPr lang="en-US" sz="1600" b="0" i="0" u="none" strike="noStrike" baseline="0" dirty="0" smtClean="0">
                        <a:solidFill>
                          <a:schemeClr val="tx1"/>
                        </a:solidFill>
                        <a:latin typeface="Times" pitchFamily="18" charset="0"/>
                        <a:ea typeface="+mn-ea"/>
                        <a:cs typeface="+mn-cs"/>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u="none" strike="noStrike" baseline="0" dirty="0" smtClean="0"/>
                        <a:t>Fraction</a:t>
                      </a:r>
                    </a:p>
                    <a:p>
                      <a:endParaRPr lang="en-US" sz="1600" dirty="0">
                        <a:latin typeface="Times"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u="none" strike="noStrike" baseline="0" dirty="0" smtClean="0"/>
                        <a:t>Instruction Type</a:t>
                      </a:r>
                    </a:p>
                    <a:p>
                      <a:endParaRPr lang="en-US" sz="1600" dirty="0">
                        <a:latin typeface="Times"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u="none" strike="noStrike" baseline="0" dirty="0" smtClean="0"/>
                        <a:t>Fraction</a:t>
                      </a:r>
                    </a:p>
                    <a:p>
                      <a:endParaRPr lang="en-US" sz="1600" dirty="0">
                        <a:latin typeface="Times" pitchFamily="18" charset="0"/>
                      </a:endParaRPr>
                    </a:p>
                  </a:txBody>
                  <a:tcPr/>
                </a:tc>
              </a:tr>
              <a:tr h="22352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u="none" strike="noStrike" baseline="0" dirty="0" smtClean="0"/>
                        <a:t>loads</a:t>
                      </a:r>
                    </a:p>
                    <a:p>
                      <a:endParaRPr lang="en-US" sz="1600" dirty="0">
                        <a:latin typeface="Times"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u="none" strike="noStrike" baseline="0" dirty="0" smtClean="0"/>
                        <a:t>0.4</a:t>
                      </a:r>
                    </a:p>
                    <a:p>
                      <a:endParaRPr lang="en-US" sz="1600" dirty="0">
                        <a:latin typeface="Times" pitchFamily="18"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u="none" strike="noStrike" baseline="0" dirty="0" smtClean="0"/>
                        <a:t>loads</a:t>
                      </a:r>
                    </a:p>
                    <a:p>
                      <a:endParaRPr lang="en-US" sz="1600" dirty="0">
                        <a:latin typeface="Times" pitchFamily="18" charset="0"/>
                      </a:endParaRPr>
                    </a:p>
                  </a:txBody>
                  <a:tcPr/>
                </a:tc>
                <a:tc>
                  <a:txBody>
                    <a:bodyPr/>
                    <a:lstStyle/>
                    <a:p>
                      <a:r>
                        <a:rPr lang="en-US" sz="1600" dirty="0" smtClean="0"/>
                        <a:t>0.3</a:t>
                      </a:r>
                      <a:endParaRPr lang="en-US" sz="1600" dirty="0">
                        <a:latin typeface="Times" pitchFamily="18" charset="0"/>
                      </a:endParaRPr>
                    </a:p>
                  </a:txBody>
                  <a:tcPr/>
                </a:tc>
              </a:tr>
              <a:tr h="370840">
                <a:tc>
                  <a:txBody>
                    <a:bodyPr/>
                    <a:lstStyle/>
                    <a:p>
                      <a:r>
                        <a:rPr lang="en-US" sz="1600" dirty="0" smtClean="0"/>
                        <a:t>Branches</a:t>
                      </a:r>
                      <a:endParaRPr lang="en-US" sz="1600" dirty="0">
                        <a:latin typeface="Times" pitchFamily="18" charset="0"/>
                      </a:endParaRPr>
                    </a:p>
                  </a:txBody>
                  <a:tcPr/>
                </a:tc>
                <a:tc>
                  <a:txBody>
                    <a:bodyPr/>
                    <a:lstStyle/>
                    <a:p>
                      <a:r>
                        <a:rPr lang="en-US" sz="1600" dirty="0" smtClean="0"/>
                        <a:t>0.2</a:t>
                      </a:r>
                      <a:endParaRPr lang="en-US" sz="1600" dirty="0">
                        <a:latin typeface="Times" pitchFamily="18" charset="0"/>
                      </a:endParaRPr>
                    </a:p>
                  </a:txBody>
                  <a:tcPr/>
                </a:tc>
                <a:tc>
                  <a:txBody>
                    <a:bodyPr/>
                    <a:lstStyle/>
                    <a:p>
                      <a:r>
                        <a:rPr lang="en-US" sz="1600" dirty="0" smtClean="0"/>
                        <a:t>Branches</a:t>
                      </a:r>
                      <a:endParaRPr lang="en-US" sz="1600" dirty="0">
                        <a:latin typeface="Times" pitchFamily="18" charset="0"/>
                      </a:endParaRPr>
                    </a:p>
                  </a:txBody>
                  <a:tcPr/>
                </a:tc>
                <a:tc>
                  <a:txBody>
                    <a:bodyPr/>
                    <a:lstStyle/>
                    <a:p>
                      <a:r>
                        <a:rPr lang="en-US" sz="1600" dirty="0" smtClean="0"/>
                        <a:t>0.1</a:t>
                      </a:r>
                      <a:endParaRPr lang="en-US" sz="1600" dirty="0">
                        <a:latin typeface="Times" pitchFamily="18" charset="0"/>
                      </a:endParaRPr>
                    </a:p>
                  </a:txBody>
                  <a:tcPr/>
                </a:tc>
              </a:tr>
              <a:tr h="370840">
                <a:tc>
                  <a:txBody>
                    <a:bodyPr/>
                    <a:lstStyle/>
                    <a:p>
                      <a:r>
                        <a:rPr lang="en-US" sz="1600" dirty="0" smtClean="0"/>
                        <a:t>ratio(taken branches)</a:t>
                      </a:r>
                      <a:endParaRPr lang="en-US" sz="1600" dirty="0">
                        <a:latin typeface="Times" pitchFamily="18" charset="0"/>
                      </a:endParaRPr>
                    </a:p>
                  </a:txBody>
                  <a:tcPr/>
                </a:tc>
                <a:tc>
                  <a:txBody>
                    <a:bodyPr/>
                    <a:lstStyle/>
                    <a:p>
                      <a:r>
                        <a:rPr lang="en-US" sz="1600" dirty="0" smtClean="0"/>
                        <a:t>0.5</a:t>
                      </a:r>
                      <a:endParaRPr lang="en-US" sz="1600" dirty="0">
                        <a:latin typeface="Times" pitchFamily="18" charset="0"/>
                      </a:endParaRPr>
                    </a:p>
                  </a:txBody>
                  <a:tcPr/>
                </a:tc>
                <a:tc>
                  <a:txBody>
                    <a:bodyPr/>
                    <a:lstStyle/>
                    <a:p>
                      <a:r>
                        <a:rPr lang="en-US" sz="1600" dirty="0" smtClean="0"/>
                        <a:t>ratio(taken branches)</a:t>
                      </a:r>
                      <a:endParaRPr lang="en-US" sz="1600" dirty="0">
                        <a:latin typeface="Times" pitchFamily="18" charset="0"/>
                      </a:endParaRPr>
                    </a:p>
                  </a:txBody>
                  <a:tcPr/>
                </a:tc>
                <a:tc>
                  <a:txBody>
                    <a:bodyPr/>
                    <a:lstStyle/>
                    <a:p>
                      <a:r>
                        <a:rPr lang="en-US" sz="1600" dirty="0" smtClean="0"/>
                        <a:t>0.4</a:t>
                      </a:r>
                      <a:endParaRPr lang="en-US" sz="1600" dirty="0">
                        <a:latin typeface="Times" pitchFamily="18" charset="0"/>
                      </a:endParaRPr>
                    </a:p>
                  </a:txBody>
                  <a:tcPr/>
                </a:tc>
              </a:tr>
            </a:tbl>
          </a:graphicData>
        </a:graphic>
      </p:graphicFrame>
      <p:sp>
        <p:nvSpPr>
          <p:cNvPr id="8" name="Rectangle 7"/>
          <p:cNvSpPr/>
          <p:nvPr/>
        </p:nvSpPr>
        <p:spPr bwMode="auto">
          <a:xfrm>
            <a:off x="1066800" y="2209800"/>
            <a:ext cx="661416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24282B"/>
              </a:solidFill>
              <a:effectLst/>
              <a:latin typeface="ArialMT" charset="0"/>
            </a:endParaRPr>
          </a:p>
        </p:txBody>
      </p:sp>
      <p:sp>
        <p:nvSpPr>
          <p:cNvPr id="11" name="Rectangle 10"/>
          <p:cNvSpPr/>
          <p:nvPr/>
        </p:nvSpPr>
        <p:spPr bwMode="auto">
          <a:xfrm>
            <a:off x="1066800" y="2209800"/>
            <a:ext cx="6858000" cy="3657600"/>
          </a:xfrm>
          <a:prstGeom prst="rect">
            <a:avLst/>
          </a:prstGeom>
          <a:noFill/>
          <a:ln w="15875">
            <a:solidFill>
              <a:schemeClr val="tx1"/>
            </a:solidFill>
          </a:ln>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24282B"/>
              </a:solidFill>
              <a:effectLst/>
              <a:latin typeface="ArialMT"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name="page10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pic>
        <p:nvPicPr>
          <p:cNvPr id="3" name="Picture 2"/>
          <p:cNvPicPr>
            <a:picLocks noChangeAspect="1"/>
          </p:cNvPicPr>
          <p:nvPr/>
        </p:nvPicPr>
        <p:blipFill>
          <a:blip r:embed="rId3">
            <a:lum/>
            <a:alphaModFix/>
          </a:blip>
          <a:srcRect/>
          <a:stretch>
            <a:fillRect/>
          </a:stretch>
        </p:blipFill>
        <p:spPr>
          <a:xfrm>
            <a:off x="1152000" y="1655999"/>
            <a:ext cx="7920000" cy="2687040"/>
          </a:xfrm>
          <a:prstGeom prst="rect">
            <a:avLst/>
          </a:prstGeom>
          <a:noFill/>
          <a:ln>
            <a:noFill/>
          </a:ln>
        </p:spPr>
      </p:pic>
      <p:pic>
        <p:nvPicPr>
          <p:cNvPr id="4" name="Picture 3"/>
          <p:cNvPicPr>
            <a:picLocks noChangeAspect="1"/>
          </p:cNvPicPr>
          <p:nvPr/>
        </p:nvPicPr>
        <p:blipFill>
          <a:blip r:embed="rId4">
            <a:lum/>
            <a:alphaModFix/>
          </a:blip>
          <a:srcRect/>
          <a:stretch>
            <a:fillRect/>
          </a:stretch>
        </p:blipFill>
        <p:spPr>
          <a:xfrm>
            <a:off x="1368000" y="4357080"/>
            <a:ext cx="7560000" cy="169091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name="page10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3000" y="34925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Performance, Architecture, Compiler</a:t>
            </a:r>
          </a:p>
        </p:txBody>
      </p:sp>
      <p:grpSp>
        <p:nvGrpSpPr>
          <p:cNvPr id="6" name="Group 5"/>
          <p:cNvGrpSpPr>
            <a:grpSpLocks noChangeAspect="1"/>
          </p:cNvGrpSpPr>
          <p:nvPr/>
        </p:nvGrpSpPr>
        <p:grpSpPr bwMode="auto">
          <a:xfrm>
            <a:off x="1066800" y="2266950"/>
            <a:ext cx="7499350" cy="2822575"/>
            <a:chOff x="816" y="1428"/>
            <a:chExt cx="4724" cy="1778"/>
          </a:xfrm>
        </p:grpSpPr>
        <p:sp>
          <p:nvSpPr>
            <p:cNvPr id="7" name="AutoShape 4"/>
            <p:cNvSpPr>
              <a:spLocks noChangeAspect="1" noChangeArrowheads="1" noTextEdit="1"/>
            </p:cNvSpPr>
            <p:nvPr/>
          </p:nvSpPr>
          <p:spPr bwMode="auto">
            <a:xfrm>
              <a:off x="816" y="1428"/>
              <a:ext cx="4724" cy="1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835" y="1597"/>
              <a:ext cx="573" cy="498"/>
            </a:xfrm>
            <a:custGeom>
              <a:avLst/>
              <a:gdLst>
                <a:gd name="T0" fmla="*/ 14 w 61"/>
                <a:gd name="T1" fmla="*/ 0 h 53"/>
                <a:gd name="T2" fmla="*/ 47 w 61"/>
                <a:gd name="T3" fmla="*/ 0 h 53"/>
                <a:gd name="T4" fmla="*/ 61 w 61"/>
                <a:gd name="T5" fmla="*/ 14 h 53"/>
                <a:gd name="T6" fmla="*/ 61 w 61"/>
                <a:gd name="T7" fmla="*/ 39 h 53"/>
                <a:gd name="T8" fmla="*/ 47 w 61"/>
                <a:gd name="T9" fmla="*/ 53 h 53"/>
                <a:gd name="T10" fmla="*/ 14 w 61"/>
                <a:gd name="T11" fmla="*/ 53 h 53"/>
                <a:gd name="T12" fmla="*/ 0 w 61"/>
                <a:gd name="T13" fmla="*/ 39 h 53"/>
                <a:gd name="T14" fmla="*/ 0 w 61"/>
                <a:gd name="T15" fmla="*/ 14 h 53"/>
                <a:gd name="T16" fmla="*/ 14 w 61"/>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3">
                  <a:moveTo>
                    <a:pt x="14" y="0"/>
                  </a:moveTo>
                  <a:lnTo>
                    <a:pt x="47" y="0"/>
                  </a:lnTo>
                  <a:cubicBezTo>
                    <a:pt x="55" y="0"/>
                    <a:pt x="61" y="7"/>
                    <a:pt x="61" y="14"/>
                  </a:cubicBezTo>
                  <a:lnTo>
                    <a:pt x="61" y="39"/>
                  </a:lnTo>
                  <a:cubicBezTo>
                    <a:pt x="61" y="47"/>
                    <a:pt x="55" y="53"/>
                    <a:pt x="47" y="53"/>
                  </a:cubicBezTo>
                  <a:lnTo>
                    <a:pt x="14" y="53"/>
                  </a:lnTo>
                  <a:cubicBezTo>
                    <a:pt x="6" y="53"/>
                    <a:pt x="0" y="47"/>
                    <a:pt x="0" y="39"/>
                  </a:cubicBezTo>
                  <a:lnTo>
                    <a:pt x="0" y="14"/>
                  </a:lnTo>
                  <a:cubicBezTo>
                    <a:pt x="0" y="7"/>
                    <a:pt x="6" y="0"/>
                    <a:pt x="14" y="0"/>
                  </a:cubicBezTo>
                  <a:close/>
                </a:path>
              </a:pathLst>
            </a:custGeom>
            <a:solidFill>
              <a:srgbClr val="F0D8C2"/>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61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 y="1456"/>
              <a:ext cx="1589" cy="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2010" y="2659"/>
              <a:ext cx="1362" cy="395"/>
            </a:xfrm>
            <a:prstGeom prst="rect">
              <a:avLst/>
            </a:prstGeom>
            <a:solidFill>
              <a:srgbClr val="9FC9D6"/>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p:nvSpPr>
          <p:spPr bwMode="auto">
            <a:xfrm>
              <a:off x="986" y="1563"/>
              <a:ext cx="639"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smtClean="0">
                  <a:ln>
                    <a:noFill/>
                  </a:ln>
                  <a:solidFill>
                    <a:srgbClr val="24282B"/>
                  </a:solidFill>
                  <a:effectLst/>
                  <a:latin typeface="ArialMT" charset="0"/>
                </a:rPr>
                <a:t>P</a:t>
              </a:r>
              <a:endParaRPr kumimoji="0" lang="en-US" sz="1800" b="0" i="0" u="none" strike="noStrike" cap="none" normalizeH="0" baseline="0" smtClean="0">
                <a:ln>
                  <a:noFill/>
                </a:ln>
                <a:solidFill>
                  <a:schemeClr val="tx1"/>
                </a:solidFill>
                <a:effectLst/>
                <a:latin typeface="Arial" pitchFamily="34" charset="0"/>
              </a:endParaRPr>
            </a:p>
          </p:txBody>
        </p:sp>
        <p:sp>
          <p:nvSpPr>
            <p:cNvPr id="11" name="Freeform 10"/>
            <p:cNvSpPr>
              <a:spLocks/>
            </p:cNvSpPr>
            <p:nvPr/>
          </p:nvSpPr>
          <p:spPr bwMode="auto">
            <a:xfrm>
              <a:off x="2423" y="1569"/>
              <a:ext cx="573" cy="489"/>
            </a:xfrm>
            <a:custGeom>
              <a:avLst/>
              <a:gdLst>
                <a:gd name="T0" fmla="*/ 14 w 61"/>
                <a:gd name="T1" fmla="*/ 0 h 52"/>
                <a:gd name="T2" fmla="*/ 47 w 61"/>
                <a:gd name="T3" fmla="*/ 0 h 52"/>
                <a:gd name="T4" fmla="*/ 61 w 61"/>
                <a:gd name="T5" fmla="*/ 14 h 52"/>
                <a:gd name="T6" fmla="*/ 61 w 61"/>
                <a:gd name="T7" fmla="*/ 38 h 52"/>
                <a:gd name="T8" fmla="*/ 47 w 61"/>
                <a:gd name="T9" fmla="*/ 52 h 52"/>
                <a:gd name="T10" fmla="*/ 14 w 61"/>
                <a:gd name="T11" fmla="*/ 52 h 52"/>
                <a:gd name="T12" fmla="*/ 0 w 61"/>
                <a:gd name="T13" fmla="*/ 38 h 52"/>
                <a:gd name="T14" fmla="*/ 0 w 61"/>
                <a:gd name="T15" fmla="*/ 14 h 52"/>
                <a:gd name="T16" fmla="*/ 14 w 61"/>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52">
                  <a:moveTo>
                    <a:pt x="14" y="0"/>
                  </a:moveTo>
                  <a:lnTo>
                    <a:pt x="47" y="0"/>
                  </a:lnTo>
                  <a:cubicBezTo>
                    <a:pt x="55" y="0"/>
                    <a:pt x="61" y="6"/>
                    <a:pt x="61" y="14"/>
                  </a:cubicBezTo>
                  <a:lnTo>
                    <a:pt x="61" y="38"/>
                  </a:lnTo>
                  <a:cubicBezTo>
                    <a:pt x="61" y="46"/>
                    <a:pt x="55" y="52"/>
                    <a:pt x="47" y="52"/>
                  </a:cubicBezTo>
                  <a:lnTo>
                    <a:pt x="14" y="52"/>
                  </a:lnTo>
                  <a:cubicBezTo>
                    <a:pt x="6" y="52"/>
                    <a:pt x="0" y="46"/>
                    <a:pt x="0" y="38"/>
                  </a:cubicBezTo>
                  <a:lnTo>
                    <a:pt x="0" y="14"/>
                  </a:lnTo>
                  <a:cubicBezTo>
                    <a:pt x="0" y="6"/>
                    <a:pt x="6" y="0"/>
                    <a:pt x="14" y="0"/>
                  </a:cubicBezTo>
                  <a:close/>
                </a:path>
              </a:pathLst>
            </a:custGeom>
            <a:solidFill>
              <a:srgbClr val="F0D8C2"/>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2624" y="1536"/>
              <a:ext cx="451"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smtClean="0">
                  <a:ln>
                    <a:noFill/>
                  </a:ln>
                  <a:solidFill>
                    <a:srgbClr val="24282B"/>
                  </a:solidFill>
                  <a:effectLst/>
                  <a:latin typeface="ArialMT" charset="0"/>
                </a:rPr>
                <a:t>f</a:t>
              </a:r>
              <a:endParaRPr kumimoji="0" lang="en-US" sz="1800" b="0" i="0" u="none" strike="noStrike" cap="none" normalizeH="0" baseline="0" smtClean="0">
                <a:ln>
                  <a:noFill/>
                </a:ln>
                <a:solidFill>
                  <a:schemeClr val="tx1"/>
                </a:solidFill>
                <a:effectLst/>
                <a:latin typeface="Arial" pitchFamily="34" charset="0"/>
              </a:endParaRPr>
            </a:p>
          </p:txBody>
        </p:sp>
        <p:sp>
          <p:nvSpPr>
            <p:cNvPr id="13" name="Line 12"/>
            <p:cNvSpPr>
              <a:spLocks noChangeShapeType="1"/>
            </p:cNvSpPr>
            <p:nvPr/>
          </p:nvSpPr>
          <p:spPr bwMode="auto">
            <a:xfrm>
              <a:off x="1530" y="1785"/>
              <a:ext cx="310" cy="0"/>
            </a:xfrm>
            <a:prstGeom prst="line">
              <a:avLst/>
            </a:prstGeom>
            <a:noFill/>
            <a:ln w="9"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a:off x="1521" y="1889"/>
              <a:ext cx="319" cy="0"/>
            </a:xfrm>
            <a:prstGeom prst="line">
              <a:avLst/>
            </a:prstGeom>
            <a:noFill/>
            <a:ln w="9"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 y="1447"/>
              <a:ext cx="1579" cy="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reeform 15"/>
            <p:cNvSpPr>
              <a:spLocks/>
            </p:cNvSpPr>
            <p:nvPr/>
          </p:nvSpPr>
          <p:spPr bwMode="auto">
            <a:xfrm>
              <a:off x="4256" y="1531"/>
              <a:ext cx="864" cy="499"/>
            </a:xfrm>
            <a:custGeom>
              <a:avLst/>
              <a:gdLst>
                <a:gd name="T0" fmla="*/ 14 w 92"/>
                <a:gd name="T1" fmla="*/ 0 h 53"/>
                <a:gd name="T2" fmla="*/ 78 w 92"/>
                <a:gd name="T3" fmla="*/ 0 h 53"/>
                <a:gd name="T4" fmla="*/ 92 w 92"/>
                <a:gd name="T5" fmla="*/ 14 h 53"/>
                <a:gd name="T6" fmla="*/ 92 w 92"/>
                <a:gd name="T7" fmla="*/ 39 h 53"/>
                <a:gd name="T8" fmla="*/ 78 w 92"/>
                <a:gd name="T9" fmla="*/ 53 h 53"/>
                <a:gd name="T10" fmla="*/ 14 w 92"/>
                <a:gd name="T11" fmla="*/ 53 h 53"/>
                <a:gd name="T12" fmla="*/ 0 w 92"/>
                <a:gd name="T13" fmla="*/ 39 h 53"/>
                <a:gd name="T14" fmla="*/ 0 w 92"/>
                <a:gd name="T15" fmla="*/ 14 h 53"/>
                <a:gd name="T16" fmla="*/ 14 w 92"/>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53">
                  <a:moveTo>
                    <a:pt x="14" y="0"/>
                  </a:moveTo>
                  <a:lnTo>
                    <a:pt x="78" y="0"/>
                  </a:lnTo>
                  <a:cubicBezTo>
                    <a:pt x="86" y="0"/>
                    <a:pt x="92" y="7"/>
                    <a:pt x="92" y="14"/>
                  </a:cubicBezTo>
                  <a:lnTo>
                    <a:pt x="92" y="39"/>
                  </a:lnTo>
                  <a:cubicBezTo>
                    <a:pt x="92" y="47"/>
                    <a:pt x="86" y="53"/>
                    <a:pt x="78" y="53"/>
                  </a:cubicBezTo>
                  <a:lnTo>
                    <a:pt x="14" y="53"/>
                  </a:lnTo>
                  <a:cubicBezTo>
                    <a:pt x="7" y="53"/>
                    <a:pt x="0" y="47"/>
                    <a:pt x="0" y="39"/>
                  </a:cubicBezTo>
                  <a:lnTo>
                    <a:pt x="0" y="14"/>
                  </a:lnTo>
                  <a:cubicBezTo>
                    <a:pt x="0" y="7"/>
                    <a:pt x="7" y="0"/>
                    <a:pt x="14" y="0"/>
                  </a:cubicBezTo>
                  <a:close/>
                </a:path>
              </a:pathLst>
            </a:custGeom>
            <a:solidFill>
              <a:srgbClr val="F0D8C2"/>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6"/>
            <p:cNvSpPr>
              <a:spLocks noChangeArrowheads="1"/>
            </p:cNvSpPr>
            <p:nvPr/>
          </p:nvSpPr>
          <p:spPr bwMode="auto">
            <a:xfrm>
              <a:off x="4311" y="1531"/>
              <a:ext cx="1023"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900" b="0" i="0" u="none" strike="noStrike" cap="none" normalizeH="0" baseline="0" smtClean="0">
                  <a:ln>
                    <a:noFill/>
                  </a:ln>
                  <a:solidFill>
                    <a:srgbClr val="24282B"/>
                  </a:solidFill>
                  <a:effectLst/>
                  <a:latin typeface="ArialMT" charset="0"/>
                </a:rPr>
                <a:t>IPC</a:t>
              </a:r>
              <a:endParaRPr kumimoji="0" lang="en-US" sz="1800" b="0" i="0" u="none" strike="noStrike" cap="none" normalizeH="0" baseline="0" smtClean="0">
                <a:ln>
                  <a:noFill/>
                </a:ln>
                <a:solidFill>
                  <a:schemeClr val="tx1"/>
                </a:solidFill>
                <a:effectLst/>
                <a:latin typeface="Arial" pitchFamily="34" charset="0"/>
              </a:endParaRPr>
            </a:p>
          </p:txBody>
        </p:sp>
        <p:sp>
          <p:nvSpPr>
            <p:cNvPr id="17" name="Line 17"/>
            <p:cNvSpPr>
              <a:spLocks noChangeShapeType="1"/>
            </p:cNvSpPr>
            <p:nvPr/>
          </p:nvSpPr>
          <p:spPr bwMode="auto">
            <a:xfrm>
              <a:off x="3513" y="1607"/>
              <a:ext cx="376" cy="376"/>
            </a:xfrm>
            <a:prstGeom prst="line">
              <a:avLst/>
            </a:prstGeom>
            <a:noFill/>
            <a:ln w="19" cap="flat">
              <a:solidFill>
                <a:srgbClr val="E542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8"/>
            <p:cNvSpPr>
              <a:spLocks noChangeShapeType="1"/>
            </p:cNvSpPr>
            <p:nvPr/>
          </p:nvSpPr>
          <p:spPr bwMode="auto">
            <a:xfrm flipH="1">
              <a:off x="3504" y="1607"/>
              <a:ext cx="376" cy="385"/>
            </a:xfrm>
            <a:prstGeom prst="line">
              <a:avLst/>
            </a:prstGeom>
            <a:noFill/>
            <a:ln w="19" cap="flat">
              <a:solidFill>
                <a:srgbClr val="E542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9"/>
            <p:cNvSpPr>
              <a:spLocks noChangeArrowheads="1"/>
            </p:cNvSpPr>
            <p:nvPr/>
          </p:nvSpPr>
          <p:spPr bwMode="auto">
            <a:xfrm>
              <a:off x="2045" y="2688"/>
              <a:ext cx="12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rgbClr val="24282B"/>
                  </a:solidFill>
                  <a:effectLst/>
                  <a:latin typeface="ArialMT" charset="0"/>
                </a:rPr>
                <a:t>Architecture</a:t>
              </a:r>
              <a:endParaRPr kumimoji="0" lang="en-US" sz="3000" b="0" i="0" u="none" strike="noStrike" cap="none" normalizeH="0" baseline="0" dirty="0" smtClean="0">
                <a:ln>
                  <a:noFill/>
                </a:ln>
                <a:solidFill>
                  <a:schemeClr val="tx1"/>
                </a:solidFill>
                <a:effectLst/>
                <a:latin typeface="Arial" pitchFamily="34" charset="0"/>
              </a:endParaRPr>
            </a:p>
          </p:txBody>
        </p:sp>
        <p:sp>
          <p:nvSpPr>
            <p:cNvPr id="20" name="Rectangle 20"/>
            <p:cNvSpPr>
              <a:spLocks noChangeArrowheads="1"/>
            </p:cNvSpPr>
            <p:nvPr/>
          </p:nvSpPr>
          <p:spPr bwMode="auto">
            <a:xfrm>
              <a:off x="2000" y="2208"/>
              <a:ext cx="1372" cy="395"/>
            </a:xfrm>
            <a:prstGeom prst="rect">
              <a:avLst/>
            </a:prstGeom>
            <a:solidFill>
              <a:srgbClr val="9FC9D6"/>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21"/>
            <p:cNvSpPr>
              <a:spLocks noChangeArrowheads="1"/>
            </p:cNvSpPr>
            <p:nvPr/>
          </p:nvSpPr>
          <p:spPr bwMode="auto">
            <a:xfrm>
              <a:off x="2045" y="2225"/>
              <a:ext cx="122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rgbClr val="24282B"/>
                  </a:solidFill>
                  <a:effectLst/>
                  <a:latin typeface="ArialMT" charset="0"/>
                </a:rPr>
                <a:t>Technology</a:t>
              </a:r>
              <a:endParaRPr kumimoji="0" lang="en-US" sz="3000" b="0" i="0" u="none" strike="noStrike" cap="none" normalizeH="0" baseline="0" dirty="0" smtClean="0">
                <a:ln>
                  <a:noFill/>
                </a:ln>
                <a:solidFill>
                  <a:schemeClr val="tx1"/>
                </a:solidFill>
                <a:effectLst/>
                <a:latin typeface="Arial" pitchFamily="34" charset="0"/>
              </a:endParaRPr>
            </a:p>
          </p:txBody>
        </p:sp>
        <p:sp>
          <p:nvSpPr>
            <p:cNvPr id="22" name="Rectangle 22"/>
            <p:cNvSpPr>
              <a:spLocks noChangeArrowheads="1"/>
            </p:cNvSpPr>
            <p:nvPr/>
          </p:nvSpPr>
          <p:spPr bwMode="auto">
            <a:xfrm>
              <a:off x="4087" y="2659"/>
              <a:ext cx="1362" cy="404"/>
            </a:xfrm>
            <a:prstGeom prst="rect">
              <a:avLst/>
            </a:prstGeom>
            <a:solidFill>
              <a:srgbClr val="9FC9D6"/>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3"/>
            <p:cNvSpPr>
              <a:spLocks noChangeArrowheads="1"/>
            </p:cNvSpPr>
            <p:nvPr/>
          </p:nvSpPr>
          <p:spPr bwMode="auto">
            <a:xfrm>
              <a:off x="4117" y="2699"/>
              <a:ext cx="12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rgbClr val="24282B"/>
                  </a:solidFill>
                  <a:effectLst/>
                  <a:latin typeface="ArialMT" charset="0"/>
                </a:rPr>
                <a:t>Architecture</a:t>
              </a:r>
              <a:endParaRPr kumimoji="0" lang="en-US" sz="3000" b="0" i="0" u="none" strike="noStrike" cap="none" normalizeH="0" baseline="0" dirty="0" smtClean="0">
                <a:ln>
                  <a:noFill/>
                </a:ln>
                <a:solidFill>
                  <a:schemeClr val="tx1"/>
                </a:solidFill>
                <a:effectLst/>
                <a:latin typeface="Arial" pitchFamily="34" charset="0"/>
              </a:endParaRPr>
            </a:p>
          </p:txBody>
        </p:sp>
        <p:sp>
          <p:nvSpPr>
            <p:cNvPr id="24" name="Rectangle 24"/>
            <p:cNvSpPr>
              <a:spLocks noChangeArrowheads="1"/>
            </p:cNvSpPr>
            <p:nvPr/>
          </p:nvSpPr>
          <p:spPr bwMode="auto">
            <a:xfrm>
              <a:off x="4077" y="2208"/>
              <a:ext cx="1372" cy="404"/>
            </a:xfrm>
            <a:prstGeom prst="rect">
              <a:avLst/>
            </a:prstGeom>
            <a:solidFill>
              <a:srgbClr val="9FC9D6"/>
            </a:solidFill>
            <a:ln w="9"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5"/>
            <p:cNvSpPr>
              <a:spLocks noChangeArrowheads="1"/>
            </p:cNvSpPr>
            <p:nvPr/>
          </p:nvSpPr>
          <p:spPr bwMode="auto">
            <a:xfrm>
              <a:off x="4256" y="2264"/>
              <a:ext cx="96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rgbClr val="24282B"/>
                  </a:solidFill>
                  <a:effectLst/>
                  <a:latin typeface="ArialMT" charset="0"/>
                </a:rPr>
                <a:t>Compiler</a:t>
              </a:r>
              <a:endParaRPr kumimoji="0" lang="en-US" sz="3000" b="0" i="0" u="none" strike="noStrike" cap="none" normalizeH="0" baseline="0" dirty="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name="page10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524000" y="1622425"/>
            <a:ext cx="7345362" cy="411956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12763" lvl="0" indent="-395288">
              <a:buSzPct val="100000"/>
              <a:buFont typeface="Symbol" panose="05050102010706020507" pitchFamily="18" charset="2"/>
              <a:buChar char="*"/>
            </a:pPr>
            <a:r>
              <a:rPr lang="en-US" dirty="0">
                <a:latin typeface="Calibri" panose="020F0502020204030204" pitchFamily="34" charset="0"/>
              </a:rPr>
              <a:t>Overview of Pipelining</a:t>
            </a:r>
          </a:p>
          <a:p>
            <a:pPr marL="512763" lvl="0" indent="-395288">
              <a:buSzPct val="100000"/>
              <a:buFont typeface="Symbol" panose="05050102010706020507" pitchFamily="18" charset="2"/>
              <a:buChar char="*"/>
            </a:pPr>
            <a:r>
              <a:rPr lang="en-US" dirty="0">
                <a:latin typeface="Calibri" panose="020F0502020204030204" pitchFamily="34" charset="0"/>
              </a:rPr>
              <a:t>A Pipelined Data Path</a:t>
            </a:r>
          </a:p>
          <a:p>
            <a:pPr marL="512763" lvl="0" indent="-395288">
              <a:buSzPct val="100000"/>
              <a:buFont typeface="Symbol" panose="05050102010706020507" pitchFamily="18" charset="2"/>
              <a:buChar char="*"/>
            </a:pPr>
            <a:r>
              <a:rPr lang="en-US" dirty="0">
                <a:latin typeface="Calibri" panose="020F0502020204030204" pitchFamily="34" charset="0"/>
              </a:rPr>
              <a:t>Pipeline Hazards</a:t>
            </a:r>
          </a:p>
          <a:p>
            <a:pPr marL="512763" lvl="0" indent="-395288">
              <a:buSzPct val="100000"/>
              <a:buFont typeface="Symbol" panose="05050102010706020507" pitchFamily="18" charset="2"/>
              <a:buChar char="*"/>
            </a:pPr>
            <a:r>
              <a:rPr lang="en-US" dirty="0">
                <a:latin typeface="Calibri" panose="020F0502020204030204" pitchFamily="34" charset="0"/>
              </a:rPr>
              <a:t>Pipeline with Interlocks</a:t>
            </a:r>
          </a:p>
          <a:p>
            <a:pPr marL="512763" lvl="0" indent="-395288">
              <a:buSzPct val="100000"/>
              <a:buFont typeface="Symbol" panose="05050102010706020507" pitchFamily="18" charset="2"/>
              <a:buChar char="*"/>
            </a:pPr>
            <a:r>
              <a:rPr lang="en-US" dirty="0">
                <a:latin typeface="Calibri" panose="020F0502020204030204" pitchFamily="34" charset="0"/>
              </a:rPr>
              <a:t>Forwarding</a:t>
            </a:r>
          </a:p>
          <a:p>
            <a:pPr marL="512763" lvl="0" indent="-395288">
              <a:buSzPct val="100000"/>
              <a:buFont typeface="Symbol" panose="05050102010706020507" pitchFamily="18" charset="2"/>
              <a:buChar char="*"/>
            </a:pPr>
            <a:r>
              <a:rPr lang="en-US" dirty="0">
                <a:latin typeface="Calibri" panose="020F0502020204030204" pitchFamily="34" charset="0"/>
              </a:rPr>
              <a:t>Performance Metrics</a:t>
            </a:r>
          </a:p>
          <a:p>
            <a:pPr marL="512763" lvl="0" indent="-395288">
              <a:buSzPct val="100000"/>
              <a:buFont typeface="Symbol" panose="05050102010706020507" pitchFamily="18" charset="2"/>
              <a:buChar char="*"/>
            </a:pPr>
            <a:r>
              <a:rPr lang="en-US" dirty="0">
                <a:latin typeface="Calibri" panose="020F0502020204030204" pitchFamily="34" charset="0"/>
              </a:rPr>
              <a:t>Interrupts/ Exceptions</a:t>
            </a:r>
          </a:p>
        </p:txBody>
      </p:sp>
      <p:pic>
        <p:nvPicPr>
          <p:cNvPr id="4" name="Picture 3"/>
          <p:cNvPicPr>
            <a:picLocks noChangeAspect="1"/>
          </p:cNvPicPr>
          <p:nvPr/>
        </p:nvPicPr>
        <p:blipFill>
          <a:blip r:embed="rId3">
            <a:lum/>
            <a:alphaModFix/>
          </a:blip>
          <a:srcRect/>
          <a:stretch>
            <a:fillRect/>
          </a:stretch>
        </p:blipFill>
        <p:spPr>
          <a:xfrm rot="10800000">
            <a:off x="6438840" y="5411040"/>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name="page10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668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a:t>
            </a:r>
            <a:r>
              <a:rPr lang="fr-FR" dirty="0" err="1">
                <a:solidFill>
                  <a:schemeClr val="tx1"/>
                </a:solidFill>
              </a:rPr>
              <a:t>happens</a:t>
            </a:r>
            <a:r>
              <a:rPr lang="fr-FR" dirty="0">
                <a:solidFill>
                  <a:schemeClr val="tx1"/>
                </a:solidFill>
              </a:rPr>
              <a:t> </a:t>
            </a:r>
            <a:r>
              <a:rPr lang="fr-FR" dirty="0" err="1">
                <a:solidFill>
                  <a:schemeClr val="tx1"/>
                </a:solidFill>
              </a:rPr>
              <a:t>when</a:t>
            </a:r>
            <a:r>
              <a:rPr lang="fr-FR" dirty="0">
                <a:solidFill>
                  <a:schemeClr val="tx1"/>
                </a:solidFill>
              </a:rPr>
              <a:t> </a:t>
            </a:r>
            <a:r>
              <a:rPr lang="fr-FR" dirty="0" err="1">
                <a:solidFill>
                  <a:schemeClr val="tx1"/>
                </a:solidFill>
              </a:rPr>
              <a:t>you</a:t>
            </a:r>
            <a:r>
              <a:rPr lang="fr-FR" dirty="0">
                <a:solidFill>
                  <a:schemeClr val="tx1"/>
                </a:solidFill>
              </a:rPr>
              <a:t> </a:t>
            </a:r>
            <a:r>
              <a:rPr lang="fr-FR" dirty="0" err="1">
                <a:solidFill>
                  <a:schemeClr val="tx1"/>
                </a:solidFill>
              </a:rPr>
              <a:t>press</a:t>
            </a:r>
            <a:r>
              <a:rPr lang="fr-FR" dirty="0">
                <a:solidFill>
                  <a:schemeClr val="tx1"/>
                </a:solidFill>
              </a:rPr>
              <a:t> a key ?</a:t>
            </a:r>
          </a:p>
        </p:txBody>
      </p:sp>
      <p:sp>
        <p:nvSpPr>
          <p:cNvPr id="3" name="Text Placeholder 2"/>
          <p:cNvSpPr txBox="1">
            <a:spLocks noGrp="1"/>
          </p:cNvSpPr>
          <p:nvPr>
            <p:ph type="body" idx="4294967295"/>
          </p:nvPr>
        </p:nvSpPr>
        <p:spPr>
          <a:xfrm>
            <a:off x="990600" y="1600200"/>
            <a:ext cx="7696200" cy="5105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The </a:t>
            </a:r>
            <a:r>
              <a:rPr lang="en-US" sz="3600" dirty="0">
                <a:solidFill>
                  <a:srgbClr val="2300DC"/>
                </a:solidFill>
                <a:latin typeface="Calibri" panose="020F0502020204030204" pitchFamily="34" charset="0"/>
              </a:rPr>
              <a:t>keyboard</a:t>
            </a:r>
            <a:r>
              <a:rPr lang="en-US" sz="3600" dirty="0">
                <a:latin typeface="Calibri" panose="020F0502020204030204" pitchFamily="34" charset="0"/>
              </a:rPr>
              <a:t> logs the key press</a:t>
            </a:r>
          </a:p>
          <a:p>
            <a:pPr lvl="1">
              <a:buSzPct val="100000"/>
              <a:buFont typeface="Symbol" panose="05050102010706020507" pitchFamily="18" charset="2"/>
              <a:buChar char="*"/>
            </a:pPr>
            <a:r>
              <a:rPr lang="en-US" dirty="0">
                <a:solidFill>
                  <a:srgbClr val="FF0000"/>
                </a:solidFill>
                <a:latin typeface="Calibri" panose="020F0502020204030204" pitchFamily="34" charset="0"/>
              </a:rPr>
              <a:t>Converts</a:t>
            </a:r>
            <a:r>
              <a:rPr lang="en-US" dirty="0">
                <a:latin typeface="Calibri" panose="020F0502020204030204" pitchFamily="34" charset="0"/>
              </a:rPr>
              <a:t> the key to </a:t>
            </a:r>
            <a:r>
              <a:rPr lang="en-US" dirty="0">
                <a:solidFill>
                  <a:srgbClr val="FF0000"/>
                </a:solidFill>
                <a:latin typeface="Calibri" panose="020F0502020204030204" pitchFamily="34" charset="0"/>
              </a:rPr>
              <a:t>ASCII</a:t>
            </a:r>
            <a:r>
              <a:rPr lang="en-US" dirty="0">
                <a:latin typeface="Calibri" panose="020F0502020204030204" pitchFamily="34" charset="0"/>
              </a:rPr>
              <a:t> or Unicode</a:t>
            </a:r>
          </a:p>
          <a:p>
            <a:pPr lvl="1">
              <a:buSzPct val="100000"/>
              <a:buFont typeface="Symbol" panose="05050102010706020507" pitchFamily="18" charset="2"/>
              <a:buChar char="*"/>
            </a:pPr>
            <a:r>
              <a:rPr lang="en-US" dirty="0">
                <a:solidFill>
                  <a:srgbClr val="2300DC"/>
                </a:solidFill>
                <a:latin typeface="Calibri" panose="020F0502020204030204" pitchFamily="34" charset="0"/>
              </a:rPr>
              <a:t>Sends</a:t>
            </a:r>
            <a:r>
              <a:rPr lang="en-US" dirty="0">
                <a:latin typeface="Calibri" panose="020F0502020204030204" pitchFamily="34" charset="0"/>
              </a:rPr>
              <a:t> the code to the </a:t>
            </a:r>
            <a:r>
              <a:rPr lang="en-US" dirty="0">
                <a:solidFill>
                  <a:srgbClr val="00AE00"/>
                </a:solidFill>
                <a:latin typeface="Calibri" panose="020F0502020204030204" pitchFamily="34" charset="0"/>
              </a:rPr>
              <a:t>processor</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00AE00"/>
                </a:solidFill>
                <a:latin typeface="Calibri" panose="020F0502020204030204" pitchFamily="34" charset="0"/>
              </a:rPr>
              <a:t>processor</a:t>
            </a:r>
            <a:r>
              <a:rPr lang="en-US" dirty="0">
                <a:latin typeface="Calibri" panose="020F0502020204030204" pitchFamily="34" charset="0"/>
              </a:rPr>
              <a:t> thus receives an </a:t>
            </a:r>
            <a:r>
              <a:rPr lang="en-US" b="1" dirty="0">
                <a:solidFill>
                  <a:srgbClr val="DC2300"/>
                </a:solidFill>
                <a:latin typeface="Calibri" panose="020F0502020204030204" pitchFamily="34" charset="0"/>
              </a:rPr>
              <a:t>interrupt</a:t>
            </a:r>
          </a:p>
          <a:p>
            <a:pPr lvl="1">
              <a:buSzPct val="100000"/>
              <a:buFont typeface="Symbol" panose="05050102010706020507" pitchFamily="18" charset="2"/>
              <a:buChar char="*"/>
            </a:pPr>
            <a:r>
              <a:rPr lang="en-US" dirty="0">
                <a:latin typeface="Calibri" panose="020F0502020204030204" pitchFamily="34" charset="0"/>
              </a:rPr>
              <a:t>It </a:t>
            </a:r>
            <a:r>
              <a:rPr lang="en-US" dirty="0">
                <a:solidFill>
                  <a:srgbClr val="2300DC"/>
                </a:solidFill>
                <a:latin typeface="Calibri" panose="020F0502020204030204" pitchFamily="34" charset="0"/>
              </a:rPr>
              <a:t>suspends</a:t>
            </a:r>
            <a:r>
              <a:rPr lang="en-US" dirty="0">
                <a:latin typeface="Calibri" panose="020F0502020204030204" pitchFamily="34" charset="0"/>
              </a:rPr>
              <a:t> the current </a:t>
            </a:r>
            <a:r>
              <a:rPr lang="en-US" dirty="0">
                <a:solidFill>
                  <a:srgbClr val="2300DC"/>
                </a:solidFill>
                <a:latin typeface="Calibri" panose="020F0502020204030204" pitchFamily="34" charset="0"/>
              </a:rPr>
              <a:t>program</a:t>
            </a:r>
          </a:p>
          <a:p>
            <a:pPr lvl="1">
              <a:buSzPct val="100000"/>
              <a:buFont typeface="Symbol" panose="05050102010706020507" pitchFamily="18" charset="2"/>
              <a:buChar char="*"/>
            </a:pPr>
            <a:r>
              <a:rPr lang="en-US" dirty="0">
                <a:latin typeface="Calibri" panose="020F0502020204030204" pitchFamily="34" charset="0"/>
              </a:rPr>
              <a:t>Jumps to the </a:t>
            </a:r>
            <a:r>
              <a:rPr lang="en-US" dirty="0">
                <a:solidFill>
                  <a:srgbClr val="DC2300"/>
                </a:solidFill>
                <a:latin typeface="Calibri" panose="020F0502020204030204" pitchFamily="34" charset="0"/>
              </a:rPr>
              <a:t>interrupt handler.</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DC2300"/>
                </a:solidFill>
                <a:latin typeface="Calibri" panose="020F0502020204030204" pitchFamily="34" charset="0"/>
              </a:rPr>
              <a:t>interrupt handler</a:t>
            </a:r>
            <a:r>
              <a:rPr lang="en-US" dirty="0">
                <a:latin typeface="Calibri" panose="020F0502020204030204" pitchFamily="34" charset="0"/>
              </a:rPr>
              <a:t> draws the shape associated with the key</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33CC66"/>
                </a:solidFill>
                <a:latin typeface="Calibri" panose="020F0502020204030204" pitchFamily="34" charset="0"/>
              </a:rPr>
              <a:t>processor</a:t>
            </a:r>
            <a:r>
              <a:rPr lang="en-US" dirty="0">
                <a:latin typeface="Calibri" panose="020F0502020204030204" pitchFamily="34" charset="0"/>
              </a:rPr>
              <a:t> returns to execute the original</a:t>
            </a:r>
            <a:r>
              <a:rPr lang="en-US" sz="2800" dirty="0">
                <a:latin typeface="Calibri" panose="020F0502020204030204" pitchFamily="34" charset="0"/>
              </a:rPr>
              <a:t> </a:t>
            </a:r>
            <a:r>
              <a:rPr lang="en-US" sz="2800" dirty="0">
                <a:solidFill>
                  <a:srgbClr val="00AE00"/>
                </a:solidFill>
                <a:latin typeface="Calibri" panose="020F0502020204030204" pitchFamily="34" charset="0"/>
              </a:rPr>
              <a:t>program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name="page10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Exceptions</a:t>
            </a:r>
          </a:p>
        </p:txBody>
      </p:sp>
      <p:sp>
        <p:nvSpPr>
          <p:cNvPr id="3" name="Text Placeholder 2"/>
          <p:cNvSpPr txBox="1">
            <a:spLocks noGrp="1"/>
          </p:cNvSpPr>
          <p:nvPr>
            <p:ph type="body" idx="4294967295"/>
          </p:nvPr>
        </p:nvSpPr>
        <p:spPr>
          <a:xfrm>
            <a:off x="1295400" y="1447800"/>
            <a:ext cx="7416800" cy="48117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DC2300"/>
                </a:solidFill>
                <a:latin typeface="Calibri" panose="020F0502020204030204" pitchFamily="34" charset="0"/>
              </a:rPr>
              <a:t>Exceptions</a:t>
            </a:r>
            <a:r>
              <a:rPr lang="en-US" dirty="0">
                <a:latin typeface="Calibri" panose="020F0502020204030204" pitchFamily="34" charset="0"/>
              </a:rPr>
              <a:t> are generated when</a:t>
            </a:r>
          </a:p>
          <a:p>
            <a:pPr lvl="1">
              <a:buSzPct val="100000"/>
              <a:buFont typeface="Symbol" panose="05050102010706020507" pitchFamily="18" charset="2"/>
              <a:buChar char="*"/>
            </a:pPr>
            <a:r>
              <a:rPr lang="en-US" dirty="0">
                <a:latin typeface="Calibri" panose="020F0502020204030204" pitchFamily="34" charset="0"/>
              </a:rPr>
              <a:t>A </a:t>
            </a:r>
            <a:r>
              <a:rPr lang="en-US" dirty="0">
                <a:solidFill>
                  <a:srgbClr val="00AE00"/>
                </a:solidFill>
                <a:latin typeface="Calibri" panose="020F0502020204030204" pitchFamily="34" charset="0"/>
              </a:rPr>
              <a:t>program</a:t>
            </a:r>
            <a:r>
              <a:rPr lang="en-US" dirty="0">
                <a:latin typeface="Calibri" panose="020F0502020204030204" pitchFamily="34" charset="0"/>
              </a:rPr>
              <a:t> accesses an illegal address</a:t>
            </a:r>
          </a:p>
          <a:p>
            <a:pPr lvl="1">
              <a:buSzPct val="100000"/>
              <a:buFont typeface="Symbol" panose="05050102010706020507" pitchFamily="18" charset="2"/>
              <a:buChar char="*"/>
            </a:pPr>
            <a:r>
              <a:rPr lang="en-US" dirty="0">
                <a:latin typeface="Calibri" panose="020F0502020204030204" pitchFamily="34" charset="0"/>
              </a:rPr>
              <a:t>We try to </a:t>
            </a:r>
            <a:r>
              <a:rPr lang="en-US" dirty="0">
                <a:solidFill>
                  <a:srgbClr val="2323DC"/>
                </a:solidFill>
                <a:latin typeface="Calibri" panose="020F0502020204030204" pitchFamily="34" charset="0"/>
              </a:rPr>
              <a:t>divide</a:t>
            </a:r>
            <a:r>
              <a:rPr lang="en-US" dirty="0">
                <a:latin typeface="Calibri" panose="020F0502020204030204" pitchFamily="34" charset="0"/>
              </a:rPr>
              <a:t> 5/0</a:t>
            </a:r>
          </a:p>
          <a:p>
            <a:pPr lvl="1">
              <a:buSzPct val="100000"/>
              <a:buFont typeface="Symbol" panose="05050102010706020507" pitchFamily="18" charset="2"/>
              <a:buChar char="*"/>
            </a:pPr>
            <a:r>
              <a:rPr lang="en-US" dirty="0">
                <a:latin typeface="Calibri" panose="020F0502020204030204" pitchFamily="34" charset="0"/>
              </a:rPr>
              <a:t>We issue an</a:t>
            </a:r>
            <a:r>
              <a:rPr lang="en-US" dirty="0">
                <a:solidFill>
                  <a:srgbClr val="0000FF"/>
                </a:solidFill>
                <a:latin typeface="Calibri" panose="020F0502020204030204" pitchFamily="34" charset="0"/>
              </a:rPr>
              <a:t> invalid instruction</a:t>
            </a:r>
          </a:p>
          <a:p>
            <a:pPr lvl="1">
              <a:buSzPct val="100000"/>
              <a:buFont typeface="Symbol" panose="05050102010706020507" pitchFamily="18" charset="2"/>
              <a:buChar char="*"/>
            </a:pPr>
            <a:r>
              <a:rPr lang="en-US" dirty="0">
                <a:latin typeface="Calibri" panose="020F0502020204030204" pitchFamily="34" charset="0"/>
              </a:rPr>
              <a:t>…</a:t>
            </a:r>
          </a:p>
          <a:p>
            <a:pPr lvl="0">
              <a:buSzPct val="100000"/>
              <a:buFont typeface="Symbol" panose="05050102010706020507" pitchFamily="18" charset="2"/>
              <a:buChar char="*"/>
            </a:pPr>
            <a:r>
              <a:rPr lang="en-US" dirty="0">
                <a:solidFill>
                  <a:srgbClr val="DC2300"/>
                </a:solidFill>
                <a:latin typeface="Calibri" panose="020F0502020204030204" pitchFamily="34" charset="0"/>
              </a:rPr>
              <a:t>Exception</a:t>
            </a:r>
            <a:r>
              <a:rPr lang="en-US" dirty="0">
                <a:latin typeface="Calibri" panose="020F0502020204030204" pitchFamily="34" charset="0"/>
              </a:rPr>
              <a:t> are treated the same way as </a:t>
            </a:r>
            <a:r>
              <a:rPr lang="en-US" dirty="0">
                <a:solidFill>
                  <a:srgbClr val="FF0000"/>
                </a:solidFill>
                <a:latin typeface="Calibri" panose="020F0502020204030204" pitchFamily="34" charset="0"/>
              </a:rPr>
              <a:t>interrupts</a:t>
            </a:r>
          </a:p>
          <a:p>
            <a:pPr lvl="1">
              <a:buSzPct val="100000"/>
              <a:buFont typeface="Symbol" panose="05050102010706020507" pitchFamily="18" charset="2"/>
              <a:buChar char="*"/>
            </a:pPr>
            <a:r>
              <a:rPr lang="en-US" dirty="0">
                <a:latin typeface="Calibri" panose="020F0502020204030204" pitchFamily="34" charset="0"/>
              </a:rPr>
              <a:t>Jump to the </a:t>
            </a:r>
            <a:r>
              <a:rPr lang="en-US" dirty="0">
                <a:solidFill>
                  <a:srgbClr val="2323DC"/>
                </a:solidFill>
                <a:latin typeface="Calibri" panose="020F0502020204030204" pitchFamily="34" charset="0"/>
              </a:rPr>
              <a:t>exception</a:t>
            </a:r>
            <a:r>
              <a:rPr lang="en-US" dirty="0">
                <a:latin typeface="Calibri" panose="020F0502020204030204" pitchFamily="34" charset="0"/>
              </a:rPr>
              <a:t> handler</a:t>
            </a:r>
          </a:p>
          <a:p>
            <a:pPr lvl="1">
              <a:buSzPct val="100000"/>
              <a:buFont typeface="Symbol" panose="05050102010706020507" pitchFamily="18" charset="2"/>
              <a:buChar char="*"/>
            </a:pPr>
            <a:r>
              <a:rPr lang="en-US" dirty="0">
                <a:latin typeface="Calibri" panose="020F0502020204030204" pitchFamily="34" charset="0"/>
              </a:rPr>
              <a:t>Come back and start executing </a:t>
            </a:r>
            <a:r>
              <a:rPr lang="en-US" dirty="0">
                <a:solidFill>
                  <a:srgbClr val="00AE00"/>
                </a:solidFill>
                <a:latin typeface="Calibri" panose="020F0502020204030204" pitchFamily="34" charset="0"/>
              </a:rPr>
              <a:t>programs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name="page10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Precise</a:t>
            </a:r>
            <a:r>
              <a:rPr lang="fr-FR" dirty="0">
                <a:solidFill>
                  <a:schemeClr val="tx1"/>
                </a:solidFill>
              </a:rPr>
              <a:t> Exceptions</a:t>
            </a:r>
          </a:p>
        </p:txBody>
      </p:sp>
      <p:sp>
        <p:nvSpPr>
          <p:cNvPr id="3" name="Text Placeholder 2"/>
          <p:cNvSpPr txBox="1">
            <a:spLocks noGrp="1"/>
          </p:cNvSpPr>
          <p:nvPr>
            <p:ph type="body" idx="4294967295"/>
          </p:nvPr>
        </p:nvSpPr>
        <p:spPr>
          <a:xfrm>
            <a:off x="990600" y="1828800"/>
            <a:ext cx="7416800" cy="36576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323DC"/>
                </a:solidFill>
                <a:latin typeface="Calibri" panose="020F0502020204030204" pitchFamily="34" charset="0"/>
              </a:rPr>
              <a:t>Informal definition</a:t>
            </a:r>
          </a:p>
          <a:p>
            <a:pPr lvl="1">
              <a:buSzPct val="100000"/>
              <a:buFont typeface="Symbol" panose="05050102010706020507" pitchFamily="18" charset="2"/>
              <a:buChar char="*"/>
            </a:pPr>
            <a:r>
              <a:rPr lang="en-US" dirty="0">
                <a:latin typeface="Calibri" panose="020F0502020204030204" pitchFamily="34" charset="0"/>
              </a:rPr>
              <a:t>We need to </a:t>
            </a:r>
            <a:r>
              <a:rPr lang="en-US" dirty="0">
                <a:solidFill>
                  <a:srgbClr val="2323DC"/>
                </a:solidFill>
                <a:latin typeface="Calibri" panose="020F0502020204030204" pitchFamily="34" charset="0"/>
              </a:rPr>
              <a:t>return</a:t>
            </a:r>
            <a:r>
              <a:rPr lang="en-US" dirty="0">
                <a:latin typeface="Calibri" panose="020F0502020204030204" pitchFamily="34" charset="0"/>
              </a:rPr>
              <a:t> to the original</a:t>
            </a:r>
            <a:r>
              <a:rPr lang="en-US" dirty="0">
                <a:solidFill>
                  <a:srgbClr val="00AE00"/>
                </a:solidFill>
                <a:latin typeface="Calibri" panose="020F0502020204030204" pitchFamily="34" charset="0"/>
              </a:rPr>
              <a:t> program</a:t>
            </a:r>
            <a:r>
              <a:rPr lang="en-US" dirty="0">
                <a:latin typeface="Calibri" panose="020F0502020204030204" pitchFamily="34" charset="0"/>
              </a:rPr>
              <a:t> at exactly the same </a:t>
            </a:r>
            <a:r>
              <a:rPr lang="en-US" dirty="0">
                <a:solidFill>
                  <a:srgbClr val="00AE00"/>
                </a:solidFill>
                <a:latin typeface="Calibri" panose="020F0502020204030204" pitchFamily="34" charset="0"/>
              </a:rPr>
              <a:t>point</a:t>
            </a:r>
            <a:r>
              <a:rPr lang="en-US" dirty="0">
                <a:latin typeface="Calibri" panose="020F0502020204030204" pitchFamily="34" charset="0"/>
              </a:rPr>
              <a:t>, at which we had left it</a:t>
            </a:r>
          </a:p>
          <a:p>
            <a:pPr lvl="1">
              <a:buSzPct val="100000"/>
              <a:buFont typeface="Symbol" panose="05050102010706020507" pitchFamily="18" charset="2"/>
              <a:buChar char="*"/>
            </a:pPr>
            <a:r>
              <a:rPr lang="en-US" dirty="0">
                <a:latin typeface="Calibri" panose="020F0502020204030204" pitchFamily="34" charset="0"/>
              </a:rPr>
              <a:t>The execution of the </a:t>
            </a:r>
            <a:r>
              <a:rPr lang="en-US" dirty="0">
                <a:solidFill>
                  <a:srgbClr val="DC2300"/>
                </a:solidFill>
                <a:latin typeface="Calibri" panose="020F0502020204030204" pitchFamily="34" charset="0"/>
              </a:rPr>
              <a:t>interrupt handler</a:t>
            </a:r>
            <a:r>
              <a:rPr lang="en-US" dirty="0">
                <a:latin typeface="Calibri" panose="020F0502020204030204" pitchFamily="34" charset="0"/>
              </a:rPr>
              <a:t> should not disrupt the execution of the original </a:t>
            </a:r>
            <a:r>
              <a:rPr lang="en-US" dirty="0">
                <a:solidFill>
                  <a:srgbClr val="2323DC"/>
                </a:solidFill>
                <a:latin typeface="Calibri" panose="020F0502020204030204" pitchFamily="34" charset="0"/>
              </a:rPr>
              <a:t>program</a:t>
            </a:r>
            <a:r>
              <a:rPr lang="en-US" dirty="0">
                <a:latin typeface="Calibri" panose="020F0502020204030204" pitchFamily="34" charset="0"/>
              </a:rPr>
              <a:t> in any way. The  outcome of the original program should be independent of the </a:t>
            </a:r>
            <a:r>
              <a:rPr lang="en-US" dirty="0">
                <a:solidFill>
                  <a:srgbClr val="2323DC"/>
                </a:solidFill>
                <a:latin typeface="Calibri" panose="020F0502020204030204" pitchFamily="34" charset="0"/>
              </a:rPr>
              <a:t>interrupt</a:t>
            </a:r>
            <a:r>
              <a:rPr lang="en-US" dirty="0">
                <a:latin typeface="Calibri" panose="020F0502020204030204" pitchFamily="34" charset="0"/>
              </a:rPr>
              <a:t> (unless the program caused an </a:t>
            </a:r>
            <a:r>
              <a:rPr lang="en-US" dirty="0">
                <a:solidFill>
                  <a:srgbClr val="00AE00"/>
                </a:solidFill>
                <a:latin typeface="Calibri" panose="020F0502020204030204" pitchFamily="34" charset="0"/>
              </a:rPr>
              <a:t>exception</a:t>
            </a:r>
            <a:r>
              <a:rPr lang="en-US" dirty="0">
                <a:latin typeface="Calibri" panose="020F0502020204030204" pitchFamily="34" charset="0"/>
              </a:rPr>
              <a:t>).</a:t>
            </a:r>
          </a:p>
          <a:p>
            <a:pPr lvl="0">
              <a:buSzPct val="100000"/>
              <a:buFont typeface="Symbol" panose="05050102010706020507" pitchFamily="18" charset="2"/>
              <a:buChar char="*"/>
            </a:pPr>
            <a:endParaRPr lang="en-US" sz="24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name="page10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Precise</a:t>
            </a:r>
            <a:r>
              <a:rPr lang="fr-FR" dirty="0">
                <a:solidFill>
                  <a:schemeClr val="tx1"/>
                </a:solidFill>
              </a:rPr>
              <a:t> Exceptions - II</a:t>
            </a:r>
          </a:p>
        </p:txBody>
      </p:sp>
      <p:sp>
        <p:nvSpPr>
          <p:cNvPr id="3" name="Text Placeholder 2"/>
          <p:cNvSpPr txBox="1">
            <a:spLocks noGrp="1"/>
          </p:cNvSpPr>
          <p:nvPr>
            <p:ph type="body" idx="4294967295"/>
          </p:nvPr>
        </p:nvSpPr>
        <p:spPr>
          <a:xfrm>
            <a:off x="914400" y="1447800"/>
            <a:ext cx="7669212" cy="5105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solidFill>
                  <a:srgbClr val="DC2300"/>
                </a:solidFill>
                <a:latin typeface="Calibri" panose="020F0502020204030204" pitchFamily="34" charset="0"/>
              </a:rPr>
              <a:t>Formal Definition</a:t>
            </a:r>
          </a:p>
          <a:p>
            <a:pPr lvl="1">
              <a:buSzPct val="100000"/>
              <a:buFont typeface="Symbol" panose="05050102010706020507" pitchFamily="18" charset="2"/>
              <a:buChar char="*"/>
            </a:pPr>
            <a:r>
              <a:rPr lang="en-US" dirty="0">
                <a:latin typeface="Calibri" panose="020F0502020204030204" pitchFamily="34" charset="0"/>
              </a:rPr>
              <a:t>Let us number the </a:t>
            </a:r>
            <a:r>
              <a:rPr lang="en-US" dirty="0">
                <a:solidFill>
                  <a:srgbClr val="FF3366"/>
                </a:solidFill>
                <a:latin typeface="Calibri" panose="020F0502020204030204" pitchFamily="34" charset="0"/>
              </a:rPr>
              <a:t>dynamic</a:t>
            </a:r>
            <a:r>
              <a:rPr lang="en-US" dirty="0">
                <a:latin typeface="Calibri" panose="020F0502020204030204" pitchFamily="34" charset="0"/>
              </a:rPr>
              <a:t> </a:t>
            </a:r>
            <a:r>
              <a:rPr lang="en-US" dirty="0">
                <a:solidFill>
                  <a:srgbClr val="0047FF"/>
                </a:solidFill>
                <a:latin typeface="Calibri" panose="020F0502020204030204" pitchFamily="34" charset="0"/>
              </a:rPr>
              <a:t>instructions</a:t>
            </a:r>
            <a:r>
              <a:rPr lang="en-US" dirty="0">
                <a:latin typeface="Calibri" panose="020F0502020204030204" pitchFamily="34" charset="0"/>
              </a:rPr>
              <a:t> in a program :      I</a:t>
            </a:r>
            <a:r>
              <a:rPr lang="en-US" baseline="-33000" dirty="0">
                <a:latin typeface="Calibri" panose="020F0502020204030204" pitchFamily="34" charset="0"/>
              </a:rPr>
              <a:t>1</a:t>
            </a:r>
            <a:r>
              <a:rPr lang="en-US" dirty="0">
                <a:latin typeface="Calibri" panose="020F0502020204030204" pitchFamily="34" charset="0"/>
              </a:rPr>
              <a:t> … I</a:t>
            </a:r>
            <a:r>
              <a:rPr lang="en-US" baseline="-33000" dirty="0">
                <a:latin typeface="Calibri" panose="020F0502020204030204" pitchFamily="34" charset="0"/>
              </a:rPr>
              <a:t>n</a:t>
            </a:r>
          </a:p>
          <a:p>
            <a:pPr lvl="1">
              <a:buSzPct val="100000"/>
              <a:buFont typeface="Symbol" panose="05050102010706020507" pitchFamily="18" charset="2"/>
              <a:buChar char="*"/>
            </a:pPr>
            <a:r>
              <a:rPr lang="en-US" dirty="0">
                <a:latin typeface="Calibri" panose="020F0502020204030204" pitchFamily="34" charset="0"/>
              </a:rPr>
              <a:t>Let us assume that an instruction </a:t>
            </a:r>
            <a:r>
              <a:rPr lang="en-US" dirty="0">
                <a:solidFill>
                  <a:srgbClr val="280099"/>
                </a:solidFill>
                <a:latin typeface="Calibri" panose="020F0502020204030204" pitchFamily="34" charset="0"/>
              </a:rPr>
              <a:t>completes</a:t>
            </a:r>
            <a:r>
              <a:rPr lang="en-US" dirty="0">
                <a:latin typeface="Calibri" panose="020F0502020204030204" pitchFamily="34" charset="0"/>
              </a:rPr>
              <a:t> after it either updates memory, writes to registers, or reaches the MA stage (</a:t>
            </a:r>
            <a:r>
              <a:rPr lang="en-US" dirty="0" err="1">
                <a:latin typeface="Calibri" panose="020F0502020204030204" pitchFamily="34" charset="0"/>
              </a:rPr>
              <a:t>cmp</a:t>
            </a:r>
            <a:r>
              <a:rPr lang="en-US" dirty="0">
                <a:latin typeface="Calibri" panose="020F0502020204030204" pitchFamily="34" charset="0"/>
              </a:rPr>
              <a:t>, b, </a:t>
            </a:r>
            <a:r>
              <a:rPr lang="en-US" dirty="0" err="1">
                <a:latin typeface="Calibri" panose="020F0502020204030204" pitchFamily="34" charset="0"/>
              </a:rPr>
              <a:t>beq</a:t>
            </a:r>
            <a:r>
              <a:rPr lang="en-US" dirty="0">
                <a:latin typeface="Calibri" panose="020F0502020204030204" pitchFamily="34" charset="0"/>
              </a:rPr>
              <a:t>, </a:t>
            </a:r>
            <a:r>
              <a:rPr lang="en-US" dirty="0" err="1">
                <a:latin typeface="Calibri" panose="020F0502020204030204" pitchFamily="34" charset="0"/>
              </a:rPr>
              <a:t>bgt</a:t>
            </a:r>
            <a:r>
              <a:rPr lang="en-US" dirty="0">
                <a:latin typeface="Calibri" panose="020F0502020204030204" pitchFamily="34" charset="0"/>
              </a:rPr>
              <a:t>, ret)</a:t>
            </a:r>
          </a:p>
          <a:p>
            <a:pPr lvl="1">
              <a:buSzPct val="100000"/>
              <a:buFont typeface="Symbol" panose="05050102010706020507" pitchFamily="18" charset="2"/>
              <a:buChar char="*"/>
            </a:pPr>
            <a:r>
              <a:rPr lang="en-US" dirty="0">
                <a:latin typeface="Calibri" panose="020F0502020204030204" pitchFamily="34" charset="0"/>
              </a:rPr>
              <a:t>Let the last </a:t>
            </a:r>
            <a:r>
              <a:rPr lang="en-US" dirty="0">
                <a:solidFill>
                  <a:srgbClr val="00AE00"/>
                </a:solidFill>
                <a:latin typeface="Calibri" panose="020F0502020204030204" pitchFamily="34" charset="0"/>
              </a:rPr>
              <a:t>program </a:t>
            </a:r>
            <a:r>
              <a:rPr lang="en-US" dirty="0">
                <a:solidFill>
                  <a:srgbClr val="DC2300"/>
                </a:solidFill>
                <a:latin typeface="Calibri" panose="020F0502020204030204" pitchFamily="34" charset="0"/>
              </a:rPr>
              <a:t>instruction</a:t>
            </a:r>
            <a:r>
              <a:rPr lang="en-US" dirty="0">
                <a:latin typeface="Calibri" panose="020F0502020204030204" pitchFamily="34" charset="0"/>
              </a:rPr>
              <a:t> that </a:t>
            </a:r>
            <a:r>
              <a:rPr lang="en-US" dirty="0">
                <a:solidFill>
                  <a:srgbClr val="0047FF"/>
                </a:solidFill>
                <a:latin typeface="Calibri" panose="020F0502020204030204" pitchFamily="34" charset="0"/>
              </a:rPr>
              <a:t>completes</a:t>
            </a:r>
            <a:r>
              <a:rPr lang="en-US" dirty="0">
                <a:latin typeface="Calibri" panose="020F0502020204030204" pitchFamily="34" charset="0"/>
              </a:rPr>
              <a:t> before the </a:t>
            </a:r>
            <a:r>
              <a:rPr lang="en-US" dirty="0">
                <a:solidFill>
                  <a:srgbClr val="2323DC"/>
                </a:solidFill>
                <a:latin typeface="Calibri" panose="020F0502020204030204" pitchFamily="34" charset="0"/>
              </a:rPr>
              <a:t>first</a:t>
            </a:r>
            <a:r>
              <a:rPr lang="en-US" dirty="0">
                <a:latin typeface="Calibri" panose="020F0502020204030204" pitchFamily="34" charset="0"/>
              </a:rPr>
              <a:t> instruction in the </a:t>
            </a:r>
            <a:r>
              <a:rPr lang="en-US" dirty="0">
                <a:solidFill>
                  <a:srgbClr val="00AE00"/>
                </a:solidFill>
                <a:latin typeface="Calibri" panose="020F0502020204030204" pitchFamily="34" charset="0"/>
              </a:rPr>
              <a:t>interrupt handler</a:t>
            </a:r>
            <a:r>
              <a:rPr lang="en-US" dirty="0">
                <a:latin typeface="Calibri" panose="020F0502020204030204" pitchFamily="34" charset="0"/>
              </a:rPr>
              <a:t> </a:t>
            </a:r>
            <a:r>
              <a:rPr lang="en-US" dirty="0">
                <a:solidFill>
                  <a:srgbClr val="2323DC"/>
                </a:solidFill>
                <a:latin typeface="Calibri" panose="020F0502020204030204" pitchFamily="34" charset="0"/>
              </a:rPr>
              <a:t>completes,</a:t>
            </a:r>
            <a:r>
              <a:rPr lang="en-US" dirty="0">
                <a:latin typeface="Calibri" panose="020F0502020204030204" pitchFamily="34" charset="0"/>
              </a:rPr>
              <a:t> be </a:t>
            </a:r>
            <a:r>
              <a:rPr lang="en-US" dirty="0" err="1">
                <a:latin typeface="Calibri" panose="020F0502020204030204" pitchFamily="34" charset="0"/>
              </a:rPr>
              <a:t>I</a:t>
            </a:r>
            <a:r>
              <a:rPr lang="en-US" baseline="-33000" dirty="0" err="1">
                <a:latin typeface="Calibri" panose="020F0502020204030204" pitchFamily="34" charset="0"/>
              </a:rPr>
              <a:t>k</a:t>
            </a:r>
            <a:endParaRPr lang="en-US" baseline="-33000" dirty="0">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Let all the </a:t>
            </a:r>
            <a:r>
              <a:rPr lang="en-US" dirty="0">
                <a:solidFill>
                  <a:srgbClr val="33CC66"/>
                </a:solidFill>
                <a:latin typeface="Calibri" panose="020F0502020204030204" pitchFamily="34" charset="0"/>
              </a:rPr>
              <a:t>program</a:t>
            </a:r>
            <a:r>
              <a:rPr lang="en-US" dirty="0">
                <a:latin typeface="Calibri" panose="020F0502020204030204" pitchFamily="34" charset="0"/>
              </a:rPr>
              <a:t> instructions that </a:t>
            </a:r>
            <a:r>
              <a:rPr lang="en-US" dirty="0">
                <a:solidFill>
                  <a:srgbClr val="0047FF"/>
                </a:solidFill>
                <a:latin typeface="Calibri" panose="020F0502020204030204" pitchFamily="34" charset="0"/>
              </a:rPr>
              <a:t>complete</a:t>
            </a:r>
            <a:r>
              <a:rPr lang="en-US" dirty="0">
                <a:latin typeface="Calibri" panose="020F0502020204030204" pitchFamily="34" charset="0"/>
              </a:rPr>
              <a:t> before the first instruction in the interrupt handler </a:t>
            </a:r>
            <a:r>
              <a:rPr lang="en-US" dirty="0">
                <a:solidFill>
                  <a:srgbClr val="0047FF"/>
                </a:solidFill>
                <a:latin typeface="Calibri" panose="020F0502020204030204" pitchFamily="34" charset="0"/>
              </a:rPr>
              <a:t>completes,</a:t>
            </a:r>
            <a:r>
              <a:rPr lang="en-US" dirty="0">
                <a:latin typeface="Calibri" panose="020F0502020204030204" pitchFamily="34" charset="0"/>
              </a:rPr>
              <a:t>  be </a:t>
            </a:r>
            <a:r>
              <a:rPr lang="en-US" b="1" dirty="0">
                <a:solidFill>
                  <a:srgbClr val="DC2300"/>
                </a:solidFill>
                <a:latin typeface="Calibri" panose="020F0502020204030204" pitchFamily="34" charset="0"/>
              </a:rPr>
              <a:t>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name="page10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Precise</a:t>
            </a:r>
            <a:r>
              <a:rPr lang="fr-FR" dirty="0">
                <a:solidFill>
                  <a:schemeClr val="tx1"/>
                </a:solidFill>
              </a:rPr>
              <a:t> Exceptions - III</a:t>
            </a:r>
          </a:p>
        </p:txBody>
      </p:sp>
      <p:sp>
        <p:nvSpPr>
          <p:cNvPr id="3" name="Text Placeholder 2"/>
          <p:cNvSpPr txBox="1">
            <a:spLocks noGrp="1"/>
          </p:cNvSpPr>
          <p:nvPr>
            <p:ph type="body" idx="4294967295"/>
          </p:nvPr>
        </p:nvSpPr>
        <p:spPr>
          <a:xfrm>
            <a:off x="1143000" y="2971800"/>
            <a:ext cx="7416800" cy="31019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We need to ensure this </a:t>
            </a:r>
            <a:r>
              <a:rPr lang="en-US" sz="2600" dirty="0">
                <a:solidFill>
                  <a:srgbClr val="DC2300"/>
                </a:solidFill>
                <a:latin typeface="Calibri" panose="020F0502020204030204" pitchFamily="34" charset="0"/>
              </a:rPr>
              <a:t>condition</a:t>
            </a:r>
            <a:r>
              <a:rPr lang="en-US" sz="2600" dirty="0">
                <a:latin typeface="Calibri" panose="020F0502020204030204" pitchFamily="34" charset="0"/>
              </a:rPr>
              <a:t>.</a:t>
            </a:r>
          </a:p>
          <a:p>
            <a:pPr lvl="0">
              <a:buSzPct val="100000"/>
              <a:buFont typeface="Symbol" panose="05050102010706020507" pitchFamily="18" charset="2"/>
              <a:buChar char="*"/>
            </a:pPr>
            <a:r>
              <a:rPr lang="en-US" sz="2600" dirty="0">
                <a:latin typeface="Calibri" panose="020F0502020204030204" pitchFamily="34" charset="0"/>
              </a:rPr>
              <a:t>Also no </a:t>
            </a:r>
            <a:r>
              <a:rPr lang="en-US" sz="2600" dirty="0">
                <a:solidFill>
                  <a:srgbClr val="2300DC"/>
                </a:solidFill>
                <a:latin typeface="Calibri" panose="020F0502020204030204" pitchFamily="34" charset="0"/>
              </a:rPr>
              <a:t>instruction</a:t>
            </a:r>
            <a:r>
              <a:rPr lang="en-US" sz="2600" dirty="0">
                <a:latin typeface="Calibri" panose="020F0502020204030204" pitchFamily="34" charset="0"/>
              </a:rPr>
              <a:t> of the form </a:t>
            </a:r>
            <a:r>
              <a:rPr lang="en-US" sz="2600" dirty="0" err="1">
                <a:latin typeface="Calibri" panose="020F0502020204030204" pitchFamily="34" charset="0"/>
              </a:rPr>
              <a:t>I</a:t>
            </a:r>
            <a:r>
              <a:rPr lang="en-US" sz="2600" baseline="-33000" dirty="0" err="1">
                <a:latin typeface="Calibri" panose="020F0502020204030204" pitchFamily="34" charset="0"/>
              </a:rPr>
              <a:t>k</a:t>
            </a:r>
            <a:r>
              <a:rPr lang="en-US" sz="2600" baseline="-33000" dirty="0">
                <a:latin typeface="Calibri" panose="020F0502020204030204" pitchFamily="34" charset="0"/>
              </a:rPr>
              <a:t>'</a:t>
            </a:r>
            <a:r>
              <a:rPr lang="en-US" sz="2600" dirty="0">
                <a:latin typeface="Calibri" panose="020F0502020204030204" pitchFamily="34" charset="0"/>
              </a:rPr>
              <a:t> (k' &gt; k) should </a:t>
            </a:r>
            <a:r>
              <a:rPr lang="en-US" sz="2600" dirty="0">
                <a:solidFill>
                  <a:srgbClr val="2300DC"/>
                </a:solidFill>
                <a:latin typeface="Calibri" panose="020F0502020204030204" pitchFamily="34" charset="0"/>
              </a:rPr>
              <a:t>complete</a:t>
            </a:r>
            <a:r>
              <a:rPr lang="en-US" sz="2600" dirty="0">
                <a:latin typeface="Calibri" panose="020F0502020204030204" pitchFamily="34" charset="0"/>
              </a:rPr>
              <a:t> before all the instructions in the </a:t>
            </a:r>
            <a:r>
              <a:rPr lang="en-US" sz="2600" dirty="0">
                <a:solidFill>
                  <a:srgbClr val="FF3333"/>
                </a:solidFill>
                <a:latin typeface="Calibri" panose="020F0502020204030204" pitchFamily="34" charset="0"/>
              </a:rPr>
              <a:t>interrupt handler </a:t>
            </a:r>
            <a:r>
              <a:rPr lang="en-US" sz="2600" dirty="0">
                <a:solidFill>
                  <a:srgbClr val="2300DC"/>
                </a:solidFill>
                <a:latin typeface="Calibri" panose="020F0502020204030204" pitchFamily="34" charset="0"/>
              </a:rPr>
              <a:t>complete</a:t>
            </a:r>
          </a:p>
          <a:p>
            <a:pPr lvl="0">
              <a:buSzPct val="100000"/>
              <a:buFont typeface="Symbol" panose="05050102010706020507" pitchFamily="18" charset="2"/>
              <a:buChar char="*"/>
            </a:pPr>
            <a:r>
              <a:rPr lang="en-US" sz="2600" dirty="0">
                <a:latin typeface="Calibri" panose="020F0502020204030204" pitchFamily="34" charset="0"/>
              </a:rPr>
              <a:t>After returning, we can seamlessly </a:t>
            </a:r>
            <a:r>
              <a:rPr lang="en-US" sz="2600" dirty="0">
                <a:solidFill>
                  <a:srgbClr val="2300DC"/>
                </a:solidFill>
                <a:latin typeface="Calibri" panose="020F0502020204030204" pitchFamily="34" charset="0"/>
              </a:rPr>
              <a:t>execute</a:t>
            </a:r>
            <a:r>
              <a:rPr lang="en-US" sz="2600" dirty="0">
                <a:latin typeface="Calibri" panose="020F0502020204030204" pitchFamily="34" charset="0"/>
              </a:rPr>
              <a:t> </a:t>
            </a:r>
            <a:r>
              <a:rPr lang="en-US" sz="2600" dirty="0" err="1">
                <a:latin typeface="Calibri" panose="020F0502020204030204" pitchFamily="34" charset="0"/>
              </a:rPr>
              <a:t>I</a:t>
            </a:r>
            <a:r>
              <a:rPr lang="en-US" sz="2600" baseline="-33000" dirty="0" err="1">
                <a:latin typeface="Calibri" panose="020F0502020204030204" pitchFamily="34" charset="0"/>
              </a:rPr>
              <a:t>k</a:t>
            </a:r>
            <a:r>
              <a:rPr lang="en-US" sz="2600" dirty="0">
                <a:latin typeface="Calibri" panose="020F0502020204030204" pitchFamily="34" charset="0"/>
              </a:rPr>
              <a:t>(same instruction)or I</a:t>
            </a:r>
            <a:r>
              <a:rPr lang="en-US" sz="2600" baseline="-33000" dirty="0">
                <a:latin typeface="Calibri" panose="020F0502020204030204" pitchFamily="34" charset="0"/>
              </a:rPr>
              <a:t>k+1 </a:t>
            </a:r>
            <a:r>
              <a:rPr lang="en-US" sz="2600" dirty="0">
                <a:latin typeface="Calibri" panose="020F0502020204030204" pitchFamily="34" charset="0"/>
              </a:rPr>
              <a:t>(next instruction)</a:t>
            </a:r>
          </a:p>
        </p:txBody>
      </p:sp>
      <mc:AlternateContent xmlns:mc="http://schemas.openxmlformats.org/markup-compatibility/2006" xmlns:a14="http://schemas.microsoft.com/office/drawing/2010/main">
        <mc:Choice Requires="a14">
          <p:sp>
            <p:nvSpPr>
              <p:cNvPr id="5" name="TextBox 4"/>
              <p:cNvSpPr txBox="1"/>
              <p:nvPr/>
            </p:nvSpPr>
            <p:spPr>
              <a:xfrm>
                <a:off x="3053453" y="1905000"/>
                <a:ext cx="3291094" cy="5320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𝐼</m:t>
                          </m:r>
                        </m:e>
                        <m:sub>
                          <m:r>
                            <a:rPr lang="en-US" sz="3200" b="0" i="1" smtClean="0">
                              <a:latin typeface="Cambria Math" panose="02040503050406030204" pitchFamily="18" charset="0"/>
                            </a:rPr>
                            <m:t>𝑗</m:t>
                          </m:r>
                        </m:sub>
                      </m:sSub>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𝐶</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𝑗</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𝑘</m:t>
                      </m:r>
                      <m:r>
                        <a:rPr lang="en-US" sz="3200" b="0" i="1" smtClean="0">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3053453" y="1905000"/>
                <a:ext cx="3291094" cy="532005"/>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name="page10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219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Marking</a:t>
            </a:r>
            <a:r>
              <a:rPr lang="fr-FR" dirty="0">
                <a:solidFill>
                  <a:schemeClr val="tx1"/>
                </a:solidFill>
              </a:rPr>
              <a:t> Instructions</a:t>
            </a:r>
          </a:p>
        </p:txBody>
      </p:sp>
      <p:sp>
        <p:nvSpPr>
          <p:cNvPr id="3" name="Text Placeholder 2"/>
          <p:cNvSpPr txBox="1">
            <a:spLocks noGrp="1"/>
          </p:cNvSpPr>
          <p:nvPr>
            <p:ph type="body" idx="4294967295"/>
          </p:nvPr>
        </p:nvSpPr>
        <p:spPr>
          <a:xfrm>
            <a:off x="685800" y="1600200"/>
            <a:ext cx="8229600" cy="5105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When an </a:t>
            </a:r>
            <a:r>
              <a:rPr lang="en-US" sz="3600" dirty="0">
                <a:solidFill>
                  <a:srgbClr val="2300DC"/>
                </a:solidFill>
                <a:latin typeface="Calibri" panose="020F0502020204030204" pitchFamily="34" charset="0"/>
              </a:rPr>
              <a:t>interrupt</a:t>
            </a:r>
            <a:r>
              <a:rPr lang="en-US" sz="3600" dirty="0">
                <a:latin typeface="Calibri" panose="020F0502020204030204" pitchFamily="34" charset="0"/>
              </a:rPr>
              <a:t> arrives, let us </a:t>
            </a:r>
            <a:r>
              <a:rPr lang="en-US" sz="3600" dirty="0">
                <a:solidFill>
                  <a:srgbClr val="B80047"/>
                </a:solidFill>
                <a:latin typeface="Calibri" panose="020F0502020204030204" pitchFamily="34" charset="0"/>
              </a:rPr>
              <a:t>mark</a:t>
            </a:r>
            <a:r>
              <a:rPr lang="en-US" sz="3600" dirty="0">
                <a:latin typeface="Calibri" panose="020F0502020204030204" pitchFamily="34" charset="0"/>
              </a:rPr>
              <a:t> the instruction in the </a:t>
            </a:r>
            <a:r>
              <a:rPr lang="en-US" sz="3600" dirty="0">
                <a:solidFill>
                  <a:srgbClr val="DC2300"/>
                </a:solidFill>
                <a:latin typeface="Calibri" panose="020F0502020204030204" pitchFamily="34" charset="0"/>
              </a:rPr>
              <a:t>MA</a:t>
            </a:r>
            <a:r>
              <a:rPr lang="en-US" sz="3600" dirty="0">
                <a:latin typeface="Calibri" panose="020F0502020204030204" pitchFamily="34" charset="0"/>
              </a:rPr>
              <a:t> stage</a:t>
            </a:r>
          </a:p>
          <a:p>
            <a:pPr lvl="0">
              <a:buSzPct val="100000"/>
              <a:buFont typeface="Symbol" panose="05050102010706020507" pitchFamily="18" charset="2"/>
              <a:buChar char="*"/>
            </a:pPr>
            <a:r>
              <a:rPr lang="en-US" sz="3600" dirty="0">
                <a:latin typeface="Calibri" panose="020F0502020204030204" pitchFamily="34" charset="0"/>
              </a:rPr>
              <a:t>Otherwise, if there is an exception</a:t>
            </a:r>
          </a:p>
          <a:p>
            <a:pPr lvl="1">
              <a:buSzPct val="100000"/>
              <a:buFont typeface="Symbol" panose="05050102010706020507" pitchFamily="18" charset="2"/>
              <a:buChar char="*"/>
            </a:pPr>
            <a:r>
              <a:rPr lang="en-US" sz="2800" dirty="0">
                <a:latin typeface="Calibri" panose="020F0502020204030204" pitchFamily="34" charset="0"/>
              </a:rPr>
              <a:t>We mark the instruction, as soon as it encounters a fault/exception</a:t>
            </a:r>
          </a:p>
          <a:p>
            <a:pPr lvl="0">
              <a:buSzPct val="100000"/>
              <a:buFont typeface="Symbol" panose="05050102010706020507" pitchFamily="18" charset="2"/>
              <a:buChar char="*"/>
            </a:pPr>
            <a:r>
              <a:rPr lang="en-US" sz="3600" dirty="0">
                <a:latin typeface="Calibri" panose="020F0502020204030204" pitchFamily="34" charset="0"/>
              </a:rPr>
              <a:t>Once, an </a:t>
            </a:r>
            <a:r>
              <a:rPr lang="en-US" sz="3600" dirty="0" err="1">
                <a:latin typeface="Calibri" panose="020F0502020204030204" pitchFamily="34" charset="0"/>
              </a:rPr>
              <a:t>insruction</a:t>
            </a:r>
            <a:r>
              <a:rPr lang="en-US" sz="3600" dirty="0">
                <a:latin typeface="Calibri" panose="020F0502020204030204" pitchFamily="34" charset="0"/>
              </a:rPr>
              <a:t> is </a:t>
            </a:r>
            <a:r>
              <a:rPr lang="en-US" sz="3600" dirty="0">
                <a:solidFill>
                  <a:srgbClr val="B80047"/>
                </a:solidFill>
                <a:latin typeface="Calibri" panose="020F0502020204030204" pitchFamily="34" charset="0"/>
              </a:rPr>
              <a:t>marked</a:t>
            </a:r>
            <a:r>
              <a:rPr lang="en-US" sz="3600" dirty="0">
                <a:latin typeface="Calibri" panose="020F0502020204030204" pitchFamily="34" charset="0"/>
              </a:rPr>
              <a:t>, we have two kinds of </a:t>
            </a:r>
            <a:r>
              <a:rPr lang="en-US" sz="3600" dirty="0">
                <a:solidFill>
                  <a:srgbClr val="2300DC"/>
                </a:solidFill>
                <a:latin typeface="Calibri" panose="020F0502020204030204" pitchFamily="34" charset="0"/>
              </a:rPr>
              <a:t>instructions</a:t>
            </a:r>
            <a:r>
              <a:rPr lang="en-US" sz="3600" dirty="0">
                <a:latin typeface="Calibri" panose="020F0502020204030204" pitchFamily="34" charset="0"/>
              </a:rPr>
              <a:t> in the pipeline	</a:t>
            </a:r>
            <a:endParaRPr lang="en-US" sz="3600" dirty="0" smtClean="0">
              <a:latin typeface="Calibri" panose="020F0502020204030204" pitchFamily="34" charset="0"/>
            </a:endParaRPr>
          </a:p>
          <a:p>
            <a:pPr lvl="1">
              <a:buSzPct val="100000"/>
              <a:buFont typeface="Symbol" panose="05050102010706020507" pitchFamily="18" charset="2"/>
              <a:buChar char="*"/>
            </a:pPr>
            <a:r>
              <a:rPr lang="en-US" sz="2800" dirty="0" smtClean="0">
                <a:latin typeface="Calibri" panose="020F0502020204030204" pitchFamily="34" charset="0"/>
              </a:rPr>
              <a:t>Instructions </a:t>
            </a:r>
            <a:r>
              <a:rPr lang="en-US" sz="2800" dirty="0" smtClean="0">
                <a:solidFill>
                  <a:srgbClr val="2300DC"/>
                </a:solidFill>
                <a:latin typeface="Calibri" panose="020F0502020204030204" pitchFamily="34" charset="0"/>
              </a:rPr>
              <a:t>before</a:t>
            </a:r>
            <a:r>
              <a:rPr lang="en-US" sz="2800" dirty="0" smtClean="0">
                <a:latin typeface="Calibri" panose="020F0502020204030204" pitchFamily="34" charset="0"/>
              </a:rPr>
              <a:t>/</a:t>
            </a:r>
            <a:r>
              <a:rPr lang="en-US" sz="2800" dirty="0" smtClean="0">
                <a:solidFill>
                  <a:srgbClr val="33CC66"/>
                </a:solidFill>
                <a:latin typeface="Calibri" panose="020F0502020204030204" pitchFamily="34" charset="0"/>
              </a:rPr>
              <a:t>after</a:t>
            </a:r>
            <a:r>
              <a:rPr lang="en-US" sz="2800" dirty="0" smtClean="0">
                <a:latin typeface="Calibri" panose="020F0502020204030204" pitchFamily="34" charset="0"/>
              </a:rPr>
              <a:t> the </a:t>
            </a:r>
            <a:r>
              <a:rPr lang="en-US" sz="2800" b="1" dirty="0" smtClean="0">
                <a:solidFill>
                  <a:srgbClr val="FF3333"/>
                </a:solidFill>
                <a:latin typeface="Calibri" panose="020F0502020204030204" pitchFamily="34" charset="0"/>
              </a:rPr>
              <a:t>marked</a:t>
            </a:r>
            <a:r>
              <a:rPr lang="en-US" sz="2800" dirty="0" smtClean="0">
                <a:latin typeface="Calibri" panose="020F0502020204030204" pitchFamily="34" charset="0"/>
              </a:rPr>
              <a:t> </a:t>
            </a:r>
            <a:r>
              <a:rPr lang="en-US" sz="2800" dirty="0" smtClean="0">
                <a:solidFill>
                  <a:srgbClr val="2300DC"/>
                </a:solidFill>
                <a:latin typeface="Calibri" panose="020F0502020204030204" pitchFamily="34" charset="0"/>
              </a:rPr>
              <a:t>instruction</a:t>
            </a:r>
          </a:p>
          <a:p>
            <a:pPr lvl="1">
              <a:buSzPct val="100000"/>
              <a:buFont typeface="Symbol" panose="05050102010706020507" pitchFamily="18" charset="2"/>
              <a:buChar char="*"/>
            </a:pPr>
            <a:endParaRPr lang="en-US" sz="28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Instruction </a:t>
            </a:r>
            <a:r>
              <a:rPr lang="fr-FR" dirty="0" err="1">
                <a:solidFill>
                  <a:schemeClr val="tx1"/>
                </a:solidFill>
              </a:rPr>
              <a:t>Packet</a:t>
            </a:r>
            <a:endParaRPr lang="fr-FR" dirty="0">
              <a:solidFill>
                <a:schemeClr val="tx1"/>
              </a:solidFill>
            </a:endParaRPr>
          </a:p>
        </p:txBody>
      </p:sp>
      <p:sp>
        <p:nvSpPr>
          <p:cNvPr id="3" name="Text Placeholder 2"/>
          <p:cNvSpPr txBox="1">
            <a:spLocks noGrp="1"/>
          </p:cNvSpPr>
          <p:nvPr>
            <p:ph type="body" idx="4294967295"/>
          </p:nvPr>
        </p:nvSpPr>
        <p:spPr>
          <a:xfrm>
            <a:off x="1041400" y="1524000"/>
            <a:ext cx="7645400" cy="48101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What travels </a:t>
            </a:r>
            <a:r>
              <a:rPr lang="en-US" dirty="0">
                <a:solidFill>
                  <a:srgbClr val="2300DC"/>
                </a:solidFill>
                <a:latin typeface="Calibri" panose="020F0502020204030204" pitchFamily="34" charset="0"/>
              </a:rPr>
              <a:t>between stages</a:t>
            </a:r>
            <a:r>
              <a:rPr lang="en-US" dirty="0">
                <a:latin typeface="Calibri" panose="020F0502020204030204" pitchFamily="34" charset="0"/>
              </a:rPr>
              <a:t> ?</a:t>
            </a:r>
          </a:p>
          <a:p>
            <a:pPr lvl="1">
              <a:buSzPct val="100000"/>
              <a:buFont typeface="Symbol" panose="05050102010706020507" pitchFamily="18" charset="2"/>
              <a:buChar char="*"/>
            </a:pPr>
            <a:r>
              <a:rPr lang="en-US" b="1" dirty="0">
                <a:solidFill>
                  <a:srgbClr val="FF0000"/>
                </a:solidFill>
                <a:latin typeface="Calibri" panose="020F0502020204030204" pitchFamily="34" charset="0"/>
              </a:rPr>
              <a:t>ANSWER </a:t>
            </a:r>
            <a:r>
              <a:rPr lang="en-US" dirty="0">
                <a:latin typeface="Calibri" panose="020F0502020204030204" pitchFamily="34" charset="0"/>
              </a:rPr>
              <a:t>: the instruction packet</a:t>
            </a:r>
          </a:p>
          <a:p>
            <a:pPr lvl="0">
              <a:buSzPct val="100000"/>
              <a:buFont typeface="Symbol" panose="05050102010706020507" pitchFamily="18" charset="2"/>
              <a:buChar char="*"/>
            </a:pPr>
            <a:r>
              <a:rPr lang="en-US" dirty="0">
                <a:solidFill>
                  <a:srgbClr val="280099"/>
                </a:solidFill>
                <a:latin typeface="Calibri" panose="020F0502020204030204" pitchFamily="34" charset="0"/>
              </a:rPr>
              <a:t>Instruction Packet</a:t>
            </a:r>
          </a:p>
          <a:p>
            <a:pPr lvl="1">
              <a:buSzPct val="100000"/>
              <a:buFont typeface="Symbol" panose="05050102010706020507" pitchFamily="18" charset="2"/>
              <a:buChar char="*"/>
            </a:pPr>
            <a:r>
              <a:rPr lang="en-US" dirty="0">
                <a:solidFill>
                  <a:srgbClr val="FF0000"/>
                </a:solidFill>
                <a:latin typeface="Calibri" panose="020F0502020204030204" pitchFamily="34" charset="0"/>
              </a:rPr>
              <a:t>Instruction contents</a:t>
            </a:r>
          </a:p>
          <a:p>
            <a:pPr lvl="1">
              <a:buSzPct val="100000"/>
              <a:buFont typeface="Symbol" panose="05050102010706020507" pitchFamily="18" charset="2"/>
              <a:buChar char="*"/>
            </a:pPr>
            <a:r>
              <a:rPr lang="en-US" dirty="0">
                <a:solidFill>
                  <a:srgbClr val="944794"/>
                </a:solidFill>
                <a:latin typeface="Calibri" panose="020F0502020204030204" pitchFamily="34" charset="0"/>
              </a:rPr>
              <a:t>Program counter</a:t>
            </a:r>
          </a:p>
          <a:p>
            <a:pPr lvl="1">
              <a:buSzPct val="100000"/>
              <a:buFont typeface="Symbol" panose="05050102010706020507" pitchFamily="18" charset="2"/>
              <a:buChar char="*"/>
            </a:pPr>
            <a:r>
              <a:rPr lang="en-US" dirty="0">
                <a:solidFill>
                  <a:srgbClr val="008000"/>
                </a:solidFill>
                <a:latin typeface="Calibri" panose="020F0502020204030204" pitchFamily="34" charset="0"/>
              </a:rPr>
              <a:t>All intermediate results</a:t>
            </a:r>
          </a:p>
          <a:p>
            <a:pPr lvl="1">
              <a:buSzPct val="100000"/>
              <a:buFont typeface="Symbol" panose="05050102010706020507" pitchFamily="18" charset="2"/>
              <a:buChar char="*"/>
            </a:pPr>
            <a:r>
              <a:rPr lang="en-US" dirty="0">
                <a:solidFill>
                  <a:srgbClr val="2300DC"/>
                </a:solidFill>
                <a:latin typeface="Calibri" panose="020F0502020204030204" pitchFamily="34" charset="0"/>
              </a:rPr>
              <a:t>Control signals</a:t>
            </a:r>
          </a:p>
          <a:p>
            <a:pPr lvl="0">
              <a:buSzPct val="100000"/>
              <a:buFont typeface="Symbol" panose="05050102010706020507" pitchFamily="18" charset="2"/>
              <a:buChar char="*"/>
            </a:pPr>
            <a:r>
              <a:rPr lang="en-US" sz="2800" dirty="0">
                <a:solidFill>
                  <a:srgbClr val="2300DC"/>
                </a:solidFill>
                <a:effectLst>
                  <a:outerShdw dist="17961" dir="2700000">
                    <a:scrgbClr r="0" g="0" b="0"/>
                  </a:outerShdw>
                </a:effectLst>
                <a:latin typeface="Calibri" panose="020F0502020204030204" pitchFamily="34" charset="0"/>
              </a:rPr>
              <a:t>Every instruction moves with its entire state, no interference between instructions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name="page10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Implementing</a:t>
            </a:r>
            <a:r>
              <a:rPr lang="fr-FR" dirty="0">
                <a:solidFill>
                  <a:schemeClr val="tx1"/>
                </a:solidFill>
              </a:rPr>
              <a:t> </a:t>
            </a:r>
            <a:r>
              <a:rPr lang="fr-FR" dirty="0" err="1">
                <a:solidFill>
                  <a:schemeClr val="tx1"/>
                </a:solidFill>
              </a:rPr>
              <a:t>Precise</a:t>
            </a:r>
            <a:r>
              <a:rPr lang="fr-FR" dirty="0">
                <a:solidFill>
                  <a:schemeClr val="tx1"/>
                </a:solidFill>
              </a:rPr>
              <a:t> Exceptions</a:t>
            </a:r>
          </a:p>
        </p:txBody>
      </p:sp>
      <p:sp>
        <p:nvSpPr>
          <p:cNvPr id="3" name="Text Placeholder 2"/>
          <p:cNvSpPr txBox="1">
            <a:spLocks noGrp="1"/>
          </p:cNvSpPr>
          <p:nvPr>
            <p:ph type="body" idx="4294967295"/>
          </p:nvPr>
        </p:nvSpPr>
        <p:spPr>
          <a:xfrm>
            <a:off x="914400" y="1366837"/>
            <a:ext cx="8001000" cy="533876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Wait till a </a:t>
            </a:r>
            <a:r>
              <a:rPr lang="en-US" sz="3600" dirty="0">
                <a:solidFill>
                  <a:srgbClr val="DC2300"/>
                </a:solidFill>
                <a:latin typeface="Calibri" panose="020F0502020204030204" pitchFamily="34" charset="0"/>
              </a:rPr>
              <a:t>marked</a:t>
            </a:r>
            <a:r>
              <a:rPr lang="en-US" sz="3600" dirty="0">
                <a:latin typeface="Calibri" panose="020F0502020204030204" pitchFamily="34" charset="0"/>
              </a:rPr>
              <a:t> </a:t>
            </a:r>
            <a:r>
              <a:rPr lang="en-US" sz="3600" dirty="0">
                <a:solidFill>
                  <a:srgbClr val="2300DC"/>
                </a:solidFill>
                <a:latin typeface="Calibri" panose="020F0502020204030204" pitchFamily="34" charset="0"/>
              </a:rPr>
              <a:t>instruction</a:t>
            </a:r>
            <a:r>
              <a:rPr lang="en-US" sz="3600" dirty="0">
                <a:latin typeface="Calibri" panose="020F0502020204030204" pitchFamily="34" charset="0"/>
              </a:rPr>
              <a:t> reaches the end of the </a:t>
            </a:r>
            <a:r>
              <a:rPr lang="en-US" sz="3600" dirty="0">
                <a:solidFill>
                  <a:srgbClr val="579D1C"/>
                </a:solidFill>
                <a:latin typeface="Calibri" panose="020F0502020204030204" pitchFamily="34" charset="0"/>
              </a:rPr>
              <a:t>pipeline</a:t>
            </a:r>
          </a:p>
          <a:p>
            <a:pPr lvl="1">
              <a:buSzPct val="100000"/>
              <a:buFont typeface="Symbol" panose="05050102010706020507" pitchFamily="18" charset="2"/>
              <a:buChar char="*"/>
            </a:pPr>
            <a:r>
              <a:rPr lang="en-US" sz="2800" dirty="0">
                <a:latin typeface="Calibri" panose="020F0502020204030204" pitchFamily="34" charset="0"/>
              </a:rPr>
              <a:t>Convert all the </a:t>
            </a:r>
            <a:r>
              <a:rPr lang="en-US" sz="2800" dirty="0">
                <a:solidFill>
                  <a:srgbClr val="2300DC"/>
                </a:solidFill>
                <a:latin typeface="Calibri" panose="020F0502020204030204" pitchFamily="34" charset="0"/>
              </a:rPr>
              <a:t>instructions</a:t>
            </a:r>
            <a:r>
              <a:rPr lang="en-US" sz="2800" dirty="0">
                <a:latin typeface="Calibri" panose="020F0502020204030204" pitchFamily="34" charset="0"/>
              </a:rPr>
              <a:t> after the marked instruction to </a:t>
            </a:r>
            <a:r>
              <a:rPr lang="en-US" sz="2800" dirty="0">
                <a:solidFill>
                  <a:srgbClr val="579D1C"/>
                </a:solidFill>
                <a:latin typeface="Calibri" panose="020F0502020204030204" pitchFamily="34" charset="0"/>
              </a:rPr>
              <a:t>bubbles</a:t>
            </a:r>
          </a:p>
          <a:p>
            <a:pPr lvl="0">
              <a:buSzPct val="100000"/>
              <a:buFont typeface="Symbol" panose="05050102010706020507" pitchFamily="18" charset="2"/>
              <a:buChar char="*"/>
            </a:pPr>
            <a:r>
              <a:rPr lang="en-US" sz="3600" dirty="0">
                <a:latin typeface="Calibri" panose="020F0502020204030204" pitchFamily="34" charset="0"/>
              </a:rPr>
              <a:t>Ensures that both the </a:t>
            </a:r>
            <a:r>
              <a:rPr lang="en-US" sz="3600" dirty="0">
                <a:solidFill>
                  <a:srgbClr val="FF3333"/>
                </a:solidFill>
                <a:latin typeface="Calibri" panose="020F0502020204030204" pitchFamily="34" charset="0"/>
              </a:rPr>
              <a:t>conditions</a:t>
            </a:r>
            <a:r>
              <a:rPr lang="en-US" sz="3600" dirty="0">
                <a:latin typeface="Calibri" panose="020F0502020204030204" pitchFamily="34" charset="0"/>
              </a:rPr>
              <a:t> of a </a:t>
            </a:r>
            <a:r>
              <a:rPr lang="en-US" sz="3600" dirty="0">
                <a:solidFill>
                  <a:srgbClr val="33CC66"/>
                </a:solidFill>
                <a:latin typeface="Calibri" panose="020F0502020204030204" pitchFamily="34" charset="0"/>
              </a:rPr>
              <a:t>precise exception</a:t>
            </a:r>
            <a:r>
              <a:rPr lang="en-US" sz="3600" dirty="0">
                <a:latin typeface="Calibri" panose="020F0502020204030204" pitchFamily="34" charset="0"/>
              </a:rPr>
              <a:t> are met.</a:t>
            </a:r>
          </a:p>
          <a:p>
            <a:pPr lvl="0">
              <a:buSzPct val="100000"/>
              <a:buFont typeface="Symbol" panose="05050102010706020507" pitchFamily="18" charset="2"/>
              <a:buChar char="*"/>
            </a:pPr>
            <a:r>
              <a:rPr lang="en-US" sz="3600" dirty="0">
                <a:latin typeface="Calibri" panose="020F0502020204030204" pitchFamily="34" charset="0"/>
              </a:rPr>
              <a:t>Once the </a:t>
            </a:r>
            <a:r>
              <a:rPr lang="en-US" sz="3600" dirty="0">
                <a:solidFill>
                  <a:srgbClr val="DC2300"/>
                </a:solidFill>
                <a:latin typeface="Calibri" panose="020F0502020204030204" pitchFamily="34" charset="0"/>
              </a:rPr>
              <a:t>marked</a:t>
            </a:r>
            <a:r>
              <a:rPr lang="en-US" sz="3600" dirty="0">
                <a:latin typeface="Calibri" panose="020F0502020204030204" pitchFamily="34" charset="0"/>
              </a:rPr>
              <a:t> instruction reaches the end of the </a:t>
            </a:r>
            <a:r>
              <a:rPr lang="en-US" sz="3600" dirty="0">
                <a:solidFill>
                  <a:srgbClr val="579D1C"/>
                </a:solidFill>
                <a:latin typeface="Calibri" panose="020F0502020204030204" pitchFamily="34" charset="0"/>
              </a:rPr>
              <a:t>pipeline</a:t>
            </a:r>
            <a:r>
              <a:rPr lang="en-US" sz="3600" dirty="0">
                <a:latin typeface="Calibri" panose="020F0502020204030204" pitchFamily="34" charset="0"/>
              </a:rPr>
              <a:t>, the exception unit loads the </a:t>
            </a:r>
            <a:r>
              <a:rPr lang="en-US" sz="3600" dirty="0">
                <a:solidFill>
                  <a:srgbClr val="2300DC"/>
                </a:solidFill>
                <a:latin typeface="Calibri" panose="020F0502020204030204" pitchFamily="34" charset="0"/>
              </a:rPr>
              <a:t>pc</a:t>
            </a:r>
            <a:r>
              <a:rPr lang="en-US" sz="3600" dirty="0">
                <a:latin typeface="Calibri" panose="020F0502020204030204" pitchFamily="34" charset="0"/>
              </a:rPr>
              <a:t> of the </a:t>
            </a:r>
            <a:r>
              <a:rPr lang="en-US" sz="3600" dirty="0">
                <a:solidFill>
                  <a:srgbClr val="FF3333"/>
                </a:solidFill>
                <a:latin typeface="Calibri" panose="020F0502020204030204" pitchFamily="34" charset="0"/>
              </a:rPr>
              <a:t>interrupt handler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name="page1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063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Saving</a:t>
            </a:r>
            <a:r>
              <a:rPr lang="fr-FR" dirty="0">
                <a:solidFill>
                  <a:schemeClr val="tx1"/>
                </a:solidFill>
              </a:rPr>
              <a:t>/</a:t>
            </a:r>
            <a:r>
              <a:rPr lang="fr-FR" dirty="0" err="1">
                <a:solidFill>
                  <a:schemeClr val="tx1"/>
                </a:solidFill>
              </a:rPr>
              <a:t>Restoring</a:t>
            </a:r>
            <a:r>
              <a:rPr lang="fr-FR" dirty="0">
                <a:solidFill>
                  <a:schemeClr val="tx1"/>
                </a:solidFill>
              </a:rPr>
              <a:t> Program State</a:t>
            </a:r>
          </a:p>
        </p:txBody>
      </p:sp>
      <p:sp>
        <p:nvSpPr>
          <p:cNvPr id="3" name="Text Placeholder 2"/>
          <p:cNvSpPr txBox="1">
            <a:spLocks noGrp="1"/>
          </p:cNvSpPr>
          <p:nvPr>
            <p:ph type="body" idx="4294967295"/>
          </p:nvPr>
        </p:nvSpPr>
        <p:spPr>
          <a:xfrm>
            <a:off x="965200" y="1722437"/>
            <a:ext cx="7874000" cy="452596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Program State</a:t>
            </a:r>
          </a:p>
          <a:p>
            <a:pPr lvl="1">
              <a:buSzPct val="100000"/>
              <a:buFont typeface="Symbol" panose="05050102010706020507" pitchFamily="18" charset="2"/>
              <a:buChar char="*"/>
            </a:pPr>
            <a:r>
              <a:rPr lang="en-US" dirty="0">
                <a:latin typeface="" pitchFamily="18"/>
              </a:rPr>
              <a:t>PC</a:t>
            </a:r>
          </a:p>
          <a:p>
            <a:pPr lvl="1">
              <a:buSzPct val="100000"/>
              <a:buFont typeface="Symbol" panose="05050102010706020507" pitchFamily="18" charset="2"/>
              <a:buChar char="*"/>
            </a:pPr>
            <a:r>
              <a:rPr lang="en-US" dirty="0">
                <a:latin typeface="" pitchFamily="18"/>
              </a:rPr>
              <a:t>Registers</a:t>
            </a:r>
          </a:p>
          <a:p>
            <a:pPr lvl="1">
              <a:buSzPct val="100000"/>
              <a:buFont typeface="Symbol" panose="05050102010706020507" pitchFamily="18" charset="2"/>
              <a:buChar char="*"/>
            </a:pPr>
            <a:r>
              <a:rPr lang="en-US" dirty="0">
                <a:latin typeface="" pitchFamily="18"/>
              </a:rPr>
              <a:t>Flags</a:t>
            </a:r>
          </a:p>
          <a:p>
            <a:pPr lvl="1">
              <a:buSzPct val="100000"/>
              <a:buFont typeface="Symbol" panose="05050102010706020507" pitchFamily="18" charset="2"/>
              <a:buChar char="*"/>
            </a:pPr>
            <a:r>
              <a:rPr lang="en-US" dirty="0">
                <a:latin typeface="" pitchFamily="18"/>
              </a:rPr>
              <a:t>Memory</a:t>
            </a:r>
          </a:p>
          <a:p>
            <a:pPr lvl="0">
              <a:buSzPct val="100000"/>
              <a:buFont typeface="Symbol" panose="05050102010706020507" pitchFamily="18" charset="2"/>
              <a:buChar char="*"/>
            </a:pPr>
            <a:r>
              <a:rPr lang="en-US" dirty="0">
                <a:solidFill>
                  <a:srgbClr val="2323DC"/>
                </a:solidFill>
                <a:latin typeface="" pitchFamily="18"/>
              </a:rPr>
              <a:t>Memory</a:t>
            </a:r>
            <a:r>
              <a:rPr lang="en-US" dirty="0">
                <a:latin typeface="" pitchFamily="18"/>
              </a:rPr>
              <a:t> → Assume that there is no </a:t>
            </a:r>
            <a:r>
              <a:rPr lang="en-US" dirty="0">
                <a:solidFill>
                  <a:srgbClr val="DC2300"/>
                </a:solidFill>
                <a:latin typeface="" pitchFamily="18"/>
              </a:rPr>
              <a:t>overlap</a:t>
            </a:r>
            <a:r>
              <a:rPr lang="en-US" dirty="0">
                <a:latin typeface="" pitchFamily="18"/>
              </a:rPr>
              <a:t> of memory regions, unless explicitly intended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name="page1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oldPC</a:t>
            </a:r>
            <a:r>
              <a:rPr lang="fr-FR" dirty="0">
                <a:solidFill>
                  <a:schemeClr val="tx1"/>
                </a:solidFill>
              </a:rPr>
              <a:t> </a:t>
            </a:r>
            <a:r>
              <a:rPr lang="fr-FR" dirty="0" err="1">
                <a:solidFill>
                  <a:schemeClr val="tx1"/>
                </a:solidFill>
              </a:rPr>
              <a:t>Register</a:t>
            </a:r>
            <a:endParaRPr lang="fr-FR" dirty="0">
              <a:solidFill>
                <a:schemeClr val="tx1"/>
              </a:solidFill>
            </a:endParaRPr>
          </a:p>
        </p:txBody>
      </p:sp>
      <p:sp>
        <p:nvSpPr>
          <p:cNvPr id="3" name="Text Placeholder 2"/>
          <p:cNvSpPr txBox="1">
            <a:spLocks noGrp="1"/>
          </p:cNvSpPr>
          <p:nvPr>
            <p:ph type="body" idx="4294967295"/>
          </p:nvPr>
        </p:nvSpPr>
        <p:spPr>
          <a:xfrm>
            <a:off x="457200" y="1670050"/>
            <a:ext cx="8763000" cy="480695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Let us add a </a:t>
            </a:r>
            <a:r>
              <a:rPr lang="en-US" dirty="0" err="1">
                <a:solidFill>
                  <a:srgbClr val="579D1C"/>
                </a:solidFill>
                <a:latin typeface="Calibri" panose="020F0502020204030204" pitchFamily="34" charset="0"/>
              </a:rPr>
              <a:t>npc</a:t>
            </a:r>
            <a:r>
              <a:rPr lang="en-US" dirty="0">
                <a:solidFill>
                  <a:srgbClr val="579D1C"/>
                </a:solidFill>
                <a:latin typeface="Calibri" panose="020F0502020204030204" pitchFamily="34" charset="0"/>
              </a:rPr>
              <a:t> </a:t>
            </a:r>
            <a:r>
              <a:rPr lang="en-US" dirty="0">
                <a:latin typeface="Calibri" panose="020F0502020204030204" pitchFamily="34" charset="0"/>
              </a:rPr>
              <a:t>field in the instruction packet</a:t>
            </a:r>
          </a:p>
          <a:p>
            <a:pPr lvl="1">
              <a:buSzPct val="100000"/>
              <a:buFont typeface="Symbol" panose="05050102010706020507" pitchFamily="18" charset="2"/>
              <a:buChar char="*"/>
            </a:pPr>
            <a:r>
              <a:rPr lang="en-US" dirty="0">
                <a:latin typeface="Calibri" panose="020F0502020204030204" pitchFamily="34" charset="0"/>
              </a:rPr>
              <a:t>For taken branches it is equal to the branch target</a:t>
            </a:r>
          </a:p>
          <a:p>
            <a:pPr lvl="1">
              <a:buSzPct val="100000"/>
              <a:buFont typeface="Symbol" panose="05050102010706020507" pitchFamily="18" charset="2"/>
              <a:buChar char="*"/>
            </a:pPr>
            <a:r>
              <a:rPr lang="en-US" dirty="0">
                <a:latin typeface="Calibri" panose="020F0502020204030204" pitchFamily="34" charset="0"/>
              </a:rPr>
              <a:t>For all other instructions it is equal to (pc + 4)</a:t>
            </a:r>
          </a:p>
          <a:p>
            <a:pPr lvl="0">
              <a:buSzPct val="100000"/>
              <a:buFont typeface="Symbol" panose="05050102010706020507" pitchFamily="18" charset="2"/>
              <a:buChar char="*"/>
            </a:pPr>
            <a:r>
              <a:rPr lang="en-US" dirty="0">
                <a:latin typeface="Calibri" panose="020F0502020204030204" pitchFamily="34" charset="0"/>
              </a:rPr>
              <a:t>We populate the </a:t>
            </a:r>
            <a:r>
              <a:rPr lang="en-US" dirty="0" err="1">
                <a:solidFill>
                  <a:srgbClr val="579D1C"/>
                </a:solidFill>
                <a:latin typeface="Calibri" panose="020F0502020204030204" pitchFamily="34" charset="0"/>
              </a:rPr>
              <a:t>npc</a:t>
            </a:r>
            <a:r>
              <a:rPr lang="en-US" dirty="0">
                <a:latin typeface="Calibri" panose="020F0502020204030204" pitchFamily="34" charset="0"/>
              </a:rPr>
              <a:t> field in the EX stage</a:t>
            </a:r>
          </a:p>
          <a:p>
            <a:pPr lvl="0">
              <a:buSzPct val="100000"/>
              <a:buFont typeface="Symbol" panose="05050102010706020507" pitchFamily="18" charset="2"/>
              <a:buChar char="*"/>
            </a:pPr>
            <a:r>
              <a:rPr lang="en-US" dirty="0">
                <a:latin typeface="Calibri" panose="020F0502020204030204" pitchFamily="34" charset="0"/>
              </a:rPr>
              <a:t>Depending on the type of the exception, we might want to return to </a:t>
            </a:r>
            <a:r>
              <a:rPr lang="en-US" dirty="0">
                <a:solidFill>
                  <a:srgbClr val="2300DC"/>
                </a:solidFill>
                <a:latin typeface="Calibri" panose="020F0502020204030204" pitchFamily="34" charset="0"/>
              </a:rPr>
              <a:t>pc</a:t>
            </a:r>
            <a:r>
              <a:rPr lang="en-US" dirty="0">
                <a:latin typeface="Calibri" panose="020F0502020204030204" pitchFamily="34" charset="0"/>
              </a:rPr>
              <a:t> or</a:t>
            </a:r>
            <a:r>
              <a:rPr lang="en-US" dirty="0">
                <a:solidFill>
                  <a:srgbClr val="579D1C"/>
                </a:solidFill>
                <a:latin typeface="Calibri" panose="020F0502020204030204" pitchFamily="34" charset="0"/>
              </a:rPr>
              <a:t> </a:t>
            </a:r>
            <a:r>
              <a:rPr lang="en-US" dirty="0" err="1">
                <a:solidFill>
                  <a:srgbClr val="579D1C"/>
                </a:solidFill>
                <a:latin typeface="Calibri" panose="020F0502020204030204" pitchFamily="34" charset="0"/>
              </a:rPr>
              <a:t>npc</a:t>
            </a:r>
            <a:endParaRPr lang="en-US" dirty="0">
              <a:solidFill>
                <a:srgbClr val="579D1C"/>
              </a:solidFill>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280099"/>
                </a:solidFill>
                <a:latin typeface="Calibri" panose="020F0502020204030204" pitchFamily="34" charset="0"/>
              </a:rPr>
              <a:t>exception unit </a:t>
            </a:r>
            <a:r>
              <a:rPr lang="en-US" dirty="0">
                <a:latin typeface="Calibri" panose="020F0502020204030204" pitchFamily="34" charset="0"/>
              </a:rPr>
              <a:t>sets the </a:t>
            </a:r>
            <a:r>
              <a:rPr lang="en-US" b="1" dirty="0" err="1">
                <a:solidFill>
                  <a:srgbClr val="00AE00"/>
                </a:solidFill>
                <a:latin typeface="Calibri" panose="020F0502020204030204" pitchFamily="34" charset="0"/>
              </a:rPr>
              <a:t>oldPC</a:t>
            </a:r>
            <a:r>
              <a:rPr lang="en-US" dirty="0">
                <a:latin typeface="Calibri" panose="020F0502020204030204" pitchFamily="34" charset="0"/>
              </a:rPr>
              <a:t> register to the right</a:t>
            </a:r>
            <a:r>
              <a:rPr lang="en-US" dirty="0">
                <a:solidFill>
                  <a:srgbClr val="DC2300"/>
                </a:solidFill>
                <a:latin typeface="Calibri" panose="020F0502020204030204" pitchFamily="34" charset="0"/>
              </a:rPr>
              <a:t> return address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name="page1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Spilling</a:t>
            </a:r>
            <a:r>
              <a:rPr lang="fr-FR" dirty="0">
                <a:solidFill>
                  <a:schemeClr val="tx1"/>
                </a:solidFill>
              </a:rPr>
              <a:t>/ </a:t>
            </a:r>
            <a:r>
              <a:rPr lang="fr-FR" dirty="0" err="1">
                <a:solidFill>
                  <a:schemeClr val="tx1"/>
                </a:solidFill>
              </a:rPr>
              <a:t>Restoring</a:t>
            </a:r>
            <a:r>
              <a:rPr lang="fr-FR" dirty="0">
                <a:solidFill>
                  <a:schemeClr val="tx1"/>
                </a:solidFill>
              </a:rPr>
              <a:t> </a:t>
            </a:r>
            <a:r>
              <a:rPr lang="fr-FR" dirty="0" err="1">
                <a:solidFill>
                  <a:schemeClr val="tx1"/>
                </a:solidFill>
              </a:rPr>
              <a:t>Registers</a:t>
            </a:r>
            <a:endParaRPr lang="fr-FR" dirty="0">
              <a:solidFill>
                <a:schemeClr val="tx1"/>
              </a:solidFill>
            </a:endParaRPr>
          </a:p>
        </p:txBody>
      </p:sp>
      <p:sp>
        <p:nvSpPr>
          <p:cNvPr id="3" name="Text Placeholder 2"/>
          <p:cNvSpPr txBox="1">
            <a:spLocks noGrp="1"/>
          </p:cNvSpPr>
          <p:nvPr>
            <p:ph type="body" idx="4294967295"/>
          </p:nvPr>
        </p:nvSpPr>
        <p:spPr>
          <a:xfrm>
            <a:off x="660400" y="1600200"/>
            <a:ext cx="8178800" cy="5105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In the case of </a:t>
            </a:r>
            <a:r>
              <a:rPr lang="en-US" dirty="0">
                <a:solidFill>
                  <a:srgbClr val="579D1C"/>
                </a:solidFill>
                <a:latin typeface="Calibri" panose="020F0502020204030204" pitchFamily="34" charset="0"/>
              </a:rPr>
              <a:t>functions</a:t>
            </a:r>
            <a:r>
              <a:rPr lang="en-US" dirty="0">
                <a:latin typeface="Calibri" panose="020F0502020204030204" pitchFamily="34" charset="0"/>
              </a:rPr>
              <a:t>, we stored registers on the </a:t>
            </a:r>
            <a:r>
              <a:rPr lang="en-US" dirty="0">
                <a:solidFill>
                  <a:srgbClr val="0000FF"/>
                </a:solidFill>
                <a:latin typeface="Calibri" panose="020F0502020204030204" pitchFamily="34" charset="0"/>
              </a:rPr>
              <a:t>stack</a:t>
            </a:r>
          </a:p>
          <a:p>
            <a:pPr lvl="1">
              <a:buSzPct val="100000"/>
              <a:buFont typeface="Symbol" panose="05050102010706020507" pitchFamily="18" charset="2"/>
              <a:buChar char="*"/>
            </a:pPr>
            <a:r>
              <a:rPr lang="en-US" dirty="0">
                <a:latin typeface="Calibri" panose="020F0502020204030204" pitchFamily="34" charset="0"/>
              </a:rPr>
              <a:t>In this case, the </a:t>
            </a:r>
            <a:r>
              <a:rPr lang="en-US" dirty="0">
                <a:solidFill>
                  <a:srgbClr val="B84700"/>
                </a:solidFill>
                <a:latin typeface="Calibri" panose="020F0502020204030204" pitchFamily="34" charset="0"/>
              </a:rPr>
              <a:t>interrupt handler</a:t>
            </a:r>
            <a:r>
              <a:rPr lang="en-US" dirty="0">
                <a:latin typeface="Calibri" panose="020F0502020204030204" pitchFamily="34" charset="0"/>
              </a:rPr>
              <a:t> has a separate stack.</a:t>
            </a:r>
          </a:p>
          <a:p>
            <a:pPr lvl="1">
              <a:buSzPct val="100000"/>
              <a:buFont typeface="Symbol" panose="05050102010706020507" pitchFamily="18" charset="2"/>
              <a:buChar char="*"/>
            </a:pPr>
            <a:r>
              <a:rPr lang="en-US" dirty="0">
                <a:latin typeface="Calibri" panose="020F0502020204030204" pitchFamily="34" charset="0"/>
              </a:rPr>
              <a:t>We cannot </a:t>
            </a:r>
            <a:r>
              <a:rPr lang="en-US" dirty="0">
                <a:solidFill>
                  <a:srgbClr val="DC2300"/>
                </a:solidFill>
                <a:latin typeface="Calibri" panose="020F0502020204030204" pitchFamily="34" charset="0"/>
              </a:rPr>
              <a:t>overwrite</a:t>
            </a:r>
            <a:r>
              <a:rPr lang="en-US" dirty="0">
                <a:latin typeface="Calibri" panose="020F0502020204030204" pitchFamily="34" charset="0"/>
              </a:rPr>
              <a:t> the stack pointer (we will lose its previous value)</a:t>
            </a:r>
          </a:p>
          <a:p>
            <a:pPr lvl="0">
              <a:buSzPct val="100000"/>
              <a:buFont typeface="Symbol" panose="05050102010706020507" pitchFamily="18" charset="2"/>
              <a:buChar char="*"/>
            </a:pPr>
            <a:r>
              <a:rPr lang="en-US" dirty="0">
                <a:solidFill>
                  <a:srgbClr val="2323DC"/>
                </a:solidFill>
                <a:effectLst>
                  <a:outerShdw dist="17961" dir="2700000">
                    <a:scrgbClr r="0" g="0" b="0"/>
                  </a:outerShdw>
                </a:effectLst>
                <a:latin typeface="Calibri" panose="020F0502020204030204" pitchFamily="34" charset="0"/>
              </a:rPr>
              <a:t>Solution </a:t>
            </a:r>
            <a:r>
              <a:rPr lang="en-US" dirty="0">
                <a:solidFill>
                  <a:srgbClr val="2323DC"/>
                </a:solidFill>
                <a:latin typeface="Calibri" panose="020F0502020204030204" pitchFamily="34" charset="0"/>
              </a:rPr>
              <a:t>:</a:t>
            </a:r>
          </a:p>
          <a:p>
            <a:pPr lvl="1">
              <a:buSzPct val="100000"/>
              <a:buFont typeface="Symbol" panose="05050102010706020507" pitchFamily="18" charset="2"/>
              <a:buChar char="*"/>
            </a:pPr>
            <a:r>
              <a:rPr lang="en-US" dirty="0">
                <a:latin typeface="Calibri" panose="020F0502020204030204" pitchFamily="34" charset="0"/>
              </a:rPr>
              <a:t>Use an additional register,</a:t>
            </a:r>
            <a:r>
              <a:rPr lang="en-US" dirty="0">
                <a:solidFill>
                  <a:srgbClr val="280099"/>
                </a:solidFill>
                <a:latin typeface="Calibri" panose="020F0502020204030204" pitchFamily="34" charset="0"/>
              </a:rPr>
              <a:t> </a:t>
            </a:r>
            <a:r>
              <a:rPr lang="en-US" b="1" dirty="0" err="1">
                <a:solidFill>
                  <a:srgbClr val="280099"/>
                </a:solidFill>
                <a:latin typeface="Calibri" panose="020F0502020204030204" pitchFamily="34" charset="0"/>
              </a:rPr>
              <a:t>oldSP</a:t>
            </a:r>
            <a:r>
              <a:rPr lang="en-US" dirty="0">
                <a:latin typeface="Calibri" panose="020F0502020204030204" pitchFamily="34" charset="0"/>
              </a:rPr>
              <a:t>, to save the stack pointer of the program.</a:t>
            </a:r>
          </a:p>
          <a:p>
            <a:pPr lvl="1">
              <a:buSzPct val="100000"/>
              <a:buFont typeface="Symbol" panose="05050102010706020507" pitchFamily="18" charset="2"/>
              <a:buChar char="*"/>
            </a:pPr>
            <a:r>
              <a:rPr lang="en-US" dirty="0">
                <a:latin typeface="Calibri" panose="020F0502020204030204" pitchFamily="34" charset="0"/>
              </a:rPr>
              <a:t>Load the new stack pointer, and spill all the registers</a:t>
            </a:r>
          </a:p>
          <a:p>
            <a:pPr lvl="1">
              <a:buSzPct val="100000"/>
              <a:buFont typeface="Symbol" panose="05050102010706020507" pitchFamily="18" charset="2"/>
              <a:buChar char="*"/>
            </a:pPr>
            <a:r>
              <a:rPr lang="en-US" dirty="0">
                <a:latin typeface="Calibri" panose="020F0502020204030204" pitchFamily="34" charset="0"/>
              </a:rPr>
              <a:t>Save </a:t>
            </a:r>
            <a:r>
              <a:rPr lang="en-US" dirty="0" err="1">
                <a:latin typeface="Calibri" panose="020F0502020204030204" pitchFamily="34" charset="0"/>
              </a:rPr>
              <a:t>oldPC</a:t>
            </a:r>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name="page1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17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Strange Case of the Flags</a:t>
            </a:r>
          </a:p>
        </p:txBody>
      </p:sp>
      <p:sp>
        <p:nvSpPr>
          <p:cNvPr id="3" name="Text Placeholder 2"/>
          <p:cNvSpPr txBox="1">
            <a:spLocks noGrp="1"/>
          </p:cNvSpPr>
          <p:nvPr>
            <p:ph type="body" idx="4294967295"/>
          </p:nvPr>
        </p:nvSpPr>
        <p:spPr>
          <a:xfrm>
            <a:off x="609600" y="1676400"/>
            <a:ext cx="8077200" cy="4267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b="1" dirty="0">
                <a:solidFill>
                  <a:srgbClr val="2300DC"/>
                </a:solidFill>
                <a:latin typeface="Calibri" panose="020F0502020204030204" pitchFamily="34" charset="0"/>
              </a:rPr>
              <a:t>Naive solution</a:t>
            </a:r>
            <a:r>
              <a:rPr lang="en-US" sz="3600" dirty="0">
                <a:latin typeface="Calibri" panose="020F0502020204030204" pitchFamily="34" charset="0"/>
              </a:rPr>
              <a:t> :</a:t>
            </a:r>
          </a:p>
          <a:p>
            <a:pPr lvl="1">
              <a:buSzPct val="100000"/>
              <a:buFont typeface="Symbol" panose="05050102010706020507" pitchFamily="18" charset="2"/>
              <a:buChar char="*"/>
            </a:pPr>
            <a:r>
              <a:rPr lang="en-US" sz="2800" dirty="0">
                <a:solidFill>
                  <a:srgbClr val="DC2300"/>
                </a:solidFill>
                <a:latin typeface="Calibri" panose="020F0502020204030204" pitchFamily="34" charset="0"/>
              </a:rPr>
              <a:t>Do not allow</a:t>
            </a:r>
            <a:r>
              <a:rPr lang="en-US" sz="2800" dirty="0">
                <a:latin typeface="Calibri" panose="020F0502020204030204" pitchFamily="34" charset="0"/>
              </a:rPr>
              <a:t> any instruction after the marked instruction to update the </a:t>
            </a:r>
            <a:r>
              <a:rPr lang="en-US" sz="2800" dirty="0">
                <a:solidFill>
                  <a:srgbClr val="280099"/>
                </a:solidFill>
                <a:latin typeface="Calibri" panose="020F0502020204030204" pitchFamily="34" charset="0"/>
              </a:rPr>
              <a:t>flags</a:t>
            </a:r>
            <a:r>
              <a:rPr lang="en-US" sz="2800" dirty="0">
                <a:latin typeface="Calibri" panose="020F0502020204030204" pitchFamily="34" charset="0"/>
              </a:rPr>
              <a:t> register</a:t>
            </a:r>
          </a:p>
          <a:p>
            <a:pPr lvl="1">
              <a:buSzPct val="100000"/>
              <a:buFont typeface="Symbol" panose="05050102010706020507" pitchFamily="18" charset="2"/>
              <a:buChar char="*"/>
            </a:pPr>
            <a:r>
              <a:rPr lang="en-US" sz="2800" dirty="0">
                <a:latin typeface="Calibri" panose="020F0502020204030204" pitchFamily="34" charset="0"/>
              </a:rPr>
              <a:t>We detect an </a:t>
            </a:r>
            <a:r>
              <a:rPr lang="en-US" sz="2800" dirty="0">
                <a:solidFill>
                  <a:srgbClr val="2300DC"/>
                </a:solidFill>
                <a:latin typeface="Calibri" panose="020F0502020204030204" pitchFamily="34" charset="0"/>
              </a:rPr>
              <a:t>exception </a:t>
            </a:r>
            <a:r>
              <a:rPr lang="en-US" sz="2800" dirty="0">
                <a:latin typeface="Calibri" panose="020F0502020204030204" pitchFamily="34" charset="0"/>
              </a:rPr>
              <a:t>typically towards the middle or end of a cycle</a:t>
            </a:r>
          </a:p>
          <a:p>
            <a:pPr lvl="1">
              <a:buSzPct val="100000"/>
              <a:buFont typeface="Symbol" panose="05050102010706020507" pitchFamily="18" charset="2"/>
              <a:buChar char="*"/>
            </a:pPr>
            <a:r>
              <a:rPr lang="en-US" sz="2800" dirty="0">
                <a:latin typeface="Calibri" panose="020F0502020204030204" pitchFamily="34" charset="0"/>
              </a:rPr>
              <a:t>By that time, the instruction might have already updated the </a:t>
            </a:r>
            <a:r>
              <a:rPr lang="en-US" sz="2800" dirty="0">
                <a:solidFill>
                  <a:srgbClr val="0000FF"/>
                </a:solidFill>
                <a:latin typeface="Calibri" panose="020F0502020204030204" pitchFamily="34" charset="0"/>
              </a:rPr>
              <a:t>flags</a:t>
            </a:r>
            <a:r>
              <a:rPr lang="en-US" sz="2800" dirty="0">
                <a:latin typeface="Calibri" panose="020F0502020204030204" pitchFamily="34" charset="0"/>
              </a:rPr>
              <a:t> register (at least the </a:t>
            </a:r>
            <a:r>
              <a:rPr lang="en-US" sz="2800" dirty="0">
                <a:solidFill>
                  <a:srgbClr val="FF3333"/>
                </a:solidFill>
                <a:latin typeface="Calibri" panose="020F0502020204030204" pitchFamily="34" charset="0"/>
              </a:rPr>
              <a:t>master latch</a:t>
            </a:r>
            <a:r>
              <a:rPr lang="en-US" sz="2800" dirty="0">
                <a:latin typeface="Calibri" panose="020F0502020204030204" pitchFamily="34" charset="0"/>
              </a:rPr>
              <a:t>)</a:t>
            </a:r>
          </a:p>
          <a:p>
            <a:pPr lvl="0">
              <a:buSzPct val="100000"/>
              <a:buFont typeface="Symbol" panose="05050102010706020507" pitchFamily="18" charset="2"/>
              <a:buChar char="*"/>
            </a:pPr>
            <a:endParaRPr lang="en-US" sz="36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name="page1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Solution</a:t>
            </a:r>
          </a:p>
        </p:txBody>
      </p:sp>
      <p:sp>
        <p:nvSpPr>
          <p:cNvPr id="3" name="Text Placeholder 2"/>
          <p:cNvSpPr txBox="1">
            <a:spLocks noGrp="1"/>
          </p:cNvSpPr>
          <p:nvPr>
            <p:ph type="body" idx="4294967295"/>
          </p:nvPr>
        </p:nvSpPr>
        <p:spPr>
          <a:xfrm>
            <a:off x="838200" y="1722437"/>
            <a:ext cx="8229600" cy="452596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Add a </a:t>
            </a:r>
            <a:r>
              <a:rPr lang="en-US" dirty="0">
                <a:solidFill>
                  <a:srgbClr val="579D1C"/>
                </a:solidFill>
                <a:latin typeface="Calibri" panose="020F0502020204030204" pitchFamily="34" charset="0"/>
              </a:rPr>
              <a:t>flags</a:t>
            </a:r>
            <a:r>
              <a:rPr lang="en-US" dirty="0">
                <a:latin typeface="Calibri" panose="020F0502020204030204" pitchFamily="34" charset="0"/>
              </a:rPr>
              <a:t> field to the </a:t>
            </a:r>
            <a:r>
              <a:rPr lang="en-US" dirty="0">
                <a:solidFill>
                  <a:srgbClr val="280099"/>
                </a:solidFill>
                <a:latin typeface="Calibri" panose="020F0502020204030204" pitchFamily="34" charset="0"/>
              </a:rPr>
              <a:t>instruction packet</a:t>
            </a:r>
          </a:p>
          <a:p>
            <a:pPr lvl="0">
              <a:buSzPct val="100000"/>
              <a:buFont typeface="Symbol" panose="05050102010706020507" pitchFamily="18" charset="2"/>
              <a:buChar char="*"/>
            </a:pPr>
            <a:r>
              <a:rPr lang="en-US" dirty="0">
                <a:latin typeface="Calibri" panose="020F0502020204030204" pitchFamily="34" charset="0"/>
              </a:rPr>
              <a:t>Every </a:t>
            </a:r>
            <a:r>
              <a:rPr lang="en-US" dirty="0">
                <a:solidFill>
                  <a:srgbClr val="2323DC"/>
                </a:solidFill>
                <a:latin typeface="Calibri" panose="020F0502020204030204" pitchFamily="34" charset="0"/>
              </a:rPr>
              <a:t>instruction</a:t>
            </a:r>
            <a:r>
              <a:rPr lang="en-US" dirty="0">
                <a:latin typeface="Calibri" panose="020F0502020204030204" pitchFamily="34" charset="0"/>
              </a:rPr>
              <a:t> saves the updated value of the </a:t>
            </a:r>
            <a:r>
              <a:rPr lang="en-US" dirty="0">
                <a:solidFill>
                  <a:srgbClr val="FF3333"/>
                </a:solidFill>
                <a:latin typeface="Calibri" panose="020F0502020204030204" pitchFamily="34" charset="0"/>
              </a:rPr>
              <a:t>flags register</a:t>
            </a:r>
            <a:r>
              <a:rPr lang="en-US" dirty="0">
                <a:latin typeface="Calibri" panose="020F0502020204030204" pitchFamily="34" charset="0"/>
              </a:rPr>
              <a:t> to the </a:t>
            </a:r>
            <a:r>
              <a:rPr lang="en-US" dirty="0">
                <a:solidFill>
                  <a:srgbClr val="579D1C"/>
                </a:solidFill>
                <a:latin typeface="Calibri" panose="020F0502020204030204" pitchFamily="34" charset="0"/>
              </a:rPr>
              <a:t>flags</a:t>
            </a:r>
            <a:r>
              <a:rPr lang="en-US" dirty="0">
                <a:latin typeface="Calibri" panose="020F0502020204030204" pitchFamily="34" charset="0"/>
              </a:rPr>
              <a:t> field in its instruction packet.</a:t>
            </a:r>
          </a:p>
          <a:p>
            <a:pPr lvl="0">
              <a:buSzPct val="100000"/>
              <a:buFont typeface="Symbol" panose="05050102010706020507" pitchFamily="18" charset="2"/>
              <a:buChar char="*"/>
            </a:pPr>
            <a:r>
              <a:rPr lang="en-US" dirty="0">
                <a:latin typeface="Calibri" panose="020F0502020204030204" pitchFamily="34" charset="0"/>
              </a:rPr>
              <a:t>The exception unit saves the flags field of the marked instruction to the </a:t>
            </a:r>
            <a:r>
              <a:rPr lang="en-US" dirty="0" err="1">
                <a:solidFill>
                  <a:srgbClr val="0084D1"/>
                </a:solidFill>
                <a:latin typeface="Calibri" panose="020F0502020204030204" pitchFamily="34" charset="0"/>
              </a:rPr>
              <a:t>oldFlags</a:t>
            </a:r>
            <a:r>
              <a:rPr lang="en-US" dirty="0">
                <a:latin typeface="Calibri" panose="020F0502020204030204" pitchFamily="34" charset="0"/>
              </a:rPr>
              <a:t> register</a:t>
            </a:r>
          </a:p>
          <a:p>
            <a:pPr lvl="0">
              <a:buSzPct val="100000"/>
              <a:buFont typeface="Symbol" panose="05050102010706020507" pitchFamily="18" charset="2"/>
              <a:buChar char="*"/>
            </a:pPr>
            <a:r>
              <a:rPr lang="en-US" dirty="0">
                <a:latin typeface="Calibri" panose="020F0502020204030204" pitchFamily="34" charset="0"/>
              </a:rPr>
              <a:t>We store the </a:t>
            </a:r>
            <a:r>
              <a:rPr lang="en-US" dirty="0" err="1">
                <a:solidFill>
                  <a:srgbClr val="0047FF"/>
                </a:solidFill>
                <a:latin typeface="Calibri" panose="020F0502020204030204" pitchFamily="34" charset="0"/>
              </a:rPr>
              <a:t>oldFlags</a:t>
            </a:r>
            <a:r>
              <a:rPr lang="en-US" dirty="0">
                <a:latin typeface="Calibri" panose="020F0502020204030204" pitchFamily="34" charset="0"/>
              </a:rPr>
              <a:t> register to a location in the interrupt handler's </a:t>
            </a:r>
            <a:r>
              <a:rPr lang="en-US" dirty="0">
                <a:solidFill>
                  <a:srgbClr val="DC2300"/>
                </a:solidFill>
                <a:latin typeface="Calibri" panose="020F0502020204030204" pitchFamily="34" charset="0"/>
              </a:rPr>
              <a:t>stack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name="page1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Privileged</a:t>
            </a:r>
            <a:r>
              <a:rPr lang="fr-FR" dirty="0">
                <a:solidFill>
                  <a:schemeClr val="tx1"/>
                </a:solidFill>
              </a:rPr>
              <a:t> Instructions</a:t>
            </a:r>
          </a:p>
        </p:txBody>
      </p:sp>
      <p:sp>
        <p:nvSpPr>
          <p:cNvPr id="3" name="Text Placeholder 2"/>
          <p:cNvSpPr txBox="1">
            <a:spLocks noGrp="1"/>
          </p:cNvSpPr>
          <p:nvPr>
            <p:ph type="body" idx="4294967295"/>
          </p:nvPr>
        </p:nvSpPr>
        <p:spPr>
          <a:xfrm>
            <a:off x="914400" y="1371600"/>
            <a:ext cx="7696200" cy="5257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smtClean="0">
                <a:latin typeface="Calibri" panose="020F0502020204030204" pitchFamily="34" charset="0"/>
              </a:rPr>
              <a:t>We add the following new </a:t>
            </a:r>
            <a:r>
              <a:rPr lang="en-US" sz="3600" dirty="0" smtClean="0">
                <a:solidFill>
                  <a:srgbClr val="2300DC"/>
                </a:solidFill>
                <a:latin typeface="Calibri" panose="020F0502020204030204" pitchFamily="34" charset="0"/>
              </a:rPr>
              <a:t>registers</a:t>
            </a:r>
            <a:r>
              <a:rPr lang="en-US" sz="3600" dirty="0" smtClean="0">
                <a:latin typeface="Calibri" panose="020F0502020204030204" pitchFamily="34" charset="0"/>
              </a:rPr>
              <a:t> to the ISA</a:t>
            </a:r>
          </a:p>
          <a:p>
            <a:pPr lvl="1">
              <a:buSzPct val="100000"/>
              <a:buFont typeface="Symbol" panose="05050102010706020507" pitchFamily="18" charset="2"/>
              <a:buChar char="*"/>
            </a:pPr>
            <a:r>
              <a:rPr lang="en-US" sz="2800" dirty="0" smtClean="0">
                <a:solidFill>
                  <a:srgbClr val="579D1C"/>
                </a:solidFill>
                <a:latin typeface="Calibri" panose="020F0502020204030204" pitchFamily="34" charset="0"/>
              </a:rPr>
              <a:t>special registers</a:t>
            </a:r>
            <a:r>
              <a:rPr lang="en-US" sz="2800" dirty="0" smtClean="0">
                <a:latin typeface="Calibri" panose="020F0502020204030204" pitchFamily="34" charset="0"/>
              </a:rPr>
              <a:t> → flags, </a:t>
            </a:r>
            <a:r>
              <a:rPr lang="en-US" sz="2800" dirty="0" err="1" smtClean="0">
                <a:latin typeface="Calibri" panose="020F0502020204030204" pitchFamily="34" charset="0"/>
              </a:rPr>
              <a:t>oldFlags</a:t>
            </a:r>
            <a:r>
              <a:rPr lang="en-US" sz="2800" dirty="0" smtClean="0">
                <a:latin typeface="Calibri" panose="020F0502020204030204" pitchFamily="34" charset="0"/>
              </a:rPr>
              <a:t>, </a:t>
            </a:r>
            <a:r>
              <a:rPr lang="en-US" sz="2800" dirty="0" err="1" smtClean="0">
                <a:latin typeface="Calibri" panose="020F0502020204030204" pitchFamily="34" charset="0"/>
              </a:rPr>
              <a:t>oldPC</a:t>
            </a:r>
            <a:r>
              <a:rPr lang="en-US" sz="2800" dirty="0" smtClean="0">
                <a:latin typeface="Calibri" panose="020F0502020204030204" pitchFamily="34" charset="0"/>
              </a:rPr>
              <a:t>, </a:t>
            </a:r>
            <a:r>
              <a:rPr lang="en-US" sz="2800" dirty="0" err="1" smtClean="0">
                <a:latin typeface="Calibri" panose="020F0502020204030204" pitchFamily="34" charset="0"/>
              </a:rPr>
              <a:t>oldSP</a:t>
            </a:r>
            <a:endParaRPr lang="en-US" sz="2800" dirty="0" smtClean="0">
              <a:latin typeface="Calibri" panose="020F0502020204030204" pitchFamily="34" charset="0"/>
            </a:endParaRPr>
          </a:p>
          <a:p>
            <a:pPr lvl="1">
              <a:buSzPct val="100000"/>
              <a:buFont typeface="Symbol" panose="05050102010706020507" pitchFamily="18" charset="2"/>
              <a:buChar char="*"/>
            </a:pPr>
            <a:r>
              <a:rPr lang="en-US" sz="2800" dirty="0" smtClean="0">
                <a:latin typeface="Calibri" panose="020F0502020204030204" pitchFamily="34" charset="0"/>
              </a:rPr>
              <a:t>The </a:t>
            </a:r>
            <a:r>
              <a:rPr lang="en-US" sz="2800" dirty="0" smtClean="0">
                <a:solidFill>
                  <a:srgbClr val="FF0000"/>
                </a:solidFill>
                <a:latin typeface="Calibri" panose="020F0502020204030204" pitchFamily="34" charset="0"/>
              </a:rPr>
              <a:t>flags</a:t>
            </a:r>
            <a:r>
              <a:rPr lang="en-US" sz="2800" dirty="0" smtClean="0">
                <a:latin typeface="Calibri" panose="020F0502020204030204" pitchFamily="34" charset="0"/>
              </a:rPr>
              <a:t> register is now accessible to the ISA</a:t>
            </a:r>
          </a:p>
          <a:p>
            <a:pPr lvl="0">
              <a:buSzPct val="100000"/>
              <a:buFont typeface="Symbol" panose="05050102010706020507" pitchFamily="18" charset="2"/>
              <a:buChar char="*"/>
            </a:pPr>
            <a:r>
              <a:rPr lang="en-US" sz="3600" dirty="0" smtClean="0">
                <a:latin typeface="Calibri" panose="020F0502020204030204" pitchFamily="34" charset="0"/>
              </a:rPr>
              <a:t>Add the </a:t>
            </a:r>
            <a:r>
              <a:rPr lang="en-US" sz="3600" dirty="0" smtClean="0">
                <a:solidFill>
                  <a:srgbClr val="FF0000"/>
                </a:solidFill>
                <a:latin typeface="Calibri" panose="020F0502020204030204" pitchFamily="34" charset="0"/>
              </a:rPr>
              <a:t>z series</a:t>
            </a:r>
            <a:r>
              <a:rPr lang="en-US" sz="3600" dirty="0" smtClean="0">
                <a:latin typeface="Calibri" panose="020F0502020204030204" pitchFamily="34" charset="0"/>
              </a:rPr>
              <a:t> of </a:t>
            </a:r>
            <a:r>
              <a:rPr lang="en-US" sz="3600" dirty="0" err="1" smtClean="0">
                <a:latin typeface="Calibri" panose="020F0502020204030204" pitchFamily="34" charset="0"/>
              </a:rPr>
              <a:t>priveleged</a:t>
            </a:r>
            <a:r>
              <a:rPr lang="en-US" sz="3600" dirty="0" smtClean="0">
                <a:latin typeface="Calibri" panose="020F0502020204030204" pitchFamily="34" charset="0"/>
              </a:rPr>
              <a:t> instructions</a:t>
            </a:r>
          </a:p>
          <a:p>
            <a:pPr lvl="0">
              <a:buSzPct val="100000"/>
              <a:buFont typeface="Symbol" panose="05050102010706020507" pitchFamily="18" charset="2"/>
              <a:buChar char="*"/>
            </a:pPr>
            <a:r>
              <a:rPr lang="en-US" sz="3600" dirty="0" err="1" smtClean="0">
                <a:solidFill>
                  <a:srgbClr val="FF0000"/>
                </a:solidFill>
                <a:latin typeface="Calibri" panose="020F0502020204030204" pitchFamily="34" charset="0"/>
              </a:rPr>
              <a:t>movz</a:t>
            </a:r>
            <a:r>
              <a:rPr lang="en-US" sz="3600" dirty="0" smtClean="0">
                <a:latin typeface="Calibri" panose="020F0502020204030204" pitchFamily="34" charset="0"/>
              </a:rPr>
              <a:t> instruction</a:t>
            </a:r>
          </a:p>
          <a:p>
            <a:pPr lvl="1">
              <a:buSzPct val="100000"/>
              <a:buFont typeface="Symbol" panose="05050102010706020507" pitchFamily="18" charset="2"/>
              <a:buChar char="*"/>
            </a:pPr>
            <a:r>
              <a:rPr lang="en-US" sz="2800" dirty="0" smtClean="0">
                <a:latin typeface="Calibri" panose="020F0502020204030204" pitchFamily="34" charset="0"/>
              </a:rPr>
              <a:t>Transfers values between </a:t>
            </a:r>
            <a:r>
              <a:rPr lang="en-US" sz="2800" dirty="0" smtClean="0">
                <a:solidFill>
                  <a:srgbClr val="2300DC"/>
                </a:solidFill>
                <a:latin typeface="Calibri" panose="020F0502020204030204" pitchFamily="34" charset="0"/>
              </a:rPr>
              <a:t>regular</a:t>
            </a:r>
            <a:r>
              <a:rPr lang="en-US" sz="2800" dirty="0" smtClean="0">
                <a:latin typeface="Calibri" panose="020F0502020204030204" pitchFamily="34" charset="0"/>
              </a:rPr>
              <a:t> registers and </a:t>
            </a:r>
            <a:r>
              <a:rPr lang="en-US" sz="2800" dirty="0" smtClean="0">
                <a:solidFill>
                  <a:srgbClr val="579D1C"/>
                </a:solidFill>
                <a:latin typeface="Calibri" panose="020F0502020204030204" pitchFamily="34" charset="0"/>
              </a:rPr>
              <a:t>special</a:t>
            </a:r>
            <a:r>
              <a:rPr lang="en-US" sz="2800" dirty="0" smtClean="0">
                <a:latin typeface="Calibri" panose="020F0502020204030204" pitchFamily="34" charset="0"/>
              </a:rPr>
              <a:t> registers</a:t>
            </a:r>
            <a:endParaRPr lang="en-US" sz="28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name="page1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Priveleged</a:t>
            </a:r>
            <a:r>
              <a:rPr lang="fr-FR" dirty="0">
                <a:solidFill>
                  <a:schemeClr val="tx1"/>
                </a:solidFill>
              </a:rPr>
              <a:t> Instructions - II</a:t>
            </a:r>
          </a:p>
        </p:txBody>
      </p:sp>
      <p:sp>
        <p:nvSpPr>
          <p:cNvPr id="3" name="Text Placeholder 2"/>
          <p:cNvSpPr txBox="1">
            <a:spLocks noGrp="1"/>
          </p:cNvSpPr>
          <p:nvPr>
            <p:ph type="body" idx="4294967295"/>
          </p:nvPr>
        </p:nvSpPr>
        <p:spPr>
          <a:xfrm>
            <a:off x="990600" y="1371600"/>
            <a:ext cx="8001000" cy="5257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err="1">
                <a:solidFill>
                  <a:srgbClr val="DC2300"/>
                </a:solidFill>
                <a:latin typeface="Calibri" panose="020F0502020204030204" pitchFamily="34" charset="0"/>
              </a:rPr>
              <a:t>retz</a:t>
            </a:r>
            <a:endParaRPr lang="en-US" sz="3600" dirty="0">
              <a:solidFill>
                <a:srgbClr val="DC2300"/>
              </a:solidFill>
              <a:latin typeface="Calibri" panose="020F0502020204030204" pitchFamily="34" charset="0"/>
            </a:endParaRPr>
          </a:p>
          <a:p>
            <a:pPr lvl="1">
              <a:buSzPct val="100000"/>
              <a:buFont typeface="Symbol" panose="05050102010706020507" pitchFamily="18" charset="2"/>
              <a:buChar char="*"/>
            </a:pPr>
            <a:r>
              <a:rPr lang="en-US" sz="2800" dirty="0">
                <a:latin typeface="Calibri" panose="020F0502020204030204" pitchFamily="34" charset="0"/>
              </a:rPr>
              <a:t>pc ← </a:t>
            </a:r>
            <a:r>
              <a:rPr lang="en-US" sz="2800" dirty="0" err="1">
                <a:latin typeface="Calibri" panose="020F0502020204030204" pitchFamily="34" charset="0"/>
              </a:rPr>
              <a:t>oldPC</a:t>
            </a:r>
            <a:endParaRPr lang="en-US" sz="2800"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The </a:t>
            </a:r>
            <a:r>
              <a:rPr lang="en-US" dirty="0">
                <a:solidFill>
                  <a:srgbClr val="DC2300"/>
                </a:solidFill>
                <a:latin typeface="Calibri" panose="020F0502020204030204" pitchFamily="34" charset="0"/>
              </a:rPr>
              <a:t>z series </a:t>
            </a:r>
            <a:r>
              <a:rPr lang="en-US" dirty="0">
                <a:latin typeface="Calibri" panose="020F0502020204030204" pitchFamily="34" charset="0"/>
              </a:rPr>
              <a:t>instructions can only be used by the interrupt handler, and the operating system</a:t>
            </a:r>
          </a:p>
          <a:p>
            <a:pPr lvl="0">
              <a:buSzPct val="100000"/>
              <a:buFont typeface="Symbol" panose="05050102010706020507" pitchFamily="18" charset="2"/>
              <a:buChar char="*"/>
            </a:pPr>
            <a:r>
              <a:rPr lang="en-US" dirty="0">
                <a:latin typeface="Calibri" panose="020F0502020204030204" pitchFamily="34" charset="0"/>
              </a:rPr>
              <a:t>We use a </a:t>
            </a:r>
            <a:r>
              <a:rPr lang="en-US" dirty="0">
                <a:solidFill>
                  <a:srgbClr val="280099"/>
                </a:solidFill>
                <a:latin typeface="Calibri" panose="020F0502020204030204" pitchFamily="34" charset="0"/>
              </a:rPr>
              <a:t>CPL</a:t>
            </a:r>
            <a:r>
              <a:rPr lang="en-US" dirty="0">
                <a:latin typeface="Calibri" panose="020F0502020204030204" pitchFamily="34" charset="0"/>
              </a:rPr>
              <a:t> bit (current </a:t>
            </a:r>
            <a:r>
              <a:rPr lang="en-US" dirty="0" err="1">
                <a:latin typeface="Calibri" panose="020F0502020204030204" pitchFamily="34" charset="0"/>
              </a:rPr>
              <a:t>privelege</a:t>
            </a:r>
            <a:r>
              <a:rPr lang="en-US" dirty="0">
                <a:latin typeface="Calibri" panose="020F0502020204030204" pitchFamily="34" charset="0"/>
              </a:rPr>
              <a:t> level) bit for setting </a:t>
            </a:r>
            <a:r>
              <a:rPr lang="en-US" dirty="0">
                <a:solidFill>
                  <a:srgbClr val="0099FF"/>
                </a:solidFill>
                <a:latin typeface="Calibri" panose="020F0502020204030204" pitchFamily="34" charset="0"/>
              </a:rPr>
              <a:t>permissions</a:t>
            </a:r>
          </a:p>
          <a:p>
            <a:pPr lvl="1">
              <a:buSzPct val="100000"/>
              <a:buFont typeface="Symbol" panose="05050102010706020507" pitchFamily="18" charset="2"/>
              <a:buChar char="*"/>
            </a:pPr>
            <a:r>
              <a:rPr lang="en-US" sz="2800" dirty="0">
                <a:latin typeface="Calibri" panose="020F0502020204030204" pitchFamily="34" charset="0"/>
              </a:rPr>
              <a:t>User programs (CPL = 1)</a:t>
            </a:r>
          </a:p>
          <a:p>
            <a:pPr lvl="1">
              <a:buSzPct val="100000"/>
              <a:buFont typeface="Symbol" panose="05050102010706020507" pitchFamily="18" charset="2"/>
              <a:buChar char="*"/>
            </a:pPr>
            <a:r>
              <a:rPr lang="en-US" sz="2800" dirty="0">
                <a:latin typeface="Calibri" panose="020F0502020204030204" pitchFamily="34" charset="0"/>
              </a:rPr>
              <a:t>Interrupt handlers, kernel programs, (CPL = 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name="page1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Implementing</a:t>
            </a:r>
            <a:r>
              <a:rPr lang="fr-FR" dirty="0">
                <a:solidFill>
                  <a:schemeClr val="tx1"/>
                </a:solidFill>
              </a:rPr>
              <a:t> </a:t>
            </a:r>
            <a:r>
              <a:rPr lang="fr-FR" i="1" dirty="0" err="1">
                <a:solidFill>
                  <a:schemeClr val="tx1"/>
                </a:solidFill>
              </a:rPr>
              <a:t>movz</a:t>
            </a:r>
            <a:r>
              <a:rPr lang="fr-FR" dirty="0">
                <a:solidFill>
                  <a:schemeClr val="tx1"/>
                </a:solidFill>
              </a:rPr>
              <a:t> and </a:t>
            </a:r>
            <a:r>
              <a:rPr lang="fr-FR" i="1" dirty="0" err="1">
                <a:solidFill>
                  <a:schemeClr val="tx1"/>
                </a:solidFill>
              </a:rPr>
              <a:t>retz</a:t>
            </a:r>
            <a:endParaRPr lang="fr-FR" i="1" dirty="0">
              <a:solidFill>
                <a:schemeClr val="tx1"/>
              </a:solidFill>
            </a:endParaRPr>
          </a:p>
        </p:txBody>
      </p:sp>
      <p:sp>
        <p:nvSpPr>
          <p:cNvPr id="3" name="Text Placeholder 2"/>
          <p:cNvSpPr txBox="1">
            <a:spLocks noGrp="1"/>
          </p:cNvSpPr>
          <p:nvPr>
            <p:ph type="body" idx="4294967295"/>
          </p:nvPr>
        </p:nvSpPr>
        <p:spPr>
          <a:xfrm>
            <a:off x="1219200" y="15240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Define two new </a:t>
            </a:r>
            <a:r>
              <a:rPr lang="en-US" dirty="0" err="1">
                <a:latin typeface="Calibri" panose="020F0502020204030204" pitchFamily="34" charset="0"/>
              </a:rPr>
              <a:t>opcodes</a:t>
            </a:r>
            <a:endParaRPr lang="en-US" dirty="0">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These </a:t>
            </a:r>
            <a:r>
              <a:rPr lang="en-US" dirty="0" err="1">
                <a:solidFill>
                  <a:srgbClr val="2300DC"/>
                </a:solidFill>
                <a:latin typeface="Calibri" panose="020F0502020204030204" pitchFamily="34" charset="0"/>
              </a:rPr>
              <a:t>opcodes</a:t>
            </a:r>
            <a:r>
              <a:rPr lang="en-US" dirty="0">
                <a:latin typeface="Calibri" panose="020F0502020204030204" pitchFamily="34" charset="0"/>
              </a:rPr>
              <a:t> are usable only when CPL = 0</a:t>
            </a:r>
          </a:p>
          <a:p>
            <a:pPr lvl="1">
              <a:buSzPct val="100000"/>
              <a:buFont typeface="Symbol" panose="05050102010706020507" pitchFamily="18" charset="2"/>
              <a:buChar char="*"/>
            </a:pPr>
            <a:r>
              <a:rPr lang="en-US" dirty="0">
                <a:latin typeface="Calibri" panose="020F0502020204030204" pitchFamily="34" charset="0"/>
              </a:rPr>
              <a:t>Augment the OF and RW stages to use the </a:t>
            </a:r>
            <a:r>
              <a:rPr lang="en-US" dirty="0">
                <a:solidFill>
                  <a:srgbClr val="579D1C"/>
                </a:solidFill>
                <a:latin typeface="Calibri" panose="020F0502020204030204" pitchFamily="34" charset="0"/>
              </a:rPr>
              <a:t>special registers</a:t>
            </a:r>
            <a:r>
              <a:rPr lang="en-US" dirty="0">
                <a:latin typeface="Calibri" panose="020F0502020204030204" pitchFamily="34" charset="0"/>
              </a:rPr>
              <a:t>.</a:t>
            </a:r>
          </a:p>
          <a:p>
            <a:pPr lvl="1">
              <a:buSzPct val="100000"/>
              <a:buFont typeface="Symbol" panose="05050102010706020507" pitchFamily="18" charset="2"/>
              <a:buChar char="*"/>
            </a:pPr>
            <a:r>
              <a:rPr lang="en-US" dirty="0" err="1">
                <a:solidFill>
                  <a:srgbClr val="DC2300"/>
                </a:solidFill>
                <a:latin typeface="Calibri" panose="020F0502020204030204" pitchFamily="34" charset="0"/>
              </a:rPr>
              <a:t>movz</a:t>
            </a:r>
            <a:r>
              <a:rPr lang="en-US" dirty="0">
                <a:latin typeface="Calibri" panose="020F0502020204030204" pitchFamily="34" charset="0"/>
              </a:rPr>
              <a:t>, and </a:t>
            </a:r>
            <a:r>
              <a:rPr lang="en-US" dirty="0" err="1">
                <a:solidFill>
                  <a:srgbClr val="DC2300"/>
                </a:solidFill>
                <a:latin typeface="Calibri" panose="020F0502020204030204" pitchFamily="34" charset="0"/>
              </a:rPr>
              <a:t>retz</a:t>
            </a:r>
            <a:r>
              <a:rPr lang="en-US" dirty="0">
                <a:latin typeface="Calibri" panose="020F0502020204030204" pitchFamily="34" charset="0"/>
              </a:rPr>
              <a:t> see a different view of registers.</a:t>
            </a:r>
          </a:p>
        </p:txBody>
      </p:sp>
      <p:graphicFrame>
        <p:nvGraphicFramePr>
          <p:cNvPr id="7" name="Table 6"/>
          <p:cNvGraphicFramePr>
            <a:graphicFrameLocks noGrp="1"/>
          </p:cNvGraphicFramePr>
          <p:nvPr>
            <p:extLst>
              <p:ext uri="{D42A27DB-BD31-4B8C-83A1-F6EECF244321}">
                <p14:modId xmlns:p14="http://schemas.microsoft.com/office/powerpoint/2010/main" val="730467793"/>
              </p:ext>
            </p:extLst>
          </p:nvPr>
        </p:nvGraphicFramePr>
        <p:xfrm>
          <a:off x="4445000" y="4084316"/>
          <a:ext cx="2667000" cy="1981207"/>
        </p:xfrm>
        <a:graphic>
          <a:graphicData uri="http://schemas.openxmlformats.org/drawingml/2006/table">
            <a:tbl>
              <a:tblPr firstRow="1" bandRow="1"/>
              <a:tblGrid>
                <a:gridCol w="1333500"/>
                <a:gridCol w="1333500"/>
              </a:tblGrid>
              <a:tr h="228601">
                <a:tc>
                  <a:txBody>
                    <a:bodyPr/>
                    <a:lstStyle/>
                    <a:p>
                      <a:r>
                        <a:rPr lang="en-US" sz="1200" dirty="0" smtClean="0">
                          <a:latin typeface="Arial" pitchFamily="34" charset="0"/>
                          <a:cs typeface="Arial" pitchFamily="34" charset="0"/>
                        </a:rPr>
                        <a:t>Register</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Encoding</a:t>
                      </a:r>
                      <a:endParaRPr lang="en-US" sz="1200" dirty="0">
                        <a:latin typeface="Arial" pitchFamily="34" charset="0"/>
                        <a:cs typeface="Arial" pitchFamily="34" charset="0"/>
                      </a:endParaRPr>
                    </a:p>
                  </a:txBody>
                  <a:tcPr/>
                </a:tc>
              </a:tr>
              <a:tr h="213364">
                <a:tc>
                  <a:txBody>
                    <a:bodyPr/>
                    <a:lstStyle/>
                    <a:p>
                      <a:r>
                        <a:rPr lang="en-US" sz="1200" i="1" dirty="0" smtClean="0">
                          <a:latin typeface="Arial" pitchFamily="34" charset="0"/>
                          <a:cs typeface="Arial" pitchFamily="34" charset="0"/>
                        </a:rPr>
                        <a:t>r</a:t>
                      </a:r>
                      <a:r>
                        <a:rPr lang="en-US" sz="1200" dirty="0" smtClean="0">
                          <a:latin typeface="Arial" pitchFamily="34" charset="0"/>
                          <a:cs typeface="Arial" pitchFamily="34" charset="0"/>
                        </a:rPr>
                        <a:t>0</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0000</a:t>
                      </a:r>
                      <a:endParaRPr lang="en-US" sz="1200" dirty="0">
                        <a:latin typeface="Arial" pitchFamily="34" charset="0"/>
                        <a:cs typeface="Arial" pitchFamily="34" charset="0"/>
                      </a:endParaRPr>
                    </a:p>
                  </a:txBody>
                  <a:tcPr/>
                </a:tc>
              </a:tr>
              <a:tr h="320044">
                <a:tc>
                  <a:txBody>
                    <a:bodyPr/>
                    <a:lstStyle/>
                    <a:p>
                      <a:r>
                        <a:rPr lang="en-US" sz="1200" i="1" dirty="0" err="1" smtClean="0">
                          <a:latin typeface="Arial" pitchFamily="34" charset="0"/>
                          <a:cs typeface="Arial" pitchFamily="34" charset="0"/>
                        </a:rPr>
                        <a:t>oldPC</a:t>
                      </a:r>
                      <a:endParaRPr lang="en-US" sz="1200" i="1"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0001</a:t>
                      </a:r>
                      <a:endParaRPr lang="en-US" sz="1200" dirty="0">
                        <a:latin typeface="Arial" pitchFamily="34" charset="0"/>
                        <a:cs typeface="Arial" pitchFamily="34" charset="0"/>
                      </a:endParaRPr>
                    </a:p>
                  </a:txBody>
                  <a:tcPr/>
                </a:tc>
              </a:tr>
              <a:tr h="289563">
                <a:tc>
                  <a:txBody>
                    <a:bodyPr/>
                    <a:lstStyle/>
                    <a:p>
                      <a:r>
                        <a:rPr lang="en-US" sz="1200" i="1" dirty="0" err="1" smtClean="0">
                          <a:latin typeface="Arial" pitchFamily="34" charset="0"/>
                          <a:cs typeface="Arial" pitchFamily="34" charset="0"/>
                        </a:rPr>
                        <a:t>oldSP</a:t>
                      </a:r>
                      <a:endParaRPr lang="en-US" sz="1200" i="1"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0010</a:t>
                      </a:r>
                      <a:endParaRPr lang="en-US" sz="1200" dirty="0">
                        <a:latin typeface="Arial" pitchFamily="34" charset="0"/>
                        <a:cs typeface="Arial" pitchFamily="34" charset="0"/>
                      </a:endParaRPr>
                    </a:p>
                  </a:txBody>
                  <a:tcPr/>
                </a:tc>
              </a:tr>
              <a:tr h="259082">
                <a:tc>
                  <a:txBody>
                    <a:bodyPr/>
                    <a:lstStyle/>
                    <a:p>
                      <a:r>
                        <a:rPr lang="en-US" sz="1200" i="1" dirty="0" smtClean="0">
                          <a:latin typeface="Arial" pitchFamily="34" charset="0"/>
                          <a:cs typeface="Arial" pitchFamily="34" charset="0"/>
                        </a:rPr>
                        <a:t>flags</a:t>
                      </a:r>
                      <a:endParaRPr lang="en-US" sz="1200" i="1"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0011</a:t>
                      </a:r>
                      <a:endParaRPr lang="en-US" sz="1200" dirty="0">
                        <a:latin typeface="Arial" pitchFamily="34" charset="0"/>
                        <a:cs typeface="Arial" pitchFamily="34" charset="0"/>
                      </a:endParaRPr>
                    </a:p>
                  </a:txBody>
                  <a:tcPr/>
                </a:tc>
              </a:tr>
              <a:tr h="228601">
                <a:tc>
                  <a:txBody>
                    <a:bodyPr/>
                    <a:lstStyle/>
                    <a:p>
                      <a:r>
                        <a:rPr lang="en-US" sz="1200" i="1" dirty="0" err="1" smtClean="0">
                          <a:latin typeface="Arial" pitchFamily="34" charset="0"/>
                          <a:cs typeface="Arial" pitchFamily="34" charset="0"/>
                        </a:rPr>
                        <a:t>oldFlags</a:t>
                      </a:r>
                      <a:endParaRPr lang="en-US" sz="1200" i="1"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0100</a:t>
                      </a:r>
                      <a:endParaRPr lang="en-US" sz="1200" dirty="0">
                        <a:latin typeface="Arial" pitchFamily="34" charset="0"/>
                        <a:cs typeface="Arial" pitchFamily="34" charset="0"/>
                      </a:endParaRPr>
                    </a:p>
                  </a:txBody>
                  <a:tcPr/>
                </a:tc>
              </a:tr>
              <a:tr h="208036">
                <a:tc>
                  <a:txBody>
                    <a:bodyPr/>
                    <a:lstStyle/>
                    <a:p>
                      <a:r>
                        <a:rPr lang="en-US" sz="1200" i="1" dirty="0" err="1" smtClean="0">
                          <a:latin typeface="Arial" pitchFamily="34" charset="0"/>
                          <a:cs typeface="Arial" pitchFamily="34" charset="0"/>
                        </a:rPr>
                        <a:t>sp</a:t>
                      </a:r>
                      <a:endParaRPr lang="en-US" sz="1200" i="1"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1110</a:t>
                      </a:r>
                      <a:endParaRPr lang="en-US" sz="1200" dirty="0">
                        <a:latin typeface="Arial" pitchFamily="34" charset="0"/>
                        <a:cs typeface="Arial" pitchFamily="34" charset="0"/>
                      </a:endParaRP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name="page1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668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Assembly</a:t>
            </a:r>
            <a:r>
              <a:rPr lang="fr-FR" dirty="0">
                <a:solidFill>
                  <a:schemeClr val="tx1"/>
                </a:solidFill>
              </a:rPr>
              <a:t> Code for </a:t>
            </a:r>
            <a:r>
              <a:rPr lang="fr-FR" dirty="0" err="1">
                <a:solidFill>
                  <a:schemeClr val="tx1"/>
                </a:solidFill>
              </a:rPr>
              <a:t>Spilling</a:t>
            </a:r>
            <a:r>
              <a:rPr lang="fr-FR" dirty="0">
                <a:solidFill>
                  <a:schemeClr val="tx1"/>
                </a:solidFill>
              </a:rPr>
              <a:t> </a:t>
            </a:r>
            <a:r>
              <a:rPr lang="fr-FR" dirty="0" err="1">
                <a:solidFill>
                  <a:schemeClr val="tx1"/>
                </a:solidFill>
              </a:rPr>
              <a:t>Registers</a:t>
            </a:r>
            <a:endParaRPr lang="fr-FR" dirty="0">
              <a:solidFill>
                <a:schemeClr val="tx1"/>
              </a:solidFill>
            </a:endParaRPr>
          </a:p>
        </p:txBody>
      </p:sp>
      <p:sp>
        <p:nvSpPr>
          <p:cNvPr id="6" name="TextBox 5"/>
          <p:cNvSpPr txBox="1"/>
          <p:nvPr/>
        </p:nvSpPr>
        <p:spPr>
          <a:xfrm>
            <a:off x="2171700" y="1524000"/>
            <a:ext cx="4572000" cy="4955203"/>
          </a:xfrm>
          <a:prstGeom prst="rect">
            <a:avLst/>
          </a:prstGeom>
          <a:noFill/>
        </p:spPr>
        <p:txBody>
          <a:bodyPr wrap="square" rtlCol="0">
            <a:spAutoFit/>
          </a:bodyPr>
          <a:lstStyle/>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save the stack pointer */</a:t>
            </a:r>
          </a:p>
          <a:p>
            <a:r>
              <a:rPr lang="en-US" sz="1600" dirty="0" err="1">
                <a:latin typeface="Courier New" pitchFamily="49" charset="0"/>
                <a:cs typeface="Courier New" pitchFamily="49" charset="0"/>
              </a:rPr>
              <a:t>movz</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oldSP</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sp</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mov</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 0x FF FC</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spill all the registers other than </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st</a:t>
            </a:r>
            <a:r>
              <a:rPr lang="en-US" sz="1600" dirty="0">
                <a:latin typeface="Courier New" pitchFamily="49" charset="0"/>
                <a:cs typeface="Courier New" pitchFamily="49" charset="0"/>
              </a:rPr>
              <a:t> r0, -4[</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st</a:t>
            </a:r>
            <a:r>
              <a:rPr lang="en-US" sz="1600" dirty="0">
                <a:latin typeface="Courier New" pitchFamily="49" charset="0"/>
                <a:cs typeface="Courier New" pitchFamily="49" charset="0"/>
              </a:rPr>
              <a:t> r1, -8[</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st</a:t>
            </a:r>
            <a:r>
              <a:rPr lang="en-US" sz="1600" dirty="0">
                <a:latin typeface="Courier New" pitchFamily="49" charset="0"/>
                <a:cs typeface="Courier New" pitchFamily="49" charset="0"/>
              </a:rPr>
              <a:t> r2, -12[</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st</a:t>
            </a:r>
            <a:r>
              <a:rPr lang="en-US" sz="1600" dirty="0">
                <a:latin typeface="Courier New" pitchFamily="49" charset="0"/>
                <a:cs typeface="Courier New" pitchFamily="49" charset="0"/>
              </a:rPr>
              <a:t> r3, -16[</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st</a:t>
            </a:r>
            <a:r>
              <a:rPr lang="en-US" sz="1600" dirty="0">
                <a:latin typeface="Courier New" pitchFamily="49" charset="0"/>
                <a:cs typeface="Courier New" pitchFamily="49" charset="0"/>
              </a:rPr>
              <a:t> r4, -20[</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st</a:t>
            </a:r>
            <a:r>
              <a:rPr lang="en-US" sz="1600" dirty="0">
                <a:latin typeface="Courier New" pitchFamily="49" charset="0"/>
                <a:cs typeface="Courier New" pitchFamily="49" charset="0"/>
              </a:rPr>
              <a:t> r5, -24[</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st</a:t>
            </a:r>
            <a:r>
              <a:rPr lang="en-US" sz="1600" dirty="0">
                <a:latin typeface="Courier New" pitchFamily="49" charset="0"/>
                <a:cs typeface="Courier New" pitchFamily="49" charset="0"/>
              </a:rPr>
              <a:t> r6, -28[</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st</a:t>
            </a:r>
            <a:r>
              <a:rPr lang="en-US" sz="1600" dirty="0">
                <a:latin typeface="Courier New" pitchFamily="49" charset="0"/>
                <a:cs typeface="Courier New" pitchFamily="49" charset="0"/>
              </a:rPr>
              <a:t> r7, -32[</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st</a:t>
            </a:r>
            <a:r>
              <a:rPr lang="en-US" sz="1600" dirty="0">
                <a:latin typeface="Courier New" pitchFamily="49" charset="0"/>
                <a:cs typeface="Courier New" pitchFamily="49" charset="0"/>
              </a:rPr>
              <a:t> r8, -36[</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st</a:t>
            </a:r>
            <a:r>
              <a:rPr lang="en-US" sz="1600" dirty="0">
                <a:latin typeface="Courier New" pitchFamily="49" charset="0"/>
                <a:cs typeface="Courier New" pitchFamily="49" charset="0"/>
              </a:rPr>
              <a:t> r9, -40[</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st</a:t>
            </a:r>
            <a:r>
              <a:rPr lang="en-US" sz="1600" dirty="0">
                <a:latin typeface="Courier New" pitchFamily="49" charset="0"/>
                <a:cs typeface="Courier New" pitchFamily="49" charset="0"/>
              </a:rPr>
              <a:t> r10, -44[</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st</a:t>
            </a:r>
            <a:r>
              <a:rPr lang="en-US" sz="1600" dirty="0">
                <a:latin typeface="Courier New" pitchFamily="49" charset="0"/>
                <a:cs typeface="Courier New" pitchFamily="49" charset="0"/>
              </a:rPr>
              <a:t> r11, -48[</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st</a:t>
            </a:r>
            <a:r>
              <a:rPr lang="en-US" sz="1600" dirty="0">
                <a:latin typeface="Courier New" pitchFamily="49" charset="0"/>
                <a:cs typeface="Courier New" pitchFamily="49" charset="0"/>
              </a:rPr>
              <a:t> r12, -52[</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endParaRPr lang="en-US" sz="1200" dirty="0">
              <a:latin typeface="Courier New" pitchFamily="49" charset="0"/>
              <a:cs typeface="Courier New" pitchFamily="49" charset="0"/>
            </a:endParaRPr>
          </a:p>
        </p:txBody>
      </p:sp>
      <p:sp>
        <p:nvSpPr>
          <p:cNvPr id="9" name="Rectangle 8"/>
          <p:cNvSpPr/>
          <p:nvPr/>
        </p:nvSpPr>
        <p:spPr bwMode="auto">
          <a:xfrm>
            <a:off x="1828800" y="1524000"/>
            <a:ext cx="5257800" cy="4846320"/>
          </a:xfrm>
          <a:prstGeom prst="rect">
            <a:avLst/>
          </a:prstGeom>
          <a:noFill/>
          <a:ln>
            <a:solidFill>
              <a:srgbClr val="000000"/>
            </a:solidFill>
          </a:ln>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24282B"/>
              </a:solidFill>
              <a:effectLst/>
              <a:latin typeface="ArialMT"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371600" y="1622425"/>
            <a:ext cx="7345362" cy="46259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09588" lvl="0" indent="-509588">
              <a:buSzPct val="100000"/>
              <a:buFont typeface="Symbol" panose="05050102010706020507" pitchFamily="18" charset="2"/>
              <a:buChar char="*"/>
            </a:pPr>
            <a:r>
              <a:rPr lang="en-US" dirty="0">
                <a:latin typeface="Calibri" panose="020F0502020204030204" pitchFamily="34" charset="0"/>
              </a:rPr>
              <a:t>Overview of Pipelining</a:t>
            </a:r>
          </a:p>
          <a:p>
            <a:pPr marL="509588" lvl="0" indent="-509588">
              <a:buSzPct val="100000"/>
              <a:buFont typeface="Symbol" panose="05050102010706020507" pitchFamily="18" charset="2"/>
              <a:buChar char="*"/>
            </a:pPr>
            <a:r>
              <a:rPr lang="en-US" dirty="0">
                <a:latin typeface="Calibri" panose="020F0502020204030204" pitchFamily="34" charset="0"/>
              </a:rPr>
              <a:t>A Pipelined Data Path</a:t>
            </a:r>
          </a:p>
          <a:p>
            <a:pPr marL="509588" lvl="0" indent="-509588">
              <a:buSzPct val="100000"/>
              <a:buFont typeface="Symbol" panose="05050102010706020507" pitchFamily="18" charset="2"/>
              <a:buChar char="*"/>
            </a:pPr>
            <a:r>
              <a:rPr lang="en-US" dirty="0">
                <a:latin typeface="Calibri" panose="020F0502020204030204" pitchFamily="34" charset="0"/>
              </a:rPr>
              <a:t>Pipeline Hazards</a:t>
            </a:r>
          </a:p>
          <a:p>
            <a:pPr marL="509588" lvl="0" indent="-509588">
              <a:buSzPct val="100000"/>
              <a:buFont typeface="Symbol" panose="05050102010706020507" pitchFamily="18" charset="2"/>
              <a:buChar char="*"/>
            </a:pPr>
            <a:r>
              <a:rPr lang="en-US" dirty="0">
                <a:latin typeface="Calibri" panose="020F0502020204030204" pitchFamily="34" charset="0"/>
              </a:rPr>
              <a:t>Pipeline with Interlocks</a:t>
            </a:r>
          </a:p>
          <a:p>
            <a:pPr marL="509588" lvl="0" indent="-509588">
              <a:buSzPct val="100000"/>
              <a:buFont typeface="Symbol" panose="05050102010706020507" pitchFamily="18" charset="2"/>
              <a:buChar char="*"/>
            </a:pPr>
            <a:r>
              <a:rPr lang="en-US" dirty="0">
                <a:latin typeface="Calibri" panose="020F0502020204030204" pitchFamily="34" charset="0"/>
              </a:rPr>
              <a:t>Forwarding</a:t>
            </a:r>
          </a:p>
          <a:p>
            <a:pPr marL="509588" lvl="0" indent="-509588">
              <a:buSzPct val="100000"/>
              <a:buFont typeface="Symbol" panose="05050102010706020507" pitchFamily="18" charset="2"/>
              <a:buChar char="*"/>
            </a:pPr>
            <a:r>
              <a:rPr lang="en-US" dirty="0">
                <a:latin typeface="Calibri" panose="020F0502020204030204" pitchFamily="34" charset="0"/>
              </a:rPr>
              <a:t>Performance Metrics</a:t>
            </a:r>
          </a:p>
          <a:p>
            <a:pPr marL="509588" lvl="0" indent="-509588">
              <a:buSzPct val="100000"/>
              <a:buFont typeface="Symbol" panose="05050102010706020507" pitchFamily="18" charset="2"/>
              <a:buChar char="*"/>
            </a:pPr>
            <a:r>
              <a:rPr lang="en-US" dirty="0">
                <a:latin typeface="Calibri" panose="020F0502020204030204" pitchFamily="34" charset="0"/>
              </a:rPr>
              <a:t>Interrupts/ Exceptions</a:t>
            </a:r>
          </a:p>
        </p:txBody>
      </p:sp>
      <p:pic>
        <p:nvPicPr>
          <p:cNvPr id="4" name="Picture 3"/>
          <p:cNvPicPr>
            <a:picLocks noChangeAspect="1"/>
          </p:cNvPicPr>
          <p:nvPr/>
        </p:nvPicPr>
        <p:blipFill>
          <a:blip r:embed="rId3">
            <a:lum/>
            <a:alphaModFix/>
          </a:blip>
          <a:srcRect/>
          <a:stretch>
            <a:fillRect/>
          </a:stretch>
        </p:blipFill>
        <p:spPr>
          <a:xfrm rot="10800000">
            <a:off x="6210240" y="2210641"/>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name="page1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Spilling</a:t>
            </a:r>
            <a:r>
              <a:rPr lang="fr-FR" dirty="0">
                <a:solidFill>
                  <a:schemeClr val="tx1"/>
                </a:solidFill>
              </a:rPr>
              <a:t> </a:t>
            </a:r>
            <a:r>
              <a:rPr lang="fr-FR" dirty="0" err="1">
                <a:solidFill>
                  <a:schemeClr val="tx1"/>
                </a:solidFill>
              </a:rPr>
              <a:t>Registers</a:t>
            </a:r>
            <a:r>
              <a:rPr lang="fr-FR" dirty="0">
                <a:solidFill>
                  <a:schemeClr val="tx1"/>
                </a:solidFill>
              </a:rPr>
              <a:t> - II</a:t>
            </a:r>
          </a:p>
        </p:txBody>
      </p:sp>
      <p:sp>
        <p:nvSpPr>
          <p:cNvPr id="6" name="TextBox 5"/>
          <p:cNvSpPr txBox="1"/>
          <p:nvPr/>
        </p:nvSpPr>
        <p:spPr>
          <a:xfrm>
            <a:off x="2209800" y="1752600"/>
            <a:ext cx="4724400" cy="4801314"/>
          </a:xfrm>
          <a:prstGeom prst="rect">
            <a:avLst/>
          </a:prstGeom>
          <a:noFill/>
          <a:ln>
            <a:solidFill>
              <a:srgbClr val="000000"/>
            </a:solidFill>
          </a:ln>
        </p:spPr>
        <p:txBody>
          <a:bodyPr wrap="square" rtlCol="0">
            <a:spAutoFit/>
          </a:bodyPr>
          <a:lstStyle/>
          <a:p>
            <a:r>
              <a:rPr lang="en-US" sz="1400" dirty="0" err="1">
                <a:latin typeface="Courier New" pitchFamily="49" charset="0"/>
                <a:cs typeface="Courier New" pitchFamily="49" charset="0"/>
              </a:rPr>
              <a:t>st</a:t>
            </a:r>
            <a:r>
              <a:rPr lang="en-US" sz="1400" dirty="0">
                <a:latin typeface="Courier New" pitchFamily="49" charset="0"/>
                <a:cs typeface="Courier New" pitchFamily="49" charset="0"/>
              </a:rPr>
              <a:t> r13, -56[</a:t>
            </a:r>
            <a:r>
              <a:rPr lang="en-US" sz="1400" dirty="0" err="1">
                <a:latin typeface="Courier New" pitchFamily="49" charset="0"/>
                <a:cs typeface="Courier New" pitchFamily="49" charset="0"/>
              </a:rPr>
              <a:t>sp</a:t>
            </a:r>
            <a:r>
              <a:rPr lang="en-US" sz="1400" dirty="0">
                <a:latin typeface="Courier New" pitchFamily="49" charset="0"/>
                <a:cs typeface="Courier New" pitchFamily="49" charset="0"/>
              </a:rPr>
              <a:t>]</a:t>
            </a:r>
          </a:p>
          <a:p>
            <a:r>
              <a:rPr lang="en-US" sz="1400" dirty="0" err="1">
                <a:latin typeface="Courier New" pitchFamily="49" charset="0"/>
                <a:cs typeface="Courier New" pitchFamily="49" charset="0"/>
              </a:rPr>
              <a:t>st</a:t>
            </a:r>
            <a:r>
              <a:rPr lang="en-US" sz="1400" dirty="0">
                <a:latin typeface="Courier New" pitchFamily="49" charset="0"/>
                <a:cs typeface="Courier New" pitchFamily="49" charset="0"/>
              </a:rPr>
              <a:t> r15, -60[</a:t>
            </a:r>
            <a:r>
              <a:rPr lang="en-US" sz="1400" dirty="0" err="1">
                <a:latin typeface="Courier New" pitchFamily="49" charset="0"/>
                <a:cs typeface="Courier New" pitchFamily="49" charset="0"/>
              </a:rPr>
              <a:t>sp</a:t>
            </a:r>
            <a:r>
              <a:rPr lang="en-US" sz="1400" dirty="0">
                <a:latin typeface="Courier New" pitchFamily="49" charset="0"/>
                <a:cs typeface="Courier New" pitchFamily="49" charset="0"/>
              </a:rPr>
              <a:t>]</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save the stack pointer */</a:t>
            </a:r>
          </a:p>
          <a:p>
            <a:r>
              <a:rPr lang="en-US" sz="1400" dirty="0" err="1">
                <a:latin typeface="Courier New" pitchFamily="49" charset="0"/>
                <a:cs typeface="Courier New" pitchFamily="49" charset="0"/>
              </a:rPr>
              <a:t>movz</a:t>
            </a:r>
            <a:r>
              <a:rPr lang="en-US" sz="1400" dirty="0">
                <a:latin typeface="Courier New" pitchFamily="49" charset="0"/>
                <a:cs typeface="Courier New" pitchFamily="49" charset="0"/>
              </a:rPr>
              <a:t> r0, </a:t>
            </a:r>
            <a:r>
              <a:rPr lang="en-US" sz="1400" dirty="0" err="1">
                <a:latin typeface="Courier New" pitchFamily="49" charset="0"/>
                <a:cs typeface="Courier New" pitchFamily="49" charset="0"/>
              </a:rPr>
              <a:t>oldSP</a:t>
            </a:r>
            <a:endParaRPr lang="en-US" sz="1400" dirty="0">
              <a:latin typeface="Courier New" pitchFamily="49" charset="0"/>
              <a:cs typeface="Courier New" pitchFamily="49" charset="0"/>
            </a:endParaRPr>
          </a:p>
          <a:p>
            <a:r>
              <a:rPr lang="en-US" sz="1400" dirty="0" err="1">
                <a:latin typeface="Courier New" pitchFamily="49" charset="0"/>
                <a:cs typeface="Courier New" pitchFamily="49" charset="0"/>
              </a:rPr>
              <a:t>st</a:t>
            </a:r>
            <a:r>
              <a:rPr lang="en-US" sz="1400" dirty="0">
                <a:latin typeface="Courier New" pitchFamily="49" charset="0"/>
                <a:cs typeface="Courier New" pitchFamily="49" charset="0"/>
              </a:rPr>
              <a:t> r0, -64[</a:t>
            </a:r>
            <a:r>
              <a:rPr lang="en-US" sz="1400" dirty="0" err="1">
                <a:latin typeface="Courier New" pitchFamily="49" charset="0"/>
                <a:cs typeface="Courier New" pitchFamily="49" charset="0"/>
              </a:rPr>
              <a:t>sp</a:t>
            </a:r>
            <a:r>
              <a:rPr lang="en-US" sz="1400" dirty="0">
                <a:latin typeface="Courier New" pitchFamily="49" charset="0"/>
                <a:cs typeface="Courier New" pitchFamily="49" charset="0"/>
              </a:rPr>
              <a:t>]</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save the flags register */</a:t>
            </a:r>
          </a:p>
          <a:p>
            <a:r>
              <a:rPr lang="en-US" sz="1400" dirty="0" err="1">
                <a:latin typeface="Courier New" pitchFamily="49" charset="0"/>
                <a:cs typeface="Courier New" pitchFamily="49" charset="0"/>
              </a:rPr>
              <a:t>movz</a:t>
            </a:r>
            <a:r>
              <a:rPr lang="en-US" sz="1400" dirty="0">
                <a:latin typeface="Courier New" pitchFamily="49" charset="0"/>
                <a:cs typeface="Courier New" pitchFamily="49" charset="0"/>
              </a:rPr>
              <a:t> r0, </a:t>
            </a:r>
            <a:r>
              <a:rPr lang="en-US" sz="1400" dirty="0" err="1">
                <a:latin typeface="Courier New" pitchFamily="49" charset="0"/>
                <a:cs typeface="Courier New" pitchFamily="49" charset="0"/>
              </a:rPr>
              <a:t>oldFlags</a:t>
            </a:r>
            <a:endParaRPr lang="en-US" sz="1400" dirty="0">
              <a:latin typeface="Courier New" pitchFamily="49" charset="0"/>
              <a:cs typeface="Courier New" pitchFamily="49" charset="0"/>
            </a:endParaRPr>
          </a:p>
          <a:p>
            <a:r>
              <a:rPr lang="en-US" sz="1400" dirty="0" err="1">
                <a:latin typeface="Courier New" pitchFamily="49" charset="0"/>
                <a:cs typeface="Courier New" pitchFamily="49" charset="0"/>
              </a:rPr>
              <a:t>st</a:t>
            </a:r>
            <a:r>
              <a:rPr lang="en-US" sz="1400" dirty="0">
                <a:latin typeface="Courier New" pitchFamily="49" charset="0"/>
                <a:cs typeface="Courier New" pitchFamily="49" charset="0"/>
              </a:rPr>
              <a:t> r0, -68[</a:t>
            </a:r>
            <a:r>
              <a:rPr lang="en-US" sz="1400" dirty="0" err="1">
                <a:latin typeface="Courier New" pitchFamily="49" charset="0"/>
                <a:cs typeface="Courier New" pitchFamily="49" charset="0"/>
              </a:rPr>
              <a:t>sp</a:t>
            </a:r>
            <a:r>
              <a:rPr lang="en-US" sz="1400" dirty="0">
                <a:latin typeface="Courier New" pitchFamily="49" charset="0"/>
                <a:cs typeface="Courier New" pitchFamily="49" charset="0"/>
              </a:rPr>
              <a:t>]</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save the </a:t>
            </a:r>
            <a:r>
              <a:rPr lang="en-US" sz="1400" dirty="0" err="1">
                <a:latin typeface="Courier New" pitchFamily="49" charset="0"/>
                <a:cs typeface="Courier New" pitchFamily="49" charset="0"/>
              </a:rPr>
              <a:t>oldPC</a:t>
            </a:r>
            <a:r>
              <a:rPr lang="en-US" sz="1400" dirty="0">
                <a:latin typeface="Courier New" pitchFamily="49" charset="0"/>
                <a:cs typeface="Courier New" pitchFamily="49" charset="0"/>
              </a:rPr>
              <a:t> */</a:t>
            </a:r>
          </a:p>
          <a:p>
            <a:r>
              <a:rPr lang="en-US" sz="1400" dirty="0" err="1">
                <a:latin typeface="Courier New" pitchFamily="49" charset="0"/>
                <a:cs typeface="Courier New" pitchFamily="49" charset="0"/>
              </a:rPr>
              <a:t>movz</a:t>
            </a:r>
            <a:r>
              <a:rPr lang="en-US" sz="1400" dirty="0">
                <a:latin typeface="Courier New" pitchFamily="49" charset="0"/>
                <a:cs typeface="Courier New" pitchFamily="49" charset="0"/>
              </a:rPr>
              <a:t> r0, </a:t>
            </a:r>
            <a:r>
              <a:rPr lang="en-US" sz="1400" dirty="0" err="1">
                <a:latin typeface="Courier New" pitchFamily="49" charset="0"/>
                <a:cs typeface="Courier New" pitchFamily="49" charset="0"/>
              </a:rPr>
              <a:t>oldPC</a:t>
            </a:r>
            <a:endParaRPr lang="en-US" sz="1400" dirty="0">
              <a:latin typeface="Courier New" pitchFamily="49" charset="0"/>
              <a:cs typeface="Courier New" pitchFamily="49" charset="0"/>
            </a:endParaRPr>
          </a:p>
          <a:p>
            <a:r>
              <a:rPr lang="en-US" sz="1400" dirty="0" err="1">
                <a:latin typeface="Courier New" pitchFamily="49" charset="0"/>
                <a:cs typeface="Courier New" pitchFamily="49" charset="0"/>
              </a:rPr>
              <a:t>st</a:t>
            </a:r>
            <a:r>
              <a:rPr lang="en-US" sz="1400" dirty="0">
                <a:latin typeface="Courier New" pitchFamily="49" charset="0"/>
                <a:cs typeface="Courier New" pitchFamily="49" charset="0"/>
              </a:rPr>
              <a:t> r0, -72[</a:t>
            </a:r>
            <a:r>
              <a:rPr lang="en-US" sz="1400" dirty="0" err="1">
                <a:latin typeface="Courier New" pitchFamily="49" charset="0"/>
                <a:cs typeface="Courier New" pitchFamily="49" charset="0"/>
              </a:rPr>
              <a:t>sp</a:t>
            </a:r>
            <a:r>
              <a:rPr lang="en-US" sz="1400" dirty="0">
                <a:latin typeface="Courier New" pitchFamily="49" charset="0"/>
                <a:cs typeface="Courier New" pitchFamily="49" charset="0"/>
              </a:rPr>
              <a:t>]</a:t>
            </a:r>
          </a:p>
          <a:p>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 </a:t>
            </a:r>
            <a:r>
              <a:rPr lang="en-US" sz="1400" dirty="0">
                <a:latin typeface="Courier New" pitchFamily="49" charset="0"/>
                <a:cs typeface="Courier New" pitchFamily="49" charset="0"/>
              </a:rPr>
              <a:t>update the stack pointer */</a:t>
            </a:r>
          </a:p>
          <a:p>
            <a:r>
              <a:rPr lang="en-US" sz="1400" dirty="0">
                <a:latin typeface="Courier New" pitchFamily="49" charset="0"/>
                <a:cs typeface="Courier New" pitchFamily="49" charset="0"/>
              </a:rPr>
              <a:t>sub </a:t>
            </a:r>
            <a:r>
              <a:rPr lang="en-US" sz="1400" dirty="0" err="1">
                <a:latin typeface="Courier New" pitchFamily="49" charset="0"/>
                <a:cs typeface="Courier New" pitchFamily="49" charset="0"/>
              </a:rPr>
              <a:t>sp</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sp</a:t>
            </a:r>
            <a:r>
              <a:rPr lang="en-US" sz="1400" dirty="0">
                <a:latin typeface="Courier New" pitchFamily="49" charset="0"/>
                <a:cs typeface="Courier New" pitchFamily="49" charset="0"/>
              </a:rPr>
              <a:t>, 72</a:t>
            </a:r>
          </a:p>
          <a:p>
            <a:r>
              <a:rPr lang="en-US" sz="1400" dirty="0">
                <a:latin typeface="Courier New" pitchFamily="49" charset="0"/>
                <a:cs typeface="Courier New" pitchFamily="49" charset="0"/>
              </a:rPr>
              <a:t>/* code of the interrupt handler */</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a:t>
            </a:r>
          </a:p>
          <a:p>
            <a:r>
              <a:rPr lang="en-US" sz="1400" dirty="0">
                <a:latin typeface="Courier New" pitchFamily="49" charset="0"/>
                <a:cs typeface="Courier New" pitchFamily="49" charset="0"/>
              </a:rPr>
              <a:t>....</a:t>
            </a:r>
          </a:p>
          <a:p>
            <a:endParaRPr lang="en-US" sz="12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name="page1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Restoring</a:t>
            </a:r>
            <a:r>
              <a:rPr lang="fr-FR" dirty="0">
                <a:solidFill>
                  <a:schemeClr val="tx1"/>
                </a:solidFill>
              </a:rPr>
              <a:t> </a:t>
            </a:r>
            <a:r>
              <a:rPr lang="fr-FR" dirty="0" err="1">
                <a:solidFill>
                  <a:schemeClr val="tx1"/>
                </a:solidFill>
              </a:rPr>
              <a:t>Registers</a:t>
            </a:r>
            <a:endParaRPr lang="fr-FR" dirty="0">
              <a:solidFill>
                <a:schemeClr val="tx1"/>
              </a:solidFill>
            </a:endParaRPr>
          </a:p>
        </p:txBody>
      </p:sp>
      <p:sp>
        <p:nvSpPr>
          <p:cNvPr id="7" name="TextBox 6"/>
          <p:cNvSpPr txBox="1"/>
          <p:nvPr/>
        </p:nvSpPr>
        <p:spPr>
          <a:xfrm>
            <a:off x="2514600" y="1524000"/>
            <a:ext cx="5816600" cy="5170646"/>
          </a:xfrm>
          <a:prstGeom prst="rect">
            <a:avLst/>
          </a:prstGeom>
          <a:noFill/>
          <a:ln>
            <a:solidFill>
              <a:srgbClr val="000000"/>
            </a:solidFill>
          </a:ln>
        </p:spPr>
        <p:txBody>
          <a:bodyPr wrap="square" rtlCol="0">
            <a:spAutoFit/>
          </a:bodyPr>
          <a:lstStyle/>
          <a:p>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update the stack pointer */</a:t>
            </a:r>
          </a:p>
          <a:p>
            <a:r>
              <a:rPr lang="en-US" sz="1600" dirty="0">
                <a:latin typeface="Courier New" pitchFamily="49" charset="0"/>
                <a:cs typeface="Courier New" pitchFamily="49" charset="0"/>
              </a:rPr>
              <a:t>add </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 72</a:t>
            </a:r>
          </a:p>
          <a:p>
            <a:pPr>
              <a:spcBef>
                <a:spcPts val="600"/>
              </a:spcBef>
            </a:pPr>
            <a:r>
              <a:rPr lang="en-US" sz="1600" dirty="0">
                <a:latin typeface="Courier New" pitchFamily="49" charset="0"/>
                <a:cs typeface="Courier New" pitchFamily="49" charset="0"/>
              </a:rPr>
              <a:t>/* restore the </a:t>
            </a:r>
            <a:r>
              <a:rPr lang="en-US" sz="1600" dirty="0" err="1" smtClean="0">
                <a:latin typeface="Courier New" pitchFamily="49" charset="0"/>
                <a:cs typeface="Courier New" pitchFamily="49" charset="0"/>
              </a:rPr>
              <a:t>oldPC</a:t>
            </a:r>
            <a:r>
              <a:rPr lang="en-US" sz="1600" dirty="0" smtClean="0">
                <a:latin typeface="Courier New" pitchFamily="49" charset="0"/>
                <a:cs typeface="Courier New" pitchFamily="49" charset="0"/>
              </a:rPr>
              <a:t> </a:t>
            </a:r>
            <a:r>
              <a:rPr lang="en-US" sz="1600" dirty="0">
                <a:latin typeface="Courier New" pitchFamily="49" charset="0"/>
                <a:cs typeface="Courier New" pitchFamily="49" charset="0"/>
              </a:rPr>
              <a:t>register */</a:t>
            </a:r>
          </a:p>
          <a:p>
            <a:r>
              <a:rPr lang="en-US" sz="1600" dirty="0" err="1">
                <a:latin typeface="Courier New" pitchFamily="49" charset="0"/>
                <a:cs typeface="Courier New" pitchFamily="49" charset="0"/>
              </a:rPr>
              <a:t>ld</a:t>
            </a:r>
            <a:r>
              <a:rPr lang="en-US" sz="1600" dirty="0">
                <a:latin typeface="Courier New" pitchFamily="49" charset="0"/>
                <a:cs typeface="Courier New" pitchFamily="49" charset="0"/>
              </a:rPr>
              <a:t> r0, -72[</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movz</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oldPC</a:t>
            </a:r>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r0</a:t>
            </a:r>
          </a:p>
          <a:p>
            <a:endParaRPr lang="en-US" sz="1600" dirty="0">
              <a:latin typeface="Courier New" pitchFamily="49" charset="0"/>
              <a:cs typeface="Courier New" pitchFamily="49" charset="0"/>
            </a:endParaRPr>
          </a:p>
          <a:p>
            <a:r>
              <a:rPr lang="en-US" sz="1600" dirty="0">
                <a:latin typeface="Courier New" pitchFamily="49" charset="0"/>
                <a:cs typeface="Courier New" pitchFamily="49" charset="0"/>
              </a:rPr>
              <a:t>/* </a:t>
            </a:r>
            <a:r>
              <a:rPr lang="en-US" sz="1600" dirty="0" smtClean="0">
                <a:latin typeface="Courier New" pitchFamily="49" charset="0"/>
                <a:cs typeface="Courier New" pitchFamily="49" charset="0"/>
              </a:rPr>
              <a:t>restore the flags register */</a:t>
            </a:r>
            <a:endParaRPr lang="en-US" sz="1600" dirty="0">
              <a:latin typeface="Courier New" pitchFamily="49" charset="0"/>
              <a:cs typeface="Courier New" pitchFamily="49" charset="0"/>
            </a:endParaRPr>
          </a:p>
          <a:p>
            <a:r>
              <a:rPr lang="en-US" sz="1600" dirty="0" err="1">
                <a:latin typeface="Courier New" pitchFamily="49" charset="0"/>
                <a:cs typeface="Courier New" pitchFamily="49" charset="0"/>
              </a:rPr>
              <a:t>ld</a:t>
            </a:r>
            <a:r>
              <a:rPr lang="en-US" sz="1600" dirty="0">
                <a:latin typeface="Courier New" pitchFamily="49" charset="0"/>
                <a:cs typeface="Courier New" pitchFamily="49" charset="0"/>
              </a:rPr>
              <a:t> r0, -68[</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movz</a:t>
            </a:r>
            <a:r>
              <a:rPr lang="en-US" sz="1600" dirty="0">
                <a:latin typeface="Courier New" pitchFamily="49" charset="0"/>
                <a:cs typeface="Courier New" pitchFamily="49" charset="0"/>
              </a:rPr>
              <a:t> flags, </a:t>
            </a:r>
            <a:r>
              <a:rPr lang="en-US" sz="1600" dirty="0" smtClean="0">
                <a:latin typeface="Courier New" pitchFamily="49" charset="0"/>
                <a:cs typeface="Courier New" pitchFamily="49" charset="0"/>
              </a:rPr>
              <a:t>r0</a:t>
            </a:r>
          </a:p>
          <a:p>
            <a:endParaRPr lang="en-US" sz="1600" dirty="0">
              <a:latin typeface="Courier New" pitchFamily="49" charset="0"/>
              <a:cs typeface="Courier New" pitchFamily="49" charset="0"/>
            </a:endParaRPr>
          </a:p>
          <a:p>
            <a:pPr>
              <a:spcBef>
                <a:spcPts val="600"/>
              </a:spcBef>
            </a:pPr>
            <a:r>
              <a:rPr lang="en-US" sz="1600" dirty="0">
                <a:latin typeface="Courier New" pitchFamily="49" charset="0"/>
                <a:cs typeface="Courier New" pitchFamily="49" charset="0"/>
              </a:rPr>
              <a:t>/* restore all the registers other than </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ld</a:t>
            </a:r>
            <a:r>
              <a:rPr lang="en-US" sz="1600" dirty="0">
                <a:latin typeface="Courier New" pitchFamily="49" charset="0"/>
                <a:cs typeface="Courier New" pitchFamily="49" charset="0"/>
              </a:rPr>
              <a:t> r0, -4[</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ld</a:t>
            </a:r>
            <a:r>
              <a:rPr lang="en-US" sz="1600" dirty="0">
                <a:latin typeface="Courier New" pitchFamily="49" charset="0"/>
                <a:cs typeface="Courier New" pitchFamily="49" charset="0"/>
              </a:rPr>
              <a:t> r1, -8[</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ld</a:t>
            </a:r>
            <a:r>
              <a:rPr lang="en-US" sz="1600" dirty="0">
                <a:latin typeface="Courier New" pitchFamily="49" charset="0"/>
                <a:cs typeface="Courier New" pitchFamily="49" charset="0"/>
              </a:rPr>
              <a:t> r2, -12[</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ld</a:t>
            </a:r>
            <a:r>
              <a:rPr lang="en-US" sz="1600" dirty="0">
                <a:latin typeface="Courier New" pitchFamily="49" charset="0"/>
                <a:cs typeface="Courier New" pitchFamily="49" charset="0"/>
              </a:rPr>
              <a:t> r3, -16[</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ld</a:t>
            </a:r>
            <a:r>
              <a:rPr lang="en-US" sz="1600" dirty="0">
                <a:latin typeface="Courier New" pitchFamily="49" charset="0"/>
                <a:cs typeface="Courier New" pitchFamily="49" charset="0"/>
              </a:rPr>
              <a:t> r4, -20[</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ld</a:t>
            </a:r>
            <a:r>
              <a:rPr lang="en-US" sz="1600" dirty="0">
                <a:latin typeface="Courier New" pitchFamily="49" charset="0"/>
                <a:cs typeface="Courier New" pitchFamily="49" charset="0"/>
              </a:rPr>
              <a:t> r5, -24[</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ld</a:t>
            </a:r>
            <a:r>
              <a:rPr lang="en-US" sz="1600" dirty="0">
                <a:latin typeface="Courier New" pitchFamily="49" charset="0"/>
                <a:cs typeface="Courier New" pitchFamily="49" charset="0"/>
              </a:rPr>
              <a:t> r6, -28[</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ld</a:t>
            </a:r>
            <a:r>
              <a:rPr lang="en-US" sz="1600" dirty="0">
                <a:latin typeface="Courier New" pitchFamily="49" charset="0"/>
                <a:cs typeface="Courier New" pitchFamily="49" charset="0"/>
              </a:rPr>
              <a:t> r7, -32[</a:t>
            </a:r>
            <a:r>
              <a:rPr lang="en-US" sz="1600" dirty="0" err="1">
                <a:latin typeface="Courier New" pitchFamily="49" charset="0"/>
                <a:cs typeface="Courier New" pitchFamily="49" charset="0"/>
              </a:rPr>
              <a:t>sp</a:t>
            </a:r>
            <a:r>
              <a:rPr lang="en-US" sz="1600" dirty="0">
                <a:latin typeface="Courier New" pitchFamily="49" charset="0"/>
                <a:cs typeface="Courier New" pitchFamily="49" charset="0"/>
              </a:rPr>
              <a:t>]</a:t>
            </a:r>
          </a:p>
          <a:p>
            <a:r>
              <a:rPr lang="en-US" sz="1600" dirty="0" err="1">
                <a:latin typeface="Courier New" pitchFamily="49" charset="0"/>
                <a:cs typeface="Courier New" pitchFamily="49" charset="0"/>
              </a:rPr>
              <a:t>ld</a:t>
            </a:r>
            <a:r>
              <a:rPr lang="en-US" sz="1600" dirty="0">
                <a:latin typeface="Courier New" pitchFamily="49" charset="0"/>
                <a:cs typeface="Courier New" pitchFamily="49" charset="0"/>
              </a:rPr>
              <a:t> r8, -36[</a:t>
            </a:r>
            <a:r>
              <a:rPr lang="en-US" sz="1600" dirty="0" err="1">
                <a:latin typeface="Courier New" pitchFamily="49" charset="0"/>
                <a:cs typeface="Courier New" pitchFamily="49" charset="0"/>
              </a:rPr>
              <a:t>sp</a:t>
            </a:r>
            <a:r>
              <a:rPr lang="en-US" sz="1600" dirty="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name="page1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66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Restoring</a:t>
            </a:r>
            <a:r>
              <a:rPr lang="fr-FR" dirty="0">
                <a:solidFill>
                  <a:schemeClr val="tx1"/>
                </a:solidFill>
              </a:rPr>
              <a:t> </a:t>
            </a:r>
            <a:r>
              <a:rPr lang="fr-FR" dirty="0" err="1">
                <a:solidFill>
                  <a:schemeClr val="tx1"/>
                </a:solidFill>
              </a:rPr>
              <a:t>Registers</a:t>
            </a:r>
            <a:r>
              <a:rPr lang="fr-FR" dirty="0">
                <a:solidFill>
                  <a:schemeClr val="tx1"/>
                </a:solidFill>
              </a:rPr>
              <a:t> – II</a:t>
            </a:r>
          </a:p>
        </p:txBody>
      </p:sp>
      <p:sp>
        <p:nvSpPr>
          <p:cNvPr id="6" name="TextBox 5"/>
          <p:cNvSpPr txBox="1"/>
          <p:nvPr/>
        </p:nvSpPr>
        <p:spPr>
          <a:xfrm>
            <a:off x="2362200" y="1981200"/>
            <a:ext cx="4495800" cy="3600986"/>
          </a:xfrm>
          <a:prstGeom prst="rect">
            <a:avLst/>
          </a:prstGeom>
          <a:noFill/>
          <a:ln>
            <a:solidFill>
              <a:srgbClr val="000000"/>
            </a:solidFill>
          </a:ln>
        </p:spPr>
        <p:txBody>
          <a:bodyPr wrap="square" rtlCol="0">
            <a:spAutoFit/>
          </a:bodyPr>
          <a:lstStyle/>
          <a:p>
            <a:r>
              <a:rPr lang="en-US" dirty="0" err="1">
                <a:latin typeface="Courier New" pitchFamily="49" charset="0"/>
                <a:cs typeface="Courier New" pitchFamily="49" charset="0"/>
              </a:rPr>
              <a:t>ld</a:t>
            </a:r>
            <a:r>
              <a:rPr lang="en-US" dirty="0">
                <a:latin typeface="Courier New" pitchFamily="49" charset="0"/>
                <a:cs typeface="Courier New" pitchFamily="49" charset="0"/>
              </a:rPr>
              <a:t> r9, -40[</a:t>
            </a:r>
            <a:r>
              <a:rPr lang="en-US" dirty="0" err="1">
                <a:latin typeface="Courier New" pitchFamily="49" charset="0"/>
                <a:cs typeface="Courier New" pitchFamily="49" charset="0"/>
              </a:rPr>
              <a:t>sp</a:t>
            </a:r>
            <a:r>
              <a:rPr lang="en-US" dirty="0">
                <a:latin typeface="Courier New" pitchFamily="49" charset="0"/>
                <a:cs typeface="Courier New" pitchFamily="49" charset="0"/>
              </a:rPr>
              <a:t>]</a:t>
            </a:r>
          </a:p>
          <a:p>
            <a:r>
              <a:rPr lang="en-US" dirty="0" err="1">
                <a:latin typeface="Courier New" pitchFamily="49" charset="0"/>
                <a:cs typeface="Courier New" pitchFamily="49" charset="0"/>
              </a:rPr>
              <a:t>ld</a:t>
            </a:r>
            <a:r>
              <a:rPr lang="en-US" dirty="0">
                <a:latin typeface="Courier New" pitchFamily="49" charset="0"/>
                <a:cs typeface="Courier New" pitchFamily="49" charset="0"/>
              </a:rPr>
              <a:t> r10, -44[</a:t>
            </a:r>
            <a:r>
              <a:rPr lang="en-US" dirty="0" err="1">
                <a:latin typeface="Courier New" pitchFamily="49" charset="0"/>
                <a:cs typeface="Courier New" pitchFamily="49" charset="0"/>
              </a:rPr>
              <a:t>sp</a:t>
            </a:r>
            <a:r>
              <a:rPr lang="en-US" dirty="0">
                <a:latin typeface="Courier New" pitchFamily="49" charset="0"/>
                <a:cs typeface="Courier New" pitchFamily="49" charset="0"/>
              </a:rPr>
              <a:t>]</a:t>
            </a:r>
          </a:p>
          <a:p>
            <a:r>
              <a:rPr lang="en-US" dirty="0" err="1">
                <a:latin typeface="Courier New" pitchFamily="49" charset="0"/>
                <a:cs typeface="Courier New" pitchFamily="49" charset="0"/>
              </a:rPr>
              <a:t>ld</a:t>
            </a:r>
            <a:r>
              <a:rPr lang="en-US" dirty="0">
                <a:latin typeface="Courier New" pitchFamily="49" charset="0"/>
                <a:cs typeface="Courier New" pitchFamily="49" charset="0"/>
              </a:rPr>
              <a:t> r11, -48[</a:t>
            </a:r>
            <a:r>
              <a:rPr lang="en-US" dirty="0" err="1">
                <a:latin typeface="Courier New" pitchFamily="49" charset="0"/>
                <a:cs typeface="Courier New" pitchFamily="49" charset="0"/>
              </a:rPr>
              <a:t>sp</a:t>
            </a:r>
            <a:r>
              <a:rPr lang="en-US" dirty="0">
                <a:latin typeface="Courier New" pitchFamily="49" charset="0"/>
                <a:cs typeface="Courier New" pitchFamily="49" charset="0"/>
              </a:rPr>
              <a:t>]</a:t>
            </a:r>
          </a:p>
          <a:p>
            <a:r>
              <a:rPr lang="en-US" dirty="0" err="1">
                <a:latin typeface="Courier New" pitchFamily="49" charset="0"/>
                <a:cs typeface="Courier New" pitchFamily="49" charset="0"/>
              </a:rPr>
              <a:t>ld</a:t>
            </a:r>
            <a:r>
              <a:rPr lang="en-US" dirty="0">
                <a:latin typeface="Courier New" pitchFamily="49" charset="0"/>
                <a:cs typeface="Courier New" pitchFamily="49" charset="0"/>
              </a:rPr>
              <a:t> r12, -52[</a:t>
            </a:r>
            <a:r>
              <a:rPr lang="en-US" dirty="0" err="1">
                <a:latin typeface="Courier New" pitchFamily="49" charset="0"/>
                <a:cs typeface="Courier New" pitchFamily="49" charset="0"/>
              </a:rPr>
              <a:t>sp</a:t>
            </a:r>
            <a:r>
              <a:rPr lang="en-US" dirty="0">
                <a:latin typeface="Courier New" pitchFamily="49" charset="0"/>
                <a:cs typeface="Courier New" pitchFamily="49" charset="0"/>
              </a:rPr>
              <a:t>]</a:t>
            </a:r>
          </a:p>
          <a:p>
            <a:r>
              <a:rPr lang="en-US" dirty="0" err="1">
                <a:latin typeface="Courier New" pitchFamily="49" charset="0"/>
                <a:cs typeface="Courier New" pitchFamily="49" charset="0"/>
              </a:rPr>
              <a:t>ld</a:t>
            </a:r>
            <a:r>
              <a:rPr lang="en-US" dirty="0">
                <a:latin typeface="Courier New" pitchFamily="49" charset="0"/>
                <a:cs typeface="Courier New" pitchFamily="49" charset="0"/>
              </a:rPr>
              <a:t> r13, -56[</a:t>
            </a:r>
            <a:r>
              <a:rPr lang="en-US" dirty="0" err="1">
                <a:latin typeface="Courier New" pitchFamily="49" charset="0"/>
                <a:cs typeface="Courier New" pitchFamily="49" charset="0"/>
              </a:rPr>
              <a:t>sp</a:t>
            </a:r>
            <a:r>
              <a:rPr lang="en-US" dirty="0">
                <a:latin typeface="Courier New" pitchFamily="49" charset="0"/>
                <a:cs typeface="Courier New" pitchFamily="49" charset="0"/>
              </a:rPr>
              <a:t>]</a:t>
            </a:r>
          </a:p>
          <a:p>
            <a:r>
              <a:rPr lang="en-US" dirty="0" err="1">
                <a:latin typeface="Courier New" pitchFamily="49" charset="0"/>
                <a:cs typeface="Courier New" pitchFamily="49" charset="0"/>
              </a:rPr>
              <a:t>ld</a:t>
            </a:r>
            <a:r>
              <a:rPr lang="en-US" dirty="0">
                <a:latin typeface="Courier New" pitchFamily="49" charset="0"/>
                <a:cs typeface="Courier New" pitchFamily="49" charset="0"/>
              </a:rPr>
              <a:t> r15, -60[</a:t>
            </a:r>
            <a:r>
              <a:rPr lang="en-US" dirty="0" err="1">
                <a:latin typeface="Courier New" pitchFamily="49" charset="0"/>
                <a:cs typeface="Courier New" pitchFamily="49" charset="0"/>
              </a:rPr>
              <a:t>sp</a:t>
            </a:r>
            <a:r>
              <a:rPr lang="en-US" dirty="0">
                <a:latin typeface="Courier New" pitchFamily="49" charset="0"/>
                <a:cs typeface="Courier New" pitchFamily="49" charset="0"/>
              </a:rPr>
              <a:t>]</a:t>
            </a:r>
          </a:p>
          <a:p>
            <a:pPr>
              <a:spcBef>
                <a:spcPts val="1200"/>
              </a:spcBef>
              <a:spcAft>
                <a:spcPts val="600"/>
              </a:spcAft>
            </a:pPr>
            <a:r>
              <a:rPr lang="en-US" dirty="0">
                <a:latin typeface="Courier New" pitchFamily="49" charset="0"/>
                <a:cs typeface="Courier New" pitchFamily="49" charset="0"/>
              </a:rPr>
              <a:t>/* restore the stack pointer */</a:t>
            </a:r>
          </a:p>
          <a:p>
            <a:r>
              <a:rPr lang="en-US" dirty="0" err="1">
                <a:latin typeface="Courier New" pitchFamily="49" charset="0"/>
                <a:cs typeface="Courier New" pitchFamily="49" charset="0"/>
              </a:rPr>
              <a:t>ld</a:t>
            </a:r>
            <a:r>
              <a:rPr lang="en-US" dirty="0">
                <a:latin typeface="Courier New" pitchFamily="49" charset="0"/>
                <a:cs typeface="Courier New" pitchFamily="49" charset="0"/>
              </a:rPr>
              <a:t> </a:t>
            </a:r>
            <a:r>
              <a:rPr lang="en-US" dirty="0" err="1">
                <a:latin typeface="Courier New" pitchFamily="49" charset="0"/>
                <a:cs typeface="Courier New" pitchFamily="49" charset="0"/>
              </a:rPr>
              <a:t>sp</a:t>
            </a:r>
            <a:r>
              <a:rPr lang="en-US" dirty="0">
                <a:latin typeface="Courier New" pitchFamily="49" charset="0"/>
                <a:cs typeface="Courier New" pitchFamily="49" charset="0"/>
              </a:rPr>
              <a:t>, -64[</a:t>
            </a:r>
            <a:r>
              <a:rPr lang="en-US" dirty="0" err="1">
                <a:latin typeface="Courier New" pitchFamily="49" charset="0"/>
                <a:cs typeface="Courier New" pitchFamily="49" charset="0"/>
              </a:rPr>
              <a:t>sp</a:t>
            </a:r>
            <a:r>
              <a:rPr lang="en-US" dirty="0">
                <a:latin typeface="Courier New" pitchFamily="49" charset="0"/>
                <a:cs typeface="Courier New" pitchFamily="49" charset="0"/>
              </a:rPr>
              <a:t>]</a:t>
            </a:r>
          </a:p>
          <a:p>
            <a:pPr>
              <a:spcBef>
                <a:spcPts val="1200"/>
              </a:spcBef>
              <a:spcAft>
                <a:spcPts val="600"/>
              </a:spcAft>
            </a:pPr>
            <a:r>
              <a:rPr lang="en-US" dirty="0">
                <a:latin typeface="Courier New" pitchFamily="49" charset="0"/>
                <a:cs typeface="Courier New" pitchFamily="49" charset="0"/>
              </a:rPr>
              <a:t>/* return to the program */</a:t>
            </a:r>
          </a:p>
          <a:p>
            <a:r>
              <a:rPr lang="en-US" dirty="0" err="1">
                <a:latin typeface="Courier New" pitchFamily="49" charset="0"/>
                <a:cs typeface="Courier New" pitchFamily="49" charset="0"/>
              </a:rPr>
              <a:t>retz</a:t>
            </a:r>
            <a:endParaRPr lang="en-US" dirty="0">
              <a:latin typeface="Courier New" pitchFamily="49" charset="0"/>
              <a:cs typeface="Courier New" pitchFamily="49"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name="page122">
    <p:spTree>
      <p:nvGrpSpPr>
        <p:cNvPr id="1" name=""/>
        <p:cNvGrpSpPr/>
        <p:nvPr/>
      </p:nvGrpSpPr>
      <p:grpSpPr>
        <a:xfrm>
          <a:off x="0" y="0"/>
          <a:ext cx="0" cy="0"/>
          <a:chOff x="0" y="0"/>
          <a:chExt cx="0" cy="0"/>
        </a:xfrm>
      </p:grpSpPr>
      <p:grpSp>
        <p:nvGrpSpPr>
          <p:cNvPr id="6" name="Group 5"/>
          <p:cNvGrpSpPr>
            <a:grpSpLocks noChangeAspect="1"/>
          </p:cNvGrpSpPr>
          <p:nvPr/>
        </p:nvGrpSpPr>
        <p:grpSpPr bwMode="auto">
          <a:xfrm>
            <a:off x="1844675" y="1211263"/>
            <a:ext cx="6829425" cy="5156200"/>
            <a:chOff x="1162" y="763"/>
            <a:chExt cx="4302" cy="3248"/>
          </a:xfrm>
        </p:grpSpPr>
        <p:grpSp>
          <p:nvGrpSpPr>
            <p:cNvPr id="8" name="Group 206"/>
            <p:cNvGrpSpPr>
              <a:grpSpLocks/>
            </p:cNvGrpSpPr>
            <p:nvPr/>
          </p:nvGrpSpPr>
          <p:grpSpPr bwMode="auto">
            <a:xfrm>
              <a:off x="1429" y="1136"/>
              <a:ext cx="4035" cy="2396"/>
              <a:chOff x="1429" y="1136"/>
              <a:chExt cx="4035" cy="2396"/>
            </a:xfrm>
          </p:grpSpPr>
          <p:sp>
            <p:nvSpPr>
              <p:cNvPr id="2234" name="Freeform 6"/>
              <p:cNvSpPr>
                <a:spLocks/>
              </p:cNvSpPr>
              <p:nvPr/>
            </p:nvSpPr>
            <p:spPr bwMode="auto">
              <a:xfrm>
                <a:off x="3725" y="2776"/>
                <a:ext cx="242" cy="94"/>
              </a:xfrm>
              <a:custGeom>
                <a:avLst/>
                <a:gdLst>
                  <a:gd name="T0" fmla="*/ 32 w 49"/>
                  <a:gd name="T1" fmla="*/ 0 h 19"/>
                  <a:gd name="T2" fmla="*/ 32 w 49"/>
                  <a:gd name="T3" fmla="*/ 0 h 19"/>
                  <a:gd name="T4" fmla="*/ 33 w 49"/>
                  <a:gd name="T5" fmla="*/ 5 h 19"/>
                  <a:gd name="T6" fmla="*/ 1 w 49"/>
                  <a:gd name="T7" fmla="*/ 5 h 19"/>
                  <a:gd name="T8" fmla="*/ 1 w 49"/>
                  <a:gd name="T9" fmla="*/ 14 h 19"/>
                  <a:gd name="T10" fmla="*/ 33 w 49"/>
                  <a:gd name="T11" fmla="*/ 14 h 19"/>
                  <a:gd name="T12" fmla="*/ 32 w 49"/>
                  <a:gd name="T13" fmla="*/ 19 h 19"/>
                  <a:gd name="T14" fmla="*/ 49 w 49"/>
                  <a:gd name="T15" fmla="*/ 10 h 19"/>
                  <a:gd name="T16" fmla="*/ 49 w 49"/>
                  <a:gd name="T17" fmla="*/ 10 h 19"/>
                  <a:gd name="T18" fmla="*/ 49 w 49"/>
                  <a:gd name="T19" fmla="*/ 9 h 19"/>
                  <a:gd name="T20" fmla="*/ 32 w 4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9">
                    <a:moveTo>
                      <a:pt x="32" y="0"/>
                    </a:moveTo>
                    <a:cubicBezTo>
                      <a:pt x="32" y="0"/>
                      <a:pt x="32" y="0"/>
                      <a:pt x="32" y="0"/>
                    </a:cubicBezTo>
                    <a:cubicBezTo>
                      <a:pt x="30" y="1"/>
                      <a:pt x="33" y="5"/>
                      <a:pt x="33" y="5"/>
                    </a:cubicBezTo>
                    <a:cubicBezTo>
                      <a:pt x="33" y="5"/>
                      <a:pt x="3" y="5"/>
                      <a:pt x="1" y="5"/>
                    </a:cubicBezTo>
                    <a:cubicBezTo>
                      <a:pt x="0" y="6"/>
                      <a:pt x="0" y="14"/>
                      <a:pt x="1" y="14"/>
                    </a:cubicBezTo>
                    <a:cubicBezTo>
                      <a:pt x="3" y="14"/>
                      <a:pt x="33" y="14"/>
                      <a:pt x="33" y="14"/>
                    </a:cubicBezTo>
                    <a:cubicBezTo>
                      <a:pt x="33" y="14"/>
                      <a:pt x="30" y="18"/>
                      <a:pt x="32" y="19"/>
                    </a:cubicBezTo>
                    <a:cubicBezTo>
                      <a:pt x="34" y="19"/>
                      <a:pt x="48" y="14"/>
                      <a:pt x="49" y="10"/>
                    </a:cubicBezTo>
                    <a:lnTo>
                      <a:pt x="49" y="10"/>
                    </a:lnTo>
                    <a:cubicBezTo>
                      <a:pt x="49" y="10"/>
                      <a:pt x="49" y="9"/>
                      <a:pt x="49" y="9"/>
                    </a:cubicBezTo>
                    <a:cubicBezTo>
                      <a:pt x="48" y="5"/>
                      <a:pt x="35" y="0"/>
                      <a:pt x="32"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5" name="Freeform 7"/>
              <p:cNvSpPr>
                <a:spLocks/>
              </p:cNvSpPr>
              <p:nvPr/>
            </p:nvSpPr>
            <p:spPr bwMode="auto">
              <a:xfrm>
                <a:off x="3725" y="2776"/>
                <a:ext cx="242" cy="94"/>
              </a:xfrm>
              <a:custGeom>
                <a:avLst/>
                <a:gdLst>
                  <a:gd name="T0" fmla="*/ 32 w 49"/>
                  <a:gd name="T1" fmla="*/ 0 h 19"/>
                  <a:gd name="T2" fmla="*/ 32 w 49"/>
                  <a:gd name="T3" fmla="*/ 0 h 19"/>
                  <a:gd name="T4" fmla="*/ 33 w 49"/>
                  <a:gd name="T5" fmla="*/ 5 h 19"/>
                  <a:gd name="T6" fmla="*/ 1 w 49"/>
                  <a:gd name="T7" fmla="*/ 5 h 19"/>
                  <a:gd name="T8" fmla="*/ 1 w 49"/>
                  <a:gd name="T9" fmla="*/ 14 h 19"/>
                  <a:gd name="T10" fmla="*/ 33 w 49"/>
                  <a:gd name="T11" fmla="*/ 14 h 19"/>
                  <a:gd name="T12" fmla="*/ 32 w 49"/>
                  <a:gd name="T13" fmla="*/ 19 h 19"/>
                  <a:gd name="T14" fmla="*/ 49 w 49"/>
                  <a:gd name="T15" fmla="*/ 10 h 19"/>
                  <a:gd name="T16" fmla="*/ 49 w 49"/>
                  <a:gd name="T17" fmla="*/ 10 h 19"/>
                  <a:gd name="T18" fmla="*/ 49 w 49"/>
                  <a:gd name="T19" fmla="*/ 9 h 19"/>
                  <a:gd name="T20" fmla="*/ 32 w 4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9">
                    <a:moveTo>
                      <a:pt x="32" y="0"/>
                    </a:moveTo>
                    <a:cubicBezTo>
                      <a:pt x="32" y="0"/>
                      <a:pt x="32" y="0"/>
                      <a:pt x="32" y="0"/>
                    </a:cubicBezTo>
                    <a:cubicBezTo>
                      <a:pt x="30" y="1"/>
                      <a:pt x="33" y="5"/>
                      <a:pt x="33" y="5"/>
                    </a:cubicBezTo>
                    <a:cubicBezTo>
                      <a:pt x="33" y="5"/>
                      <a:pt x="3" y="5"/>
                      <a:pt x="1" y="5"/>
                    </a:cubicBezTo>
                    <a:cubicBezTo>
                      <a:pt x="0" y="6"/>
                      <a:pt x="0" y="14"/>
                      <a:pt x="1" y="14"/>
                    </a:cubicBezTo>
                    <a:cubicBezTo>
                      <a:pt x="3" y="14"/>
                      <a:pt x="33" y="14"/>
                      <a:pt x="33" y="14"/>
                    </a:cubicBezTo>
                    <a:cubicBezTo>
                      <a:pt x="33" y="14"/>
                      <a:pt x="30" y="18"/>
                      <a:pt x="32" y="19"/>
                    </a:cubicBezTo>
                    <a:cubicBezTo>
                      <a:pt x="34" y="19"/>
                      <a:pt x="48" y="14"/>
                      <a:pt x="49" y="10"/>
                    </a:cubicBezTo>
                    <a:lnTo>
                      <a:pt x="49" y="10"/>
                    </a:lnTo>
                    <a:cubicBezTo>
                      <a:pt x="49" y="10"/>
                      <a:pt x="49" y="9"/>
                      <a:pt x="49" y="9"/>
                    </a:cubicBezTo>
                    <a:cubicBezTo>
                      <a:pt x="48" y="5"/>
                      <a:pt x="35" y="0"/>
                      <a:pt x="32" y="0"/>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6" name="Freeform 8"/>
              <p:cNvSpPr>
                <a:spLocks/>
              </p:cNvSpPr>
              <p:nvPr/>
            </p:nvSpPr>
            <p:spPr bwMode="auto">
              <a:xfrm>
                <a:off x="1957" y="2304"/>
                <a:ext cx="119" cy="93"/>
              </a:xfrm>
              <a:custGeom>
                <a:avLst/>
                <a:gdLst>
                  <a:gd name="T0" fmla="*/ 16 w 24"/>
                  <a:gd name="T1" fmla="*/ 0 h 19"/>
                  <a:gd name="T2" fmla="*/ 16 w 24"/>
                  <a:gd name="T3" fmla="*/ 0 h 19"/>
                  <a:gd name="T4" fmla="*/ 17 w 24"/>
                  <a:gd name="T5" fmla="*/ 5 h 19"/>
                  <a:gd name="T6" fmla="*/ 1 w 24"/>
                  <a:gd name="T7" fmla="*/ 5 h 19"/>
                  <a:gd name="T8" fmla="*/ 1 w 24"/>
                  <a:gd name="T9" fmla="*/ 14 h 19"/>
                  <a:gd name="T10" fmla="*/ 17 w 24"/>
                  <a:gd name="T11" fmla="*/ 14 h 19"/>
                  <a:gd name="T12" fmla="*/ 16 w 24"/>
                  <a:gd name="T13" fmla="*/ 19 h 19"/>
                  <a:gd name="T14" fmla="*/ 24 w 24"/>
                  <a:gd name="T15" fmla="*/ 9 h 19"/>
                  <a:gd name="T16" fmla="*/ 24 w 24"/>
                  <a:gd name="T17" fmla="*/ 9 h 19"/>
                  <a:gd name="T18" fmla="*/ 24 w 24"/>
                  <a:gd name="T19" fmla="*/ 9 h 19"/>
                  <a:gd name="T20" fmla="*/ 16 w 2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9">
                    <a:moveTo>
                      <a:pt x="16" y="0"/>
                    </a:moveTo>
                    <a:cubicBezTo>
                      <a:pt x="16" y="0"/>
                      <a:pt x="16" y="0"/>
                      <a:pt x="16" y="0"/>
                    </a:cubicBezTo>
                    <a:cubicBezTo>
                      <a:pt x="15" y="0"/>
                      <a:pt x="17" y="5"/>
                      <a:pt x="17" y="5"/>
                    </a:cubicBezTo>
                    <a:cubicBezTo>
                      <a:pt x="17" y="5"/>
                      <a:pt x="2" y="5"/>
                      <a:pt x="1" y="5"/>
                    </a:cubicBezTo>
                    <a:cubicBezTo>
                      <a:pt x="0" y="5"/>
                      <a:pt x="0" y="13"/>
                      <a:pt x="1" y="14"/>
                    </a:cubicBezTo>
                    <a:cubicBezTo>
                      <a:pt x="2" y="14"/>
                      <a:pt x="17" y="14"/>
                      <a:pt x="17" y="14"/>
                    </a:cubicBezTo>
                    <a:cubicBezTo>
                      <a:pt x="17" y="14"/>
                      <a:pt x="15" y="18"/>
                      <a:pt x="16" y="19"/>
                    </a:cubicBezTo>
                    <a:cubicBezTo>
                      <a:pt x="17" y="19"/>
                      <a:pt x="24" y="14"/>
                      <a:pt x="24" y="9"/>
                    </a:cubicBezTo>
                    <a:lnTo>
                      <a:pt x="24" y="9"/>
                    </a:lnTo>
                    <a:cubicBezTo>
                      <a:pt x="24" y="9"/>
                      <a:pt x="24" y="9"/>
                      <a:pt x="24" y="9"/>
                    </a:cubicBezTo>
                    <a:cubicBezTo>
                      <a:pt x="24" y="5"/>
                      <a:pt x="17" y="0"/>
                      <a:pt x="1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8" name="Freeform 10"/>
              <p:cNvSpPr>
                <a:spLocks/>
              </p:cNvSpPr>
              <p:nvPr/>
            </p:nvSpPr>
            <p:spPr bwMode="auto">
              <a:xfrm>
                <a:off x="1755" y="2546"/>
                <a:ext cx="113" cy="94"/>
              </a:xfrm>
              <a:custGeom>
                <a:avLst/>
                <a:gdLst>
                  <a:gd name="T0" fmla="*/ 15 w 23"/>
                  <a:gd name="T1" fmla="*/ 0 h 19"/>
                  <a:gd name="T2" fmla="*/ 15 w 23"/>
                  <a:gd name="T3" fmla="*/ 0 h 19"/>
                  <a:gd name="T4" fmla="*/ 16 w 23"/>
                  <a:gd name="T5" fmla="*/ 5 h 19"/>
                  <a:gd name="T6" fmla="*/ 0 w 23"/>
                  <a:gd name="T7" fmla="*/ 5 h 19"/>
                  <a:gd name="T8" fmla="*/ 0 w 23"/>
                  <a:gd name="T9" fmla="*/ 13 h 19"/>
                  <a:gd name="T10" fmla="*/ 16 w 23"/>
                  <a:gd name="T11" fmla="*/ 13 h 19"/>
                  <a:gd name="T12" fmla="*/ 15 w 23"/>
                  <a:gd name="T13" fmla="*/ 18 h 19"/>
                  <a:gd name="T14" fmla="*/ 23 w 23"/>
                  <a:gd name="T15" fmla="*/ 9 h 19"/>
                  <a:gd name="T16" fmla="*/ 23 w 23"/>
                  <a:gd name="T17" fmla="*/ 9 h 19"/>
                  <a:gd name="T18" fmla="*/ 15 w 23"/>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9">
                    <a:moveTo>
                      <a:pt x="15" y="0"/>
                    </a:moveTo>
                    <a:cubicBezTo>
                      <a:pt x="15" y="0"/>
                      <a:pt x="15" y="0"/>
                      <a:pt x="15" y="0"/>
                    </a:cubicBezTo>
                    <a:cubicBezTo>
                      <a:pt x="14" y="0"/>
                      <a:pt x="16" y="5"/>
                      <a:pt x="16" y="5"/>
                    </a:cubicBezTo>
                    <a:cubicBezTo>
                      <a:pt x="16" y="5"/>
                      <a:pt x="1" y="4"/>
                      <a:pt x="0" y="5"/>
                    </a:cubicBezTo>
                    <a:cubicBezTo>
                      <a:pt x="0" y="5"/>
                      <a:pt x="0" y="13"/>
                      <a:pt x="0" y="13"/>
                    </a:cubicBezTo>
                    <a:cubicBezTo>
                      <a:pt x="1" y="14"/>
                      <a:pt x="16" y="13"/>
                      <a:pt x="16" y="13"/>
                    </a:cubicBezTo>
                    <a:cubicBezTo>
                      <a:pt x="16" y="13"/>
                      <a:pt x="14" y="18"/>
                      <a:pt x="15" y="18"/>
                    </a:cubicBezTo>
                    <a:cubicBezTo>
                      <a:pt x="16" y="19"/>
                      <a:pt x="23" y="14"/>
                      <a:pt x="23" y="9"/>
                    </a:cubicBezTo>
                    <a:cubicBezTo>
                      <a:pt x="23" y="9"/>
                      <a:pt x="23" y="9"/>
                      <a:pt x="23" y="9"/>
                    </a:cubicBezTo>
                    <a:cubicBezTo>
                      <a:pt x="23" y="5"/>
                      <a:pt x="17" y="0"/>
                      <a:pt x="15"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0" name="Freeform 12"/>
              <p:cNvSpPr>
                <a:spLocks/>
              </p:cNvSpPr>
              <p:nvPr/>
            </p:nvSpPr>
            <p:spPr bwMode="auto">
              <a:xfrm>
                <a:off x="1557" y="2707"/>
                <a:ext cx="94" cy="118"/>
              </a:xfrm>
              <a:custGeom>
                <a:avLst/>
                <a:gdLst>
                  <a:gd name="T0" fmla="*/ 0 w 19"/>
                  <a:gd name="T1" fmla="*/ 8 h 24"/>
                  <a:gd name="T2" fmla="*/ 0 w 19"/>
                  <a:gd name="T3" fmla="*/ 8 h 24"/>
                  <a:gd name="T4" fmla="*/ 5 w 19"/>
                  <a:gd name="T5" fmla="*/ 7 h 24"/>
                  <a:gd name="T6" fmla="*/ 5 w 19"/>
                  <a:gd name="T7" fmla="*/ 23 h 24"/>
                  <a:gd name="T8" fmla="*/ 14 w 19"/>
                  <a:gd name="T9" fmla="*/ 23 h 24"/>
                  <a:gd name="T10" fmla="*/ 14 w 19"/>
                  <a:gd name="T11" fmla="*/ 7 h 24"/>
                  <a:gd name="T12" fmla="*/ 19 w 19"/>
                  <a:gd name="T13" fmla="*/ 8 h 24"/>
                  <a:gd name="T14" fmla="*/ 10 w 19"/>
                  <a:gd name="T15" fmla="*/ 0 h 24"/>
                  <a:gd name="T16" fmla="*/ 9 w 19"/>
                  <a:gd name="T17" fmla="*/ 0 h 24"/>
                  <a:gd name="T18" fmla="*/ 0 w 19"/>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4">
                    <a:moveTo>
                      <a:pt x="0" y="8"/>
                    </a:moveTo>
                    <a:cubicBezTo>
                      <a:pt x="0" y="8"/>
                      <a:pt x="0" y="8"/>
                      <a:pt x="0" y="8"/>
                    </a:cubicBezTo>
                    <a:cubicBezTo>
                      <a:pt x="1" y="9"/>
                      <a:pt x="5" y="7"/>
                      <a:pt x="5" y="7"/>
                    </a:cubicBezTo>
                    <a:cubicBezTo>
                      <a:pt x="5" y="7"/>
                      <a:pt x="5" y="22"/>
                      <a:pt x="5" y="23"/>
                    </a:cubicBezTo>
                    <a:cubicBezTo>
                      <a:pt x="6" y="24"/>
                      <a:pt x="14" y="24"/>
                      <a:pt x="14" y="23"/>
                    </a:cubicBezTo>
                    <a:cubicBezTo>
                      <a:pt x="14" y="22"/>
                      <a:pt x="14" y="7"/>
                      <a:pt x="14" y="7"/>
                    </a:cubicBezTo>
                    <a:cubicBezTo>
                      <a:pt x="14" y="7"/>
                      <a:pt x="19" y="9"/>
                      <a:pt x="19" y="8"/>
                    </a:cubicBezTo>
                    <a:cubicBezTo>
                      <a:pt x="19" y="7"/>
                      <a:pt x="14" y="0"/>
                      <a:pt x="10" y="0"/>
                    </a:cubicBezTo>
                    <a:cubicBezTo>
                      <a:pt x="10" y="0"/>
                      <a:pt x="10" y="0"/>
                      <a:pt x="9" y="0"/>
                    </a:cubicBezTo>
                    <a:cubicBezTo>
                      <a:pt x="5" y="0"/>
                      <a:pt x="0" y="6"/>
                      <a:pt x="0" y="8"/>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2" name="Freeform 14"/>
              <p:cNvSpPr>
                <a:spLocks/>
              </p:cNvSpPr>
              <p:nvPr/>
            </p:nvSpPr>
            <p:spPr bwMode="auto">
              <a:xfrm>
                <a:off x="1952" y="2544"/>
                <a:ext cx="119" cy="99"/>
              </a:xfrm>
              <a:custGeom>
                <a:avLst/>
                <a:gdLst>
                  <a:gd name="T0" fmla="*/ 16 w 24"/>
                  <a:gd name="T1" fmla="*/ 0 h 20"/>
                  <a:gd name="T2" fmla="*/ 16 w 24"/>
                  <a:gd name="T3" fmla="*/ 0 h 20"/>
                  <a:gd name="T4" fmla="*/ 17 w 24"/>
                  <a:gd name="T5" fmla="*/ 5 h 20"/>
                  <a:gd name="T6" fmla="*/ 1 w 24"/>
                  <a:gd name="T7" fmla="*/ 6 h 20"/>
                  <a:gd name="T8" fmla="*/ 1 w 24"/>
                  <a:gd name="T9" fmla="*/ 14 h 20"/>
                  <a:gd name="T10" fmla="*/ 17 w 24"/>
                  <a:gd name="T11" fmla="*/ 14 h 20"/>
                  <a:gd name="T12" fmla="*/ 16 w 24"/>
                  <a:gd name="T13" fmla="*/ 19 h 20"/>
                  <a:gd name="T14" fmla="*/ 24 w 24"/>
                  <a:gd name="T15" fmla="*/ 10 h 20"/>
                  <a:gd name="T16" fmla="*/ 24 w 24"/>
                  <a:gd name="T17" fmla="*/ 10 h 20"/>
                  <a:gd name="T18" fmla="*/ 16 w 24"/>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0">
                    <a:moveTo>
                      <a:pt x="16" y="0"/>
                    </a:moveTo>
                    <a:cubicBezTo>
                      <a:pt x="16" y="0"/>
                      <a:pt x="16" y="0"/>
                      <a:pt x="16" y="0"/>
                    </a:cubicBezTo>
                    <a:cubicBezTo>
                      <a:pt x="15" y="1"/>
                      <a:pt x="17" y="5"/>
                      <a:pt x="17" y="5"/>
                    </a:cubicBezTo>
                    <a:cubicBezTo>
                      <a:pt x="17" y="5"/>
                      <a:pt x="2" y="5"/>
                      <a:pt x="1" y="6"/>
                    </a:cubicBezTo>
                    <a:cubicBezTo>
                      <a:pt x="0" y="6"/>
                      <a:pt x="0" y="14"/>
                      <a:pt x="1" y="14"/>
                    </a:cubicBezTo>
                    <a:cubicBezTo>
                      <a:pt x="2" y="15"/>
                      <a:pt x="17" y="14"/>
                      <a:pt x="17" y="14"/>
                    </a:cubicBezTo>
                    <a:cubicBezTo>
                      <a:pt x="17" y="14"/>
                      <a:pt x="15" y="19"/>
                      <a:pt x="16" y="19"/>
                    </a:cubicBezTo>
                    <a:cubicBezTo>
                      <a:pt x="17" y="20"/>
                      <a:pt x="24" y="14"/>
                      <a:pt x="24" y="10"/>
                    </a:cubicBezTo>
                    <a:cubicBezTo>
                      <a:pt x="24" y="10"/>
                      <a:pt x="24" y="10"/>
                      <a:pt x="24" y="10"/>
                    </a:cubicBezTo>
                    <a:cubicBezTo>
                      <a:pt x="24" y="5"/>
                      <a:pt x="18" y="0"/>
                      <a:pt x="1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4" name="Freeform 16"/>
              <p:cNvSpPr>
                <a:spLocks/>
              </p:cNvSpPr>
              <p:nvPr/>
            </p:nvSpPr>
            <p:spPr bwMode="auto">
              <a:xfrm>
                <a:off x="2495" y="2282"/>
                <a:ext cx="499" cy="94"/>
              </a:xfrm>
              <a:custGeom>
                <a:avLst/>
                <a:gdLst>
                  <a:gd name="T0" fmla="*/ 67 w 101"/>
                  <a:gd name="T1" fmla="*/ 0 h 19"/>
                  <a:gd name="T2" fmla="*/ 67 w 101"/>
                  <a:gd name="T3" fmla="*/ 0 h 19"/>
                  <a:gd name="T4" fmla="*/ 69 w 101"/>
                  <a:gd name="T5" fmla="*/ 5 h 19"/>
                  <a:gd name="T6" fmla="*/ 3 w 101"/>
                  <a:gd name="T7" fmla="*/ 5 h 19"/>
                  <a:gd name="T8" fmla="*/ 3 w 101"/>
                  <a:gd name="T9" fmla="*/ 13 h 19"/>
                  <a:gd name="T10" fmla="*/ 69 w 101"/>
                  <a:gd name="T11" fmla="*/ 13 h 19"/>
                  <a:gd name="T12" fmla="*/ 66 w 101"/>
                  <a:gd name="T13" fmla="*/ 18 h 19"/>
                  <a:gd name="T14" fmla="*/ 101 w 101"/>
                  <a:gd name="T15" fmla="*/ 9 h 19"/>
                  <a:gd name="T16" fmla="*/ 101 w 101"/>
                  <a:gd name="T17" fmla="*/ 9 h 19"/>
                  <a:gd name="T18" fmla="*/ 101 w 101"/>
                  <a:gd name="T19" fmla="*/ 9 h 19"/>
                  <a:gd name="T20" fmla="*/ 67 w 101"/>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19">
                    <a:moveTo>
                      <a:pt x="67" y="0"/>
                    </a:moveTo>
                    <a:cubicBezTo>
                      <a:pt x="67" y="0"/>
                      <a:pt x="67" y="0"/>
                      <a:pt x="67" y="0"/>
                    </a:cubicBezTo>
                    <a:cubicBezTo>
                      <a:pt x="62" y="1"/>
                      <a:pt x="69" y="5"/>
                      <a:pt x="69" y="5"/>
                    </a:cubicBezTo>
                    <a:cubicBezTo>
                      <a:pt x="69" y="5"/>
                      <a:pt x="5" y="5"/>
                      <a:pt x="3" y="5"/>
                    </a:cubicBezTo>
                    <a:cubicBezTo>
                      <a:pt x="0" y="5"/>
                      <a:pt x="0" y="13"/>
                      <a:pt x="3" y="13"/>
                    </a:cubicBezTo>
                    <a:cubicBezTo>
                      <a:pt x="5" y="14"/>
                      <a:pt x="69" y="13"/>
                      <a:pt x="69" y="13"/>
                    </a:cubicBezTo>
                    <a:cubicBezTo>
                      <a:pt x="69" y="13"/>
                      <a:pt x="62" y="18"/>
                      <a:pt x="66" y="18"/>
                    </a:cubicBezTo>
                    <a:cubicBezTo>
                      <a:pt x="70" y="19"/>
                      <a:pt x="100" y="14"/>
                      <a:pt x="101" y="9"/>
                    </a:cubicBezTo>
                    <a:lnTo>
                      <a:pt x="101" y="9"/>
                    </a:lnTo>
                    <a:cubicBezTo>
                      <a:pt x="101" y="9"/>
                      <a:pt x="101" y="9"/>
                      <a:pt x="101" y="9"/>
                    </a:cubicBezTo>
                    <a:cubicBezTo>
                      <a:pt x="100" y="5"/>
                      <a:pt x="72" y="0"/>
                      <a:pt x="67"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5" name="Freeform 17"/>
              <p:cNvSpPr>
                <a:spLocks noEditPoints="1"/>
              </p:cNvSpPr>
              <p:nvPr/>
            </p:nvSpPr>
            <p:spPr bwMode="auto">
              <a:xfrm>
                <a:off x="2491" y="2282"/>
                <a:ext cx="508" cy="94"/>
              </a:xfrm>
              <a:custGeom>
                <a:avLst/>
                <a:gdLst>
                  <a:gd name="T0" fmla="*/ 67 w 103"/>
                  <a:gd name="T1" fmla="*/ 0 h 19"/>
                  <a:gd name="T2" fmla="*/ 68 w 103"/>
                  <a:gd name="T3" fmla="*/ 0 h 19"/>
                  <a:gd name="T4" fmla="*/ 67 w 103"/>
                  <a:gd name="T5" fmla="*/ 0 h 19"/>
                  <a:gd name="T6" fmla="*/ 71 w 103"/>
                  <a:gd name="T7" fmla="*/ 5 h 19"/>
                  <a:gd name="T8" fmla="*/ 68 w 103"/>
                  <a:gd name="T9" fmla="*/ 1 h 19"/>
                  <a:gd name="T10" fmla="*/ 70 w 103"/>
                  <a:gd name="T11" fmla="*/ 5 h 19"/>
                  <a:gd name="T12" fmla="*/ 70 w 103"/>
                  <a:gd name="T13" fmla="*/ 5 h 19"/>
                  <a:gd name="T14" fmla="*/ 70 w 103"/>
                  <a:gd name="T15" fmla="*/ 5 h 19"/>
                  <a:gd name="T16" fmla="*/ 3 w 103"/>
                  <a:gd name="T17" fmla="*/ 5 h 19"/>
                  <a:gd name="T18" fmla="*/ 4 w 103"/>
                  <a:gd name="T19" fmla="*/ 5 h 19"/>
                  <a:gd name="T20" fmla="*/ 3 w 103"/>
                  <a:gd name="T21" fmla="*/ 5 h 19"/>
                  <a:gd name="T22" fmla="*/ 3 w 103"/>
                  <a:gd name="T23" fmla="*/ 9 h 19"/>
                  <a:gd name="T24" fmla="*/ 3 w 103"/>
                  <a:gd name="T25" fmla="*/ 7 h 19"/>
                  <a:gd name="T26" fmla="*/ 1 w 103"/>
                  <a:gd name="T27" fmla="*/ 11 h 19"/>
                  <a:gd name="T28" fmla="*/ 3 w 103"/>
                  <a:gd name="T29" fmla="*/ 11 h 19"/>
                  <a:gd name="T30" fmla="*/ 1 w 103"/>
                  <a:gd name="T31" fmla="*/ 11 h 19"/>
                  <a:gd name="T32" fmla="*/ 4 w 103"/>
                  <a:gd name="T33" fmla="*/ 13 h 19"/>
                  <a:gd name="T34" fmla="*/ 4 w 103"/>
                  <a:gd name="T35" fmla="*/ 13 h 19"/>
                  <a:gd name="T36" fmla="*/ 70 w 103"/>
                  <a:gd name="T37" fmla="*/ 14 h 19"/>
                  <a:gd name="T38" fmla="*/ 70 w 103"/>
                  <a:gd name="T39" fmla="*/ 13 h 19"/>
                  <a:gd name="T40" fmla="*/ 70 w 103"/>
                  <a:gd name="T41" fmla="*/ 14 h 19"/>
                  <a:gd name="T42" fmla="*/ 68 w 103"/>
                  <a:gd name="T43" fmla="*/ 18 h 19"/>
                  <a:gd name="T44" fmla="*/ 71 w 103"/>
                  <a:gd name="T45" fmla="*/ 14 h 19"/>
                  <a:gd name="T46" fmla="*/ 92 w 103"/>
                  <a:gd name="T47" fmla="*/ 14 h 19"/>
                  <a:gd name="T48" fmla="*/ 90 w 103"/>
                  <a:gd name="T49" fmla="*/ 14 h 19"/>
                  <a:gd name="T50" fmla="*/ 92 w 103"/>
                  <a:gd name="T51" fmla="*/ 14 h 19"/>
                  <a:gd name="T52" fmla="*/ 101 w 103"/>
                  <a:gd name="T53" fmla="*/ 9 h 19"/>
                  <a:gd name="T54" fmla="*/ 102 w 103"/>
                  <a:gd name="T55" fmla="*/ 9 h 19"/>
                  <a:gd name="T56" fmla="*/ 102 w 103"/>
                  <a:gd name="T57" fmla="*/ 10 h 19"/>
                  <a:gd name="T58" fmla="*/ 102 w 103"/>
                  <a:gd name="T59" fmla="*/ 9 h 19"/>
                  <a:gd name="T60" fmla="*/ 102 w 103"/>
                  <a:gd name="T61" fmla="*/ 10 h 19"/>
                  <a:gd name="T62" fmla="*/ 101 w 103"/>
                  <a:gd name="T63" fmla="*/ 9 h 19"/>
                  <a:gd name="T64" fmla="*/ 101 w 103"/>
                  <a:gd name="T65" fmla="*/ 9 h 19"/>
                  <a:gd name="T66" fmla="*/ 102 w 103"/>
                  <a:gd name="T67" fmla="*/ 9 h 19"/>
                  <a:gd name="T68" fmla="*/ 101 w 103"/>
                  <a:gd name="T69" fmla="*/ 9 h 19"/>
                  <a:gd name="T70" fmla="*/ 103 w 103"/>
                  <a:gd name="T71" fmla="*/ 9 h 19"/>
                  <a:gd name="T72" fmla="*/ 101 w 103"/>
                  <a:gd name="T73" fmla="*/ 9 h 19"/>
                  <a:gd name="T74" fmla="*/ 102 w 103"/>
                  <a:gd name="T75" fmla="*/ 9 h 19"/>
                  <a:gd name="T76" fmla="*/ 92 w 103"/>
                  <a:gd name="T77" fmla="*/ 4 h 19"/>
                  <a:gd name="T78" fmla="*/ 90 w 103"/>
                  <a:gd name="T79" fmla="*/ 4 h 19"/>
                  <a:gd name="T80" fmla="*/ 92 w 103"/>
                  <a:gd name="T81" fmla="*/ 4 h 19"/>
                  <a:gd name="T82" fmla="*/ 68 w 103"/>
                  <a:gd name="T83"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3" h="19">
                    <a:moveTo>
                      <a:pt x="68" y="1"/>
                    </a:moveTo>
                    <a:cubicBezTo>
                      <a:pt x="68" y="1"/>
                      <a:pt x="68" y="1"/>
                      <a:pt x="68" y="1"/>
                    </a:cubicBezTo>
                    <a:lnTo>
                      <a:pt x="67" y="0"/>
                    </a:lnTo>
                    <a:cubicBezTo>
                      <a:pt x="67" y="0"/>
                      <a:pt x="68" y="0"/>
                      <a:pt x="68" y="0"/>
                    </a:cubicBezTo>
                    <a:lnTo>
                      <a:pt x="68" y="1"/>
                    </a:lnTo>
                    <a:close/>
                    <a:moveTo>
                      <a:pt x="68" y="0"/>
                    </a:moveTo>
                    <a:lnTo>
                      <a:pt x="68" y="1"/>
                    </a:lnTo>
                    <a:cubicBezTo>
                      <a:pt x="67" y="1"/>
                      <a:pt x="67" y="1"/>
                      <a:pt x="66" y="0"/>
                    </a:cubicBezTo>
                    <a:cubicBezTo>
                      <a:pt x="66" y="0"/>
                      <a:pt x="66" y="0"/>
                      <a:pt x="67" y="0"/>
                    </a:cubicBezTo>
                    <a:lnTo>
                      <a:pt x="68" y="0"/>
                    </a:lnTo>
                    <a:close/>
                    <a:moveTo>
                      <a:pt x="68" y="1"/>
                    </a:moveTo>
                    <a:cubicBezTo>
                      <a:pt x="65" y="1"/>
                      <a:pt x="71" y="5"/>
                      <a:pt x="71" y="5"/>
                    </a:cubicBezTo>
                    <a:lnTo>
                      <a:pt x="69" y="5"/>
                    </a:lnTo>
                    <a:cubicBezTo>
                      <a:pt x="69" y="5"/>
                      <a:pt x="62" y="1"/>
                      <a:pt x="67" y="0"/>
                    </a:cubicBezTo>
                    <a:lnTo>
                      <a:pt x="68" y="1"/>
                    </a:lnTo>
                    <a:close/>
                    <a:moveTo>
                      <a:pt x="70" y="5"/>
                    </a:moveTo>
                    <a:lnTo>
                      <a:pt x="71" y="5"/>
                    </a:lnTo>
                    <a:cubicBezTo>
                      <a:pt x="71" y="5"/>
                      <a:pt x="71" y="5"/>
                      <a:pt x="70" y="5"/>
                    </a:cubicBezTo>
                    <a:cubicBezTo>
                      <a:pt x="69" y="5"/>
                      <a:pt x="69" y="5"/>
                      <a:pt x="69" y="5"/>
                    </a:cubicBezTo>
                    <a:lnTo>
                      <a:pt x="70" y="5"/>
                    </a:lnTo>
                    <a:close/>
                    <a:moveTo>
                      <a:pt x="70" y="5"/>
                    </a:moveTo>
                    <a:cubicBezTo>
                      <a:pt x="69" y="5"/>
                      <a:pt x="7" y="5"/>
                      <a:pt x="4" y="5"/>
                    </a:cubicBezTo>
                    <a:lnTo>
                      <a:pt x="3" y="5"/>
                    </a:lnTo>
                    <a:cubicBezTo>
                      <a:pt x="6" y="5"/>
                      <a:pt x="70" y="5"/>
                      <a:pt x="70" y="5"/>
                    </a:cubicBezTo>
                    <a:close/>
                    <a:moveTo>
                      <a:pt x="4" y="5"/>
                    </a:moveTo>
                    <a:lnTo>
                      <a:pt x="4" y="5"/>
                    </a:lnTo>
                    <a:cubicBezTo>
                      <a:pt x="4" y="5"/>
                      <a:pt x="3" y="5"/>
                      <a:pt x="3" y="5"/>
                    </a:cubicBezTo>
                    <a:cubicBezTo>
                      <a:pt x="2" y="5"/>
                      <a:pt x="3" y="5"/>
                      <a:pt x="3" y="5"/>
                    </a:cubicBezTo>
                    <a:lnTo>
                      <a:pt x="4" y="5"/>
                    </a:lnTo>
                    <a:close/>
                    <a:moveTo>
                      <a:pt x="4" y="5"/>
                    </a:moveTo>
                    <a:cubicBezTo>
                      <a:pt x="4" y="5"/>
                      <a:pt x="3" y="6"/>
                      <a:pt x="3" y="7"/>
                    </a:cubicBezTo>
                    <a:lnTo>
                      <a:pt x="1" y="7"/>
                    </a:lnTo>
                    <a:cubicBezTo>
                      <a:pt x="1" y="6"/>
                      <a:pt x="2" y="5"/>
                      <a:pt x="3" y="5"/>
                    </a:cubicBezTo>
                    <a:lnTo>
                      <a:pt x="4" y="5"/>
                    </a:lnTo>
                    <a:close/>
                    <a:moveTo>
                      <a:pt x="3" y="7"/>
                    </a:moveTo>
                    <a:cubicBezTo>
                      <a:pt x="3" y="8"/>
                      <a:pt x="3" y="8"/>
                      <a:pt x="3" y="9"/>
                    </a:cubicBezTo>
                    <a:lnTo>
                      <a:pt x="0" y="9"/>
                    </a:lnTo>
                    <a:cubicBezTo>
                      <a:pt x="0" y="8"/>
                      <a:pt x="0" y="8"/>
                      <a:pt x="1" y="7"/>
                    </a:cubicBezTo>
                    <a:lnTo>
                      <a:pt x="3" y="7"/>
                    </a:lnTo>
                    <a:close/>
                    <a:moveTo>
                      <a:pt x="3" y="9"/>
                    </a:moveTo>
                    <a:cubicBezTo>
                      <a:pt x="3" y="10"/>
                      <a:pt x="3" y="11"/>
                      <a:pt x="3" y="11"/>
                    </a:cubicBezTo>
                    <a:lnTo>
                      <a:pt x="1" y="11"/>
                    </a:lnTo>
                    <a:cubicBezTo>
                      <a:pt x="0" y="11"/>
                      <a:pt x="0" y="10"/>
                      <a:pt x="0" y="9"/>
                    </a:cubicBezTo>
                    <a:lnTo>
                      <a:pt x="3" y="9"/>
                    </a:lnTo>
                    <a:close/>
                    <a:moveTo>
                      <a:pt x="3" y="11"/>
                    </a:moveTo>
                    <a:cubicBezTo>
                      <a:pt x="3" y="12"/>
                      <a:pt x="4" y="13"/>
                      <a:pt x="4" y="13"/>
                    </a:cubicBezTo>
                    <a:lnTo>
                      <a:pt x="3" y="14"/>
                    </a:lnTo>
                    <a:cubicBezTo>
                      <a:pt x="2" y="13"/>
                      <a:pt x="1" y="13"/>
                      <a:pt x="1" y="11"/>
                    </a:cubicBezTo>
                    <a:lnTo>
                      <a:pt x="3" y="11"/>
                    </a:lnTo>
                    <a:close/>
                    <a:moveTo>
                      <a:pt x="4" y="13"/>
                    </a:moveTo>
                    <a:lnTo>
                      <a:pt x="4" y="13"/>
                    </a:lnTo>
                    <a:cubicBezTo>
                      <a:pt x="5" y="13"/>
                      <a:pt x="5" y="13"/>
                      <a:pt x="5" y="13"/>
                    </a:cubicBezTo>
                    <a:cubicBezTo>
                      <a:pt x="4" y="14"/>
                      <a:pt x="4" y="14"/>
                      <a:pt x="3" y="14"/>
                    </a:cubicBezTo>
                    <a:lnTo>
                      <a:pt x="4" y="13"/>
                    </a:lnTo>
                    <a:close/>
                    <a:moveTo>
                      <a:pt x="4" y="13"/>
                    </a:moveTo>
                    <a:cubicBezTo>
                      <a:pt x="7" y="13"/>
                      <a:pt x="69" y="13"/>
                      <a:pt x="70" y="13"/>
                    </a:cubicBezTo>
                    <a:lnTo>
                      <a:pt x="70" y="14"/>
                    </a:lnTo>
                    <a:cubicBezTo>
                      <a:pt x="70" y="14"/>
                      <a:pt x="6" y="14"/>
                      <a:pt x="3" y="14"/>
                    </a:cubicBezTo>
                    <a:lnTo>
                      <a:pt x="4" y="13"/>
                    </a:lnTo>
                    <a:close/>
                    <a:moveTo>
                      <a:pt x="70" y="13"/>
                    </a:moveTo>
                    <a:lnTo>
                      <a:pt x="70" y="13"/>
                    </a:lnTo>
                    <a:cubicBezTo>
                      <a:pt x="70" y="13"/>
                      <a:pt x="71" y="13"/>
                      <a:pt x="71" y="13"/>
                    </a:cubicBezTo>
                    <a:cubicBezTo>
                      <a:pt x="71" y="14"/>
                      <a:pt x="70" y="14"/>
                      <a:pt x="70" y="14"/>
                    </a:cubicBezTo>
                    <a:lnTo>
                      <a:pt x="70" y="13"/>
                    </a:lnTo>
                    <a:close/>
                    <a:moveTo>
                      <a:pt x="71" y="14"/>
                    </a:moveTo>
                    <a:cubicBezTo>
                      <a:pt x="71" y="14"/>
                      <a:pt x="65" y="18"/>
                      <a:pt x="68" y="18"/>
                    </a:cubicBezTo>
                    <a:lnTo>
                      <a:pt x="67" y="18"/>
                    </a:lnTo>
                    <a:cubicBezTo>
                      <a:pt x="62" y="18"/>
                      <a:pt x="69" y="13"/>
                      <a:pt x="69" y="13"/>
                    </a:cubicBezTo>
                    <a:lnTo>
                      <a:pt x="71" y="14"/>
                    </a:lnTo>
                    <a:close/>
                    <a:moveTo>
                      <a:pt x="68" y="18"/>
                    </a:moveTo>
                    <a:cubicBezTo>
                      <a:pt x="70" y="18"/>
                      <a:pt x="81" y="16"/>
                      <a:pt x="90" y="14"/>
                    </a:cubicBezTo>
                    <a:lnTo>
                      <a:pt x="92" y="14"/>
                    </a:lnTo>
                    <a:cubicBezTo>
                      <a:pt x="82" y="17"/>
                      <a:pt x="70" y="19"/>
                      <a:pt x="67" y="18"/>
                    </a:cubicBezTo>
                    <a:lnTo>
                      <a:pt x="68" y="18"/>
                    </a:lnTo>
                    <a:close/>
                    <a:moveTo>
                      <a:pt x="90" y="14"/>
                    </a:moveTo>
                    <a:cubicBezTo>
                      <a:pt x="96" y="13"/>
                      <a:pt x="100" y="11"/>
                      <a:pt x="101" y="9"/>
                    </a:cubicBezTo>
                    <a:lnTo>
                      <a:pt x="103" y="9"/>
                    </a:lnTo>
                    <a:cubicBezTo>
                      <a:pt x="103" y="11"/>
                      <a:pt x="98" y="13"/>
                      <a:pt x="92" y="14"/>
                    </a:cubicBezTo>
                    <a:lnTo>
                      <a:pt x="90" y="14"/>
                    </a:lnTo>
                    <a:close/>
                    <a:moveTo>
                      <a:pt x="102" y="9"/>
                    </a:moveTo>
                    <a:lnTo>
                      <a:pt x="101" y="9"/>
                    </a:lnTo>
                    <a:cubicBezTo>
                      <a:pt x="101" y="9"/>
                      <a:pt x="101" y="9"/>
                      <a:pt x="102" y="9"/>
                    </a:cubicBezTo>
                    <a:cubicBezTo>
                      <a:pt x="102" y="9"/>
                      <a:pt x="103" y="9"/>
                      <a:pt x="103" y="9"/>
                    </a:cubicBezTo>
                    <a:lnTo>
                      <a:pt x="102" y="9"/>
                    </a:lnTo>
                    <a:close/>
                    <a:moveTo>
                      <a:pt x="102" y="9"/>
                    </a:moveTo>
                    <a:lnTo>
                      <a:pt x="102" y="9"/>
                    </a:lnTo>
                    <a:lnTo>
                      <a:pt x="102" y="10"/>
                    </a:lnTo>
                    <a:lnTo>
                      <a:pt x="102" y="10"/>
                    </a:lnTo>
                    <a:lnTo>
                      <a:pt x="102" y="9"/>
                    </a:lnTo>
                    <a:close/>
                    <a:moveTo>
                      <a:pt x="102" y="9"/>
                    </a:moveTo>
                    <a:lnTo>
                      <a:pt x="102" y="9"/>
                    </a:lnTo>
                    <a:cubicBezTo>
                      <a:pt x="102" y="9"/>
                      <a:pt x="103" y="9"/>
                      <a:pt x="103" y="9"/>
                    </a:cubicBezTo>
                    <a:cubicBezTo>
                      <a:pt x="103" y="10"/>
                      <a:pt x="102" y="10"/>
                      <a:pt x="102" y="10"/>
                    </a:cubicBezTo>
                    <a:lnTo>
                      <a:pt x="102" y="9"/>
                    </a:lnTo>
                    <a:close/>
                    <a:moveTo>
                      <a:pt x="101" y="9"/>
                    </a:moveTo>
                    <a:cubicBezTo>
                      <a:pt x="101" y="9"/>
                      <a:pt x="101" y="9"/>
                      <a:pt x="101" y="9"/>
                    </a:cubicBezTo>
                    <a:lnTo>
                      <a:pt x="103" y="9"/>
                    </a:lnTo>
                    <a:cubicBezTo>
                      <a:pt x="103" y="9"/>
                      <a:pt x="103" y="9"/>
                      <a:pt x="103" y="9"/>
                    </a:cubicBezTo>
                    <a:lnTo>
                      <a:pt x="101" y="9"/>
                    </a:lnTo>
                    <a:close/>
                    <a:moveTo>
                      <a:pt x="102" y="9"/>
                    </a:moveTo>
                    <a:lnTo>
                      <a:pt x="101" y="9"/>
                    </a:lnTo>
                    <a:cubicBezTo>
                      <a:pt x="101" y="9"/>
                      <a:pt x="101" y="9"/>
                      <a:pt x="102" y="9"/>
                    </a:cubicBezTo>
                    <a:cubicBezTo>
                      <a:pt x="102" y="9"/>
                      <a:pt x="103" y="9"/>
                      <a:pt x="103" y="9"/>
                    </a:cubicBezTo>
                    <a:lnTo>
                      <a:pt x="102" y="9"/>
                    </a:lnTo>
                    <a:close/>
                    <a:moveTo>
                      <a:pt x="101" y="9"/>
                    </a:moveTo>
                    <a:lnTo>
                      <a:pt x="101" y="9"/>
                    </a:lnTo>
                    <a:lnTo>
                      <a:pt x="103" y="9"/>
                    </a:lnTo>
                    <a:lnTo>
                      <a:pt x="103" y="9"/>
                    </a:lnTo>
                    <a:lnTo>
                      <a:pt x="101" y="9"/>
                    </a:lnTo>
                    <a:close/>
                    <a:moveTo>
                      <a:pt x="102" y="9"/>
                    </a:moveTo>
                    <a:lnTo>
                      <a:pt x="101" y="9"/>
                    </a:lnTo>
                    <a:cubicBezTo>
                      <a:pt x="101" y="9"/>
                      <a:pt x="101" y="9"/>
                      <a:pt x="102" y="9"/>
                    </a:cubicBezTo>
                    <a:cubicBezTo>
                      <a:pt x="102" y="9"/>
                      <a:pt x="103" y="9"/>
                      <a:pt x="103" y="9"/>
                    </a:cubicBezTo>
                    <a:lnTo>
                      <a:pt x="102" y="9"/>
                    </a:lnTo>
                    <a:close/>
                    <a:moveTo>
                      <a:pt x="101" y="9"/>
                    </a:moveTo>
                    <a:cubicBezTo>
                      <a:pt x="100" y="8"/>
                      <a:pt x="96" y="6"/>
                      <a:pt x="90" y="4"/>
                    </a:cubicBezTo>
                    <a:lnTo>
                      <a:pt x="92" y="4"/>
                    </a:lnTo>
                    <a:cubicBezTo>
                      <a:pt x="98" y="6"/>
                      <a:pt x="103" y="7"/>
                      <a:pt x="103" y="9"/>
                    </a:cubicBezTo>
                    <a:lnTo>
                      <a:pt x="101" y="9"/>
                    </a:lnTo>
                    <a:close/>
                    <a:moveTo>
                      <a:pt x="90" y="4"/>
                    </a:moveTo>
                    <a:cubicBezTo>
                      <a:pt x="82" y="2"/>
                      <a:pt x="71" y="1"/>
                      <a:pt x="68" y="1"/>
                    </a:cubicBezTo>
                    <a:lnTo>
                      <a:pt x="68" y="0"/>
                    </a:lnTo>
                    <a:cubicBezTo>
                      <a:pt x="71" y="0"/>
                      <a:pt x="83" y="2"/>
                      <a:pt x="92" y="4"/>
                    </a:cubicBezTo>
                    <a:lnTo>
                      <a:pt x="90" y="4"/>
                    </a:lnTo>
                    <a:close/>
                    <a:moveTo>
                      <a:pt x="68" y="0"/>
                    </a:moveTo>
                    <a:lnTo>
                      <a:pt x="68" y="1"/>
                    </a:lnTo>
                    <a:cubicBezTo>
                      <a:pt x="67" y="1"/>
                      <a:pt x="67" y="0"/>
                      <a:pt x="67" y="0"/>
                    </a:cubicBezTo>
                    <a:cubicBezTo>
                      <a:pt x="67" y="0"/>
                      <a:pt x="67" y="0"/>
                      <a:pt x="68"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6" name="Freeform 18"/>
              <p:cNvSpPr>
                <a:spLocks/>
              </p:cNvSpPr>
              <p:nvPr/>
            </p:nvSpPr>
            <p:spPr bwMode="auto">
              <a:xfrm>
                <a:off x="2491" y="2496"/>
                <a:ext cx="508" cy="89"/>
              </a:xfrm>
              <a:custGeom>
                <a:avLst/>
                <a:gdLst>
                  <a:gd name="T0" fmla="*/ 68 w 103"/>
                  <a:gd name="T1" fmla="*/ 0 h 18"/>
                  <a:gd name="T2" fmla="*/ 68 w 103"/>
                  <a:gd name="T3" fmla="*/ 0 h 18"/>
                  <a:gd name="T4" fmla="*/ 70 w 103"/>
                  <a:gd name="T5" fmla="*/ 5 h 18"/>
                  <a:gd name="T6" fmla="*/ 3 w 103"/>
                  <a:gd name="T7" fmla="*/ 5 h 18"/>
                  <a:gd name="T8" fmla="*/ 3 w 103"/>
                  <a:gd name="T9" fmla="*/ 13 h 18"/>
                  <a:gd name="T10" fmla="*/ 70 w 103"/>
                  <a:gd name="T11" fmla="*/ 13 h 18"/>
                  <a:gd name="T12" fmla="*/ 68 w 103"/>
                  <a:gd name="T13" fmla="*/ 18 h 18"/>
                  <a:gd name="T14" fmla="*/ 103 w 103"/>
                  <a:gd name="T15" fmla="*/ 9 h 18"/>
                  <a:gd name="T16" fmla="*/ 103 w 103"/>
                  <a:gd name="T17" fmla="*/ 9 h 18"/>
                  <a:gd name="T18" fmla="*/ 103 w 103"/>
                  <a:gd name="T19" fmla="*/ 9 h 18"/>
                  <a:gd name="T20" fmla="*/ 68 w 103"/>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3" h="18">
                    <a:moveTo>
                      <a:pt x="68" y="0"/>
                    </a:moveTo>
                    <a:cubicBezTo>
                      <a:pt x="68" y="0"/>
                      <a:pt x="68" y="0"/>
                      <a:pt x="68" y="0"/>
                    </a:cubicBezTo>
                    <a:cubicBezTo>
                      <a:pt x="64" y="0"/>
                      <a:pt x="70" y="5"/>
                      <a:pt x="70" y="5"/>
                    </a:cubicBezTo>
                    <a:cubicBezTo>
                      <a:pt x="70" y="5"/>
                      <a:pt x="6" y="4"/>
                      <a:pt x="3" y="5"/>
                    </a:cubicBezTo>
                    <a:cubicBezTo>
                      <a:pt x="0" y="5"/>
                      <a:pt x="0" y="13"/>
                      <a:pt x="3" y="13"/>
                    </a:cubicBezTo>
                    <a:cubicBezTo>
                      <a:pt x="6" y="13"/>
                      <a:pt x="70" y="13"/>
                      <a:pt x="70" y="13"/>
                    </a:cubicBezTo>
                    <a:cubicBezTo>
                      <a:pt x="70" y="13"/>
                      <a:pt x="64" y="17"/>
                      <a:pt x="68" y="18"/>
                    </a:cubicBezTo>
                    <a:cubicBezTo>
                      <a:pt x="72" y="18"/>
                      <a:pt x="102" y="13"/>
                      <a:pt x="103" y="9"/>
                    </a:cubicBezTo>
                    <a:lnTo>
                      <a:pt x="103" y="9"/>
                    </a:lnTo>
                    <a:cubicBezTo>
                      <a:pt x="103" y="9"/>
                      <a:pt x="103" y="9"/>
                      <a:pt x="103" y="9"/>
                    </a:cubicBezTo>
                    <a:cubicBezTo>
                      <a:pt x="102" y="5"/>
                      <a:pt x="74" y="0"/>
                      <a:pt x="68"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8" name="Freeform 20"/>
              <p:cNvSpPr>
                <a:spLocks/>
              </p:cNvSpPr>
              <p:nvPr/>
            </p:nvSpPr>
            <p:spPr bwMode="auto">
              <a:xfrm>
                <a:off x="3088" y="2336"/>
                <a:ext cx="321" cy="99"/>
              </a:xfrm>
              <a:custGeom>
                <a:avLst/>
                <a:gdLst>
                  <a:gd name="T0" fmla="*/ 43 w 65"/>
                  <a:gd name="T1" fmla="*/ 0 h 20"/>
                  <a:gd name="T2" fmla="*/ 43 w 65"/>
                  <a:gd name="T3" fmla="*/ 0 h 20"/>
                  <a:gd name="T4" fmla="*/ 44 w 65"/>
                  <a:gd name="T5" fmla="*/ 5 h 20"/>
                  <a:gd name="T6" fmla="*/ 2 w 65"/>
                  <a:gd name="T7" fmla="*/ 5 h 20"/>
                  <a:gd name="T8" fmla="*/ 2 w 65"/>
                  <a:gd name="T9" fmla="*/ 14 h 20"/>
                  <a:gd name="T10" fmla="*/ 44 w 65"/>
                  <a:gd name="T11" fmla="*/ 14 h 20"/>
                  <a:gd name="T12" fmla="*/ 43 w 65"/>
                  <a:gd name="T13" fmla="*/ 19 h 20"/>
                  <a:gd name="T14" fmla="*/ 65 w 65"/>
                  <a:gd name="T15" fmla="*/ 10 h 20"/>
                  <a:gd name="T16" fmla="*/ 65 w 65"/>
                  <a:gd name="T17" fmla="*/ 10 h 20"/>
                  <a:gd name="T18" fmla="*/ 65 w 65"/>
                  <a:gd name="T19" fmla="*/ 10 h 20"/>
                  <a:gd name="T20" fmla="*/ 43 w 65"/>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0">
                    <a:moveTo>
                      <a:pt x="43" y="0"/>
                    </a:moveTo>
                    <a:cubicBezTo>
                      <a:pt x="43" y="0"/>
                      <a:pt x="43" y="0"/>
                      <a:pt x="43" y="0"/>
                    </a:cubicBezTo>
                    <a:cubicBezTo>
                      <a:pt x="40" y="1"/>
                      <a:pt x="44" y="5"/>
                      <a:pt x="44" y="5"/>
                    </a:cubicBezTo>
                    <a:cubicBezTo>
                      <a:pt x="44" y="5"/>
                      <a:pt x="4" y="5"/>
                      <a:pt x="2" y="5"/>
                    </a:cubicBezTo>
                    <a:cubicBezTo>
                      <a:pt x="0" y="6"/>
                      <a:pt x="0" y="14"/>
                      <a:pt x="2" y="14"/>
                    </a:cubicBezTo>
                    <a:cubicBezTo>
                      <a:pt x="4" y="15"/>
                      <a:pt x="44" y="14"/>
                      <a:pt x="44" y="14"/>
                    </a:cubicBezTo>
                    <a:cubicBezTo>
                      <a:pt x="44" y="14"/>
                      <a:pt x="40" y="19"/>
                      <a:pt x="43" y="19"/>
                    </a:cubicBezTo>
                    <a:cubicBezTo>
                      <a:pt x="46" y="20"/>
                      <a:pt x="65" y="14"/>
                      <a:pt x="65" y="10"/>
                    </a:cubicBezTo>
                    <a:lnTo>
                      <a:pt x="65" y="10"/>
                    </a:lnTo>
                    <a:cubicBezTo>
                      <a:pt x="65" y="10"/>
                      <a:pt x="65" y="10"/>
                      <a:pt x="65" y="10"/>
                    </a:cubicBezTo>
                    <a:cubicBezTo>
                      <a:pt x="65" y="5"/>
                      <a:pt x="47" y="0"/>
                      <a:pt x="43"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0" name="Rectangle 22"/>
              <p:cNvSpPr>
                <a:spLocks noChangeArrowheads="1"/>
              </p:cNvSpPr>
              <p:nvPr/>
            </p:nvSpPr>
            <p:spPr bwMode="auto">
              <a:xfrm>
                <a:off x="1438" y="2460"/>
                <a:ext cx="322" cy="247"/>
              </a:xfrm>
              <a:prstGeom prst="rect">
                <a:avLst/>
              </a:prstGeom>
              <a:solidFill>
                <a:srgbClr val="F0D8C2"/>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1" name="Rectangle 23"/>
              <p:cNvSpPr>
                <a:spLocks noChangeArrowheads="1"/>
              </p:cNvSpPr>
              <p:nvPr/>
            </p:nvSpPr>
            <p:spPr bwMode="auto">
              <a:xfrm>
                <a:off x="1429" y="2825"/>
                <a:ext cx="355" cy="232"/>
              </a:xfrm>
              <a:prstGeom prst="rect">
                <a:avLst/>
              </a:prstGeom>
              <a:solidFill>
                <a:srgbClr val="D9BDC9"/>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2" name="Freeform 24"/>
              <p:cNvSpPr>
                <a:spLocks/>
              </p:cNvSpPr>
              <p:nvPr/>
            </p:nvSpPr>
            <p:spPr bwMode="auto">
              <a:xfrm>
                <a:off x="2011" y="2751"/>
                <a:ext cx="504" cy="702"/>
              </a:xfrm>
              <a:custGeom>
                <a:avLst/>
                <a:gdLst>
                  <a:gd name="T0" fmla="*/ 5 w 102"/>
                  <a:gd name="T1" fmla="*/ 0 h 142"/>
                  <a:gd name="T2" fmla="*/ 96 w 102"/>
                  <a:gd name="T3" fmla="*/ 0 h 142"/>
                  <a:gd name="T4" fmla="*/ 102 w 102"/>
                  <a:gd name="T5" fmla="*/ 6 h 142"/>
                  <a:gd name="T6" fmla="*/ 102 w 102"/>
                  <a:gd name="T7" fmla="*/ 136 h 142"/>
                  <a:gd name="T8" fmla="*/ 96 w 102"/>
                  <a:gd name="T9" fmla="*/ 142 h 142"/>
                  <a:gd name="T10" fmla="*/ 5 w 102"/>
                  <a:gd name="T11" fmla="*/ 142 h 142"/>
                  <a:gd name="T12" fmla="*/ 0 w 102"/>
                  <a:gd name="T13" fmla="*/ 136 h 142"/>
                  <a:gd name="T14" fmla="*/ 0 w 102"/>
                  <a:gd name="T15" fmla="*/ 6 h 142"/>
                  <a:gd name="T16" fmla="*/ 5 w 102"/>
                  <a:gd name="T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42">
                    <a:moveTo>
                      <a:pt x="5" y="0"/>
                    </a:moveTo>
                    <a:lnTo>
                      <a:pt x="96" y="0"/>
                    </a:lnTo>
                    <a:cubicBezTo>
                      <a:pt x="99" y="0"/>
                      <a:pt x="102" y="2"/>
                      <a:pt x="102" y="6"/>
                    </a:cubicBezTo>
                    <a:lnTo>
                      <a:pt x="102" y="136"/>
                    </a:lnTo>
                    <a:cubicBezTo>
                      <a:pt x="102" y="139"/>
                      <a:pt x="99" y="142"/>
                      <a:pt x="96" y="142"/>
                    </a:cubicBezTo>
                    <a:lnTo>
                      <a:pt x="5" y="142"/>
                    </a:lnTo>
                    <a:cubicBezTo>
                      <a:pt x="2" y="142"/>
                      <a:pt x="0" y="139"/>
                      <a:pt x="0" y="136"/>
                    </a:cubicBezTo>
                    <a:lnTo>
                      <a:pt x="0" y="6"/>
                    </a:lnTo>
                    <a:cubicBezTo>
                      <a:pt x="0" y="2"/>
                      <a:pt x="2" y="0"/>
                      <a:pt x="5" y="0"/>
                    </a:cubicBezTo>
                    <a:close/>
                  </a:path>
                </a:pathLst>
              </a:custGeom>
              <a:solidFill>
                <a:srgbClr val="F0D8C2"/>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53" name="Freeform 25"/>
              <p:cNvSpPr>
                <a:spLocks/>
              </p:cNvSpPr>
              <p:nvPr/>
            </p:nvSpPr>
            <p:spPr bwMode="auto">
              <a:xfrm>
                <a:off x="1853" y="3487"/>
                <a:ext cx="3053" cy="45"/>
              </a:xfrm>
              <a:custGeom>
                <a:avLst/>
                <a:gdLst>
                  <a:gd name="T0" fmla="*/ 5 w 618"/>
                  <a:gd name="T1" fmla="*/ 9 h 9"/>
                  <a:gd name="T2" fmla="*/ 613 w 618"/>
                  <a:gd name="T3" fmla="*/ 9 h 9"/>
                  <a:gd name="T4" fmla="*/ 618 w 618"/>
                  <a:gd name="T5" fmla="*/ 5 h 9"/>
                  <a:gd name="T6" fmla="*/ 613 w 618"/>
                  <a:gd name="T7" fmla="*/ 0 h 9"/>
                  <a:gd name="T8" fmla="*/ 5 w 618"/>
                  <a:gd name="T9" fmla="*/ 0 h 9"/>
                  <a:gd name="T10" fmla="*/ 0 w 618"/>
                  <a:gd name="T11" fmla="*/ 5 h 9"/>
                  <a:gd name="T12" fmla="*/ 5 w 61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18" h="9">
                    <a:moveTo>
                      <a:pt x="5" y="9"/>
                    </a:moveTo>
                    <a:lnTo>
                      <a:pt x="613" y="9"/>
                    </a:lnTo>
                    <a:cubicBezTo>
                      <a:pt x="616" y="9"/>
                      <a:pt x="618" y="7"/>
                      <a:pt x="618" y="5"/>
                    </a:cubicBezTo>
                    <a:cubicBezTo>
                      <a:pt x="618" y="2"/>
                      <a:pt x="616" y="0"/>
                      <a:pt x="613" y="0"/>
                    </a:cubicBezTo>
                    <a:lnTo>
                      <a:pt x="5" y="0"/>
                    </a:lnTo>
                    <a:cubicBezTo>
                      <a:pt x="2" y="0"/>
                      <a:pt x="0" y="2"/>
                      <a:pt x="0" y="5"/>
                    </a:cubicBezTo>
                    <a:cubicBezTo>
                      <a:pt x="0" y="7"/>
                      <a:pt x="2" y="9"/>
                      <a:pt x="5" y="9"/>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4" name="Freeform 26"/>
              <p:cNvSpPr>
                <a:spLocks/>
              </p:cNvSpPr>
              <p:nvPr/>
            </p:nvSpPr>
            <p:spPr bwMode="auto">
              <a:xfrm>
                <a:off x="1883" y="3186"/>
                <a:ext cx="49" cy="252"/>
              </a:xfrm>
              <a:custGeom>
                <a:avLst/>
                <a:gdLst>
                  <a:gd name="T0" fmla="*/ 4 w 10"/>
                  <a:gd name="T1" fmla="*/ 51 h 51"/>
                  <a:gd name="T2" fmla="*/ 6 w 10"/>
                  <a:gd name="T3" fmla="*/ 51 h 51"/>
                  <a:gd name="T4" fmla="*/ 10 w 10"/>
                  <a:gd name="T5" fmla="*/ 48 h 51"/>
                  <a:gd name="T6" fmla="*/ 10 w 10"/>
                  <a:gd name="T7" fmla="*/ 3 h 51"/>
                  <a:gd name="T8" fmla="*/ 6 w 10"/>
                  <a:gd name="T9" fmla="*/ 0 h 51"/>
                  <a:gd name="T10" fmla="*/ 4 w 10"/>
                  <a:gd name="T11" fmla="*/ 0 h 51"/>
                  <a:gd name="T12" fmla="*/ 0 w 10"/>
                  <a:gd name="T13" fmla="*/ 3 h 51"/>
                  <a:gd name="T14" fmla="*/ 0 w 10"/>
                  <a:gd name="T15" fmla="*/ 48 h 51"/>
                  <a:gd name="T16" fmla="*/ 4 w 10"/>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1">
                    <a:moveTo>
                      <a:pt x="4" y="51"/>
                    </a:moveTo>
                    <a:lnTo>
                      <a:pt x="6" y="51"/>
                    </a:lnTo>
                    <a:cubicBezTo>
                      <a:pt x="8" y="51"/>
                      <a:pt x="10" y="49"/>
                      <a:pt x="10" y="48"/>
                    </a:cubicBezTo>
                    <a:lnTo>
                      <a:pt x="10" y="3"/>
                    </a:lnTo>
                    <a:cubicBezTo>
                      <a:pt x="10" y="1"/>
                      <a:pt x="8" y="0"/>
                      <a:pt x="6" y="0"/>
                    </a:cubicBezTo>
                    <a:lnTo>
                      <a:pt x="4" y="0"/>
                    </a:lnTo>
                    <a:cubicBezTo>
                      <a:pt x="2" y="0"/>
                      <a:pt x="0" y="1"/>
                      <a:pt x="0" y="3"/>
                    </a:cubicBezTo>
                    <a:lnTo>
                      <a:pt x="0" y="48"/>
                    </a:lnTo>
                    <a:cubicBezTo>
                      <a:pt x="0" y="49"/>
                      <a:pt x="2" y="51"/>
                      <a:pt x="4" y="51"/>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5" name="Freeform 27"/>
              <p:cNvSpPr>
                <a:spLocks/>
              </p:cNvSpPr>
              <p:nvPr/>
            </p:nvSpPr>
            <p:spPr bwMode="auto">
              <a:xfrm>
                <a:off x="1834" y="3408"/>
                <a:ext cx="148" cy="89"/>
              </a:xfrm>
              <a:custGeom>
                <a:avLst/>
                <a:gdLst>
                  <a:gd name="T0" fmla="*/ 16 w 30"/>
                  <a:gd name="T1" fmla="*/ 18 h 18"/>
                  <a:gd name="T2" fmla="*/ 0 w 30"/>
                  <a:gd name="T3" fmla="*/ 0 h 18"/>
                  <a:gd name="T4" fmla="*/ 30 w 30"/>
                  <a:gd name="T5" fmla="*/ 0 h 18"/>
                  <a:gd name="T6" fmla="*/ 16 w 30"/>
                  <a:gd name="T7" fmla="*/ 18 h 18"/>
                </a:gdLst>
                <a:ahLst/>
                <a:cxnLst>
                  <a:cxn ang="0">
                    <a:pos x="T0" y="T1"/>
                  </a:cxn>
                  <a:cxn ang="0">
                    <a:pos x="T2" y="T3"/>
                  </a:cxn>
                  <a:cxn ang="0">
                    <a:pos x="T4" y="T5"/>
                  </a:cxn>
                  <a:cxn ang="0">
                    <a:pos x="T6" y="T7"/>
                  </a:cxn>
                </a:cxnLst>
                <a:rect l="0" t="0" r="r" b="b"/>
                <a:pathLst>
                  <a:path w="30" h="18">
                    <a:moveTo>
                      <a:pt x="16" y="18"/>
                    </a:moveTo>
                    <a:lnTo>
                      <a:pt x="0" y="0"/>
                    </a:lnTo>
                    <a:lnTo>
                      <a:pt x="30" y="0"/>
                    </a:lnTo>
                    <a:lnTo>
                      <a:pt x="16" y="18"/>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6" name="Freeform 28"/>
              <p:cNvSpPr>
                <a:spLocks/>
              </p:cNvSpPr>
              <p:nvPr/>
            </p:nvSpPr>
            <p:spPr bwMode="auto">
              <a:xfrm>
                <a:off x="3034" y="3191"/>
                <a:ext cx="49" cy="252"/>
              </a:xfrm>
              <a:custGeom>
                <a:avLst/>
                <a:gdLst>
                  <a:gd name="T0" fmla="*/ 4 w 10"/>
                  <a:gd name="T1" fmla="*/ 51 h 51"/>
                  <a:gd name="T2" fmla="*/ 6 w 10"/>
                  <a:gd name="T3" fmla="*/ 51 h 51"/>
                  <a:gd name="T4" fmla="*/ 10 w 10"/>
                  <a:gd name="T5" fmla="*/ 48 h 51"/>
                  <a:gd name="T6" fmla="*/ 10 w 10"/>
                  <a:gd name="T7" fmla="*/ 4 h 51"/>
                  <a:gd name="T8" fmla="*/ 6 w 10"/>
                  <a:gd name="T9" fmla="*/ 0 h 51"/>
                  <a:gd name="T10" fmla="*/ 4 w 10"/>
                  <a:gd name="T11" fmla="*/ 0 h 51"/>
                  <a:gd name="T12" fmla="*/ 0 w 10"/>
                  <a:gd name="T13" fmla="*/ 4 h 51"/>
                  <a:gd name="T14" fmla="*/ 0 w 10"/>
                  <a:gd name="T15" fmla="*/ 48 h 51"/>
                  <a:gd name="T16" fmla="*/ 4 w 10"/>
                  <a:gd name="T1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1">
                    <a:moveTo>
                      <a:pt x="4" y="51"/>
                    </a:moveTo>
                    <a:lnTo>
                      <a:pt x="6" y="51"/>
                    </a:lnTo>
                    <a:cubicBezTo>
                      <a:pt x="8" y="51"/>
                      <a:pt x="10" y="50"/>
                      <a:pt x="10" y="48"/>
                    </a:cubicBezTo>
                    <a:lnTo>
                      <a:pt x="10" y="4"/>
                    </a:lnTo>
                    <a:cubicBezTo>
                      <a:pt x="10" y="2"/>
                      <a:pt x="8" y="0"/>
                      <a:pt x="6" y="0"/>
                    </a:cubicBezTo>
                    <a:lnTo>
                      <a:pt x="4" y="0"/>
                    </a:lnTo>
                    <a:cubicBezTo>
                      <a:pt x="2" y="0"/>
                      <a:pt x="0" y="2"/>
                      <a:pt x="0" y="4"/>
                    </a:cubicBezTo>
                    <a:lnTo>
                      <a:pt x="0" y="48"/>
                    </a:lnTo>
                    <a:cubicBezTo>
                      <a:pt x="0" y="50"/>
                      <a:pt x="2" y="51"/>
                      <a:pt x="4" y="51"/>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 name="Freeform 29"/>
              <p:cNvSpPr>
                <a:spLocks/>
              </p:cNvSpPr>
              <p:nvPr/>
            </p:nvSpPr>
            <p:spPr bwMode="auto">
              <a:xfrm>
                <a:off x="2984" y="3413"/>
                <a:ext cx="149" cy="84"/>
              </a:xfrm>
              <a:custGeom>
                <a:avLst/>
                <a:gdLst>
                  <a:gd name="T0" fmla="*/ 16 w 30"/>
                  <a:gd name="T1" fmla="*/ 17 h 17"/>
                  <a:gd name="T2" fmla="*/ 0 w 30"/>
                  <a:gd name="T3" fmla="*/ 0 h 17"/>
                  <a:gd name="T4" fmla="*/ 30 w 30"/>
                  <a:gd name="T5" fmla="*/ 0 h 17"/>
                  <a:gd name="T6" fmla="*/ 16 w 30"/>
                  <a:gd name="T7" fmla="*/ 17 h 17"/>
                </a:gdLst>
                <a:ahLst/>
                <a:cxnLst>
                  <a:cxn ang="0">
                    <a:pos x="T0" y="T1"/>
                  </a:cxn>
                  <a:cxn ang="0">
                    <a:pos x="T2" y="T3"/>
                  </a:cxn>
                  <a:cxn ang="0">
                    <a:pos x="T4" y="T5"/>
                  </a:cxn>
                  <a:cxn ang="0">
                    <a:pos x="T6" y="T7"/>
                  </a:cxn>
                </a:cxnLst>
                <a:rect l="0" t="0" r="r" b="b"/>
                <a:pathLst>
                  <a:path w="30" h="17">
                    <a:moveTo>
                      <a:pt x="16" y="17"/>
                    </a:moveTo>
                    <a:lnTo>
                      <a:pt x="0" y="0"/>
                    </a:lnTo>
                    <a:lnTo>
                      <a:pt x="30" y="0"/>
                    </a:lnTo>
                    <a:lnTo>
                      <a:pt x="16" y="17"/>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8" name="Freeform 30"/>
              <p:cNvSpPr>
                <a:spLocks/>
              </p:cNvSpPr>
              <p:nvPr/>
            </p:nvSpPr>
            <p:spPr bwMode="auto">
              <a:xfrm>
                <a:off x="3977" y="3191"/>
                <a:ext cx="50" cy="247"/>
              </a:xfrm>
              <a:custGeom>
                <a:avLst/>
                <a:gdLst>
                  <a:gd name="T0" fmla="*/ 4 w 10"/>
                  <a:gd name="T1" fmla="*/ 50 h 50"/>
                  <a:gd name="T2" fmla="*/ 6 w 10"/>
                  <a:gd name="T3" fmla="*/ 50 h 50"/>
                  <a:gd name="T4" fmla="*/ 10 w 10"/>
                  <a:gd name="T5" fmla="*/ 47 h 50"/>
                  <a:gd name="T6" fmla="*/ 10 w 10"/>
                  <a:gd name="T7" fmla="*/ 4 h 50"/>
                  <a:gd name="T8" fmla="*/ 6 w 10"/>
                  <a:gd name="T9" fmla="*/ 0 h 50"/>
                  <a:gd name="T10" fmla="*/ 4 w 10"/>
                  <a:gd name="T11" fmla="*/ 0 h 50"/>
                  <a:gd name="T12" fmla="*/ 0 w 10"/>
                  <a:gd name="T13" fmla="*/ 4 h 50"/>
                  <a:gd name="T14" fmla="*/ 0 w 10"/>
                  <a:gd name="T15" fmla="*/ 47 h 50"/>
                  <a:gd name="T16" fmla="*/ 4 w 10"/>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0">
                    <a:moveTo>
                      <a:pt x="4" y="50"/>
                    </a:moveTo>
                    <a:lnTo>
                      <a:pt x="6" y="50"/>
                    </a:lnTo>
                    <a:cubicBezTo>
                      <a:pt x="8" y="50"/>
                      <a:pt x="10" y="49"/>
                      <a:pt x="10" y="47"/>
                    </a:cubicBezTo>
                    <a:lnTo>
                      <a:pt x="10" y="4"/>
                    </a:lnTo>
                    <a:cubicBezTo>
                      <a:pt x="10" y="2"/>
                      <a:pt x="8" y="0"/>
                      <a:pt x="6" y="0"/>
                    </a:cubicBezTo>
                    <a:lnTo>
                      <a:pt x="4" y="0"/>
                    </a:lnTo>
                    <a:cubicBezTo>
                      <a:pt x="2" y="0"/>
                      <a:pt x="0" y="2"/>
                      <a:pt x="0" y="4"/>
                    </a:cubicBezTo>
                    <a:lnTo>
                      <a:pt x="0" y="47"/>
                    </a:lnTo>
                    <a:cubicBezTo>
                      <a:pt x="0" y="49"/>
                      <a:pt x="2" y="50"/>
                      <a:pt x="4" y="50"/>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9" name="Freeform 31"/>
              <p:cNvSpPr>
                <a:spLocks/>
              </p:cNvSpPr>
              <p:nvPr/>
            </p:nvSpPr>
            <p:spPr bwMode="auto">
              <a:xfrm>
                <a:off x="3928" y="3408"/>
                <a:ext cx="148" cy="89"/>
              </a:xfrm>
              <a:custGeom>
                <a:avLst/>
                <a:gdLst>
                  <a:gd name="T0" fmla="*/ 16 w 30"/>
                  <a:gd name="T1" fmla="*/ 18 h 18"/>
                  <a:gd name="T2" fmla="*/ 0 w 30"/>
                  <a:gd name="T3" fmla="*/ 0 h 18"/>
                  <a:gd name="T4" fmla="*/ 30 w 30"/>
                  <a:gd name="T5" fmla="*/ 0 h 18"/>
                  <a:gd name="T6" fmla="*/ 16 w 30"/>
                  <a:gd name="T7" fmla="*/ 18 h 18"/>
                </a:gdLst>
                <a:ahLst/>
                <a:cxnLst>
                  <a:cxn ang="0">
                    <a:pos x="T0" y="T1"/>
                  </a:cxn>
                  <a:cxn ang="0">
                    <a:pos x="T2" y="T3"/>
                  </a:cxn>
                  <a:cxn ang="0">
                    <a:pos x="T4" y="T5"/>
                  </a:cxn>
                  <a:cxn ang="0">
                    <a:pos x="T6" y="T7"/>
                  </a:cxn>
                </a:cxnLst>
                <a:rect l="0" t="0" r="r" b="b"/>
                <a:pathLst>
                  <a:path w="30" h="18">
                    <a:moveTo>
                      <a:pt x="16" y="18"/>
                    </a:moveTo>
                    <a:lnTo>
                      <a:pt x="0" y="0"/>
                    </a:lnTo>
                    <a:lnTo>
                      <a:pt x="30" y="0"/>
                    </a:lnTo>
                    <a:lnTo>
                      <a:pt x="16" y="18"/>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0" name="Freeform 32"/>
              <p:cNvSpPr>
                <a:spLocks/>
              </p:cNvSpPr>
              <p:nvPr/>
            </p:nvSpPr>
            <p:spPr bwMode="auto">
              <a:xfrm>
                <a:off x="4852" y="3186"/>
                <a:ext cx="44" cy="257"/>
              </a:xfrm>
              <a:custGeom>
                <a:avLst/>
                <a:gdLst>
                  <a:gd name="T0" fmla="*/ 3 w 9"/>
                  <a:gd name="T1" fmla="*/ 52 h 52"/>
                  <a:gd name="T2" fmla="*/ 5 w 9"/>
                  <a:gd name="T3" fmla="*/ 52 h 52"/>
                  <a:gd name="T4" fmla="*/ 9 w 9"/>
                  <a:gd name="T5" fmla="*/ 49 h 52"/>
                  <a:gd name="T6" fmla="*/ 9 w 9"/>
                  <a:gd name="T7" fmla="*/ 3 h 52"/>
                  <a:gd name="T8" fmla="*/ 5 w 9"/>
                  <a:gd name="T9" fmla="*/ 0 h 52"/>
                  <a:gd name="T10" fmla="*/ 3 w 9"/>
                  <a:gd name="T11" fmla="*/ 0 h 52"/>
                  <a:gd name="T12" fmla="*/ 0 w 9"/>
                  <a:gd name="T13" fmla="*/ 3 h 52"/>
                  <a:gd name="T14" fmla="*/ 0 w 9"/>
                  <a:gd name="T15" fmla="*/ 49 h 52"/>
                  <a:gd name="T16" fmla="*/ 3 w 9"/>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2">
                    <a:moveTo>
                      <a:pt x="3" y="52"/>
                    </a:moveTo>
                    <a:lnTo>
                      <a:pt x="5" y="52"/>
                    </a:lnTo>
                    <a:cubicBezTo>
                      <a:pt x="7" y="52"/>
                      <a:pt x="9" y="50"/>
                      <a:pt x="9" y="49"/>
                    </a:cubicBezTo>
                    <a:lnTo>
                      <a:pt x="9" y="3"/>
                    </a:lnTo>
                    <a:cubicBezTo>
                      <a:pt x="9" y="1"/>
                      <a:pt x="7" y="0"/>
                      <a:pt x="5" y="0"/>
                    </a:cubicBezTo>
                    <a:lnTo>
                      <a:pt x="3" y="0"/>
                    </a:lnTo>
                    <a:cubicBezTo>
                      <a:pt x="1" y="0"/>
                      <a:pt x="0" y="1"/>
                      <a:pt x="0" y="3"/>
                    </a:cubicBezTo>
                    <a:lnTo>
                      <a:pt x="0" y="49"/>
                    </a:lnTo>
                    <a:cubicBezTo>
                      <a:pt x="0" y="50"/>
                      <a:pt x="1" y="52"/>
                      <a:pt x="3" y="52"/>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1" name="Freeform 33"/>
              <p:cNvSpPr>
                <a:spLocks/>
              </p:cNvSpPr>
              <p:nvPr/>
            </p:nvSpPr>
            <p:spPr bwMode="auto">
              <a:xfrm>
                <a:off x="4797" y="3408"/>
                <a:ext cx="148" cy="94"/>
              </a:xfrm>
              <a:custGeom>
                <a:avLst/>
                <a:gdLst>
                  <a:gd name="T0" fmla="*/ 16 w 30"/>
                  <a:gd name="T1" fmla="*/ 19 h 19"/>
                  <a:gd name="T2" fmla="*/ 0 w 30"/>
                  <a:gd name="T3" fmla="*/ 0 h 19"/>
                  <a:gd name="T4" fmla="*/ 30 w 30"/>
                  <a:gd name="T5" fmla="*/ 0 h 19"/>
                  <a:gd name="T6" fmla="*/ 16 w 30"/>
                  <a:gd name="T7" fmla="*/ 19 h 19"/>
                </a:gdLst>
                <a:ahLst/>
                <a:cxnLst>
                  <a:cxn ang="0">
                    <a:pos x="T0" y="T1"/>
                  </a:cxn>
                  <a:cxn ang="0">
                    <a:pos x="T2" y="T3"/>
                  </a:cxn>
                  <a:cxn ang="0">
                    <a:pos x="T4" y="T5"/>
                  </a:cxn>
                  <a:cxn ang="0">
                    <a:pos x="T6" y="T7"/>
                  </a:cxn>
                </a:cxnLst>
                <a:rect l="0" t="0" r="r" b="b"/>
                <a:pathLst>
                  <a:path w="30" h="19">
                    <a:moveTo>
                      <a:pt x="16" y="19"/>
                    </a:moveTo>
                    <a:lnTo>
                      <a:pt x="0" y="0"/>
                    </a:lnTo>
                    <a:lnTo>
                      <a:pt x="30" y="0"/>
                    </a:lnTo>
                    <a:lnTo>
                      <a:pt x="16" y="19"/>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2" name="Rectangle 34"/>
              <p:cNvSpPr>
                <a:spLocks noChangeArrowheads="1"/>
              </p:cNvSpPr>
              <p:nvPr/>
            </p:nvSpPr>
            <p:spPr bwMode="auto">
              <a:xfrm>
                <a:off x="1873" y="2267"/>
                <a:ext cx="84" cy="929"/>
              </a:xfrm>
              <a:prstGeom prst="rect">
                <a:avLst/>
              </a:prstGeom>
              <a:solidFill>
                <a:srgbClr val="6DBF96"/>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3" name="Freeform 35"/>
              <p:cNvSpPr>
                <a:spLocks/>
              </p:cNvSpPr>
              <p:nvPr/>
            </p:nvSpPr>
            <p:spPr bwMode="auto">
              <a:xfrm>
                <a:off x="1873" y="2603"/>
                <a:ext cx="79" cy="202"/>
              </a:xfrm>
              <a:custGeom>
                <a:avLst/>
                <a:gdLst>
                  <a:gd name="T0" fmla="*/ 0 w 16"/>
                  <a:gd name="T1" fmla="*/ 37 h 41"/>
                  <a:gd name="T2" fmla="*/ 0 w 16"/>
                  <a:gd name="T3" fmla="*/ 4 h 41"/>
                  <a:gd name="T4" fmla="*/ 4 w 16"/>
                  <a:gd name="T5" fmla="*/ 0 h 41"/>
                  <a:gd name="T6" fmla="*/ 12 w 16"/>
                  <a:gd name="T7" fmla="*/ 0 h 41"/>
                  <a:gd name="T8" fmla="*/ 16 w 16"/>
                  <a:gd name="T9" fmla="*/ 4 h 41"/>
                  <a:gd name="T10" fmla="*/ 16 w 16"/>
                  <a:gd name="T11" fmla="*/ 37 h 41"/>
                  <a:gd name="T12" fmla="*/ 12 w 16"/>
                  <a:gd name="T13" fmla="*/ 41 h 41"/>
                  <a:gd name="T14" fmla="*/ 4 w 16"/>
                  <a:gd name="T15" fmla="*/ 41 h 41"/>
                  <a:gd name="T16" fmla="*/ 0 w 16"/>
                  <a:gd name="T17"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1">
                    <a:moveTo>
                      <a:pt x="0" y="37"/>
                    </a:moveTo>
                    <a:lnTo>
                      <a:pt x="0" y="4"/>
                    </a:lnTo>
                    <a:cubicBezTo>
                      <a:pt x="0" y="2"/>
                      <a:pt x="2" y="0"/>
                      <a:pt x="4" y="0"/>
                    </a:cubicBezTo>
                    <a:lnTo>
                      <a:pt x="12" y="0"/>
                    </a:lnTo>
                    <a:cubicBezTo>
                      <a:pt x="14" y="0"/>
                      <a:pt x="16" y="2"/>
                      <a:pt x="16" y="4"/>
                    </a:cubicBezTo>
                    <a:lnTo>
                      <a:pt x="16" y="37"/>
                    </a:lnTo>
                    <a:cubicBezTo>
                      <a:pt x="16" y="39"/>
                      <a:pt x="14" y="41"/>
                      <a:pt x="12" y="41"/>
                    </a:cubicBezTo>
                    <a:lnTo>
                      <a:pt x="4" y="41"/>
                    </a:lnTo>
                    <a:cubicBezTo>
                      <a:pt x="2" y="41"/>
                      <a:pt x="0" y="39"/>
                      <a:pt x="0" y="37"/>
                    </a:cubicBezTo>
                    <a:close/>
                  </a:path>
                </a:pathLst>
              </a:custGeom>
              <a:solidFill>
                <a:srgbClr val="86C3D2"/>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4" name="Rectangle 36"/>
              <p:cNvSpPr>
                <a:spLocks noChangeArrowheads="1"/>
              </p:cNvSpPr>
              <p:nvPr/>
            </p:nvSpPr>
            <p:spPr bwMode="auto">
              <a:xfrm rot="16200000">
                <a:off x="1838" y="2676"/>
                <a:ext cx="14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24282B"/>
                    </a:solidFill>
                    <a:effectLst/>
                    <a:latin typeface="ArialMT" charset="0"/>
                  </a:rPr>
                  <a:t>IF-OF</a:t>
                </a:r>
                <a:endParaRPr kumimoji="0" lang="en-US" sz="700" b="0" i="0" u="none" strike="noStrike" cap="none" normalizeH="0" baseline="0" dirty="0" smtClean="0">
                  <a:ln>
                    <a:noFill/>
                  </a:ln>
                  <a:solidFill>
                    <a:schemeClr val="tx1"/>
                  </a:solidFill>
                  <a:effectLst/>
                  <a:latin typeface="Arial" pitchFamily="34" charset="0"/>
                </a:endParaRPr>
              </a:p>
            </p:txBody>
          </p:sp>
          <p:sp>
            <p:nvSpPr>
              <p:cNvPr id="2265" name="Rectangle 37"/>
              <p:cNvSpPr>
                <a:spLocks noChangeArrowheads="1"/>
              </p:cNvSpPr>
              <p:nvPr/>
            </p:nvSpPr>
            <p:spPr bwMode="auto">
              <a:xfrm>
                <a:off x="1497" y="2502"/>
                <a:ext cx="259"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Fetch</a:t>
                </a:r>
                <a:endParaRPr kumimoji="0" lang="en-US" sz="1800" b="0" i="0" u="none" strike="noStrike" cap="none" normalizeH="0" baseline="0" smtClean="0">
                  <a:ln>
                    <a:noFill/>
                  </a:ln>
                  <a:solidFill>
                    <a:schemeClr val="tx1"/>
                  </a:solidFill>
                  <a:effectLst/>
                  <a:latin typeface="Arial" pitchFamily="34" charset="0"/>
                </a:endParaRPr>
              </a:p>
            </p:txBody>
          </p:sp>
          <p:sp>
            <p:nvSpPr>
              <p:cNvPr id="2266" name="Rectangle 38"/>
              <p:cNvSpPr>
                <a:spLocks noChangeArrowheads="1"/>
              </p:cNvSpPr>
              <p:nvPr/>
            </p:nvSpPr>
            <p:spPr bwMode="auto">
              <a:xfrm>
                <a:off x="1525" y="2585"/>
                <a:ext cx="184"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2267" name="Rectangle 39"/>
              <p:cNvSpPr>
                <a:spLocks noChangeArrowheads="1"/>
              </p:cNvSpPr>
              <p:nvPr/>
            </p:nvSpPr>
            <p:spPr bwMode="auto">
              <a:xfrm>
                <a:off x="1444" y="2863"/>
                <a:ext cx="32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2268" name="Rectangle 40"/>
              <p:cNvSpPr>
                <a:spLocks noChangeArrowheads="1"/>
              </p:cNvSpPr>
              <p:nvPr/>
            </p:nvSpPr>
            <p:spPr bwMode="auto">
              <a:xfrm>
                <a:off x="1480" y="2942"/>
                <a:ext cx="262"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2269" name="Rectangle 41"/>
              <p:cNvSpPr>
                <a:spLocks noChangeArrowheads="1"/>
              </p:cNvSpPr>
              <p:nvPr/>
            </p:nvSpPr>
            <p:spPr bwMode="auto">
              <a:xfrm>
                <a:off x="2076" y="2479"/>
                <a:ext cx="424" cy="247"/>
              </a:xfrm>
              <a:prstGeom prst="rect">
                <a:avLst/>
              </a:prstGeom>
              <a:solidFill>
                <a:srgbClr val="F0D8C2"/>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0" name="Rectangle 42"/>
              <p:cNvSpPr>
                <a:spLocks noChangeArrowheads="1"/>
              </p:cNvSpPr>
              <p:nvPr/>
            </p:nvSpPr>
            <p:spPr bwMode="auto">
              <a:xfrm>
                <a:off x="2081" y="2830"/>
                <a:ext cx="434" cy="257"/>
              </a:xfrm>
              <a:prstGeom prst="rect">
                <a:avLst/>
              </a:prstGeom>
              <a:solidFill>
                <a:srgbClr val="D9BDC9"/>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1" name="Rectangle 43"/>
              <p:cNvSpPr>
                <a:spLocks noChangeArrowheads="1"/>
              </p:cNvSpPr>
              <p:nvPr/>
            </p:nvSpPr>
            <p:spPr bwMode="auto">
              <a:xfrm>
                <a:off x="2147" y="2510"/>
                <a:ext cx="334"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Immediate</a:t>
                </a:r>
                <a:endParaRPr kumimoji="0" lang="en-US" sz="1800" b="0" i="0" u="none" strike="noStrike" cap="none" normalizeH="0" baseline="0" smtClean="0">
                  <a:ln>
                    <a:noFill/>
                  </a:ln>
                  <a:solidFill>
                    <a:schemeClr val="tx1"/>
                  </a:solidFill>
                  <a:effectLst/>
                  <a:latin typeface="Arial" pitchFamily="34" charset="0"/>
                </a:endParaRPr>
              </a:p>
            </p:txBody>
          </p:sp>
          <p:sp>
            <p:nvSpPr>
              <p:cNvPr id="2272" name="Rectangle 44"/>
              <p:cNvSpPr>
                <a:spLocks noChangeArrowheads="1"/>
              </p:cNvSpPr>
              <p:nvPr/>
            </p:nvSpPr>
            <p:spPr bwMode="auto">
              <a:xfrm>
                <a:off x="2139" y="2570"/>
                <a:ext cx="357"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and branch</a:t>
                </a:r>
                <a:endParaRPr kumimoji="0" lang="en-US" sz="1800" b="0" i="0" u="none" strike="noStrike" cap="none" normalizeH="0" baseline="0" smtClean="0">
                  <a:ln>
                    <a:noFill/>
                  </a:ln>
                  <a:solidFill>
                    <a:schemeClr val="tx1"/>
                  </a:solidFill>
                  <a:effectLst/>
                  <a:latin typeface="Arial" pitchFamily="34" charset="0"/>
                </a:endParaRPr>
              </a:p>
            </p:txBody>
          </p:sp>
          <p:sp>
            <p:nvSpPr>
              <p:cNvPr id="2273" name="Rectangle 45"/>
              <p:cNvSpPr>
                <a:spLocks noChangeArrowheads="1"/>
              </p:cNvSpPr>
              <p:nvPr/>
            </p:nvSpPr>
            <p:spPr bwMode="auto">
              <a:xfrm>
                <a:off x="2243" y="2630"/>
                <a:ext cx="144"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pic>
            <p:nvPicPr>
              <p:cNvPr id="2274" name="Picture 4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7" y="2865"/>
                <a:ext cx="119"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75" name="Freeform 47"/>
              <p:cNvSpPr>
                <a:spLocks/>
              </p:cNvSpPr>
              <p:nvPr/>
            </p:nvSpPr>
            <p:spPr bwMode="auto">
              <a:xfrm>
                <a:off x="1952" y="2865"/>
                <a:ext cx="119" cy="94"/>
              </a:xfrm>
              <a:custGeom>
                <a:avLst/>
                <a:gdLst>
                  <a:gd name="T0" fmla="*/ 16 w 24"/>
                  <a:gd name="T1" fmla="*/ 0 h 19"/>
                  <a:gd name="T2" fmla="*/ 16 w 24"/>
                  <a:gd name="T3" fmla="*/ 0 h 19"/>
                  <a:gd name="T4" fmla="*/ 17 w 24"/>
                  <a:gd name="T5" fmla="*/ 5 h 19"/>
                  <a:gd name="T6" fmla="*/ 1 w 24"/>
                  <a:gd name="T7" fmla="*/ 5 h 19"/>
                  <a:gd name="T8" fmla="*/ 1 w 24"/>
                  <a:gd name="T9" fmla="*/ 14 h 19"/>
                  <a:gd name="T10" fmla="*/ 17 w 24"/>
                  <a:gd name="T11" fmla="*/ 14 h 19"/>
                  <a:gd name="T12" fmla="*/ 16 w 24"/>
                  <a:gd name="T13" fmla="*/ 19 h 19"/>
                  <a:gd name="T14" fmla="*/ 24 w 24"/>
                  <a:gd name="T15" fmla="*/ 9 h 19"/>
                  <a:gd name="T16" fmla="*/ 24 w 24"/>
                  <a:gd name="T17" fmla="*/ 9 h 19"/>
                  <a:gd name="T18" fmla="*/ 16 w 24"/>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9">
                    <a:moveTo>
                      <a:pt x="16" y="0"/>
                    </a:moveTo>
                    <a:cubicBezTo>
                      <a:pt x="16" y="0"/>
                      <a:pt x="16" y="0"/>
                      <a:pt x="16" y="0"/>
                    </a:cubicBezTo>
                    <a:cubicBezTo>
                      <a:pt x="15" y="0"/>
                      <a:pt x="17" y="5"/>
                      <a:pt x="17" y="5"/>
                    </a:cubicBezTo>
                    <a:cubicBezTo>
                      <a:pt x="17" y="5"/>
                      <a:pt x="2" y="5"/>
                      <a:pt x="1" y="5"/>
                    </a:cubicBezTo>
                    <a:cubicBezTo>
                      <a:pt x="0" y="5"/>
                      <a:pt x="0" y="13"/>
                      <a:pt x="1" y="14"/>
                    </a:cubicBezTo>
                    <a:cubicBezTo>
                      <a:pt x="2" y="14"/>
                      <a:pt x="17" y="14"/>
                      <a:pt x="17" y="14"/>
                    </a:cubicBezTo>
                    <a:cubicBezTo>
                      <a:pt x="17" y="14"/>
                      <a:pt x="15" y="18"/>
                      <a:pt x="16" y="19"/>
                    </a:cubicBezTo>
                    <a:cubicBezTo>
                      <a:pt x="17" y="19"/>
                      <a:pt x="24" y="14"/>
                      <a:pt x="24" y="9"/>
                    </a:cubicBezTo>
                    <a:cubicBezTo>
                      <a:pt x="24" y="9"/>
                      <a:pt x="24" y="9"/>
                      <a:pt x="24" y="9"/>
                    </a:cubicBezTo>
                    <a:cubicBezTo>
                      <a:pt x="24" y="5"/>
                      <a:pt x="18" y="0"/>
                      <a:pt x="1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6" name="Freeform 48"/>
              <p:cNvSpPr>
                <a:spLocks/>
              </p:cNvSpPr>
              <p:nvPr/>
            </p:nvSpPr>
            <p:spPr bwMode="auto">
              <a:xfrm>
                <a:off x="1952" y="2865"/>
                <a:ext cx="119" cy="94"/>
              </a:xfrm>
              <a:custGeom>
                <a:avLst/>
                <a:gdLst>
                  <a:gd name="T0" fmla="*/ 16 w 24"/>
                  <a:gd name="T1" fmla="*/ 0 h 19"/>
                  <a:gd name="T2" fmla="*/ 16 w 24"/>
                  <a:gd name="T3" fmla="*/ 0 h 19"/>
                  <a:gd name="T4" fmla="*/ 17 w 24"/>
                  <a:gd name="T5" fmla="*/ 5 h 19"/>
                  <a:gd name="T6" fmla="*/ 1 w 24"/>
                  <a:gd name="T7" fmla="*/ 5 h 19"/>
                  <a:gd name="T8" fmla="*/ 1 w 24"/>
                  <a:gd name="T9" fmla="*/ 14 h 19"/>
                  <a:gd name="T10" fmla="*/ 17 w 24"/>
                  <a:gd name="T11" fmla="*/ 14 h 19"/>
                  <a:gd name="T12" fmla="*/ 16 w 24"/>
                  <a:gd name="T13" fmla="*/ 19 h 19"/>
                  <a:gd name="T14" fmla="*/ 24 w 24"/>
                  <a:gd name="T15" fmla="*/ 9 h 19"/>
                  <a:gd name="T16" fmla="*/ 24 w 24"/>
                  <a:gd name="T17" fmla="*/ 9 h 19"/>
                  <a:gd name="T18" fmla="*/ 16 w 24"/>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9">
                    <a:moveTo>
                      <a:pt x="16" y="0"/>
                    </a:moveTo>
                    <a:cubicBezTo>
                      <a:pt x="16" y="0"/>
                      <a:pt x="16" y="0"/>
                      <a:pt x="16" y="0"/>
                    </a:cubicBezTo>
                    <a:cubicBezTo>
                      <a:pt x="15" y="0"/>
                      <a:pt x="17" y="5"/>
                      <a:pt x="17" y="5"/>
                    </a:cubicBezTo>
                    <a:cubicBezTo>
                      <a:pt x="17" y="5"/>
                      <a:pt x="2" y="5"/>
                      <a:pt x="1" y="5"/>
                    </a:cubicBezTo>
                    <a:cubicBezTo>
                      <a:pt x="0" y="5"/>
                      <a:pt x="0" y="13"/>
                      <a:pt x="1" y="14"/>
                    </a:cubicBezTo>
                    <a:cubicBezTo>
                      <a:pt x="2" y="14"/>
                      <a:pt x="17" y="14"/>
                      <a:pt x="17" y="14"/>
                    </a:cubicBezTo>
                    <a:cubicBezTo>
                      <a:pt x="17" y="14"/>
                      <a:pt x="15" y="18"/>
                      <a:pt x="16" y="19"/>
                    </a:cubicBezTo>
                    <a:cubicBezTo>
                      <a:pt x="17" y="19"/>
                      <a:pt x="24" y="14"/>
                      <a:pt x="24" y="9"/>
                    </a:cubicBezTo>
                    <a:cubicBezTo>
                      <a:pt x="24" y="9"/>
                      <a:pt x="24" y="9"/>
                      <a:pt x="24" y="9"/>
                    </a:cubicBezTo>
                    <a:cubicBezTo>
                      <a:pt x="24" y="5"/>
                      <a:pt x="18" y="0"/>
                      <a:pt x="16" y="0"/>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7" name="Rectangle 49"/>
              <p:cNvSpPr>
                <a:spLocks noChangeArrowheads="1"/>
              </p:cNvSpPr>
              <p:nvPr/>
            </p:nvSpPr>
            <p:spPr bwMode="auto">
              <a:xfrm>
                <a:off x="2117" y="2882"/>
                <a:ext cx="273"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2278" name="Rectangle 50"/>
              <p:cNvSpPr>
                <a:spLocks noChangeArrowheads="1"/>
              </p:cNvSpPr>
              <p:nvPr/>
            </p:nvSpPr>
            <p:spPr bwMode="auto">
              <a:xfrm>
                <a:off x="2195" y="2960"/>
                <a:ext cx="8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MT" charset="0"/>
                  </a:rPr>
                  <a:t>file</a:t>
                </a:r>
                <a:endParaRPr kumimoji="0" lang="en-US" sz="1800" b="0" i="0" u="none" strike="noStrike" cap="none" normalizeH="0" baseline="0" dirty="0" smtClean="0">
                  <a:ln>
                    <a:noFill/>
                  </a:ln>
                  <a:solidFill>
                    <a:schemeClr val="tx1"/>
                  </a:solidFill>
                  <a:effectLst/>
                  <a:latin typeface="Arial" pitchFamily="34" charset="0"/>
                </a:endParaRPr>
              </a:p>
            </p:txBody>
          </p:sp>
          <p:sp>
            <p:nvSpPr>
              <p:cNvPr id="2279" name="Rectangle 51"/>
              <p:cNvSpPr>
                <a:spLocks noChangeArrowheads="1"/>
              </p:cNvSpPr>
              <p:nvPr/>
            </p:nvSpPr>
            <p:spPr bwMode="auto">
              <a:xfrm>
                <a:off x="2081" y="2203"/>
                <a:ext cx="414" cy="232"/>
              </a:xfrm>
              <a:prstGeom prst="rect">
                <a:avLst/>
              </a:prstGeom>
              <a:solidFill>
                <a:srgbClr val="9FC9D6"/>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0" name="Rectangle 52"/>
              <p:cNvSpPr>
                <a:spLocks noChangeArrowheads="1"/>
              </p:cNvSpPr>
              <p:nvPr/>
            </p:nvSpPr>
            <p:spPr bwMode="auto">
              <a:xfrm>
                <a:off x="2197" y="2249"/>
                <a:ext cx="24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2281" name="Rectangle 53"/>
              <p:cNvSpPr>
                <a:spLocks noChangeArrowheads="1"/>
              </p:cNvSpPr>
              <p:nvPr/>
            </p:nvSpPr>
            <p:spPr bwMode="auto">
              <a:xfrm>
                <a:off x="2247" y="2327"/>
                <a:ext cx="144"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MT" charset="0"/>
                  </a:rPr>
                  <a:t>unit</a:t>
                </a:r>
                <a:endParaRPr kumimoji="0" lang="en-US" sz="1800" b="0" i="0" u="none" strike="noStrike" cap="none" normalizeH="0" baseline="0" dirty="0" smtClean="0">
                  <a:ln>
                    <a:noFill/>
                  </a:ln>
                  <a:solidFill>
                    <a:schemeClr val="tx1"/>
                  </a:solidFill>
                  <a:effectLst/>
                  <a:latin typeface="Arial" pitchFamily="34" charset="0"/>
                </a:endParaRPr>
              </a:p>
            </p:txBody>
          </p:sp>
          <p:sp>
            <p:nvSpPr>
              <p:cNvPr id="2282" name="Rectangle 54"/>
              <p:cNvSpPr>
                <a:spLocks noChangeArrowheads="1"/>
              </p:cNvSpPr>
              <p:nvPr/>
            </p:nvSpPr>
            <p:spPr bwMode="auto">
              <a:xfrm>
                <a:off x="3004" y="2262"/>
                <a:ext cx="84" cy="939"/>
              </a:xfrm>
              <a:prstGeom prst="rect">
                <a:avLst/>
              </a:prstGeom>
              <a:solidFill>
                <a:srgbClr val="6DBF96"/>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3" name="Freeform 55"/>
              <p:cNvSpPr>
                <a:spLocks/>
              </p:cNvSpPr>
              <p:nvPr/>
            </p:nvSpPr>
            <p:spPr bwMode="auto">
              <a:xfrm>
                <a:off x="3004" y="2598"/>
                <a:ext cx="79" cy="202"/>
              </a:xfrm>
              <a:custGeom>
                <a:avLst/>
                <a:gdLst>
                  <a:gd name="T0" fmla="*/ 0 w 16"/>
                  <a:gd name="T1" fmla="*/ 37 h 41"/>
                  <a:gd name="T2" fmla="*/ 0 w 16"/>
                  <a:gd name="T3" fmla="*/ 5 h 41"/>
                  <a:gd name="T4" fmla="*/ 5 w 16"/>
                  <a:gd name="T5" fmla="*/ 0 h 41"/>
                  <a:gd name="T6" fmla="*/ 12 w 16"/>
                  <a:gd name="T7" fmla="*/ 0 h 41"/>
                  <a:gd name="T8" fmla="*/ 16 w 16"/>
                  <a:gd name="T9" fmla="*/ 5 h 41"/>
                  <a:gd name="T10" fmla="*/ 16 w 16"/>
                  <a:gd name="T11" fmla="*/ 37 h 41"/>
                  <a:gd name="T12" fmla="*/ 12 w 16"/>
                  <a:gd name="T13" fmla="*/ 41 h 41"/>
                  <a:gd name="T14" fmla="*/ 5 w 16"/>
                  <a:gd name="T15" fmla="*/ 41 h 41"/>
                  <a:gd name="T16" fmla="*/ 0 w 16"/>
                  <a:gd name="T17"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1">
                    <a:moveTo>
                      <a:pt x="0" y="37"/>
                    </a:moveTo>
                    <a:lnTo>
                      <a:pt x="0" y="5"/>
                    </a:lnTo>
                    <a:cubicBezTo>
                      <a:pt x="0" y="2"/>
                      <a:pt x="2" y="0"/>
                      <a:pt x="5" y="0"/>
                    </a:cubicBezTo>
                    <a:lnTo>
                      <a:pt x="12" y="0"/>
                    </a:lnTo>
                    <a:cubicBezTo>
                      <a:pt x="14" y="0"/>
                      <a:pt x="16" y="2"/>
                      <a:pt x="16" y="5"/>
                    </a:cubicBezTo>
                    <a:lnTo>
                      <a:pt x="16" y="37"/>
                    </a:lnTo>
                    <a:cubicBezTo>
                      <a:pt x="16" y="39"/>
                      <a:pt x="14" y="41"/>
                      <a:pt x="12" y="41"/>
                    </a:cubicBezTo>
                    <a:lnTo>
                      <a:pt x="5" y="41"/>
                    </a:lnTo>
                    <a:cubicBezTo>
                      <a:pt x="2" y="41"/>
                      <a:pt x="0" y="39"/>
                      <a:pt x="0" y="37"/>
                    </a:cubicBezTo>
                    <a:close/>
                  </a:path>
                </a:pathLst>
              </a:custGeom>
              <a:solidFill>
                <a:srgbClr val="86C3D2"/>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4" name="Rectangle 56"/>
              <p:cNvSpPr>
                <a:spLocks noChangeArrowheads="1"/>
              </p:cNvSpPr>
              <p:nvPr/>
            </p:nvSpPr>
            <p:spPr bwMode="auto">
              <a:xfrm rot="16200000">
                <a:off x="2963" y="2676"/>
                <a:ext cx="1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24282B"/>
                    </a:solidFill>
                    <a:effectLst/>
                    <a:latin typeface="ArialMT" charset="0"/>
                  </a:rPr>
                  <a:t>OF-EX</a:t>
                </a:r>
                <a:endParaRPr kumimoji="0" lang="en-US" sz="700" b="0" i="0" u="none" strike="noStrike" cap="none" normalizeH="0" baseline="0" dirty="0" smtClean="0">
                  <a:ln>
                    <a:noFill/>
                  </a:ln>
                  <a:solidFill>
                    <a:schemeClr val="tx1"/>
                  </a:solidFill>
                  <a:effectLst/>
                  <a:latin typeface="Arial" pitchFamily="34" charset="0"/>
                </a:endParaRPr>
              </a:p>
            </p:txBody>
          </p:sp>
          <p:sp>
            <p:nvSpPr>
              <p:cNvPr id="2285" name="Freeform 57"/>
              <p:cNvSpPr>
                <a:spLocks/>
              </p:cNvSpPr>
              <p:nvPr/>
            </p:nvSpPr>
            <p:spPr bwMode="auto">
              <a:xfrm>
                <a:off x="2856" y="2672"/>
                <a:ext cx="69" cy="237"/>
              </a:xfrm>
              <a:custGeom>
                <a:avLst/>
                <a:gdLst>
                  <a:gd name="T0" fmla="*/ 0 w 14"/>
                  <a:gd name="T1" fmla="*/ 0 h 48"/>
                  <a:gd name="T2" fmla="*/ 0 w 14"/>
                  <a:gd name="T3" fmla="*/ 48 h 48"/>
                  <a:gd name="T4" fmla="*/ 14 w 14"/>
                  <a:gd name="T5" fmla="*/ 38 h 48"/>
                  <a:gd name="T6" fmla="*/ 14 w 14"/>
                  <a:gd name="T7" fmla="*/ 9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48"/>
                    </a:lnTo>
                    <a:lnTo>
                      <a:pt x="14" y="38"/>
                    </a:lnTo>
                    <a:lnTo>
                      <a:pt x="14" y="9"/>
                    </a:lnTo>
                    <a:lnTo>
                      <a:pt x="0" y="0"/>
                    </a:lnTo>
                    <a:close/>
                  </a:path>
                </a:pathLst>
              </a:custGeom>
              <a:solidFill>
                <a:srgbClr val="D9BDC9"/>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86" name="Line 58"/>
              <p:cNvSpPr>
                <a:spLocks noChangeShapeType="1"/>
              </p:cNvSpPr>
              <p:nvPr/>
            </p:nvSpPr>
            <p:spPr bwMode="auto">
              <a:xfrm>
                <a:off x="2515" y="2855"/>
                <a:ext cx="84"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7" name="Freeform 59"/>
              <p:cNvSpPr>
                <a:spLocks/>
              </p:cNvSpPr>
              <p:nvPr/>
            </p:nvSpPr>
            <p:spPr bwMode="auto">
              <a:xfrm>
                <a:off x="2570" y="2840"/>
                <a:ext cx="34" cy="25"/>
              </a:xfrm>
              <a:custGeom>
                <a:avLst/>
                <a:gdLst>
                  <a:gd name="T0" fmla="*/ 2 w 7"/>
                  <a:gd name="T1" fmla="*/ 3 h 5"/>
                  <a:gd name="T2" fmla="*/ 0 w 7"/>
                  <a:gd name="T3" fmla="*/ 5 h 5"/>
                  <a:gd name="T4" fmla="*/ 7 w 7"/>
                  <a:gd name="T5" fmla="*/ 3 h 5"/>
                  <a:gd name="T6" fmla="*/ 0 w 7"/>
                  <a:gd name="T7" fmla="*/ 0 h 5"/>
                  <a:gd name="T8" fmla="*/ 2 w 7"/>
                  <a:gd name="T9" fmla="*/ 3 h 5"/>
                </a:gdLst>
                <a:ahLst/>
                <a:cxnLst>
                  <a:cxn ang="0">
                    <a:pos x="T0" y="T1"/>
                  </a:cxn>
                  <a:cxn ang="0">
                    <a:pos x="T2" y="T3"/>
                  </a:cxn>
                  <a:cxn ang="0">
                    <a:pos x="T4" y="T5"/>
                  </a:cxn>
                  <a:cxn ang="0">
                    <a:pos x="T6" y="T7"/>
                  </a:cxn>
                  <a:cxn ang="0">
                    <a:pos x="T8" y="T9"/>
                  </a:cxn>
                </a:cxnLst>
                <a:rect l="0" t="0" r="r" b="b"/>
                <a:pathLst>
                  <a:path w="7" h="5">
                    <a:moveTo>
                      <a:pt x="2" y="3"/>
                    </a:moveTo>
                    <a:lnTo>
                      <a:pt x="0" y="5"/>
                    </a:lnTo>
                    <a:lnTo>
                      <a:pt x="7" y="3"/>
                    </a:lnTo>
                    <a:lnTo>
                      <a:pt x="0" y="0"/>
                    </a:lnTo>
                    <a:lnTo>
                      <a:pt x="2"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8" name="Line 60"/>
              <p:cNvSpPr>
                <a:spLocks noChangeShapeType="1"/>
              </p:cNvSpPr>
              <p:nvPr/>
            </p:nvSpPr>
            <p:spPr bwMode="auto">
              <a:xfrm>
                <a:off x="2920" y="2761"/>
                <a:ext cx="84"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9" name="Freeform 61"/>
              <p:cNvSpPr>
                <a:spLocks/>
              </p:cNvSpPr>
              <p:nvPr/>
            </p:nvSpPr>
            <p:spPr bwMode="auto">
              <a:xfrm>
                <a:off x="2965" y="2751"/>
                <a:ext cx="44" cy="20"/>
              </a:xfrm>
              <a:custGeom>
                <a:avLst/>
                <a:gdLst>
                  <a:gd name="T0" fmla="*/ 3 w 9"/>
                  <a:gd name="T1" fmla="*/ 2 h 4"/>
                  <a:gd name="T2" fmla="*/ 0 w 9"/>
                  <a:gd name="T3" fmla="*/ 4 h 4"/>
                  <a:gd name="T4" fmla="*/ 9 w 9"/>
                  <a:gd name="T5" fmla="*/ 2 h 4"/>
                  <a:gd name="T6" fmla="*/ 0 w 9"/>
                  <a:gd name="T7" fmla="*/ 0 h 4"/>
                  <a:gd name="T8" fmla="*/ 3 w 9"/>
                  <a:gd name="T9" fmla="*/ 2 h 4"/>
                </a:gdLst>
                <a:ahLst/>
                <a:cxnLst>
                  <a:cxn ang="0">
                    <a:pos x="T0" y="T1"/>
                  </a:cxn>
                  <a:cxn ang="0">
                    <a:pos x="T2" y="T3"/>
                  </a:cxn>
                  <a:cxn ang="0">
                    <a:pos x="T4" y="T5"/>
                  </a:cxn>
                  <a:cxn ang="0">
                    <a:pos x="T6" y="T7"/>
                  </a:cxn>
                  <a:cxn ang="0">
                    <a:pos x="T8" y="T9"/>
                  </a:cxn>
                </a:cxnLst>
                <a:rect l="0" t="0" r="r" b="b"/>
                <a:pathLst>
                  <a:path w="9" h="4">
                    <a:moveTo>
                      <a:pt x="3" y="2"/>
                    </a:moveTo>
                    <a:lnTo>
                      <a:pt x="0" y="4"/>
                    </a:lnTo>
                    <a:lnTo>
                      <a:pt x="9" y="2"/>
                    </a:lnTo>
                    <a:lnTo>
                      <a:pt x="0"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0" name="Line 62"/>
              <p:cNvSpPr>
                <a:spLocks noChangeShapeType="1"/>
              </p:cNvSpPr>
              <p:nvPr/>
            </p:nvSpPr>
            <p:spPr bwMode="auto">
              <a:xfrm>
                <a:off x="2510" y="3028"/>
                <a:ext cx="257"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1" name="Freeform 63"/>
              <p:cNvSpPr>
                <a:spLocks/>
              </p:cNvSpPr>
              <p:nvPr/>
            </p:nvSpPr>
            <p:spPr bwMode="auto">
              <a:xfrm>
                <a:off x="2728" y="3018"/>
                <a:ext cx="44" cy="25"/>
              </a:xfrm>
              <a:custGeom>
                <a:avLst/>
                <a:gdLst>
                  <a:gd name="T0" fmla="*/ 3 w 9"/>
                  <a:gd name="T1" fmla="*/ 2 h 5"/>
                  <a:gd name="T2" fmla="*/ 0 w 9"/>
                  <a:gd name="T3" fmla="*/ 5 h 5"/>
                  <a:gd name="T4" fmla="*/ 9 w 9"/>
                  <a:gd name="T5" fmla="*/ 2 h 5"/>
                  <a:gd name="T6" fmla="*/ 0 w 9"/>
                  <a:gd name="T7" fmla="*/ 0 h 5"/>
                  <a:gd name="T8" fmla="*/ 3 w 9"/>
                  <a:gd name="T9" fmla="*/ 2 h 5"/>
                </a:gdLst>
                <a:ahLst/>
                <a:cxnLst>
                  <a:cxn ang="0">
                    <a:pos x="T0" y="T1"/>
                  </a:cxn>
                  <a:cxn ang="0">
                    <a:pos x="T2" y="T3"/>
                  </a:cxn>
                  <a:cxn ang="0">
                    <a:pos x="T4" y="T5"/>
                  </a:cxn>
                  <a:cxn ang="0">
                    <a:pos x="T6" y="T7"/>
                  </a:cxn>
                  <a:cxn ang="0">
                    <a:pos x="T8" y="T9"/>
                  </a:cxn>
                </a:cxnLst>
                <a:rect l="0" t="0" r="r" b="b"/>
                <a:pathLst>
                  <a:path w="9" h="5">
                    <a:moveTo>
                      <a:pt x="3" y="2"/>
                    </a:moveTo>
                    <a:lnTo>
                      <a:pt x="0" y="5"/>
                    </a:lnTo>
                    <a:lnTo>
                      <a:pt x="9" y="2"/>
                    </a:lnTo>
                    <a:lnTo>
                      <a:pt x="0"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2" name="Rectangle 64"/>
              <p:cNvSpPr>
                <a:spLocks noChangeArrowheads="1"/>
              </p:cNvSpPr>
              <p:nvPr/>
            </p:nvSpPr>
            <p:spPr bwMode="auto">
              <a:xfrm>
                <a:off x="2402" y="2845"/>
                <a:ext cx="98" cy="94"/>
              </a:xfrm>
              <a:prstGeom prst="rect">
                <a:avLst/>
              </a:prstGeom>
              <a:solidFill>
                <a:srgbClr val="D9BDC9"/>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93" name="Rectangle 65"/>
              <p:cNvSpPr>
                <a:spLocks noChangeArrowheads="1"/>
              </p:cNvSpPr>
              <p:nvPr/>
            </p:nvSpPr>
            <p:spPr bwMode="auto">
              <a:xfrm>
                <a:off x="2407" y="2850"/>
                <a:ext cx="8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24282B"/>
                    </a:solidFill>
                    <a:effectLst/>
                    <a:latin typeface="ArialMT" charset="0"/>
                  </a:rPr>
                  <a:t>op2</a:t>
                </a:r>
                <a:endParaRPr kumimoji="0" lang="en-US" sz="600" b="0" i="0" u="none" strike="noStrike" cap="none" normalizeH="0" baseline="0" dirty="0" smtClean="0">
                  <a:ln>
                    <a:noFill/>
                  </a:ln>
                  <a:solidFill>
                    <a:schemeClr val="tx1"/>
                  </a:solidFill>
                  <a:effectLst/>
                  <a:latin typeface="Arial" pitchFamily="34" charset="0"/>
                </a:endParaRPr>
              </a:p>
            </p:txBody>
          </p:sp>
          <p:sp>
            <p:nvSpPr>
              <p:cNvPr id="2294" name="Rectangle 66"/>
              <p:cNvSpPr>
                <a:spLocks noChangeArrowheads="1"/>
              </p:cNvSpPr>
              <p:nvPr/>
            </p:nvSpPr>
            <p:spPr bwMode="auto">
              <a:xfrm>
                <a:off x="2407" y="2978"/>
                <a:ext cx="93" cy="89"/>
              </a:xfrm>
              <a:prstGeom prst="rect">
                <a:avLst/>
              </a:prstGeom>
              <a:solidFill>
                <a:srgbClr val="D9BDC9"/>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95" name="Rectangle 67"/>
              <p:cNvSpPr>
                <a:spLocks noChangeArrowheads="1"/>
              </p:cNvSpPr>
              <p:nvPr/>
            </p:nvSpPr>
            <p:spPr bwMode="auto">
              <a:xfrm>
                <a:off x="2411" y="2979"/>
                <a:ext cx="8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24282B"/>
                    </a:solidFill>
                    <a:effectLst/>
                    <a:latin typeface="ArialMT" charset="0"/>
                  </a:rPr>
                  <a:t>op1</a:t>
                </a:r>
                <a:endParaRPr kumimoji="0" lang="en-US" sz="600" b="0" i="0" u="none" strike="noStrike" cap="none" normalizeH="0" baseline="0" dirty="0" smtClean="0">
                  <a:ln>
                    <a:noFill/>
                  </a:ln>
                  <a:solidFill>
                    <a:schemeClr val="tx1"/>
                  </a:solidFill>
                  <a:effectLst/>
                  <a:latin typeface="Arial" pitchFamily="34" charset="0"/>
                </a:endParaRPr>
              </a:p>
            </p:txBody>
          </p:sp>
          <p:sp>
            <p:nvSpPr>
              <p:cNvPr id="2296" name="Rectangle 68"/>
              <p:cNvSpPr>
                <a:spLocks noChangeArrowheads="1"/>
              </p:cNvSpPr>
              <p:nvPr/>
            </p:nvSpPr>
            <p:spPr bwMode="auto">
              <a:xfrm>
                <a:off x="3399" y="2712"/>
                <a:ext cx="331" cy="281"/>
              </a:xfrm>
              <a:prstGeom prst="rect">
                <a:avLst/>
              </a:prstGeom>
              <a:solidFill>
                <a:srgbClr val="F0D8C2"/>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7" name="Rectangle 69"/>
              <p:cNvSpPr>
                <a:spLocks noChangeArrowheads="1"/>
              </p:cNvSpPr>
              <p:nvPr/>
            </p:nvSpPr>
            <p:spPr bwMode="auto">
              <a:xfrm>
                <a:off x="3518" y="2812"/>
                <a:ext cx="155"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ALU</a:t>
                </a:r>
                <a:endParaRPr kumimoji="0" lang="en-US" sz="1800" b="0" i="0" u="none" strike="noStrike" cap="none" normalizeH="0" baseline="0" smtClean="0">
                  <a:ln>
                    <a:noFill/>
                  </a:ln>
                  <a:solidFill>
                    <a:schemeClr val="tx1"/>
                  </a:solidFill>
                  <a:effectLst/>
                  <a:latin typeface="Arial" pitchFamily="34" charset="0"/>
                </a:endParaRPr>
              </a:p>
            </p:txBody>
          </p:sp>
          <p:sp>
            <p:nvSpPr>
              <p:cNvPr id="2298" name="Rectangle 70"/>
              <p:cNvSpPr>
                <a:spLocks noChangeArrowheads="1"/>
              </p:cNvSpPr>
              <p:nvPr/>
            </p:nvSpPr>
            <p:spPr bwMode="auto">
              <a:xfrm>
                <a:off x="3517" y="2876"/>
                <a:ext cx="139"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24282B"/>
                    </a:solidFill>
                    <a:effectLst/>
                    <a:latin typeface="ArialMT" charset="0"/>
                  </a:rPr>
                  <a:t>unit</a:t>
                </a:r>
                <a:endParaRPr kumimoji="0" lang="en-US" sz="1800" b="0" i="0" u="none" strike="noStrike" cap="none" normalizeH="0" baseline="0" dirty="0" smtClean="0">
                  <a:ln>
                    <a:noFill/>
                  </a:ln>
                  <a:solidFill>
                    <a:schemeClr val="tx1"/>
                  </a:solidFill>
                  <a:effectLst/>
                  <a:latin typeface="Arial" pitchFamily="34" charset="0"/>
                </a:endParaRPr>
              </a:p>
            </p:txBody>
          </p:sp>
          <p:sp>
            <p:nvSpPr>
              <p:cNvPr id="2299" name="Rectangle 71"/>
              <p:cNvSpPr>
                <a:spLocks noChangeArrowheads="1"/>
              </p:cNvSpPr>
              <p:nvPr/>
            </p:nvSpPr>
            <p:spPr bwMode="auto">
              <a:xfrm>
                <a:off x="3409" y="2272"/>
                <a:ext cx="356" cy="232"/>
              </a:xfrm>
              <a:prstGeom prst="rect">
                <a:avLst/>
              </a:prstGeom>
              <a:solidFill>
                <a:srgbClr val="9FC9D6"/>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0" name="Rectangle 72"/>
              <p:cNvSpPr>
                <a:spLocks noChangeArrowheads="1"/>
              </p:cNvSpPr>
              <p:nvPr/>
            </p:nvSpPr>
            <p:spPr bwMode="auto">
              <a:xfrm>
                <a:off x="3471" y="2304"/>
                <a:ext cx="239"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Branch</a:t>
                </a:r>
                <a:endParaRPr kumimoji="0" lang="en-US" sz="1800" b="0" i="0" u="none" strike="noStrike" cap="none" normalizeH="0" baseline="0" smtClean="0">
                  <a:ln>
                    <a:noFill/>
                  </a:ln>
                  <a:solidFill>
                    <a:schemeClr val="tx1"/>
                  </a:solidFill>
                  <a:effectLst/>
                  <a:latin typeface="Arial" pitchFamily="34" charset="0"/>
                </a:endParaRPr>
              </a:p>
            </p:txBody>
          </p:sp>
          <p:sp>
            <p:nvSpPr>
              <p:cNvPr id="2301" name="Rectangle 73"/>
              <p:cNvSpPr>
                <a:spLocks noChangeArrowheads="1"/>
              </p:cNvSpPr>
              <p:nvPr/>
            </p:nvSpPr>
            <p:spPr bwMode="auto">
              <a:xfrm>
                <a:off x="3518" y="2380"/>
                <a:ext cx="16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MT" charset="0"/>
                  </a:rPr>
                  <a:t>unit</a:t>
                </a:r>
                <a:endParaRPr kumimoji="0" lang="en-US" sz="1800" b="0" i="0" u="none" strike="noStrike" cap="none" normalizeH="0" baseline="0" dirty="0" smtClean="0">
                  <a:ln>
                    <a:noFill/>
                  </a:ln>
                  <a:solidFill>
                    <a:schemeClr val="tx1"/>
                  </a:solidFill>
                  <a:effectLst/>
                  <a:latin typeface="Arial" pitchFamily="34" charset="0"/>
                </a:endParaRPr>
              </a:p>
            </p:txBody>
          </p:sp>
          <p:sp>
            <p:nvSpPr>
              <p:cNvPr id="2302" name="Freeform 74"/>
              <p:cNvSpPr>
                <a:spLocks/>
              </p:cNvSpPr>
              <p:nvPr/>
            </p:nvSpPr>
            <p:spPr bwMode="auto">
              <a:xfrm>
                <a:off x="3424" y="2558"/>
                <a:ext cx="301" cy="84"/>
              </a:xfrm>
              <a:custGeom>
                <a:avLst/>
                <a:gdLst>
                  <a:gd name="T0" fmla="*/ 9 w 61"/>
                  <a:gd name="T1" fmla="*/ 0 h 17"/>
                  <a:gd name="T2" fmla="*/ 52 w 61"/>
                  <a:gd name="T3" fmla="*/ 0 h 17"/>
                  <a:gd name="T4" fmla="*/ 61 w 61"/>
                  <a:gd name="T5" fmla="*/ 8 h 17"/>
                  <a:gd name="T6" fmla="*/ 52 w 61"/>
                  <a:gd name="T7" fmla="*/ 17 h 17"/>
                  <a:gd name="T8" fmla="*/ 9 w 61"/>
                  <a:gd name="T9" fmla="*/ 17 h 17"/>
                  <a:gd name="T10" fmla="*/ 0 w 61"/>
                  <a:gd name="T11" fmla="*/ 8 h 17"/>
                  <a:gd name="T12" fmla="*/ 9 w 6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61" h="17">
                    <a:moveTo>
                      <a:pt x="9" y="0"/>
                    </a:moveTo>
                    <a:lnTo>
                      <a:pt x="52" y="0"/>
                    </a:lnTo>
                    <a:cubicBezTo>
                      <a:pt x="57" y="0"/>
                      <a:pt x="61" y="3"/>
                      <a:pt x="61" y="8"/>
                    </a:cubicBezTo>
                    <a:cubicBezTo>
                      <a:pt x="61" y="13"/>
                      <a:pt x="57" y="17"/>
                      <a:pt x="52" y="17"/>
                    </a:cubicBezTo>
                    <a:lnTo>
                      <a:pt x="9" y="17"/>
                    </a:lnTo>
                    <a:cubicBezTo>
                      <a:pt x="4" y="17"/>
                      <a:pt x="0" y="13"/>
                      <a:pt x="0" y="8"/>
                    </a:cubicBezTo>
                    <a:cubicBezTo>
                      <a:pt x="0" y="3"/>
                      <a:pt x="4" y="0"/>
                      <a:pt x="9" y="0"/>
                    </a:cubicBezTo>
                    <a:close/>
                  </a:path>
                </a:pathLst>
              </a:custGeom>
              <a:solidFill>
                <a:srgbClr val="6DBF96"/>
              </a:solidFill>
              <a:ln w="5" cap="flat">
                <a:solidFill>
                  <a:srgbClr val="3A25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03" name="Rectangle 75"/>
              <p:cNvSpPr>
                <a:spLocks noChangeArrowheads="1"/>
              </p:cNvSpPr>
              <p:nvPr/>
            </p:nvSpPr>
            <p:spPr bwMode="auto">
              <a:xfrm>
                <a:off x="3478" y="2551"/>
                <a:ext cx="1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flags</a:t>
                </a:r>
                <a:endParaRPr kumimoji="0" lang="en-US" sz="1800" b="0" i="0" u="none" strike="noStrike" cap="none" normalizeH="0" baseline="0" dirty="0" smtClean="0">
                  <a:ln>
                    <a:noFill/>
                  </a:ln>
                  <a:solidFill>
                    <a:schemeClr val="tx1"/>
                  </a:solidFill>
                  <a:effectLst/>
                  <a:latin typeface="Arial" pitchFamily="34" charset="0"/>
                </a:endParaRPr>
              </a:p>
            </p:txBody>
          </p:sp>
          <p:sp>
            <p:nvSpPr>
              <p:cNvPr id="2304" name="Freeform 76"/>
              <p:cNvSpPr>
                <a:spLocks/>
              </p:cNvSpPr>
              <p:nvPr/>
            </p:nvSpPr>
            <p:spPr bwMode="auto">
              <a:xfrm>
                <a:off x="3543" y="2499"/>
                <a:ext cx="79" cy="54"/>
              </a:xfrm>
              <a:custGeom>
                <a:avLst/>
                <a:gdLst>
                  <a:gd name="T0" fmla="*/ 0 w 16"/>
                  <a:gd name="T1" fmla="*/ 3 h 11"/>
                  <a:gd name="T2" fmla="*/ 0 w 16"/>
                  <a:gd name="T3" fmla="*/ 3 h 11"/>
                  <a:gd name="T4" fmla="*/ 5 w 16"/>
                  <a:gd name="T5" fmla="*/ 3 h 11"/>
                  <a:gd name="T6" fmla="*/ 5 w 16"/>
                  <a:gd name="T7" fmla="*/ 11 h 11"/>
                  <a:gd name="T8" fmla="*/ 12 w 16"/>
                  <a:gd name="T9" fmla="*/ 11 h 11"/>
                  <a:gd name="T10" fmla="*/ 12 w 16"/>
                  <a:gd name="T11" fmla="*/ 3 h 11"/>
                  <a:gd name="T12" fmla="*/ 16 w 16"/>
                  <a:gd name="T13" fmla="*/ 3 h 11"/>
                  <a:gd name="T14" fmla="*/ 8 w 16"/>
                  <a:gd name="T15" fmla="*/ 0 h 11"/>
                  <a:gd name="T16" fmla="*/ 8 w 16"/>
                  <a:gd name="T17" fmla="*/ 0 h 11"/>
                  <a:gd name="T18" fmla="*/ 8 w 16"/>
                  <a:gd name="T19" fmla="*/ 0 h 11"/>
                  <a:gd name="T20" fmla="*/ 0 w 16"/>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1">
                    <a:moveTo>
                      <a:pt x="0" y="3"/>
                    </a:moveTo>
                    <a:cubicBezTo>
                      <a:pt x="0" y="3"/>
                      <a:pt x="0" y="3"/>
                      <a:pt x="0" y="3"/>
                    </a:cubicBezTo>
                    <a:cubicBezTo>
                      <a:pt x="1" y="4"/>
                      <a:pt x="5" y="3"/>
                      <a:pt x="5" y="3"/>
                    </a:cubicBezTo>
                    <a:cubicBezTo>
                      <a:pt x="5" y="3"/>
                      <a:pt x="4" y="10"/>
                      <a:pt x="5" y="11"/>
                    </a:cubicBezTo>
                    <a:cubicBezTo>
                      <a:pt x="5" y="11"/>
                      <a:pt x="11" y="11"/>
                      <a:pt x="12" y="11"/>
                    </a:cubicBezTo>
                    <a:cubicBezTo>
                      <a:pt x="12" y="10"/>
                      <a:pt x="12" y="3"/>
                      <a:pt x="12" y="3"/>
                    </a:cubicBezTo>
                    <a:cubicBezTo>
                      <a:pt x="12" y="3"/>
                      <a:pt x="15" y="4"/>
                      <a:pt x="16" y="3"/>
                    </a:cubicBezTo>
                    <a:cubicBezTo>
                      <a:pt x="16" y="3"/>
                      <a:pt x="12" y="0"/>
                      <a:pt x="8" y="0"/>
                    </a:cubicBezTo>
                    <a:lnTo>
                      <a:pt x="8" y="0"/>
                    </a:lnTo>
                    <a:cubicBezTo>
                      <a:pt x="8" y="0"/>
                      <a:pt x="8" y="0"/>
                      <a:pt x="8" y="0"/>
                    </a:cubicBezTo>
                    <a:cubicBezTo>
                      <a:pt x="5" y="0"/>
                      <a:pt x="0" y="3"/>
                      <a:pt x="0" y="3"/>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5" name="Freeform 77"/>
              <p:cNvSpPr>
                <a:spLocks/>
              </p:cNvSpPr>
              <p:nvPr/>
            </p:nvSpPr>
            <p:spPr bwMode="auto">
              <a:xfrm>
                <a:off x="3543" y="2499"/>
                <a:ext cx="79" cy="54"/>
              </a:xfrm>
              <a:custGeom>
                <a:avLst/>
                <a:gdLst>
                  <a:gd name="T0" fmla="*/ 0 w 16"/>
                  <a:gd name="T1" fmla="*/ 3 h 11"/>
                  <a:gd name="T2" fmla="*/ 0 w 16"/>
                  <a:gd name="T3" fmla="*/ 3 h 11"/>
                  <a:gd name="T4" fmla="*/ 5 w 16"/>
                  <a:gd name="T5" fmla="*/ 3 h 11"/>
                  <a:gd name="T6" fmla="*/ 5 w 16"/>
                  <a:gd name="T7" fmla="*/ 11 h 11"/>
                  <a:gd name="T8" fmla="*/ 12 w 16"/>
                  <a:gd name="T9" fmla="*/ 11 h 11"/>
                  <a:gd name="T10" fmla="*/ 12 w 16"/>
                  <a:gd name="T11" fmla="*/ 3 h 11"/>
                  <a:gd name="T12" fmla="*/ 16 w 16"/>
                  <a:gd name="T13" fmla="*/ 3 h 11"/>
                  <a:gd name="T14" fmla="*/ 8 w 16"/>
                  <a:gd name="T15" fmla="*/ 0 h 11"/>
                  <a:gd name="T16" fmla="*/ 8 w 16"/>
                  <a:gd name="T17" fmla="*/ 0 h 11"/>
                  <a:gd name="T18" fmla="*/ 8 w 16"/>
                  <a:gd name="T19" fmla="*/ 0 h 11"/>
                  <a:gd name="T20" fmla="*/ 0 w 16"/>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1">
                    <a:moveTo>
                      <a:pt x="0" y="3"/>
                    </a:moveTo>
                    <a:cubicBezTo>
                      <a:pt x="0" y="3"/>
                      <a:pt x="0" y="3"/>
                      <a:pt x="0" y="3"/>
                    </a:cubicBezTo>
                    <a:cubicBezTo>
                      <a:pt x="1" y="4"/>
                      <a:pt x="5" y="3"/>
                      <a:pt x="5" y="3"/>
                    </a:cubicBezTo>
                    <a:cubicBezTo>
                      <a:pt x="5" y="3"/>
                      <a:pt x="4" y="10"/>
                      <a:pt x="5" y="11"/>
                    </a:cubicBezTo>
                    <a:cubicBezTo>
                      <a:pt x="5" y="11"/>
                      <a:pt x="11" y="11"/>
                      <a:pt x="12" y="11"/>
                    </a:cubicBezTo>
                    <a:cubicBezTo>
                      <a:pt x="12" y="10"/>
                      <a:pt x="12" y="3"/>
                      <a:pt x="12" y="3"/>
                    </a:cubicBezTo>
                    <a:cubicBezTo>
                      <a:pt x="12" y="3"/>
                      <a:pt x="15" y="4"/>
                      <a:pt x="16" y="3"/>
                    </a:cubicBezTo>
                    <a:cubicBezTo>
                      <a:pt x="16" y="3"/>
                      <a:pt x="12" y="0"/>
                      <a:pt x="8" y="0"/>
                    </a:cubicBezTo>
                    <a:lnTo>
                      <a:pt x="8" y="0"/>
                    </a:lnTo>
                    <a:cubicBezTo>
                      <a:pt x="8" y="0"/>
                      <a:pt x="8" y="0"/>
                      <a:pt x="8" y="0"/>
                    </a:cubicBezTo>
                    <a:cubicBezTo>
                      <a:pt x="5" y="0"/>
                      <a:pt x="0" y="3"/>
                      <a:pt x="0" y="3"/>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6" name="Freeform 78"/>
              <p:cNvSpPr>
                <a:spLocks/>
              </p:cNvSpPr>
              <p:nvPr/>
            </p:nvSpPr>
            <p:spPr bwMode="auto">
              <a:xfrm>
                <a:off x="3548" y="2647"/>
                <a:ext cx="79" cy="60"/>
              </a:xfrm>
              <a:custGeom>
                <a:avLst/>
                <a:gdLst>
                  <a:gd name="T0" fmla="*/ 0 w 16"/>
                  <a:gd name="T1" fmla="*/ 4 h 12"/>
                  <a:gd name="T2" fmla="*/ 0 w 16"/>
                  <a:gd name="T3" fmla="*/ 4 h 12"/>
                  <a:gd name="T4" fmla="*/ 4 w 16"/>
                  <a:gd name="T5" fmla="*/ 4 h 12"/>
                  <a:gd name="T6" fmla="*/ 4 w 16"/>
                  <a:gd name="T7" fmla="*/ 12 h 12"/>
                  <a:gd name="T8" fmla="*/ 11 w 16"/>
                  <a:gd name="T9" fmla="*/ 12 h 12"/>
                  <a:gd name="T10" fmla="*/ 11 w 16"/>
                  <a:gd name="T11" fmla="*/ 4 h 12"/>
                  <a:gd name="T12" fmla="*/ 16 w 16"/>
                  <a:gd name="T13" fmla="*/ 4 h 12"/>
                  <a:gd name="T14" fmla="*/ 8 w 16"/>
                  <a:gd name="T15" fmla="*/ 0 h 12"/>
                  <a:gd name="T16" fmla="*/ 8 w 16"/>
                  <a:gd name="T17" fmla="*/ 0 h 12"/>
                  <a:gd name="T18" fmla="*/ 0 w 16"/>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2">
                    <a:moveTo>
                      <a:pt x="0" y="4"/>
                    </a:moveTo>
                    <a:cubicBezTo>
                      <a:pt x="0" y="4"/>
                      <a:pt x="0" y="4"/>
                      <a:pt x="0" y="4"/>
                    </a:cubicBezTo>
                    <a:cubicBezTo>
                      <a:pt x="1" y="4"/>
                      <a:pt x="4" y="4"/>
                      <a:pt x="4" y="4"/>
                    </a:cubicBezTo>
                    <a:cubicBezTo>
                      <a:pt x="4" y="4"/>
                      <a:pt x="4" y="11"/>
                      <a:pt x="4" y="12"/>
                    </a:cubicBezTo>
                    <a:cubicBezTo>
                      <a:pt x="5" y="12"/>
                      <a:pt x="11" y="12"/>
                      <a:pt x="11" y="12"/>
                    </a:cubicBezTo>
                    <a:cubicBezTo>
                      <a:pt x="12" y="11"/>
                      <a:pt x="11" y="4"/>
                      <a:pt x="11" y="4"/>
                    </a:cubicBezTo>
                    <a:cubicBezTo>
                      <a:pt x="11" y="4"/>
                      <a:pt x="15" y="4"/>
                      <a:pt x="16" y="4"/>
                    </a:cubicBezTo>
                    <a:cubicBezTo>
                      <a:pt x="16" y="3"/>
                      <a:pt x="12" y="0"/>
                      <a:pt x="8" y="0"/>
                    </a:cubicBezTo>
                    <a:cubicBezTo>
                      <a:pt x="8" y="0"/>
                      <a:pt x="8" y="0"/>
                      <a:pt x="8" y="0"/>
                    </a:cubicBezTo>
                    <a:cubicBezTo>
                      <a:pt x="4" y="0"/>
                      <a:pt x="0" y="3"/>
                      <a:pt x="0" y="4"/>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7" name="Freeform 79"/>
              <p:cNvSpPr>
                <a:spLocks/>
              </p:cNvSpPr>
              <p:nvPr/>
            </p:nvSpPr>
            <p:spPr bwMode="auto">
              <a:xfrm>
                <a:off x="3548" y="2647"/>
                <a:ext cx="79" cy="60"/>
              </a:xfrm>
              <a:custGeom>
                <a:avLst/>
                <a:gdLst>
                  <a:gd name="T0" fmla="*/ 0 w 16"/>
                  <a:gd name="T1" fmla="*/ 4 h 12"/>
                  <a:gd name="T2" fmla="*/ 0 w 16"/>
                  <a:gd name="T3" fmla="*/ 4 h 12"/>
                  <a:gd name="T4" fmla="*/ 4 w 16"/>
                  <a:gd name="T5" fmla="*/ 4 h 12"/>
                  <a:gd name="T6" fmla="*/ 4 w 16"/>
                  <a:gd name="T7" fmla="*/ 12 h 12"/>
                  <a:gd name="T8" fmla="*/ 11 w 16"/>
                  <a:gd name="T9" fmla="*/ 12 h 12"/>
                  <a:gd name="T10" fmla="*/ 11 w 16"/>
                  <a:gd name="T11" fmla="*/ 4 h 12"/>
                  <a:gd name="T12" fmla="*/ 16 w 16"/>
                  <a:gd name="T13" fmla="*/ 4 h 12"/>
                  <a:gd name="T14" fmla="*/ 8 w 16"/>
                  <a:gd name="T15" fmla="*/ 0 h 12"/>
                  <a:gd name="T16" fmla="*/ 8 w 16"/>
                  <a:gd name="T17" fmla="*/ 0 h 12"/>
                  <a:gd name="T18" fmla="*/ 0 w 16"/>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2">
                    <a:moveTo>
                      <a:pt x="0" y="4"/>
                    </a:moveTo>
                    <a:cubicBezTo>
                      <a:pt x="0" y="4"/>
                      <a:pt x="0" y="4"/>
                      <a:pt x="0" y="4"/>
                    </a:cubicBezTo>
                    <a:cubicBezTo>
                      <a:pt x="1" y="4"/>
                      <a:pt x="4" y="4"/>
                      <a:pt x="4" y="4"/>
                    </a:cubicBezTo>
                    <a:cubicBezTo>
                      <a:pt x="4" y="4"/>
                      <a:pt x="4" y="11"/>
                      <a:pt x="4" y="12"/>
                    </a:cubicBezTo>
                    <a:cubicBezTo>
                      <a:pt x="5" y="12"/>
                      <a:pt x="11" y="12"/>
                      <a:pt x="11" y="12"/>
                    </a:cubicBezTo>
                    <a:cubicBezTo>
                      <a:pt x="12" y="11"/>
                      <a:pt x="11" y="4"/>
                      <a:pt x="11" y="4"/>
                    </a:cubicBezTo>
                    <a:cubicBezTo>
                      <a:pt x="11" y="4"/>
                      <a:pt x="15" y="4"/>
                      <a:pt x="16" y="4"/>
                    </a:cubicBezTo>
                    <a:cubicBezTo>
                      <a:pt x="16" y="3"/>
                      <a:pt x="12" y="0"/>
                      <a:pt x="8" y="0"/>
                    </a:cubicBezTo>
                    <a:cubicBezTo>
                      <a:pt x="8" y="0"/>
                      <a:pt x="8" y="0"/>
                      <a:pt x="8" y="0"/>
                    </a:cubicBezTo>
                    <a:cubicBezTo>
                      <a:pt x="4" y="0"/>
                      <a:pt x="0" y="3"/>
                      <a:pt x="0" y="4"/>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8" name="Rectangle 80"/>
              <p:cNvSpPr>
                <a:spLocks noChangeArrowheads="1"/>
              </p:cNvSpPr>
              <p:nvPr/>
            </p:nvSpPr>
            <p:spPr bwMode="auto">
              <a:xfrm>
                <a:off x="3967" y="2252"/>
                <a:ext cx="79" cy="934"/>
              </a:xfrm>
              <a:prstGeom prst="rect">
                <a:avLst/>
              </a:prstGeom>
              <a:solidFill>
                <a:srgbClr val="6DBF96"/>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9" name="Freeform 81"/>
              <p:cNvSpPr>
                <a:spLocks/>
              </p:cNvSpPr>
              <p:nvPr/>
            </p:nvSpPr>
            <p:spPr bwMode="auto">
              <a:xfrm>
                <a:off x="3967" y="2573"/>
                <a:ext cx="79" cy="218"/>
              </a:xfrm>
              <a:custGeom>
                <a:avLst/>
                <a:gdLst>
                  <a:gd name="T0" fmla="*/ 0 w 16"/>
                  <a:gd name="T1" fmla="*/ 40 h 44"/>
                  <a:gd name="T2" fmla="*/ 0 w 16"/>
                  <a:gd name="T3" fmla="*/ 5 h 44"/>
                  <a:gd name="T4" fmla="*/ 5 w 16"/>
                  <a:gd name="T5" fmla="*/ 0 h 44"/>
                  <a:gd name="T6" fmla="*/ 12 w 16"/>
                  <a:gd name="T7" fmla="*/ 0 h 44"/>
                  <a:gd name="T8" fmla="*/ 16 w 16"/>
                  <a:gd name="T9" fmla="*/ 5 h 44"/>
                  <a:gd name="T10" fmla="*/ 16 w 16"/>
                  <a:gd name="T11" fmla="*/ 40 h 44"/>
                  <a:gd name="T12" fmla="*/ 12 w 16"/>
                  <a:gd name="T13" fmla="*/ 44 h 44"/>
                  <a:gd name="T14" fmla="*/ 5 w 16"/>
                  <a:gd name="T15" fmla="*/ 44 h 44"/>
                  <a:gd name="T16" fmla="*/ 0 w 16"/>
                  <a:gd name="T1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4">
                    <a:moveTo>
                      <a:pt x="0" y="40"/>
                    </a:moveTo>
                    <a:lnTo>
                      <a:pt x="0" y="5"/>
                    </a:lnTo>
                    <a:cubicBezTo>
                      <a:pt x="0" y="2"/>
                      <a:pt x="2" y="0"/>
                      <a:pt x="5" y="0"/>
                    </a:cubicBezTo>
                    <a:lnTo>
                      <a:pt x="12" y="0"/>
                    </a:lnTo>
                    <a:cubicBezTo>
                      <a:pt x="14" y="0"/>
                      <a:pt x="16" y="2"/>
                      <a:pt x="16" y="5"/>
                    </a:cubicBezTo>
                    <a:lnTo>
                      <a:pt x="16" y="40"/>
                    </a:lnTo>
                    <a:cubicBezTo>
                      <a:pt x="16" y="42"/>
                      <a:pt x="14" y="44"/>
                      <a:pt x="12" y="44"/>
                    </a:cubicBezTo>
                    <a:lnTo>
                      <a:pt x="5" y="44"/>
                    </a:lnTo>
                    <a:cubicBezTo>
                      <a:pt x="2" y="44"/>
                      <a:pt x="0" y="42"/>
                      <a:pt x="0" y="40"/>
                    </a:cubicBezTo>
                    <a:close/>
                  </a:path>
                </a:pathLst>
              </a:custGeom>
              <a:solidFill>
                <a:srgbClr val="86C3D2"/>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0" name="Rectangle 82"/>
              <p:cNvSpPr>
                <a:spLocks noChangeArrowheads="1"/>
              </p:cNvSpPr>
              <p:nvPr/>
            </p:nvSpPr>
            <p:spPr bwMode="auto">
              <a:xfrm rot="16200000">
                <a:off x="3922" y="2662"/>
                <a:ext cx="17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24282B"/>
                    </a:solidFill>
                    <a:effectLst/>
                    <a:latin typeface="ArialMT" charset="0"/>
                  </a:rPr>
                  <a:t>EX-MA</a:t>
                </a:r>
                <a:endParaRPr kumimoji="0" lang="en-US" sz="700" b="0" i="0" u="none" strike="noStrike" cap="none" normalizeH="0" baseline="0" dirty="0" smtClean="0">
                  <a:ln>
                    <a:noFill/>
                  </a:ln>
                  <a:solidFill>
                    <a:schemeClr val="tx1"/>
                  </a:solidFill>
                  <a:effectLst/>
                  <a:latin typeface="Arial" pitchFamily="34" charset="0"/>
                </a:endParaRPr>
              </a:p>
            </p:txBody>
          </p:sp>
          <p:sp>
            <p:nvSpPr>
              <p:cNvPr id="2311" name="Rectangle 83"/>
              <p:cNvSpPr>
                <a:spLocks noChangeArrowheads="1"/>
              </p:cNvSpPr>
              <p:nvPr/>
            </p:nvSpPr>
            <p:spPr bwMode="auto">
              <a:xfrm>
                <a:off x="4387" y="2272"/>
                <a:ext cx="321" cy="247"/>
              </a:xfrm>
              <a:prstGeom prst="rect">
                <a:avLst/>
              </a:prstGeom>
              <a:solidFill>
                <a:srgbClr val="F0D8C2"/>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2" name="Rectangle 84"/>
              <p:cNvSpPr>
                <a:spLocks noChangeArrowheads="1"/>
              </p:cNvSpPr>
              <p:nvPr/>
            </p:nvSpPr>
            <p:spPr bwMode="auto">
              <a:xfrm>
                <a:off x="4377" y="2637"/>
                <a:ext cx="356" cy="233"/>
              </a:xfrm>
              <a:prstGeom prst="rect">
                <a:avLst/>
              </a:prstGeom>
              <a:solidFill>
                <a:srgbClr val="D9BDC9"/>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3" name="Rectangle 85"/>
              <p:cNvSpPr>
                <a:spLocks noChangeArrowheads="1"/>
              </p:cNvSpPr>
              <p:nvPr/>
            </p:nvSpPr>
            <p:spPr bwMode="auto">
              <a:xfrm>
                <a:off x="4393" y="2313"/>
                <a:ext cx="346"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82B"/>
                    </a:solidFill>
                    <a:effectLst/>
                    <a:latin typeface="ArialMT" charset="0"/>
                  </a:rPr>
                  <a:t>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2314" name="Rectangle 86"/>
              <p:cNvSpPr>
                <a:spLocks noChangeArrowheads="1"/>
              </p:cNvSpPr>
              <p:nvPr/>
            </p:nvSpPr>
            <p:spPr bwMode="auto">
              <a:xfrm>
                <a:off x="4471" y="2399"/>
                <a:ext cx="184"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2315" name="Rectangle 87"/>
              <p:cNvSpPr>
                <a:spLocks noChangeArrowheads="1"/>
              </p:cNvSpPr>
              <p:nvPr/>
            </p:nvSpPr>
            <p:spPr bwMode="auto">
              <a:xfrm>
                <a:off x="4479" y="2675"/>
                <a:ext cx="169"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2316" name="Rectangle 88"/>
              <p:cNvSpPr>
                <a:spLocks noChangeArrowheads="1"/>
              </p:cNvSpPr>
              <p:nvPr/>
            </p:nvSpPr>
            <p:spPr bwMode="auto">
              <a:xfrm>
                <a:off x="4426" y="2754"/>
                <a:ext cx="263"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2317" name="Freeform 89"/>
              <p:cNvSpPr>
                <a:spLocks/>
              </p:cNvSpPr>
              <p:nvPr/>
            </p:nvSpPr>
            <p:spPr bwMode="auto">
              <a:xfrm>
                <a:off x="4461" y="2519"/>
                <a:ext cx="99" cy="118"/>
              </a:xfrm>
              <a:custGeom>
                <a:avLst/>
                <a:gdLst>
                  <a:gd name="T0" fmla="*/ 1 w 20"/>
                  <a:gd name="T1" fmla="*/ 8 h 24"/>
                  <a:gd name="T2" fmla="*/ 1 w 20"/>
                  <a:gd name="T3" fmla="*/ 8 h 24"/>
                  <a:gd name="T4" fmla="*/ 5 w 20"/>
                  <a:gd name="T5" fmla="*/ 7 h 24"/>
                  <a:gd name="T6" fmla="*/ 6 w 20"/>
                  <a:gd name="T7" fmla="*/ 23 h 24"/>
                  <a:gd name="T8" fmla="*/ 14 w 20"/>
                  <a:gd name="T9" fmla="*/ 23 h 24"/>
                  <a:gd name="T10" fmla="*/ 14 w 20"/>
                  <a:gd name="T11" fmla="*/ 7 h 24"/>
                  <a:gd name="T12" fmla="*/ 19 w 20"/>
                  <a:gd name="T13" fmla="*/ 8 h 24"/>
                  <a:gd name="T14" fmla="*/ 10 w 20"/>
                  <a:gd name="T15" fmla="*/ 0 h 24"/>
                  <a:gd name="T16" fmla="*/ 10 w 20"/>
                  <a:gd name="T17" fmla="*/ 0 h 24"/>
                  <a:gd name="T18" fmla="*/ 1 w 20"/>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4">
                    <a:moveTo>
                      <a:pt x="1" y="8"/>
                    </a:moveTo>
                    <a:cubicBezTo>
                      <a:pt x="1" y="8"/>
                      <a:pt x="1" y="8"/>
                      <a:pt x="1" y="8"/>
                    </a:cubicBezTo>
                    <a:cubicBezTo>
                      <a:pt x="1" y="9"/>
                      <a:pt x="5" y="7"/>
                      <a:pt x="5" y="7"/>
                    </a:cubicBezTo>
                    <a:cubicBezTo>
                      <a:pt x="5" y="7"/>
                      <a:pt x="5" y="22"/>
                      <a:pt x="6" y="23"/>
                    </a:cubicBezTo>
                    <a:cubicBezTo>
                      <a:pt x="6" y="24"/>
                      <a:pt x="14" y="24"/>
                      <a:pt x="14" y="23"/>
                    </a:cubicBezTo>
                    <a:cubicBezTo>
                      <a:pt x="15" y="22"/>
                      <a:pt x="14" y="7"/>
                      <a:pt x="14" y="7"/>
                    </a:cubicBezTo>
                    <a:cubicBezTo>
                      <a:pt x="14" y="7"/>
                      <a:pt x="19" y="9"/>
                      <a:pt x="19" y="8"/>
                    </a:cubicBezTo>
                    <a:cubicBezTo>
                      <a:pt x="20" y="7"/>
                      <a:pt x="14" y="0"/>
                      <a:pt x="10" y="0"/>
                    </a:cubicBezTo>
                    <a:cubicBezTo>
                      <a:pt x="10" y="0"/>
                      <a:pt x="10" y="0"/>
                      <a:pt x="10" y="0"/>
                    </a:cubicBezTo>
                    <a:cubicBezTo>
                      <a:pt x="6" y="0"/>
                      <a:pt x="0" y="6"/>
                      <a:pt x="1" y="8"/>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8" name="Freeform 90"/>
              <p:cNvSpPr>
                <a:spLocks/>
              </p:cNvSpPr>
              <p:nvPr/>
            </p:nvSpPr>
            <p:spPr bwMode="auto">
              <a:xfrm>
                <a:off x="4461" y="2519"/>
                <a:ext cx="99" cy="118"/>
              </a:xfrm>
              <a:custGeom>
                <a:avLst/>
                <a:gdLst>
                  <a:gd name="T0" fmla="*/ 1 w 20"/>
                  <a:gd name="T1" fmla="*/ 8 h 24"/>
                  <a:gd name="T2" fmla="*/ 1 w 20"/>
                  <a:gd name="T3" fmla="*/ 8 h 24"/>
                  <a:gd name="T4" fmla="*/ 5 w 20"/>
                  <a:gd name="T5" fmla="*/ 7 h 24"/>
                  <a:gd name="T6" fmla="*/ 6 w 20"/>
                  <a:gd name="T7" fmla="*/ 23 h 24"/>
                  <a:gd name="T8" fmla="*/ 14 w 20"/>
                  <a:gd name="T9" fmla="*/ 23 h 24"/>
                  <a:gd name="T10" fmla="*/ 14 w 20"/>
                  <a:gd name="T11" fmla="*/ 7 h 24"/>
                  <a:gd name="T12" fmla="*/ 19 w 20"/>
                  <a:gd name="T13" fmla="*/ 8 h 24"/>
                  <a:gd name="T14" fmla="*/ 10 w 20"/>
                  <a:gd name="T15" fmla="*/ 0 h 24"/>
                  <a:gd name="T16" fmla="*/ 10 w 20"/>
                  <a:gd name="T17" fmla="*/ 0 h 24"/>
                  <a:gd name="T18" fmla="*/ 1 w 20"/>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4">
                    <a:moveTo>
                      <a:pt x="1" y="8"/>
                    </a:moveTo>
                    <a:cubicBezTo>
                      <a:pt x="1" y="8"/>
                      <a:pt x="1" y="8"/>
                      <a:pt x="1" y="8"/>
                    </a:cubicBezTo>
                    <a:cubicBezTo>
                      <a:pt x="1" y="9"/>
                      <a:pt x="5" y="7"/>
                      <a:pt x="5" y="7"/>
                    </a:cubicBezTo>
                    <a:cubicBezTo>
                      <a:pt x="5" y="7"/>
                      <a:pt x="5" y="22"/>
                      <a:pt x="6" y="23"/>
                    </a:cubicBezTo>
                    <a:cubicBezTo>
                      <a:pt x="6" y="24"/>
                      <a:pt x="14" y="24"/>
                      <a:pt x="14" y="23"/>
                    </a:cubicBezTo>
                    <a:cubicBezTo>
                      <a:pt x="15" y="22"/>
                      <a:pt x="14" y="7"/>
                      <a:pt x="14" y="7"/>
                    </a:cubicBezTo>
                    <a:cubicBezTo>
                      <a:pt x="14" y="7"/>
                      <a:pt x="19" y="9"/>
                      <a:pt x="19" y="8"/>
                    </a:cubicBezTo>
                    <a:cubicBezTo>
                      <a:pt x="20" y="7"/>
                      <a:pt x="14" y="0"/>
                      <a:pt x="10" y="0"/>
                    </a:cubicBezTo>
                    <a:cubicBezTo>
                      <a:pt x="10" y="0"/>
                      <a:pt x="10" y="0"/>
                      <a:pt x="10" y="0"/>
                    </a:cubicBezTo>
                    <a:cubicBezTo>
                      <a:pt x="6" y="0"/>
                      <a:pt x="0" y="6"/>
                      <a:pt x="1" y="8"/>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9" name="Rectangle 91"/>
              <p:cNvSpPr>
                <a:spLocks noChangeArrowheads="1"/>
              </p:cNvSpPr>
              <p:nvPr/>
            </p:nvSpPr>
            <p:spPr bwMode="auto">
              <a:xfrm>
                <a:off x="4832" y="2257"/>
                <a:ext cx="84" cy="934"/>
              </a:xfrm>
              <a:prstGeom prst="rect">
                <a:avLst/>
              </a:prstGeom>
              <a:solidFill>
                <a:srgbClr val="6DBF96"/>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0" name="Freeform 92"/>
              <p:cNvSpPr>
                <a:spLocks/>
              </p:cNvSpPr>
              <p:nvPr/>
            </p:nvSpPr>
            <p:spPr bwMode="auto">
              <a:xfrm>
                <a:off x="4837" y="2603"/>
                <a:ext cx="79" cy="227"/>
              </a:xfrm>
              <a:custGeom>
                <a:avLst/>
                <a:gdLst>
                  <a:gd name="T0" fmla="*/ 0 w 16"/>
                  <a:gd name="T1" fmla="*/ 42 h 46"/>
                  <a:gd name="T2" fmla="*/ 0 w 16"/>
                  <a:gd name="T3" fmla="*/ 5 h 46"/>
                  <a:gd name="T4" fmla="*/ 4 w 16"/>
                  <a:gd name="T5" fmla="*/ 0 h 46"/>
                  <a:gd name="T6" fmla="*/ 12 w 16"/>
                  <a:gd name="T7" fmla="*/ 0 h 46"/>
                  <a:gd name="T8" fmla="*/ 16 w 16"/>
                  <a:gd name="T9" fmla="*/ 5 h 46"/>
                  <a:gd name="T10" fmla="*/ 16 w 16"/>
                  <a:gd name="T11" fmla="*/ 42 h 46"/>
                  <a:gd name="T12" fmla="*/ 12 w 16"/>
                  <a:gd name="T13" fmla="*/ 46 h 46"/>
                  <a:gd name="T14" fmla="*/ 4 w 16"/>
                  <a:gd name="T15" fmla="*/ 46 h 46"/>
                  <a:gd name="T16" fmla="*/ 0 w 16"/>
                  <a:gd name="T17"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0" y="42"/>
                    </a:moveTo>
                    <a:lnTo>
                      <a:pt x="0" y="5"/>
                    </a:lnTo>
                    <a:cubicBezTo>
                      <a:pt x="0" y="2"/>
                      <a:pt x="2" y="0"/>
                      <a:pt x="4" y="0"/>
                    </a:cubicBezTo>
                    <a:lnTo>
                      <a:pt x="12" y="0"/>
                    </a:lnTo>
                    <a:cubicBezTo>
                      <a:pt x="14" y="0"/>
                      <a:pt x="16" y="2"/>
                      <a:pt x="16" y="5"/>
                    </a:cubicBezTo>
                    <a:lnTo>
                      <a:pt x="16" y="42"/>
                    </a:lnTo>
                    <a:cubicBezTo>
                      <a:pt x="16" y="44"/>
                      <a:pt x="14" y="46"/>
                      <a:pt x="12" y="46"/>
                    </a:cubicBezTo>
                    <a:lnTo>
                      <a:pt x="4" y="46"/>
                    </a:lnTo>
                    <a:cubicBezTo>
                      <a:pt x="2" y="46"/>
                      <a:pt x="0" y="44"/>
                      <a:pt x="0" y="42"/>
                    </a:cubicBezTo>
                    <a:close/>
                  </a:path>
                </a:pathLst>
              </a:custGeom>
              <a:solidFill>
                <a:srgbClr val="86C3D2"/>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1" name="Rectangle 93"/>
              <p:cNvSpPr>
                <a:spLocks noChangeArrowheads="1"/>
              </p:cNvSpPr>
              <p:nvPr/>
            </p:nvSpPr>
            <p:spPr bwMode="auto">
              <a:xfrm rot="16200000">
                <a:off x="4782" y="2693"/>
                <a:ext cx="19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24282B"/>
                    </a:solidFill>
                    <a:effectLst/>
                    <a:latin typeface="ArialMT" charset="0"/>
                  </a:rPr>
                  <a:t>MA-RW</a:t>
                </a:r>
                <a:endParaRPr kumimoji="0" lang="en-US" sz="700" b="0" i="0" u="none" strike="noStrike" cap="none" normalizeH="0" baseline="0" dirty="0" smtClean="0">
                  <a:ln>
                    <a:noFill/>
                  </a:ln>
                  <a:solidFill>
                    <a:schemeClr val="tx1"/>
                  </a:solidFill>
                  <a:effectLst/>
                  <a:latin typeface="Arial" pitchFamily="34" charset="0"/>
                </a:endParaRPr>
              </a:p>
            </p:txBody>
          </p:sp>
          <p:sp>
            <p:nvSpPr>
              <p:cNvPr id="2322" name="Rectangle 94"/>
              <p:cNvSpPr>
                <a:spLocks noChangeArrowheads="1"/>
              </p:cNvSpPr>
              <p:nvPr/>
            </p:nvSpPr>
            <p:spPr bwMode="auto">
              <a:xfrm>
                <a:off x="5049" y="2420"/>
                <a:ext cx="410" cy="247"/>
              </a:xfrm>
              <a:prstGeom prst="rect">
                <a:avLst/>
              </a:prstGeom>
              <a:solidFill>
                <a:srgbClr val="F0D8C2"/>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3" name="Rectangle 95"/>
              <p:cNvSpPr>
                <a:spLocks noChangeArrowheads="1"/>
              </p:cNvSpPr>
              <p:nvPr/>
            </p:nvSpPr>
            <p:spPr bwMode="auto">
              <a:xfrm>
                <a:off x="5108" y="2446"/>
                <a:ext cx="356"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2324" name="Rectangle 96"/>
              <p:cNvSpPr>
                <a:spLocks noChangeArrowheads="1"/>
              </p:cNvSpPr>
              <p:nvPr/>
            </p:nvSpPr>
            <p:spPr bwMode="auto">
              <a:xfrm>
                <a:off x="5084" y="2530"/>
                <a:ext cx="37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write unit</a:t>
                </a:r>
                <a:endParaRPr kumimoji="0" lang="en-US" sz="1800" b="0" i="0" u="none" strike="noStrike" cap="none" normalizeH="0" baseline="0" smtClean="0">
                  <a:ln>
                    <a:noFill/>
                  </a:ln>
                  <a:solidFill>
                    <a:schemeClr val="tx1"/>
                  </a:solidFill>
                  <a:effectLst/>
                  <a:latin typeface="Arial" pitchFamily="34" charset="0"/>
                </a:endParaRPr>
              </a:p>
            </p:txBody>
          </p:sp>
          <p:sp>
            <p:nvSpPr>
              <p:cNvPr id="2325" name="Freeform 97"/>
              <p:cNvSpPr>
                <a:spLocks/>
              </p:cNvSpPr>
              <p:nvPr/>
            </p:nvSpPr>
            <p:spPr bwMode="auto">
              <a:xfrm>
                <a:off x="4921" y="2494"/>
                <a:ext cx="128" cy="94"/>
              </a:xfrm>
              <a:custGeom>
                <a:avLst/>
                <a:gdLst>
                  <a:gd name="T0" fmla="*/ 17 w 26"/>
                  <a:gd name="T1" fmla="*/ 0 h 19"/>
                  <a:gd name="T2" fmla="*/ 17 w 26"/>
                  <a:gd name="T3" fmla="*/ 0 h 19"/>
                  <a:gd name="T4" fmla="*/ 18 w 26"/>
                  <a:gd name="T5" fmla="*/ 5 h 19"/>
                  <a:gd name="T6" fmla="*/ 1 w 26"/>
                  <a:gd name="T7" fmla="*/ 5 h 19"/>
                  <a:gd name="T8" fmla="*/ 1 w 26"/>
                  <a:gd name="T9" fmla="*/ 13 h 19"/>
                  <a:gd name="T10" fmla="*/ 18 w 26"/>
                  <a:gd name="T11" fmla="*/ 13 h 19"/>
                  <a:gd name="T12" fmla="*/ 17 w 26"/>
                  <a:gd name="T13" fmla="*/ 18 h 19"/>
                  <a:gd name="T14" fmla="*/ 26 w 26"/>
                  <a:gd name="T15" fmla="*/ 9 h 19"/>
                  <a:gd name="T16" fmla="*/ 26 w 26"/>
                  <a:gd name="T17" fmla="*/ 9 h 19"/>
                  <a:gd name="T18" fmla="*/ 26 w 26"/>
                  <a:gd name="T19" fmla="*/ 9 h 19"/>
                  <a:gd name="T20" fmla="*/ 17 w 26"/>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9">
                    <a:moveTo>
                      <a:pt x="17" y="0"/>
                    </a:moveTo>
                    <a:cubicBezTo>
                      <a:pt x="17" y="0"/>
                      <a:pt x="17" y="0"/>
                      <a:pt x="17" y="0"/>
                    </a:cubicBezTo>
                    <a:cubicBezTo>
                      <a:pt x="16" y="0"/>
                      <a:pt x="18" y="5"/>
                      <a:pt x="18" y="5"/>
                    </a:cubicBezTo>
                    <a:cubicBezTo>
                      <a:pt x="18" y="5"/>
                      <a:pt x="2" y="4"/>
                      <a:pt x="1" y="5"/>
                    </a:cubicBezTo>
                    <a:cubicBezTo>
                      <a:pt x="0" y="5"/>
                      <a:pt x="0" y="13"/>
                      <a:pt x="1" y="13"/>
                    </a:cubicBezTo>
                    <a:cubicBezTo>
                      <a:pt x="2" y="14"/>
                      <a:pt x="18" y="13"/>
                      <a:pt x="18" y="13"/>
                    </a:cubicBezTo>
                    <a:cubicBezTo>
                      <a:pt x="18" y="13"/>
                      <a:pt x="16" y="18"/>
                      <a:pt x="17" y="18"/>
                    </a:cubicBezTo>
                    <a:cubicBezTo>
                      <a:pt x="18" y="19"/>
                      <a:pt x="26" y="13"/>
                      <a:pt x="26" y="9"/>
                    </a:cubicBezTo>
                    <a:lnTo>
                      <a:pt x="26" y="9"/>
                    </a:lnTo>
                    <a:cubicBezTo>
                      <a:pt x="26" y="9"/>
                      <a:pt x="26" y="9"/>
                      <a:pt x="26" y="9"/>
                    </a:cubicBezTo>
                    <a:cubicBezTo>
                      <a:pt x="26" y="5"/>
                      <a:pt x="19" y="0"/>
                      <a:pt x="17"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6" name="Freeform 98"/>
              <p:cNvSpPr>
                <a:spLocks/>
              </p:cNvSpPr>
              <p:nvPr/>
            </p:nvSpPr>
            <p:spPr bwMode="auto">
              <a:xfrm>
                <a:off x="4921" y="2494"/>
                <a:ext cx="128" cy="94"/>
              </a:xfrm>
              <a:custGeom>
                <a:avLst/>
                <a:gdLst>
                  <a:gd name="T0" fmla="*/ 17 w 26"/>
                  <a:gd name="T1" fmla="*/ 0 h 19"/>
                  <a:gd name="T2" fmla="*/ 17 w 26"/>
                  <a:gd name="T3" fmla="*/ 0 h 19"/>
                  <a:gd name="T4" fmla="*/ 18 w 26"/>
                  <a:gd name="T5" fmla="*/ 5 h 19"/>
                  <a:gd name="T6" fmla="*/ 1 w 26"/>
                  <a:gd name="T7" fmla="*/ 5 h 19"/>
                  <a:gd name="T8" fmla="*/ 1 w 26"/>
                  <a:gd name="T9" fmla="*/ 13 h 19"/>
                  <a:gd name="T10" fmla="*/ 18 w 26"/>
                  <a:gd name="T11" fmla="*/ 13 h 19"/>
                  <a:gd name="T12" fmla="*/ 17 w 26"/>
                  <a:gd name="T13" fmla="*/ 18 h 19"/>
                  <a:gd name="T14" fmla="*/ 26 w 26"/>
                  <a:gd name="T15" fmla="*/ 9 h 19"/>
                  <a:gd name="T16" fmla="*/ 26 w 26"/>
                  <a:gd name="T17" fmla="*/ 9 h 19"/>
                  <a:gd name="T18" fmla="*/ 26 w 26"/>
                  <a:gd name="T19" fmla="*/ 9 h 19"/>
                  <a:gd name="T20" fmla="*/ 17 w 26"/>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9">
                    <a:moveTo>
                      <a:pt x="17" y="0"/>
                    </a:moveTo>
                    <a:cubicBezTo>
                      <a:pt x="17" y="0"/>
                      <a:pt x="17" y="0"/>
                      <a:pt x="17" y="0"/>
                    </a:cubicBezTo>
                    <a:cubicBezTo>
                      <a:pt x="16" y="0"/>
                      <a:pt x="18" y="5"/>
                      <a:pt x="18" y="5"/>
                    </a:cubicBezTo>
                    <a:cubicBezTo>
                      <a:pt x="18" y="5"/>
                      <a:pt x="2" y="4"/>
                      <a:pt x="1" y="5"/>
                    </a:cubicBezTo>
                    <a:cubicBezTo>
                      <a:pt x="0" y="5"/>
                      <a:pt x="0" y="13"/>
                      <a:pt x="1" y="13"/>
                    </a:cubicBezTo>
                    <a:cubicBezTo>
                      <a:pt x="2" y="14"/>
                      <a:pt x="18" y="13"/>
                      <a:pt x="18" y="13"/>
                    </a:cubicBezTo>
                    <a:cubicBezTo>
                      <a:pt x="18" y="13"/>
                      <a:pt x="16" y="18"/>
                      <a:pt x="17" y="18"/>
                    </a:cubicBezTo>
                    <a:cubicBezTo>
                      <a:pt x="18" y="19"/>
                      <a:pt x="26" y="13"/>
                      <a:pt x="26" y="9"/>
                    </a:cubicBezTo>
                    <a:lnTo>
                      <a:pt x="26" y="9"/>
                    </a:lnTo>
                    <a:cubicBezTo>
                      <a:pt x="26" y="9"/>
                      <a:pt x="26" y="9"/>
                      <a:pt x="26" y="9"/>
                    </a:cubicBezTo>
                    <a:cubicBezTo>
                      <a:pt x="26" y="5"/>
                      <a:pt x="19" y="0"/>
                      <a:pt x="17" y="0"/>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7" name="Freeform 99"/>
              <p:cNvSpPr>
                <a:spLocks/>
              </p:cNvSpPr>
              <p:nvPr/>
            </p:nvSpPr>
            <p:spPr bwMode="auto">
              <a:xfrm>
                <a:off x="2293" y="3067"/>
                <a:ext cx="109" cy="257"/>
              </a:xfrm>
              <a:custGeom>
                <a:avLst/>
                <a:gdLst>
                  <a:gd name="T0" fmla="*/ 21 w 22"/>
                  <a:gd name="T1" fmla="*/ 30 h 52"/>
                  <a:gd name="T2" fmla="*/ 16 w 22"/>
                  <a:gd name="T3" fmla="*/ 30 h 52"/>
                  <a:gd name="T4" fmla="*/ 16 w 22"/>
                  <a:gd name="T5" fmla="*/ 39 h 52"/>
                  <a:gd name="T6" fmla="*/ 16 w 22"/>
                  <a:gd name="T7" fmla="*/ 49 h 52"/>
                  <a:gd name="T8" fmla="*/ 12 w 22"/>
                  <a:gd name="T9" fmla="*/ 51 h 52"/>
                  <a:gd name="T10" fmla="*/ 8 w 22"/>
                  <a:gd name="T11" fmla="*/ 51 h 52"/>
                  <a:gd name="T12" fmla="*/ 6 w 22"/>
                  <a:gd name="T13" fmla="*/ 43 h 52"/>
                  <a:gd name="T14" fmla="*/ 6 w 22"/>
                  <a:gd name="T15" fmla="*/ 31 h 52"/>
                  <a:gd name="T16" fmla="*/ 5 w 22"/>
                  <a:gd name="T17" fmla="*/ 30 h 52"/>
                  <a:gd name="T18" fmla="*/ 2 w 22"/>
                  <a:gd name="T19" fmla="*/ 30 h 52"/>
                  <a:gd name="T20" fmla="*/ 1 w 22"/>
                  <a:gd name="T21" fmla="*/ 24 h 52"/>
                  <a:gd name="T22" fmla="*/ 4 w 22"/>
                  <a:gd name="T23" fmla="*/ 17 h 52"/>
                  <a:gd name="T24" fmla="*/ 10 w 22"/>
                  <a:gd name="T25" fmla="*/ 3 h 52"/>
                  <a:gd name="T26" fmla="*/ 13 w 22"/>
                  <a:gd name="T27" fmla="*/ 5 h 52"/>
                  <a:gd name="T28" fmla="*/ 17 w 22"/>
                  <a:gd name="T29" fmla="*/ 14 h 52"/>
                  <a:gd name="T30" fmla="*/ 21 w 22"/>
                  <a:gd name="T31" fmla="*/ 22 h 52"/>
                  <a:gd name="T32" fmla="*/ 21 w 22"/>
                  <a:gd name="T33" fmla="*/ 29 h 52"/>
                  <a:gd name="T34" fmla="*/ 21 w 22"/>
                  <a:gd name="T35" fmla="*/ 3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52">
                    <a:moveTo>
                      <a:pt x="21" y="30"/>
                    </a:moveTo>
                    <a:lnTo>
                      <a:pt x="16" y="30"/>
                    </a:lnTo>
                    <a:cubicBezTo>
                      <a:pt x="16" y="30"/>
                      <a:pt x="16" y="38"/>
                      <a:pt x="16" y="39"/>
                    </a:cubicBezTo>
                    <a:cubicBezTo>
                      <a:pt x="16" y="42"/>
                      <a:pt x="17" y="47"/>
                      <a:pt x="16" y="49"/>
                    </a:cubicBezTo>
                    <a:cubicBezTo>
                      <a:pt x="15" y="52"/>
                      <a:pt x="13" y="51"/>
                      <a:pt x="12" y="51"/>
                    </a:cubicBezTo>
                    <a:lnTo>
                      <a:pt x="8" y="51"/>
                    </a:lnTo>
                    <a:cubicBezTo>
                      <a:pt x="6" y="51"/>
                      <a:pt x="6" y="46"/>
                      <a:pt x="6" y="43"/>
                    </a:cubicBezTo>
                    <a:lnTo>
                      <a:pt x="6" y="31"/>
                    </a:lnTo>
                    <a:cubicBezTo>
                      <a:pt x="6" y="30"/>
                      <a:pt x="5" y="30"/>
                      <a:pt x="5" y="30"/>
                    </a:cubicBezTo>
                    <a:lnTo>
                      <a:pt x="2" y="30"/>
                    </a:lnTo>
                    <a:cubicBezTo>
                      <a:pt x="1" y="30"/>
                      <a:pt x="0" y="27"/>
                      <a:pt x="1" y="24"/>
                    </a:cubicBezTo>
                    <a:cubicBezTo>
                      <a:pt x="2" y="22"/>
                      <a:pt x="3" y="20"/>
                      <a:pt x="4" y="17"/>
                    </a:cubicBezTo>
                    <a:cubicBezTo>
                      <a:pt x="6" y="13"/>
                      <a:pt x="8" y="7"/>
                      <a:pt x="10" y="3"/>
                    </a:cubicBezTo>
                    <a:cubicBezTo>
                      <a:pt x="11" y="0"/>
                      <a:pt x="12" y="3"/>
                      <a:pt x="13" y="5"/>
                    </a:cubicBezTo>
                    <a:cubicBezTo>
                      <a:pt x="15" y="8"/>
                      <a:pt x="16" y="11"/>
                      <a:pt x="17" y="14"/>
                    </a:cubicBezTo>
                    <a:cubicBezTo>
                      <a:pt x="18" y="17"/>
                      <a:pt x="19" y="20"/>
                      <a:pt x="21" y="22"/>
                    </a:cubicBezTo>
                    <a:cubicBezTo>
                      <a:pt x="21" y="24"/>
                      <a:pt x="22" y="27"/>
                      <a:pt x="21" y="29"/>
                    </a:cubicBezTo>
                    <a:cubicBezTo>
                      <a:pt x="21" y="30"/>
                      <a:pt x="21" y="30"/>
                      <a:pt x="21" y="30"/>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8" name="Freeform 100"/>
              <p:cNvSpPr>
                <a:spLocks/>
              </p:cNvSpPr>
              <p:nvPr/>
            </p:nvSpPr>
            <p:spPr bwMode="auto">
              <a:xfrm>
                <a:off x="2298" y="3077"/>
                <a:ext cx="104" cy="119"/>
              </a:xfrm>
              <a:custGeom>
                <a:avLst/>
                <a:gdLst>
                  <a:gd name="T0" fmla="*/ 2 w 21"/>
                  <a:gd name="T1" fmla="*/ 21 h 24"/>
                  <a:gd name="T2" fmla="*/ 10 w 21"/>
                  <a:gd name="T3" fmla="*/ 2 h 24"/>
                  <a:gd name="T4" fmla="*/ 15 w 21"/>
                  <a:gd name="T5" fmla="*/ 12 h 24"/>
                  <a:gd name="T6" fmla="*/ 18 w 21"/>
                  <a:gd name="T7" fmla="*/ 19 h 24"/>
                  <a:gd name="T8" fmla="*/ 19 w 21"/>
                  <a:gd name="T9" fmla="*/ 24 h 24"/>
                  <a:gd name="T10" fmla="*/ 21 w 21"/>
                  <a:gd name="T11" fmla="*/ 24 h 24"/>
                  <a:gd name="T12" fmla="*/ 19 w 21"/>
                  <a:gd name="T13" fmla="*/ 19 h 24"/>
                  <a:gd name="T14" fmla="*/ 16 w 21"/>
                  <a:gd name="T15" fmla="*/ 11 h 24"/>
                  <a:gd name="T16" fmla="*/ 12 w 21"/>
                  <a:gd name="T17" fmla="*/ 3 h 24"/>
                  <a:gd name="T18" fmla="*/ 10 w 21"/>
                  <a:gd name="T19" fmla="*/ 0 h 24"/>
                  <a:gd name="T20" fmla="*/ 8 w 21"/>
                  <a:gd name="T21" fmla="*/ 3 h 24"/>
                  <a:gd name="T22" fmla="*/ 5 w 21"/>
                  <a:gd name="T23" fmla="*/ 11 h 24"/>
                  <a:gd name="T24" fmla="*/ 2 w 21"/>
                  <a:gd name="T25" fmla="*/ 19 h 24"/>
                  <a:gd name="T26" fmla="*/ 0 w 21"/>
                  <a:gd name="T27" fmla="*/ 24 h 24"/>
                  <a:gd name="T28" fmla="*/ 2 w 21"/>
                  <a:gd name="T29" fmla="*/ 24 h 24"/>
                  <a:gd name="T30" fmla="*/ 2 w 21"/>
                  <a:gd name="T31"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4">
                    <a:moveTo>
                      <a:pt x="2" y="21"/>
                    </a:moveTo>
                    <a:cubicBezTo>
                      <a:pt x="3" y="19"/>
                      <a:pt x="10" y="1"/>
                      <a:pt x="10" y="2"/>
                    </a:cubicBezTo>
                    <a:cubicBezTo>
                      <a:pt x="12" y="5"/>
                      <a:pt x="13" y="9"/>
                      <a:pt x="15" y="12"/>
                    </a:cubicBezTo>
                    <a:cubicBezTo>
                      <a:pt x="16" y="15"/>
                      <a:pt x="17" y="17"/>
                      <a:pt x="18" y="19"/>
                    </a:cubicBezTo>
                    <a:cubicBezTo>
                      <a:pt x="18" y="20"/>
                      <a:pt x="19" y="22"/>
                      <a:pt x="19" y="24"/>
                    </a:cubicBezTo>
                    <a:lnTo>
                      <a:pt x="21" y="24"/>
                    </a:lnTo>
                    <a:cubicBezTo>
                      <a:pt x="21" y="22"/>
                      <a:pt x="20" y="21"/>
                      <a:pt x="19" y="19"/>
                    </a:cubicBezTo>
                    <a:cubicBezTo>
                      <a:pt x="18" y="17"/>
                      <a:pt x="17" y="14"/>
                      <a:pt x="16" y="11"/>
                    </a:cubicBezTo>
                    <a:cubicBezTo>
                      <a:pt x="15" y="8"/>
                      <a:pt x="13" y="6"/>
                      <a:pt x="12" y="3"/>
                    </a:cubicBezTo>
                    <a:cubicBezTo>
                      <a:pt x="12" y="2"/>
                      <a:pt x="11" y="0"/>
                      <a:pt x="10" y="0"/>
                    </a:cubicBezTo>
                    <a:cubicBezTo>
                      <a:pt x="9" y="0"/>
                      <a:pt x="9" y="2"/>
                      <a:pt x="8" y="3"/>
                    </a:cubicBezTo>
                    <a:cubicBezTo>
                      <a:pt x="7" y="6"/>
                      <a:pt x="6" y="8"/>
                      <a:pt x="5" y="11"/>
                    </a:cubicBezTo>
                    <a:cubicBezTo>
                      <a:pt x="4" y="14"/>
                      <a:pt x="3" y="16"/>
                      <a:pt x="2" y="19"/>
                    </a:cubicBezTo>
                    <a:cubicBezTo>
                      <a:pt x="1" y="21"/>
                      <a:pt x="0" y="22"/>
                      <a:pt x="0" y="24"/>
                    </a:cubicBezTo>
                    <a:lnTo>
                      <a:pt x="2" y="24"/>
                    </a:lnTo>
                    <a:cubicBezTo>
                      <a:pt x="2" y="23"/>
                      <a:pt x="2" y="22"/>
                      <a:pt x="2" y="21"/>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9" name="Freeform 101"/>
              <p:cNvSpPr>
                <a:spLocks/>
              </p:cNvSpPr>
              <p:nvPr/>
            </p:nvSpPr>
            <p:spPr bwMode="auto">
              <a:xfrm>
                <a:off x="2298" y="3196"/>
                <a:ext cx="104" cy="123"/>
              </a:xfrm>
              <a:custGeom>
                <a:avLst/>
                <a:gdLst>
                  <a:gd name="T0" fmla="*/ 1 w 21"/>
                  <a:gd name="T1" fmla="*/ 4 h 25"/>
                  <a:gd name="T2" fmla="*/ 5 w 21"/>
                  <a:gd name="T3" fmla="*/ 4 h 25"/>
                  <a:gd name="T4" fmla="*/ 5 w 21"/>
                  <a:gd name="T5" fmla="*/ 11 h 25"/>
                  <a:gd name="T6" fmla="*/ 5 w 21"/>
                  <a:gd name="T7" fmla="*/ 21 h 25"/>
                  <a:gd name="T8" fmla="*/ 8 w 21"/>
                  <a:gd name="T9" fmla="*/ 25 h 25"/>
                  <a:gd name="T10" fmla="*/ 12 w 21"/>
                  <a:gd name="T11" fmla="*/ 25 h 25"/>
                  <a:gd name="T12" fmla="*/ 15 w 21"/>
                  <a:gd name="T13" fmla="*/ 21 h 25"/>
                  <a:gd name="T14" fmla="*/ 15 w 21"/>
                  <a:gd name="T15" fmla="*/ 13 h 25"/>
                  <a:gd name="T16" fmla="*/ 15 w 21"/>
                  <a:gd name="T17" fmla="*/ 4 h 25"/>
                  <a:gd name="T18" fmla="*/ 19 w 21"/>
                  <a:gd name="T19" fmla="*/ 4 h 25"/>
                  <a:gd name="T20" fmla="*/ 21 w 21"/>
                  <a:gd name="T21" fmla="*/ 3 h 25"/>
                  <a:gd name="T22" fmla="*/ 21 w 21"/>
                  <a:gd name="T23" fmla="*/ 0 h 25"/>
                  <a:gd name="T24" fmla="*/ 19 w 21"/>
                  <a:gd name="T25" fmla="*/ 0 h 25"/>
                  <a:gd name="T26" fmla="*/ 18 w 21"/>
                  <a:gd name="T27" fmla="*/ 1 h 25"/>
                  <a:gd name="T28" fmla="*/ 17 w 21"/>
                  <a:gd name="T29" fmla="*/ 2 h 25"/>
                  <a:gd name="T30" fmla="*/ 14 w 21"/>
                  <a:gd name="T31" fmla="*/ 2 h 25"/>
                  <a:gd name="T32" fmla="*/ 14 w 21"/>
                  <a:gd name="T33" fmla="*/ 10 h 25"/>
                  <a:gd name="T34" fmla="*/ 14 w 21"/>
                  <a:gd name="T35" fmla="*/ 21 h 25"/>
                  <a:gd name="T36" fmla="*/ 10 w 21"/>
                  <a:gd name="T37" fmla="*/ 22 h 25"/>
                  <a:gd name="T38" fmla="*/ 6 w 21"/>
                  <a:gd name="T39" fmla="*/ 18 h 25"/>
                  <a:gd name="T40" fmla="*/ 6 w 21"/>
                  <a:gd name="T41" fmla="*/ 2 h 25"/>
                  <a:gd name="T42" fmla="*/ 4 w 21"/>
                  <a:gd name="T43" fmla="*/ 2 h 25"/>
                  <a:gd name="T44" fmla="*/ 3 w 21"/>
                  <a:gd name="T45" fmla="*/ 2 h 25"/>
                  <a:gd name="T46" fmla="*/ 2 w 21"/>
                  <a:gd name="T47" fmla="*/ 0 h 25"/>
                  <a:gd name="T48" fmla="*/ 1 w 21"/>
                  <a:gd name="T49" fmla="*/ 0 h 25"/>
                  <a:gd name="T50" fmla="*/ 0 w 21"/>
                  <a:gd name="T51" fmla="*/ 0 h 25"/>
                  <a:gd name="T52" fmla="*/ 1 w 21"/>
                  <a:gd name="T5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5">
                    <a:moveTo>
                      <a:pt x="1" y="4"/>
                    </a:moveTo>
                    <a:lnTo>
                      <a:pt x="5" y="4"/>
                    </a:lnTo>
                    <a:cubicBezTo>
                      <a:pt x="5" y="4"/>
                      <a:pt x="5" y="11"/>
                      <a:pt x="5" y="11"/>
                    </a:cubicBezTo>
                    <a:lnTo>
                      <a:pt x="5" y="21"/>
                    </a:lnTo>
                    <a:cubicBezTo>
                      <a:pt x="5" y="25"/>
                      <a:pt x="6" y="25"/>
                      <a:pt x="8" y="25"/>
                    </a:cubicBezTo>
                    <a:lnTo>
                      <a:pt x="12" y="25"/>
                    </a:lnTo>
                    <a:cubicBezTo>
                      <a:pt x="14" y="25"/>
                      <a:pt x="15" y="25"/>
                      <a:pt x="15" y="21"/>
                    </a:cubicBezTo>
                    <a:cubicBezTo>
                      <a:pt x="16" y="19"/>
                      <a:pt x="15" y="16"/>
                      <a:pt x="15" y="13"/>
                    </a:cubicBezTo>
                    <a:cubicBezTo>
                      <a:pt x="15" y="10"/>
                      <a:pt x="15" y="7"/>
                      <a:pt x="15" y="4"/>
                    </a:cubicBezTo>
                    <a:lnTo>
                      <a:pt x="19" y="4"/>
                    </a:lnTo>
                    <a:cubicBezTo>
                      <a:pt x="20" y="4"/>
                      <a:pt x="20" y="4"/>
                      <a:pt x="21" y="3"/>
                    </a:cubicBezTo>
                    <a:cubicBezTo>
                      <a:pt x="21" y="2"/>
                      <a:pt x="21" y="0"/>
                      <a:pt x="21" y="0"/>
                    </a:cubicBezTo>
                    <a:lnTo>
                      <a:pt x="19" y="0"/>
                    </a:lnTo>
                    <a:cubicBezTo>
                      <a:pt x="19" y="0"/>
                      <a:pt x="19" y="0"/>
                      <a:pt x="18" y="1"/>
                    </a:cubicBezTo>
                    <a:cubicBezTo>
                      <a:pt x="18" y="2"/>
                      <a:pt x="17" y="2"/>
                      <a:pt x="17" y="2"/>
                    </a:cubicBezTo>
                    <a:lnTo>
                      <a:pt x="14" y="2"/>
                    </a:lnTo>
                    <a:cubicBezTo>
                      <a:pt x="14" y="2"/>
                      <a:pt x="14" y="10"/>
                      <a:pt x="14" y="10"/>
                    </a:cubicBezTo>
                    <a:cubicBezTo>
                      <a:pt x="14" y="13"/>
                      <a:pt x="14" y="18"/>
                      <a:pt x="14" y="21"/>
                    </a:cubicBezTo>
                    <a:cubicBezTo>
                      <a:pt x="13" y="23"/>
                      <a:pt x="11" y="22"/>
                      <a:pt x="10" y="22"/>
                    </a:cubicBezTo>
                    <a:cubicBezTo>
                      <a:pt x="8" y="22"/>
                      <a:pt x="6" y="23"/>
                      <a:pt x="6" y="18"/>
                    </a:cubicBezTo>
                    <a:lnTo>
                      <a:pt x="6" y="2"/>
                    </a:lnTo>
                    <a:cubicBezTo>
                      <a:pt x="6" y="2"/>
                      <a:pt x="4" y="2"/>
                      <a:pt x="4" y="2"/>
                    </a:cubicBezTo>
                    <a:cubicBezTo>
                      <a:pt x="3" y="2"/>
                      <a:pt x="3" y="2"/>
                      <a:pt x="3" y="2"/>
                    </a:cubicBezTo>
                    <a:cubicBezTo>
                      <a:pt x="2" y="1"/>
                      <a:pt x="2" y="1"/>
                      <a:pt x="2" y="0"/>
                    </a:cubicBezTo>
                    <a:cubicBezTo>
                      <a:pt x="2" y="0"/>
                      <a:pt x="1" y="0"/>
                      <a:pt x="1" y="0"/>
                    </a:cubicBezTo>
                    <a:cubicBezTo>
                      <a:pt x="1" y="0"/>
                      <a:pt x="0" y="0"/>
                      <a:pt x="0" y="0"/>
                    </a:cubicBezTo>
                    <a:cubicBezTo>
                      <a:pt x="0" y="2"/>
                      <a:pt x="0" y="4"/>
                      <a:pt x="1" y="4"/>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0" name="Freeform 102"/>
              <p:cNvSpPr>
                <a:spLocks noEditPoints="1"/>
              </p:cNvSpPr>
              <p:nvPr/>
            </p:nvSpPr>
            <p:spPr bwMode="auto">
              <a:xfrm>
                <a:off x="2298" y="3067"/>
                <a:ext cx="104" cy="252"/>
              </a:xfrm>
              <a:custGeom>
                <a:avLst/>
                <a:gdLst>
                  <a:gd name="T0" fmla="*/ 9 w 21"/>
                  <a:gd name="T1" fmla="*/ 3 h 51"/>
                  <a:gd name="T2" fmla="*/ 3 w 21"/>
                  <a:gd name="T3" fmla="*/ 17 h 51"/>
                  <a:gd name="T4" fmla="*/ 0 w 21"/>
                  <a:gd name="T5" fmla="*/ 24 h 51"/>
                  <a:gd name="T6" fmla="*/ 0 w 21"/>
                  <a:gd name="T7" fmla="*/ 29 h 51"/>
                  <a:gd name="T8" fmla="*/ 2 w 21"/>
                  <a:gd name="T9" fmla="*/ 31 h 51"/>
                  <a:gd name="T10" fmla="*/ 5 w 21"/>
                  <a:gd name="T11" fmla="*/ 31 h 51"/>
                  <a:gd name="T12" fmla="*/ 5 w 21"/>
                  <a:gd name="T13" fmla="*/ 34 h 51"/>
                  <a:gd name="T14" fmla="*/ 5 w 21"/>
                  <a:gd name="T15" fmla="*/ 46 h 51"/>
                  <a:gd name="T16" fmla="*/ 7 w 21"/>
                  <a:gd name="T17" fmla="*/ 51 h 51"/>
                  <a:gd name="T18" fmla="*/ 13 w 21"/>
                  <a:gd name="T19" fmla="*/ 51 h 51"/>
                  <a:gd name="T20" fmla="*/ 16 w 21"/>
                  <a:gd name="T21" fmla="*/ 47 h 51"/>
                  <a:gd name="T22" fmla="*/ 16 w 21"/>
                  <a:gd name="T23" fmla="*/ 36 h 51"/>
                  <a:gd name="T24" fmla="*/ 16 w 21"/>
                  <a:gd name="T25" fmla="*/ 31 h 51"/>
                  <a:gd name="T26" fmla="*/ 16 w 21"/>
                  <a:gd name="T27" fmla="*/ 31 h 51"/>
                  <a:gd name="T28" fmla="*/ 21 w 21"/>
                  <a:gd name="T29" fmla="*/ 27 h 51"/>
                  <a:gd name="T30" fmla="*/ 19 w 21"/>
                  <a:gd name="T31" fmla="*/ 21 h 51"/>
                  <a:gd name="T32" fmla="*/ 16 w 21"/>
                  <a:gd name="T33" fmla="*/ 12 h 51"/>
                  <a:gd name="T34" fmla="*/ 12 w 21"/>
                  <a:gd name="T35" fmla="*/ 5 h 51"/>
                  <a:gd name="T36" fmla="*/ 9 w 21"/>
                  <a:gd name="T37" fmla="*/ 3 h 51"/>
                  <a:gd name="T38" fmla="*/ 0 w 21"/>
                  <a:gd name="T39" fmla="*/ 28 h 51"/>
                  <a:gd name="T40" fmla="*/ 2 w 21"/>
                  <a:gd name="T41" fmla="*/ 21 h 51"/>
                  <a:gd name="T42" fmla="*/ 5 w 21"/>
                  <a:gd name="T43" fmla="*/ 12 h 51"/>
                  <a:gd name="T44" fmla="*/ 9 w 21"/>
                  <a:gd name="T45" fmla="*/ 4 h 51"/>
                  <a:gd name="T46" fmla="*/ 12 w 21"/>
                  <a:gd name="T47" fmla="*/ 4 h 51"/>
                  <a:gd name="T48" fmla="*/ 18 w 21"/>
                  <a:gd name="T49" fmla="*/ 20 h 51"/>
                  <a:gd name="T50" fmla="*/ 20 w 21"/>
                  <a:gd name="T51" fmla="*/ 25 h 51"/>
                  <a:gd name="T52" fmla="*/ 19 w 21"/>
                  <a:gd name="T53" fmla="*/ 30 h 51"/>
                  <a:gd name="T54" fmla="*/ 15 w 21"/>
                  <a:gd name="T55" fmla="*/ 30 h 51"/>
                  <a:gd name="T56" fmla="*/ 15 w 21"/>
                  <a:gd name="T57" fmla="*/ 32 h 51"/>
                  <a:gd name="T58" fmla="*/ 15 w 21"/>
                  <a:gd name="T59" fmla="*/ 45 h 51"/>
                  <a:gd name="T60" fmla="*/ 13 w 21"/>
                  <a:gd name="T61" fmla="*/ 51 h 51"/>
                  <a:gd name="T62" fmla="*/ 8 w 21"/>
                  <a:gd name="T63" fmla="*/ 51 h 51"/>
                  <a:gd name="T64" fmla="*/ 5 w 21"/>
                  <a:gd name="T65" fmla="*/ 47 h 51"/>
                  <a:gd name="T66" fmla="*/ 5 w 21"/>
                  <a:gd name="T67" fmla="*/ 31 h 51"/>
                  <a:gd name="T68" fmla="*/ 5 w 21"/>
                  <a:gd name="T69" fmla="*/ 30 h 51"/>
                  <a:gd name="T70" fmla="*/ 0 w 21"/>
                  <a:gd name="T71" fmla="*/ 2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51">
                    <a:moveTo>
                      <a:pt x="9" y="3"/>
                    </a:moveTo>
                    <a:lnTo>
                      <a:pt x="3" y="17"/>
                    </a:lnTo>
                    <a:cubicBezTo>
                      <a:pt x="2" y="19"/>
                      <a:pt x="1" y="22"/>
                      <a:pt x="0" y="24"/>
                    </a:cubicBezTo>
                    <a:cubicBezTo>
                      <a:pt x="0" y="25"/>
                      <a:pt x="0" y="27"/>
                      <a:pt x="0" y="29"/>
                    </a:cubicBezTo>
                    <a:cubicBezTo>
                      <a:pt x="0" y="31"/>
                      <a:pt x="1" y="31"/>
                      <a:pt x="2" y="31"/>
                    </a:cubicBezTo>
                    <a:lnTo>
                      <a:pt x="5" y="31"/>
                    </a:lnTo>
                    <a:cubicBezTo>
                      <a:pt x="5" y="31"/>
                      <a:pt x="5" y="33"/>
                      <a:pt x="5" y="34"/>
                    </a:cubicBezTo>
                    <a:lnTo>
                      <a:pt x="5" y="46"/>
                    </a:lnTo>
                    <a:cubicBezTo>
                      <a:pt x="5" y="50"/>
                      <a:pt x="6" y="51"/>
                      <a:pt x="7" y="51"/>
                    </a:cubicBezTo>
                    <a:lnTo>
                      <a:pt x="13" y="51"/>
                    </a:lnTo>
                    <a:cubicBezTo>
                      <a:pt x="14" y="51"/>
                      <a:pt x="16" y="51"/>
                      <a:pt x="16" y="47"/>
                    </a:cubicBezTo>
                    <a:cubicBezTo>
                      <a:pt x="16" y="43"/>
                      <a:pt x="16" y="40"/>
                      <a:pt x="16" y="36"/>
                    </a:cubicBezTo>
                    <a:lnTo>
                      <a:pt x="16" y="31"/>
                    </a:lnTo>
                    <a:cubicBezTo>
                      <a:pt x="16" y="30"/>
                      <a:pt x="16" y="31"/>
                      <a:pt x="16" y="31"/>
                    </a:cubicBezTo>
                    <a:cubicBezTo>
                      <a:pt x="18" y="31"/>
                      <a:pt x="21" y="32"/>
                      <a:pt x="21" y="27"/>
                    </a:cubicBezTo>
                    <a:cubicBezTo>
                      <a:pt x="21" y="24"/>
                      <a:pt x="20" y="23"/>
                      <a:pt x="19" y="21"/>
                    </a:cubicBezTo>
                    <a:cubicBezTo>
                      <a:pt x="18" y="18"/>
                      <a:pt x="17" y="15"/>
                      <a:pt x="16" y="12"/>
                    </a:cubicBezTo>
                    <a:cubicBezTo>
                      <a:pt x="15" y="10"/>
                      <a:pt x="13" y="7"/>
                      <a:pt x="12" y="5"/>
                    </a:cubicBezTo>
                    <a:cubicBezTo>
                      <a:pt x="11" y="2"/>
                      <a:pt x="10" y="0"/>
                      <a:pt x="9" y="3"/>
                    </a:cubicBezTo>
                    <a:close/>
                    <a:moveTo>
                      <a:pt x="0" y="28"/>
                    </a:moveTo>
                    <a:cubicBezTo>
                      <a:pt x="0" y="25"/>
                      <a:pt x="1" y="23"/>
                      <a:pt x="2" y="21"/>
                    </a:cubicBezTo>
                    <a:cubicBezTo>
                      <a:pt x="3" y="18"/>
                      <a:pt x="4" y="15"/>
                      <a:pt x="5" y="12"/>
                    </a:cubicBezTo>
                    <a:cubicBezTo>
                      <a:pt x="7" y="10"/>
                      <a:pt x="8" y="7"/>
                      <a:pt x="9" y="4"/>
                    </a:cubicBezTo>
                    <a:cubicBezTo>
                      <a:pt x="10" y="2"/>
                      <a:pt x="11" y="1"/>
                      <a:pt x="12" y="4"/>
                    </a:cubicBezTo>
                    <a:cubicBezTo>
                      <a:pt x="14" y="9"/>
                      <a:pt x="16" y="14"/>
                      <a:pt x="18" y="20"/>
                    </a:cubicBezTo>
                    <a:cubicBezTo>
                      <a:pt x="19" y="21"/>
                      <a:pt x="20" y="23"/>
                      <a:pt x="20" y="25"/>
                    </a:cubicBezTo>
                    <a:cubicBezTo>
                      <a:pt x="21" y="26"/>
                      <a:pt x="20" y="30"/>
                      <a:pt x="19" y="30"/>
                    </a:cubicBezTo>
                    <a:lnTo>
                      <a:pt x="15" y="30"/>
                    </a:lnTo>
                    <a:cubicBezTo>
                      <a:pt x="15" y="30"/>
                      <a:pt x="15" y="32"/>
                      <a:pt x="15" y="32"/>
                    </a:cubicBezTo>
                    <a:cubicBezTo>
                      <a:pt x="15" y="37"/>
                      <a:pt x="15" y="41"/>
                      <a:pt x="15" y="45"/>
                    </a:cubicBezTo>
                    <a:cubicBezTo>
                      <a:pt x="15" y="48"/>
                      <a:pt x="15" y="51"/>
                      <a:pt x="13" y="51"/>
                    </a:cubicBezTo>
                    <a:lnTo>
                      <a:pt x="8" y="51"/>
                    </a:lnTo>
                    <a:cubicBezTo>
                      <a:pt x="7" y="51"/>
                      <a:pt x="5" y="51"/>
                      <a:pt x="5" y="47"/>
                    </a:cubicBezTo>
                    <a:lnTo>
                      <a:pt x="5" y="31"/>
                    </a:lnTo>
                    <a:cubicBezTo>
                      <a:pt x="5" y="30"/>
                      <a:pt x="5" y="30"/>
                      <a:pt x="5" y="30"/>
                    </a:cubicBezTo>
                    <a:cubicBezTo>
                      <a:pt x="4" y="30"/>
                      <a:pt x="1" y="31"/>
                      <a:pt x="0" y="28"/>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1" name="Rectangle 103"/>
              <p:cNvSpPr>
                <a:spLocks noChangeArrowheads="1"/>
              </p:cNvSpPr>
              <p:nvPr/>
            </p:nvSpPr>
            <p:spPr bwMode="auto">
              <a:xfrm>
                <a:off x="5242" y="2667"/>
                <a:ext cx="39" cy="652"/>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2" name="Rectangle 104"/>
              <p:cNvSpPr>
                <a:spLocks noChangeArrowheads="1"/>
              </p:cNvSpPr>
              <p:nvPr/>
            </p:nvSpPr>
            <p:spPr bwMode="auto">
              <a:xfrm>
                <a:off x="2328" y="3285"/>
                <a:ext cx="2953" cy="34"/>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3" name="Freeform 105"/>
              <p:cNvSpPr>
                <a:spLocks/>
              </p:cNvSpPr>
              <p:nvPr/>
            </p:nvSpPr>
            <p:spPr bwMode="auto">
              <a:xfrm>
                <a:off x="1493" y="2297"/>
                <a:ext cx="108" cy="168"/>
              </a:xfrm>
              <a:custGeom>
                <a:avLst/>
                <a:gdLst>
                  <a:gd name="T0" fmla="*/ 2 w 22"/>
                  <a:gd name="T1" fmla="*/ 14 h 34"/>
                  <a:gd name="T2" fmla="*/ 6 w 22"/>
                  <a:gd name="T3" fmla="*/ 14 h 34"/>
                  <a:gd name="T4" fmla="*/ 6 w 22"/>
                  <a:gd name="T5" fmla="*/ 9 h 34"/>
                  <a:gd name="T6" fmla="*/ 7 w 22"/>
                  <a:gd name="T7" fmla="*/ 2 h 34"/>
                  <a:gd name="T8" fmla="*/ 11 w 22"/>
                  <a:gd name="T9" fmla="*/ 1 h 34"/>
                  <a:gd name="T10" fmla="*/ 15 w 22"/>
                  <a:gd name="T11" fmla="*/ 1 h 34"/>
                  <a:gd name="T12" fmla="*/ 17 w 22"/>
                  <a:gd name="T13" fmla="*/ 6 h 34"/>
                  <a:gd name="T14" fmla="*/ 17 w 22"/>
                  <a:gd name="T15" fmla="*/ 14 h 34"/>
                  <a:gd name="T16" fmla="*/ 18 w 22"/>
                  <a:gd name="T17" fmla="*/ 14 h 34"/>
                  <a:gd name="T18" fmla="*/ 20 w 22"/>
                  <a:gd name="T19" fmla="*/ 14 h 34"/>
                  <a:gd name="T20" fmla="*/ 21 w 22"/>
                  <a:gd name="T21" fmla="*/ 18 h 34"/>
                  <a:gd name="T22" fmla="*/ 19 w 22"/>
                  <a:gd name="T23" fmla="*/ 23 h 34"/>
                  <a:gd name="T24" fmla="*/ 13 w 22"/>
                  <a:gd name="T25" fmla="*/ 32 h 34"/>
                  <a:gd name="T26" fmla="*/ 9 w 22"/>
                  <a:gd name="T27" fmla="*/ 31 h 34"/>
                  <a:gd name="T28" fmla="*/ 6 w 22"/>
                  <a:gd name="T29" fmla="*/ 25 h 34"/>
                  <a:gd name="T30" fmla="*/ 2 w 22"/>
                  <a:gd name="T31" fmla="*/ 19 h 34"/>
                  <a:gd name="T32" fmla="*/ 1 w 22"/>
                  <a:gd name="T33" fmla="*/ 15 h 34"/>
                  <a:gd name="T34" fmla="*/ 2 w 22"/>
                  <a:gd name="T35"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34">
                    <a:moveTo>
                      <a:pt x="2" y="14"/>
                    </a:moveTo>
                    <a:lnTo>
                      <a:pt x="6" y="14"/>
                    </a:lnTo>
                    <a:cubicBezTo>
                      <a:pt x="6" y="14"/>
                      <a:pt x="6" y="9"/>
                      <a:pt x="6" y="9"/>
                    </a:cubicBezTo>
                    <a:cubicBezTo>
                      <a:pt x="6" y="7"/>
                      <a:pt x="6" y="3"/>
                      <a:pt x="7" y="2"/>
                    </a:cubicBezTo>
                    <a:cubicBezTo>
                      <a:pt x="8" y="0"/>
                      <a:pt x="10" y="1"/>
                      <a:pt x="11" y="1"/>
                    </a:cubicBezTo>
                    <a:lnTo>
                      <a:pt x="15" y="1"/>
                    </a:lnTo>
                    <a:cubicBezTo>
                      <a:pt x="17" y="1"/>
                      <a:pt x="17" y="4"/>
                      <a:pt x="17" y="6"/>
                    </a:cubicBezTo>
                    <a:lnTo>
                      <a:pt x="17" y="14"/>
                    </a:lnTo>
                    <a:cubicBezTo>
                      <a:pt x="17" y="15"/>
                      <a:pt x="17" y="14"/>
                      <a:pt x="18" y="14"/>
                    </a:cubicBezTo>
                    <a:lnTo>
                      <a:pt x="20" y="14"/>
                    </a:lnTo>
                    <a:cubicBezTo>
                      <a:pt x="22" y="14"/>
                      <a:pt x="22" y="17"/>
                      <a:pt x="21" y="18"/>
                    </a:cubicBezTo>
                    <a:cubicBezTo>
                      <a:pt x="20" y="20"/>
                      <a:pt x="20" y="21"/>
                      <a:pt x="19" y="23"/>
                    </a:cubicBezTo>
                    <a:cubicBezTo>
                      <a:pt x="17" y="26"/>
                      <a:pt x="15" y="29"/>
                      <a:pt x="13" y="32"/>
                    </a:cubicBezTo>
                    <a:cubicBezTo>
                      <a:pt x="11" y="34"/>
                      <a:pt x="10" y="32"/>
                      <a:pt x="9" y="31"/>
                    </a:cubicBezTo>
                    <a:cubicBezTo>
                      <a:pt x="8" y="29"/>
                      <a:pt x="7" y="27"/>
                      <a:pt x="6" y="25"/>
                    </a:cubicBezTo>
                    <a:cubicBezTo>
                      <a:pt x="5" y="23"/>
                      <a:pt x="3" y="21"/>
                      <a:pt x="2" y="19"/>
                    </a:cubicBezTo>
                    <a:cubicBezTo>
                      <a:pt x="1" y="18"/>
                      <a:pt x="0" y="17"/>
                      <a:pt x="1" y="15"/>
                    </a:cubicBezTo>
                    <a:cubicBezTo>
                      <a:pt x="2" y="15"/>
                      <a:pt x="2" y="14"/>
                      <a:pt x="2" y="14"/>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4" name="Freeform 106"/>
              <p:cNvSpPr>
                <a:spLocks/>
              </p:cNvSpPr>
              <p:nvPr/>
            </p:nvSpPr>
            <p:spPr bwMode="auto">
              <a:xfrm>
                <a:off x="1498" y="2381"/>
                <a:ext cx="103" cy="79"/>
              </a:xfrm>
              <a:custGeom>
                <a:avLst/>
                <a:gdLst>
                  <a:gd name="T0" fmla="*/ 19 w 21"/>
                  <a:gd name="T1" fmla="*/ 2 h 16"/>
                  <a:gd name="T2" fmla="*/ 10 w 21"/>
                  <a:gd name="T3" fmla="*/ 15 h 16"/>
                  <a:gd name="T4" fmla="*/ 6 w 21"/>
                  <a:gd name="T5" fmla="*/ 8 h 16"/>
                  <a:gd name="T6" fmla="*/ 3 w 21"/>
                  <a:gd name="T7" fmla="*/ 3 h 16"/>
                  <a:gd name="T8" fmla="*/ 2 w 21"/>
                  <a:gd name="T9" fmla="*/ 0 h 16"/>
                  <a:gd name="T10" fmla="*/ 0 w 21"/>
                  <a:gd name="T11" fmla="*/ 0 h 16"/>
                  <a:gd name="T12" fmla="*/ 2 w 21"/>
                  <a:gd name="T13" fmla="*/ 3 h 16"/>
                  <a:gd name="T14" fmla="*/ 5 w 21"/>
                  <a:gd name="T15" fmla="*/ 9 h 16"/>
                  <a:gd name="T16" fmla="*/ 8 w 21"/>
                  <a:gd name="T17" fmla="*/ 14 h 16"/>
                  <a:gd name="T18" fmla="*/ 11 w 21"/>
                  <a:gd name="T19" fmla="*/ 16 h 16"/>
                  <a:gd name="T20" fmla="*/ 12 w 21"/>
                  <a:gd name="T21" fmla="*/ 14 h 16"/>
                  <a:gd name="T22" fmla="*/ 16 w 21"/>
                  <a:gd name="T23" fmla="*/ 9 h 16"/>
                  <a:gd name="T24" fmla="*/ 19 w 21"/>
                  <a:gd name="T25" fmla="*/ 3 h 16"/>
                  <a:gd name="T26" fmla="*/ 21 w 21"/>
                  <a:gd name="T27" fmla="*/ 0 h 16"/>
                  <a:gd name="T28" fmla="*/ 19 w 21"/>
                  <a:gd name="T29" fmla="*/ 0 h 16"/>
                  <a:gd name="T30" fmla="*/ 19 w 21"/>
                  <a:gd name="T31"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16">
                    <a:moveTo>
                      <a:pt x="19" y="2"/>
                    </a:moveTo>
                    <a:cubicBezTo>
                      <a:pt x="18" y="3"/>
                      <a:pt x="11" y="15"/>
                      <a:pt x="10" y="15"/>
                    </a:cubicBezTo>
                    <a:cubicBezTo>
                      <a:pt x="9" y="12"/>
                      <a:pt x="7" y="10"/>
                      <a:pt x="6" y="8"/>
                    </a:cubicBezTo>
                    <a:cubicBezTo>
                      <a:pt x="5" y="6"/>
                      <a:pt x="4" y="5"/>
                      <a:pt x="3" y="3"/>
                    </a:cubicBezTo>
                    <a:cubicBezTo>
                      <a:pt x="3" y="3"/>
                      <a:pt x="2" y="1"/>
                      <a:pt x="2" y="0"/>
                    </a:cubicBezTo>
                    <a:lnTo>
                      <a:pt x="0" y="0"/>
                    </a:lnTo>
                    <a:cubicBezTo>
                      <a:pt x="0" y="1"/>
                      <a:pt x="1" y="2"/>
                      <a:pt x="2" y="3"/>
                    </a:cubicBezTo>
                    <a:cubicBezTo>
                      <a:pt x="3" y="5"/>
                      <a:pt x="4" y="7"/>
                      <a:pt x="5" y="9"/>
                    </a:cubicBezTo>
                    <a:cubicBezTo>
                      <a:pt x="6" y="10"/>
                      <a:pt x="7" y="12"/>
                      <a:pt x="8" y="14"/>
                    </a:cubicBezTo>
                    <a:cubicBezTo>
                      <a:pt x="9" y="15"/>
                      <a:pt x="10" y="16"/>
                      <a:pt x="11" y="16"/>
                    </a:cubicBezTo>
                    <a:cubicBezTo>
                      <a:pt x="11" y="16"/>
                      <a:pt x="12" y="15"/>
                      <a:pt x="12" y="14"/>
                    </a:cubicBezTo>
                    <a:cubicBezTo>
                      <a:pt x="14" y="12"/>
                      <a:pt x="15" y="10"/>
                      <a:pt x="16" y="9"/>
                    </a:cubicBezTo>
                    <a:cubicBezTo>
                      <a:pt x="17" y="7"/>
                      <a:pt x="18" y="5"/>
                      <a:pt x="19" y="3"/>
                    </a:cubicBezTo>
                    <a:cubicBezTo>
                      <a:pt x="20" y="2"/>
                      <a:pt x="21" y="1"/>
                      <a:pt x="21" y="0"/>
                    </a:cubicBezTo>
                    <a:lnTo>
                      <a:pt x="19" y="0"/>
                    </a:lnTo>
                    <a:cubicBezTo>
                      <a:pt x="19" y="1"/>
                      <a:pt x="19" y="2"/>
                      <a:pt x="19" y="2"/>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5" name="Freeform 107"/>
              <p:cNvSpPr>
                <a:spLocks/>
              </p:cNvSpPr>
              <p:nvPr/>
            </p:nvSpPr>
            <p:spPr bwMode="auto">
              <a:xfrm>
                <a:off x="1498" y="2302"/>
                <a:ext cx="103" cy="79"/>
              </a:xfrm>
              <a:custGeom>
                <a:avLst/>
                <a:gdLst>
                  <a:gd name="T0" fmla="*/ 20 w 21"/>
                  <a:gd name="T1" fmla="*/ 13 h 16"/>
                  <a:gd name="T2" fmla="*/ 16 w 21"/>
                  <a:gd name="T3" fmla="*/ 13 h 16"/>
                  <a:gd name="T4" fmla="*/ 16 w 21"/>
                  <a:gd name="T5" fmla="*/ 9 h 16"/>
                  <a:gd name="T6" fmla="*/ 16 w 21"/>
                  <a:gd name="T7" fmla="*/ 3 h 16"/>
                  <a:gd name="T8" fmla="*/ 13 w 21"/>
                  <a:gd name="T9" fmla="*/ 0 h 16"/>
                  <a:gd name="T10" fmla="*/ 8 w 21"/>
                  <a:gd name="T11" fmla="*/ 0 h 16"/>
                  <a:gd name="T12" fmla="*/ 5 w 21"/>
                  <a:gd name="T13" fmla="*/ 2 h 16"/>
                  <a:gd name="T14" fmla="*/ 5 w 21"/>
                  <a:gd name="T15" fmla="*/ 8 h 16"/>
                  <a:gd name="T16" fmla="*/ 5 w 21"/>
                  <a:gd name="T17" fmla="*/ 13 h 16"/>
                  <a:gd name="T18" fmla="*/ 1 w 21"/>
                  <a:gd name="T19" fmla="*/ 13 h 16"/>
                  <a:gd name="T20" fmla="*/ 0 w 21"/>
                  <a:gd name="T21" fmla="*/ 14 h 16"/>
                  <a:gd name="T22" fmla="*/ 0 w 21"/>
                  <a:gd name="T23" fmla="*/ 16 h 16"/>
                  <a:gd name="T24" fmla="*/ 1 w 21"/>
                  <a:gd name="T25" fmla="*/ 16 h 16"/>
                  <a:gd name="T26" fmla="*/ 2 w 21"/>
                  <a:gd name="T27" fmla="*/ 15 h 16"/>
                  <a:gd name="T28" fmla="*/ 4 w 21"/>
                  <a:gd name="T29" fmla="*/ 15 h 16"/>
                  <a:gd name="T30" fmla="*/ 7 w 21"/>
                  <a:gd name="T31" fmla="*/ 15 h 16"/>
                  <a:gd name="T32" fmla="*/ 7 w 21"/>
                  <a:gd name="T33" fmla="*/ 9 h 16"/>
                  <a:gd name="T34" fmla="*/ 7 w 21"/>
                  <a:gd name="T35" fmla="*/ 3 h 16"/>
                  <a:gd name="T36" fmla="*/ 11 w 21"/>
                  <a:gd name="T37" fmla="*/ 2 h 16"/>
                  <a:gd name="T38" fmla="*/ 15 w 21"/>
                  <a:gd name="T39" fmla="*/ 4 h 16"/>
                  <a:gd name="T40" fmla="*/ 15 w 21"/>
                  <a:gd name="T41" fmla="*/ 15 h 16"/>
                  <a:gd name="T42" fmla="*/ 17 w 21"/>
                  <a:gd name="T43" fmla="*/ 15 h 16"/>
                  <a:gd name="T44" fmla="*/ 18 w 21"/>
                  <a:gd name="T45" fmla="*/ 15 h 16"/>
                  <a:gd name="T46" fmla="*/ 19 w 21"/>
                  <a:gd name="T47" fmla="*/ 16 h 16"/>
                  <a:gd name="T48" fmla="*/ 20 w 21"/>
                  <a:gd name="T49" fmla="*/ 16 h 16"/>
                  <a:gd name="T50" fmla="*/ 21 w 21"/>
                  <a:gd name="T51" fmla="*/ 16 h 16"/>
                  <a:gd name="T52" fmla="*/ 20 w 21"/>
                  <a:gd name="T53"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6">
                    <a:moveTo>
                      <a:pt x="20" y="13"/>
                    </a:moveTo>
                    <a:lnTo>
                      <a:pt x="16" y="13"/>
                    </a:lnTo>
                    <a:cubicBezTo>
                      <a:pt x="16" y="13"/>
                      <a:pt x="16" y="9"/>
                      <a:pt x="16" y="9"/>
                    </a:cubicBezTo>
                    <a:lnTo>
                      <a:pt x="16" y="3"/>
                    </a:lnTo>
                    <a:cubicBezTo>
                      <a:pt x="16" y="0"/>
                      <a:pt x="14" y="0"/>
                      <a:pt x="13" y="0"/>
                    </a:cubicBezTo>
                    <a:lnTo>
                      <a:pt x="8" y="0"/>
                    </a:lnTo>
                    <a:cubicBezTo>
                      <a:pt x="7" y="0"/>
                      <a:pt x="6" y="0"/>
                      <a:pt x="5" y="2"/>
                    </a:cubicBezTo>
                    <a:cubicBezTo>
                      <a:pt x="5" y="4"/>
                      <a:pt x="5" y="6"/>
                      <a:pt x="5" y="8"/>
                    </a:cubicBezTo>
                    <a:cubicBezTo>
                      <a:pt x="5" y="9"/>
                      <a:pt x="5" y="11"/>
                      <a:pt x="5" y="13"/>
                    </a:cubicBezTo>
                    <a:lnTo>
                      <a:pt x="1" y="13"/>
                    </a:lnTo>
                    <a:cubicBezTo>
                      <a:pt x="1" y="13"/>
                      <a:pt x="0" y="14"/>
                      <a:pt x="0" y="14"/>
                    </a:cubicBezTo>
                    <a:cubicBezTo>
                      <a:pt x="0" y="15"/>
                      <a:pt x="0" y="16"/>
                      <a:pt x="0" y="16"/>
                    </a:cubicBezTo>
                    <a:lnTo>
                      <a:pt x="1" y="16"/>
                    </a:lnTo>
                    <a:cubicBezTo>
                      <a:pt x="2" y="16"/>
                      <a:pt x="2" y="16"/>
                      <a:pt x="2" y="15"/>
                    </a:cubicBezTo>
                    <a:cubicBezTo>
                      <a:pt x="3" y="15"/>
                      <a:pt x="4" y="15"/>
                      <a:pt x="4" y="15"/>
                    </a:cubicBezTo>
                    <a:lnTo>
                      <a:pt x="7" y="15"/>
                    </a:lnTo>
                    <a:cubicBezTo>
                      <a:pt x="7" y="15"/>
                      <a:pt x="7" y="10"/>
                      <a:pt x="7" y="9"/>
                    </a:cubicBezTo>
                    <a:cubicBezTo>
                      <a:pt x="7" y="7"/>
                      <a:pt x="6" y="4"/>
                      <a:pt x="7" y="3"/>
                    </a:cubicBezTo>
                    <a:cubicBezTo>
                      <a:pt x="8" y="1"/>
                      <a:pt x="10" y="2"/>
                      <a:pt x="11" y="2"/>
                    </a:cubicBezTo>
                    <a:cubicBezTo>
                      <a:pt x="13" y="2"/>
                      <a:pt x="15" y="1"/>
                      <a:pt x="15" y="4"/>
                    </a:cubicBezTo>
                    <a:lnTo>
                      <a:pt x="15" y="15"/>
                    </a:lnTo>
                    <a:cubicBezTo>
                      <a:pt x="15" y="15"/>
                      <a:pt x="17" y="15"/>
                      <a:pt x="17" y="15"/>
                    </a:cubicBezTo>
                    <a:cubicBezTo>
                      <a:pt x="17" y="15"/>
                      <a:pt x="18" y="15"/>
                      <a:pt x="18" y="15"/>
                    </a:cubicBezTo>
                    <a:cubicBezTo>
                      <a:pt x="18" y="15"/>
                      <a:pt x="19" y="15"/>
                      <a:pt x="19" y="16"/>
                    </a:cubicBezTo>
                    <a:cubicBezTo>
                      <a:pt x="19" y="16"/>
                      <a:pt x="19" y="16"/>
                      <a:pt x="20" y="16"/>
                    </a:cubicBezTo>
                    <a:cubicBezTo>
                      <a:pt x="20" y="16"/>
                      <a:pt x="21" y="16"/>
                      <a:pt x="21" y="16"/>
                    </a:cubicBezTo>
                    <a:cubicBezTo>
                      <a:pt x="21" y="15"/>
                      <a:pt x="20" y="13"/>
                      <a:pt x="20" y="13"/>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6" name="Freeform 108"/>
              <p:cNvSpPr>
                <a:spLocks noEditPoints="1"/>
              </p:cNvSpPr>
              <p:nvPr/>
            </p:nvSpPr>
            <p:spPr bwMode="auto">
              <a:xfrm>
                <a:off x="1498" y="2302"/>
                <a:ext cx="103" cy="163"/>
              </a:xfrm>
              <a:custGeom>
                <a:avLst/>
                <a:gdLst>
                  <a:gd name="T0" fmla="*/ 12 w 21"/>
                  <a:gd name="T1" fmla="*/ 31 h 33"/>
                  <a:gd name="T2" fmla="*/ 18 w 21"/>
                  <a:gd name="T3" fmla="*/ 22 h 33"/>
                  <a:gd name="T4" fmla="*/ 20 w 21"/>
                  <a:gd name="T5" fmla="*/ 18 h 33"/>
                  <a:gd name="T6" fmla="*/ 21 w 21"/>
                  <a:gd name="T7" fmla="*/ 14 h 33"/>
                  <a:gd name="T8" fmla="*/ 19 w 21"/>
                  <a:gd name="T9" fmla="*/ 13 h 33"/>
                  <a:gd name="T10" fmla="*/ 16 w 21"/>
                  <a:gd name="T11" fmla="*/ 13 h 33"/>
                  <a:gd name="T12" fmla="*/ 16 w 21"/>
                  <a:gd name="T13" fmla="*/ 11 h 33"/>
                  <a:gd name="T14" fmla="*/ 16 w 21"/>
                  <a:gd name="T15" fmla="*/ 3 h 33"/>
                  <a:gd name="T16" fmla="*/ 13 w 21"/>
                  <a:gd name="T17" fmla="*/ 0 h 33"/>
                  <a:gd name="T18" fmla="*/ 8 w 21"/>
                  <a:gd name="T19" fmla="*/ 0 h 33"/>
                  <a:gd name="T20" fmla="*/ 5 w 21"/>
                  <a:gd name="T21" fmla="*/ 3 h 33"/>
                  <a:gd name="T22" fmla="*/ 5 w 21"/>
                  <a:gd name="T23" fmla="*/ 9 h 33"/>
                  <a:gd name="T24" fmla="*/ 5 w 21"/>
                  <a:gd name="T25" fmla="*/ 13 h 33"/>
                  <a:gd name="T26" fmla="*/ 4 w 21"/>
                  <a:gd name="T27" fmla="*/ 13 h 33"/>
                  <a:gd name="T28" fmla="*/ 0 w 21"/>
                  <a:gd name="T29" fmla="*/ 16 h 33"/>
                  <a:gd name="T30" fmla="*/ 2 w 21"/>
                  <a:gd name="T31" fmla="*/ 19 h 33"/>
                  <a:gd name="T32" fmla="*/ 5 w 21"/>
                  <a:gd name="T33" fmla="*/ 25 h 33"/>
                  <a:gd name="T34" fmla="*/ 8 w 21"/>
                  <a:gd name="T35" fmla="*/ 30 h 33"/>
                  <a:gd name="T36" fmla="*/ 12 w 21"/>
                  <a:gd name="T37" fmla="*/ 31 h 33"/>
                  <a:gd name="T38" fmla="*/ 21 w 21"/>
                  <a:gd name="T39" fmla="*/ 15 h 33"/>
                  <a:gd name="T40" fmla="*/ 19 w 21"/>
                  <a:gd name="T41" fmla="*/ 19 h 33"/>
                  <a:gd name="T42" fmla="*/ 15 w 21"/>
                  <a:gd name="T43" fmla="*/ 25 h 33"/>
                  <a:gd name="T44" fmla="*/ 12 w 21"/>
                  <a:gd name="T45" fmla="*/ 30 h 33"/>
                  <a:gd name="T46" fmla="*/ 9 w 21"/>
                  <a:gd name="T47" fmla="*/ 31 h 33"/>
                  <a:gd name="T48" fmla="*/ 3 w 21"/>
                  <a:gd name="T49" fmla="*/ 20 h 33"/>
                  <a:gd name="T50" fmla="*/ 1 w 21"/>
                  <a:gd name="T51" fmla="*/ 17 h 33"/>
                  <a:gd name="T52" fmla="*/ 1 w 21"/>
                  <a:gd name="T53" fmla="*/ 14 h 33"/>
                  <a:gd name="T54" fmla="*/ 5 w 21"/>
                  <a:gd name="T55" fmla="*/ 14 h 33"/>
                  <a:gd name="T56" fmla="*/ 5 w 21"/>
                  <a:gd name="T57" fmla="*/ 12 h 33"/>
                  <a:gd name="T58" fmla="*/ 5 w 21"/>
                  <a:gd name="T59" fmla="*/ 4 h 33"/>
                  <a:gd name="T60" fmla="*/ 7 w 21"/>
                  <a:gd name="T61" fmla="*/ 0 h 33"/>
                  <a:gd name="T62" fmla="*/ 12 w 21"/>
                  <a:gd name="T63" fmla="*/ 0 h 33"/>
                  <a:gd name="T64" fmla="*/ 16 w 21"/>
                  <a:gd name="T65" fmla="*/ 3 h 33"/>
                  <a:gd name="T66" fmla="*/ 16 w 21"/>
                  <a:gd name="T67" fmla="*/ 13 h 33"/>
                  <a:gd name="T68" fmla="*/ 16 w 21"/>
                  <a:gd name="T69" fmla="*/ 14 h 33"/>
                  <a:gd name="T70" fmla="*/ 21 w 21"/>
                  <a:gd name="T71" fmla="*/ 1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33">
                    <a:moveTo>
                      <a:pt x="12" y="31"/>
                    </a:moveTo>
                    <a:lnTo>
                      <a:pt x="18" y="22"/>
                    </a:lnTo>
                    <a:cubicBezTo>
                      <a:pt x="19" y="20"/>
                      <a:pt x="20" y="19"/>
                      <a:pt x="20" y="18"/>
                    </a:cubicBezTo>
                    <a:cubicBezTo>
                      <a:pt x="21" y="17"/>
                      <a:pt x="21" y="16"/>
                      <a:pt x="21" y="14"/>
                    </a:cubicBezTo>
                    <a:cubicBezTo>
                      <a:pt x="21" y="13"/>
                      <a:pt x="20" y="13"/>
                      <a:pt x="19" y="13"/>
                    </a:cubicBezTo>
                    <a:lnTo>
                      <a:pt x="16" y="13"/>
                    </a:lnTo>
                    <a:cubicBezTo>
                      <a:pt x="16" y="13"/>
                      <a:pt x="16" y="11"/>
                      <a:pt x="16" y="11"/>
                    </a:cubicBezTo>
                    <a:lnTo>
                      <a:pt x="16" y="3"/>
                    </a:lnTo>
                    <a:cubicBezTo>
                      <a:pt x="16" y="0"/>
                      <a:pt x="15" y="0"/>
                      <a:pt x="13" y="0"/>
                    </a:cubicBezTo>
                    <a:lnTo>
                      <a:pt x="8" y="0"/>
                    </a:lnTo>
                    <a:cubicBezTo>
                      <a:pt x="7" y="0"/>
                      <a:pt x="5" y="0"/>
                      <a:pt x="5" y="3"/>
                    </a:cubicBezTo>
                    <a:cubicBezTo>
                      <a:pt x="5" y="5"/>
                      <a:pt x="5" y="7"/>
                      <a:pt x="5" y="9"/>
                    </a:cubicBezTo>
                    <a:lnTo>
                      <a:pt x="5" y="13"/>
                    </a:lnTo>
                    <a:cubicBezTo>
                      <a:pt x="5" y="13"/>
                      <a:pt x="5" y="13"/>
                      <a:pt x="4" y="13"/>
                    </a:cubicBezTo>
                    <a:cubicBezTo>
                      <a:pt x="3" y="13"/>
                      <a:pt x="0" y="12"/>
                      <a:pt x="0" y="16"/>
                    </a:cubicBezTo>
                    <a:cubicBezTo>
                      <a:pt x="0" y="17"/>
                      <a:pt x="1" y="18"/>
                      <a:pt x="2" y="19"/>
                    </a:cubicBezTo>
                    <a:cubicBezTo>
                      <a:pt x="3" y="21"/>
                      <a:pt x="4" y="23"/>
                      <a:pt x="5" y="25"/>
                    </a:cubicBezTo>
                    <a:cubicBezTo>
                      <a:pt x="6" y="27"/>
                      <a:pt x="7" y="28"/>
                      <a:pt x="8" y="30"/>
                    </a:cubicBezTo>
                    <a:cubicBezTo>
                      <a:pt x="9" y="31"/>
                      <a:pt x="11" y="33"/>
                      <a:pt x="12" y="31"/>
                    </a:cubicBezTo>
                    <a:close/>
                    <a:moveTo>
                      <a:pt x="21" y="15"/>
                    </a:moveTo>
                    <a:cubicBezTo>
                      <a:pt x="21" y="17"/>
                      <a:pt x="20" y="18"/>
                      <a:pt x="19" y="19"/>
                    </a:cubicBezTo>
                    <a:cubicBezTo>
                      <a:pt x="18" y="21"/>
                      <a:pt x="17" y="23"/>
                      <a:pt x="15" y="25"/>
                    </a:cubicBezTo>
                    <a:cubicBezTo>
                      <a:pt x="14" y="27"/>
                      <a:pt x="13" y="29"/>
                      <a:pt x="12" y="30"/>
                    </a:cubicBezTo>
                    <a:cubicBezTo>
                      <a:pt x="11" y="32"/>
                      <a:pt x="10" y="32"/>
                      <a:pt x="9" y="31"/>
                    </a:cubicBezTo>
                    <a:cubicBezTo>
                      <a:pt x="7" y="27"/>
                      <a:pt x="5" y="24"/>
                      <a:pt x="3" y="20"/>
                    </a:cubicBezTo>
                    <a:cubicBezTo>
                      <a:pt x="2" y="19"/>
                      <a:pt x="1" y="18"/>
                      <a:pt x="1" y="17"/>
                    </a:cubicBezTo>
                    <a:cubicBezTo>
                      <a:pt x="0" y="16"/>
                      <a:pt x="0" y="14"/>
                      <a:pt x="1" y="14"/>
                    </a:cubicBezTo>
                    <a:lnTo>
                      <a:pt x="5" y="14"/>
                    </a:lnTo>
                    <a:cubicBezTo>
                      <a:pt x="5" y="14"/>
                      <a:pt x="5" y="12"/>
                      <a:pt x="5" y="12"/>
                    </a:cubicBezTo>
                    <a:cubicBezTo>
                      <a:pt x="5" y="9"/>
                      <a:pt x="5" y="6"/>
                      <a:pt x="5" y="4"/>
                    </a:cubicBezTo>
                    <a:cubicBezTo>
                      <a:pt x="5" y="2"/>
                      <a:pt x="6" y="0"/>
                      <a:pt x="7" y="0"/>
                    </a:cubicBezTo>
                    <a:lnTo>
                      <a:pt x="12" y="0"/>
                    </a:lnTo>
                    <a:cubicBezTo>
                      <a:pt x="14" y="0"/>
                      <a:pt x="16" y="0"/>
                      <a:pt x="16" y="3"/>
                    </a:cubicBezTo>
                    <a:lnTo>
                      <a:pt x="16" y="13"/>
                    </a:lnTo>
                    <a:cubicBezTo>
                      <a:pt x="16" y="14"/>
                      <a:pt x="16" y="14"/>
                      <a:pt x="16" y="14"/>
                    </a:cubicBezTo>
                    <a:cubicBezTo>
                      <a:pt x="17" y="14"/>
                      <a:pt x="20" y="13"/>
                      <a:pt x="21" y="15"/>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7" name="Freeform 109"/>
              <p:cNvSpPr>
                <a:spLocks/>
              </p:cNvSpPr>
              <p:nvPr/>
            </p:nvSpPr>
            <p:spPr bwMode="auto">
              <a:xfrm>
                <a:off x="1601" y="2119"/>
                <a:ext cx="3300" cy="64"/>
              </a:xfrm>
              <a:custGeom>
                <a:avLst/>
                <a:gdLst>
                  <a:gd name="T0" fmla="*/ 1 w 668"/>
                  <a:gd name="T1" fmla="*/ 0 h 13"/>
                  <a:gd name="T2" fmla="*/ 667 w 668"/>
                  <a:gd name="T3" fmla="*/ 0 h 13"/>
                  <a:gd name="T4" fmla="*/ 668 w 668"/>
                  <a:gd name="T5" fmla="*/ 1 h 13"/>
                  <a:gd name="T6" fmla="*/ 668 w 668"/>
                  <a:gd name="T7" fmla="*/ 12 h 13"/>
                  <a:gd name="T8" fmla="*/ 667 w 668"/>
                  <a:gd name="T9" fmla="*/ 13 h 13"/>
                  <a:gd name="T10" fmla="*/ 1 w 668"/>
                  <a:gd name="T11" fmla="*/ 13 h 13"/>
                  <a:gd name="T12" fmla="*/ 0 w 668"/>
                  <a:gd name="T13" fmla="*/ 12 h 13"/>
                  <a:gd name="T14" fmla="*/ 0 w 668"/>
                  <a:gd name="T15" fmla="*/ 1 h 13"/>
                  <a:gd name="T16" fmla="*/ 1 w 668"/>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13">
                    <a:moveTo>
                      <a:pt x="1" y="0"/>
                    </a:moveTo>
                    <a:lnTo>
                      <a:pt x="667" y="0"/>
                    </a:lnTo>
                    <a:cubicBezTo>
                      <a:pt x="668" y="0"/>
                      <a:pt x="668" y="0"/>
                      <a:pt x="668" y="1"/>
                    </a:cubicBezTo>
                    <a:lnTo>
                      <a:pt x="668" y="12"/>
                    </a:lnTo>
                    <a:cubicBezTo>
                      <a:pt x="668" y="13"/>
                      <a:pt x="668" y="13"/>
                      <a:pt x="667" y="13"/>
                    </a:cubicBezTo>
                    <a:lnTo>
                      <a:pt x="1" y="13"/>
                    </a:lnTo>
                    <a:cubicBezTo>
                      <a:pt x="0" y="13"/>
                      <a:pt x="0" y="13"/>
                      <a:pt x="0" y="12"/>
                    </a:cubicBezTo>
                    <a:lnTo>
                      <a:pt x="0" y="1"/>
                    </a:lnTo>
                    <a:cubicBezTo>
                      <a:pt x="0" y="0"/>
                      <a:pt x="0" y="0"/>
                      <a:pt x="1" y="0"/>
                    </a:cubicBez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8" name="Rectangle 110"/>
              <p:cNvSpPr>
                <a:spLocks noChangeArrowheads="1"/>
              </p:cNvSpPr>
              <p:nvPr/>
            </p:nvSpPr>
            <p:spPr bwMode="auto">
              <a:xfrm>
                <a:off x="3508" y="2025"/>
                <a:ext cx="35" cy="247"/>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9" name="Rectangle 111"/>
              <p:cNvSpPr>
                <a:spLocks noChangeArrowheads="1"/>
              </p:cNvSpPr>
              <p:nvPr/>
            </p:nvSpPr>
            <p:spPr bwMode="auto">
              <a:xfrm>
                <a:off x="1522" y="2015"/>
                <a:ext cx="2021" cy="40"/>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0" name="Rectangle 112"/>
              <p:cNvSpPr>
                <a:spLocks noChangeArrowheads="1"/>
              </p:cNvSpPr>
              <p:nvPr/>
            </p:nvSpPr>
            <p:spPr bwMode="auto">
              <a:xfrm>
                <a:off x="1522" y="2040"/>
                <a:ext cx="55" cy="281"/>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1" name="Freeform 113"/>
              <p:cNvSpPr>
                <a:spLocks/>
              </p:cNvSpPr>
              <p:nvPr/>
            </p:nvSpPr>
            <p:spPr bwMode="auto">
              <a:xfrm>
                <a:off x="2614" y="2781"/>
                <a:ext cx="69" cy="197"/>
              </a:xfrm>
              <a:custGeom>
                <a:avLst/>
                <a:gdLst>
                  <a:gd name="T0" fmla="*/ 0 w 14"/>
                  <a:gd name="T1" fmla="*/ 0 h 40"/>
                  <a:gd name="T2" fmla="*/ 0 w 14"/>
                  <a:gd name="T3" fmla="*/ 40 h 40"/>
                  <a:gd name="T4" fmla="*/ 14 w 14"/>
                  <a:gd name="T5" fmla="*/ 32 h 40"/>
                  <a:gd name="T6" fmla="*/ 14 w 14"/>
                  <a:gd name="T7" fmla="*/ 7 h 40"/>
                  <a:gd name="T8" fmla="*/ 0 w 14"/>
                  <a:gd name="T9" fmla="*/ 0 h 40"/>
                </a:gdLst>
                <a:ahLst/>
                <a:cxnLst>
                  <a:cxn ang="0">
                    <a:pos x="T0" y="T1"/>
                  </a:cxn>
                  <a:cxn ang="0">
                    <a:pos x="T2" y="T3"/>
                  </a:cxn>
                  <a:cxn ang="0">
                    <a:pos x="T4" y="T5"/>
                  </a:cxn>
                  <a:cxn ang="0">
                    <a:pos x="T6" y="T7"/>
                  </a:cxn>
                  <a:cxn ang="0">
                    <a:pos x="T8" y="T9"/>
                  </a:cxn>
                </a:cxnLst>
                <a:rect l="0" t="0" r="r" b="b"/>
                <a:pathLst>
                  <a:path w="14" h="40">
                    <a:moveTo>
                      <a:pt x="0" y="0"/>
                    </a:moveTo>
                    <a:lnTo>
                      <a:pt x="0" y="40"/>
                    </a:lnTo>
                    <a:lnTo>
                      <a:pt x="14" y="32"/>
                    </a:lnTo>
                    <a:lnTo>
                      <a:pt x="14" y="7"/>
                    </a:lnTo>
                    <a:lnTo>
                      <a:pt x="0" y="0"/>
                    </a:lnTo>
                    <a:close/>
                  </a:path>
                </a:pathLst>
              </a:custGeom>
              <a:solidFill>
                <a:srgbClr val="203D88"/>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2" name="Line 114"/>
              <p:cNvSpPr>
                <a:spLocks noChangeShapeType="1"/>
              </p:cNvSpPr>
              <p:nvPr/>
            </p:nvSpPr>
            <p:spPr bwMode="auto">
              <a:xfrm>
                <a:off x="2500" y="2697"/>
                <a:ext cx="351"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3" name="Freeform 115"/>
              <p:cNvSpPr>
                <a:spLocks/>
              </p:cNvSpPr>
              <p:nvPr/>
            </p:nvSpPr>
            <p:spPr bwMode="auto">
              <a:xfrm>
                <a:off x="2807" y="2682"/>
                <a:ext cx="54" cy="34"/>
              </a:xfrm>
              <a:custGeom>
                <a:avLst/>
                <a:gdLst>
                  <a:gd name="T0" fmla="*/ 3 w 11"/>
                  <a:gd name="T1" fmla="*/ 3 h 7"/>
                  <a:gd name="T2" fmla="*/ 0 w 11"/>
                  <a:gd name="T3" fmla="*/ 7 h 7"/>
                  <a:gd name="T4" fmla="*/ 11 w 11"/>
                  <a:gd name="T5" fmla="*/ 3 h 7"/>
                  <a:gd name="T6" fmla="*/ 0 w 11"/>
                  <a:gd name="T7" fmla="*/ 0 h 7"/>
                  <a:gd name="T8" fmla="*/ 3 w 11"/>
                  <a:gd name="T9" fmla="*/ 3 h 7"/>
                </a:gdLst>
                <a:ahLst/>
                <a:cxnLst>
                  <a:cxn ang="0">
                    <a:pos x="T0" y="T1"/>
                  </a:cxn>
                  <a:cxn ang="0">
                    <a:pos x="T2" y="T3"/>
                  </a:cxn>
                  <a:cxn ang="0">
                    <a:pos x="T4" y="T5"/>
                  </a:cxn>
                  <a:cxn ang="0">
                    <a:pos x="T6" y="T7"/>
                  </a:cxn>
                  <a:cxn ang="0">
                    <a:pos x="T8" y="T9"/>
                  </a:cxn>
                </a:cxnLst>
                <a:rect l="0" t="0" r="r" b="b"/>
                <a:pathLst>
                  <a:path w="11" h="7">
                    <a:moveTo>
                      <a:pt x="3" y="3"/>
                    </a:moveTo>
                    <a:lnTo>
                      <a:pt x="0" y="7"/>
                    </a:lnTo>
                    <a:lnTo>
                      <a:pt x="11"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4" name="Line 116"/>
              <p:cNvSpPr>
                <a:spLocks noChangeShapeType="1"/>
              </p:cNvSpPr>
              <p:nvPr/>
            </p:nvSpPr>
            <p:spPr bwMode="auto">
              <a:xfrm>
                <a:off x="2683" y="2860"/>
                <a:ext cx="163"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5" name="Freeform 117"/>
              <p:cNvSpPr>
                <a:spLocks/>
              </p:cNvSpPr>
              <p:nvPr/>
            </p:nvSpPr>
            <p:spPr bwMode="auto">
              <a:xfrm>
                <a:off x="2802" y="2845"/>
                <a:ext cx="54" cy="35"/>
              </a:xfrm>
              <a:custGeom>
                <a:avLst/>
                <a:gdLst>
                  <a:gd name="T0" fmla="*/ 3 w 11"/>
                  <a:gd name="T1" fmla="*/ 3 h 7"/>
                  <a:gd name="T2" fmla="*/ 0 w 11"/>
                  <a:gd name="T3" fmla="*/ 7 h 7"/>
                  <a:gd name="T4" fmla="*/ 11 w 11"/>
                  <a:gd name="T5" fmla="*/ 3 h 7"/>
                  <a:gd name="T6" fmla="*/ 0 w 11"/>
                  <a:gd name="T7" fmla="*/ 0 h 7"/>
                  <a:gd name="T8" fmla="*/ 3 w 11"/>
                  <a:gd name="T9" fmla="*/ 3 h 7"/>
                </a:gdLst>
                <a:ahLst/>
                <a:cxnLst>
                  <a:cxn ang="0">
                    <a:pos x="T0" y="T1"/>
                  </a:cxn>
                  <a:cxn ang="0">
                    <a:pos x="T2" y="T3"/>
                  </a:cxn>
                  <a:cxn ang="0">
                    <a:pos x="T4" y="T5"/>
                  </a:cxn>
                  <a:cxn ang="0">
                    <a:pos x="T6" y="T7"/>
                  </a:cxn>
                  <a:cxn ang="0">
                    <a:pos x="T8" y="T9"/>
                  </a:cxn>
                </a:cxnLst>
                <a:rect l="0" t="0" r="r" b="b"/>
                <a:pathLst>
                  <a:path w="11" h="7">
                    <a:moveTo>
                      <a:pt x="3" y="3"/>
                    </a:moveTo>
                    <a:lnTo>
                      <a:pt x="0" y="7"/>
                    </a:lnTo>
                    <a:lnTo>
                      <a:pt x="11" y="3"/>
                    </a:lnTo>
                    <a:lnTo>
                      <a:pt x="0" y="0"/>
                    </a:lnTo>
                    <a:lnTo>
                      <a:pt x="3"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6" name="Freeform 118"/>
              <p:cNvSpPr>
                <a:spLocks/>
              </p:cNvSpPr>
              <p:nvPr/>
            </p:nvSpPr>
            <p:spPr bwMode="auto">
              <a:xfrm>
                <a:off x="2762" y="2949"/>
                <a:ext cx="69" cy="197"/>
              </a:xfrm>
              <a:custGeom>
                <a:avLst/>
                <a:gdLst>
                  <a:gd name="T0" fmla="*/ 0 w 14"/>
                  <a:gd name="T1" fmla="*/ 0 h 40"/>
                  <a:gd name="T2" fmla="*/ 0 w 14"/>
                  <a:gd name="T3" fmla="*/ 40 h 40"/>
                  <a:gd name="T4" fmla="*/ 14 w 14"/>
                  <a:gd name="T5" fmla="*/ 32 h 40"/>
                  <a:gd name="T6" fmla="*/ 14 w 14"/>
                  <a:gd name="T7" fmla="*/ 7 h 40"/>
                  <a:gd name="T8" fmla="*/ 0 w 14"/>
                  <a:gd name="T9" fmla="*/ 0 h 40"/>
                </a:gdLst>
                <a:ahLst/>
                <a:cxnLst>
                  <a:cxn ang="0">
                    <a:pos x="T0" y="T1"/>
                  </a:cxn>
                  <a:cxn ang="0">
                    <a:pos x="T2" y="T3"/>
                  </a:cxn>
                  <a:cxn ang="0">
                    <a:pos x="T4" y="T5"/>
                  </a:cxn>
                  <a:cxn ang="0">
                    <a:pos x="T6" y="T7"/>
                  </a:cxn>
                  <a:cxn ang="0">
                    <a:pos x="T8" y="T9"/>
                  </a:cxn>
                </a:cxnLst>
                <a:rect l="0" t="0" r="r" b="b"/>
                <a:pathLst>
                  <a:path w="14" h="40">
                    <a:moveTo>
                      <a:pt x="0" y="0"/>
                    </a:moveTo>
                    <a:lnTo>
                      <a:pt x="0" y="40"/>
                    </a:lnTo>
                    <a:lnTo>
                      <a:pt x="14" y="32"/>
                    </a:lnTo>
                    <a:lnTo>
                      <a:pt x="14" y="7"/>
                    </a:lnTo>
                    <a:lnTo>
                      <a:pt x="0" y="0"/>
                    </a:lnTo>
                    <a:close/>
                  </a:path>
                </a:pathLst>
              </a:custGeom>
              <a:solidFill>
                <a:srgbClr val="18418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7" name="Line 119"/>
              <p:cNvSpPr>
                <a:spLocks noChangeShapeType="1"/>
              </p:cNvSpPr>
              <p:nvPr/>
            </p:nvSpPr>
            <p:spPr bwMode="auto">
              <a:xfrm>
                <a:off x="2836" y="3047"/>
                <a:ext cx="163"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8" name="Freeform 120"/>
              <p:cNvSpPr>
                <a:spLocks/>
              </p:cNvSpPr>
              <p:nvPr/>
            </p:nvSpPr>
            <p:spPr bwMode="auto">
              <a:xfrm>
                <a:off x="2955" y="3033"/>
                <a:ext cx="54" cy="29"/>
              </a:xfrm>
              <a:custGeom>
                <a:avLst/>
                <a:gdLst>
                  <a:gd name="T0" fmla="*/ 3 w 11"/>
                  <a:gd name="T1" fmla="*/ 3 h 6"/>
                  <a:gd name="T2" fmla="*/ 0 w 11"/>
                  <a:gd name="T3" fmla="*/ 6 h 6"/>
                  <a:gd name="T4" fmla="*/ 11 w 11"/>
                  <a:gd name="T5" fmla="*/ 3 h 6"/>
                  <a:gd name="T6" fmla="*/ 0 w 11"/>
                  <a:gd name="T7" fmla="*/ 0 h 6"/>
                  <a:gd name="T8" fmla="*/ 3 w 11"/>
                  <a:gd name="T9" fmla="*/ 3 h 6"/>
                </a:gdLst>
                <a:ahLst/>
                <a:cxnLst>
                  <a:cxn ang="0">
                    <a:pos x="T0" y="T1"/>
                  </a:cxn>
                  <a:cxn ang="0">
                    <a:pos x="T2" y="T3"/>
                  </a:cxn>
                  <a:cxn ang="0">
                    <a:pos x="T4" y="T5"/>
                  </a:cxn>
                  <a:cxn ang="0">
                    <a:pos x="T6" y="T7"/>
                  </a:cxn>
                  <a:cxn ang="0">
                    <a:pos x="T8" y="T9"/>
                  </a:cxn>
                </a:cxnLst>
                <a:rect l="0" t="0" r="r" b="b"/>
                <a:pathLst>
                  <a:path w="11" h="6">
                    <a:moveTo>
                      <a:pt x="3" y="3"/>
                    </a:moveTo>
                    <a:lnTo>
                      <a:pt x="0" y="6"/>
                    </a:lnTo>
                    <a:lnTo>
                      <a:pt x="11" y="3"/>
                    </a:lnTo>
                    <a:lnTo>
                      <a:pt x="0" y="0"/>
                    </a:lnTo>
                    <a:lnTo>
                      <a:pt x="3"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49" name="Freeform 121"/>
              <p:cNvSpPr>
                <a:spLocks/>
              </p:cNvSpPr>
              <p:nvPr/>
            </p:nvSpPr>
            <p:spPr bwMode="auto">
              <a:xfrm>
                <a:off x="2747" y="2860"/>
                <a:ext cx="252" cy="74"/>
              </a:xfrm>
              <a:custGeom>
                <a:avLst/>
                <a:gdLst>
                  <a:gd name="T0" fmla="*/ 0 w 51"/>
                  <a:gd name="T1" fmla="*/ 0 h 15"/>
                  <a:gd name="T2" fmla="*/ 0 w 51"/>
                  <a:gd name="T3" fmla="*/ 15 h 15"/>
                  <a:gd name="T4" fmla="*/ 51 w 51"/>
                  <a:gd name="T5" fmla="*/ 15 h 15"/>
                </a:gdLst>
                <a:ahLst/>
                <a:cxnLst>
                  <a:cxn ang="0">
                    <a:pos x="T0" y="T1"/>
                  </a:cxn>
                  <a:cxn ang="0">
                    <a:pos x="T2" y="T3"/>
                  </a:cxn>
                  <a:cxn ang="0">
                    <a:pos x="T4" y="T5"/>
                  </a:cxn>
                </a:cxnLst>
                <a:rect l="0" t="0" r="r" b="b"/>
                <a:pathLst>
                  <a:path w="51" h="15">
                    <a:moveTo>
                      <a:pt x="0" y="0"/>
                    </a:moveTo>
                    <a:lnTo>
                      <a:pt x="0" y="15"/>
                    </a:lnTo>
                    <a:lnTo>
                      <a:pt x="51" y="15"/>
                    </a:lnTo>
                  </a:path>
                </a:pathLst>
              </a:custGeom>
              <a:noFill/>
              <a:ln w="5"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0" name="Freeform 122"/>
              <p:cNvSpPr>
                <a:spLocks/>
              </p:cNvSpPr>
              <p:nvPr/>
            </p:nvSpPr>
            <p:spPr bwMode="auto">
              <a:xfrm>
                <a:off x="2960" y="2924"/>
                <a:ext cx="44" cy="25"/>
              </a:xfrm>
              <a:custGeom>
                <a:avLst/>
                <a:gdLst>
                  <a:gd name="T0" fmla="*/ 3 w 9"/>
                  <a:gd name="T1" fmla="*/ 2 h 5"/>
                  <a:gd name="T2" fmla="*/ 0 w 9"/>
                  <a:gd name="T3" fmla="*/ 5 h 5"/>
                  <a:gd name="T4" fmla="*/ 9 w 9"/>
                  <a:gd name="T5" fmla="*/ 2 h 5"/>
                  <a:gd name="T6" fmla="*/ 0 w 9"/>
                  <a:gd name="T7" fmla="*/ 0 h 5"/>
                  <a:gd name="T8" fmla="*/ 3 w 9"/>
                  <a:gd name="T9" fmla="*/ 2 h 5"/>
                </a:gdLst>
                <a:ahLst/>
                <a:cxnLst>
                  <a:cxn ang="0">
                    <a:pos x="T0" y="T1"/>
                  </a:cxn>
                  <a:cxn ang="0">
                    <a:pos x="T2" y="T3"/>
                  </a:cxn>
                  <a:cxn ang="0">
                    <a:pos x="T4" y="T5"/>
                  </a:cxn>
                  <a:cxn ang="0">
                    <a:pos x="T6" y="T7"/>
                  </a:cxn>
                  <a:cxn ang="0">
                    <a:pos x="T8" y="T9"/>
                  </a:cxn>
                </a:cxnLst>
                <a:rect l="0" t="0" r="r" b="b"/>
                <a:pathLst>
                  <a:path w="9" h="5">
                    <a:moveTo>
                      <a:pt x="3" y="2"/>
                    </a:moveTo>
                    <a:lnTo>
                      <a:pt x="0" y="5"/>
                    </a:lnTo>
                    <a:lnTo>
                      <a:pt x="9" y="2"/>
                    </a:lnTo>
                    <a:lnTo>
                      <a:pt x="0"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1" name="Freeform 123"/>
              <p:cNvSpPr>
                <a:spLocks/>
              </p:cNvSpPr>
              <p:nvPr/>
            </p:nvSpPr>
            <p:spPr bwMode="auto">
              <a:xfrm>
                <a:off x="3113" y="2746"/>
                <a:ext cx="123" cy="558"/>
              </a:xfrm>
              <a:custGeom>
                <a:avLst/>
                <a:gdLst>
                  <a:gd name="T0" fmla="*/ 0 w 25"/>
                  <a:gd name="T1" fmla="*/ 113 h 113"/>
                  <a:gd name="T2" fmla="*/ 0 w 25"/>
                  <a:gd name="T3" fmla="*/ 0 h 113"/>
                  <a:gd name="T4" fmla="*/ 25 w 25"/>
                  <a:gd name="T5" fmla="*/ 0 h 113"/>
                </a:gdLst>
                <a:ahLst/>
                <a:cxnLst>
                  <a:cxn ang="0">
                    <a:pos x="T0" y="T1"/>
                  </a:cxn>
                  <a:cxn ang="0">
                    <a:pos x="T2" y="T3"/>
                  </a:cxn>
                  <a:cxn ang="0">
                    <a:pos x="T4" y="T5"/>
                  </a:cxn>
                </a:cxnLst>
                <a:rect l="0" t="0" r="r" b="b"/>
                <a:pathLst>
                  <a:path w="25" h="113">
                    <a:moveTo>
                      <a:pt x="0" y="113"/>
                    </a:moveTo>
                    <a:lnTo>
                      <a:pt x="0" y="0"/>
                    </a:lnTo>
                    <a:lnTo>
                      <a:pt x="25" y="0"/>
                    </a:lnTo>
                  </a:path>
                </a:pathLst>
              </a:custGeom>
              <a:noFill/>
              <a:ln w="5" cap="flat">
                <a:solidFill>
                  <a:srgbClr val="E743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2" name="Freeform 124"/>
              <p:cNvSpPr>
                <a:spLocks/>
              </p:cNvSpPr>
              <p:nvPr/>
            </p:nvSpPr>
            <p:spPr bwMode="auto">
              <a:xfrm>
                <a:off x="3197" y="2731"/>
                <a:ext cx="49" cy="25"/>
              </a:xfrm>
              <a:custGeom>
                <a:avLst/>
                <a:gdLst>
                  <a:gd name="T0" fmla="*/ 3 w 10"/>
                  <a:gd name="T1" fmla="*/ 3 h 5"/>
                  <a:gd name="T2" fmla="*/ 0 w 10"/>
                  <a:gd name="T3" fmla="*/ 5 h 5"/>
                  <a:gd name="T4" fmla="*/ 10 w 10"/>
                  <a:gd name="T5" fmla="*/ 3 h 5"/>
                  <a:gd name="T6" fmla="*/ 0 w 10"/>
                  <a:gd name="T7" fmla="*/ 0 h 5"/>
                  <a:gd name="T8" fmla="*/ 3 w 10"/>
                  <a:gd name="T9" fmla="*/ 3 h 5"/>
                </a:gdLst>
                <a:ahLst/>
                <a:cxnLst>
                  <a:cxn ang="0">
                    <a:pos x="T0" y="T1"/>
                  </a:cxn>
                  <a:cxn ang="0">
                    <a:pos x="T2" y="T3"/>
                  </a:cxn>
                  <a:cxn ang="0">
                    <a:pos x="T4" y="T5"/>
                  </a:cxn>
                  <a:cxn ang="0">
                    <a:pos x="T6" y="T7"/>
                  </a:cxn>
                  <a:cxn ang="0">
                    <a:pos x="T8" y="T9"/>
                  </a:cxn>
                </a:cxnLst>
                <a:rect l="0" t="0" r="r" b="b"/>
                <a:pathLst>
                  <a:path w="10" h="5">
                    <a:moveTo>
                      <a:pt x="3" y="3"/>
                    </a:moveTo>
                    <a:lnTo>
                      <a:pt x="0" y="5"/>
                    </a:lnTo>
                    <a:lnTo>
                      <a:pt x="10"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3" name="Line 125"/>
              <p:cNvSpPr>
                <a:spLocks noChangeShapeType="1"/>
              </p:cNvSpPr>
              <p:nvPr/>
            </p:nvSpPr>
            <p:spPr bwMode="auto">
              <a:xfrm>
                <a:off x="2530" y="3102"/>
                <a:ext cx="227" cy="0"/>
              </a:xfrm>
              <a:prstGeom prst="line">
                <a:avLst/>
              </a:prstGeom>
              <a:noFill/>
              <a:ln w="5" cap="flat">
                <a:solidFill>
                  <a:srgbClr val="E7433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4" name="Freeform 126"/>
              <p:cNvSpPr>
                <a:spLocks/>
              </p:cNvSpPr>
              <p:nvPr/>
            </p:nvSpPr>
            <p:spPr bwMode="auto">
              <a:xfrm>
                <a:off x="2718" y="3087"/>
                <a:ext cx="44" cy="30"/>
              </a:xfrm>
              <a:custGeom>
                <a:avLst/>
                <a:gdLst>
                  <a:gd name="T0" fmla="*/ 2 w 9"/>
                  <a:gd name="T1" fmla="*/ 3 h 6"/>
                  <a:gd name="T2" fmla="*/ 0 w 9"/>
                  <a:gd name="T3" fmla="*/ 6 h 6"/>
                  <a:gd name="T4" fmla="*/ 9 w 9"/>
                  <a:gd name="T5" fmla="*/ 3 h 6"/>
                  <a:gd name="T6" fmla="*/ 0 w 9"/>
                  <a:gd name="T7" fmla="*/ 0 h 6"/>
                  <a:gd name="T8" fmla="*/ 2 w 9"/>
                  <a:gd name="T9" fmla="*/ 3 h 6"/>
                </a:gdLst>
                <a:ahLst/>
                <a:cxnLst>
                  <a:cxn ang="0">
                    <a:pos x="T0" y="T1"/>
                  </a:cxn>
                  <a:cxn ang="0">
                    <a:pos x="T2" y="T3"/>
                  </a:cxn>
                  <a:cxn ang="0">
                    <a:pos x="T4" y="T5"/>
                  </a:cxn>
                  <a:cxn ang="0">
                    <a:pos x="T6" y="T7"/>
                  </a:cxn>
                  <a:cxn ang="0">
                    <a:pos x="T8" y="T9"/>
                  </a:cxn>
                </a:cxnLst>
                <a:rect l="0" t="0" r="r" b="b"/>
                <a:pathLst>
                  <a:path w="9" h="6">
                    <a:moveTo>
                      <a:pt x="2" y="3"/>
                    </a:moveTo>
                    <a:lnTo>
                      <a:pt x="0" y="6"/>
                    </a:lnTo>
                    <a:lnTo>
                      <a:pt x="9" y="3"/>
                    </a:lnTo>
                    <a:lnTo>
                      <a:pt x="0" y="0"/>
                    </a:lnTo>
                    <a:lnTo>
                      <a:pt x="2"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5" name="Freeform 127"/>
              <p:cNvSpPr>
                <a:spLocks/>
              </p:cNvSpPr>
              <p:nvPr/>
            </p:nvSpPr>
            <p:spPr bwMode="auto">
              <a:xfrm>
                <a:off x="3241" y="2642"/>
                <a:ext cx="69" cy="193"/>
              </a:xfrm>
              <a:custGeom>
                <a:avLst/>
                <a:gdLst>
                  <a:gd name="T0" fmla="*/ 0 w 14"/>
                  <a:gd name="T1" fmla="*/ 0 h 39"/>
                  <a:gd name="T2" fmla="*/ 0 w 14"/>
                  <a:gd name="T3" fmla="*/ 39 h 39"/>
                  <a:gd name="T4" fmla="*/ 14 w 14"/>
                  <a:gd name="T5" fmla="*/ 31 h 39"/>
                  <a:gd name="T6" fmla="*/ 14 w 14"/>
                  <a:gd name="T7" fmla="*/ 7 h 39"/>
                  <a:gd name="T8" fmla="*/ 0 w 14"/>
                  <a:gd name="T9" fmla="*/ 0 h 39"/>
                </a:gdLst>
                <a:ahLst/>
                <a:cxnLst>
                  <a:cxn ang="0">
                    <a:pos x="T0" y="T1"/>
                  </a:cxn>
                  <a:cxn ang="0">
                    <a:pos x="T2" y="T3"/>
                  </a:cxn>
                  <a:cxn ang="0">
                    <a:pos x="T4" y="T5"/>
                  </a:cxn>
                  <a:cxn ang="0">
                    <a:pos x="T6" y="T7"/>
                  </a:cxn>
                  <a:cxn ang="0">
                    <a:pos x="T8" y="T9"/>
                  </a:cxn>
                </a:cxnLst>
                <a:rect l="0" t="0" r="r" b="b"/>
                <a:pathLst>
                  <a:path w="14" h="39">
                    <a:moveTo>
                      <a:pt x="0" y="0"/>
                    </a:moveTo>
                    <a:lnTo>
                      <a:pt x="0" y="39"/>
                    </a:lnTo>
                    <a:lnTo>
                      <a:pt x="14" y="31"/>
                    </a:lnTo>
                    <a:lnTo>
                      <a:pt x="14" y="7"/>
                    </a:lnTo>
                    <a:lnTo>
                      <a:pt x="0" y="0"/>
                    </a:lnTo>
                    <a:close/>
                  </a:path>
                </a:pathLst>
              </a:custGeom>
              <a:solidFill>
                <a:srgbClr val="203D88"/>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6" name="Freeform 128"/>
              <p:cNvSpPr>
                <a:spLocks/>
              </p:cNvSpPr>
              <p:nvPr/>
            </p:nvSpPr>
            <p:spPr bwMode="auto">
              <a:xfrm>
                <a:off x="3231" y="2884"/>
                <a:ext cx="70" cy="198"/>
              </a:xfrm>
              <a:custGeom>
                <a:avLst/>
                <a:gdLst>
                  <a:gd name="T0" fmla="*/ 0 w 14"/>
                  <a:gd name="T1" fmla="*/ 0 h 40"/>
                  <a:gd name="T2" fmla="*/ 0 w 14"/>
                  <a:gd name="T3" fmla="*/ 40 h 40"/>
                  <a:gd name="T4" fmla="*/ 14 w 14"/>
                  <a:gd name="T5" fmla="*/ 32 h 40"/>
                  <a:gd name="T6" fmla="*/ 14 w 14"/>
                  <a:gd name="T7" fmla="*/ 7 h 40"/>
                  <a:gd name="T8" fmla="*/ 0 w 14"/>
                  <a:gd name="T9" fmla="*/ 0 h 40"/>
                </a:gdLst>
                <a:ahLst/>
                <a:cxnLst>
                  <a:cxn ang="0">
                    <a:pos x="T0" y="T1"/>
                  </a:cxn>
                  <a:cxn ang="0">
                    <a:pos x="T2" y="T3"/>
                  </a:cxn>
                  <a:cxn ang="0">
                    <a:pos x="T4" y="T5"/>
                  </a:cxn>
                  <a:cxn ang="0">
                    <a:pos x="T6" y="T7"/>
                  </a:cxn>
                  <a:cxn ang="0">
                    <a:pos x="T8" y="T9"/>
                  </a:cxn>
                </a:cxnLst>
                <a:rect l="0" t="0" r="r" b="b"/>
                <a:pathLst>
                  <a:path w="14" h="40">
                    <a:moveTo>
                      <a:pt x="0" y="0"/>
                    </a:moveTo>
                    <a:lnTo>
                      <a:pt x="0" y="40"/>
                    </a:lnTo>
                    <a:lnTo>
                      <a:pt x="14" y="32"/>
                    </a:lnTo>
                    <a:lnTo>
                      <a:pt x="14" y="7"/>
                    </a:lnTo>
                    <a:lnTo>
                      <a:pt x="0" y="0"/>
                    </a:lnTo>
                    <a:close/>
                  </a:path>
                </a:pathLst>
              </a:custGeom>
              <a:solidFill>
                <a:srgbClr val="203D88"/>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57" name="Line 129"/>
              <p:cNvSpPr>
                <a:spLocks noChangeShapeType="1"/>
              </p:cNvSpPr>
              <p:nvPr/>
            </p:nvSpPr>
            <p:spPr bwMode="auto">
              <a:xfrm>
                <a:off x="3088" y="2697"/>
                <a:ext cx="148"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8" name="Freeform 130"/>
              <p:cNvSpPr>
                <a:spLocks/>
              </p:cNvSpPr>
              <p:nvPr/>
            </p:nvSpPr>
            <p:spPr bwMode="auto">
              <a:xfrm>
                <a:off x="3197" y="2682"/>
                <a:ext cx="44" cy="25"/>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9" name="Line 131"/>
              <p:cNvSpPr>
                <a:spLocks noChangeShapeType="1"/>
              </p:cNvSpPr>
              <p:nvPr/>
            </p:nvSpPr>
            <p:spPr bwMode="auto">
              <a:xfrm>
                <a:off x="3088" y="2924"/>
                <a:ext cx="143"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0" name="Freeform 132"/>
              <p:cNvSpPr>
                <a:spLocks/>
              </p:cNvSpPr>
              <p:nvPr/>
            </p:nvSpPr>
            <p:spPr bwMode="auto">
              <a:xfrm>
                <a:off x="3197" y="2909"/>
                <a:ext cx="39" cy="25"/>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1" name="Line 133"/>
              <p:cNvSpPr>
                <a:spLocks noChangeShapeType="1"/>
              </p:cNvSpPr>
              <p:nvPr/>
            </p:nvSpPr>
            <p:spPr bwMode="auto">
              <a:xfrm>
                <a:off x="3306" y="2746"/>
                <a:ext cx="88"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2" name="Freeform 134"/>
              <p:cNvSpPr>
                <a:spLocks/>
              </p:cNvSpPr>
              <p:nvPr/>
            </p:nvSpPr>
            <p:spPr bwMode="auto">
              <a:xfrm>
                <a:off x="3360" y="2736"/>
                <a:ext cx="44" cy="25"/>
              </a:xfrm>
              <a:custGeom>
                <a:avLst/>
                <a:gdLst>
                  <a:gd name="T0" fmla="*/ 2 w 9"/>
                  <a:gd name="T1" fmla="*/ 2 h 5"/>
                  <a:gd name="T2" fmla="*/ 0 w 9"/>
                  <a:gd name="T3" fmla="*/ 5 h 5"/>
                  <a:gd name="T4" fmla="*/ 9 w 9"/>
                  <a:gd name="T5" fmla="*/ 2 h 5"/>
                  <a:gd name="T6" fmla="*/ 0 w 9"/>
                  <a:gd name="T7" fmla="*/ 0 h 5"/>
                  <a:gd name="T8" fmla="*/ 2 w 9"/>
                  <a:gd name="T9" fmla="*/ 2 h 5"/>
                </a:gdLst>
                <a:ahLst/>
                <a:cxnLst>
                  <a:cxn ang="0">
                    <a:pos x="T0" y="T1"/>
                  </a:cxn>
                  <a:cxn ang="0">
                    <a:pos x="T2" y="T3"/>
                  </a:cxn>
                  <a:cxn ang="0">
                    <a:pos x="T4" y="T5"/>
                  </a:cxn>
                  <a:cxn ang="0">
                    <a:pos x="T6" y="T7"/>
                  </a:cxn>
                  <a:cxn ang="0">
                    <a:pos x="T8" y="T9"/>
                  </a:cxn>
                </a:cxnLst>
                <a:rect l="0" t="0" r="r" b="b"/>
                <a:pathLst>
                  <a:path w="9" h="5">
                    <a:moveTo>
                      <a:pt x="2" y="2"/>
                    </a:moveTo>
                    <a:lnTo>
                      <a:pt x="0" y="5"/>
                    </a:lnTo>
                    <a:lnTo>
                      <a:pt x="9"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3" name="Line 135"/>
              <p:cNvSpPr>
                <a:spLocks noChangeShapeType="1"/>
              </p:cNvSpPr>
              <p:nvPr/>
            </p:nvSpPr>
            <p:spPr bwMode="auto">
              <a:xfrm>
                <a:off x="3306" y="2949"/>
                <a:ext cx="93"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4" name="Freeform 136"/>
              <p:cNvSpPr>
                <a:spLocks/>
              </p:cNvSpPr>
              <p:nvPr/>
            </p:nvSpPr>
            <p:spPr bwMode="auto">
              <a:xfrm>
                <a:off x="3365" y="2934"/>
                <a:ext cx="39" cy="25"/>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5" name="Freeform 137"/>
              <p:cNvSpPr>
                <a:spLocks/>
              </p:cNvSpPr>
              <p:nvPr/>
            </p:nvSpPr>
            <p:spPr bwMode="auto">
              <a:xfrm>
                <a:off x="2535" y="2914"/>
                <a:ext cx="74" cy="385"/>
              </a:xfrm>
              <a:custGeom>
                <a:avLst/>
                <a:gdLst>
                  <a:gd name="T0" fmla="*/ 1 w 15"/>
                  <a:gd name="T1" fmla="*/ 78 h 78"/>
                  <a:gd name="T2" fmla="*/ 0 w 15"/>
                  <a:gd name="T3" fmla="*/ 0 h 78"/>
                  <a:gd name="T4" fmla="*/ 15 w 15"/>
                  <a:gd name="T5" fmla="*/ 0 h 78"/>
                </a:gdLst>
                <a:ahLst/>
                <a:cxnLst>
                  <a:cxn ang="0">
                    <a:pos x="T0" y="T1"/>
                  </a:cxn>
                  <a:cxn ang="0">
                    <a:pos x="T2" y="T3"/>
                  </a:cxn>
                  <a:cxn ang="0">
                    <a:pos x="T4" y="T5"/>
                  </a:cxn>
                </a:cxnLst>
                <a:rect l="0" t="0" r="r" b="b"/>
                <a:pathLst>
                  <a:path w="15" h="78">
                    <a:moveTo>
                      <a:pt x="1" y="78"/>
                    </a:moveTo>
                    <a:lnTo>
                      <a:pt x="0" y="0"/>
                    </a:lnTo>
                    <a:lnTo>
                      <a:pt x="15" y="0"/>
                    </a:lnTo>
                  </a:path>
                </a:pathLst>
              </a:custGeom>
              <a:noFill/>
              <a:ln w="5" cap="flat">
                <a:solidFill>
                  <a:srgbClr val="E743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6" name="Freeform 138"/>
              <p:cNvSpPr>
                <a:spLocks/>
              </p:cNvSpPr>
              <p:nvPr/>
            </p:nvSpPr>
            <p:spPr bwMode="auto">
              <a:xfrm>
                <a:off x="2565" y="2899"/>
                <a:ext cx="49" cy="30"/>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7" name="Line 139"/>
              <p:cNvSpPr>
                <a:spLocks noChangeShapeType="1"/>
              </p:cNvSpPr>
              <p:nvPr/>
            </p:nvSpPr>
            <p:spPr bwMode="auto">
              <a:xfrm>
                <a:off x="3113" y="2978"/>
                <a:ext cx="109" cy="0"/>
              </a:xfrm>
              <a:prstGeom prst="line">
                <a:avLst/>
              </a:prstGeom>
              <a:noFill/>
              <a:ln w="5" cap="flat">
                <a:solidFill>
                  <a:srgbClr val="E7433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8" name="Freeform 140"/>
              <p:cNvSpPr>
                <a:spLocks/>
              </p:cNvSpPr>
              <p:nvPr/>
            </p:nvSpPr>
            <p:spPr bwMode="auto">
              <a:xfrm>
                <a:off x="3192" y="2968"/>
                <a:ext cx="34" cy="20"/>
              </a:xfrm>
              <a:custGeom>
                <a:avLst/>
                <a:gdLst>
                  <a:gd name="T0" fmla="*/ 2 w 7"/>
                  <a:gd name="T1" fmla="*/ 2 h 4"/>
                  <a:gd name="T2" fmla="*/ 0 w 7"/>
                  <a:gd name="T3" fmla="*/ 4 h 4"/>
                  <a:gd name="T4" fmla="*/ 7 w 7"/>
                  <a:gd name="T5" fmla="*/ 2 h 4"/>
                  <a:gd name="T6" fmla="*/ 0 w 7"/>
                  <a:gd name="T7" fmla="*/ 0 h 4"/>
                  <a:gd name="T8" fmla="*/ 2 w 7"/>
                  <a:gd name="T9" fmla="*/ 2 h 4"/>
                </a:gdLst>
                <a:ahLst/>
                <a:cxnLst>
                  <a:cxn ang="0">
                    <a:pos x="T0" y="T1"/>
                  </a:cxn>
                  <a:cxn ang="0">
                    <a:pos x="T2" y="T3"/>
                  </a:cxn>
                  <a:cxn ang="0">
                    <a:pos x="T4" y="T5"/>
                  </a:cxn>
                  <a:cxn ang="0">
                    <a:pos x="T6" y="T7"/>
                  </a:cxn>
                  <a:cxn ang="0">
                    <a:pos x="T8" y="T9"/>
                  </a:cxn>
                </a:cxnLst>
                <a:rect l="0" t="0" r="r" b="b"/>
                <a:pathLst>
                  <a:path w="7" h="4">
                    <a:moveTo>
                      <a:pt x="2" y="2"/>
                    </a:moveTo>
                    <a:lnTo>
                      <a:pt x="0" y="4"/>
                    </a:lnTo>
                    <a:lnTo>
                      <a:pt x="7"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9" name="Line 141"/>
              <p:cNvSpPr>
                <a:spLocks noChangeShapeType="1"/>
              </p:cNvSpPr>
              <p:nvPr/>
            </p:nvSpPr>
            <p:spPr bwMode="auto">
              <a:xfrm>
                <a:off x="4234" y="2474"/>
                <a:ext cx="148"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0" name="Freeform 142"/>
              <p:cNvSpPr>
                <a:spLocks/>
              </p:cNvSpPr>
              <p:nvPr/>
            </p:nvSpPr>
            <p:spPr bwMode="auto">
              <a:xfrm>
                <a:off x="4348" y="2460"/>
                <a:ext cx="39" cy="24"/>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1" name="Freeform 143"/>
              <p:cNvSpPr>
                <a:spLocks/>
              </p:cNvSpPr>
              <p:nvPr/>
            </p:nvSpPr>
            <p:spPr bwMode="auto">
              <a:xfrm>
                <a:off x="4195" y="2376"/>
                <a:ext cx="69" cy="192"/>
              </a:xfrm>
              <a:custGeom>
                <a:avLst/>
                <a:gdLst>
                  <a:gd name="T0" fmla="*/ 0 w 14"/>
                  <a:gd name="T1" fmla="*/ 0 h 39"/>
                  <a:gd name="T2" fmla="*/ 0 w 14"/>
                  <a:gd name="T3" fmla="*/ 39 h 39"/>
                  <a:gd name="T4" fmla="*/ 14 w 14"/>
                  <a:gd name="T5" fmla="*/ 31 h 39"/>
                  <a:gd name="T6" fmla="*/ 14 w 14"/>
                  <a:gd name="T7" fmla="*/ 7 h 39"/>
                  <a:gd name="T8" fmla="*/ 0 w 14"/>
                  <a:gd name="T9" fmla="*/ 0 h 39"/>
                </a:gdLst>
                <a:ahLst/>
                <a:cxnLst>
                  <a:cxn ang="0">
                    <a:pos x="T0" y="T1"/>
                  </a:cxn>
                  <a:cxn ang="0">
                    <a:pos x="T2" y="T3"/>
                  </a:cxn>
                  <a:cxn ang="0">
                    <a:pos x="T4" y="T5"/>
                  </a:cxn>
                  <a:cxn ang="0">
                    <a:pos x="T6" y="T7"/>
                  </a:cxn>
                  <a:cxn ang="0">
                    <a:pos x="T8" y="T9"/>
                  </a:cxn>
                </a:cxnLst>
                <a:rect l="0" t="0" r="r" b="b"/>
                <a:pathLst>
                  <a:path w="14" h="39">
                    <a:moveTo>
                      <a:pt x="0" y="0"/>
                    </a:moveTo>
                    <a:lnTo>
                      <a:pt x="0" y="39"/>
                    </a:lnTo>
                    <a:lnTo>
                      <a:pt x="14" y="31"/>
                    </a:lnTo>
                    <a:lnTo>
                      <a:pt x="14" y="7"/>
                    </a:lnTo>
                    <a:lnTo>
                      <a:pt x="0" y="0"/>
                    </a:lnTo>
                    <a:close/>
                  </a:path>
                </a:pathLst>
              </a:custGeom>
              <a:solidFill>
                <a:srgbClr val="203D88"/>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72" name="Line 144"/>
              <p:cNvSpPr>
                <a:spLocks noChangeShapeType="1"/>
              </p:cNvSpPr>
              <p:nvPr/>
            </p:nvSpPr>
            <p:spPr bwMode="auto">
              <a:xfrm>
                <a:off x="4056" y="2420"/>
                <a:ext cx="134"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3" name="Freeform 145"/>
              <p:cNvSpPr>
                <a:spLocks/>
              </p:cNvSpPr>
              <p:nvPr/>
            </p:nvSpPr>
            <p:spPr bwMode="auto">
              <a:xfrm>
                <a:off x="4155" y="2405"/>
                <a:ext cx="40" cy="25"/>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4" name="Freeform 146"/>
              <p:cNvSpPr>
                <a:spLocks/>
              </p:cNvSpPr>
              <p:nvPr/>
            </p:nvSpPr>
            <p:spPr bwMode="auto">
              <a:xfrm>
                <a:off x="4116" y="2519"/>
                <a:ext cx="69" cy="775"/>
              </a:xfrm>
              <a:custGeom>
                <a:avLst/>
                <a:gdLst>
                  <a:gd name="T0" fmla="*/ 0 w 14"/>
                  <a:gd name="T1" fmla="*/ 157 h 157"/>
                  <a:gd name="T2" fmla="*/ 1 w 14"/>
                  <a:gd name="T3" fmla="*/ 0 h 157"/>
                  <a:gd name="T4" fmla="*/ 14 w 14"/>
                  <a:gd name="T5" fmla="*/ 1 h 157"/>
                </a:gdLst>
                <a:ahLst/>
                <a:cxnLst>
                  <a:cxn ang="0">
                    <a:pos x="T0" y="T1"/>
                  </a:cxn>
                  <a:cxn ang="0">
                    <a:pos x="T2" y="T3"/>
                  </a:cxn>
                  <a:cxn ang="0">
                    <a:pos x="T4" y="T5"/>
                  </a:cxn>
                </a:cxnLst>
                <a:rect l="0" t="0" r="r" b="b"/>
                <a:pathLst>
                  <a:path w="14" h="157">
                    <a:moveTo>
                      <a:pt x="0" y="157"/>
                    </a:moveTo>
                    <a:lnTo>
                      <a:pt x="1" y="0"/>
                    </a:lnTo>
                    <a:lnTo>
                      <a:pt x="14" y="1"/>
                    </a:lnTo>
                  </a:path>
                </a:pathLst>
              </a:custGeom>
              <a:noFill/>
              <a:ln w="5" cap="flat">
                <a:solidFill>
                  <a:srgbClr val="E743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5" name="Freeform 147"/>
              <p:cNvSpPr>
                <a:spLocks/>
              </p:cNvSpPr>
              <p:nvPr/>
            </p:nvSpPr>
            <p:spPr bwMode="auto">
              <a:xfrm>
                <a:off x="4145" y="2509"/>
                <a:ext cx="45" cy="25"/>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6" name="Line 148"/>
              <p:cNvSpPr>
                <a:spLocks noChangeShapeType="1"/>
              </p:cNvSpPr>
              <p:nvPr/>
            </p:nvSpPr>
            <p:spPr bwMode="auto">
              <a:xfrm>
                <a:off x="4051" y="2331"/>
                <a:ext cx="336"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7" name="Freeform 149"/>
              <p:cNvSpPr>
                <a:spLocks/>
              </p:cNvSpPr>
              <p:nvPr/>
            </p:nvSpPr>
            <p:spPr bwMode="auto">
              <a:xfrm>
                <a:off x="4353" y="2321"/>
                <a:ext cx="39" cy="25"/>
              </a:xfrm>
              <a:custGeom>
                <a:avLst/>
                <a:gdLst>
                  <a:gd name="T0" fmla="*/ 2 w 8"/>
                  <a:gd name="T1" fmla="*/ 2 h 5"/>
                  <a:gd name="T2" fmla="*/ 0 w 8"/>
                  <a:gd name="T3" fmla="*/ 5 h 5"/>
                  <a:gd name="T4" fmla="*/ 8 w 8"/>
                  <a:gd name="T5" fmla="*/ 2 h 5"/>
                  <a:gd name="T6" fmla="*/ 0 w 8"/>
                  <a:gd name="T7" fmla="*/ 0 h 5"/>
                  <a:gd name="T8" fmla="*/ 2 w 8"/>
                  <a:gd name="T9" fmla="*/ 2 h 5"/>
                </a:gdLst>
                <a:ahLst/>
                <a:cxnLst>
                  <a:cxn ang="0">
                    <a:pos x="T0" y="T1"/>
                  </a:cxn>
                  <a:cxn ang="0">
                    <a:pos x="T2" y="T3"/>
                  </a:cxn>
                  <a:cxn ang="0">
                    <a:pos x="T4" y="T5"/>
                  </a:cxn>
                  <a:cxn ang="0">
                    <a:pos x="T6" y="T7"/>
                  </a:cxn>
                  <a:cxn ang="0">
                    <a:pos x="T8" y="T9"/>
                  </a:cxn>
                </a:cxnLst>
                <a:rect l="0" t="0" r="r" b="b"/>
                <a:pathLst>
                  <a:path w="8" h="5">
                    <a:moveTo>
                      <a:pt x="2" y="2"/>
                    </a:moveTo>
                    <a:lnTo>
                      <a:pt x="0" y="5"/>
                    </a:lnTo>
                    <a:lnTo>
                      <a:pt x="8"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8" name="Freeform 150"/>
              <p:cNvSpPr>
                <a:spLocks/>
              </p:cNvSpPr>
              <p:nvPr/>
            </p:nvSpPr>
            <p:spPr bwMode="auto">
              <a:xfrm>
                <a:off x="3143" y="2800"/>
                <a:ext cx="88" cy="420"/>
              </a:xfrm>
              <a:custGeom>
                <a:avLst/>
                <a:gdLst>
                  <a:gd name="T0" fmla="*/ 1 w 18"/>
                  <a:gd name="T1" fmla="*/ 85 h 85"/>
                  <a:gd name="T2" fmla="*/ 0 w 18"/>
                  <a:gd name="T3" fmla="*/ 0 h 85"/>
                  <a:gd name="T4" fmla="*/ 18 w 18"/>
                  <a:gd name="T5" fmla="*/ 0 h 85"/>
                </a:gdLst>
                <a:ahLst/>
                <a:cxnLst>
                  <a:cxn ang="0">
                    <a:pos x="T0" y="T1"/>
                  </a:cxn>
                  <a:cxn ang="0">
                    <a:pos x="T2" y="T3"/>
                  </a:cxn>
                  <a:cxn ang="0">
                    <a:pos x="T4" y="T5"/>
                  </a:cxn>
                </a:cxnLst>
                <a:rect l="0" t="0" r="r" b="b"/>
                <a:pathLst>
                  <a:path w="18" h="85">
                    <a:moveTo>
                      <a:pt x="1" y="85"/>
                    </a:moveTo>
                    <a:lnTo>
                      <a:pt x="0" y="0"/>
                    </a:lnTo>
                    <a:lnTo>
                      <a:pt x="18" y="0"/>
                    </a:lnTo>
                  </a:path>
                </a:pathLst>
              </a:custGeom>
              <a:noFill/>
              <a:ln w="5" cap="flat">
                <a:solidFill>
                  <a:srgbClr val="007A4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9" name="Freeform 151"/>
              <p:cNvSpPr>
                <a:spLocks/>
              </p:cNvSpPr>
              <p:nvPr/>
            </p:nvSpPr>
            <p:spPr bwMode="auto">
              <a:xfrm>
                <a:off x="3197" y="2786"/>
                <a:ext cx="44" cy="24"/>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0" name="Freeform 152"/>
              <p:cNvSpPr>
                <a:spLocks/>
              </p:cNvSpPr>
              <p:nvPr/>
            </p:nvSpPr>
            <p:spPr bwMode="auto">
              <a:xfrm>
                <a:off x="3147" y="3043"/>
                <a:ext cx="75" cy="0"/>
              </a:xfrm>
              <a:custGeom>
                <a:avLst/>
                <a:gdLst>
                  <a:gd name="T0" fmla="*/ 0 w 15"/>
                  <a:gd name="T1" fmla="*/ 15 w 15"/>
                </a:gdLst>
                <a:ahLst/>
                <a:cxnLst>
                  <a:cxn ang="0">
                    <a:pos x="T0" y="0"/>
                  </a:cxn>
                  <a:cxn ang="0">
                    <a:pos x="T1" y="0"/>
                  </a:cxn>
                </a:cxnLst>
                <a:rect l="0" t="0" r="r" b="b"/>
                <a:pathLst>
                  <a:path w="15">
                    <a:moveTo>
                      <a:pt x="0" y="0"/>
                    </a:moveTo>
                    <a:cubicBezTo>
                      <a:pt x="14" y="0"/>
                      <a:pt x="15" y="0"/>
                      <a:pt x="15" y="0"/>
                    </a:cubicBezTo>
                  </a:path>
                </a:pathLst>
              </a:custGeom>
              <a:noFill/>
              <a:ln w="5" cap="flat">
                <a:solidFill>
                  <a:srgbClr val="007A4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1" name="Freeform 153"/>
              <p:cNvSpPr>
                <a:spLocks/>
              </p:cNvSpPr>
              <p:nvPr/>
            </p:nvSpPr>
            <p:spPr bwMode="auto">
              <a:xfrm>
                <a:off x="3187" y="3028"/>
                <a:ext cx="39" cy="24"/>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2" name="Freeform 154"/>
              <p:cNvSpPr>
                <a:spLocks/>
              </p:cNvSpPr>
              <p:nvPr/>
            </p:nvSpPr>
            <p:spPr bwMode="auto">
              <a:xfrm>
                <a:off x="3795" y="2988"/>
                <a:ext cx="69" cy="198"/>
              </a:xfrm>
              <a:custGeom>
                <a:avLst/>
                <a:gdLst>
                  <a:gd name="T0" fmla="*/ 0 w 14"/>
                  <a:gd name="T1" fmla="*/ 0 h 40"/>
                  <a:gd name="T2" fmla="*/ 0 w 14"/>
                  <a:gd name="T3" fmla="*/ 40 h 40"/>
                  <a:gd name="T4" fmla="*/ 14 w 14"/>
                  <a:gd name="T5" fmla="*/ 32 h 40"/>
                  <a:gd name="T6" fmla="*/ 14 w 14"/>
                  <a:gd name="T7" fmla="*/ 7 h 40"/>
                  <a:gd name="T8" fmla="*/ 0 w 14"/>
                  <a:gd name="T9" fmla="*/ 0 h 40"/>
                </a:gdLst>
                <a:ahLst/>
                <a:cxnLst>
                  <a:cxn ang="0">
                    <a:pos x="T0" y="T1"/>
                  </a:cxn>
                  <a:cxn ang="0">
                    <a:pos x="T2" y="T3"/>
                  </a:cxn>
                  <a:cxn ang="0">
                    <a:pos x="T4" y="T5"/>
                  </a:cxn>
                  <a:cxn ang="0">
                    <a:pos x="T6" y="T7"/>
                  </a:cxn>
                  <a:cxn ang="0">
                    <a:pos x="T8" y="T9"/>
                  </a:cxn>
                </a:cxnLst>
                <a:rect l="0" t="0" r="r" b="b"/>
                <a:pathLst>
                  <a:path w="14" h="40">
                    <a:moveTo>
                      <a:pt x="0" y="0"/>
                    </a:moveTo>
                    <a:lnTo>
                      <a:pt x="0" y="40"/>
                    </a:lnTo>
                    <a:lnTo>
                      <a:pt x="14" y="32"/>
                    </a:lnTo>
                    <a:lnTo>
                      <a:pt x="14" y="7"/>
                    </a:lnTo>
                    <a:lnTo>
                      <a:pt x="0" y="0"/>
                    </a:lnTo>
                    <a:close/>
                  </a:path>
                </a:pathLst>
              </a:custGeom>
              <a:solidFill>
                <a:srgbClr val="203D88"/>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3" name="Freeform 155"/>
              <p:cNvSpPr>
                <a:spLocks/>
              </p:cNvSpPr>
              <p:nvPr/>
            </p:nvSpPr>
            <p:spPr bwMode="auto">
              <a:xfrm>
                <a:off x="3147" y="2341"/>
                <a:ext cx="934" cy="874"/>
              </a:xfrm>
              <a:custGeom>
                <a:avLst/>
                <a:gdLst>
                  <a:gd name="T0" fmla="*/ 188 w 189"/>
                  <a:gd name="T1" fmla="*/ 0 h 177"/>
                  <a:gd name="T2" fmla="*/ 189 w 189"/>
                  <a:gd name="T3" fmla="*/ 177 h 177"/>
                  <a:gd name="T4" fmla="*/ 0 w 189"/>
                  <a:gd name="T5" fmla="*/ 177 h 177"/>
                </a:gdLst>
                <a:ahLst/>
                <a:cxnLst>
                  <a:cxn ang="0">
                    <a:pos x="T0" y="T1"/>
                  </a:cxn>
                  <a:cxn ang="0">
                    <a:pos x="T2" y="T3"/>
                  </a:cxn>
                  <a:cxn ang="0">
                    <a:pos x="T4" y="T5"/>
                  </a:cxn>
                </a:cxnLst>
                <a:rect l="0" t="0" r="r" b="b"/>
                <a:pathLst>
                  <a:path w="189" h="177">
                    <a:moveTo>
                      <a:pt x="188" y="0"/>
                    </a:moveTo>
                    <a:cubicBezTo>
                      <a:pt x="188" y="167"/>
                      <a:pt x="189" y="177"/>
                      <a:pt x="189" y="177"/>
                    </a:cubicBezTo>
                    <a:lnTo>
                      <a:pt x="0" y="177"/>
                    </a:lnTo>
                  </a:path>
                </a:pathLst>
              </a:custGeom>
              <a:noFill/>
              <a:ln w="15" cap="flat">
                <a:solidFill>
                  <a:srgbClr val="007A4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4" name="Freeform 156"/>
              <p:cNvSpPr>
                <a:spLocks/>
              </p:cNvSpPr>
              <p:nvPr/>
            </p:nvSpPr>
            <p:spPr bwMode="auto">
              <a:xfrm>
                <a:off x="4713" y="2338"/>
                <a:ext cx="124" cy="94"/>
              </a:xfrm>
              <a:custGeom>
                <a:avLst/>
                <a:gdLst>
                  <a:gd name="T0" fmla="*/ 17 w 25"/>
                  <a:gd name="T1" fmla="*/ 0 h 19"/>
                  <a:gd name="T2" fmla="*/ 17 w 25"/>
                  <a:gd name="T3" fmla="*/ 0 h 19"/>
                  <a:gd name="T4" fmla="*/ 17 w 25"/>
                  <a:gd name="T5" fmla="*/ 5 h 19"/>
                  <a:gd name="T6" fmla="*/ 0 w 25"/>
                  <a:gd name="T7" fmla="*/ 5 h 19"/>
                  <a:gd name="T8" fmla="*/ 0 w 25"/>
                  <a:gd name="T9" fmla="*/ 13 h 19"/>
                  <a:gd name="T10" fmla="*/ 17 w 25"/>
                  <a:gd name="T11" fmla="*/ 13 h 19"/>
                  <a:gd name="T12" fmla="*/ 17 w 25"/>
                  <a:gd name="T13" fmla="*/ 18 h 19"/>
                  <a:gd name="T14" fmla="*/ 25 w 25"/>
                  <a:gd name="T15" fmla="*/ 9 h 19"/>
                  <a:gd name="T16" fmla="*/ 25 w 25"/>
                  <a:gd name="T17" fmla="*/ 9 h 19"/>
                  <a:gd name="T18" fmla="*/ 25 w 25"/>
                  <a:gd name="T19" fmla="*/ 9 h 19"/>
                  <a:gd name="T20" fmla="*/ 17 w 25"/>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
                    <a:moveTo>
                      <a:pt x="17" y="0"/>
                    </a:moveTo>
                    <a:cubicBezTo>
                      <a:pt x="17" y="0"/>
                      <a:pt x="17" y="0"/>
                      <a:pt x="17" y="0"/>
                    </a:cubicBezTo>
                    <a:cubicBezTo>
                      <a:pt x="16" y="0"/>
                      <a:pt x="17" y="5"/>
                      <a:pt x="17" y="5"/>
                    </a:cubicBezTo>
                    <a:cubicBezTo>
                      <a:pt x="17" y="5"/>
                      <a:pt x="1" y="4"/>
                      <a:pt x="0" y="5"/>
                    </a:cubicBezTo>
                    <a:cubicBezTo>
                      <a:pt x="0" y="5"/>
                      <a:pt x="0" y="13"/>
                      <a:pt x="0" y="13"/>
                    </a:cubicBezTo>
                    <a:cubicBezTo>
                      <a:pt x="1" y="14"/>
                      <a:pt x="17" y="13"/>
                      <a:pt x="17" y="13"/>
                    </a:cubicBezTo>
                    <a:cubicBezTo>
                      <a:pt x="17" y="13"/>
                      <a:pt x="16" y="18"/>
                      <a:pt x="17" y="18"/>
                    </a:cubicBezTo>
                    <a:cubicBezTo>
                      <a:pt x="18" y="19"/>
                      <a:pt x="25" y="14"/>
                      <a:pt x="25" y="9"/>
                    </a:cubicBezTo>
                    <a:lnTo>
                      <a:pt x="25" y="9"/>
                    </a:lnTo>
                    <a:cubicBezTo>
                      <a:pt x="25" y="9"/>
                      <a:pt x="25" y="9"/>
                      <a:pt x="25" y="9"/>
                    </a:cubicBezTo>
                    <a:cubicBezTo>
                      <a:pt x="25" y="5"/>
                      <a:pt x="18" y="0"/>
                      <a:pt x="17"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6" name="Line 158"/>
              <p:cNvSpPr>
                <a:spLocks noChangeShapeType="1"/>
              </p:cNvSpPr>
              <p:nvPr/>
            </p:nvSpPr>
            <p:spPr bwMode="auto">
              <a:xfrm>
                <a:off x="3113" y="3112"/>
                <a:ext cx="672" cy="0"/>
              </a:xfrm>
              <a:prstGeom prst="line">
                <a:avLst/>
              </a:prstGeom>
              <a:noFill/>
              <a:ln w="5" cap="flat">
                <a:solidFill>
                  <a:srgbClr val="E7433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7" name="Freeform 159"/>
              <p:cNvSpPr>
                <a:spLocks/>
              </p:cNvSpPr>
              <p:nvPr/>
            </p:nvSpPr>
            <p:spPr bwMode="auto">
              <a:xfrm>
                <a:off x="3755" y="3097"/>
                <a:ext cx="35" cy="25"/>
              </a:xfrm>
              <a:custGeom>
                <a:avLst/>
                <a:gdLst>
                  <a:gd name="T0" fmla="*/ 2 w 7"/>
                  <a:gd name="T1" fmla="*/ 3 h 5"/>
                  <a:gd name="T2" fmla="*/ 0 w 7"/>
                  <a:gd name="T3" fmla="*/ 5 h 5"/>
                  <a:gd name="T4" fmla="*/ 7 w 7"/>
                  <a:gd name="T5" fmla="*/ 3 h 5"/>
                  <a:gd name="T6" fmla="*/ 0 w 7"/>
                  <a:gd name="T7" fmla="*/ 0 h 5"/>
                  <a:gd name="T8" fmla="*/ 2 w 7"/>
                  <a:gd name="T9" fmla="*/ 3 h 5"/>
                </a:gdLst>
                <a:ahLst/>
                <a:cxnLst>
                  <a:cxn ang="0">
                    <a:pos x="T0" y="T1"/>
                  </a:cxn>
                  <a:cxn ang="0">
                    <a:pos x="T2" y="T3"/>
                  </a:cxn>
                  <a:cxn ang="0">
                    <a:pos x="T4" y="T5"/>
                  </a:cxn>
                  <a:cxn ang="0">
                    <a:pos x="T6" y="T7"/>
                  </a:cxn>
                  <a:cxn ang="0">
                    <a:pos x="T8" y="T9"/>
                  </a:cxn>
                </a:cxnLst>
                <a:rect l="0" t="0" r="r" b="b"/>
                <a:pathLst>
                  <a:path w="7" h="5">
                    <a:moveTo>
                      <a:pt x="2" y="3"/>
                    </a:moveTo>
                    <a:lnTo>
                      <a:pt x="0" y="5"/>
                    </a:lnTo>
                    <a:lnTo>
                      <a:pt x="7" y="3"/>
                    </a:lnTo>
                    <a:lnTo>
                      <a:pt x="0" y="0"/>
                    </a:lnTo>
                    <a:lnTo>
                      <a:pt x="2"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8" name="Line 160"/>
              <p:cNvSpPr>
                <a:spLocks noChangeShapeType="1"/>
              </p:cNvSpPr>
              <p:nvPr/>
            </p:nvSpPr>
            <p:spPr bwMode="auto">
              <a:xfrm>
                <a:off x="3869" y="3092"/>
                <a:ext cx="89"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9" name="Freeform 161"/>
              <p:cNvSpPr>
                <a:spLocks/>
              </p:cNvSpPr>
              <p:nvPr/>
            </p:nvSpPr>
            <p:spPr bwMode="auto">
              <a:xfrm>
                <a:off x="3923" y="3077"/>
                <a:ext cx="44" cy="25"/>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0" name="Oval 162"/>
              <p:cNvSpPr>
                <a:spLocks noChangeArrowheads="1"/>
              </p:cNvSpPr>
              <p:nvPr/>
            </p:nvSpPr>
            <p:spPr bwMode="auto">
              <a:xfrm>
                <a:off x="3098" y="2963"/>
                <a:ext cx="30" cy="30"/>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1" name="Oval 163"/>
              <p:cNvSpPr>
                <a:spLocks noChangeArrowheads="1"/>
              </p:cNvSpPr>
              <p:nvPr/>
            </p:nvSpPr>
            <p:spPr bwMode="auto">
              <a:xfrm>
                <a:off x="3098" y="3087"/>
                <a:ext cx="30" cy="30"/>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2" name="Oval 164"/>
              <p:cNvSpPr>
                <a:spLocks noChangeArrowheads="1"/>
              </p:cNvSpPr>
              <p:nvPr/>
            </p:nvSpPr>
            <p:spPr bwMode="auto">
              <a:xfrm>
                <a:off x="3133" y="3028"/>
                <a:ext cx="29" cy="29"/>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3" name="Line 165"/>
              <p:cNvSpPr>
                <a:spLocks noChangeShapeType="1"/>
              </p:cNvSpPr>
              <p:nvPr/>
            </p:nvSpPr>
            <p:spPr bwMode="auto">
              <a:xfrm>
                <a:off x="3493" y="3047"/>
                <a:ext cx="292"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4" name="Freeform 166"/>
              <p:cNvSpPr>
                <a:spLocks/>
              </p:cNvSpPr>
              <p:nvPr/>
            </p:nvSpPr>
            <p:spPr bwMode="auto">
              <a:xfrm>
                <a:off x="3745" y="3033"/>
                <a:ext cx="45" cy="24"/>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5" name="Rectangle 167"/>
              <p:cNvSpPr>
                <a:spLocks noChangeArrowheads="1"/>
              </p:cNvSpPr>
              <p:nvPr/>
            </p:nvSpPr>
            <p:spPr bwMode="auto">
              <a:xfrm>
                <a:off x="3394" y="3003"/>
                <a:ext cx="114" cy="89"/>
              </a:xfrm>
              <a:prstGeom prst="rect">
                <a:avLst/>
              </a:prstGeom>
              <a:solidFill>
                <a:srgbClr val="6DBF96"/>
              </a:solidFill>
              <a:ln w="5" cap="flat">
                <a:solidFill>
                  <a:srgbClr val="007A4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96" name="Rectangle 168"/>
              <p:cNvSpPr>
                <a:spLocks noChangeArrowheads="1"/>
              </p:cNvSpPr>
              <p:nvPr/>
            </p:nvSpPr>
            <p:spPr bwMode="auto">
              <a:xfrm>
                <a:off x="3401" y="3005"/>
                <a:ext cx="9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24282B"/>
                    </a:solidFill>
                    <a:effectLst/>
                    <a:latin typeface="ArialMT" charset="0"/>
                  </a:rPr>
                  <a:t>op2</a:t>
                </a:r>
                <a:endParaRPr kumimoji="0" lang="en-US" sz="700" b="0" i="0" u="none" strike="noStrike" cap="none" normalizeH="0" baseline="0" dirty="0" smtClean="0">
                  <a:ln>
                    <a:noFill/>
                  </a:ln>
                  <a:solidFill>
                    <a:schemeClr val="tx1"/>
                  </a:solidFill>
                  <a:effectLst/>
                  <a:latin typeface="Arial" pitchFamily="34" charset="0"/>
                </a:endParaRPr>
              </a:p>
            </p:txBody>
          </p:sp>
          <p:sp>
            <p:nvSpPr>
              <p:cNvPr id="2397" name="Oval 169"/>
              <p:cNvSpPr>
                <a:spLocks noChangeArrowheads="1"/>
              </p:cNvSpPr>
              <p:nvPr/>
            </p:nvSpPr>
            <p:spPr bwMode="auto">
              <a:xfrm>
                <a:off x="2520" y="3087"/>
                <a:ext cx="30" cy="30"/>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8" name="Freeform 170"/>
              <p:cNvSpPr>
                <a:spLocks/>
              </p:cNvSpPr>
              <p:nvPr/>
            </p:nvSpPr>
            <p:spPr bwMode="auto">
              <a:xfrm>
                <a:off x="3335" y="2474"/>
                <a:ext cx="69" cy="277"/>
              </a:xfrm>
              <a:custGeom>
                <a:avLst/>
                <a:gdLst>
                  <a:gd name="T0" fmla="*/ 0 w 14"/>
                  <a:gd name="T1" fmla="*/ 56 h 56"/>
                  <a:gd name="T2" fmla="*/ 0 w 14"/>
                  <a:gd name="T3" fmla="*/ 0 h 56"/>
                  <a:gd name="T4" fmla="*/ 14 w 14"/>
                  <a:gd name="T5" fmla="*/ 0 h 56"/>
                </a:gdLst>
                <a:ahLst/>
                <a:cxnLst>
                  <a:cxn ang="0">
                    <a:pos x="T0" y="T1"/>
                  </a:cxn>
                  <a:cxn ang="0">
                    <a:pos x="T2" y="T3"/>
                  </a:cxn>
                  <a:cxn ang="0">
                    <a:pos x="T4" y="T5"/>
                  </a:cxn>
                </a:cxnLst>
                <a:rect l="0" t="0" r="r" b="b"/>
                <a:pathLst>
                  <a:path w="14" h="56">
                    <a:moveTo>
                      <a:pt x="0" y="56"/>
                    </a:moveTo>
                    <a:lnTo>
                      <a:pt x="0" y="0"/>
                    </a:lnTo>
                    <a:lnTo>
                      <a:pt x="14" y="0"/>
                    </a:lnTo>
                  </a:path>
                </a:pathLst>
              </a:custGeom>
              <a:noFill/>
              <a:ln w="5"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9" name="Freeform 171"/>
              <p:cNvSpPr>
                <a:spLocks/>
              </p:cNvSpPr>
              <p:nvPr/>
            </p:nvSpPr>
            <p:spPr bwMode="auto">
              <a:xfrm>
                <a:off x="3355" y="2455"/>
                <a:ext cx="54" cy="34"/>
              </a:xfrm>
              <a:custGeom>
                <a:avLst/>
                <a:gdLst>
                  <a:gd name="T0" fmla="*/ 3 w 11"/>
                  <a:gd name="T1" fmla="*/ 4 h 7"/>
                  <a:gd name="T2" fmla="*/ 0 w 11"/>
                  <a:gd name="T3" fmla="*/ 7 h 7"/>
                  <a:gd name="T4" fmla="*/ 11 w 11"/>
                  <a:gd name="T5" fmla="*/ 4 h 7"/>
                  <a:gd name="T6" fmla="*/ 0 w 11"/>
                  <a:gd name="T7" fmla="*/ 0 h 7"/>
                  <a:gd name="T8" fmla="*/ 3 w 11"/>
                  <a:gd name="T9" fmla="*/ 4 h 7"/>
                </a:gdLst>
                <a:ahLst/>
                <a:cxnLst>
                  <a:cxn ang="0">
                    <a:pos x="T0" y="T1"/>
                  </a:cxn>
                  <a:cxn ang="0">
                    <a:pos x="T2" y="T3"/>
                  </a:cxn>
                  <a:cxn ang="0">
                    <a:pos x="T4" y="T5"/>
                  </a:cxn>
                  <a:cxn ang="0">
                    <a:pos x="T6" y="T7"/>
                  </a:cxn>
                  <a:cxn ang="0">
                    <a:pos x="T8" y="T9"/>
                  </a:cxn>
                </a:cxnLst>
                <a:rect l="0" t="0" r="r" b="b"/>
                <a:pathLst>
                  <a:path w="11" h="7">
                    <a:moveTo>
                      <a:pt x="3" y="4"/>
                    </a:moveTo>
                    <a:lnTo>
                      <a:pt x="0" y="7"/>
                    </a:lnTo>
                    <a:lnTo>
                      <a:pt x="11" y="4"/>
                    </a:lnTo>
                    <a:lnTo>
                      <a:pt x="0" y="0"/>
                    </a:lnTo>
                    <a:lnTo>
                      <a:pt x="3"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0" name="Oval 172"/>
              <p:cNvSpPr>
                <a:spLocks noChangeArrowheads="1"/>
              </p:cNvSpPr>
              <p:nvPr/>
            </p:nvSpPr>
            <p:spPr bwMode="auto">
              <a:xfrm>
                <a:off x="3320" y="2736"/>
                <a:ext cx="30" cy="30"/>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1" name="Freeform 173"/>
              <p:cNvSpPr>
                <a:spLocks/>
              </p:cNvSpPr>
              <p:nvPr/>
            </p:nvSpPr>
            <p:spPr bwMode="auto">
              <a:xfrm>
                <a:off x="2817" y="1605"/>
                <a:ext cx="992" cy="158"/>
              </a:xfrm>
              <a:custGeom>
                <a:avLst/>
                <a:gdLst>
                  <a:gd name="T0" fmla="*/ 3 w 201"/>
                  <a:gd name="T1" fmla="*/ 0 h 32"/>
                  <a:gd name="T2" fmla="*/ 198 w 201"/>
                  <a:gd name="T3" fmla="*/ 0 h 32"/>
                  <a:gd name="T4" fmla="*/ 201 w 201"/>
                  <a:gd name="T5" fmla="*/ 2 h 32"/>
                  <a:gd name="T6" fmla="*/ 201 w 201"/>
                  <a:gd name="T7" fmla="*/ 29 h 32"/>
                  <a:gd name="T8" fmla="*/ 198 w 201"/>
                  <a:gd name="T9" fmla="*/ 32 h 32"/>
                  <a:gd name="T10" fmla="*/ 3 w 201"/>
                  <a:gd name="T11" fmla="*/ 32 h 32"/>
                  <a:gd name="T12" fmla="*/ 0 w 201"/>
                  <a:gd name="T13" fmla="*/ 29 h 32"/>
                  <a:gd name="T14" fmla="*/ 0 w 201"/>
                  <a:gd name="T15" fmla="*/ 2 h 32"/>
                  <a:gd name="T16" fmla="*/ 3 w 201"/>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2">
                    <a:moveTo>
                      <a:pt x="3" y="0"/>
                    </a:moveTo>
                    <a:lnTo>
                      <a:pt x="198" y="0"/>
                    </a:lnTo>
                    <a:cubicBezTo>
                      <a:pt x="200" y="0"/>
                      <a:pt x="201" y="1"/>
                      <a:pt x="201" y="2"/>
                    </a:cubicBezTo>
                    <a:lnTo>
                      <a:pt x="201" y="29"/>
                    </a:lnTo>
                    <a:cubicBezTo>
                      <a:pt x="201" y="31"/>
                      <a:pt x="200" y="32"/>
                      <a:pt x="198" y="32"/>
                    </a:cubicBezTo>
                    <a:lnTo>
                      <a:pt x="3" y="32"/>
                    </a:lnTo>
                    <a:cubicBezTo>
                      <a:pt x="1" y="32"/>
                      <a:pt x="0" y="31"/>
                      <a:pt x="0" y="29"/>
                    </a:cubicBezTo>
                    <a:lnTo>
                      <a:pt x="0" y="2"/>
                    </a:lnTo>
                    <a:cubicBezTo>
                      <a:pt x="0" y="1"/>
                      <a:pt x="1" y="0"/>
                      <a:pt x="3" y="0"/>
                    </a:cubicBezTo>
                    <a:close/>
                  </a:path>
                </a:pathLst>
              </a:custGeom>
              <a:solidFill>
                <a:srgbClr val="E5CACA"/>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2" name="Rectangle 174"/>
              <p:cNvSpPr>
                <a:spLocks noChangeArrowheads="1"/>
              </p:cNvSpPr>
              <p:nvPr/>
            </p:nvSpPr>
            <p:spPr bwMode="auto">
              <a:xfrm>
                <a:off x="2953" y="1612"/>
                <a:ext cx="67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Data-lock Unit</a:t>
                </a:r>
                <a:endParaRPr kumimoji="0" lang="en-US" sz="1800" b="0" i="0" u="none" strike="noStrike" cap="none" normalizeH="0" baseline="0" smtClean="0">
                  <a:ln>
                    <a:noFill/>
                  </a:ln>
                  <a:solidFill>
                    <a:schemeClr val="tx1"/>
                  </a:solidFill>
                  <a:effectLst/>
                  <a:latin typeface="Arial" pitchFamily="34" charset="0"/>
                </a:endParaRPr>
              </a:p>
            </p:txBody>
          </p:sp>
          <p:sp>
            <p:nvSpPr>
              <p:cNvPr id="2403" name="Rectangle 175"/>
              <p:cNvSpPr>
                <a:spLocks noChangeArrowheads="1"/>
              </p:cNvSpPr>
              <p:nvPr/>
            </p:nvSpPr>
            <p:spPr bwMode="auto">
              <a:xfrm>
                <a:off x="1969" y="1524"/>
                <a:ext cx="27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stall</a:t>
                </a:r>
                <a:endParaRPr kumimoji="0" lang="en-US" sz="1800" b="0" i="0" u="none" strike="noStrike" cap="none" normalizeH="0" baseline="0" smtClean="0">
                  <a:ln>
                    <a:noFill/>
                  </a:ln>
                  <a:solidFill>
                    <a:schemeClr val="tx1"/>
                  </a:solidFill>
                  <a:effectLst/>
                  <a:latin typeface="Arial" pitchFamily="34" charset="0"/>
                </a:endParaRPr>
              </a:p>
            </p:txBody>
          </p:sp>
          <p:sp>
            <p:nvSpPr>
              <p:cNvPr id="2404" name="Freeform 176"/>
              <p:cNvSpPr>
                <a:spLocks/>
              </p:cNvSpPr>
              <p:nvPr/>
            </p:nvSpPr>
            <p:spPr bwMode="auto">
              <a:xfrm>
                <a:off x="2747" y="1328"/>
                <a:ext cx="1043" cy="158"/>
              </a:xfrm>
              <a:custGeom>
                <a:avLst/>
                <a:gdLst>
                  <a:gd name="T0" fmla="*/ 2 w 211"/>
                  <a:gd name="T1" fmla="*/ 0 h 32"/>
                  <a:gd name="T2" fmla="*/ 208 w 211"/>
                  <a:gd name="T3" fmla="*/ 0 h 32"/>
                  <a:gd name="T4" fmla="*/ 211 w 211"/>
                  <a:gd name="T5" fmla="*/ 3 h 32"/>
                  <a:gd name="T6" fmla="*/ 211 w 211"/>
                  <a:gd name="T7" fmla="*/ 30 h 32"/>
                  <a:gd name="T8" fmla="*/ 208 w 211"/>
                  <a:gd name="T9" fmla="*/ 32 h 32"/>
                  <a:gd name="T10" fmla="*/ 2 w 211"/>
                  <a:gd name="T11" fmla="*/ 32 h 32"/>
                  <a:gd name="T12" fmla="*/ 0 w 211"/>
                  <a:gd name="T13" fmla="*/ 30 h 32"/>
                  <a:gd name="T14" fmla="*/ 0 w 211"/>
                  <a:gd name="T15" fmla="*/ 3 h 32"/>
                  <a:gd name="T16" fmla="*/ 2 w 211"/>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32">
                    <a:moveTo>
                      <a:pt x="2" y="0"/>
                    </a:moveTo>
                    <a:lnTo>
                      <a:pt x="208" y="0"/>
                    </a:lnTo>
                    <a:cubicBezTo>
                      <a:pt x="209" y="0"/>
                      <a:pt x="211" y="1"/>
                      <a:pt x="211" y="3"/>
                    </a:cubicBezTo>
                    <a:lnTo>
                      <a:pt x="211" y="30"/>
                    </a:lnTo>
                    <a:cubicBezTo>
                      <a:pt x="211" y="31"/>
                      <a:pt x="209" y="32"/>
                      <a:pt x="208" y="32"/>
                    </a:cubicBezTo>
                    <a:lnTo>
                      <a:pt x="2" y="32"/>
                    </a:lnTo>
                    <a:cubicBezTo>
                      <a:pt x="1" y="32"/>
                      <a:pt x="0" y="31"/>
                      <a:pt x="0" y="30"/>
                    </a:cubicBezTo>
                    <a:lnTo>
                      <a:pt x="0" y="3"/>
                    </a:lnTo>
                    <a:cubicBezTo>
                      <a:pt x="0" y="1"/>
                      <a:pt x="1" y="0"/>
                      <a:pt x="2" y="0"/>
                    </a:cubicBezTo>
                    <a:close/>
                  </a:path>
                </a:pathLst>
              </a:custGeom>
              <a:solidFill>
                <a:srgbClr val="E5CACA"/>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5" name="Rectangle 177"/>
              <p:cNvSpPr>
                <a:spLocks noChangeArrowheads="1"/>
              </p:cNvSpPr>
              <p:nvPr/>
            </p:nvSpPr>
            <p:spPr bwMode="auto">
              <a:xfrm>
                <a:off x="2872" y="1349"/>
                <a:ext cx="801"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Branch-lock Unit</a:t>
                </a:r>
                <a:endParaRPr kumimoji="0" lang="en-US" sz="1800" b="0" i="0" u="none" strike="noStrike" cap="none" normalizeH="0" baseline="0" smtClean="0">
                  <a:ln>
                    <a:noFill/>
                  </a:ln>
                  <a:solidFill>
                    <a:schemeClr val="tx1"/>
                  </a:solidFill>
                  <a:effectLst/>
                  <a:latin typeface="Arial" pitchFamily="34" charset="0"/>
                </a:endParaRPr>
              </a:p>
            </p:txBody>
          </p:sp>
          <p:sp>
            <p:nvSpPr>
              <p:cNvPr id="2406" name="Rectangle 178"/>
              <p:cNvSpPr>
                <a:spLocks noChangeArrowheads="1"/>
              </p:cNvSpPr>
              <p:nvPr/>
            </p:nvSpPr>
            <p:spPr bwMode="auto">
              <a:xfrm>
                <a:off x="3330" y="1136"/>
                <a:ext cx="55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isBranchTaken</a:t>
                </a:r>
                <a:endParaRPr kumimoji="0" lang="en-US" sz="1800" b="0" i="0" u="none" strike="noStrike" cap="none" normalizeH="0" baseline="0" smtClean="0">
                  <a:ln>
                    <a:noFill/>
                  </a:ln>
                  <a:solidFill>
                    <a:schemeClr val="tx1"/>
                  </a:solidFill>
                  <a:effectLst/>
                  <a:latin typeface="Arial" pitchFamily="34" charset="0"/>
                </a:endParaRPr>
              </a:p>
            </p:txBody>
          </p:sp>
          <p:sp>
            <p:nvSpPr>
              <p:cNvPr id="2407" name="Freeform 179"/>
              <p:cNvSpPr>
                <a:spLocks/>
              </p:cNvSpPr>
              <p:nvPr/>
            </p:nvSpPr>
            <p:spPr bwMode="auto">
              <a:xfrm>
                <a:off x="2698" y="1837"/>
                <a:ext cx="183" cy="148"/>
              </a:xfrm>
              <a:custGeom>
                <a:avLst/>
                <a:gdLst>
                  <a:gd name="T0" fmla="*/ 37 w 37"/>
                  <a:gd name="T1" fmla="*/ 0 h 30"/>
                  <a:gd name="T2" fmla="*/ 19 w 37"/>
                  <a:gd name="T3" fmla="*/ 4 h 30"/>
                  <a:gd name="T4" fmla="*/ 0 w 37"/>
                  <a:gd name="T5" fmla="*/ 0 h 30"/>
                  <a:gd name="T6" fmla="*/ 18 w 37"/>
                  <a:gd name="T7" fmla="*/ 30 h 30"/>
                  <a:gd name="T8" fmla="*/ 37 w 37"/>
                  <a:gd name="T9" fmla="*/ 0 h 30"/>
                </a:gdLst>
                <a:ahLst/>
                <a:cxnLst>
                  <a:cxn ang="0">
                    <a:pos x="T0" y="T1"/>
                  </a:cxn>
                  <a:cxn ang="0">
                    <a:pos x="T2" y="T3"/>
                  </a:cxn>
                  <a:cxn ang="0">
                    <a:pos x="T4" y="T5"/>
                  </a:cxn>
                  <a:cxn ang="0">
                    <a:pos x="T6" y="T7"/>
                  </a:cxn>
                  <a:cxn ang="0">
                    <a:pos x="T8" y="T9"/>
                  </a:cxn>
                </a:cxnLst>
                <a:rect l="0" t="0" r="r" b="b"/>
                <a:pathLst>
                  <a:path w="37" h="30">
                    <a:moveTo>
                      <a:pt x="37" y="0"/>
                    </a:moveTo>
                    <a:cubicBezTo>
                      <a:pt x="30" y="3"/>
                      <a:pt x="25" y="4"/>
                      <a:pt x="19" y="4"/>
                    </a:cubicBezTo>
                    <a:cubicBezTo>
                      <a:pt x="12" y="4"/>
                      <a:pt x="6" y="2"/>
                      <a:pt x="0" y="0"/>
                    </a:cubicBezTo>
                    <a:cubicBezTo>
                      <a:pt x="0" y="10"/>
                      <a:pt x="6" y="25"/>
                      <a:pt x="18" y="30"/>
                    </a:cubicBezTo>
                    <a:cubicBezTo>
                      <a:pt x="29" y="25"/>
                      <a:pt x="37" y="9"/>
                      <a:pt x="37" y="0"/>
                    </a:cubicBezTo>
                    <a:close/>
                  </a:path>
                </a:pathLst>
              </a:custGeom>
              <a:noFill/>
              <a:ln w="5" cap="flat">
                <a:solidFill>
                  <a:srgbClr val="3C1F7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8" name="Freeform 180"/>
              <p:cNvSpPr>
                <a:spLocks/>
              </p:cNvSpPr>
              <p:nvPr/>
            </p:nvSpPr>
            <p:spPr bwMode="auto">
              <a:xfrm>
                <a:off x="2649" y="1200"/>
                <a:ext cx="9" cy="89"/>
              </a:xfrm>
              <a:custGeom>
                <a:avLst/>
                <a:gdLst>
                  <a:gd name="T0" fmla="*/ 9 w 9"/>
                  <a:gd name="T1" fmla="*/ 89 h 89"/>
                  <a:gd name="T2" fmla="*/ 9 w 9"/>
                  <a:gd name="T3" fmla="*/ 54 h 89"/>
                  <a:gd name="T4" fmla="*/ 9 w 9"/>
                  <a:gd name="T5" fmla="*/ 0 h 89"/>
                  <a:gd name="T6" fmla="*/ 0 w 9"/>
                  <a:gd name="T7" fmla="*/ 0 h 89"/>
                  <a:gd name="T8" fmla="*/ 0 w 9"/>
                  <a:gd name="T9" fmla="*/ 54 h 89"/>
                  <a:gd name="T10" fmla="*/ 0 w 9"/>
                  <a:gd name="T11" fmla="*/ 89 h 89"/>
                  <a:gd name="T12" fmla="*/ 9 w 9"/>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9" h="89">
                    <a:moveTo>
                      <a:pt x="9" y="89"/>
                    </a:moveTo>
                    <a:lnTo>
                      <a:pt x="9" y="54"/>
                    </a:lnTo>
                    <a:lnTo>
                      <a:pt x="9" y="0"/>
                    </a:lnTo>
                    <a:lnTo>
                      <a:pt x="0" y="0"/>
                    </a:lnTo>
                    <a:lnTo>
                      <a:pt x="0" y="54"/>
                    </a:lnTo>
                    <a:lnTo>
                      <a:pt x="0" y="89"/>
                    </a:lnTo>
                    <a:lnTo>
                      <a:pt x="9" y="89"/>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9" name="Freeform 181"/>
              <p:cNvSpPr>
                <a:spLocks/>
              </p:cNvSpPr>
              <p:nvPr/>
            </p:nvSpPr>
            <p:spPr bwMode="auto">
              <a:xfrm>
                <a:off x="2649" y="1304"/>
                <a:ext cx="9" cy="19"/>
              </a:xfrm>
              <a:custGeom>
                <a:avLst/>
                <a:gdLst>
                  <a:gd name="T0" fmla="*/ 9 w 9"/>
                  <a:gd name="T1" fmla="*/ 19 h 19"/>
                  <a:gd name="T2" fmla="*/ 9 w 9"/>
                  <a:gd name="T3" fmla="*/ 5 h 19"/>
                  <a:gd name="T4" fmla="*/ 9 w 9"/>
                  <a:gd name="T5" fmla="*/ 0 h 19"/>
                  <a:gd name="T6" fmla="*/ 0 w 9"/>
                  <a:gd name="T7" fmla="*/ 0 h 19"/>
                  <a:gd name="T8" fmla="*/ 0 w 9"/>
                  <a:gd name="T9" fmla="*/ 5 h 19"/>
                  <a:gd name="T10" fmla="*/ 0 w 9"/>
                  <a:gd name="T11" fmla="*/ 19 h 19"/>
                  <a:gd name="T12" fmla="*/ 9 w 9"/>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9" h="19">
                    <a:moveTo>
                      <a:pt x="9" y="19"/>
                    </a:moveTo>
                    <a:lnTo>
                      <a:pt x="9" y="5"/>
                    </a:lnTo>
                    <a:lnTo>
                      <a:pt x="9" y="0"/>
                    </a:lnTo>
                    <a:lnTo>
                      <a:pt x="0" y="0"/>
                    </a:lnTo>
                    <a:lnTo>
                      <a:pt x="0" y="5"/>
                    </a:lnTo>
                    <a:lnTo>
                      <a:pt x="0" y="19"/>
                    </a:lnTo>
                    <a:lnTo>
                      <a:pt x="9" y="19"/>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0" name="Freeform 182"/>
              <p:cNvSpPr>
                <a:spLocks/>
              </p:cNvSpPr>
              <p:nvPr/>
            </p:nvSpPr>
            <p:spPr bwMode="auto">
              <a:xfrm>
                <a:off x="2649" y="1343"/>
                <a:ext cx="9" cy="89"/>
              </a:xfrm>
              <a:custGeom>
                <a:avLst/>
                <a:gdLst>
                  <a:gd name="T0" fmla="*/ 9 w 9"/>
                  <a:gd name="T1" fmla="*/ 89 h 89"/>
                  <a:gd name="T2" fmla="*/ 9 w 9"/>
                  <a:gd name="T3" fmla="*/ 74 h 89"/>
                  <a:gd name="T4" fmla="*/ 9 w 9"/>
                  <a:gd name="T5" fmla="*/ 25 h 89"/>
                  <a:gd name="T6" fmla="*/ 9 w 9"/>
                  <a:gd name="T7" fmla="*/ 0 h 89"/>
                  <a:gd name="T8" fmla="*/ 0 w 9"/>
                  <a:gd name="T9" fmla="*/ 0 h 89"/>
                  <a:gd name="T10" fmla="*/ 0 w 9"/>
                  <a:gd name="T11" fmla="*/ 25 h 89"/>
                  <a:gd name="T12" fmla="*/ 0 w 9"/>
                  <a:gd name="T13" fmla="*/ 74 h 89"/>
                  <a:gd name="T14" fmla="*/ 0 w 9"/>
                  <a:gd name="T15" fmla="*/ 89 h 89"/>
                  <a:gd name="T16" fmla="*/ 9 w 9"/>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9">
                    <a:moveTo>
                      <a:pt x="9" y="89"/>
                    </a:moveTo>
                    <a:lnTo>
                      <a:pt x="9" y="74"/>
                    </a:lnTo>
                    <a:lnTo>
                      <a:pt x="9" y="25"/>
                    </a:lnTo>
                    <a:lnTo>
                      <a:pt x="9" y="0"/>
                    </a:lnTo>
                    <a:lnTo>
                      <a:pt x="0" y="0"/>
                    </a:lnTo>
                    <a:lnTo>
                      <a:pt x="0" y="25"/>
                    </a:lnTo>
                    <a:lnTo>
                      <a:pt x="0" y="74"/>
                    </a:lnTo>
                    <a:lnTo>
                      <a:pt x="0" y="89"/>
                    </a:lnTo>
                    <a:lnTo>
                      <a:pt x="9" y="89"/>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1" name="Rectangle 183"/>
              <p:cNvSpPr>
                <a:spLocks noChangeArrowheads="1"/>
              </p:cNvSpPr>
              <p:nvPr/>
            </p:nvSpPr>
            <p:spPr bwMode="auto">
              <a:xfrm>
                <a:off x="2649" y="1447"/>
                <a:ext cx="9" cy="2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2" name="Freeform 184"/>
              <p:cNvSpPr>
                <a:spLocks/>
              </p:cNvSpPr>
              <p:nvPr/>
            </p:nvSpPr>
            <p:spPr bwMode="auto">
              <a:xfrm>
                <a:off x="2649" y="1486"/>
                <a:ext cx="9" cy="89"/>
              </a:xfrm>
              <a:custGeom>
                <a:avLst/>
                <a:gdLst>
                  <a:gd name="T0" fmla="*/ 9 w 9"/>
                  <a:gd name="T1" fmla="*/ 89 h 89"/>
                  <a:gd name="T2" fmla="*/ 9 w 9"/>
                  <a:gd name="T3" fmla="*/ 79 h 89"/>
                  <a:gd name="T4" fmla="*/ 9 w 9"/>
                  <a:gd name="T5" fmla="*/ 35 h 89"/>
                  <a:gd name="T6" fmla="*/ 9 w 9"/>
                  <a:gd name="T7" fmla="*/ 0 h 89"/>
                  <a:gd name="T8" fmla="*/ 0 w 9"/>
                  <a:gd name="T9" fmla="*/ 0 h 89"/>
                  <a:gd name="T10" fmla="*/ 0 w 9"/>
                  <a:gd name="T11" fmla="*/ 35 h 89"/>
                  <a:gd name="T12" fmla="*/ 0 w 9"/>
                  <a:gd name="T13" fmla="*/ 79 h 89"/>
                  <a:gd name="T14" fmla="*/ 0 w 9"/>
                  <a:gd name="T15" fmla="*/ 89 h 89"/>
                  <a:gd name="T16" fmla="*/ 9 w 9"/>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9">
                    <a:moveTo>
                      <a:pt x="9" y="89"/>
                    </a:moveTo>
                    <a:lnTo>
                      <a:pt x="9" y="79"/>
                    </a:lnTo>
                    <a:lnTo>
                      <a:pt x="9" y="35"/>
                    </a:lnTo>
                    <a:lnTo>
                      <a:pt x="9" y="0"/>
                    </a:lnTo>
                    <a:lnTo>
                      <a:pt x="0" y="0"/>
                    </a:lnTo>
                    <a:lnTo>
                      <a:pt x="0" y="35"/>
                    </a:lnTo>
                    <a:lnTo>
                      <a:pt x="0" y="79"/>
                    </a:lnTo>
                    <a:lnTo>
                      <a:pt x="0" y="89"/>
                    </a:lnTo>
                    <a:lnTo>
                      <a:pt x="9" y="89"/>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3" name="Freeform 185"/>
              <p:cNvSpPr>
                <a:spLocks/>
              </p:cNvSpPr>
              <p:nvPr/>
            </p:nvSpPr>
            <p:spPr bwMode="auto">
              <a:xfrm>
                <a:off x="2649" y="1590"/>
                <a:ext cx="9" cy="20"/>
              </a:xfrm>
              <a:custGeom>
                <a:avLst/>
                <a:gdLst>
                  <a:gd name="T0" fmla="*/ 9 w 9"/>
                  <a:gd name="T1" fmla="*/ 20 h 20"/>
                  <a:gd name="T2" fmla="*/ 9 w 9"/>
                  <a:gd name="T3" fmla="*/ 20 h 20"/>
                  <a:gd name="T4" fmla="*/ 9 w 9"/>
                  <a:gd name="T5" fmla="*/ 0 h 20"/>
                  <a:gd name="T6" fmla="*/ 0 w 9"/>
                  <a:gd name="T7" fmla="*/ 0 h 20"/>
                  <a:gd name="T8" fmla="*/ 0 w 9"/>
                  <a:gd name="T9" fmla="*/ 20 h 20"/>
                  <a:gd name="T10" fmla="*/ 0 w 9"/>
                  <a:gd name="T11" fmla="*/ 20 h 20"/>
                  <a:gd name="T12" fmla="*/ 9 w 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9" h="20">
                    <a:moveTo>
                      <a:pt x="9" y="20"/>
                    </a:moveTo>
                    <a:lnTo>
                      <a:pt x="9" y="20"/>
                    </a:lnTo>
                    <a:lnTo>
                      <a:pt x="9" y="0"/>
                    </a:lnTo>
                    <a:lnTo>
                      <a:pt x="0" y="0"/>
                    </a:lnTo>
                    <a:lnTo>
                      <a:pt x="0" y="20"/>
                    </a:lnTo>
                    <a:lnTo>
                      <a:pt x="0" y="20"/>
                    </a:lnTo>
                    <a:lnTo>
                      <a:pt x="9" y="20"/>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4" name="Freeform 186"/>
              <p:cNvSpPr>
                <a:spLocks/>
              </p:cNvSpPr>
              <p:nvPr/>
            </p:nvSpPr>
            <p:spPr bwMode="auto">
              <a:xfrm>
                <a:off x="2649" y="1630"/>
                <a:ext cx="9" cy="89"/>
              </a:xfrm>
              <a:custGeom>
                <a:avLst/>
                <a:gdLst>
                  <a:gd name="T0" fmla="*/ 9 w 9"/>
                  <a:gd name="T1" fmla="*/ 89 h 89"/>
                  <a:gd name="T2" fmla="*/ 9 w 9"/>
                  <a:gd name="T3" fmla="*/ 84 h 89"/>
                  <a:gd name="T4" fmla="*/ 9 w 9"/>
                  <a:gd name="T5" fmla="*/ 54 h 89"/>
                  <a:gd name="T6" fmla="*/ 9 w 9"/>
                  <a:gd name="T7" fmla="*/ 19 h 89"/>
                  <a:gd name="T8" fmla="*/ 9 w 9"/>
                  <a:gd name="T9" fmla="*/ 0 h 89"/>
                  <a:gd name="T10" fmla="*/ 0 w 9"/>
                  <a:gd name="T11" fmla="*/ 0 h 89"/>
                  <a:gd name="T12" fmla="*/ 0 w 9"/>
                  <a:gd name="T13" fmla="*/ 19 h 89"/>
                  <a:gd name="T14" fmla="*/ 0 w 9"/>
                  <a:gd name="T15" fmla="*/ 54 h 89"/>
                  <a:gd name="T16" fmla="*/ 0 w 9"/>
                  <a:gd name="T17" fmla="*/ 84 h 89"/>
                  <a:gd name="T18" fmla="*/ 0 w 9"/>
                  <a:gd name="T19" fmla="*/ 89 h 89"/>
                  <a:gd name="T20" fmla="*/ 9 w 9"/>
                  <a:gd name="T2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89">
                    <a:moveTo>
                      <a:pt x="9" y="89"/>
                    </a:moveTo>
                    <a:lnTo>
                      <a:pt x="9" y="84"/>
                    </a:lnTo>
                    <a:lnTo>
                      <a:pt x="9" y="54"/>
                    </a:lnTo>
                    <a:lnTo>
                      <a:pt x="9" y="19"/>
                    </a:lnTo>
                    <a:lnTo>
                      <a:pt x="9" y="0"/>
                    </a:lnTo>
                    <a:lnTo>
                      <a:pt x="0" y="0"/>
                    </a:lnTo>
                    <a:lnTo>
                      <a:pt x="0" y="19"/>
                    </a:lnTo>
                    <a:lnTo>
                      <a:pt x="0" y="54"/>
                    </a:lnTo>
                    <a:lnTo>
                      <a:pt x="0" y="84"/>
                    </a:lnTo>
                    <a:lnTo>
                      <a:pt x="0" y="89"/>
                    </a:lnTo>
                    <a:lnTo>
                      <a:pt x="9" y="89"/>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5" name="Freeform 187"/>
              <p:cNvSpPr>
                <a:spLocks/>
              </p:cNvSpPr>
              <p:nvPr/>
            </p:nvSpPr>
            <p:spPr bwMode="auto">
              <a:xfrm>
                <a:off x="2649" y="1738"/>
                <a:ext cx="14" cy="15"/>
              </a:xfrm>
              <a:custGeom>
                <a:avLst/>
                <a:gdLst>
                  <a:gd name="T0" fmla="*/ 14 w 14"/>
                  <a:gd name="T1" fmla="*/ 15 h 15"/>
                  <a:gd name="T2" fmla="*/ 9 w 14"/>
                  <a:gd name="T3" fmla="*/ 0 h 15"/>
                  <a:gd name="T4" fmla="*/ 9 w 14"/>
                  <a:gd name="T5" fmla="*/ 0 h 15"/>
                  <a:gd name="T6" fmla="*/ 0 w 14"/>
                  <a:gd name="T7" fmla="*/ 0 h 15"/>
                  <a:gd name="T8" fmla="*/ 0 w 14"/>
                  <a:gd name="T9" fmla="*/ 0 h 15"/>
                  <a:gd name="T10" fmla="*/ 0 w 14"/>
                  <a:gd name="T11" fmla="*/ 15 h 15"/>
                  <a:gd name="T12" fmla="*/ 14 w 14"/>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4" h="15">
                    <a:moveTo>
                      <a:pt x="14" y="15"/>
                    </a:moveTo>
                    <a:lnTo>
                      <a:pt x="9" y="0"/>
                    </a:lnTo>
                    <a:lnTo>
                      <a:pt x="9" y="0"/>
                    </a:lnTo>
                    <a:lnTo>
                      <a:pt x="0" y="0"/>
                    </a:lnTo>
                    <a:lnTo>
                      <a:pt x="0" y="0"/>
                    </a:lnTo>
                    <a:lnTo>
                      <a:pt x="0" y="15"/>
                    </a:lnTo>
                    <a:lnTo>
                      <a:pt x="14" y="15"/>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6" name="Freeform 188"/>
              <p:cNvSpPr>
                <a:spLocks/>
              </p:cNvSpPr>
              <p:nvPr/>
            </p:nvSpPr>
            <p:spPr bwMode="auto">
              <a:xfrm>
                <a:off x="2649" y="1773"/>
                <a:ext cx="14" cy="20"/>
              </a:xfrm>
              <a:custGeom>
                <a:avLst/>
                <a:gdLst>
                  <a:gd name="T0" fmla="*/ 5 w 14"/>
                  <a:gd name="T1" fmla="*/ 10 h 20"/>
                  <a:gd name="T2" fmla="*/ 14 w 14"/>
                  <a:gd name="T3" fmla="*/ 15 h 20"/>
                  <a:gd name="T4" fmla="*/ 14 w 14"/>
                  <a:gd name="T5" fmla="*/ 15 h 20"/>
                  <a:gd name="T6" fmla="*/ 14 w 14"/>
                  <a:gd name="T7" fmla="*/ 5 h 20"/>
                  <a:gd name="T8" fmla="*/ 14 w 14"/>
                  <a:gd name="T9" fmla="*/ 0 h 20"/>
                  <a:gd name="T10" fmla="*/ 0 w 14"/>
                  <a:gd name="T11" fmla="*/ 0 h 20"/>
                  <a:gd name="T12" fmla="*/ 0 w 14"/>
                  <a:gd name="T13" fmla="*/ 5 h 20"/>
                  <a:gd name="T14" fmla="*/ 0 w 14"/>
                  <a:gd name="T15" fmla="*/ 15 h 20"/>
                  <a:gd name="T16" fmla="*/ 0 w 14"/>
                  <a:gd name="T17" fmla="*/ 15 h 20"/>
                  <a:gd name="T18" fmla="*/ 5 w 14"/>
                  <a:gd name="T19" fmla="*/ 20 h 20"/>
                  <a:gd name="T20" fmla="*/ 5 w 14"/>
                  <a:gd name="T2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0">
                    <a:moveTo>
                      <a:pt x="5" y="10"/>
                    </a:moveTo>
                    <a:lnTo>
                      <a:pt x="14" y="15"/>
                    </a:lnTo>
                    <a:lnTo>
                      <a:pt x="14" y="15"/>
                    </a:lnTo>
                    <a:lnTo>
                      <a:pt x="14" y="5"/>
                    </a:lnTo>
                    <a:lnTo>
                      <a:pt x="14" y="0"/>
                    </a:lnTo>
                    <a:lnTo>
                      <a:pt x="0" y="0"/>
                    </a:lnTo>
                    <a:lnTo>
                      <a:pt x="0" y="5"/>
                    </a:lnTo>
                    <a:lnTo>
                      <a:pt x="0" y="15"/>
                    </a:lnTo>
                    <a:lnTo>
                      <a:pt x="0" y="15"/>
                    </a:lnTo>
                    <a:lnTo>
                      <a:pt x="5" y="20"/>
                    </a:lnTo>
                    <a:lnTo>
                      <a:pt x="5" y="10"/>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7" name="Freeform 189"/>
              <p:cNvSpPr>
                <a:spLocks/>
              </p:cNvSpPr>
              <p:nvPr/>
            </p:nvSpPr>
            <p:spPr bwMode="auto">
              <a:xfrm>
                <a:off x="2649" y="1788"/>
                <a:ext cx="5" cy="5"/>
              </a:xfrm>
              <a:custGeom>
                <a:avLst/>
                <a:gdLst>
                  <a:gd name="T0" fmla="*/ 5 w 5"/>
                  <a:gd name="T1" fmla="*/ 5 h 5"/>
                  <a:gd name="T2" fmla="*/ 0 w 5"/>
                  <a:gd name="T3" fmla="*/ 5 h 5"/>
                  <a:gd name="T4" fmla="*/ 0 w 5"/>
                  <a:gd name="T5" fmla="*/ 0 h 5"/>
                  <a:gd name="T6" fmla="*/ 5 w 5"/>
                  <a:gd name="T7" fmla="*/ 5 h 5"/>
                </a:gdLst>
                <a:ahLst/>
                <a:cxnLst>
                  <a:cxn ang="0">
                    <a:pos x="T0" y="T1"/>
                  </a:cxn>
                  <a:cxn ang="0">
                    <a:pos x="T2" y="T3"/>
                  </a:cxn>
                  <a:cxn ang="0">
                    <a:pos x="T4" y="T5"/>
                  </a:cxn>
                  <a:cxn ang="0">
                    <a:pos x="T6" y="T7"/>
                  </a:cxn>
                </a:cxnLst>
                <a:rect l="0" t="0" r="r" b="b"/>
                <a:pathLst>
                  <a:path w="5" h="5">
                    <a:moveTo>
                      <a:pt x="5" y="5"/>
                    </a:moveTo>
                    <a:lnTo>
                      <a:pt x="0" y="5"/>
                    </a:lnTo>
                    <a:lnTo>
                      <a:pt x="0" y="0"/>
                    </a:lnTo>
                    <a:lnTo>
                      <a:pt x="5" y="5"/>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8" name="Rectangle 190"/>
              <p:cNvSpPr>
                <a:spLocks noChangeArrowheads="1"/>
              </p:cNvSpPr>
              <p:nvPr/>
            </p:nvSpPr>
            <p:spPr bwMode="auto">
              <a:xfrm>
                <a:off x="2654" y="1783"/>
                <a:ext cx="74"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9" name="Freeform 191"/>
              <p:cNvSpPr>
                <a:spLocks/>
              </p:cNvSpPr>
              <p:nvPr/>
            </p:nvSpPr>
            <p:spPr bwMode="auto">
              <a:xfrm>
                <a:off x="2747" y="1783"/>
                <a:ext cx="15" cy="10"/>
              </a:xfrm>
              <a:custGeom>
                <a:avLst/>
                <a:gdLst>
                  <a:gd name="T0" fmla="*/ 15 w 15"/>
                  <a:gd name="T1" fmla="*/ 5 h 10"/>
                  <a:gd name="T2" fmla="*/ 10 w 15"/>
                  <a:gd name="T3" fmla="*/ 0 h 10"/>
                  <a:gd name="T4" fmla="*/ 0 w 15"/>
                  <a:gd name="T5" fmla="*/ 0 h 10"/>
                  <a:gd name="T6" fmla="*/ 0 w 15"/>
                  <a:gd name="T7" fmla="*/ 10 h 10"/>
                  <a:gd name="T8" fmla="*/ 10 w 15"/>
                  <a:gd name="T9" fmla="*/ 10 h 10"/>
                  <a:gd name="T10" fmla="*/ 15 w 15"/>
                  <a:gd name="T11" fmla="*/ 5 h 10"/>
                </a:gdLst>
                <a:ahLst/>
                <a:cxnLst>
                  <a:cxn ang="0">
                    <a:pos x="T0" y="T1"/>
                  </a:cxn>
                  <a:cxn ang="0">
                    <a:pos x="T2" y="T3"/>
                  </a:cxn>
                  <a:cxn ang="0">
                    <a:pos x="T4" y="T5"/>
                  </a:cxn>
                  <a:cxn ang="0">
                    <a:pos x="T6" y="T7"/>
                  </a:cxn>
                  <a:cxn ang="0">
                    <a:pos x="T8" y="T9"/>
                  </a:cxn>
                  <a:cxn ang="0">
                    <a:pos x="T10" y="T11"/>
                  </a:cxn>
                </a:cxnLst>
                <a:rect l="0" t="0" r="r" b="b"/>
                <a:pathLst>
                  <a:path w="15" h="10">
                    <a:moveTo>
                      <a:pt x="15" y="5"/>
                    </a:moveTo>
                    <a:lnTo>
                      <a:pt x="10" y="0"/>
                    </a:lnTo>
                    <a:lnTo>
                      <a:pt x="0" y="0"/>
                    </a:lnTo>
                    <a:lnTo>
                      <a:pt x="0" y="10"/>
                    </a:lnTo>
                    <a:lnTo>
                      <a:pt x="10" y="10"/>
                    </a:lnTo>
                    <a:lnTo>
                      <a:pt x="15" y="5"/>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0" name="Freeform 192"/>
              <p:cNvSpPr>
                <a:spLocks/>
              </p:cNvSpPr>
              <p:nvPr/>
            </p:nvSpPr>
            <p:spPr bwMode="auto">
              <a:xfrm>
                <a:off x="2757" y="1783"/>
                <a:ext cx="5" cy="5"/>
              </a:xfrm>
              <a:custGeom>
                <a:avLst/>
                <a:gdLst>
                  <a:gd name="T0" fmla="*/ 0 w 5"/>
                  <a:gd name="T1" fmla="*/ 0 h 5"/>
                  <a:gd name="T2" fmla="*/ 5 w 5"/>
                  <a:gd name="T3" fmla="*/ 0 h 5"/>
                  <a:gd name="T4" fmla="*/ 5 w 5"/>
                  <a:gd name="T5" fmla="*/ 5 h 5"/>
                  <a:gd name="T6" fmla="*/ 0 w 5"/>
                  <a:gd name="T7" fmla="*/ 0 h 5"/>
                </a:gdLst>
                <a:ahLst/>
                <a:cxnLst>
                  <a:cxn ang="0">
                    <a:pos x="T0" y="T1"/>
                  </a:cxn>
                  <a:cxn ang="0">
                    <a:pos x="T2" y="T3"/>
                  </a:cxn>
                  <a:cxn ang="0">
                    <a:pos x="T4" y="T5"/>
                  </a:cxn>
                  <a:cxn ang="0">
                    <a:pos x="T6" y="T7"/>
                  </a:cxn>
                </a:cxnLst>
                <a:rect l="0" t="0" r="r" b="b"/>
                <a:pathLst>
                  <a:path w="5" h="5">
                    <a:moveTo>
                      <a:pt x="0" y="0"/>
                    </a:moveTo>
                    <a:lnTo>
                      <a:pt x="5" y="0"/>
                    </a:lnTo>
                    <a:lnTo>
                      <a:pt x="5" y="5"/>
                    </a:lnTo>
                    <a:lnTo>
                      <a:pt x="0" y="0"/>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1" name="Rectangle 193"/>
              <p:cNvSpPr>
                <a:spLocks noChangeArrowheads="1"/>
              </p:cNvSpPr>
              <p:nvPr/>
            </p:nvSpPr>
            <p:spPr bwMode="auto">
              <a:xfrm>
                <a:off x="2752" y="1788"/>
                <a:ext cx="10" cy="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2" name="Rectangle 194"/>
              <p:cNvSpPr>
                <a:spLocks noChangeArrowheads="1"/>
              </p:cNvSpPr>
              <p:nvPr/>
            </p:nvSpPr>
            <p:spPr bwMode="auto">
              <a:xfrm>
                <a:off x="2752" y="1812"/>
                <a:ext cx="10" cy="3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3" name="Freeform 195"/>
              <p:cNvSpPr>
                <a:spLocks/>
              </p:cNvSpPr>
              <p:nvPr/>
            </p:nvSpPr>
            <p:spPr bwMode="auto">
              <a:xfrm>
                <a:off x="2747" y="1817"/>
                <a:ext cx="20" cy="40"/>
              </a:xfrm>
              <a:custGeom>
                <a:avLst/>
                <a:gdLst>
                  <a:gd name="T0" fmla="*/ 2 w 4"/>
                  <a:gd name="T1" fmla="*/ 2 h 8"/>
                  <a:gd name="T2" fmla="*/ 0 w 4"/>
                  <a:gd name="T3" fmla="*/ 0 h 8"/>
                  <a:gd name="T4" fmla="*/ 2 w 4"/>
                  <a:gd name="T5" fmla="*/ 8 h 8"/>
                  <a:gd name="T6" fmla="*/ 4 w 4"/>
                  <a:gd name="T7" fmla="*/ 0 h 8"/>
                  <a:gd name="T8" fmla="*/ 2 w 4"/>
                  <a:gd name="T9" fmla="*/ 2 h 8"/>
                </a:gdLst>
                <a:ahLst/>
                <a:cxnLst>
                  <a:cxn ang="0">
                    <a:pos x="T0" y="T1"/>
                  </a:cxn>
                  <a:cxn ang="0">
                    <a:pos x="T2" y="T3"/>
                  </a:cxn>
                  <a:cxn ang="0">
                    <a:pos x="T4" y="T5"/>
                  </a:cxn>
                  <a:cxn ang="0">
                    <a:pos x="T6" y="T7"/>
                  </a:cxn>
                  <a:cxn ang="0">
                    <a:pos x="T8" y="T9"/>
                  </a:cxn>
                </a:cxnLst>
                <a:rect l="0" t="0" r="r" b="b"/>
                <a:pathLst>
                  <a:path w="4" h="8">
                    <a:moveTo>
                      <a:pt x="2" y="2"/>
                    </a:moveTo>
                    <a:lnTo>
                      <a:pt x="0" y="0"/>
                    </a:lnTo>
                    <a:lnTo>
                      <a:pt x="2" y="8"/>
                    </a:lnTo>
                    <a:lnTo>
                      <a:pt x="4"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4" name="Rectangle 196"/>
              <p:cNvSpPr>
                <a:spLocks noChangeArrowheads="1"/>
              </p:cNvSpPr>
              <p:nvPr/>
            </p:nvSpPr>
            <p:spPr bwMode="auto">
              <a:xfrm>
                <a:off x="2841" y="1768"/>
                <a:ext cx="15" cy="79"/>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5" name="Freeform 197"/>
              <p:cNvSpPr>
                <a:spLocks/>
              </p:cNvSpPr>
              <p:nvPr/>
            </p:nvSpPr>
            <p:spPr bwMode="auto">
              <a:xfrm>
                <a:off x="2836" y="1822"/>
                <a:ext cx="25" cy="40"/>
              </a:xfrm>
              <a:custGeom>
                <a:avLst/>
                <a:gdLst>
                  <a:gd name="T0" fmla="*/ 2 w 5"/>
                  <a:gd name="T1" fmla="*/ 3 h 8"/>
                  <a:gd name="T2" fmla="*/ 0 w 5"/>
                  <a:gd name="T3" fmla="*/ 0 h 8"/>
                  <a:gd name="T4" fmla="*/ 2 w 5"/>
                  <a:gd name="T5" fmla="*/ 8 h 8"/>
                  <a:gd name="T6" fmla="*/ 5 w 5"/>
                  <a:gd name="T7" fmla="*/ 0 h 8"/>
                  <a:gd name="T8" fmla="*/ 2 w 5"/>
                  <a:gd name="T9" fmla="*/ 3 h 8"/>
                </a:gdLst>
                <a:ahLst/>
                <a:cxnLst>
                  <a:cxn ang="0">
                    <a:pos x="T0" y="T1"/>
                  </a:cxn>
                  <a:cxn ang="0">
                    <a:pos x="T2" y="T3"/>
                  </a:cxn>
                  <a:cxn ang="0">
                    <a:pos x="T4" y="T5"/>
                  </a:cxn>
                  <a:cxn ang="0">
                    <a:pos x="T6" y="T7"/>
                  </a:cxn>
                  <a:cxn ang="0">
                    <a:pos x="T8" y="T9"/>
                  </a:cxn>
                </a:cxnLst>
                <a:rect l="0" t="0" r="r" b="b"/>
                <a:pathLst>
                  <a:path w="5" h="8">
                    <a:moveTo>
                      <a:pt x="2" y="3"/>
                    </a:moveTo>
                    <a:lnTo>
                      <a:pt x="0" y="0"/>
                    </a:lnTo>
                    <a:lnTo>
                      <a:pt x="2" y="8"/>
                    </a:lnTo>
                    <a:lnTo>
                      <a:pt x="5" y="0"/>
                    </a:lnTo>
                    <a:lnTo>
                      <a:pt x="2"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6" name="Oval 198"/>
              <p:cNvSpPr>
                <a:spLocks noChangeArrowheads="1"/>
              </p:cNvSpPr>
              <p:nvPr/>
            </p:nvSpPr>
            <p:spPr bwMode="auto">
              <a:xfrm>
                <a:off x="2624" y="1170"/>
                <a:ext cx="59" cy="45"/>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7" name="Rectangle 199"/>
              <p:cNvSpPr>
                <a:spLocks noChangeArrowheads="1"/>
              </p:cNvSpPr>
              <p:nvPr/>
            </p:nvSpPr>
            <p:spPr bwMode="auto">
              <a:xfrm>
                <a:off x="1790" y="1194"/>
                <a:ext cx="42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bubble</a:t>
                </a:r>
                <a:endParaRPr kumimoji="0" lang="en-US" sz="1800" b="0" i="0" u="none" strike="noStrike" cap="none" normalizeH="0" baseline="0" smtClean="0">
                  <a:ln>
                    <a:noFill/>
                  </a:ln>
                  <a:solidFill>
                    <a:schemeClr val="tx1"/>
                  </a:solidFill>
                  <a:effectLst/>
                  <a:latin typeface="Arial" pitchFamily="34" charset="0"/>
                </a:endParaRPr>
              </a:p>
            </p:txBody>
          </p:sp>
          <p:sp>
            <p:nvSpPr>
              <p:cNvPr id="2428" name="Freeform 200"/>
              <p:cNvSpPr>
                <a:spLocks/>
              </p:cNvSpPr>
              <p:nvPr/>
            </p:nvSpPr>
            <p:spPr bwMode="auto">
              <a:xfrm>
                <a:off x="2802" y="1654"/>
                <a:ext cx="15" cy="25"/>
              </a:xfrm>
              <a:custGeom>
                <a:avLst/>
                <a:gdLst>
                  <a:gd name="T0" fmla="*/ 5 w 15"/>
                  <a:gd name="T1" fmla="*/ 25 h 25"/>
                  <a:gd name="T2" fmla="*/ 10 w 15"/>
                  <a:gd name="T3" fmla="*/ 20 h 25"/>
                  <a:gd name="T4" fmla="*/ 15 w 15"/>
                  <a:gd name="T5" fmla="*/ 5 h 25"/>
                  <a:gd name="T6" fmla="*/ 5 w 15"/>
                  <a:gd name="T7" fmla="*/ 0 h 25"/>
                  <a:gd name="T8" fmla="*/ 0 w 15"/>
                  <a:gd name="T9" fmla="*/ 15 h 25"/>
                  <a:gd name="T10" fmla="*/ 5 w 15"/>
                  <a:gd name="T11" fmla="*/ 25 h 25"/>
                </a:gdLst>
                <a:ahLst/>
                <a:cxnLst>
                  <a:cxn ang="0">
                    <a:pos x="T0" y="T1"/>
                  </a:cxn>
                  <a:cxn ang="0">
                    <a:pos x="T2" y="T3"/>
                  </a:cxn>
                  <a:cxn ang="0">
                    <a:pos x="T4" y="T5"/>
                  </a:cxn>
                  <a:cxn ang="0">
                    <a:pos x="T6" y="T7"/>
                  </a:cxn>
                  <a:cxn ang="0">
                    <a:pos x="T8" y="T9"/>
                  </a:cxn>
                  <a:cxn ang="0">
                    <a:pos x="T10" y="T11"/>
                  </a:cxn>
                </a:cxnLst>
                <a:rect l="0" t="0" r="r" b="b"/>
                <a:pathLst>
                  <a:path w="15" h="25">
                    <a:moveTo>
                      <a:pt x="5" y="25"/>
                    </a:moveTo>
                    <a:lnTo>
                      <a:pt x="10" y="20"/>
                    </a:lnTo>
                    <a:lnTo>
                      <a:pt x="15" y="5"/>
                    </a:lnTo>
                    <a:lnTo>
                      <a:pt x="5" y="0"/>
                    </a:lnTo>
                    <a:lnTo>
                      <a:pt x="0" y="15"/>
                    </a:lnTo>
                    <a:lnTo>
                      <a:pt x="5" y="25"/>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9" name="Freeform 201"/>
              <p:cNvSpPr>
                <a:spLocks/>
              </p:cNvSpPr>
              <p:nvPr/>
            </p:nvSpPr>
            <p:spPr bwMode="auto">
              <a:xfrm>
                <a:off x="2807" y="1674"/>
                <a:ext cx="5" cy="5"/>
              </a:xfrm>
              <a:custGeom>
                <a:avLst/>
                <a:gdLst>
                  <a:gd name="T0" fmla="*/ 5 w 5"/>
                  <a:gd name="T1" fmla="*/ 0 h 5"/>
                  <a:gd name="T2" fmla="*/ 0 w 5"/>
                  <a:gd name="T3" fmla="*/ 5 h 5"/>
                  <a:gd name="T4" fmla="*/ 0 w 5"/>
                  <a:gd name="T5" fmla="*/ 5 h 5"/>
                  <a:gd name="T6" fmla="*/ 5 w 5"/>
                  <a:gd name="T7" fmla="*/ 0 h 5"/>
                </a:gdLst>
                <a:ahLst/>
                <a:cxnLst>
                  <a:cxn ang="0">
                    <a:pos x="T0" y="T1"/>
                  </a:cxn>
                  <a:cxn ang="0">
                    <a:pos x="T2" y="T3"/>
                  </a:cxn>
                  <a:cxn ang="0">
                    <a:pos x="T4" y="T5"/>
                  </a:cxn>
                  <a:cxn ang="0">
                    <a:pos x="T6" y="T7"/>
                  </a:cxn>
                </a:cxnLst>
                <a:rect l="0" t="0" r="r" b="b"/>
                <a:pathLst>
                  <a:path w="5" h="5">
                    <a:moveTo>
                      <a:pt x="5" y="0"/>
                    </a:moveTo>
                    <a:lnTo>
                      <a:pt x="0" y="5"/>
                    </a:lnTo>
                    <a:lnTo>
                      <a:pt x="0" y="5"/>
                    </a:lnTo>
                    <a:lnTo>
                      <a:pt x="5" y="0"/>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0" name="Rectangle 202"/>
              <p:cNvSpPr>
                <a:spLocks noChangeArrowheads="1"/>
              </p:cNvSpPr>
              <p:nvPr/>
            </p:nvSpPr>
            <p:spPr bwMode="auto">
              <a:xfrm>
                <a:off x="2787" y="1669"/>
                <a:ext cx="20"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1" name="Rectangle 203"/>
              <p:cNvSpPr>
                <a:spLocks noChangeArrowheads="1"/>
              </p:cNvSpPr>
              <p:nvPr/>
            </p:nvSpPr>
            <p:spPr bwMode="auto">
              <a:xfrm>
                <a:off x="2733" y="1669"/>
                <a:ext cx="34"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2" name="Rectangle 204"/>
              <p:cNvSpPr>
                <a:spLocks noChangeArrowheads="1"/>
              </p:cNvSpPr>
              <p:nvPr/>
            </p:nvSpPr>
            <p:spPr bwMode="auto">
              <a:xfrm>
                <a:off x="2678" y="1669"/>
                <a:ext cx="35"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3" name="Rectangle 205"/>
              <p:cNvSpPr>
                <a:spLocks noChangeArrowheads="1"/>
              </p:cNvSpPr>
              <p:nvPr/>
            </p:nvSpPr>
            <p:spPr bwMode="auto">
              <a:xfrm>
                <a:off x="2624" y="1669"/>
                <a:ext cx="39"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407"/>
            <p:cNvGrpSpPr>
              <a:grpSpLocks/>
            </p:cNvGrpSpPr>
            <p:nvPr/>
          </p:nvGrpSpPr>
          <p:grpSpPr bwMode="auto">
            <a:xfrm>
              <a:off x="1162" y="763"/>
              <a:ext cx="4001" cy="3248"/>
              <a:chOff x="1162" y="763"/>
              <a:chExt cx="4001" cy="3248"/>
            </a:xfrm>
          </p:grpSpPr>
          <p:sp>
            <p:nvSpPr>
              <p:cNvPr id="17" name="Rectangle 207"/>
              <p:cNvSpPr>
                <a:spLocks noChangeArrowheads="1"/>
              </p:cNvSpPr>
              <p:nvPr/>
            </p:nvSpPr>
            <p:spPr bwMode="auto">
              <a:xfrm>
                <a:off x="2575" y="1669"/>
                <a:ext cx="34"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208"/>
              <p:cNvSpPr>
                <a:spLocks noChangeArrowheads="1"/>
              </p:cNvSpPr>
              <p:nvPr/>
            </p:nvSpPr>
            <p:spPr bwMode="auto">
              <a:xfrm>
                <a:off x="2520" y="1669"/>
                <a:ext cx="35"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209"/>
              <p:cNvSpPr>
                <a:spLocks noChangeArrowheads="1"/>
              </p:cNvSpPr>
              <p:nvPr/>
            </p:nvSpPr>
            <p:spPr bwMode="auto">
              <a:xfrm>
                <a:off x="2466" y="1669"/>
                <a:ext cx="34"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210"/>
              <p:cNvSpPr>
                <a:spLocks noChangeArrowheads="1"/>
              </p:cNvSpPr>
              <p:nvPr/>
            </p:nvSpPr>
            <p:spPr bwMode="auto">
              <a:xfrm>
                <a:off x="2412" y="1669"/>
                <a:ext cx="34"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11"/>
              <p:cNvSpPr>
                <a:spLocks noChangeArrowheads="1"/>
              </p:cNvSpPr>
              <p:nvPr/>
            </p:nvSpPr>
            <p:spPr bwMode="auto">
              <a:xfrm>
                <a:off x="2357" y="1669"/>
                <a:ext cx="35"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12"/>
              <p:cNvSpPr>
                <a:spLocks noChangeArrowheads="1"/>
              </p:cNvSpPr>
              <p:nvPr/>
            </p:nvSpPr>
            <p:spPr bwMode="auto">
              <a:xfrm>
                <a:off x="2303" y="1669"/>
                <a:ext cx="39"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13"/>
              <p:cNvSpPr>
                <a:spLocks noChangeArrowheads="1"/>
              </p:cNvSpPr>
              <p:nvPr/>
            </p:nvSpPr>
            <p:spPr bwMode="auto">
              <a:xfrm>
                <a:off x="2249" y="1669"/>
                <a:ext cx="39"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4"/>
              <p:cNvSpPr>
                <a:spLocks noChangeArrowheads="1"/>
              </p:cNvSpPr>
              <p:nvPr/>
            </p:nvSpPr>
            <p:spPr bwMode="auto">
              <a:xfrm>
                <a:off x="2199" y="1669"/>
                <a:ext cx="35"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15"/>
              <p:cNvSpPr>
                <a:spLocks noChangeArrowheads="1"/>
              </p:cNvSpPr>
              <p:nvPr/>
            </p:nvSpPr>
            <p:spPr bwMode="auto">
              <a:xfrm>
                <a:off x="2145" y="1669"/>
                <a:ext cx="34"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16"/>
              <p:cNvSpPr>
                <a:spLocks noChangeArrowheads="1"/>
              </p:cNvSpPr>
              <p:nvPr/>
            </p:nvSpPr>
            <p:spPr bwMode="auto">
              <a:xfrm>
                <a:off x="2090" y="1669"/>
                <a:ext cx="35"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7"/>
              <p:cNvSpPr>
                <a:spLocks noChangeArrowheads="1"/>
              </p:cNvSpPr>
              <p:nvPr/>
            </p:nvSpPr>
            <p:spPr bwMode="auto">
              <a:xfrm>
                <a:off x="2036" y="1669"/>
                <a:ext cx="35"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18"/>
              <p:cNvSpPr>
                <a:spLocks noChangeArrowheads="1"/>
              </p:cNvSpPr>
              <p:nvPr/>
            </p:nvSpPr>
            <p:spPr bwMode="auto">
              <a:xfrm>
                <a:off x="1982" y="1669"/>
                <a:ext cx="39"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19"/>
              <p:cNvSpPr>
                <a:spLocks noChangeArrowheads="1"/>
              </p:cNvSpPr>
              <p:nvPr/>
            </p:nvSpPr>
            <p:spPr bwMode="auto">
              <a:xfrm>
                <a:off x="1927" y="1669"/>
                <a:ext cx="40"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20"/>
              <p:cNvSpPr>
                <a:spLocks noChangeArrowheads="1"/>
              </p:cNvSpPr>
              <p:nvPr/>
            </p:nvSpPr>
            <p:spPr bwMode="auto">
              <a:xfrm>
                <a:off x="1878" y="1669"/>
                <a:ext cx="35"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21"/>
              <p:cNvSpPr>
                <a:spLocks noChangeArrowheads="1"/>
              </p:cNvSpPr>
              <p:nvPr/>
            </p:nvSpPr>
            <p:spPr bwMode="auto">
              <a:xfrm>
                <a:off x="1824" y="1669"/>
                <a:ext cx="34"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8" name="Rectangle 222"/>
              <p:cNvSpPr>
                <a:spLocks noChangeArrowheads="1"/>
              </p:cNvSpPr>
              <p:nvPr/>
            </p:nvSpPr>
            <p:spPr bwMode="auto">
              <a:xfrm>
                <a:off x="1769" y="1669"/>
                <a:ext cx="35"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223"/>
              <p:cNvSpPr>
                <a:spLocks noChangeArrowheads="1"/>
              </p:cNvSpPr>
              <p:nvPr/>
            </p:nvSpPr>
            <p:spPr bwMode="auto">
              <a:xfrm>
                <a:off x="1715" y="1669"/>
                <a:ext cx="35"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224"/>
              <p:cNvSpPr>
                <a:spLocks noChangeArrowheads="1"/>
              </p:cNvSpPr>
              <p:nvPr/>
            </p:nvSpPr>
            <p:spPr bwMode="auto">
              <a:xfrm>
                <a:off x="1661" y="1669"/>
                <a:ext cx="39"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225"/>
              <p:cNvSpPr>
                <a:spLocks noChangeArrowheads="1"/>
              </p:cNvSpPr>
              <p:nvPr/>
            </p:nvSpPr>
            <p:spPr bwMode="auto">
              <a:xfrm>
                <a:off x="1606" y="1669"/>
                <a:ext cx="40"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226"/>
              <p:cNvSpPr>
                <a:spLocks noChangeArrowheads="1"/>
              </p:cNvSpPr>
              <p:nvPr/>
            </p:nvSpPr>
            <p:spPr bwMode="auto">
              <a:xfrm>
                <a:off x="1557" y="1669"/>
                <a:ext cx="35"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27"/>
              <p:cNvSpPr>
                <a:spLocks noChangeArrowheads="1"/>
              </p:cNvSpPr>
              <p:nvPr/>
            </p:nvSpPr>
            <p:spPr bwMode="auto">
              <a:xfrm>
                <a:off x="1503" y="1669"/>
                <a:ext cx="34"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28"/>
              <p:cNvSpPr>
                <a:spLocks noChangeArrowheads="1"/>
              </p:cNvSpPr>
              <p:nvPr/>
            </p:nvSpPr>
            <p:spPr bwMode="auto">
              <a:xfrm>
                <a:off x="1448" y="1669"/>
                <a:ext cx="35"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9"/>
              <p:cNvSpPr>
                <a:spLocks noChangeArrowheads="1"/>
              </p:cNvSpPr>
              <p:nvPr/>
            </p:nvSpPr>
            <p:spPr bwMode="auto">
              <a:xfrm>
                <a:off x="1394" y="1669"/>
                <a:ext cx="35"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0"/>
              <p:cNvSpPr>
                <a:spLocks noChangeArrowheads="1"/>
              </p:cNvSpPr>
              <p:nvPr/>
            </p:nvSpPr>
            <p:spPr bwMode="auto">
              <a:xfrm>
                <a:off x="1340" y="1669"/>
                <a:ext cx="39" cy="1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Freeform 231"/>
              <p:cNvSpPr>
                <a:spLocks/>
              </p:cNvSpPr>
              <p:nvPr/>
            </p:nvSpPr>
            <p:spPr bwMode="auto">
              <a:xfrm>
                <a:off x="1290" y="1669"/>
                <a:ext cx="35" cy="10"/>
              </a:xfrm>
              <a:custGeom>
                <a:avLst/>
                <a:gdLst>
                  <a:gd name="T0" fmla="*/ 0 w 35"/>
                  <a:gd name="T1" fmla="*/ 5 h 10"/>
                  <a:gd name="T2" fmla="*/ 5 w 35"/>
                  <a:gd name="T3" fmla="*/ 10 h 10"/>
                  <a:gd name="T4" fmla="*/ 35 w 35"/>
                  <a:gd name="T5" fmla="*/ 10 h 10"/>
                  <a:gd name="T6" fmla="*/ 35 w 35"/>
                  <a:gd name="T7" fmla="*/ 0 h 10"/>
                  <a:gd name="T8" fmla="*/ 5 w 35"/>
                  <a:gd name="T9" fmla="*/ 0 h 10"/>
                  <a:gd name="T10" fmla="*/ 0 w 35"/>
                  <a:gd name="T11" fmla="*/ 5 h 10"/>
                </a:gdLst>
                <a:ahLst/>
                <a:cxnLst>
                  <a:cxn ang="0">
                    <a:pos x="T0" y="T1"/>
                  </a:cxn>
                  <a:cxn ang="0">
                    <a:pos x="T2" y="T3"/>
                  </a:cxn>
                  <a:cxn ang="0">
                    <a:pos x="T4" y="T5"/>
                  </a:cxn>
                  <a:cxn ang="0">
                    <a:pos x="T6" y="T7"/>
                  </a:cxn>
                  <a:cxn ang="0">
                    <a:pos x="T8" y="T9"/>
                  </a:cxn>
                  <a:cxn ang="0">
                    <a:pos x="T10" y="T11"/>
                  </a:cxn>
                </a:cxnLst>
                <a:rect l="0" t="0" r="r" b="b"/>
                <a:pathLst>
                  <a:path w="35" h="10">
                    <a:moveTo>
                      <a:pt x="0" y="5"/>
                    </a:moveTo>
                    <a:lnTo>
                      <a:pt x="5" y="10"/>
                    </a:lnTo>
                    <a:lnTo>
                      <a:pt x="35" y="10"/>
                    </a:lnTo>
                    <a:lnTo>
                      <a:pt x="35" y="0"/>
                    </a:lnTo>
                    <a:lnTo>
                      <a:pt x="5" y="0"/>
                    </a:lnTo>
                    <a:lnTo>
                      <a:pt x="0" y="5"/>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Freeform 232"/>
              <p:cNvSpPr>
                <a:spLocks/>
              </p:cNvSpPr>
              <p:nvPr/>
            </p:nvSpPr>
            <p:spPr bwMode="auto">
              <a:xfrm>
                <a:off x="1290" y="1669"/>
                <a:ext cx="5" cy="5"/>
              </a:xfrm>
              <a:custGeom>
                <a:avLst/>
                <a:gdLst>
                  <a:gd name="T0" fmla="*/ 0 w 5"/>
                  <a:gd name="T1" fmla="*/ 5 h 5"/>
                  <a:gd name="T2" fmla="*/ 0 w 5"/>
                  <a:gd name="T3" fmla="*/ 0 h 5"/>
                  <a:gd name="T4" fmla="*/ 5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0" y="0"/>
                    </a:lnTo>
                    <a:lnTo>
                      <a:pt x="5" y="0"/>
                    </a:lnTo>
                    <a:lnTo>
                      <a:pt x="0" y="5"/>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33"/>
              <p:cNvSpPr>
                <a:spLocks noChangeArrowheads="1"/>
              </p:cNvSpPr>
              <p:nvPr/>
            </p:nvSpPr>
            <p:spPr bwMode="auto">
              <a:xfrm>
                <a:off x="1290" y="1674"/>
                <a:ext cx="10" cy="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1" name="Rectangle 234"/>
              <p:cNvSpPr>
                <a:spLocks noChangeArrowheads="1"/>
              </p:cNvSpPr>
              <p:nvPr/>
            </p:nvSpPr>
            <p:spPr bwMode="auto">
              <a:xfrm>
                <a:off x="1290" y="1699"/>
                <a:ext cx="10" cy="3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Rectangle 235"/>
              <p:cNvSpPr>
                <a:spLocks noChangeArrowheads="1"/>
              </p:cNvSpPr>
              <p:nvPr/>
            </p:nvSpPr>
            <p:spPr bwMode="auto">
              <a:xfrm>
                <a:off x="1290" y="1753"/>
                <a:ext cx="10" cy="3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3" name="Rectangle 236"/>
              <p:cNvSpPr>
                <a:spLocks noChangeArrowheads="1"/>
              </p:cNvSpPr>
              <p:nvPr/>
            </p:nvSpPr>
            <p:spPr bwMode="auto">
              <a:xfrm>
                <a:off x="1290" y="1808"/>
                <a:ext cx="10" cy="3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4" name="Rectangle 237"/>
              <p:cNvSpPr>
                <a:spLocks noChangeArrowheads="1"/>
              </p:cNvSpPr>
              <p:nvPr/>
            </p:nvSpPr>
            <p:spPr bwMode="auto">
              <a:xfrm>
                <a:off x="1290" y="1862"/>
                <a:ext cx="10" cy="3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5" name="Rectangle 238"/>
              <p:cNvSpPr>
                <a:spLocks noChangeArrowheads="1"/>
              </p:cNvSpPr>
              <p:nvPr/>
            </p:nvSpPr>
            <p:spPr bwMode="auto">
              <a:xfrm>
                <a:off x="1290" y="1916"/>
                <a:ext cx="10" cy="3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Rectangle 239"/>
              <p:cNvSpPr>
                <a:spLocks noChangeArrowheads="1"/>
              </p:cNvSpPr>
              <p:nvPr/>
            </p:nvSpPr>
            <p:spPr bwMode="auto">
              <a:xfrm>
                <a:off x="1290" y="1971"/>
                <a:ext cx="10" cy="3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Rectangle 240"/>
              <p:cNvSpPr>
                <a:spLocks noChangeArrowheads="1"/>
              </p:cNvSpPr>
              <p:nvPr/>
            </p:nvSpPr>
            <p:spPr bwMode="auto">
              <a:xfrm>
                <a:off x="1285" y="2020"/>
                <a:ext cx="15" cy="3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8" name="Rectangle 241"/>
              <p:cNvSpPr>
                <a:spLocks noChangeArrowheads="1"/>
              </p:cNvSpPr>
              <p:nvPr/>
            </p:nvSpPr>
            <p:spPr bwMode="auto">
              <a:xfrm>
                <a:off x="1285" y="2074"/>
                <a:ext cx="15" cy="4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242"/>
              <p:cNvSpPr>
                <a:spLocks noChangeArrowheads="1"/>
              </p:cNvSpPr>
              <p:nvPr/>
            </p:nvSpPr>
            <p:spPr bwMode="auto">
              <a:xfrm>
                <a:off x="1285" y="2129"/>
                <a:ext cx="15" cy="3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Freeform 243"/>
              <p:cNvSpPr>
                <a:spLocks/>
              </p:cNvSpPr>
              <p:nvPr/>
            </p:nvSpPr>
            <p:spPr bwMode="auto">
              <a:xfrm>
                <a:off x="1285" y="2183"/>
                <a:ext cx="15" cy="35"/>
              </a:xfrm>
              <a:custGeom>
                <a:avLst/>
                <a:gdLst>
                  <a:gd name="T0" fmla="*/ 10 w 15"/>
                  <a:gd name="T1" fmla="*/ 35 h 35"/>
                  <a:gd name="T2" fmla="*/ 0 w 15"/>
                  <a:gd name="T3" fmla="*/ 35 h 35"/>
                  <a:gd name="T4" fmla="*/ 0 w 15"/>
                  <a:gd name="T5" fmla="*/ 0 h 35"/>
                  <a:gd name="T6" fmla="*/ 15 w 15"/>
                  <a:gd name="T7" fmla="*/ 0 h 35"/>
                  <a:gd name="T8" fmla="*/ 10 w 15"/>
                  <a:gd name="T9" fmla="*/ 35 h 35"/>
                </a:gdLst>
                <a:ahLst/>
                <a:cxnLst>
                  <a:cxn ang="0">
                    <a:pos x="T0" y="T1"/>
                  </a:cxn>
                  <a:cxn ang="0">
                    <a:pos x="T2" y="T3"/>
                  </a:cxn>
                  <a:cxn ang="0">
                    <a:pos x="T4" y="T5"/>
                  </a:cxn>
                  <a:cxn ang="0">
                    <a:pos x="T6" y="T7"/>
                  </a:cxn>
                  <a:cxn ang="0">
                    <a:pos x="T8" y="T9"/>
                  </a:cxn>
                </a:cxnLst>
                <a:rect l="0" t="0" r="r" b="b"/>
                <a:pathLst>
                  <a:path w="15" h="35">
                    <a:moveTo>
                      <a:pt x="10" y="35"/>
                    </a:moveTo>
                    <a:lnTo>
                      <a:pt x="0" y="35"/>
                    </a:lnTo>
                    <a:lnTo>
                      <a:pt x="0" y="0"/>
                    </a:lnTo>
                    <a:lnTo>
                      <a:pt x="15" y="0"/>
                    </a:lnTo>
                    <a:lnTo>
                      <a:pt x="10" y="35"/>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244"/>
              <p:cNvSpPr>
                <a:spLocks noChangeArrowheads="1"/>
              </p:cNvSpPr>
              <p:nvPr/>
            </p:nvSpPr>
            <p:spPr bwMode="auto">
              <a:xfrm>
                <a:off x="1285" y="2237"/>
                <a:ext cx="10" cy="3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245"/>
              <p:cNvSpPr>
                <a:spLocks noChangeArrowheads="1"/>
              </p:cNvSpPr>
              <p:nvPr/>
            </p:nvSpPr>
            <p:spPr bwMode="auto">
              <a:xfrm>
                <a:off x="1285" y="2292"/>
                <a:ext cx="10" cy="3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246"/>
              <p:cNvSpPr>
                <a:spLocks noChangeArrowheads="1"/>
              </p:cNvSpPr>
              <p:nvPr/>
            </p:nvSpPr>
            <p:spPr bwMode="auto">
              <a:xfrm>
                <a:off x="1285" y="2346"/>
                <a:ext cx="10" cy="3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247"/>
              <p:cNvSpPr>
                <a:spLocks noChangeArrowheads="1"/>
              </p:cNvSpPr>
              <p:nvPr/>
            </p:nvSpPr>
            <p:spPr bwMode="auto">
              <a:xfrm>
                <a:off x="1285" y="2400"/>
                <a:ext cx="10" cy="3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248"/>
              <p:cNvSpPr>
                <a:spLocks noChangeArrowheads="1"/>
              </p:cNvSpPr>
              <p:nvPr/>
            </p:nvSpPr>
            <p:spPr bwMode="auto">
              <a:xfrm>
                <a:off x="1285" y="2455"/>
                <a:ext cx="10" cy="3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249"/>
              <p:cNvSpPr>
                <a:spLocks noChangeArrowheads="1"/>
              </p:cNvSpPr>
              <p:nvPr/>
            </p:nvSpPr>
            <p:spPr bwMode="auto">
              <a:xfrm>
                <a:off x="1285" y="2504"/>
                <a:ext cx="10" cy="4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250"/>
              <p:cNvSpPr>
                <a:spLocks/>
              </p:cNvSpPr>
              <p:nvPr/>
            </p:nvSpPr>
            <p:spPr bwMode="auto">
              <a:xfrm>
                <a:off x="1285" y="2558"/>
                <a:ext cx="10" cy="45"/>
              </a:xfrm>
              <a:custGeom>
                <a:avLst/>
                <a:gdLst>
                  <a:gd name="T0" fmla="*/ 5 w 10"/>
                  <a:gd name="T1" fmla="*/ 45 h 45"/>
                  <a:gd name="T2" fmla="*/ 10 w 10"/>
                  <a:gd name="T3" fmla="*/ 35 h 45"/>
                  <a:gd name="T4" fmla="*/ 10 w 10"/>
                  <a:gd name="T5" fmla="*/ 0 h 45"/>
                  <a:gd name="T6" fmla="*/ 0 w 10"/>
                  <a:gd name="T7" fmla="*/ 0 h 45"/>
                  <a:gd name="T8" fmla="*/ 0 w 10"/>
                  <a:gd name="T9" fmla="*/ 35 h 45"/>
                  <a:gd name="T10" fmla="*/ 5 w 10"/>
                  <a:gd name="T11" fmla="*/ 45 h 45"/>
                </a:gdLst>
                <a:ahLst/>
                <a:cxnLst>
                  <a:cxn ang="0">
                    <a:pos x="T0" y="T1"/>
                  </a:cxn>
                  <a:cxn ang="0">
                    <a:pos x="T2" y="T3"/>
                  </a:cxn>
                  <a:cxn ang="0">
                    <a:pos x="T4" y="T5"/>
                  </a:cxn>
                  <a:cxn ang="0">
                    <a:pos x="T6" y="T7"/>
                  </a:cxn>
                  <a:cxn ang="0">
                    <a:pos x="T8" y="T9"/>
                  </a:cxn>
                  <a:cxn ang="0">
                    <a:pos x="T10" y="T11"/>
                  </a:cxn>
                </a:cxnLst>
                <a:rect l="0" t="0" r="r" b="b"/>
                <a:pathLst>
                  <a:path w="10" h="45">
                    <a:moveTo>
                      <a:pt x="5" y="45"/>
                    </a:moveTo>
                    <a:lnTo>
                      <a:pt x="10" y="35"/>
                    </a:lnTo>
                    <a:lnTo>
                      <a:pt x="10" y="0"/>
                    </a:lnTo>
                    <a:lnTo>
                      <a:pt x="0" y="0"/>
                    </a:lnTo>
                    <a:lnTo>
                      <a:pt x="0" y="35"/>
                    </a:lnTo>
                    <a:lnTo>
                      <a:pt x="5" y="45"/>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Freeform 251"/>
              <p:cNvSpPr>
                <a:spLocks/>
              </p:cNvSpPr>
              <p:nvPr/>
            </p:nvSpPr>
            <p:spPr bwMode="auto">
              <a:xfrm>
                <a:off x="1285" y="2593"/>
                <a:ext cx="5" cy="10"/>
              </a:xfrm>
              <a:custGeom>
                <a:avLst/>
                <a:gdLst>
                  <a:gd name="T0" fmla="*/ 5 w 5"/>
                  <a:gd name="T1" fmla="*/ 10 h 10"/>
                  <a:gd name="T2" fmla="*/ 0 w 5"/>
                  <a:gd name="T3" fmla="*/ 10 h 10"/>
                  <a:gd name="T4" fmla="*/ 0 w 5"/>
                  <a:gd name="T5" fmla="*/ 0 h 10"/>
                  <a:gd name="T6" fmla="*/ 5 w 5"/>
                  <a:gd name="T7" fmla="*/ 10 h 10"/>
                </a:gdLst>
                <a:ahLst/>
                <a:cxnLst>
                  <a:cxn ang="0">
                    <a:pos x="T0" y="T1"/>
                  </a:cxn>
                  <a:cxn ang="0">
                    <a:pos x="T2" y="T3"/>
                  </a:cxn>
                  <a:cxn ang="0">
                    <a:pos x="T4" y="T5"/>
                  </a:cxn>
                  <a:cxn ang="0">
                    <a:pos x="T6" y="T7"/>
                  </a:cxn>
                </a:cxnLst>
                <a:rect l="0" t="0" r="r" b="b"/>
                <a:pathLst>
                  <a:path w="5" h="10">
                    <a:moveTo>
                      <a:pt x="5" y="10"/>
                    </a:moveTo>
                    <a:lnTo>
                      <a:pt x="0" y="10"/>
                    </a:lnTo>
                    <a:lnTo>
                      <a:pt x="0" y="0"/>
                    </a:lnTo>
                    <a:lnTo>
                      <a:pt x="5" y="10"/>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252"/>
              <p:cNvSpPr>
                <a:spLocks noChangeArrowheads="1"/>
              </p:cNvSpPr>
              <p:nvPr/>
            </p:nvSpPr>
            <p:spPr bwMode="auto">
              <a:xfrm>
                <a:off x="1290" y="2588"/>
                <a:ext cx="1"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253"/>
              <p:cNvSpPr>
                <a:spLocks noChangeArrowheads="1"/>
              </p:cNvSpPr>
              <p:nvPr/>
            </p:nvSpPr>
            <p:spPr bwMode="auto">
              <a:xfrm>
                <a:off x="1310" y="2588"/>
                <a:ext cx="35"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1" name="Rectangle 254"/>
              <p:cNvSpPr>
                <a:spLocks noChangeArrowheads="1"/>
              </p:cNvSpPr>
              <p:nvPr/>
            </p:nvSpPr>
            <p:spPr bwMode="auto">
              <a:xfrm>
                <a:off x="1364" y="2588"/>
                <a:ext cx="35"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2" name="Rectangle 255"/>
              <p:cNvSpPr>
                <a:spLocks noChangeArrowheads="1"/>
              </p:cNvSpPr>
              <p:nvPr/>
            </p:nvSpPr>
            <p:spPr bwMode="auto">
              <a:xfrm>
                <a:off x="1414" y="2588"/>
                <a:ext cx="15" cy="15"/>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Freeform 256"/>
              <p:cNvSpPr>
                <a:spLocks/>
              </p:cNvSpPr>
              <p:nvPr/>
            </p:nvSpPr>
            <p:spPr bwMode="auto">
              <a:xfrm>
                <a:off x="1364" y="2573"/>
                <a:ext cx="74" cy="45"/>
              </a:xfrm>
              <a:custGeom>
                <a:avLst/>
                <a:gdLst>
                  <a:gd name="T0" fmla="*/ 4 w 15"/>
                  <a:gd name="T1" fmla="*/ 4 h 9"/>
                  <a:gd name="T2" fmla="*/ 0 w 15"/>
                  <a:gd name="T3" fmla="*/ 9 h 9"/>
                  <a:gd name="T4" fmla="*/ 15 w 15"/>
                  <a:gd name="T5" fmla="*/ 4 h 9"/>
                  <a:gd name="T6" fmla="*/ 0 w 15"/>
                  <a:gd name="T7" fmla="*/ 0 h 9"/>
                  <a:gd name="T8" fmla="*/ 4 w 15"/>
                  <a:gd name="T9" fmla="*/ 4 h 9"/>
                </a:gdLst>
                <a:ahLst/>
                <a:cxnLst>
                  <a:cxn ang="0">
                    <a:pos x="T0" y="T1"/>
                  </a:cxn>
                  <a:cxn ang="0">
                    <a:pos x="T2" y="T3"/>
                  </a:cxn>
                  <a:cxn ang="0">
                    <a:pos x="T4" y="T5"/>
                  </a:cxn>
                  <a:cxn ang="0">
                    <a:pos x="T6" y="T7"/>
                  </a:cxn>
                  <a:cxn ang="0">
                    <a:pos x="T8" y="T9"/>
                  </a:cxn>
                </a:cxnLst>
                <a:rect l="0" t="0" r="r" b="b"/>
                <a:pathLst>
                  <a:path w="15" h="9">
                    <a:moveTo>
                      <a:pt x="4" y="4"/>
                    </a:moveTo>
                    <a:lnTo>
                      <a:pt x="0" y="9"/>
                    </a:lnTo>
                    <a:lnTo>
                      <a:pt x="15" y="4"/>
                    </a:lnTo>
                    <a:lnTo>
                      <a:pt x="0" y="0"/>
                    </a:lnTo>
                    <a:lnTo>
                      <a:pt x="4"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84" name="Rectangle 257"/>
              <p:cNvSpPr>
                <a:spLocks noChangeArrowheads="1"/>
              </p:cNvSpPr>
              <p:nvPr/>
            </p:nvSpPr>
            <p:spPr bwMode="auto">
              <a:xfrm>
                <a:off x="1280" y="2297"/>
                <a:ext cx="89"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258"/>
              <p:cNvSpPr>
                <a:spLocks noChangeArrowheads="1"/>
              </p:cNvSpPr>
              <p:nvPr/>
            </p:nvSpPr>
            <p:spPr bwMode="auto">
              <a:xfrm>
                <a:off x="1389" y="2297"/>
                <a:ext cx="89"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259"/>
              <p:cNvSpPr>
                <a:spLocks noChangeArrowheads="1"/>
              </p:cNvSpPr>
              <p:nvPr/>
            </p:nvSpPr>
            <p:spPr bwMode="auto">
              <a:xfrm>
                <a:off x="1498" y="2297"/>
                <a:ext cx="89"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Rectangle 260"/>
              <p:cNvSpPr>
                <a:spLocks noChangeArrowheads="1"/>
              </p:cNvSpPr>
              <p:nvPr/>
            </p:nvSpPr>
            <p:spPr bwMode="auto">
              <a:xfrm>
                <a:off x="1601" y="2297"/>
                <a:ext cx="89"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261"/>
              <p:cNvSpPr>
                <a:spLocks noChangeArrowheads="1"/>
              </p:cNvSpPr>
              <p:nvPr/>
            </p:nvSpPr>
            <p:spPr bwMode="auto">
              <a:xfrm>
                <a:off x="1710" y="2297"/>
                <a:ext cx="89"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262"/>
              <p:cNvSpPr>
                <a:spLocks noChangeArrowheads="1"/>
              </p:cNvSpPr>
              <p:nvPr/>
            </p:nvSpPr>
            <p:spPr bwMode="auto">
              <a:xfrm>
                <a:off x="1819" y="2297"/>
                <a:ext cx="29" cy="9"/>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Freeform 263"/>
              <p:cNvSpPr>
                <a:spLocks/>
              </p:cNvSpPr>
              <p:nvPr/>
            </p:nvSpPr>
            <p:spPr bwMode="auto">
              <a:xfrm>
                <a:off x="1784" y="2277"/>
                <a:ext cx="74" cy="44"/>
              </a:xfrm>
              <a:custGeom>
                <a:avLst/>
                <a:gdLst>
                  <a:gd name="T0" fmla="*/ 4 w 15"/>
                  <a:gd name="T1" fmla="*/ 5 h 9"/>
                  <a:gd name="T2" fmla="*/ 0 w 15"/>
                  <a:gd name="T3" fmla="*/ 9 h 9"/>
                  <a:gd name="T4" fmla="*/ 15 w 15"/>
                  <a:gd name="T5" fmla="*/ 5 h 9"/>
                  <a:gd name="T6" fmla="*/ 0 w 15"/>
                  <a:gd name="T7" fmla="*/ 0 h 9"/>
                  <a:gd name="T8" fmla="*/ 4 w 15"/>
                  <a:gd name="T9" fmla="*/ 5 h 9"/>
                </a:gdLst>
                <a:ahLst/>
                <a:cxnLst>
                  <a:cxn ang="0">
                    <a:pos x="T0" y="T1"/>
                  </a:cxn>
                  <a:cxn ang="0">
                    <a:pos x="T2" y="T3"/>
                  </a:cxn>
                  <a:cxn ang="0">
                    <a:pos x="T4" y="T5"/>
                  </a:cxn>
                  <a:cxn ang="0">
                    <a:pos x="T6" y="T7"/>
                  </a:cxn>
                  <a:cxn ang="0">
                    <a:pos x="T8" y="T9"/>
                  </a:cxn>
                </a:cxnLst>
                <a:rect l="0" t="0" r="r" b="b"/>
                <a:pathLst>
                  <a:path w="15" h="9">
                    <a:moveTo>
                      <a:pt x="4" y="5"/>
                    </a:moveTo>
                    <a:lnTo>
                      <a:pt x="0" y="9"/>
                    </a:lnTo>
                    <a:lnTo>
                      <a:pt x="15" y="5"/>
                    </a:lnTo>
                    <a:lnTo>
                      <a:pt x="0" y="0"/>
                    </a:lnTo>
                    <a:lnTo>
                      <a:pt x="4" y="5"/>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1" name="Freeform 264"/>
              <p:cNvSpPr>
                <a:spLocks/>
              </p:cNvSpPr>
              <p:nvPr/>
            </p:nvSpPr>
            <p:spPr bwMode="auto">
              <a:xfrm>
                <a:off x="3444" y="1259"/>
                <a:ext cx="395" cy="1008"/>
              </a:xfrm>
              <a:custGeom>
                <a:avLst/>
                <a:gdLst>
                  <a:gd name="T0" fmla="*/ 43 w 80"/>
                  <a:gd name="T1" fmla="*/ 204 h 204"/>
                  <a:gd name="T2" fmla="*/ 43 w 80"/>
                  <a:gd name="T3" fmla="*/ 141 h 204"/>
                  <a:gd name="T4" fmla="*/ 78 w 80"/>
                  <a:gd name="T5" fmla="*/ 141 h 204"/>
                  <a:gd name="T6" fmla="*/ 80 w 80"/>
                  <a:gd name="T7" fmla="*/ 0 h 204"/>
                  <a:gd name="T8" fmla="*/ 0 w 80"/>
                  <a:gd name="T9" fmla="*/ 0 h 204"/>
                  <a:gd name="T10" fmla="*/ 0 w 80"/>
                  <a:gd name="T11" fmla="*/ 16 h 204"/>
                </a:gdLst>
                <a:ahLst/>
                <a:cxnLst>
                  <a:cxn ang="0">
                    <a:pos x="T0" y="T1"/>
                  </a:cxn>
                  <a:cxn ang="0">
                    <a:pos x="T2" y="T3"/>
                  </a:cxn>
                  <a:cxn ang="0">
                    <a:pos x="T4" y="T5"/>
                  </a:cxn>
                  <a:cxn ang="0">
                    <a:pos x="T6" y="T7"/>
                  </a:cxn>
                  <a:cxn ang="0">
                    <a:pos x="T8" y="T9"/>
                  </a:cxn>
                  <a:cxn ang="0">
                    <a:pos x="T10" y="T11"/>
                  </a:cxn>
                </a:cxnLst>
                <a:rect l="0" t="0" r="r" b="b"/>
                <a:pathLst>
                  <a:path w="80" h="204">
                    <a:moveTo>
                      <a:pt x="43" y="204"/>
                    </a:moveTo>
                    <a:lnTo>
                      <a:pt x="43" y="141"/>
                    </a:lnTo>
                    <a:lnTo>
                      <a:pt x="78" y="141"/>
                    </a:lnTo>
                    <a:lnTo>
                      <a:pt x="80" y="0"/>
                    </a:lnTo>
                    <a:lnTo>
                      <a:pt x="0" y="0"/>
                    </a:lnTo>
                    <a:lnTo>
                      <a:pt x="0" y="16"/>
                    </a:lnTo>
                  </a:path>
                </a:pathLst>
              </a:custGeom>
              <a:noFill/>
              <a:ln w="5" cap="flat">
                <a:solidFill>
                  <a:srgbClr val="3A257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2" name="Freeform 265"/>
              <p:cNvSpPr>
                <a:spLocks/>
              </p:cNvSpPr>
              <p:nvPr/>
            </p:nvSpPr>
            <p:spPr bwMode="auto">
              <a:xfrm>
                <a:off x="3424" y="1289"/>
                <a:ext cx="35" cy="59"/>
              </a:xfrm>
              <a:custGeom>
                <a:avLst/>
                <a:gdLst>
                  <a:gd name="T0" fmla="*/ 4 w 7"/>
                  <a:gd name="T1" fmla="*/ 3 h 12"/>
                  <a:gd name="T2" fmla="*/ 0 w 7"/>
                  <a:gd name="T3" fmla="*/ 0 h 12"/>
                  <a:gd name="T4" fmla="*/ 4 w 7"/>
                  <a:gd name="T5" fmla="*/ 12 h 12"/>
                  <a:gd name="T6" fmla="*/ 7 w 7"/>
                  <a:gd name="T7" fmla="*/ 0 h 12"/>
                  <a:gd name="T8" fmla="*/ 4 w 7"/>
                  <a:gd name="T9" fmla="*/ 3 h 12"/>
                </a:gdLst>
                <a:ahLst/>
                <a:cxnLst>
                  <a:cxn ang="0">
                    <a:pos x="T0" y="T1"/>
                  </a:cxn>
                  <a:cxn ang="0">
                    <a:pos x="T2" y="T3"/>
                  </a:cxn>
                  <a:cxn ang="0">
                    <a:pos x="T4" y="T5"/>
                  </a:cxn>
                  <a:cxn ang="0">
                    <a:pos x="T6" y="T7"/>
                  </a:cxn>
                  <a:cxn ang="0">
                    <a:pos x="T8" y="T9"/>
                  </a:cxn>
                </a:cxnLst>
                <a:rect l="0" t="0" r="r" b="b"/>
                <a:pathLst>
                  <a:path w="7" h="12">
                    <a:moveTo>
                      <a:pt x="4" y="3"/>
                    </a:moveTo>
                    <a:lnTo>
                      <a:pt x="0" y="0"/>
                    </a:lnTo>
                    <a:lnTo>
                      <a:pt x="4" y="12"/>
                    </a:lnTo>
                    <a:lnTo>
                      <a:pt x="7" y="0"/>
                    </a:lnTo>
                    <a:lnTo>
                      <a:pt x="4"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3" name="Rectangle 266"/>
              <p:cNvSpPr>
                <a:spLocks noChangeArrowheads="1"/>
              </p:cNvSpPr>
              <p:nvPr/>
            </p:nvSpPr>
            <p:spPr bwMode="auto">
              <a:xfrm>
                <a:off x="2821" y="1190"/>
                <a:ext cx="89"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267"/>
              <p:cNvSpPr>
                <a:spLocks noChangeArrowheads="1"/>
              </p:cNvSpPr>
              <p:nvPr/>
            </p:nvSpPr>
            <p:spPr bwMode="auto">
              <a:xfrm>
                <a:off x="2787" y="1190"/>
                <a:ext cx="20"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Rectangle 268"/>
              <p:cNvSpPr>
                <a:spLocks noChangeArrowheads="1"/>
              </p:cNvSpPr>
              <p:nvPr/>
            </p:nvSpPr>
            <p:spPr bwMode="auto">
              <a:xfrm>
                <a:off x="2678" y="1190"/>
                <a:ext cx="89"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269"/>
              <p:cNvSpPr>
                <a:spLocks noChangeArrowheads="1"/>
              </p:cNvSpPr>
              <p:nvPr/>
            </p:nvSpPr>
            <p:spPr bwMode="auto">
              <a:xfrm>
                <a:off x="2644" y="1190"/>
                <a:ext cx="19"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270"/>
              <p:cNvSpPr>
                <a:spLocks noChangeArrowheads="1"/>
              </p:cNvSpPr>
              <p:nvPr/>
            </p:nvSpPr>
            <p:spPr bwMode="auto">
              <a:xfrm>
                <a:off x="2540" y="1190"/>
                <a:ext cx="89"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271"/>
              <p:cNvSpPr>
                <a:spLocks noChangeArrowheads="1"/>
              </p:cNvSpPr>
              <p:nvPr/>
            </p:nvSpPr>
            <p:spPr bwMode="auto">
              <a:xfrm>
                <a:off x="2500" y="1190"/>
                <a:ext cx="20"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272"/>
              <p:cNvSpPr>
                <a:spLocks noChangeArrowheads="1"/>
              </p:cNvSpPr>
              <p:nvPr/>
            </p:nvSpPr>
            <p:spPr bwMode="auto">
              <a:xfrm>
                <a:off x="2397" y="1190"/>
                <a:ext cx="89"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273"/>
              <p:cNvSpPr>
                <a:spLocks noChangeArrowheads="1"/>
              </p:cNvSpPr>
              <p:nvPr/>
            </p:nvSpPr>
            <p:spPr bwMode="auto">
              <a:xfrm>
                <a:off x="2357" y="1190"/>
                <a:ext cx="20"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274"/>
              <p:cNvSpPr>
                <a:spLocks noChangeArrowheads="1"/>
              </p:cNvSpPr>
              <p:nvPr/>
            </p:nvSpPr>
            <p:spPr bwMode="auto">
              <a:xfrm>
                <a:off x="2253" y="1190"/>
                <a:ext cx="89"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Freeform 275"/>
              <p:cNvSpPr>
                <a:spLocks/>
              </p:cNvSpPr>
              <p:nvPr/>
            </p:nvSpPr>
            <p:spPr bwMode="auto">
              <a:xfrm>
                <a:off x="2219" y="1185"/>
                <a:ext cx="15" cy="15"/>
              </a:xfrm>
              <a:custGeom>
                <a:avLst/>
                <a:gdLst>
                  <a:gd name="T0" fmla="*/ 0 w 15"/>
                  <a:gd name="T1" fmla="*/ 15 h 15"/>
                  <a:gd name="T2" fmla="*/ 0 w 15"/>
                  <a:gd name="T3" fmla="*/ 0 h 15"/>
                  <a:gd name="T4" fmla="*/ 15 w 15"/>
                  <a:gd name="T5" fmla="*/ 5 h 15"/>
                  <a:gd name="T6" fmla="*/ 15 w 15"/>
                  <a:gd name="T7" fmla="*/ 15 h 15"/>
                  <a:gd name="T8" fmla="*/ 0 w 15"/>
                  <a:gd name="T9" fmla="*/ 15 h 15"/>
                </a:gdLst>
                <a:ahLst/>
                <a:cxnLst>
                  <a:cxn ang="0">
                    <a:pos x="T0" y="T1"/>
                  </a:cxn>
                  <a:cxn ang="0">
                    <a:pos x="T2" y="T3"/>
                  </a:cxn>
                  <a:cxn ang="0">
                    <a:pos x="T4" y="T5"/>
                  </a:cxn>
                  <a:cxn ang="0">
                    <a:pos x="T6" y="T7"/>
                  </a:cxn>
                  <a:cxn ang="0">
                    <a:pos x="T8" y="T9"/>
                  </a:cxn>
                </a:cxnLst>
                <a:rect l="0" t="0" r="r" b="b"/>
                <a:pathLst>
                  <a:path w="15" h="15">
                    <a:moveTo>
                      <a:pt x="0" y="15"/>
                    </a:moveTo>
                    <a:lnTo>
                      <a:pt x="0" y="0"/>
                    </a:lnTo>
                    <a:lnTo>
                      <a:pt x="15" y="5"/>
                    </a:lnTo>
                    <a:lnTo>
                      <a:pt x="15" y="15"/>
                    </a:lnTo>
                    <a:lnTo>
                      <a:pt x="0" y="15"/>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Rectangle 276"/>
              <p:cNvSpPr>
                <a:spLocks noChangeArrowheads="1"/>
              </p:cNvSpPr>
              <p:nvPr/>
            </p:nvSpPr>
            <p:spPr bwMode="auto">
              <a:xfrm>
                <a:off x="2110" y="1185"/>
                <a:ext cx="89" cy="1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277"/>
              <p:cNvSpPr>
                <a:spLocks noChangeArrowheads="1"/>
              </p:cNvSpPr>
              <p:nvPr/>
            </p:nvSpPr>
            <p:spPr bwMode="auto">
              <a:xfrm>
                <a:off x="2076" y="1185"/>
                <a:ext cx="14" cy="1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278"/>
              <p:cNvSpPr>
                <a:spLocks noChangeArrowheads="1"/>
              </p:cNvSpPr>
              <p:nvPr/>
            </p:nvSpPr>
            <p:spPr bwMode="auto">
              <a:xfrm>
                <a:off x="1967" y="1185"/>
                <a:ext cx="89" cy="1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279"/>
              <p:cNvSpPr>
                <a:spLocks noChangeArrowheads="1"/>
              </p:cNvSpPr>
              <p:nvPr/>
            </p:nvSpPr>
            <p:spPr bwMode="auto">
              <a:xfrm>
                <a:off x="1932" y="1185"/>
                <a:ext cx="15" cy="1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Freeform 280"/>
              <p:cNvSpPr>
                <a:spLocks/>
              </p:cNvSpPr>
              <p:nvPr/>
            </p:nvSpPr>
            <p:spPr bwMode="auto">
              <a:xfrm>
                <a:off x="1824" y="1185"/>
                <a:ext cx="89" cy="15"/>
              </a:xfrm>
              <a:custGeom>
                <a:avLst/>
                <a:gdLst>
                  <a:gd name="T0" fmla="*/ 0 w 89"/>
                  <a:gd name="T1" fmla="*/ 10 h 15"/>
                  <a:gd name="T2" fmla="*/ 0 w 89"/>
                  <a:gd name="T3" fmla="*/ 0 h 15"/>
                  <a:gd name="T4" fmla="*/ 89 w 89"/>
                  <a:gd name="T5" fmla="*/ 0 h 15"/>
                  <a:gd name="T6" fmla="*/ 89 w 89"/>
                  <a:gd name="T7" fmla="*/ 15 h 15"/>
                  <a:gd name="T8" fmla="*/ 0 w 89"/>
                  <a:gd name="T9" fmla="*/ 10 h 15"/>
                </a:gdLst>
                <a:ahLst/>
                <a:cxnLst>
                  <a:cxn ang="0">
                    <a:pos x="T0" y="T1"/>
                  </a:cxn>
                  <a:cxn ang="0">
                    <a:pos x="T2" y="T3"/>
                  </a:cxn>
                  <a:cxn ang="0">
                    <a:pos x="T4" y="T5"/>
                  </a:cxn>
                  <a:cxn ang="0">
                    <a:pos x="T6" y="T7"/>
                  </a:cxn>
                  <a:cxn ang="0">
                    <a:pos x="T8" y="T9"/>
                  </a:cxn>
                </a:cxnLst>
                <a:rect l="0" t="0" r="r" b="b"/>
                <a:pathLst>
                  <a:path w="89" h="15">
                    <a:moveTo>
                      <a:pt x="0" y="10"/>
                    </a:moveTo>
                    <a:lnTo>
                      <a:pt x="0" y="0"/>
                    </a:lnTo>
                    <a:lnTo>
                      <a:pt x="89" y="0"/>
                    </a:lnTo>
                    <a:lnTo>
                      <a:pt x="89" y="15"/>
                    </a:lnTo>
                    <a:lnTo>
                      <a:pt x="0" y="10"/>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281"/>
              <p:cNvSpPr>
                <a:spLocks noChangeArrowheads="1"/>
              </p:cNvSpPr>
              <p:nvPr/>
            </p:nvSpPr>
            <p:spPr bwMode="auto">
              <a:xfrm>
                <a:off x="1789" y="1185"/>
                <a:ext cx="15"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Freeform 282"/>
              <p:cNvSpPr>
                <a:spLocks/>
              </p:cNvSpPr>
              <p:nvPr/>
            </p:nvSpPr>
            <p:spPr bwMode="auto">
              <a:xfrm>
                <a:off x="1695" y="1185"/>
                <a:ext cx="74" cy="10"/>
              </a:xfrm>
              <a:custGeom>
                <a:avLst/>
                <a:gdLst>
                  <a:gd name="T0" fmla="*/ 0 w 74"/>
                  <a:gd name="T1" fmla="*/ 5 h 10"/>
                  <a:gd name="T2" fmla="*/ 5 w 74"/>
                  <a:gd name="T3" fmla="*/ 10 h 10"/>
                  <a:gd name="T4" fmla="*/ 74 w 74"/>
                  <a:gd name="T5" fmla="*/ 10 h 10"/>
                  <a:gd name="T6" fmla="*/ 74 w 74"/>
                  <a:gd name="T7" fmla="*/ 0 h 10"/>
                  <a:gd name="T8" fmla="*/ 5 w 74"/>
                  <a:gd name="T9" fmla="*/ 0 h 10"/>
                  <a:gd name="T10" fmla="*/ 0 w 74"/>
                  <a:gd name="T11" fmla="*/ 5 h 10"/>
                </a:gdLst>
                <a:ahLst/>
                <a:cxnLst>
                  <a:cxn ang="0">
                    <a:pos x="T0" y="T1"/>
                  </a:cxn>
                  <a:cxn ang="0">
                    <a:pos x="T2" y="T3"/>
                  </a:cxn>
                  <a:cxn ang="0">
                    <a:pos x="T4" y="T5"/>
                  </a:cxn>
                  <a:cxn ang="0">
                    <a:pos x="T6" y="T7"/>
                  </a:cxn>
                  <a:cxn ang="0">
                    <a:pos x="T8" y="T9"/>
                  </a:cxn>
                  <a:cxn ang="0">
                    <a:pos x="T10" y="T11"/>
                  </a:cxn>
                </a:cxnLst>
                <a:rect l="0" t="0" r="r" b="b"/>
                <a:pathLst>
                  <a:path w="74" h="10">
                    <a:moveTo>
                      <a:pt x="0" y="5"/>
                    </a:moveTo>
                    <a:lnTo>
                      <a:pt x="5" y="10"/>
                    </a:lnTo>
                    <a:lnTo>
                      <a:pt x="74" y="10"/>
                    </a:lnTo>
                    <a:lnTo>
                      <a:pt x="74" y="0"/>
                    </a:lnTo>
                    <a:lnTo>
                      <a:pt x="5" y="0"/>
                    </a:lnTo>
                    <a:lnTo>
                      <a:pt x="0" y="5"/>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Freeform 283"/>
              <p:cNvSpPr>
                <a:spLocks/>
              </p:cNvSpPr>
              <p:nvPr/>
            </p:nvSpPr>
            <p:spPr bwMode="auto">
              <a:xfrm>
                <a:off x="1695" y="1185"/>
                <a:ext cx="5" cy="5"/>
              </a:xfrm>
              <a:custGeom>
                <a:avLst/>
                <a:gdLst>
                  <a:gd name="T0" fmla="*/ 0 w 5"/>
                  <a:gd name="T1" fmla="*/ 5 h 5"/>
                  <a:gd name="T2" fmla="*/ 0 w 5"/>
                  <a:gd name="T3" fmla="*/ 0 h 5"/>
                  <a:gd name="T4" fmla="*/ 5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0" y="0"/>
                    </a:lnTo>
                    <a:lnTo>
                      <a:pt x="5" y="0"/>
                    </a:lnTo>
                    <a:lnTo>
                      <a:pt x="0" y="5"/>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Rectangle 284"/>
              <p:cNvSpPr>
                <a:spLocks noChangeArrowheads="1"/>
              </p:cNvSpPr>
              <p:nvPr/>
            </p:nvSpPr>
            <p:spPr bwMode="auto">
              <a:xfrm>
                <a:off x="1695" y="1190"/>
                <a:ext cx="10" cy="2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2" name="Rectangle 285"/>
              <p:cNvSpPr>
                <a:spLocks noChangeArrowheads="1"/>
              </p:cNvSpPr>
              <p:nvPr/>
            </p:nvSpPr>
            <p:spPr bwMode="auto">
              <a:xfrm>
                <a:off x="1695" y="1230"/>
                <a:ext cx="10" cy="19"/>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3" name="Rectangle 286"/>
              <p:cNvSpPr>
                <a:spLocks noChangeArrowheads="1"/>
              </p:cNvSpPr>
              <p:nvPr/>
            </p:nvSpPr>
            <p:spPr bwMode="auto">
              <a:xfrm>
                <a:off x="1695" y="1264"/>
                <a:ext cx="10" cy="89"/>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4" name="Freeform 287"/>
              <p:cNvSpPr>
                <a:spLocks/>
              </p:cNvSpPr>
              <p:nvPr/>
            </p:nvSpPr>
            <p:spPr bwMode="auto">
              <a:xfrm>
                <a:off x="1695" y="1373"/>
                <a:ext cx="15" cy="20"/>
              </a:xfrm>
              <a:custGeom>
                <a:avLst/>
                <a:gdLst>
                  <a:gd name="T0" fmla="*/ 15 w 15"/>
                  <a:gd name="T1" fmla="*/ 20 h 20"/>
                  <a:gd name="T2" fmla="*/ 0 w 15"/>
                  <a:gd name="T3" fmla="*/ 20 h 20"/>
                  <a:gd name="T4" fmla="*/ 0 w 15"/>
                  <a:gd name="T5" fmla="*/ 0 h 20"/>
                  <a:gd name="T6" fmla="*/ 10 w 15"/>
                  <a:gd name="T7" fmla="*/ 0 h 20"/>
                  <a:gd name="T8" fmla="*/ 15 w 15"/>
                  <a:gd name="T9" fmla="*/ 20 h 20"/>
                </a:gdLst>
                <a:ahLst/>
                <a:cxnLst>
                  <a:cxn ang="0">
                    <a:pos x="T0" y="T1"/>
                  </a:cxn>
                  <a:cxn ang="0">
                    <a:pos x="T2" y="T3"/>
                  </a:cxn>
                  <a:cxn ang="0">
                    <a:pos x="T4" y="T5"/>
                  </a:cxn>
                  <a:cxn ang="0">
                    <a:pos x="T6" y="T7"/>
                  </a:cxn>
                  <a:cxn ang="0">
                    <a:pos x="T8" y="T9"/>
                  </a:cxn>
                </a:cxnLst>
                <a:rect l="0" t="0" r="r" b="b"/>
                <a:pathLst>
                  <a:path w="15" h="20">
                    <a:moveTo>
                      <a:pt x="15" y="20"/>
                    </a:moveTo>
                    <a:lnTo>
                      <a:pt x="0" y="20"/>
                    </a:lnTo>
                    <a:lnTo>
                      <a:pt x="0" y="0"/>
                    </a:lnTo>
                    <a:lnTo>
                      <a:pt x="10" y="0"/>
                    </a:lnTo>
                    <a:lnTo>
                      <a:pt x="15" y="20"/>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5" name="Rectangle 288"/>
              <p:cNvSpPr>
                <a:spLocks noChangeArrowheads="1"/>
              </p:cNvSpPr>
              <p:nvPr/>
            </p:nvSpPr>
            <p:spPr bwMode="auto">
              <a:xfrm>
                <a:off x="1695" y="1407"/>
                <a:ext cx="15" cy="89"/>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6" name="Rectangle 289"/>
              <p:cNvSpPr>
                <a:spLocks noChangeArrowheads="1"/>
              </p:cNvSpPr>
              <p:nvPr/>
            </p:nvSpPr>
            <p:spPr bwMode="auto">
              <a:xfrm>
                <a:off x="1695" y="1516"/>
                <a:ext cx="15" cy="2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7" name="Rectangle 290"/>
              <p:cNvSpPr>
                <a:spLocks noChangeArrowheads="1"/>
              </p:cNvSpPr>
              <p:nvPr/>
            </p:nvSpPr>
            <p:spPr bwMode="auto">
              <a:xfrm>
                <a:off x="1695" y="1551"/>
                <a:ext cx="15" cy="89"/>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8" name="Rectangle 291"/>
              <p:cNvSpPr>
                <a:spLocks noChangeArrowheads="1"/>
              </p:cNvSpPr>
              <p:nvPr/>
            </p:nvSpPr>
            <p:spPr bwMode="auto">
              <a:xfrm>
                <a:off x="1695" y="1659"/>
                <a:ext cx="15" cy="2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9" name="Freeform 292"/>
              <p:cNvSpPr>
                <a:spLocks/>
              </p:cNvSpPr>
              <p:nvPr/>
            </p:nvSpPr>
            <p:spPr bwMode="auto">
              <a:xfrm>
                <a:off x="1695" y="1694"/>
                <a:ext cx="15" cy="94"/>
              </a:xfrm>
              <a:custGeom>
                <a:avLst/>
                <a:gdLst>
                  <a:gd name="T0" fmla="*/ 15 w 15"/>
                  <a:gd name="T1" fmla="*/ 94 h 94"/>
                  <a:gd name="T2" fmla="*/ 5 w 15"/>
                  <a:gd name="T3" fmla="*/ 94 h 94"/>
                  <a:gd name="T4" fmla="*/ 0 w 15"/>
                  <a:gd name="T5" fmla="*/ 0 h 94"/>
                  <a:gd name="T6" fmla="*/ 15 w 15"/>
                  <a:gd name="T7" fmla="*/ 0 h 94"/>
                  <a:gd name="T8" fmla="*/ 15 w 15"/>
                  <a:gd name="T9" fmla="*/ 94 h 94"/>
                </a:gdLst>
                <a:ahLst/>
                <a:cxnLst>
                  <a:cxn ang="0">
                    <a:pos x="T0" y="T1"/>
                  </a:cxn>
                  <a:cxn ang="0">
                    <a:pos x="T2" y="T3"/>
                  </a:cxn>
                  <a:cxn ang="0">
                    <a:pos x="T4" y="T5"/>
                  </a:cxn>
                  <a:cxn ang="0">
                    <a:pos x="T6" y="T7"/>
                  </a:cxn>
                  <a:cxn ang="0">
                    <a:pos x="T8" y="T9"/>
                  </a:cxn>
                </a:cxnLst>
                <a:rect l="0" t="0" r="r" b="b"/>
                <a:pathLst>
                  <a:path w="15" h="94">
                    <a:moveTo>
                      <a:pt x="15" y="94"/>
                    </a:moveTo>
                    <a:lnTo>
                      <a:pt x="5" y="94"/>
                    </a:lnTo>
                    <a:lnTo>
                      <a:pt x="0" y="0"/>
                    </a:lnTo>
                    <a:lnTo>
                      <a:pt x="15" y="0"/>
                    </a:lnTo>
                    <a:lnTo>
                      <a:pt x="15" y="94"/>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0" name="Rectangle 293"/>
              <p:cNvSpPr>
                <a:spLocks noChangeArrowheads="1"/>
              </p:cNvSpPr>
              <p:nvPr/>
            </p:nvSpPr>
            <p:spPr bwMode="auto">
              <a:xfrm>
                <a:off x="1700" y="1803"/>
                <a:ext cx="10" cy="19"/>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1" name="Rectangle 294"/>
              <p:cNvSpPr>
                <a:spLocks noChangeArrowheads="1"/>
              </p:cNvSpPr>
              <p:nvPr/>
            </p:nvSpPr>
            <p:spPr bwMode="auto">
              <a:xfrm>
                <a:off x="1700" y="1837"/>
                <a:ext cx="10" cy="94"/>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2" name="Rectangle 295"/>
              <p:cNvSpPr>
                <a:spLocks noChangeArrowheads="1"/>
              </p:cNvSpPr>
              <p:nvPr/>
            </p:nvSpPr>
            <p:spPr bwMode="auto">
              <a:xfrm>
                <a:off x="1700" y="1946"/>
                <a:ext cx="10" cy="2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3" name="Rectangle 296"/>
              <p:cNvSpPr>
                <a:spLocks noChangeArrowheads="1"/>
              </p:cNvSpPr>
              <p:nvPr/>
            </p:nvSpPr>
            <p:spPr bwMode="auto">
              <a:xfrm>
                <a:off x="1700" y="1980"/>
                <a:ext cx="10" cy="94"/>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4" name="Rectangle 297"/>
              <p:cNvSpPr>
                <a:spLocks noChangeArrowheads="1"/>
              </p:cNvSpPr>
              <p:nvPr/>
            </p:nvSpPr>
            <p:spPr bwMode="auto">
              <a:xfrm>
                <a:off x="1700" y="2089"/>
                <a:ext cx="10" cy="2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5" name="Rectangle 298"/>
              <p:cNvSpPr>
                <a:spLocks noChangeArrowheads="1"/>
              </p:cNvSpPr>
              <p:nvPr/>
            </p:nvSpPr>
            <p:spPr bwMode="auto">
              <a:xfrm>
                <a:off x="1700" y="2129"/>
                <a:ext cx="10" cy="89"/>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6" name="Rectangle 299"/>
              <p:cNvSpPr>
                <a:spLocks noChangeArrowheads="1"/>
              </p:cNvSpPr>
              <p:nvPr/>
            </p:nvSpPr>
            <p:spPr bwMode="auto">
              <a:xfrm>
                <a:off x="1700" y="2232"/>
                <a:ext cx="10" cy="2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7" name="Rectangle 300"/>
              <p:cNvSpPr>
                <a:spLocks noChangeArrowheads="1"/>
              </p:cNvSpPr>
              <p:nvPr/>
            </p:nvSpPr>
            <p:spPr bwMode="auto">
              <a:xfrm>
                <a:off x="1700" y="2272"/>
                <a:ext cx="10" cy="89"/>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8" name="Rectangle 301"/>
              <p:cNvSpPr>
                <a:spLocks noChangeArrowheads="1"/>
              </p:cNvSpPr>
              <p:nvPr/>
            </p:nvSpPr>
            <p:spPr bwMode="auto">
              <a:xfrm>
                <a:off x="1700" y="2376"/>
                <a:ext cx="10" cy="19"/>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9" name="Freeform 302"/>
              <p:cNvSpPr>
                <a:spLocks/>
              </p:cNvSpPr>
              <p:nvPr/>
            </p:nvSpPr>
            <p:spPr bwMode="auto">
              <a:xfrm>
                <a:off x="1700" y="2415"/>
                <a:ext cx="10" cy="10"/>
              </a:xfrm>
              <a:custGeom>
                <a:avLst/>
                <a:gdLst>
                  <a:gd name="T0" fmla="*/ 5 w 10"/>
                  <a:gd name="T1" fmla="*/ 10 h 10"/>
                  <a:gd name="T2" fmla="*/ 10 w 10"/>
                  <a:gd name="T3" fmla="*/ 5 h 10"/>
                  <a:gd name="T4" fmla="*/ 10 w 10"/>
                  <a:gd name="T5" fmla="*/ 0 h 10"/>
                  <a:gd name="T6" fmla="*/ 0 w 10"/>
                  <a:gd name="T7" fmla="*/ 0 h 10"/>
                  <a:gd name="T8" fmla="*/ 0 w 10"/>
                  <a:gd name="T9" fmla="*/ 5 h 10"/>
                  <a:gd name="T10" fmla="*/ 5 w 10"/>
                  <a:gd name="T11" fmla="*/ 10 h 10"/>
                </a:gdLst>
                <a:ahLst/>
                <a:cxnLst>
                  <a:cxn ang="0">
                    <a:pos x="T0" y="T1"/>
                  </a:cxn>
                  <a:cxn ang="0">
                    <a:pos x="T2" y="T3"/>
                  </a:cxn>
                  <a:cxn ang="0">
                    <a:pos x="T4" y="T5"/>
                  </a:cxn>
                  <a:cxn ang="0">
                    <a:pos x="T6" y="T7"/>
                  </a:cxn>
                  <a:cxn ang="0">
                    <a:pos x="T8" y="T9"/>
                  </a:cxn>
                  <a:cxn ang="0">
                    <a:pos x="T10" y="T11"/>
                  </a:cxn>
                </a:cxnLst>
                <a:rect l="0" t="0" r="r" b="b"/>
                <a:pathLst>
                  <a:path w="10" h="10">
                    <a:moveTo>
                      <a:pt x="5" y="10"/>
                    </a:moveTo>
                    <a:lnTo>
                      <a:pt x="10" y="5"/>
                    </a:lnTo>
                    <a:lnTo>
                      <a:pt x="10" y="0"/>
                    </a:lnTo>
                    <a:lnTo>
                      <a:pt x="0" y="0"/>
                    </a:lnTo>
                    <a:lnTo>
                      <a:pt x="0" y="5"/>
                    </a:lnTo>
                    <a:lnTo>
                      <a:pt x="5" y="10"/>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0" name="Freeform 303"/>
              <p:cNvSpPr>
                <a:spLocks/>
              </p:cNvSpPr>
              <p:nvPr/>
            </p:nvSpPr>
            <p:spPr bwMode="auto">
              <a:xfrm>
                <a:off x="1700" y="2420"/>
                <a:ext cx="5" cy="5"/>
              </a:xfrm>
              <a:custGeom>
                <a:avLst/>
                <a:gdLst>
                  <a:gd name="T0" fmla="*/ 5 w 5"/>
                  <a:gd name="T1" fmla="*/ 5 h 5"/>
                  <a:gd name="T2" fmla="*/ 0 w 5"/>
                  <a:gd name="T3" fmla="*/ 5 h 5"/>
                  <a:gd name="T4" fmla="*/ 0 w 5"/>
                  <a:gd name="T5" fmla="*/ 0 h 5"/>
                  <a:gd name="T6" fmla="*/ 5 w 5"/>
                  <a:gd name="T7" fmla="*/ 5 h 5"/>
                </a:gdLst>
                <a:ahLst/>
                <a:cxnLst>
                  <a:cxn ang="0">
                    <a:pos x="T0" y="T1"/>
                  </a:cxn>
                  <a:cxn ang="0">
                    <a:pos x="T2" y="T3"/>
                  </a:cxn>
                  <a:cxn ang="0">
                    <a:pos x="T4" y="T5"/>
                  </a:cxn>
                  <a:cxn ang="0">
                    <a:pos x="T6" y="T7"/>
                  </a:cxn>
                </a:cxnLst>
                <a:rect l="0" t="0" r="r" b="b"/>
                <a:pathLst>
                  <a:path w="5" h="5">
                    <a:moveTo>
                      <a:pt x="5" y="5"/>
                    </a:moveTo>
                    <a:lnTo>
                      <a:pt x="0" y="5"/>
                    </a:lnTo>
                    <a:lnTo>
                      <a:pt x="0" y="0"/>
                    </a:lnTo>
                    <a:lnTo>
                      <a:pt x="5" y="5"/>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1" name="Rectangle 304"/>
              <p:cNvSpPr>
                <a:spLocks noChangeArrowheads="1"/>
              </p:cNvSpPr>
              <p:nvPr/>
            </p:nvSpPr>
            <p:spPr bwMode="auto">
              <a:xfrm>
                <a:off x="1705" y="2415"/>
                <a:ext cx="79"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2" name="Rectangle 305"/>
              <p:cNvSpPr>
                <a:spLocks noChangeArrowheads="1"/>
              </p:cNvSpPr>
              <p:nvPr/>
            </p:nvSpPr>
            <p:spPr bwMode="auto">
              <a:xfrm>
                <a:off x="1804" y="2415"/>
                <a:ext cx="20"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3" name="Freeform 306"/>
              <p:cNvSpPr>
                <a:spLocks/>
              </p:cNvSpPr>
              <p:nvPr/>
            </p:nvSpPr>
            <p:spPr bwMode="auto">
              <a:xfrm>
                <a:off x="1769" y="2400"/>
                <a:ext cx="74" cy="45"/>
              </a:xfrm>
              <a:custGeom>
                <a:avLst/>
                <a:gdLst>
                  <a:gd name="T0" fmla="*/ 4 w 15"/>
                  <a:gd name="T1" fmla="*/ 4 h 9"/>
                  <a:gd name="T2" fmla="*/ 0 w 15"/>
                  <a:gd name="T3" fmla="*/ 9 h 9"/>
                  <a:gd name="T4" fmla="*/ 15 w 15"/>
                  <a:gd name="T5" fmla="*/ 4 h 9"/>
                  <a:gd name="T6" fmla="*/ 0 w 15"/>
                  <a:gd name="T7" fmla="*/ 0 h 9"/>
                  <a:gd name="T8" fmla="*/ 4 w 15"/>
                  <a:gd name="T9" fmla="*/ 4 h 9"/>
                </a:gdLst>
                <a:ahLst/>
                <a:cxnLst>
                  <a:cxn ang="0">
                    <a:pos x="T0" y="T1"/>
                  </a:cxn>
                  <a:cxn ang="0">
                    <a:pos x="T2" y="T3"/>
                  </a:cxn>
                  <a:cxn ang="0">
                    <a:pos x="T4" y="T5"/>
                  </a:cxn>
                  <a:cxn ang="0">
                    <a:pos x="T6" y="T7"/>
                  </a:cxn>
                  <a:cxn ang="0">
                    <a:pos x="T8" y="T9"/>
                  </a:cxn>
                </a:cxnLst>
                <a:rect l="0" t="0" r="r" b="b"/>
                <a:pathLst>
                  <a:path w="15" h="9">
                    <a:moveTo>
                      <a:pt x="4" y="4"/>
                    </a:moveTo>
                    <a:lnTo>
                      <a:pt x="0" y="9"/>
                    </a:lnTo>
                    <a:lnTo>
                      <a:pt x="15" y="4"/>
                    </a:lnTo>
                    <a:lnTo>
                      <a:pt x="0" y="0"/>
                    </a:lnTo>
                    <a:lnTo>
                      <a:pt x="4"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34" name="Rectangle 307"/>
              <p:cNvSpPr>
                <a:spLocks noChangeArrowheads="1"/>
              </p:cNvSpPr>
              <p:nvPr/>
            </p:nvSpPr>
            <p:spPr bwMode="auto">
              <a:xfrm>
                <a:off x="2782" y="1990"/>
                <a:ext cx="10" cy="8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5" name="Rectangle 308"/>
              <p:cNvSpPr>
                <a:spLocks noChangeArrowheads="1"/>
              </p:cNvSpPr>
              <p:nvPr/>
            </p:nvSpPr>
            <p:spPr bwMode="auto">
              <a:xfrm>
                <a:off x="2782" y="2099"/>
                <a:ext cx="10"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6" name="Rectangle 309"/>
              <p:cNvSpPr>
                <a:spLocks noChangeArrowheads="1"/>
              </p:cNvSpPr>
              <p:nvPr/>
            </p:nvSpPr>
            <p:spPr bwMode="auto">
              <a:xfrm>
                <a:off x="2782" y="2134"/>
                <a:ext cx="10" cy="88"/>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7" name="Rectangle 310"/>
              <p:cNvSpPr>
                <a:spLocks noChangeArrowheads="1"/>
              </p:cNvSpPr>
              <p:nvPr/>
            </p:nvSpPr>
            <p:spPr bwMode="auto">
              <a:xfrm>
                <a:off x="2782" y="2242"/>
                <a:ext cx="10"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8" name="Rectangle 311"/>
              <p:cNvSpPr>
                <a:spLocks noChangeArrowheads="1"/>
              </p:cNvSpPr>
              <p:nvPr/>
            </p:nvSpPr>
            <p:spPr bwMode="auto">
              <a:xfrm>
                <a:off x="2782" y="2277"/>
                <a:ext cx="10" cy="89"/>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9" name="Rectangle 312"/>
              <p:cNvSpPr>
                <a:spLocks noChangeArrowheads="1"/>
              </p:cNvSpPr>
              <p:nvPr/>
            </p:nvSpPr>
            <p:spPr bwMode="auto">
              <a:xfrm>
                <a:off x="2782" y="2386"/>
                <a:ext cx="10" cy="1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0" name="Freeform 313"/>
              <p:cNvSpPr>
                <a:spLocks/>
              </p:cNvSpPr>
              <p:nvPr/>
            </p:nvSpPr>
            <p:spPr bwMode="auto">
              <a:xfrm>
                <a:off x="2782" y="2420"/>
                <a:ext cx="10" cy="35"/>
              </a:xfrm>
              <a:custGeom>
                <a:avLst/>
                <a:gdLst>
                  <a:gd name="T0" fmla="*/ 5 w 10"/>
                  <a:gd name="T1" fmla="*/ 35 h 35"/>
                  <a:gd name="T2" fmla="*/ 10 w 10"/>
                  <a:gd name="T3" fmla="*/ 25 h 35"/>
                  <a:gd name="T4" fmla="*/ 10 w 10"/>
                  <a:gd name="T5" fmla="*/ 0 h 35"/>
                  <a:gd name="T6" fmla="*/ 0 w 10"/>
                  <a:gd name="T7" fmla="*/ 0 h 35"/>
                  <a:gd name="T8" fmla="*/ 0 w 10"/>
                  <a:gd name="T9" fmla="*/ 25 h 35"/>
                  <a:gd name="T10" fmla="*/ 5 w 10"/>
                  <a:gd name="T11" fmla="*/ 35 h 35"/>
                </a:gdLst>
                <a:ahLst/>
                <a:cxnLst>
                  <a:cxn ang="0">
                    <a:pos x="T0" y="T1"/>
                  </a:cxn>
                  <a:cxn ang="0">
                    <a:pos x="T2" y="T3"/>
                  </a:cxn>
                  <a:cxn ang="0">
                    <a:pos x="T4" y="T5"/>
                  </a:cxn>
                  <a:cxn ang="0">
                    <a:pos x="T6" y="T7"/>
                  </a:cxn>
                  <a:cxn ang="0">
                    <a:pos x="T8" y="T9"/>
                  </a:cxn>
                  <a:cxn ang="0">
                    <a:pos x="T10" y="T11"/>
                  </a:cxn>
                </a:cxnLst>
                <a:rect l="0" t="0" r="r" b="b"/>
                <a:pathLst>
                  <a:path w="10" h="35">
                    <a:moveTo>
                      <a:pt x="5" y="35"/>
                    </a:moveTo>
                    <a:lnTo>
                      <a:pt x="10" y="25"/>
                    </a:lnTo>
                    <a:lnTo>
                      <a:pt x="10" y="0"/>
                    </a:lnTo>
                    <a:lnTo>
                      <a:pt x="0" y="0"/>
                    </a:lnTo>
                    <a:lnTo>
                      <a:pt x="0" y="25"/>
                    </a:lnTo>
                    <a:lnTo>
                      <a:pt x="5" y="3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1" name="Freeform 314"/>
              <p:cNvSpPr>
                <a:spLocks/>
              </p:cNvSpPr>
              <p:nvPr/>
            </p:nvSpPr>
            <p:spPr bwMode="auto">
              <a:xfrm>
                <a:off x="2782" y="2445"/>
                <a:ext cx="5" cy="10"/>
              </a:xfrm>
              <a:custGeom>
                <a:avLst/>
                <a:gdLst>
                  <a:gd name="T0" fmla="*/ 5 w 5"/>
                  <a:gd name="T1" fmla="*/ 10 h 10"/>
                  <a:gd name="T2" fmla="*/ 0 w 5"/>
                  <a:gd name="T3" fmla="*/ 10 h 10"/>
                  <a:gd name="T4" fmla="*/ 0 w 5"/>
                  <a:gd name="T5" fmla="*/ 0 h 10"/>
                  <a:gd name="T6" fmla="*/ 5 w 5"/>
                  <a:gd name="T7" fmla="*/ 10 h 10"/>
                </a:gdLst>
                <a:ahLst/>
                <a:cxnLst>
                  <a:cxn ang="0">
                    <a:pos x="T0" y="T1"/>
                  </a:cxn>
                  <a:cxn ang="0">
                    <a:pos x="T2" y="T3"/>
                  </a:cxn>
                  <a:cxn ang="0">
                    <a:pos x="T4" y="T5"/>
                  </a:cxn>
                  <a:cxn ang="0">
                    <a:pos x="T6" y="T7"/>
                  </a:cxn>
                </a:cxnLst>
                <a:rect l="0" t="0" r="r" b="b"/>
                <a:pathLst>
                  <a:path w="5" h="10">
                    <a:moveTo>
                      <a:pt x="5" y="10"/>
                    </a:moveTo>
                    <a:lnTo>
                      <a:pt x="0" y="10"/>
                    </a:lnTo>
                    <a:lnTo>
                      <a:pt x="0" y="0"/>
                    </a:lnTo>
                    <a:lnTo>
                      <a:pt x="5" y="1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2" name="Rectangle 315"/>
              <p:cNvSpPr>
                <a:spLocks noChangeArrowheads="1"/>
              </p:cNvSpPr>
              <p:nvPr/>
            </p:nvSpPr>
            <p:spPr bwMode="auto">
              <a:xfrm>
                <a:off x="2787" y="2440"/>
                <a:ext cx="64"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3" name="Rectangle 316"/>
              <p:cNvSpPr>
                <a:spLocks noChangeArrowheads="1"/>
              </p:cNvSpPr>
              <p:nvPr/>
            </p:nvSpPr>
            <p:spPr bwMode="auto">
              <a:xfrm>
                <a:off x="2866" y="2440"/>
                <a:ext cx="20"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4" name="Rectangle 317"/>
              <p:cNvSpPr>
                <a:spLocks noChangeArrowheads="1"/>
              </p:cNvSpPr>
              <p:nvPr/>
            </p:nvSpPr>
            <p:spPr bwMode="auto">
              <a:xfrm>
                <a:off x="2905" y="2440"/>
                <a:ext cx="75"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5" name="Freeform 318"/>
              <p:cNvSpPr>
                <a:spLocks/>
              </p:cNvSpPr>
              <p:nvPr/>
            </p:nvSpPr>
            <p:spPr bwMode="auto">
              <a:xfrm>
                <a:off x="2905" y="2420"/>
                <a:ext cx="84" cy="49"/>
              </a:xfrm>
              <a:custGeom>
                <a:avLst/>
                <a:gdLst>
                  <a:gd name="T0" fmla="*/ 5 w 17"/>
                  <a:gd name="T1" fmla="*/ 5 h 10"/>
                  <a:gd name="T2" fmla="*/ 0 w 17"/>
                  <a:gd name="T3" fmla="*/ 10 h 10"/>
                  <a:gd name="T4" fmla="*/ 17 w 17"/>
                  <a:gd name="T5" fmla="*/ 5 h 10"/>
                  <a:gd name="T6" fmla="*/ 0 w 17"/>
                  <a:gd name="T7" fmla="*/ 0 h 10"/>
                  <a:gd name="T8" fmla="*/ 5 w 17"/>
                  <a:gd name="T9" fmla="*/ 5 h 10"/>
                </a:gdLst>
                <a:ahLst/>
                <a:cxnLst>
                  <a:cxn ang="0">
                    <a:pos x="T0" y="T1"/>
                  </a:cxn>
                  <a:cxn ang="0">
                    <a:pos x="T2" y="T3"/>
                  </a:cxn>
                  <a:cxn ang="0">
                    <a:pos x="T4" y="T5"/>
                  </a:cxn>
                  <a:cxn ang="0">
                    <a:pos x="T6" y="T7"/>
                  </a:cxn>
                  <a:cxn ang="0">
                    <a:pos x="T8" y="T9"/>
                  </a:cxn>
                </a:cxnLst>
                <a:rect l="0" t="0" r="r" b="b"/>
                <a:pathLst>
                  <a:path w="17" h="10">
                    <a:moveTo>
                      <a:pt x="5" y="5"/>
                    </a:moveTo>
                    <a:lnTo>
                      <a:pt x="0" y="10"/>
                    </a:lnTo>
                    <a:lnTo>
                      <a:pt x="17" y="5"/>
                    </a:lnTo>
                    <a:lnTo>
                      <a:pt x="0" y="0"/>
                    </a:lnTo>
                    <a:lnTo>
                      <a:pt x="5" y="5"/>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46" name="Oval 319"/>
              <p:cNvSpPr>
                <a:spLocks noChangeArrowheads="1"/>
              </p:cNvSpPr>
              <p:nvPr/>
            </p:nvSpPr>
            <p:spPr bwMode="auto">
              <a:xfrm>
                <a:off x="2703" y="3640"/>
                <a:ext cx="1684" cy="366"/>
              </a:xfrm>
              <a:prstGeom prst="ellipse">
                <a:avLst/>
              </a:prstGeom>
              <a:solidFill>
                <a:srgbClr val="62BA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7" name="Freeform 320"/>
              <p:cNvSpPr>
                <a:spLocks noEditPoints="1"/>
              </p:cNvSpPr>
              <p:nvPr/>
            </p:nvSpPr>
            <p:spPr bwMode="auto">
              <a:xfrm>
                <a:off x="2698" y="3630"/>
                <a:ext cx="1699" cy="381"/>
              </a:xfrm>
              <a:custGeom>
                <a:avLst/>
                <a:gdLst>
                  <a:gd name="T0" fmla="*/ 344 w 344"/>
                  <a:gd name="T1" fmla="*/ 39 h 77"/>
                  <a:gd name="T2" fmla="*/ 293 w 344"/>
                  <a:gd name="T3" fmla="*/ 66 h 77"/>
                  <a:gd name="T4" fmla="*/ 292 w 344"/>
                  <a:gd name="T5" fmla="*/ 64 h 77"/>
                  <a:gd name="T6" fmla="*/ 341 w 344"/>
                  <a:gd name="T7" fmla="*/ 39 h 77"/>
                  <a:gd name="T8" fmla="*/ 344 w 344"/>
                  <a:gd name="T9" fmla="*/ 39 h 77"/>
                  <a:gd name="T10" fmla="*/ 293 w 344"/>
                  <a:gd name="T11" fmla="*/ 66 h 77"/>
                  <a:gd name="T12" fmla="*/ 172 w 344"/>
                  <a:gd name="T13" fmla="*/ 77 h 77"/>
                  <a:gd name="T14" fmla="*/ 172 w 344"/>
                  <a:gd name="T15" fmla="*/ 75 h 77"/>
                  <a:gd name="T16" fmla="*/ 292 w 344"/>
                  <a:gd name="T17" fmla="*/ 64 h 77"/>
                  <a:gd name="T18" fmla="*/ 293 w 344"/>
                  <a:gd name="T19" fmla="*/ 66 h 77"/>
                  <a:gd name="T20" fmla="*/ 172 w 344"/>
                  <a:gd name="T21" fmla="*/ 77 h 77"/>
                  <a:gd name="T22" fmla="*/ 50 w 344"/>
                  <a:gd name="T23" fmla="*/ 66 h 77"/>
                  <a:gd name="T24" fmla="*/ 51 w 344"/>
                  <a:gd name="T25" fmla="*/ 64 h 77"/>
                  <a:gd name="T26" fmla="*/ 172 w 344"/>
                  <a:gd name="T27" fmla="*/ 75 h 77"/>
                  <a:gd name="T28" fmla="*/ 172 w 344"/>
                  <a:gd name="T29" fmla="*/ 77 h 77"/>
                  <a:gd name="T30" fmla="*/ 50 w 344"/>
                  <a:gd name="T31" fmla="*/ 66 h 77"/>
                  <a:gd name="T32" fmla="*/ 0 w 344"/>
                  <a:gd name="T33" fmla="*/ 39 h 77"/>
                  <a:gd name="T34" fmla="*/ 2 w 344"/>
                  <a:gd name="T35" fmla="*/ 39 h 77"/>
                  <a:gd name="T36" fmla="*/ 51 w 344"/>
                  <a:gd name="T37" fmla="*/ 64 h 77"/>
                  <a:gd name="T38" fmla="*/ 50 w 344"/>
                  <a:gd name="T39" fmla="*/ 66 h 77"/>
                  <a:gd name="T40" fmla="*/ 0 w 344"/>
                  <a:gd name="T41" fmla="*/ 39 h 77"/>
                  <a:gd name="T42" fmla="*/ 50 w 344"/>
                  <a:gd name="T43" fmla="*/ 11 h 77"/>
                  <a:gd name="T44" fmla="*/ 51 w 344"/>
                  <a:gd name="T45" fmla="*/ 14 h 77"/>
                  <a:gd name="T46" fmla="*/ 2 w 344"/>
                  <a:gd name="T47" fmla="*/ 39 h 77"/>
                  <a:gd name="T48" fmla="*/ 0 w 344"/>
                  <a:gd name="T49" fmla="*/ 39 h 77"/>
                  <a:gd name="T50" fmla="*/ 50 w 344"/>
                  <a:gd name="T51" fmla="*/ 11 h 77"/>
                  <a:gd name="T52" fmla="*/ 172 w 344"/>
                  <a:gd name="T53" fmla="*/ 0 h 77"/>
                  <a:gd name="T54" fmla="*/ 172 w 344"/>
                  <a:gd name="T55" fmla="*/ 3 h 77"/>
                  <a:gd name="T56" fmla="*/ 51 w 344"/>
                  <a:gd name="T57" fmla="*/ 14 h 77"/>
                  <a:gd name="T58" fmla="*/ 50 w 344"/>
                  <a:gd name="T59" fmla="*/ 11 h 77"/>
                  <a:gd name="T60" fmla="*/ 172 w 344"/>
                  <a:gd name="T61" fmla="*/ 0 h 77"/>
                  <a:gd name="T62" fmla="*/ 293 w 344"/>
                  <a:gd name="T63" fmla="*/ 11 h 77"/>
                  <a:gd name="T64" fmla="*/ 292 w 344"/>
                  <a:gd name="T65" fmla="*/ 14 h 77"/>
                  <a:gd name="T66" fmla="*/ 172 w 344"/>
                  <a:gd name="T67" fmla="*/ 3 h 77"/>
                  <a:gd name="T68" fmla="*/ 172 w 344"/>
                  <a:gd name="T69" fmla="*/ 0 h 77"/>
                  <a:gd name="T70" fmla="*/ 293 w 344"/>
                  <a:gd name="T71" fmla="*/ 11 h 77"/>
                  <a:gd name="T72" fmla="*/ 344 w 344"/>
                  <a:gd name="T73" fmla="*/ 39 h 77"/>
                  <a:gd name="T74" fmla="*/ 341 w 344"/>
                  <a:gd name="T75" fmla="*/ 39 h 77"/>
                  <a:gd name="T76" fmla="*/ 292 w 344"/>
                  <a:gd name="T77" fmla="*/ 14 h 77"/>
                  <a:gd name="T78" fmla="*/ 293 w 344"/>
                  <a:gd name="T79" fmla="*/ 1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4" h="77">
                    <a:moveTo>
                      <a:pt x="344" y="39"/>
                    </a:moveTo>
                    <a:cubicBezTo>
                      <a:pt x="344" y="50"/>
                      <a:pt x="324" y="60"/>
                      <a:pt x="293" y="66"/>
                    </a:cubicBezTo>
                    <a:lnTo>
                      <a:pt x="292" y="64"/>
                    </a:lnTo>
                    <a:cubicBezTo>
                      <a:pt x="322" y="57"/>
                      <a:pt x="341" y="49"/>
                      <a:pt x="341" y="39"/>
                    </a:cubicBezTo>
                    <a:lnTo>
                      <a:pt x="344" y="39"/>
                    </a:lnTo>
                    <a:close/>
                    <a:moveTo>
                      <a:pt x="293" y="66"/>
                    </a:moveTo>
                    <a:cubicBezTo>
                      <a:pt x="262" y="73"/>
                      <a:pt x="219" y="77"/>
                      <a:pt x="172" y="77"/>
                    </a:cubicBezTo>
                    <a:lnTo>
                      <a:pt x="172" y="75"/>
                    </a:lnTo>
                    <a:cubicBezTo>
                      <a:pt x="219" y="75"/>
                      <a:pt x="261" y="71"/>
                      <a:pt x="292" y="64"/>
                    </a:cubicBezTo>
                    <a:lnTo>
                      <a:pt x="293" y="66"/>
                    </a:lnTo>
                    <a:close/>
                    <a:moveTo>
                      <a:pt x="172" y="77"/>
                    </a:moveTo>
                    <a:cubicBezTo>
                      <a:pt x="124" y="77"/>
                      <a:pt x="81" y="73"/>
                      <a:pt x="50" y="66"/>
                    </a:cubicBezTo>
                    <a:lnTo>
                      <a:pt x="51" y="64"/>
                    </a:lnTo>
                    <a:cubicBezTo>
                      <a:pt x="82" y="71"/>
                      <a:pt x="124" y="75"/>
                      <a:pt x="172" y="75"/>
                    </a:cubicBezTo>
                    <a:lnTo>
                      <a:pt x="172" y="77"/>
                    </a:lnTo>
                    <a:close/>
                    <a:moveTo>
                      <a:pt x="50" y="66"/>
                    </a:moveTo>
                    <a:cubicBezTo>
                      <a:pt x="19" y="60"/>
                      <a:pt x="0" y="50"/>
                      <a:pt x="0" y="39"/>
                    </a:cubicBezTo>
                    <a:lnTo>
                      <a:pt x="2" y="39"/>
                    </a:lnTo>
                    <a:cubicBezTo>
                      <a:pt x="2" y="49"/>
                      <a:pt x="21" y="57"/>
                      <a:pt x="51" y="64"/>
                    </a:cubicBezTo>
                    <a:lnTo>
                      <a:pt x="50" y="66"/>
                    </a:lnTo>
                    <a:close/>
                    <a:moveTo>
                      <a:pt x="0" y="39"/>
                    </a:moveTo>
                    <a:cubicBezTo>
                      <a:pt x="0" y="28"/>
                      <a:pt x="19" y="18"/>
                      <a:pt x="50" y="11"/>
                    </a:cubicBezTo>
                    <a:lnTo>
                      <a:pt x="51" y="14"/>
                    </a:lnTo>
                    <a:cubicBezTo>
                      <a:pt x="21" y="20"/>
                      <a:pt x="2" y="29"/>
                      <a:pt x="2" y="39"/>
                    </a:cubicBezTo>
                    <a:lnTo>
                      <a:pt x="0" y="39"/>
                    </a:lnTo>
                    <a:close/>
                    <a:moveTo>
                      <a:pt x="50" y="11"/>
                    </a:moveTo>
                    <a:cubicBezTo>
                      <a:pt x="81" y="5"/>
                      <a:pt x="124" y="0"/>
                      <a:pt x="172" y="0"/>
                    </a:cubicBezTo>
                    <a:lnTo>
                      <a:pt x="172" y="3"/>
                    </a:lnTo>
                    <a:cubicBezTo>
                      <a:pt x="124" y="3"/>
                      <a:pt x="82" y="7"/>
                      <a:pt x="51" y="14"/>
                    </a:cubicBezTo>
                    <a:lnTo>
                      <a:pt x="50" y="11"/>
                    </a:lnTo>
                    <a:close/>
                    <a:moveTo>
                      <a:pt x="172" y="0"/>
                    </a:moveTo>
                    <a:cubicBezTo>
                      <a:pt x="219" y="0"/>
                      <a:pt x="262" y="5"/>
                      <a:pt x="293" y="11"/>
                    </a:cubicBezTo>
                    <a:lnTo>
                      <a:pt x="292" y="14"/>
                    </a:lnTo>
                    <a:cubicBezTo>
                      <a:pt x="261" y="7"/>
                      <a:pt x="219" y="3"/>
                      <a:pt x="172" y="3"/>
                    </a:cubicBezTo>
                    <a:lnTo>
                      <a:pt x="172" y="0"/>
                    </a:lnTo>
                    <a:close/>
                    <a:moveTo>
                      <a:pt x="293" y="11"/>
                    </a:moveTo>
                    <a:cubicBezTo>
                      <a:pt x="324" y="18"/>
                      <a:pt x="344" y="28"/>
                      <a:pt x="344" y="39"/>
                    </a:cubicBezTo>
                    <a:lnTo>
                      <a:pt x="341" y="39"/>
                    </a:lnTo>
                    <a:cubicBezTo>
                      <a:pt x="341" y="29"/>
                      <a:pt x="322" y="20"/>
                      <a:pt x="292" y="14"/>
                    </a:cubicBezTo>
                    <a:lnTo>
                      <a:pt x="293" y="11"/>
                    </a:lnTo>
                    <a:close/>
                  </a:path>
                </a:pathLst>
              </a:custGeom>
              <a:solidFill>
                <a:srgbClr val="009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8" name="Rectangle 321"/>
              <p:cNvSpPr>
                <a:spLocks noChangeArrowheads="1"/>
              </p:cNvSpPr>
              <p:nvPr/>
            </p:nvSpPr>
            <p:spPr bwMode="auto">
              <a:xfrm>
                <a:off x="2787" y="3714"/>
                <a:ext cx="145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4282B"/>
                    </a:solidFill>
                    <a:effectLst/>
                    <a:latin typeface="ArialMT" charset="0"/>
                  </a:rPr>
                  <a:t>Forwarding unit</a:t>
                </a:r>
                <a:endParaRPr kumimoji="0" lang="en-US" sz="1800" b="0" i="0" u="none" strike="noStrike" cap="none" normalizeH="0" baseline="0" dirty="0" smtClean="0">
                  <a:ln>
                    <a:noFill/>
                  </a:ln>
                  <a:solidFill>
                    <a:schemeClr val="tx1"/>
                  </a:solidFill>
                  <a:effectLst/>
                  <a:latin typeface="Arial" pitchFamily="34" charset="0"/>
                </a:endParaRPr>
              </a:p>
            </p:txBody>
          </p:sp>
          <p:sp>
            <p:nvSpPr>
              <p:cNvPr id="2149" name="Freeform 322"/>
              <p:cNvSpPr>
                <a:spLocks/>
              </p:cNvSpPr>
              <p:nvPr/>
            </p:nvSpPr>
            <p:spPr bwMode="auto">
              <a:xfrm>
                <a:off x="2955" y="1817"/>
                <a:ext cx="49" cy="252"/>
              </a:xfrm>
              <a:custGeom>
                <a:avLst/>
                <a:gdLst>
                  <a:gd name="T0" fmla="*/ 4 w 10"/>
                  <a:gd name="T1" fmla="*/ 0 h 51"/>
                  <a:gd name="T2" fmla="*/ 6 w 10"/>
                  <a:gd name="T3" fmla="*/ 0 h 51"/>
                  <a:gd name="T4" fmla="*/ 10 w 10"/>
                  <a:gd name="T5" fmla="*/ 3 h 51"/>
                  <a:gd name="T6" fmla="*/ 10 w 10"/>
                  <a:gd name="T7" fmla="*/ 48 h 51"/>
                  <a:gd name="T8" fmla="*/ 6 w 10"/>
                  <a:gd name="T9" fmla="*/ 51 h 51"/>
                  <a:gd name="T10" fmla="*/ 4 w 10"/>
                  <a:gd name="T11" fmla="*/ 51 h 51"/>
                  <a:gd name="T12" fmla="*/ 0 w 10"/>
                  <a:gd name="T13" fmla="*/ 48 h 51"/>
                  <a:gd name="T14" fmla="*/ 0 w 10"/>
                  <a:gd name="T15" fmla="*/ 3 h 51"/>
                  <a:gd name="T16" fmla="*/ 4 w 10"/>
                  <a:gd name="T1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51">
                    <a:moveTo>
                      <a:pt x="4" y="0"/>
                    </a:moveTo>
                    <a:lnTo>
                      <a:pt x="6" y="0"/>
                    </a:lnTo>
                    <a:cubicBezTo>
                      <a:pt x="8" y="0"/>
                      <a:pt x="10" y="1"/>
                      <a:pt x="10" y="3"/>
                    </a:cubicBezTo>
                    <a:lnTo>
                      <a:pt x="10" y="48"/>
                    </a:lnTo>
                    <a:cubicBezTo>
                      <a:pt x="10" y="50"/>
                      <a:pt x="8" y="51"/>
                      <a:pt x="6" y="51"/>
                    </a:cubicBezTo>
                    <a:lnTo>
                      <a:pt x="4" y="51"/>
                    </a:lnTo>
                    <a:cubicBezTo>
                      <a:pt x="2" y="51"/>
                      <a:pt x="0" y="50"/>
                      <a:pt x="0" y="48"/>
                    </a:cubicBezTo>
                    <a:lnTo>
                      <a:pt x="0" y="3"/>
                    </a:lnTo>
                    <a:cubicBezTo>
                      <a:pt x="0" y="1"/>
                      <a:pt x="2" y="0"/>
                      <a:pt x="4" y="0"/>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0" name="Freeform 323"/>
              <p:cNvSpPr>
                <a:spLocks/>
              </p:cNvSpPr>
              <p:nvPr/>
            </p:nvSpPr>
            <p:spPr bwMode="auto">
              <a:xfrm>
                <a:off x="2905" y="1758"/>
                <a:ext cx="149" cy="89"/>
              </a:xfrm>
              <a:custGeom>
                <a:avLst/>
                <a:gdLst>
                  <a:gd name="T0" fmla="*/ 16 w 30"/>
                  <a:gd name="T1" fmla="*/ 0 h 18"/>
                  <a:gd name="T2" fmla="*/ 0 w 30"/>
                  <a:gd name="T3" fmla="*/ 18 h 18"/>
                  <a:gd name="T4" fmla="*/ 30 w 30"/>
                  <a:gd name="T5" fmla="*/ 18 h 18"/>
                  <a:gd name="T6" fmla="*/ 16 w 30"/>
                  <a:gd name="T7" fmla="*/ 0 h 18"/>
                </a:gdLst>
                <a:ahLst/>
                <a:cxnLst>
                  <a:cxn ang="0">
                    <a:pos x="T0" y="T1"/>
                  </a:cxn>
                  <a:cxn ang="0">
                    <a:pos x="T2" y="T3"/>
                  </a:cxn>
                  <a:cxn ang="0">
                    <a:pos x="T4" y="T5"/>
                  </a:cxn>
                  <a:cxn ang="0">
                    <a:pos x="T6" y="T7"/>
                  </a:cxn>
                </a:cxnLst>
                <a:rect l="0" t="0" r="r" b="b"/>
                <a:pathLst>
                  <a:path w="30" h="18">
                    <a:moveTo>
                      <a:pt x="16" y="0"/>
                    </a:moveTo>
                    <a:lnTo>
                      <a:pt x="0" y="18"/>
                    </a:lnTo>
                    <a:lnTo>
                      <a:pt x="30" y="18"/>
                    </a:lnTo>
                    <a:lnTo>
                      <a:pt x="16" y="0"/>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1" name="Freeform 324"/>
              <p:cNvSpPr>
                <a:spLocks/>
              </p:cNvSpPr>
              <p:nvPr/>
            </p:nvSpPr>
            <p:spPr bwMode="auto">
              <a:xfrm>
                <a:off x="3488" y="3507"/>
                <a:ext cx="45" cy="109"/>
              </a:xfrm>
              <a:custGeom>
                <a:avLst/>
                <a:gdLst>
                  <a:gd name="T0" fmla="*/ 3 w 9"/>
                  <a:gd name="T1" fmla="*/ 22 h 22"/>
                  <a:gd name="T2" fmla="*/ 6 w 9"/>
                  <a:gd name="T3" fmla="*/ 22 h 22"/>
                  <a:gd name="T4" fmla="*/ 9 w 9"/>
                  <a:gd name="T5" fmla="*/ 21 h 22"/>
                  <a:gd name="T6" fmla="*/ 9 w 9"/>
                  <a:gd name="T7" fmla="*/ 1 h 22"/>
                  <a:gd name="T8" fmla="*/ 6 w 9"/>
                  <a:gd name="T9" fmla="*/ 0 h 22"/>
                  <a:gd name="T10" fmla="*/ 3 w 9"/>
                  <a:gd name="T11" fmla="*/ 0 h 22"/>
                  <a:gd name="T12" fmla="*/ 0 w 9"/>
                  <a:gd name="T13" fmla="*/ 1 h 22"/>
                  <a:gd name="T14" fmla="*/ 0 w 9"/>
                  <a:gd name="T15" fmla="*/ 21 h 22"/>
                  <a:gd name="T16" fmla="*/ 3 w 9"/>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2">
                    <a:moveTo>
                      <a:pt x="3" y="22"/>
                    </a:moveTo>
                    <a:lnTo>
                      <a:pt x="6" y="22"/>
                    </a:lnTo>
                    <a:cubicBezTo>
                      <a:pt x="8" y="22"/>
                      <a:pt x="9" y="22"/>
                      <a:pt x="9" y="21"/>
                    </a:cubicBezTo>
                    <a:lnTo>
                      <a:pt x="9" y="1"/>
                    </a:lnTo>
                    <a:cubicBezTo>
                      <a:pt x="9" y="0"/>
                      <a:pt x="8" y="0"/>
                      <a:pt x="6" y="0"/>
                    </a:cubicBezTo>
                    <a:lnTo>
                      <a:pt x="3" y="0"/>
                    </a:lnTo>
                    <a:cubicBezTo>
                      <a:pt x="1" y="0"/>
                      <a:pt x="0" y="0"/>
                      <a:pt x="0" y="1"/>
                    </a:cubicBezTo>
                    <a:lnTo>
                      <a:pt x="0" y="21"/>
                    </a:lnTo>
                    <a:cubicBezTo>
                      <a:pt x="0" y="22"/>
                      <a:pt x="1" y="22"/>
                      <a:pt x="3" y="22"/>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2" name="Freeform 325"/>
              <p:cNvSpPr>
                <a:spLocks/>
              </p:cNvSpPr>
              <p:nvPr/>
            </p:nvSpPr>
            <p:spPr bwMode="auto">
              <a:xfrm>
                <a:off x="3434" y="3606"/>
                <a:ext cx="153" cy="39"/>
              </a:xfrm>
              <a:custGeom>
                <a:avLst/>
                <a:gdLst>
                  <a:gd name="T0" fmla="*/ 17 w 31"/>
                  <a:gd name="T1" fmla="*/ 8 h 8"/>
                  <a:gd name="T2" fmla="*/ 0 w 31"/>
                  <a:gd name="T3" fmla="*/ 0 h 8"/>
                  <a:gd name="T4" fmla="*/ 31 w 31"/>
                  <a:gd name="T5" fmla="*/ 0 h 8"/>
                  <a:gd name="T6" fmla="*/ 17 w 31"/>
                  <a:gd name="T7" fmla="*/ 8 h 8"/>
                </a:gdLst>
                <a:ahLst/>
                <a:cxnLst>
                  <a:cxn ang="0">
                    <a:pos x="T0" y="T1"/>
                  </a:cxn>
                  <a:cxn ang="0">
                    <a:pos x="T2" y="T3"/>
                  </a:cxn>
                  <a:cxn ang="0">
                    <a:pos x="T4" y="T5"/>
                  </a:cxn>
                  <a:cxn ang="0">
                    <a:pos x="T6" y="T7"/>
                  </a:cxn>
                </a:cxnLst>
                <a:rect l="0" t="0" r="r" b="b"/>
                <a:pathLst>
                  <a:path w="31" h="8">
                    <a:moveTo>
                      <a:pt x="17" y="8"/>
                    </a:moveTo>
                    <a:lnTo>
                      <a:pt x="0" y="0"/>
                    </a:lnTo>
                    <a:lnTo>
                      <a:pt x="31" y="0"/>
                    </a:lnTo>
                    <a:lnTo>
                      <a:pt x="17" y="8"/>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3" name="Freeform 326"/>
              <p:cNvSpPr>
                <a:spLocks/>
              </p:cNvSpPr>
              <p:nvPr/>
            </p:nvSpPr>
            <p:spPr bwMode="auto">
              <a:xfrm>
                <a:off x="2905" y="1091"/>
                <a:ext cx="154" cy="183"/>
              </a:xfrm>
              <a:custGeom>
                <a:avLst/>
                <a:gdLst>
                  <a:gd name="T0" fmla="*/ 31 w 31"/>
                  <a:gd name="T1" fmla="*/ 0 h 37"/>
                  <a:gd name="T2" fmla="*/ 27 w 31"/>
                  <a:gd name="T3" fmla="*/ 19 h 37"/>
                  <a:gd name="T4" fmla="*/ 31 w 31"/>
                  <a:gd name="T5" fmla="*/ 37 h 37"/>
                  <a:gd name="T6" fmla="*/ 0 w 31"/>
                  <a:gd name="T7" fmla="*/ 19 h 37"/>
                  <a:gd name="T8" fmla="*/ 31 w 31"/>
                  <a:gd name="T9" fmla="*/ 0 h 37"/>
                </a:gdLst>
                <a:ahLst/>
                <a:cxnLst>
                  <a:cxn ang="0">
                    <a:pos x="T0" y="T1"/>
                  </a:cxn>
                  <a:cxn ang="0">
                    <a:pos x="T2" y="T3"/>
                  </a:cxn>
                  <a:cxn ang="0">
                    <a:pos x="T4" y="T5"/>
                  </a:cxn>
                  <a:cxn ang="0">
                    <a:pos x="T6" y="T7"/>
                  </a:cxn>
                  <a:cxn ang="0">
                    <a:pos x="T8" y="T9"/>
                  </a:cxn>
                </a:cxnLst>
                <a:rect l="0" t="0" r="r" b="b"/>
                <a:pathLst>
                  <a:path w="31" h="37">
                    <a:moveTo>
                      <a:pt x="31" y="0"/>
                    </a:moveTo>
                    <a:cubicBezTo>
                      <a:pt x="28" y="7"/>
                      <a:pt x="27" y="13"/>
                      <a:pt x="27" y="19"/>
                    </a:cubicBezTo>
                    <a:cubicBezTo>
                      <a:pt x="27" y="26"/>
                      <a:pt x="28" y="31"/>
                      <a:pt x="31" y="37"/>
                    </a:cubicBezTo>
                    <a:cubicBezTo>
                      <a:pt x="21" y="37"/>
                      <a:pt x="6" y="31"/>
                      <a:pt x="0" y="19"/>
                    </a:cubicBezTo>
                    <a:cubicBezTo>
                      <a:pt x="6" y="8"/>
                      <a:pt x="21" y="0"/>
                      <a:pt x="31" y="0"/>
                    </a:cubicBezTo>
                    <a:close/>
                  </a:path>
                </a:pathLst>
              </a:custGeom>
              <a:noFill/>
              <a:ln w="5" cap="flat">
                <a:solidFill>
                  <a:srgbClr val="3C1F7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4" name="Freeform 327"/>
              <p:cNvSpPr>
                <a:spLocks/>
              </p:cNvSpPr>
              <p:nvPr/>
            </p:nvSpPr>
            <p:spPr bwMode="auto">
              <a:xfrm>
                <a:off x="3256" y="1215"/>
                <a:ext cx="10" cy="94"/>
              </a:xfrm>
              <a:custGeom>
                <a:avLst/>
                <a:gdLst>
                  <a:gd name="T0" fmla="*/ 5 w 10"/>
                  <a:gd name="T1" fmla="*/ 0 h 94"/>
                  <a:gd name="T2" fmla="*/ 0 w 10"/>
                  <a:gd name="T3" fmla="*/ 5 h 94"/>
                  <a:gd name="T4" fmla="*/ 0 w 10"/>
                  <a:gd name="T5" fmla="*/ 94 h 94"/>
                  <a:gd name="T6" fmla="*/ 10 w 10"/>
                  <a:gd name="T7" fmla="*/ 94 h 94"/>
                  <a:gd name="T8" fmla="*/ 10 w 10"/>
                  <a:gd name="T9" fmla="*/ 5 h 94"/>
                  <a:gd name="T10" fmla="*/ 5 w 10"/>
                  <a:gd name="T11" fmla="*/ 0 h 94"/>
                </a:gdLst>
                <a:ahLst/>
                <a:cxnLst>
                  <a:cxn ang="0">
                    <a:pos x="T0" y="T1"/>
                  </a:cxn>
                  <a:cxn ang="0">
                    <a:pos x="T2" y="T3"/>
                  </a:cxn>
                  <a:cxn ang="0">
                    <a:pos x="T4" y="T5"/>
                  </a:cxn>
                  <a:cxn ang="0">
                    <a:pos x="T6" y="T7"/>
                  </a:cxn>
                  <a:cxn ang="0">
                    <a:pos x="T8" y="T9"/>
                  </a:cxn>
                  <a:cxn ang="0">
                    <a:pos x="T10" y="T11"/>
                  </a:cxn>
                </a:cxnLst>
                <a:rect l="0" t="0" r="r" b="b"/>
                <a:pathLst>
                  <a:path w="10" h="94">
                    <a:moveTo>
                      <a:pt x="5" y="0"/>
                    </a:moveTo>
                    <a:lnTo>
                      <a:pt x="0" y="5"/>
                    </a:lnTo>
                    <a:lnTo>
                      <a:pt x="0" y="94"/>
                    </a:lnTo>
                    <a:lnTo>
                      <a:pt x="10" y="94"/>
                    </a:lnTo>
                    <a:lnTo>
                      <a:pt x="10" y="5"/>
                    </a:lnTo>
                    <a:lnTo>
                      <a:pt x="5"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5" name="Freeform 328"/>
              <p:cNvSpPr>
                <a:spLocks/>
              </p:cNvSpPr>
              <p:nvPr/>
            </p:nvSpPr>
            <p:spPr bwMode="auto">
              <a:xfrm>
                <a:off x="3261" y="1215"/>
                <a:ext cx="5" cy="5"/>
              </a:xfrm>
              <a:custGeom>
                <a:avLst/>
                <a:gdLst>
                  <a:gd name="T0" fmla="*/ 0 w 5"/>
                  <a:gd name="T1" fmla="*/ 0 h 5"/>
                  <a:gd name="T2" fmla="*/ 5 w 5"/>
                  <a:gd name="T3" fmla="*/ 0 h 5"/>
                  <a:gd name="T4" fmla="*/ 5 w 5"/>
                  <a:gd name="T5" fmla="*/ 5 h 5"/>
                  <a:gd name="T6" fmla="*/ 0 w 5"/>
                  <a:gd name="T7" fmla="*/ 0 h 5"/>
                </a:gdLst>
                <a:ahLst/>
                <a:cxnLst>
                  <a:cxn ang="0">
                    <a:pos x="T0" y="T1"/>
                  </a:cxn>
                  <a:cxn ang="0">
                    <a:pos x="T2" y="T3"/>
                  </a:cxn>
                  <a:cxn ang="0">
                    <a:pos x="T4" y="T5"/>
                  </a:cxn>
                  <a:cxn ang="0">
                    <a:pos x="T6" y="T7"/>
                  </a:cxn>
                </a:cxnLst>
                <a:rect l="0" t="0" r="r" b="b"/>
                <a:pathLst>
                  <a:path w="5" h="5">
                    <a:moveTo>
                      <a:pt x="0" y="0"/>
                    </a:moveTo>
                    <a:lnTo>
                      <a:pt x="5" y="0"/>
                    </a:lnTo>
                    <a:lnTo>
                      <a:pt x="5" y="5"/>
                    </a:lnTo>
                    <a:lnTo>
                      <a:pt x="0"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6" name="Rectangle 329"/>
              <p:cNvSpPr>
                <a:spLocks noChangeArrowheads="1"/>
              </p:cNvSpPr>
              <p:nvPr/>
            </p:nvSpPr>
            <p:spPr bwMode="auto">
              <a:xfrm>
                <a:off x="3256" y="1215"/>
                <a:ext cx="5" cy="10"/>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7" name="Rectangle 330"/>
              <p:cNvSpPr>
                <a:spLocks noChangeArrowheads="1"/>
              </p:cNvSpPr>
              <p:nvPr/>
            </p:nvSpPr>
            <p:spPr bwMode="auto">
              <a:xfrm>
                <a:off x="3222" y="1215"/>
                <a:ext cx="19" cy="10"/>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8" name="Rectangle 331"/>
              <p:cNvSpPr>
                <a:spLocks noChangeArrowheads="1"/>
              </p:cNvSpPr>
              <p:nvPr/>
            </p:nvSpPr>
            <p:spPr bwMode="auto">
              <a:xfrm>
                <a:off x="3118" y="1215"/>
                <a:ext cx="89" cy="10"/>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9" name="Rectangle 332"/>
              <p:cNvSpPr>
                <a:spLocks noChangeArrowheads="1"/>
              </p:cNvSpPr>
              <p:nvPr/>
            </p:nvSpPr>
            <p:spPr bwMode="auto">
              <a:xfrm>
                <a:off x="3078" y="1215"/>
                <a:ext cx="20" cy="10"/>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0" name="Rectangle 333"/>
              <p:cNvSpPr>
                <a:spLocks noChangeArrowheads="1"/>
              </p:cNvSpPr>
              <p:nvPr/>
            </p:nvSpPr>
            <p:spPr bwMode="auto">
              <a:xfrm>
                <a:off x="3049" y="1210"/>
                <a:ext cx="14"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1" name="Freeform 334"/>
              <p:cNvSpPr>
                <a:spLocks/>
              </p:cNvSpPr>
              <p:nvPr/>
            </p:nvSpPr>
            <p:spPr bwMode="auto">
              <a:xfrm>
                <a:off x="3039" y="1195"/>
                <a:ext cx="74" cy="44"/>
              </a:xfrm>
              <a:custGeom>
                <a:avLst/>
                <a:gdLst>
                  <a:gd name="T0" fmla="*/ 11 w 15"/>
                  <a:gd name="T1" fmla="*/ 5 h 9"/>
                  <a:gd name="T2" fmla="*/ 15 w 15"/>
                  <a:gd name="T3" fmla="*/ 0 h 9"/>
                  <a:gd name="T4" fmla="*/ 0 w 15"/>
                  <a:gd name="T5" fmla="*/ 4 h 9"/>
                  <a:gd name="T6" fmla="*/ 15 w 15"/>
                  <a:gd name="T7" fmla="*/ 9 h 9"/>
                  <a:gd name="T8" fmla="*/ 11 w 15"/>
                  <a:gd name="T9" fmla="*/ 5 h 9"/>
                </a:gdLst>
                <a:ahLst/>
                <a:cxnLst>
                  <a:cxn ang="0">
                    <a:pos x="T0" y="T1"/>
                  </a:cxn>
                  <a:cxn ang="0">
                    <a:pos x="T2" y="T3"/>
                  </a:cxn>
                  <a:cxn ang="0">
                    <a:pos x="T4" y="T5"/>
                  </a:cxn>
                  <a:cxn ang="0">
                    <a:pos x="T6" y="T7"/>
                  </a:cxn>
                  <a:cxn ang="0">
                    <a:pos x="T8" y="T9"/>
                  </a:cxn>
                </a:cxnLst>
                <a:rect l="0" t="0" r="r" b="b"/>
                <a:pathLst>
                  <a:path w="15" h="9">
                    <a:moveTo>
                      <a:pt x="11" y="5"/>
                    </a:moveTo>
                    <a:lnTo>
                      <a:pt x="15" y="0"/>
                    </a:lnTo>
                    <a:lnTo>
                      <a:pt x="0" y="4"/>
                    </a:lnTo>
                    <a:lnTo>
                      <a:pt x="15" y="9"/>
                    </a:lnTo>
                    <a:lnTo>
                      <a:pt x="11" y="5"/>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62" name="Rectangle 335"/>
              <p:cNvSpPr>
                <a:spLocks noChangeArrowheads="1"/>
              </p:cNvSpPr>
              <p:nvPr/>
            </p:nvSpPr>
            <p:spPr bwMode="auto">
              <a:xfrm>
                <a:off x="4254" y="1116"/>
                <a:ext cx="89"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3" name="Rectangle 336"/>
              <p:cNvSpPr>
                <a:spLocks noChangeArrowheads="1"/>
              </p:cNvSpPr>
              <p:nvPr/>
            </p:nvSpPr>
            <p:spPr bwMode="auto">
              <a:xfrm>
                <a:off x="4214" y="1116"/>
                <a:ext cx="20"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4" name="Rectangle 337"/>
              <p:cNvSpPr>
                <a:spLocks noChangeArrowheads="1"/>
              </p:cNvSpPr>
              <p:nvPr/>
            </p:nvSpPr>
            <p:spPr bwMode="auto">
              <a:xfrm>
                <a:off x="4111" y="1116"/>
                <a:ext cx="89"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5" name="Rectangle 338"/>
              <p:cNvSpPr>
                <a:spLocks noChangeArrowheads="1"/>
              </p:cNvSpPr>
              <p:nvPr/>
            </p:nvSpPr>
            <p:spPr bwMode="auto">
              <a:xfrm>
                <a:off x="4071" y="1116"/>
                <a:ext cx="20"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6" name="Rectangle 339"/>
              <p:cNvSpPr>
                <a:spLocks noChangeArrowheads="1"/>
              </p:cNvSpPr>
              <p:nvPr/>
            </p:nvSpPr>
            <p:spPr bwMode="auto">
              <a:xfrm>
                <a:off x="3967" y="1116"/>
                <a:ext cx="89"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7" name="Rectangle 340"/>
              <p:cNvSpPr>
                <a:spLocks noChangeArrowheads="1"/>
              </p:cNvSpPr>
              <p:nvPr/>
            </p:nvSpPr>
            <p:spPr bwMode="auto">
              <a:xfrm>
                <a:off x="3933" y="1116"/>
                <a:ext cx="15"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8" name="Rectangle 341"/>
              <p:cNvSpPr>
                <a:spLocks noChangeArrowheads="1"/>
              </p:cNvSpPr>
              <p:nvPr/>
            </p:nvSpPr>
            <p:spPr bwMode="auto">
              <a:xfrm>
                <a:off x="3824" y="1116"/>
                <a:ext cx="89"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9" name="Rectangle 342"/>
              <p:cNvSpPr>
                <a:spLocks noChangeArrowheads="1"/>
              </p:cNvSpPr>
              <p:nvPr/>
            </p:nvSpPr>
            <p:spPr bwMode="auto">
              <a:xfrm>
                <a:off x="3790" y="1116"/>
                <a:ext cx="14"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0" name="Rectangle 343"/>
              <p:cNvSpPr>
                <a:spLocks noChangeArrowheads="1"/>
              </p:cNvSpPr>
              <p:nvPr/>
            </p:nvSpPr>
            <p:spPr bwMode="auto">
              <a:xfrm>
                <a:off x="3681" y="1116"/>
                <a:ext cx="89"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1" name="Rectangle 344"/>
              <p:cNvSpPr>
                <a:spLocks noChangeArrowheads="1"/>
              </p:cNvSpPr>
              <p:nvPr/>
            </p:nvSpPr>
            <p:spPr bwMode="auto">
              <a:xfrm>
                <a:off x="3646" y="1116"/>
                <a:ext cx="15"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2" name="Rectangle 345"/>
              <p:cNvSpPr>
                <a:spLocks noChangeArrowheads="1"/>
              </p:cNvSpPr>
              <p:nvPr/>
            </p:nvSpPr>
            <p:spPr bwMode="auto">
              <a:xfrm>
                <a:off x="3538" y="1116"/>
                <a:ext cx="89"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3" name="Rectangle 346"/>
              <p:cNvSpPr>
                <a:spLocks noChangeArrowheads="1"/>
              </p:cNvSpPr>
              <p:nvPr/>
            </p:nvSpPr>
            <p:spPr bwMode="auto">
              <a:xfrm>
                <a:off x="3503" y="1116"/>
                <a:ext cx="15"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4" name="Rectangle 347"/>
              <p:cNvSpPr>
                <a:spLocks noChangeArrowheads="1"/>
              </p:cNvSpPr>
              <p:nvPr/>
            </p:nvSpPr>
            <p:spPr bwMode="auto">
              <a:xfrm>
                <a:off x="3394" y="1116"/>
                <a:ext cx="89"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5" name="Rectangle 348"/>
              <p:cNvSpPr>
                <a:spLocks noChangeArrowheads="1"/>
              </p:cNvSpPr>
              <p:nvPr/>
            </p:nvSpPr>
            <p:spPr bwMode="auto">
              <a:xfrm>
                <a:off x="3360" y="1116"/>
                <a:ext cx="20"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6" name="Rectangle 349"/>
              <p:cNvSpPr>
                <a:spLocks noChangeArrowheads="1"/>
              </p:cNvSpPr>
              <p:nvPr/>
            </p:nvSpPr>
            <p:spPr bwMode="auto">
              <a:xfrm>
                <a:off x="3251" y="1116"/>
                <a:ext cx="89"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7" name="Rectangle 350"/>
              <p:cNvSpPr>
                <a:spLocks noChangeArrowheads="1"/>
              </p:cNvSpPr>
              <p:nvPr/>
            </p:nvSpPr>
            <p:spPr bwMode="auto">
              <a:xfrm>
                <a:off x="3217" y="1116"/>
                <a:ext cx="19"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8" name="Rectangle 351"/>
              <p:cNvSpPr>
                <a:spLocks noChangeArrowheads="1"/>
              </p:cNvSpPr>
              <p:nvPr/>
            </p:nvSpPr>
            <p:spPr bwMode="auto">
              <a:xfrm>
                <a:off x="3108" y="1116"/>
                <a:ext cx="89"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9" name="Rectangle 352"/>
              <p:cNvSpPr>
                <a:spLocks noChangeArrowheads="1"/>
              </p:cNvSpPr>
              <p:nvPr/>
            </p:nvSpPr>
            <p:spPr bwMode="auto">
              <a:xfrm>
                <a:off x="3073" y="1116"/>
                <a:ext cx="20"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0" name="Rectangle 353"/>
              <p:cNvSpPr>
                <a:spLocks noChangeArrowheads="1"/>
              </p:cNvSpPr>
              <p:nvPr/>
            </p:nvSpPr>
            <p:spPr bwMode="auto">
              <a:xfrm>
                <a:off x="3054" y="1116"/>
                <a:ext cx="5"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1" name="Freeform 354"/>
              <p:cNvSpPr>
                <a:spLocks/>
              </p:cNvSpPr>
              <p:nvPr/>
            </p:nvSpPr>
            <p:spPr bwMode="auto">
              <a:xfrm>
                <a:off x="3044" y="1101"/>
                <a:ext cx="74" cy="45"/>
              </a:xfrm>
              <a:custGeom>
                <a:avLst/>
                <a:gdLst>
                  <a:gd name="T0" fmla="*/ 11 w 15"/>
                  <a:gd name="T1" fmla="*/ 5 h 9"/>
                  <a:gd name="T2" fmla="*/ 15 w 15"/>
                  <a:gd name="T3" fmla="*/ 0 h 9"/>
                  <a:gd name="T4" fmla="*/ 0 w 15"/>
                  <a:gd name="T5" fmla="*/ 5 h 9"/>
                  <a:gd name="T6" fmla="*/ 15 w 15"/>
                  <a:gd name="T7" fmla="*/ 9 h 9"/>
                  <a:gd name="T8" fmla="*/ 11 w 15"/>
                  <a:gd name="T9" fmla="*/ 5 h 9"/>
                </a:gdLst>
                <a:ahLst/>
                <a:cxnLst>
                  <a:cxn ang="0">
                    <a:pos x="T0" y="T1"/>
                  </a:cxn>
                  <a:cxn ang="0">
                    <a:pos x="T2" y="T3"/>
                  </a:cxn>
                  <a:cxn ang="0">
                    <a:pos x="T4" y="T5"/>
                  </a:cxn>
                  <a:cxn ang="0">
                    <a:pos x="T6" y="T7"/>
                  </a:cxn>
                  <a:cxn ang="0">
                    <a:pos x="T8" y="T9"/>
                  </a:cxn>
                </a:cxnLst>
                <a:rect l="0" t="0" r="r" b="b"/>
                <a:pathLst>
                  <a:path w="15" h="9">
                    <a:moveTo>
                      <a:pt x="11" y="5"/>
                    </a:moveTo>
                    <a:lnTo>
                      <a:pt x="15" y="0"/>
                    </a:lnTo>
                    <a:lnTo>
                      <a:pt x="0" y="5"/>
                    </a:lnTo>
                    <a:lnTo>
                      <a:pt x="15" y="9"/>
                    </a:lnTo>
                    <a:lnTo>
                      <a:pt x="11" y="5"/>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2" name="Freeform 355"/>
              <p:cNvSpPr>
                <a:spLocks/>
              </p:cNvSpPr>
              <p:nvPr/>
            </p:nvSpPr>
            <p:spPr bwMode="auto">
              <a:xfrm>
                <a:off x="4600" y="943"/>
                <a:ext cx="59" cy="479"/>
              </a:xfrm>
              <a:custGeom>
                <a:avLst/>
                <a:gdLst>
                  <a:gd name="T0" fmla="*/ 1 w 12"/>
                  <a:gd name="T1" fmla="*/ 0 h 97"/>
                  <a:gd name="T2" fmla="*/ 11 w 12"/>
                  <a:gd name="T3" fmla="*/ 0 h 97"/>
                  <a:gd name="T4" fmla="*/ 12 w 12"/>
                  <a:gd name="T5" fmla="*/ 1 h 97"/>
                  <a:gd name="T6" fmla="*/ 12 w 12"/>
                  <a:gd name="T7" fmla="*/ 96 h 97"/>
                  <a:gd name="T8" fmla="*/ 11 w 12"/>
                  <a:gd name="T9" fmla="*/ 97 h 97"/>
                  <a:gd name="T10" fmla="*/ 1 w 12"/>
                  <a:gd name="T11" fmla="*/ 97 h 97"/>
                  <a:gd name="T12" fmla="*/ 0 w 12"/>
                  <a:gd name="T13" fmla="*/ 96 h 97"/>
                  <a:gd name="T14" fmla="*/ 0 w 12"/>
                  <a:gd name="T15" fmla="*/ 1 h 97"/>
                  <a:gd name="T16" fmla="*/ 1 w 12"/>
                  <a:gd name="T1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97">
                    <a:moveTo>
                      <a:pt x="1" y="0"/>
                    </a:moveTo>
                    <a:lnTo>
                      <a:pt x="11" y="0"/>
                    </a:lnTo>
                    <a:cubicBezTo>
                      <a:pt x="12" y="0"/>
                      <a:pt x="12" y="1"/>
                      <a:pt x="12" y="1"/>
                    </a:cubicBezTo>
                    <a:lnTo>
                      <a:pt x="12" y="96"/>
                    </a:lnTo>
                    <a:cubicBezTo>
                      <a:pt x="12" y="97"/>
                      <a:pt x="12" y="97"/>
                      <a:pt x="11" y="97"/>
                    </a:cubicBezTo>
                    <a:lnTo>
                      <a:pt x="1" y="97"/>
                    </a:lnTo>
                    <a:cubicBezTo>
                      <a:pt x="1" y="97"/>
                      <a:pt x="0" y="97"/>
                      <a:pt x="0" y="96"/>
                    </a:cubicBezTo>
                    <a:lnTo>
                      <a:pt x="0" y="1"/>
                    </a:lnTo>
                    <a:cubicBezTo>
                      <a:pt x="0" y="1"/>
                      <a:pt x="1" y="0"/>
                      <a:pt x="1" y="0"/>
                    </a:cubicBezTo>
                    <a:close/>
                  </a:path>
                </a:pathLst>
              </a:custGeom>
              <a:solidFill>
                <a:srgbClr val="0096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3" name="Freeform 356"/>
              <p:cNvSpPr>
                <a:spLocks/>
              </p:cNvSpPr>
              <p:nvPr/>
            </p:nvSpPr>
            <p:spPr bwMode="auto">
              <a:xfrm>
                <a:off x="4214" y="1412"/>
                <a:ext cx="929" cy="158"/>
              </a:xfrm>
              <a:custGeom>
                <a:avLst/>
                <a:gdLst>
                  <a:gd name="T0" fmla="*/ 3 w 188"/>
                  <a:gd name="T1" fmla="*/ 0 h 32"/>
                  <a:gd name="T2" fmla="*/ 185 w 188"/>
                  <a:gd name="T3" fmla="*/ 0 h 32"/>
                  <a:gd name="T4" fmla="*/ 188 w 188"/>
                  <a:gd name="T5" fmla="*/ 3 h 32"/>
                  <a:gd name="T6" fmla="*/ 188 w 188"/>
                  <a:gd name="T7" fmla="*/ 29 h 32"/>
                  <a:gd name="T8" fmla="*/ 185 w 188"/>
                  <a:gd name="T9" fmla="*/ 32 h 32"/>
                  <a:gd name="T10" fmla="*/ 3 w 188"/>
                  <a:gd name="T11" fmla="*/ 32 h 32"/>
                  <a:gd name="T12" fmla="*/ 0 w 188"/>
                  <a:gd name="T13" fmla="*/ 29 h 32"/>
                  <a:gd name="T14" fmla="*/ 0 w 188"/>
                  <a:gd name="T15" fmla="*/ 3 h 32"/>
                  <a:gd name="T16" fmla="*/ 3 w 188"/>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32">
                    <a:moveTo>
                      <a:pt x="3" y="0"/>
                    </a:moveTo>
                    <a:lnTo>
                      <a:pt x="185" y="0"/>
                    </a:lnTo>
                    <a:cubicBezTo>
                      <a:pt x="187" y="0"/>
                      <a:pt x="188" y="1"/>
                      <a:pt x="188" y="3"/>
                    </a:cubicBezTo>
                    <a:lnTo>
                      <a:pt x="188" y="29"/>
                    </a:lnTo>
                    <a:cubicBezTo>
                      <a:pt x="188" y="31"/>
                      <a:pt x="187" y="32"/>
                      <a:pt x="185" y="32"/>
                    </a:cubicBezTo>
                    <a:lnTo>
                      <a:pt x="3" y="32"/>
                    </a:lnTo>
                    <a:cubicBezTo>
                      <a:pt x="1" y="32"/>
                      <a:pt x="0" y="31"/>
                      <a:pt x="0" y="29"/>
                    </a:cubicBezTo>
                    <a:lnTo>
                      <a:pt x="0" y="3"/>
                    </a:lnTo>
                    <a:cubicBezTo>
                      <a:pt x="0" y="1"/>
                      <a:pt x="1" y="0"/>
                      <a:pt x="3" y="0"/>
                    </a:cubicBezTo>
                    <a:close/>
                  </a:path>
                </a:pathLst>
              </a:custGeom>
              <a:solidFill>
                <a:srgbClr val="E5CACA"/>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84" name="Rectangle 357"/>
              <p:cNvSpPr>
                <a:spLocks noChangeArrowheads="1"/>
              </p:cNvSpPr>
              <p:nvPr/>
            </p:nvSpPr>
            <p:spPr bwMode="auto">
              <a:xfrm>
                <a:off x="4366" y="1416"/>
                <a:ext cx="677"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Exception unit</a:t>
                </a:r>
                <a:endParaRPr kumimoji="0" lang="en-US" sz="1800" b="0" i="0" u="none" strike="noStrike" cap="none" normalizeH="0" baseline="0" smtClean="0">
                  <a:ln>
                    <a:noFill/>
                  </a:ln>
                  <a:solidFill>
                    <a:schemeClr val="tx1"/>
                  </a:solidFill>
                  <a:effectLst/>
                  <a:latin typeface="Arial" pitchFamily="34" charset="0"/>
                </a:endParaRPr>
              </a:p>
            </p:txBody>
          </p:sp>
          <p:sp>
            <p:nvSpPr>
              <p:cNvPr id="2185" name="Oval 358"/>
              <p:cNvSpPr>
                <a:spLocks noChangeArrowheads="1"/>
              </p:cNvSpPr>
              <p:nvPr/>
            </p:nvSpPr>
            <p:spPr bwMode="auto">
              <a:xfrm>
                <a:off x="1271" y="2277"/>
                <a:ext cx="59" cy="49"/>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6" name="Freeform 359"/>
              <p:cNvSpPr>
                <a:spLocks/>
              </p:cNvSpPr>
              <p:nvPr/>
            </p:nvSpPr>
            <p:spPr bwMode="auto">
              <a:xfrm>
                <a:off x="4333" y="1131"/>
                <a:ext cx="10" cy="89"/>
              </a:xfrm>
              <a:custGeom>
                <a:avLst/>
                <a:gdLst>
                  <a:gd name="T0" fmla="*/ 10 w 10"/>
                  <a:gd name="T1" fmla="*/ 89 h 89"/>
                  <a:gd name="T2" fmla="*/ 10 w 10"/>
                  <a:gd name="T3" fmla="*/ 89 h 89"/>
                  <a:gd name="T4" fmla="*/ 10 w 10"/>
                  <a:gd name="T5" fmla="*/ 0 h 89"/>
                  <a:gd name="T6" fmla="*/ 0 w 10"/>
                  <a:gd name="T7" fmla="*/ 0 h 89"/>
                  <a:gd name="T8" fmla="*/ 0 w 10"/>
                  <a:gd name="T9" fmla="*/ 89 h 89"/>
                  <a:gd name="T10" fmla="*/ 0 w 10"/>
                  <a:gd name="T11" fmla="*/ 89 h 89"/>
                  <a:gd name="T12" fmla="*/ 10 w 10"/>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10" h="89">
                    <a:moveTo>
                      <a:pt x="10" y="89"/>
                    </a:moveTo>
                    <a:lnTo>
                      <a:pt x="10" y="89"/>
                    </a:lnTo>
                    <a:lnTo>
                      <a:pt x="10" y="0"/>
                    </a:lnTo>
                    <a:lnTo>
                      <a:pt x="0" y="0"/>
                    </a:lnTo>
                    <a:lnTo>
                      <a:pt x="0" y="89"/>
                    </a:lnTo>
                    <a:lnTo>
                      <a:pt x="0" y="89"/>
                    </a:lnTo>
                    <a:lnTo>
                      <a:pt x="10" y="89"/>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7" name="Rectangle 360"/>
              <p:cNvSpPr>
                <a:spLocks noChangeArrowheads="1"/>
              </p:cNvSpPr>
              <p:nvPr/>
            </p:nvSpPr>
            <p:spPr bwMode="auto">
              <a:xfrm>
                <a:off x="4333" y="1239"/>
                <a:ext cx="10" cy="20"/>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8" name="Freeform 361"/>
              <p:cNvSpPr>
                <a:spLocks/>
              </p:cNvSpPr>
              <p:nvPr/>
            </p:nvSpPr>
            <p:spPr bwMode="auto">
              <a:xfrm>
                <a:off x="4328" y="1274"/>
                <a:ext cx="15" cy="94"/>
              </a:xfrm>
              <a:custGeom>
                <a:avLst/>
                <a:gdLst>
                  <a:gd name="T0" fmla="*/ 10 w 15"/>
                  <a:gd name="T1" fmla="*/ 94 h 94"/>
                  <a:gd name="T2" fmla="*/ 10 w 15"/>
                  <a:gd name="T3" fmla="*/ 89 h 94"/>
                  <a:gd name="T4" fmla="*/ 10 w 15"/>
                  <a:gd name="T5" fmla="*/ 59 h 94"/>
                  <a:gd name="T6" fmla="*/ 15 w 15"/>
                  <a:gd name="T7" fmla="*/ 10 h 94"/>
                  <a:gd name="T8" fmla="*/ 15 w 15"/>
                  <a:gd name="T9" fmla="*/ 0 h 94"/>
                  <a:gd name="T10" fmla="*/ 0 w 15"/>
                  <a:gd name="T11" fmla="*/ 0 h 94"/>
                  <a:gd name="T12" fmla="*/ 0 w 15"/>
                  <a:gd name="T13" fmla="*/ 10 h 94"/>
                  <a:gd name="T14" fmla="*/ 0 w 15"/>
                  <a:gd name="T15" fmla="*/ 59 h 94"/>
                  <a:gd name="T16" fmla="*/ 0 w 15"/>
                  <a:gd name="T17" fmla="*/ 89 h 94"/>
                  <a:gd name="T18" fmla="*/ 0 w 15"/>
                  <a:gd name="T19" fmla="*/ 89 h 94"/>
                  <a:gd name="T20" fmla="*/ 10 w 15"/>
                  <a:gd name="T21"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94">
                    <a:moveTo>
                      <a:pt x="10" y="94"/>
                    </a:moveTo>
                    <a:lnTo>
                      <a:pt x="10" y="89"/>
                    </a:lnTo>
                    <a:lnTo>
                      <a:pt x="10" y="59"/>
                    </a:lnTo>
                    <a:lnTo>
                      <a:pt x="15" y="10"/>
                    </a:lnTo>
                    <a:lnTo>
                      <a:pt x="15" y="0"/>
                    </a:lnTo>
                    <a:lnTo>
                      <a:pt x="0" y="0"/>
                    </a:lnTo>
                    <a:lnTo>
                      <a:pt x="0" y="10"/>
                    </a:lnTo>
                    <a:lnTo>
                      <a:pt x="0" y="59"/>
                    </a:lnTo>
                    <a:lnTo>
                      <a:pt x="0" y="89"/>
                    </a:lnTo>
                    <a:lnTo>
                      <a:pt x="0" y="89"/>
                    </a:lnTo>
                    <a:lnTo>
                      <a:pt x="10" y="94"/>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9" name="Freeform 362"/>
              <p:cNvSpPr>
                <a:spLocks/>
              </p:cNvSpPr>
              <p:nvPr/>
            </p:nvSpPr>
            <p:spPr bwMode="auto">
              <a:xfrm>
                <a:off x="4323" y="1383"/>
                <a:ext cx="15" cy="19"/>
              </a:xfrm>
              <a:custGeom>
                <a:avLst/>
                <a:gdLst>
                  <a:gd name="T0" fmla="*/ 5 w 15"/>
                  <a:gd name="T1" fmla="*/ 19 h 19"/>
                  <a:gd name="T2" fmla="*/ 10 w 15"/>
                  <a:gd name="T3" fmla="*/ 15 h 19"/>
                  <a:gd name="T4" fmla="*/ 10 w 15"/>
                  <a:gd name="T5" fmla="*/ 10 h 19"/>
                  <a:gd name="T6" fmla="*/ 15 w 15"/>
                  <a:gd name="T7" fmla="*/ 0 h 19"/>
                  <a:gd name="T8" fmla="*/ 5 w 15"/>
                  <a:gd name="T9" fmla="*/ 0 h 19"/>
                  <a:gd name="T10" fmla="*/ 0 w 15"/>
                  <a:gd name="T11" fmla="*/ 10 h 19"/>
                  <a:gd name="T12" fmla="*/ 0 w 15"/>
                  <a:gd name="T13" fmla="*/ 10 h 19"/>
                  <a:gd name="T14" fmla="*/ 5 w 15"/>
                  <a:gd name="T15" fmla="*/ 10 h 19"/>
                  <a:gd name="T16" fmla="*/ 5 w 1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9">
                    <a:moveTo>
                      <a:pt x="5" y="19"/>
                    </a:moveTo>
                    <a:lnTo>
                      <a:pt x="10" y="15"/>
                    </a:lnTo>
                    <a:lnTo>
                      <a:pt x="10" y="10"/>
                    </a:lnTo>
                    <a:lnTo>
                      <a:pt x="15" y="0"/>
                    </a:lnTo>
                    <a:lnTo>
                      <a:pt x="5" y="0"/>
                    </a:lnTo>
                    <a:lnTo>
                      <a:pt x="0" y="10"/>
                    </a:lnTo>
                    <a:lnTo>
                      <a:pt x="0" y="10"/>
                    </a:lnTo>
                    <a:lnTo>
                      <a:pt x="5" y="10"/>
                    </a:lnTo>
                    <a:lnTo>
                      <a:pt x="5" y="19"/>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0" name="Freeform 363"/>
              <p:cNvSpPr>
                <a:spLocks/>
              </p:cNvSpPr>
              <p:nvPr/>
            </p:nvSpPr>
            <p:spPr bwMode="auto">
              <a:xfrm>
                <a:off x="1206" y="2460"/>
                <a:ext cx="237" cy="108"/>
              </a:xfrm>
              <a:custGeom>
                <a:avLst/>
                <a:gdLst>
                  <a:gd name="T0" fmla="*/ 20 w 48"/>
                  <a:gd name="T1" fmla="*/ 20 h 22"/>
                  <a:gd name="T2" fmla="*/ 20 w 48"/>
                  <a:gd name="T3" fmla="*/ 16 h 22"/>
                  <a:gd name="T4" fmla="*/ 12 w 48"/>
                  <a:gd name="T5" fmla="*/ 16 h 22"/>
                  <a:gd name="T6" fmla="*/ 2 w 48"/>
                  <a:gd name="T7" fmla="*/ 15 h 22"/>
                  <a:gd name="T8" fmla="*/ 1 w 48"/>
                  <a:gd name="T9" fmla="*/ 11 h 22"/>
                  <a:gd name="T10" fmla="*/ 1 w 48"/>
                  <a:gd name="T11" fmla="*/ 7 h 22"/>
                  <a:gd name="T12" fmla="*/ 8 w 48"/>
                  <a:gd name="T13" fmla="*/ 5 h 22"/>
                  <a:gd name="T14" fmla="*/ 19 w 48"/>
                  <a:gd name="T15" fmla="*/ 5 h 22"/>
                  <a:gd name="T16" fmla="*/ 20 w 48"/>
                  <a:gd name="T17" fmla="*/ 4 h 22"/>
                  <a:gd name="T18" fmla="*/ 20 w 48"/>
                  <a:gd name="T19" fmla="*/ 2 h 22"/>
                  <a:gd name="T20" fmla="*/ 25 w 48"/>
                  <a:gd name="T21" fmla="*/ 1 h 22"/>
                  <a:gd name="T22" fmla="*/ 32 w 48"/>
                  <a:gd name="T23" fmla="*/ 3 h 22"/>
                  <a:gd name="T24" fmla="*/ 45 w 48"/>
                  <a:gd name="T25" fmla="*/ 9 h 22"/>
                  <a:gd name="T26" fmla="*/ 43 w 48"/>
                  <a:gd name="T27" fmla="*/ 13 h 22"/>
                  <a:gd name="T28" fmla="*/ 35 w 48"/>
                  <a:gd name="T29" fmla="*/ 16 h 22"/>
                  <a:gd name="T30" fmla="*/ 27 w 48"/>
                  <a:gd name="T31" fmla="*/ 20 h 22"/>
                  <a:gd name="T32" fmla="*/ 20 w 48"/>
                  <a:gd name="T33" fmla="*/ 21 h 22"/>
                  <a:gd name="T34" fmla="*/ 20 w 48"/>
                  <a:gd name="T3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22">
                    <a:moveTo>
                      <a:pt x="20" y="20"/>
                    </a:moveTo>
                    <a:lnTo>
                      <a:pt x="20" y="16"/>
                    </a:lnTo>
                    <a:cubicBezTo>
                      <a:pt x="20" y="16"/>
                      <a:pt x="12" y="16"/>
                      <a:pt x="12" y="16"/>
                    </a:cubicBezTo>
                    <a:cubicBezTo>
                      <a:pt x="9" y="16"/>
                      <a:pt x="4" y="16"/>
                      <a:pt x="2" y="15"/>
                    </a:cubicBezTo>
                    <a:cubicBezTo>
                      <a:pt x="0" y="14"/>
                      <a:pt x="1" y="12"/>
                      <a:pt x="1" y="11"/>
                    </a:cubicBezTo>
                    <a:lnTo>
                      <a:pt x="1" y="7"/>
                    </a:lnTo>
                    <a:cubicBezTo>
                      <a:pt x="1" y="5"/>
                      <a:pt x="5" y="5"/>
                      <a:pt x="8" y="5"/>
                    </a:cubicBezTo>
                    <a:lnTo>
                      <a:pt x="19" y="5"/>
                    </a:lnTo>
                    <a:cubicBezTo>
                      <a:pt x="20" y="5"/>
                      <a:pt x="20" y="5"/>
                      <a:pt x="20" y="4"/>
                    </a:cubicBezTo>
                    <a:lnTo>
                      <a:pt x="20" y="2"/>
                    </a:lnTo>
                    <a:cubicBezTo>
                      <a:pt x="20" y="0"/>
                      <a:pt x="23" y="0"/>
                      <a:pt x="25" y="1"/>
                    </a:cubicBezTo>
                    <a:cubicBezTo>
                      <a:pt x="27" y="2"/>
                      <a:pt x="30" y="2"/>
                      <a:pt x="32" y="3"/>
                    </a:cubicBezTo>
                    <a:cubicBezTo>
                      <a:pt x="36" y="5"/>
                      <a:pt x="41" y="7"/>
                      <a:pt x="45" y="9"/>
                    </a:cubicBezTo>
                    <a:cubicBezTo>
                      <a:pt x="48" y="11"/>
                      <a:pt x="45" y="12"/>
                      <a:pt x="43" y="13"/>
                    </a:cubicBezTo>
                    <a:cubicBezTo>
                      <a:pt x="40" y="14"/>
                      <a:pt x="38" y="15"/>
                      <a:pt x="35" y="16"/>
                    </a:cubicBezTo>
                    <a:cubicBezTo>
                      <a:pt x="32" y="17"/>
                      <a:pt x="30" y="19"/>
                      <a:pt x="27" y="20"/>
                    </a:cubicBezTo>
                    <a:cubicBezTo>
                      <a:pt x="25" y="21"/>
                      <a:pt x="23" y="22"/>
                      <a:pt x="20" y="21"/>
                    </a:cubicBezTo>
                    <a:cubicBezTo>
                      <a:pt x="20" y="20"/>
                      <a:pt x="20" y="20"/>
                      <a:pt x="20" y="20"/>
                    </a:cubicBezTo>
                    <a:close/>
                  </a:path>
                </a:pathLst>
              </a:custGeom>
              <a:solidFill>
                <a:srgbClr val="0096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1" name="Freeform 364"/>
              <p:cNvSpPr>
                <a:spLocks/>
              </p:cNvSpPr>
              <p:nvPr/>
            </p:nvSpPr>
            <p:spPr bwMode="auto">
              <a:xfrm>
                <a:off x="1320" y="2460"/>
                <a:ext cx="114" cy="103"/>
              </a:xfrm>
              <a:custGeom>
                <a:avLst/>
                <a:gdLst>
                  <a:gd name="T0" fmla="*/ 3 w 23"/>
                  <a:gd name="T1" fmla="*/ 2 h 21"/>
                  <a:gd name="T2" fmla="*/ 21 w 23"/>
                  <a:gd name="T3" fmla="*/ 11 h 21"/>
                  <a:gd name="T4" fmla="*/ 11 w 23"/>
                  <a:gd name="T5" fmla="*/ 15 h 21"/>
                  <a:gd name="T6" fmla="*/ 5 w 23"/>
                  <a:gd name="T7" fmla="*/ 18 h 21"/>
                  <a:gd name="T8" fmla="*/ 0 w 23"/>
                  <a:gd name="T9" fmla="*/ 19 h 21"/>
                  <a:gd name="T10" fmla="*/ 0 w 23"/>
                  <a:gd name="T11" fmla="*/ 21 h 21"/>
                  <a:gd name="T12" fmla="*/ 5 w 23"/>
                  <a:gd name="T13" fmla="*/ 19 h 21"/>
                  <a:gd name="T14" fmla="*/ 13 w 23"/>
                  <a:gd name="T15" fmla="*/ 16 h 21"/>
                  <a:gd name="T16" fmla="*/ 20 w 23"/>
                  <a:gd name="T17" fmla="*/ 13 h 21"/>
                  <a:gd name="T18" fmla="*/ 23 w 23"/>
                  <a:gd name="T19" fmla="*/ 11 h 21"/>
                  <a:gd name="T20" fmla="*/ 20 w 23"/>
                  <a:gd name="T21" fmla="*/ 9 h 21"/>
                  <a:gd name="T22" fmla="*/ 13 w 23"/>
                  <a:gd name="T23" fmla="*/ 5 h 21"/>
                  <a:gd name="T24" fmla="*/ 5 w 23"/>
                  <a:gd name="T25" fmla="*/ 2 h 21"/>
                  <a:gd name="T26" fmla="*/ 0 w 23"/>
                  <a:gd name="T27" fmla="*/ 0 h 21"/>
                  <a:gd name="T28" fmla="*/ 0 w 23"/>
                  <a:gd name="T29" fmla="*/ 2 h 21"/>
                  <a:gd name="T30" fmla="*/ 3 w 23"/>
                  <a:gd name="T31"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21">
                    <a:moveTo>
                      <a:pt x="3" y="2"/>
                    </a:moveTo>
                    <a:cubicBezTo>
                      <a:pt x="5" y="3"/>
                      <a:pt x="22" y="11"/>
                      <a:pt x="21" y="11"/>
                    </a:cubicBezTo>
                    <a:cubicBezTo>
                      <a:pt x="18" y="12"/>
                      <a:pt x="15" y="14"/>
                      <a:pt x="11" y="15"/>
                    </a:cubicBezTo>
                    <a:cubicBezTo>
                      <a:pt x="9" y="16"/>
                      <a:pt x="7" y="17"/>
                      <a:pt x="5" y="18"/>
                    </a:cubicBezTo>
                    <a:cubicBezTo>
                      <a:pt x="4" y="18"/>
                      <a:pt x="2" y="19"/>
                      <a:pt x="0" y="19"/>
                    </a:cubicBezTo>
                    <a:lnTo>
                      <a:pt x="0" y="21"/>
                    </a:lnTo>
                    <a:cubicBezTo>
                      <a:pt x="2" y="21"/>
                      <a:pt x="4" y="20"/>
                      <a:pt x="5" y="19"/>
                    </a:cubicBezTo>
                    <a:cubicBezTo>
                      <a:pt x="7" y="18"/>
                      <a:pt x="10" y="17"/>
                      <a:pt x="13" y="16"/>
                    </a:cubicBezTo>
                    <a:cubicBezTo>
                      <a:pt x="15" y="15"/>
                      <a:pt x="18" y="14"/>
                      <a:pt x="20" y="13"/>
                    </a:cubicBezTo>
                    <a:cubicBezTo>
                      <a:pt x="21" y="12"/>
                      <a:pt x="23" y="11"/>
                      <a:pt x="23" y="11"/>
                    </a:cubicBezTo>
                    <a:cubicBezTo>
                      <a:pt x="23" y="10"/>
                      <a:pt x="21" y="9"/>
                      <a:pt x="20" y="9"/>
                    </a:cubicBezTo>
                    <a:cubicBezTo>
                      <a:pt x="18" y="7"/>
                      <a:pt x="15" y="6"/>
                      <a:pt x="13" y="5"/>
                    </a:cubicBezTo>
                    <a:cubicBezTo>
                      <a:pt x="10" y="4"/>
                      <a:pt x="8" y="3"/>
                      <a:pt x="5" y="2"/>
                    </a:cubicBezTo>
                    <a:cubicBezTo>
                      <a:pt x="4" y="1"/>
                      <a:pt x="2" y="0"/>
                      <a:pt x="0" y="0"/>
                    </a:cubicBezTo>
                    <a:lnTo>
                      <a:pt x="0" y="2"/>
                    </a:lnTo>
                    <a:cubicBezTo>
                      <a:pt x="1" y="2"/>
                      <a:pt x="3" y="2"/>
                      <a:pt x="3" y="2"/>
                    </a:cubicBezTo>
                    <a:close/>
                  </a:path>
                </a:pathLst>
              </a:custGeom>
              <a:solidFill>
                <a:srgbClr val="0096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2" name="Freeform 365"/>
              <p:cNvSpPr>
                <a:spLocks/>
              </p:cNvSpPr>
              <p:nvPr/>
            </p:nvSpPr>
            <p:spPr bwMode="auto">
              <a:xfrm>
                <a:off x="1206" y="2460"/>
                <a:ext cx="119" cy="103"/>
              </a:xfrm>
              <a:custGeom>
                <a:avLst/>
                <a:gdLst>
                  <a:gd name="T0" fmla="*/ 20 w 24"/>
                  <a:gd name="T1" fmla="*/ 1 h 21"/>
                  <a:gd name="T2" fmla="*/ 20 w 24"/>
                  <a:gd name="T3" fmla="*/ 5 h 21"/>
                  <a:gd name="T4" fmla="*/ 13 w 24"/>
                  <a:gd name="T5" fmla="*/ 5 h 21"/>
                  <a:gd name="T6" fmla="*/ 5 w 24"/>
                  <a:gd name="T7" fmla="*/ 5 h 21"/>
                  <a:gd name="T8" fmla="*/ 1 w 24"/>
                  <a:gd name="T9" fmla="*/ 8 h 21"/>
                  <a:gd name="T10" fmla="*/ 1 w 24"/>
                  <a:gd name="T11" fmla="*/ 13 h 21"/>
                  <a:gd name="T12" fmla="*/ 4 w 24"/>
                  <a:gd name="T13" fmla="*/ 16 h 21"/>
                  <a:gd name="T14" fmla="*/ 12 w 24"/>
                  <a:gd name="T15" fmla="*/ 16 h 21"/>
                  <a:gd name="T16" fmla="*/ 20 w 24"/>
                  <a:gd name="T17" fmla="*/ 16 h 21"/>
                  <a:gd name="T18" fmla="*/ 20 w 24"/>
                  <a:gd name="T19" fmla="*/ 20 h 21"/>
                  <a:gd name="T20" fmla="*/ 21 w 24"/>
                  <a:gd name="T21" fmla="*/ 21 h 21"/>
                  <a:gd name="T22" fmla="*/ 23 w 24"/>
                  <a:gd name="T23" fmla="*/ 21 h 21"/>
                  <a:gd name="T24" fmla="*/ 23 w 24"/>
                  <a:gd name="T25" fmla="*/ 20 h 21"/>
                  <a:gd name="T26" fmla="*/ 23 w 24"/>
                  <a:gd name="T27" fmla="*/ 19 h 21"/>
                  <a:gd name="T28" fmla="*/ 22 w 24"/>
                  <a:gd name="T29" fmla="*/ 17 h 21"/>
                  <a:gd name="T30" fmla="*/ 22 w 24"/>
                  <a:gd name="T31" fmla="*/ 14 h 21"/>
                  <a:gd name="T32" fmla="*/ 14 w 24"/>
                  <a:gd name="T33" fmla="*/ 14 h 21"/>
                  <a:gd name="T34" fmla="*/ 4 w 24"/>
                  <a:gd name="T35" fmla="*/ 14 h 21"/>
                  <a:gd name="T36" fmla="*/ 3 w 24"/>
                  <a:gd name="T37" fmla="*/ 10 h 21"/>
                  <a:gd name="T38" fmla="*/ 7 w 24"/>
                  <a:gd name="T39" fmla="*/ 6 h 21"/>
                  <a:gd name="T40" fmla="*/ 22 w 24"/>
                  <a:gd name="T41" fmla="*/ 6 h 21"/>
                  <a:gd name="T42" fmla="*/ 22 w 24"/>
                  <a:gd name="T43" fmla="*/ 4 h 21"/>
                  <a:gd name="T44" fmla="*/ 22 w 24"/>
                  <a:gd name="T45" fmla="*/ 3 h 21"/>
                  <a:gd name="T46" fmla="*/ 23 w 24"/>
                  <a:gd name="T47" fmla="*/ 2 h 21"/>
                  <a:gd name="T48" fmla="*/ 23 w 24"/>
                  <a:gd name="T49" fmla="*/ 1 h 21"/>
                  <a:gd name="T50" fmla="*/ 23 w 24"/>
                  <a:gd name="T51" fmla="*/ 0 h 21"/>
                  <a:gd name="T52" fmla="*/ 20 w 24"/>
                  <a:gd name="T53"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 h="21">
                    <a:moveTo>
                      <a:pt x="20" y="1"/>
                    </a:moveTo>
                    <a:lnTo>
                      <a:pt x="20" y="5"/>
                    </a:lnTo>
                    <a:cubicBezTo>
                      <a:pt x="20" y="5"/>
                      <a:pt x="14" y="5"/>
                      <a:pt x="13" y="5"/>
                    </a:cubicBezTo>
                    <a:lnTo>
                      <a:pt x="5" y="5"/>
                    </a:lnTo>
                    <a:cubicBezTo>
                      <a:pt x="1" y="5"/>
                      <a:pt x="1" y="7"/>
                      <a:pt x="1" y="8"/>
                    </a:cubicBezTo>
                    <a:lnTo>
                      <a:pt x="1" y="13"/>
                    </a:lnTo>
                    <a:cubicBezTo>
                      <a:pt x="1" y="14"/>
                      <a:pt x="0" y="15"/>
                      <a:pt x="4" y="16"/>
                    </a:cubicBezTo>
                    <a:cubicBezTo>
                      <a:pt x="6" y="16"/>
                      <a:pt x="9" y="16"/>
                      <a:pt x="12" y="16"/>
                    </a:cubicBezTo>
                    <a:cubicBezTo>
                      <a:pt x="14" y="16"/>
                      <a:pt x="17" y="16"/>
                      <a:pt x="20" y="16"/>
                    </a:cubicBezTo>
                    <a:lnTo>
                      <a:pt x="20" y="20"/>
                    </a:lnTo>
                    <a:cubicBezTo>
                      <a:pt x="20" y="20"/>
                      <a:pt x="20" y="21"/>
                      <a:pt x="21" y="21"/>
                    </a:cubicBezTo>
                    <a:cubicBezTo>
                      <a:pt x="21" y="21"/>
                      <a:pt x="23" y="21"/>
                      <a:pt x="23" y="21"/>
                    </a:cubicBezTo>
                    <a:lnTo>
                      <a:pt x="23" y="20"/>
                    </a:lnTo>
                    <a:cubicBezTo>
                      <a:pt x="23" y="19"/>
                      <a:pt x="23" y="19"/>
                      <a:pt x="23" y="19"/>
                    </a:cubicBezTo>
                    <a:cubicBezTo>
                      <a:pt x="22" y="18"/>
                      <a:pt x="22" y="17"/>
                      <a:pt x="22" y="17"/>
                    </a:cubicBezTo>
                    <a:lnTo>
                      <a:pt x="22" y="14"/>
                    </a:lnTo>
                    <a:cubicBezTo>
                      <a:pt x="22" y="14"/>
                      <a:pt x="15" y="14"/>
                      <a:pt x="14" y="14"/>
                    </a:cubicBezTo>
                    <a:cubicBezTo>
                      <a:pt x="11" y="14"/>
                      <a:pt x="7" y="15"/>
                      <a:pt x="4" y="14"/>
                    </a:cubicBezTo>
                    <a:cubicBezTo>
                      <a:pt x="2" y="14"/>
                      <a:pt x="3" y="11"/>
                      <a:pt x="3" y="10"/>
                    </a:cubicBezTo>
                    <a:cubicBezTo>
                      <a:pt x="3" y="8"/>
                      <a:pt x="2" y="6"/>
                      <a:pt x="7" y="6"/>
                    </a:cubicBezTo>
                    <a:lnTo>
                      <a:pt x="22" y="6"/>
                    </a:lnTo>
                    <a:cubicBezTo>
                      <a:pt x="22" y="6"/>
                      <a:pt x="22" y="4"/>
                      <a:pt x="22" y="4"/>
                    </a:cubicBezTo>
                    <a:cubicBezTo>
                      <a:pt x="22" y="4"/>
                      <a:pt x="22" y="3"/>
                      <a:pt x="22" y="3"/>
                    </a:cubicBezTo>
                    <a:cubicBezTo>
                      <a:pt x="22" y="2"/>
                      <a:pt x="23" y="2"/>
                      <a:pt x="23" y="2"/>
                    </a:cubicBezTo>
                    <a:cubicBezTo>
                      <a:pt x="23" y="2"/>
                      <a:pt x="23" y="2"/>
                      <a:pt x="23" y="1"/>
                    </a:cubicBezTo>
                    <a:cubicBezTo>
                      <a:pt x="23" y="1"/>
                      <a:pt x="24" y="0"/>
                      <a:pt x="23" y="0"/>
                    </a:cubicBezTo>
                    <a:cubicBezTo>
                      <a:pt x="21" y="0"/>
                      <a:pt x="20" y="1"/>
                      <a:pt x="20" y="1"/>
                    </a:cubicBezTo>
                    <a:close/>
                  </a:path>
                </a:pathLst>
              </a:custGeom>
              <a:solidFill>
                <a:srgbClr val="0096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3" name="Freeform 366"/>
              <p:cNvSpPr>
                <a:spLocks noEditPoints="1"/>
              </p:cNvSpPr>
              <p:nvPr/>
            </p:nvSpPr>
            <p:spPr bwMode="auto">
              <a:xfrm>
                <a:off x="1206" y="2460"/>
                <a:ext cx="237" cy="103"/>
              </a:xfrm>
              <a:custGeom>
                <a:avLst/>
                <a:gdLst>
                  <a:gd name="T0" fmla="*/ 45 w 48"/>
                  <a:gd name="T1" fmla="*/ 9 h 21"/>
                  <a:gd name="T2" fmla="*/ 32 w 48"/>
                  <a:gd name="T3" fmla="*/ 3 h 21"/>
                  <a:gd name="T4" fmla="*/ 26 w 48"/>
                  <a:gd name="T5" fmla="*/ 1 h 21"/>
                  <a:gd name="T6" fmla="*/ 21 w 48"/>
                  <a:gd name="T7" fmla="*/ 0 h 21"/>
                  <a:gd name="T8" fmla="*/ 19 w 48"/>
                  <a:gd name="T9" fmla="*/ 2 h 21"/>
                  <a:gd name="T10" fmla="*/ 19 w 48"/>
                  <a:gd name="T11" fmla="*/ 5 h 21"/>
                  <a:gd name="T12" fmla="*/ 16 w 48"/>
                  <a:gd name="T13" fmla="*/ 5 h 21"/>
                  <a:gd name="T14" fmla="*/ 5 w 48"/>
                  <a:gd name="T15" fmla="*/ 5 h 21"/>
                  <a:gd name="T16" fmla="*/ 0 w 48"/>
                  <a:gd name="T17" fmla="*/ 8 h 21"/>
                  <a:gd name="T18" fmla="*/ 0 w 48"/>
                  <a:gd name="T19" fmla="*/ 13 h 21"/>
                  <a:gd name="T20" fmla="*/ 4 w 48"/>
                  <a:gd name="T21" fmla="*/ 16 h 21"/>
                  <a:gd name="T22" fmla="*/ 14 w 48"/>
                  <a:gd name="T23" fmla="*/ 16 h 21"/>
                  <a:gd name="T24" fmla="*/ 19 w 48"/>
                  <a:gd name="T25" fmla="*/ 16 h 21"/>
                  <a:gd name="T26" fmla="*/ 19 w 48"/>
                  <a:gd name="T27" fmla="*/ 17 h 21"/>
                  <a:gd name="T28" fmla="*/ 23 w 48"/>
                  <a:gd name="T29" fmla="*/ 21 h 21"/>
                  <a:gd name="T30" fmla="*/ 28 w 48"/>
                  <a:gd name="T31" fmla="*/ 20 h 21"/>
                  <a:gd name="T32" fmla="*/ 36 w 48"/>
                  <a:gd name="T33" fmla="*/ 16 h 21"/>
                  <a:gd name="T34" fmla="*/ 43 w 48"/>
                  <a:gd name="T35" fmla="*/ 13 h 21"/>
                  <a:gd name="T36" fmla="*/ 45 w 48"/>
                  <a:gd name="T37" fmla="*/ 9 h 21"/>
                  <a:gd name="T38" fmla="*/ 22 w 48"/>
                  <a:gd name="T39" fmla="*/ 0 h 21"/>
                  <a:gd name="T40" fmla="*/ 28 w 48"/>
                  <a:gd name="T41" fmla="*/ 2 h 21"/>
                  <a:gd name="T42" fmla="*/ 36 w 48"/>
                  <a:gd name="T43" fmla="*/ 6 h 21"/>
                  <a:gd name="T44" fmla="*/ 44 w 48"/>
                  <a:gd name="T45" fmla="*/ 9 h 21"/>
                  <a:gd name="T46" fmla="*/ 44 w 48"/>
                  <a:gd name="T47" fmla="*/ 12 h 21"/>
                  <a:gd name="T48" fmla="*/ 29 w 48"/>
                  <a:gd name="T49" fmla="*/ 19 h 21"/>
                  <a:gd name="T50" fmla="*/ 25 w 48"/>
                  <a:gd name="T51" fmla="*/ 21 h 21"/>
                  <a:gd name="T52" fmla="*/ 20 w 48"/>
                  <a:gd name="T53" fmla="*/ 20 h 21"/>
                  <a:gd name="T54" fmla="*/ 20 w 48"/>
                  <a:gd name="T55" fmla="*/ 16 h 21"/>
                  <a:gd name="T56" fmla="*/ 18 w 48"/>
                  <a:gd name="T57" fmla="*/ 16 h 21"/>
                  <a:gd name="T58" fmla="*/ 6 w 48"/>
                  <a:gd name="T59" fmla="*/ 16 h 21"/>
                  <a:gd name="T60" fmla="*/ 1 w 48"/>
                  <a:gd name="T61" fmla="*/ 14 h 21"/>
                  <a:gd name="T62" fmla="*/ 1 w 48"/>
                  <a:gd name="T63" fmla="*/ 9 h 21"/>
                  <a:gd name="T64" fmla="*/ 4 w 48"/>
                  <a:gd name="T65" fmla="*/ 5 h 21"/>
                  <a:gd name="T66" fmla="*/ 19 w 48"/>
                  <a:gd name="T67" fmla="*/ 5 h 21"/>
                  <a:gd name="T68" fmla="*/ 20 w 48"/>
                  <a:gd name="T69" fmla="*/ 5 h 21"/>
                  <a:gd name="T70" fmla="*/ 22 w 48"/>
                  <a:gd name="T7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 h="21">
                    <a:moveTo>
                      <a:pt x="45" y="9"/>
                    </a:moveTo>
                    <a:lnTo>
                      <a:pt x="32" y="3"/>
                    </a:lnTo>
                    <a:cubicBezTo>
                      <a:pt x="30" y="2"/>
                      <a:pt x="28" y="1"/>
                      <a:pt x="26" y="1"/>
                    </a:cubicBezTo>
                    <a:cubicBezTo>
                      <a:pt x="24" y="0"/>
                      <a:pt x="23" y="0"/>
                      <a:pt x="21" y="0"/>
                    </a:cubicBezTo>
                    <a:cubicBezTo>
                      <a:pt x="19" y="0"/>
                      <a:pt x="19" y="1"/>
                      <a:pt x="19" y="2"/>
                    </a:cubicBezTo>
                    <a:lnTo>
                      <a:pt x="19" y="5"/>
                    </a:lnTo>
                    <a:cubicBezTo>
                      <a:pt x="19" y="5"/>
                      <a:pt x="17" y="5"/>
                      <a:pt x="16" y="5"/>
                    </a:cubicBezTo>
                    <a:lnTo>
                      <a:pt x="5" y="5"/>
                    </a:lnTo>
                    <a:cubicBezTo>
                      <a:pt x="1" y="5"/>
                      <a:pt x="0" y="6"/>
                      <a:pt x="0" y="8"/>
                    </a:cubicBezTo>
                    <a:lnTo>
                      <a:pt x="0" y="13"/>
                    </a:lnTo>
                    <a:cubicBezTo>
                      <a:pt x="0" y="14"/>
                      <a:pt x="0" y="16"/>
                      <a:pt x="4" y="16"/>
                    </a:cubicBezTo>
                    <a:cubicBezTo>
                      <a:pt x="8" y="16"/>
                      <a:pt x="11" y="16"/>
                      <a:pt x="14" y="16"/>
                    </a:cubicBezTo>
                    <a:lnTo>
                      <a:pt x="19" y="16"/>
                    </a:lnTo>
                    <a:cubicBezTo>
                      <a:pt x="20" y="16"/>
                      <a:pt x="19" y="16"/>
                      <a:pt x="19" y="17"/>
                    </a:cubicBezTo>
                    <a:cubicBezTo>
                      <a:pt x="19" y="18"/>
                      <a:pt x="18" y="21"/>
                      <a:pt x="23" y="21"/>
                    </a:cubicBezTo>
                    <a:cubicBezTo>
                      <a:pt x="25" y="21"/>
                      <a:pt x="27" y="20"/>
                      <a:pt x="28" y="20"/>
                    </a:cubicBezTo>
                    <a:cubicBezTo>
                      <a:pt x="31" y="18"/>
                      <a:pt x="33" y="17"/>
                      <a:pt x="36" y="16"/>
                    </a:cubicBezTo>
                    <a:cubicBezTo>
                      <a:pt x="39" y="15"/>
                      <a:pt x="41" y="14"/>
                      <a:pt x="43" y="13"/>
                    </a:cubicBezTo>
                    <a:cubicBezTo>
                      <a:pt x="45" y="12"/>
                      <a:pt x="48" y="11"/>
                      <a:pt x="45" y="9"/>
                    </a:cubicBezTo>
                    <a:close/>
                    <a:moveTo>
                      <a:pt x="22" y="0"/>
                    </a:moveTo>
                    <a:cubicBezTo>
                      <a:pt x="24" y="0"/>
                      <a:pt x="26" y="1"/>
                      <a:pt x="28" y="2"/>
                    </a:cubicBezTo>
                    <a:cubicBezTo>
                      <a:pt x="31" y="3"/>
                      <a:pt x="34" y="4"/>
                      <a:pt x="36" y="6"/>
                    </a:cubicBezTo>
                    <a:cubicBezTo>
                      <a:pt x="39" y="7"/>
                      <a:pt x="41" y="8"/>
                      <a:pt x="44" y="9"/>
                    </a:cubicBezTo>
                    <a:cubicBezTo>
                      <a:pt x="46" y="10"/>
                      <a:pt x="47" y="11"/>
                      <a:pt x="44" y="12"/>
                    </a:cubicBezTo>
                    <a:cubicBezTo>
                      <a:pt x="39" y="14"/>
                      <a:pt x="34" y="16"/>
                      <a:pt x="29" y="19"/>
                    </a:cubicBezTo>
                    <a:cubicBezTo>
                      <a:pt x="28" y="19"/>
                      <a:pt x="27" y="20"/>
                      <a:pt x="25" y="21"/>
                    </a:cubicBezTo>
                    <a:cubicBezTo>
                      <a:pt x="23" y="21"/>
                      <a:pt x="20" y="21"/>
                      <a:pt x="20" y="20"/>
                    </a:cubicBezTo>
                    <a:lnTo>
                      <a:pt x="20" y="16"/>
                    </a:lnTo>
                    <a:cubicBezTo>
                      <a:pt x="20" y="16"/>
                      <a:pt x="18" y="16"/>
                      <a:pt x="18" y="16"/>
                    </a:cubicBezTo>
                    <a:cubicBezTo>
                      <a:pt x="14" y="16"/>
                      <a:pt x="10" y="16"/>
                      <a:pt x="6" y="16"/>
                    </a:cubicBezTo>
                    <a:cubicBezTo>
                      <a:pt x="3" y="16"/>
                      <a:pt x="1" y="15"/>
                      <a:pt x="1" y="14"/>
                    </a:cubicBezTo>
                    <a:lnTo>
                      <a:pt x="1" y="9"/>
                    </a:lnTo>
                    <a:cubicBezTo>
                      <a:pt x="1" y="7"/>
                      <a:pt x="0" y="5"/>
                      <a:pt x="4" y="5"/>
                    </a:cubicBezTo>
                    <a:lnTo>
                      <a:pt x="19" y="5"/>
                    </a:lnTo>
                    <a:cubicBezTo>
                      <a:pt x="20" y="5"/>
                      <a:pt x="20" y="5"/>
                      <a:pt x="20" y="5"/>
                    </a:cubicBezTo>
                    <a:cubicBezTo>
                      <a:pt x="20" y="4"/>
                      <a:pt x="19" y="1"/>
                      <a:pt x="22" y="0"/>
                    </a:cubicBezTo>
                    <a:close/>
                  </a:path>
                </a:pathLst>
              </a:custGeom>
              <a:solidFill>
                <a:srgbClr val="0096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4" name="Freeform 367"/>
              <p:cNvSpPr>
                <a:spLocks/>
              </p:cNvSpPr>
              <p:nvPr/>
            </p:nvSpPr>
            <p:spPr bwMode="auto">
              <a:xfrm>
                <a:off x="1162" y="983"/>
                <a:ext cx="59" cy="1556"/>
              </a:xfrm>
              <a:custGeom>
                <a:avLst/>
                <a:gdLst>
                  <a:gd name="T0" fmla="*/ 2 w 12"/>
                  <a:gd name="T1" fmla="*/ 0 h 315"/>
                  <a:gd name="T2" fmla="*/ 9 w 12"/>
                  <a:gd name="T3" fmla="*/ 0 h 315"/>
                  <a:gd name="T4" fmla="*/ 12 w 12"/>
                  <a:gd name="T5" fmla="*/ 3 h 315"/>
                  <a:gd name="T6" fmla="*/ 12 w 12"/>
                  <a:gd name="T7" fmla="*/ 312 h 315"/>
                  <a:gd name="T8" fmla="*/ 9 w 12"/>
                  <a:gd name="T9" fmla="*/ 315 h 315"/>
                  <a:gd name="T10" fmla="*/ 2 w 12"/>
                  <a:gd name="T11" fmla="*/ 315 h 315"/>
                  <a:gd name="T12" fmla="*/ 0 w 12"/>
                  <a:gd name="T13" fmla="*/ 312 h 315"/>
                  <a:gd name="T14" fmla="*/ 0 w 12"/>
                  <a:gd name="T15" fmla="*/ 3 h 315"/>
                  <a:gd name="T16" fmla="*/ 2 w 12"/>
                  <a:gd name="T17"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5">
                    <a:moveTo>
                      <a:pt x="2" y="0"/>
                    </a:moveTo>
                    <a:lnTo>
                      <a:pt x="9" y="0"/>
                    </a:lnTo>
                    <a:cubicBezTo>
                      <a:pt x="10" y="0"/>
                      <a:pt x="12" y="1"/>
                      <a:pt x="12" y="3"/>
                    </a:cubicBezTo>
                    <a:lnTo>
                      <a:pt x="12" y="312"/>
                    </a:lnTo>
                    <a:cubicBezTo>
                      <a:pt x="12" y="314"/>
                      <a:pt x="10" y="315"/>
                      <a:pt x="9" y="315"/>
                    </a:cubicBezTo>
                    <a:lnTo>
                      <a:pt x="2" y="315"/>
                    </a:lnTo>
                    <a:cubicBezTo>
                      <a:pt x="1" y="315"/>
                      <a:pt x="0" y="314"/>
                      <a:pt x="0" y="312"/>
                    </a:cubicBezTo>
                    <a:lnTo>
                      <a:pt x="0" y="3"/>
                    </a:lnTo>
                    <a:cubicBezTo>
                      <a:pt x="0" y="1"/>
                      <a:pt x="1" y="0"/>
                      <a:pt x="2" y="0"/>
                    </a:cubicBezTo>
                    <a:close/>
                  </a:path>
                </a:pathLst>
              </a:custGeom>
              <a:solidFill>
                <a:srgbClr val="0096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5" name="Freeform 368"/>
              <p:cNvSpPr>
                <a:spLocks/>
              </p:cNvSpPr>
              <p:nvPr/>
            </p:nvSpPr>
            <p:spPr bwMode="auto">
              <a:xfrm>
                <a:off x="1162" y="943"/>
                <a:ext cx="3492" cy="59"/>
              </a:xfrm>
              <a:custGeom>
                <a:avLst/>
                <a:gdLst>
                  <a:gd name="T0" fmla="*/ 0 w 707"/>
                  <a:gd name="T1" fmla="*/ 6 h 12"/>
                  <a:gd name="T2" fmla="*/ 6 w 707"/>
                  <a:gd name="T3" fmla="*/ 0 h 12"/>
                  <a:gd name="T4" fmla="*/ 701 w 707"/>
                  <a:gd name="T5" fmla="*/ 0 h 12"/>
                  <a:gd name="T6" fmla="*/ 707 w 707"/>
                  <a:gd name="T7" fmla="*/ 6 h 12"/>
                  <a:gd name="T8" fmla="*/ 701 w 707"/>
                  <a:gd name="T9" fmla="*/ 12 h 12"/>
                  <a:gd name="T10" fmla="*/ 6 w 707"/>
                  <a:gd name="T11" fmla="*/ 12 h 12"/>
                  <a:gd name="T12" fmla="*/ 0 w 707"/>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707" h="12">
                    <a:moveTo>
                      <a:pt x="0" y="6"/>
                    </a:moveTo>
                    <a:cubicBezTo>
                      <a:pt x="0" y="3"/>
                      <a:pt x="3" y="0"/>
                      <a:pt x="6" y="0"/>
                    </a:cubicBezTo>
                    <a:lnTo>
                      <a:pt x="701" y="0"/>
                    </a:lnTo>
                    <a:cubicBezTo>
                      <a:pt x="704" y="0"/>
                      <a:pt x="707" y="3"/>
                      <a:pt x="707" y="6"/>
                    </a:cubicBezTo>
                    <a:cubicBezTo>
                      <a:pt x="707" y="10"/>
                      <a:pt x="704" y="12"/>
                      <a:pt x="701" y="12"/>
                    </a:cubicBezTo>
                    <a:lnTo>
                      <a:pt x="6" y="12"/>
                    </a:lnTo>
                    <a:cubicBezTo>
                      <a:pt x="3" y="12"/>
                      <a:pt x="0" y="10"/>
                      <a:pt x="0" y="6"/>
                    </a:cubicBezTo>
                    <a:close/>
                  </a:path>
                </a:pathLst>
              </a:custGeom>
              <a:solidFill>
                <a:srgbClr val="0096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6" name="Rectangle 369"/>
              <p:cNvSpPr>
                <a:spLocks noChangeArrowheads="1"/>
              </p:cNvSpPr>
              <p:nvPr/>
            </p:nvSpPr>
            <p:spPr bwMode="auto">
              <a:xfrm>
                <a:off x="2528" y="763"/>
                <a:ext cx="174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MT" charset="0"/>
                  </a:rPr>
                  <a:t>PC of exception handler </a:t>
                </a:r>
                <a:endParaRPr kumimoji="0" lang="en-US" sz="1800" b="0" i="0" u="none" strike="noStrike" cap="none" normalizeH="0" baseline="0" smtClean="0">
                  <a:ln>
                    <a:noFill/>
                  </a:ln>
                  <a:solidFill>
                    <a:schemeClr val="tx1"/>
                  </a:solidFill>
                  <a:effectLst/>
                  <a:latin typeface="Arial" pitchFamily="34" charset="0"/>
                </a:endParaRPr>
              </a:p>
            </p:txBody>
          </p:sp>
          <p:sp>
            <p:nvSpPr>
              <p:cNvPr id="2197" name="Freeform 370"/>
              <p:cNvSpPr>
                <a:spLocks/>
              </p:cNvSpPr>
              <p:nvPr/>
            </p:nvSpPr>
            <p:spPr bwMode="auto">
              <a:xfrm>
                <a:off x="5049" y="1625"/>
                <a:ext cx="114" cy="622"/>
              </a:xfrm>
              <a:custGeom>
                <a:avLst/>
                <a:gdLst>
                  <a:gd name="T0" fmla="*/ 0 w 23"/>
                  <a:gd name="T1" fmla="*/ 117 h 126"/>
                  <a:gd name="T2" fmla="*/ 0 w 23"/>
                  <a:gd name="T3" fmla="*/ 10 h 126"/>
                  <a:gd name="T4" fmla="*/ 9 w 23"/>
                  <a:gd name="T5" fmla="*/ 0 h 126"/>
                  <a:gd name="T6" fmla="*/ 13 w 23"/>
                  <a:gd name="T7" fmla="*/ 0 h 126"/>
                  <a:gd name="T8" fmla="*/ 23 w 23"/>
                  <a:gd name="T9" fmla="*/ 10 h 126"/>
                  <a:gd name="T10" fmla="*/ 23 w 23"/>
                  <a:gd name="T11" fmla="*/ 117 h 126"/>
                  <a:gd name="T12" fmla="*/ 13 w 23"/>
                  <a:gd name="T13" fmla="*/ 126 h 126"/>
                  <a:gd name="T14" fmla="*/ 9 w 23"/>
                  <a:gd name="T15" fmla="*/ 126 h 126"/>
                  <a:gd name="T16" fmla="*/ 0 w 23"/>
                  <a:gd name="T17" fmla="*/ 11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6">
                    <a:moveTo>
                      <a:pt x="0" y="117"/>
                    </a:moveTo>
                    <a:lnTo>
                      <a:pt x="0" y="10"/>
                    </a:lnTo>
                    <a:cubicBezTo>
                      <a:pt x="0" y="5"/>
                      <a:pt x="4" y="0"/>
                      <a:pt x="9" y="0"/>
                    </a:cubicBezTo>
                    <a:lnTo>
                      <a:pt x="13" y="0"/>
                    </a:lnTo>
                    <a:cubicBezTo>
                      <a:pt x="19" y="0"/>
                      <a:pt x="23" y="5"/>
                      <a:pt x="23" y="10"/>
                    </a:cubicBezTo>
                    <a:lnTo>
                      <a:pt x="23" y="117"/>
                    </a:lnTo>
                    <a:cubicBezTo>
                      <a:pt x="23" y="122"/>
                      <a:pt x="19" y="126"/>
                      <a:pt x="13" y="126"/>
                    </a:cubicBezTo>
                    <a:lnTo>
                      <a:pt x="9" y="126"/>
                    </a:lnTo>
                    <a:cubicBezTo>
                      <a:pt x="4" y="126"/>
                      <a:pt x="0" y="122"/>
                      <a:pt x="0" y="117"/>
                    </a:cubicBezTo>
                    <a:close/>
                  </a:path>
                </a:pathLst>
              </a:cu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8" name="Rectangle 371"/>
              <p:cNvSpPr>
                <a:spLocks noChangeArrowheads="1"/>
              </p:cNvSpPr>
              <p:nvPr/>
            </p:nvSpPr>
            <p:spPr bwMode="auto">
              <a:xfrm rot="16200000">
                <a:off x="4794" y="1878"/>
                <a:ext cx="60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(pc/</a:t>
                </a:r>
                <a:r>
                  <a:rPr kumimoji="0" lang="en-US" sz="1200" b="0" i="0" u="none" strike="noStrike" cap="none" normalizeH="0" baseline="0" dirty="0" err="1" smtClean="0">
                    <a:ln>
                      <a:noFill/>
                    </a:ln>
                    <a:solidFill>
                      <a:srgbClr val="24282B"/>
                    </a:solidFill>
                    <a:effectLst/>
                    <a:latin typeface="ArialMT" charset="0"/>
                  </a:rPr>
                  <a:t>npc</a:t>
                </a:r>
                <a:r>
                  <a:rPr kumimoji="0" lang="en-US" sz="1200" b="0" i="0" u="none" strike="noStrike" cap="none" normalizeH="0" baseline="0" dirty="0" smtClean="0">
                    <a:ln>
                      <a:noFill/>
                    </a:ln>
                    <a:solidFill>
                      <a:srgbClr val="24282B"/>
                    </a:solidFill>
                    <a:effectLst/>
                    <a:latin typeface="ArialMT" charset="0"/>
                  </a:rPr>
                  <a:t>), flags</a:t>
                </a:r>
                <a:endParaRPr kumimoji="0" lang="en-US" sz="1200" b="0" i="0" u="none" strike="noStrike" cap="none" normalizeH="0" baseline="0" dirty="0" smtClean="0">
                  <a:ln>
                    <a:noFill/>
                  </a:ln>
                  <a:solidFill>
                    <a:schemeClr val="tx1"/>
                  </a:solidFill>
                  <a:effectLst/>
                  <a:latin typeface="Arial" pitchFamily="34" charset="0"/>
                </a:endParaRPr>
              </a:p>
            </p:txBody>
          </p:sp>
          <p:sp>
            <p:nvSpPr>
              <p:cNvPr id="2199" name="Line 372"/>
              <p:cNvSpPr>
                <a:spLocks noChangeShapeType="1"/>
              </p:cNvSpPr>
              <p:nvPr/>
            </p:nvSpPr>
            <p:spPr bwMode="auto">
              <a:xfrm>
                <a:off x="3725" y="2588"/>
                <a:ext cx="237"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0" name="Freeform 373"/>
              <p:cNvSpPr>
                <a:spLocks/>
              </p:cNvSpPr>
              <p:nvPr/>
            </p:nvSpPr>
            <p:spPr bwMode="auto">
              <a:xfrm>
                <a:off x="3928" y="2573"/>
                <a:ext cx="44" cy="25"/>
              </a:xfrm>
              <a:custGeom>
                <a:avLst/>
                <a:gdLst>
                  <a:gd name="T0" fmla="*/ 2 w 9"/>
                  <a:gd name="T1" fmla="*/ 3 h 5"/>
                  <a:gd name="T2" fmla="*/ 0 w 9"/>
                  <a:gd name="T3" fmla="*/ 5 h 5"/>
                  <a:gd name="T4" fmla="*/ 9 w 9"/>
                  <a:gd name="T5" fmla="*/ 3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3"/>
                    </a:lnTo>
                    <a:lnTo>
                      <a:pt x="0" y="0"/>
                    </a:lnTo>
                    <a:lnTo>
                      <a:pt x="2"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1" name="Freeform 374"/>
              <p:cNvSpPr>
                <a:spLocks/>
              </p:cNvSpPr>
              <p:nvPr/>
            </p:nvSpPr>
            <p:spPr bwMode="auto">
              <a:xfrm>
                <a:off x="4916" y="1575"/>
                <a:ext cx="89" cy="731"/>
              </a:xfrm>
              <a:custGeom>
                <a:avLst/>
                <a:gdLst>
                  <a:gd name="T0" fmla="*/ 0 w 18"/>
                  <a:gd name="T1" fmla="*/ 148 h 148"/>
                  <a:gd name="T2" fmla="*/ 18 w 18"/>
                  <a:gd name="T3" fmla="*/ 148 h 148"/>
                  <a:gd name="T4" fmla="*/ 18 w 18"/>
                  <a:gd name="T5" fmla="*/ 0 h 148"/>
                </a:gdLst>
                <a:ahLst/>
                <a:cxnLst>
                  <a:cxn ang="0">
                    <a:pos x="T0" y="T1"/>
                  </a:cxn>
                  <a:cxn ang="0">
                    <a:pos x="T2" y="T3"/>
                  </a:cxn>
                  <a:cxn ang="0">
                    <a:pos x="T4" y="T5"/>
                  </a:cxn>
                </a:cxnLst>
                <a:rect l="0" t="0" r="r" b="b"/>
                <a:pathLst>
                  <a:path w="18" h="148">
                    <a:moveTo>
                      <a:pt x="0" y="148"/>
                    </a:moveTo>
                    <a:lnTo>
                      <a:pt x="18" y="148"/>
                    </a:lnTo>
                    <a:lnTo>
                      <a:pt x="18" y="0"/>
                    </a:lnTo>
                  </a:path>
                </a:pathLst>
              </a:custGeom>
              <a:noFill/>
              <a:ln w="10" cap="flat">
                <a:solidFill>
                  <a:srgbClr val="3A257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2" name="Freeform 375"/>
              <p:cNvSpPr>
                <a:spLocks/>
              </p:cNvSpPr>
              <p:nvPr/>
            </p:nvSpPr>
            <p:spPr bwMode="auto">
              <a:xfrm>
                <a:off x="4980" y="1565"/>
                <a:ext cx="44" cy="80"/>
              </a:xfrm>
              <a:custGeom>
                <a:avLst/>
                <a:gdLst>
                  <a:gd name="T0" fmla="*/ 5 w 9"/>
                  <a:gd name="T1" fmla="*/ 11 h 16"/>
                  <a:gd name="T2" fmla="*/ 9 w 9"/>
                  <a:gd name="T3" fmla="*/ 16 h 16"/>
                  <a:gd name="T4" fmla="*/ 5 w 9"/>
                  <a:gd name="T5" fmla="*/ 0 h 16"/>
                  <a:gd name="T6" fmla="*/ 0 w 9"/>
                  <a:gd name="T7" fmla="*/ 16 h 16"/>
                  <a:gd name="T8" fmla="*/ 5 w 9"/>
                  <a:gd name="T9" fmla="*/ 11 h 16"/>
                </a:gdLst>
                <a:ahLst/>
                <a:cxnLst>
                  <a:cxn ang="0">
                    <a:pos x="T0" y="T1"/>
                  </a:cxn>
                  <a:cxn ang="0">
                    <a:pos x="T2" y="T3"/>
                  </a:cxn>
                  <a:cxn ang="0">
                    <a:pos x="T4" y="T5"/>
                  </a:cxn>
                  <a:cxn ang="0">
                    <a:pos x="T6" y="T7"/>
                  </a:cxn>
                  <a:cxn ang="0">
                    <a:pos x="T8" y="T9"/>
                  </a:cxn>
                </a:cxnLst>
                <a:rect l="0" t="0" r="r" b="b"/>
                <a:pathLst>
                  <a:path w="9" h="16">
                    <a:moveTo>
                      <a:pt x="5" y="11"/>
                    </a:moveTo>
                    <a:lnTo>
                      <a:pt x="9" y="16"/>
                    </a:lnTo>
                    <a:lnTo>
                      <a:pt x="5" y="0"/>
                    </a:lnTo>
                    <a:lnTo>
                      <a:pt x="0" y="16"/>
                    </a:lnTo>
                    <a:lnTo>
                      <a:pt x="5" y="11"/>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3" name="Rectangle 376"/>
              <p:cNvSpPr>
                <a:spLocks noChangeArrowheads="1"/>
              </p:cNvSpPr>
              <p:nvPr/>
            </p:nvSpPr>
            <p:spPr bwMode="auto">
              <a:xfrm>
                <a:off x="2031" y="3191"/>
                <a:ext cx="252" cy="79"/>
              </a:xfrm>
              <a:prstGeom prst="rect">
                <a:avLst/>
              </a:prstGeom>
              <a:solidFill>
                <a:srgbClr val="D9BDC9"/>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4" name="Rectangle 377"/>
              <p:cNvSpPr>
                <a:spLocks noChangeArrowheads="1"/>
              </p:cNvSpPr>
              <p:nvPr/>
            </p:nvSpPr>
            <p:spPr bwMode="auto">
              <a:xfrm>
                <a:off x="2050" y="3192"/>
                <a:ext cx="282"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oldPC</a:t>
                </a:r>
                <a:endParaRPr kumimoji="0" lang="en-US" sz="1800" b="0" i="0" u="none" strike="noStrike" cap="none" normalizeH="0" baseline="0" smtClean="0">
                  <a:ln>
                    <a:noFill/>
                  </a:ln>
                  <a:solidFill>
                    <a:schemeClr val="tx1"/>
                  </a:solidFill>
                  <a:effectLst/>
                  <a:latin typeface="Arial" pitchFamily="34" charset="0"/>
                </a:endParaRPr>
              </a:p>
            </p:txBody>
          </p:sp>
          <p:sp>
            <p:nvSpPr>
              <p:cNvPr id="2205" name="Rectangle 378"/>
              <p:cNvSpPr>
                <a:spLocks noChangeArrowheads="1"/>
              </p:cNvSpPr>
              <p:nvPr/>
            </p:nvSpPr>
            <p:spPr bwMode="auto">
              <a:xfrm>
                <a:off x="2031" y="3270"/>
                <a:ext cx="252" cy="84"/>
              </a:xfrm>
              <a:prstGeom prst="rect">
                <a:avLst/>
              </a:prstGeom>
              <a:solidFill>
                <a:srgbClr val="D9BDC9"/>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6" name="Rectangle 379"/>
              <p:cNvSpPr>
                <a:spLocks noChangeArrowheads="1"/>
              </p:cNvSpPr>
              <p:nvPr/>
            </p:nvSpPr>
            <p:spPr bwMode="auto">
              <a:xfrm>
                <a:off x="2051" y="3277"/>
                <a:ext cx="276"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oldSP</a:t>
                </a:r>
                <a:endParaRPr kumimoji="0" lang="en-US" sz="1800" b="0" i="0" u="none" strike="noStrike" cap="none" normalizeH="0" baseline="0" smtClean="0">
                  <a:ln>
                    <a:noFill/>
                  </a:ln>
                  <a:solidFill>
                    <a:schemeClr val="tx1"/>
                  </a:solidFill>
                  <a:effectLst/>
                  <a:latin typeface="Arial" pitchFamily="34" charset="0"/>
                </a:endParaRPr>
              </a:p>
            </p:txBody>
          </p:sp>
          <p:sp>
            <p:nvSpPr>
              <p:cNvPr id="2207" name="Rectangle 380"/>
              <p:cNvSpPr>
                <a:spLocks noChangeArrowheads="1"/>
              </p:cNvSpPr>
              <p:nvPr/>
            </p:nvSpPr>
            <p:spPr bwMode="auto">
              <a:xfrm>
                <a:off x="2031" y="3354"/>
                <a:ext cx="252" cy="79"/>
              </a:xfrm>
              <a:prstGeom prst="rect">
                <a:avLst/>
              </a:prstGeom>
              <a:solidFill>
                <a:srgbClr val="D9BDC9"/>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08" name="Rectangle 381"/>
              <p:cNvSpPr>
                <a:spLocks noChangeArrowheads="1"/>
              </p:cNvSpPr>
              <p:nvPr/>
            </p:nvSpPr>
            <p:spPr bwMode="auto">
              <a:xfrm>
                <a:off x="2064" y="3356"/>
                <a:ext cx="137"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MT" charset="0"/>
                  </a:rPr>
                  <a:t>flags</a:t>
                </a:r>
                <a:endParaRPr kumimoji="0" lang="en-US" sz="1800" b="0" i="0" u="none" strike="noStrike" cap="none" normalizeH="0" baseline="0" dirty="0" smtClean="0">
                  <a:ln>
                    <a:noFill/>
                  </a:ln>
                  <a:solidFill>
                    <a:schemeClr val="tx1"/>
                  </a:solidFill>
                  <a:effectLst/>
                  <a:latin typeface="Arial" pitchFamily="34" charset="0"/>
                </a:endParaRPr>
              </a:p>
            </p:txBody>
          </p:sp>
          <p:sp>
            <p:nvSpPr>
              <p:cNvPr id="2209" name="Freeform 382"/>
              <p:cNvSpPr>
                <a:spLocks/>
              </p:cNvSpPr>
              <p:nvPr/>
            </p:nvSpPr>
            <p:spPr bwMode="auto">
              <a:xfrm>
                <a:off x="2994" y="2203"/>
                <a:ext cx="30" cy="44"/>
              </a:xfrm>
              <a:custGeom>
                <a:avLst/>
                <a:gdLst>
                  <a:gd name="T0" fmla="*/ 0 w 6"/>
                  <a:gd name="T1" fmla="*/ 0 h 9"/>
                  <a:gd name="T2" fmla="*/ 5 w 6"/>
                  <a:gd name="T3" fmla="*/ 0 h 9"/>
                  <a:gd name="T4" fmla="*/ 6 w 6"/>
                  <a:gd name="T5" fmla="*/ 1 h 9"/>
                  <a:gd name="T6" fmla="*/ 6 w 6"/>
                  <a:gd name="T7" fmla="*/ 8 h 9"/>
                  <a:gd name="T8" fmla="*/ 5 w 6"/>
                  <a:gd name="T9" fmla="*/ 9 h 9"/>
                  <a:gd name="T10" fmla="*/ 0 w 6"/>
                  <a:gd name="T11" fmla="*/ 9 h 9"/>
                  <a:gd name="T12" fmla="*/ 0 w 6"/>
                  <a:gd name="T13" fmla="*/ 8 h 9"/>
                  <a:gd name="T14" fmla="*/ 0 w 6"/>
                  <a:gd name="T15" fmla="*/ 1 h 9"/>
                  <a:gd name="T16" fmla="*/ 0 w 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0" y="0"/>
                    </a:moveTo>
                    <a:lnTo>
                      <a:pt x="5" y="0"/>
                    </a:lnTo>
                    <a:cubicBezTo>
                      <a:pt x="5" y="0"/>
                      <a:pt x="6" y="1"/>
                      <a:pt x="6" y="1"/>
                    </a:cubicBezTo>
                    <a:lnTo>
                      <a:pt x="6" y="8"/>
                    </a:lnTo>
                    <a:cubicBezTo>
                      <a:pt x="6" y="8"/>
                      <a:pt x="5" y="9"/>
                      <a:pt x="5" y="9"/>
                    </a:cubicBezTo>
                    <a:lnTo>
                      <a:pt x="0" y="9"/>
                    </a:lnTo>
                    <a:cubicBezTo>
                      <a:pt x="0" y="9"/>
                      <a:pt x="0" y="8"/>
                      <a:pt x="0" y="8"/>
                    </a:cubicBezTo>
                    <a:lnTo>
                      <a:pt x="0" y="1"/>
                    </a:lnTo>
                    <a:cubicBezTo>
                      <a:pt x="0" y="1"/>
                      <a:pt x="0" y="0"/>
                      <a:pt x="0" y="0"/>
                    </a:cubicBez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0" name="Freeform 383"/>
              <p:cNvSpPr>
                <a:spLocks/>
              </p:cNvSpPr>
              <p:nvPr/>
            </p:nvSpPr>
            <p:spPr bwMode="auto">
              <a:xfrm>
                <a:off x="2970" y="2178"/>
                <a:ext cx="74" cy="35"/>
              </a:xfrm>
              <a:custGeom>
                <a:avLst/>
                <a:gdLst>
                  <a:gd name="T0" fmla="*/ 7 w 15"/>
                  <a:gd name="T1" fmla="*/ 0 h 7"/>
                  <a:gd name="T2" fmla="*/ 0 w 15"/>
                  <a:gd name="T3" fmla="*/ 7 h 7"/>
                  <a:gd name="T4" fmla="*/ 15 w 15"/>
                  <a:gd name="T5" fmla="*/ 7 h 7"/>
                  <a:gd name="T6" fmla="*/ 7 w 15"/>
                  <a:gd name="T7" fmla="*/ 0 h 7"/>
                </a:gdLst>
                <a:ahLst/>
                <a:cxnLst>
                  <a:cxn ang="0">
                    <a:pos x="T0" y="T1"/>
                  </a:cxn>
                  <a:cxn ang="0">
                    <a:pos x="T2" y="T3"/>
                  </a:cxn>
                  <a:cxn ang="0">
                    <a:pos x="T4" y="T5"/>
                  </a:cxn>
                  <a:cxn ang="0">
                    <a:pos x="T6" y="T7"/>
                  </a:cxn>
                </a:cxnLst>
                <a:rect l="0" t="0" r="r" b="b"/>
                <a:pathLst>
                  <a:path w="15" h="7">
                    <a:moveTo>
                      <a:pt x="7" y="0"/>
                    </a:moveTo>
                    <a:lnTo>
                      <a:pt x="0" y="7"/>
                    </a:lnTo>
                    <a:lnTo>
                      <a:pt x="15" y="7"/>
                    </a:lnTo>
                    <a:lnTo>
                      <a:pt x="7" y="0"/>
                    </a:ln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1" name="Freeform 384"/>
              <p:cNvSpPr>
                <a:spLocks/>
              </p:cNvSpPr>
              <p:nvPr/>
            </p:nvSpPr>
            <p:spPr bwMode="auto">
              <a:xfrm>
                <a:off x="2970" y="2232"/>
                <a:ext cx="79" cy="35"/>
              </a:xfrm>
              <a:custGeom>
                <a:avLst/>
                <a:gdLst>
                  <a:gd name="T0" fmla="*/ 8 w 16"/>
                  <a:gd name="T1" fmla="*/ 7 h 7"/>
                  <a:gd name="T2" fmla="*/ 0 w 16"/>
                  <a:gd name="T3" fmla="*/ 0 h 7"/>
                  <a:gd name="T4" fmla="*/ 16 w 16"/>
                  <a:gd name="T5" fmla="*/ 0 h 7"/>
                  <a:gd name="T6" fmla="*/ 8 w 16"/>
                  <a:gd name="T7" fmla="*/ 7 h 7"/>
                </a:gdLst>
                <a:ahLst/>
                <a:cxnLst>
                  <a:cxn ang="0">
                    <a:pos x="T0" y="T1"/>
                  </a:cxn>
                  <a:cxn ang="0">
                    <a:pos x="T2" y="T3"/>
                  </a:cxn>
                  <a:cxn ang="0">
                    <a:pos x="T4" y="T5"/>
                  </a:cxn>
                  <a:cxn ang="0">
                    <a:pos x="T6" y="T7"/>
                  </a:cxn>
                </a:cxnLst>
                <a:rect l="0" t="0" r="r" b="b"/>
                <a:pathLst>
                  <a:path w="16" h="7">
                    <a:moveTo>
                      <a:pt x="8" y="7"/>
                    </a:moveTo>
                    <a:lnTo>
                      <a:pt x="0" y="0"/>
                    </a:lnTo>
                    <a:lnTo>
                      <a:pt x="16" y="0"/>
                    </a:lnTo>
                    <a:lnTo>
                      <a:pt x="8" y="7"/>
                    </a:ln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2" name="Freeform 385"/>
              <p:cNvSpPr>
                <a:spLocks/>
              </p:cNvSpPr>
              <p:nvPr/>
            </p:nvSpPr>
            <p:spPr bwMode="auto">
              <a:xfrm>
                <a:off x="1878" y="2203"/>
                <a:ext cx="30" cy="44"/>
              </a:xfrm>
              <a:custGeom>
                <a:avLst/>
                <a:gdLst>
                  <a:gd name="T0" fmla="*/ 0 w 6"/>
                  <a:gd name="T1" fmla="*/ 0 h 9"/>
                  <a:gd name="T2" fmla="*/ 5 w 6"/>
                  <a:gd name="T3" fmla="*/ 0 h 9"/>
                  <a:gd name="T4" fmla="*/ 6 w 6"/>
                  <a:gd name="T5" fmla="*/ 0 h 9"/>
                  <a:gd name="T6" fmla="*/ 6 w 6"/>
                  <a:gd name="T7" fmla="*/ 9 h 9"/>
                  <a:gd name="T8" fmla="*/ 5 w 6"/>
                  <a:gd name="T9" fmla="*/ 9 h 9"/>
                  <a:gd name="T10" fmla="*/ 0 w 6"/>
                  <a:gd name="T11" fmla="*/ 9 h 9"/>
                  <a:gd name="T12" fmla="*/ 0 w 6"/>
                  <a:gd name="T13" fmla="*/ 9 h 9"/>
                  <a:gd name="T14" fmla="*/ 0 w 6"/>
                  <a:gd name="T15" fmla="*/ 0 h 9"/>
                  <a:gd name="T16" fmla="*/ 0 w 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0" y="0"/>
                    </a:moveTo>
                    <a:lnTo>
                      <a:pt x="5" y="0"/>
                    </a:lnTo>
                    <a:cubicBezTo>
                      <a:pt x="5" y="0"/>
                      <a:pt x="6" y="0"/>
                      <a:pt x="6" y="0"/>
                    </a:cubicBezTo>
                    <a:lnTo>
                      <a:pt x="6" y="9"/>
                    </a:lnTo>
                    <a:cubicBezTo>
                      <a:pt x="6" y="9"/>
                      <a:pt x="5" y="9"/>
                      <a:pt x="5" y="9"/>
                    </a:cubicBezTo>
                    <a:lnTo>
                      <a:pt x="0" y="9"/>
                    </a:lnTo>
                    <a:cubicBezTo>
                      <a:pt x="0" y="9"/>
                      <a:pt x="0" y="9"/>
                      <a:pt x="0" y="9"/>
                    </a:cubicBezTo>
                    <a:lnTo>
                      <a:pt x="0" y="0"/>
                    </a:lnTo>
                    <a:cubicBezTo>
                      <a:pt x="0" y="0"/>
                      <a:pt x="0" y="0"/>
                      <a:pt x="0" y="0"/>
                    </a:cubicBez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3" name="Freeform 386"/>
              <p:cNvSpPr>
                <a:spLocks/>
              </p:cNvSpPr>
              <p:nvPr/>
            </p:nvSpPr>
            <p:spPr bwMode="auto">
              <a:xfrm>
                <a:off x="1853" y="2168"/>
                <a:ext cx="74" cy="40"/>
              </a:xfrm>
              <a:custGeom>
                <a:avLst/>
                <a:gdLst>
                  <a:gd name="T0" fmla="*/ 7 w 15"/>
                  <a:gd name="T1" fmla="*/ 0 h 8"/>
                  <a:gd name="T2" fmla="*/ 0 w 15"/>
                  <a:gd name="T3" fmla="*/ 8 h 8"/>
                  <a:gd name="T4" fmla="*/ 15 w 15"/>
                  <a:gd name="T5" fmla="*/ 8 h 8"/>
                  <a:gd name="T6" fmla="*/ 7 w 15"/>
                  <a:gd name="T7" fmla="*/ 0 h 8"/>
                </a:gdLst>
                <a:ahLst/>
                <a:cxnLst>
                  <a:cxn ang="0">
                    <a:pos x="T0" y="T1"/>
                  </a:cxn>
                  <a:cxn ang="0">
                    <a:pos x="T2" y="T3"/>
                  </a:cxn>
                  <a:cxn ang="0">
                    <a:pos x="T4" y="T5"/>
                  </a:cxn>
                  <a:cxn ang="0">
                    <a:pos x="T6" y="T7"/>
                  </a:cxn>
                </a:cxnLst>
                <a:rect l="0" t="0" r="r" b="b"/>
                <a:pathLst>
                  <a:path w="15" h="8">
                    <a:moveTo>
                      <a:pt x="7" y="0"/>
                    </a:moveTo>
                    <a:lnTo>
                      <a:pt x="0" y="8"/>
                    </a:lnTo>
                    <a:lnTo>
                      <a:pt x="15" y="8"/>
                    </a:lnTo>
                    <a:lnTo>
                      <a:pt x="7" y="0"/>
                    </a:ln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4" name="Freeform 387"/>
              <p:cNvSpPr>
                <a:spLocks/>
              </p:cNvSpPr>
              <p:nvPr/>
            </p:nvSpPr>
            <p:spPr bwMode="auto">
              <a:xfrm>
                <a:off x="1853" y="2237"/>
                <a:ext cx="79" cy="40"/>
              </a:xfrm>
              <a:custGeom>
                <a:avLst/>
                <a:gdLst>
                  <a:gd name="T0" fmla="*/ 8 w 16"/>
                  <a:gd name="T1" fmla="*/ 8 h 8"/>
                  <a:gd name="T2" fmla="*/ 0 w 16"/>
                  <a:gd name="T3" fmla="*/ 0 h 8"/>
                  <a:gd name="T4" fmla="*/ 16 w 16"/>
                  <a:gd name="T5" fmla="*/ 0 h 8"/>
                  <a:gd name="T6" fmla="*/ 8 w 16"/>
                  <a:gd name="T7" fmla="*/ 8 h 8"/>
                </a:gdLst>
                <a:ahLst/>
                <a:cxnLst>
                  <a:cxn ang="0">
                    <a:pos x="T0" y="T1"/>
                  </a:cxn>
                  <a:cxn ang="0">
                    <a:pos x="T2" y="T3"/>
                  </a:cxn>
                  <a:cxn ang="0">
                    <a:pos x="T4" y="T5"/>
                  </a:cxn>
                  <a:cxn ang="0">
                    <a:pos x="T6" y="T7"/>
                  </a:cxn>
                </a:cxnLst>
                <a:rect l="0" t="0" r="r" b="b"/>
                <a:pathLst>
                  <a:path w="16" h="8">
                    <a:moveTo>
                      <a:pt x="8" y="8"/>
                    </a:moveTo>
                    <a:lnTo>
                      <a:pt x="0" y="0"/>
                    </a:lnTo>
                    <a:lnTo>
                      <a:pt x="16" y="0"/>
                    </a:lnTo>
                    <a:lnTo>
                      <a:pt x="8" y="8"/>
                    </a:ln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5" name="Freeform 388"/>
              <p:cNvSpPr>
                <a:spLocks/>
              </p:cNvSpPr>
              <p:nvPr/>
            </p:nvSpPr>
            <p:spPr bwMode="auto">
              <a:xfrm>
                <a:off x="3997" y="2203"/>
                <a:ext cx="30" cy="34"/>
              </a:xfrm>
              <a:custGeom>
                <a:avLst/>
                <a:gdLst>
                  <a:gd name="T0" fmla="*/ 1 w 6"/>
                  <a:gd name="T1" fmla="*/ 0 h 7"/>
                  <a:gd name="T2" fmla="*/ 6 w 6"/>
                  <a:gd name="T3" fmla="*/ 0 h 7"/>
                  <a:gd name="T4" fmla="*/ 6 w 6"/>
                  <a:gd name="T5" fmla="*/ 1 h 7"/>
                  <a:gd name="T6" fmla="*/ 6 w 6"/>
                  <a:gd name="T7" fmla="*/ 7 h 7"/>
                  <a:gd name="T8" fmla="*/ 6 w 6"/>
                  <a:gd name="T9" fmla="*/ 7 h 7"/>
                  <a:gd name="T10" fmla="*/ 1 w 6"/>
                  <a:gd name="T11" fmla="*/ 7 h 7"/>
                  <a:gd name="T12" fmla="*/ 0 w 6"/>
                  <a:gd name="T13" fmla="*/ 7 h 7"/>
                  <a:gd name="T14" fmla="*/ 0 w 6"/>
                  <a:gd name="T15" fmla="*/ 1 h 7"/>
                  <a:gd name="T16" fmla="*/ 1 w 6"/>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7">
                    <a:moveTo>
                      <a:pt x="1" y="0"/>
                    </a:moveTo>
                    <a:lnTo>
                      <a:pt x="6" y="0"/>
                    </a:lnTo>
                    <a:cubicBezTo>
                      <a:pt x="6" y="0"/>
                      <a:pt x="6" y="0"/>
                      <a:pt x="6" y="1"/>
                    </a:cubicBezTo>
                    <a:lnTo>
                      <a:pt x="6" y="7"/>
                    </a:lnTo>
                    <a:cubicBezTo>
                      <a:pt x="6" y="7"/>
                      <a:pt x="6" y="7"/>
                      <a:pt x="6" y="7"/>
                    </a:cubicBezTo>
                    <a:lnTo>
                      <a:pt x="1" y="7"/>
                    </a:lnTo>
                    <a:cubicBezTo>
                      <a:pt x="1" y="7"/>
                      <a:pt x="0" y="7"/>
                      <a:pt x="0" y="7"/>
                    </a:cubicBezTo>
                    <a:lnTo>
                      <a:pt x="0" y="1"/>
                    </a:lnTo>
                    <a:cubicBezTo>
                      <a:pt x="0" y="0"/>
                      <a:pt x="1" y="0"/>
                      <a:pt x="1" y="0"/>
                    </a:cubicBez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6" name="Freeform 389"/>
              <p:cNvSpPr>
                <a:spLocks/>
              </p:cNvSpPr>
              <p:nvPr/>
            </p:nvSpPr>
            <p:spPr bwMode="auto">
              <a:xfrm>
                <a:off x="3977" y="2183"/>
                <a:ext cx="74" cy="25"/>
              </a:xfrm>
              <a:custGeom>
                <a:avLst/>
                <a:gdLst>
                  <a:gd name="T0" fmla="*/ 7 w 15"/>
                  <a:gd name="T1" fmla="*/ 0 h 5"/>
                  <a:gd name="T2" fmla="*/ 0 w 15"/>
                  <a:gd name="T3" fmla="*/ 5 h 5"/>
                  <a:gd name="T4" fmla="*/ 15 w 15"/>
                  <a:gd name="T5" fmla="*/ 5 h 5"/>
                  <a:gd name="T6" fmla="*/ 7 w 15"/>
                  <a:gd name="T7" fmla="*/ 0 h 5"/>
                </a:gdLst>
                <a:ahLst/>
                <a:cxnLst>
                  <a:cxn ang="0">
                    <a:pos x="T0" y="T1"/>
                  </a:cxn>
                  <a:cxn ang="0">
                    <a:pos x="T2" y="T3"/>
                  </a:cxn>
                  <a:cxn ang="0">
                    <a:pos x="T4" y="T5"/>
                  </a:cxn>
                  <a:cxn ang="0">
                    <a:pos x="T6" y="T7"/>
                  </a:cxn>
                </a:cxnLst>
                <a:rect l="0" t="0" r="r" b="b"/>
                <a:pathLst>
                  <a:path w="15" h="5">
                    <a:moveTo>
                      <a:pt x="7" y="0"/>
                    </a:moveTo>
                    <a:lnTo>
                      <a:pt x="0" y="5"/>
                    </a:lnTo>
                    <a:lnTo>
                      <a:pt x="15" y="5"/>
                    </a:lnTo>
                    <a:lnTo>
                      <a:pt x="7" y="0"/>
                    </a:ln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7" name="Freeform 390"/>
              <p:cNvSpPr>
                <a:spLocks/>
              </p:cNvSpPr>
              <p:nvPr/>
            </p:nvSpPr>
            <p:spPr bwMode="auto">
              <a:xfrm>
                <a:off x="3977" y="2227"/>
                <a:ext cx="74" cy="30"/>
              </a:xfrm>
              <a:custGeom>
                <a:avLst/>
                <a:gdLst>
                  <a:gd name="T0" fmla="*/ 7 w 15"/>
                  <a:gd name="T1" fmla="*/ 6 h 6"/>
                  <a:gd name="T2" fmla="*/ 0 w 15"/>
                  <a:gd name="T3" fmla="*/ 0 h 6"/>
                  <a:gd name="T4" fmla="*/ 15 w 15"/>
                  <a:gd name="T5" fmla="*/ 0 h 6"/>
                  <a:gd name="T6" fmla="*/ 7 w 15"/>
                  <a:gd name="T7" fmla="*/ 6 h 6"/>
                </a:gdLst>
                <a:ahLst/>
                <a:cxnLst>
                  <a:cxn ang="0">
                    <a:pos x="T0" y="T1"/>
                  </a:cxn>
                  <a:cxn ang="0">
                    <a:pos x="T2" y="T3"/>
                  </a:cxn>
                  <a:cxn ang="0">
                    <a:pos x="T4" y="T5"/>
                  </a:cxn>
                  <a:cxn ang="0">
                    <a:pos x="T6" y="T7"/>
                  </a:cxn>
                </a:cxnLst>
                <a:rect l="0" t="0" r="r" b="b"/>
                <a:pathLst>
                  <a:path w="15" h="6">
                    <a:moveTo>
                      <a:pt x="7" y="6"/>
                    </a:moveTo>
                    <a:lnTo>
                      <a:pt x="0" y="0"/>
                    </a:lnTo>
                    <a:lnTo>
                      <a:pt x="15" y="0"/>
                    </a:lnTo>
                    <a:lnTo>
                      <a:pt x="7" y="6"/>
                    </a:ln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8" name="Freeform 391"/>
              <p:cNvSpPr>
                <a:spLocks/>
              </p:cNvSpPr>
              <p:nvPr/>
            </p:nvSpPr>
            <p:spPr bwMode="auto">
              <a:xfrm>
                <a:off x="4847" y="2198"/>
                <a:ext cx="29" cy="44"/>
              </a:xfrm>
              <a:custGeom>
                <a:avLst/>
                <a:gdLst>
                  <a:gd name="T0" fmla="*/ 1 w 6"/>
                  <a:gd name="T1" fmla="*/ 0 h 9"/>
                  <a:gd name="T2" fmla="*/ 6 w 6"/>
                  <a:gd name="T3" fmla="*/ 0 h 9"/>
                  <a:gd name="T4" fmla="*/ 6 w 6"/>
                  <a:gd name="T5" fmla="*/ 1 h 9"/>
                  <a:gd name="T6" fmla="*/ 6 w 6"/>
                  <a:gd name="T7" fmla="*/ 9 h 9"/>
                  <a:gd name="T8" fmla="*/ 6 w 6"/>
                  <a:gd name="T9" fmla="*/ 9 h 9"/>
                  <a:gd name="T10" fmla="*/ 1 w 6"/>
                  <a:gd name="T11" fmla="*/ 9 h 9"/>
                  <a:gd name="T12" fmla="*/ 0 w 6"/>
                  <a:gd name="T13" fmla="*/ 9 h 9"/>
                  <a:gd name="T14" fmla="*/ 0 w 6"/>
                  <a:gd name="T15" fmla="*/ 1 h 9"/>
                  <a:gd name="T16" fmla="*/ 1 w 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1" y="0"/>
                    </a:moveTo>
                    <a:lnTo>
                      <a:pt x="6" y="0"/>
                    </a:lnTo>
                    <a:cubicBezTo>
                      <a:pt x="6" y="0"/>
                      <a:pt x="6" y="0"/>
                      <a:pt x="6" y="1"/>
                    </a:cubicBezTo>
                    <a:lnTo>
                      <a:pt x="6" y="9"/>
                    </a:lnTo>
                    <a:cubicBezTo>
                      <a:pt x="6" y="9"/>
                      <a:pt x="6" y="9"/>
                      <a:pt x="6" y="9"/>
                    </a:cubicBezTo>
                    <a:lnTo>
                      <a:pt x="1" y="9"/>
                    </a:lnTo>
                    <a:cubicBezTo>
                      <a:pt x="1" y="9"/>
                      <a:pt x="0" y="9"/>
                      <a:pt x="0" y="9"/>
                    </a:cubicBezTo>
                    <a:lnTo>
                      <a:pt x="0" y="1"/>
                    </a:lnTo>
                    <a:cubicBezTo>
                      <a:pt x="0" y="0"/>
                      <a:pt x="1" y="0"/>
                      <a:pt x="1" y="0"/>
                    </a:cubicBez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9" name="Freeform 392"/>
              <p:cNvSpPr>
                <a:spLocks/>
              </p:cNvSpPr>
              <p:nvPr/>
            </p:nvSpPr>
            <p:spPr bwMode="auto">
              <a:xfrm>
                <a:off x="4827" y="2168"/>
                <a:ext cx="74" cy="40"/>
              </a:xfrm>
              <a:custGeom>
                <a:avLst/>
                <a:gdLst>
                  <a:gd name="T0" fmla="*/ 7 w 15"/>
                  <a:gd name="T1" fmla="*/ 0 h 8"/>
                  <a:gd name="T2" fmla="*/ 0 w 15"/>
                  <a:gd name="T3" fmla="*/ 8 h 8"/>
                  <a:gd name="T4" fmla="*/ 15 w 15"/>
                  <a:gd name="T5" fmla="*/ 8 h 8"/>
                  <a:gd name="T6" fmla="*/ 7 w 15"/>
                  <a:gd name="T7" fmla="*/ 0 h 8"/>
                </a:gdLst>
                <a:ahLst/>
                <a:cxnLst>
                  <a:cxn ang="0">
                    <a:pos x="T0" y="T1"/>
                  </a:cxn>
                  <a:cxn ang="0">
                    <a:pos x="T2" y="T3"/>
                  </a:cxn>
                  <a:cxn ang="0">
                    <a:pos x="T4" y="T5"/>
                  </a:cxn>
                  <a:cxn ang="0">
                    <a:pos x="T6" y="T7"/>
                  </a:cxn>
                </a:cxnLst>
                <a:rect l="0" t="0" r="r" b="b"/>
                <a:pathLst>
                  <a:path w="15" h="8">
                    <a:moveTo>
                      <a:pt x="7" y="0"/>
                    </a:moveTo>
                    <a:lnTo>
                      <a:pt x="0" y="8"/>
                    </a:lnTo>
                    <a:lnTo>
                      <a:pt x="15" y="8"/>
                    </a:lnTo>
                    <a:lnTo>
                      <a:pt x="7" y="0"/>
                    </a:ln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0" name="Freeform 393"/>
              <p:cNvSpPr>
                <a:spLocks/>
              </p:cNvSpPr>
              <p:nvPr/>
            </p:nvSpPr>
            <p:spPr bwMode="auto">
              <a:xfrm>
                <a:off x="4827" y="2232"/>
                <a:ext cx="74" cy="40"/>
              </a:xfrm>
              <a:custGeom>
                <a:avLst/>
                <a:gdLst>
                  <a:gd name="T0" fmla="*/ 7 w 15"/>
                  <a:gd name="T1" fmla="*/ 8 h 8"/>
                  <a:gd name="T2" fmla="*/ 0 w 15"/>
                  <a:gd name="T3" fmla="*/ 0 h 8"/>
                  <a:gd name="T4" fmla="*/ 15 w 15"/>
                  <a:gd name="T5" fmla="*/ 0 h 8"/>
                  <a:gd name="T6" fmla="*/ 7 w 15"/>
                  <a:gd name="T7" fmla="*/ 8 h 8"/>
                </a:gdLst>
                <a:ahLst/>
                <a:cxnLst>
                  <a:cxn ang="0">
                    <a:pos x="T0" y="T1"/>
                  </a:cxn>
                  <a:cxn ang="0">
                    <a:pos x="T2" y="T3"/>
                  </a:cxn>
                  <a:cxn ang="0">
                    <a:pos x="T4" y="T5"/>
                  </a:cxn>
                  <a:cxn ang="0">
                    <a:pos x="T6" y="T7"/>
                  </a:cxn>
                </a:cxnLst>
                <a:rect l="0" t="0" r="r" b="b"/>
                <a:pathLst>
                  <a:path w="15" h="8">
                    <a:moveTo>
                      <a:pt x="7" y="8"/>
                    </a:moveTo>
                    <a:lnTo>
                      <a:pt x="0" y="0"/>
                    </a:lnTo>
                    <a:lnTo>
                      <a:pt x="15" y="0"/>
                    </a:lnTo>
                    <a:lnTo>
                      <a:pt x="7" y="8"/>
                    </a:ln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1" name="Freeform 394"/>
              <p:cNvSpPr>
                <a:spLocks/>
              </p:cNvSpPr>
              <p:nvPr/>
            </p:nvSpPr>
            <p:spPr bwMode="auto">
              <a:xfrm>
                <a:off x="4560" y="1615"/>
                <a:ext cx="40" cy="489"/>
              </a:xfrm>
              <a:custGeom>
                <a:avLst/>
                <a:gdLst>
                  <a:gd name="T0" fmla="*/ 0 w 8"/>
                  <a:gd name="T1" fmla="*/ 0 h 99"/>
                  <a:gd name="T2" fmla="*/ 7 w 8"/>
                  <a:gd name="T3" fmla="*/ 0 h 99"/>
                  <a:gd name="T4" fmla="*/ 8 w 8"/>
                  <a:gd name="T5" fmla="*/ 1 h 99"/>
                  <a:gd name="T6" fmla="*/ 8 w 8"/>
                  <a:gd name="T7" fmla="*/ 99 h 99"/>
                  <a:gd name="T8" fmla="*/ 7 w 8"/>
                  <a:gd name="T9" fmla="*/ 99 h 99"/>
                  <a:gd name="T10" fmla="*/ 0 w 8"/>
                  <a:gd name="T11" fmla="*/ 99 h 99"/>
                  <a:gd name="T12" fmla="*/ 0 w 8"/>
                  <a:gd name="T13" fmla="*/ 99 h 99"/>
                  <a:gd name="T14" fmla="*/ 0 w 8"/>
                  <a:gd name="T15" fmla="*/ 1 h 99"/>
                  <a:gd name="T16" fmla="*/ 0 w 8"/>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9">
                    <a:moveTo>
                      <a:pt x="0" y="0"/>
                    </a:moveTo>
                    <a:lnTo>
                      <a:pt x="7" y="0"/>
                    </a:lnTo>
                    <a:cubicBezTo>
                      <a:pt x="8" y="0"/>
                      <a:pt x="8" y="1"/>
                      <a:pt x="8" y="1"/>
                    </a:cubicBezTo>
                    <a:lnTo>
                      <a:pt x="8" y="99"/>
                    </a:lnTo>
                    <a:cubicBezTo>
                      <a:pt x="8" y="99"/>
                      <a:pt x="8" y="99"/>
                      <a:pt x="7" y="99"/>
                    </a:cubicBezTo>
                    <a:lnTo>
                      <a:pt x="0" y="99"/>
                    </a:lnTo>
                    <a:cubicBezTo>
                      <a:pt x="0" y="99"/>
                      <a:pt x="0" y="99"/>
                      <a:pt x="0" y="99"/>
                    </a:cubicBezTo>
                    <a:lnTo>
                      <a:pt x="0" y="1"/>
                    </a:lnTo>
                    <a:cubicBezTo>
                      <a:pt x="0" y="1"/>
                      <a:pt x="0" y="0"/>
                      <a:pt x="0" y="0"/>
                    </a:cubicBez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2" name="Freeform 395"/>
              <p:cNvSpPr>
                <a:spLocks/>
              </p:cNvSpPr>
              <p:nvPr/>
            </p:nvSpPr>
            <p:spPr bwMode="auto">
              <a:xfrm>
                <a:off x="4526" y="1565"/>
                <a:ext cx="103" cy="55"/>
              </a:xfrm>
              <a:custGeom>
                <a:avLst/>
                <a:gdLst>
                  <a:gd name="T0" fmla="*/ 11 w 21"/>
                  <a:gd name="T1" fmla="*/ 0 h 11"/>
                  <a:gd name="T2" fmla="*/ 0 w 21"/>
                  <a:gd name="T3" fmla="*/ 11 h 11"/>
                  <a:gd name="T4" fmla="*/ 21 w 21"/>
                  <a:gd name="T5" fmla="*/ 11 h 11"/>
                  <a:gd name="T6" fmla="*/ 11 w 21"/>
                  <a:gd name="T7" fmla="*/ 0 h 11"/>
                </a:gdLst>
                <a:ahLst/>
                <a:cxnLst>
                  <a:cxn ang="0">
                    <a:pos x="T0" y="T1"/>
                  </a:cxn>
                  <a:cxn ang="0">
                    <a:pos x="T2" y="T3"/>
                  </a:cxn>
                  <a:cxn ang="0">
                    <a:pos x="T4" y="T5"/>
                  </a:cxn>
                  <a:cxn ang="0">
                    <a:pos x="T6" y="T7"/>
                  </a:cxn>
                </a:cxnLst>
                <a:rect l="0" t="0" r="r" b="b"/>
                <a:pathLst>
                  <a:path w="21" h="11">
                    <a:moveTo>
                      <a:pt x="11" y="0"/>
                    </a:moveTo>
                    <a:lnTo>
                      <a:pt x="0" y="11"/>
                    </a:lnTo>
                    <a:lnTo>
                      <a:pt x="21" y="11"/>
                    </a:lnTo>
                    <a:lnTo>
                      <a:pt x="11" y="0"/>
                    </a:ln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3" name="Freeform 396"/>
              <p:cNvSpPr>
                <a:spLocks/>
              </p:cNvSpPr>
              <p:nvPr/>
            </p:nvSpPr>
            <p:spPr bwMode="auto">
              <a:xfrm>
                <a:off x="4526" y="2074"/>
                <a:ext cx="103" cy="55"/>
              </a:xfrm>
              <a:custGeom>
                <a:avLst/>
                <a:gdLst>
                  <a:gd name="T0" fmla="*/ 10 w 21"/>
                  <a:gd name="T1" fmla="*/ 11 h 11"/>
                  <a:gd name="T2" fmla="*/ 21 w 21"/>
                  <a:gd name="T3" fmla="*/ 0 h 11"/>
                  <a:gd name="T4" fmla="*/ 0 w 21"/>
                  <a:gd name="T5" fmla="*/ 0 h 11"/>
                  <a:gd name="T6" fmla="*/ 10 w 21"/>
                  <a:gd name="T7" fmla="*/ 11 h 11"/>
                </a:gdLst>
                <a:ahLst/>
                <a:cxnLst>
                  <a:cxn ang="0">
                    <a:pos x="T0" y="T1"/>
                  </a:cxn>
                  <a:cxn ang="0">
                    <a:pos x="T2" y="T3"/>
                  </a:cxn>
                  <a:cxn ang="0">
                    <a:pos x="T4" y="T5"/>
                  </a:cxn>
                  <a:cxn ang="0">
                    <a:pos x="T6" y="T7"/>
                  </a:cxn>
                </a:cxnLst>
                <a:rect l="0" t="0" r="r" b="b"/>
                <a:pathLst>
                  <a:path w="21" h="11">
                    <a:moveTo>
                      <a:pt x="10" y="11"/>
                    </a:moveTo>
                    <a:lnTo>
                      <a:pt x="21" y="0"/>
                    </a:lnTo>
                    <a:lnTo>
                      <a:pt x="0" y="0"/>
                    </a:lnTo>
                    <a:lnTo>
                      <a:pt x="10" y="11"/>
                    </a:ln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4" name="Rectangle 397"/>
              <p:cNvSpPr>
                <a:spLocks noChangeArrowheads="1"/>
              </p:cNvSpPr>
              <p:nvPr/>
            </p:nvSpPr>
            <p:spPr bwMode="auto">
              <a:xfrm>
                <a:off x="2026" y="3107"/>
                <a:ext cx="257" cy="79"/>
              </a:xfrm>
              <a:prstGeom prst="rect">
                <a:avLst/>
              </a:prstGeom>
              <a:solidFill>
                <a:srgbClr val="D9BDC9"/>
              </a:solidFill>
              <a:ln w="0">
                <a:solidFill>
                  <a:srgbClr val="32314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25" name="Rectangle 398"/>
              <p:cNvSpPr>
                <a:spLocks noChangeArrowheads="1"/>
              </p:cNvSpPr>
              <p:nvPr/>
            </p:nvSpPr>
            <p:spPr bwMode="auto">
              <a:xfrm>
                <a:off x="2033" y="3109"/>
                <a:ext cx="2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24282B"/>
                    </a:solidFill>
                    <a:effectLst/>
                    <a:latin typeface="ArialMT" charset="0"/>
                  </a:rPr>
                  <a:t> </a:t>
                </a:r>
                <a:r>
                  <a:rPr kumimoji="0" lang="en-US" sz="700" b="0" i="0" u="none" strike="noStrike" cap="none" normalizeH="0" baseline="0" dirty="0" err="1" smtClean="0">
                    <a:ln>
                      <a:noFill/>
                    </a:ln>
                    <a:solidFill>
                      <a:srgbClr val="24282B"/>
                    </a:solidFill>
                    <a:effectLst/>
                    <a:latin typeface="ArialMT" charset="0"/>
                  </a:rPr>
                  <a:t>oldFlags</a:t>
                </a:r>
                <a:endParaRPr kumimoji="0" lang="en-US" sz="1800" b="0" i="0" u="none" strike="noStrike" cap="none" normalizeH="0" baseline="0" dirty="0" smtClean="0">
                  <a:ln>
                    <a:noFill/>
                  </a:ln>
                  <a:solidFill>
                    <a:schemeClr val="tx1"/>
                  </a:solidFill>
                  <a:effectLst/>
                  <a:latin typeface="Arial" pitchFamily="34" charset="0"/>
                </a:endParaRPr>
              </a:p>
            </p:txBody>
          </p:sp>
          <p:sp>
            <p:nvSpPr>
              <p:cNvPr id="2226" name="Freeform 399"/>
              <p:cNvSpPr>
                <a:spLocks/>
              </p:cNvSpPr>
              <p:nvPr/>
            </p:nvSpPr>
            <p:spPr bwMode="auto">
              <a:xfrm>
                <a:off x="4570" y="2519"/>
                <a:ext cx="94" cy="118"/>
              </a:xfrm>
              <a:custGeom>
                <a:avLst/>
                <a:gdLst>
                  <a:gd name="T0" fmla="*/ 0 w 19"/>
                  <a:gd name="T1" fmla="*/ 16 h 24"/>
                  <a:gd name="T2" fmla="*/ 0 w 19"/>
                  <a:gd name="T3" fmla="*/ 16 h 24"/>
                  <a:gd name="T4" fmla="*/ 5 w 19"/>
                  <a:gd name="T5" fmla="*/ 17 h 24"/>
                  <a:gd name="T6" fmla="*/ 5 w 19"/>
                  <a:gd name="T7" fmla="*/ 1 h 24"/>
                  <a:gd name="T8" fmla="*/ 14 w 19"/>
                  <a:gd name="T9" fmla="*/ 1 h 24"/>
                  <a:gd name="T10" fmla="*/ 14 w 19"/>
                  <a:gd name="T11" fmla="*/ 17 h 24"/>
                  <a:gd name="T12" fmla="*/ 19 w 19"/>
                  <a:gd name="T13" fmla="*/ 16 h 24"/>
                  <a:gd name="T14" fmla="*/ 10 w 19"/>
                  <a:gd name="T15" fmla="*/ 24 h 24"/>
                  <a:gd name="T16" fmla="*/ 9 w 19"/>
                  <a:gd name="T17" fmla="*/ 24 h 24"/>
                  <a:gd name="T18" fmla="*/ 0 w 19"/>
                  <a:gd name="T19"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4">
                    <a:moveTo>
                      <a:pt x="0" y="16"/>
                    </a:moveTo>
                    <a:cubicBezTo>
                      <a:pt x="0" y="16"/>
                      <a:pt x="0" y="16"/>
                      <a:pt x="0" y="16"/>
                    </a:cubicBezTo>
                    <a:cubicBezTo>
                      <a:pt x="0" y="15"/>
                      <a:pt x="5" y="17"/>
                      <a:pt x="5" y="17"/>
                    </a:cubicBezTo>
                    <a:cubicBezTo>
                      <a:pt x="5" y="17"/>
                      <a:pt x="5" y="2"/>
                      <a:pt x="5" y="1"/>
                    </a:cubicBezTo>
                    <a:cubicBezTo>
                      <a:pt x="5" y="0"/>
                      <a:pt x="13" y="0"/>
                      <a:pt x="14" y="1"/>
                    </a:cubicBezTo>
                    <a:cubicBezTo>
                      <a:pt x="14" y="2"/>
                      <a:pt x="14" y="17"/>
                      <a:pt x="14" y="17"/>
                    </a:cubicBezTo>
                    <a:cubicBezTo>
                      <a:pt x="14" y="17"/>
                      <a:pt x="18" y="15"/>
                      <a:pt x="19" y="16"/>
                    </a:cubicBezTo>
                    <a:cubicBezTo>
                      <a:pt x="19" y="17"/>
                      <a:pt x="14" y="24"/>
                      <a:pt x="10" y="24"/>
                    </a:cubicBezTo>
                    <a:cubicBezTo>
                      <a:pt x="9" y="24"/>
                      <a:pt x="9" y="24"/>
                      <a:pt x="9" y="24"/>
                    </a:cubicBezTo>
                    <a:cubicBezTo>
                      <a:pt x="5" y="24"/>
                      <a:pt x="0" y="18"/>
                      <a:pt x="0" y="16"/>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7" name="Freeform 400"/>
              <p:cNvSpPr>
                <a:spLocks/>
              </p:cNvSpPr>
              <p:nvPr/>
            </p:nvSpPr>
            <p:spPr bwMode="auto">
              <a:xfrm>
                <a:off x="4570" y="2519"/>
                <a:ext cx="94" cy="118"/>
              </a:xfrm>
              <a:custGeom>
                <a:avLst/>
                <a:gdLst>
                  <a:gd name="T0" fmla="*/ 0 w 19"/>
                  <a:gd name="T1" fmla="*/ 16 h 24"/>
                  <a:gd name="T2" fmla="*/ 0 w 19"/>
                  <a:gd name="T3" fmla="*/ 16 h 24"/>
                  <a:gd name="T4" fmla="*/ 5 w 19"/>
                  <a:gd name="T5" fmla="*/ 17 h 24"/>
                  <a:gd name="T6" fmla="*/ 5 w 19"/>
                  <a:gd name="T7" fmla="*/ 1 h 24"/>
                  <a:gd name="T8" fmla="*/ 14 w 19"/>
                  <a:gd name="T9" fmla="*/ 1 h 24"/>
                  <a:gd name="T10" fmla="*/ 14 w 19"/>
                  <a:gd name="T11" fmla="*/ 17 h 24"/>
                  <a:gd name="T12" fmla="*/ 19 w 19"/>
                  <a:gd name="T13" fmla="*/ 16 h 24"/>
                  <a:gd name="T14" fmla="*/ 10 w 19"/>
                  <a:gd name="T15" fmla="*/ 24 h 24"/>
                  <a:gd name="T16" fmla="*/ 9 w 19"/>
                  <a:gd name="T17" fmla="*/ 24 h 24"/>
                  <a:gd name="T18" fmla="*/ 0 w 19"/>
                  <a:gd name="T19"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4">
                    <a:moveTo>
                      <a:pt x="0" y="16"/>
                    </a:moveTo>
                    <a:cubicBezTo>
                      <a:pt x="0" y="16"/>
                      <a:pt x="0" y="16"/>
                      <a:pt x="0" y="16"/>
                    </a:cubicBezTo>
                    <a:cubicBezTo>
                      <a:pt x="0" y="15"/>
                      <a:pt x="5" y="17"/>
                      <a:pt x="5" y="17"/>
                    </a:cubicBezTo>
                    <a:cubicBezTo>
                      <a:pt x="5" y="17"/>
                      <a:pt x="5" y="2"/>
                      <a:pt x="5" y="1"/>
                    </a:cubicBezTo>
                    <a:cubicBezTo>
                      <a:pt x="5" y="0"/>
                      <a:pt x="13" y="0"/>
                      <a:pt x="14" y="1"/>
                    </a:cubicBezTo>
                    <a:cubicBezTo>
                      <a:pt x="14" y="2"/>
                      <a:pt x="14" y="17"/>
                      <a:pt x="14" y="17"/>
                    </a:cubicBezTo>
                    <a:cubicBezTo>
                      <a:pt x="14" y="17"/>
                      <a:pt x="18" y="15"/>
                      <a:pt x="19" y="16"/>
                    </a:cubicBezTo>
                    <a:cubicBezTo>
                      <a:pt x="19" y="17"/>
                      <a:pt x="14" y="24"/>
                      <a:pt x="10" y="24"/>
                    </a:cubicBezTo>
                    <a:cubicBezTo>
                      <a:pt x="9" y="24"/>
                      <a:pt x="9" y="24"/>
                      <a:pt x="9" y="24"/>
                    </a:cubicBezTo>
                    <a:cubicBezTo>
                      <a:pt x="5" y="24"/>
                      <a:pt x="0" y="18"/>
                      <a:pt x="0" y="16"/>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8" name="Freeform 401"/>
              <p:cNvSpPr>
                <a:spLocks/>
              </p:cNvSpPr>
              <p:nvPr/>
            </p:nvSpPr>
            <p:spPr bwMode="auto">
              <a:xfrm>
                <a:off x="1636" y="2262"/>
                <a:ext cx="30" cy="124"/>
              </a:xfrm>
              <a:custGeom>
                <a:avLst/>
                <a:gdLst>
                  <a:gd name="T0" fmla="*/ 0 w 6"/>
                  <a:gd name="T1" fmla="*/ 0 h 25"/>
                  <a:gd name="T2" fmla="*/ 5 w 6"/>
                  <a:gd name="T3" fmla="*/ 0 h 25"/>
                  <a:gd name="T4" fmla="*/ 6 w 6"/>
                  <a:gd name="T5" fmla="*/ 2 h 25"/>
                  <a:gd name="T6" fmla="*/ 6 w 6"/>
                  <a:gd name="T7" fmla="*/ 23 h 25"/>
                  <a:gd name="T8" fmla="*/ 5 w 6"/>
                  <a:gd name="T9" fmla="*/ 25 h 25"/>
                  <a:gd name="T10" fmla="*/ 0 w 6"/>
                  <a:gd name="T11" fmla="*/ 25 h 25"/>
                  <a:gd name="T12" fmla="*/ 0 w 6"/>
                  <a:gd name="T13" fmla="*/ 23 h 25"/>
                  <a:gd name="T14" fmla="*/ 0 w 6"/>
                  <a:gd name="T15" fmla="*/ 2 h 25"/>
                  <a:gd name="T16" fmla="*/ 0 w 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5">
                    <a:moveTo>
                      <a:pt x="0" y="0"/>
                    </a:moveTo>
                    <a:lnTo>
                      <a:pt x="5" y="0"/>
                    </a:lnTo>
                    <a:cubicBezTo>
                      <a:pt x="5" y="0"/>
                      <a:pt x="6" y="1"/>
                      <a:pt x="6" y="2"/>
                    </a:cubicBezTo>
                    <a:lnTo>
                      <a:pt x="6" y="23"/>
                    </a:lnTo>
                    <a:cubicBezTo>
                      <a:pt x="6" y="24"/>
                      <a:pt x="5" y="25"/>
                      <a:pt x="5" y="25"/>
                    </a:cubicBezTo>
                    <a:lnTo>
                      <a:pt x="0" y="25"/>
                    </a:lnTo>
                    <a:cubicBezTo>
                      <a:pt x="0" y="25"/>
                      <a:pt x="0" y="24"/>
                      <a:pt x="0" y="23"/>
                    </a:cubicBezTo>
                    <a:lnTo>
                      <a:pt x="0" y="2"/>
                    </a:lnTo>
                    <a:cubicBezTo>
                      <a:pt x="0" y="1"/>
                      <a:pt x="0" y="0"/>
                      <a:pt x="0" y="0"/>
                    </a:cubicBez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9" name="Freeform 402"/>
              <p:cNvSpPr>
                <a:spLocks/>
              </p:cNvSpPr>
              <p:nvPr/>
            </p:nvSpPr>
            <p:spPr bwMode="auto">
              <a:xfrm>
                <a:off x="1611" y="2183"/>
                <a:ext cx="74" cy="104"/>
              </a:xfrm>
              <a:custGeom>
                <a:avLst/>
                <a:gdLst>
                  <a:gd name="T0" fmla="*/ 7 w 15"/>
                  <a:gd name="T1" fmla="*/ 0 h 21"/>
                  <a:gd name="T2" fmla="*/ 0 w 15"/>
                  <a:gd name="T3" fmla="*/ 21 h 21"/>
                  <a:gd name="T4" fmla="*/ 15 w 15"/>
                  <a:gd name="T5" fmla="*/ 21 h 21"/>
                  <a:gd name="T6" fmla="*/ 7 w 15"/>
                  <a:gd name="T7" fmla="*/ 0 h 21"/>
                </a:gdLst>
                <a:ahLst/>
                <a:cxnLst>
                  <a:cxn ang="0">
                    <a:pos x="T0" y="T1"/>
                  </a:cxn>
                  <a:cxn ang="0">
                    <a:pos x="T2" y="T3"/>
                  </a:cxn>
                  <a:cxn ang="0">
                    <a:pos x="T4" y="T5"/>
                  </a:cxn>
                  <a:cxn ang="0">
                    <a:pos x="T6" y="T7"/>
                  </a:cxn>
                </a:cxnLst>
                <a:rect l="0" t="0" r="r" b="b"/>
                <a:pathLst>
                  <a:path w="15" h="21">
                    <a:moveTo>
                      <a:pt x="7" y="0"/>
                    </a:moveTo>
                    <a:lnTo>
                      <a:pt x="0" y="21"/>
                    </a:lnTo>
                    <a:lnTo>
                      <a:pt x="15" y="21"/>
                    </a:lnTo>
                    <a:lnTo>
                      <a:pt x="7" y="0"/>
                    </a:ln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0" name="Freeform 403"/>
              <p:cNvSpPr>
                <a:spLocks/>
              </p:cNvSpPr>
              <p:nvPr/>
            </p:nvSpPr>
            <p:spPr bwMode="auto">
              <a:xfrm>
                <a:off x="1616" y="2356"/>
                <a:ext cx="74" cy="104"/>
              </a:xfrm>
              <a:custGeom>
                <a:avLst/>
                <a:gdLst>
                  <a:gd name="T0" fmla="*/ 7 w 15"/>
                  <a:gd name="T1" fmla="*/ 21 h 21"/>
                  <a:gd name="T2" fmla="*/ 0 w 15"/>
                  <a:gd name="T3" fmla="*/ 0 h 21"/>
                  <a:gd name="T4" fmla="*/ 15 w 15"/>
                  <a:gd name="T5" fmla="*/ 0 h 21"/>
                  <a:gd name="T6" fmla="*/ 7 w 15"/>
                  <a:gd name="T7" fmla="*/ 21 h 21"/>
                </a:gdLst>
                <a:ahLst/>
                <a:cxnLst>
                  <a:cxn ang="0">
                    <a:pos x="T0" y="T1"/>
                  </a:cxn>
                  <a:cxn ang="0">
                    <a:pos x="T2" y="T3"/>
                  </a:cxn>
                  <a:cxn ang="0">
                    <a:pos x="T4" y="T5"/>
                  </a:cxn>
                  <a:cxn ang="0">
                    <a:pos x="T6" y="T7"/>
                  </a:cxn>
                </a:cxnLst>
                <a:rect l="0" t="0" r="r" b="b"/>
                <a:pathLst>
                  <a:path w="15" h="21">
                    <a:moveTo>
                      <a:pt x="7" y="21"/>
                    </a:moveTo>
                    <a:lnTo>
                      <a:pt x="0" y="0"/>
                    </a:lnTo>
                    <a:lnTo>
                      <a:pt x="15" y="0"/>
                    </a:lnTo>
                    <a:lnTo>
                      <a:pt x="7" y="21"/>
                    </a:lnTo>
                    <a:close/>
                  </a:path>
                </a:pathLst>
              </a:custGeom>
              <a:solidFill>
                <a:srgbClr val="007F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1" name="Freeform 404"/>
              <p:cNvSpPr>
                <a:spLocks/>
              </p:cNvSpPr>
              <p:nvPr/>
            </p:nvSpPr>
            <p:spPr bwMode="auto">
              <a:xfrm>
                <a:off x="1903" y="2064"/>
                <a:ext cx="1185" cy="30"/>
              </a:xfrm>
              <a:custGeom>
                <a:avLst/>
                <a:gdLst>
                  <a:gd name="T0" fmla="*/ 3 w 240"/>
                  <a:gd name="T1" fmla="*/ 0 h 6"/>
                  <a:gd name="T2" fmla="*/ 237 w 240"/>
                  <a:gd name="T3" fmla="*/ 0 h 6"/>
                  <a:gd name="T4" fmla="*/ 240 w 240"/>
                  <a:gd name="T5" fmla="*/ 3 h 6"/>
                  <a:gd name="T6" fmla="*/ 237 w 240"/>
                  <a:gd name="T7" fmla="*/ 6 h 6"/>
                  <a:gd name="T8" fmla="*/ 3 w 240"/>
                  <a:gd name="T9" fmla="*/ 6 h 6"/>
                  <a:gd name="T10" fmla="*/ 0 w 240"/>
                  <a:gd name="T11" fmla="*/ 3 h 6"/>
                  <a:gd name="T12" fmla="*/ 3 w 24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40" h="6">
                    <a:moveTo>
                      <a:pt x="3" y="0"/>
                    </a:moveTo>
                    <a:lnTo>
                      <a:pt x="237" y="0"/>
                    </a:lnTo>
                    <a:cubicBezTo>
                      <a:pt x="239" y="0"/>
                      <a:pt x="240" y="2"/>
                      <a:pt x="240" y="3"/>
                    </a:cubicBezTo>
                    <a:cubicBezTo>
                      <a:pt x="240" y="5"/>
                      <a:pt x="239" y="6"/>
                      <a:pt x="237" y="6"/>
                    </a:cubicBezTo>
                    <a:lnTo>
                      <a:pt x="3" y="6"/>
                    </a:lnTo>
                    <a:cubicBezTo>
                      <a:pt x="1" y="6"/>
                      <a:pt x="0" y="5"/>
                      <a:pt x="0" y="3"/>
                    </a:cubicBezTo>
                    <a:cubicBezTo>
                      <a:pt x="0" y="2"/>
                      <a:pt x="1" y="0"/>
                      <a:pt x="3" y="0"/>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2" name="Freeform 405"/>
              <p:cNvSpPr>
                <a:spLocks/>
              </p:cNvSpPr>
              <p:nvPr/>
            </p:nvSpPr>
            <p:spPr bwMode="auto">
              <a:xfrm>
                <a:off x="3039" y="2124"/>
                <a:ext cx="34" cy="143"/>
              </a:xfrm>
              <a:custGeom>
                <a:avLst/>
                <a:gdLst>
                  <a:gd name="T0" fmla="*/ 3 w 7"/>
                  <a:gd name="T1" fmla="*/ 0 h 29"/>
                  <a:gd name="T2" fmla="*/ 4 w 7"/>
                  <a:gd name="T3" fmla="*/ 0 h 29"/>
                  <a:gd name="T4" fmla="*/ 7 w 7"/>
                  <a:gd name="T5" fmla="*/ 1 h 29"/>
                  <a:gd name="T6" fmla="*/ 7 w 7"/>
                  <a:gd name="T7" fmla="*/ 27 h 29"/>
                  <a:gd name="T8" fmla="*/ 4 w 7"/>
                  <a:gd name="T9" fmla="*/ 29 h 29"/>
                  <a:gd name="T10" fmla="*/ 3 w 7"/>
                  <a:gd name="T11" fmla="*/ 29 h 29"/>
                  <a:gd name="T12" fmla="*/ 0 w 7"/>
                  <a:gd name="T13" fmla="*/ 27 h 29"/>
                  <a:gd name="T14" fmla="*/ 0 w 7"/>
                  <a:gd name="T15" fmla="*/ 1 h 29"/>
                  <a:gd name="T16" fmla="*/ 3 w 7"/>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9">
                    <a:moveTo>
                      <a:pt x="3" y="0"/>
                    </a:moveTo>
                    <a:lnTo>
                      <a:pt x="4" y="0"/>
                    </a:lnTo>
                    <a:cubicBezTo>
                      <a:pt x="6" y="0"/>
                      <a:pt x="7" y="0"/>
                      <a:pt x="7" y="1"/>
                    </a:cubicBezTo>
                    <a:lnTo>
                      <a:pt x="7" y="27"/>
                    </a:lnTo>
                    <a:cubicBezTo>
                      <a:pt x="7" y="28"/>
                      <a:pt x="6" y="29"/>
                      <a:pt x="4" y="29"/>
                    </a:cubicBezTo>
                    <a:lnTo>
                      <a:pt x="3" y="29"/>
                    </a:lnTo>
                    <a:cubicBezTo>
                      <a:pt x="1" y="29"/>
                      <a:pt x="0" y="28"/>
                      <a:pt x="0" y="27"/>
                    </a:cubicBezTo>
                    <a:lnTo>
                      <a:pt x="0" y="1"/>
                    </a:lnTo>
                    <a:cubicBezTo>
                      <a:pt x="0" y="0"/>
                      <a:pt x="1" y="0"/>
                      <a:pt x="3" y="0"/>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3" name="Freeform 406"/>
              <p:cNvSpPr>
                <a:spLocks/>
              </p:cNvSpPr>
              <p:nvPr/>
            </p:nvSpPr>
            <p:spPr bwMode="auto">
              <a:xfrm>
                <a:off x="2994" y="2089"/>
                <a:ext cx="124" cy="50"/>
              </a:xfrm>
              <a:custGeom>
                <a:avLst/>
                <a:gdLst>
                  <a:gd name="T0" fmla="*/ 13 w 25"/>
                  <a:gd name="T1" fmla="*/ 0 h 10"/>
                  <a:gd name="T2" fmla="*/ 0 w 25"/>
                  <a:gd name="T3" fmla="*/ 10 h 10"/>
                  <a:gd name="T4" fmla="*/ 25 w 25"/>
                  <a:gd name="T5" fmla="*/ 10 h 10"/>
                  <a:gd name="T6" fmla="*/ 13 w 25"/>
                  <a:gd name="T7" fmla="*/ 0 h 10"/>
                </a:gdLst>
                <a:ahLst/>
                <a:cxnLst>
                  <a:cxn ang="0">
                    <a:pos x="T0" y="T1"/>
                  </a:cxn>
                  <a:cxn ang="0">
                    <a:pos x="T2" y="T3"/>
                  </a:cxn>
                  <a:cxn ang="0">
                    <a:pos x="T4" y="T5"/>
                  </a:cxn>
                  <a:cxn ang="0">
                    <a:pos x="T6" y="T7"/>
                  </a:cxn>
                </a:cxnLst>
                <a:rect l="0" t="0" r="r" b="b"/>
                <a:pathLst>
                  <a:path w="25" h="10">
                    <a:moveTo>
                      <a:pt x="13" y="0"/>
                    </a:moveTo>
                    <a:lnTo>
                      <a:pt x="0" y="10"/>
                    </a:lnTo>
                    <a:lnTo>
                      <a:pt x="25" y="10"/>
                    </a:lnTo>
                    <a:lnTo>
                      <a:pt x="13" y="0"/>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Freeform 408"/>
            <p:cNvSpPr>
              <a:spLocks/>
            </p:cNvSpPr>
            <p:nvPr/>
          </p:nvSpPr>
          <p:spPr bwMode="auto">
            <a:xfrm>
              <a:off x="1932" y="2119"/>
              <a:ext cx="35" cy="143"/>
            </a:xfrm>
            <a:custGeom>
              <a:avLst/>
              <a:gdLst>
                <a:gd name="T0" fmla="*/ 3 w 7"/>
                <a:gd name="T1" fmla="*/ 0 h 29"/>
                <a:gd name="T2" fmla="*/ 5 w 7"/>
                <a:gd name="T3" fmla="*/ 0 h 29"/>
                <a:gd name="T4" fmla="*/ 7 w 7"/>
                <a:gd name="T5" fmla="*/ 2 h 29"/>
                <a:gd name="T6" fmla="*/ 7 w 7"/>
                <a:gd name="T7" fmla="*/ 27 h 29"/>
                <a:gd name="T8" fmla="*/ 5 w 7"/>
                <a:gd name="T9" fmla="*/ 29 h 29"/>
                <a:gd name="T10" fmla="*/ 3 w 7"/>
                <a:gd name="T11" fmla="*/ 29 h 29"/>
                <a:gd name="T12" fmla="*/ 0 w 7"/>
                <a:gd name="T13" fmla="*/ 27 h 29"/>
                <a:gd name="T14" fmla="*/ 0 w 7"/>
                <a:gd name="T15" fmla="*/ 2 h 29"/>
                <a:gd name="T16" fmla="*/ 3 w 7"/>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9">
                  <a:moveTo>
                    <a:pt x="3" y="0"/>
                  </a:moveTo>
                  <a:lnTo>
                    <a:pt x="5" y="0"/>
                  </a:lnTo>
                  <a:cubicBezTo>
                    <a:pt x="6" y="0"/>
                    <a:pt x="7" y="1"/>
                    <a:pt x="7" y="2"/>
                  </a:cubicBezTo>
                  <a:lnTo>
                    <a:pt x="7" y="27"/>
                  </a:lnTo>
                  <a:cubicBezTo>
                    <a:pt x="7" y="28"/>
                    <a:pt x="6" y="29"/>
                    <a:pt x="5" y="29"/>
                  </a:cubicBezTo>
                  <a:lnTo>
                    <a:pt x="3" y="29"/>
                  </a:lnTo>
                  <a:cubicBezTo>
                    <a:pt x="1" y="29"/>
                    <a:pt x="0" y="28"/>
                    <a:pt x="0" y="27"/>
                  </a:cubicBezTo>
                  <a:lnTo>
                    <a:pt x="0" y="2"/>
                  </a:lnTo>
                  <a:cubicBezTo>
                    <a:pt x="0" y="1"/>
                    <a:pt x="1" y="0"/>
                    <a:pt x="3" y="0"/>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09"/>
            <p:cNvSpPr>
              <a:spLocks/>
            </p:cNvSpPr>
            <p:nvPr/>
          </p:nvSpPr>
          <p:spPr bwMode="auto">
            <a:xfrm>
              <a:off x="1893" y="2089"/>
              <a:ext cx="118" cy="50"/>
            </a:xfrm>
            <a:custGeom>
              <a:avLst/>
              <a:gdLst>
                <a:gd name="T0" fmla="*/ 13 w 24"/>
                <a:gd name="T1" fmla="*/ 0 h 10"/>
                <a:gd name="T2" fmla="*/ 0 w 24"/>
                <a:gd name="T3" fmla="*/ 10 h 10"/>
                <a:gd name="T4" fmla="*/ 24 w 24"/>
                <a:gd name="T5" fmla="*/ 10 h 10"/>
                <a:gd name="T6" fmla="*/ 13 w 24"/>
                <a:gd name="T7" fmla="*/ 0 h 10"/>
              </a:gdLst>
              <a:ahLst/>
              <a:cxnLst>
                <a:cxn ang="0">
                  <a:pos x="T0" y="T1"/>
                </a:cxn>
                <a:cxn ang="0">
                  <a:pos x="T2" y="T3"/>
                </a:cxn>
                <a:cxn ang="0">
                  <a:pos x="T4" y="T5"/>
                </a:cxn>
                <a:cxn ang="0">
                  <a:pos x="T6" y="T7"/>
                </a:cxn>
              </a:cxnLst>
              <a:rect l="0" t="0" r="r" b="b"/>
              <a:pathLst>
                <a:path w="24" h="10">
                  <a:moveTo>
                    <a:pt x="13" y="0"/>
                  </a:moveTo>
                  <a:lnTo>
                    <a:pt x="0" y="10"/>
                  </a:lnTo>
                  <a:lnTo>
                    <a:pt x="24" y="10"/>
                  </a:lnTo>
                  <a:lnTo>
                    <a:pt x="13" y="0"/>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410"/>
            <p:cNvSpPr>
              <a:spLocks noChangeArrowheads="1"/>
            </p:cNvSpPr>
            <p:nvPr/>
          </p:nvSpPr>
          <p:spPr bwMode="auto">
            <a:xfrm>
              <a:off x="2112" y="2757"/>
              <a:ext cx="348"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Register unit</a:t>
              </a:r>
              <a:endParaRPr kumimoji="0" lang="en-US" sz="1800" b="0" i="0" u="none" strike="noStrike" cap="none" normalizeH="0" baseline="0" smtClean="0">
                <a:ln>
                  <a:noFill/>
                </a:ln>
                <a:solidFill>
                  <a:schemeClr val="tx1"/>
                </a:solidFill>
                <a:effectLst/>
                <a:latin typeface="Arial" pitchFamily="34" charset="0"/>
              </a:endParaRPr>
            </a:p>
          </p:txBody>
        </p:sp>
        <p:sp>
          <p:nvSpPr>
            <p:cNvPr id="13" name="Freeform 411"/>
            <p:cNvSpPr>
              <a:spLocks/>
            </p:cNvSpPr>
            <p:nvPr/>
          </p:nvSpPr>
          <p:spPr bwMode="auto">
            <a:xfrm>
              <a:off x="4748" y="1249"/>
              <a:ext cx="346" cy="149"/>
            </a:xfrm>
            <a:custGeom>
              <a:avLst/>
              <a:gdLst>
                <a:gd name="T0" fmla="*/ 4 w 70"/>
                <a:gd name="T1" fmla="*/ 0 h 30"/>
                <a:gd name="T2" fmla="*/ 66 w 70"/>
                <a:gd name="T3" fmla="*/ 0 h 30"/>
                <a:gd name="T4" fmla="*/ 70 w 70"/>
                <a:gd name="T5" fmla="*/ 5 h 30"/>
                <a:gd name="T6" fmla="*/ 70 w 70"/>
                <a:gd name="T7" fmla="*/ 25 h 30"/>
                <a:gd name="T8" fmla="*/ 66 w 70"/>
                <a:gd name="T9" fmla="*/ 30 h 30"/>
                <a:gd name="T10" fmla="*/ 4 w 70"/>
                <a:gd name="T11" fmla="*/ 30 h 30"/>
                <a:gd name="T12" fmla="*/ 0 w 70"/>
                <a:gd name="T13" fmla="*/ 25 h 30"/>
                <a:gd name="T14" fmla="*/ 0 w 70"/>
                <a:gd name="T15" fmla="*/ 5 h 30"/>
                <a:gd name="T16" fmla="*/ 4 w 7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30">
                  <a:moveTo>
                    <a:pt x="4" y="0"/>
                  </a:moveTo>
                  <a:lnTo>
                    <a:pt x="66" y="0"/>
                  </a:lnTo>
                  <a:cubicBezTo>
                    <a:pt x="68" y="0"/>
                    <a:pt x="70" y="2"/>
                    <a:pt x="70" y="5"/>
                  </a:cubicBezTo>
                  <a:lnTo>
                    <a:pt x="70" y="25"/>
                  </a:lnTo>
                  <a:cubicBezTo>
                    <a:pt x="70" y="28"/>
                    <a:pt x="68" y="30"/>
                    <a:pt x="66" y="30"/>
                  </a:cubicBezTo>
                  <a:lnTo>
                    <a:pt x="4" y="30"/>
                  </a:lnTo>
                  <a:cubicBezTo>
                    <a:pt x="2" y="30"/>
                    <a:pt x="0" y="28"/>
                    <a:pt x="0" y="25"/>
                  </a:cubicBezTo>
                  <a:lnTo>
                    <a:pt x="0" y="5"/>
                  </a:lnTo>
                  <a:cubicBezTo>
                    <a:pt x="0" y="2"/>
                    <a:pt x="2" y="0"/>
                    <a:pt x="4" y="0"/>
                  </a:cubicBezTo>
                  <a:close/>
                </a:path>
              </a:pathLst>
            </a:custGeom>
            <a:solidFill>
              <a:srgbClr val="F0D8C2"/>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412"/>
            <p:cNvSpPr>
              <a:spLocks noChangeArrowheads="1"/>
            </p:cNvSpPr>
            <p:nvPr/>
          </p:nvSpPr>
          <p:spPr bwMode="auto">
            <a:xfrm>
              <a:off x="4820" y="1266"/>
              <a:ext cx="251"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CPL</a:t>
              </a:r>
              <a:endParaRPr kumimoji="0" lang="en-US" sz="1800" b="0" i="0" u="none" strike="noStrike" cap="none" normalizeH="0" baseline="0" smtClean="0">
                <a:ln>
                  <a:noFill/>
                </a:ln>
                <a:solidFill>
                  <a:schemeClr val="tx1"/>
                </a:solidFill>
                <a:effectLst/>
                <a:latin typeface="Arial" pitchFamily="34" charset="0"/>
              </a:endParaRPr>
            </a:p>
          </p:txBody>
        </p:sp>
        <p:sp>
          <p:nvSpPr>
            <p:cNvPr id="15" name="Oval 413"/>
            <p:cNvSpPr>
              <a:spLocks noChangeArrowheads="1"/>
            </p:cNvSpPr>
            <p:nvPr/>
          </p:nvSpPr>
          <p:spPr bwMode="auto">
            <a:xfrm>
              <a:off x="4066" y="2316"/>
              <a:ext cx="30" cy="35"/>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14"/>
            <p:cNvSpPr>
              <a:spLocks noEditPoints="1"/>
            </p:cNvSpPr>
            <p:nvPr/>
          </p:nvSpPr>
          <p:spPr bwMode="auto">
            <a:xfrm>
              <a:off x="4056" y="2311"/>
              <a:ext cx="50" cy="45"/>
            </a:xfrm>
            <a:custGeom>
              <a:avLst/>
              <a:gdLst>
                <a:gd name="T0" fmla="*/ 10 w 10"/>
                <a:gd name="T1" fmla="*/ 5 h 9"/>
                <a:gd name="T2" fmla="*/ 9 w 10"/>
                <a:gd name="T3" fmla="*/ 8 h 9"/>
                <a:gd name="T4" fmla="*/ 6 w 10"/>
                <a:gd name="T5" fmla="*/ 6 h 9"/>
                <a:gd name="T6" fmla="*/ 7 w 10"/>
                <a:gd name="T7" fmla="*/ 5 h 9"/>
                <a:gd name="T8" fmla="*/ 10 w 10"/>
                <a:gd name="T9" fmla="*/ 5 h 9"/>
                <a:gd name="T10" fmla="*/ 9 w 10"/>
                <a:gd name="T11" fmla="*/ 8 h 9"/>
                <a:gd name="T12" fmla="*/ 5 w 10"/>
                <a:gd name="T13" fmla="*/ 9 h 9"/>
                <a:gd name="T14" fmla="*/ 5 w 10"/>
                <a:gd name="T15" fmla="*/ 7 h 9"/>
                <a:gd name="T16" fmla="*/ 6 w 10"/>
                <a:gd name="T17" fmla="*/ 6 h 9"/>
                <a:gd name="T18" fmla="*/ 9 w 10"/>
                <a:gd name="T19" fmla="*/ 8 h 9"/>
                <a:gd name="T20" fmla="*/ 5 w 10"/>
                <a:gd name="T21" fmla="*/ 9 h 9"/>
                <a:gd name="T22" fmla="*/ 1 w 10"/>
                <a:gd name="T23" fmla="*/ 8 h 9"/>
                <a:gd name="T24" fmla="*/ 4 w 10"/>
                <a:gd name="T25" fmla="*/ 6 h 9"/>
                <a:gd name="T26" fmla="*/ 5 w 10"/>
                <a:gd name="T27" fmla="*/ 7 h 9"/>
                <a:gd name="T28" fmla="*/ 5 w 10"/>
                <a:gd name="T29" fmla="*/ 9 h 9"/>
                <a:gd name="T30" fmla="*/ 1 w 10"/>
                <a:gd name="T31" fmla="*/ 8 h 9"/>
                <a:gd name="T32" fmla="*/ 0 w 10"/>
                <a:gd name="T33" fmla="*/ 5 h 9"/>
                <a:gd name="T34" fmla="*/ 3 w 10"/>
                <a:gd name="T35" fmla="*/ 5 h 9"/>
                <a:gd name="T36" fmla="*/ 4 w 10"/>
                <a:gd name="T37" fmla="*/ 6 h 9"/>
                <a:gd name="T38" fmla="*/ 1 w 10"/>
                <a:gd name="T39" fmla="*/ 8 h 9"/>
                <a:gd name="T40" fmla="*/ 0 w 10"/>
                <a:gd name="T41" fmla="*/ 5 h 9"/>
                <a:gd name="T42" fmla="*/ 1 w 10"/>
                <a:gd name="T43" fmla="*/ 1 h 9"/>
                <a:gd name="T44" fmla="*/ 4 w 10"/>
                <a:gd name="T45" fmla="*/ 3 h 9"/>
                <a:gd name="T46" fmla="*/ 3 w 10"/>
                <a:gd name="T47" fmla="*/ 5 h 9"/>
                <a:gd name="T48" fmla="*/ 0 w 10"/>
                <a:gd name="T49" fmla="*/ 5 h 9"/>
                <a:gd name="T50" fmla="*/ 1 w 10"/>
                <a:gd name="T51" fmla="*/ 1 h 9"/>
                <a:gd name="T52" fmla="*/ 5 w 10"/>
                <a:gd name="T53" fmla="*/ 0 h 9"/>
                <a:gd name="T54" fmla="*/ 5 w 10"/>
                <a:gd name="T55" fmla="*/ 2 h 9"/>
                <a:gd name="T56" fmla="*/ 4 w 10"/>
                <a:gd name="T57" fmla="*/ 3 h 9"/>
                <a:gd name="T58" fmla="*/ 1 w 10"/>
                <a:gd name="T59" fmla="*/ 1 h 9"/>
                <a:gd name="T60" fmla="*/ 5 w 10"/>
                <a:gd name="T61" fmla="*/ 0 h 9"/>
                <a:gd name="T62" fmla="*/ 9 w 10"/>
                <a:gd name="T63" fmla="*/ 1 h 9"/>
                <a:gd name="T64" fmla="*/ 6 w 10"/>
                <a:gd name="T65" fmla="*/ 3 h 9"/>
                <a:gd name="T66" fmla="*/ 5 w 10"/>
                <a:gd name="T67" fmla="*/ 2 h 9"/>
                <a:gd name="T68" fmla="*/ 5 w 10"/>
                <a:gd name="T69" fmla="*/ 0 h 9"/>
                <a:gd name="T70" fmla="*/ 9 w 10"/>
                <a:gd name="T71" fmla="*/ 1 h 9"/>
                <a:gd name="T72" fmla="*/ 10 w 10"/>
                <a:gd name="T73" fmla="*/ 5 h 9"/>
                <a:gd name="T74" fmla="*/ 7 w 10"/>
                <a:gd name="T75" fmla="*/ 5 h 9"/>
                <a:gd name="T76" fmla="*/ 6 w 10"/>
                <a:gd name="T77" fmla="*/ 3 h 9"/>
                <a:gd name="T78" fmla="*/ 9 w 10"/>
                <a:gd name="T79"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 h="9">
                  <a:moveTo>
                    <a:pt x="10" y="5"/>
                  </a:moveTo>
                  <a:cubicBezTo>
                    <a:pt x="10" y="6"/>
                    <a:pt x="10" y="7"/>
                    <a:pt x="9" y="8"/>
                  </a:cubicBezTo>
                  <a:lnTo>
                    <a:pt x="6" y="6"/>
                  </a:lnTo>
                  <a:cubicBezTo>
                    <a:pt x="7" y="6"/>
                    <a:pt x="7" y="5"/>
                    <a:pt x="7" y="5"/>
                  </a:cubicBezTo>
                  <a:lnTo>
                    <a:pt x="10" y="5"/>
                  </a:lnTo>
                  <a:close/>
                  <a:moveTo>
                    <a:pt x="9" y="8"/>
                  </a:moveTo>
                  <a:cubicBezTo>
                    <a:pt x="8" y="9"/>
                    <a:pt x="7" y="9"/>
                    <a:pt x="5" y="9"/>
                  </a:cubicBezTo>
                  <a:lnTo>
                    <a:pt x="5" y="7"/>
                  </a:lnTo>
                  <a:cubicBezTo>
                    <a:pt x="5" y="7"/>
                    <a:pt x="6" y="7"/>
                    <a:pt x="6" y="6"/>
                  </a:cubicBezTo>
                  <a:lnTo>
                    <a:pt x="9" y="8"/>
                  </a:lnTo>
                  <a:close/>
                  <a:moveTo>
                    <a:pt x="5" y="9"/>
                  </a:moveTo>
                  <a:cubicBezTo>
                    <a:pt x="4" y="9"/>
                    <a:pt x="2" y="9"/>
                    <a:pt x="1" y="8"/>
                  </a:cubicBezTo>
                  <a:lnTo>
                    <a:pt x="4" y="6"/>
                  </a:lnTo>
                  <a:cubicBezTo>
                    <a:pt x="4" y="7"/>
                    <a:pt x="5" y="7"/>
                    <a:pt x="5" y="7"/>
                  </a:cubicBezTo>
                  <a:lnTo>
                    <a:pt x="5" y="9"/>
                  </a:lnTo>
                  <a:close/>
                  <a:moveTo>
                    <a:pt x="1" y="8"/>
                  </a:moveTo>
                  <a:cubicBezTo>
                    <a:pt x="1" y="7"/>
                    <a:pt x="0" y="6"/>
                    <a:pt x="0" y="5"/>
                  </a:cubicBezTo>
                  <a:lnTo>
                    <a:pt x="3" y="5"/>
                  </a:lnTo>
                  <a:cubicBezTo>
                    <a:pt x="3" y="5"/>
                    <a:pt x="4" y="6"/>
                    <a:pt x="4" y="6"/>
                  </a:cubicBezTo>
                  <a:lnTo>
                    <a:pt x="1" y="8"/>
                  </a:lnTo>
                  <a:close/>
                  <a:moveTo>
                    <a:pt x="0" y="5"/>
                  </a:moveTo>
                  <a:cubicBezTo>
                    <a:pt x="0" y="3"/>
                    <a:pt x="1" y="2"/>
                    <a:pt x="1" y="1"/>
                  </a:cubicBezTo>
                  <a:lnTo>
                    <a:pt x="4" y="3"/>
                  </a:lnTo>
                  <a:cubicBezTo>
                    <a:pt x="4" y="3"/>
                    <a:pt x="3" y="4"/>
                    <a:pt x="3" y="5"/>
                  </a:cubicBezTo>
                  <a:lnTo>
                    <a:pt x="0" y="5"/>
                  </a:lnTo>
                  <a:close/>
                  <a:moveTo>
                    <a:pt x="1" y="1"/>
                  </a:moveTo>
                  <a:cubicBezTo>
                    <a:pt x="2" y="1"/>
                    <a:pt x="4" y="0"/>
                    <a:pt x="5" y="0"/>
                  </a:cubicBezTo>
                  <a:lnTo>
                    <a:pt x="5" y="2"/>
                  </a:lnTo>
                  <a:cubicBezTo>
                    <a:pt x="5" y="2"/>
                    <a:pt x="4" y="3"/>
                    <a:pt x="4" y="3"/>
                  </a:cubicBezTo>
                  <a:lnTo>
                    <a:pt x="1" y="1"/>
                  </a:lnTo>
                  <a:close/>
                  <a:moveTo>
                    <a:pt x="5" y="0"/>
                  </a:moveTo>
                  <a:cubicBezTo>
                    <a:pt x="7" y="0"/>
                    <a:pt x="8" y="1"/>
                    <a:pt x="9" y="1"/>
                  </a:cubicBezTo>
                  <a:lnTo>
                    <a:pt x="6" y="3"/>
                  </a:lnTo>
                  <a:cubicBezTo>
                    <a:pt x="6" y="3"/>
                    <a:pt x="5" y="2"/>
                    <a:pt x="5" y="2"/>
                  </a:cubicBezTo>
                  <a:lnTo>
                    <a:pt x="5" y="0"/>
                  </a:lnTo>
                  <a:close/>
                  <a:moveTo>
                    <a:pt x="9" y="1"/>
                  </a:moveTo>
                  <a:cubicBezTo>
                    <a:pt x="10" y="2"/>
                    <a:pt x="10" y="3"/>
                    <a:pt x="10" y="5"/>
                  </a:cubicBezTo>
                  <a:lnTo>
                    <a:pt x="7" y="5"/>
                  </a:lnTo>
                  <a:cubicBezTo>
                    <a:pt x="7" y="4"/>
                    <a:pt x="7" y="3"/>
                    <a:pt x="6" y="3"/>
                  </a:cubicBezTo>
                  <a:lnTo>
                    <a:pt x="9" y="1"/>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name="page123">
    <p:spTree>
      <p:nvGrpSpPr>
        <p:cNvPr id="1" name=""/>
        <p:cNvGrpSpPr/>
        <p:nvPr/>
      </p:nvGrpSpPr>
      <p:grpSpPr>
        <a:xfrm>
          <a:off x="0" y="0"/>
          <a:ext cx="0" cy="0"/>
          <a:chOff x="0" y="0"/>
          <a:chExt cx="0" cy="0"/>
        </a:xfrm>
      </p:grpSpPr>
      <p:sp>
        <p:nvSpPr>
          <p:cNvPr id="5" name="Subtitle 1"/>
          <p:cNvSpPr txBox="1">
            <a:spLocks/>
          </p:cNvSpPr>
          <p:nvPr/>
        </p:nvSpPr>
        <p:spPr bwMode="auto">
          <a:xfrm>
            <a:off x="1524000" y="1828800"/>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smtClean="0">
                <a:latin typeface="Times New Roman" panose="02020603050405020304" pitchFamily="18" charset="0"/>
                <a:ea typeface="Microsoft YaHei"/>
                <a:cs typeface="Times New Roman" panose="02020603050405020304" pitchFamily="18" charset="0"/>
              </a:rPr>
              <a:t>THE END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IF Stage</a:t>
            </a:r>
          </a:p>
        </p:txBody>
      </p:sp>
      <p:sp>
        <p:nvSpPr>
          <p:cNvPr id="4" name="TextBox 3"/>
          <p:cNvSpPr txBox="1"/>
          <p:nvPr/>
        </p:nvSpPr>
        <p:spPr>
          <a:xfrm>
            <a:off x="838200" y="4800600"/>
            <a:ext cx="8077200" cy="9975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457200" marR="0" lvl="0" indent="-457200" algn="l" rtl="0" hangingPunct="0">
              <a:buSzPct val="100000"/>
              <a:buFont typeface="Symbol" panose="05050102010706020507" pitchFamily="18" charset="2"/>
              <a:buChar char="*"/>
              <a:tabLst/>
            </a:pPr>
            <a:r>
              <a:rPr lang="en-IN" sz="3000" b="0" i="0" u="none" strike="noStrike" kern="1200" dirty="0" smtClean="0">
                <a:ln>
                  <a:noFill/>
                </a:ln>
                <a:latin typeface="Calibri" panose="020F0502020204030204" pitchFamily="34" charset="0"/>
                <a:ea typeface="Microsoft YaHei" pitchFamily="2"/>
                <a:cs typeface="Mangal" pitchFamily="2"/>
              </a:rPr>
              <a:t>Instruction </a:t>
            </a:r>
            <a:r>
              <a:rPr lang="en-IN" sz="3000" b="0" i="0" u="none" strike="noStrike" kern="1200" dirty="0">
                <a:ln>
                  <a:noFill/>
                </a:ln>
                <a:latin typeface="Calibri" panose="020F0502020204030204" pitchFamily="34" charset="0"/>
                <a:ea typeface="Microsoft YaHei" pitchFamily="2"/>
                <a:cs typeface="Mangal" pitchFamily="2"/>
              </a:rPr>
              <a:t>contents saved in </a:t>
            </a:r>
            <a:r>
              <a:rPr lang="en-IN" sz="3000" b="0" i="0" u="none" strike="noStrike" kern="1200" dirty="0" smtClean="0">
                <a:ln>
                  <a:noFill/>
                </a:ln>
                <a:latin typeface="Calibri" panose="020F0502020204030204" pitchFamily="34" charset="0"/>
                <a:ea typeface="Microsoft YaHei" pitchFamily="2"/>
                <a:cs typeface="Mangal" pitchFamily="2"/>
              </a:rPr>
              <a:t>the </a:t>
            </a:r>
            <a:r>
              <a:rPr lang="en-IN" sz="3000" b="0" i="0" u="none" strike="noStrike" kern="1200" dirty="0" smtClean="0">
                <a:ln>
                  <a:noFill/>
                </a:ln>
                <a:solidFill>
                  <a:srgbClr val="2300DC"/>
                </a:solidFill>
                <a:latin typeface="Calibri" panose="020F0502020204030204" pitchFamily="34" charset="0"/>
                <a:ea typeface="Microsoft YaHei" pitchFamily="2"/>
                <a:cs typeface="Mangal" pitchFamily="2"/>
              </a:rPr>
              <a:t>instruction</a:t>
            </a:r>
            <a:r>
              <a:rPr lang="en-IN" sz="3000" b="0" i="0" u="none" strike="noStrike" kern="1200" dirty="0" smtClean="0">
                <a:ln>
                  <a:noFill/>
                </a:ln>
                <a:latin typeface="Calibri" panose="020F0502020204030204" pitchFamily="34" charset="0"/>
                <a:ea typeface="Microsoft YaHei" pitchFamily="2"/>
                <a:cs typeface="Mangal" pitchFamily="2"/>
              </a:rPr>
              <a:t> </a:t>
            </a:r>
            <a:r>
              <a:rPr lang="en-IN" sz="3000" b="0" i="0" u="none" strike="noStrike" kern="1200" dirty="0">
                <a:ln>
                  <a:noFill/>
                </a:ln>
                <a:latin typeface="Calibri" panose="020F0502020204030204" pitchFamily="34" charset="0"/>
                <a:ea typeface="Microsoft YaHei" pitchFamily="2"/>
                <a:cs typeface="Mangal" pitchFamily="2"/>
              </a:rPr>
              <a:t>field</a:t>
            </a:r>
          </a:p>
        </p:txBody>
      </p:sp>
      <p:sp>
        <p:nvSpPr>
          <p:cNvPr id="9" name="AutoShape 228"/>
          <p:cNvSpPr>
            <a:spLocks noChangeAspect="1" noChangeArrowheads="1" noTextEdit="1"/>
          </p:cNvSpPr>
          <p:nvPr/>
        </p:nvSpPr>
        <p:spPr bwMode="auto">
          <a:xfrm>
            <a:off x="978616" y="1752600"/>
            <a:ext cx="7250984"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30"/>
          <p:cNvSpPr>
            <a:spLocks/>
          </p:cNvSpPr>
          <p:nvPr/>
        </p:nvSpPr>
        <p:spPr bwMode="auto">
          <a:xfrm>
            <a:off x="2427704" y="3353251"/>
            <a:ext cx="628431" cy="275401"/>
          </a:xfrm>
          <a:custGeom>
            <a:avLst/>
            <a:gdLst>
              <a:gd name="T0" fmla="*/ 11 w 75"/>
              <a:gd name="T1" fmla="*/ 0 h 33"/>
              <a:gd name="T2" fmla="*/ 64 w 75"/>
              <a:gd name="T3" fmla="*/ 0 h 33"/>
              <a:gd name="T4" fmla="*/ 75 w 75"/>
              <a:gd name="T5" fmla="*/ 12 h 33"/>
              <a:gd name="T6" fmla="*/ 75 w 75"/>
              <a:gd name="T7" fmla="*/ 22 h 33"/>
              <a:gd name="T8" fmla="*/ 64 w 75"/>
              <a:gd name="T9" fmla="*/ 33 h 33"/>
              <a:gd name="T10" fmla="*/ 11 w 75"/>
              <a:gd name="T11" fmla="*/ 33 h 33"/>
              <a:gd name="T12" fmla="*/ 0 w 75"/>
              <a:gd name="T13" fmla="*/ 22 h 33"/>
              <a:gd name="T14" fmla="*/ 0 w 75"/>
              <a:gd name="T15" fmla="*/ 12 h 33"/>
              <a:gd name="T16" fmla="*/ 11 w 75"/>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3">
                <a:moveTo>
                  <a:pt x="11" y="0"/>
                </a:moveTo>
                <a:lnTo>
                  <a:pt x="64" y="0"/>
                </a:lnTo>
                <a:cubicBezTo>
                  <a:pt x="70" y="0"/>
                  <a:pt x="75" y="5"/>
                  <a:pt x="75" y="12"/>
                </a:cubicBezTo>
                <a:lnTo>
                  <a:pt x="75" y="22"/>
                </a:lnTo>
                <a:cubicBezTo>
                  <a:pt x="75" y="28"/>
                  <a:pt x="70" y="33"/>
                  <a:pt x="64" y="33"/>
                </a:cubicBezTo>
                <a:lnTo>
                  <a:pt x="11" y="33"/>
                </a:lnTo>
                <a:cubicBezTo>
                  <a:pt x="5" y="33"/>
                  <a:pt x="0" y="28"/>
                  <a:pt x="0" y="22"/>
                </a:cubicBezTo>
                <a:lnTo>
                  <a:pt x="0" y="12"/>
                </a:lnTo>
                <a:cubicBezTo>
                  <a:pt x="0" y="5"/>
                  <a:pt x="5" y="0"/>
                  <a:pt x="11" y="0"/>
                </a:cubicBezTo>
                <a:close/>
              </a:path>
            </a:pathLst>
          </a:custGeom>
          <a:solidFill>
            <a:srgbClr val="F0BE95"/>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31"/>
          <p:cNvSpPr>
            <a:spLocks noEditPoints="1"/>
          </p:cNvSpPr>
          <p:nvPr/>
        </p:nvSpPr>
        <p:spPr bwMode="auto">
          <a:xfrm>
            <a:off x="2645806" y="3436426"/>
            <a:ext cx="175591" cy="133080"/>
          </a:xfrm>
          <a:custGeom>
            <a:avLst/>
            <a:gdLst>
              <a:gd name="T0" fmla="*/ 2 w 21"/>
              <a:gd name="T1" fmla="*/ 16 h 16"/>
              <a:gd name="T2" fmla="*/ 3 w 21"/>
              <a:gd name="T3" fmla="*/ 11 h 16"/>
              <a:gd name="T4" fmla="*/ 4 w 21"/>
              <a:gd name="T5" fmla="*/ 12 h 16"/>
              <a:gd name="T6" fmla="*/ 6 w 21"/>
              <a:gd name="T7" fmla="*/ 12 h 16"/>
              <a:gd name="T8" fmla="*/ 8 w 21"/>
              <a:gd name="T9" fmla="*/ 10 h 16"/>
              <a:gd name="T10" fmla="*/ 10 w 21"/>
              <a:gd name="T11" fmla="*/ 8 h 16"/>
              <a:gd name="T12" fmla="*/ 10 w 21"/>
              <a:gd name="T13" fmla="*/ 5 h 16"/>
              <a:gd name="T14" fmla="*/ 8 w 21"/>
              <a:gd name="T15" fmla="*/ 2 h 16"/>
              <a:gd name="T16" fmla="*/ 6 w 21"/>
              <a:gd name="T17" fmla="*/ 1 h 16"/>
              <a:gd name="T18" fmla="*/ 4 w 21"/>
              <a:gd name="T19" fmla="*/ 0 h 16"/>
              <a:gd name="T20" fmla="*/ 2 w 21"/>
              <a:gd name="T21" fmla="*/ 1 h 16"/>
              <a:gd name="T22" fmla="*/ 2 w 21"/>
              <a:gd name="T23" fmla="*/ 1 h 16"/>
              <a:gd name="T24" fmla="*/ 0 w 21"/>
              <a:gd name="T25" fmla="*/ 16 h 16"/>
              <a:gd name="T26" fmla="*/ 2 w 21"/>
              <a:gd name="T27" fmla="*/ 4 h 16"/>
              <a:gd name="T28" fmla="*/ 4 w 21"/>
              <a:gd name="T29" fmla="*/ 2 h 16"/>
              <a:gd name="T30" fmla="*/ 6 w 21"/>
              <a:gd name="T31" fmla="*/ 2 h 16"/>
              <a:gd name="T32" fmla="*/ 8 w 21"/>
              <a:gd name="T33" fmla="*/ 4 h 16"/>
              <a:gd name="T34" fmla="*/ 8 w 21"/>
              <a:gd name="T35" fmla="*/ 8 h 16"/>
              <a:gd name="T36" fmla="*/ 6 w 21"/>
              <a:gd name="T37" fmla="*/ 10 h 16"/>
              <a:gd name="T38" fmla="*/ 4 w 21"/>
              <a:gd name="T39" fmla="*/ 10 h 16"/>
              <a:gd name="T40" fmla="*/ 2 w 21"/>
              <a:gd name="T41" fmla="*/ 8 h 16"/>
              <a:gd name="T42" fmla="*/ 19 w 21"/>
              <a:gd name="T43" fmla="*/ 8 h 16"/>
              <a:gd name="T44" fmla="*/ 18 w 21"/>
              <a:gd name="T45" fmla="*/ 10 h 16"/>
              <a:gd name="T46" fmla="*/ 16 w 21"/>
              <a:gd name="T47" fmla="*/ 10 h 16"/>
              <a:gd name="T48" fmla="*/ 14 w 21"/>
              <a:gd name="T49" fmla="*/ 8 h 16"/>
              <a:gd name="T50" fmla="*/ 14 w 21"/>
              <a:gd name="T51" fmla="*/ 4 h 16"/>
              <a:gd name="T52" fmla="*/ 15 w 21"/>
              <a:gd name="T53" fmla="*/ 2 h 16"/>
              <a:gd name="T54" fmla="*/ 17 w 21"/>
              <a:gd name="T55" fmla="*/ 2 h 16"/>
              <a:gd name="T56" fmla="*/ 19 w 21"/>
              <a:gd name="T57" fmla="*/ 3 h 16"/>
              <a:gd name="T58" fmla="*/ 21 w 21"/>
              <a:gd name="T59" fmla="*/ 4 h 16"/>
              <a:gd name="T60" fmla="*/ 19 w 21"/>
              <a:gd name="T61" fmla="*/ 1 h 16"/>
              <a:gd name="T62" fmla="*/ 16 w 21"/>
              <a:gd name="T63" fmla="*/ 0 h 16"/>
              <a:gd name="T64" fmla="*/ 14 w 21"/>
              <a:gd name="T65" fmla="*/ 1 h 16"/>
              <a:gd name="T66" fmla="*/ 12 w 21"/>
              <a:gd name="T67" fmla="*/ 3 h 16"/>
              <a:gd name="T68" fmla="*/ 11 w 21"/>
              <a:gd name="T69" fmla="*/ 6 h 16"/>
              <a:gd name="T70" fmla="*/ 13 w 21"/>
              <a:gd name="T71" fmla="*/ 10 h 16"/>
              <a:gd name="T72" fmla="*/ 16 w 21"/>
              <a:gd name="T73" fmla="*/ 12 h 16"/>
              <a:gd name="T74" fmla="*/ 20 w 21"/>
              <a:gd name="T75" fmla="*/ 11 h 16"/>
              <a:gd name="T76" fmla="*/ 21 w 21"/>
              <a:gd name="T7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 h="16">
                <a:moveTo>
                  <a:pt x="0" y="16"/>
                </a:moveTo>
                <a:lnTo>
                  <a:pt x="2" y="16"/>
                </a:lnTo>
                <a:lnTo>
                  <a:pt x="2" y="11"/>
                </a:lnTo>
                <a:cubicBezTo>
                  <a:pt x="2" y="11"/>
                  <a:pt x="2" y="11"/>
                  <a:pt x="3" y="11"/>
                </a:cubicBezTo>
                <a:cubicBezTo>
                  <a:pt x="3" y="11"/>
                  <a:pt x="3" y="11"/>
                  <a:pt x="3" y="12"/>
                </a:cubicBezTo>
                <a:cubicBezTo>
                  <a:pt x="3" y="12"/>
                  <a:pt x="4" y="12"/>
                  <a:pt x="4" y="12"/>
                </a:cubicBezTo>
                <a:cubicBezTo>
                  <a:pt x="4" y="12"/>
                  <a:pt x="5" y="12"/>
                  <a:pt x="5" y="12"/>
                </a:cubicBezTo>
                <a:cubicBezTo>
                  <a:pt x="5" y="12"/>
                  <a:pt x="6" y="12"/>
                  <a:pt x="6" y="12"/>
                </a:cubicBezTo>
                <a:cubicBezTo>
                  <a:pt x="7" y="12"/>
                  <a:pt x="7" y="12"/>
                  <a:pt x="7" y="11"/>
                </a:cubicBezTo>
                <a:cubicBezTo>
                  <a:pt x="8" y="11"/>
                  <a:pt x="8" y="11"/>
                  <a:pt x="8" y="10"/>
                </a:cubicBezTo>
                <a:cubicBezTo>
                  <a:pt x="9" y="10"/>
                  <a:pt x="9" y="10"/>
                  <a:pt x="9" y="9"/>
                </a:cubicBezTo>
                <a:cubicBezTo>
                  <a:pt x="9" y="9"/>
                  <a:pt x="9" y="8"/>
                  <a:pt x="10" y="8"/>
                </a:cubicBezTo>
                <a:cubicBezTo>
                  <a:pt x="10" y="7"/>
                  <a:pt x="10" y="7"/>
                  <a:pt x="10" y="6"/>
                </a:cubicBezTo>
                <a:cubicBezTo>
                  <a:pt x="10" y="6"/>
                  <a:pt x="10" y="5"/>
                  <a:pt x="10" y="5"/>
                </a:cubicBezTo>
                <a:cubicBezTo>
                  <a:pt x="10" y="4"/>
                  <a:pt x="9" y="4"/>
                  <a:pt x="9" y="3"/>
                </a:cubicBezTo>
                <a:cubicBezTo>
                  <a:pt x="9" y="3"/>
                  <a:pt x="9" y="2"/>
                  <a:pt x="8" y="2"/>
                </a:cubicBezTo>
                <a:cubicBezTo>
                  <a:pt x="8" y="2"/>
                  <a:pt x="8" y="1"/>
                  <a:pt x="8" y="1"/>
                </a:cubicBezTo>
                <a:cubicBezTo>
                  <a:pt x="7" y="1"/>
                  <a:pt x="7" y="1"/>
                  <a:pt x="6" y="1"/>
                </a:cubicBezTo>
                <a:cubicBezTo>
                  <a:pt x="6" y="0"/>
                  <a:pt x="6" y="0"/>
                  <a:pt x="5" y="0"/>
                </a:cubicBezTo>
                <a:cubicBezTo>
                  <a:pt x="5" y="0"/>
                  <a:pt x="4" y="0"/>
                  <a:pt x="4" y="0"/>
                </a:cubicBezTo>
                <a:cubicBezTo>
                  <a:pt x="4" y="0"/>
                  <a:pt x="3" y="1"/>
                  <a:pt x="3" y="1"/>
                </a:cubicBezTo>
                <a:cubicBezTo>
                  <a:pt x="3" y="1"/>
                  <a:pt x="3" y="1"/>
                  <a:pt x="2" y="1"/>
                </a:cubicBezTo>
                <a:cubicBezTo>
                  <a:pt x="2" y="1"/>
                  <a:pt x="2" y="2"/>
                  <a:pt x="2" y="2"/>
                </a:cubicBezTo>
                <a:lnTo>
                  <a:pt x="2" y="1"/>
                </a:lnTo>
                <a:lnTo>
                  <a:pt x="0" y="1"/>
                </a:lnTo>
                <a:lnTo>
                  <a:pt x="0" y="16"/>
                </a:lnTo>
                <a:close/>
                <a:moveTo>
                  <a:pt x="2" y="6"/>
                </a:moveTo>
                <a:cubicBezTo>
                  <a:pt x="2" y="6"/>
                  <a:pt x="2" y="5"/>
                  <a:pt x="2" y="4"/>
                </a:cubicBezTo>
                <a:cubicBezTo>
                  <a:pt x="2" y="4"/>
                  <a:pt x="2" y="3"/>
                  <a:pt x="3" y="3"/>
                </a:cubicBezTo>
                <a:cubicBezTo>
                  <a:pt x="3" y="3"/>
                  <a:pt x="3" y="2"/>
                  <a:pt x="4" y="2"/>
                </a:cubicBezTo>
                <a:cubicBezTo>
                  <a:pt x="4" y="2"/>
                  <a:pt x="4" y="2"/>
                  <a:pt x="5" y="2"/>
                </a:cubicBezTo>
                <a:cubicBezTo>
                  <a:pt x="5" y="2"/>
                  <a:pt x="6" y="2"/>
                  <a:pt x="6" y="2"/>
                </a:cubicBezTo>
                <a:cubicBezTo>
                  <a:pt x="6" y="2"/>
                  <a:pt x="7" y="3"/>
                  <a:pt x="7" y="3"/>
                </a:cubicBezTo>
                <a:cubicBezTo>
                  <a:pt x="7" y="3"/>
                  <a:pt x="7" y="4"/>
                  <a:pt x="8" y="4"/>
                </a:cubicBezTo>
                <a:cubicBezTo>
                  <a:pt x="8" y="5"/>
                  <a:pt x="8" y="5"/>
                  <a:pt x="8" y="6"/>
                </a:cubicBezTo>
                <a:cubicBezTo>
                  <a:pt x="8" y="7"/>
                  <a:pt x="8" y="7"/>
                  <a:pt x="8" y="8"/>
                </a:cubicBezTo>
                <a:cubicBezTo>
                  <a:pt x="7" y="9"/>
                  <a:pt x="7" y="9"/>
                  <a:pt x="7" y="9"/>
                </a:cubicBezTo>
                <a:cubicBezTo>
                  <a:pt x="7" y="10"/>
                  <a:pt x="6" y="10"/>
                  <a:pt x="6" y="10"/>
                </a:cubicBezTo>
                <a:cubicBezTo>
                  <a:pt x="6" y="10"/>
                  <a:pt x="5" y="10"/>
                  <a:pt x="5" y="10"/>
                </a:cubicBezTo>
                <a:cubicBezTo>
                  <a:pt x="4" y="10"/>
                  <a:pt x="4" y="10"/>
                  <a:pt x="4" y="10"/>
                </a:cubicBezTo>
                <a:cubicBezTo>
                  <a:pt x="3" y="10"/>
                  <a:pt x="3" y="10"/>
                  <a:pt x="3" y="9"/>
                </a:cubicBezTo>
                <a:cubicBezTo>
                  <a:pt x="2" y="9"/>
                  <a:pt x="2" y="9"/>
                  <a:pt x="2" y="8"/>
                </a:cubicBezTo>
                <a:cubicBezTo>
                  <a:pt x="2" y="8"/>
                  <a:pt x="2" y="7"/>
                  <a:pt x="2" y="6"/>
                </a:cubicBezTo>
                <a:close/>
                <a:moveTo>
                  <a:pt x="19" y="8"/>
                </a:moveTo>
                <a:cubicBezTo>
                  <a:pt x="19" y="8"/>
                  <a:pt x="19" y="9"/>
                  <a:pt x="19" y="9"/>
                </a:cubicBezTo>
                <a:cubicBezTo>
                  <a:pt x="19" y="9"/>
                  <a:pt x="19" y="10"/>
                  <a:pt x="18" y="10"/>
                </a:cubicBezTo>
                <a:cubicBezTo>
                  <a:pt x="18" y="10"/>
                  <a:pt x="18" y="10"/>
                  <a:pt x="17" y="10"/>
                </a:cubicBezTo>
                <a:cubicBezTo>
                  <a:pt x="17" y="10"/>
                  <a:pt x="17" y="10"/>
                  <a:pt x="16" y="10"/>
                </a:cubicBezTo>
                <a:cubicBezTo>
                  <a:pt x="16" y="10"/>
                  <a:pt x="15" y="10"/>
                  <a:pt x="14" y="9"/>
                </a:cubicBezTo>
                <a:cubicBezTo>
                  <a:pt x="14" y="9"/>
                  <a:pt x="14" y="9"/>
                  <a:pt x="14" y="8"/>
                </a:cubicBezTo>
                <a:cubicBezTo>
                  <a:pt x="13" y="8"/>
                  <a:pt x="13" y="7"/>
                  <a:pt x="13" y="6"/>
                </a:cubicBezTo>
                <a:cubicBezTo>
                  <a:pt x="13" y="5"/>
                  <a:pt x="13" y="5"/>
                  <a:pt x="14" y="4"/>
                </a:cubicBezTo>
                <a:cubicBezTo>
                  <a:pt x="14" y="4"/>
                  <a:pt x="14" y="3"/>
                  <a:pt x="14" y="3"/>
                </a:cubicBezTo>
                <a:cubicBezTo>
                  <a:pt x="15" y="3"/>
                  <a:pt x="15" y="2"/>
                  <a:pt x="15" y="2"/>
                </a:cubicBezTo>
                <a:cubicBezTo>
                  <a:pt x="16" y="2"/>
                  <a:pt x="16" y="2"/>
                  <a:pt x="17" y="2"/>
                </a:cubicBezTo>
                <a:cubicBezTo>
                  <a:pt x="17" y="2"/>
                  <a:pt x="17" y="2"/>
                  <a:pt x="17" y="2"/>
                </a:cubicBezTo>
                <a:cubicBezTo>
                  <a:pt x="18" y="2"/>
                  <a:pt x="18" y="2"/>
                  <a:pt x="18" y="2"/>
                </a:cubicBezTo>
                <a:cubicBezTo>
                  <a:pt x="18" y="3"/>
                  <a:pt x="19" y="3"/>
                  <a:pt x="19" y="3"/>
                </a:cubicBezTo>
                <a:cubicBezTo>
                  <a:pt x="19" y="3"/>
                  <a:pt x="19" y="4"/>
                  <a:pt x="19" y="4"/>
                </a:cubicBezTo>
                <a:lnTo>
                  <a:pt x="21" y="4"/>
                </a:lnTo>
                <a:cubicBezTo>
                  <a:pt x="21" y="3"/>
                  <a:pt x="21" y="3"/>
                  <a:pt x="20" y="2"/>
                </a:cubicBezTo>
                <a:cubicBezTo>
                  <a:pt x="20" y="2"/>
                  <a:pt x="20" y="2"/>
                  <a:pt x="19" y="1"/>
                </a:cubicBezTo>
                <a:cubicBezTo>
                  <a:pt x="19" y="1"/>
                  <a:pt x="19" y="1"/>
                  <a:pt x="18" y="1"/>
                </a:cubicBezTo>
                <a:cubicBezTo>
                  <a:pt x="18" y="0"/>
                  <a:pt x="17" y="0"/>
                  <a:pt x="16" y="0"/>
                </a:cubicBezTo>
                <a:cubicBezTo>
                  <a:pt x="16" y="0"/>
                  <a:pt x="16" y="0"/>
                  <a:pt x="15" y="0"/>
                </a:cubicBezTo>
                <a:cubicBezTo>
                  <a:pt x="15" y="1"/>
                  <a:pt x="14" y="1"/>
                  <a:pt x="14" y="1"/>
                </a:cubicBezTo>
                <a:cubicBezTo>
                  <a:pt x="13" y="1"/>
                  <a:pt x="13" y="2"/>
                  <a:pt x="13" y="2"/>
                </a:cubicBezTo>
                <a:cubicBezTo>
                  <a:pt x="12" y="2"/>
                  <a:pt x="12" y="3"/>
                  <a:pt x="12" y="3"/>
                </a:cubicBezTo>
                <a:cubicBezTo>
                  <a:pt x="12" y="3"/>
                  <a:pt x="12" y="4"/>
                  <a:pt x="12" y="5"/>
                </a:cubicBezTo>
                <a:cubicBezTo>
                  <a:pt x="11" y="5"/>
                  <a:pt x="11" y="6"/>
                  <a:pt x="11" y="6"/>
                </a:cubicBezTo>
                <a:cubicBezTo>
                  <a:pt x="11" y="7"/>
                  <a:pt x="12" y="8"/>
                  <a:pt x="12" y="9"/>
                </a:cubicBezTo>
                <a:cubicBezTo>
                  <a:pt x="12" y="9"/>
                  <a:pt x="12" y="10"/>
                  <a:pt x="13" y="10"/>
                </a:cubicBezTo>
                <a:cubicBezTo>
                  <a:pt x="13" y="11"/>
                  <a:pt x="14" y="11"/>
                  <a:pt x="14" y="12"/>
                </a:cubicBezTo>
                <a:cubicBezTo>
                  <a:pt x="15" y="12"/>
                  <a:pt x="16" y="12"/>
                  <a:pt x="16" y="12"/>
                </a:cubicBezTo>
                <a:cubicBezTo>
                  <a:pt x="17" y="12"/>
                  <a:pt x="18" y="12"/>
                  <a:pt x="18" y="12"/>
                </a:cubicBezTo>
                <a:cubicBezTo>
                  <a:pt x="19" y="12"/>
                  <a:pt x="19" y="11"/>
                  <a:pt x="20" y="11"/>
                </a:cubicBezTo>
                <a:cubicBezTo>
                  <a:pt x="20" y="11"/>
                  <a:pt x="20" y="10"/>
                  <a:pt x="21" y="10"/>
                </a:cubicBezTo>
                <a:cubicBezTo>
                  <a:pt x="21" y="9"/>
                  <a:pt x="21" y="9"/>
                  <a:pt x="21" y="8"/>
                </a:cubicBezTo>
                <a:lnTo>
                  <a:pt x="19" y="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32"/>
          <p:cNvSpPr>
            <a:spLocks noChangeArrowheads="1"/>
          </p:cNvSpPr>
          <p:nvPr/>
        </p:nvSpPr>
        <p:spPr bwMode="auto">
          <a:xfrm>
            <a:off x="3743712" y="3251593"/>
            <a:ext cx="702364" cy="687577"/>
          </a:xfrm>
          <a:prstGeom prst="rect">
            <a:avLst/>
          </a:prstGeom>
          <a:solidFill>
            <a:srgbClr val="ECDCC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33"/>
          <p:cNvSpPr>
            <a:spLocks/>
          </p:cNvSpPr>
          <p:nvPr/>
        </p:nvSpPr>
        <p:spPr bwMode="auto">
          <a:xfrm>
            <a:off x="5226070" y="2423543"/>
            <a:ext cx="310519" cy="694971"/>
          </a:xfrm>
          <a:custGeom>
            <a:avLst/>
            <a:gdLst>
              <a:gd name="T0" fmla="*/ 0 w 37"/>
              <a:gd name="T1" fmla="*/ 0 h 83"/>
              <a:gd name="T2" fmla="*/ 37 w 37"/>
              <a:gd name="T3" fmla="*/ 18 h 83"/>
              <a:gd name="T4" fmla="*/ 37 w 37"/>
              <a:gd name="T5" fmla="*/ 62 h 83"/>
              <a:gd name="T6" fmla="*/ 0 w 37"/>
              <a:gd name="T7" fmla="*/ 83 h 83"/>
              <a:gd name="T8" fmla="*/ 0 w 37"/>
              <a:gd name="T9" fmla="*/ 0 h 83"/>
            </a:gdLst>
            <a:ahLst/>
            <a:cxnLst>
              <a:cxn ang="0">
                <a:pos x="T0" y="T1"/>
              </a:cxn>
              <a:cxn ang="0">
                <a:pos x="T2" y="T3"/>
              </a:cxn>
              <a:cxn ang="0">
                <a:pos x="T4" y="T5"/>
              </a:cxn>
              <a:cxn ang="0">
                <a:pos x="T6" y="T7"/>
              </a:cxn>
              <a:cxn ang="0">
                <a:pos x="T8" y="T9"/>
              </a:cxn>
            </a:cxnLst>
            <a:rect l="0" t="0" r="r" b="b"/>
            <a:pathLst>
              <a:path w="37" h="83">
                <a:moveTo>
                  <a:pt x="0" y="0"/>
                </a:moveTo>
                <a:lnTo>
                  <a:pt x="37" y="18"/>
                </a:lnTo>
                <a:lnTo>
                  <a:pt x="37" y="62"/>
                </a:lnTo>
                <a:lnTo>
                  <a:pt x="0" y="83"/>
                </a:lnTo>
                <a:lnTo>
                  <a:pt x="0" y="0"/>
                </a:lnTo>
                <a:close/>
              </a:path>
            </a:pathLst>
          </a:custGeom>
          <a:solidFill>
            <a:srgbClr val="F2C5C3"/>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34"/>
          <p:cNvSpPr>
            <a:spLocks/>
          </p:cNvSpPr>
          <p:nvPr/>
        </p:nvSpPr>
        <p:spPr bwMode="auto">
          <a:xfrm>
            <a:off x="5268581" y="2549229"/>
            <a:ext cx="24028" cy="66540"/>
          </a:xfrm>
          <a:custGeom>
            <a:avLst/>
            <a:gdLst>
              <a:gd name="T0" fmla="*/ 3 w 3"/>
              <a:gd name="T1" fmla="*/ 8 h 8"/>
              <a:gd name="T2" fmla="*/ 3 w 3"/>
              <a:gd name="T3" fmla="*/ 0 h 8"/>
              <a:gd name="T4" fmla="*/ 2 w 3"/>
              <a:gd name="T5" fmla="*/ 0 h 8"/>
              <a:gd name="T6" fmla="*/ 1 w 3"/>
              <a:gd name="T7" fmla="*/ 1 h 8"/>
              <a:gd name="T8" fmla="*/ 0 w 3"/>
              <a:gd name="T9" fmla="*/ 2 h 8"/>
              <a:gd name="T10" fmla="*/ 0 w 3"/>
              <a:gd name="T11" fmla="*/ 3 h 8"/>
              <a:gd name="T12" fmla="*/ 0 w 3"/>
              <a:gd name="T13" fmla="*/ 3 h 8"/>
              <a:gd name="T14" fmla="*/ 1 w 3"/>
              <a:gd name="T15" fmla="*/ 2 h 8"/>
              <a:gd name="T16" fmla="*/ 1 w 3"/>
              <a:gd name="T17" fmla="*/ 2 h 8"/>
              <a:gd name="T18" fmla="*/ 2 w 3"/>
              <a:gd name="T19" fmla="*/ 1 h 8"/>
              <a:gd name="T20" fmla="*/ 2 w 3"/>
              <a:gd name="T21" fmla="*/ 8 h 8"/>
              <a:gd name="T22" fmla="*/ 3 w 3"/>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8">
                <a:moveTo>
                  <a:pt x="3" y="8"/>
                </a:moveTo>
                <a:lnTo>
                  <a:pt x="3" y="0"/>
                </a:lnTo>
                <a:lnTo>
                  <a:pt x="2" y="0"/>
                </a:lnTo>
                <a:cubicBezTo>
                  <a:pt x="2" y="0"/>
                  <a:pt x="2" y="0"/>
                  <a:pt x="1" y="1"/>
                </a:cubicBezTo>
                <a:cubicBezTo>
                  <a:pt x="1" y="1"/>
                  <a:pt x="0" y="1"/>
                  <a:pt x="0" y="2"/>
                </a:cubicBezTo>
                <a:lnTo>
                  <a:pt x="0" y="3"/>
                </a:lnTo>
                <a:cubicBezTo>
                  <a:pt x="0" y="3"/>
                  <a:pt x="0" y="3"/>
                  <a:pt x="0" y="3"/>
                </a:cubicBezTo>
                <a:cubicBezTo>
                  <a:pt x="0" y="2"/>
                  <a:pt x="0" y="2"/>
                  <a:pt x="1" y="2"/>
                </a:cubicBezTo>
                <a:cubicBezTo>
                  <a:pt x="1" y="2"/>
                  <a:pt x="1" y="2"/>
                  <a:pt x="1" y="2"/>
                </a:cubicBezTo>
                <a:cubicBezTo>
                  <a:pt x="1" y="2"/>
                  <a:pt x="2" y="2"/>
                  <a:pt x="2" y="1"/>
                </a:cubicBezTo>
                <a:lnTo>
                  <a:pt x="2" y="8"/>
                </a:lnTo>
                <a:lnTo>
                  <a:pt x="3" y="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35"/>
          <p:cNvSpPr>
            <a:spLocks noEditPoints="1"/>
          </p:cNvSpPr>
          <p:nvPr/>
        </p:nvSpPr>
        <p:spPr bwMode="auto">
          <a:xfrm>
            <a:off x="5285216" y="2942922"/>
            <a:ext cx="40663" cy="73933"/>
          </a:xfrm>
          <a:custGeom>
            <a:avLst/>
            <a:gdLst>
              <a:gd name="T0" fmla="*/ 0 w 5"/>
              <a:gd name="T1" fmla="*/ 4 h 9"/>
              <a:gd name="T2" fmla="*/ 0 w 5"/>
              <a:gd name="T3" fmla="*/ 6 h 9"/>
              <a:gd name="T4" fmla="*/ 0 w 5"/>
              <a:gd name="T5" fmla="*/ 8 h 9"/>
              <a:gd name="T6" fmla="*/ 1 w 5"/>
              <a:gd name="T7" fmla="*/ 8 h 9"/>
              <a:gd name="T8" fmla="*/ 2 w 5"/>
              <a:gd name="T9" fmla="*/ 9 h 9"/>
              <a:gd name="T10" fmla="*/ 3 w 5"/>
              <a:gd name="T11" fmla="*/ 8 h 9"/>
              <a:gd name="T12" fmla="*/ 4 w 5"/>
              <a:gd name="T13" fmla="*/ 8 h 9"/>
              <a:gd name="T14" fmla="*/ 4 w 5"/>
              <a:gd name="T15" fmla="*/ 7 h 9"/>
              <a:gd name="T16" fmla="*/ 5 w 5"/>
              <a:gd name="T17" fmla="*/ 7 h 9"/>
              <a:gd name="T18" fmla="*/ 5 w 5"/>
              <a:gd name="T19" fmla="*/ 6 h 9"/>
              <a:gd name="T20" fmla="*/ 5 w 5"/>
              <a:gd name="T21" fmla="*/ 4 h 9"/>
              <a:gd name="T22" fmla="*/ 5 w 5"/>
              <a:gd name="T23" fmla="*/ 3 h 9"/>
              <a:gd name="T24" fmla="*/ 5 w 5"/>
              <a:gd name="T25" fmla="*/ 2 h 9"/>
              <a:gd name="T26" fmla="*/ 5 w 5"/>
              <a:gd name="T27" fmla="*/ 1 h 9"/>
              <a:gd name="T28" fmla="*/ 4 w 5"/>
              <a:gd name="T29" fmla="*/ 1 h 9"/>
              <a:gd name="T30" fmla="*/ 4 w 5"/>
              <a:gd name="T31" fmla="*/ 0 h 9"/>
              <a:gd name="T32" fmla="*/ 4 w 5"/>
              <a:gd name="T33" fmla="*/ 0 h 9"/>
              <a:gd name="T34" fmla="*/ 3 w 5"/>
              <a:gd name="T35" fmla="*/ 0 h 9"/>
              <a:gd name="T36" fmla="*/ 2 w 5"/>
              <a:gd name="T37" fmla="*/ 0 h 9"/>
              <a:gd name="T38" fmla="*/ 1 w 5"/>
              <a:gd name="T39" fmla="*/ 0 h 9"/>
              <a:gd name="T40" fmla="*/ 0 w 5"/>
              <a:gd name="T41" fmla="*/ 1 h 9"/>
              <a:gd name="T42" fmla="*/ 0 w 5"/>
              <a:gd name="T43" fmla="*/ 2 h 9"/>
              <a:gd name="T44" fmla="*/ 0 w 5"/>
              <a:gd name="T45" fmla="*/ 3 h 9"/>
              <a:gd name="T46" fmla="*/ 0 w 5"/>
              <a:gd name="T47" fmla="*/ 4 h 9"/>
              <a:gd name="T48" fmla="*/ 1 w 5"/>
              <a:gd name="T49" fmla="*/ 4 h 9"/>
              <a:gd name="T50" fmla="*/ 1 w 5"/>
              <a:gd name="T51" fmla="*/ 2 h 9"/>
              <a:gd name="T52" fmla="*/ 1 w 5"/>
              <a:gd name="T53" fmla="*/ 1 h 9"/>
              <a:gd name="T54" fmla="*/ 2 w 5"/>
              <a:gd name="T55" fmla="*/ 1 h 9"/>
              <a:gd name="T56" fmla="*/ 2 w 5"/>
              <a:gd name="T57" fmla="*/ 1 h 9"/>
              <a:gd name="T58" fmla="*/ 3 w 5"/>
              <a:gd name="T59" fmla="*/ 1 h 9"/>
              <a:gd name="T60" fmla="*/ 4 w 5"/>
              <a:gd name="T61" fmla="*/ 1 h 9"/>
              <a:gd name="T62" fmla="*/ 4 w 5"/>
              <a:gd name="T63" fmla="*/ 2 h 9"/>
              <a:gd name="T64" fmla="*/ 4 w 5"/>
              <a:gd name="T65" fmla="*/ 4 h 9"/>
              <a:gd name="T66" fmla="*/ 4 w 5"/>
              <a:gd name="T67" fmla="*/ 6 h 9"/>
              <a:gd name="T68" fmla="*/ 4 w 5"/>
              <a:gd name="T69" fmla="*/ 7 h 9"/>
              <a:gd name="T70" fmla="*/ 3 w 5"/>
              <a:gd name="T71" fmla="*/ 8 h 9"/>
              <a:gd name="T72" fmla="*/ 2 w 5"/>
              <a:gd name="T73" fmla="*/ 8 h 9"/>
              <a:gd name="T74" fmla="*/ 2 w 5"/>
              <a:gd name="T75" fmla="*/ 8 h 9"/>
              <a:gd name="T76" fmla="*/ 1 w 5"/>
              <a:gd name="T77" fmla="*/ 7 h 9"/>
              <a:gd name="T78" fmla="*/ 1 w 5"/>
              <a:gd name="T79" fmla="*/ 6 h 9"/>
              <a:gd name="T80" fmla="*/ 1 w 5"/>
              <a:gd name="T8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 h="9">
                <a:moveTo>
                  <a:pt x="0" y="4"/>
                </a:moveTo>
                <a:cubicBezTo>
                  <a:pt x="0" y="5"/>
                  <a:pt x="0" y="6"/>
                  <a:pt x="0" y="6"/>
                </a:cubicBezTo>
                <a:cubicBezTo>
                  <a:pt x="0" y="7"/>
                  <a:pt x="0" y="7"/>
                  <a:pt x="0" y="8"/>
                </a:cubicBezTo>
                <a:cubicBezTo>
                  <a:pt x="1" y="8"/>
                  <a:pt x="1" y="8"/>
                  <a:pt x="1" y="8"/>
                </a:cubicBezTo>
                <a:cubicBezTo>
                  <a:pt x="2" y="9"/>
                  <a:pt x="2" y="9"/>
                  <a:pt x="2" y="9"/>
                </a:cubicBezTo>
                <a:cubicBezTo>
                  <a:pt x="3" y="9"/>
                  <a:pt x="3" y="9"/>
                  <a:pt x="3" y="8"/>
                </a:cubicBezTo>
                <a:cubicBezTo>
                  <a:pt x="3" y="8"/>
                  <a:pt x="4" y="8"/>
                  <a:pt x="4" y="8"/>
                </a:cubicBezTo>
                <a:cubicBezTo>
                  <a:pt x="4" y="8"/>
                  <a:pt x="4" y="8"/>
                  <a:pt x="4" y="7"/>
                </a:cubicBezTo>
                <a:cubicBezTo>
                  <a:pt x="5" y="7"/>
                  <a:pt x="5" y="7"/>
                  <a:pt x="5" y="7"/>
                </a:cubicBezTo>
                <a:cubicBezTo>
                  <a:pt x="5" y="6"/>
                  <a:pt x="5" y="6"/>
                  <a:pt x="5" y="6"/>
                </a:cubicBezTo>
                <a:cubicBezTo>
                  <a:pt x="5" y="5"/>
                  <a:pt x="5" y="5"/>
                  <a:pt x="5" y="4"/>
                </a:cubicBezTo>
                <a:cubicBezTo>
                  <a:pt x="5" y="4"/>
                  <a:pt x="5" y="3"/>
                  <a:pt x="5" y="3"/>
                </a:cubicBezTo>
                <a:cubicBezTo>
                  <a:pt x="5" y="3"/>
                  <a:pt x="5" y="2"/>
                  <a:pt x="5" y="2"/>
                </a:cubicBezTo>
                <a:cubicBezTo>
                  <a:pt x="5" y="2"/>
                  <a:pt x="5" y="2"/>
                  <a:pt x="5" y="1"/>
                </a:cubicBezTo>
                <a:cubicBezTo>
                  <a:pt x="5" y="1"/>
                  <a:pt x="5" y="1"/>
                  <a:pt x="4" y="1"/>
                </a:cubicBezTo>
                <a:cubicBezTo>
                  <a:pt x="4" y="1"/>
                  <a:pt x="4" y="1"/>
                  <a:pt x="4" y="0"/>
                </a:cubicBezTo>
                <a:cubicBezTo>
                  <a:pt x="4" y="0"/>
                  <a:pt x="4" y="0"/>
                  <a:pt x="4" y="0"/>
                </a:cubicBezTo>
                <a:cubicBezTo>
                  <a:pt x="3" y="0"/>
                  <a:pt x="3" y="0"/>
                  <a:pt x="3" y="0"/>
                </a:cubicBezTo>
                <a:cubicBezTo>
                  <a:pt x="3" y="0"/>
                  <a:pt x="3" y="0"/>
                  <a:pt x="2" y="0"/>
                </a:cubicBezTo>
                <a:cubicBezTo>
                  <a:pt x="2" y="0"/>
                  <a:pt x="1" y="0"/>
                  <a:pt x="1" y="0"/>
                </a:cubicBezTo>
                <a:cubicBezTo>
                  <a:pt x="1" y="0"/>
                  <a:pt x="0" y="1"/>
                  <a:pt x="0" y="1"/>
                </a:cubicBezTo>
                <a:cubicBezTo>
                  <a:pt x="0" y="1"/>
                  <a:pt x="0" y="1"/>
                  <a:pt x="0" y="2"/>
                </a:cubicBezTo>
                <a:cubicBezTo>
                  <a:pt x="0" y="2"/>
                  <a:pt x="0" y="2"/>
                  <a:pt x="0" y="3"/>
                </a:cubicBezTo>
                <a:cubicBezTo>
                  <a:pt x="0" y="3"/>
                  <a:pt x="0" y="4"/>
                  <a:pt x="0" y="4"/>
                </a:cubicBezTo>
                <a:close/>
                <a:moveTo>
                  <a:pt x="1" y="4"/>
                </a:moveTo>
                <a:cubicBezTo>
                  <a:pt x="1" y="3"/>
                  <a:pt x="1" y="3"/>
                  <a:pt x="1" y="2"/>
                </a:cubicBezTo>
                <a:cubicBezTo>
                  <a:pt x="1" y="2"/>
                  <a:pt x="1" y="2"/>
                  <a:pt x="1" y="1"/>
                </a:cubicBezTo>
                <a:cubicBezTo>
                  <a:pt x="1" y="1"/>
                  <a:pt x="1" y="1"/>
                  <a:pt x="2" y="1"/>
                </a:cubicBezTo>
                <a:cubicBezTo>
                  <a:pt x="2" y="1"/>
                  <a:pt x="2" y="1"/>
                  <a:pt x="2" y="1"/>
                </a:cubicBezTo>
                <a:cubicBezTo>
                  <a:pt x="3" y="1"/>
                  <a:pt x="3" y="1"/>
                  <a:pt x="3" y="1"/>
                </a:cubicBezTo>
                <a:cubicBezTo>
                  <a:pt x="3" y="1"/>
                  <a:pt x="3" y="1"/>
                  <a:pt x="4" y="1"/>
                </a:cubicBezTo>
                <a:cubicBezTo>
                  <a:pt x="4" y="2"/>
                  <a:pt x="4" y="2"/>
                  <a:pt x="4" y="2"/>
                </a:cubicBezTo>
                <a:cubicBezTo>
                  <a:pt x="4" y="3"/>
                  <a:pt x="4" y="3"/>
                  <a:pt x="4" y="4"/>
                </a:cubicBezTo>
                <a:cubicBezTo>
                  <a:pt x="4" y="5"/>
                  <a:pt x="4" y="5"/>
                  <a:pt x="4" y="6"/>
                </a:cubicBezTo>
                <a:cubicBezTo>
                  <a:pt x="4" y="6"/>
                  <a:pt x="4" y="7"/>
                  <a:pt x="4" y="7"/>
                </a:cubicBezTo>
                <a:cubicBezTo>
                  <a:pt x="3" y="7"/>
                  <a:pt x="3" y="7"/>
                  <a:pt x="3" y="8"/>
                </a:cubicBezTo>
                <a:cubicBezTo>
                  <a:pt x="3" y="8"/>
                  <a:pt x="3" y="8"/>
                  <a:pt x="2" y="8"/>
                </a:cubicBezTo>
                <a:cubicBezTo>
                  <a:pt x="2" y="8"/>
                  <a:pt x="2" y="8"/>
                  <a:pt x="2" y="8"/>
                </a:cubicBezTo>
                <a:cubicBezTo>
                  <a:pt x="1" y="7"/>
                  <a:pt x="1" y="7"/>
                  <a:pt x="1" y="7"/>
                </a:cubicBezTo>
                <a:cubicBezTo>
                  <a:pt x="1" y="7"/>
                  <a:pt x="1" y="6"/>
                  <a:pt x="1" y="6"/>
                </a:cubicBezTo>
                <a:cubicBezTo>
                  <a:pt x="1" y="5"/>
                  <a:pt x="1" y="5"/>
                  <a:pt x="1" y="4"/>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36"/>
          <p:cNvSpPr>
            <a:spLocks noEditPoints="1"/>
          </p:cNvSpPr>
          <p:nvPr/>
        </p:nvSpPr>
        <p:spPr bwMode="auto">
          <a:xfrm>
            <a:off x="3784375" y="3495572"/>
            <a:ext cx="519380" cy="83175"/>
          </a:xfrm>
          <a:custGeom>
            <a:avLst/>
            <a:gdLst>
              <a:gd name="T0" fmla="*/ 0 w 62"/>
              <a:gd name="T1" fmla="*/ 10 h 10"/>
              <a:gd name="T2" fmla="*/ 5 w 62"/>
              <a:gd name="T3" fmla="*/ 4 h 10"/>
              <a:gd name="T4" fmla="*/ 8 w 62"/>
              <a:gd name="T5" fmla="*/ 4 h 10"/>
              <a:gd name="T6" fmla="*/ 9 w 62"/>
              <a:gd name="T7" fmla="*/ 5 h 10"/>
              <a:gd name="T8" fmla="*/ 9 w 62"/>
              <a:gd name="T9" fmla="*/ 3 h 10"/>
              <a:gd name="T10" fmla="*/ 5 w 62"/>
              <a:gd name="T11" fmla="*/ 3 h 10"/>
              <a:gd name="T12" fmla="*/ 11 w 62"/>
              <a:gd name="T13" fmla="*/ 8 h 10"/>
              <a:gd name="T14" fmla="*/ 16 w 62"/>
              <a:gd name="T15" fmla="*/ 9 h 10"/>
              <a:gd name="T16" fmla="*/ 16 w 62"/>
              <a:gd name="T17" fmla="*/ 6 h 10"/>
              <a:gd name="T18" fmla="*/ 13 w 62"/>
              <a:gd name="T19" fmla="*/ 5 h 10"/>
              <a:gd name="T20" fmla="*/ 12 w 62"/>
              <a:gd name="T21" fmla="*/ 4 h 10"/>
              <a:gd name="T22" fmla="*/ 14 w 62"/>
              <a:gd name="T23" fmla="*/ 3 h 10"/>
              <a:gd name="T24" fmla="*/ 16 w 62"/>
              <a:gd name="T25" fmla="*/ 4 h 10"/>
              <a:gd name="T26" fmla="*/ 14 w 62"/>
              <a:gd name="T27" fmla="*/ 2 h 10"/>
              <a:gd name="T28" fmla="*/ 11 w 62"/>
              <a:gd name="T29" fmla="*/ 3 h 10"/>
              <a:gd name="T30" fmla="*/ 11 w 62"/>
              <a:gd name="T31" fmla="*/ 5 h 10"/>
              <a:gd name="T32" fmla="*/ 15 w 62"/>
              <a:gd name="T33" fmla="*/ 7 h 10"/>
              <a:gd name="T34" fmla="*/ 15 w 62"/>
              <a:gd name="T35" fmla="*/ 9 h 10"/>
              <a:gd name="T36" fmla="*/ 12 w 62"/>
              <a:gd name="T37" fmla="*/ 7 h 10"/>
              <a:gd name="T38" fmla="*/ 20 w 62"/>
              <a:gd name="T39" fmla="*/ 9 h 10"/>
              <a:gd name="T40" fmla="*/ 20 w 62"/>
              <a:gd name="T41" fmla="*/ 8 h 10"/>
              <a:gd name="T42" fmla="*/ 20 w 62"/>
              <a:gd name="T43" fmla="*/ 0 h 10"/>
              <a:gd name="T44" fmla="*/ 18 w 62"/>
              <a:gd name="T45" fmla="*/ 3 h 10"/>
              <a:gd name="T46" fmla="*/ 19 w 62"/>
              <a:gd name="T47" fmla="*/ 10 h 10"/>
              <a:gd name="T48" fmla="*/ 21 w 62"/>
              <a:gd name="T49" fmla="*/ 9 h 10"/>
              <a:gd name="T50" fmla="*/ 23 w 62"/>
              <a:gd name="T51" fmla="*/ 4 h 10"/>
              <a:gd name="T52" fmla="*/ 25 w 62"/>
              <a:gd name="T53" fmla="*/ 4 h 10"/>
              <a:gd name="T54" fmla="*/ 24 w 62"/>
              <a:gd name="T55" fmla="*/ 2 h 10"/>
              <a:gd name="T56" fmla="*/ 22 w 62"/>
              <a:gd name="T57" fmla="*/ 10 h 10"/>
              <a:gd name="T58" fmla="*/ 31 w 62"/>
              <a:gd name="T59" fmla="*/ 6 h 10"/>
              <a:gd name="T60" fmla="*/ 30 w 62"/>
              <a:gd name="T61" fmla="*/ 9 h 10"/>
              <a:gd name="T62" fmla="*/ 28 w 62"/>
              <a:gd name="T63" fmla="*/ 8 h 10"/>
              <a:gd name="T64" fmla="*/ 27 w 62"/>
              <a:gd name="T65" fmla="*/ 7 h 10"/>
              <a:gd name="T66" fmla="*/ 27 w 62"/>
              <a:gd name="T67" fmla="*/ 9 h 10"/>
              <a:gd name="T68" fmla="*/ 31 w 62"/>
              <a:gd name="T69" fmla="*/ 10 h 10"/>
              <a:gd name="T70" fmla="*/ 37 w 62"/>
              <a:gd name="T71" fmla="*/ 9 h 10"/>
              <a:gd name="T72" fmla="*/ 36 w 62"/>
              <a:gd name="T73" fmla="*/ 4 h 10"/>
              <a:gd name="T74" fmla="*/ 39 w 62"/>
              <a:gd name="T75" fmla="*/ 4 h 10"/>
              <a:gd name="T76" fmla="*/ 38 w 62"/>
              <a:gd name="T77" fmla="*/ 2 h 10"/>
              <a:gd name="T78" fmla="*/ 34 w 62"/>
              <a:gd name="T79" fmla="*/ 4 h 10"/>
              <a:gd name="T80" fmla="*/ 36 w 62"/>
              <a:gd name="T81" fmla="*/ 10 h 10"/>
              <a:gd name="T82" fmla="*/ 40 w 62"/>
              <a:gd name="T83" fmla="*/ 7 h 10"/>
              <a:gd name="T84" fmla="*/ 43 w 62"/>
              <a:gd name="T85" fmla="*/ 9 h 10"/>
              <a:gd name="T86" fmla="*/ 43 w 62"/>
              <a:gd name="T87" fmla="*/ 8 h 10"/>
              <a:gd name="T88" fmla="*/ 43 w 62"/>
              <a:gd name="T89" fmla="*/ 0 h 10"/>
              <a:gd name="T90" fmla="*/ 41 w 62"/>
              <a:gd name="T91" fmla="*/ 3 h 10"/>
              <a:gd name="T92" fmla="*/ 42 w 62"/>
              <a:gd name="T93" fmla="*/ 10 h 10"/>
              <a:gd name="T94" fmla="*/ 44 w 62"/>
              <a:gd name="T95" fmla="*/ 9 h 10"/>
              <a:gd name="T96" fmla="*/ 45 w 62"/>
              <a:gd name="T97" fmla="*/ 1 h 10"/>
              <a:gd name="T98" fmla="*/ 45 w 62"/>
              <a:gd name="T99" fmla="*/ 10 h 10"/>
              <a:gd name="T100" fmla="*/ 51 w 62"/>
              <a:gd name="T101" fmla="*/ 10 h 10"/>
              <a:gd name="T102" fmla="*/ 54 w 62"/>
              <a:gd name="T103" fmla="*/ 7 h 10"/>
              <a:gd name="T104" fmla="*/ 51 w 62"/>
              <a:gd name="T105" fmla="*/ 2 h 10"/>
              <a:gd name="T106" fmla="*/ 49 w 62"/>
              <a:gd name="T107" fmla="*/ 6 h 10"/>
              <a:gd name="T108" fmla="*/ 52 w 62"/>
              <a:gd name="T109" fmla="*/ 3 h 10"/>
              <a:gd name="T110" fmla="*/ 53 w 62"/>
              <a:gd name="T111" fmla="*/ 8 h 10"/>
              <a:gd name="T112" fmla="*/ 49 w 62"/>
              <a:gd name="T113" fmla="*/ 7 h 10"/>
              <a:gd name="T114" fmla="*/ 57 w 62"/>
              <a:gd name="T115" fmla="*/ 4 h 10"/>
              <a:gd name="T116" fmla="*/ 60 w 62"/>
              <a:gd name="T117" fmla="*/ 3 h 10"/>
              <a:gd name="T118" fmla="*/ 62 w 62"/>
              <a:gd name="T119" fmla="*/ 10 h 10"/>
              <a:gd name="T120" fmla="*/ 61 w 62"/>
              <a:gd name="T121" fmla="*/ 3 h 10"/>
              <a:gd name="T122" fmla="*/ 58 w 62"/>
              <a:gd name="T123"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2" h="10">
                <a:moveTo>
                  <a:pt x="0" y="10"/>
                </a:moveTo>
                <a:lnTo>
                  <a:pt x="1" y="10"/>
                </a:lnTo>
                <a:lnTo>
                  <a:pt x="1" y="0"/>
                </a:lnTo>
                <a:lnTo>
                  <a:pt x="0" y="0"/>
                </a:lnTo>
                <a:lnTo>
                  <a:pt x="0" y="10"/>
                </a:lnTo>
                <a:close/>
                <a:moveTo>
                  <a:pt x="4" y="10"/>
                </a:moveTo>
                <a:lnTo>
                  <a:pt x="5" y="10"/>
                </a:lnTo>
                <a:lnTo>
                  <a:pt x="5" y="6"/>
                </a:lnTo>
                <a:cubicBezTo>
                  <a:pt x="5" y="5"/>
                  <a:pt x="5" y="5"/>
                  <a:pt x="5" y="4"/>
                </a:cubicBezTo>
                <a:cubicBezTo>
                  <a:pt x="5" y="4"/>
                  <a:pt x="5" y="4"/>
                  <a:pt x="5" y="4"/>
                </a:cubicBezTo>
                <a:cubicBezTo>
                  <a:pt x="5" y="4"/>
                  <a:pt x="6" y="3"/>
                  <a:pt x="6" y="3"/>
                </a:cubicBezTo>
                <a:cubicBezTo>
                  <a:pt x="6" y="3"/>
                  <a:pt x="6" y="3"/>
                  <a:pt x="7" y="3"/>
                </a:cubicBezTo>
                <a:cubicBezTo>
                  <a:pt x="7" y="3"/>
                  <a:pt x="7" y="3"/>
                  <a:pt x="7" y="3"/>
                </a:cubicBezTo>
                <a:cubicBezTo>
                  <a:pt x="7" y="3"/>
                  <a:pt x="7" y="3"/>
                  <a:pt x="7" y="3"/>
                </a:cubicBezTo>
                <a:cubicBezTo>
                  <a:pt x="8" y="4"/>
                  <a:pt x="8" y="4"/>
                  <a:pt x="8" y="4"/>
                </a:cubicBezTo>
                <a:cubicBezTo>
                  <a:pt x="8" y="4"/>
                  <a:pt x="8" y="4"/>
                  <a:pt x="8" y="5"/>
                </a:cubicBezTo>
                <a:cubicBezTo>
                  <a:pt x="8" y="5"/>
                  <a:pt x="8" y="5"/>
                  <a:pt x="8" y="5"/>
                </a:cubicBezTo>
                <a:lnTo>
                  <a:pt x="8" y="10"/>
                </a:lnTo>
                <a:lnTo>
                  <a:pt x="9" y="10"/>
                </a:lnTo>
                <a:lnTo>
                  <a:pt x="9" y="5"/>
                </a:lnTo>
                <a:cubicBezTo>
                  <a:pt x="9" y="5"/>
                  <a:pt x="9" y="5"/>
                  <a:pt x="9" y="4"/>
                </a:cubicBezTo>
                <a:cubicBezTo>
                  <a:pt x="9" y="4"/>
                  <a:pt x="9" y="4"/>
                  <a:pt x="9" y="4"/>
                </a:cubicBezTo>
                <a:cubicBezTo>
                  <a:pt x="9" y="4"/>
                  <a:pt x="9" y="4"/>
                  <a:pt x="9" y="3"/>
                </a:cubicBezTo>
                <a:cubicBezTo>
                  <a:pt x="9" y="3"/>
                  <a:pt x="9" y="3"/>
                  <a:pt x="9" y="3"/>
                </a:cubicBezTo>
                <a:cubicBezTo>
                  <a:pt x="9" y="3"/>
                  <a:pt x="9" y="3"/>
                  <a:pt x="9" y="3"/>
                </a:cubicBezTo>
                <a:cubicBezTo>
                  <a:pt x="8" y="3"/>
                  <a:pt x="8" y="2"/>
                  <a:pt x="8" y="2"/>
                </a:cubicBezTo>
                <a:cubicBezTo>
                  <a:pt x="8" y="2"/>
                  <a:pt x="8" y="2"/>
                  <a:pt x="8" y="2"/>
                </a:cubicBezTo>
                <a:cubicBezTo>
                  <a:pt x="7" y="2"/>
                  <a:pt x="7" y="2"/>
                  <a:pt x="7" y="2"/>
                </a:cubicBezTo>
                <a:cubicBezTo>
                  <a:pt x="6" y="2"/>
                  <a:pt x="6" y="2"/>
                  <a:pt x="6" y="2"/>
                </a:cubicBezTo>
                <a:cubicBezTo>
                  <a:pt x="5" y="3"/>
                  <a:pt x="5" y="3"/>
                  <a:pt x="5" y="3"/>
                </a:cubicBezTo>
                <a:lnTo>
                  <a:pt x="5" y="2"/>
                </a:lnTo>
                <a:lnTo>
                  <a:pt x="4" y="2"/>
                </a:lnTo>
                <a:lnTo>
                  <a:pt x="4" y="10"/>
                </a:lnTo>
                <a:close/>
                <a:moveTo>
                  <a:pt x="11" y="7"/>
                </a:moveTo>
                <a:cubicBezTo>
                  <a:pt x="11" y="8"/>
                  <a:pt x="11" y="8"/>
                  <a:pt x="11" y="8"/>
                </a:cubicBezTo>
                <a:cubicBezTo>
                  <a:pt x="11" y="9"/>
                  <a:pt x="11" y="9"/>
                  <a:pt x="12" y="9"/>
                </a:cubicBezTo>
                <a:cubicBezTo>
                  <a:pt x="12" y="10"/>
                  <a:pt x="13" y="10"/>
                  <a:pt x="14" y="10"/>
                </a:cubicBezTo>
                <a:cubicBezTo>
                  <a:pt x="14" y="10"/>
                  <a:pt x="14" y="10"/>
                  <a:pt x="15" y="10"/>
                </a:cubicBezTo>
                <a:cubicBezTo>
                  <a:pt x="15" y="10"/>
                  <a:pt x="15" y="10"/>
                  <a:pt x="15" y="10"/>
                </a:cubicBezTo>
                <a:cubicBezTo>
                  <a:pt x="16" y="9"/>
                  <a:pt x="16" y="9"/>
                  <a:pt x="16" y="9"/>
                </a:cubicBezTo>
                <a:cubicBezTo>
                  <a:pt x="16" y="9"/>
                  <a:pt x="16" y="9"/>
                  <a:pt x="16" y="9"/>
                </a:cubicBezTo>
                <a:cubicBezTo>
                  <a:pt x="16" y="8"/>
                  <a:pt x="17" y="8"/>
                  <a:pt x="17" y="8"/>
                </a:cubicBezTo>
                <a:cubicBezTo>
                  <a:pt x="17" y="8"/>
                  <a:pt x="17" y="8"/>
                  <a:pt x="17" y="8"/>
                </a:cubicBezTo>
                <a:cubicBezTo>
                  <a:pt x="17" y="7"/>
                  <a:pt x="17" y="7"/>
                  <a:pt x="17" y="7"/>
                </a:cubicBezTo>
                <a:cubicBezTo>
                  <a:pt x="17" y="7"/>
                  <a:pt x="17" y="7"/>
                  <a:pt x="16" y="6"/>
                </a:cubicBezTo>
                <a:cubicBezTo>
                  <a:pt x="16" y="6"/>
                  <a:pt x="16" y="6"/>
                  <a:pt x="16" y="6"/>
                </a:cubicBezTo>
                <a:cubicBezTo>
                  <a:pt x="16" y="6"/>
                  <a:pt x="16" y="6"/>
                  <a:pt x="16" y="6"/>
                </a:cubicBezTo>
                <a:cubicBezTo>
                  <a:pt x="15" y="6"/>
                  <a:pt x="15" y="6"/>
                  <a:pt x="15" y="6"/>
                </a:cubicBezTo>
                <a:cubicBezTo>
                  <a:pt x="15" y="5"/>
                  <a:pt x="14" y="5"/>
                  <a:pt x="14" y="5"/>
                </a:cubicBezTo>
                <a:cubicBezTo>
                  <a:pt x="14" y="5"/>
                  <a:pt x="13" y="5"/>
                  <a:pt x="13" y="5"/>
                </a:cubicBezTo>
                <a:cubicBezTo>
                  <a:pt x="13" y="5"/>
                  <a:pt x="13" y="5"/>
                  <a:pt x="13" y="5"/>
                </a:cubicBezTo>
                <a:cubicBezTo>
                  <a:pt x="13" y="5"/>
                  <a:pt x="13" y="5"/>
                  <a:pt x="12" y="5"/>
                </a:cubicBezTo>
                <a:cubicBezTo>
                  <a:pt x="12" y="5"/>
                  <a:pt x="12" y="5"/>
                  <a:pt x="12" y="5"/>
                </a:cubicBezTo>
                <a:cubicBezTo>
                  <a:pt x="12" y="5"/>
                  <a:pt x="12" y="4"/>
                  <a:pt x="12" y="4"/>
                </a:cubicBezTo>
                <a:cubicBezTo>
                  <a:pt x="12" y="4"/>
                  <a:pt x="12" y="4"/>
                  <a:pt x="12" y="4"/>
                </a:cubicBezTo>
                <a:cubicBezTo>
                  <a:pt x="12" y="4"/>
                  <a:pt x="12" y="4"/>
                  <a:pt x="12" y="4"/>
                </a:cubicBezTo>
                <a:cubicBezTo>
                  <a:pt x="12" y="4"/>
                  <a:pt x="12" y="4"/>
                  <a:pt x="12" y="3"/>
                </a:cubicBezTo>
                <a:cubicBezTo>
                  <a:pt x="13" y="3"/>
                  <a:pt x="13" y="3"/>
                  <a:pt x="13" y="3"/>
                </a:cubicBezTo>
                <a:cubicBezTo>
                  <a:pt x="13" y="3"/>
                  <a:pt x="13" y="3"/>
                  <a:pt x="14" y="3"/>
                </a:cubicBezTo>
                <a:cubicBezTo>
                  <a:pt x="14" y="3"/>
                  <a:pt x="14" y="3"/>
                  <a:pt x="14" y="3"/>
                </a:cubicBezTo>
                <a:cubicBezTo>
                  <a:pt x="14" y="3"/>
                  <a:pt x="15" y="3"/>
                  <a:pt x="15" y="4"/>
                </a:cubicBezTo>
                <a:cubicBezTo>
                  <a:pt x="15" y="4"/>
                  <a:pt x="15" y="4"/>
                  <a:pt x="15" y="4"/>
                </a:cubicBezTo>
                <a:cubicBezTo>
                  <a:pt x="15" y="4"/>
                  <a:pt x="15" y="4"/>
                  <a:pt x="15" y="4"/>
                </a:cubicBezTo>
                <a:lnTo>
                  <a:pt x="16" y="4"/>
                </a:lnTo>
                <a:cubicBezTo>
                  <a:pt x="16" y="4"/>
                  <a:pt x="16" y="4"/>
                  <a:pt x="16" y="4"/>
                </a:cubicBezTo>
                <a:cubicBezTo>
                  <a:pt x="16" y="3"/>
                  <a:pt x="16" y="3"/>
                  <a:pt x="16" y="3"/>
                </a:cubicBezTo>
                <a:cubicBezTo>
                  <a:pt x="16" y="3"/>
                  <a:pt x="16" y="3"/>
                  <a:pt x="16" y="3"/>
                </a:cubicBezTo>
                <a:cubicBezTo>
                  <a:pt x="15" y="3"/>
                  <a:pt x="15" y="3"/>
                  <a:pt x="15" y="2"/>
                </a:cubicBezTo>
                <a:cubicBezTo>
                  <a:pt x="15" y="2"/>
                  <a:pt x="15" y="2"/>
                  <a:pt x="14" y="2"/>
                </a:cubicBezTo>
                <a:cubicBezTo>
                  <a:pt x="14" y="2"/>
                  <a:pt x="14" y="2"/>
                  <a:pt x="14" y="2"/>
                </a:cubicBezTo>
                <a:cubicBezTo>
                  <a:pt x="13" y="2"/>
                  <a:pt x="13" y="2"/>
                  <a:pt x="13" y="2"/>
                </a:cubicBezTo>
                <a:cubicBezTo>
                  <a:pt x="13" y="2"/>
                  <a:pt x="13" y="2"/>
                  <a:pt x="13" y="2"/>
                </a:cubicBezTo>
                <a:cubicBezTo>
                  <a:pt x="12" y="2"/>
                  <a:pt x="12" y="2"/>
                  <a:pt x="12" y="2"/>
                </a:cubicBezTo>
                <a:cubicBezTo>
                  <a:pt x="12" y="3"/>
                  <a:pt x="12" y="3"/>
                  <a:pt x="12" y="3"/>
                </a:cubicBezTo>
                <a:cubicBezTo>
                  <a:pt x="12" y="3"/>
                  <a:pt x="12" y="3"/>
                  <a:pt x="11" y="3"/>
                </a:cubicBezTo>
                <a:cubicBezTo>
                  <a:pt x="11" y="3"/>
                  <a:pt x="11" y="3"/>
                  <a:pt x="11" y="3"/>
                </a:cubicBezTo>
                <a:cubicBezTo>
                  <a:pt x="11" y="4"/>
                  <a:pt x="11" y="4"/>
                  <a:pt x="11" y="4"/>
                </a:cubicBezTo>
                <a:cubicBezTo>
                  <a:pt x="11" y="4"/>
                  <a:pt x="11" y="4"/>
                  <a:pt x="11" y="4"/>
                </a:cubicBezTo>
                <a:cubicBezTo>
                  <a:pt x="11" y="4"/>
                  <a:pt x="11" y="5"/>
                  <a:pt x="11" y="5"/>
                </a:cubicBezTo>
                <a:cubicBezTo>
                  <a:pt x="11" y="5"/>
                  <a:pt x="11" y="5"/>
                  <a:pt x="11" y="5"/>
                </a:cubicBezTo>
                <a:cubicBezTo>
                  <a:pt x="11" y="5"/>
                  <a:pt x="11" y="6"/>
                  <a:pt x="12" y="6"/>
                </a:cubicBezTo>
                <a:cubicBezTo>
                  <a:pt x="12" y="6"/>
                  <a:pt x="12" y="6"/>
                  <a:pt x="12" y="6"/>
                </a:cubicBezTo>
                <a:cubicBezTo>
                  <a:pt x="12" y="6"/>
                  <a:pt x="12" y="6"/>
                  <a:pt x="13" y="6"/>
                </a:cubicBezTo>
                <a:cubicBezTo>
                  <a:pt x="13" y="6"/>
                  <a:pt x="13" y="6"/>
                  <a:pt x="14" y="7"/>
                </a:cubicBezTo>
                <a:cubicBezTo>
                  <a:pt x="15" y="7"/>
                  <a:pt x="15" y="7"/>
                  <a:pt x="15" y="7"/>
                </a:cubicBezTo>
                <a:cubicBezTo>
                  <a:pt x="15" y="7"/>
                  <a:pt x="15" y="7"/>
                  <a:pt x="15" y="7"/>
                </a:cubicBezTo>
                <a:cubicBezTo>
                  <a:pt x="15" y="7"/>
                  <a:pt x="15" y="8"/>
                  <a:pt x="15" y="8"/>
                </a:cubicBezTo>
                <a:cubicBezTo>
                  <a:pt x="15" y="8"/>
                  <a:pt x="15" y="8"/>
                  <a:pt x="15" y="8"/>
                </a:cubicBezTo>
                <a:cubicBezTo>
                  <a:pt x="15" y="8"/>
                  <a:pt x="15" y="8"/>
                  <a:pt x="15" y="8"/>
                </a:cubicBezTo>
                <a:cubicBezTo>
                  <a:pt x="15" y="9"/>
                  <a:pt x="15" y="9"/>
                  <a:pt x="15" y="9"/>
                </a:cubicBezTo>
                <a:cubicBezTo>
                  <a:pt x="14" y="9"/>
                  <a:pt x="14" y="9"/>
                  <a:pt x="14" y="9"/>
                </a:cubicBezTo>
                <a:cubicBezTo>
                  <a:pt x="14" y="9"/>
                  <a:pt x="13" y="9"/>
                  <a:pt x="13" y="9"/>
                </a:cubicBezTo>
                <a:cubicBezTo>
                  <a:pt x="13" y="9"/>
                  <a:pt x="13" y="9"/>
                  <a:pt x="13" y="8"/>
                </a:cubicBezTo>
                <a:cubicBezTo>
                  <a:pt x="12" y="8"/>
                  <a:pt x="12" y="8"/>
                  <a:pt x="12" y="8"/>
                </a:cubicBezTo>
                <a:cubicBezTo>
                  <a:pt x="12" y="8"/>
                  <a:pt x="12" y="8"/>
                  <a:pt x="12" y="7"/>
                </a:cubicBezTo>
                <a:lnTo>
                  <a:pt x="11" y="7"/>
                </a:lnTo>
                <a:close/>
                <a:moveTo>
                  <a:pt x="21" y="9"/>
                </a:moveTo>
                <a:cubicBezTo>
                  <a:pt x="21" y="9"/>
                  <a:pt x="21" y="9"/>
                  <a:pt x="21" y="9"/>
                </a:cubicBezTo>
                <a:cubicBezTo>
                  <a:pt x="20" y="9"/>
                  <a:pt x="20" y="9"/>
                  <a:pt x="20" y="9"/>
                </a:cubicBezTo>
                <a:cubicBezTo>
                  <a:pt x="20" y="9"/>
                  <a:pt x="20" y="9"/>
                  <a:pt x="20" y="9"/>
                </a:cubicBezTo>
                <a:cubicBezTo>
                  <a:pt x="20" y="9"/>
                  <a:pt x="20" y="9"/>
                  <a:pt x="20" y="9"/>
                </a:cubicBezTo>
                <a:cubicBezTo>
                  <a:pt x="20" y="8"/>
                  <a:pt x="20" y="8"/>
                  <a:pt x="20" y="8"/>
                </a:cubicBezTo>
                <a:cubicBezTo>
                  <a:pt x="20" y="8"/>
                  <a:pt x="20" y="8"/>
                  <a:pt x="20" y="8"/>
                </a:cubicBezTo>
                <a:cubicBezTo>
                  <a:pt x="20" y="8"/>
                  <a:pt x="20" y="8"/>
                  <a:pt x="20" y="8"/>
                </a:cubicBezTo>
                <a:cubicBezTo>
                  <a:pt x="20" y="8"/>
                  <a:pt x="20" y="8"/>
                  <a:pt x="20" y="8"/>
                </a:cubicBezTo>
                <a:lnTo>
                  <a:pt x="20" y="3"/>
                </a:lnTo>
                <a:lnTo>
                  <a:pt x="21" y="3"/>
                </a:lnTo>
                <a:lnTo>
                  <a:pt x="21" y="2"/>
                </a:lnTo>
                <a:lnTo>
                  <a:pt x="20" y="2"/>
                </a:lnTo>
                <a:lnTo>
                  <a:pt x="20" y="0"/>
                </a:lnTo>
                <a:lnTo>
                  <a:pt x="18" y="1"/>
                </a:lnTo>
                <a:lnTo>
                  <a:pt x="18" y="2"/>
                </a:lnTo>
                <a:lnTo>
                  <a:pt x="17" y="2"/>
                </a:lnTo>
                <a:lnTo>
                  <a:pt x="17" y="3"/>
                </a:lnTo>
                <a:lnTo>
                  <a:pt x="18" y="3"/>
                </a:lnTo>
                <a:lnTo>
                  <a:pt x="18" y="8"/>
                </a:lnTo>
                <a:cubicBezTo>
                  <a:pt x="18" y="8"/>
                  <a:pt x="18" y="8"/>
                  <a:pt x="18" y="8"/>
                </a:cubicBezTo>
                <a:cubicBezTo>
                  <a:pt x="18" y="9"/>
                  <a:pt x="18" y="9"/>
                  <a:pt x="19" y="9"/>
                </a:cubicBezTo>
                <a:cubicBezTo>
                  <a:pt x="19" y="9"/>
                  <a:pt x="19" y="9"/>
                  <a:pt x="19" y="9"/>
                </a:cubicBezTo>
                <a:cubicBezTo>
                  <a:pt x="19" y="9"/>
                  <a:pt x="19" y="9"/>
                  <a:pt x="19" y="10"/>
                </a:cubicBezTo>
                <a:cubicBezTo>
                  <a:pt x="19" y="10"/>
                  <a:pt x="19" y="10"/>
                  <a:pt x="19" y="10"/>
                </a:cubicBezTo>
                <a:cubicBezTo>
                  <a:pt x="20" y="10"/>
                  <a:pt x="20" y="10"/>
                  <a:pt x="20" y="10"/>
                </a:cubicBezTo>
                <a:cubicBezTo>
                  <a:pt x="20" y="10"/>
                  <a:pt x="20" y="10"/>
                  <a:pt x="20" y="10"/>
                </a:cubicBezTo>
                <a:cubicBezTo>
                  <a:pt x="21" y="10"/>
                  <a:pt x="21" y="10"/>
                  <a:pt x="21" y="10"/>
                </a:cubicBezTo>
                <a:lnTo>
                  <a:pt x="21" y="9"/>
                </a:lnTo>
                <a:close/>
                <a:moveTo>
                  <a:pt x="22" y="10"/>
                </a:moveTo>
                <a:lnTo>
                  <a:pt x="23" y="10"/>
                </a:lnTo>
                <a:lnTo>
                  <a:pt x="23" y="6"/>
                </a:lnTo>
                <a:cubicBezTo>
                  <a:pt x="23" y="6"/>
                  <a:pt x="23" y="5"/>
                  <a:pt x="23" y="5"/>
                </a:cubicBezTo>
                <a:cubicBezTo>
                  <a:pt x="23" y="5"/>
                  <a:pt x="23" y="5"/>
                  <a:pt x="23" y="4"/>
                </a:cubicBezTo>
                <a:cubicBezTo>
                  <a:pt x="23" y="4"/>
                  <a:pt x="24" y="4"/>
                  <a:pt x="24" y="4"/>
                </a:cubicBezTo>
                <a:cubicBezTo>
                  <a:pt x="24" y="4"/>
                  <a:pt x="24" y="4"/>
                  <a:pt x="24" y="4"/>
                </a:cubicBezTo>
                <a:cubicBezTo>
                  <a:pt x="24" y="3"/>
                  <a:pt x="24" y="3"/>
                  <a:pt x="25" y="3"/>
                </a:cubicBezTo>
                <a:cubicBezTo>
                  <a:pt x="25" y="3"/>
                  <a:pt x="25" y="3"/>
                  <a:pt x="25" y="4"/>
                </a:cubicBezTo>
                <a:cubicBezTo>
                  <a:pt x="25" y="4"/>
                  <a:pt x="25" y="4"/>
                  <a:pt x="25" y="4"/>
                </a:cubicBezTo>
                <a:lnTo>
                  <a:pt x="26" y="3"/>
                </a:lnTo>
                <a:cubicBezTo>
                  <a:pt x="26" y="2"/>
                  <a:pt x="25" y="2"/>
                  <a:pt x="25" y="2"/>
                </a:cubicBezTo>
                <a:cubicBezTo>
                  <a:pt x="25" y="2"/>
                  <a:pt x="25" y="2"/>
                  <a:pt x="25" y="2"/>
                </a:cubicBezTo>
                <a:cubicBezTo>
                  <a:pt x="24" y="2"/>
                  <a:pt x="24" y="2"/>
                  <a:pt x="24" y="2"/>
                </a:cubicBezTo>
                <a:cubicBezTo>
                  <a:pt x="24" y="2"/>
                  <a:pt x="24" y="2"/>
                  <a:pt x="24" y="2"/>
                </a:cubicBezTo>
                <a:cubicBezTo>
                  <a:pt x="24" y="3"/>
                  <a:pt x="24" y="3"/>
                  <a:pt x="23" y="3"/>
                </a:cubicBezTo>
                <a:cubicBezTo>
                  <a:pt x="23" y="3"/>
                  <a:pt x="23" y="3"/>
                  <a:pt x="23" y="3"/>
                </a:cubicBezTo>
                <a:lnTo>
                  <a:pt x="23" y="2"/>
                </a:lnTo>
                <a:lnTo>
                  <a:pt x="22" y="2"/>
                </a:lnTo>
                <a:lnTo>
                  <a:pt x="22" y="10"/>
                </a:lnTo>
                <a:close/>
                <a:moveTo>
                  <a:pt x="31" y="10"/>
                </a:moveTo>
                <a:lnTo>
                  <a:pt x="32" y="10"/>
                </a:lnTo>
                <a:lnTo>
                  <a:pt x="32" y="2"/>
                </a:lnTo>
                <a:lnTo>
                  <a:pt x="31" y="2"/>
                </a:lnTo>
                <a:lnTo>
                  <a:pt x="31" y="6"/>
                </a:lnTo>
                <a:cubicBezTo>
                  <a:pt x="31" y="7"/>
                  <a:pt x="31" y="7"/>
                  <a:pt x="31" y="7"/>
                </a:cubicBezTo>
                <a:cubicBezTo>
                  <a:pt x="31" y="7"/>
                  <a:pt x="31" y="8"/>
                  <a:pt x="31" y="8"/>
                </a:cubicBezTo>
                <a:cubicBezTo>
                  <a:pt x="31" y="8"/>
                  <a:pt x="31" y="8"/>
                  <a:pt x="31" y="8"/>
                </a:cubicBezTo>
                <a:cubicBezTo>
                  <a:pt x="31" y="8"/>
                  <a:pt x="30" y="8"/>
                  <a:pt x="30" y="8"/>
                </a:cubicBezTo>
                <a:cubicBezTo>
                  <a:pt x="30" y="9"/>
                  <a:pt x="30" y="9"/>
                  <a:pt x="30" y="9"/>
                </a:cubicBezTo>
                <a:cubicBezTo>
                  <a:pt x="30" y="9"/>
                  <a:pt x="29" y="9"/>
                  <a:pt x="29" y="9"/>
                </a:cubicBezTo>
                <a:cubicBezTo>
                  <a:pt x="29" y="9"/>
                  <a:pt x="29" y="9"/>
                  <a:pt x="29" y="9"/>
                </a:cubicBezTo>
                <a:cubicBezTo>
                  <a:pt x="29" y="9"/>
                  <a:pt x="28" y="9"/>
                  <a:pt x="28" y="8"/>
                </a:cubicBezTo>
                <a:cubicBezTo>
                  <a:pt x="28" y="8"/>
                  <a:pt x="28" y="8"/>
                  <a:pt x="28" y="8"/>
                </a:cubicBezTo>
                <a:cubicBezTo>
                  <a:pt x="28" y="8"/>
                  <a:pt x="28" y="8"/>
                  <a:pt x="28" y="8"/>
                </a:cubicBezTo>
                <a:cubicBezTo>
                  <a:pt x="28" y="8"/>
                  <a:pt x="28" y="7"/>
                  <a:pt x="28" y="7"/>
                </a:cubicBezTo>
                <a:cubicBezTo>
                  <a:pt x="28" y="7"/>
                  <a:pt x="28" y="7"/>
                  <a:pt x="28" y="6"/>
                </a:cubicBezTo>
                <a:lnTo>
                  <a:pt x="28" y="2"/>
                </a:lnTo>
                <a:lnTo>
                  <a:pt x="27" y="2"/>
                </a:lnTo>
                <a:lnTo>
                  <a:pt x="27" y="7"/>
                </a:lnTo>
                <a:cubicBezTo>
                  <a:pt x="27" y="7"/>
                  <a:pt x="27" y="7"/>
                  <a:pt x="27" y="8"/>
                </a:cubicBezTo>
                <a:cubicBezTo>
                  <a:pt x="27" y="8"/>
                  <a:pt x="27" y="8"/>
                  <a:pt x="27" y="8"/>
                </a:cubicBezTo>
                <a:cubicBezTo>
                  <a:pt x="27" y="8"/>
                  <a:pt x="27" y="8"/>
                  <a:pt x="27" y="9"/>
                </a:cubicBezTo>
                <a:cubicBezTo>
                  <a:pt x="27" y="9"/>
                  <a:pt x="27" y="9"/>
                  <a:pt x="27" y="9"/>
                </a:cubicBezTo>
                <a:cubicBezTo>
                  <a:pt x="27" y="9"/>
                  <a:pt x="27" y="9"/>
                  <a:pt x="27" y="9"/>
                </a:cubicBezTo>
                <a:cubicBezTo>
                  <a:pt x="28" y="9"/>
                  <a:pt x="28" y="10"/>
                  <a:pt x="28" y="10"/>
                </a:cubicBezTo>
                <a:cubicBezTo>
                  <a:pt x="28" y="10"/>
                  <a:pt x="28" y="10"/>
                  <a:pt x="28" y="10"/>
                </a:cubicBezTo>
                <a:cubicBezTo>
                  <a:pt x="29" y="10"/>
                  <a:pt x="29" y="10"/>
                  <a:pt x="29" y="10"/>
                </a:cubicBezTo>
                <a:cubicBezTo>
                  <a:pt x="30" y="10"/>
                  <a:pt x="31" y="9"/>
                  <a:pt x="31" y="9"/>
                </a:cubicBezTo>
                <a:lnTo>
                  <a:pt x="31" y="10"/>
                </a:lnTo>
                <a:close/>
                <a:moveTo>
                  <a:pt x="39" y="7"/>
                </a:moveTo>
                <a:cubicBezTo>
                  <a:pt x="39" y="7"/>
                  <a:pt x="39" y="8"/>
                  <a:pt x="39" y="8"/>
                </a:cubicBezTo>
                <a:cubicBezTo>
                  <a:pt x="39" y="8"/>
                  <a:pt x="39" y="8"/>
                  <a:pt x="38" y="8"/>
                </a:cubicBezTo>
                <a:cubicBezTo>
                  <a:pt x="38" y="9"/>
                  <a:pt x="38" y="9"/>
                  <a:pt x="38" y="9"/>
                </a:cubicBezTo>
                <a:cubicBezTo>
                  <a:pt x="38" y="9"/>
                  <a:pt x="37" y="9"/>
                  <a:pt x="37" y="9"/>
                </a:cubicBezTo>
                <a:cubicBezTo>
                  <a:pt x="37" y="9"/>
                  <a:pt x="36" y="9"/>
                  <a:pt x="36" y="8"/>
                </a:cubicBezTo>
                <a:cubicBezTo>
                  <a:pt x="36" y="8"/>
                  <a:pt x="35" y="8"/>
                  <a:pt x="35" y="7"/>
                </a:cubicBezTo>
                <a:cubicBezTo>
                  <a:pt x="35" y="7"/>
                  <a:pt x="35" y="6"/>
                  <a:pt x="35" y="6"/>
                </a:cubicBezTo>
                <a:cubicBezTo>
                  <a:pt x="35" y="6"/>
                  <a:pt x="35" y="5"/>
                  <a:pt x="35" y="5"/>
                </a:cubicBezTo>
                <a:cubicBezTo>
                  <a:pt x="35" y="4"/>
                  <a:pt x="36" y="4"/>
                  <a:pt x="36" y="4"/>
                </a:cubicBezTo>
                <a:cubicBezTo>
                  <a:pt x="36" y="4"/>
                  <a:pt x="36" y="3"/>
                  <a:pt x="36" y="3"/>
                </a:cubicBezTo>
                <a:cubicBezTo>
                  <a:pt x="37" y="3"/>
                  <a:pt x="37" y="3"/>
                  <a:pt x="37" y="3"/>
                </a:cubicBezTo>
                <a:cubicBezTo>
                  <a:pt x="37" y="3"/>
                  <a:pt x="38" y="3"/>
                  <a:pt x="38" y="3"/>
                </a:cubicBezTo>
                <a:cubicBezTo>
                  <a:pt x="38" y="3"/>
                  <a:pt x="38" y="3"/>
                  <a:pt x="38" y="4"/>
                </a:cubicBezTo>
                <a:cubicBezTo>
                  <a:pt x="38" y="4"/>
                  <a:pt x="39" y="4"/>
                  <a:pt x="39" y="4"/>
                </a:cubicBezTo>
                <a:cubicBezTo>
                  <a:pt x="39" y="4"/>
                  <a:pt x="39" y="4"/>
                  <a:pt x="39" y="5"/>
                </a:cubicBezTo>
                <a:lnTo>
                  <a:pt x="40" y="4"/>
                </a:lnTo>
                <a:cubicBezTo>
                  <a:pt x="40" y="4"/>
                  <a:pt x="40" y="4"/>
                  <a:pt x="40" y="4"/>
                </a:cubicBezTo>
                <a:cubicBezTo>
                  <a:pt x="40" y="3"/>
                  <a:pt x="39" y="3"/>
                  <a:pt x="39" y="3"/>
                </a:cubicBezTo>
                <a:cubicBezTo>
                  <a:pt x="39" y="3"/>
                  <a:pt x="39" y="2"/>
                  <a:pt x="38" y="2"/>
                </a:cubicBezTo>
                <a:cubicBezTo>
                  <a:pt x="38" y="2"/>
                  <a:pt x="38" y="2"/>
                  <a:pt x="37" y="2"/>
                </a:cubicBezTo>
                <a:cubicBezTo>
                  <a:pt x="37" y="2"/>
                  <a:pt x="37" y="2"/>
                  <a:pt x="36" y="2"/>
                </a:cubicBezTo>
                <a:cubicBezTo>
                  <a:pt x="36" y="2"/>
                  <a:pt x="36" y="2"/>
                  <a:pt x="36" y="3"/>
                </a:cubicBezTo>
                <a:cubicBezTo>
                  <a:pt x="35" y="3"/>
                  <a:pt x="35" y="3"/>
                  <a:pt x="35" y="3"/>
                </a:cubicBezTo>
                <a:cubicBezTo>
                  <a:pt x="35" y="3"/>
                  <a:pt x="34" y="4"/>
                  <a:pt x="34" y="4"/>
                </a:cubicBezTo>
                <a:cubicBezTo>
                  <a:pt x="34" y="4"/>
                  <a:pt x="34" y="5"/>
                  <a:pt x="34" y="5"/>
                </a:cubicBezTo>
                <a:cubicBezTo>
                  <a:pt x="34" y="5"/>
                  <a:pt x="34" y="6"/>
                  <a:pt x="34" y="6"/>
                </a:cubicBezTo>
                <a:cubicBezTo>
                  <a:pt x="34" y="7"/>
                  <a:pt x="34" y="7"/>
                  <a:pt x="34" y="8"/>
                </a:cubicBezTo>
                <a:cubicBezTo>
                  <a:pt x="34" y="8"/>
                  <a:pt x="35" y="9"/>
                  <a:pt x="35" y="9"/>
                </a:cubicBezTo>
                <a:cubicBezTo>
                  <a:pt x="35" y="9"/>
                  <a:pt x="35" y="9"/>
                  <a:pt x="36" y="10"/>
                </a:cubicBezTo>
                <a:cubicBezTo>
                  <a:pt x="36" y="10"/>
                  <a:pt x="37" y="10"/>
                  <a:pt x="37" y="10"/>
                </a:cubicBezTo>
                <a:cubicBezTo>
                  <a:pt x="38" y="10"/>
                  <a:pt x="38" y="10"/>
                  <a:pt x="38" y="10"/>
                </a:cubicBezTo>
                <a:cubicBezTo>
                  <a:pt x="39" y="10"/>
                  <a:pt x="39" y="9"/>
                  <a:pt x="39" y="9"/>
                </a:cubicBezTo>
                <a:cubicBezTo>
                  <a:pt x="39" y="9"/>
                  <a:pt x="40" y="9"/>
                  <a:pt x="40" y="8"/>
                </a:cubicBezTo>
                <a:cubicBezTo>
                  <a:pt x="40" y="8"/>
                  <a:pt x="40" y="8"/>
                  <a:pt x="40" y="7"/>
                </a:cubicBezTo>
                <a:lnTo>
                  <a:pt x="39" y="7"/>
                </a:lnTo>
                <a:close/>
                <a:moveTo>
                  <a:pt x="44" y="9"/>
                </a:moveTo>
                <a:cubicBezTo>
                  <a:pt x="44" y="9"/>
                  <a:pt x="44" y="9"/>
                  <a:pt x="44" y="9"/>
                </a:cubicBezTo>
                <a:cubicBezTo>
                  <a:pt x="44" y="9"/>
                  <a:pt x="43" y="9"/>
                  <a:pt x="43" y="9"/>
                </a:cubicBezTo>
                <a:cubicBezTo>
                  <a:pt x="43" y="9"/>
                  <a:pt x="43" y="9"/>
                  <a:pt x="43" y="9"/>
                </a:cubicBezTo>
                <a:cubicBezTo>
                  <a:pt x="43" y="9"/>
                  <a:pt x="43" y="9"/>
                  <a:pt x="43" y="9"/>
                </a:cubicBezTo>
                <a:cubicBezTo>
                  <a:pt x="43" y="8"/>
                  <a:pt x="43" y="8"/>
                  <a:pt x="43" y="8"/>
                </a:cubicBezTo>
                <a:cubicBezTo>
                  <a:pt x="43" y="8"/>
                  <a:pt x="43" y="8"/>
                  <a:pt x="43" y="8"/>
                </a:cubicBezTo>
                <a:cubicBezTo>
                  <a:pt x="43" y="8"/>
                  <a:pt x="43" y="8"/>
                  <a:pt x="43" y="8"/>
                </a:cubicBezTo>
                <a:cubicBezTo>
                  <a:pt x="43" y="8"/>
                  <a:pt x="43" y="8"/>
                  <a:pt x="43" y="8"/>
                </a:cubicBezTo>
                <a:lnTo>
                  <a:pt x="43" y="3"/>
                </a:lnTo>
                <a:lnTo>
                  <a:pt x="44" y="3"/>
                </a:lnTo>
                <a:lnTo>
                  <a:pt x="44" y="2"/>
                </a:lnTo>
                <a:lnTo>
                  <a:pt x="43" y="2"/>
                </a:lnTo>
                <a:lnTo>
                  <a:pt x="43" y="0"/>
                </a:lnTo>
                <a:lnTo>
                  <a:pt x="41" y="1"/>
                </a:lnTo>
                <a:lnTo>
                  <a:pt x="41" y="2"/>
                </a:lnTo>
                <a:lnTo>
                  <a:pt x="41" y="2"/>
                </a:lnTo>
                <a:lnTo>
                  <a:pt x="41" y="3"/>
                </a:lnTo>
                <a:lnTo>
                  <a:pt x="41" y="3"/>
                </a:lnTo>
                <a:lnTo>
                  <a:pt x="41" y="8"/>
                </a:lnTo>
                <a:cubicBezTo>
                  <a:pt x="41" y="8"/>
                  <a:pt x="41" y="8"/>
                  <a:pt x="41" y="8"/>
                </a:cubicBezTo>
                <a:cubicBezTo>
                  <a:pt x="42" y="9"/>
                  <a:pt x="42" y="9"/>
                  <a:pt x="42" y="9"/>
                </a:cubicBezTo>
                <a:cubicBezTo>
                  <a:pt x="42" y="9"/>
                  <a:pt x="42" y="9"/>
                  <a:pt x="42" y="9"/>
                </a:cubicBezTo>
                <a:cubicBezTo>
                  <a:pt x="42" y="9"/>
                  <a:pt x="42" y="9"/>
                  <a:pt x="42" y="10"/>
                </a:cubicBezTo>
                <a:cubicBezTo>
                  <a:pt x="42" y="10"/>
                  <a:pt x="42" y="10"/>
                  <a:pt x="43" y="10"/>
                </a:cubicBezTo>
                <a:cubicBezTo>
                  <a:pt x="43" y="10"/>
                  <a:pt x="43" y="10"/>
                  <a:pt x="43" y="10"/>
                </a:cubicBezTo>
                <a:cubicBezTo>
                  <a:pt x="43" y="10"/>
                  <a:pt x="43" y="10"/>
                  <a:pt x="44" y="10"/>
                </a:cubicBezTo>
                <a:cubicBezTo>
                  <a:pt x="44" y="10"/>
                  <a:pt x="44" y="10"/>
                  <a:pt x="44" y="10"/>
                </a:cubicBezTo>
                <a:lnTo>
                  <a:pt x="44" y="9"/>
                </a:lnTo>
                <a:close/>
                <a:moveTo>
                  <a:pt x="45" y="1"/>
                </a:moveTo>
                <a:lnTo>
                  <a:pt x="46" y="1"/>
                </a:lnTo>
                <a:lnTo>
                  <a:pt x="46" y="0"/>
                </a:lnTo>
                <a:lnTo>
                  <a:pt x="45" y="0"/>
                </a:lnTo>
                <a:lnTo>
                  <a:pt x="45" y="1"/>
                </a:lnTo>
                <a:close/>
                <a:moveTo>
                  <a:pt x="45" y="10"/>
                </a:moveTo>
                <a:lnTo>
                  <a:pt x="46" y="10"/>
                </a:lnTo>
                <a:lnTo>
                  <a:pt x="46" y="2"/>
                </a:lnTo>
                <a:lnTo>
                  <a:pt x="45" y="2"/>
                </a:lnTo>
                <a:lnTo>
                  <a:pt x="45" y="10"/>
                </a:lnTo>
                <a:close/>
                <a:moveTo>
                  <a:pt x="48" y="6"/>
                </a:moveTo>
                <a:cubicBezTo>
                  <a:pt x="48" y="7"/>
                  <a:pt x="48" y="7"/>
                  <a:pt x="48" y="8"/>
                </a:cubicBezTo>
                <a:cubicBezTo>
                  <a:pt x="48" y="8"/>
                  <a:pt x="48" y="9"/>
                  <a:pt x="49" y="9"/>
                </a:cubicBezTo>
                <a:cubicBezTo>
                  <a:pt x="49" y="9"/>
                  <a:pt x="49" y="9"/>
                  <a:pt x="50" y="10"/>
                </a:cubicBezTo>
                <a:cubicBezTo>
                  <a:pt x="50" y="10"/>
                  <a:pt x="51" y="10"/>
                  <a:pt x="51" y="10"/>
                </a:cubicBezTo>
                <a:cubicBezTo>
                  <a:pt x="51" y="10"/>
                  <a:pt x="52" y="10"/>
                  <a:pt x="52" y="10"/>
                </a:cubicBezTo>
                <a:cubicBezTo>
                  <a:pt x="52" y="10"/>
                  <a:pt x="53" y="10"/>
                  <a:pt x="53" y="9"/>
                </a:cubicBezTo>
                <a:cubicBezTo>
                  <a:pt x="53" y="9"/>
                  <a:pt x="53" y="9"/>
                  <a:pt x="54" y="9"/>
                </a:cubicBezTo>
                <a:cubicBezTo>
                  <a:pt x="54" y="9"/>
                  <a:pt x="54" y="8"/>
                  <a:pt x="54" y="8"/>
                </a:cubicBezTo>
                <a:cubicBezTo>
                  <a:pt x="54" y="8"/>
                  <a:pt x="54" y="8"/>
                  <a:pt x="54" y="7"/>
                </a:cubicBezTo>
                <a:cubicBezTo>
                  <a:pt x="54" y="7"/>
                  <a:pt x="54" y="6"/>
                  <a:pt x="54" y="6"/>
                </a:cubicBezTo>
                <a:cubicBezTo>
                  <a:pt x="54" y="5"/>
                  <a:pt x="54" y="5"/>
                  <a:pt x="54" y="4"/>
                </a:cubicBezTo>
                <a:cubicBezTo>
                  <a:pt x="54" y="4"/>
                  <a:pt x="54" y="3"/>
                  <a:pt x="53" y="3"/>
                </a:cubicBezTo>
                <a:cubicBezTo>
                  <a:pt x="53" y="3"/>
                  <a:pt x="53" y="3"/>
                  <a:pt x="52" y="2"/>
                </a:cubicBezTo>
                <a:cubicBezTo>
                  <a:pt x="52" y="2"/>
                  <a:pt x="52" y="2"/>
                  <a:pt x="51" y="2"/>
                </a:cubicBezTo>
                <a:cubicBezTo>
                  <a:pt x="51" y="2"/>
                  <a:pt x="50" y="2"/>
                  <a:pt x="50" y="2"/>
                </a:cubicBezTo>
                <a:cubicBezTo>
                  <a:pt x="49" y="3"/>
                  <a:pt x="49" y="3"/>
                  <a:pt x="49" y="3"/>
                </a:cubicBezTo>
                <a:cubicBezTo>
                  <a:pt x="48" y="3"/>
                  <a:pt x="48" y="4"/>
                  <a:pt x="48" y="4"/>
                </a:cubicBezTo>
                <a:cubicBezTo>
                  <a:pt x="48" y="5"/>
                  <a:pt x="48" y="5"/>
                  <a:pt x="48" y="6"/>
                </a:cubicBezTo>
                <a:close/>
                <a:moveTo>
                  <a:pt x="49" y="6"/>
                </a:moveTo>
                <a:cubicBezTo>
                  <a:pt x="49" y="6"/>
                  <a:pt x="49" y="5"/>
                  <a:pt x="49" y="5"/>
                </a:cubicBezTo>
                <a:cubicBezTo>
                  <a:pt x="49" y="4"/>
                  <a:pt x="49" y="4"/>
                  <a:pt x="50" y="4"/>
                </a:cubicBezTo>
                <a:cubicBezTo>
                  <a:pt x="50" y="4"/>
                  <a:pt x="50" y="3"/>
                  <a:pt x="50" y="3"/>
                </a:cubicBezTo>
                <a:cubicBezTo>
                  <a:pt x="50" y="3"/>
                  <a:pt x="51" y="3"/>
                  <a:pt x="51" y="3"/>
                </a:cubicBezTo>
                <a:cubicBezTo>
                  <a:pt x="51" y="3"/>
                  <a:pt x="52" y="3"/>
                  <a:pt x="52" y="3"/>
                </a:cubicBezTo>
                <a:cubicBezTo>
                  <a:pt x="52" y="3"/>
                  <a:pt x="52" y="4"/>
                  <a:pt x="53" y="4"/>
                </a:cubicBezTo>
                <a:cubicBezTo>
                  <a:pt x="53" y="4"/>
                  <a:pt x="53" y="4"/>
                  <a:pt x="53" y="5"/>
                </a:cubicBezTo>
                <a:cubicBezTo>
                  <a:pt x="53" y="5"/>
                  <a:pt x="53" y="6"/>
                  <a:pt x="53" y="6"/>
                </a:cubicBezTo>
                <a:cubicBezTo>
                  <a:pt x="53" y="6"/>
                  <a:pt x="53" y="7"/>
                  <a:pt x="53" y="7"/>
                </a:cubicBezTo>
                <a:cubicBezTo>
                  <a:pt x="53" y="8"/>
                  <a:pt x="53" y="8"/>
                  <a:pt x="53" y="8"/>
                </a:cubicBezTo>
                <a:cubicBezTo>
                  <a:pt x="52" y="8"/>
                  <a:pt x="52" y="9"/>
                  <a:pt x="52" y="9"/>
                </a:cubicBezTo>
                <a:cubicBezTo>
                  <a:pt x="52" y="9"/>
                  <a:pt x="51" y="9"/>
                  <a:pt x="51" y="9"/>
                </a:cubicBezTo>
                <a:cubicBezTo>
                  <a:pt x="51" y="9"/>
                  <a:pt x="50" y="9"/>
                  <a:pt x="50" y="9"/>
                </a:cubicBezTo>
                <a:cubicBezTo>
                  <a:pt x="50" y="9"/>
                  <a:pt x="50" y="8"/>
                  <a:pt x="50" y="8"/>
                </a:cubicBezTo>
                <a:cubicBezTo>
                  <a:pt x="49" y="8"/>
                  <a:pt x="49" y="8"/>
                  <a:pt x="49" y="7"/>
                </a:cubicBezTo>
                <a:cubicBezTo>
                  <a:pt x="49" y="7"/>
                  <a:pt x="49" y="6"/>
                  <a:pt x="49" y="6"/>
                </a:cubicBezTo>
                <a:close/>
                <a:moveTo>
                  <a:pt x="56" y="10"/>
                </a:moveTo>
                <a:lnTo>
                  <a:pt x="57" y="10"/>
                </a:lnTo>
                <a:lnTo>
                  <a:pt x="57" y="6"/>
                </a:lnTo>
                <a:cubicBezTo>
                  <a:pt x="57" y="5"/>
                  <a:pt x="57" y="5"/>
                  <a:pt x="57" y="4"/>
                </a:cubicBezTo>
                <a:cubicBezTo>
                  <a:pt x="57" y="4"/>
                  <a:pt x="57" y="4"/>
                  <a:pt x="58" y="4"/>
                </a:cubicBezTo>
                <a:cubicBezTo>
                  <a:pt x="58" y="4"/>
                  <a:pt x="58" y="3"/>
                  <a:pt x="58" y="3"/>
                </a:cubicBezTo>
                <a:cubicBezTo>
                  <a:pt x="58" y="3"/>
                  <a:pt x="59" y="3"/>
                  <a:pt x="59" y="3"/>
                </a:cubicBezTo>
                <a:cubicBezTo>
                  <a:pt x="59" y="3"/>
                  <a:pt x="59" y="3"/>
                  <a:pt x="59" y="3"/>
                </a:cubicBezTo>
                <a:cubicBezTo>
                  <a:pt x="60" y="3"/>
                  <a:pt x="60" y="3"/>
                  <a:pt x="60" y="3"/>
                </a:cubicBezTo>
                <a:cubicBezTo>
                  <a:pt x="60" y="4"/>
                  <a:pt x="60" y="4"/>
                  <a:pt x="60" y="4"/>
                </a:cubicBezTo>
                <a:cubicBezTo>
                  <a:pt x="60" y="4"/>
                  <a:pt x="60" y="4"/>
                  <a:pt x="60" y="5"/>
                </a:cubicBezTo>
                <a:cubicBezTo>
                  <a:pt x="60" y="5"/>
                  <a:pt x="60" y="5"/>
                  <a:pt x="60" y="5"/>
                </a:cubicBezTo>
                <a:lnTo>
                  <a:pt x="60" y="10"/>
                </a:lnTo>
                <a:lnTo>
                  <a:pt x="62" y="10"/>
                </a:lnTo>
                <a:lnTo>
                  <a:pt x="62" y="5"/>
                </a:lnTo>
                <a:cubicBezTo>
                  <a:pt x="62" y="5"/>
                  <a:pt x="62" y="5"/>
                  <a:pt x="62" y="4"/>
                </a:cubicBezTo>
                <a:cubicBezTo>
                  <a:pt x="62" y="4"/>
                  <a:pt x="62" y="4"/>
                  <a:pt x="62" y="4"/>
                </a:cubicBezTo>
                <a:cubicBezTo>
                  <a:pt x="62" y="4"/>
                  <a:pt x="62" y="4"/>
                  <a:pt x="61" y="3"/>
                </a:cubicBezTo>
                <a:cubicBezTo>
                  <a:pt x="61" y="3"/>
                  <a:pt x="61" y="3"/>
                  <a:pt x="61" y="3"/>
                </a:cubicBezTo>
                <a:cubicBezTo>
                  <a:pt x="61" y="3"/>
                  <a:pt x="61" y="3"/>
                  <a:pt x="61" y="3"/>
                </a:cubicBezTo>
                <a:cubicBezTo>
                  <a:pt x="61" y="3"/>
                  <a:pt x="61" y="2"/>
                  <a:pt x="60" y="2"/>
                </a:cubicBezTo>
                <a:cubicBezTo>
                  <a:pt x="60" y="2"/>
                  <a:pt x="60" y="2"/>
                  <a:pt x="60" y="2"/>
                </a:cubicBezTo>
                <a:cubicBezTo>
                  <a:pt x="60" y="2"/>
                  <a:pt x="59" y="2"/>
                  <a:pt x="59" y="2"/>
                </a:cubicBezTo>
                <a:cubicBezTo>
                  <a:pt x="59" y="2"/>
                  <a:pt x="58" y="2"/>
                  <a:pt x="58" y="2"/>
                </a:cubicBezTo>
                <a:cubicBezTo>
                  <a:pt x="58" y="3"/>
                  <a:pt x="57" y="3"/>
                  <a:pt x="57" y="3"/>
                </a:cubicBezTo>
                <a:lnTo>
                  <a:pt x="57" y="2"/>
                </a:lnTo>
                <a:lnTo>
                  <a:pt x="56" y="2"/>
                </a:lnTo>
                <a:lnTo>
                  <a:pt x="56" y="1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37"/>
          <p:cNvSpPr>
            <a:spLocks noEditPoints="1"/>
          </p:cNvSpPr>
          <p:nvPr/>
        </p:nvSpPr>
        <p:spPr bwMode="auto">
          <a:xfrm>
            <a:off x="3852763" y="3661921"/>
            <a:ext cx="410328" cy="85023"/>
          </a:xfrm>
          <a:custGeom>
            <a:avLst/>
            <a:gdLst>
              <a:gd name="T0" fmla="*/ 1 w 49"/>
              <a:gd name="T1" fmla="*/ 3 h 10"/>
              <a:gd name="T2" fmla="*/ 2 w 49"/>
              <a:gd name="T3" fmla="*/ 1 h 10"/>
              <a:gd name="T4" fmla="*/ 4 w 49"/>
              <a:gd name="T5" fmla="*/ 2 h 10"/>
              <a:gd name="T6" fmla="*/ 5 w 49"/>
              <a:gd name="T7" fmla="*/ 3 h 10"/>
              <a:gd name="T8" fmla="*/ 7 w 49"/>
              <a:gd name="T9" fmla="*/ 1 h 10"/>
              <a:gd name="T10" fmla="*/ 8 w 49"/>
              <a:gd name="T11" fmla="*/ 2 h 10"/>
              <a:gd name="T12" fmla="*/ 10 w 49"/>
              <a:gd name="T13" fmla="*/ 2 h 10"/>
              <a:gd name="T14" fmla="*/ 6 w 49"/>
              <a:gd name="T15" fmla="*/ 0 h 10"/>
              <a:gd name="T16" fmla="*/ 4 w 49"/>
              <a:gd name="T17" fmla="*/ 0 h 10"/>
              <a:gd name="T18" fmla="*/ 1 w 49"/>
              <a:gd name="T19" fmla="*/ 1 h 10"/>
              <a:gd name="T20" fmla="*/ 0 w 49"/>
              <a:gd name="T21" fmla="*/ 7 h 10"/>
              <a:gd name="T22" fmla="*/ 14 w 49"/>
              <a:gd name="T23" fmla="*/ 6 h 10"/>
              <a:gd name="T24" fmla="*/ 12 w 49"/>
              <a:gd name="T25" fmla="*/ 4 h 10"/>
              <a:gd name="T26" fmla="*/ 17 w 49"/>
              <a:gd name="T27" fmla="*/ 2 h 10"/>
              <a:gd name="T28" fmla="*/ 13 w 49"/>
              <a:gd name="T29" fmla="*/ 0 h 10"/>
              <a:gd name="T30" fmla="*/ 11 w 49"/>
              <a:gd name="T31" fmla="*/ 5 h 10"/>
              <a:gd name="T32" fmla="*/ 16 w 49"/>
              <a:gd name="T33" fmla="*/ 7 h 10"/>
              <a:gd name="T34" fmla="*/ 16 w 49"/>
              <a:gd name="T35" fmla="*/ 5 h 10"/>
              <a:gd name="T36" fmla="*/ 14 w 49"/>
              <a:gd name="T37" fmla="*/ 1 h 10"/>
              <a:gd name="T38" fmla="*/ 16 w 49"/>
              <a:gd name="T39" fmla="*/ 3 h 10"/>
              <a:gd name="T40" fmla="*/ 20 w 49"/>
              <a:gd name="T41" fmla="*/ 4 h 10"/>
              <a:gd name="T42" fmla="*/ 21 w 49"/>
              <a:gd name="T43" fmla="*/ 1 h 10"/>
              <a:gd name="T44" fmla="*/ 23 w 49"/>
              <a:gd name="T45" fmla="*/ 1 h 10"/>
              <a:gd name="T46" fmla="*/ 25 w 49"/>
              <a:gd name="T47" fmla="*/ 7 h 10"/>
              <a:gd name="T48" fmla="*/ 26 w 49"/>
              <a:gd name="T49" fmla="*/ 1 h 10"/>
              <a:gd name="T50" fmla="*/ 27 w 49"/>
              <a:gd name="T51" fmla="*/ 2 h 10"/>
              <a:gd name="T52" fmla="*/ 29 w 49"/>
              <a:gd name="T53" fmla="*/ 7 h 10"/>
              <a:gd name="T54" fmla="*/ 27 w 49"/>
              <a:gd name="T55" fmla="*/ 0 h 10"/>
              <a:gd name="T56" fmla="*/ 24 w 49"/>
              <a:gd name="T57" fmla="*/ 0 h 10"/>
              <a:gd name="T58" fmla="*/ 21 w 49"/>
              <a:gd name="T59" fmla="*/ 0 h 10"/>
              <a:gd name="T60" fmla="*/ 19 w 49"/>
              <a:gd name="T61" fmla="*/ 0 h 10"/>
              <a:gd name="T62" fmla="*/ 31 w 49"/>
              <a:gd name="T63" fmla="*/ 6 h 10"/>
              <a:gd name="T64" fmla="*/ 35 w 49"/>
              <a:gd name="T65" fmla="*/ 7 h 10"/>
              <a:gd name="T66" fmla="*/ 37 w 49"/>
              <a:gd name="T67" fmla="*/ 4 h 10"/>
              <a:gd name="T68" fmla="*/ 34 w 49"/>
              <a:gd name="T69" fmla="*/ 0 h 10"/>
              <a:gd name="T70" fmla="*/ 30 w 49"/>
              <a:gd name="T71" fmla="*/ 4 h 10"/>
              <a:gd name="T72" fmla="*/ 33 w 49"/>
              <a:gd name="T73" fmla="*/ 1 h 10"/>
              <a:gd name="T74" fmla="*/ 35 w 49"/>
              <a:gd name="T75" fmla="*/ 2 h 10"/>
              <a:gd name="T76" fmla="*/ 34 w 49"/>
              <a:gd name="T77" fmla="*/ 6 h 10"/>
              <a:gd name="T78" fmla="*/ 32 w 49"/>
              <a:gd name="T79" fmla="*/ 5 h 10"/>
              <a:gd name="T80" fmla="*/ 40 w 49"/>
              <a:gd name="T81" fmla="*/ 3 h 10"/>
              <a:gd name="T82" fmla="*/ 40 w 49"/>
              <a:gd name="T83" fmla="*/ 1 h 10"/>
              <a:gd name="T84" fmla="*/ 42 w 49"/>
              <a:gd name="T85" fmla="*/ 0 h 10"/>
              <a:gd name="T86" fmla="*/ 40 w 49"/>
              <a:gd name="T87" fmla="*/ 0 h 10"/>
              <a:gd name="T88" fmla="*/ 38 w 49"/>
              <a:gd name="T89" fmla="*/ 0 h 10"/>
              <a:gd name="T90" fmla="*/ 44 w 49"/>
              <a:gd name="T91" fmla="*/ 10 h 10"/>
              <a:gd name="T92" fmla="*/ 45 w 49"/>
              <a:gd name="T93" fmla="*/ 9 h 10"/>
              <a:gd name="T94" fmla="*/ 48 w 49"/>
              <a:gd name="T95" fmla="*/ 0 h 10"/>
              <a:gd name="T96" fmla="*/ 45 w 49"/>
              <a:gd name="T97" fmla="*/ 5 h 10"/>
              <a:gd name="T98" fmla="*/ 45 w 49"/>
              <a:gd name="T99" fmla="*/ 7 h 10"/>
              <a:gd name="T100" fmla="*/ 44 w 49"/>
              <a:gd name="T101" fmla="*/ 9 h 10"/>
              <a:gd name="T102" fmla="*/ 43 w 49"/>
              <a:gd name="T103"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 h="10">
                <a:moveTo>
                  <a:pt x="0" y="7"/>
                </a:moveTo>
                <a:lnTo>
                  <a:pt x="1" y="7"/>
                </a:lnTo>
                <a:lnTo>
                  <a:pt x="1" y="4"/>
                </a:lnTo>
                <a:cubicBezTo>
                  <a:pt x="1" y="3"/>
                  <a:pt x="1" y="3"/>
                  <a:pt x="1" y="3"/>
                </a:cubicBezTo>
                <a:cubicBezTo>
                  <a:pt x="1" y="2"/>
                  <a:pt x="1" y="2"/>
                  <a:pt x="1" y="2"/>
                </a:cubicBezTo>
                <a:cubicBezTo>
                  <a:pt x="1" y="2"/>
                  <a:pt x="1" y="2"/>
                  <a:pt x="1" y="2"/>
                </a:cubicBezTo>
                <a:cubicBezTo>
                  <a:pt x="2" y="1"/>
                  <a:pt x="2" y="1"/>
                  <a:pt x="2" y="1"/>
                </a:cubicBezTo>
                <a:cubicBezTo>
                  <a:pt x="2" y="1"/>
                  <a:pt x="2" y="1"/>
                  <a:pt x="2" y="1"/>
                </a:cubicBezTo>
                <a:cubicBezTo>
                  <a:pt x="2" y="1"/>
                  <a:pt x="3" y="1"/>
                  <a:pt x="3" y="1"/>
                </a:cubicBezTo>
                <a:cubicBezTo>
                  <a:pt x="3" y="1"/>
                  <a:pt x="3" y="1"/>
                  <a:pt x="3" y="1"/>
                </a:cubicBezTo>
                <a:cubicBezTo>
                  <a:pt x="4" y="1"/>
                  <a:pt x="4" y="1"/>
                  <a:pt x="4" y="1"/>
                </a:cubicBezTo>
                <a:cubicBezTo>
                  <a:pt x="4" y="1"/>
                  <a:pt x="4" y="2"/>
                  <a:pt x="4" y="2"/>
                </a:cubicBezTo>
                <a:cubicBezTo>
                  <a:pt x="4" y="2"/>
                  <a:pt x="4" y="2"/>
                  <a:pt x="4" y="3"/>
                </a:cubicBezTo>
                <a:lnTo>
                  <a:pt x="4" y="7"/>
                </a:lnTo>
                <a:lnTo>
                  <a:pt x="5" y="7"/>
                </a:lnTo>
                <a:lnTo>
                  <a:pt x="5" y="3"/>
                </a:lnTo>
                <a:cubicBezTo>
                  <a:pt x="5" y="2"/>
                  <a:pt x="5" y="2"/>
                  <a:pt x="6" y="1"/>
                </a:cubicBezTo>
                <a:cubicBezTo>
                  <a:pt x="6" y="1"/>
                  <a:pt x="6" y="1"/>
                  <a:pt x="6" y="1"/>
                </a:cubicBezTo>
                <a:cubicBezTo>
                  <a:pt x="7" y="1"/>
                  <a:pt x="7" y="1"/>
                  <a:pt x="7" y="1"/>
                </a:cubicBezTo>
                <a:cubicBezTo>
                  <a:pt x="7" y="1"/>
                  <a:pt x="7" y="1"/>
                  <a:pt x="7" y="1"/>
                </a:cubicBezTo>
                <a:cubicBezTo>
                  <a:pt x="8" y="1"/>
                  <a:pt x="8" y="1"/>
                  <a:pt x="8" y="1"/>
                </a:cubicBezTo>
                <a:cubicBezTo>
                  <a:pt x="8" y="1"/>
                  <a:pt x="8" y="1"/>
                  <a:pt x="8" y="1"/>
                </a:cubicBezTo>
                <a:cubicBezTo>
                  <a:pt x="8" y="1"/>
                  <a:pt x="8" y="2"/>
                  <a:pt x="8" y="2"/>
                </a:cubicBezTo>
                <a:cubicBezTo>
                  <a:pt x="8" y="2"/>
                  <a:pt x="8" y="2"/>
                  <a:pt x="8" y="2"/>
                </a:cubicBezTo>
                <a:cubicBezTo>
                  <a:pt x="8" y="2"/>
                  <a:pt x="8" y="2"/>
                  <a:pt x="8" y="3"/>
                </a:cubicBezTo>
                <a:lnTo>
                  <a:pt x="8" y="7"/>
                </a:lnTo>
                <a:lnTo>
                  <a:pt x="10" y="7"/>
                </a:lnTo>
                <a:lnTo>
                  <a:pt x="10" y="2"/>
                </a:lnTo>
                <a:cubicBezTo>
                  <a:pt x="10" y="1"/>
                  <a:pt x="9" y="1"/>
                  <a:pt x="9" y="0"/>
                </a:cubicBezTo>
                <a:cubicBezTo>
                  <a:pt x="9" y="0"/>
                  <a:pt x="9" y="0"/>
                  <a:pt x="8" y="0"/>
                </a:cubicBezTo>
                <a:cubicBezTo>
                  <a:pt x="8" y="0"/>
                  <a:pt x="8" y="0"/>
                  <a:pt x="7" y="0"/>
                </a:cubicBezTo>
                <a:cubicBezTo>
                  <a:pt x="7" y="0"/>
                  <a:pt x="6" y="0"/>
                  <a:pt x="6" y="0"/>
                </a:cubicBezTo>
                <a:cubicBezTo>
                  <a:pt x="6" y="0"/>
                  <a:pt x="5" y="1"/>
                  <a:pt x="5" y="1"/>
                </a:cubicBezTo>
                <a:cubicBezTo>
                  <a:pt x="5" y="1"/>
                  <a:pt x="5" y="1"/>
                  <a:pt x="5" y="1"/>
                </a:cubicBezTo>
                <a:cubicBezTo>
                  <a:pt x="5" y="0"/>
                  <a:pt x="5" y="0"/>
                  <a:pt x="4" y="0"/>
                </a:cubicBezTo>
                <a:cubicBezTo>
                  <a:pt x="4" y="0"/>
                  <a:pt x="4" y="0"/>
                  <a:pt x="4" y="0"/>
                </a:cubicBezTo>
                <a:cubicBezTo>
                  <a:pt x="4" y="0"/>
                  <a:pt x="3" y="0"/>
                  <a:pt x="3" y="0"/>
                </a:cubicBezTo>
                <a:cubicBezTo>
                  <a:pt x="3" y="0"/>
                  <a:pt x="3" y="0"/>
                  <a:pt x="2" y="0"/>
                </a:cubicBezTo>
                <a:cubicBezTo>
                  <a:pt x="2" y="0"/>
                  <a:pt x="2" y="0"/>
                  <a:pt x="2" y="0"/>
                </a:cubicBezTo>
                <a:cubicBezTo>
                  <a:pt x="2" y="0"/>
                  <a:pt x="1" y="0"/>
                  <a:pt x="1" y="1"/>
                </a:cubicBezTo>
                <a:cubicBezTo>
                  <a:pt x="1" y="1"/>
                  <a:pt x="1" y="1"/>
                  <a:pt x="1" y="1"/>
                </a:cubicBezTo>
                <a:lnTo>
                  <a:pt x="1" y="0"/>
                </a:lnTo>
                <a:lnTo>
                  <a:pt x="0" y="0"/>
                </a:lnTo>
                <a:lnTo>
                  <a:pt x="0" y="7"/>
                </a:lnTo>
                <a:close/>
                <a:moveTo>
                  <a:pt x="16" y="5"/>
                </a:moveTo>
                <a:cubicBezTo>
                  <a:pt x="16" y="5"/>
                  <a:pt x="16" y="6"/>
                  <a:pt x="16" y="6"/>
                </a:cubicBezTo>
                <a:cubicBezTo>
                  <a:pt x="15" y="6"/>
                  <a:pt x="15" y="6"/>
                  <a:pt x="15" y="6"/>
                </a:cubicBezTo>
                <a:cubicBezTo>
                  <a:pt x="15" y="6"/>
                  <a:pt x="15" y="6"/>
                  <a:pt x="14" y="6"/>
                </a:cubicBezTo>
                <a:cubicBezTo>
                  <a:pt x="14" y="6"/>
                  <a:pt x="14" y="6"/>
                  <a:pt x="14" y="6"/>
                </a:cubicBezTo>
                <a:cubicBezTo>
                  <a:pt x="13" y="6"/>
                  <a:pt x="13" y="6"/>
                  <a:pt x="13" y="6"/>
                </a:cubicBezTo>
                <a:cubicBezTo>
                  <a:pt x="13" y="6"/>
                  <a:pt x="13" y="5"/>
                  <a:pt x="12" y="5"/>
                </a:cubicBezTo>
                <a:cubicBezTo>
                  <a:pt x="12" y="5"/>
                  <a:pt x="12" y="4"/>
                  <a:pt x="12" y="4"/>
                </a:cubicBezTo>
                <a:lnTo>
                  <a:pt x="18" y="4"/>
                </a:lnTo>
                <a:cubicBezTo>
                  <a:pt x="18" y="4"/>
                  <a:pt x="18" y="4"/>
                  <a:pt x="18" y="4"/>
                </a:cubicBezTo>
                <a:cubicBezTo>
                  <a:pt x="18" y="4"/>
                  <a:pt x="18" y="4"/>
                  <a:pt x="18" y="4"/>
                </a:cubicBezTo>
                <a:cubicBezTo>
                  <a:pt x="18" y="3"/>
                  <a:pt x="18" y="2"/>
                  <a:pt x="17" y="2"/>
                </a:cubicBezTo>
                <a:cubicBezTo>
                  <a:pt x="17" y="2"/>
                  <a:pt x="17" y="1"/>
                  <a:pt x="17" y="1"/>
                </a:cubicBezTo>
                <a:cubicBezTo>
                  <a:pt x="16" y="0"/>
                  <a:pt x="16" y="0"/>
                  <a:pt x="16" y="0"/>
                </a:cubicBezTo>
                <a:cubicBezTo>
                  <a:pt x="15" y="0"/>
                  <a:pt x="15" y="0"/>
                  <a:pt x="14" y="0"/>
                </a:cubicBezTo>
                <a:cubicBezTo>
                  <a:pt x="14" y="0"/>
                  <a:pt x="13" y="0"/>
                  <a:pt x="13" y="0"/>
                </a:cubicBezTo>
                <a:cubicBezTo>
                  <a:pt x="13" y="0"/>
                  <a:pt x="12" y="1"/>
                  <a:pt x="12" y="1"/>
                </a:cubicBezTo>
                <a:cubicBezTo>
                  <a:pt x="12" y="1"/>
                  <a:pt x="11" y="2"/>
                  <a:pt x="11" y="2"/>
                </a:cubicBezTo>
                <a:cubicBezTo>
                  <a:pt x="11" y="3"/>
                  <a:pt x="11" y="3"/>
                  <a:pt x="11" y="4"/>
                </a:cubicBezTo>
                <a:cubicBezTo>
                  <a:pt x="11" y="4"/>
                  <a:pt x="11" y="5"/>
                  <a:pt x="11" y="5"/>
                </a:cubicBezTo>
                <a:cubicBezTo>
                  <a:pt x="11" y="6"/>
                  <a:pt x="12" y="6"/>
                  <a:pt x="12" y="6"/>
                </a:cubicBezTo>
                <a:cubicBezTo>
                  <a:pt x="12" y="7"/>
                  <a:pt x="13" y="7"/>
                  <a:pt x="13" y="7"/>
                </a:cubicBezTo>
                <a:cubicBezTo>
                  <a:pt x="13" y="7"/>
                  <a:pt x="14" y="7"/>
                  <a:pt x="14" y="7"/>
                </a:cubicBezTo>
                <a:cubicBezTo>
                  <a:pt x="15" y="7"/>
                  <a:pt x="15" y="7"/>
                  <a:pt x="16" y="7"/>
                </a:cubicBezTo>
                <a:cubicBezTo>
                  <a:pt x="16" y="7"/>
                  <a:pt x="16" y="7"/>
                  <a:pt x="16" y="7"/>
                </a:cubicBezTo>
                <a:cubicBezTo>
                  <a:pt x="17" y="7"/>
                  <a:pt x="17" y="6"/>
                  <a:pt x="17" y="6"/>
                </a:cubicBezTo>
                <a:cubicBezTo>
                  <a:pt x="17" y="6"/>
                  <a:pt x="17" y="5"/>
                  <a:pt x="18" y="5"/>
                </a:cubicBezTo>
                <a:lnTo>
                  <a:pt x="16" y="5"/>
                </a:lnTo>
                <a:close/>
                <a:moveTo>
                  <a:pt x="12" y="3"/>
                </a:moveTo>
                <a:cubicBezTo>
                  <a:pt x="12" y="2"/>
                  <a:pt x="13" y="2"/>
                  <a:pt x="13" y="1"/>
                </a:cubicBezTo>
                <a:cubicBezTo>
                  <a:pt x="13" y="1"/>
                  <a:pt x="13" y="1"/>
                  <a:pt x="14" y="1"/>
                </a:cubicBezTo>
                <a:cubicBezTo>
                  <a:pt x="14" y="1"/>
                  <a:pt x="14" y="1"/>
                  <a:pt x="14" y="1"/>
                </a:cubicBezTo>
                <a:cubicBezTo>
                  <a:pt x="15" y="1"/>
                  <a:pt x="15" y="1"/>
                  <a:pt x="15" y="1"/>
                </a:cubicBezTo>
                <a:cubicBezTo>
                  <a:pt x="15" y="1"/>
                  <a:pt x="16" y="1"/>
                  <a:pt x="16" y="2"/>
                </a:cubicBezTo>
                <a:cubicBezTo>
                  <a:pt x="16" y="2"/>
                  <a:pt x="16" y="2"/>
                  <a:pt x="16" y="2"/>
                </a:cubicBezTo>
                <a:cubicBezTo>
                  <a:pt x="16" y="2"/>
                  <a:pt x="16" y="3"/>
                  <a:pt x="16" y="3"/>
                </a:cubicBezTo>
                <a:lnTo>
                  <a:pt x="12" y="3"/>
                </a:lnTo>
                <a:close/>
                <a:moveTo>
                  <a:pt x="19" y="7"/>
                </a:moveTo>
                <a:lnTo>
                  <a:pt x="20" y="7"/>
                </a:lnTo>
                <a:lnTo>
                  <a:pt x="20" y="4"/>
                </a:lnTo>
                <a:cubicBezTo>
                  <a:pt x="20" y="3"/>
                  <a:pt x="20" y="3"/>
                  <a:pt x="20" y="3"/>
                </a:cubicBezTo>
                <a:cubicBezTo>
                  <a:pt x="20" y="2"/>
                  <a:pt x="20" y="2"/>
                  <a:pt x="20" y="2"/>
                </a:cubicBezTo>
                <a:cubicBezTo>
                  <a:pt x="21" y="2"/>
                  <a:pt x="21" y="2"/>
                  <a:pt x="21" y="2"/>
                </a:cubicBezTo>
                <a:cubicBezTo>
                  <a:pt x="21" y="1"/>
                  <a:pt x="21" y="1"/>
                  <a:pt x="21" y="1"/>
                </a:cubicBezTo>
                <a:cubicBezTo>
                  <a:pt x="21" y="1"/>
                  <a:pt x="21" y="1"/>
                  <a:pt x="22" y="1"/>
                </a:cubicBezTo>
                <a:cubicBezTo>
                  <a:pt x="22" y="1"/>
                  <a:pt x="22" y="1"/>
                  <a:pt x="22" y="1"/>
                </a:cubicBezTo>
                <a:cubicBezTo>
                  <a:pt x="22" y="1"/>
                  <a:pt x="22" y="1"/>
                  <a:pt x="23" y="1"/>
                </a:cubicBezTo>
                <a:cubicBezTo>
                  <a:pt x="23" y="1"/>
                  <a:pt x="23" y="1"/>
                  <a:pt x="23" y="1"/>
                </a:cubicBezTo>
                <a:cubicBezTo>
                  <a:pt x="23" y="1"/>
                  <a:pt x="23" y="2"/>
                  <a:pt x="23" y="2"/>
                </a:cubicBezTo>
                <a:cubicBezTo>
                  <a:pt x="23" y="2"/>
                  <a:pt x="23" y="2"/>
                  <a:pt x="23" y="3"/>
                </a:cubicBezTo>
                <a:lnTo>
                  <a:pt x="23" y="7"/>
                </a:lnTo>
                <a:lnTo>
                  <a:pt x="25" y="7"/>
                </a:lnTo>
                <a:lnTo>
                  <a:pt x="25" y="3"/>
                </a:lnTo>
                <a:cubicBezTo>
                  <a:pt x="25" y="2"/>
                  <a:pt x="25" y="2"/>
                  <a:pt x="25" y="1"/>
                </a:cubicBezTo>
                <a:cubicBezTo>
                  <a:pt x="25" y="1"/>
                  <a:pt x="25" y="1"/>
                  <a:pt x="26" y="1"/>
                </a:cubicBezTo>
                <a:cubicBezTo>
                  <a:pt x="26" y="1"/>
                  <a:pt x="26" y="1"/>
                  <a:pt x="26" y="1"/>
                </a:cubicBezTo>
                <a:cubicBezTo>
                  <a:pt x="26" y="1"/>
                  <a:pt x="27" y="1"/>
                  <a:pt x="27" y="1"/>
                </a:cubicBezTo>
                <a:cubicBezTo>
                  <a:pt x="27" y="1"/>
                  <a:pt x="27" y="1"/>
                  <a:pt x="27" y="1"/>
                </a:cubicBezTo>
                <a:cubicBezTo>
                  <a:pt x="27" y="1"/>
                  <a:pt x="27" y="1"/>
                  <a:pt x="27" y="1"/>
                </a:cubicBezTo>
                <a:cubicBezTo>
                  <a:pt x="27" y="1"/>
                  <a:pt x="27" y="2"/>
                  <a:pt x="27" y="2"/>
                </a:cubicBezTo>
                <a:cubicBezTo>
                  <a:pt x="28" y="2"/>
                  <a:pt x="28" y="2"/>
                  <a:pt x="28" y="2"/>
                </a:cubicBezTo>
                <a:cubicBezTo>
                  <a:pt x="28" y="2"/>
                  <a:pt x="28" y="2"/>
                  <a:pt x="28" y="3"/>
                </a:cubicBezTo>
                <a:lnTo>
                  <a:pt x="28" y="7"/>
                </a:lnTo>
                <a:lnTo>
                  <a:pt x="29" y="7"/>
                </a:lnTo>
                <a:lnTo>
                  <a:pt x="29" y="2"/>
                </a:lnTo>
                <a:cubicBezTo>
                  <a:pt x="29" y="1"/>
                  <a:pt x="29" y="1"/>
                  <a:pt x="28" y="0"/>
                </a:cubicBezTo>
                <a:cubicBezTo>
                  <a:pt x="28" y="0"/>
                  <a:pt x="28" y="0"/>
                  <a:pt x="28" y="0"/>
                </a:cubicBezTo>
                <a:cubicBezTo>
                  <a:pt x="27" y="0"/>
                  <a:pt x="27" y="0"/>
                  <a:pt x="27" y="0"/>
                </a:cubicBezTo>
                <a:cubicBezTo>
                  <a:pt x="26" y="0"/>
                  <a:pt x="26" y="0"/>
                  <a:pt x="25" y="0"/>
                </a:cubicBezTo>
                <a:cubicBezTo>
                  <a:pt x="25" y="0"/>
                  <a:pt x="25" y="1"/>
                  <a:pt x="24" y="1"/>
                </a:cubicBezTo>
                <a:cubicBezTo>
                  <a:pt x="24" y="1"/>
                  <a:pt x="24" y="1"/>
                  <a:pt x="24" y="1"/>
                </a:cubicBezTo>
                <a:cubicBezTo>
                  <a:pt x="24" y="0"/>
                  <a:pt x="24" y="0"/>
                  <a:pt x="24" y="0"/>
                </a:cubicBezTo>
                <a:cubicBezTo>
                  <a:pt x="23" y="0"/>
                  <a:pt x="23" y="0"/>
                  <a:pt x="23" y="0"/>
                </a:cubicBezTo>
                <a:cubicBezTo>
                  <a:pt x="23" y="0"/>
                  <a:pt x="23" y="0"/>
                  <a:pt x="22" y="0"/>
                </a:cubicBezTo>
                <a:cubicBezTo>
                  <a:pt x="22" y="0"/>
                  <a:pt x="22" y="0"/>
                  <a:pt x="22" y="0"/>
                </a:cubicBezTo>
                <a:cubicBezTo>
                  <a:pt x="21" y="0"/>
                  <a:pt x="21" y="0"/>
                  <a:pt x="21" y="0"/>
                </a:cubicBezTo>
                <a:cubicBezTo>
                  <a:pt x="21" y="0"/>
                  <a:pt x="21" y="0"/>
                  <a:pt x="21" y="1"/>
                </a:cubicBezTo>
                <a:cubicBezTo>
                  <a:pt x="20" y="1"/>
                  <a:pt x="20" y="1"/>
                  <a:pt x="20" y="1"/>
                </a:cubicBezTo>
                <a:lnTo>
                  <a:pt x="20" y="0"/>
                </a:lnTo>
                <a:lnTo>
                  <a:pt x="19" y="0"/>
                </a:lnTo>
                <a:lnTo>
                  <a:pt x="19" y="7"/>
                </a:lnTo>
                <a:close/>
                <a:moveTo>
                  <a:pt x="30" y="4"/>
                </a:moveTo>
                <a:cubicBezTo>
                  <a:pt x="30" y="4"/>
                  <a:pt x="30" y="5"/>
                  <a:pt x="30" y="5"/>
                </a:cubicBezTo>
                <a:cubicBezTo>
                  <a:pt x="31" y="6"/>
                  <a:pt x="31" y="6"/>
                  <a:pt x="31" y="6"/>
                </a:cubicBezTo>
                <a:cubicBezTo>
                  <a:pt x="31" y="7"/>
                  <a:pt x="32" y="7"/>
                  <a:pt x="32" y="7"/>
                </a:cubicBezTo>
                <a:cubicBezTo>
                  <a:pt x="33" y="7"/>
                  <a:pt x="33" y="7"/>
                  <a:pt x="34" y="7"/>
                </a:cubicBezTo>
                <a:cubicBezTo>
                  <a:pt x="34" y="7"/>
                  <a:pt x="34" y="7"/>
                  <a:pt x="34" y="7"/>
                </a:cubicBezTo>
                <a:cubicBezTo>
                  <a:pt x="35" y="7"/>
                  <a:pt x="35" y="7"/>
                  <a:pt x="35" y="7"/>
                </a:cubicBezTo>
                <a:cubicBezTo>
                  <a:pt x="36" y="7"/>
                  <a:pt x="36" y="7"/>
                  <a:pt x="36" y="6"/>
                </a:cubicBezTo>
                <a:cubicBezTo>
                  <a:pt x="36" y="6"/>
                  <a:pt x="36" y="6"/>
                  <a:pt x="36" y="6"/>
                </a:cubicBezTo>
                <a:cubicBezTo>
                  <a:pt x="37" y="5"/>
                  <a:pt x="37" y="5"/>
                  <a:pt x="37" y="5"/>
                </a:cubicBezTo>
                <a:cubicBezTo>
                  <a:pt x="37" y="4"/>
                  <a:pt x="37" y="4"/>
                  <a:pt x="37" y="4"/>
                </a:cubicBezTo>
                <a:cubicBezTo>
                  <a:pt x="37" y="3"/>
                  <a:pt x="37" y="2"/>
                  <a:pt x="37" y="2"/>
                </a:cubicBezTo>
                <a:cubicBezTo>
                  <a:pt x="36" y="2"/>
                  <a:pt x="36" y="1"/>
                  <a:pt x="36" y="1"/>
                </a:cubicBezTo>
                <a:cubicBezTo>
                  <a:pt x="36" y="0"/>
                  <a:pt x="35" y="0"/>
                  <a:pt x="35" y="0"/>
                </a:cubicBezTo>
                <a:cubicBezTo>
                  <a:pt x="34" y="0"/>
                  <a:pt x="34" y="0"/>
                  <a:pt x="34" y="0"/>
                </a:cubicBezTo>
                <a:cubicBezTo>
                  <a:pt x="33" y="0"/>
                  <a:pt x="33" y="0"/>
                  <a:pt x="32" y="0"/>
                </a:cubicBezTo>
                <a:cubicBezTo>
                  <a:pt x="32" y="0"/>
                  <a:pt x="32" y="0"/>
                  <a:pt x="31" y="1"/>
                </a:cubicBezTo>
                <a:cubicBezTo>
                  <a:pt x="31" y="1"/>
                  <a:pt x="31" y="1"/>
                  <a:pt x="30" y="2"/>
                </a:cubicBezTo>
                <a:cubicBezTo>
                  <a:pt x="30" y="2"/>
                  <a:pt x="30" y="3"/>
                  <a:pt x="30" y="4"/>
                </a:cubicBezTo>
                <a:close/>
                <a:moveTo>
                  <a:pt x="31" y="4"/>
                </a:moveTo>
                <a:cubicBezTo>
                  <a:pt x="31" y="3"/>
                  <a:pt x="31" y="3"/>
                  <a:pt x="32" y="2"/>
                </a:cubicBezTo>
                <a:cubicBezTo>
                  <a:pt x="32" y="2"/>
                  <a:pt x="32" y="2"/>
                  <a:pt x="32" y="2"/>
                </a:cubicBezTo>
                <a:cubicBezTo>
                  <a:pt x="32" y="1"/>
                  <a:pt x="32" y="1"/>
                  <a:pt x="33" y="1"/>
                </a:cubicBezTo>
                <a:cubicBezTo>
                  <a:pt x="33" y="1"/>
                  <a:pt x="33" y="1"/>
                  <a:pt x="34" y="1"/>
                </a:cubicBezTo>
                <a:cubicBezTo>
                  <a:pt x="34" y="1"/>
                  <a:pt x="34" y="1"/>
                  <a:pt x="34" y="1"/>
                </a:cubicBezTo>
                <a:cubicBezTo>
                  <a:pt x="35" y="1"/>
                  <a:pt x="35" y="1"/>
                  <a:pt x="35" y="2"/>
                </a:cubicBezTo>
                <a:cubicBezTo>
                  <a:pt x="35" y="2"/>
                  <a:pt x="35" y="2"/>
                  <a:pt x="35" y="2"/>
                </a:cubicBezTo>
                <a:cubicBezTo>
                  <a:pt x="36" y="3"/>
                  <a:pt x="36" y="3"/>
                  <a:pt x="36" y="4"/>
                </a:cubicBezTo>
                <a:cubicBezTo>
                  <a:pt x="36" y="4"/>
                  <a:pt x="36" y="5"/>
                  <a:pt x="35" y="5"/>
                </a:cubicBezTo>
                <a:cubicBezTo>
                  <a:pt x="35" y="5"/>
                  <a:pt x="35" y="6"/>
                  <a:pt x="35" y="6"/>
                </a:cubicBezTo>
                <a:cubicBezTo>
                  <a:pt x="35" y="6"/>
                  <a:pt x="35" y="6"/>
                  <a:pt x="34" y="6"/>
                </a:cubicBezTo>
                <a:cubicBezTo>
                  <a:pt x="34" y="6"/>
                  <a:pt x="34" y="6"/>
                  <a:pt x="34" y="6"/>
                </a:cubicBezTo>
                <a:cubicBezTo>
                  <a:pt x="33" y="6"/>
                  <a:pt x="33" y="6"/>
                  <a:pt x="33" y="6"/>
                </a:cubicBezTo>
                <a:cubicBezTo>
                  <a:pt x="32" y="6"/>
                  <a:pt x="32" y="6"/>
                  <a:pt x="32" y="6"/>
                </a:cubicBezTo>
                <a:cubicBezTo>
                  <a:pt x="32" y="6"/>
                  <a:pt x="32" y="5"/>
                  <a:pt x="32" y="5"/>
                </a:cubicBezTo>
                <a:cubicBezTo>
                  <a:pt x="31" y="5"/>
                  <a:pt x="31" y="4"/>
                  <a:pt x="31" y="4"/>
                </a:cubicBezTo>
                <a:close/>
                <a:moveTo>
                  <a:pt x="38" y="7"/>
                </a:moveTo>
                <a:lnTo>
                  <a:pt x="40" y="7"/>
                </a:lnTo>
                <a:lnTo>
                  <a:pt x="40" y="3"/>
                </a:lnTo>
                <a:cubicBezTo>
                  <a:pt x="40" y="3"/>
                  <a:pt x="40" y="3"/>
                  <a:pt x="40" y="3"/>
                </a:cubicBezTo>
                <a:cubicBezTo>
                  <a:pt x="40" y="2"/>
                  <a:pt x="40" y="2"/>
                  <a:pt x="40" y="2"/>
                </a:cubicBezTo>
                <a:cubicBezTo>
                  <a:pt x="40" y="2"/>
                  <a:pt x="40" y="2"/>
                  <a:pt x="40" y="1"/>
                </a:cubicBezTo>
                <a:cubicBezTo>
                  <a:pt x="40" y="1"/>
                  <a:pt x="40" y="1"/>
                  <a:pt x="40" y="1"/>
                </a:cubicBezTo>
                <a:cubicBezTo>
                  <a:pt x="41" y="1"/>
                  <a:pt x="41" y="1"/>
                  <a:pt x="41" y="1"/>
                </a:cubicBezTo>
                <a:cubicBezTo>
                  <a:pt x="41" y="1"/>
                  <a:pt x="41" y="1"/>
                  <a:pt x="41" y="1"/>
                </a:cubicBezTo>
                <a:cubicBezTo>
                  <a:pt x="41" y="1"/>
                  <a:pt x="42" y="1"/>
                  <a:pt x="42" y="1"/>
                </a:cubicBezTo>
                <a:lnTo>
                  <a:pt x="42" y="0"/>
                </a:lnTo>
                <a:cubicBezTo>
                  <a:pt x="42" y="0"/>
                  <a:pt x="42" y="0"/>
                  <a:pt x="42" y="0"/>
                </a:cubicBezTo>
                <a:cubicBezTo>
                  <a:pt x="41" y="0"/>
                  <a:pt x="41" y="0"/>
                  <a:pt x="41" y="0"/>
                </a:cubicBezTo>
                <a:cubicBezTo>
                  <a:pt x="41" y="0"/>
                  <a:pt x="41" y="0"/>
                  <a:pt x="41" y="0"/>
                </a:cubicBezTo>
                <a:cubicBezTo>
                  <a:pt x="40" y="0"/>
                  <a:pt x="40" y="0"/>
                  <a:pt x="40" y="0"/>
                </a:cubicBezTo>
                <a:cubicBezTo>
                  <a:pt x="40" y="0"/>
                  <a:pt x="40" y="0"/>
                  <a:pt x="40" y="0"/>
                </a:cubicBezTo>
                <a:cubicBezTo>
                  <a:pt x="40" y="1"/>
                  <a:pt x="40" y="1"/>
                  <a:pt x="39" y="1"/>
                </a:cubicBezTo>
                <a:lnTo>
                  <a:pt x="39" y="0"/>
                </a:lnTo>
                <a:lnTo>
                  <a:pt x="38" y="0"/>
                </a:lnTo>
                <a:lnTo>
                  <a:pt x="38" y="7"/>
                </a:lnTo>
                <a:close/>
                <a:moveTo>
                  <a:pt x="43" y="10"/>
                </a:moveTo>
                <a:cubicBezTo>
                  <a:pt x="43" y="10"/>
                  <a:pt x="43" y="10"/>
                  <a:pt x="43" y="10"/>
                </a:cubicBezTo>
                <a:cubicBezTo>
                  <a:pt x="43" y="10"/>
                  <a:pt x="44" y="10"/>
                  <a:pt x="44" y="10"/>
                </a:cubicBezTo>
                <a:cubicBezTo>
                  <a:pt x="44" y="10"/>
                  <a:pt x="44" y="10"/>
                  <a:pt x="44" y="10"/>
                </a:cubicBezTo>
                <a:cubicBezTo>
                  <a:pt x="44" y="10"/>
                  <a:pt x="45" y="10"/>
                  <a:pt x="45" y="10"/>
                </a:cubicBezTo>
                <a:cubicBezTo>
                  <a:pt x="45" y="10"/>
                  <a:pt x="45" y="10"/>
                  <a:pt x="45" y="10"/>
                </a:cubicBezTo>
                <a:cubicBezTo>
                  <a:pt x="45" y="9"/>
                  <a:pt x="45" y="9"/>
                  <a:pt x="45" y="9"/>
                </a:cubicBezTo>
                <a:cubicBezTo>
                  <a:pt x="45" y="9"/>
                  <a:pt x="46" y="9"/>
                  <a:pt x="46" y="8"/>
                </a:cubicBezTo>
                <a:cubicBezTo>
                  <a:pt x="46" y="8"/>
                  <a:pt x="46" y="8"/>
                  <a:pt x="46" y="7"/>
                </a:cubicBezTo>
                <a:lnTo>
                  <a:pt x="49" y="0"/>
                </a:lnTo>
                <a:lnTo>
                  <a:pt x="48" y="0"/>
                </a:lnTo>
                <a:lnTo>
                  <a:pt x="46" y="4"/>
                </a:lnTo>
                <a:cubicBezTo>
                  <a:pt x="46" y="5"/>
                  <a:pt x="46" y="5"/>
                  <a:pt x="46" y="5"/>
                </a:cubicBezTo>
                <a:cubicBezTo>
                  <a:pt x="46" y="5"/>
                  <a:pt x="46" y="6"/>
                  <a:pt x="46" y="6"/>
                </a:cubicBezTo>
                <a:cubicBezTo>
                  <a:pt x="45" y="6"/>
                  <a:pt x="45" y="5"/>
                  <a:pt x="45" y="5"/>
                </a:cubicBezTo>
                <a:cubicBezTo>
                  <a:pt x="45" y="5"/>
                  <a:pt x="45" y="5"/>
                  <a:pt x="45" y="4"/>
                </a:cubicBezTo>
                <a:lnTo>
                  <a:pt x="44" y="0"/>
                </a:lnTo>
                <a:lnTo>
                  <a:pt x="42" y="0"/>
                </a:lnTo>
                <a:lnTo>
                  <a:pt x="45" y="7"/>
                </a:lnTo>
                <a:cubicBezTo>
                  <a:pt x="45" y="7"/>
                  <a:pt x="45" y="7"/>
                  <a:pt x="45" y="7"/>
                </a:cubicBezTo>
                <a:cubicBezTo>
                  <a:pt x="45" y="8"/>
                  <a:pt x="45" y="8"/>
                  <a:pt x="45" y="8"/>
                </a:cubicBezTo>
                <a:cubicBezTo>
                  <a:pt x="45" y="8"/>
                  <a:pt x="45" y="8"/>
                  <a:pt x="44" y="9"/>
                </a:cubicBezTo>
                <a:cubicBezTo>
                  <a:pt x="44" y="9"/>
                  <a:pt x="44" y="9"/>
                  <a:pt x="44" y="9"/>
                </a:cubicBezTo>
                <a:cubicBezTo>
                  <a:pt x="44" y="9"/>
                  <a:pt x="44" y="9"/>
                  <a:pt x="44" y="9"/>
                </a:cubicBezTo>
                <a:cubicBezTo>
                  <a:pt x="44" y="9"/>
                  <a:pt x="44" y="9"/>
                  <a:pt x="44" y="9"/>
                </a:cubicBezTo>
                <a:cubicBezTo>
                  <a:pt x="44" y="9"/>
                  <a:pt x="44" y="9"/>
                  <a:pt x="43" y="9"/>
                </a:cubicBezTo>
                <a:cubicBezTo>
                  <a:pt x="43" y="9"/>
                  <a:pt x="43" y="9"/>
                  <a:pt x="43" y="9"/>
                </a:cubicBezTo>
                <a:cubicBezTo>
                  <a:pt x="43" y="9"/>
                  <a:pt x="43" y="9"/>
                  <a:pt x="43" y="9"/>
                </a:cubicBezTo>
                <a:lnTo>
                  <a:pt x="43" y="1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Line 238"/>
          <p:cNvSpPr>
            <a:spLocks noChangeShapeType="1"/>
          </p:cNvSpPr>
          <p:nvPr/>
        </p:nvSpPr>
        <p:spPr bwMode="auto">
          <a:xfrm>
            <a:off x="3056135" y="3478937"/>
            <a:ext cx="687577" cy="0"/>
          </a:xfrm>
          <a:prstGeom prst="line">
            <a:avLst/>
          </a:prstGeom>
          <a:noFill/>
          <a:ln w="9"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239"/>
          <p:cNvSpPr>
            <a:spLocks/>
          </p:cNvSpPr>
          <p:nvPr/>
        </p:nvSpPr>
        <p:spPr bwMode="auto">
          <a:xfrm>
            <a:off x="3584756" y="3427184"/>
            <a:ext cx="158956" cy="92416"/>
          </a:xfrm>
          <a:custGeom>
            <a:avLst/>
            <a:gdLst>
              <a:gd name="T0" fmla="*/ 6 w 19"/>
              <a:gd name="T1" fmla="*/ 6 h 11"/>
              <a:gd name="T2" fmla="*/ 0 w 19"/>
              <a:gd name="T3" fmla="*/ 11 h 11"/>
              <a:gd name="T4" fmla="*/ 19 w 19"/>
              <a:gd name="T5" fmla="*/ 6 h 11"/>
              <a:gd name="T6" fmla="*/ 0 w 19"/>
              <a:gd name="T7" fmla="*/ 0 h 11"/>
              <a:gd name="T8" fmla="*/ 6 w 19"/>
              <a:gd name="T9" fmla="*/ 6 h 11"/>
            </a:gdLst>
            <a:ahLst/>
            <a:cxnLst>
              <a:cxn ang="0">
                <a:pos x="T0" y="T1"/>
              </a:cxn>
              <a:cxn ang="0">
                <a:pos x="T2" y="T3"/>
              </a:cxn>
              <a:cxn ang="0">
                <a:pos x="T4" y="T5"/>
              </a:cxn>
              <a:cxn ang="0">
                <a:pos x="T6" y="T7"/>
              </a:cxn>
              <a:cxn ang="0">
                <a:pos x="T8" y="T9"/>
              </a:cxn>
            </a:cxnLst>
            <a:rect l="0" t="0" r="r" b="b"/>
            <a:pathLst>
              <a:path w="19" h="11">
                <a:moveTo>
                  <a:pt x="6" y="6"/>
                </a:moveTo>
                <a:lnTo>
                  <a:pt x="0" y="11"/>
                </a:lnTo>
                <a:lnTo>
                  <a:pt x="19" y="6"/>
                </a:lnTo>
                <a:lnTo>
                  <a:pt x="0" y="0"/>
                </a:lnTo>
                <a:lnTo>
                  <a:pt x="6" y="6"/>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40"/>
          <p:cNvSpPr>
            <a:spLocks/>
          </p:cNvSpPr>
          <p:nvPr/>
        </p:nvSpPr>
        <p:spPr bwMode="auto">
          <a:xfrm>
            <a:off x="3743712" y="2857899"/>
            <a:ext cx="953736" cy="293884"/>
          </a:xfrm>
          <a:custGeom>
            <a:avLst/>
            <a:gdLst>
              <a:gd name="T0" fmla="*/ 1 w 114"/>
              <a:gd name="T1" fmla="*/ 0 h 35"/>
              <a:gd name="T2" fmla="*/ 114 w 114"/>
              <a:gd name="T3" fmla="*/ 0 h 35"/>
              <a:gd name="T4" fmla="*/ 114 w 114"/>
              <a:gd name="T5" fmla="*/ 1 h 35"/>
              <a:gd name="T6" fmla="*/ 114 w 114"/>
              <a:gd name="T7" fmla="*/ 35 h 35"/>
              <a:gd name="T8" fmla="*/ 114 w 114"/>
              <a:gd name="T9" fmla="*/ 35 h 35"/>
              <a:gd name="T10" fmla="*/ 1 w 114"/>
              <a:gd name="T11" fmla="*/ 35 h 35"/>
              <a:gd name="T12" fmla="*/ 0 w 114"/>
              <a:gd name="T13" fmla="*/ 35 h 35"/>
              <a:gd name="T14" fmla="*/ 0 w 114"/>
              <a:gd name="T15" fmla="*/ 1 h 35"/>
              <a:gd name="T16" fmla="*/ 1 w 114"/>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35">
                <a:moveTo>
                  <a:pt x="1" y="0"/>
                </a:moveTo>
                <a:lnTo>
                  <a:pt x="114" y="0"/>
                </a:lnTo>
                <a:cubicBezTo>
                  <a:pt x="114" y="0"/>
                  <a:pt x="114" y="0"/>
                  <a:pt x="114" y="1"/>
                </a:cubicBezTo>
                <a:lnTo>
                  <a:pt x="114" y="35"/>
                </a:lnTo>
                <a:cubicBezTo>
                  <a:pt x="114" y="35"/>
                  <a:pt x="114" y="35"/>
                  <a:pt x="114" y="35"/>
                </a:cubicBezTo>
                <a:lnTo>
                  <a:pt x="1" y="35"/>
                </a:lnTo>
                <a:cubicBezTo>
                  <a:pt x="1" y="35"/>
                  <a:pt x="0" y="35"/>
                  <a:pt x="0" y="35"/>
                </a:cubicBezTo>
                <a:lnTo>
                  <a:pt x="0" y="1"/>
                </a:lnTo>
                <a:cubicBezTo>
                  <a:pt x="0" y="0"/>
                  <a:pt x="1" y="0"/>
                  <a:pt x="1" y="0"/>
                </a:cubicBezTo>
                <a:close/>
              </a:path>
            </a:pathLst>
          </a:custGeom>
          <a:solidFill>
            <a:srgbClr val="ECDCC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41"/>
          <p:cNvSpPr>
            <a:spLocks noEditPoints="1"/>
          </p:cNvSpPr>
          <p:nvPr/>
        </p:nvSpPr>
        <p:spPr bwMode="auto">
          <a:xfrm>
            <a:off x="3969208" y="2926287"/>
            <a:ext cx="469475" cy="166349"/>
          </a:xfrm>
          <a:custGeom>
            <a:avLst/>
            <a:gdLst>
              <a:gd name="T0" fmla="*/ 1 w 56"/>
              <a:gd name="T1" fmla="*/ 20 h 20"/>
              <a:gd name="T2" fmla="*/ 2 w 56"/>
              <a:gd name="T3" fmla="*/ 15 h 20"/>
              <a:gd name="T4" fmla="*/ 3 w 56"/>
              <a:gd name="T5" fmla="*/ 16 h 20"/>
              <a:gd name="T6" fmla="*/ 6 w 56"/>
              <a:gd name="T7" fmla="*/ 16 h 20"/>
              <a:gd name="T8" fmla="*/ 8 w 56"/>
              <a:gd name="T9" fmla="*/ 14 h 20"/>
              <a:gd name="T10" fmla="*/ 9 w 56"/>
              <a:gd name="T11" fmla="*/ 12 h 20"/>
              <a:gd name="T12" fmla="*/ 9 w 56"/>
              <a:gd name="T13" fmla="*/ 9 h 20"/>
              <a:gd name="T14" fmla="*/ 8 w 56"/>
              <a:gd name="T15" fmla="*/ 6 h 20"/>
              <a:gd name="T16" fmla="*/ 6 w 56"/>
              <a:gd name="T17" fmla="*/ 4 h 20"/>
              <a:gd name="T18" fmla="*/ 3 w 56"/>
              <a:gd name="T19" fmla="*/ 4 h 20"/>
              <a:gd name="T20" fmla="*/ 2 w 56"/>
              <a:gd name="T21" fmla="*/ 5 h 20"/>
              <a:gd name="T22" fmla="*/ 1 w 56"/>
              <a:gd name="T23" fmla="*/ 5 h 20"/>
              <a:gd name="T24" fmla="*/ 0 w 56"/>
              <a:gd name="T25" fmla="*/ 20 h 20"/>
              <a:gd name="T26" fmla="*/ 1 w 56"/>
              <a:gd name="T27" fmla="*/ 8 h 20"/>
              <a:gd name="T28" fmla="*/ 3 w 56"/>
              <a:gd name="T29" fmla="*/ 6 h 20"/>
              <a:gd name="T30" fmla="*/ 5 w 56"/>
              <a:gd name="T31" fmla="*/ 6 h 20"/>
              <a:gd name="T32" fmla="*/ 7 w 56"/>
              <a:gd name="T33" fmla="*/ 8 h 20"/>
              <a:gd name="T34" fmla="*/ 7 w 56"/>
              <a:gd name="T35" fmla="*/ 12 h 20"/>
              <a:gd name="T36" fmla="*/ 5 w 56"/>
              <a:gd name="T37" fmla="*/ 14 h 20"/>
              <a:gd name="T38" fmla="*/ 3 w 56"/>
              <a:gd name="T39" fmla="*/ 14 h 20"/>
              <a:gd name="T40" fmla="*/ 1 w 56"/>
              <a:gd name="T41" fmla="*/ 12 h 20"/>
              <a:gd name="T42" fmla="*/ 19 w 56"/>
              <a:gd name="T43" fmla="*/ 12 h 20"/>
              <a:gd name="T44" fmla="*/ 18 w 56"/>
              <a:gd name="T45" fmla="*/ 14 h 20"/>
              <a:gd name="T46" fmla="*/ 16 w 56"/>
              <a:gd name="T47" fmla="*/ 14 h 20"/>
              <a:gd name="T48" fmla="*/ 13 w 56"/>
              <a:gd name="T49" fmla="*/ 12 h 20"/>
              <a:gd name="T50" fmla="*/ 13 w 56"/>
              <a:gd name="T51" fmla="*/ 8 h 20"/>
              <a:gd name="T52" fmla="*/ 15 w 56"/>
              <a:gd name="T53" fmla="*/ 6 h 20"/>
              <a:gd name="T54" fmla="*/ 17 w 56"/>
              <a:gd name="T55" fmla="*/ 6 h 20"/>
              <a:gd name="T56" fmla="*/ 18 w 56"/>
              <a:gd name="T57" fmla="*/ 7 h 20"/>
              <a:gd name="T58" fmla="*/ 20 w 56"/>
              <a:gd name="T59" fmla="*/ 8 h 20"/>
              <a:gd name="T60" fmla="*/ 19 w 56"/>
              <a:gd name="T61" fmla="*/ 5 h 20"/>
              <a:gd name="T62" fmla="*/ 16 w 56"/>
              <a:gd name="T63" fmla="*/ 4 h 20"/>
              <a:gd name="T64" fmla="*/ 13 w 56"/>
              <a:gd name="T65" fmla="*/ 5 h 20"/>
              <a:gd name="T66" fmla="*/ 11 w 56"/>
              <a:gd name="T67" fmla="*/ 7 h 20"/>
              <a:gd name="T68" fmla="*/ 11 w 56"/>
              <a:gd name="T69" fmla="*/ 10 h 20"/>
              <a:gd name="T70" fmla="*/ 12 w 56"/>
              <a:gd name="T71" fmla="*/ 14 h 20"/>
              <a:gd name="T72" fmla="*/ 16 w 56"/>
              <a:gd name="T73" fmla="*/ 16 h 20"/>
              <a:gd name="T74" fmla="*/ 19 w 56"/>
              <a:gd name="T75" fmla="*/ 15 h 20"/>
              <a:gd name="T76" fmla="*/ 21 w 56"/>
              <a:gd name="T77" fmla="*/ 12 h 20"/>
              <a:gd name="T78" fmla="*/ 32 w 56"/>
              <a:gd name="T79" fmla="*/ 13 h 20"/>
              <a:gd name="T80" fmla="*/ 34 w 56"/>
              <a:gd name="T81" fmla="*/ 9 h 20"/>
              <a:gd name="T82" fmla="*/ 38 w 56"/>
              <a:gd name="T83" fmla="*/ 7 h 20"/>
              <a:gd name="T84" fmla="*/ 34 w 56"/>
              <a:gd name="T85" fmla="*/ 3 h 20"/>
              <a:gd name="T86" fmla="*/ 32 w 56"/>
              <a:gd name="T87" fmla="*/ 7 h 20"/>
              <a:gd name="T88" fmla="*/ 28 w 56"/>
              <a:gd name="T89" fmla="*/ 9 h 20"/>
              <a:gd name="T90" fmla="*/ 32 w 56"/>
              <a:gd name="T91" fmla="*/ 13 h 20"/>
              <a:gd name="T92" fmla="*/ 54 w 56"/>
              <a:gd name="T93" fmla="*/ 16 h 20"/>
              <a:gd name="T94" fmla="*/ 56 w 56"/>
              <a:gd name="T95" fmla="*/ 12 h 20"/>
              <a:gd name="T96" fmla="*/ 54 w 56"/>
              <a:gd name="T97" fmla="*/ 10 h 20"/>
              <a:gd name="T98" fmla="*/ 52 w 56"/>
              <a:gd name="T99" fmla="*/ 0 h 20"/>
              <a:gd name="T100" fmla="*/ 45 w 56"/>
              <a:gd name="T101" fmla="*/ 12 h 20"/>
              <a:gd name="T102" fmla="*/ 52 w 56"/>
              <a:gd name="T103" fmla="*/ 16 h 20"/>
              <a:gd name="T104" fmla="*/ 47 w 56"/>
              <a:gd name="T105" fmla="*/ 10 h 20"/>
              <a:gd name="T106" fmla="*/ 52 w 56"/>
              <a:gd name="T10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 h="20">
                <a:moveTo>
                  <a:pt x="0" y="20"/>
                </a:moveTo>
                <a:lnTo>
                  <a:pt x="1" y="20"/>
                </a:lnTo>
                <a:lnTo>
                  <a:pt x="1" y="15"/>
                </a:lnTo>
                <a:cubicBezTo>
                  <a:pt x="2" y="15"/>
                  <a:pt x="2" y="15"/>
                  <a:pt x="2" y="15"/>
                </a:cubicBezTo>
                <a:cubicBezTo>
                  <a:pt x="2" y="15"/>
                  <a:pt x="2" y="15"/>
                  <a:pt x="3" y="16"/>
                </a:cubicBezTo>
                <a:cubicBezTo>
                  <a:pt x="3" y="16"/>
                  <a:pt x="3" y="16"/>
                  <a:pt x="3" y="16"/>
                </a:cubicBezTo>
                <a:cubicBezTo>
                  <a:pt x="4" y="16"/>
                  <a:pt x="4" y="16"/>
                  <a:pt x="4" y="16"/>
                </a:cubicBezTo>
                <a:cubicBezTo>
                  <a:pt x="5" y="16"/>
                  <a:pt x="5" y="16"/>
                  <a:pt x="6" y="16"/>
                </a:cubicBezTo>
                <a:cubicBezTo>
                  <a:pt x="6" y="16"/>
                  <a:pt x="6" y="15"/>
                  <a:pt x="7" y="15"/>
                </a:cubicBezTo>
                <a:cubicBezTo>
                  <a:pt x="7" y="15"/>
                  <a:pt x="8" y="15"/>
                  <a:pt x="8" y="14"/>
                </a:cubicBezTo>
                <a:cubicBezTo>
                  <a:pt x="8" y="14"/>
                  <a:pt x="8" y="14"/>
                  <a:pt x="9" y="13"/>
                </a:cubicBezTo>
                <a:cubicBezTo>
                  <a:pt x="9" y="13"/>
                  <a:pt x="9" y="12"/>
                  <a:pt x="9" y="12"/>
                </a:cubicBezTo>
                <a:cubicBezTo>
                  <a:pt x="9" y="11"/>
                  <a:pt x="9" y="11"/>
                  <a:pt x="9" y="10"/>
                </a:cubicBezTo>
                <a:cubicBezTo>
                  <a:pt x="9" y="10"/>
                  <a:pt x="9" y="9"/>
                  <a:pt x="9" y="9"/>
                </a:cubicBezTo>
                <a:cubicBezTo>
                  <a:pt x="9" y="8"/>
                  <a:pt x="9" y="8"/>
                  <a:pt x="9" y="7"/>
                </a:cubicBezTo>
                <a:cubicBezTo>
                  <a:pt x="8" y="7"/>
                  <a:pt x="8" y="6"/>
                  <a:pt x="8" y="6"/>
                </a:cubicBezTo>
                <a:cubicBezTo>
                  <a:pt x="8" y="6"/>
                  <a:pt x="7" y="5"/>
                  <a:pt x="7" y="5"/>
                </a:cubicBezTo>
                <a:cubicBezTo>
                  <a:pt x="7" y="5"/>
                  <a:pt x="6" y="5"/>
                  <a:pt x="6" y="4"/>
                </a:cubicBezTo>
                <a:cubicBezTo>
                  <a:pt x="5" y="4"/>
                  <a:pt x="5" y="4"/>
                  <a:pt x="4" y="4"/>
                </a:cubicBezTo>
                <a:cubicBezTo>
                  <a:pt x="4" y="4"/>
                  <a:pt x="4" y="4"/>
                  <a:pt x="3" y="4"/>
                </a:cubicBezTo>
                <a:cubicBezTo>
                  <a:pt x="3" y="4"/>
                  <a:pt x="3" y="5"/>
                  <a:pt x="3" y="5"/>
                </a:cubicBezTo>
                <a:cubicBezTo>
                  <a:pt x="2" y="5"/>
                  <a:pt x="2" y="5"/>
                  <a:pt x="2" y="5"/>
                </a:cubicBezTo>
                <a:cubicBezTo>
                  <a:pt x="2" y="5"/>
                  <a:pt x="1" y="6"/>
                  <a:pt x="1" y="6"/>
                </a:cubicBezTo>
                <a:lnTo>
                  <a:pt x="1" y="5"/>
                </a:lnTo>
                <a:lnTo>
                  <a:pt x="0" y="5"/>
                </a:lnTo>
                <a:lnTo>
                  <a:pt x="0" y="20"/>
                </a:lnTo>
                <a:close/>
                <a:moveTo>
                  <a:pt x="1" y="10"/>
                </a:moveTo>
                <a:cubicBezTo>
                  <a:pt x="1" y="9"/>
                  <a:pt x="1" y="9"/>
                  <a:pt x="1" y="8"/>
                </a:cubicBezTo>
                <a:cubicBezTo>
                  <a:pt x="2" y="8"/>
                  <a:pt x="2" y="7"/>
                  <a:pt x="2" y="7"/>
                </a:cubicBezTo>
                <a:cubicBezTo>
                  <a:pt x="2" y="7"/>
                  <a:pt x="3" y="6"/>
                  <a:pt x="3" y="6"/>
                </a:cubicBezTo>
                <a:cubicBezTo>
                  <a:pt x="4" y="6"/>
                  <a:pt x="4" y="6"/>
                  <a:pt x="4" y="6"/>
                </a:cubicBezTo>
                <a:cubicBezTo>
                  <a:pt x="5" y="6"/>
                  <a:pt x="5" y="6"/>
                  <a:pt x="5" y="6"/>
                </a:cubicBezTo>
                <a:cubicBezTo>
                  <a:pt x="6" y="6"/>
                  <a:pt x="6" y="6"/>
                  <a:pt x="6" y="7"/>
                </a:cubicBezTo>
                <a:cubicBezTo>
                  <a:pt x="7" y="7"/>
                  <a:pt x="7" y="8"/>
                  <a:pt x="7" y="8"/>
                </a:cubicBezTo>
                <a:cubicBezTo>
                  <a:pt x="7" y="9"/>
                  <a:pt x="7" y="9"/>
                  <a:pt x="7" y="10"/>
                </a:cubicBezTo>
                <a:cubicBezTo>
                  <a:pt x="7" y="11"/>
                  <a:pt x="7" y="11"/>
                  <a:pt x="7" y="12"/>
                </a:cubicBezTo>
                <a:cubicBezTo>
                  <a:pt x="7" y="13"/>
                  <a:pt x="7" y="13"/>
                  <a:pt x="6" y="13"/>
                </a:cubicBezTo>
                <a:cubicBezTo>
                  <a:pt x="6" y="14"/>
                  <a:pt x="6" y="14"/>
                  <a:pt x="5" y="14"/>
                </a:cubicBezTo>
                <a:cubicBezTo>
                  <a:pt x="5" y="14"/>
                  <a:pt x="5" y="14"/>
                  <a:pt x="4" y="14"/>
                </a:cubicBezTo>
                <a:cubicBezTo>
                  <a:pt x="4" y="14"/>
                  <a:pt x="3" y="14"/>
                  <a:pt x="3" y="14"/>
                </a:cubicBezTo>
                <a:cubicBezTo>
                  <a:pt x="3" y="14"/>
                  <a:pt x="2" y="14"/>
                  <a:pt x="2" y="13"/>
                </a:cubicBezTo>
                <a:cubicBezTo>
                  <a:pt x="2" y="13"/>
                  <a:pt x="2" y="13"/>
                  <a:pt x="1" y="12"/>
                </a:cubicBezTo>
                <a:cubicBezTo>
                  <a:pt x="1" y="12"/>
                  <a:pt x="1" y="11"/>
                  <a:pt x="1" y="10"/>
                </a:cubicBezTo>
                <a:close/>
                <a:moveTo>
                  <a:pt x="19" y="12"/>
                </a:moveTo>
                <a:cubicBezTo>
                  <a:pt x="19" y="12"/>
                  <a:pt x="19" y="13"/>
                  <a:pt x="18" y="13"/>
                </a:cubicBezTo>
                <a:cubicBezTo>
                  <a:pt x="18" y="13"/>
                  <a:pt x="18" y="14"/>
                  <a:pt x="18" y="14"/>
                </a:cubicBezTo>
                <a:cubicBezTo>
                  <a:pt x="18" y="14"/>
                  <a:pt x="17" y="14"/>
                  <a:pt x="17" y="14"/>
                </a:cubicBezTo>
                <a:cubicBezTo>
                  <a:pt x="17" y="14"/>
                  <a:pt x="16" y="14"/>
                  <a:pt x="16" y="14"/>
                </a:cubicBezTo>
                <a:cubicBezTo>
                  <a:pt x="15" y="14"/>
                  <a:pt x="14" y="14"/>
                  <a:pt x="14" y="13"/>
                </a:cubicBezTo>
                <a:cubicBezTo>
                  <a:pt x="13" y="13"/>
                  <a:pt x="13" y="13"/>
                  <a:pt x="13" y="12"/>
                </a:cubicBezTo>
                <a:cubicBezTo>
                  <a:pt x="13" y="12"/>
                  <a:pt x="13" y="11"/>
                  <a:pt x="13" y="10"/>
                </a:cubicBezTo>
                <a:cubicBezTo>
                  <a:pt x="13" y="9"/>
                  <a:pt x="13" y="9"/>
                  <a:pt x="13" y="8"/>
                </a:cubicBezTo>
                <a:cubicBezTo>
                  <a:pt x="13" y="8"/>
                  <a:pt x="13" y="7"/>
                  <a:pt x="14" y="7"/>
                </a:cubicBezTo>
                <a:cubicBezTo>
                  <a:pt x="14" y="7"/>
                  <a:pt x="14" y="6"/>
                  <a:pt x="15" y="6"/>
                </a:cubicBezTo>
                <a:cubicBezTo>
                  <a:pt x="15" y="6"/>
                  <a:pt x="16" y="6"/>
                  <a:pt x="16" y="6"/>
                </a:cubicBezTo>
                <a:cubicBezTo>
                  <a:pt x="16" y="6"/>
                  <a:pt x="17" y="6"/>
                  <a:pt x="17" y="6"/>
                </a:cubicBezTo>
                <a:cubicBezTo>
                  <a:pt x="17" y="6"/>
                  <a:pt x="17" y="6"/>
                  <a:pt x="18" y="6"/>
                </a:cubicBezTo>
                <a:cubicBezTo>
                  <a:pt x="18" y="7"/>
                  <a:pt x="18" y="7"/>
                  <a:pt x="18" y="7"/>
                </a:cubicBezTo>
                <a:cubicBezTo>
                  <a:pt x="18" y="7"/>
                  <a:pt x="18" y="8"/>
                  <a:pt x="19" y="8"/>
                </a:cubicBezTo>
                <a:lnTo>
                  <a:pt x="20" y="8"/>
                </a:lnTo>
                <a:cubicBezTo>
                  <a:pt x="20" y="7"/>
                  <a:pt x="20" y="7"/>
                  <a:pt x="20" y="6"/>
                </a:cubicBezTo>
                <a:cubicBezTo>
                  <a:pt x="20" y="6"/>
                  <a:pt x="19" y="6"/>
                  <a:pt x="19" y="5"/>
                </a:cubicBezTo>
                <a:cubicBezTo>
                  <a:pt x="19" y="5"/>
                  <a:pt x="18" y="5"/>
                  <a:pt x="18" y="5"/>
                </a:cubicBezTo>
                <a:cubicBezTo>
                  <a:pt x="17" y="4"/>
                  <a:pt x="17" y="4"/>
                  <a:pt x="16" y="4"/>
                </a:cubicBezTo>
                <a:cubicBezTo>
                  <a:pt x="15" y="4"/>
                  <a:pt x="15" y="4"/>
                  <a:pt x="15" y="4"/>
                </a:cubicBezTo>
                <a:cubicBezTo>
                  <a:pt x="14" y="5"/>
                  <a:pt x="14" y="5"/>
                  <a:pt x="13" y="5"/>
                </a:cubicBezTo>
                <a:cubicBezTo>
                  <a:pt x="13" y="5"/>
                  <a:pt x="13" y="5"/>
                  <a:pt x="12" y="6"/>
                </a:cubicBezTo>
                <a:cubicBezTo>
                  <a:pt x="12" y="6"/>
                  <a:pt x="12" y="7"/>
                  <a:pt x="11" y="7"/>
                </a:cubicBezTo>
                <a:cubicBezTo>
                  <a:pt x="11" y="7"/>
                  <a:pt x="11" y="8"/>
                  <a:pt x="11" y="8"/>
                </a:cubicBezTo>
                <a:cubicBezTo>
                  <a:pt x="11" y="9"/>
                  <a:pt x="11" y="10"/>
                  <a:pt x="11" y="10"/>
                </a:cubicBezTo>
                <a:cubicBezTo>
                  <a:pt x="11" y="11"/>
                  <a:pt x="11" y="12"/>
                  <a:pt x="11" y="13"/>
                </a:cubicBezTo>
                <a:cubicBezTo>
                  <a:pt x="11" y="13"/>
                  <a:pt x="12" y="14"/>
                  <a:pt x="12" y="14"/>
                </a:cubicBezTo>
                <a:cubicBezTo>
                  <a:pt x="13" y="15"/>
                  <a:pt x="13" y="15"/>
                  <a:pt x="14" y="16"/>
                </a:cubicBezTo>
                <a:cubicBezTo>
                  <a:pt x="14" y="16"/>
                  <a:pt x="15" y="16"/>
                  <a:pt x="16" y="16"/>
                </a:cubicBezTo>
                <a:cubicBezTo>
                  <a:pt x="17" y="16"/>
                  <a:pt x="17" y="16"/>
                  <a:pt x="18" y="16"/>
                </a:cubicBezTo>
                <a:cubicBezTo>
                  <a:pt x="18" y="16"/>
                  <a:pt x="19" y="15"/>
                  <a:pt x="19" y="15"/>
                </a:cubicBezTo>
                <a:cubicBezTo>
                  <a:pt x="19" y="15"/>
                  <a:pt x="20" y="14"/>
                  <a:pt x="20" y="14"/>
                </a:cubicBezTo>
                <a:cubicBezTo>
                  <a:pt x="20" y="13"/>
                  <a:pt x="20" y="13"/>
                  <a:pt x="21" y="12"/>
                </a:cubicBezTo>
                <a:lnTo>
                  <a:pt x="19" y="12"/>
                </a:lnTo>
                <a:close/>
                <a:moveTo>
                  <a:pt x="32" y="13"/>
                </a:moveTo>
                <a:lnTo>
                  <a:pt x="34" y="13"/>
                </a:lnTo>
                <a:lnTo>
                  <a:pt x="34" y="9"/>
                </a:lnTo>
                <a:lnTo>
                  <a:pt x="38" y="9"/>
                </a:lnTo>
                <a:lnTo>
                  <a:pt x="38" y="7"/>
                </a:lnTo>
                <a:lnTo>
                  <a:pt x="34" y="7"/>
                </a:lnTo>
                <a:lnTo>
                  <a:pt x="34" y="3"/>
                </a:lnTo>
                <a:lnTo>
                  <a:pt x="32" y="3"/>
                </a:lnTo>
                <a:lnTo>
                  <a:pt x="32" y="7"/>
                </a:lnTo>
                <a:lnTo>
                  <a:pt x="28" y="7"/>
                </a:lnTo>
                <a:lnTo>
                  <a:pt x="28" y="9"/>
                </a:lnTo>
                <a:lnTo>
                  <a:pt x="32" y="9"/>
                </a:lnTo>
                <a:lnTo>
                  <a:pt x="32" y="13"/>
                </a:lnTo>
                <a:close/>
                <a:moveTo>
                  <a:pt x="52" y="16"/>
                </a:moveTo>
                <a:lnTo>
                  <a:pt x="54" y="16"/>
                </a:lnTo>
                <a:lnTo>
                  <a:pt x="54" y="12"/>
                </a:lnTo>
                <a:lnTo>
                  <a:pt x="56" y="12"/>
                </a:lnTo>
                <a:lnTo>
                  <a:pt x="56" y="10"/>
                </a:lnTo>
                <a:lnTo>
                  <a:pt x="54" y="10"/>
                </a:lnTo>
                <a:lnTo>
                  <a:pt x="54" y="0"/>
                </a:lnTo>
                <a:lnTo>
                  <a:pt x="52" y="0"/>
                </a:lnTo>
                <a:lnTo>
                  <a:pt x="45" y="10"/>
                </a:lnTo>
                <a:lnTo>
                  <a:pt x="45" y="12"/>
                </a:lnTo>
                <a:lnTo>
                  <a:pt x="52" y="12"/>
                </a:lnTo>
                <a:lnTo>
                  <a:pt x="52" y="16"/>
                </a:lnTo>
                <a:close/>
                <a:moveTo>
                  <a:pt x="52" y="10"/>
                </a:moveTo>
                <a:lnTo>
                  <a:pt x="47" y="10"/>
                </a:lnTo>
                <a:lnTo>
                  <a:pt x="52" y="3"/>
                </a:lnTo>
                <a:lnTo>
                  <a:pt x="52" y="1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42"/>
          <p:cNvSpPr>
            <a:spLocks/>
          </p:cNvSpPr>
          <p:nvPr/>
        </p:nvSpPr>
        <p:spPr bwMode="auto">
          <a:xfrm>
            <a:off x="3316749" y="2983585"/>
            <a:ext cx="417722" cy="478717"/>
          </a:xfrm>
          <a:custGeom>
            <a:avLst/>
            <a:gdLst>
              <a:gd name="T0" fmla="*/ 0 w 50"/>
              <a:gd name="T1" fmla="*/ 57 h 57"/>
              <a:gd name="T2" fmla="*/ 0 w 50"/>
              <a:gd name="T3" fmla="*/ 0 h 57"/>
              <a:gd name="T4" fmla="*/ 50 w 50"/>
              <a:gd name="T5" fmla="*/ 0 h 57"/>
            </a:gdLst>
            <a:ahLst/>
            <a:cxnLst>
              <a:cxn ang="0">
                <a:pos x="T0" y="T1"/>
              </a:cxn>
              <a:cxn ang="0">
                <a:pos x="T2" y="T3"/>
              </a:cxn>
              <a:cxn ang="0">
                <a:pos x="T4" y="T5"/>
              </a:cxn>
            </a:cxnLst>
            <a:rect l="0" t="0" r="r" b="b"/>
            <a:pathLst>
              <a:path w="50" h="57">
                <a:moveTo>
                  <a:pt x="0" y="57"/>
                </a:moveTo>
                <a:lnTo>
                  <a:pt x="0" y="0"/>
                </a:lnTo>
                <a:lnTo>
                  <a:pt x="50" y="0"/>
                </a:lnTo>
              </a:path>
            </a:pathLst>
          </a:custGeom>
          <a:noFill/>
          <a:ln w="9"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43"/>
          <p:cNvSpPr>
            <a:spLocks/>
          </p:cNvSpPr>
          <p:nvPr/>
        </p:nvSpPr>
        <p:spPr bwMode="auto">
          <a:xfrm>
            <a:off x="3584756" y="2942922"/>
            <a:ext cx="149714" cy="90568"/>
          </a:xfrm>
          <a:custGeom>
            <a:avLst/>
            <a:gdLst>
              <a:gd name="T0" fmla="*/ 5 w 18"/>
              <a:gd name="T1" fmla="*/ 5 h 11"/>
              <a:gd name="T2" fmla="*/ 0 w 18"/>
              <a:gd name="T3" fmla="*/ 11 h 11"/>
              <a:gd name="T4" fmla="*/ 18 w 18"/>
              <a:gd name="T5" fmla="*/ 5 h 11"/>
              <a:gd name="T6" fmla="*/ 0 w 18"/>
              <a:gd name="T7" fmla="*/ 0 h 11"/>
              <a:gd name="T8" fmla="*/ 5 w 18"/>
              <a:gd name="T9" fmla="*/ 5 h 11"/>
            </a:gdLst>
            <a:ahLst/>
            <a:cxnLst>
              <a:cxn ang="0">
                <a:pos x="T0" y="T1"/>
              </a:cxn>
              <a:cxn ang="0">
                <a:pos x="T2" y="T3"/>
              </a:cxn>
              <a:cxn ang="0">
                <a:pos x="T4" y="T5"/>
              </a:cxn>
              <a:cxn ang="0">
                <a:pos x="T6" y="T7"/>
              </a:cxn>
              <a:cxn ang="0">
                <a:pos x="T8" y="T9"/>
              </a:cxn>
            </a:cxnLst>
            <a:rect l="0" t="0" r="r" b="b"/>
            <a:pathLst>
              <a:path w="18" h="11">
                <a:moveTo>
                  <a:pt x="5" y="5"/>
                </a:moveTo>
                <a:lnTo>
                  <a:pt x="0" y="11"/>
                </a:lnTo>
                <a:lnTo>
                  <a:pt x="18" y="5"/>
                </a:lnTo>
                <a:lnTo>
                  <a:pt x="0" y="0"/>
                </a:lnTo>
                <a:lnTo>
                  <a:pt x="5" y="5"/>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244"/>
          <p:cNvSpPr>
            <a:spLocks noChangeArrowheads="1"/>
          </p:cNvSpPr>
          <p:nvPr/>
        </p:nvSpPr>
        <p:spPr bwMode="auto">
          <a:xfrm>
            <a:off x="3281631" y="3443819"/>
            <a:ext cx="68388" cy="68388"/>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5"/>
          <p:cNvSpPr>
            <a:spLocks noChangeArrowheads="1"/>
          </p:cNvSpPr>
          <p:nvPr/>
        </p:nvSpPr>
        <p:spPr bwMode="auto">
          <a:xfrm>
            <a:off x="1488754" y="4190543"/>
            <a:ext cx="5622609" cy="275401"/>
          </a:xfrm>
          <a:prstGeom prst="rect">
            <a:avLst/>
          </a:prstGeom>
          <a:solidFill>
            <a:srgbClr val="BCDA8E"/>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Line 246"/>
          <p:cNvSpPr>
            <a:spLocks noChangeShapeType="1"/>
          </p:cNvSpPr>
          <p:nvPr/>
        </p:nvSpPr>
        <p:spPr bwMode="auto">
          <a:xfrm>
            <a:off x="2762251" y="3654528"/>
            <a:ext cx="0" cy="536015"/>
          </a:xfrm>
          <a:prstGeom prst="line">
            <a:avLst/>
          </a:prstGeom>
          <a:noFill/>
          <a:ln w="9"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47"/>
          <p:cNvSpPr>
            <a:spLocks/>
          </p:cNvSpPr>
          <p:nvPr/>
        </p:nvSpPr>
        <p:spPr bwMode="auto">
          <a:xfrm>
            <a:off x="2721588" y="4031587"/>
            <a:ext cx="83175" cy="158956"/>
          </a:xfrm>
          <a:custGeom>
            <a:avLst/>
            <a:gdLst>
              <a:gd name="T0" fmla="*/ 5 w 10"/>
              <a:gd name="T1" fmla="*/ 6 h 19"/>
              <a:gd name="T2" fmla="*/ 0 w 10"/>
              <a:gd name="T3" fmla="*/ 0 h 19"/>
              <a:gd name="T4" fmla="*/ 5 w 10"/>
              <a:gd name="T5" fmla="*/ 19 h 19"/>
              <a:gd name="T6" fmla="*/ 10 w 10"/>
              <a:gd name="T7" fmla="*/ 0 h 19"/>
              <a:gd name="T8" fmla="*/ 5 w 10"/>
              <a:gd name="T9" fmla="*/ 6 h 19"/>
            </a:gdLst>
            <a:ahLst/>
            <a:cxnLst>
              <a:cxn ang="0">
                <a:pos x="T0" y="T1"/>
              </a:cxn>
              <a:cxn ang="0">
                <a:pos x="T2" y="T3"/>
              </a:cxn>
              <a:cxn ang="0">
                <a:pos x="T4" y="T5"/>
              </a:cxn>
              <a:cxn ang="0">
                <a:pos x="T6" y="T7"/>
              </a:cxn>
              <a:cxn ang="0">
                <a:pos x="T8" y="T9"/>
              </a:cxn>
            </a:cxnLst>
            <a:rect l="0" t="0" r="r" b="b"/>
            <a:pathLst>
              <a:path w="10" h="19">
                <a:moveTo>
                  <a:pt x="5" y="6"/>
                </a:moveTo>
                <a:lnTo>
                  <a:pt x="0" y="0"/>
                </a:lnTo>
                <a:lnTo>
                  <a:pt x="5" y="19"/>
                </a:lnTo>
                <a:lnTo>
                  <a:pt x="10" y="0"/>
                </a:lnTo>
                <a:lnTo>
                  <a:pt x="5" y="6"/>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48"/>
          <p:cNvSpPr>
            <a:spLocks noChangeArrowheads="1"/>
          </p:cNvSpPr>
          <p:nvPr/>
        </p:nvSpPr>
        <p:spPr bwMode="auto">
          <a:xfrm>
            <a:off x="4690055" y="3462302"/>
            <a:ext cx="1641314" cy="182984"/>
          </a:xfrm>
          <a:prstGeom prst="rect">
            <a:avLst/>
          </a:prstGeom>
          <a:solidFill>
            <a:srgbClr val="B2CFD6"/>
          </a:solidFill>
          <a:ln w="5"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250"/>
          <p:cNvSpPr>
            <a:spLocks noChangeShapeType="1"/>
          </p:cNvSpPr>
          <p:nvPr/>
        </p:nvSpPr>
        <p:spPr bwMode="auto">
          <a:xfrm>
            <a:off x="4455318" y="3495572"/>
            <a:ext cx="218103"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51"/>
          <p:cNvSpPr>
            <a:spLocks/>
          </p:cNvSpPr>
          <p:nvPr/>
        </p:nvSpPr>
        <p:spPr bwMode="auto">
          <a:xfrm>
            <a:off x="4597639" y="3469695"/>
            <a:ext cx="75781" cy="42512"/>
          </a:xfrm>
          <a:custGeom>
            <a:avLst/>
            <a:gdLst>
              <a:gd name="T0" fmla="*/ 2 w 9"/>
              <a:gd name="T1" fmla="*/ 3 h 5"/>
              <a:gd name="T2" fmla="*/ 0 w 9"/>
              <a:gd name="T3" fmla="*/ 5 h 5"/>
              <a:gd name="T4" fmla="*/ 9 w 9"/>
              <a:gd name="T5" fmla="*/ 3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3"/>
                </a:lnTo>
                <a:lnTo>
                  <a:pt x="0" y="0"/>
                </a:lnTo>
                <a:lnTo>
                  <a:pt x="2"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32" name="Line 252"/>
          <p:cNvSpPr>
            <a:spLocks noChangeShapeType="1"/>
          </p:cNvSpPr>
          <p:nvPr/>
        </p:nvSpPr>
        <p:spPr bwMode="auto">
          <a:xfrm>
            <a:off x="4697448" y="2983585"/>
            <a:ext cx="536015" cy="0"/>
          </a:xfrm>
          <a:prstGeom prst="line">
            <a:avLst/>
          </a:prstGeom>
          <a:noFill/>
          <a:ln w="9"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3" name="Freeform 253"/>
          <p:cNvSpPr>
            <a:spLocks/>
          </p:cNvSpPr>
          <p:nvPr/>
        </p:nvSpPr>
        <p:spPr bwMode="auto">
          <a:xfrm>
            <a:off x="5166923" y="2959557"/>
            <a:ext cx="85023" cy="57298"/>
          </a:xfrm>
          <a:custGeom>
            <a:avLst/>
            <a:gdLst>
              <a:gd name="T0" fmla="*/ 0 w 10"/>
              <a:gd name="T1" fmla="*/ 0 h 7"/>
              <a:gd name="T2" fmla="*/ 10 w 10"/>
              <a:gd name="T3" fmla="*/ 3 h 7"/>
              <a:gd name="T4" fmla="*/ 0 w 10"/>
              <a:gd name="T5" fmla="*/ 7 h 7"/>
              <a:gd name="T6" fmla="*/ 0 w 10"/>
              <a:gd name="T7" fmla="*/ 0 h 7"/>
            </a:gdLst>
            <a:ahLst/>
            <a:cxnLst>
              <a:cxn ang="0">
                <a:pos x="T0" y="T1"/>
              </a:cxn>
              <a:cxn ang="0">
                <a:pos x="T2" y="T3"/>
              </a:cxn>
              <a:cxn ang="0">
                <a:pos x="T4" y="T5"/>
              </a:cxn>
              <a:cxn ang="0">
                <a:pos x="T6" y="T7"/>
              </a:cxn>
            </a:cxnLst>
            <a:rect l="0" t="0" r="r" b="b"/>
            <a:pathLst>
              <a:path w="10" h="7">
                <a:moveTo>
                  <a:pt x="0" y="0"/>
                </a:moveTo>
                <a:lnTo>
                  <a:pt x="10" y="3"/>
                </a:lnTo>
                <a:lnTo>
                  <a:pt x="0" y="7"/>
                </a:lnTo>
                <a:cubicBezTo>
                  <a:pt x="2" y="5"/>
                  <a:pt x="2" y="2"/>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254"/>
          <p:cNvSpPr>
            <a:spLocks/>
          </p:cNvSpPr>
          <p:nvPr/>
        </p:nvSpPr>
        <p:spPr bwMode="auto">
          <a:xfrm>
            <a:off x="2728981" y="2331126"/>
            <a:ext cx="3132913" cy="1038760"/>
          </a:xfrm>
          <a:custGeom>
            <a:avLst/>
            <a:gdLst>
              <a:gd name="T0" fmla="*/ 335 w 374"/>
              <a:gd name="T1" fmla="*/ 48 h 124"/>
              <a:gd name="T2" fmla="*/ 374 w 374"/>
              <a:gd name="T3" fmla="*/ 48 h 124"/>
              <a:gd name="T4" fmla="*/ 374 w 374"/>
              <a:gd name="T5" fmla="*/ 0 h 124"/>
              <a:gd name="T6" fmla="*/ 0 w 374"/>
              <a:gd name="T7" fmla="*/ 1 h 124"/>
              <a:gd name="T8" fmla="*/ 0 w 374"/>
              <a:gd name="T9" fmla="*/ 124 h 124"/>
            </a:gdLst>
            <a:ahLst/>
            <a:cxnLst>
              <a:cxn ang="0">
                <a:pos x="T0" y="T1"/>
              </a:cxn>
              <a:cxn ang="0">
                <a:pos x="T2" y="T3"/>
              </a:cxn>
              <a:cxn ang="0">
                <a:pos x="T4" y="T5"/>
              </a:cxn>
              <a:cxn ang="0">
                <a:pos x="T6" y="T7"/>
              </a:cxn>
              <a:cxn ang="0">
                <a:pos x="T8" y="T9"/>
              </a:cxn>
            </a:cxnLst>
            <a:rect l="0" t="0" r="r" b="b"/>
            <a:pathLst>
              <a:path w="374" h="124">
                <a:moveTo>
                  <a:pt x="335" y="48"/>
                </a:moveTo>
                <a:lnTo>
                  <a:pt x="374" y="48"/>
                </a:lnTo>
                <a:lnTo>
                  <a:pt x="374" y="0"/>
                </a:lnTo>
                <a:lnTo>
                  <a:pt x="0" y="1"/>
                </a:lnTo>
                <a:lnTo>
                  <a:pt x="0" y="124"/>
                </a:lnTo>
              </a:path>
            </a:pathLst>
          </a:custGeom>
          <a:noFill/>
          <a:ln w="1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5" name="Freeform 255"/>
          <p:cNvSpPr>
            <a:spLocks/>
          </p:cNvSpPr>
          <p:nvPr/>
        </p:nvSpPr>
        <p:spPr bwMode="auto">
          <a:xfrm>
            <a:off x="2671683" y="3142542"/>
            <a:ext cx="125686" cy="227344"/>
          </a:xfrm>
          <a:custGeom>
            <a:avLst/>
            <a:gdLst>
              <a:gd name="T0" fmla="*/ 7 w 15"/>
              <a:gd name="T1" fmla="*/ 7 h 27"/>
              <a:gd name="T2" fmla="*/ 0 w 15"/>
              <a:gd name="T3" fmla="*/ 0 h 27"/>
              <a:gd name="T4" fmla="*/ 7 w 15"/>
              <a:gd name="T5" fmla="*/ 27 h 27"/>
              <a:gd name="T6" fmla="*/ 15 w 15"/>
              <a:gd name="T7" fmla="*/ 0 h 27"/>
              <a:gd name="T8" fmla="*/ 7 w 15"/>
              <a:gd name="T9" fmla="*/ 7 h 27"/>
            </a:gdLst>
            <a:ahLst/>
            <a:cxnLst>
              <a:cxn ang="0">
                <a:pos x="T0" y="T1"/>
              </a:cxn>
              <a:cxn ang="0">
                <a:pos x="T2" y="T3"/>
              </a:cxn>
              <a:cxn ang="0">
                <a:pos x="T4" y="T5"/>
              </a:cxn>
              <a:cxn ang="0">
                <a:pos x="T6" y="T7"/>
              </a:cxn>
              <a:cxn ang="0">
                <a:pos x="T8" y="T9"/>
              </a:cxn>
            </a:cxnLst>
            <a:rect l="0" t="0" r="r" b="b"/>
            <a:pathLst>
              <a:path w="15" h="27">
                <a:moveTo>
                  <a:pt x="7" y="7"/>
                </a:moveTo>
                <a:lnTo>
                  <a:pt x="0" y="0"/>
                </a:lnTo>
                <a:lnTo>
                  <a:pt x="7" y="27"/>
                </a:lnTo>
                <a:lnTo>
                  <a:pt x="15" y="0"/>
                </a:lnTo>
                <a:lnTo>
                  <a:pt x="7" y="7"/>
                </a:lnTo>
                <a:close/>
              </a:path>
            </a:pathLst>
          </a:custGeom>
          <a:solidFill>
            <a:srgbClr val="24282B"/>
          </a:solidFill>
          <a:ln w="14"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36" name="Line 256"/>
          <p:cNvSpPr>
            <a:spLocks noChangeShapeType="1"/>
          </p:cNvSpPr>
          <p:nvPr/>
        </p:nvSpPr>
        <p:spPr bwMode="auto">
          <a:xfrm>
            <a:off x="5394267" y="3661921"/>
            <a:ext cx="0" cy="528621"/>
          </a:xfrm>
          <a:prstGeom prst="line">
            <a:avLst/>
          </a:prstGeom>
          <a:noFill/>
          <a:ln w="9"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7" name="Freeform 257"/>
          <p:cNvSpPr>
            <a:spLocks/>
          </p:cNvSpPr>
          <p:nvPr/>
        </p:nvSpPr>
        <p:spPr bwMode="auto">
          <a:xfrm>
            <a:off x="5351756" y="4031587"/>
            <a:ext cx="83175" cy="158956"/>
          </a:xfrm>
          <a:custGeom>
            <a:avLst/>
            <a:gdLst>
              <a:gd name="T0" fmla="*/ 5 w 10"/>
              <a:gd name="T1" fmla="*/ 5 h 19"/>
              <a:gd name="T2" fmla="*/ 0 w 10"/>
              <a:gd name="T3" fmla="*/ 0 h 19"/>
              <a:gd name="T4" fmla="*/ 5 w 10"/>
              <a:gd name="T5" fmla="*/ 19 h 19"/>
              <a:gd name="T6" fmla="*/ 10 w 10"/>
              <a:gd name="T7" fmla="*/ 0 h 19"/>
              <a:gd name="T8" fmla="*/ 5 w 10"/>
              <a:gd name="T9" fmla="*/ 5 h 19"/>
            </a:gdLst>
            <a:ahLst/>
            <a:cxnLst>
              <a:cxn ang="0">
                <a:pos x="T0" y="T1"/>
              </a:cxn>
              <a:cxn ang="0">
                <a:pos x="T2" y="T3"/>
              </a:cxn>
              <a:cxn ang="0">
                <a:pos x="T4" y="T5"/>
              </a:cxn>
              <a:cxn ang="0">
                <a:pos x="T6" y="T7"/>
              </a:cxn>
              <a:cxn ang="0">
                <a:pos x="T8" y="T9"/>
              </a:cxn>
            </a:cxnLst>
            <a:rect l="0" t="0" r="r" b="b"/>
            <a:pathLst>
              <a:path w="10" h="19">
                <a:moveTo>
                  <a:pt x="5" y="5"/>
                </a:moveTo>
                <a:lnTo>
                  <a:pt x="0" y="0"/>
                </a:lnTo>
                <a:lnTo>
                  <a:pt x="5" y="19"/>
                </a:lnTo>
                <a:lnTo>
                  <a:pt x="10" y="0"/>
                </a:lnTo>
                <a:lnTo>
                  <a:pt x="5" y="5"/>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38" name="Rectangle 258"/>
          <p:cNvSpPr>
            <a:spLocks noChangeArrowheads="1"/>
          </p:cNvSpPr>
          <p:nvPr/>
        </p:nvSpPr>
        <p:spPr bwMode="auto">
          <a:xfrm>
            <a:off x="4588397" y="4240448"/>
            <a:ext cx="2238323" cy="184833"/>
          </a:xfrm>
          <a:prstGeom prst="rect">
            <a:avLst/>
          </a:prstGeom>
          <a:solidFill>
            <a:srgbClr val="B2CFD6"/>
          </a:solidFill>
          <a:ln w="14"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0" name="Rectangle 260"/>
          <p:cNvSpPr>
            <a:spLocks noChangeArrowheads="1"/>
          </p:cNvSpPr>
          <p:nvPr/>
        </p:nvSpPr>
        <p:spPr bwMode="auto">
          <a:xfrm>
            <a:off x="2427704" y="4207178"/>
            <a:ext cx="628431" cy="225496"/>
          </a:xfrm>
          <a:prstGeom prst="rect">
            <a:avLst/>
          </a:prstGeom>
          <a:solidFill>
            <a:srgbClr val="B2CFD6"/>
          </a:solidFill>
          <a:ln w="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41" name="Freeform 261"/>
          <p:cNvSpPr>
            <a:spLocks noEditPoints="1"/>
          </p:cNvSpPr>
          <p:nvPr/>
        </p:nvSpPr>
        <p:spPr bwMode="auto">
          <a:xfrm>
            <a:off x="2662441" y="4266324"/>
            <a:ext cx="225496" cy="125686"/>
          </a:xfrm>
          <a:custGeom>
            <a:avLst/>
            <a:gdLst>
              <a:gd name="T0" fmla="*/ 2 w 27"/>
              <a:gd name="T1" fmla="*/ 15 h 15"/>
              <a:gd name="T2" fmla="*/ 3 w 27"/>
              <a:gd name="T3" fmla="*/ 10 h 15"/>
              <a:gd name="T4" fmla="*/ 5 w 27"/>
              <a:gd name="T5" fmla="*/ 11 h 15"/>
              <a:gd name="T6" fmla="*/ 8 w 27"/>
              <a:gd name="T7" fmla="*/ 11 h 15"/>
              <a:gd name="T8" fmla="*/ 11 w 27"/>
              <a:gd name="T9" fmla="*/ 9 h 15"/>
              <a:gd name="T10" fmla="*/ 12 w 27"/>
              <a:gd name="T11" fmla="*/ 7 h 15"/>
              <a:gd name="T12" fmla="*/ 12 w 27"/>
              <a:gd name="T13" fmla="*/ 4 h 15"/>
              <a:gd name="T14" fmla="*/ 11 w 27"/>
              <a:gd name="T15" fmla="*/ 1 h 15"/>
              <a:gd name="T16" fmla="*/ 8 w 27"/>
              <a:gd name="T17" fmla="*/ 0 h 15"/>
              <a:gd name="T18" fmla="*/ 5 w 27"/>
              <a:gd name="T19" fmla="*/ 0 h 15"/>
              <a:gd name="T20" fmla="*/ 3 w 27"/>
              <a:gd name="T21" fmla="*/ 1 h 15"/>
              <a:gd name="T22" fmla="*/ 2 w 27"/>
              <a:gd name="T23" fmla="*/ 0 h 15"/>
              <a:gd name="T24" fmla="*/ 0 w 27"/>
              <a:gd name="T25" fmla="*/ 15 h 15"/>
              <a:gd name="T26" fmla="*/ 2 w 27"/>
              <a:gd name="T27" fmla="*/ 4 h 15"/>
              <a:gd name="T28" fmla="*/ 4 w 27"/>
              <a:gd name="T29" fmla="*/ 1 h 15"/>
              <a:gd name="T30" fmla="*/ 7 w 27"/>
              <a:gd name="T31" fmla="*/ 1 h 15"/>
              <a:gd name="T32" fmla="*/ 10 w 27"/>
              <a:gd name="T33" fmla="*/ 3 h 15"/>
              <a:gd name="T34" fmla="*/ 9 w 27"/>
              <a:gd name="T35" fmla="*/ 7 h 15"/>
              <a:gd name="T36" fmla="*/ 7 w 27"/>
              <a:gd name="T37" fmla="*/ 9 h 15"/>
              <a:gd name="T38" fmla="*/ 4 w 27"/>
              <a:gd name="T39" fmla="*/ 9 h 15"/>
              <a:gd name="T40" fmla="*/ 2 w 27"/>
              <a:gd name="T41" fmla="*/ 7 h 15"/>
              <a:gd name="T42" fmla="*/ 25 w 27"/>
              <a:gd name="T43" fmla="*/ 7 h 15"/>
              <a:gd name="T44" fmla="*/ 24 w 27"/>
              <a:gd name="T45" fmla="*/ 9 h 15"/>
              <a:gd name="T46" fmla="*/ 21 w 27"/>
              <a:gd name="T47" fmla="*/ 10 h 15"/>
              <a:gd name="T48" fmla="*/ 17 w 27"/>
              <a:gd name="T49" fmla="*/ 7 h 15"/>
              <a:gd name="T50" fmla="*/ 17 w 27"/>
              <a:gd name="T51" fmla="*/ 3 h 15"/>
              <a:gd name="T52" fmla="*/ 20 w 27"/>
              <a:gd name="T53" fmla="*/ 1 h 15"/>
              <a:gd name="T54" fmla="*/ 23 w 27"/>
              <a:gd name="T55" fmla="*/ 1 h 15"/>
              <a:gd name="T56" fmla="*/ 24 w 27"/>
              <a:gd name="T57" fmla="*/ 2 h 15"/>
              <a:gd name="T58" fmla="*/ 27 w 27"/>
              <a:gd name="T59" fmla="*/ 3 h 15"/>
              <a:gd name="T60" fmla="*/ 25 w 27"/>
              <a:gd name="T61" fmla="*/ 1 h 15"/>
              <a:gd name="T62" fmla="*/ 21 w 27"/>
              <a:gd name="T63" fmla="*/ 0 h 15"/>
              <a:gd name="T64" fmla="*/ 18 w 27"/>
              <a:gd name="T65" fmla="*/ 0 h 15"/>
              <a:gd name="T66" fmla="*/ 15 w 27"/>
              <a:gd name="T67" fmla="*/ 2 h 15"/>
              <a:gd name="T68" fmla="*/ 15 w 27"/>
              <a:gd name="T69" fmla="*/ 5 h 15"/>
              <a:gd name="T70" fmla="*/ 16 w 27"/>
              <a:gd name="T71" fmla="*/ 10 h 15"/>
              <a:gd name="T72" fmla="*/ 21 w 27"/>
              <a:gd name="T73" fmla="*/ 11 h 15"/>
              <a:gd name="T74" fmla="*/ 25 w 27"/>
              <a:gd name="T75" fmla="*/ 10 h 15"/>
              <a:gd name="T76" fmla="*/ 27 w 27"/>
              <a:gd name="T7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 h="15">
                <a:moveTo>
                  <a:pt x="0" y="15"/>
                </a:moveTo>
                <a:lnTo>
                  <a:pt x="2" y="15"/>
                </a:lnTo>
                <a:lnTo>
                  <a:pt x="2" y="10"/>
                </a:lnTo>
                <a:cubicBezTo>
                  <a:pt x="2" y="10"/>
                  <a:pt x="3" y="10"/>
                  <a:pt x="3" y="10"/>
                </a:cubicBezTo>
                <a:cubicBezTo>
                  <a:pt x="3" y="10"/>
                  <a:pt x="3" y="11"/>
                  <a:pt x="4" y="11"/>
                </a:cubicBezTo>
                <a:cubicBezTo>
                  <a:pt x="4" y="11"/>
                  <a:pt x="4" y="11"/>
                  <a:pt x="5" y="11"/>
                </a:cubicBezTo>
                <a:cubicBezTo>
                  <a:pt x="5" y="11"/>
                  <a:pt x="6" y="11"/>
                  <a:pt x="6" y="11"/>
                </a:cubicBezTo>
                <a:cubicBezTo>
                  <a:pt x="7" y="11"/>
                  <a:pt x="7" y="11"/>
                  <a:pt x="8" y="11"/>
                </a:cubicBezTo>
                <a:cubicBezTo>
                  <a:pt x="8" y="11"/>
                  <a:pt x="9" y="11"/>
                  <a:pt x="9" y="10"/>
                </a:cubicBezTo>
                <a:cubicBezTo>
                  <a:pt x="10" y="10"/>
                  <a:pt x="10" y="10"/>
                  <a:pt x="11" y="9"/>
                </a:cubicBezTo>
                <a:cubicBezTo>
                  <a:pt x="11" y="9"/>
                  <a:pt x="11" y="9"/>
                  <a:pt x="12" y="8"/>
                </a:cubicBezTo>
                <a:cubicBezTo>
                  <a:pt x="12" y="8"/>
                  <a:pt x="12" y="7"/>
                  <a:pt x="12" y="7"/>
                </a:cubicBezTo>
                <a:cubicBezTo>
                  <a:pt x="12" y="6"/>
                  <a:pt x="12" y="6"/>
                  <a:pt x="12" y="5"/>
                </a:cubicBezTo>
                <a:cubicBezTo>
                  <a:pt x="12" y="5"/>
                  <a:pt x="12" y="4"/>
                  <a:pt x="12" y="4"/>
                </a:cubicBezTo>
                <a:cubicBezTo>
                  <a:pt x="12" y="3"/>
                  <a:pt x="12" y="3"/>
                  <a:pt x="12" y="2"/>
                </a:cubicBezTo>
                <a:cubicBezTo>
                  <a:pt x="11" y="2"/>
                  <a:pt x="11" y="2"/>
                  <a:pt x="11" y="1"/>
                </a:cubicBezTo>
                <a:cubicBezTo>
                  <a:pt x="10" y="1"/>
                  <a:pt x="10" y="1"/>
                  <a:pt x="9" y="0"/>
                </a:cubicBezTo>
                <a:cubicBezTo>
                  <a:pt x="9" y="0"/>
                  <a:pt x="8" y="0"/>
                  <a:pt x="8" y="0"/>
                </a:cubicBezTo>
                <a:cubicBezTo>
                  <a:pt x="7" y="0"/>
                  <a:pt x="7" y="0"/>
                  <a:pt x="6" y="0"/>
                </a:cubicBezTo>
                <a:cubicBezTo>
                  <a:pt x="6" y="0"/>
                  <a:pt x="5" y="0"/>
                  <a:pt x="5" y="0"/>
                </a:cubicBezTo>
                <a:cubicBezTo>
                  <a:pt x="4" y="0"/>
                  <a:pt x="4" y="0"/>
                  <a:pt x="4" y="0"/>
                </a:cubicBezTo>
                <a:cubicBezTo>
                  <a:pt x="3" y="0"/>
                  <a:pt x="3" y="0"/>
                  <a:pt x="3" y="1"/>
                </a:cubicBezTo>
                <a:cubicBezTo>
                  <a:pt x="2" y="1"/>
                  <a:pt x="2" y="1"/>
                  <a:pt x="2" y="1"/>
                </a:cubicBezTo>
                <a:lnTo>
                  <a:pt x="2" y="0"/>
                </a:lnTo>
                <a:lnTo>
                  <a:pt x="0" y="0"/>
                </a:lnTo>
                <a:lnTo>
                  <a:pt x="0" y="15"/>
                </a:lnTo>
                <a:close/>
                <a:moveTo>
                  <a:pt x="2" y="5"/>
                </a:moveTo>
                <a:cubicBezTo>
                  <a:pt x="2" y="5"/>
                  <a:pt x="2" y="4"/>
                  <a:pt x="2" y="4"/>
                </a:cubicBezTo>
                <a:cubicBezTo>
                  <a:pt x="2" y="3"/>
                  <a:pt x="3" y="3"/>
                  <a:pt x="3" y="2"/>
                </a:cubicBezTo>
                <a:cubicBezTo>
                  <a:pt x="3" y="2"/>
                  <a:pt x="4" y="2"/>
                  <a:pt x="4" y="1"/>
                </a:cubicBezTo>
                <a:cubicBezTo>
                  <a:pt x="5" y="1"/>
                  <a:pt x="5" y="1"/>
                  <a:pt x="6" y="1"/>
                </a:cubicBezTo>
                <a:cubicBezTo>
                  <a:pt x="6" y="1"/>
                  <a:pt x="7" y="1"/>
                  <a:pt x="7" y="1"/>
                </a:cubicBezTo>
                <a:cubicBezTo>
                  <a:pt x="8" y="2"/>
                  <a:pt x="8" y="2"/>
                  <a:pt x="9" y="2"/>
                </a:cubicBezTo>
                <a:cubicBezTo>
                  <a:pt x="9" y="3"/>
                  <a:pt x="9" y="3"/>
                  <a:pt x="10" y="3"/>
                </a:cubicBezTo>
                <a:cubicBezTo>
                  <a:pt x="10" y="4"/>
                  <a:pt x="10" y="5"/>
                  <a:pt x="10" y="5"/>
                </a:cubicBezTo>
                <a:cubicBezTo>
                  <a:pt x="10" y="6"/>
                  <a:pt x="10" y="7"/>
                  <a:pt x="9" y="7"/>
                </a:cubicBezTo>
                <a:cubicBezTo>
                  <a:pt x="9" y="8"/>
                  <a:pt x="9" y="8"/>
                  <a:pt x="9" y="9"/>
                </a:cubicBezTo>
                <a:cubicBezTo>
                  <a:pt x="8" y="9"/>
                  <a:pt x="8" y="9"/>
                  <a:pt x="7" y="9"/>
                </a:cubicBezTo>
                <a:cubicBezTo>
                  <a:pt x="7" y="9"/>
                  <a:pt x="6" y="10"/>
                  <a:pt x="6" y="10"/>
                </a:cubicBezTo>
                <a:cubicBezTo>
                  <a:pt x="5" y="10"/>
                  <a:pt x="5" y="9"/>
                  <a:pt x="4" y="9"/>
                </a:cubicBezTo>
                <a:cubicBezTo>
                  <a:pt x="4" y="9"/>
                  <a:pt x="3" y="9"/>
                  <a:pt x="3" y="9"/>
                </a:cubicBezTo>
                <a:cubicBezTo>
                  <a:pt x="3" y="8"/>
                  <a:pt x="2" y="8"/>
                  <a:pt x="2" y="7"/>
                </a:cubicBezTo>
                <a:cubicBezTo>
                  <a:pt x="2" y="7"/>
                  <a:pt x="2" y="6"/>
                  <a:pt x="2" y="5"/>
                </a:cubicBezTo>
                <a:close/>
                <a:moveTo>
                  <a:pt x="25" y="7"/>
                </a:moveTo>
                <a:cubicBezTo>
                  <a:pt x="25" y="7"/>
                  <a:pt x="25" y="8"/>
                  <a:pt x="24" y="8"/>
                </a:cubicBezTo>
                <a:cubicBezTo>
                  <a:pt x="24" y="8"/>
                  <a:pt x="24" y="9"/>
                  <a:pt x="24" y="9"/>
                </a:cubicBezTo>
                <a:cubicBezTo>
                  <a:pt x="23" y="9"/>
                  <a:pt x="23" y="9"/>
                  <a:pt x="23" y="9"/>
                </a:cubicBezTo>
                <a:cubicBezTo>
                  <a:pt x="22" y="10"/>
                  <a:pt x="22" y="10"/>
                  <a:pt x="21" y="10"/>
                </a:cubicBezTo>
                <a:cubicBezTo>
                  <a:pt x="20" y="10"/>
                  <a:pt x="19" y="9"/>
                  <a:pt x="18" y="9"/>
                </a:cubicBezTo>
                <a:cubicBezTo>
                  <a:pt x="18" y="8"/>
                  <a:pt x="18" y="8"/>
                  <a:pt x="17" y="7"/>
                </a:cubicBezTo>
                <a:cubicBezTo>
                  <a:pt x="17" y="7"/>
                  <a:pt x="17" y="6"/>
                  <a:pt x="17" y="5"/>
                </a:cubicBezTo>
                <a:cubicBezTo>
                  <a:pt x="17" y="5"/>
                  <a:pt x="17" y="4"/>
                  <a:pt x="17" y="3"/>
                </a:cubicBezTo>
                <a:cubicBezTo>
                  <a:pt x="18" y="3"/>
                  <a:pt x="18" y="3"/>
                  <a:pt x="18" y="2"/>
                </a:cubicBezTo>
                <a:cubicBezTo>
                  <a:pt x="19" y="2"/>
                  <a:pt x="19" y="2"/>
                  <a:pt x="20" y="1"/>
                </a:cubicBezTo>
                <a:cubicBezTo>
                  <a:pt x="20" y="1"/>
                  <a:pt x="21" y="1"/>
                  <a:pt x="21" y="1"/>
                </a:cubicBezTo>
                <a:cubicBezTo>
                  <a:pt x="22" y="1"/>
                  <a:pt x="22" y="1"/>
                  <a:pt x="23" y="1"/>
                </a:cubicBezTo>
                <a:cubicBezTo>
                  <a:pt x="23" y="1"/>
                  <a:pt x="23" y="2"/>
                  <a:pt x="23" y="2"/>
                </a:cubicBezTo>
                <a:cubicBezTo>
                  <a:pt x="24" y="2"/>
                  <a:pt x="24" y="2"/>
                  <a:pt x="24" y="2"/>
                </a:cubicBezTo>
                <a:cubicBezTo>
                  <a:pt x="24" y="3"/>
                  <a:pt x="25" y="3"/>
                  <a:pt x="25" y="3"/>
                </a:cubicBezTo>
                <a:lnTo>
                  <a:pt x="27" y="3"/>
                </a:lnTo>
                <a:cubicBezTo>
                  <a:pt x="27" y="3"/>
                  <a:pt x="27" y="2"/>
                  <a:pt x="26" y="2"/>
                </a:cubicBezTo>
                <a:cubicBezTo>
                  <a:pt x="26" y="1"/>
                  <a:pt x="26" y="1"/>
                  <a:pt x="25" y="1"/>
                </a:cubicBezTo>
                <a:cubicBezTo>
                  <a:pt x="25" y="0"/>
                  <a:pt x="24" y="0"/>
                  <a:pt x="23" y="0"/>
                </a:cubicBezTo>
                <a:cubicBezTo>
                  <a:pt x="23" y="0"/>
                  <a:pt x="22" y="0"/>
                  <a:pt x="21" y="0"/>
                </a:cubicBezTo>
                <a:cubicBezTo>
                  <a:pt x="21" y="0"/>
                  <a:pt x="20" y="0"/>
                  <a:pt x="19" y="0"/>
                </a:cubicBezTo>
                <a:cubicBezTo>
                  <a:pt x="19" y="0"/>
                  <a:pt x="18" y="0"/>
                  <a:pt x="18" y="0"/>
                </a:cubicBezTo>
                <a:cubicBezTo>
                  <a:pt x="17" y="1"/>
                  <a:pt x="17" y="1"/>
                  <a:pt x="16" y="1"/>
                </a:cubicBezTo>
                <a:cubicBezTo>
                  <a:pt x="16" y="2"/>
                  <a:pt x="16" y="2"/>
                  <a:pt x="15" y="2"/>
                </a:cubicBezTo>
                <a:cubicBezTo>
                  <a:pt x="15" y="3"/>
                  <a:pt x="15" y="3"/>
                  <a:pt x="15" y="4"/>
                </a:cubicBezTo>
                <a:cubicBezTo>
                  <a:pt x="15" y="4"/>
                  <a:pt x="15" y="5"/>
                  <a:pt x="15" y="5"/>
                </a:cubicBezTo>
                <a:cubicBezTo>
                  <a:pt x="15" y="6"/>
                  <a:pt x="15" y="7"/>
                  <a:pt x="15" y="8"/>
                </a:cubicBezTo>
                <a:cubicBezTo>
                  <a:pt x="15" y="9"/>
                  <a:pt x="16" y="9"/>
                  <a:pt x="16" y="10"/>
                </a:cubicBezTo>
                <a:cubicBezTo>
                  <a:pt x="17" y="10"/>
                  <a:pt x="18" y="10"/>
                  <a:pt x="19" y="11"/>
                </a:cubicBezTo>
                <a:cubicBezTo>
                  <a:pt x="19" y="11"/>
                  <a:pt x="20" y="11"/>
                  <a:pt x="21" y="11"/>
                </a:cubicBezTo>
                <a:cubicBezTo>
                  <a:pt x="22" y="11"/>
                  <a:pt x="23" y="11"/>
                  <a:pt x="23" y="11"/>
                </a:cubicBezTo>
                <a:cubicBezTo>
                  <a:pt x="24" y="11"/>
                  <a:pt x="25" y="10"/>
                  <a:pt x="25" y="10"/>
                </a:cubicBezTo>
                <a:cubicBezTo>
                  <a:pt x="26" y="10"/>
                  <a:pt x="26" y="9"/>
                  <a:pt x="27" y="9"/>
                </a:cubicBezTo>
                <a:cubicBezTo>
                  <a:pt x="27" y="8"/>
                  <a:pt x="27" y="8"/>
                  <a:pt x="27" y="7"/>
                </a:cubicBezTo>
                <a:lnTo>
                  <a:pt x="25" y="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Line 262"/>
          <p:cNvSpPr>
            <a:spLocks noChangeShapeType="1"/>
          </p:cNvSpPr>
          <p:nvPr/>
        </p:nvSpPr>
        <p:spPr bwMode="auto">
          <a:xfrm flipV="1">
            <a:off x="995251" y="2556622"/>
            <a:ext cx="4197549" cy="16635"/>
          </a:xfrm>
          <a:prstGeom prst="line">
            <a:avLst/>
          </a:prstGeom>
          <a:noFill/>
          <a:ln w="18" cap="flat">
            <a:solidFill>
              <a:srgbClr val="E542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3" name="Freeform 263"/>
          <p:cNvSpPr>
            <a:spLocks/>
          </p:cNvSpPr>
          <p:nvPr/>
        </p:nvSpPr>
        <p:spPr bwMode="auto">
          <a:xfrm>
            <a:off x="5083749" y="2514111"/>
            <a:ext cx="133079" cy="92416"/>
          </a:xfrm>
          <a:custGeom>
            <a:avLst/>
            <a:gdLst>
              <a:gd name="T0" fmla="*/ 0 w 16"/>
              <a:gd name="T1" fmla="*/ 0 h 11"/>
              <a:gd name="T2" fmla="*/ 16 w 16"/>
              <a:gd name="T3" fmla="*/ 5 h 11"/>
              <a:gd name="T4" fmla="*/ 0 w 16"/>
              <a:gd name="T5" fmla="*/ 11 h 11"/>
              <a:gd name="T6" fmla="*/ 0 w 16"/>
              <a:gd name="T7" fmla="*/ 0 h 11"/>
            </a:gdLst>
            <a:ahLst/>
            <a:cxnLst>
              <a:cxn ang="0">
                <a:pos x="T0" y="T1"/>
              </a:cxn>
              <a:cxn ang="0">
                <a:pos x="T2" y="T3"/>
              </a:cxn>
              <a:cxn ang="0">
                <a:pos x="T4" y="T5"/>
              </a:cxn>
              <a:cxn ang="0">
                <a:pos x="T6" y="T7"/>
              </a:cxn>
            </a:cxnLst>
            <a:rect l="0" t="0" r="r" b="b"/>
            <a:pathLst>
              <a:path w="16" h="11">
                <a:moveTo>
                  <a:pt x="0" y="0"/>
                </a:moveTo>
                <a:lnTo>
                  <a:pt x="16" y="5"/>
                </a:lnTo>
                <a:lnTo>
                  <a:pt x="0" y="11"/>
                </a:lnTo>
                <a:cubicBezTo>
                  <a:pt x="3" y="8"/>
                  <a:pt x="3" y="3"/>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Rectangle 264"/>
          <p:cNvSpPr>
            <a:spLocks noChangeArrowheads="1"/>
          </p:cNvSpPr>
          <p:nvPr/>
        </p:nvSpPr>
        <p:spPr bwMode="auto">
          <a:xfrm>
            <a:off x="1037762" y="2029849"/>
            <a:ext cx="149714"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265"/>
          <p:cNvSpPr>
            <a:spLocks noChangeArrowheads="1"/>
          </p:cNvSpPr>
          <p:nvPr/>
        </p:nvSpPr>
        <p:spPr bwMode="auto">
          <a:xfrm>
            <a:off x="1220747" y="2029849"/>
            <a:ext cx="18483"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Rectangle 266"/>
          <p:cNvSpPr>
            <a:spLocks noChangeArrowheads="1"/>
          </p:cNvSpPr>
          <p:nvPr/>
        </p:nvSpPr>
        <p:spPr bwMode="auto">
          <a:xfrm>
            <a:off x="1272500" y="2029849"/>
            <a:ext cx="149714"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Rectangle 267"/>
          <p:cNvSpPr>
            <a:spLocks noChangeArrowheads="1"/>
          </p:cNvSpPr>
          <p:nvPr/>
        </p:nvSpPr>
        <p:spPr bwMode="auto">
          <a:xfrm>
            <a:off x="1455484"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Rectangle 268"/>
          <p:cNvSpPr>
            <a:spLocks noChangeArrowheads="1"/>
          </p:cNvSpPr>
          <p:nvPr/>
        </p:nvSpPr>
        <p:spPr bwMode="auto">
          <a:xfrm>
            <a:off x="1507237" y="2029849"/>
            <a:ext cx="149714"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Rectangle 269"/>
          <p:cNvSpPr>
            <a:spLocks noChangeArrowheads="1"/>
          </p:cNvSpPr>
          <p:nvPr/>
        </p:nvSpPr>
        <p:spPr bwMode="auto">
          <a:xfrm>
            <a:off x="1690222"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Rectangle 270"/>
          <p:cNvSpPr>
            <a:spLocks noChangeArrowheads="1"/>
          </p:cNvSpPr>
          <p:nvPr/>
        </p:nvSpPr>
        <p:spPr bwMode="auto">
          <a:xfrm>
            <a:off x="1740126" y="2029849"/>
            <a:ext cx="151563"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Rectangle 271"/>
          <p:cNvSpPr>
            <a:spLocks noChangeArrowheads="1"/>
          </p:cNvSpPr>
          <p:nvPr/>
        </p:nvSpPr>
        <p:spPr bwMode="auto">
          <a:xfrm>
            <a:off x="1924959"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Rectangle 272"/>
          <p:cNvSpPr>
            <a:spLocks noChangeArrowheads="1"/>
          </p:cNvSpPr>
          <p:nvPr/>
        </p:nvSpPr>
        <p:spPr bwMode="auto">
          <a:xfrm>
            <a:off x="1974864" y="2029849"/>
            <a:ext cx="151563"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Rectangle 273"/>
          <p:cNvSpPr>
            <a:spLocks noChangeArrowheads="1"/>
          </p:cNvSpPr>
          <p:nvPr/>
        </p:nvSpPr>
        <p:spPr bwMode="auto">
          <a:xfrm>
            <a:off x="2159696"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Rectangle 274"/>
          <p:cNvSpPr>
            <a:spLocks noChangeArrowheads="1"/>
          </p:cNvSpPr>
          <p:nvPr/>
        </p:nvSpPr>
        <p:spPr bwMode="auto">
          <a:xfrm>
            <a:off x="2209601" y="2029849"/>
            <a:ext cx="158956"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Rectangle 275"/>
          <p:cNvSpPr>
            <a:spLocks noChangeArrowheads="1"/>
          </p:cNvSpPr>
          <p:nvPr/>
        </p:nvSpPr>
        <p:spPr bwMode="auto">
          <a:xfrm>
            <a:off x="2403676"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Rectangle 276"/>
          <p:cNvSpPr>
            <a:spLocks noChangeArrowheads="1"/>
          </p:cNvSpPr>
          <p:nvPr/>
        </p:nvSpPr>
        <p:spPr bwMode="auto">
          <a:xfrm>
            <a:off x="2453580" y="2029849"/>
            <a:ext cx="149714"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Rectangle 277"/>
          <p:cNvSpPr>
            <a:spLocks noChangeArrowheads="1"/>
          </p:cNvSpPr>
          <p:nvPr/>
        </p:nvSpPr>
        <p:spPr bwMode="auto">
          <a:xfrm>
            <a:off x="2636565"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Rectangle 278"/>
          <p:cNvSpPr>
            <a:spLocks noChangeArrowheads="1"/>
          </p:cNvSpPr>
          <p:nvPr/>
        </p:nvSpPr>
        <p:spPr bwMode="auto">
          <a:xfrm>
            <a:off x="2688318" y="2029849"/>
            <a:ext cx="149714"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Rectangle 279"/>
          <p:cNvSpPr>
            <a:spLocks noChangeArrowheads="1"/>
          </p:cNvSpPr>
          <p:nvPr/>
        </p:nvSpPr>
        <p:spPr bwMode="auto">
          <a:xfrm>
            <a:off x="2871302"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Rectangle 280"/>
          <p:cNvSpPr>
            <a:spLocks noChangeArrowheads="1"/>
          </p:cNvSpPr>
          <p:nvPr/>
        </p:nvSpPr>
        <p:spPr bwMode="auto">
          <a:xfrm>
            <a:off x="2923055" y="2029849"/>
            <a:ext cx="149714"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Rectangle 281"/>
          <p:cNvSpPr>
            <a:spLocks noChangeArrowheads="1"/>
          </p:cNvSpPr>
          <p:nvPr/>
        </p:nvSpPr>
        <p:spPr bwMode="auto">
          <a:xfrm>
            <a:off x="3106040"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Rectangle 282"/>
          <p:cNvSpPr>
            <a:spLocks noChangeArrowheads="1"/>
          </p:cNvSpPr>
          <p:nvPr/>
        </p:nvSpPr>
        <p:spPr bwMode="auto">
          <a:xfrm>
            <a:off x="3155944" y="2029849"/>
            <a:ext cx="151563"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6" name="Rectangle 283"/>
          <p:cNvSpPr>
            <a:spLocks noChangeArrowheads="1"/>
          </p:cNvSpPr>
          <p:nvPr/>
        </p:nvSpPr>
        <p:spPr bwMode="auto">
          <a:xfrm>
            <a:off x="3340777"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9" name="Rectangle 284"/>
          <p:cNvSpPr>
            <a:spLocks noChangeArrowheads="1"/>
          </p:cNvSpPr>
          <p:nvPr/>
        </p:nvSpPr>
        <p:spPr bwMode="auto">
          <a:xfrm>
            <a:off x="3390682" y="2029849"/>
            <a:ext cx="151563"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0" name="Rectangle 285"/>
          <p:cNvSpPr>
            <a:spLocks noChangeArrowheads="1"/>
          </p:cNvSpPr>
          <p:nvPr/>
        </p:nvSpPr>
        <p:spPr bwMode="auto">
          <a:xfrm>
            <a:off x="3575514"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1" name="Rectangle 286"/>
          <p:cNvSpPr>
            <a:spLocks noChangeArrowheads="1"/>
          </p:cNvSpPr>
          <p:nvPr/>
        </p:nvSpPr>
        <p:spPr bwMode="auto">
          <a:xfrm>
            <a:off x="3625419" y="2029849"/>
            <a:ext cx="151563"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2" name="Rectangle 287"/>
          <p:cNvSpPr>
            <a:spLocks noChangeArrowheads="1"/>
          </p:cNvSpPr>
          <p:nvPr/>
        </p:nvSpPr>
        <p:spPr bwMode="auto">
          <a:xfrm>
            <a:off x="3810252"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3" name="Rectangle 288"/>
          <p:cNvSpPr>
            <a:spLocks noChangeArrowheads="1"/>
          </p:cNvSpPr>
          <p:nvPr/>
        </p:nvSpPr>
        <p:spPr bwMode="auto">
          <a:xfrm>
            <a:off x="3860157" y="2029849"/>
            <a:ext cx="151563"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4" name="Rectangle 289"/>
          <p:cNvSpPr>
            <a:spLocks noChangeArrowheads="1"/>
          </p:cNvSpPr>
          <p:nvPr/>
        </p:nvSpPr>
        <p:spPr bwMode="auto">
          <a:xfrm>
            <a:off x="4044989"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5" name="Rectangle 290"/>
          <p:cNvSpPr>
            <a:spLocks noChangeArrowheads="1"/>
          </p:cNvSpPr>
          <p:nvPr/>
        </p:nvSpPr>
        <p:spPr bwMode="auto">
          <a:xfrm>
            <a:off x="4094894" y="2029849"/>
            <a:ext cx="151563"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6" name="Rectangle 291"/>
          <p:cNvSpPr>
            <a:spLocks noChangeArrowheads="1"/>
          </p:cNvSpPr>
          <p:nvPr/>
        </p:nvSpPr>
        <p:spPr bwMode="auto">
          <a:xfrm>
            <a:off x="4279727"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7" name="Rectangle 292"/>
          <p:cNvSpPr>
            <a:spLocks noChangeArrowheads="1"/>
          </p:cNvSpPr>
          <p:nvPr/>
        </p:nvSpPr>
        <p:spPr bwMode="auto">
          <a:xfrm>
            <a:off x="4329632" y="2029849"/>
            <a:ext cx="158956"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8" name="Rectangle 293"/>
          <p:cNvSpPr>
            <a:spLocks noChangeArrowheads="1"/>
          </p:cNvSpPr>
          <p:nvPr/>
        </p:nvSpPr>
        <p:spPr bwMode="auto">
          <a:xfrm>
            <a:off x="4521857"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9" name="Rectangle 294"/>
          <p:cNvSpPr>
            <a:spLocks noChangeArrowheads="1"/>
          </p:cNvSpPr>
          <p:nvPr/>
        </p:nvSpPr>
        <p:spPr bwMode="auto">
          <a:xfrm>
            <a:off x="4571762" y="2029849"/>
            <a:ext cx="151563"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0" name="Rectangle 295"/>
          <p:cNvSpPr>
            <a:spLocks noChangeArrowheads="1"/>
          </p:cNvSpPr>
          <p:nvPr/>
        </p:nvSpPr>
        <p:spPr bwMode="auto">
          <a:xfrm>
            <a:off x="4756595"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1" name="Rectangle 296"/>
          <p:cNvSpPr>
            <a:spLocks noChangeArrowheads="1"/>
          </p:cNvSpPr>
          <p:nvPr/>
        </p:nvSpPr>
        <p:spPr bwMode="auto">
          <a:xfrm>
            <a:off x="4806500" y="2029849"/>
            <a:ext cx="151563"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2" name="Rectangle 297"/>
          <p:cNvSpPr>
            <a:spLocks noChangeArrowheads="1"/>
          </p:cNvSpPr>
          <p:nvPr/>
        </p:nvSpPr>
        <p:spPr bwMode="auto">
          <a:xfrm>
            <a:off x="4991332"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3" name="Rectangle 298"/>
          <p:cNvSpPr>
            <a:spLocks noChangeArrowheads="1"/>
          </p:cNvSpPr>
          <p:nvPr/>
        </p:nvSpPr>
        <p:spPr bwMode="auto">
          <a:xfrm>
            <a:off x="5041237" y="2029849"/>
            <a:ext cx="151563"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4" name="Rectangle 299"/>
          <p:cNvSpPr>
            <a:spLocks noChangeArrowheads="1"/>
          </p:cNvSpPr>
          <p:nvPr/>
        </p:nvSpPr>
        <p:spPr bwMode="auto">
          <a:xfrm>
            <a:off x="5226070" y="2029849"/>
            <a:ext cx="16635"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5" name="Freeform 300"/>
          <p:cNvSpPr>
            <a:spLocks/>
          </p:cNvSpPr>
          <p:nvPr/>
        </p:nvSpPr>
        <p:spPr bwMode="auto">
          <a:xfrm>
            <a:off x="5275975" y="2029849"/>
            <a:ext cx="83175" cy="16635"/>
          </a:xfrm>
          <a:custGeom>
            <a:avLst/>
            <a:gdLst>
              <a:gd name="T0" fmla="*/ 45 w 45"/>
              <a:gd name="T1" fmla="*/ 4 h 9"/>
              <a:gd name="T2" fmla="*/ 36 w 45"/>
              <a:gd name="T3" fmla="*/ 0 h 9"/>
              <a:gd name="T4" fmla="*/ 0 w 45"/>
              <a:gd name="T5" fmla="*/ 0 h 9"/>
              <a:gd name="T6" fmla="*/ 0 w 45"/>
              <a:gd name="T7" fmla="*/ 9 h 9"/>
              <a:gd name="T8" fmla="*/ 36 w 45"/>
              <a:gd name="T9" fmla="*/ 9 h 9"/>
              <a:gd name="T10" fmla="*/ 45 w 45"/>
              <a:gd name="T11" fmla="*/ 4 h 9"/>
            </a:gdLst>
            <a:ahLst/>
            <a:cxnLst>
              <a:cxn ang="0">
                <a:pos x="T0" y="T1"/>
              </a:cxn>
              <a:cxn ang="0">
                <a:pos x="T2" y="T3"/>
              </a:cxn>
              <a:cxn ang="0">
                <a:pos x="T4" y="T5"/>
              </a:cxn>
              <a:cxn ang="0">
                <a:pos x="T6" y="T7"/>
              </a:cxn>
              <a:cxn ang="0">
                <a:pos x="T8" y="T9"/>
              </a:cxn>
              <a:cxn ang="0">
                <a:pos x="T10" y="T11"/>
              </a:cxn>
            </a:cxnLst>
            <a:rect l="0" t="0" r="r" b="b"/>
            <a:pathLst>
              <a:path w="45" h="9">
                <a:moveTo>
                  <a:pt x="45" y="4"/>
                </a:moveTo>
                <a:lnTo>
                  <a:pt x="36" y="0"/>
                </a:lnTo>
                <a:lnTo>
                  <a:pt x="0" y="0"/>
                </a:lnTo>
                <a:lnTo>
                  <a:pt x="0" y="9"/>
                </a:lnTo>
                <a:lnTo>
                  <a:pt x="36" y="9"/>
                </a:lnTo>
                <a:lnTo>
                  <a:pt x="45" y="4"/>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6" name="Freeform 301"/>
          <p:cNvSpPr>
            <a:spLocks/>
          </p:cNvSpPr>
          <p:nvPr/>
        </p:nvSpPr>
        <p:spPr bwMode="auto">
          <a:xfrm>
            <a:off x="5342514" y="2029849"/>
            <a:ext cx="16635" cy="7393"/>
          </a:xfrm>
          <a:custGeom>
            <a:avLst/>
            <a:gdLst>
              <a:gd name="T0" fmla="*/ 0 w 9"/>
              <a:gd name="T1" fmla="*/ 0 h 4"/>
              <a:gd name="T2" fmla="*/ 9 w 9"/>
              <a:gd name="T3" fmla="*/ 0 h 4"/>
              <a:gd name="T4" fmla="*/ 9 w 9"/>
              <a:gd name="T5" fmla="*/ 4 h 4"/>
              <a:gd name="T6" fmla="*/ 0 w 9"/>
              <a:gd name="T7" fmla="*/ 0 h 4"/>
            </a:gdLst>
            <a:ahLst/>
            <a:cxnLst>
              <a:cxn ang="0">
                <a:pos x="T0" y="T1"/>
              </a:cxn>
              <a:cxn ang="0">
                <a:pos x="T2" y="T3"/>
              </a:cxn>
              <a:cxn ang="0">
                <a:pos x="T4" y="T5"/>
              </a:cxn>
              <a:cxn ang="0">
                <a:pos x="T6" y="T7"/>
              </a:cxn>
            </a:cxnLst>
            <a:rect l="0" t="0" r="r" b="b"/>
            <a:pathLst>
              <a:path w="9" h="4">
                <a:moveTo>
                  <a:pt x="0" y="0"/>
                </a:moveTo>
                <a:lnTo>
                  <a:pt x="9" y="0"/>
                </a:lnTo>
                <a:lnTo>
                  <a:pt x="9" y="4"/>
                </a:lnTo>
                <a:lnTo>
                  <a:pt x="0" y="0"/>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7" name="Rectangle 302"/>
          <p:cNvSpPr>
            <a:spLocks noChangeArrowheads="1"/>
          </p:cNvSpPr>
          <p:nvPr/>
        </p:nvSpPr>
        <p:spPr bwMode="auto">
          <a:xfrm>
            <a:off x="5335121" y="2037242"/>
            <a:ext cx="24028" cy="75781"/>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8" name="Rectangle 303"/>
          <p:cNvSpPr>
            <a:spLocks noChangeArrowheads="1"/>
          </p:cNvSpPr>
          <p:nvPr/>
        </p:nvSpPr>
        <p:spPr bwMode="auto">
          <a:xfrm>
            <a:off x="5335121" y="2146294"/>
            <a:ext cx="24028" cy="1663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9" name="Rectangle 304"/>
          <p:cNvSpPr>
            <a:spLocks noChangeArrowheads="1"/>
          </p:cNvSpPr>
          <p:nvPr/>
        </p:nvSpPr>
        <p:spPr bwMode="auto">
          <a:xfrm>
            <a:off x="5335121" y="2196198"/>
            <a:ext cx="24028" cy="158956"/>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0" name="Rectangle 305"/>
          <p:cNvSpPr>
            <a:spLocks noChangeArrowheads="1"/>
          </p:cNvSpPr>
          <p:nvPr/>
        </p:nvSpPr>
        <p:spPr bwMode="auto">
          <a:xfrm>
            <a:off x="5335121" y="2388424"/>
            <a:ext cx="24028" cy="18483"/>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1" name="Rectangle 306"/>
          <p:cNvSpPr>
            <a:spLocks noChangeArrowheads="1"/>
          </p:cNvSpPr>
          <p:nvPr/>
        </p:nvSpPr>
        <p:spPr bwMode="auto">
          <a:xfrm>
            <a:off x="5335121" y="2440177"/>
            <a:ext cx="24028" cy="998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2" name="Freeform 307"/>
          <p:cNvSpPr>
            <a:spLocks/>
          </p:cNvSpPr>
          <p:nvPr/>
        </p:nvSpPr>
        <p:spPr bwMode="auto">
          <a:xfrm>
            <a:off x="5301851" y="2430936"/>
            <a:ext cx="92416" cy="134928"/>
          </a:xfrm>
          <a:custGeom>
            <a:avLst/>
            <a:gdLst>
              <a:gd name="T0" fmla="*/ 11 w 11"/>
              <a:gd name="T1" fmla="*/ 0 h 16"/>
              <a:gd name="T2" fmla="*/ 5 w 11"/>
              <a:gd name="T3" fmla="*/ 16 h 16"/>
              <a:gd name="T4" fmla="*/ 0 w 11"/>
              <a:gd name="T5" fmla="*/ 0 h 16"/>
              <a:gd name="T6" fmla="*/ 11 w 11"/>
              <a:gd name="T7" fmla="*/ 0 h 16"/>
            </a:gdLst>
            <a:ahLst/>
            <a:cxnLst>
              <a:cxn ang="0">
                <a:pos x="T0" y="T1"/>
              </a:cxn>
              <a:cxn ang="0">
                <a:pos x="T2" y="T3"/>
              </a:cxn>
              <a:cxn ang="0">
                <a:pos x="T4" y="T5"/>
              </a:cxn>
              <a:cxn ang="0">
                <a:pos x="T6" y="T7"/>
              </a:cxn>
            </a:cxnLst>
            <a:rect l="0" t="0" r="r" b="b"/>
            <a:pathLst>
              <a:path w="11" h="16">
                <a:moveTo>
                  <a:pt x="11" y="0"/>
                </a:moveTo>
                <a:lnTo>
                  <a:pt x="5" y="16"/>
                </a:lnTo>
                <a:lnTo>
                  <a:pt x="0" y="0"/>
                </a:lnTo>
                <a:cubicBezTo>
                  <a:pt x="3" y="3"/>
                  <a:pt x="8" y="3"/>
                  <a:pt x="11"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3" name="Freeform 308"/>
          <p:cNvSpPr>
            <a:spLocks noEditPoints="1"/>
          </p:cNvSpPr>
          <p:nvPr/>
        </p:nvSpPr>
        <p:spPr bwMode="auto">
          <a:xfrm>
            <a:off x="2871302" y="1769235"/>
            <a:ext cx="1391790" cy="158956"/>
          </a:xfrm>
          <a:custGeom>
            <a:avLst/>
            <a:gdLst>
              <a:gd name="T0" fmla="*/ 2 w 166"/>
              <a:gd name="T1" fmla="*/ 5 h 19"/>
              <a:gd name="T2" fmla="*/ 13 w 166"/>
              <a:gd name="T3" fmla="*/ 18 h 19"/>
              <a:gd name="T4" fmla="*/ 13 w 166"/>
              <a:gd name="T5" fmla="*/ 11 h 19"/>
              <a:gd name="T6" fmla="*/ 7 w 166"/>
              <a:gd name="T7" fmla="*/ 8 h 19"/>
              <a:gd name="T8" fmla="*/ 13 w 166"/>
              <a:gd name="T9" fmla="*/ 9 h 19"/>
              <a:gd name="T10" fmla="*/ 9 w 166"/>
              <a:gd name="T11" fmla="*/ 5 h 19"/>
              <a:gd name="T12" fmla="*/ 5 w 166"/>
              <a:gd name="T13" fmla="*/ 9 h 19"/>
              <a:gd name="T14" fmla="*/ 13 w 166"/>
              <a:gd name="T15" fmla="*/ 15 h 19"/>
              <a:gd name="T16" fmla="*/ 7 w 166"/>
              <a:gd name="T17" fmla="*/ 14 h 19"/>
              <a:gd name="T18" fmla="*/ 30 w 166"/>
              <a:gd name="T19" fmla="*/ 17 h 19"/>
              <a:gd name="T20" fmla="*/ 29 w 166"/>
              <a:gd name="T21" fmla="*/ 8 h 19"/>
              <a:gd name="T22" fmla="*/ 26 w 166"/>
              <a:gd name="T23" fmla="*/ 0 h 19"/>
              <a:gd name="T24" fmla="*/ 26 w 166"/>
              <a:gd name="T25" fmla="*/ 2 h 19"/>
              <a:gd name="T26" fmla="*/ 26 w 166"/>
              <a:gd name="T27" fmla="*/ 7 h 19"/>
              <a:gd name="T28" fmla="*/ 28 w 166"/>
              <a:gd name="T29" fmla="*/ 11 h 19"/>
              <a:gd name="T30" fmla="*/ 26 w 166"/>
              <a:gd name="T31" fmla="*/ 16 h 19"/>
              <a:gd name="T32" fmla="*/ 37 w 166"/>
              <a:gd name="T33" fmla="*/ 7 h 19"/>
              <a:gd name="T34" fmla="*/ 38 w 166"/>
              <a:gd name="T35" fmla="*/ 5 h 19"/>
              <a:gd name="T36" fmla="*/ 51 w 166"/>
              <a:gd name="T37" fmla="*/ 18 h 19"/>
              <a:gd name="T38" fmla="*/ 52 w 166"/>
              <a:gd name="T39" fmla="*/ 8 h 19"/>
              <a:gd name="T40" fmla="*/ 45 w 166"/>
              <a:gd name="T41" fmla="*/ 5 h 19"/>
              <a:gd name="T42" fmla="*/ 46 w 166"/>
              <a:gd name="T43" fmla="*/ 7 h 19"/>
              <a:gd name="T44" fmla="*/ 47 w 166"/>
              <a:gd name="T45" fmla="*/ 11 h 19"/>
              <a:gd name="T46" fmla="*/ 42 w 166"/>
              <a:gd name="T47" fmla="*/ 15 h 19"/>
              <a:gd name="T48" fmla="*/ 51 w 166"/>
              <a:gd name="T49" fmla="*/ 17 h 19"/>
              <a:gd name="T50" fmla="*/ 46 w 166"/>
              <a:gd name="T51" fmla="*/ 17 h 19"/>
              <a:gd name="T52" fmla="*/ 46 w 166"/>
              <a:gd name="T53" fmla="*/ 13 h 19"/>
              <a:gd name="T54" fmla="*/ 60 w 166"/>
              <a:gd name="T55" fmla="*/ 7 h 19"/>
              <a:gd name="T56" fmla="*/ 66 w 166"/>
              <a:gd name="T57" fmla="*/ 19 h 19"/>
              <a:gd name="T58" fmla="*/ 63 w 166"/>
              <a:gd name="T59" fmla="*/ 5 h 19"/>
              <a:gd name="T60" fmla="*/ 77 w 166"/>
              <a:gd name="T61" fmla="*/ 15 h 19"/>
              <a:gd name="T62" fmla="*/ 72 w 166"/>
              <a:gd name="T63" fmla="*/ 8 h 19"/>
              <a:gd name="T64" fmla="*/ 79 w 166"/>
              <a:gd name="T65" fmla="*/ 7 h 19"/>
              <a:gd name="T66" fmla="*/ 69 w 166"/>
              <a:gd name="T67" fmla="*/ 10 h 19"/>
              <a:gd name="T68" fmla="*/ 79 w 166"/>
              <a:gd name="T69" fmla="*/ 16 h 19"/>
              <a:gd name="T70" fmla="*/ 85 w 166"/>
              <a:gd name="T71" fmla="*/ 8 h 19"/>
              <a:gd name="T72" fmla="*/ 92 w 166"/>
              <a:gd name="T73" fmla="*/ 19 h 19"/>
              <a:gd name="T74" fmla="*/ 86 w 166"/>
              <a:gd name="T75" fmla="*/ 5 h 19"/>
              <a:gd name="T76" fmla="*/ 108 w 166"/>
              <a:gd name="T77" fmla="*/ 2 h 19"/>
              <a:gd name="T78" fmla="*/ 124 w 166"/>
              <a:gd name="T79" fmla="*/ 19 h 19"/>
              <a:gd name="T80" fmla="*/ 125 w 166"/>
              <a:gd name="T81" fmla="*/ 8 h 19"/>
              <a:gd name="T82" fmla="*/ 116 w 166"/>
              <a:gd name="T83" fmla="*/ 6 h 19"/>
              <a:gd name="T84" fmla="*/ 120 w 166"/>
              <a:gd name="T85" fmla="*/ 6 h 19"/>
              <a:gd name="T86" fmla="*/ 118 w 166"/>
              <a:gd name="T87" fmla="*/ 11 h 19"/>
              <a:gd name="T88" fmla="*/ 114 w 166"/>
              <a:gd name="T89" fmla="*/ 17 h 19"/>
              <a:gd name="T90" fmla="*/ 123 w 166"/>
              <a:gd name="T91" fmla="*/ 12 h 19"/>
              <a:gd name="T92" fmla="*/ 118 w 166"/>
              <a:gd name="T93" fmla="*/ 17 h 19"/>
              <a:gd name="T94" fmla="*/ 120 w 166"/>
              <a:gd name="T95" fmla="*/ 13 h 19"/>
              <a:gd name="T96" fmla="*/ 134 w 166"/>
              <a:gd name="T97" fmla="*/ 10 h 19"/>
              <a:gd name="T98" fmla="*/ 149 w 166"/>
              <a:gd name="T99" fmla="*/ 16 h 19"/>
              <a:gd name="T100" fmla="*/ 153 w 166"/>
              <a:gd name="T101" fmla="*/ 12 h 19"/>
              <a:gd name="T102" fmla="*/ 142 w 166"/>
              <a:gd name="T103" fmla="*/ 9 h 19"/>
              <a:gd name="T104" fmla="*/ 152 w 166"/>
              <a:gd name="T105" fmla="*/ 16 h 19"/>
              <a:gd name="T106" fmla="*/ 150 w 166"/>
              <a:gd name="T107" fmla="*/ 8 h 19"/>
              <a:gd name="T108" fmla="*/ 159 w 166"/>
              <a:gd name="T109" fmla="*/ 8 h 19"/>
              <a:gd name="T110" fmla="*/ 164 w 166"/>
              <a:gd name="T111" fmla="*/ 19 h 19"/>
              <a:gd name="T112" fmla="*/ 164 w 166"/>
              <a:gd name="T113"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 h="19">
                <a:moveTo>
                  <a:pt x="0" y="2"/>
                </a:moveTo>
                <a:lnTo>
                  <a:pt x="2" y="2"/>
                </a:lnTo>
                <a:lnTo>
                  <a:pt x="2" y="0"/>
                </a:lnTo>
                <a:lnTo>
                  <a:pt x="0" y="0"/>
                </a:lnTo>
                <a:lnTo>
                  <a:pt x="0" y="2"/>
                </a:lnTo>
                <a:close/>
                <a:moveTo>
                  <a:pt x="0" y="19"/>
                </a:moveTo>
                <a:lnTo>
                  <a:pt x="2" y="19"/>
                </a:lnTo>
                <a:lnTo>
                  <a:pt x="2" y="5"/>
                </a:lnTo>
                <a:lnTo>
                  <a:pt x="0" y="5"/>
                </a:lnTo>
                <a:lnTo>
                  <a:pt x="0" y="19"/>
                </a:lnTo>
                <a:close/>
                <a:moveTo>
                  <a:pt x="5" y="15"/>
                </a:moveTo>
                <a:cubicBezTo>
                  <a:pt x="5" y="15"/>
                  <a:pt x="5" y="16"/>
                  <a:pt x="5" y="16"/>
                </a:cubicBezTo>
                <a:cubicBezTo>
                  <a:pt x="6" y="17"/>
                  <a:pt x="6" y="17"/>
                  <a:pt x="6" y="18"/>
                </a:cubicBezTo>
                <a:cubicBezTo>
                  <a:pt x="7" y="19"/>
                  <a:pt x="8" y="19"/>
                  <a:pt x="10" y="19"/>
                </a:cubicBezTo>
                <a:cubicBezTo>
                  <a:pt x="11" y="19"/>
                  <a:pt x="11" y="19"/>
                  <a:pt x="11" y="19"/>
                </a:cubicBezTo>
                <a:cubicBezTo>
                  <a:pt x="12" y="19"/>
                  <a:pt x="12" y="19"/>
                  <a:pt x="13" y="18"/>
                </a:cubicBezTo>
                <a:cubicBezTo>
                  <a:pt x="13" y="18"/>
                  <a:pt x="14" y="18"/>
                  <a:pt x="14" y="18"/>
                </a:cubicBezTo>
                <a:cubicBezTo>
                  <a:pt x="14" y="17"/>
                  <a:pt x="14" y="17"/>
                  <a:pt x="15" y="17"/>
                </a:cubicBezTo>
                <a:cubicBezTo>
                  <a:pt x="15" y="16"/>
                  <a:pt x="15" y="16"/>
                  <a:pt x="15" y="16"/>
                </a:cubicBezTo>
                <a:cubicBezTo>
                  <a:pt x="15" y="15"/>
                  <a:pt x="15" y="15"/>
                  <a:pt x="15" y="15"/>
                </a:cubicBezTo>
                <a:cubicBezTo>
                  <a:pt x="15" y="14"/>
                  <a:pt x="15" y="14"/>
                  <a:pt x="15" y="14"/>
                </a:cubicBezTo>
                <a:cubicBezTo>
                  <a:pt x="15" y="13"/>
                  <a:pt x="15" y="13"/>
                  <a:pt x="15" y="13"/>
                </a:cubicBezTo>
                <a:cubicBezTo>
                  <a:pt x="15" y="12"/>
                  <a:pt x="14" y="12"/>
                  <a:pt x="14" y="12"/>
                </a:cubicBezTo>
                <a:cubicBezTo>
                  <a:pt x="14" y="12"/>
                  <a:pt x="14" y="12"/>
                  <a:pt x="13" y="11"/>
                </a:cubicBezTo>
                <a:cubicBezTo>
                  <a:pt x="13" y="11"/>
                  <a:pt x="13" y="11"/>
                  <a:pt x="12" y="11"/>
                </a:cubicBezTo>
                <a:cubicBezTo>
                  <a:pt x="11" y="11"/>
                  <a:pt x="11" y="11"/>
                  <a:pt x="10" y="10"/>
                </a:cubicBezTo>
                <a:cubicBezTo>
                  <a:pt x="10" y="10"/>
                  <a:pt x="9" y="10"/>
                  <a:pt x="9" y="10"/>
                </a:cubicBezTo>
                <a:cubicBezTo>
                  <a:pt x="9" y="10"/>
                  <a:pt x="8" y="10"/>
                  <a:pt x="8" y="10"/>
                </a:cubicBezTo>
                <a:cubicBezTo>
                  <a:pt x="8" y="10"/>
                  <a:pt x="8" y="10"/>
                  <a:pt x="8" y="9"/>
                </a:cubicBezTo>
                <a:cubicBezTo>
                  <a:pt x="8" y="9"/>
                  <a:pt x="7" y="9"/>
                  <a:pt x="7" y="9"/>
                </a:cubicBezTo>
                <a:cubicBezTo>
                  <a:pt x="7" y="9"/>
                  <a:pt x="7" y="9"/>
                  <a:pt x="7" y="9"/>
                </a:cubicBezTo>
                <a:cubicBezTo>
                  <a:pt x="7" y="9"/>
                  <a:pt x="7" y="8"/>
                  <a:pt x="7" y="8"/>
                </a:cubicBezTo>
                <a:cubicBezTo>
                  <a:pt x="7" y="8"/>
                  <a:pt x="7" y="8"/>
                  <a:pt x="7" y="8"/>
                </a:cubicBezTo>
                <a:cubicBezTo>
                  <a:pt x="7" y="7"/>
                  <a:pt x="8" y="7"/>
                  <a:pt x="8" y="7"/>
                </a:cubicBezTo>
                <a:cubicBezTo>
                  <a:pt x="8" y="7"/>
                  <a:pt x="8" y="7"/>
                  <a:pt x="9" y="7"/>
                </a:cubicBezTo>
                <a:cubicBezTo>
                  <a:pt x="9" y="7"/>
                  <a:pt x="9" y="6"/>
                  <a:pt x="10" y="6"/>
                </a:cubicBezTo>
                <a:cubicBezTo>
                  <a:pt x="10" y="6"/>
                  <a:pt x="11" y="7"/>
                  <a:pt x="11" y="7"/>
                </a:cubicBezTo>
                <a:cubicBezTo>
                  <a:pt x="11" y="7"/>
                  <a:pt x="12" y="7"/>
                  <a:pt x="12" y="7"/>
                </a:cubicBezTo>
                <a:cubicBezTo>
                  <a:pt x="12" y="7"/>
                  <a:pt x="12" y="8"/>
                  <a:pt x="12" y="8"/>
                </a:cubicBezTo>
                <a:cubicBezTo>
                  <a:pt x="12" y="8"/>
                  <a:pt x="13" y="8"/>
                  <a:pt x="13" y="9"/>
                </a:cubicBezTo>
                <a:lnTo>
                  <a:pt x="15" y="8"/>
                </a:lnTo>
                <a:cubicBezTo>
                  <a:pt x="15" y="8"/>
                  <a:pt x="15" y="8"/>
                  <a:pt x="14" y="7"/>
                </a:cubicBezTo>
                <a:cubicBezTo>
                  <a:pt x="14" y="7"/>
                  <a:pt x="14" y="7"/>
                  <a:pt x="14" y="6"/>
                </a:cubicBezTo>
                <a:cubicBezTo>
                  <a:pt x="14" y="6"/>
                  <a:pt x="14" y="6"/>
                  <a:pt x="13" y="6"/>
                </a:cubicBezTo>
                <a:cubicBezTo>
                  <a:pt x="13" y="5"/>
                  <a:pt x="13" y="5"/>
                  <a:pt x="12" y="5"/>
                </a:cubicBezTo>
                <a:cubicBezTo>
                  <a:pt x="12" y="5"/>
                  <a:pt x="12" y="5"/>
                  <a:pt x="11" y="5"/>
                </a:cubicBezTo>
                <a:cubicBezTo>
                  <a:pt x="11" y="5"/>
                  <a:pt x="10" y="5"/>
                  <a:pt x="10" y="5"/>
                </a:cubicBezTo>
                <a:cubicBezTo>
                  <a:pt x="9" y="5"/>
                  <a:pt x="9" y="5"/>
                  <a:pt x="9" y="5"/>
                </a:cubicBezTo>
                <a:cubicBezTo>
                  <a:pt x="8" y="5"/>
                  <a:pt x="8" y="5"/>
                  <a:pt x="8" y="5"/>
                </a:cubicBezTo>
                <a:cubicBezTo>
                  <a:pt x="8" y="5"/>
                  <a:pt x="7" y="5"/>
                  <a:pt x="7" y="5"/>
                </a:cubicBezTo>
                <a:cubicBezTo>
                  <a:pt x="7" y="5"/>
                  <a:pt x="7" y="5"/>
                  <a:pt x="6" y="6"/>
                </a:cubicBezTo>
                <a:cubicBezTo>
                  <a:pt x="6" y="6"/>
                  <a:pt x="6" y="6"/>
                  <a:pt x="6" y="6"/>
                </a:cubicBezTo>
                <a:cubicBezTo>
                  <a:pt x="6" y="6"/>
                  <a:pt x="6" y="7"/>
                  <a:pt x="5" y="7"/>
                </a:cubicBezTo>
                <a:cubicBezTo>
                  <a:pt x="5" y="7"/>
                  <a:pt x="5" y="7"/>
                  <a:pt x="5" y="8"/>
                </a:cubicBezTo>
                <a:cubicBezTo>
                  <a:pt x="5" y="8"/>
                  <a:pt x="5" y="8"/>
                  <a:pt x="5" y="9"/>
                </a:cubicBezTo>
                <a:cubicBezTo>
                  <a:pt x="5" y="9"/>
                  <a:pt x="5" y="9"/>
                  <a:pt x="5" y="9"/>
                </a:cubicBezTo>
                <a:cubicBezTo>
                  <a:pt x="5" y="10"/>
                  <a:pt x="5" y="10"/>
                  <a:pt x="5" y="10"/>
                </a:cubicBezTo>
                <a:cubicBezTo>
                  <a:pt x="6" y="11"/>
                  <a:pt x="6" y="11"/>
                  <a:pt x="6" y="11"/>
                </a:cubicBezTo>
                <a:cubicBezTo>
                  <a:pt x="6" y="11"/>
                  <a:pt x="7" y="12"/>
                  <a:pt x="7" y="12"/>
                </a:cubicBezTo>
                <a:cubicBezTo>
                  <a:pt x="7" y="12"/>
                  <a:pt x="8" y="12"/>
                  <a:pt x="8" y="12"/>
                </a:cubicBezTo>
                <a:cubicBezTo>
                  <a:pt x="9" y="12"/>
                  <a:pt x="9" y="13"/>
                  <a:pt x="10" y="13"/>
                </a:cubicBezTo>
                <a:cubicBezTo>
                  <a:pt x="11" y="13"/>
                  <a:pt x="12" y="13"/>
                  <a:pt x="12" y="14"/>
                </a:cubicBezTo>
                <a:cubicBezTo>
                  <a:pt x="13" y="14"/>
                  <a:pt x="13" y="14"/>
                  <a:pt x="13" y="14"/>
                </a:cubicBezTo>
                <a:cubicBezTo>
                  <a:pt x="13" y="14"/>
                  <a:pt x="13" y="15"/>
                  <a:pt x="13" y="15"/>
                </a:cubicBezTo>
                <a:cubicBezTo>
                  <a:pt x="13" y="15"/>
                  <a:pt x="13" y="15"/>
                  <a:pt x="13" y="16"/>
                </a:cubicBezTo>
                <a:cubicBezTo>
                  <a:pt x="13" y="16"/>
                  <a:pt x="13" y="16"/>
                  <a:pt x="12" y="16"/>
                </a:cubicBezTo>
                <a:cubicBezTo>
                  <a:pt x="12" y="17"/>
                  <a:pt x="12" y="17"/>
                  <a:pt x="11" y="17"/>
                </a:cubicBezTo>
                <a:cubicBezTo>
                  <a:pt x="11" y="17"/>
                  <a:pt x="11" y="17"/>
                  <a:pt x="10" y="17"/>
                </a:cubicBezTo>
                <a:cubicBezTo>
                  <a:pt x="10" y="17"/>
                  <a:pt x="9" y="17"/>
                  <a:pt x="9" y="17"/>
                </a:cubicBezTo>
                <a:cubicBezTo>
                  <a:pt x="8" y="17"/>
                  <a:pt x="8" y="17"/>
                  <a:pt x="8" y="16"/>
                </a:cubicBezTo>
                <a:cubicBezTo>
                  <a:pt x="8" y="16"/>
                  <a:pt x="7" y="16"/>
                  <a:pt x="7" y="15"/>
                </a:cubicBezTo>
                <a:cubicBezTo>
                  <a:pt x="7" y="15"/>
                  <a:pt x="7" y="15"/>
                  <a:pt x="7" y="14"/>
                </a:cubicBezTo>
                <a:lnTo>
                  <a:pt x="5" y="15"/>
                </a:lnTo>
                <a:close/>
                <a:moveTo>
                  <a:pt x="18" y="19"/>
                </a:moveTo>
                <a:lnTo>
                  <a:pt x="25" y="19"/>
                </a:lnTo>
                <a:cubicBezTo>
                  <a:pt x="25" y="19"/>
                  <a:pt x="26" y="19"/>
                  <a:pt x="26" y="19"/>
                </a:cubicBezTo>
                <a:cubicBezTo>
                  <a:pt x="27" y="19"/>
                  <a:pt x="27" y="18"/>
                  <a:pt x="27" y="18"/>
                </a:cubicBezTo>
                <a:cubicBezTo>
                  <a:pt x="28" y="18"/>
                  <a:pt x="28" y="18"/>
                  <a:pt x="29" y="18"/>
                </a:cubicBezTo>
                <a:cubicBezTo>
                  <a:pt x="29" y="18"/>
                  <a:pt x="29" y="18"/>
                  <a:pt x="29" y="17"/>
                </a:cubicBezTo>
                <a:cubicBezTo>
                  <a:pt x="30" y="17"/>
                  <a:pt x="30" y="17"/>
                  <a:pt x="30" y="17"/>
                </a:cubicBezTo>
                <a:cubicBezTo>
                  <a:pt x="30" y="16"/>
                  <a:pt x="30" y="16"/>
                  <a:pt x="31" y="16"/>
                </a:cubicBezTo>
                <a:cubicBezTo>
                  <a:pt x="31" y="15"/>
                  <a:pt x="31" y="15"/>
                  <a:pt x="31" y="14"/>
                </a:cubicBezTo>
                <a:cubicBezTo>
                  <a:pt x="31" y="14"/>
                  <a:pt x="31" y="14"/>
                  <a:pt x="31" y="13"/>
                </a:cubicBezTo>
                <a:cubicBezTo>
                  <a:pt x="31" y="13"/>
                  <a:pt x="31" y="12"/>
                  <a:pt x="31" y="12"/>
                </a:cubicBezTo>
                <a:cubicBezTo>
                  <a:pt x="31" y="11"/>
                  <a:pt x="31" y="11"/>
                  <a:pt x="30" y="10"/>
                </a:cubicBezTo>
                <a:cubicBezTo>
                  <a:pt x="30" y="10"/>
                  <a:pt x="30" y="10"/>
                  <a:pt x="29" y="9"/>
                </a:cubicBezTo>
                <a:cubicBezTo>
                  <a:pt x="29" y="9"/>
                  <a:pt x="28" y="9"/>
                  <a:pt x="28" y="9"/>
                </a:cubicBezTo>
                <a:cubicBezTo>
                  <a:pt x="28" y="8"/>
                  <a:pt x="29" y="8"/>
                  <a:pt x="29" y="8"/>
                </a:cubicBezTo>
                <a:cubicBezTo>
                  <a:pt x="29" y="7"/>
                  <a:pt x="30" y="7"/>
                  <a:pt x="30" y="7"/>
                </a:cubicBezTo>
                <a:cubicBezTo>
                  <a:pt x="30" y="6"/>
                  <a:pt x="30" y="6"/>
                  <a:pt x="30" y="6"/>
                </a:cubicBezTo>
                <a:cubicBezTo>
                  <a:pt x="30" y="5"/>
                  <a:pt x="30" y="5"/>
                  <a:pt x="30" y="4"/>
                </a:cubicBezTo>
                <a:cubicBezTo>
                  <a:pt x="30" y="4"/>
                  <a:pt x="30" y="4"/>
                  <a:pt x="30" y="3"/>
                </a:cubicBezTo>
                <a:cubicBezTo>
                  <a:pt x="30" y="3"/>
                  <a:pt x="30" y="2"/>
                  <a:pt x="30" y="2"/>
                </a:cubicBezTo>
                <a:cubicBezTo>
                  <a:pt x="29" y="2"/>
                  <a:pt x="29" y="1"/>
                  <a:pt x="29" y="1"/>
                </a:cubicBezTo>
                <a:cubicBezTo>
                  <a:pt x="29" y="1"/>
                  <a:pt x="28" y="0"/>
                  <a:pt x="28" y="0"/>
                </a:cubicBezTo>
                <a:cubicBezTo>
                  <a:pt x="27" y="0"/>
                  <a:pt x="27" y="0"/>
                  <a:pt x="26" y="0"/>
                </a:cubicBezTo>
                <a:cubicBezTo>
                  <a:pt x="26" y="0"/>
                  <a:pt x="25" y="0"/>
                  <a:pt x="25" y="0"/>
                </a:cubicBezTo>
                <a:lnTo>
                  <a:pt x="18" y="0"/>
                </a:lnTo>
                <a:lnTo>
                  <a:pt x="18" y="19"/>
                </a:lnTo>
                <a:close/>
                <a:moveTo>
                  <a:pt x="20" y="8"/>
                </a:moveTo>
                <a:lnTo>
                  <a:pt x="20" y="2"/>
                </a:lnTo>
                <a:lnTo>
                  <a:pt x="24" y="2"/>
                </a:lnTo>
                <a:cubicBezTo>
                  <a:pt x="24" y="2"/>
                  <a:pt x="25" y="2"/>
                  <a:pt x="25" y="2"/>
                </a:cubicBezTo>
                <a:cubicBezTo>
                  <a:pt x="26" y="2"/>
                  <a:pt x="26" y="2"/>
                  <a:pt x="26" y="2"/>
                </a:cubicBezTo>
                <a:cubicBezTo>
                  <a:pt x="27" y="2"/>
                  <a:pt x="27" y="2"/>
                  <a:pt x="27" y="3"/>
                </a:cubicBezTo>
                <a:cubicBezTo>
                  <a:pt x="27" y="3"/>
                  <a:pt x="27" y="3"/>
                  <a:pt x="28" y="3"/>
                </a:cubicBezTo>
                <a:cubicBezTo>
                  <a:pt x="28" y="3"/>
                  <a:pt x="28" y="4"/>
                  <a:pt x="28" y="4"/>
                </a:cubicBezTo>
                <a:cubicBezTo>
                  <a:pt x="28" y="4"/>
                  <a:pt x="28" y="4"/>
                  <a:pt x="28" y="5"/>
                </a:cubicBezTo>
                <a:cubicBezTo>
                  <a:pt x="28" y="5"/>
                  <a:pt x="28" y="5"/>
                  <a:pt x="28" y="6"/>
                </a:cubicBezTo>
                <a:cubicBezTo>
                  <a:pt x="28" y="6"/>
                  <a:pt x="28" y="6"/>
                  <a:pt x="28" y="6"/>
                </a:cubicBezTo>
                <a:cubicBezTo>
                  <a:pt x="27" y="7"/>
                  <a:pt x="27" y="7"/>
                  <a:pt x="27" y="7"/>
                </a:cubicBezTo>
                <a:cubicBezTo>
                  <a:pt x="27" y="7"/>
                  <a:pt x="27" y="7"/>
                  <a:pt x="26" y="7"/>
                </a:cubicBezTo>
                <a:cubicBezTo>
                  <a:pt x="26" y="7"/>
                  <a:pt x="26" y="8"/>
                  <a:pt x="25" y="8"/>
                </a:cubicBezTo>
                <a:cubicBezTo>
                  <a:pt x="25" y="8"/>
                  <a:pt x="25" y="8"/>
                  <a:pt x="24" y="8"/>
                </a:cubicBezTo>
                <a:lnTo>
                  <a:pt x="20" y="8"/>
                </a:lnTo>
                <a:close/>
                <a:moveTo>
                  <a:pt x="20" y="16"/>
                </a:moveTo>
                <a:lnTo>
                  <a:pt x="20" y="10"/>
                </a:lnTo>
                <a:lnTo>
                  <a:pt x="24" y="10"/>
                </a:lnTo>
                <a:cubicBezTo>
                  <a:pt x="25" y="10"/>
                  <a:pt x="26" y="10"/>
                  <a:pt x="27" y="10"/>
                </a:cubicBezTo>
                <a:cubicBezTo>
                  <a:pt x="27" y="10"/>
                  <a:pt x="28" y="11"/>
                  <a:pt x="28" y="11"/>
                </a:cubicBezTo>
                <a:cubicBezTo>
                  <a:pt x="29" y="12"/>
                  <a:pt x="29" y="12"/>
                  <a:pt x="29" y="13"/>
                </a:cubicBezTo>
                <a:cubicBezTo>
                  <a:pt x="29" y="13"/>
                  <a:pt x="29" y="14"/>
                  <a:pt x="29" y="14"/>
                </a:cubicBezTo>
                <a:cubicBezTo>
                  <a:pt x="29" y="14"/>
                  <a:pt x="29" y="15"/>
                  <a:pt x="28" y="15"/>
                </a:cubicBezTo>
                <a:cubicBezTo>
                  <a:pt x="28" y="15"/>
                  <a:pt x="28" y="15"/>
                  <a:pt x="28" y="15"/>
                </a:cubicBezTo>
                <a:cubicBezTo>
                  <a:pt x="28" y="16"/>
                  <a:pt x="28" y="16"/>
                  <a:pt x="28" y="16"/>
                </a:cubicBezTo>
                <a:cubicBezTo>
                  <a:pt x="27" y="16"/>
                  <a:pt x="27" y="16"/>
                  <a:pt x="27" y="16"/>
                </a:cubicBezTo>
                <a:cubicBezTo>
                  <a:pt x="27" y="16"/>
                  <a:pt x="26" y="16"/>
                  <a:pt x="26" y="16"/>
                </a:cubicBezTo>
                <a:cubicBezTo>
                  <a:pt x="26" y="16"/>
                  <a:pt x="26" y="16"/>
                  <a:pt x="26" y="16"/>
                </a:cubicBezTo>
                <a:cubicBezTo>
                  <a:pt x="25" y="16"/>
                  <a:pt x="25" y="16"/>
                  <a:pt x="25" y="16"/>
                </a:cubicBezTo>
                <a:lnTo>
                  <a:pt x="20" y="16"/>
                </a:lnTo>
                <a:close/>
                <a:moveTo>
                  <a:pt x="34" y="19"/>
                </a:moveTo>
                <a:lnTo>
                  <a:pt x="36" y="19"/>
                </a:lnTo>
                <a:lnTo>
                  <a:pt x="36" y="11"/>
                </a:lnTo>
                <a:cubicBezTo>
                  <a:pt x="36" y="11"/>
                  <a:pt x="36" y="10"/>
                  <a:pt x="36" y="10"/>
                </a:cubicBezTo>
                <a:cubicBezTo>
                  <a:pt x="36" y="10"/>
                  <a:pt x="36" y="9"/>
                  <a:pt x="37" y="9"/>
                </a:cubicBezTo>
                <a:cubicBezTo>
                  <a:pt x="37" y="8"/>
                  <a:pt x="37" y="8"/>
                  <a:pt x="37" y="7"/>
                </a:cubicBezTo>
                <a:cubicBezTo>
                  <a:pt x="38" y="7"/>
                  <a:pt x="38" y="7"/>
                  <a:pt x="38" y="7"/>
                </a:cubicBezTo>
                <a:cubicBezTo>
                  <a:pt x="38" y="7"/>
                  <a:pt x="38" y="7"/>
                  <a:pt x="39" y="7"/>
                </a:cubicBezTo>
                <a:cubicBezTo>
                  <a:pt x="39" y="7"/>
                  <a:pt x="39" y="7"/>
                  <a:pt x="39" y="7"/>
                </a:cubicBezTo>
                <a:cubicBezTo>
                  <a:pt x="40" y="7"/>
                  <a:pt x="40" y="7"/>
                  <a:pt x="40" y="8"/>
                </a:cubicBezTo>
                <a:lnTo>
                  <a:pt x="41" y="5"/>
                </a:lnTo>
                <a:cubicBezTo>
                  <a:pt x="41" y="5"/>
                  <a:pt x="40" y="5"/>
                  <a:pt x="40" y="5"/>
                </a:cubicBezTo>
                <a:cubicBezTo>
                  <a:pt x="39" y="5"/>
                  <a:pt x="39" y="5"/>
                  <a:pt x="39" y="5"/>
                </a:cubicBezTo>
                <a:cubicBezTo>
                  <a:pt x="39" y="5"/>
                  <a:pt x="38" y="5"/>
                  <a:pt x="38" y="5"/>
                </a:cubicBezTo>
                <a:cubicBezTo>
                  <a:pt x="38" y="5"/>
                  <a:pt x="38" y="5"/>
                  <a:pt x="37" y="5"/>
                </a:cubicBezTo>
                <a:cubicBezTo>
                  <a:pt x="37" y="5"/>
                  <a:pt x="37" y="5"/>
                  <a:pt x="37" y="6"/>
                </a:cubicBezTo>
                <a:cubicBezTo>
                  <a:pt x="36" y="6"/>
                  <a:pt x="36" y="7"/>
                  <a:pt x="36" y="7"/>
                </a:cubicBezTo>
                <a:lnTo>
                  <a:pt x="36" y="5"/>
                </a:lnTo>
                <a:lnTo>
                  <a:pt x="34" y="5"/>
                </a:lnTo>
                <a:lnTo>
                  <a:pt x="34" y="19"/>
                </a:lnTo>
                <a:close/>
                <a:moveTo>
                  <a:pt x="51" y="17"/>
                </a:moveTo>
                <a:cubicBezTo>
                  <a:pt x="51" y="17"/>
                  <a:pt x="51" y="18"/>
                  <a:pt x="51" y="18"/>
                </a:cubicBezTo>
                <a:cubicBezTo>
                  <a:pt x="51" y="18"/>
                  <a:pt x="51" y="18"/>
                  <a:pt x="51" y="19"/>
                </a:cubicBezTo>
                <a:lnTo>
                  <a:pt x="53" y="19"/>
                </a:lnTo>
                <a:cubicBezTo>
                  <a:pt x="53" y="18"/>
                  <a:pt x="53" y="18"/>
                  <a:pt x="53" y="18"/>
                </a:cubicBezTo>
                <a:cubicBezTo>
                  <a:pt x="53" y="18"/>
                  <a:pt x="53" y="17"/>
                  <a:pt x="53" y="17"/>
                </a:cubicBezTo>
                <a:cubicBezTo>
                  <a:pt x="53" y="17"/>
                  <a:pt x="53" y="16"/>
                  <a:pt x="53" y="16"/>
                </a:cubicBezTo>
                <a:cubicBezTo>
                  <a:pt x="53" y="15"/>
                  <a:pt x="53" y="14"/>
                  <a:pt x="53" y="13"/>
                </a:cubicBezTo>
                <a:lnTo>
                  <a:pt x="53" y="10"/>
                </a:lnTo>
                <a:cubicBezTo>
                  <a:pt x="53" y="9"/>
                  <a:pt x="53" y="9"/>
                  <a:pt x="52" y="8"/>
                </a:cubicBezTo>
                <a:cubicBezTo>
                  <a:pt x="52" y="8"/>
                  <a:pt x="52" y="8"/>
                  <a:pt x="52" y="8"/>
                </a:cubicBezTo>
                <a:cubicBezTo>
                  <a:pt x="52" y="7"/>
                  <a:pt x="52" y="6"/>
                  <a:pt x="52" y="6"/>
                </a:cubicBezTo>
                <a:cubicBezTo>
                  <a:pt x="52" y="6"/>
                  <a:pt x="51" y="6"/>
                  <a:pt x="51" y="5"/>
                </a:cubicBezTo>
                <a:cubicBezTo>
                  <a:pt x="51" y="5"/>
                  <a:pt x="51" y="5"/>
                  <a:pt x="50" y="5"/>
                </a:cubicBezTo>
                <a:cubicBezTo>
                  <a:pt x="50" y="5"/>
                  <a:pt x="50" y="5"/>
                  <a:pt x="49" y="5"/>
                </a:cubicBezTo>
                <a:cubicBezTo>
                  <a:pt x="49" y="5"/>
                  <a:pt x="48" y="5"/>
                  <a:pt x="48" y="5"/>
                </a:cubicBezTo>
                <a:cubicBezTo>
                  <a:pt x="47" y="5"/>
                  <a:pt x="47" y="5"/>
                  <a:pt x="46" y="5"/>
                </a:cubicBezTo>
                <a:cubicBezTo>
                  <a:pt x="46" y="5"/>
                  <a:pt x="45" y="5"/>
                  <a:pt x="45" y="5"/>
                </a:cubicBezTo>
                <a:cubicBezTo>
                  <a:pt x="44" y="5"/>
                  <a:pt x="44" y="5"/>
                  <a:pt x="44" y="6"/>
                </a:cubicBezTo>
                <a:cubicBezTo>
                  <a:pt x="43" y="6"/>
                  <a:pt x="43" y="6"/>
                  <a:pt x="43" y="6"/>
                </a:cubicBezTo>
                <a:cubicBezTo>
                  <a:pt x="43" y="7"/>
                  <a:pt x="42" y="7"/>
                  <a:pt x="42" y="7"/>
                </a:cubicBezTo>
                <a:cubicBezTo>
                  <a:pt x="42" y="8"/>
                  <a:pt x="42" y="8"/>
                  <a:pt x="42" y="9"/>
                </a:cubicBezTo>
                <a:lnTo>
                  <a:pt x="44" y="9"/>
                </a:lnTo>
                <a:cubicBezTo>
                  <a:pt x="44" y="9"/>
                  <a:pt x="44" y="8"/>
                  <a:pt x="44" y="8"/>
                </a:cubicBezTo>
                <a:cubicBezTo>
                  <a:pt x="45" y="8"/>
                  <a:pt x="45" y="7"/>
                  <a:pt x="45" y="7"/>
                </a:cubicBezTo>
                <a:cubicBezTo>
                  <a:pt x="45" y="7"/>
                  <a:pt x="46" y="7"/>
                  <a:pt x="46" y="7"/>
                </a:cubicBezTo>
                <a:cubicBezTo>
                  <a:pt x="46" y="7"/>
                  <a:pt x="47" y="6"/>
                  <a:pt x="47" y="6"/>
                </a:cubicBezTo>
                <a:cubicBezTo>
                  <a:pt x="48" y="6"/>
                  <a:pt x="48" y="7"/>
                  <a:pt x="49" y="7"/>
                </a:cubicBezTo>
                <a:cubicBezTo>
                  <a:pt x="49" y="7"/>
                  <a:pt x="49" y="7"/>
                  <a:pt x="50" y="7"/>
                </a:cubicBezTo>
                <a:cubicBezTo>
                  <a:pt x="50" y="7"/>
                  <a:pt x="50" y="8"/>
                  <a:pt x="50" y="8"/>
                </a:cubicBezTo>
                <a:cubicBezTo>
                  <a:pt x="50" y="8"/>
                  <a:pt x="50" y="9"/>
                  <a:pt x="50" y="9"/>
                </a:cubicBezTo>
                <a:cubicBezTo>
                  <a:pt x="50" y="9"/>
                  <a:pt x="50" y="9"/>
                  <a:pt x="50" y="10"/>
                </a:cubicBezTo>
                <a:cubicBezTo>
                  <a:pt x="50" y="10"/>
                  <a:pt x="50" y="10"/>
                  <a:pt x="50" y="10"/>
                </a:cubicBezTo>
                <a:cubicBezTo>
                  <a:pt x="50" y="10"/>
                  <a:pt x="48" y="10"/>
                  <a:pt x="47" y="11"/>
                </a:cubicBezTo>
                <a:cubicBezTo>
                  <a:pt x="46" y="11"/>
                  <a:pt x="46" y="11"/>
                  <a:pt x="45" y="11"/>
                </a:cubicBezTo>
                <a:cubicBezTo>
                  <a:pt x="45" y="11"/>
                  <a:pt x="45" y="11"/>
                  <a:pt x="45" y="11"/>
                </a:cubicBezTo>
                <a:cubicBezTo>
                  <a:pt x="44" y="11"/>
                  <a:pt x="44" y="11"/>
                  <a:pt x="44" y="11"/>
                </a:cubicBezTo>
                <a:cubicBezTo>
                  <a:pt x="44" y="12"/>
                  <a:pt x="43" y="12"/>
                  <a:pt x="43" y="12"/>
                </a:cubicBezTo>
                <a:cubicBezTo>
                  <a:pt x="43" y="12"/>
                  <a:pt x="43" y="12"/>
                  <a:pt x="42" y="12"/>
                </a:cubicBezTo>
                <a:cubicBezTo>
                  <a:pt x="42" y="13"/>
                  <a:pt x="42" y="13"/>
                  <a:pt x="42" y="13"/>
                </a:cubicBezTo>
                <a:cubicBezTo>
                  <a:pt x="42" y="13"/>
                  <a:pt x="42" y="14"/>
                  <a:pt x="42" y="14"/>
                </a:cubicBezTo>
                <a:cubicBezTo>
                  <a:pt x="42" y="14"/>
                  <a:pt x="42" y="15"/>
                  <a:pt x="42" y="15"/>
                </a:cubicBezTo>
                <a:cubicBezTo>
                  <a:pt x="42" y="16"/>
                  <a:pt x="42" y="16"/>
                  <a:pt x="42" y="17"/>
                </a:cubicBezTo>
                <a:cubicBezTo>
                  <a:pt x="42" y="17"/>
                  <a:pt x="42" y="17"/>
                  <a:pt x="43" y="18"/>
                </a:cubicBezTo>
                <a:cubicBezTo>
                  <a:pt x="43" y="18"/>
                  <a:pt x="43" y="19"/>
                  <a:pt x="44" y="19"/>
                </a:cubicBezTo>
                <a:cubicBezTo>
                  <a:pt x="45" y="19"/>
                  <a:pt x="45" y="19"/>
                  <a:pt x="46" y="19"/>
                </a:cubicBezTo>
                <a:cubicBezTo>
                  <a:pt x="46" y="19"/>
                  <a:pt x="47" y="19"/>
                  <a:pt x="47" y="19"/>
                </a:cubicBezTo>
                <a:cubicBezTo>
                  <a:pt x="47" y="19"/>
                  <a:pt x="48" y="19"/>
                  <a:pt x="48" y="19"/>
                </a:cubicBezTo>
                <a:cubicBezTo>
                  <a:pt x="49" y="18"/>
                  <a:pt x="49" y="18"/>
                  <a:pt x="49" y="18"/>
                </a:cubicBezTo>
                <a:cubicBezTo>
                  <a:pt x="50" y="18"/>
                  <a:pt x="50" y="17"/>
                  <a:pt x="51" y="17"/>
                </a:cubicBezTo>
                <a:close/>
                <a:moveTo>
                  <a:pt x="50" y="12"/>
                </a:moveTo>
                <a:lnTo>
                  <a:pt x="50" y="13"/>
                </a:lnTo>
                <a:cubicBezTo>
                  <a:pt x="50" y="13"/>
                  <a:pt x="50" y="14"/>
                  <a:pt x="50" y="14"/>
                </a:cubicBezTo>
                <a:cubicBezTo>
                  <a:pt x="50" y="14"/>
                  <a:pt x="50" y="15"/>
                  <a:pt x="50" y="15"/>
                </a:cubicBezTo>
                <a:cubicBezTo>
                  <a:pt x="50" y="15"/>
                  <a:pt x="50" y="16"/>
                  <a:pt x="49" y="16"/>
                </a:cubicBezTo>
                <a:cubicBezTo>
                  <a:pt x="49" y="16"/>
                  <a:pt x="49" y="16"/>
                  <a:pt x="49" y="17"/>
                </a:cubicBezTo>
                <a:cubicBezTo>
                  <a:pt x="48" y="17"/>
                  <a:pt x="48" y="17"/>
                  <a:pt x="48" y="17"/>
                </a:cubicBezTo>
                <a:cubicBezTo>
                  <a:pt x="47" y="17"/>
                  <a:pt x="47" y="17"/>
                  <a:pt x="46" y="17"/>
                </a:cubicBezTo>
                <a:cubicBezTo>
                  <a:pt x="46" y="17"/>
                  <a:pt x="46" y="17"/>
                  <a:pt x="45" y="17"/>
                </a:cubicBezTo>
                <a:cubicBezTo>
                  <a:pt x="45" y="17"/>
                  <a:pt x="45" y="17"/>
                  <a:pt x="44" y="17"/>
                </a:cubicBezTo>
                <a:cubicBezTo>
                  <a:pt x="44" y="16"/>
                  <a:pt x="44" y="16"/>
                  <a:pt x="44" y="16"/>
                </a:cubicBezTo>
                <a:cubicBezTo>
                  <a:pt x="44" y="16"/>
                  <a:pt x="44" y="15"/>
                  <a:pt x="44" y="15"/>
                </a:cubicBezTo>
                <a:cubicBezTo>
                  <a:pt x="44" y="15"/>
                  <a:pt x="44" y="14"/>
                  <a:pt x="44" y="14"/>
                </a:cubicBezTo>
                <a:cubicBezTo>
                  <a:pt x="44" y="14"/>
                  <a:pt x="44" y="14"/>
                  <a:pt x="44" y="13"/>
                </a:cubicBezTo>
                <a:cubicBezTo>
                  <a:pt x="45" y="13"/>
                  <a:pt x="45" y="13"/>
                  <a:pt x="45" y="13"/>
                </a:cubicBezTo>
                <a:cubicBezTo>
                  <a:pt x="45" y="13"/>
                  <a:pt x="45" y="13"/>
                  <a:pt x="46" y="13"/>
                </a:cubicBezTo>
                <a:cubicBezTo>
                  <a:pt x="46" y="13"/>
                  <a:pt x="46" y="13"/>
                  <a:pt x="47" y="13"/>
                </a:cubicBezTo>
                <a:cubicBezTo>
                  <a:pt x="48" y="12"/>
                  <a:pt x="50" y="12"/>
                  <a:pt x="50" y="12"/>
                </a:cubicBezTo>
                <a:close/>
                <a:moveTo>
                  <a:pt x="56" y="19"/>
                </a:moveTo>
                <a:lnTo>
                  <a:pt x="58" y="19"/>
                </a:lnTo>
                <a:lnTo>
                  <a:pt x="58" y="11"/>
                </a:lnTo>
                <a:cubicBezTo>
                  <a:pt x="58" y="10"/>
                  <a:pt x="58" y="10"/>
                  <a:pt x="58" y="9"/>
                </a:cubicBezTo>
                <a:cubicBezTo>
                  <a:pt x="58" y="8"/>
                  <a:pt x="59" y="8"/>
                  <a:pt x="59" y="8"/>
                </a:cubicBezTo>
                <a:cubicBezTo>
                  <a:pt x="59" y="7"/>
                  <a:pt x="60" y="7"/>
                  <a:pt x="60" y="7"/>
                </a:cubicBezTo>
                <a:cubicBezTo>
                  <a:pt x="61" y="7"/>
                  <a:pt x="61" y="7"/>
                  <a:pt x="61" y="7"/>
                </a:cubicBezTo>
                <a:cubicBezTo>
                  <a:pt x="62" y="7"/>
                  <a:pt x="62" y="7"/>
                  <a:pt x="62" y="7"/>
                </a:cubicBezTo>
                <a:cubicBezTo>
                  <a:pt x="62" y="7"/>
                  <a:pt x="63" y="7"/>
                  <a:pt x="63" y="7"/>
                </a:cubicBezTo>
                <a:cubicBezTo>
                  <a:pt x="63" y="7"/>
                  <a:pt x="64" y="8"/>
                  <a:pt x="64" y="8"/>
                </a:cubicBezTo>
                <a:cubicBezTo>
                  <a:pt x="64" y="8"/>
                  <a:pt x="64" y="9"/>
                  <a:pt x="64" y="9"/>
                </a:cubicBezTo>
                <a:cubicBezTo>
                  <a:pt x="64" y="9"/>
                  <a:pt x="64" y="10"/>
                  <a:pt x="64" y="10"/>
                </a:cubicBezTo>
                <a:lnTo>
                  <a:pt x="64" y="19"/>
                </a:lnTo>
                <a:lnTo>
                  <a:pt x="66" y="19"/>
                </a:lnTo>
                <a:lnTo>
                  <a:pt x="66" y="10"/>
                </a:lnTo>
                <a:cubicBezTo>
                  <a:pt x="66" y="10"/>
                  <a:pt x="66" y="9"/>
                  <a:pt x="66" y="9"/>
                </a:cubicBezTo>
                <a:cubicBezTo>
                  <a:pt x="66" y="8"/>
                  <a:pt x="66" y="8"/>
                  <a:pt x="66" y="8"/>
                </a:cubicBezTo>
                <a:cubicBezTo>
                  <a:pt x="66" y="8"/>
                  <a:pt x="66" y="7"/>
                  <a:pt x="66" y="7"/>
                </a:cubicBezTo>
                <a:cubicBezTo>
                  <a:pt x="66" y="7"/>
                  <a:pt x="66" y="6"/>
                  <a:pt x="65" y="6"/>
                </a:cubicBezTo>
                <a:cubicBezTo>
                  <a:pt x="65" y="6"/>
                  <a:pt x="65" y="6"/>
                  <a:pt x="65" y="6"/>
                </a:cubicBezTo>
                <a:cubicBezTo>
                  <a:pt x="65" y="5"/>
                  <a:pt x="64" y="5"/>
                  <a:pt x="64" y="5"/>
                </a:cubicBezTo>
                <a:cubicBezTo>
                  <a:pt x="64" y="5"/>
                  <a:pt x="63" y="5"/>
                  <a:pt x="63" y="5"/>
                </a:cubicBezTo>
                <a:cubicBezTo>
                  <a:pt x="63" y="5"/>
                  <a:pt x="62" y="5"/>
                  <a:pt x="62" y="5"/>
                </a:cubicBezTo>
                <a:cubicBezTo>
                  <a:pt x="61" y="5"/>
                  <a:pt x="60" y="5"/>
                  <a:pt x="60" y="5"/>
                </a:cubicBezTo>
                <a:cubicBezTo>
                  <a:pt x="59" y="6"/>
                  <a:pt x="58" y="6"/>
                  <a:pt x="58" y="7"/>
                </a:cubicBezTo>
                <a:lnTo>
                  <a:pt x="58" y="5"/>
                </a:lnTo>
                <a:lnTo>
                  <a:pt x="56" y="5"/>
                </a:lnTo>
                <a:lnTo>
                  <a:pt x="56" y="19"/>
                </a:lnTo>
                <a:close/>
                <a:moveTo>
                  <a:pt x="78" y="14"/>
                </a:moveTo>
                <a:cubicBezTo>
                  <a:pt x="78" y="14"/>
                  <a:pt x="78" y="15"/>
                  <a:pt x="77" y="15"/>
                </a:cubicBezTo>
                <a:cubicBezTo>
                  <a:pt x="77" y="16"/>
                  <a:pt x="77" y="16"/>
                  <a:pt x="77" y="16"/>
                </a:cubicBezTo>
                <a:cubicBezTo>
                  <a:pt x="76" y="16"/>
                  <a:pt x="76" y="17"/>
                  <a:pt x="76" y="17"/>
                </a:cubicBezTo>
                <a:cubicBezTo>
                  <a:pt x="75" y="17"/>
                  <a:pt x="75" y="17"/>
                  <a:pt x="75" y="17"/>
                </a:cubicBezTo>
                <a:cubicBezTo>
                  <a:pt x="74" y="17"/>
                  <a:pt x="73" y="17"/>
                  <a:pt x="72" y="16"/>
                </a:cubicBezTo>
                <a:cubicBezTo>
                  <a:pt x="72" y="15"/>
                  <a:pt x="71" y="15"/>
                  <a:pt x="71" y="14"/>
                </a:cubicBezTo>
                <a:cubicBezTo>
                  <a:pt x="71" y="13"/>
                  <a:pt x="71" y="13"/>
                  <a:pt x="71" y="12"/>
                </a:cubicBezTo>
                <a:cubicBezTo>
                  <a:pt x="71" y="11"/>
                  <a:pt x="71" y="10"/>
                  <a:pt x="71" y="9"/>
                </a:cubicBezTo>
                <a:cubicBezTo>
                  <a:pt x="71" y="9"/>
                  <a:pt x="72" y="8"/>
                  <a:pt x="72" y="8"/>
                </a:cubicBezTo>
                <a:cubicBezTo>
                  <a:pt x="72" y="7"/>
                  <a:pt x="73" y="7"/>
                  <a:pt x="73" y="7"/>
                </a:cubicBezTo>
                <a:cubicBezTo>
                  <a:pt x="74" y="7"/>
                  <a:pt x="74" y="6"/>
                  <a:pt x="75" y="6"/>
                </a:cubicBezTo>
                <a:cubicBezTo>
                  <a:pt x="75" y="6"/>
                  <a:pt x="75" y="7"/>
                  <a:pt x="76" y="7"/>
                </a:cubicBezTo>
                <a:cubicBezTo>
                  <a:pt x="76" y="7"/>
                  <a:pt x="76" y="7"/>
                  <a:pt x="77" y="7"/>
                </a:cubicBezTo>
                <a:cubicBezTo>
                  <a:pt x="77" y="7"/>
                  <a:pt x="77" y="8"/>
                  <a:pt x="77" y="8"/>
                </a:cubicBezTo>
                <a:cubicBezTo>
                  <a:pt x="77" y="8"/>
                  <a:pt x="77" y="9"/>
                  <a:pt x="78" y="9"/>
                </a:cubicBezTo>
                <a:lnTo>
                  <a:pt x="80" y="9"/>
                </a:lnTo>
                <a:cubicBezTo>
                  <a:pt x="80" y="8"/>
                  <a:pt x="79" y="8"/>
                  <a:pt x="79" y="7"/>
                </a:cubicBezTo>
                <a:cubicBezTo>
                  <a:pt x="79" y="7"/>
                  <a:pt x="78" y="6"/>
                  <a:pt x="78" y="6"/>
                </a:cubicBezTo>
                <a:cubicBezTo>
                  <a:pt x="78" y="5"/>
                  <a:pt x="77" y="5"/>
                  <a:pt x="76" y="5"/>
                </a:cubicBezTo>
                <a:cubicBezTo>
                  <a:pt x="76" y="5"/>
                  <a:pt x="75" y="5"/>
                  <a:pt x="75" y="5"/>
                </a:cubicBezTo>
                <a:cubicBezTo>
                  <a:pt x="74" y="5"/>
                  <a:pt x="74" y="5"/>
                  <a:pt x="73" y="5"/>
                </a:cubicBezTo>
                <a:cubicBezTo>
                  <a:pt x="73" y="5"/>
                  <a:pt x="72" y="5"/>
                  <a:pt x="72" y="5"/>
                </a:cubicBezTo>
                <a:cubicBezTo>
                  <a:pt x="71" y="6"/>
                  <a:pt x="71" y="6"/>
                  <a:pt x="70" y="6"/>
                </a:cubicBezTo>
                <a:cubicBezTo>
                  <a:pt x="70" y="7"/>
                  <a:pt x="70" y="7"/>
                  <a:pt x="69" y="8"/>
                </a:cubicBezTo>
                <a:cubicBezTo>
                  <a:pt x="69" y="8"/>
                  <a:pt x="69" y="9"/>
                  <a:pt x="69" y="10"/>
                </a:cubicBezTo>
                <a:cubicBezTo>
                  <a:pt x="69" y="10"/>
                  <a:pt x="69" y="11"/>
                  <a:pt x="69" y="12"/>
                </a:cubicBezTo>
                <a:cubicBezTo>
                  <a:pt x="69" y="13"/>
                  <a:pt x="69" y="14"/>
                  <a:pt x="69" y="15"/>
                </a:cubicBezTo>
                <a:cubicBezTo>
                  <a:pt x="69" y="16"/>
                  <a:pt x="70" y="17"/>
                  <a:pt x="70" y="17"/>
                </a:cubicBezTo>
                <a:cubicBezTo>
                  <a:pt x="71" y="18"/>
                  <a:pt x="72" y="18"/>
                  <a:pt x="72" y="19"/>
                </a:cubicBezTo>
                <a:cubicBezTo>
                  <a:pt x="73" y="19"/>
                  <a:pt x="74" y="19"/>
                  <a:pt x="75" y="19"/>
                </a:cubicBezTo>
                <a:cubicBezTo>
                  <a:pt x="75" y="19"/>
                  <a:pt x="76" y="19"/>
                  <a:pt x="77" y="19"/>
                </a:cubicBezTo>
                <a:cubicBezTo>
                  <a:pt x="77" y="18"/>
                  <a:pt x="78" y="18"/>
                  <a:pt x="78" y="18"/>
                </a:cubicBezTo>
                <a:cubicBezTo>
                  <a:pt x="79" y="17"/>
                  <a:pt x="79" y="17"/>
                  <a:pt x="79" y="16"/>
                </a:cubicBezTo>
                <a:cubicBezTo>
                  <a:pt x="80" y="15"/>
                  <a:pt x="80" y="15"/>
                  <a:pt x="80" y="14"/>
                </a:cubicBezTo>
                <a:lnTo>
                  <a:pt x="78" y="14"/>
                </a:lnTo>
                <a:close/>
                <a:moveTo>
                  <a:pt x="82" y="19"/>
                </a:moveTo>
                <a:lnTo>
                  <a:pt x="84" y="19"/>
                </a:lnTo>
                <a:lnTo>
                  <a:pt x="84" y="11"/>
                </a:lnTo>
                <a:cubicBezTo>
                  <a:pt x="84" y="11"/>
                  <a:pt x="84" y="10"/>
                  <a:pt x="84" y="10"/>
                </a:cubicBezTo>
                <a:cubicBezTo>
                  <a:pt x="84" y="9"/>
                  <a:pt x="84" y="9"/>
                  <a:pt x="84" y="9"/>
                </a:cubicBezTo>
                <a:cubicBezTo>
                  <a:pt x="84" y="8"/>
                  <a:pt x="84" y="8"/>
                  <a:pt x="85" y="8"/>
                </a:cubicBezTo>
                <a:cubicBezTo>
                  <a:pt x="85" y="8"/>
                  <a:pt x="85" y="7"/>
                  <a:pt x="85" y="7"/>
                </a:cubicBezTo>
                <a:cubicBezTo>
                  <a:pt x="86" y="7"/>
                  <a:pt x="86" y="7"/>
                  <a:pt x="86" y="7"/>
                </a:cubicBezTo>
                <a:cubicBezTo>
                  <a:pt x="87" y="7"/>
                  <a:pt x="87" y="7"/>
                  <a:pt x="87" y="7"/>
                </a:cubicBezTo>
                <a:cubicBezTo>
                  <a:pt x="88" y="7"/>
                  <a:pt x="89" y="7"/>
                  <a:pt x="89" y="7"/>
                </a:cubicBezTo>
                <a:cubicBezTo>
                  <a:pt x="89" y="8"/>
                  <a:pt x="90" y="8"/>
                  <a:pt x="90" y="8"/>
                </a:cubicBezTo>
                <a:cubicBezTo>
                  <a:pt x="90" y="9"/>
                  <a:pt x="90" y="9"/>
                  <a:pt x="90" y="10"/>
                </a:cubicBezTo>
                <a:lnTo>
                  <a:pt x="90" y="19"/>
                </a:lnTo>
                <a:lnTo>
                  <a:pt x="92" y="19"/>
                </a:lnTo>
                <a:lnTo>
                  <a:pt x="92" y="10"/>
                </a:lnTo>
                <a:cubicBezTo>
                  <a:pt x="92" y="9"/>
                  <a:pt x="92" y="9"/>
                  <a:pt x="92" y="8"/>
                </a:cubicBezTo>
                <a:cubicBezTo>
                  <a:pt x="92" y="8"/>
                  <a:pt x="92" y="7"/>
                  <a:pt x="92" y="7"/>
                </a:cubicBezTo>
                <a:cubicBezTo>
                  <a:pt x="91" y="6"/>
                  <a:pt x="91" y="6"/>
                  <a:pt x="91" y="6"/>
                </a:cubicBezTo>
                <a:cubicBezTo>
                  <a:pt x="91" y="6"/>
                  <a:pt x="90" y="5"/>
                  <a:pt x="90" y="5"/>
                </a:cubicBezTo>
                <a:cubicBezTo>
                  <a:pt x="90" y="5"/>
                  <a:pt x="89" y="5"/>
                  <a:pt x="89" y="5"/>
                </a:cubicBezTo>
                <a:cubicBezTo>
                  <a:pt x="89" y="5"/>
                  <a:pt x="88" y="5"/>
                  <a:pt x="88" y="5"/>
                </a:cubicBezTo>
                <a:cubicBezTo>
                  <a:pt x="87" y="5"/>
                  <a:pt x="86" y="5"/>
                  <a:pt x="86" y="5"/>
                </a:cubicBezTo>
                <a:cubicBezTo>
                  <a:pt x="85" y="5"/>
                  <a:pt x="84" y="6"/>
                  <a:pt x="84" y="6"/>
                </a:cubicBezTo>
                <a:lnTo>
                  <a:pt x="84" y="0"/>
                </a:lnTo>
                <a:lnTo>
                  <a:pt x="82" y="0"/>
                </a:lnTo>
                <a:lnTo>
                  <a:pt x="82" y="19"/>
                </a:lnTo>
                <a:close/>
                <a:moveTo>
                  <a:pt x="100" y="19"/>
                </a:moveTo>
                <a:lnTo>
                  <a:pt x="102" y="19"/>
                </a:lnTo>
                <a:lnTo>
                  <a:pt x="102" y="2"/>
                </a:lnTo>
                <a:lnTo>
                  <a:pt x="108" y="2"/>
                </a:lnTo>
                <a:lnTo>
                  <a:pt x="108" y="0"/>
                </a:lnTo>
                <a:lnTo>
                  <a:pt x="94" y="0"/>
                </a:lnTo>
                <a:lnTo>
                  <a:pt x="94" y="2"/>
                </a:lnTo>
                <a:lnTo>
                  <a:pt x="100" y="2"/>
                </a:lnTo>
                <a:lnTo>
                  <a:pt x="100" y="19"/>
                </a:lnTo>
                <a:close/>
                <a:moveTo>
                  <a:pt x="123" y="17"/>
                </a:moveTo>
                <a:cubicBezTo>
                  <a:pt x="123" y="17"/>
                  <a:pt x="123" y="18"/>
                  <a:pt x="123" y="18"/>
                </a:cubicBezTo>
                <a:cubicBezTo>
                  <a:pt x="123" y="18"/>
                  <a:pt x="124" y="18"/>
                  <a:pt x="124" y="19"/>
                </a:cubicBezTo>
                <a:lnTo>
                  <a:pt x="126" y="19"/>
                </a:lnTo>
                <a:cubicBezTo>
                  <a:pt x="126" y="18"/>
                  <a:pt x="126" y="18"/>
                  <a:pt x="126" y="18"/>
                </a:cubicBezTo>
                <a:cubicBezTo>
                  <a:pt x="125" y="18"/>
                  <a:pt x="125" y="17"/>
                  <a:pt x="125" y="17"/>
                </a:cubicBezTo>
                <a:cubicBezTo>
                  <a:pt x="125" y="17"/>
                  <a:pt x="125" y="16"/>
                  <a:pt x="125" y="16"/>
                </a:cubicBezTo>
                <a:cubicBezTo>
                  <a:pt x="125" y="15"/>
                  <a:pt x="125" y="14"/>
                  <a:pt x="125" y="13"/>
                </a:cubicBezTo>
                <a:lnTo>
                  <a:pt x="125" y="10"/>
                </a:lnTo>
                <a:cubicBezTo>
                  <a:pt x="125" y="9"/>
                  <a:pt x="125" y="9"/>
                  <a:pt x="125" y="8"/>
                </a:cubicBezTo>
                <a:cubicBezTo>
                  <a:pt x="125" y="8"/>
                  <a:pt x="125" y="8"/>
                  <a:pt x="125" y="8"/>
                </a:cubicBezTo>
                <a:cubicBezTo>
                  <a:pt x="125" y="7"/>
                  <a:pt x="125" y="6"/>
                  <a:pt x="124" y="6"/>
                </a:cubicBezTo>
                <a:cubicBezTo>
                  <a:pt x="124" y="6"/>
                  <a:pt x="124" y="6"/>
                  <a:pt x="124" y="5"/>
                </a:cubicBezTo>
                <a:cubicBezTo>
                  <a:pt x="124" y="5"/>
                  <a:pt x="123" y="5"/>
                  <a:pt x="123" y="5"/>
                </a:cubicBezTo>
                <a:cubicBezTo>
                  <a:pt x="123" y="5"/>
                  <a:pt x="122" y="5"/>
                  <a:pt x="122" y="5"/>
                </a:cubicBezTo>
                <a:cubicBezTo>
                  <a:pt x="121" y="5"/>
                  <a:pt x="121" y="5"/>
                  <a:pt x="120" y="5"/>
                </a:cubicBezTo>
                <a:cubicBezTo>
                  <a:pt x="120" y="5"/>
                  <a:pt x="119" y="5"/>
                  <a:pt x="119" y="5"/>
                </a:cubicBezTo>
                <a:cubicBezTo>
                  <a:pt x="118" y="5"/>
                  <a:pt x="118" y="5"/>
                  <a:pt x="117" y="5"/>
                </a:cubicBezTo>
                <a:cubicBezTo>
                  <a:pt x="117" y="5"/>
                  <a:pt x="117" y="5"/>
                  <a:pt x="116" y="6"/>
                </a:cubicBezTo>
                <a:cubicBezTo>
                  <a:pt x="116" y="6"/>
                  <a:pt x="116" y="6"/>
                  <a:pt x="116" y="6"/>
                </a:cubicBezTo>
                <a:cubicBezTo>
                  <a:pt x="115" y="7"/>
                  <a:pt x="115" y="7"/>
                  <a:pt x="115" y="7"/>
                </a:cubicBezTo>
                <a:cubicBezTo>
                  <a:pt x="115" y="8"/>
                  <a:pt x="115" y="8"/>
                  <a:pt x="115" y="9"/>
                </a:cubicBezTo>
                <a:lnTo>
                  <a:pt x="117" y="9"/>
                </a:lnTo>
                <a:cubicBezTo>
                  <a:pt x="117" y="9"/>
                  <a:pt x="117" y="8"/>
                  <a:pt x="117" y="8"/>
                </a:cubicBezTo>
                <a:cubicBezTo>
                  <a:pt x="117" y="8"/>
                  <a:pt x="118" y="7"/>
                  <a:pt x="118" y="7"/>
                </a:cubicBezTo>
                <a:cubicBezTo>
                  <a:pt x="118" y="7"/>
                  <a:pt x="118" y="7"/>
                  <a:pt x="119" y="7"/>
                </a:cubicBezTo>
                <a:cubicBezTo>
                  <a:pt x="119" y="7"/>
                  <a:pt x="119" y="6"/>
                  <a:pt x="120" y="6"/>
                </a:cubicBezTo>
                <a:cubicBezTo>
                  <a:pt x="121" y="6"/>
                  <a:pt x="121" y="7"/>
                  <a:pt x="121" y="7"/>
                </a:cubicBezTo>
                <a:cubicBezTo>
                  <a:pt x="122" y="7"/>
                  <a:pt x="122" y="7"/>
                  <a:pt x="122" y="7"/>
                </a:cubicBezTo>
                <a:cubicBezTo>
                  <a:pt x="123" y="7"/>
                  <a:pt x="123" y="8"/>
                  <a:pt x="123" y="8"/>
                </a:cubicBezTo>
                <a:cubicBezTo>
                  <a:pt x="123" y="8"/>
                  <a:pt x="123" y="9"/>
                  <a:pt x="123" y="9"/>
                </a:cubicBezTo>
                <a:cubicBezTo>
                  <a:pt x="123" y="9"/>
                  <a:pt x="123" y="9"/>
                  <a:pt x="123" y="10"/>
                </a:cubicBezTo>
                <a:cubicBezTo>
                  <a:pt x="123" y="10"/>
                  <a:pt x="123" y="10"/>
                  <a:pt x="123" y="10"/>
                </a:cubicBezTo>
                <a:cubicBezTo>
                  <a:pt x="122" y="10"/>
                  <a:pt x="121" y="10"/>
                  <a:pt x="119" y="11"/>
                </a:cubicBezTo>
                <a:cubicBezTo>
                  <a:pt x="119" y="11"/>
                  <a:pt x="118" y="11"/>
                  <a:pt x="118" y="11"/>
                </a:cubicBezTo>
                <a:cubicBezTo>
                  <a:pt x="118" y="11"/>
                  <a:pt x="118" y="11"/>
                  <a:pt x="117" y="11"/>
                </a:cubicBezTo>
                <a:cubicBezTo>
                  <a:pt x="117" y="11"/>
                  <a:pt x="117" y="11"/>
                  <a:pt x="117" y="11"/>
                </a:cubicBezTo>
                <a:cubicBezTo>
                  <a:pt x="116" y="12"/>
                  <a:pt x="116" y="12"/>
                  <a:pt x="116" y="12"/>
                </a:cubicBezTo>
                <a:cubicBezTo>
                  <a:pt x="116" y="12"/>
                  <a:pt x="115" y="12"/>
                  <a:pt x="115" y="12"/>
                </a:cubicBezTo>
                <a:cubicBezTo>
                  <a:pt x="115" y="13"/>
                  <a:pt x="115" y="13"/>
                  <a:pt x="115" y="13"/>
                </a:cubicBezTo>
                <a:cubicBezTo>
                  <a:pt x="115" y="13"/>
                  <a:pt x="114" y="14"/>
                  <a:pt x="114" y="14"/>
                </a:cubicBezTo>
                <a:cubicBezTo>
                  <a:pt x="114" y="14"/>
                  <a:pt x="114" y="15"/>
                  <a:pt x="114" y="15"/>
                </a:cubicBezTo>
                <a:cubicBezTo>
                  <a:pt x="114" y="16"/>
                  <a:pt x="114" y="16"/>
                  <a:pt x="114" y="17"/>
                </a:cubicBezTo>
                <a:cubicBezTo>
                  <a:pt x="115" y="17"/>
                  <a:pt x="115" y="17"/>
                  <a:pt x="115" y="18"/>
                </a:cubicBezTo>
                <a:cubicBezTo>
                  <a:pt x="116" y="18"/>
                  <a:pt x="116" y="19"/>
                  <a:pt x="117" y="19"/>
                </a:cubicBezTo>
                <a:cubicBezTo>
                  <a:pt x="117" y="19"/>
                  <a:pt x="118" y="19"/>
                  <a:pt x="119" y="19"/>
                </a:cubicBezTo>
                <a:cubicBezTo>
                  <a:pt x="119" y="19"/>
                  <a:pt x="119" y="19"/>
                  <a:pt x="120" y="19"/>
                </a:cubicBezTo>
                <a:cubicBezTo>
                  <a:pt x="120" y="19"/>
                  <a:pt x="121" y="19"/>
                  <a:pt x="121" y="19"/>
                </a:cubicBezTo>
                <a:cubicBezTo>
                  <a:pt x="121" y="18"/>
                  <a:pt x="122" y="18"/>
                  <a:pt x="122" y="18"/>
                </a:cubicBezTo>
                <a:cubicBezTo>
                  <a:pt x="122" y="18"/>
                  <a:pt x="123" y="17"/>
                  <a:pt x="123" y="17"/>
                </a:cubicBezTo>
                <a:close/>
                <a:moveTo>
                  <a:pt x="123" y="12"/>
                </a:moveTo>
                <a:lnTo>
                  <a:pt x="123" y="13"/>
                </a:lnTo>
                <a:cubicBezTo>
                  <a:pt x="123" y="13"/>
                  <a:pt x="123" y="14"/>
                  <a:pt x="123" y="14"/>
                </a:cubicBezTo>
                <a:cubicBezTo>
                  <a:pt x="123" y="14"/>
                  <a:pt x="123" y="15"/>
                  <a:pt x="123" y="15"/>
                </a:cubicBezTo>
                <a:cubicBezTo>
                  <a:pt x="123" y="15"/>
                  <a:pt x="122" y="16"/>
                  <a:pt x="122" y="16"/>
                </a:cubicBezTo>
                <a:cubicBezTo>
                  <a:pt x="122" y="16"/>
                  <a:pt x="122" y="16"/>
                  <a:pt x="121" y="17"/>
                </a:cubicBezTo>
                <a:cubicBezTo>
                  <a:pt x="121" y="17"/>
                  <a:pt x="121" y="17"/>
                  <a:pt x="120" y="17"/>
                </a:cubicBezTo>
                <a:cubicBezTo>
                  <a:pt x="120" y="17"/>
                  <a:pt x="119" y="17"/>
                  <a:pt x="119" y="17"/>
                </a:cubicBezTo>
                <a:cubicBezTo>
                  <a:pt x="119" y="17"/>
                  <a:pt x="118" y="17"/>
                  <a:pt x="118" y="17"/>
                </a:cubicBezTo>
                <a:cubicBezTo>
                  <a:pt x="118" y="17"/>
                  <a:pt x="117" y="17"/>
                  <a:pt x="117" y="17"/>
                </a:cubicBezTo>
                <a:cubicBezTo>
                  <a:pt x="117" y="16"/>
                  <a:pt x="117" y="16"/>
                  <a:pt x="117" y="16"/>
                </a:cubicBezTo>
                <a:cubicBezTo>
                  <a:pt x="117" y="16"/>
                  <a:pt x="117" y="15"/>
                  <a:pt x="117" y="15"/>
                </a:cubicBezTo>
                <a:cubicBezTo>
                  <a:pt x="117" y="15"/>
                  <a:pt x="117" y="14"/>
                  <a:pt x="117" y="14"/>
                </a:cubicBezTo>
                <a:cubicBezTo>
                  <a:pt x="117" y="14"/>
                  <a:pt x="117" y="14"/>
                  <a:pt x="117" y="13"/>
                </a:cubicBezTo>
                <a:cubicBezTo>
                  <a:pt x="117" y="13"/>
                  <a:pt x="117" y="13"/>
                  <a:pt x="118" y="13"/>
                </a:cubicBezTo>
                <a:cubicBezTo>
                  <a:pt x="118" y="13"/>
                  <a:pt x="118" y="13"/>
                  <a:pt x="118" y="13"/>
                </a:cubicBezTo>
                <a:cubicBezTo>
                  <a:pt x="119" y="13"/>
                  <a:pt x="119" y="13"/>
                  <a:pt x="120" y="13"/>
                </a:cubicBezTo>
                <a:cubicBezTo>
                  <a:pt x="121" y="12"/>
                  <a:pt x="122" y="12"/>
                  <a:pt x="123" y="12"/>
                </a:cubicBezTo>
                <a:close/>
                <a:moveTo>
                  <a:pt x="129" y="19"/>
                </a:moveTo>
                <a:lnTo>
                  <a:pt x="131" y="19"/>
                </a:lnTo>
                <a:lnTo>
                  <a:pt x="131" y="13"/>
                </a:lnTo>
                <a:lnTo>
                  <a:pt x="132" y="12"/>
                </a:lnTo>
                <a:lnTo>
                  <a:pt x="136" y="19"/>
                </a:lnTo>
                <a:lnTo>
                  <a:pt x="139" y="19"/>
                </a:lnTo>
                <a:lnTo>
                  <a:pt x="134" y="10"/>
                </a:lnTo>
                <a:lnTo>
                  <a:pt x="139" y="5"/>
                </a:lnTo>
                <a:lnTo>
                  <a:pt x="136" y="5"/>
                </a:lnTo>
                <a:lnTo>
                  <a:pt x="131" y="10"/>
                </a:lnTo>
                <a:lnTo>
                  <a:pt x="131" y="0"/>
                </a:lnTo>
                <a:lnTo>
                  <a:pt x="129" y="0"/>
                </a:lnTo>
                <a:lnTo>
                  <a:pt x="129" y="19"/>
                </a:lnTo>
                <a:close/>
                <a:moveTo>
                  <a:pt x="151" y="14"/>
                </a:moveTo>
                <a:cubicBezTo>
                  <a:pt x="150" y="15"/>
                  <a:pt x="150" y="16"/>
                  <a:pt x="149" y="16"/>
                </a:cubicBezTo>
                <a:cubicBezTo>
                  <a:pt x="149" y="17"/>
                  <a:pt x="149" y="17"/>
                  <a:pt x="149" y="17"/>
                </a:cubicBezTo>
                <a:cubicBezTo>
                  <a:pt x="148" y="17"/>
                  <a:pt x="148" y="17"/>
                  <a:pt x="147" y="17"/>
                </a:cubicBezTo>
                <a:cubicBezTo>
                  <a:pt x="147" y="17"/>
                  <a:pt x="146" y="17"/>
                  <a:pt x="146" y="17"/>
                </a:cubicBezTo>
                <a:cubicBezTo>
                  <a:pt x="146" y="17"/>
                  <a:pt x="145" y="16"/>
                  <a:pt x="145" y="16"/>
                </a:cubicBezTo>
                <a:cubicBezTo>
                  <a:pt x="144" y="15"/>
                  <a:pt x="144" y="15"/>
                  <a:pt x="144" y="14"/>
                </a:cubicBezTo>
                <a:cubicBezTo>
                  <a:pt x="144" y="14"/>
                  <a:pt x="144" y="13"/>
                  <a:pt x="144" y="12"/>
                </a:cubicBezTo>
                <a:lnTo>
                  <a:pt x="153" y="12"/>
                </a:lnTo>
                <a:cubicBezTo>
                  <a:pt x="153" y="12"/>
                  <a:pt x="153" y="12"/>
                  <a:pt x="153" y="12"/>
                </a:cubicBezTo>
                <a:cubicBezTo>
                  <a:pt x="153" y="12"/>
                  <a:pt x="153" y="12"/>
                  <a:pt x="153" y="12"/>
                </a:cubicBezTo>
                <a:cubicBezTo>
                  <a:pt x="153" y="11"/>
                  <a:pt x="153" y="10"/>
                  <a:pt x="153" y="9"/>
                </a:cubicBezTo>
                <a:cubicBezTo>
                  <a:pt x="152" y="8"/>
                  <a:pt x="152" y="7"/>
                  <a:pt x="151" y="6"/>
                </a:cubicBezTo>
                <a:cubicBezTo>
                  <a:pt x="151" y="6"/>
                  <a:pt x="150" y="5"/>
                  <a:pt x="150" y="5"/>
                </a:cubicBezTo>
                <a:cubicBezTo>
                  <a:pt x="149" y="5"/>
                  <a:pt x="148" y="5"/>
                  <a:pt x="147" y="5"/>
                </a:cubicBezTo>
                <a:cubicBezTo>
                  <a:pt x="146" y="5"/>
                  <a:pt x="146" y="5"/>
                  <a:pt x="145" y="5"/>
                </a:cubicBezTo>
                <a:cubicBezTo>
                  <a:pt x="144" y="5"/>
                  <a:pt x="144" y="6"/>
                  <a:pt x="143" y="6"/>
                </a:cubicBezTo>
                <a:cubicBezTo>
                  <a:pt x="142" y="7"/>
                  <a:pt x="142" y="8"/>
                  <a:pt x="142" y="9"/>
                </a:cubicBezTo>
                <a:cubicBezTo>
                  <a:pt x="142" y="10"/>
                  <a:pt x="141" y="11"/>
                  <a:pt x="141" y="12"/>
                </a:cubicBezTo>
                <a:cubicBezTo>
                  <a:pt x="141" y="13"/>
                  <a:pt x="142" y="14"/>
                  <a:pt x="142" y="15"/>
                </a:cubicBezTo>
                <a:cubicBezTo>
                  <a:pt x="142" y="16"/>
                  <a:pt x="142" y="16"/>
                  <a:pt x="143" y="17"/>
                </a:cubicBezTo>
                <a:cubicBezTo>
                  <a:pt x="144" y="18"/>
                  <a:pt x="144" y="18"/>
                  <a:pt x="145" y="19"/>
                </a:cubicBezTo>
                <a:cubicBezTo>
                  <a:pt x="146" y="19"/>
                  <a:pt x="147" y="19"/>
                  <a:pt x="147" y="19"/>
                </a:cubicBezTo>
                <a:cubicBezTo>
                  <a:pt x="148" y="19"/>
                  <a:pt x="149" y="19"/>
                  <a:pt x="149" y="19"/>
                </a:cubicBezTo>
                <a:cubicBezTo>
                  <a:pt x="150" y="18"/>
                  <a:pt x="151" y="18"/>
                  <a:pt x="151" y="18"/>
                </a:cubicBezTo>
                <a:cubicBezTo>
                  <a:pt x="152" y="17"/>
                  <a:pt x="152" y="17"/>
                  <a:pt x="152" y="16"/>
                </a:cubicBezTo>
                <a:cubicBezTo>
                  <a:pt x="153" y="16"/>
                  <a:pt x="153" y="15"/>
                  <a:pt x="153" y="15"/>
                </a:cubicBezTo>
                <a:lnTo>
                  <a:pt x="151" y="14"/>
                </a:lnTo>
                <a:close/>
                <a:moveTo>
                  <a:pt x="144" y="10"/>
                </a:moveTo>
                <a:cubicBezTo>
                  <a:pt x="144" y="9"/>
                  <a:pt x="144" y="8"/>
                  <a:pt x="145" y="8"/>
                </a:cubicBezTo>
                <a:cubicBezTo>
                  <a:pt x="145" y="7"/>
                  <a:pt x="146" y="7"/>
                  <a:pt x="146" y="7"/>
                </a:cubicBezTo>
                <a:cubicBezTo>
                  <a:pt x="146" y="7"/>
                  <a:pt x="147" y="6"/>
                  <a:pt x="147" y="6"/>
                </a:cubicBezTo>
                <a:cubicBezTo>
                  <a:pt x="148" y="6"/>
                  <a:pt x="148" y="7"/>
                  <a:pt x="149" y="7"/>
                </a:cubicBezTo>
                <a:cubicBezTo>
                  <a:pt x="149" y="7"/>
                  <a:pt x="150" y="7"/>
                  <a:pt x="150" y="8"/>
                </a:cubicBezTo>
                <a:cubicBezTo>
                  <a:pt x="150" y="8"/>
                  <a:pt x="150" y="8"/>
                  <a:pt x="151" y="9"/>
                </a:cubicBezTo>
                <a:cubicBezTo>
                  <a:pt x="151" y="9"/>
                  <a:pt x="151" y="10"/>
                  <a:pt x="151" y="10"/>
                </a:cubicBezTo>
                <a:lnTo>
                  <a:pt x="144" y="10"/>
                </a:lnTo>
                <a:close/>
                <a:moveTo>
                  <a:pt x="156" y="19"/>
                </a:moveTo>
                <a:lnTo>
                  <a:pt x="158" y="19"/>
                </a:lnTo>
                <a:lnTo>
                  <a:pt x="158" y="11"/>
                </a:lnTo>
                <a:cubicBezTo>
                  <a:pt x="158" y="10"/>
                  <a:pt x="158" y="10"/>
                  <a:pt x="158" y="9"/>
                </a:cubicBezTo>
                <a:cubicBezTo>
                  <a:pt x="158" y="8"/>
                  <a:pt x="159" y="8"/>
                  <a:pt x="159" y="8"/>
                </a:cubicBezTo>
                <a:cubicBezTo>
                  <a:pt x="159" y="7"/>
                  <a:pt x="160" y="7"/>
                  <a:pt x="160" y="7"/>
                </a:cubicBezTo>
                <a:cubicBezTo>
                  <a:pt x="160" y="7"/>
                  <a:pt x="161" y="7"/>
                  <a:pt x="161" y="7"/>
                </a:cubicBezTo>
                <a:cubicBezTo>
                  <a:pt x="162" y="7"/>
                  <a:pt x="162" y="7"/>
                  <a:pt x="162" y="7"/>
                </a:cubicBezTo>
                <a:cubicBezTo>
                  <a:pt x="162" y="7"/>
                  <a:pt x="163" y="7"/>
                  <a:pt x="163" y="7"/>
                </a:cubicBezTo>
                <a:cubicBezTo>
                  <a:pt x="163" y="7"/>
                  <a:pt x="163" y="8"/>
                  <a:pt x="164" y="8"/>
                </a:cubicBezTo>
                <a:cubicBezTo>
                  <a:pt x="164" y="8"/>
                  <a:pt x="164" y="9"/>
                  <a:pt x="164" y="9"/>
                </a:cubicBezTo>
                <a:cubicBezTo>
                  <a:pt x="164" y="9"/>
                  <a:pt x="164" y="10"/>
                  <a:pt x="164" y="10"/>
                </a:cubicBezTo>
                <a:lnTo>
                  <a:pt x="164" y="19"/>
                </a:lnTo>
                <a:lnTo>
                  <a:pt x="166" y="19"/>
                </a:lnTo>
                <a:lnTo>
                  <a:pt x="166" y="10"/>
                </a:lnTo>
                <a:cubicBezTo>
                  <a:pt x="166" y="10"/>
                  <a:pt x="166" y="9"/>
                  <a:pt x="166" y="9"/>
                </a:cubicBezTo>
                <a:cubicBezTo>
                  <a:pt x="166" y="8"/>
                  <a:pt x="166" y="8"/>
                  <a:pt x="166" y="8"/>
                </a:cubicBezTo>
                <a:cubicBezTo>
                  <a:pt x="166" y="8"/>
                  <a:pt x="166" y="7"/>
                  <a:pt x="166" y="7"/>
                </a:cubicBezTo>
                <a:cubicBezTo>
                  <a:pt x="166" y="7"/>
                  <a:pt x="165" y="6"/>
                  <a:pt x="165" y="6"/>
                </a:cubicBezTo>
                <a:cubicBezTo>
                  <a:pt x="165" y="6"/>
                  <a:pt x="165" y="6"/>
                  <a:pt x="165" y="6"/>
                </a:cubicBezTo>
                <a:cubicBezTo>
                  <a:pt x="164" y="5"/>
                  <a:pt x="164" y="5"/>
                  <a:pt x="164" y="5"/>
                </a:cubicBezTo>
                <a:cubicBezTo>
                  <a:pt x="163" y="5"/>
                  <a:pt x="163" y="5"/>
                  <a:pt x="163" y="5"/>
                </a:cubicBezTo>
                <a:cubicBezTo>
                  <a:pt x="162" y="5"/>
                  <a:pt x="162" y="5"/>
                  <a:pt x="162" y="5"/>
                </a:cubicBezTo>
                <a:cubicBezTo>
                  <a:pt x="161" y="5"/>
                  <a:pt x="160" y="5"/>
                  <a:pt x="159" y="5"/>
                </a:cubicBezTo>
                <a:cubicBezTo>
                  <a:pt x="159" y="6"/>
                  <a:pt x="158" y="6"/>
                  <a:pt x="158" y="7"/>
                </a:cubicBezTo>
                <a:lnTo>
                  <a:pt x="158" y="5"/>
                </a:lnTo>
                <a:lnTo>
                  <a:pt x="156" y="5"/>
                </a:lnTo>
                <a:lnTo>
                  <a:pt x="156" y="1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4" name="Freeform 309"/>
          <p:cNvSpPr>
            <a:spLocks noEditPoints="1"/>
          </p:cNvSpPr>
          <p:nvPr/>
        </p:nvSpPr>
        <p:spPr bwMode="auto">
          <a:xfrm>
            <a:off x="1095061" y="2305250"/>
            <a:ext cx="896438" cy="168198"/>
          </a:xfrm>
          <a:custGeom>
            <a:avLst/>
            <a:gdLst>
              <a:gd name="T0" fmla="*/ 8 w 107"/>
              <a:gd name="T1" fmla="*/ 19 h 20"/>
              <a:gd name="T2" fmla="*/ 11 w 107"/>
              <a:gd name="T3" fmla="*/ 10 h 20"/>
              <a:gd name="T4" fmla="*/ 7 w 107"/>
              <a:gd name="T5" fmla="*/ 6 h 20"/>
              <a:gd name="T6" fmla="*/ 0 w 107"/>
              <a:gd name="T7" fmla="*/ 0 h 20"/>
              <a:gd name="T8" fmla="*/ 3 w 107"/>
              <a:gd name="T9" fmla="*/ 9 h 20"/>
              <a:gd name="T10" fmla="*/ 9 w 107"/>
              <a:gd name="T11" fmla="*/ 10 h 20"/>
              <a:gd name="T12" fmla="*/ 4 w 107"/>
              <a:gd name="T13" fmla="*/ 17 h 20"/>
              <a:gd name="T14" fmla="*/ 16 w 107"/>
              <a:gd name="T15" fmla="*/ 20 h 20"/>
              <a:gd name="T16" fmla="*/ 18 w 107"/>
              <a:gd name="T17" fmla="*/ 8 h 20"/>
              <a:gd name="T18" fmla="*/ 20 w 107"/>
              <a:gd name="T19" fmla="*/ 6 h 20"/>
              <a:gd name="T20" fmla="*/ 16 w 107"/>
              <a:gd name="T21" fmla="*/ 8 h 20"/>
              <a:gd name="T22" fmla="*/ 31 w 107"/>
              <a:gd name="T23" fmla="*/ 19 h 20"/>
              <a:gd name="T24" fmla="*/ 33 w 107"/>
              <a:gd name="T25" fmla="*/ 16 h 20"/>
              <a:gd name="T26" fmla="*/ 32 w 107"/>
              <a:gd name="T27" fmla="*/ 7 h 20"/>
              <a:gd name="T28" fmla="*/ 26 w 107"/>
              <a:gd name="T29" fmla="*/ 6 h 20"/>
              <a:gd name="T30" fmla="*/ 22 w 107"/>
              <a:gd name="T31" fmla="*/ 10 h 20"/>
              <a:gd name="T32" fmla="*/ 27 w 107"/>
              <a:gd name="T33" fmla="*/ 7 h 20"/>
              <a:gd name="T34" fmla="*/ 30 w 107"/>
              <a:gd name="T35" fmla="*/ 10 h 20"/>
              <a:gd name="T36" fmla="*/ 24 w 107"/>
              <a:gd name="T37" fmla="*/ 12 h 20"/>
              <a:gd name="T38" fmla="*/ 22 w 107"/>
              <a:gd name="T39" fmla="*/ 16 h 20"/>
              <a:gd name="T40" fmla="*/ 27 w 107"/>
              <a:gd name="T41" fmla="*/ 20 h 20"/>
              <a:gd name="T42" fmla="*/ 30 w 107"/>
              <a:gd name="T43" fmla="*/ 13 h 20"/>
              <a:gd name="T44" fmla="*/ 28 w 107"/>
              <a:gd name="T45" fmla="*/ 18 h 20"/>
              <a:gd name="T46" fmla="*/ 24 w 107"/>
              <a:gd name="T47" fmla="*/ 16 h 20"/>
              <a:gd name="T48" fmla="*/ 27 w 107"/>
              <a:gd name="T49" fmla="*/ 13 h 20"/>
              <a:gd name="T50" fmla="*/ 38 w 107"/>
              <a:gd name="T51" fmla="*/ 10 h 20"/>
              <a:gd name="T52" fmla="*/ 43 w 107"/>
              <a:gd name="T53" fmla="*/ 8 h 20"/>
              <a:gd name="T54" fmla="*/ 46 w 107"/>
              <a:gd name="T55" fmla="*/ 20 h 20"/>
              <a:gd name="T56" fmla="*/ 45 w 107"/>
              <a:gd name="T57" fmla="*/ 7 h 20"/>
              <a:gd name="T58" fmla="*/ 40 w 107"/>
              <a:gd name="T59" fmla="*/ 6 h 20"/>
              <a:gd name="T60" fmla="*/ 58 w 107"/>
              <a:gd name="T61" fmla="*/ 14 h 20"/>
              <a:gd name="T62" fmla="*/ 52 w 107"/>
              <a:gd name="T63" fmla="*/ 17 h 20"/>
              <a:gd name="T64" fmla="*/ 53 w 107"/>
              <a:gd name="T65" fmla="*/ 8 h 20"/>
              <a:gd name="T66" fmla="*/ 58 w 107"/>
              <a:gd name="T67" fmla="*/ 10 h 20"/>
              <a:gd name="T68" fmla="*/ 55 w 107"/>
              <a:gd name="T69" fmla="*/ 5 h 20"/>
              <a:gd name="T70" fmla="*/ 49 w 107"/>
              <a:gd name="T71" fmla="*/ 11 h 20"/>
              <a:gd name="T72" fmla="*/ 55 w 107"/>
              <a:gd name="T73" fmla="*/ 20 h 20"/>
              <a:gd name="T74" fmla="*/ 58 w 107"/>
              <a:gd name="T75" fmla="*/ 14 h 20"/>
              <a:gd name="T76" fmla="*/ 64 w 107"/>
              <a:gd name="T77" fmla="*/ 9 h 20"/>
              <a:gd name="T78" fmla="*/ 69 w 107"/>
              <a:gd name="T79" fmla="*/ 8 h 20"/>
              <a:gd name="T80" fmla="*/ 72 w 107"/>
              <a:gd name="T81" fmla="*/ 11 h 20"/>
              <a:gd name="T82" fmla="*/ 69 w 107"/>
              <a:gd name="T83" fmla="*/ 6 h 20"/>
              <a:gd name="T84" fmla="*/ 62 w 107"/>
              <a:gd name="T85" fmla="*/ 0 h 20"/>
              <a:gd name="T86" fmla="*/ 82 w 107"/>
              <a:gd name="T87" fmla="*/ 12 h 20"/>
              <a:gd name="T88" fmla="*/ 88 w 107"/>
              <a:gd name="T89" fmla="*/ 3 h 20"/>
              <a:gd name="T90" fmla="*/ 84 w 107"/>
              <a:gd name="T91" fmla="*/ 1 h 20"/>
              <a:gd name="T92" fmla="*/ 78 w 107"/>
              <a:gd name="T93" fmla="*/ 3 h 20"/>
              <a:gd name="T94" fmla="*/ 86 w 107"/>
              <a:gd name="T95" fmla="*/ 5 h 20"/>
              <a:gd name="T96" fmla="*/ 78 w 107"/>
              <a:gd name="T97" fmla="*/ 10 h 20"/>
              <a:gd name="T98" fmla="*/ 99 w 107"/>
              <a:gd name="T99" fmla="*/ 18 h 20"/>
              <a:gd name="T100" fmla="*/ 94 w 107"/>
              <a:gd name="T101" fmla="*/ 12 h 20"/>
              <a:gd name="T102" fmla="*/ 96 w 107"/>
              <a:gd name="T103" fmla="*/ 3 h 20"/>
              <a:gd name="T104" fmla="*/ 103 w 107"/>
              <a:gd name="T105" fmla="*/ 4 h 20"/>
              <a:gd name="T106" fmla="*/ 100 w 107"/>
              <a:gd name="T107" fmla="*/ 0 h 20"/>
              <a:gd name="T108" fmla="*/ 92 w 107"/>
              <a:gd name="T109" fmla="*/ 7 h 20"/>
              <a:gd name="T110" fmla="*/ 95 w 107"/>
              <a:gd name="T111" fmla="*/ 19 h 20"/>
              <a:gd name="T112" fmla="*/ 106 w 107"/>
              <a:gd name="T113"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 h="20">
                <a:moveTo>
                  <a:pt x="2" y="20"/>
                </a:moveTo>
                <a:lnTo>
                  <a:pt x="2" y="18"/>
                </a:lnTo>
                <a:cubicBezTo>
                  <a:pt x="3" y="18"/>
                  <a:pt x="3" y="19"/>
                  <a:pt x="4" y="19"/>
                </a:cubicBezTo>
                <a:cubicBezTo>
                  <a:pt x="5" y="20"/>
                  <a:pt x="5" y="20"/>
                  <a:pt x="6" y="20"/>
                </a:cubicBezTo>
                <a:cubicBezTo>
                  <a:pt x="7" y="20"/>
                  <a:pt x="7" y="20"/>
                  <a:pt x="8" y="19"/>
                </a:cubicBezTo>
                <a:cubicBezTo>
                  <a:pt x="9" y="19"/>
                  <a:pt x="9" y="19"/>
                  <a:pt x="10" y="18"/>
                </a:cubicBezTo>
                <a:cubicBezTo>
                  <a:pt x="10" y="17"/>
                  <a:pt x="11" y="16"/>
                  <a:pt x="11" y="16"/>
                </a:cubicBezTo>
                <a:cubicBezTo>
                  <a:pt x="11" y="15"/>
                  <a:pt x="11" y="14"/>
                  <a:pt x="11" y="12"/>
                </a:cubicBezTo>
                <a:cubicBezTo>
                  <a:pt x="11" y="12"/>
                  <a:pt x="11" y="11"/>
                  <a:pt x="11" y="11"/>
                </a:cubicBezTo>
                <a:cubicBezTo>
                  <a:pt x="11" y="10"/>
                  <a:pt x="11" y="10"/>
                  <a:pt x="11" y="10"/>
                </a:cubicBezTo>
                <a:cubicBezTo>
                  <a:pt x="11" y="9"/>
                  <a:pt x="11" y="9"/>
                  <a:pt x="11" y="8"/>
                </a:cubicBezTo>
                <a:cubicBezTo>
                  <a:pt x="10" y="8"/>
                  <a:pt x="10" y="8"/>
                  <a:pt x="10" y="7"/>
                </a:cubicBezTo>
                <a:cubicBezTo>
                  <a:pt x="10" y="7"/>
                  <a:pt x="10" y="7"/>
                  <a:pt x="9" y="7"/>
                </a:cubicBezTo>
                <a:cubicBezTo>
                  <a:pt x="9" y="6"/>
                  <a:pt x="9" y="6"/>
                  <a:pt x="8" y="6"/>
                </a:cubicBezTo>
                <a:cubicBezTo>
                  <a:pt x="8" y="6"/>
                  <a:pt x="8" y="6"/>
                  <a:pt x="7" y="6"/>
                </a:cubicBezTo>
                <a:cubicBezTo>
                  <a:pt x="7" y="5"/>
                  <a:pt x="7" y="5"/>
                  <a:pt x="6" y="5"/>
                </a:cubicBezTo>
                <a:cubicBezTo>
                  <a:pt x="5" y="5"/>
                  <a:pt x="5" y="6"/>
                  <a:pt x="4" y="6"/>
                </a:cubicBezTo>
                <a:cubicBezTo>
                  <a:pt x="4" y="6"/>
                  <a:pt x="3" y="7"/>
                  <a:pt x="3" y="7"/>
                </a:cubicBezTo>
                <a:lnTo>
                  <a:pt x="3" y="0"/>
                </a:lnTo>
                <a:lnTo>
                  <a:pt x="0" y="0"/>
                </a:lnTo>
                <a:lnTo>
                  <a:pt x="0" y="20"/>
                </a:lnTo>
                <a:lnTo>
                  <a:pt x="2" y="20"/>
                </a:lnTo>
                <a:close/>
                <a:moveTo>
                  <a:pt x="2" y="13"/>
                </a:moveTo>
                <a:cubicBezTo>
                  <a:pt x="2" y="12"/>
                  <a:pt x="3" y="11"/>
                  <a:pt x="3" y="10"/>
                </a:cubicBezTo>
                <a:cubicBezTo>
                  <a:pt x="3" y="10"/>
                  <a:pt x="3" y="9"/>
                  <a:pt x="3" y="9"/>
                </a:cubicBezTo>
                <a:cubicBezTo>
                  <a:pt x="4" y="8"/>
                  <a:pt x="4" y="8"/>
                  <a:pt x="5" y="8"/>
                </a:cubicBezTo>
                <a:cubicBezTo>
                  <a:pt x="5" y="7"/>
                  <a:pt x="5" y="7"/>
                  <a:pt x="6" y="7"/>
                </a:cubicBezTo>
                <a:cubicBezTo>
                  <a:pt x="6" y="7"/>
                  <a:pt x="7" y="7"/>
                  <a:pt x="7" y="8"/>
                </a:cubicBezTo>
                <a:cubicBezTo>
                  <a:pt x="8" y="8"/>
                  <a:pt x="8" y="8"/>
                  <a:pt x="8" y="9"/>
                </a:cubicBezTo>
                <a:cubicBezTo>
                  <a:pt x="9" y="9"/>
                  <a:pt x="9" y="10"/>
                  <a:pt x="9" y="10"/>
                </a:cubicBezTo>
                <a:cubicBezTo>
                  <a:pt x="9" y="11"/>
                  <a:pt x="9" y="12"/>
                  <a:pt x="9" y="13"/>
                </a:cubicBezTo>
                <a:cubicBezTo>
                  <a:pt x="9" y="13"/>
                  <a:pt x="9" y="14"/>
                  <a:pt x="9" y="15"/>
                </a:cubicBezTo>
                <a:cubicBezTo>
                  <a:pt x="9" y="16"/>
                  <a:pt x="9" y="16"/>
                  <a:pt x="8" y="17"/>
                </a:cubicBezTo>
                <a:cubicBezTo>
                  <a:pt x="8" y="17"/>
                  <a:pt x="7" y="18"/>
                  <a:pt x="6" y="18"/>
                </a:cubicBezTo>
                <a:cubicBezTo>
                  <a:pt x="5" y="18"/>
                  <a:pt x="5" y="18"/>
                  <a:pt x="4" y="17"/>
                </a:cubicBezTo>
                <a:cubicBezTo>
                  <a:pt x="4" y="17"/>
                  <a:pt x="3" y="17"/>
                  <a:pt x="3" y="16"/>
                </a:cubicBezTo>
                <a:cubicBezTo>
                  <a:pt x="3" y="16"/>
                  <a:pt x="3" y="15"/>
                  <a:pt x="3" y="15"/>
                </a:cubicBezTo>
                <a:cubicBezTo>
                  <a:pt x="3" y="14"/>
                  <a:pt x="2" y="13"/>
                  <a:pt x="2" y="13"/>
                </a:cubicBezTo>
                <a:close/>
                <a:moveTo>
                  <a:pt x="14" y="20"/>
                </a:moveTo>
                <a:lnTo>
                  <a:pt x="16" y="20"/>
                </a:lnTo>
                <a:lnTo>
                  <a:pt x="16" y="12"/>
                </a:lnTo>
                <a:cubicBezTo>
                  <a:pt x="16" y="12"/>
                  <a:pt x="16" y="11"/>
                  <a:pt x="16" y="11"/>
                </a:cubicBezTo>
                <a:cubicBezTo>
                  <a:pt x="16" y="10"/>
                  <a:pt x="16" y="10"/>
                  <a:pt x="17" y="10"/>
                </a:cubicBezTo>
                <a:cubicBezTo>
                  <a:pt x="17" y="9"/>
                  <a:pt x="17" y="9"/>
                  <a:pt x="17" y="8"/>
                </a:cubicBezTo>
                <a:cubicBezTo>
                  <a:pt x="18" y="8"/>
                  <a:pt x="18" y="8"/>
                  <a:pt x="18" y="8"/>
                </a:cubicBezTo>
                <a:cubicBezTo>
                  <a:pt x="18" y="8"/>
                  <a:pt x="18" y="8"/>
                  <a:pt x="19" y="8"/>
                </a:cubicBezTo>
                <a:cubicBezTo>
                  <a:pt x="19" y="8"/>
                  <a:pt x="19" y="8"/>
                  <a:pt x="19" y="8"/>
                </a:cubicBezTo>
                <a:cubicBezTo>
                  <a:pt x="20" y="8"/>
                  <a:pt x="20" y="8"/>
                  <a:pt x="20" y="8"/>
                </a:cubicBezTo>
                <a:lnTo>
                  <a:pt x="21" y="6"/>
                </a:lnTo>
                <a:cubicBezTo>
                  <a:pt x="21" y="6"/>
                  <a:pt x="20" y="6"/>
                  <a:pt x="20" y="6"/>
                </a:cubicBezTo>
                <a:cubicBezTo>
                  <a:pt x="20" y="5"/>
                  <a:pt x="19" y="5"/>
                  <a:pt x="19" y="5"/>
                </a:cubicBezTo>
                <a:cubicBezTo>
                  <a:pt x="19" y="5"/>
                  <a:pt x="18" y="5"/>
                  <a:pt x="18" y="6"/>
                </a:cubicBezTo>
                <a:cubicBezTo>
                  <a:pt x="18" y="6"/>
                  <a:pt x="18" y="6"/>
                  <a:pt x="17" y="6"/>
                </a:cubicBezTo>
                <a:cubicBezTo>
                  <a:pt x="17" y="6"/>
                  <a:pt x="17" y="6"/>
                  <a:pt x="17" y="7"/>
                </a:cubicBezTo>
                <a:cubicBezTo>
                  <a:pt x="17" y="7"/>
                  <a:pt x="16" y="7"/>
                  <a:pt x="16" y="8"/>
                </a:cubicBezTo>
                <a:lnTo>
                  <a:pt x="16" y="6"/>
                </a:lnTo>
                <a:lnTo>
                  <a:pt x="14" y="6"/>
                </a:lnTo>
                <a:lnTo>
                  <a:pt x="14" y="20"/>
                </a:lnTo>
                <a:close/>
                <a:moveTo>
                  <a:pt x="31" y="18"/>
                </a:moveTo>
                <a:cubicBezTo>
                  <a:pt x="31" y="18"/>
                  <a:pt x="31" y="18"/>
                  <a:pt x="31" y="19"/>
                </a:cubicBezTo>
                <a:cubicBezTo>
                  <a:pt x="31" y="19"/>
                  <a:pt x="31" y="19"/>
                  <a:pt x="31" y="20"/>
                </a:cubicBezTo>
                <a:lnTo>
                  <a:pt x="33" y="20"/>
                </a:lnTo>
                <a:cubicBezTo>
                  <a:pt x="33" y="19"/>
                  <a:pt x="33" y="19"/>
                  <a:pt x="33" y="19"/>
                </a:cubicBezTo>
                <a:cubicBezTo>
                  <a:pt x="33" y="18"/>
                  <a:pt x="33" y="18"/>
                  <a:pt x="33" y="18"/>
                </a:cubicBezTo>
                <a:cubicBezTo>
                  <a:pt x="33" y="18"/>
                  <a:pt x="33" y="17"/>
                  <a:pt x="33" y="16"/>
                </a:cubicBezTo>
                <a:cubicBezTo>
                  <a:pt x="33" y="16"/>
                  <a:pt x="33" y="15"/>
                  <a:pt x="33" y="14"/>
                </a:cubicBezTo>
                <a:lnTo>
                  <a:pt x="33" y="11"/>
                </a:lnTo>
                <a:cubicBezTo>
                  <a:pt x="33" y="10"/>
                  <a:pt x="33" y="10"/>
                  <a:pt x="33" y="9"/>
                </a:cubicBezTo>
                <a:cubicBezTo>
                  <a:pt x="32" y="9"/>
                  <a:pt x="32" y="9"/>
                  <a:pt x="32" y="8"/>
                </a:cubicBezTo>
                <a:cubicBezTo>
                  <a:pt x="32" y="8"/>
                  <a:pt x="32" y="7"/>
                  <a:pt x="32" y="7"/>
                </a:cubicBezTo>
                <a:cubicBezTo>
                  <a:pt x="32" y="7"/>
                  <a:pt x="31" y="6"/>
                  <a:pt x="31" y="6"/>
                </a:cubicBezTo>
                <a:cubicBezTo>
                  <a:pt x="31" y="6"/>
                  <a:pt x="31" y="6"/>
                  <a:pt x="30" y="6"/>
                </a:cubicBezTo>
                <a:cubicBezTo>
                  <a:pt x="30" y="6"/>
                  <a:pt x="30" y="6"/>
                  <a:pt x="29" y="6"/>
                </a:cubicBezTo>
                <a:cubicBezTo>
                  <a:pt x="29" y="5"/>
                  <a:pt x="28" y="5"/>
                  <a:pt x="28" y="5"/>
                </a:cubicBezTo>
                <a:cubicBezTo>
                  <a:pt x="27" y="5"/>
                  <a:pt x="27" y="5"/>
                  <a:pt x="26" y="6"/>
                </a:cubicBezTo>
                <a:cubicBezTo>
                  <a:pt x="26" y="6"/>
                  <a:pt x="25" y="6"/>
                  <a:pt x="25" y="6"/>
                </a:cubicBezTo>
                <a:cubicBezTo>
                  <a:pt x="24" y="6"/>
                  <a:pt x="24" y="6"/>
                  <a:pt x="24" y="6"/>
                </a:cubicBezTo>
                <a:cubicBezTo>
                  <a:pt x="23" y="7"/>
                  <a:pt x="23" y="7"/>
                  <a:pt x="23" y="7"/>
                </a:cubicBezTo>
                <a:cubicBezTo>
                  <a:pt x="23" y="8"/>
                  <a:pt x="22" y="8"/>
                  <a:pt x="22" y="8"/>
                </a:cubicBezTo>
                <a:cubicBezTo>
                  <a:pt x="22" y="9"/>
                  <a:pt x="22" y="9"/>
                  <a:pt x="22" y="10"/>
                </a:cubicBezTo>
                <a:lnTo>
                  <a:pt x="24" y="10"/>
                </a:lnTo>
                <a:cubicBezTo>
                  <a:pt x="24" y="9"/>
                  <a:pt x="24" y="9"/>
                  <a:pt x="24" y="9"/>
                </a:cubicBezTo>
                <a:cubicBezTo>
                  <a:pt x="25" y="8"/>
                  <a:pt x="25" y="8"/>
                  <a:pt x="25" y="8"/>
                </a:cubicBezTo>
                <a:cubicBezTo>
                  <a:pt x="25" y="8"/>
                  <a:pt x="26" y="8"/>
                  <a:pt x="26" y="7"/>
                </a:cubicBezTo>
                <a:cubicBezTo>
                  <a:pt x="26" y="7"/>
                  <a:pt x="27" y="7"/>
                  <a:pt x="27" y="7"/>
                </a:cubicBezTo>
                <a:cubicBezTo>
                  <a:pt x="28" y="7"/>
                  <a:pt x="28" y="7"/>
                  <a:pt x="29" y="8"/>
                </a:cubicBezTo>
                <a:cubicBezTo>
                  <a:pt x="29" y="8"/>
                  <a:pt x="30" y="8"/>
                  <a:pt x="30" y="8"/>
                </a:cubicBezTo>
                <a:cubicBezTo>
                  <a:pt x="30" y="8"/>
                  <a:pt x="30" y="9"/>
                  <a:pt x="30" y="9"/>
                </a:cubicBezTo>
                <a:cubicBezTo>
                  <a:pt x="30" y="9"/>
                  <a:pt x="30" y="10"/>
                  <a:pt x="30" y="10"/>
                </a:cubicBezTo>
                <a:cubicBezTo>
                  <a:pt x="30" y="10"/>
                  <a:pt x="30" y="10"/>
                  <a:pt x="30" y="10"/>
                </a:cubicBezTo>
                <a:cubicBezTo>
                  <a:pt x="30" y="10"/>
                  <a:pt x="30" y="11"/>
                  <a:pt x="30" y="11"/>
                </a:cubicBezTo>
                <a:cubicBezTo>
                  <a:pt x="30" y="11"/>
                  <a:pt x="28" y="11"/>
                  <a:pt x="27" y="12"/>
                </a:cubicBezTo>
                <a:cubicBezTo>
                  <a:pt x="26" y="12"/>
                  <a:pt x="26" y="12"/>
                  <a:pt x="25" y="12"/>
                </a:cubicBezTo>
                <a:cubicBezTo>
                  <a:pt x="25" y="12"/>
                  <a:pt x="25" y="12"/>
                  <a:pt x="25" y="12"/>
                </a:cubicBezTo>
                <a:cubicBezTo>
                  <a:pt x="24" y="12"/>
                  <a:pt x="24" y="12"/>
                  <a:pt x="24" y="12"/>
                </a:cubicBezTo>
                <a:cubicBezTo>
                  <a:pt x="24" y="12"/>
                  <a:pt x="23" y="12"/>
                  <a:pt x="23" y="13"/>
                </a:cubicBezTo>
                <a:cubicBezTo>
                  <a:pt x="23" y="13"/>
                  <a:pt x="23" y="13"/>
                  <a:pt x="22" y="13"/>
                </a:cubicBezTo>
                <a:cubicBezTo>
                  <a:pt x="22" y="13"/>
                  <a:pt x="22" y="14"/>
                  <a:pt x="22" y="14"/>
                </a:cubicBezTo>
                <a:cubicBezTo>
                  <a:pt x="22" y="14"/>
                  <a:pt x="22" y="15"/>
                  <a:pt x="22" y="15"/>
                </a:cubicBezTo>
                <a:cubicBezTo>
                  <a:pt x="22" y="15"/>
                  <a:pt x="22" y="16"/>
                  <a:pt x="22" y="16"/>
                </a:cubicBezTo>
                <a:cubicBezTo>
                  <a:pt x="22" y="16"/>
                  <a:pt x="22" y="17"/>
                  <a:pt x="22" y="17"/>
                </a:cubicBezTo>
                <a:cubicBezTo>
                  <a:pt x="22" y="18"/>
                  <a:pt x="22" y="18"/>
                  <a:pt x="23" y="19"/>
                </a:cubicBezTo>
                <a:cubicBezTo>
                  <a:pt x="23" y="19"/>
                  <a:pt x="23" y="19"/>
                  <a:pt x="24" y="20"/>
                </a:cubicBezTo>
                <a:cubicBezTo>
                  <a:pt x="25" y="20"/>
                  <a:pt x="25" y="20"/>
                  <a:pt x="26" y="20"/>
                </a:cubicBezTo>
                <a:cubicBezTo>
                  <a:pt x="26" y="20"/>
                  <a:pt x="27" y="20"/>
                  <a:pt x="27" y="20"/>
                </a:cubicBezTo>
                <a:cubicBezTo>
                  <a:pt x="28" y="20"/>
                  <a:pt x="28" y="20"/>
                  <a:pt x="28" y="19"/>
                </a:cubicBezTo>
                <a:cubicBezTo>
                  <a:pt x="29" y="19"/>
                  <a:pt x="29" y="19"/>
                  <a:pt x="29" y="19"/>
                </a:cubicBezTo>
                <a:cubicBezTo>
                  <a:pt x="30" y="18"/>
                  <a:pt x="30" y="18"/>
                  <a:pt x="31" y="18"/>
                </a:cubicBezTo>
                <a:close/>
                <a:moveTo>
                  <a:pt x="30" y="13"/>
                </a:moveTo>
                <a:lnTo>
                  <a:pt x="30" y="13"/>
                </a:lnTo>
                <a:cubicBezTo>
                  <a:pt x="30" y="14"/>
                  <a:pt x="30" y="14"/>
                  <a:pt x="30" y="15"/>
                </a:cubicBezTo>
                <a:cubicBezTo>
                  <a:pt x="30" y="15"/>
                  <a:pt x="30" y="16"/>
                  <a:pt x="30" y="16"/>
                </a:cubicBezTo>
                <a:cubicBezTo>
                  <a:pt x="30" y="16"/>
                  <a:pt x="30" y="16"/>
                  <a:pt x="29" y="17"/>
                </a:cubicBezTo>
                <a:cubicBezTo>
                  <a:pt x="29" y="17"/>
                  <a:pt x="29" y="17"/>
                  <a:pt x="29" y="17"/>
                </a:cubicBezTo>
                <a:cubicBezTo>
                  <a:pt x="28" y="18"/>
                  <a:pt x="28" y="18"/>
                  <a:pt x="28" y="18"/>
                </a:cubicBezTo>
                <a:cubicBezTo>
                  <a:pt x="27" y="18"/>
                  <a:pt x="27" y="18"/>
                  <a:pt x="26" y="18"/>
                </a:cubicBezTo>
                <a:cubicBezTo>
                  <a:pt x="26" y="18"/>
                  <a:pt x="26" y="18"/>
                  <a:pt x="25" y="18"/>
                </a:cubicBezTo>
                <a:cubicBezTo>
                  <a:pt x="25" y="18"/>
                  <a:pt x="25" y="18"/>
                  <a:pt x="24" y="17"/>
                </a:cubicBezTo>
                <a:cubicBezTo>
                  <a:pt x="24" y="17"/>
                  <a:pt x="24" y="17"/>
                  <a:pt x="24" y="17"/>
                </a:cubicBezTo>
                <a:cubicBezTo>
                  <a:pt x="24" y="16"/>
                  <a:pt x="24" y="16"/>
                  <a:pt x="24" y="16"/>
                </a:cubicBezTo>
                <a:cubicBezTo>
                  <a:pt x="24" y="15"/>
                  <a:pt x="24" y="15"/>
                  <a:pt x="24" y="15"/>
                </a:cubicBezTo>
                <a:cubicBezTo>
                  <a:pt x="24" y="15"/>
                  <a:pt x="24" y="14"/>
                  <a:pt x="24" y="14"/>
                </a:cubicBezTo>
                <a:cubicBezTo>
                  <a:pt x="25" y="14"/>
                  <a:pt x="25" y="14"/>
                  <a:pt x="25" y="14"/>
                </a:cubicBezTo>
                <a:cubicBezTo>
                  <a:pt x="25" y="14"/>
                  <a:pt x="25" y="14"/>
                  <a:pt x="26" y="14"/>
                </a:cubicBezTo>
                <a:cubicBezTo>
                  <a:pt x="26" y="14"/>
                  <a:pt x="26" y="14"/>
                  <a:pt x="27" y="13"/>
                </a:cubicBezTo>
                <a:cubicBezTo>
                  <a:pt x="28" y="13"/>
                  <a:pt x="30" y="13"/>
                  <a:pt x="30" y="13"/>
                </a:cubicBezTo>
                <a:close/>
                <a:moveTo>
                  <a:pt x="36" y="20"/>
                </a:moveTo>
                <a:lnTo>
                  <a:pt x="38" y="20"/>
                </a:lnTo>
                <a:lnTo>
                  <a:pt x="38" y="12"/>
                </a:lnTo>
                <a:cubicBezTo>
                  <a:pt x="38" y="11"/>
                  <a:pt x="38" y="10"/>
                  <a:pt x="38" y="10"/>
                </a:cubicBezTo>
                <a:cubicBezTo>
                  <a:pt x="38" y="9"/>
                  <a:pt x="39" y="9"/>
                  <a:pt x="39" y="8"/>
                </a:cubicBezTo>
                <a:cubicBezTo>
                  <a:pt x="39" y="8"/>
                  <a:pt x="40" y="8"/>
                  <a:pt x="40" y="8"/>
                </a:cubicBezTo>
                <a:cubicBezTo>
                  <a:pt x="41" y="8"/>
                  <a:pt x="41" y="7"/>
                  <a:pt x="41" y="7"/>
                </a:cubicBezTo>
                <a:cubicBezTo>
                  <a:pt x="42" y="7"/>
                  <a:pt x="42" y="7"/>
                  <a:pt x="42" y="8"/>
                </a:cubicBezTo>
                <a:cubicBezTo>
                  <a:pt x="42" y="8"/>
                  <a:pt x="43" y="8"/>
                  <a:pt x="43" y="8"/>
                </a:cubicBezTo>
                <a:cubicBezTo>
                  <a:pt x="43" y="8"/>
                  <a:pt x="44" y="9"/>
                  <a:pt x="44" y="9"/>
                </a:cubicBezTo>
                <a:cubicBezTo>
                  <a:pt x="44" y="9"/>
                  <a:pt x="44" y="10"/>
                  <a:pt x="44" y="10"/>
                </a:cubicBezTo>
                <a:cubicBezTo>
                  <a:pt x="44" y="10"/>
                  <a:pt x="44" y="11"/>
                  <a:pt x="44" y="11"/>
                </a:cubicBezTo>
                <a:lnTo>
                  <a:pt x="44" y="20"/>
                </a:lnTo>
                <a:lnTo>
                  <a:pt x="46" y="20"/>
                </a:lnTo>
                <a:lnTo>
                  <a:pt x="46" y="11"/>
                </a:lnTo>
                <a:cubicBezTo>
                  <a:pt x="46" y="10"/>
                  <a:pt x="46" y="10"/>
                  <a:pt x="46" y="10"/>
                </a:cubicBezTo>
                <a:cubicBezTo>
                  <a:pt x="46" y="9"/>
                  <a:pt x="46" y="9"/>
                  <a:pt x="46" y="9"/>
                </a:cubicBezTo>
                <a:cubicBezTo>
                  <a:pt x="46" y="8"/>
                  <a:pt x="46" y="8"/>
                  <a:pt x="46" y="8"/>
                </a:cubicBezTo>
                <a:cubicBezTo>
                  <a:pt x="46" y="8"/>
                  <a:pt x="46" y="7"/>
                  <a:pt x="45" y="7"/>
                </a:cubicBezTo>
                <a:cubicBezTo>
                  <a:pt x="45" y="7"/>
                  <a:pt x="45" y="7"/>
                  <a:pt x="45" y="6"/>
                </a:cubicBezTo>
                <a:cubicBezTo>
                  <a:pt x="45" y="6"/>
                  <a:pt x="44" y="6"/>
                  <a:pt x="44" y="6"/>
                </a:cubicBezTo>
                <a:cubicBezTo>
                  <a:pt x="44" y="6"/>
                  <a:pt x="43" y="6"/>
                  <a:pt x="43" y="6"/>
                </a:cubicBezTo>
                <a:cubicBezTo>
                  <a:pt x="43" y="5"/>
                  <a:pt x="42" y="5"/>
                  <a:pt x="42" y="5"/>
                </a:cubicBezTo>
                <a:cubicBezTo>
                  <a:pt x="41" y="5"/>
                  <a:pt x="40" y="6"/>
                  <a:pt x="40" y="6"/>
                </a:cubicBezTo>
                <a:cubicBezTo>
                  <a:pt x="39" y="6"/>
                  <a:pt x="38" y="7"/>
                  <a:pt x="38" y="8"/>
                </a:cubicBezTo>
                <a:lnTo>
                  <a:pt x="38" y="6"/>
                </a:lnTo>
                <a:lnTo>
                  <a:pt x="36" y="6"/>
                </a:lnTo>
                <a:lnTo>
                  <a:pt x="36" y="20"/>
                </a:lnTo>
                <a:close/>
                <a:moveTo>
                  <a:pt x="58" y="14"/>
                </a:moveTo>
                <a:cubicBezTo>
                  <a:pt x="58" y="15"/>
                  <a:pt x="58" y="16"/>
                  <a:pt x="57" y="16"/>
                </a:cubicBezTo>
                <a:cubicBezTo>
                  <a:pt x="57" y="16"/>
                  <a:pt x="57" y="17"/>
                  <a:pt x="57" y="17"/>
                </a:cubicBezTo>
                <a:cubicBezTo>
                  <a:pt x="56" y="17"/>
                  <a:pt x="56" y="18"/>
                  <a:pt x="56" y="18"/>
                </a:cubicBezTo>
                <a:cubicBezTo>
                  <a:pt x="55" y="18"/>
                  <a:pt x="55" y="18"/>
                  <a:pt x="55" y="18"/>
                </a:cubicBezTo>
                <a:cubicBezTo>
                  <a:pt x="54" y="18"/>
                  <a:pt x="53" y="17"/>
                  <a:pt x="52" y="17"/>
                </a:cubicBezTo>
                <a:cubicBezTo>
                  <a:pt x="52" y="16"/>
                  <a:pt x="51" y="16"/>
                  <a:pt x="51" y="15"/>
                </a:cubicBezTo>
                <a:cubicBezTo>
                  <a:pt x="51" y="14"/>
                  <a:pt x="51" y="14"/>
                  <a:pt x="51" y="13"/>
                </a:cubicBezTo>
                <a:cubicBezTo>
                  <a:pt x="51" y="12"/>
                  <a:pt x="51" y="11"/>
                  <a:pt x="51" y="10"/>
                </a:cubicBezTo>
                <a:cubicBezTo>
                  <a:pt x="51" y="10"/>
                  <a:pt x="52" y="9"/>
                  <a:pt x="52" y="9"/>
                </a:cubicBezTo>
                <a:cubicBezTo>
                  <a:pt x="52" y="8"/>
                  <a:pt x="53" y="8"/>
                  <a:pt x="53" y="8"/>
                </a:cubicBezTo>
                <a:cubicBezTo>
                  <a:pt x="54" y="7"/>
                  <a:pt x="54" y="7"/>
                  <a:pt x="55" y="7"/>
                </a:cubicBezTo>
                <a:cubicBezTo>
                  <a:pt x="55" y="7"/>
                  <a:pt x="55" y="7"/>
                  <a:pt x="56" y="8"/>
                </a:cubicBezTo>
                <a:cubicBezTo>
                  <a:pt x="56" y="8"/>
                  <a:pt x="56" y="8"/>
                  <a:pt x="57" y="8"/>
                </a:cubicBezTo>
                <a:cubicBezTo>
                  <a:pt x="57" y="8"/>
                  <a:pt x="57" y="9"/>
                  <a:pt x="57" y="9"/>
                </a:cubicBezTo>
                <a:cubicBezTo>
                  <a:pt x="57" y="9"/>
                  <a:pt x="58" y="10"/>
                  <a:pt x="58" y="10"/>
                </a:cubicBezTo>
                <a:lnTo>
                  <a:pt x="60" y="10"/>
                </a:lnTo>
                <a:cubicBezTo>
                  <a:pt x="60" y="9"/>
                  <a:pt x="59" y="8"/>
                  <a:pt x="59" y="8"/>
                </a:cubicBezTo>
                <a:cubicBezTo>
                  <a:pt x="59" y="7"/>
                  <a:pt x="58" y="7"/>
                  <a:pt x="58" y="7"/>
                </a:cubicBezTo>
                <a:cubicBezTo>
                  <a:pt x="58" y="6"/>
                  <a:pt x="57" y="6"/>
                  <a:pt x="57" y="6"/>
                </a:cubicBezTo>
                <a:cubicBezTo>
                  <a:pt x="56" y="6"/>
                  <a:pt x="55" y="5"/>
                  <a:pt x="55" y="5"/>
                </a:cubicBezTo>
                <a:cubicBezTo>
                  <a:pt x="54" y="5"/>
                  <a:pt x="54" y="5"/>
                  <a:pt x="53" y="6"/>
                </a:cubicBezTo>
                <a:cubicBezTo>
                  <a:pt x="53" y="6"/>
                  <a:pt x="52" y="6"/>
                  <a:pt x="52" y="6"/>
                </a:cubicBezTo>
                <a:cubicBezTo>
                  <a:pt x="51" y="7"/>
                  <a:pt x="51" y="7"/>
                  <a:pt x="50" y="7"/>
                </a:cubicBezTo>
                <a:cubicBezTo>
                  <a:pt x="50" y="8"/>
                  <a:pt x="50" y="8"/>
                  <a:pt x="50" y="9"/>
                </a:cubicBezTo>
                <a:cubicBezTo>
                  <a:pt x="49" y="9"/>
                  <a:pt x="49" y="10"/>
                  <a:pt x="49" y="11"/>
                </a:cubicBezTo>
                <a:cubicBezTo>
                  <a:pt x="49" y="11"/>
                  <a:pt x="49" y="12"/>
                  <a:pt x="49" y="13"/>
                </a:cubicBezTo>
                <a:cubicBezTo>
                  <a:pt x="49" y="14"/>
                  <a:pt x="49" y="15"/>
                  <a:pt x="49" y="16"/>
                </a:cubicBezTo>
                <a:cubicBezTo>
                  <a:pt x="50" y="17"/>
                  <a:pt x="50" y="17"/>
                  <a:pt x="50" y="18"/>
                </a:cubicBezTo>
                <a:cubicBezTo>
                  <a:pt x="51" y="19"/>
                  <a:pt x="52" y="19"/>
                  <a:pt x="52" y="19"/>
                </a:cubicBezTo>
                <a:cubicBezTo>
                  <a:pt x="53" y="20"/>
                  <a:pt x="54" y="20"/>
                  <a:pt x="55" y="20"/>
                </a:cubicBezTo>
                <a:cubicBezTo>
                  <a:pt x="55" y="20"/>
                  <a:pt x="56" y="20"/>
                  <a:pt x="57" y="19"/>
                </a:cubicBezTo>
                <a:cubicBezTo>
                  <a:pt x="57" y="19"/>
                  <a:pt x="58" y="19"/>
                  <a:pt x="58" y="18"/>
                </a:cubicBezTo>
                <a:cubicBezTo>
                  <a:pt x="59" y="18"/>
                  <a:pt x="59" y="17"/>
                  <a:pt x="59" y="17"/>
                </a:cubicBezTo>
                <a:cubicBezTo>
                  <a:pt x="60" y="16"/>
                  <a:pt x="60" y="16"/>
                  <a:pt x="60" y="15"/>
                </a:cubicBezTo>
                <a:lnTo>
                  <a:pt x="58" y="14"/>
                </a:lnTo>
                <a:close/>
                <a:moveTo>
                  <a:pt x="62" y="20"/>
                </a:moveTo>
                <a:lnTo>
                  <a:pt x="64" y="20"/>
                </a:lnTo>
                <a:lnTo>
                  <a:pt x="64" y="12"/>
                </a:lnTo>
                <a:cubicBezTo>
                  <a:pt x="64" y="11"/>
                  <a:pt x="64" y="11"/>
                  <a:pt x="64" y="11"/>
                </a:cubicBezTo>
                <a:cubicBezTo>
                  <a:pt x="64" y="10"/>
                  <a:pt x="64" y="10"/>
                  <a:pt x="64" y="9"/>
                </a:cubicBezTo>
                <a:cubicBezTo>
                  <a:pt x="64" y="9"/>
                  <a:pt x="65" y="9"/>
                  <a:pt x="65" y="9"/>
                </a:cubicBezTo>
                <a:cubicBezTo>
                  <a:pt x="65" y="8"/>
                  <a:pt x="65" y="8"/>
                  <a:pt x="65" y="8"/>
                </a:cubicBezTo>
                <a:cubicBezTo>
                  <a:pt x="66" y="8"/>
                  <a:pt x="66" y="8"/>
                  <a:pt x="66" y="8"/>
                </a:cubicBezTo>
                <a:cubicBezTo>
                  <a:pt x="67" y="7"/>
                  <a:pt x="67" y="7"/>
                  <a:pt x="67" y="7"/>
                </a:cubicBezTo>
                <a:cubicBezTo>
                  <a:pt x="68" y="7"/>
                  <a:pt x="69" y="8"/>
                  <a:pt x="69" y="8"/>
                </a:cubicBezTo>
                <a:cubicBezTo>
                  <a:pt x="69" y="8"/>
                  <a:pt x="70" y="9"/>
                  <a:pt x="70" y="9"/>
                </a:cubicBezTo>
                <a:cubicBezTo>
                  <a:pt x="70" y="10"/>
                  <a:pt x="70" y="10"/>
                  <a:pt x="70" y="11"/>
                </a:cubicBezTo>
                <a:lnTo>
                  <a:pt x="70" y="20"/>
                </a:lnTo>
                <a:lnTo>
                  <a:pt x="72" y="20"/>
                </a:lnTo>
                <a:lnTo>
                  <a:pt x="72" y="11"/>
                </a:lnTo>
                <a:cubicBezTo>
                  <a:pt x="72" y="10"/>
                  <a:pt x="72" y="9"/>
                  <a:pt x="72" y="9"/>
                </a:cubicBezTo>
                <a:cubicBezTo>
                  <a:pt x="72" y="8"/>
                  <a:pt x="72" y="8"/>
                  <a:pt x="72" y="8"/>
                </a:cubicBezTo>
                <a:cubicBezTo>
                  <a:pt x="71" y="7"/>
                  <a:pt x="71" y="7"/>
                  <a:pt x="71" y="7"/>
                </a:cubicBezTo>
                <a:cubicBezTo>
                  <a:pt x="71" y="6"/>
                  <a:pt x="70" y="6"/>
                  <a:pt x="70" y="6"/>
                </a:cubicBezTo>
                <a:cubicBezTo>
                  <a:pt x="70" y="6"/>
                  <a:pt x="69" y="6"/>
                  <a:pt x="69" y="6"/>
                </a:cubicBezTo>
                <a:cubicBezTo>
                  <a:pt x="69" y="5"/>
                  <a:pt x="68" y="5"/>
                  <a:pt x="68" y="5"/>
                </a:cubicBezTo>
                <a:cubicBezTo>
                  <a:pt x="67" y="5"/>
                  <a:pt x="66" y="6"/>
                  <a:pt x="66" y="6"/>
                </a:cubicBezTo>
                <a:cubicBezTo>
                  <a:pt x="65" y="6"/>
                  <a:pt x="64" y="7"/>
                  <a:pt x="64" y="7"/>
                </a:cubicBezTo>
                <a:lnTo>
                  <a:pt x="64" y="0"/>
                </a:lnTo>
                <a:lnTo>
                  <a:pt x="62" y="0"/>
                </a:lnTo>
                <a:lnTo>
                  <a:pt x="62" y="20"/>
                </a:lnTo>
                <a:close/>
                <a:moveTo>
                  <a:pt x="76" y="20"/>
                </a:moveTo>
                <a:lnTo>
                  <a:pt x="78" y="20"/>
                </a:lnTo>
                <a:lnTo>
                  <a:pt x="78" y="12"/>
                </a:lnTo>
                <a:lnTo>
                  <a:pt x="82" y="12"/>
                </a:lnTo>
                <a:cubicBezTo>
                  <a:pt x="85" y="12"/>
                  <a:pt x="87" y="11"/>
                  <a:pt x="88" y="10"/>
                </a:cubicBezTo>
                <a:cubicBezTo>
                  <a:pt x="88" y="10"/>
                  <a:pt x="88" y="9"/>
                  <a:pt x="89" y="8"/>
                </a:cubicBezTo>
                <a:cubicBezTo>
                  <a:pt x="89" y="8"/>
                  <a:pt x="89" y="7"/>
                  <a:pt x="89" y="6"/>
                </a:cubicBezTo>
                <a:cubicBezTo>
                  <a:pt x="89" y="6"/>
                  <a:pt x="89" y="5"/>
                  <a:pt x="89" y="5"/>
                </a:cubicBezTo>
                <a:cubicBezTo>
                  <a:pt x="89" y="4"/>
                  <a:pt x="89" y="4"/>
                  <a:pt x="88" y="3"/>
                </a:cubicBezTo>
                <a:cubicBezTo>
                  <a:pt x="88" y="3"/>
                  <a:pt x="88" y="3"/>
                  <a:pt x="88" y="2"/>
                </a:cubicBezTo>
                <a:cubicBezTo>
                  <a:pt x="88" y="2"/>
                  <a:pt x="87" y="2"/>
                  <a:pt x="87" y="2"/>
                </a:cubicBezTo>
                <a:cubicBezTo>
                  <a:pt x="87" y="1"/>
                  <a:pt x="86" y="1"/>
                  <a:pt x="86" y="1"/>
                </a:cubicBezTo>
                <a:cubicBezTo>
                  <a:pt x="86" y="1"/>
                  <a:pt x="85" y="1"/>
                  <a:pt x="85" y="1"/>
                </a:cubicBezTo>
                <a:cubicBezTo>
                  <a:pt x="85" y="1"/>
                  <a:pt x="84" y="1"/>
                  <a:pt x="84" y="1"/>
                </a:cubicBezTo>
                <a:cubicBezTo>
                  <a:pt x="83" y="0"/>
                  <a:pt x="83" y="0"/>
                  <a:pt x="82" y="0"/>
                </a:cubicBezTo>
                <a:lnTo>
                  <a:pt x="76" y="0"/>
                </a:lnTo>
                <a:lnTo>
                  <a:pt x="76" y="20"/>
                </a:lnTo>
                <a:close/>
                <a:moveTo>
                  <a:pt x="78" y="10"/>
                </a:moveTo>
                <a:lnTo>
                  <a:pt x="78" y="3"/>
                </a:lnTo>
                <a:lnTo>
                  <a:pt x="82" y="3"/>
                </a:lnTo>
                <a:cubicBezTo>
                  <a:pt x="83" y="3"/>
                  <a:pt x="83" y="3"/>
                  <a:pt x="84" y="3"/>
                </a:cubicBezTo>
                <a:cubicBezTo>
                  <a:pt x="84" y="3"/>
                  <a:pt x="84" y="3"/>
                  <a:pt x="85" y="3"/>
                </a:cubicBezTo>
                <a:cubicBezTo>
                  <a:pt x="85" y="3"/>
                  <a:pt x="86" y="3"/>
                  <a:pt x="86" y="4"/>
                </a:cubicBezTo>
                <a:cubicBezTo>
                  <a:pt x="86" y="4"/>
                  <a:pt x="86" y="5"/>
                  <a:pt x="86" y="5"/>
                </a:cubicBezTo>
                <a:cubicBezTo>
                  <a:pt x="87" y="5"/>
                  <a:pt x="87" y="6"/>
                  <a:pt x="87" y="6"/>
                </a:cubicBezTo>
                <a:cubicBezTo>
                  <a:pt x="87" y="7"/>
                  <a:pt x="86" y="8"/>
                  <a:pt x="86" y="9"/>
                </a:cubicBezTo>
                <a:cubicBezTo>
                  <a:pt x="85" y="9"/>
                  <a:pt x="85" y="9"/>
                  <a:pt x="84" y="9"/>
                </a:cubicBezTo>
                <a:cubicBezTo>
                  <a:pt x="84" y="9"/>
                  <a:pt x="83" y="10"/>
                  <a:pt x="82" y="10"/>
                </a:cubicBezTo>
                <a:lnTo>
                  <a:pt x="78" y="10"/>
                </a:lnTo>
                <a:close/>
                <a:moveTo>
                  <a:pt x="104" y="13"/>
                </a:moveTo>
                <a:cubicBezTo>
                  <a:pt x="104" y="14"/>
                  <a:pt x="104" y="14"/>
                  <a:pt x="104" y="15"/>
                </a:cubicBezTo>
                <a:cubicBezTo>
                  <a:pt x="103" y="16"/>
                  <a:pt x="103" y="16"/>
                  <a:pt x="103" y="16"/>
                </a:cubicBezTo>
                <a:cubicBezTo>
                  <a:pt x="102" y="17"/>
                  <a:pt x="102" y="17"/>
                  <a:pt x="101" y="17"/>
                </a:cubicBezTo>
                <a:cubicBezTo>
                  <a:pt x="101" y="18"/>
                  <a:pt x="100" y="18"/>
                  <a:pt x="99" y="18"/>
                </a:cubicBezTo>
                <a:cubicBezTo>
                  <a:pt x="99" y="18"/>
                  <a:pt x="98" y="18"/>
                  <a:pt x="98" y="17"/>
                </a:cubicBezTo>
                <a:cubicBezTo>
                  <a:pt x="97" y="17"/>
                  <a:pt x="97" y="17"/>
                  <a:pt x="96" y="17"/>
                </a:cubicBezTo>
                <a:cubicBezTo>
                  <a:pt x="96" y="16"/>
                  <a:pt x="96" y="16"/>
                  <a:pt x="95" y="16"/>
                </a:cubicBezTo>
                <a:cubicBezTo>
                  <a:pt x="95" y="15"/>
                  <a:pt x="95" y="15"/>
                  <a:pt x="94" y="14"/>
                </a:cubicBezTo>
                <a:cubicBezTo>
                  <a:pt x="94" y="13"/>
                  <a:pt x="94" y="13"/>
                  <a:pt x="94" y="12"/>
                </a:cubicBezTo>
                <a:cubicBezTo>
                  <a:pt x="94" y="11"/>
                  <a:pt x="94" y="11"/>
                  <a:pt x="94" y="10"/>
                </a:cubicBezTo>
                <a:cubicBezTo>
                  <a:pt x="94" y="9"/>
                  <a:pt x="94" y="9"/>
                  <a:pt x="94" y="8"/>
                </a:cubicBezTo>
                <a:cubicBezTo>
                  <a:pt x="94" y="7"/>
                  <a:pt x="94" y="7"/>
                  <a:pt x="94" y="6"/>
                </a:cubicBezTo>
                <a:cubicBezTo>
                  <a:pt x="94" y="6"/>
                  <a:pt x="95" y="5"/>
                  <a:pt x="95" y="5"/>
                </a:cubicBezTo>
                <a:cubicBezTo>
                  <a:pt x="95" y="4"/>
                  <a:pt x="96" y="4"/>
                  <a:pt x="96" y="3"/>
                </a:cubicBezTo>
                <a:cubicBezTo>
                  <a:pt x="97" y="3"/>
                  <a:pt x="97" y="3"/>
                  <a:pt x="98" y="3"/>
                </a:cubicBezTo>
                <a:cubicBezTo>
                  <a:pt x="98" y="2"/>
                  <a:pt x="99" y="2"/>
                  <a:pt x="100" y="2"/>
                </a:cubicBezTo>
                <a:cubicBezTo>
                  <a:pt x="100" y="2"/>
                  <a:pt x="101" y="2"/>
                  <a:pt x="101" y="3"/>
                </a:cubicBezTo>
                <a:cubicBezTo>
                  <a:pt x="102" y="3"/>
                  <a:pt x="102" y="3"/>
                  <a:pt x="102" y="3"/>
                </a:cubicBezTo>
                <a:cubicBezTo>
                  <a:pt x="103" y="4"/>
                  <a:pt x="103" y="4"/>
                  <a:pt x="103" y="4"/>
                </a:cubicBezTo>
                <a:cubicBezTo>
                  <a:pt x="104" y="5"/>
                  <a:pt x="104" y="6"/>
                  <a:pt x="104" y="6"/>
                </a:cubicBezTo>
                <a:lnTo>
                  <a:pt x="106" y="6"/>
                </a:lnTo>
                <a:cubicBezTo>
                  <a:pt x="106" y="4"/>
                  <a:pt x="105" y="3"/>
                  <a:pt x="104" y="2"/>
                </a:cubicBezTo>
                <a:cubicBezTo>
                  <a:pt x="103" y="1"/>
                  <a:pt x="103" y="1"/>
                  <a:pt x="102" y="1"/>
                </a:cubicBezTo>
                <a:cubicBezTo>
                  <a:pt x="101" y="0"/>
                  <a:pt x="100" y="0"/>
                  <a:pt x="100" y="0"/>
                </a:cubicBezTo>
                <a:cubicBezTo>
                  <a:pt x="99" y="0"/>
                  <a:pt x="98" y="0"/>
                  <a:pt x="97" y="0"/>
                </a:cubicBezTo>
                <a:cubicBezTo>
                  <a:pt x="97" y="1"/>
                  <a:pt x="96" y="1"/>
                  <a:pt x="95" y="1"/>
                </a:cubicBezTo>
                <a:cubicBezTo>
                  <a:pt x="95" y="2"/>
                  <a:pt x="94" y="2"/>
                  <a:pt x="94" y="3"/>
                </a:cubicBezTo>
                <a:cubicBezTo>
                  <a:pt x="93" y="3"/>
                  <a:pt x="93" y="4"/>
                  <a:pt x="92" y="5"/>
                </a:cubicBezTo>
                <a:cubicBezTo>
                  <a:pt x="92" y="5"/>
                  <a:pt x="92" y="6"/>
                  <a:pt x="92" y="7"/>
                </a:cubicBezTo>
                <a:cubicBezTo>
                  <a:pt x="91" y="8"/>
                  <a:pt x="91" y="9"/>
                  <a:pt x="91" y="10"/>
                </a:cubicBezTo>
                <a:cubicBezTo>
                  <a:pt x="91" y="11"/>
                  <a:pt x="91" y="12"/>
                  <a:pt x="92" y="12"/>
                </a:cubicBezTo>
                <a:cubicBezTo>
                  <a:pt x="92" y="13"/>
                  <a:pt x="92" y="14"/>
                  <a:pt x="92" y="15"/>
                </a:cubicBezTo>
                <a:cubicBezTo>
                  <a:pt x="93" y="16"/>
                  <a:pt x="93" y="16"/>
                  <a:pt x="93" y="17"/>
                </a:cubicBezTo>
                <a:cubicBezTo>
                  <a:pt x="94" y="18"/>
                  <a:pt x="94" y="18"/>
                  <a:pt x="95" y="19"/>
                </a:cubicBezTo>
                <a:cubicBezTo>
                  <a:pt x="96" y="19"/>
                  <a:pt x="96" y="19"/>
                  <a:pt x="97" y="20"/>
                </a:cubicBezTo>
                <a:cubicBezTo>
                  <a:pt x="98" y="20"/>
                  <a:pt x="99" y="20"/>
                  <a:pt x="100" y="20"/>
                </a:cubicBezTo>
                <a:cubicBezTo>
                  <a:pt x="100" y="20"/>
                  <a:pt x="101" y="20"/>
                  <a:pt x="102" y="19"/>
                </a:cubicBezTo>
                <a:cubicBezTo>
                  <a:pt x="103" y="19"/>
                  <a:pt x="104" y="19"/>
                  <a:pt x="104" y="18"/>
                </a:cubicBezTo>
                <a:cubicBezTo>
                  <a:pt x="105" y="18"/>
                  <a:pt x="105" y="17"/>
                  <a:pt x="106" y="16"/>
                </a:cubicBezTo>
                <a:cubicBezTo>
                  <a:pt x="106" y="15"/>
                  <a:pt x="107" y="15"/>
                  <a:pt x="107" y="13"/>
                </a:cubicBezTo>
                <a:lnTo>
                  <a:pt x="104" y="1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5" name="Rectangle 310"/>
          <p:cNvSpPr>
            <a:spLocks noChangeArrowheads="1"/>
          </p:cNvSpPr>
          <p:nvPr/>
        </p:nvSpPr>
        <p:spPr bwMode="auto">
          <a:xfrm>
            <a:off x="7216717" y="4273717"/>
            <a:ext cx="1138569" cy="192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24211D"/>
                </a:solidFill>
                <a:effectLst/>
                <a:latin typeface="Arial-BoldMT" charset="0"/>
              </a:rPr>
              <a:t>IF/OF Register</a:t>
            </a:r>
            <a:endParaRPr kumimoji="0" lang="en-US" sz="1800" b="0" i="0" u="none" strike="noStrike" cap="none" normalizeH="0" baseline="0" smtClean="0">
              <a:ln>
                <a:noFill/>
              </a:ln>
              <a:solidFill>
                <a:schemeClr val="tx1"/>
              </a:solidFill>
              <a:effectLst/>
              <a:latin typeface="Arial" pitchFamily="34" charset="0"/>
            </a:endParaRPr>
          </a:p>
        </p:txBody>
      </p:sp>
      <p:sp>
        <p:nvSpPr>
          <p:cNvPr id="87" name="TextBox 86"/>
          <p:cNvSpPr txBox="1"/>
          <p:nvPr/>
        </p:nvSpPr>
        <p:spPr>
          <a:xfrm>
            <a:off x="5194816" y="4166931"/>
            <a:ext cx="1003801" cy="307777"/>
          </a:xfrm>
          <a:prstGeom prst="rect">
            <a:avLst/>
          </a:prstGeom>
          <a:noFill/>
        </p:spPr>
        <p:txBody>
          <a:bodyPr wrap="none" rtlCol="0">
            <a:spAutoFit/>
          </a:bodyPr>
          <a:lstStyle/>
          <a:p>
            <a:r>
              <a:rPr lang="en-US" sz="1400" dirty="0" smtClean="0"/>
              <a:t>instruction</a:t>
            </a:r>
            <a:endParaRPr lang="en-US" sz="1400" dirty="0"/>
          </a:p>
        </p:txBody>
      </p:sp>
      <p:sp>
        <p:nvSpPr>
          <p:cNvPr id="88" name="TextBox 87"/>
          <p:cNvSpPr txBox="1"/>
          <p:nvPr/>
        </p:nvSpPr>
        <p:spPr>
          <a:xfrm>
            <a:off x="4991332" y="3396655"/>
            <a:ext cx="1003801" cy="307777"/>
          </a:xfrm>
          <a:prstGeom prst="rect">
            <a:avLst/>
          </a:prstGeom>
          <a:noFill/>
        </p:spPr>
        <p:txBody>
          <a:bodyPr wrap="none" rtlCol="0">
            <a:spAutoFit/>
          </a:bodyPr>
          <a:lstStyle/>
          <a:p>
            <a:r>
              <a:rPr lang="en-US" sz="1400" dirty="0" smtClean="0"/>
              <a:t>instruction</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OF Stage</a:t>
            </a:r>
          </a:p>
        </p:txBody>
      </p:sp>
      <p:sp>
        <p:nvSpPr>
          <p:cNvPr id="4" name="TextBox 3"/>
          <p:cNvSpPr txBox="1"/>
          <p:nvPr/>
        </p:nvSpPr>
        <p:spPr>
          <a:xfrm>
            <a:off x="910440" y="4876800"/>
            <a:ext cx="7776360" cy="9975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457200" marR="0" lvl="0" indent="-457200" algn="l" rtl="0" hangingPunct="0">
              <a:buSzPct val="100000"/>
              <a:buFont typeface="Symbol" panose="05050102010706020507" pitchFamily="18" charset="2"/>
              <a:buChar char="*"/>
              <a:tabLst/>
            </a:pPr>
            <a:r>
              <a:rPr lang="en-IN" sz="3200" b="0" i="0" u="none" strike="noStrike" kern="1200" dirty="0">
                <a:ln>
                  <a:noFill/>
                </a:ln>
                <a:latin typeface="Calibri" panose="020F0502020204030204" pitchFamily="34" charset="0"/>
                <a:ea typeface="Microsoft YaHei" pitchFamily="2"/>
                <a:cs typeface="Mangal" pitchFamily="2"/>
              </a:rPr>
              <a:t> </a:t>
            </a:r>
            <a:r>
              <a:rPr lang="en-IN" sz="3200" b="0" i="0" u="none" strike="noStrike" kern="1200" dirty="0">
                <a:ln>
                  <a:noFill/>
                </a:ln>
                <a:solidFill>
                  <a:srgbClr val="00AE00"/>
                </a:solidFill>
                <a:latin typeface="Calibri" panose="020F0502020204030204" pitchFamily="34" charset="0"/>
                <a:ea typeface="Microsoft YaHei" pitchFamily="2"/>
                <a:cs typeface="Mangal" pitchFamily="2"/>
              </a:rPr>
              <a:t>A, B</a:t>
            </a:r>
            <a:r>
              <a:rPr lang="en-IN" sz="3200" b="0" i="0" u="none" strike="noStrike" kern="1200" dirty="0">
                <a:ln>
                  <a:noFill/>
                </a:ln>
                <a:latin typeface="Calibri" panose="020F0502020204030204" pitchFamily="34" charset="0"/>
                <a:ea typeface="Microsoft YaHei" pitchFamily="2"/>
                <a:cs typeface="Mangal" pitchFamily="2"/>
              </a:rPr>
              <a:t> </a:t>
            </a:r>
            <a:r>
              <a:rPr lang="en-IN" sz="3200" b="0" i="0" u="none" strike="noStrike" kern="1200" dirty="0">
                <a:ln>
                  <a:noFill/>
                </a:ln>
                <a:latin typeface="Calibri" panose="020F0502020204030204" pitchFamily="34" charset="0"/>
                <a:ea typeface="Arial" pitchFamily="34"/>
                <a:cs typeface="Arial" pitchFamily="34"/>
              </a:rPr>
              <a:t>→ ALU Operands, op2 (</a:t>
            </a:r>
            <a:r>
              <a:rPr lang="en-IN" sz="3200" b="0" i="0" u="none" strike="noStrike" kern="1200" dirty="0">
                <a:ln>
                  <a:noFill/>
                </a:ln>
                <a:solidFill>
                  <a:srgbClr val="C5000B"/>
                </a:solidFill>
                <a:latin typeface="Calibri" panose="020F0502020204030204" pitchFamily="34" charset="0"/>
                <a:ea typeface="Arial" pitchFamily="34"/>
                <a:cs typeface="Arial" pitchFamily="34"/>
              </a:rPr>
              <a:t>store operand</a:t>
            </a:r>
            <a:r>
              <a:rPr lang="en-IN" sz="3200" b="0" i="0" u="none" strike="noStrike" kern="1200" dirty="0">
                <a:ln>
                  <a:noFill/>
                </a:ln>
                <a:latin typeface="Calibri" panose="020F0502020204030204" pitchFamily="34" charset="0"/>
                <a:ea typeface="Arial" pitchFamily="34"/>
                <a:cs typeface="Arial" pitchFamily="34"/>
              </a:rPr>
              <a:t>), control (</a:t>
            </a:r>
            <a:r>
              <a:rPr lang="en-IN" sz="3200" b="0" i="0" u="none" strike="noStrike" kern="1200" dirty="0">
                <a:ln>
                  <a:noFill/>
                </a:ln>
                <a:solidFill>
                  <a:srgbClr val="0000FF"/>
                </a:solidFill>
                <a:latin typeface="Calibri" panose="020F0502020204030204" pitchFamily="34" charset="0"/>
                <a:ea typeface="Arial" pitchFamily="34"/>
                <a:cs typeface="Arial" pitchFamily="34"/>
              </a:rPr>
              <a:t>set of all control signals</a:t>
            </a:r>
            <a:r>
              <a:rPr lang="en-IN" sz="3200" b="0" i="0" u="none" strike="noStrike" kern="1200" dirty="0">
                <a:ln>
                  <a:noFill/>
                </a:ln>
                <a:latin typeface="Calibri" panose="020F0502020204030204" pitchFamily="34" charset="0"/>
                <a:ea typeface="Arial" pitchFamily="34"/>
                <a:cs typeface="Arial" pitchFamily="34"/>
              </a:rPr>
              <a:t>)</a:t>
            </a:r>
          </a:p>
        </p:txBody>
      </p:sp>
      <p:sp>
        <p:nvSpPr>
          <p:cNvPr id="4324" name="AutoShape 263"/>
          <p:cNvSpPr>
            <a:spLocks noChangeAspect="1" noChangeArrowheads="1" noTextEdit="1"/>
          </p:cNvSpPr>
          <p:nvPr/>
        </p:nvSpPr>
        <p:spPr bwMode="auto">
          <a:xfrm>
            <a:off x="609600" y="1700213"/>
            <a:ext cx="7542213" cy="279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Freeform 265"/>
          <p:cNvSpPr>
            <a:spLocks/>
          </p:cNvSpPr>
          <p:nvPr/>
        </p:nvSpPr>
        <p:spPr bwMode="auto">
          <a:xfrm>
            <a:off x="3786188" y="2406650"/>
            <a:ext cx="619125" cy="250825"/>
          </a:xfrm>
          <a:custGeom>
            <a:avLst/>
            <a:gdLst>
              <a:gd name="T0" fmla="*/ 0 w 136"/>
              <a:gd name="T1" fmla="*/ 0 h 55"/>
              <a:gd name="T2" fmla="*/ 29 w 136"/>
              <a:gd name="T3" fmla="*/ 55 h 55"/>
              <a:gd name="T4" fmla="*/ 101 w 136"/>
              <a:gd name="T5" fmla="*/ 55 h 55"/>
              <a:gd name="T6" fmla="*/ 136 w 136"/>
              <a:gd name="T7" fmla="*/ 0 h 55"/>
              <a:gd name="T8" fmla="*/ 0 w 136"/>
              <a:gd name="T9" fmla="*/ 0 h 55"/>
            </a:gdLst>
            <a:ahLst/>
            <a:cxnLst>
              <a:cxn ang="0">
                <a:pos x="T0" y="T1"/>
              </a:cxn>
              <a:cxn ang="0">
                <a:pos x="T2" y="T3"/>
              </a:cxn>
              <a:cxn ang="0">
                <a:pos x="T4" y="T5"/>
              </a:cxn>
              <a:cxn ang="0">
                <a:pos x="T6" y="T7"/>
              </a:cxn>
              <a:cxn ang="0">
                <a:pos x="T8" y="T9"/>
              </a:cxn>
            </a:cxnLst>
            <a:rect l="0" t="0" r="r" b="b"/>
            <a:pathLst>
              <a:path w="136" h="55">
                <a:moveTo>
                  <a:pt x="0" y="0"/>
                </a:moveTo>
                <a:lnTo>
                  <a:pt x="29" y="55"/>
                </a:lnTo>
                <a:lnTo>
                  <a:pt x="101" y="55"/>
                </a:lnTo>
                <a:lnTo>
                  <a:pt x="136" y="0"/>
                </a:lnTo>
                <a:lnTo>
                  <a:pt x="0" y="0"/>
                </a:lnTo>
                <a:close/>
              </a:path>
            </a:pathLst>
          </a:custGeom>
          <a:solidFill>
            <a:srgbClr val="F2C5C3"/>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26" name="Freeform 266"/>
          <p:cNvSpPr>
            <a:spLocks/>
          </p:cNvSpPr>
          <p:nvPr/>
        </p:nvSpPr>
        <p:spPr bwMode="auto">
          <a:xfrm>
            <a:off x="3962400" y="2452688"/>
            <a:ext cx="36513" cy="85725"/>
          </a:xfrm>
          <a:custGeom>
            <a:avLst/>
            <a:gdLst>
              <a:gd name="T0" fmla="*/ 8 w 8"/>
              <a:gd name="T1" fmla="*/ 19 h 19"/>
              <a:gd name="T2" fmla="*/ 8 w 8"/>
              <a:gd name="T3" fmla="*/ 0 h 19"/>
              <a:gd name="T4" fmla="*/ 7 w 8"/>
              <a:gd name="T5" fmla="*/ 0 h 19"/>
              <a:gd name="T6" fmla="*/ 4 w 8"/>
              <a:gd name="T7" fmla="*/ 3 h 19"/>
              <a:gd name="T8" fmla="*/ 0 w 8"/>
              <a:gd name="T9" fmla="*/ 5 h 19"/>
              <a:gd name="T10" fmla="*/ 0 w 8"/>
              <a:gd name="T11" fmla="*/ 7 h 19"/>
              <a:gd name="T12" fmla="*/ 2 w 8"/>
              <a:gd name="T13" fmla="*/ 6 h 19"/>
              <a:gd name="T14" fmla="*/ 3 w 8"/>
              <a:gd name="T15" fmla="*/ 6 h 19"/>
              <a:gd name="T16" fmla="*/ 5 w 8"/>
              <a:gd name="T17" fmla="*/ 5 h 19"/>
              <a:gd name="T18" fmla="*/ 6 w 8"/>
              <a:gd name="T19" fmla="*/ 4 h 19"/>
              <a:gd name="T20" fmla="*/ 6 w 8"/>
              <a:gd name="T21" fmla="*/ 19 h 19"/>
              <a:gd name="T22" fmla="*/ 8 w 8"/>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19"/>
                </a:moveTo>
                <a:lnTo>
                  <a:pt x="8" y="0"/>
                </a:lnTo>
                <a:lnTo>
                  <a:pt x="7" y="0"/>
                </a:lnTo>
                <a:cubicBezTo>
                  <a:pt x="6" y="1"/>
                  <a:pt x="5" y="2"/>
                  <a:pt x="4" y="3"/>
                </a:cubicBezTo>
                <a:cubicBezTo>
                  <a:pt x="3" y="3"/>
                  <a:pt x="2" y="4"/>
                  <a:pt x="0" y="5"/>
                </a:cubicBezTo>
                <a:lnTo>
                  <a:pt x="0" y="7"/>
                </a:lnTo>
                <a:cubicBezTo>
                  <a:pt x="1" y="7"/>
                  <a:pt x="1" y="7"/>
                  <a:pt x="2" y="6"/>
                </a:cubicBezTo>
                <a:cubicBezTo>
                  <a:pt x="2" y="6"/>
                  <a:pt x="3" y="6"/>
                  <a:pt x="3" y="6"/>
                </a:cubicBezTo>
                <a:cubicBezTo>
                  <a:pt x="4" y="5"/>
                  <a:pt x="4" y="5"/>
                  <a:pt x="5" y="5"/>
                </a:cubicBezTo>
                <a:cubicBezTo>
                  <a:pt x="5" y="5"/>
                  <a:pt x="5" y="4"/>
                  <a:pt x="6" y="4"/>
                </a:cubicBezTo>
                <a:lnTo>
                  <a:pt x="6" y="19"/>
                </a:lnTo>
                <a:lnTo>
                  <a:pt x="8" y="1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Freeform 267"/>
          <p:cNvSpPr>
            <a:spLocks noEditPoints="1"/>
          </p:cNvSpPr>
          <p:nvPr/>
        </p:nvSpPr>
        <p:spPr bwMode="auto">
          <a:xfrm>
            <a:off x="4200525" y="2443163"/>
            <a:ext cx="63500" cy="85725"/>
          </a:xfrm>
          <a:custGeom>
            <a:avLst/>
            <a:gdLst>
              <a:gd name="T0" fmla="*/ 0 w 14"/>
              <a:gd name="T1" fmla="*/ 10 h 19"/>
              <a:gd name="T2" fmla="*/ 1 w 14"/>
              <a:gd name="T3" fmla="*/ 14 h 19"/>
              <a:gd name="T4" fmla="*/ 2 w 14"/>
              <a:gd name="T5" fmla="*/ 17 h 19"/>
              <a:gd name="T6" fmla="*/ 4 w 14"/>
              <a:gd name="T7" fmla="*/ 19 h 19"/>
              <a:gd name="T8" fmla="*/ 7 w 14"/>
              <a:gd name="T9" fmla="*/ 19 h 19"/>
              <a:gd name="T10" fmla="*/ 9 w 14"/>
              <a:gd name="T11" fmla="*/ 19 h 19"/>
              <a:gd name="T12" fmla="*/ 11 w 14"/>
              <a:gd name="T13" fmla="*/ 18 h 19"/>
              <a:gd name="T14" fmla="*/ 13 w 14"/>
              <a:gd name="T15" fmla="*/ 17 h 19"/>
              <a:gd name="T16" fmla="*/ 14 w 14"/>
              <a:gd name="T17" fmla="*/ 15 h 19"/>
              <a:gd name="T18" fmla="*/ 14 w 14"/>
              <a:gd name="T19" fmla="*/ 13 h 19"/>
              <a:gd name="T20" fmla="*/ 14 w 14"/>
              <a:gd name="T21" fmla="*/ 10 h 19"/>
              <a:gd name="T22" fmla="*/ 14 w 14"/>
              <a:gd name="T23" fmla="*/ 7 h 19"/>
              <a:gd name="T24" fmla="*/ 14 w 14"/>
              <a:gd name="T25" fmla="*/ 5 h 19"/>
              <a:gd name="T26" fmla="*/ 13 w 14"/>
              <a:gd name="T27" fmla="*/ 4 h 19"/>
              <a:gd name="T28" fmla="*/ 13 w 14"/>
              <a:gd name="T29" fmla="*/ 2 h 19"/>
              <a:gd name="T30" fmla="*/ 12 w 14"/>
              <a:gd name="T31" fmla="*/ 1 h 19"/>
              <a:gd name="T32" fmla="*/ 10 w 14"/>
              <a:gd name="T33" fmla="*/ 1 h 19"/>
              <a:gd name="T34" fmla="*/ 9 w 14"/>
              <a:gd name="T35" fmla="*/ 0 h 19"/>
              <a:gd name="T36" fmla="*/ 7 w 14"/>
              <a:gd name="T37" fmla="*/ 0 h 19"/>
              <a:gd name="T38" fmla="*/ 3 w 14"/>
              <a:gd name="T39" fmla="*/ 1 h 19"/>
              <a:gd name="T40" fmla="*/ 2 w 14"/>
              <a:gd name="T41" fmla="*/ 2 h 19"/>
              <a:gd name="T42" fmla="*/ 1 w 14"/>
              <a:gd name="T43" fmla="*/ 4 h 19"/>
              <a:gd name="T44" fmla="*/ 0 w 14"/>
              <a:gd name="T45" fmla="*/ 7 h 19"/>
              <a:gd name="T46" fmla="*/ 0 w 14"/>
              <a:gd name="T47" fmla="*/ 10 h 19"/>
              <a:gd name="T48" fmla="*/ 3 w 14"/>
              <a:gd name="T49" fmla="*/ 10 h 19"/>
              <a:gd name="T50" fmla="*/ 3 w 14"/>
              <a:gd name="T51" fmla="*/ 6 h 19"/>
              <a:gd name="T52" fmla="*/ 4 w 14"/>
              <a:gd name="T53" fmla="*/ 3 h 19"/>
              <a:gd name="T54" fmla="*/ 6 w 14"/>
              <a:gd name="T55" fmla="*/ 2 h 19"/>
              <a:gd name="T56" fmla="*/ 7 w 14"/>
              <a:gd name="T57" fmla="*/ 2 h 19"/>
              <a:gd name="T58" fmla="*/ 9 w 14"/>
              <a:gd name="T59" fmla="*/ 2 h 19"/>
              <a:gd name="T60" fmla="*/ 10 w 14"/>
              <a:gd name="T61" fmla="*/ 3 h 19"/>
              <a:gd name="T62" fmla="*/ 11 w 14"/>
              <a:gd name="T63" fmla="*/ 6 h 19"/>
              <a:gd name="T64" fmla="*/ 12 w 14"/>
              <a:gd name="T65" fmla="*/ 10 h 19"/>
              <a:gd name="T66" fmla="*/ 11 w 14"/>
              <a:gd name="T67" fmla="*/ 13 h 19"/>
              <a:gd name="T68" fmla="*/ 10 w 14"/>
              <a:gd name="T69" fmla="*/ 16 h 19"/>
              <a:gd name="T70" fmla="*/ 9 w 14"/>
              <a:gd name="T71" fmla="*/ 17 h 19"/>
              <a:gd name="T72" fmla="*/ 7 w 14"/>
              <a:gd name="T73" fmla="*/ 17 h 19"/>
              <a:gd name="T74" fmla="*/ 6 w 14"/>
              <a:gd name="T75" fmla="*/ 17 h 19"/>
              <a:gd name="T76" fmla="*/ 4 w 14"/>
              <a:gd name="T77" fmla="*/ 16 h 19"/>
              <a:gd name="T78" fmla="*/ 3 w 14"/>
              <a:gd name="T79" fmla="*/ 13 h 19"/>
              <a:gd name="T80" fmla="*/ 3 w 14"/>
              <a:gd name="T81"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19">
                <a:moveTo>
                  <a:pt x="0" y="10"/>
                </a:moveTo>
                <a:cubicBezTo>
                  <a:pt x="0" y="11"/>
                  <a:pt x="0" y="13"/>
                  <a:pt x="1" y="14"/>
                </a:cubicBezTo>
                <a:cubicBezTo>
                  <a:pt x="1" y="15"/>
                  <a:pt x="2" y="16"/>
                  <a:pt x="2" y="17"/>
                </a:cubicBezTo>
                <a:cubicBezTo>
                  <a:pt x="3" y="18"/>
                  <a:pt x="4" y="18"/>
                  <a:pt x="4" y="19"/>
                </a:cubicBezTo>
                <a:cubicBezTo>
                  <a:pt x="5" y="19"/>
                  <a:pt x="6" y="19"/>
                  <a:pt x="7" y="19"/>
                </a:cubicBezTo>
                <a:cubicBezTo>
                  <a:pt x="8" y="19"/>
                  <a:pt x="9" y="19"/>
                  <a:pt x="9" y="19"/>
                </a:cubicBezTo>
                <a:cubicBezTo>
                  <a:pt x="10" y="19"/>
                  <a:pt x="11" y="18"/>
                  <a:pt x="11" y="18"/>
                </a:cubicBezTo>
                <a:cubicBezTo>
                  <a:pt x="12" y="18"/>
                  <a:pt x="12" y="17"/>
                  <a:pt x="13" y="17"/>
                </a:cubicBezTo>
                <a:cubicBezTo>
                  <a:pt x="13" y="16"/>
                  <a:pt x="13" y="16"/>
                  <a:pt x="14" y="15"/>
                </a:cubicBezTo>
                <a:cubicBezTo>
                  <a:pt x="14" y="14"/>
                  <a:pt x="14" y="13"/>
                  <a:pt x="14" y="13"/>
                </a:cubicBezTo>
                <a:cubicBezTo>
                  <a:pt x="14" y="12"/>
                  <a:pt x="14" y="11"/>
                  <a:pt x="14" y="10"/>
                </a:cubicBezTo>
                <a:cubicBezTo>
                  <a:pt x="14" y="9"/>
                  <a:pt x="14" y="8"/>
                  <a:pt x="14" y="7"/>
                </a:cubicBezTo>
                <a:cubicBezTo>
                  <a:pt x="14" y="6"/>
                  <a:pt x="14" y="6"/>
                  <a:pt x="14" y="5"/>
                </a:cubicBezTo>
                <a:cubicBezTo>
                  <a:pt x="14" y="5"/>
                  <a:pt x="14" y="4"/>
                  <a:pt x="13" y="4"/>
                </a:cubicBezTo>
                <a:cubicBezTo>
                  <a:pt x="13" y="3"/>
                  <a:pt x="13" y="3"/>
                  <a:pt x="13" y="2"/>
                </a:cubicBezTo>
                <a:cubicBezTo>
                  <a:pt x="12" y="2"/>
                  <a:pt x="12" y="2"/>
                  <a:pt x="12" y="1"/>
                </a:cubicBezTo>
                <a:cubicBezTo>
                  <a:pt x="11" y="1"/>
                  <a:pt x="11" y="1"/>
                  <a:pt x="10" y="1"/>
                </a:cubicBezTo>
                <a:cubicBezTo>
                  <a:pt x="10" y="0"/>
                  <a:pt x="9" y="0"/>
                  <a:pt x="9" y="0"/>
                </a:cubicBezTo>
                <a:cubicBezTo>
                  <a:pt x="8" y="0"/>
                  <a:pt x="8" y="0"/>
                  <a:pt x="7" y="0"/>
                </a:cubicBezTo>
                <a:cubicBezTo>
                  <a:pt x="6" y="0"/>
                  <a:pt x="4" y="0"/>
                  <a:pt x="3" y="1"/>
                </a:cubicBezTo>
                <a:cubicBezTo>
                  <a:pt x="3" y="2"/>
                  <a:pt x="2" y="2"/>
                  <a:pt x="2" y="2"/>
                </a:cubicBezTo>
                <a:cubicBezTo>
                  <a:pt x="2" y="3"/>
                  <a:pt x="1" y="4"/>
                  <a:pt x="1" y="4"/>
                </a:cubicBezTo>
                <a:cubicBezTo>
                  <a:pt x="1" y="5"/>
                  <a:pt x="1" y="6"/>
                  <a:pt x="0" y="7"/>
                </a:cubicBezTo>
                <a:cubicBezTo>
                  <a:pt x="0" y="7"/>
                  <a:pt x="0" y="8"/>
                  <a:pt x="0" y="10"/>
                </a:cubicBezTo>
                <a:close/>
                <a:moveTo>
                  <a:pt x="3" y="10"/>
                </a:moveTo>
                <a:cubicBezTo>
                  <a:pt x="3" y="8"/>
                  <a:pt x="3" y="7"/>
                  <a:pt x="3" y="6"/>
                </a:cubicBezTo>
                <a:cubicBezTo>
                  <a:pt x="4" y="5"/>
                  <a:pt x="4" y="4"/>
                  <a:pt x="4" y="3"/>
                </a:cubicBezTo>
                <a:cubicBezTo>
                  <a:pt x="5" y="3"/>
                  <a:pt x="5" y="2"/>
                  <a:pt x="6" y="2"/>
                </a:cubicBezTo>
                <a:cubicBezTo>
                  <a:pt x="6" y="2"/>
                  <a:pt x="7" y="2"/>
                  <a:pt x="7" y="2"/>
                </a:cubicBezTo>
                <a:cubicBezTo>
                  <a:pt x="8" y="2"/>
                  <a:pt x="8" y="2"/>
                  <a:pt x="9" y="2"/>
                </a:cubicBezTo>
                <a:cubicBezTo>
                  <a:pt x="10" y="3"/>
                  <a:pt x="10" y="3"/>
                  <a:pt x="10" y="3"/>
                </a:cubicBezTo>
                <a:cubicBezTo>
                  <a:pt x="11" y="4"/>
                  <a:pt x="11" y="5"/>
                  <a:pt x="11" y="6"/>
                </a:cubicBezTo>
                <a:cubicBezTo>
                  <a:pt x="12" y="7"/>
                  <a:pt x="12" y="8"/>
                  <a:pt x="12" y="10"/>
                </a:cubicBezTo>
                <a:cubicBezTo>
                  <a:pt x="12" y="11"/>
                  <a:pt x="12" y="12"/>
                  <a:pt x="11" y="13"/>
                </a:cubicBezTo>
                <a:cubicBezTo>
                  <a:pt x="11" y="14"/>
                  <a:pt x="11" y="15"/>
                  <a:pt x="10" y="16"/>
                </a:cubicBezTo>
                <a:cubicBezTo>
                  <a:pt x="10" y="16"/>
                  <a:pt x="10" y="17"/>
                  <a:pt x="9" y="17"/>
                </a:cubicBezTo>
                <a:cubicBezTo>
                  <a:pt x="8" y="17"/>
                  <a:pt x="8" y="17"/>
                  <a:pt x="7" y="17"/>
                </a:cubicBezTo>
                <a:cubicBezTo>
                  <a:pt x="7" y="17"/>
                  <a:pt x="6" y="17"/>
                  <a:pt x="6" y="17"/>
                </a:cubicBezTo>
                <a:cubicBezTo>
                  <a:pt x="5" y="17"/>
                  <a:pt x="5" y="16"/>
                  <a:pt x="4" y="16"/>
                </a:cubicBezTo>
                <a:cubicBezTo>
                  <a:pt x="4" y="15"/>
                  <a:pt x="4" y="14"/>
                  <a:pt x="3" y="13"/>
                </a:cubicBezTo>
                <a:cubicBezTo>
                  <a:pt x="3" y="12"/>
                  <a:pt x="3" y="11"/>
                  <a:pt x="3" y="1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268"/>
          <p:cNvSpPr>
            <a:spLocks noChangeArrowheads="1"/>
          </p:cNvSpPr>
          <p:nvPr/>
        </p:nvSpPr>
        <p:spPr bwMode="auto">
          <a:xfrm>
            <a:off x="1635125" y="2811463"/>
            <a:ext cx="1290638" cy="506412"/>
          </a:xfrm>
          <a:prstGeom prst="rect">
            <a:avLst/>
          </a:prstGeom>
          <a:solidFill>
            <a:srgbClr val="ECDCC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29" name="Rectangle 269"/>
          <p:cNvSpPr>
            <a:spLocks noChangeArrowheads="1"/>
          </p:cNvSpPr>
          <p:nvPr/>
        </p:nvSpPr>
        <p:spPr bwMode="auto">
          <a:xfrm>
            <a:off x="3625850" y="2774950"/>
            <a:ext cx="1303338" cy="588962"/>
          </a:xfrm>
          <a:prstGeom prst="rect">
            <a:avLst/>
          </a:prstGeom>
          <a:solidFill>
            <a:srgbClr val="ECDCC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30" name="Freeform 270"/>
          <p:cNvSpPr>
            <a:spLocks noEditPoints="1"/>
          </p:cNvSpPr>
          <p:nvPr/>
        </p:nvSpPr>
        <p:spPr bwMode="auto">
          <a:xfrm>
            <a:off x="4044950" y="2857500"/>
            <a:ext cx="514350" cy="123825"/>
          </a:xfrm>
          <a:custGeom>
            <a:avLst/>
            <a:gdLst>
              <a:gd name="T0" fmla="*/ 7 w 113"/>
              <a:gd name="T1" fmla="*/ 12 h 27"/>
              <a:gd name="T2" fmla="*/ 11 w 113"/>
              <a:gd name="T3" fmla="*/ 14 h 27"/>
              <a:gd name="T4" fmla="*/ 14 w 113"/>
              <a:gd name="T5" fmla="*/ 14 h 27"/>
              <a:gd name="T6" fmla="*/ 18 w 113"/>
              <a:gd name="T7" fmla="*/ 6 h 27"/>
              <a:gd name="T8" fmla="*/ 12 w 113"/>
              <a:gd name="T9" fmla="*/ 0 h 27"/>
              <a:gd name="T10" fmla="*/ 3 w 113"/>
              <a:gd name="T11" fmla="*/ 2 h 27"/>
              <a:gd name="T12" fmla="*/ 15 w 113"/>
              <a:gd name="T13" fmla="*/ 7 h 27"/>
              <a:gd name="T14" fmla="*/ 9 w 113"/>
              <a:gd name="T15" fmla="*/ 9 h 27"/>
              <a:gd name="T16" fmla="*/ 26 w 113"/>
              <a:gd name="T17" fmla="*/ 19 h 27"/>
              <a:gd name="T18" fmla="*/ 33 w 113"/>
              <a:gd name="T19" fmla="*/ 14 h 27"/>
              <a:gd name="T20" fmla="*/ 29 w 113"/>
              <a:gd name="T21" fmla="*/ 6 h 27"/>
              <a:gd name="T22" fmla="*/ 18 w 113"/>
              <a:gd name="T23" fmla="*/ 14 h 27"/>
              <a:gd name="T24" fmla="*/ 29 w 113"/>
              <a:gd name="T25" fmla="*/ 21 h 27"/>
              <a:gd name="T26" fmla="*/ 21 w 113"/>
              <a:gd name="T27" fmla="*/ 12 h 27"/>
              <a:gd name="T28" fmla="*/ 29 w 113"/>
              <a:gd name="T29" fmla="*/ 9 h 27"/>
              <a:gd name="T30" fmla="*/ 36 w 113"/>
              <a:gd name="T31" fmla="*/ 23 h 27"/>
              <a:gd name="T32" fmla="*/ 47 w 113"/>
              <a:gd name="T33" fmla="*/ 26 h 27"/>
              <a:gd name="T34" fmla="*/ 48 w 113"/>
              <a:gd name="T35" fmla="*/ 6 h 27"/>
              <a:gd name="T36" fmla="*/ 39 w 113"/>
              <a:gd name="T37" fmla="*/ 7 h 27"/>
              <a:gd name="T38" fmla="*/ 36 w 113"/>
              <a:gd name="T39" fmla="*/ 16 h 27"/>
              <a:gd name="T40" fmla="*/ 48 w 113"/>
              <a:gd name="T41" fmla="*/ 19 h 27"/>
              <a:gd name="T42" fmla="*/ 46 w 113"/>
              <a:gd name="T43" fmla="*/ 24 h 27"/>
              <a:gd name="T44" fmla="*/ 39 w 113"/>
              <a:gd name="T45" fmla="*/ 24 h 27"/>
              <a:gd name="T46" fmla="*/ 43 w 113"/>
              <a:gd name="T47" fmla="*/ 8 h 27"/>
              <a:gd name="T48" fmla="*/ 47 w 113"/>
              <a:gd name="T49" fmla="*/ 16 h 27"/>
              <a:gd name="T50" fmla="*/ 40 w 113"/>
              <a:gd name="T51" fmla="*/ 18 h 27"/>
              <a:gd name="T52" fmla="*/ 57 w 113"/>
              <a:gd name="T53" fmla="*/ 0 h 27"/>
              <a:gd name="T54" fmla="*/ 57 w 113"/>
              <a:gd name="T55" fmla="*/ 6 h 27"/>
              <a:gd name="T56" fmla="*/ 63 w 113"/>
              <a:gd name="T57" fmla="*/ 20 h 27"/>
              <a:gd name="T58" fmla="*/ 74 w 113"/>
              <a:gd name="T59" fmla="*/ 19 h 27"/>
              <a:gd name="T60" fmla="*/ 73 w 113"/>
              <a:gd name="T61" fmla="*/ 14 h 27"/>
              <a:gd name="T62" fmla="*/ 65 w 113"/>
              <a:gd name="T63" fmla="*/ 11 h 27"/>
              <a:gd name="T64" fmla="*/ 64 w 113"/>
              <a:gd name="T65" fmla="*/ 9 h 27"/>
              <a:gd name="T66" fmla="*/ 70 w 113"/>
              <a:gd name="T67" fmla="*/ 8 h 27"/>
              <a:gd name="T68" fmla="*/ 73 w 113"/>
              <a:gd name="T69" fmla="*/ 7 h 27"/>
              <a:gd name="T70" fmla="*/ 66 w 113"/>
              <a:gd name="T71" fmla="*/ 6 h 27"/>
              <a:gd name="T72" fmla="*/ 62 w 113"/>
              <a:gd name="T73" fmla="*/ 8 h 27"/>
              <a:gd name="T74" fmla="*/ 62 w 113"/>
              <a:gd name="T75" fmla="*/ 13 h 27"/>
              <a:gd name="T76" fmla="*/ 71 w 113"/>
              <a:gd name="T77" fmla="*/ 16 h 27"/>
              <a:gd name="T78" fmla="*/ 68 w 113"/>
              <a:gd name="T79" fmla="*/ 19 h 27"/>
              <a:gd name="T80" fmla="*/ 61 w 113"/>
              <a:gd name="T81" fmla="*/ 17 h 27"/>
              <a:gd name="T82" fmla="*/ 82 w 113"/>
              <a:gd name="T83" fmla="*/ 19 h 27"/>
              <a:gd name="T84" fmla="*/ 81 w 113"/>
              <a:gd name="T85" fmla="*/ 8 h 27"/>
              <a:gd name="T86" fmla="*/ 78 w 113"/>
              <a:gd name="T87" fmla="*/ 2 h 27"/>
              <a:gd name="T88" fmla="*/ 78 w 113"/>
              <a:gd name="T89" fmla="*/ 17 h 27"/>
              <a:gd name="T90" fmla="*/ 81 w 113"/>
              <a:gd name="T91" fmla="*/ 21 h 27"/>
              <a:gd name="T92" fmla="*/ 98 w 113"/>
              <a:gd name="T93" fmla="*/ 16 h 27"/>
              <a:gd name="T94" fmla="*/ 90 w 113"/>
              <a:gd name="T95" fmla="*/ 18 h 27"/>
              <a:gd name="T96" fmla="*/ 101 w 113"/>
              <a:gd name="T97" fmla="*/ 13 h 27"/>
              <a:gd name="T98" fmla="*/ 90 w 113"/>
              <a:gd name="T99" fmla="*/ 6 h 27"/>
              <a:gd name="T100" fmla="*/ 88 w 113"/>
              <a:gd name="T101" fmla="*/ 19 h 27"/>
              <a:gd name="T102" fmla="*/ 100 w 113"/>
              <a:gd name="T103" fmla="*/ 19 h 27"/>
              <a:gd name="T104" fmla="*/ 92 w 113"/>
              <a:gd name="T105" fmla="*/ 8 h 27"/>
              <a:gd name="T106" fmla="*/ 98 w 113"/>
              <a:gd name="T107" fmla="*/ 12 h 27"/>
              <a:gd name="T108" fmla="*/ 107 w 113"/>
              <a:gd name="T109" fmla="*/ 12 h 27"/>
              <a:gd name="T110" fmla="*/ 111 w 113"/>
              <a:gd name="T111" fmla="*/ 8 h 27"/>
              <a:gd name="T112" fmla="*/ 110 w 113"/>
              <a:gd name="T113" fmla="*/ 6 h 27"/>
              <a:gd name="T114" fmla="*/ 104 w 113"/>
              <a:gd name="T115"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 h="27">
                <a:moveTo>
                  <a:pt x="0" y="21"/>
                </a:moveTo>
                <a:lnTo>
                  <a:pt x="3" y="21"/>
                </a:lnTo>
                <a:lnTo>
                  <a:pt x="3" y="12"/>
                </a:lnTo>
                <a:lnTo>
                  <a:pt x="6" y="12"/>
                </a:lnTo>
                <a:cubicBezTo>
                  <a:pt x="6" y="12"/>
                  <a:pt x="7" y="12"/>
                  <a:pt x="7" y="12"/>
                </a:cubicBezTo>
                <a:cubicBezTo>
                  <a:pt x="7" y="12"/>
                  <a:pt x="8" y="12"/>
                  <a:pt x="8" y="12"/>
                </a:cubicBezTo>
                <a:cubicBezTo>
                  <a:pt x="8" y="12"/>
                  <a:pt x="8" y="12"/>
                  <a:pt x="8" y="12"/>
                </a:cubicBezTo>
                <a:cubicBezTo>
                  <a:pt x="9" y="12"/>
                  <a:pt x="9" y="12"/>
                  <a:pt x="9" y="12"/>
                </a:cubicBezTo>
                <a:cubicBezTo>
                  <a:pt x="9" y="13"/>
                  <a:pt x="10" y="13"/>
                  <a:pt x="10" y="13"/>
                </a:cubicBezTo>
                <a:cubicBezTo>
                  <a:pt x="10" y="13"/>
                  <a:pt x="10" y="14"/>
                  <a:pt x="11" y="14"/>
                </a:cubicBezTo>
                <a:cubicBezTo>
                  <a:pt x="11" y="15"/>
                  <a:pt x="12" y="15"/>
                  <a:pt x="13" y="17"/>
                </a:cubicBezTo>
                <a:lnTo>
                  <a:pt x="16" y="21"/>
                </a:lnTo>
                <a:lnTo>
                  <a:pt x="20" y="21"/>
                </a:lnTo>
                <a:lnTo>
                  <a:pt x="16" y="15"/>
                </a:lnTo>
                <a:cubicBezTo>
                  <a:pt x="15" y="15"/>
                  <a:pt x="15" y="14"/>
                  <a:pt x="14" y="14"/>
                </a:cubicBezTo>
                <a:cubicBezTo>
                  <a:pt x="14" y="13"/>
                  <a:pt x="14" y="13"/>
                  <a:pt x="13" y="13"/>
                </a:cubicBezTo>
                <a:cubicBezTo>
                  <a:pt x="13" y="12"/>
                  <a:pt x="12" y="12"/>
                  <a:pt x="11" y="12"/>
                </a:cubicBezTo>
                <a:cubicBezTo>
                  <a:pt x="14" y="11"/>
                  <a:pt x="15" y="11"/>
                  <a:pt x="16" y="10"/>
                </a:cubicBezTo>
                <a:cubicBezTo>
                  <a:pt x="17" y="9"/>
                  <a:pt x="17" y="9"/>
                  <a:pt x="17" y="8"/>
                </a:cubicBezTo>
                <a:cubicBezTo>
                  <a:pt x="18" y="7"/>
                  <a:pt x="18" y="7"/>
                  <a:pt x="18" y="6"/>
                </a:cubicBezTo>
                <a:cubicBezTo>
                  <a:pt x="18" y="5"/>
                  <a:pt x="18" y="5"/>
                  <a:pt x="18" y="4"/>
                </a:cubicBezTo>
                <a:cubicBezTo>
                  <a:pt x="17" y="4"/>
                  <a:pt x="17" y="3"/>
                  <a:pt x="17" y="3"/>
                </a:cubicBezTo>
                <a:cubicBezTo>
                  <a:pt x="17" y="2"/>
                  <a:pt x="16" y="2"/>
                  <a:pt x="16" y="1"/>
                </a:cubicBezTo>
                <a:cubicBezTo>
                  <a:pt x="15" y="1"/>
                  <a:pt x="15" y="1"/>
                  <a:pt x="14" y="1"/>
                </a:cubicBezTo>
                <a:cubicBezTo>
                  <a:pt x="14" y="0"/>
                  <a:pt x="13" y="0"/>
                  <a:pt x="12" y="0"/>
                </a:cubicBezTo>
                <a:cubicBezTo>
                  <a:pt x="12" y="0"/>
                  <a:pt x="11" y="0"/>
                  <a:pt x="10" y="0"/>
                </a:cubicBezTo>
                <a:lnTo>
                  <a:pt x="0" y="0"/>
                </a:lnTo>
                <a:lnTo>
                  <a:pt x="0" y="21"/>
                </a:lnTo>
                <a:close/>
                <a:moveTo>
                  <a:pt x="3" y="9"/>
                </a:moveTo>
                <a:lnTo>
                  <a:pt x="3" y="2"/>
                </a:lnTo>
                <a:lnTo>
                  <a:pt x="10" y="2"/>
                </a:lnTo>
                <a:cubicBezTo>
                  <a:pt x="11" y="2"/>
                  <a:pt x="13" y="3"/>
                  <a:pt x="14" y="3"/>
                </a:cubicBezTo>
                <a:cubicBezTo>
                  <a:pt x="14" y="4"/>
                  <a:pt x="14" y="4"/>
                  <a:pt x="14" y="4"/>
                </a:cubicBezTo>
                <a:cubicBezTo>
                  <a:pt x="15" y="5"/>
                  <a:pt x="15" y="5"/>
                  <a:pt x="15" y="6"/>
                </a:cubicBezTo>
                <a:cubicBezTo>
                  <a:pt x="15" y="6"/>
                  <a:pt x="15" y="6"/>
                  <a:pt x="15" y="7"/>
                </a:cubicBezTo>
                <a:cubicBezTo>
                  <a:pt x="14" y="7"/>
                  <a:pt x="14" y="7"/>
                  <a:pt x="14" y="8"/>
                </a:cubicBezTo>
                <a:cubicBezTo>
                  <a:pt x="14" y="8"/>
                  <a:pt x="14" y="8"/>
                  <a:pt x="13" y="8"/>
                </a:cubicBezTo>
                <a:cubicBezTo>
                  <a:pt x="13" y="9"/>
                  <a:pt x="13" y="9"/>
                  <a:pt x="12" y="9"/>
                </a:cubicBezTo>
                <a:cubicBezTo>
                  <a:pt x="12" y="9"/>
                  <a:pt x="11" y="9"/>
                  <a:pt x="11" y="9"/>
                </a:cubicBezTo>
                <a:cubicBezTo>
                  <a:pt x="10" y="9"/>
                  <a:pt x="10" y="9"/>
                  <a:pt x="9" y="9"/>
                </a:cubicBezTo>
                <a:lnTo>
                  <a:pt x="3" y="9"/>
                </a:lnTo>
                <a:close/>
                <a:moveTo>
                  <a:pt x="30" y="16"/>
                </a:moveTo>
                <a:cubicBezTo>
                  <a:pt x="30" y="17"/>
                  <a:pt x="29" y="18"/>
                  <a:pt x="29" y="19"/>
                </a:cubicBezTo>
                <a:cubicBezTo>
                  <a:pt x="28" y="19"/>
                  <a:pt x="28" y="19"/>
                  <a:pt x="28" y="19"/>
                </a:cubicBezTo>
                <a:cubicBezTo>
                  <a:pt x="27" y="19"/>
                  <a:pt x="27" y="19"/>
                  <a:pt x="26" y="19"/>
                </a:cubicBezTo>
                <a:cubicBezTo>
                  <a:pt x="25" y="19"/>
                  <a:pt x="25" y="19"/>
                  <a:pt x="24" y="19"/>
                </a:cubicBezTo>
                <a:cubicBezTo>
                  <a:pt x="24" y="19"/>
                  <a:pt x="23" y="18"/>
                  <a:pt x="23" y="18"/>
                </a:cubicBezTo>
                <a:cubicBezTo>
                  <a:pt x="22" y="18"/>
                  <a:pt x="22" y="17"/>
                  <a:pt x="22" y="16"/>
                </a:cubicBezTo>
                <a:cubicBezTo>
                  <a:pt x="21" y="16"/>
                  <a:pt x="21" y="15"/>
                  <a:pt x="21" y="14"/>
                </a:cubicBezTo>
                <a:lnTo>
                  <a:pt x="33" y="14"/>
                </a:lnTo>
                <a:cubicBezTo>
                  <a:pt x="33" y="14"/>
                  <a:pt x="33" y="14"/>
                  <a:pt x="33" y="14"/>
                </a:cubicBezTo>
                <a:cubicBezTo>
                  <a:pt x="33" y="14"/>
                  <a:pt x="33" y="14"/>
                  <a:pt x="33" y="13"/>
                </a:cubicBezTo>
                <a:cubicBezTo>
                  <a:pt x="33" y="12"/>
                  <a:pt x="33" y="11"/>
                  <a:pt x="33" y="10"/>
                </a:cubicBezTo>
                <a:cubicBezTo>
                  <a:pt x="33" y="9"/>
                  <a:pt x="32" y="8"/>
                  <a:pt x="31" y="8"/>
                </a:cubicBezTo>
                <a:cubicBezTo>
                  <a:pt x="31" y="7"/>
                  <a:pt x="30" y="6"/>
                  <a:pt x="29" y="6"/>
                </a:cubicBezTo>
                <a:cubicBezTo>
                  <a:pt x="28" y="6"/>
                  <a:pt x="27" y="6"/>
                  <a:pt x="26" y="6"/>
                </a:cubicBezTo>
                <a:cubicBezTo>
                  <a:pt x="25" y="6"/>
                  <a:pt x="24" y="6"/>
                  <a:pt x="23" y="6"/>
                </a:cubicBezTo>
                <a:cubicBezTo>
                  <a:pt x="22" y="6"/>
                  <a:pt x="21" y="7"/>
                  <a:pt x="20" y="8"/>
                </a:cubicBezTo>
                <a:cubicBezTo>
                  <a:pt x="20" y="8"/>
                  <a:pt x="19" y="9"/>
                  <a:pt x="19" y="10"/>
                </a:cubicBezTo>
                <a:cubicBezTo>
                  <a:pt x="18" y="11"/>
                  <a:pt x="18" y="12"/>
                  <a:pt x="18" y="14"/>
                </a:cubicBezTo>
                <a:cubicBezTo>
                  <a:pt x="18" y="15"/>
                  <a:pt x="18" y="16"/>
                  <a:pt x="19" y="17"/>
                </a:cubicBezTo>
                <a:cubicBezTo>
                  <a:pt x="19" y="18"/>
                  <a:pt x="20" y="19"/>
                  <a:pt x="20" y="19"/>
                </a:cubicBezTo>
                <a:cubicBezTo>
                  <a:pt x="21" y="20"/>
                  <a:pt x="22" y="21"/>
                  <a:pt x="23" y="21"/>
                </a:cubicBezTo>
                <a:cubicBezTo>
                  <a:pt x="24" y="21"/>
                  <a:pt x="25" y="22"/>
                  <a:pt x="26" y="22"/>
                </a:cubicBezTo>
                <a:cubicBezTo>
                  <a:pt x="27" y="22"/>
                  <a:pt x="28" y="21"/>
                  <a:pt x="29" y="21"/>
                </a:cubicBezTo>
                <a:cubicBezTo>
                  <a:pt x="30" y="21"/>
                  <a:pt x="30" y="21"/>
                  <a:pt x="31" y="20"/>
                </a:cubicBezTo>
                <a:cubicBezTo>
                  <a:pt x="31" y="20"/>
                  <a:pt x="32" y="19"/>
                  <a:pt x="32" y="19"/>
                </a:cubicBezTo>
                <a:cubicBezTo>
                  <a:pt x="33" y="18"/>
                  <a:pt x="33" y="17"/>
                  <a:pt x="33" y="17"/>
                </a:cubicBezTo>
                <a:lnTo>
                  <a:pt x="30" y="16"/>
                </a:lnTo>
                <a:close/>
                <a:moveTo>
                  <a:pt x="21" y="12"/>
                </a:moveTo>
                <a:cubicBezTo>
                  <a:pt x="21" y="11"/>
                  <a:pt x="22" y="10"/>
                  <a:pt x="23" y="9"/>
                </a:cubicBezTo>
                <a:cubicBezTo>
                  <a:pt x="23" y="8"/>
                  <a:pt x="24" y="8"/>
                  <a:pt x="24" y="8"/>
                </a:cubicBezTo>
                <a:cubicBezTo>
                  <a:pt x="25" y="8"/>
                  <a:pt x="25" y="8"/>
                  <a:pt x="26" y="8"/>
                </a:cubicBezTo>
                <a:cubicBezTo>
                  <a:pt x="27" y="8"/>
                  <a:pt x="27" y="8"/>
                  <a:pt x="28" y="8"/>
                </a:cubicBezTo>
                <a:cubicBezTo>
                  <a:pt x="28" y="8"/>
                  <a:pt x="29" y="9"/>
                  <a:pt x="29" y="9"/>
                </a:cubicBezTo>
                <a:cubicBezTo>
                  <a:pt x="30" y="9"/>
                  <a:pt x="30" y="10"/>
                  <a:pt x="30" y="10"/>
                </a:cubicBezTo>
                <a:cubicBezTo>
                  <a:pt x="30" y="11"/>
                  <a:pt x="30" y="11"/>
                  <a:pt x="31" y="12"/>
                </a:cubicBezTo>
                <a:lnTo>
                  <a:pt x="21" y="12"/>
                </a:lnTo>
                <a:close/>
                <a:moveTo>
                  <a:pt x="36" y="22"/>
                </a:moveTo>
                <a:cubicBezTo>
                  <a:pt x="36" y="22"/>
                  <a:pt x="36" y="23"/>
                  <a:pt x="36" y="23"/>
                </a:cubicBezTo>
                <a:cubicBezTo>
                  <a:pt x="36" y="23"/>
                  <a:pt x="37" y="24"/>
                  <a:pt x="37" y="25"/>
                </a:cubicBezTo>
                <a:cubicBezTo>
                  <a:pt x="37" y="25"/>
                  <a:pt x="38" y="26"/>
                  <a:pt x="38" y="26"/>
                </a:cubicBezTo>
                <a:cubicBezTo>
                  <a:pt x="39" y="27"/>
                  <a:pt x="41" y="27"/>
                  <a:pt x="43" y="27"/>
                </a:cubicBezTo>
                <a:cubicBezTo>
                  <a:pt x="44" y="27"/>
                  <a:pt x="45" y="27"/>
                  <a:pt x="45" y="27"/>
                </a:cubicBezTo>
                <a:cubicBezTo>
                  <a:pt x="46" y="27"/>
                  <a:pt x="47" y="27"/>
                  <a:pt x="47" y="26"/>
                </a:cubicBezTo>
                <a:cubicBezTo>
                  <a:pt x="48" y="26"/>
                  <a:pt x="48" y="26"/>
                  <a:pt x="49" y="25"/>
                </a:cubicBezTo>
                <a:cubicBezTo>
                  <a:pt x="49" y="25"/>
                  <a:pt x="49" y="25"/>
                  <a:pt x="50" y="24"/>
                </a:cubicBezTo>
                <a:cubicBezTo>
                  <a:pt x="50" y="23"/>
                  <a:pt x="50" y="21"/>
                  <a:pt x="50" y="19"/>
                </a:cubicBezTo>
                <a:lnTo>
                  <a:pt x="50" y="6"/>
                </a:lnTo>
                <a:lnTo>
                  <a:pt x="48" y="6"/>
                </a:lnTo>
                <a:lnTo>
                  <a:pt x="48" y="8"/>
                </a:lnTo>
                <a:cubicBezTo>
                  <a:pt x="47" y="7"/>
                  <a:pt x="46" y="6"/>
                  <a:pt x="46" y="6"/>
                </a:cubicBezTo>
                <a:cubicBezTo>
                  <a:pt x="45" y="6"/>
                  <a:pt x="44" y="6"/>
                  <a:pt x="43" y="6"/>
                </a:cubicBezTo>
                <a:cubicBezTo>
                  <a:pt x="42" y="6"/>
                  <a:pt x="42" y="6"/>
                  <a:pt x="41" y="6"/>
                </a:cubicBezTo>
                <a:cubicBezTo>
                  <a:pt x="40" y="6"/>
                  <a:pt x="40" y="6"/>
                  <a:pt x="39" y="7"/>
                </a:cubicBezTo>
                <a:cubicBezTo>
                  <a:pt x="39" y="7"/>
                  <a:pt x="38" y="7"/>
                  <a:pt x="38" y="8"/>
                </a:cubicBezTo>
                <a:cubicBezTo>
                  <a:pt x="37" y="8"/>
                  <a:pt x="37" y="9"/>
                  <a:pt x="37" y="9"/>
                </a:cubicBezTo>
                <a:cubicBezTo>
                  <a:pt x="36" y="10"/>
                  <a:pt x="36" y="11"/>
                  <a:pt x="36" y="11"/>
                </a:cubicBezTo>
                <a:cubicBezTo>
                  <a:pt x="36" y="12"/>
                  <a:pt x="36" y="13"/>
                  <a:pt x="36" y="13"/>
                </a:cubicBezTo>
                <a:cubicBezTo>
                  <a:pt x="36" y="14"/>
                  <a:pt x="36" y="15"/>
                  <a:pt x="36" y="16"/>
                </a:cubicBezTo>
                <a:cubicBezTo>
                  <a:pt x="37" y="17"/>
                  <a:pt x="37" y="18"/>
                  <a:pt x="38" y="19"/>
                </a:cubicBezTo>
                <a:cubicBezTo>
                  <a:pt x="38" y="20"/>
                  <a:pt x="39" y="20"/>
                  <a:pt x="40" y="21"/>
                </a:cubicBezTo>
                <a:cubicBezTo>
                  <a:pt x="41" y="21"/>
                  <a:pt x="42" y="21"/>
                  <a:pt x="43" y="21"/>
                </a:cubicBezTo>
                <a:cubicBezTo>
                  <a:pt x="44" y="21"/>
                  <a:pt x="45" y="21"/>
                  <a:pt x="45" y="21"/>
                </a:cubicBezTo>
                <a:cubicBezTo>
                  <a:pt x="46" y="20"/>
                  <a:pt x="47" y="20"/>
                  <a:pt x="48" y="19"/>
                </a:cubicBezTo>
                <a:cubicBezTo>
                  <a:pt x="48" y="19"/>
                  <a:pt x="48" y="19"/>
                  <a:pt x="48" y="19"/>
                </a:cubicBezTo>
                <a:cubicBezTo>
                  <a:pt x="48" y="19"/>
                  <a:pt x="48" y="19"/>
                  <a:pt x="48" y="19"/>
                </a:cubicBezTo>
                <a:cubicBezTo>
                  <a:pt x="48" y="21"/>
                  <a:pt x="48" y="22"/>
                  <a:pt x="47" y="22"/>
                </a:cubicBezTo>
                <a:cubicBezTo>
                  <a:pt x="47" y="23"/>
                  <a:pt x="47" y="23"/>
                  <a:pt x="47" y="24"/>
                </a:cubicBezTo>
                <a:cubicBezTo>
                  <a:pt x="47" y="24"/>
                  <a:pt x="46" y="24"/>
                  <a:pt x="46" y="24"/>
                </a:cubicBezTo>
                <a:cubicBezTo>
                  <a:pt x="46" y="25"/>
                  <a:pt x="45" y="25"/>
                  <a:pt x="45" y="25"/>
                </a:cubicBezTo>
                <a:cubicBezTo>
                  <a:pt x="44" y="25"/>
                  <a:pt x="44" y="25"/>
                  <a:pt x="43" y="25"/>
                </a:cubicBezTo>
                <a:cubicBezTo>
                  <a:pt x="42" y="25"/>
                  <a:pt x="42" y="25"/>
                  <a:pt x="41" y="25"/>
                </a:cubicBezTo>
                <a:cubicBezTo>
                  <a:pt x="41" y="25"/>
                  <a:pt x="40" y="25"/>
                  <a:pt x="40" y="25"/>
                </a:cubicBezTo>
                <a:cubicBezTo>
                  <a:pt x="40" y="24"/>
                  <a:pt x="40" y="24"/>
                  <a:pt x="39" y="24"/>
                </a:cubicBezTo>
                <a:cubicBezTo>
                  <a:pt x="39" y="24"/>
                  <a:pt x="39" y="23"/>
                  <a:pt x="39" y="23"/>
                </a:cubicBezTo>
                <a:lnTo>
                  <a:pt x="36" y="22"/>
                </a:lnTo>
                <a:close/>
                <a:moveTo>
                  <a:pt x="39" y="13"/>
                </a:moveTo>
                <a:cubicBezTo>
                  <a:pt x="39" y="11"/>
                  <a:pt x="39" y="10"/>
                  <a:pt x="40" y="9"/>
                </a:cubicBezTo>
                <a:cubicBezTo>
                  <a:pt x="41" y="8"/>
                  <a:pt x="42" y="8"/>
                  <a:pt x="43" y="8"/>
                </a:cubicBezTo>
                <a:cubicBezTo>
                  <a:pt x="44" y="8"/>
                  <a:pt x="44" y="8"/>
                  <a:pt x="45" y="8"/>
                </a:cubicBezTo>
                <a:cubicBezTo>
                  <a:pt x="46" y="8"/>
                  <a:pt x="46" y="9"/>
                  <a:pt x="46" y="9"/>
                </a:cubicBezTo>
                <a:cubicBezTo>
                  <a:pt x="47" y="10"/>
                  <a:pt x="47" y="10"/>
                  <a:pt x="47" y="11"/>
                </a:cubicBezTo>
                <a:cubicBezTo>
                  <a:pt x="48" y="12"/>
                  <a:pt x="48" y="12"/>
                  <a:pt x="48" y="13"/>
                </a:cubicBezTo>
                <a:cubicBezTo>
                  <a:pt x="48" y="14"/>
                  <a:pt x="48" y="15"/>
                  <a:pt x="47" y="16"/>
                </a:cubicBezTo>
                <a:cubicBezTo>
                  <a:pt x="47" y="17"/>
                  <a:pt x="47" y="17"/>
                  <a:pt x="46" y="18"/>
                </a:cubicBezTo>
                <a:cubicBezTo>
                  <a:pt x="46" y="18"/>
                  <a:pt x="46" y="18"/>
                  <a:pt x="45" y="19"/>
                </a:cubicBezTo>
                <a:cubicBezTo>
                  <a:pt x="44" y="19"/>
                  <a:pt x="44" y="19"/>
                  <a:pt x="43" y="19"/>
                </a:cubicBezTo>
                <a:cubicBezTo>
                  <a:pt x="43" y="19"/>
                  <a:pt x="42" y="19"/>
                  <a:pt x="41" y="19"/>
                </a:cubicBezTo>
                <a:cubicBezTo>
                  <a:pt x="41" y="18"/>
                  <a:pt x="40" y="18"/>
                  <a:pt x="40" y="18"/>
                </a:cubicBezTo>
                <a:cubicBezTo>
                  <a:pt x="40" y="17"/>
                  <a:pt x="39" y="17"/>
                  <a:pt x="39" y="16"/>
                </a:cubicBezTo>
                <a:cubicBezTo>
                  <a:pt x="39" y="15"/>
                  <a:pt x="39" y="14"/>
                  <a:pt x="39" y="13"/>
                </a:cubicBezTo>
                <a:close/>
                <a:moveTo>
                  <a:pt x="55" y="3"/>
                </a:moveTo>
                <a:lnTo>
                  <a:pt x="57" y="3"/>
                </a:lnTo>
                <a:lnTo>
                  <a:pt x="57" y="0"/>
                </a:lnTo>
                <a:lnTo>
                  <a:pt x="55" y="0"/>
                </a:lnTo>
                <a:lnTo>
                  <a:pt x="55" y="3"/>
                </a:lnTo>
                <a:close/>
                <a:moveTo>
                  <a:pt x="55" y="21"/>
                </a:moveTo>
                <a:lnTo>
                  <a:pt x="57" y="21"/>
                </a:lnTo>
                <a:lnTo>
                  <a:pt x="57" y="6"/>
                </a:lnTo>
                <a:lnTo>
                  <a:pt x="55" y="6"/>
                </a:lnTo>
                <a:lnTo>
                  <a:pt x="55" y="21"/>
                </a:lnTo>
                <a:close/>
                <a:moveTo>
                  <a:pt x="61" y="17"/>
                </a:moveTo>
                <a:cubicBezTo>
                  <a:pt x="61" y="17"/>
                  <a:pt x="61" y="18"/>
                  <a:pt x="61" y="19"/>
                </a:cubicBezTo>
                <a:cubicBezTo>
                  <a:pt x="62" y="19"/>
                  <a:pt x="62" y="20"/>
                  <a:pt x="63" y="20"/>
                </a:cubicBezTo>
                <a:cubicBezTo>
                  <a:pt x="64" y="21"/>
                  <a:pt x="66" y="22"/>
                  <a:pt x="68" y="22"/>
                </a:cubicBezTo>
                <a:cubicBezTo>
                  <a:pt x="68" y="22"/>
                  <a:pt x="69" y="21"/>
                  <a:pt x="70" y="21"/>
                </a:cubicBezTo>
                <a:cubicBezTo>
                  <a:pt x="70" y="21"/>
                  <a:pt x="71" y="21"/>
                  <a:pt x="71" y="21"/>
                </a:cubicBezTo>
                <a:cubicBezTo>
                  <a:pt x="72" y="21"/>
                  <a:pt x="72" y="20"/>
                  <a:pt x="73" y="20"/>
                </a:cubicBezTo>
                <a:cubicBezTo>
                  <a:pt x="73" y="20"/>
                  <a:pt x="73" y="19"/>
                  <a:pt x="74" y="19"/>
                </a:cubicBezTo>
                <a:cubicBezTo>
                  <a:pt x="74" y="19"/>
                  <a:pt x="74" y="18"/>
                  <a:pt x="74" y="18"/>
                </a:cubicBezTo>
                <a:cubicBezTo>
                  <a:pt x="74" y="18"/>
                  <a:pt x="74" y="17"/>
                  <a:pt x="74" y="17"/>
                </a:cubicBezTo>
                <a:cubicBezTo>
                  <a:pt x="74" y="16"/>
                  <a:pt x="74" y="16"/>
                  <a:pt x="74" y="15"/>
                </a:cubicBezTo>
                <a:cubicBezTo>
                  <a:pt x="74" y="15"/>
                  <a:pt x="74" y="15"/>
                  <a:pt x="74" y="14"/>
                </a:cubicBezTo>
                <a:cubicBezTo>
                  <a:pt x="73" y="14"/>
                  <a:pt x="73" y="14"/>
                  <a:pt x="73" y="14"/>
                </a:cubicBezTo>
                <a:cubicBezTo>
                  <a:pt x="73" y="13"/>
                  <a:pt x="72" y="13"/>
                  <a:pt x="72" y="13"/>
                </a:cubicBezTo>
                <a:cubicBezTo>
                  <a:pt x="71" y="13"/>
                  <a:pt x="71" y="13"/>
                  <a:pt x="70" y="13"/>
                </a:cubicBezTo>
                <a:cubicBezTo>
                  <a:pt x="70" y="12"/>
                  <a:pt x="69" y="12"/>
                  <a:pt x="68" y="12"/>
                </a:cubicBezTo>
                <a:cubicBezTo>
                  <a:pt x="67" y="12"/>
                  <a:pt x="66" y="12"/>
                  <a:pt x="66" y="11"/>
                </a:cubicBezTo>
                <a:cubicBezTo>
                  <a:pt x="66" y="11"/>
                  <a:pt x="65" y="11"/>
                  <a:pt x="65" y="11"/>
                </a:cubicBezTo>
                <a:cubicBezTo>
                  <a:pt x="65" y="11"/>
                  <a:pt x="65" y="11"/>
                  <a:pt x="65" y="11"/>
                </a:cubicBezTo>
                <a:cubicBezTo>
                  <a:pt x="64" y="11"/>
                  <a:pt x="64" y="11"/>
                  <a:pt x="64" y="11"/>
                </a:cubicBezTo>
                <a:cubicBezTo>
                  <a:pt x="64" y="10"/>
                  <a:pt x="64" y="10"/>
                  <a:pt x="64" y="10"/>
                </a:cubicBezTo>
                <a:cubicBezTo>
                  <a:pt x="64" y="10"/>
                  <a:pt x="64" y="10"/>
                  <a:pt x="64" y="10"/>
                </a:cubicBezTo>
                <a:cubicBezTo>
                  <a:pt x="64" y="9"/>
                  <a:pt x="64" y="9"/>
                  <a:pt x="64" y="9"/>
                </a:cubicBezTo>
                <a:cubicBezTo>
                  <a:pt x="64" y="9"/>
                  <a:pt x="64" y="8"/>
                  <a:pt x="65" y="8"/>
                </a:cubicBezTo>
                <a:cubicBezTo>
                  <a:pt x="65" y="8"/>
                  <a:pt x="65" y="8"/>
                  <a:pt x="66" y="8"/>
                </a:cubicBezTo>
                <a:cubicBezTo>
                  <a:pt x="66" y="8"/>
                  <a:pt x="67" y="8"/>
                  <a:pt x="67" y="8"/>
                </a:cubicBezTo>
                <a:cubicBezTo>
                  <a:pt x="68" y="8"/>
                  <a:pt x="68" y="8"/>
                  <a:pt x="69" y="8"/>
                </a:cubicBezTo>
                <a:cubicBezTo>
                  <a:pt x="69" y="8"/>
                  <a:pt x="70" y="8"/>
                  <a:pt x="70" y="8"/>
                </a:cubicBezTo>
                <a:cubicBezTo>
                  <a:pt x="70" y="9"/>
                  <a:pt x="70" y="9"/>
                  <a:pt x="71" y="9"/>
                </a:cubicBezTo>
                <a:cubicBezTo>
                  <a:pt x="71" y="9"/>
                  <a:pt x="71" y="10"/>
                  <a:pt x="71" y="10"/>
                </a:cubicBezTo>
                <a:lnTo>
                  <a:pt x="74" y="10"/>
                </a:lnTo>
                <a:cubicBezTo>
                  <a:pt x="74" y="9"/>
                  <a:pt x="74" y="9"/>
                  <a:pt x="73" y="8"/>
                </a:cubicBezTo>
                <a:cubicBezTo>
                  <a:pt x="73" y="8"/>
                  <a:pt x="73" y="8"/>
                  <a:pt x="73" y="7"/>
                </a:cubicBezTo>
                <a:cubicBezTo>
                  <a:pt x="73" y="7"/>
                  <a:pt x="72" y="7"/>
                  <a:pt x="72" y="7"/>
                </a:cubicBezTo>
                <a:cubicBezTo>
                  <a:pt x="72" y="6"/>
                  <a:pt x="71" y="6"/>
                  <a:pt x="71" y="6"/>
                </a:cubicBezTo>
                <a:cubicBezTo>
                  <a:pt x="70" y="6"/>
                  <a:pt x="70" y="6"/>
                  <a:pt x="69" y="6"/>
                </a:cubicBezTo>
                <a:cubicBezTo>
                  <a:pt x="68" y="6"/>
                  <a:pt x="68" y="6"/>
                  <a:pt x="67" y="6"/>
                </a:cubicBezTo>
                <a:cubicBezTo>
                  <a:pt x="67" y="6"/>
                  <a:pt x="66" y="6"/>
                  <a:pt x="66" y="6"/>
                </a:cubicBezTo>
                <a:cubicBezTo>
                  <a:pt x="66" y="6"/>
                  <a:pt x="65" y="6"/>
                  <a:pt x="65" y="6"/>
                </a:cubicBezTo>
                <a:cubicBezTo>
                  <a:pt x="64" y="6"/>
                  <a:pt x="64" y="6"/>
                  <a:pt x="64" y="6"/>
                </a:cubicBezTo>
                <a:cubicBezTo>
                  <a:pt x="63" y="6"/>
                  <a:pt x="63" y="6"/>
                  <a:pt x="63" y="7"/>
                </a:cubicBezTo>
                <a:cubicBezTo>
                  <a:pt x="63" y="7"/>
                  <a:pt x="62" y="7"/>
                  <a:pt x="62" y="7"/>
                </a:cubicBezTo>
                <a:cubicBezTo>
                  <a:pt x="62" y="7"/>
                  <a:pt x="62" y="8"/>
                  <a:pt x="62" y="8"/>
                </a:cubicBezTo>
                <a:cubicBezTo>
                  <a:pt x="61" y="8"/>
                  <a:pt x="61" y="9"/>
                  <a:pt x="61" y="9"/>
                </a:cubicBezTo>
                <a:cubicBezTo>
                  <a:pt x="61" y="9"/>
                  <a:pt x="61" y="10"/>
                  <a:pt x="61" y="10"/>
                </a:cubicBezTo>
                <a:cubicBezTo>
                  <a:pt x="61" y="10"/>
                  <a:pt x="61" y="11"/>
                  <a:pt x="61" y="11"/>
                </a:cubicBezTo>
                <a:cubicBezTo>
                  <a:pt x="61" y="11"/>
                  <a:pt x="62" y="12"/>
                  <a:pt x="62" y="12"/>
                </a:cubicBezTo>
                <a:cubicBezTo>
                  <a:pt x="62" y="12"/>
                  <a:pt x="62" y="13"/>
                  <a:pt x="62" y="13"/>
                </a:cubicBezTo>
                <a:cubicBezTo>
                  <a:pt x="63" y="13"/>
                  <a:pt x="63" y="13"/>
                  <a:pt x="64" y="13"/>
                </a:cubicBezTo>
                <a:cubicBezTo>
                  <a:pt x="64" y="14"/>
                  <a:pt x="65" y="14"/>
                  <a:pt x="65" y="14"/>
                </a:cubicBezTo>
                <a:cubicBezTo>
                  <a:pt x="66" y="14"/>
                  <a:pt x="67" y="14"/>
                  <a:pt x="68" y="15"/>
                </a:cubicBezTo>
                <a:cubicBezTo>
                  <a:pt x="69" y="15"/>
                  <a:pt x="70" y="15"/>
                  <a:pt x="71" y="16"/>
                </a:cubicBezTo>
                <a:cubicBezTo>
                  <a:pt x="71" y="16"/>
                  <a:pt x="71" y="16"/>
                  <a:pt x="71" y="16"/>
                </a:cubicBezTo>
                <a:cubicBezTo>
                  <a:pt x="71" y="16"/>
                  <a:pt x="72" y="17"/>
                  <a:pt x="72" y="17"/>
                </a:cubicBezTo>
                <a:cubicBezTo>
                  <a:pt x="72" y="17"/>
                  <a:pt x="71" y="18"/>
                  <a:pt x="71" y="18"/>
                </a:cubicBezTo>
                <a:cubicBezTo>
                  <a:pt x="71" y="18"/>
                  <a:pt x="71" y="18"/>
                  <a:pt x="71" y="19"/>
                </a:cubicBezTo>
                <a:cubicBezTo>
                  <a:pt x="70" y="19"/>
                  <a:pt x="70" y="19"/>
                  <a:pt x="69" y="19"/>
                </a:cubicBezTo>
                <a:cubicBezTo>
                  <a:pt x="69" y="19"/>
                  <a:pt x="68" y="19"/>
                  <a:pt x="68" y="19"/>
                </a:cubicBezTo>
                <a:cubicBezTo>
                  <a:pt x="67" y="19"/>
                  <a:pt x="66" y="19"/>
                  <a:pt x="66" y="19"/>
                </a:cubicBezTo>
                <a:cubicBezTo>
                  <a:pt x="66" y="19"/>
                  <a:pt x="65" y="19"/>
                  <a:pt x="65" y="19"/>
                </a:cubicBezTo>
                <a:cubicBezTo>
                  <a:pt x="64" y="18"/>
                  <a:pt x="64" y="18"/>
                  <a:pt x="64" y="18"/>
                </a:cubicBezTo>
                <a:cubicBezTo>
                  <a:pt x="64" y="17"/>
                  <a:pt x="64" y="17"/>
                  <a:pt x="63" y="16"/>
                </a:cubicBezTo>
                <a:lnTo>
                  <a:pt x="61" y="17"/>
                </a:lnTo>
                <a:close/>
                <a:moveTo>
                  <a:pt x="84" y="19"/>
                </a:moveTo>
                <a:cubicBezTo>
                  <a:pt x="84" y="19"/>
                  <a:pt x="83" y="19"/>
                  <a:pt x="83" y="19"/>
                </a:cubicBezTo>
                <a:cubicBezTo>
                  <a:pt x="83" y="19"/>
                  <a:pt x="83" y="19"/>
                  <a:pt x="83" y="19"/>
                </a:cubicBezTo>
                <a:cubicBezTo>
                  <a:pt x="82" y="19"/>
                  <a:pt x="82" y="19"/>
                  <a:pt x="82" y="19"/>
                </a:cubicBezTo>
                <a:cubicBezTo>
                  <a:pt x="82" y="19"/>
                  <a:pt x="82" y="19"/>
                  <a:pt x="82" y="19"/>
                </a:cubicBezTo>
                <a:cubicBezTo>
                  <a:pt x="82" y="19"/>
                  <a:pt x="81" y="19"/>
                  <a:pt x="81" y="19"/>
                </a:cubicBezTo>
                <a:cubicBezTo>
                  <a:pt x="81" y="18"/>
                  <a:pt x="81" y="18"/>
                  <a:pt x="81" y="18"/>
                </a:cubicBezTo>
                <a:cubicBezTo>
                  <a:pt x="81" y="18"/>
                  <a:pt x="81" y="18"/>
                  <a:pt x="81" y="18"/>
                </a:cubicBezTo>
                <a:cubicBezTo>
                  <a:pt x="81" y="17"/>
                  <a:pt x="81" y="17"/>
                  <a:pt x="81" y="17"/>
                </a:cubicBezTo>
                <a:lnTo>
                  <a:pt x="81" y="8"/>
                </a:lnTo>
                <a:lnTo>
                  <a:pt x="84" y="8"/>
                </a:lnTo>
                <a:lnTo>
                  <a:pt x="84" y="6"/>
                </a:lnTo>
                <a:lnTo>
                  <a:pt x="81" y="6"/>
                </a:lnTo>
                <a:lnTo>
                  <a:pt x="81" y="1"/>
                </a:lnTo>
                <a:lnTo>
                  <a:pt x="78" y="2"/>
                </a:lnTo>
                <a:lnTo>
                  <a:pt x="78" y="6"/>
                </a:lnTo>
                <a:lnTo>
                  <a:pt x="76" y="6"/>
                </a:lnTo>
                <a:lnTo>
                  <a:pt x="76" y="8"/>
                </a:lnTo>
                <a:lnTo>
                  <a:pt x="78" y="8"/>
                </a:lnTo>
                <a:lnTo>
                  <a:pt x="78" y="17"/>
                </a:lnTo>
                <a:cubicBezTo>
                  <a:pt x="78" y="17"/>
                  <a:pt x="78" y="18"/>
                  <a:pt x="78" y="19"/>
                </a:cubicBezTo>
                <a:cubicBezTo>
                  <a:pt x="78" y="19"/>
                  <a:pt x="78" y="19"/>
                  <a:pt x="79" y="20"/>
                </a:cubicBezTo>
                <a:cubicBezTo>
                  <a:pt x="79" y="20"/>
                  <a:pt x="79" y="20"/>
                  <a:pt x="79" y="20"/>
                </a:cubicBezTo>
                <a:cubicBezTo>
                  <a:pt x="79" y="21"/>
                  <a:pt x="80" y="21"/>
                  <a:pt x="80" y="21"/>
                </a:cubicBezTo>
                <a:cubicBezTo>
                  <a:pt x="80" y="21"/>
                  <a:pt x="80" y="21"/>
                  <a:pt x="81" y="21"/>
                </a:cubicBezTo>
                <a:cubicBezTo>
                  <a:pt x="81" y="21"/>
                  <a:pt x="82" y="21"/>
                  <a:pt x="82" y="21"/>
                </a:cubicBezTo>
                <a:cubicBezTo>
                  <a:pt x="82" y="21"/>
                  <a:pt x="83" y="21"/>
                  <a:pt x="83" y="21"/>
                </a:cubicBezTo>
                <a:cubicBezTo>
                  <a:pt x="84" y="21"/>
                  <a:pt x="84" y="21"/>
                  <a:pt x="84" y="21"/>
                </a:cubicBezTo>
                <a:lnTo>
                  <a:pt x="84" y="19"/>
                </a:lnTo>
                <a:close/>
                <a:moveTo>
                  <a:pt x="98" y="16"/>
                </a:moveTo>
                <a:cubicBezTo>
                  <a:pt x="98" y="17"/>
                  <a:pt x="97" y="18"/>
                  <a:pt x="96" y="19"/>
                </a:cubicBezTo>
                <a:cubicBezTo>
                  <a:pt x="96" y="19"/>
                  <a:pt x="95" y="19"/>
                  <a:pt x="95" y="19"/>
                </a:cubicBezTo>
                <a:cubicBezTo>
                  <a:pt x="95" y="19"/>
                  <a:pt x="94" y="19"/>
                  <a:pt x="94" y="19"/>
                </a:cubicBezTo>
                <a:cubicBezTo>
                  <a:pt x="93" y="19"/>
                  <a:pt x="92" y="19"/>
                  <a:pt x="92" y="19"/>
                </a:cubicBezTo>
                <a:cubicBezTo>
                  <a:pt x="91" y="19"/>
                  <a:pt x="91" y="18"/>
                  <a:pt x="90" y="18"/>
                </a:cubicBezTo>
                <a:cubicBezTo>
                  <a:pt x="90" y="18"/>
                  <a:pt x="89" y="17"/>
                  <a:pt x="89" y="16"/>
                </a:cubicBezTo>
                <a:cubicBezTo>
                  <a:pt x="89" y="16"/>
                  <a:pt x="89" y="15"/>
                  <a:pt x="89" y="14"/>
                </a:cubicBezTo>
                <a:lnTo>
                  <a:pt x="101" y="14"/>
                </a:lnTo>
                <a:cubicBezTo>
                  <a:pt x="101" y="14"/>
                  <a:pt x="101" y="14"/>
                  <a:pt x="101" y="14"/>
                </a:cubicBezTo>
                <a:cubicBezTo>
                  <a:pt x="101" y="14"/>
                  <a:pt x="101" y="14"/>
                  <a:pt x="101" y="13"/>
                </a:cubicBezTo>
                <a:cubicBezTo>
                  <a:pt x="101" y="12"/>
                  <a:pt x="101" y="11"/>
                  <a:pt x="100" y="10"/>
                </a:cubicBezTo>
                <a:cubicBezTo>
                  <a:pt x="100" y="9"/>
                  <a:pt x="100" y="8"/>
                  <a:pt x="99" y="8"/>
                </a:cubicBezTo>
                <a:cubicBezTo>
                  <a:pt x="98" y="7"/>
                  <a:pt x="97" y="6"/>
                  <a:pt x="96" y="6"/>
                </a:cubicBezTo>
                <a:cubicBezTo>
                  <a:pt x="96" y="6"/>
                  <a:pt x="95" y="6"/>
                  <a:pt x="93" y="6"/>
                </a:cubicBezTo>
                <a:cubicBezTo>
                  <a:pt x="92" y="6"/>
                  <a:pt x="91" y="6"/>
                  <a:pt x="90" y="6"/>
                </a:cubicBezTo>
                <a:cubicBezTo>
                  <a:pt x="89" y="6"/>
                  <a:pt x="89" y="7"/>
                  <a:pt x="88" y="8"/>
                </a:cubicBezTo>
                <a:cubicBezTo>
                  <a:pt x="87" y="8"/>
                  <a:pt x="87" y="9"/>
                  <a:pt x="86" y="10"/>
                </a:cubicBezTo>
                <a:cubicBezTo>
                  <a:pt x="86" y="11"/>
                  <a:pt x="86" y="12"/>
                  <a:pt x="86" y="14"/>
                </a:cubicBezTo>
                <a:cubicBezTo>
                  <a:pt x="86" y="15"/>
                  <a:pt x="86" y="16"/>
                  <a:pt x="86" y="17"/>
                </a:cubicBezTo>
                <a:cubicBezTo>
                  <a:pt x="87" y="18"/>
                  <a:pt x="87" y="19"/>
                  <a:pt x="88" y="19"/>
                </a:cubicBezTo>
                <a:cubicBezTo>
                  <a:pt x="89" y="20"/>
                  <a:pt x="89" y="21"/>
                  <a:pt x="90" y="21"/>
                </a:cubicBezTo>
                <a:cubicBezTo>
                  <a:pt x="91" y="21"/>
                  <a:pt x="92" y="22"/>
                  <a:pt x="94" y="22"/>
                </a:cubicBezTo>
                <a:cubicBezTo>
                  <a:pt x="95" y="22"/>
                  <a:pt x="95" y="21"/>
                  <a:pt x="96" y="21"/>
                </a:cubicBezTo>
                <a:cubicBezTo>
                  <a:pt x="97" y="21"/>
                  <a:pt x="98" y="21"/>
                  <a:pt x="98" y="20"/>
                </a:cubicBezTo>
                <a:cubicBezTo>
                  <a:pt x="99" y="20"/>
                  <a:pt x="99" y="19"/>
                  <a:pt x="100" y="19"/>
                </a:cubicBezTo>
                <a:cubicBezTo>
                  <a:pt x="100" y="18"/>
                  <a:pt x="101" y="17"/>
                  <a:pt x="101" y="17"/>
                </a:cubicBezTo>
                <a:lnTo>
                  <a:pt x="98" y="16"/>
                </a:lnTo>
                <a:close/>
                <a:moveTo>
                  <a:pt x="89" y="12"/>
                </a:moveTo>
                <a:cubicBezTo>
                  <a:pt x="89" y="11"/>
                  <a:pt x="89" y="10"/>
                  <a:pt x="90" y="9"/>
                </a:cubicBezTo>
                <a:cubicBezTo>
                  <a:pt x="91" y="8"/>
                  <a:pt x="91" y="8"/>
                  <a:pt x="92" y="8"/>
                </a:cubicBezTo>
                <a:cubicBezTo>
                  <a:pt x="92" y="8"/>
                  <a:pt x="93" y="8"/>
                  <a:pt x="93" y="8"/>
                </a:cubicBezTo>
                <a:cubicBezTo>
                  <a:pt x="94" y="8"/>
                  <a:pt x="95" y="8"/>
                  <a:pt x="95" y="8"/>
                </a:cubicBezTo>
                <a:cubicBezTo>
                  <a:pt x="96" y="8"/>
                  <a:pt x="96" y="9"/>
                  <a:pt x="97" y="9"/>
                </a:cubicBezTo>
                <a:cubicBezTo>
                  <a:pt x="97" y="9"/>
                  <a:pt x="97" y="10"/>
                  <a:pt x="98" y="10"/>
                </a:cubicBezTo>
                <a:cubicBezTo>
                  <a:pt x="98" y="11"/>
                  <a:pt x="98" y="11"/>
                  <a:pt x="98" y="12"/>
                </a:cubicBezTo>
                <a:lnTo>
                  <a:pt x="89" y="12"/>
                </a:lnTo>
                <a:close/>
                <a:moveTo>
                  <a:pt x="104" y="21"/>
                </a:moveTo>
                <a:lnTo>
                  <a:pt x="107" y="21"/>
                </a:lnTo>
                <a:lnTo>
                  <a:pt x="107" y="13"/>
                </a:lnTo>
                <a:cubicBezTo>
                  <a:pt x="107" y="13"/>
                  <a:pt x="107" y="12"/>
                  <a:pt x="107" y="12"/>
                </a:cubicBezTo>
                <a:cubicBezTo>
                  <a:pt x="107" y="11"/>
                  <a:pt x="107" y="11"/>
                  <a:pt x="108" y="10"/>
                </a:cubicBezTo>
                <a:cubicBezTo>
                  <a:pt x="108" y="10"/>
                  <a:pt x="108" y="9"/>
                  <a:pt x="109" y="9"/>
                </a:cubicBezTo>
                <a:cubicBezTo>
                  <a:pt x="109" y="9"/>
                  <a:pt x="109" y="8"/>
                  <a:pt x="109" y="8"/>
                </a:cubicBezTo>
                <a:cubicBezTo>
                  <a:pt x="110" y="8"/>
                  <a:pt x="110" y="8"/>
                  <a:pt x="110" y="8"/>
                </a:cubicBezTo>
                <a:cubicBezTo>
                  <a:pt x="111" y="8"/>
                  <a:pt x="111" y="8"/>
                  <a:pt x="111" y="8"/>
                </a:cubicBezTo>
                <a:cubicBezTo>
                  <a:pt x="112" y="8"/>
                  <a:pt x="112" y="9"/>
                  <a:pt x="112" y="9"/>
                </a:cubicBezTo>
                <a:lnTo>
                  <a:pt x="113" y="6"/>
                </a:lnTo>
                <a:cubicBezTo>
                  <a:pt x="113" y="6"/>
                  <a:pt x="112" y="6"/>
                  <a:pt x="112" y="6"/>
                </a:cubicBezTo>
                <a:cubicBezTo>
                  <a:pt x="111" y="6"/>
                  <a:pt x="111" y="6"/>
                  <a:pt x="110" y="6"/>
                </a:cubicBezTo>
                <a:cubicBezTo>
                  <a:pt x="110" y="6"/>
                  <a:pt x="110" y="6"/>
                  <a:pt x="110" y="6"/>
                </a:cubicBezTo>
                <a:cubicBezTo>
                  <a:pt x="109" y="6"/>
                  <a:pt x="109" y="6"/>
                  <a:pt x="109" y="6"/>
                </a:cubicBezTo>
                <a:cubicBezTo>
                  <a:pt x="108" y="6"/>
                  <a:pt x="108" y="6"/>
                  <a:pt x="108" y="7"/>
                </a:cubicBezTo>
                <a:cubicBezTo>
                  <a:pt x="108" y="7"/>
                  <a:pt x="107" y="8"/>
                  <a:pt x="107" y="8"/>
                </a:cubicBezTo>
                <a:lnTo>
                  <a:pt x="107" y="6"/>
                </a:lnTo>
                <a:lnTo>
                  <a:pt x="104" y="6"/>
                </a:lnTo>
                <a:lnTo>
                  <a:pt x="104" y="2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271"/>
          <p:cNvSpPr>
            <a:spLocks noEditPoints="1"/>
          </p:cNvSpPr>
          <p:nvPr/>
        </p:nvSpPr>
        <p:spPr bwMode="auto">
          <a:xfrm>
            <a:off x="4222750" y="3025775"/>
            <a:ext cx="177800" cy="96837"/>
          </a:xfrm>
          <a:custGeom>
            <a:avLst/>
            <a:gdLst>
              <a:gd name="T0" fmla="*/ 5 w 39"/>
              <a:gd name="T1" fmla="*/ 21 h 21"/>
              <a:gd name="T2" fmla="*/ 8 w 39"/>
              <a:gd name="T3" fmla="*/ 8 h 21"/>
              <a:gd name="T4" fmla="*/ 5 w 39"/>
              <a:gd name="T5" fmla="*/ 6 h 21"/>
              <a:gd name="T6" fmla="*/ 5 w 39"/>
              <a:gd name="T7" fmla="*/ 3 h 21"/>
              <a:gd name="T8" fmla="*/ 6 w 39"/>
              <a:gd name="T9" fmla="*/ 2 h 21"/>
              <a:gd name="T10" fmla="*/ 8 w 39"/>
              <a:gd name="T11" fmla="*/ 2 h 21"/>
              <a:gd name="T12" fmla="*/ 10 w 39"/>
              <a:gd name="T13" fmla="*/ 0 h 21"/>
              <a:gd name="T14" fmla="*/ 7 w 39"/>
              <a:gd name="T15" fmla="*/ 0 h 21"/>
              <a:gd name="T16" fmla="*/ 3 w 39"/>
              <a:gd name="T17" fmla="*/ 1 h 21"/>
              <a:gd name="T18" fmla="*/ 2 w 39"/>
              <a:gd name="T19" fmla="*/ 4 h 21"/>
              <a:gd name="T20" fmla="*/ 0 w 39"/>
              <a:gd name="T21" fmla="*/ 6 h 21"/>
              <a:gd name="T22" fmla="*/ 2 w 39"/>
              <a:gd name="T23" fmla="*/ 8 h 21"/>
              <a:gd name="T24" fmla="*/ 10 w 39"/>
              <a:gd name="T25" fmla="*/ 3 h 21"/>
              <a:gd name="T26" fmla="*/ 13 w 39"/>
              <a:gd name="T27" fmla="*/ 0 h 21"/>
              <a:gd name="T28" fmla="*/ 10 w 39"/>
              <a:gd name="T29" fmla="*/ 3 h 21"/>
              <a:gd name="T30" fmla="*/ 13 w 39"/>
              <a:gd name="T31" fmla="*/ 21 h 21"/>
              <a:gd name="T32" fmla="*/ 10 w 39"/>
              <a:gd name="T33" fmla="*/ 6 h 21"/>
              <a:gd name="T34" fmla="*/ 18 w 39"/>
              <a:gd name="T35" fmla="*/ 21 h 21"/>
              <a:gd name="T36" fmla="*/ 20 w 39"/>
              <a:gd name="T37" fmla="*/ 0 h 21"/>
              <a:gd name="T38" fmla="*/ 18 w 39"/>
              <a:gd name="T39" fmla="*/ 21 h 21"/>
              <a:gd name="T40" fmla="*/ 34 w 39"/>
              <a:gd name="T41" fmla="*/ 18 h 21"/>
              <a:gd name="T42" fmla="*/ 32 w 39"/>
              <a:gd name="T43" fmla="*/ 19 h 21"/>
              <a:gd name="T44" fmla="*/ 28 w 39"/>
              <a:gd name="T45" fmla="*/ 18 h 21"/>
              <a:gd name="T46" fmla="*/ 27 w 39"/>
              <a:gd name="T47" fmla="*/ 14 h 21"/>
              <a:gd name="T48" fmla="*/ 39 w 39"/>
              <a:gd name="T49" fmla="*/ 14 h 21"/>
              <a:gd name="T50" fmla="*/ 38 w 39"/>
              <a:gd name="T51" fmla="*/ 10 h 21"/>
              <a:gd name="T52" fmla="*/ 34 w 39"/>
              <a:gd name="T53" fmla="*/ 6 h 21"/>
              <a:gd name="T54" fmla="*/ 28 w 39"/>
              <a:gd name="T55" fmla="*/ 6 h 21"/>
              <a:gd name="T56" fmla="*/ 24 w 39"/>
              <a:gd name="T57" fmla="*/ 10 h 21"/>
              <a:gd name="T58" fmla="*/ 24 w 39"/>
              <a:gd name="T59" fmla="*/ 17 h 21"/>
              <a:gd name="T60" fmla="*/ 28 w 39"/>
              <a:gd name="T61" fmla="*/ 21 h 21"/>
              <a:gd name="T62" fmla="*/ 34 w 39"/>
              <a:gd name="T63" fmla="*/ 21 h 21"/>
              <a:gd name="T64" fmla="*/ 38 w 39"/>
              <a:gd name="T65" fmla="*/ 18 h 21"/>
              <a:gd name="T66" fmla="*/ 36 w 39"/>
              <a:gd name="T67" fmla="*/ 16 h 21"/>
              <a:gd name="T68" fmla="*/ 28 w 39"/>
              <a:gd name="T69" fmla="*/ 9 h 21"/>
              <a:gd name="T70" fmla="*/ 32 w 39"/>
              <a:gd name="T71" fmla="*/ 7 h 21"/>
              <a:gd name="T72" fmla="*/ 35 w 39"/>
              <a:gd name="T73" fmla="*/ 9 h 21"/>
              <a:gd name="T74" fmla="*/ 36 w 39"/>
              <a:gd name="T7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 h="21">
                <a:moveTo>
                  <a:pt x="2" y="21"/>
                </a:moveTo>
                <a:lnTo>
                  <a:pt x="5" y="21"/>
                </a:lnTo>
                <a:lnTo>
                  <a:pt x="5" y="8"/>
                </a:lnTo>
                <a:lnTo>
                  <a:pt x="8" y="8"/>
                </a:lnTo>
                <a:lnTo>
                  <a:pt x="8" y="6"/>
                </a:lnTo>
                <a:lnTo>
                  <a:pt x="5" y="6"/>
                </a:lnTo>
                <a:lnTo>
                  <a:pt x="5" y="5"/>
                </a:lnTo>
                <a:cubicBezTo>
                  <a:pt x="5" y="4"/>
                  <a:pt x="5" y="4"/>
                  <a:pt x="5" y="3"/>
                </a:cubicBezTo>
                <a:cubicBezTo>
                  <a:pt x="5" y="3"/>
                  <a:pt x="6" y="3"/>
                  <a:pt x="6" y="2"/>
                </a:cubicBezTo>
                <a:cubicBezTo>
                  <a:pt x="6" y="2"/>
                  <a:pt x="6" y="2"/>
                  <a:pt x="6" y="2"/>
                </a:cubicBezTo>
                <a:cubicBezTo>
                  <a:pt x="7" y="2"/>
                  <a:pt x="7" y="2"/>
                  <a:pt x="8" y="2"/>
                </a:cubicBezTo>
                <a:cubicBezTo>
                  <a:pt x="8" y="2"/>
                  <a:pt x="8" y="2"/>
                  <a:pt x="8" y="2"/>
                </a:cubicBezTo>
                <a:cubicBezTo>
                  <a:pt x="9" y="2"/>
                  <a:pt x="9" y="2"/>
                  <a:pt x="9" y="2"/>
                </a:cubicBezTo>
                <a:lnTo>
                  <a:pt x="10" y="0"/>
                </a:lnTo>
                <a:cubicBezTo>
                  <a:pt x="9" y="0"/>
                  <a:pt x="9" y="0"/>
                  <a:pt x="8" y="0"/>
                </a:cubicBezTo>
                <a:cubicBezTo>
                  <a:pt x="8" y="0"/>
                  <a:pt x="7" y="0"/>
                  <a:pt x="7" y="0"/>
                </a:cubicBezTo>
                <a:cubicBezTo>
                  <a:pt x="6" y="0"/>
                  <a:pt x="5" y="0"/>
                  <a:pt x="5" y="0"/>
                </a:cubicBezTo>
                <a:cubicBezTo>
                  <a:pt x="4" y="0"/>
                  <a:pt x="4" y="0"/>
                  <a:pt x="3" y="1"/>
                </a:cubicBezTo>
                <a:cubicBezTo>
                  <a:pt x="3" y="1"/>
                  <a:pt x="3" y="2"/>
                  <a:pt x="3" y="2"/>
                </a:cubicBezTo>
                <a:cubicBezTo>
                  <a:pt x="2" y="3"/>
                  <a:pt x="2" y="3"/>
                  <a:pt x="2" y="4"/>
                </a:cubicBezTo>
                <a:lnTo>
                  <a:pt x="2" y="6"/>
                </a:lnTo>
                <a:lnTo>
                  <a:pt x="0" y="6"/>
                </a:lnTo>
                <a:lnTo>
                  <a:pt x="0" y="8"/>
                </a:lnTo>
                <a:lnTo>
                  <a:pt x="2" y="8"/>
                </a:lnTo>
                <a:lnTo>
                  <a:pt x="2" y="21"/>
                </a:lnTo>
                <a:close/>
                <a:moveTo>
                  <a:pt x="10" y="3"/>
                </a:moveTo>
                <a:lnTo>
                  <a:pt x="13" y="3"/>
                </a:lnTo>
                <a:lnTo>
                  <a:pt x="13" y="0"/>
                </a:lnTo>
                <a:lnTo>
                  <a:pt x="10" y="0"/>
                </a:lnTo>
                <a:lnTo>
                  <a:pt x="10" y="3"/>
                </a:lnTo>
                <a:close/>
                <a:moveTo>
                  <a:pt x="10" y="21"/>
                </a:moveTo>
                <a:lnTo>
                  <a:pt x="13" y="21"/>
                </a:lnTo>
                <a:lnTo>
                  <a:pt x="13" y="6"/>
                </a:lnTo>
                <a:lnTo>
                  <a:pt x="10" y="6"/>
                </a:lnTo>
                <a:lnTo>
                  <a:pt x="10" y="21"/>
                </a:lnTo>
                <a:close/>
                <a:moveTo>
                  <a:pt x="18" y="21"/>
                </a:moveTo>
                <a:lnTo>
                  <a:pt x="20" y="21"/>
                </a:lnTo>
                <a:lnTo>
                  <a:pt x="20" y="0"/>
                </a:lnTo>
                <a:lnTo>
                  <a:pt x="18" y="0"/>
                </a:lnTo>
                <a:lnTo>
                  <a:pt x="18" y="21"/>
                </a:lnTo>
                <a:close/>
                <a:moveTo>
                  <a:pt x="36" y="16"/>
                </a:moveTo>
                <a:cubicBezTo>
                  <a:pt x="36" y="17"/>
                  <a:pt x="35" y="18"/>
                  <a:pt x="34" y="18"/>
                </a:cubicBezTo>
                <a:cubicBezTo>
                  <a:pt x="34" y="19"/>
                  <a:pt x="34" y="19"/>
                  <a:pt x="33" y="19"/>
                </a:cubicBezTo>
                <a:cubicBezTo>
                  <a:pt x="33" y="19"/>
                  <a:pt x="32" y="19"/>
                  <a:pt x="32" y="19"/>
                </a:cubicBezTo>
                <a:cubicBezTo>
                  <a:pt x="31" y="19"/>
                  <a:pt x="30" y="19"/>
                  <a:pt x="30" y="19"/>
                </a:cubicBezTo>
                <a:cubicBezTo>
                  <a:pt x="29" y="19"/>
                  <a:pt x="29" y="18"/>
                  <a:pt x="28" y="18"/>
                </a:cubicBezTo>
                <a:cubicBezTo>
                  <a:pt x="28" y="17"/>
                  <a:pt x="27" y="17"/>
                  <a:pt x="27" y="16"/>
                </a:cubicBezTo>
                <a:cubicBezTo>
                  <a:pt x="27" y="16"/>
                  <a:pt x="27" y="15"/>
                  <a:pt x="27" y="14"/>
                </a:cubicBezTo>
                <a:lnTo>
                  <a:pt x="39" y="14"/>
                </a:lnTo>
                <a:cubicBezTo>
                  <a:pt x="39" y="14"/>
                  <a:pt x="39" y="14"/>
                  <a:pt x="39" y="14"/>
                </a:cubicBezTo>
                <a:cubicBezTo>
                  <a:pt x="39" y="13"/>
                  <a:pt x="39" y="13"/>
                  <a:pt x="39" y="13"/>
                </a:cubicBezTo>
                <a:cubicBezTo>
                  <a:pt x="39" y="12"/>
                  <a:pt x="39" y="11"/>
                  <a:pt x="38" y="10"/>
                </a:cubicBezTo>
                <a:cubicBezTo>
                  <a:pt x="38" y="9"/>
                  <a:pt x="38" y="8"/>
                  <a:pt x="37" y="7"/>
                </a:cubicBezTo>
                <a:cubicBezTo>
                  <a:pt x="36" y="7"/>
                  <a:pt x="35" y="6"/>
                  <a:pt x="34" y="6"/>
                </a:cubicBezTo>
                <a:cubicBezTo>
                  <a:pt x="34" y="6"/>
                  <a:pt x="33" y="5"/>
                  <a:pt x="31" y="5"/>
                </a:cubicBezTo>
                <a:cubicBezTo>
                  <a:pt x="30" y="5"/>
                  <a:pt x="29" y="6"/>
                  <a:pt x="28" y="6"/>
                </a:cubicBezTo>
                <a:cubicBezTo>
                  <a:pt x="27" y="6"/>
                  <a:pt x="27" y="7"/>
                  <a:pt x="26" y="7"/>
                </a:cubicBezTo>
                <a:cubicBezTo>
                  <a:pt x="25" y="8"/>
                  <a:pt x="25" y="9"/>
                  <a:pt x="24" y="10"/>
                </a:cubicBezTo>
                <a:cubicBezTo>
                  <a:pt x="24" y="11"/>
                  <a:pt x="24" y="12"/>
                  <a:pt x="24" y="13"/>
                </a:cubicBezTo>
                <a:cubicBezTo>
                  <a:pt x="24" y="15"/>
                  <a:pt x="24" y="16"/>
                  <a:pt x="24" y="17"/>
                </a:cubicBezTo>
                <a:cubicBezTo>
                  <a:pt x="25" y="18"/>
                  <a:pt x="25" y="19"/>
                  <a:pt x="26" y="19"/>
                </a:cubicBezTo>
                <a:cubicBezTo>
                  <a:pt x="27" y="20"/>
                  <a:pt x="27" y="20"/>
                  <a:pt x="28" y="21"/>
                </a:cubicBezTo>
                <a:cubicBezTo>
                  <a:pt x="29" y="21"/>
                  <a:pt x="30" y="21"/>
                  <a:pt x="32" y="21"/>
                </a:cubicBezTo>
                <a:cubicBezTo>
                  <a:pt x="33" y="21"/>
                  <a:pt x="33" y="21"/>
                  <a:pt x="34" y="21"/>
                </a:cubicBezTo>
                <a:cubicBezTo>
                  <a:pt x="35" y="21"/>
                  <a:pt x="36" y="20"/>
                  <a:pt x="36" y="20"/>
                </a:cubicBezTo>
                <a:cubicBezTo>
                  <a:pt x="37" y="20"/>
                  <a:pt x="38" y="19"/>
                  <a:pt x="38" y="18"/>
                </a:cubicBezTo>
                <a:cubicBezTo>
                  <a:pt x="38" y="18"/>
                  <a:pt x="39" y="17"/>
                  <a:pt x="39" y="16"/>
                </a:cubicBezTo>
                <a:lnTo>
                  <a:pt x="36" y="16"/>
                </a:lnTo>
                <a:close/>
                <a:moveTo>
                  <a:pt x="27" y="12"/>
                </a:moveTo>
                <a:cubicBezTo>
                  <a:pt x="27" y="11"/>
                  <a:pt x="27" y="9"/>
                  <a:pt x="28" y="9"/>
                </a:cubicBezTo>
                <a:cubicBezTo>
                  <a:pt x="29" y="8"/>
                  <a:pt x="29" y="8"/>
                  <a:pt x="30" y="8"/>
                </a:cubicBezTo>
                <a:cubicBezTo>
                  <a:pt x="30" y="8"/>
                  <a:pt x="31" y="7"/>
                  <a:pt x="32" y="7"/>
                </a:cubicBezTo>
                <a:cubicBezTo>
                  <a:pt x="32" y="7"/>
                  <a:pt x="33" y="8"/>
                  <a:pt x="33" y="8"/>
                </a:cubicBezTo>
                <a:cubicBezTo>
                  <a:pt x="34" y="8"/>
                  <a:pt x="35" y="8"/>
                  <a:pt x="35" y="9"/>
                </a:cubicBezTo>
                <a:cubicBezTo>
                  <a:pt x="35" y="9"/>
                  <a:pt x="36" y="10"/>
                  <a:pt x="36" y="10"/>
                </a:cubicBezTo>
                <a:cubicBezTo>
                  <a:pt x="36" y="11"/>
                  <a:pt x="36" y="11"/>
                  <a:pt x="36" y="12"/>
                </a:cubicBezTo>
                <a:lnTo>
                  <a:pt x="27" y="1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272"/>
          <p:cNvSpPr>
            <a:spLocks noChangeArrowheads="1"/>
          </p:cNvSpPr>
          <p:nvPr/>
        </p:nvSpPr>
        <p:spPr bwMode="auto">
          <a:xfrm>
            <a:off x="655638" y="1741488"/>
            <a:ext cx="6802438" cy="273050"/>
          </a:xfrm>
          <a:prstGeom prst="rect">
            <a:avLst/>
          </a:prstGeom>
          <a:solidFill>
            <a:srgbClr val="BCDA8E"/>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33" name="Line 273"/>
          <p:cNvSpPr>
            <a:spLocks noChangeShapeType="1"/>
          </p:cNvSpPr>
          <p:nvPr/>
        </p:nvSpPr>
        <p:spPr bwMode="auto">
          <a:xfrm>
            <a:off x="4090988" y="2652713"/>
            <a:ext cx="0" cy="136525"/>
          </a:xfrm>
          <a:prstGeom prst="line">
            <a:avLst/>
          </a:prstGeom>
          <a:noFill/>
          <a:ln w="3"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4" name="Freeform 274"/>
          <p:cNvSpPr>
            <a:spLocks/>
          </p:cNvSpPr>
          <p:nvPr/>
        </p:nvSpPr>
        <p:spPr bwMode="auto">
          <a:xfrm>
            <a:off x="4067175" y="2711450"/>
            <a:ext cx="46038" cy="77787"/>
          </a:xfrm>
          <a:custGeom>
            <a:avLst/>
            <a:gdLst>
              <a:gd name="T0" fmla="*/ 5 w 10"/>
              <a:gd name="T1" fmla="*/ 5 h 17"/>
              <a:gd name="T2" fmla="*/ 0 w 10"/>
              <a:gd name="T3" fmla="*/ 0 h 17"/>
              <a:gd name="T4" fmla="*/ 5 w 10"/>
              <a:gd name="T5" fmla="*/ 17 h 17"/>
              <a:gd name="T6" fmla="*/ 10 w 10"/>
              <a:gd name="T7" fmla="*/ 0 h 17"/>
              <a:gd name="T8" fmla="*/ 5 w 10"/>
              <a:gd name="T9" fmla="*/ 5 h 17"/>
            </a:gdLst>
            <a:ahLst/>
            <a:cxnLst>
              <a:cxn ang="0">
                <a:pos x="T0" y="T1"/>
              </a:cxn>
              <a:cxn ang="0">
                <a:pos x="T2" y="T3"/>
              </a:cxn>
              <a:cxn ang="0">
                <a:pos x="T4" y="T5"/>
              </a:cxn>
              <a:cxn ang="0">
                <a:pos x="T6" y="T7"/>
              </a:cxn>
              <a:cxn ang="0">
                <a:pos x="T8" y="T9"/>
              </a:cxn>
            </a:cxnLst>
            <a:rect l="0" t="0" r="r" b="b"/>
            <a:pathLst>
              <a:path w="10" h="17">
                <a:moveTo>
                  <a:pt x="5" y="5"/>
                </a:moveTo>
                <a:lnTo>
                  <a:pt x="0" y="0"/>
                </a:lnTo>
                <a:lnTo>
                  <a:pt x="5" y="17"/>
                </a:lnTo>
                <a:lnTo>
                  <a:pt x="10" y="0"/>
                </a:lnTo>
                <a:lnTo>
                  <a:pt x="5" y="5"/>
                </a:lnTo>
                <a:close/>
              </a:path>
            </a:pathLst>
          </a:custGeom>
          <a:solidFill>
            <a:srgbClr val="24282B"/>
          </a:solidFill>
          <a:ln w="3"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35" name="Freeform 275"/>
          <p:cNvSpPr>
            <a:spLocks noEditPoints="1"/>
          </p:cNvSpPr>
          <p:nvPr/>
        </p:nvSpPr>
        <p:spPr bwMode="auto">
          <a:xfrm>
            <a:off x="4222750" y="2041525"/>
            <a:ext cx="173038" cy="92075"/>
          </a:xfrm>
          <a:custGeom>
            <a:avLst/>
            <a:gdLst>
              <a:gd name="T0" fmla="*/ 3 w 38"/>
              <a:gd name="T1" fmla="*/ 19 h 20"/>
              <a:gd name="T2" fmla="*/ 3 w 38"/>
              <a:gd name="T3" fmla="*/ 11 h 20"/>
              <a:gd name="T4" fmla="*/ 4 w 38"/>
              <a:gd name="T5" fmla="*/ 8 h 20"/>
              <a:gd name="T6" fmla="*/ 6 w 38"/>
              <a:gd name="T7" fmla="*/ 8 h 20"/>
              <a:gd name="T8" fmla="*/ 8 w 38"/>
              <a:gd name="T9" fmla="*/ 8 h 20"/>
              <a:gd name="T10" fmla="*/ 7 w 38"/>
              <a:gd name="T11" fmla="*/ 6 h 20"/>
              <a:gd name="T12" fmla="*/ 5 w 38"/>
              <a:gd name="T13" fmla="*/ 6 h 20"/>
              <a:gd name="T14" fmla="*/ 3 w 38"/>
              <a:gd name="T15" fmla="*/ 7 h 20"/>
              <a:gd name="T16" fmla="*/ 3 w 38"/>
              <a:gd name="T17" fmla="*/ 6 h 20"/>
              <a:gd name="T18" fmla="*/ 0 w 38"/>
              <a:gd name="T19" fmla="*/ 19 h 20"/>
              <a:gd name="T20" fmla="*/ 10 w 38"/>
              <a:gd name="T21" fmla="*/ 17 h 20"/>
              <a:gd name="T22" fmla="*/ 16 w 38"/>
              <a:gd name="T23" fmla="*/ 20 h 20"/>
              <a:gd name="T24" fmla="*/ 19 w 38"/>
              <a:gd name="T25" fmla="*/ 19 h 20"/>
              <a:gd name="T26" fmla="*/ 21 w 38"/>
              <a:gd name="T27" fmla="*/ 18 h 20"/>
              <a:gd name="T28" fmla="*/ 22 w 38"/>
              <a:gd name="T29" fmla="*/ 15 h 20"/>
              <a:gd name="T30" fmla="*/ 21 w 38"/>
              <a:gd name="T31" fmla="*/ 13 h 20"/>
              <a:gd name="T32" fmla="*/ 20 w 38"/>
              <a:gd name="T33" fmla="*/ 12 h 20"/>
              <a:gd name="T34" fmla="*/ 16 w 38"/>
              <a:gd name="T35" fmla="*/ 11 h 20"/>
              <a:gd name="T36" fmla="*/ 13 w 38"/>
              <a:gd name="T37" fmla="*/ 11 h 20"/>
              <a:gd name="T38" fmla="*/ 12 w 38"/>
              <a:gd name="T39" fmla="*/ 10 h 20"/>
              <a:gd name="T40" fmla="*/ 12 w 38"/>
              <a:gd name="T41" fmla="*/ 9 h 20"/>
              <a:gd name="T42" fmla="*/ 13 w 38"/>
              <a:gd name="T43" fmla="*/ 8 h 20"/>
              <a:gd name="T44" fmla="*/ 15 w 38"/>
              <a:gd name="T45" fmla="*/ 7 h 20"/>
              <a:gd name="T46" fmla="*/ 18 w 38"/>
              <a:gd name="T47" fmla="*/ 8 h 20"/>
              <a:gd name="T48" fmla="*/ 19 w 38"/>
              <a:gd name="T49" fmla="*/ 10 h 20"/>
              <a:gd name="T50" fmla="*/ 21 w 38"/>
              <a:gd name="T51" fmla="*/ 8 h 20"/>
              <a:gd name="T52" fmla="*/ 20 w 38"/>
              <a:gd name="T53" fmla="*/ 6 h 20"/>
              <a:gd name="T54" fmla="*/ 17 w 38"/>
              <a:gd name="T55" fmla="*/ 6 h 20"/>
              <a:gd name="T56" fmla="*/ 14 w 38"/>
              <a:gd name="T57" fmla="*/ 5 h 20"/>
              <a:gd name="T58" fmla="*/ 12 w 38"/>
              <a:gd name="T59" fmla="*/ 6 h 20"/>
              <a:gd name="T60" fmla="*/ 11 w 38"/>
              <a:gd name="T61" fmla="*/ 7 h 20"/>
              <a:gd name="T62" fmla="*/ 10 w 38"/>
              <a:gd name="T63" fmla="*/ 8 h 20"/>
              <a:gd name="T64" fmla="*/ 10 w 38"/>
              <a:gd name="T65" fmla="*/ 10 h 20"/>
              <a:gd name="T66" fmla="*/ 11 w 38"/>
              <a:gd name="T67" fmla="*/ 12 h 20"/>
              <a:gd name="T68" fmla="*/ 13 w 38"/>
              <a:gd name="T69" fmla="*/ 13 h 20"/>
              <a:gd name="T70" fmla="*/ 18 w 38"/>
              <a:gd name="T71" fmla="*/ 14 h 20"/>
              <a:gd name="T72" fmla="*/ 19 w 38"/>
              <a:gd name="T73" fmla="*/ 16 h 20"/>
              <a:gd name="T74" fmla="*/ 18 w 38"/>
              <a:gd name="T75" fmla="*/ 17 h 20"/>
              <a:gd name="T76" fmla="*/ 16 w 38"/>
              <a:gd name="T77" fmla="*/ 18 h 20"/>
              <a:gd name="T78" fmla="*/ 13 w 38"/>
              <a:gd name="T79" fmla="*/ 17 h 20"/>
              <a:gd name="T80" fmla="*/ 12 w 38"/>
              <a:gd name="T81" fmla="*/ 15 h 20"/>
              <a:gd name="T82" fmla="*/ 38 w 38"/>
              <a:gd name="T83" fmla="*/ 17 h 20"/>
              <a:gd name="T84" fmla="*/ 28 w 38"/>
              <a:gd name="T85" fmla="*/ 17 h 20"/>
              <a:gd name="T86" fmla="*/ 32 w 38"/>
              <a:gd name="T87" fmla="*/ 14 h 20"/>
              <a:gd name="T88" fmla="*/ 37 w 38"/>
              <a:gd name="T89" fmla="*/ 9 h 20"/>
              <a:gd name="T90" fmla="*/ 38 w 38"/>
              <a:gd name="T91" fmla="*/ 6 h 20"/>
              <a:gd name="T92" fmla="*/ 34 w 38"/>
              <a:gd name="T93" fmla="*/ 1 h 20"/>
              <a:gd name="T94" fmla="*/ 29 w 38"/>
              <a:gd name="T95" fmla="*/ 1 h 20"/>
              <a:gd name="T96" fmla="*/ 25 w 38"/>
              <a:gd name="T97" fmla="*/ 3 h 20"/>
              <a:gd name="T98" fmla="*/ 27 w 38"/>
              <a:gd name="T99" fmla="*/ 6 h 20"/>
              <a:gd name="T100" fmla="*/ 28 w 38"/>
              <a:gd name="T101" fmla="*/ 3 h 20"/>
              <a:gd name="T102" fmla="*/ 31 w 38"/>
              <a:gd name="T103" fmla="*/ 2 h 20"/>
              <a:gd name="T104" fmla="*/ 34 w 38"/>
              <a:gd name="T105" fmla="*/ 3 h 20"/>
              <a:gd name="T106" fmla="*/ 35 w 38"/>
              <a:gd name="T107" fmla="*/ 6 h 20"/>
              <a:gd name="T108" fmla="*/ 34 w 38"/>
              <a:gd name="T109" fmla="*/ 8 h 20"/>
              <a:gd name="T110" fmla="*/ 29 w 38"/>
              <a:gd name="T111" fmla="*/ 12 h 20"/>
              <a:gd name="T112" fmla="*/ 26 w 38"/>
              <a:gd name="T113" fmla="*/ 15 h 20"/>
              <a:gd name="T114" fmla="*/ 24 w 38"/>
              <a:gd name="T115" fmla="*/ 18 h 20"/>
              <a:gd name="T116" fmla="*/ 24 w 38"/>
              <a:gd name="T117" fmla="*/ 19 h 20"/>
              <a:gd name="T118" fmla="*/ 24 w 38"/>
              <a:gd name="T119" fmla="*/ 19 h 20"/>
              <a:gd name="T120" fmla="*/ 38 w 38"/>
              <a:gd name="T121"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 h="20">
                <a:moveTo>
                  <a:pt x="0" y="19"/>
                </a:moveTo>
                <a:lnTo>
                  <a:pt x="3" y="19"/>
                </a:lnTo>
                <a:lnTo>
                  <a:pt x="3" y="12"/>
                </a:lnTo>
                <a:cubicBezTo>
                  <a:pt x="3" y="12"/>
                  <a:pt x="3" y="11"/>
                  <a:pt x="3" y="11"/>
                </a:cubicBezTo>
                <a:cubicBezTo>
                  <a:pt x="3" y="10"/>
                  <a:pt x="3" y="10"/>
                  <a:pt x="3" y="10"/>
                </a:cubicBezTo>
                <a:cubicBezTo>
                  <a:pt x="3" y="9"/>
                  <a:pt x="4" y="9"/>
                  <a:pt x="4" y="8"/>
                </a:cubicBezTo>
                <a:cubicBezTo>
                  <a:pt x="4" y="8"/>
                  <a:pt x="5" y="8"/>
                  <a:pt x="5" y="8"/>
                </a:cubicBezTo>
                <a:cubicBezTo>
                  <a:pt x="5" y="8"/>
                  <a:pt x="5" y="8"/>
                  <a:pt x="6" y="8"/>
                </a:cubicBezTo>
                <a:cubicBezTo>
                  <a:pt x="6" y="8"/>
                  <a:pt x="6" y="8"/>
                  <a:pt x="7" y="8"/>
                </a:cubicBezTo>
                <a:cubicBezTo>
                  <a:pt x="7" y="8"/>
                  <a:pt x="7" y="8"/>
                  <a:pt x="8" y="8"/>
                </a:cubicBezTo>
                <a:lnTo>
                  <a:pt x="9" y="6"/>
                </a:lnTo>
                <a:cubicBezTo>
                  <a:pt x="8" y="6"/>
                  <a:pt x="8" y="6"/>
                  <a:pt x="7" y="6"/>
                </a:cubicBezTo>
                <a:cubicBezTo>
                  <a:pt x="7" y="5"/>
                  <a:pt x="6" y="5"/>
                  <a:pt x="6" y="5"/>
                </a:cubicBezTo>
                <a:cubicBezTo>
                  <a:pt x="6" y="5"/>
                  <a:pt x="5" y="5"/>
                  <a:pt x="5" y="6"/>
                </a:cubicBezTo>
                <a:cubicBezTo>
                  <a:pt x="5" y="6"/>
                  <a:pt x="4" y="6"/>
                  <a:pt x="4" y="6"/>
                </a:cubicBezTo>
                <a:cubicBezTo>
                  <a:pt x="4" y="6"/>
                  <a:pt x="4" y="6"/>
                  <a:pt x="3" y="7"/>
                </a:cubicBezTo>
                <a:cubicBezTo>
                  <a:pt x="3" y="7"/>
                  <a:pt x="3" y="7"/>
                  <a:pt x="3" y="8"/>
                </a:cubicBezTo>
                <a:lnTo>
                  <a:pt x="3" y="6"/>
                </a:lnTo>
                <a:lnTo>
                  <a:pt x="0" y="6"/>
                </a:lnTo>
                <a:lnTo>
                  <a:pt x="0" y="19"/>
                </a:lnTo>
                <a:close/>
                <a:moveTo>
                  <a:pt x="9" y="15"/>
                </a:moveTo>
                <a:cubicBezTo>
                  <a:pt x="9" y="16"/>
                  <a:pt x="9" y="17"/>
                  <a:pt x="10" y="17"/>
                </a:cubicBezTo>
                <a:cubicBezTo>
                  <a:pt x="10" y="18"/>
                  <a:pt x="11" y="18"/>
                  <a:pt x="11" y="19"/>
                </a:cubicBezTo>
                <a:cubicBezTo>
                  <a:pt x="12" y="19"/>
                  <a:pt x="14" y="20"/>
                  <a:pt x="16" y="20"/>
                </a:cubicBezTo>
                <a:cubicBezTo>
                  <a:pt x="16" y="20"/>
                  <a:pt x="17" y="20"/>
                  <a:pt x="17" y="20"/>
                </a:cubicBezTo>
                <a:cubicBezTo>
                  <a:pt x="18" y="20"/>
                  <a:pt x="18" y="19"/>
                  <a:pt x="19" y="19"/>
                </a:cubicBezTo>
                <a:cubicBezTo>
                  <a:pt x="19" y="19"/>
                  <a:pt x="20" y="19"/>
                  <a:pt x="20" y="19"/>
                </a:cubicBezTo>
                <a:cubicBezTo>
                  <a:pt x="21" y="18"/>
                  <a:pt x="21" y="18"/>
                  <a:pt x="21" y="18"/>
                </a:cubicBezTo>
                <a:cubicBezTo>
                  <a:pt x="21" y="17"/>
                  <a:pt x="22" y="17"/>
                  <a:pt x="22" y="17"/>
                </a:cubicBezTo>
                <a:cubicBezTo>
                  <a:pt x="22" y="16"/>
                  <a:pt x="22" y="16"/>
                  <a:pt x="22" y="15"/>
                </a:cubicBezTo>
                <a:cubicBezTo>
                  <a:pt x="22" y="15"/>
                  <a:pt x="22" y="15"/>
                  <a:pt x="22" y="14"/>
                </a:cubicBezTo>
                <a:cubicBezTo>
                  <a:pt x="22" y="14"/>
                  <a:pt x="21" y="14"/>
                  <a:pt x="21" y="13"/>
                </a:cubicBezTo>
                <a:cubicBezTo>
                  <a:pt x="21" y="13"/>
                  <a:pt x="21" y="13"/>
                  <a:pt x="20" y="13"/>
                </a:cubicBezTo>
                <a:cubicBezTo>
                  <a:pt x="20" y="13"/>
                  <a:pt x="20" y="12"/>
                  <a:pt x="20" y="12"/>
                </a:cubicBezTo>
                <a:cubicBezTo>
                  <a:pt x="19" y="12"/>
                  <a:pt x="19" y="12"/>
                  <a:pt x="18" y="12"/>
                </a:cubicBezTo>
                <a:cubicBezTo>
                  <a:pt x="17" y="12"/>
                  <a:pt x="17" y="11"/>
                  <a:pt x="16" y="11"/>
                </a:cubicBezTo>
                <a:cubicBezTo>
                  <a:pt x="15" y="11"/>
                  <a:pt x="14" y="11"/>
                  <a:pt x="14" y="11"/>
                </a:cubicBezTo>
                <a:cubicBezTo>
                  <a:pt x="14" y="11"/>
                  <a:pt x="13" y="11"/>
                  <a:pt x="13" y="11"/>
                </a:cubicBezTo>
                <a:cubicBezTo>
                  <a:pt x="13" y="10"/>
                  <a:pt x="13" y="10"/>
                  <a:pt x="13" y="10"/>
                </a:cubicBezTo>
                <a:cubicBezTo>
                  <a:pt x="13" y="10"/>
                  <a:pt x="12" y="10"/>
                  <a:pt x="12" y="10"/>
                </a:cubicBezTo>
                <a:cubicBezTo>
                  <a:pt x="12" y="10"/>
                  <a:pt x="12" y="10"/>
                  <a:pt x="12" y="10"/>
                </a:cubicBezTo>
                <a:cubicBezTo>
                  <a:pt x="12" y="9"/>
                  <a:pt x="12" y="9"/>
                  <a:pt x="12" y="9"/>
                </a:cubicBezTo>
                <a:cubicBezTo>
                  <a:pt x="12" y="9"/>
                  <a:pt x="12" y="9"/>
                  <a:pt x="12" y="8"/>
                </a:cubicBezTo>
                <a:cubicBezTo>
                  <a:pt x="12" y="8"/>
                  <a:pt x="13" y="8"/>
                  <a:pt x="13" y="8"/>
                </a:cubicBezTo>
                <a:cubicBezTo>
                  <a:pt x="13" y="8"/>
                  <a:pt x="13" y="8"/>
                  <a:pt x="14" y="7"/>
                </a:cubicBezTo>
                <a:cubicBezTo>
                  <a:pt x="14" y="7"/>
                  <a:pt x="15" y="7"/>
                  <a:pt x="15" y="7"/>
                </a:cubicBezTo>
                <a:cubicBezTo>
                  <a:pt x="16" y="7"/>
                  <a:pt x="16" y="7"/>
                  <a:pt x="17" y="7"/>
                </a:cubicBezTo>
                <a:cubicBezTo>
                  <a:pt x="17" y="8"/>
                  <a:pt x="17" y="8"/>
                  <a:pt x="18" y="8"/>
                </a:cubicBezTo>
                <a:cubicBezTo>
                  <a:pt x="18" y="8"/>
                  <a:pt x="18" y="8"/>
                  <a:pt x="18" y="9"/>
                </a:cubicBezTo>
                <a:cubicBezTo>
                  <a:pt x="19" y="9"/>
                  <a:pt x="19" y="9"/>
                  <a:pt x="19" y="10"/>
                </a:cubicBezTo>
                <a:lnTo>
                  <a:pt x="21" y="9"/>
                </a:lnTo>
                <a:cubicBezTo>
                  <a:pt x="21" y="9"/>
                  <a:pt x="21" y="8"/>
                  <a:pt x="21" y="8"/>
                </a:cubicBezTo>
                <a:cubicBezTo>
                  <a:pt x="21" y="8"/>
                  <a:pt x="21" y="7"/>
                  <a:pt x="20" y="7"/>
                </a:cubicBezTo>
                <a:cubicBezTo>
                  <a:pt x="20" y="7"/>
                  <a:pt x="20" y="7"/>
                  <a:pt x="20" y="6"/>
                </a:cubicBezTo>
                <a:cubicBezTo>
                  <a:pt x="19" y="6"/>
                  <a:pt x="19" y="6"/>
                  <a:pt x="18" y="6"/>
                </a:cubicBezTo>
                <a:cubicBezTo>
                  <a:pt x="18" y="6"/>
                  <a:pt x="17" y="6"/>
                  <a:pt x="17" y="6"/>
                </a:cubicBezTo>
                <a:cubicBezTo>
                  <a:pt x="16" y="5"/>
                  <a:pt x="16" y="5"/>
                  <a:pt x="15" y="5"/>
                </a:cubicBezTo>
                <a:cubicBezTo>
                  <a:pt x="15" y="5"/>
                  <a:pt x="14" y="5"/>
                  <a:pt x="14" y="5"/>
                </a:cubicBezTo>
                <a:cubicBezTo>
                  <a:pt x="14" y="5"/>
                  <a:pt x="13" y="6"/>
                  <a:pt x="13" y="6"/>
                </a:cubicBezTo>
                <a:cubicBezTo>
                  <a:pt x="13" y="6"/>
                  <a:pt x="12" y="6"/>
                  <a:pt x="12" y="6"/>
                </a:cubicBezTo>
                <a:cubicBezTo>
                  <a:pt x="12" y="6"/>
                  <a:pt x="11" y="6"/>
                  <a:pt x="11" y="6"/>
                </a:cubicBezTo>
                <a:cubicBezTo>
                  <a:pt x="11" y="7"/>
                  <a:pt x="11" y="7"/>
                  <a:pt x="11" y="7"/>
                </a:cubicBezTo>
                <a:cubicBezTo>
                  <a:pt x="10" y="7"/>
                  <a:pt x="10" y="7"/>
                  <a:pt x="10" y="8"/>
                </a:cubicBezTo>
                <a:cubicBezTo>
                  <a:pt x="10" y="8"/>
                  <a:pt x="10" y="8"/>
                  <a:pt x="10" y="8"/>
                </a:cubicBezTo>
                <a:cubicBezTo>
                  <a:pt x="10" y="9"/>
                  <a:pt x="10" y="9"/>
                  <a:pt x="10" y="9"/>
                </a:cubicBezTo>
                <a:cubicBezTo>
                  <a:pt x="10" y="10"/>
                  <a:pt x="10" y="10"/>
                  <a:pt x="10" y="10"/>
                </a:cubicBezTo>
                <a:cubicBezTo>
                  <a:pt x="10" y="11"/>
                  <a:pt x="10" y="11"/>
                  <a:pt x="10" y="11"/>
                </a:cubicBezTo>
                <a:cubicBezTo>
                  <a:pt x="10" y="11"/>
                  <a:pt x="11" y="12"/>
                  <a:pt x="11" y="12"/>
                </a:cubicBezTo>
                <a:cubicBezTo>
                  <a:pt x="11" y="12"/>
                  <a:pt x="11" y="12"/>
                  <a:pt x="12" y="13"/>
                </a:cubicBezTo>
                <a:cubicBezTo>
                  <a:pt x="12" y="13"/>
                  <a:pt x="13" y="13"/>
                  <a:pt x="13" y="13"/>
                </a:cubicBezTo>
                <a:cubicBezTo>
                  <a:pt x="14" y="13"/>
                  <a:pt x="15" y="13"/>
                  <a:pt x="16" y="14"/>
                </a:cubicBezTo>
                <a:cubicBezTo>
                  <a:pt x="17" y="14"/>
                  <a:pt x="18" y="14"/>
                  <a:pt x="18" y="14"/>
                </a:cubicBezTo>
                <a:cubicBezTo>
                  <a:pt x="19" y="15"/>
                  <a:pt x="19" y="15"/>
                  <a:pt x="19" y="15"/>
                </a:cubicBezTo>
                <a:cubicBezTo>
                  <a:pt x="19" y="15"/>
                  <a:pt x="19" y="15"/>
                  <a:pt x="19" y="16"/>
                </a:cubicBezTo>
                <a:cubicBezTo>
                  <a:pt x="19" y="16"/>
                  <a:pt x="19" y="16"/>
                  <a:pt x="19" y="17"/>
                </a:cubicBezTo>
                <a:cubicBezTo>
                  <a:pt x="19" y="17"/>
                  <a:pt x="19" y="17"/>
                  <a:pt x="18" y="17"/>
                </a:cubicBezTo>
                <a:cubicBezTo>
                  <a:pt x="18" y="17"/>
                  <a:pt x="18" y="18"/>
                  <a:pt x="17" y="18"/>
                </a:cubicBezTo>
                <a:cubicBezTo>
                  <a:pt x="17" y="18"/>
                  <a:pt x="16" y="18"/>
                  <a:pt x="16" y="18"/>
                </a:cubicBezTo>
                <a:cubicBezTo>
                  <a:pt x="15" y="18"/>
                  <a:pt x="15" y="18"/>
                  <a:pt x="14" y="18"/>
                </a:cubicBezTo>
                <a:cubicBezTo>
                  <a:pt x="14" y="18"/>
                  <a:pt x="13" y="17"/>
                  <a:pt x="13" y="17"/>
                </a:cubicBezTo>
                <a:cubicBezTo>
                  <a:pt x="13" y="17"/>
                  <a:pt x="12" y="17"/>
                  <a:pt x="12" y="16"/>
                </a:cubicBezTo>
                <a:cubicBezTo>
                  <a:pt x="12" y="16"/>
                  <a:pt x="12" y="15"/>
                  <a:pt x="12" y="15"/>
                </a:cubicBezTo>
                <a:lnTo>
                  <a:pt x="9" y="15"/>
                </a:lnTo>
                <a:close/>
                <a:moveTo>
                  <a:pt x="38" y="17"/>
                </a:moveTo>
                <a:lnTo>
                  <a:pt x="27" y="17"/>
                </a:lnTo>
                <a:cubicBezTo>
                  <a:pt x="28" y="17"/>
                  <a:pt x="28" y="17"/>
                  <a:pt x="28" y="17"/>
                </a:cubicBezTo>
                <a:cubicBezTo>
                  <a:pt x="28" y="16"/>
                  <a:pt x="28" y="16"/>
                  <a:pt x="29" y="16"/>
                </a:cubicBezTo>
                <a:cubicBezTo>
                  <a:pt x="29" y="16"/>
                  <a:pt x="30" y="15"/>
                  <a:pt x="32" y="14"/>
                </a:cubicBezTo>
                <a:cubicBezTo>
                  <a:pt x="33" y="12"/>
                  <a:pt x="35" y="11"/>
                  <a:pt x="36" y="10"/>
                </a:cubicBezTo>
                <a:cubicBezTo>
                  <a:pt x="36" y="10"/>
                  <a:pt x="36" y="9"/>
                  <a:pt x="37" y="9"/>
                </a:cubicBezTo>
                <a:cubicBezTo>
                  <a:pt x="37" y="9"/>
                  <a:pt x="37" y="8"/>
                  <a:pt x="37" y="8"/>
                </a:cubicBezTo>
                <a:cubicBezTo>
                  <a:pt x="38" y="7"/>
                  <a:pt x="38" y="6"/>
                  <a:pt x="38" y="6"/>
                </a:cubicBezTo>
                <a:cubicBezTo>
                  <a:pt x="38" y="4"/>
                  <a:pt x="37" y="3"/>
                  <a:pt x="36" y="2"/>
                </a:cubicBezTo>
                <a:cubicBezTo>
                  <a:pt x="35" y="1"/>
                  <a:pt x="35" y="1"/>
                  <a:pt x="34" y="1"/>
                </a:cubicBezTo>
                <a:cubicBezTo>
                  <a:pt x="33" y="1"/>
                  <a:pt x="32" y="0"/>
                  <a:pt x="31" y="0"/>
                </a:cubicBezTo>
                <a:cubicBezTo>
                  <a:pt x="30" y="0"/>
                  <a:pt x="29" y="0"/>
                  <a:pt x="29" y="1"/>
                </a:cubicBezTo>
                <a:cubicBezTo>
                  <a:pt x="28" y="1"/>
                  <a:pt x="27" y="1"/>
                  <a:pt x="26" y="2"/>
                </a:cubicBezTo>
                <a:cubicBezTo>
                  <a:pt x="26" y="2"/>
                  <a:pt x="25" y="3"/>
                  <a:pt x="25" y="3"/>
                </a:cubicBezTo>
                <a:cubicBezTo>
                  <a:pt x="25" y="4"/>
                  <a:pt x="24" y="5"/>
                  <a:pt x="24" y="6"/>
                </a:cubicBezTo>
                <a:lnTo>
                  <a:pt x="27" y="6"/>
                </a:lnTo>
                <a:cubicBezTo>
                  <a:pt x="27" y="6"/>
                  <a:pt x="27" y="5"/>
                  <a:pt x="27" y="5"/>
                </a:cubicBezTo>
                <a:cubicBezTo>
                  <a:pt x="28" y="4"/>
                  <a:pt x="28" y="4"/>
                  <a:pt x="28" y="3"/>
                </a:cubicBezTo>
                <a:cubicBezTo>
                  <a:pt x="29" y="3"/>
                  <a:pt x="29" y="3"/>
                  <a:pt x="30" y="3"/>
                </a:cubicBezTo>
                <a:cubicBezTo>
                  <a:pt x="30" y="2"/>
                  <a:pt x="31" y="2"/>
                  <a:pt x="31" y="2"/>
                </a:cubicBezTo>
                <a:cubicBezTo>
                  <a:pt x="32" y="2"/>
                  <a:pt x="32" y="2"/>
                  <a:pt x="33" y="3"/>
                </a:cubicBezTo>
                <a:cubicBezTo>
                  <a:pt x="33" y="3"/>
                  <a:pt x="34" y="3"/>
                  <a:pt x="34" y="3"/>
                </a:cubicBezTo>
                <a:cubicBezTo>
                  <a:pt x="34" y="4"/>
                  <a:pt x="35" y="4"/>
                  <a:pt x="35" y="4"/>
                </a:cubicBezTo>
                <a:cubicBezTo>
                  <a:pt x="35" y="5"/>
                  <a:pt x="35" y="5"/>
                  <a:pt x="35" y="6"/>
                </a:cubicBezTo>
                <a:cubicBezTo>
                  <a:pt x="35" y="6"/>
                  <a:pt x="35" y="6"/>
                  <a:pt x="35" y="7"/>
                </a:cubicBezTo>
                <a:cubicBezTo>
                  <a:pt x="35" y="7"/>
                  <a:pt x="34" y="8"/>
                  <a:pt x="34" y="8"/>
                </a:cubicBezTo>
                <a:cubicBezTo>
                  <a:pt x="34" y="9"/>
                  <a:pt x="33" y="9"/>
                  <a:pt x="32" y="10"/>
                </a:cubicBezTo>
                <a:cubicBezTo>
                  <a:pt x="31" y="11"/>
                  <a:pt x="30" y="12"/>
                  <a:pt x="29" y="12"/>
                </a:cubicBezTo>
                <a:cubicBezTo>
                  <a:pt x="29" y="13"/>
                  <a:pt x="28" y="14"/>
                  <a:pt x="27" y="14"/>
                </a:cubicBezTo>
                <a:cubicBezTo>
                  <a:pt x="27" y="14"/>
                  <a:pt x="26" y="15"/>
                  <a:pt x="26" y="15"/>
                </a:cubicBezTo>
                <a:cubicBezTo>
                  <a:pt x="26" y="16"/>
                  <a:pt x="25" y="16"/>
                  <a:pt x="25" y="17"/>
                </a:cubicBezTo>
                <a:cubicBezTo>
                  <a:pt x="25" y="17"/>
                  <a:pt x="24" y="17"/>
                  <a:pt x="24" y="18"/>
                </a:cubicBezTo>
                <a:cubicBezTo>
                  <a:pt x="24" y="18"/>
                  <a:pt x="24" y="18"/>
                  <a:pt x="24" y="19"/>
                </a:cubicBezTo>
                <a:cubicBezTo>
                  <a:pt x="24" y="19"/>
                  <a:pt x="24" y="19"/>
                  <a:pt x="24" y="19"/>
                </a:cubicBezTo>
                <a:cubicBezTo>
                  <a:pt x="24" y="19"/>
                  <a:pt x="24" y="19"/>
                  <a:pt x="24" y="19"/>
                </a:cubicBezTo>
                <a:cubicBezTo>
                  <a:pt x="24" y="19"/>
                  <a:pt x="24" y="19"/>
                  <a:pt x="24" y="19"/>
                </a:cubicBezTo>
                <a:lnTo>
                  <a:pt x="38" y="19"/>
                </a:lnTo>
                <a:lnTo>
                  <a:pt x="38" y="1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Freeform 276"/>
          <p:cNvSpPr>
            <a:spLocks noEditPoints="1"/>
          </p:cNvSpPr>
          <p:nvPr/>
        </p:nvSpPr>
        <p:spPr bwMode="auto">
          <a:xfrm>
            <a:off x="3871913" y="2046288"/>
            <a:ext cx="114300" cy="95250"/>
          </a:xfrm>
          <a:custGeom>
            <a:avLst/>
            <a:gdLst>
              <a:gd name="T0" fmla="*/ 0 w 25"/>
              <a:gd name="T1" fmla="*/ 21 h 21"/>
              <a:gd name="T2" fmla="*/ 4 w 25"/>
              <a:gd name="T3" fmla="*/ 21 h 21"/>
              <a:gd name="T4" fmla="*/ 4 w 25"/>
              <a:gd name="T5" fmla="*/ 13 h 21"/>
              <a:gd name="T6" fmla="*/ 4 w 25"/>
              <a:gd name="T7" fmla="*/ 11 h 21"/>
              <a:gd name="T8" fmla="*/ 4 w 25"/>
              <a:gd name="T9" fmla="*/ 10 h 21"/>
              <a:gd name="T10" fmla="*/ 5 w 25"/>
              <a:gd name="T11" fmla="*/ 8 h 21"/>
              <a:gd name="T12" fmla="*/ 6 w 25"/>
              <a:gd name="T13" fmla="*/ 8 h 21"/>
              <a:gd name="T14" fmla="*/ 7 w 25"/>
              <a:gd name="T15" fmla="*/ 8 h 21"/>
              <a:gd name="T16" fmla="*/ 9 w 25"/>
              <a:gd name="T17" fmla="*/ 8 h 21"/>
              <a:gd name="T18" fmla="*/ 10 w 25"/>
              <a:gd name="T19" fmla="*/ 8 h 21"/>
              <a:gd name="T20" fmla="*/ 11 w 25"/>
              <a:gd name="T21" fmla="*/ 6 h 21"/>
              <a:gd name="T22" fmla="*/ 9 w 25"/>
              <a:gd name="T23" fmla="*/ 5 h 21"/>
              <a:gd name="T24" fmla="*/ 8 w 25"/>
              <a:gd name="T25" fmla="*/ 5 h 21"/>
              <a:gd name="T26" fmla="*/ 6 w 25"/>
              <a:gd name="T27" fmla="*/ 5 h 21"/>
              <a:gd name="T28" fmla="*/ 5 w 25"/>
              <a:gd name="T29" fmla="*/ 6 h 21"/>
              <a:gd name="T30" fmla="*/ 4 w 25"/>
              <a:gd name="T31" fmla="*/ 6 h 21"/>
              <a:gd name="T32" fmla="*/ 3 w 25"/>
              <a:gd name="T33" fmla="*/ 8 h 21"/>
              <a:gd name="T34" fmla="*/ 3 w 25"/>
              <a:gd name="T35" fmla="*/ 6 h 21"/>
              <a:gd name="T36" fmla="*/ 0 w 25"/>
              <a:gd name="T37" fmla="*/ 6 h 21"/>
              <a:gd name="T38" fmla="*/ 0 w 25"/>
              <a:gd name="T39" fmla="*/ 21 h 21"/>
              <a:gd name="T40" fmla="*/ 22 w 25"/>
              <a:gd name="T41" fmla="*/ 21 h 21"/>
              <a:gd name="T42" fmla="*/ 25 w 25"/>
              <a:gd name="T43" fmla="*/ 21 h 21"/>
              <a:gd name="T44" fmla="*/ 25 w 25"/>
              <a:gd name="T45" fmla="*/ 0 h 21"/>
              <a:gd name="T46" fmla="*/ 22 w 25"/>
              <a:gd name="T47" fmla="*/ 0 h 21"/>
              <a:gd name="T48" fmla="*/ 22 w 25"/>
              <a:gd name="T49" fmla="*/ 7 h 21"/>
              <a:gd name="T50" fmla="*/ 21 w 25"/>
              <a:gd name="T51" fmla="*/ 6 h 21"/>
              <a:gd name="T52" fmla="*/ 20 w 25"/>
              <a:gd name="T53" fmla="*/ 6 h 21"/>
              <a:gd name="T54" fmla="*/ 18 w 25"/>
              <a:gd name="T55" fmla="*/ 5 h 21"/>
              <a:gd name="T56" fmla="*/ 17 w 25"/>
              <a:gd name="T57" fmla="*/ 5 h 21"/>
              <a:gd name="T58" fmla="*/ 14 w 25"/>
              <a:gd name="T59" fmla="*/ 5 h 21"/>
              <a:gd name="T60" fmla="*/ 12 w 25"/>
              <a:gd name="T61" fmla="*/ 6 h 21"/>
              <a:gd name="T62" fmla="*/ 11 w 25"/>
              <a:gd name="T63" fmla="*/ 7 h 21"/>
              <a:gd name="T64" fmla="*/ 9 w 25"/>
              <a:gd name="T65" fmla="*/ 9 h 21"/>
              <a:gd name="T66" fmla="*/ 9 w 25"/>
              <a:gd name="T67" fmla="*/ 11 h 21"/>
              <a:gd name="T68" fmla="*/ 8 w 25"/>
              <a:gd name="T69" fmla="*/ 13 h 21"/>
              <a:gd name="T70" fmla="*/ 9 w 25"/>
              <a:gd name="T71" fmla="*/ 15 h 21"/>
              <a:gd name="T72" fmla="*/ 10 w 25"/>
              <a:gd name="T73" fmla="*/ 17 h 21"/>
              <a:gd name="T74" fmla="*/ 13 w 25"/>
              <a:gd name="T75" fmla="*/ 20 h 21"/>
              <a:gd name="T76" fmla="*/ 15 w 25"/>
              <a:gd name="T77" fmla="*/ 21 h 21"/>
              <a:gd name="T78" fmla="*/ 17 w 25"/>
              <a:gd name="T79" fmla="*/ 21 h 21"/>
              <a:gd name="T80" fmla="*/ 20 w 25"/>
              <a:gd name="T81" fmla="*/ 21 h 21"/>
              <a:gd name="T82" fmla="*/ 22 w 25"/>
              <a:gd name="T83" fmla="*/ 19 h 21"/>
              <a:gd name="T84" fmla="*/ 22 w 25"/>
              <a:gd name="T85" fmla="*/ 21 h 21"/>
              <a:gd name="T86" fmla="*/ 12 w 25"/>
              <a:gd name="T87" fmla="*/ 13 h 21"/>
              <a:gd name="T88" fmla="*/ 12 w 25"/>
              <a:gd name="T89" fmla="*/ 11 h 21"/>
              <a:gd name="T90" fmla="*/ 13 w 25"/>
              <a:gd name="T91" fmla="*/ 9 h 21"/>
              <a:gd name="T92" fmla="*/ 15 w 25"/>
              <a:gd name="T93" fmla="*/ 8 h 21"/>
              <a:gd name="T94" fmla="*/ 17 w 25"/>
              <a:gd name="T95" fmla="*/ 7 h 21"/>
              <a:gd name="T96" fmla="*/ 19 w 25"/>
              <a:gd name="T97" fmla="*/ 8 h 21"/>
              <a:gd name="T98" fmla="*/ 21 w 25"/>
              <a:gd name="T99" fmla="*/ 9 h 21"/>
              <a:gd name="T100" fmla="*/ 22 w 25"/>
              <a:gd name="T101" fmla="*/ 11 h 21"/>
              <a:gd name="T102" fmla="*/ 22 w 25"/>
              <a:gd name="T103" fmla="*/ 13 h 21"/>
              <a:gd name="T104" fmla="*/ 22 w 25"/>
              <a:gd name="T105" fmla="*/ 16 h 21"/>
              <a:gd name="T106" fmla="*/ 21 w 25"/>
              <a:gd name="T107" fmla="*/ 18 h 21"/>
              <a:gd name="T108" fmla="*/ 19 w 25"/>
              <a:gd name="T109" fmla="*/ 19 h 21"/>
              <a:gd name="T110" fmla="*/ 17 w 25"/>
              <a:gd name="T111" fmla="*/ 19 h 21"/>
              <a:gd name="T112" fmla="*/ 15 w 25"/>
              <a:gd name="T113" fmla="*/ 19 h 21"/>
              <a:gd name="T114" fmla="*/ 13 w 25"/>
              <a:gd name="T115" fmla="*/ 18 h 21"/>
              <a:gd name="T116" fmla="*/ 12 w 25"/>
              <a:gd name="T117" fmla="*/ 16 h 21"/>
              <a:gd name="T118" fmla="*/ 12 w 25"/>
              <a:gd name="T1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 h="21">
                <a:moveTo>
                  <a:pt x="0" y="21"/>
                </a:moveTo>
                <a:lnTo>
                  <a:pt x="4" y="21"/>
                </a:lnTo>
                <a:lnTo>
                  <a:pt x="4" y="13"/>
                </a:lnTo>
                <a:cubicBezTo>
                  <a:pt x="4" y="12"/>
                  <a:pt x="4" y="12"/>
                  <a:pt x="4" y="11"/>
                </a:cubicBezTo>
                <a:cubicBezTo>
                  <a:pt x="4" y="11"/>
                  <a:pt x="4" y="10"/>
                  <a:pt x="4" y="10"/>
                </a:cubicBezTo>
                <a:cubicBezTo>
                  <a:pt x="4" y="9"/>
                  <a:pt x="5" y="9"/>
                  <a:pt x="5" y="8"/>
                </a:cubicBezTo>
                <a:cubicBezTo>
                  <a:pt x="6" y="8"/>
                  <a:pt x="6" y="8"/>
                  <a:pt x="6" y="8"/>
                </a:cubicBezTo>
                <a:cubicBezTo>
                  <a:pt x="7" y="8"/>
                  <a:pt x="7" y="8"/>
                  <a:pt x="7" y="8"/>
                </a:cubicBezTo>
                <a:cubicBezTo>
                  <a:pt x="8" y="8"/>
                  <a:pt x="8" y="8"/>
                  <a:pt x="9" y="8"/>
                </a:cubicBezTo>
                <a:cubicBezTo>
                  <a:pt x="9" y="8"/>
                  <a:pt x="9" y="8"/>
                  <a:pt x="10" y="8"/>
                </a:cubicBezTo>
                <a:lnTo>
                  <a:pt x="11" y="6"/>
                </a:lnTo>
                <a:cubicBezTo>
                  <a:pt x="10" y="6"/>
                  <a:pt x="10" y="6"/>
                  <a:pt x="9" y="5"/>
                </a:cubicBezTo>
                <a:cubicBezTo>
                  <a:pt x="9" y="5"/>
                  <a:pt x="8" y="5"/>
                  <a:pt x="8" y="5"/>
                </a:cubicBezTo>
                <a:cubicBezTo>
                  <a:pt x="7" y="5"/>
                  <a:pt x="7" y="5"/>
                  <a:pt x="6" y="5"/>
                </a:cubicBezTo>
                <a:cubicBezTo>
                  <a:pt x="6" y="5"/>
                  <a:pt x="6" y="6"/>
                  <a:pt x="5" y="6"/>
                </a:cubicBezTo>
                <a:cubicBezTo>
                  <a:pt x="5" y="6"/>
                  <a:pt x="5" y="6"/>
                  <a:pt x="4" y="6"/>
                </a:cubicBezTo>
                <a:cubicBezTo>
                  <a:pt x="4" y="7"/>
                  <a:pt x="4" y="7"/>
                  <a:pt x="3" y="8"/>
                </a:cubicBezTo>
                <a:lnTo>
                  <a:pt x="3" y="6"/>
                </a:lnTo>
                <a:lnTo>
                  <a:pt x="0" y="6"/>
                </a:lnTo>
                <a:lnTo>
                  <a:pt x="0" y="21"/>
                </a:lnTo>
                <a:close/>
                <a:moveTo>
                  <a:pt x="22" y="21"/>
                </a:moveTo>
                <a:lnTo>
                  <a:pt x="25" y="21"/>
                </a:lnTo>
                <a:lnTo>
                  <a:pt x="25" y="0"/>
                </a:lnTo>
                <a:lnTo>
                  <a:pt x="22" y="0"/>
                </a:lnTo>
                <a:lnTo>
                  <a:pt x="22" y="7"/>
                </a:lnTo>
                <a:cubicBezTo>
                  <a:pt x="22" y="7"/>
                  <a:pt x="21" y="7"/>
                  <a:pt x="21" y="6"/>
                </a:cubicBezTo>
                <a:cubicBezTo>
                  <a:pt x="21" y="6"/>
                  <a:pt x="20" y="6"/>
                  <a:pt x="20" y="6"/>
                </a:cubicBezTo>
                <a:cubicBezTo>
                  <a:pt x="19" y="6"/>
                  <a:pt x="19" y="5"/>
                  <a:pt x="18" y="5"/>
                </a:cubicBezTo>
                <a:cubicBezTo>
                  <a:pt x="18" y="5"/>
                  <a:pt x="17" y="5"/>
                  <a:pt x="17" y="5"/>
                </a:cubicBezTo>
                <a:cubicBezTo>
                  <a:pt x="16" y="5"/>
                  <a:pt x="15" y="5"/>
                  <a:pt x="14" y="5"/>
                </a:cubicBezTo>
                <a:cubicBezTo>
                  <a:pt x="14" y="6"/>
                  <a:pt x="13" y="6"/>
                  <a:pt x="12" y="6"/>
                </a:cubicBezTo>
                <a:cubicBezTo>
                  <a:pt x="12" y="6"/>
                  <a:pt x="11" y="7"/>
                  <a:pt x="11" y="7"/>
                </a:cubicBezTo>
                <a:cubicBezTo>
                  <a:pt x="10" y="8"/>
                  <a:pt x="10" y="8"/>
                  <a:pt x="9" y="9"/>
                </a:cubicBezTo>
                <a:cubicBezTo>
                  <a:pt x="9" y="10"/>
                  <a:pt x="9" y="10"/>
                  <a:pt x="9" y="11"/>
                </a:cubicBezTo>
                <a:cubicBezTo>
                  <a:pt x="9" y="12"/>
                  <a:pt x="8" y="12"/>
                  <a:pt x="8" y="13"/>
                </a:cubicBezTo>
                <a:cubicBezTo>
                  <a:pt x="8" y="14"/>
                  <a:pt x="9" y="15"/>
                  <a:pt x="9" y="15"/>
                </a:cubicBezTo>
                <a:cubicBezTo>
                  <a:pt x="9" y="16"/>
                  <a:pt x="9" y="17"/>
                  <a:pt x="10" y="17"/>
                </a:cubicBezTo>
                <a:cubicBezTo>
                  <a:pt x="10" y="19"/>
                  <a:pt x="11" y="20"/>
                  <a:pt x="13" y="20"/>
                </a:cubicBezTo>
                <a:cubicBezTo>
                  <a:pt x="13" y="21"/>
                  <a:pt x="14" y="21"/>
                  <a:pt x="15" y="21"/>
                </a:cubicBezTo>
                <a:cubicBezTo>
                  <a:pt x="15" y="21"/>
                  <a:pt x="16" y="21"/>
                  <a:pt x="17" y="21"/>
                </a:cubicBezTo>
                <a:cubicBezTo>
                  <a:pt x="18" y="21"/>
                  <a:pt x="19" y="21"/>
                  <a:pt x="20" y="21"/>
                </a:cubicBezTo>
                <a:cubicBezTo>
                  <a:pt x="21" y="20"/>
                  <a:pt x="22" y="20"/>
                  <a:pt x="22" y="19"/>
                </a:cubicBezTo>
                <a:lnTo>
                  <a:pt x="22" y="21"/>
                </a:lnTo>
                <a:close/>
                <a:moveTo>
                  <a:pt x="12" y="13"/>
                </a:moveTo>
                <a:cubicBezTo>
                  <a:pt x="12" y="12"/>
                  <a:pt x="12" y="11"/>
                  <a:pt x="12" y="11"/>
                </a:cubicBezTo>
                <a:cubicBezTo>
                  <a:pt x="12" y="10"/>
                  <a:pt x="13" y="9"/>
                  <a:pt x="13" y="9"/>
                </a:cubicBezTo>
                <a:cubicBezTo>
                  <a:pt x="14" y="8"/>
                  <a:pt x="14" y="8"/>
                  <a:pt x="15" y="8"/>
                </a:cubicBezTo>
                <a:cubicBezTo>
                  <a:pt x="16" y="7"/>
                  <a:pt x="16" y="7"/>
                  <a:pt x="17" y="7"/>
                </a:cubicBezTo>
                <a:cubicBezTo>
                  <a:pt x="18" y="7"/>
                  <a:pt x="18" y="7"/>
                  <a:pt x="19" y="8"/>
                </a:cubicBezTo>
                <a:cubicBezTo>
                  <a:pt x="20" y="8"/>
                  <a:pt x="20" y="8"/>
                  <a:pt x="21" y="9"/>
                </a:cubicBezTo>
                <a:cubicBezTo>
                  <a:pt x="21" y="9"/>
                  <a:pt x="22" y="10"/>
                  <a:pt x="22" y="11"/>
                </a:cubicBezTo>
                <a:cubicBezTo>
                  <a:pt x="22" y="11"/>
                  <a:pt x="22" y="12"/>
                  <a:pt x="22" y="13"/>
                </a:cubicBezTo>
                <a:cubicBezTo>
                  <a:pt x="22" y="14"/>
                  <a:pt x="22" y="15"/>
                  <a:pt x="22" y="16"/>
                </a:cubicBezTo>
                <a:cubicBezTo>
                  <a:pt x="22" y="17"/>
                  <a:pt x="21" y="17"/>
                  <a:pt x="21" y="18"/>
                </a:cubicBezTo>
                <a:cubicBezTo>
                  <a:pt x="20" y="18"/>
                  <a:pt x="20" y="19"/>
                  <a:pt x="19" y="19"/>
                </a:cubicBezTo>
                <a:cubicBezTo>
                  <a:pt x="19" y="19"/>
                  <a:pt x="18" y="19"/>
                  <a:pt x="17" y="19"/>
                </a:cubicBezTo>
                <a:cubicBezTo>
                  <a:pt x="16" y="19"/>
                  <a:pt x="16" y="19"/>
                  <a:pt x="15" y="19"/>
                </a:cubicBezTo>
                <a:cubicBezTo>
                  <a:pt x="15" y="18"/>
                  <a:pt x="14" y="18"/>
                  <a:pt x="13" y="18"/>
                </a:cubicBezTo>
                <a:cubicBezTo>
                  <a:pt x="13" y="17"/>
                  <a:pt x="12" y="17"/>
                  <a:pt x="12" y="16"/>
                </a:cubicBezTo>
                <a:cubicBezTo>
                  <a:pt x="12" y="15"/>
                  <a:pt x="12" y="14"/>
                  <a:pt x="12" y="13"/>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277"/>
          <p:cNvSpPr>
            <a:spLocks noChangeArrowheads="1"/>
          </p:cNvSpPr>
          <p:nvPr/>
        </p:nvSpPr>
        <p:spPr bwMode="auto">
          <a:xfrm>
            <a:off x="3813175" y="2019300"/>
            <a:ext cx="263525" cy="155575"/>
          </a:xfrm>
          <a:prstGeom prst="rect">
            <a:avLst/>
          </a:prstGeom>
          <a:noFill/>
          <a:ln w="9" cap="flat">
            <a:solidFill>
              <a:srgbClr val="2B2F3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278"/>
          <p:cNvSpPr>
            <a:spLocks noChangeArrowheads="1"/>
          </p:cNvSpPr>
          <p:nvPr/>
        </p:nvSpPr>
        <p:spPr bwMode="auto">
          <a:xfrm>
            <a:off x="4181475" y="2019300"/>
            <a:ext cx="265113" cy="155575"/>
          </a:xfrm>
          <a:prstGeom prst="rect">
            <a:avLst/>
          </a:prstGeom>
          <a:noFill/>
          <a:ln w="9" cap="flat">
            <a:solidFill>
              <a:srgbClr val="2B2F3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9" name="Line 279"/>
          <p:cNvSpPr>
            <a:spLocks noChangeShapeType="1"/>
          </p:cNvSpPr>
          <p:nvPr/>
        </p:nvSpPr>
        <p:spPr bwMode="auto">
          <a:xfrm>
            <a:off x="3935413" y="2178050"/>
            <a:ext cx="0" cy="214312"/>
          </a:xfrm>
          <a:prstGeom prst="line">
            <a:avLst/>
          </a:prstGeom>
          <a:noFill/>
          <a:ln w="3"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0" name="Freeform 280"/>
          <p:cNvSpPr>
            <a:spLocks/>
          </p:cNvSpPr>
          <p:nvPr/>
        </p:nvSpPr>
        <p:spPr bwMode="auto">
          <a:xfrm>
            <a:off x="3908425" y="2301875"/>
            <a:ext cx="53975" cy="90487"/>
          </a:xfrm>
          <a:custGeom>
            <a:avLst/>
            <a:gdLst>
              <a:gd name="T0" fmla="*/ 6 w 12"/>
              <a:gd name="T1" fmla="*/ 6 h 20"/>
              <a:gd name="T2" fmla="*/ 0 w 12"/>
              <a:gd name="T3" fmla="*/ 0 h 20"/>
              <a:gd name="T4" fmla="*/ 6 w 12"/>
              <a:gd name="T5" fmla="*/ 20 h 20"/>
              <a:gd name="T6" fmla="*/ 12 w 12"/>
              <a:gd name="T7" fmla="*/ 0 h 20"/>
              <a:gd name="T8" fmla="*/ 6 w 12"/>
              <a:gd name="T9" fmla="*/ 6 h 20"/>
            </a:gdLst>
            <a:ahLst/>
            <a:cxnLst>
              <a:cxn ang="0">
                <a:pos x="T0" y="T1"/>
              </a:cxn>
              <a:cxn ang="0">
                <a:pos x="T2" y="T3"/>
              </a:cxn>
              <a:cxn ang="0">
                <a:pos x="T4" y="T5"/>
              </a:cxn>
              <a:cxn ang="0">
                <a:pos x="T6" y="T7"/>
              </a:cxn>
              <a:cxn ang="0">
                <a:pos x="T8" y="T9"/>
              </a:cxn>
            </a:cxnLst>
            <a:rect l="0" t="0" r="r" b="b"/>
            <a:pathLst>
              <a:path w="12" h="20">
                <a:moveTo>
                  <a:pt x="6" y="6"/>
                </a:moveTo>
                <a:lnTo>
                  <a:pt x="0" y="0"/>
                </a:lnTo>
                <a:lnTo>
                  <a:pt x="6" y="20"/>
                </a:lnTo>
                <a:lnTo>
                  <a:pt x="12" y="0"/>
                </a:lnTo>
                <a:lnTo>
                  <a:pt x="6" y="6"/>
                </a:lnTo>
                <a:close/>
              </a:path>
            </a:pathLst>
          </a:custGeom>
          <a:solidFill>
            <a:srgbClr val="24282B"/>
          </a:solidFill>
          <a:ln w="3"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41" name="Line 281"/>
          <p:cNvSpPr>
            <a:spLocks noChangeShapeType="1"/>
          </p:cNvSpPr>
          <p:nvPr/>
        </p:nvSpPr>
        <p:spPr bwMode="auto">
          <a:xfrm>
            <a:off x="4241800" y="2170113"/>
            <a:ext cx="0" cy="214312"/>
          </a:xfrm>
          <a:prstGeom prst="line">
            <a:avLst/>
          </a:prstGeom>
          <a:noFill/>
          <a:ln w="3"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2" name="Freeform 282"/>
          <p:cNvSpPr>
            <a:spLocks/>
          </p:cNvSpPr>
          <p:nvPr/>
        </p:nvSpPr>
        <p:spPr bwMode="auto">
          <a:xfrm>
            <a:off x="4213225" y="2297113"/>
            <a:ext cx="50800" cy="87312"/>
          </a:xfrm>
          <a:custGeom>
            <a:avLst/>
            <a:gdLst>
              <a:gd name="T0" fmla="*/ 6 w 11"/>
              <a:gd name="T1" fmla="*/ 5 h 19"/>
              <a:gd name="T2" fmla="*/ 0 w 11"/>
              <a:gd name="T3" fmla="*/ 0 h 19"/>
              <a:gd name="T4" fmla="*/ 6 w 11"/>
              <a:gd name="T5" fmla="*/ 19 h 19"/>
              <a:gd name="T6" fmla="*/ 11 w 11"/>
              <a:gd name="T7" fmla="*/ 0 h 19"/>
              <a:gd name="T8" fmla="*/ 6 w 11"/>
              <a:gd name="T9" fmla="*/ 5 h 19"/>
            </a:gdLst>
            <a:ahLst/>
            <a:cxnLst>
              <a:cxn ang="0">
                <a:pos x="T0" y="T1"/>
              </a:cxn>
              <a:cxn ang="0">
                <a:pos x="T2" y="T3"/>
              </a:cxn>
              <a:cxn ang="0">
                <a:pos x="T4" y="T5"/>
              </a:cxn>
              <a:cxn ang="0">
                <a:pos x="T6" y="T7"/>
              </a:cxn>
              <a:cxn ang="0">
                <a:pos x="T8" y="T9"/>
              </a:cxn>
            </a:cxnLst>
            <a:rect l="0" t="0" r="r" b="b"/>
            <a:pathLst>
              <a:path w="11" h="19">
                <a:moveTo>
                  <a:pt x="6" y="5"/>
                </a:moveTo>
                <a:lnTo>
                  <a:pt x="0" y="0"/>
                </a:lnTo>
                <a:lnTo>
                  <a:pt x="6" y="19"/>
                </a:lnTo>
                <a:lnTo>
                  <a:pt x="11" y="0"/>
                </a:lnTo>
                <a:lnTo>
                  <a:pt x="6" y="5"/>
                </a:lnTo>
                <a:close/>
              </a:path>
            </a:pathLst>
          </a:custGeom>
          <a:solidFill>
            <a:srgbClr val="24282B"/>
          </a:solidFill>
          <a:ln w="3"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43" name="Freeform 283"/>
          <p:cNvSpPr>
            <a:spLocks/>
          </p:cNvSpPr>
          <p:nvPr/>
        </p:nvSpPr>
        <p:spPr bwMode="auto">
          <a:xfrm>
            <a:off x="2619375" y="3654425"/>
            <a:ext cx="614363" cy="255587"/>
          </a:xfrm>
          <a:custGeom>
            <a:avLst/>
            <a:gdLst>
              <a:gd name="T0" fmla="*/ 0 w 135"/>
              <a:gd name="T1" fmla="*/ 0 h 56"/>
              <a:gd name="T2" fmla="*/ 28 w 135"/>
              <a:gd name="T3" fmla="*/ 56 h 56"/>
              <a:gd name="T4" fmla="*/ 100 w 135"/>
              <a:gd name="T5" fmla="*/ 56 h 56"/>
              <a:gd name="T6" fmla="*/ 135 w 135"/>
              <a:gd name="T7" fmla="*/ 1 h 56"/>
              <a:gd name="T8" fmla="*/ 0 w 135"/>
              <a:gd name="T9" fmla="*/ 0 h 56"/>
            </a:gdLst>
            <a:ahLst/>
            <a:cxnLst>
              <a:cxn ang="0">
                <a:pos x="T0" y="T1"/>
              </a:cxn>
              <a:cxn ang="0">
                <a:pos x="T2" y="T3"/>
              </a:cxn>
              <a:cxn ang="0">
                <a:pos x="T4" y="T5"/>
              </a:cxn>
              <a:cxn ang="0">
                <a:pos x="T6" y="T7"/>
              </a:cxn>
              <a:cxn ang="0">
                <a:pos x="T8" y="T9"/>
              </a:cxn>
            </a:cxnLst>
            <a:rect l="0" t="0" r="r" b="b"/>
            <a:pathLst>
              <a:path w="135" h="56">
                <a:moveTo>
                  <a:pt x="0" y="0"/>
                </a:moveTo>
                <a:lnTo>
                  <a:pt x="28" y="56"/>
                </a:lnTo>
                <a:lnTo>
                  <a:pt x="100" y="56"/>
                </a:lnTo>
                <a:lnTo>
                  <a:pt x="135" y="1"/>
                </a:lnTo>
                <a:lnTo>
                  <a:pt x="0" y="0"/>
                </a:lnTo>
                <a:close/>
              </a:path>
            </a:pathLst>
          </a:custGeom>
          <a:solidFill>
            <a:srgbClr val="F2C5C3"/>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44" name="Freeform 284"/>
          <p:cNvSpPr>
            <a:spLocks/>
          </p:cNvSpPr>
          <p:nvPr/>
        </p:nvSpPr>
        <p:spPr bwMode="auto">
          <a:xfrm>
            <a:off x="2768600" y="3695700"/>
            <a:ext cx="36513" cy="87312"/>
          </a:xfrm>
          <a:custGeom>
            <a:avLst/>
            <a:gdLst>
              <a:gd name="T0" fmla="*/ 8 w 8"/>
              <a:gd name="T1" fmla="*/ 19 h 19"/>
              <a:gd name="T2" fmla="*/ 8 w 8"/>
              <a:gd name="T3" fmla="*/ 0 h 19"/>
              <a:gd name="T4" fmla="*/ 6 w 8"/>
              <a:gd name="T5" fmla="*/ 0 h 19"/>
              <a:gd name="T6" fmla="*/ 3 w 8"/>
              <a:gd name="T7" fmla="*/ 3 h 19"/>
              <a:gd name="T8" fmla="*/ 0 w 8"/>
              <a:gd name="T9" fmla="*/ 5 h 19"/>
              <a:gd name="T10" fmla="*/ 0 w 8"/>
              <a:gd name="T11" fmla="*/ 7 h 19"/>
              <a:gd name="T12" fmla="*/ 1 w 8"/>
              <a:gd name="T13" fmla="*/ 7 h 19"/>
              <a:gd name="T14" fmla="*/ 2 w 8"/>
              <a:gd name="T15" fmla="*/ 6 h 19"/>
              <a:gd name="T16" fmla="*/ 4 w 8"/>
              <a:gd name="T17" fmla="*/ 5 h 19"/>
              <a:gd name="T18" fmla="*/ 5 w 8"/>
              <a:gd name="T19" fmla="*/ 4 h 19"/>
              <a:gd name="T20" fmla="*/ 5 w 8"/>
              <a:gd name="T21" fmla="*/ 19 h 19"/>
              <a:gd name="T22" fmla="*/ 8 w 8"/>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19"/>
                </a:moveTo>
                <a:lnTo>
                  <a:pt x="8" y="0"/>
                </a:lnTo>
                <a:lnTo>
                  <a:pt x="6" y="0"/>
                </a:lnTo>
                <a:cubicBezTo>
                  <a:pt x="5" y="1"/>
                  <a:pt x="5" y="2"/>
                  <a:pt x="3" y="3"/>
                </a:cubicBezTo>
                <a:cubicBezTo>
                  <a:pt x="2" y="4"/>
                  <a:pt x="1" y="4"/>
                  <a:pt x="0" y="5"/>
                </a:cubicBezTo>
                <a:lnTo>
                  <a:pt x="0" y="7"/>
                </a:lnTo>
                <a:cubicBezTo>
                  <a:pt x="0" y="7"/>
                  <a:pt x="0" y="7"/>
                  <a:pt x="1" y="7"/>
                </a:cubicBezTo>
                <a:cubicBezTo>
                  <a:pt x="1" y="7"/>
                  <a:pt x="2" y="6"/>
                  <a:pt x="2" y="6"/>
                </a:cubicBezTo>
                <a:cubicBezTo>
                  <a:pt x="3" y="6"/>
                  <a:pt x="3" y="6"/>
                  <a:pt x="4" y="5"/>
                </a:cubicBezTo>
                <a:cubicBezTo>
                  <a:pt x="4" y="5"/>
                  <a:pt x="5" y="5"/>
                  <a:pt x="5" y="4"/>
                </a:cubicBezTo>
                <a:lnTo>
                  <a:pt x="5" y="19"/>
                </a:lnTo>
                <a:lnTo>
                  <a:pt x="8" y="1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Freeform 285"/>
          <p:cNvSpPr>
            <a:spLocks noEditPoints="1"/>
          </p:cNvSpPr>
          <p:nvPr/>
        </p:nvSpPr>
        <p:spPr bwMode="auto">
          <a:xfrm>
            <a:off x="2997200" y="3695700"/>
            <a:ext cx="63500" cy="87312"/>
          </a:xfrm>
          <a:custGeom>
            <a:avLst/>
            <a:gdLst>
              <a:gd name="T0" fmla="*/ 0 w 14"/>
              <a:gd name="T1" fmla="*/ 9 h 19"/>
              <a:gd name="T2" fmla="*/ 1 w 14"/>
              <a:gd name="T3" fmla="*/ 14 h 19"/>
              <a:gd name="T4" fmla="*/ 2 w 14"/>
              <a:gd name="T5" fmla="*/ 17 h 19"/>
              <a:gd name="T6" fmla="*/ 5 w 14"/>
              <a:gd name="T7" fmla="*/ 18 h 19"/>
              <a:gd name="T8" fmla="*/ 7 w 14"/>
              <a:gd name="T9" fmla="*/ 19 h 19"/>
              <a:gd name="T10" fmla="*/ 10 w 14"/>
              <a:gd name="T11" fmla="*/ 18 h 19"/>
              <a:gd name="T12" fmla="*/ 11 w 14"/>
              <a:gd name="T13" fmla="*/ 18 h 19"/>
              <a:gd name="T14" fmla="*/ 13 w 14"/>
              <a:gd name="T15" fmla="*/ 16 h 19"/>
              <a:gd name="T16" fmla="*/ 14 w 14"/>
              <a:gd name="T17" fmla="*/ 14 h 19"/>
              <a:gd name="T18" fmla="*/ 14 w 14"/>
              <a:gd name="T19" fmla="*/ 12 h 19"/>
              <a:gd name="T20" fmla="*/ 14 w 14"/>
              <a:gd name="T21" fmla="*/ 9 h 19"/>
              <a:gd name="T22" fmla="*/ 14 w 14"/>
              <a:gd name="T23" fmla="*/ 7 h 19"/>
              <a:gd name="T24" fmla="*/ 14 w 14"/>
              <a:gd name="T25" fmla="*/ 5 h 19"/>
              <a:gd name="T26" fmla="*/ 13 w 14"/>
              <a:gd name="T27" fmla="*/ 3 h 19"/>
              <a:gd name="T28" fmla="*/ 13 w 14"/>
              <a:gd name="T29" fmla="*/ 2 h 19"/>
              <a:gd name="T30" fmla="*/ 12 w 14"/>
              <a:gd name="T31" fmla="*/ 1 h 19"/>
              <a:gd name="T32" fmla="*/ 10 w 14"/>
              <a:gd name="T33" fmla="*/ 0 h 19"/>
              <a:gd name="T34" fmla="*/ 9 w 14"/>
              <a:gd name="T35" fmla="*/ 0 h 19"/>
              <a:gd name="T36" fmla="*/ 7 w 14"/>
              <a:gd name="T37" fmla="*/ 0 h 19"/>
              <a:gd name="T38" fmla="*/ 3 w 14"/>
              <a:gd name="T39" fmla="*/ 1 h 19"/>
              <a:gd name="T40" fmla="*/ 2 w 14"/>
              <a:gd name="T41" fmla="*/ 2 h 19"/>
              <a:gd name="T42" fmla="*/ 1 w 14"/>
              <a:gd name="T43" fmla="*/ 4 h 19"/>
              <a:gd name="T44" fmla="*/ 0 w 14"/>
              <a:gd name="T45" fmla="*/ 6 h 19"/>
              <a:gd name="T46" fmla="*/ 0 w 14"/>
              <a:gd name="T47" fmla="*/ 9 h 19"/>
              <a:gd name="T48" fmla="*/ 3 w 14"/>
              <a:gd name="T49" fmla="*/ 9 h 19"/>
              <a:gd name="T50" fmla="*/ 3 w 14"/>
              <a:gd name="T51" fmla="*/ 5 h 19"/>
              <a:gd name="T52" fmla="*/ 4 w 14"/>
              <a:gd name="T53" fmla="*/ 3 h 19"/>
              <a:gd name="T54" fmla="*/ 6 w 14"/>
              <a:gd name="T55" fmla="*/ 2 h 19"/>
              <a:gd name="T56" fmla="*/ 7 w 14"/>
              <a:gd name="T57" fmla="*/ 1 h 19"/>
              <a:gd name="T58" fmla="*/ 9 w 14"/>
              <a:gd name="T59" fmla="*/ 2 h 19"/>
              <a:gd name="T60" fmla="*/ 10 w 14"/>
              <a:gd name="T61" fmla="*/ 3 h 19"/>
              <a:gd name="T62" fmla="*/ 11 w 14"/>
              <a:gd name="T63" fmla="*/ 5 h 19"/>
              <a:gd name="T64" fmla="*/ 12 w 14"/>
              <a:gd name="T65" fmla="*/ 9 h 19"/>
              <a:gd name="T66" fmla="*/ 11 w 14"/>
              <a:gd name="T67" fmla="*/ 13 h 19"/>
              <a:gd name="T68" fmla="*/ 10 w 14"/>
              <a:gd name="T69" fmla="*/ 15 h 19"/>
              <a:gd name="T70" fmla="*/ 9 w 14"/>
              <a:gd name="T71" fmla="*/ 16 h 19"/>
              <a:gd name="T72" fmla="*/ 7 w 14"/>
              <a:gd name="T73" fmla="*/ 17 h 19"/>
              <a:gd name="T74" fmla="*/ 6 w 14"/>
              <a:gd name="T75" fmla="*/ 16 h 19"/>
              <a:gd name="T76" fmla="*/ 4 w 14"/>
              <a:gd name="T77" fmla="*/ 15 h 19"/>
              <a:gd name="T78" fmla="*/ 3 w 14"/>
              <a:gd name="T79" fmla="*/ 13 h 19"/>
              <a:gd name="T80" fmla="*/ 3 w 14"/>
              <a:gd name="T8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19">
                <a:moveTo>
                  <a:pt x="0" y="9"/>
                </a:moveTo>
                <a:cubicBezTo>
                  <a:pt x="0" y="11"/>
                  <a:pt x="0" y="12"/>
                  <a:pt x="1" y="14"/>
                </a:cubicBezTo>
                <a:cubicBezTo>
                  <a:pt x="1" y="15"/>
                  <a:pt x="2" y="16"/>
                  <a:pt x="2" y="17"/>
                </a:cubicBezTo>
                <a:cubicBezTo>
                  <a:pt x="3" y="17"/>
                  <a:pt x="4" y="18"/>
                  <a:pt x="5" y="18"/>
                </a:cubicBezTo>
                <a:cubicBezTo>
                  <a:pt x="5" y="19"/>
                  <a:pt x="6" y="19"/>
                  <a:pt x="7" y="19"/>
                </a:cubicBezTo>
                <a:cubicBezTo>
                  <a:pt x="8" y="19"/>
                  <a:pt x="9" y="19"/>
                  <a:pt x="10" y="18"/>
                </a:cubicBezTo>
                <a:cubicBezTo>
                  <a:pt x="10" y="18"/>
                  <a:pt x="11" y="18"/>
                  <a:pt x="11" y="18"/>
                </a:cubicBezTo>
                <a:cubicBezTo>
                  <a:pt x="12" y="17"/>
                  <a:pt x="12" y="17"/>
                  <a:pt x="13" y="16"/>
                </a:cubicBezTo>
                <a:cubicBezTo>
                  <a:pt x="13" y="16"/>
                  <a:pt x="13" y="15"/>
                  <a:pt x="14" y="14"/>
                </a:cubicBezTo>
                <a:cubicBezTo>
                  <a:pt x="14" y="14"/>
                  <a:pt x="14" y="13"/>
                  <a:pt x="14" y="12"/>
                </a:cubicBezTo>
                <a:cubicBezTo>
                  <a:pt x="14" y="11"/>
                  <a:pt x="14" y="10"/>
                  <a:pt x="14" y="9"/>
                </a:cubicBezTo>
                <a:cubicBezTo>
                  <a:pt x="14" y="8"/>
                  <a:pt x="14" y="7"/>
                  <a:pt x="14" y="7"/>
                </a:cubicBezTo>
                <a:cubicBezTo>
                  <a:pt x="14" y="6"/>
                  <a:pt x="14" y="5"/>
                  <a:pt x="14" y="5"/>
                </a:cubicBezTo>
                <a:cubicBezTo>
                  <a:pt x="14" y="4"/>
                  <a:pt x="14" y="4"/>
                  <a:pt x="13" y="3"/>
                </a:cubicBezTo>
                <a:cubicBezTo>
                  <a:pt x="13" y="3"/>
                  <a:pt x="13" y="2"/>
                  <a:pt x="13" y="2"/>
                </a:cubicBezTo>
                <a:cubicBezTo>
                  <a:pt x="12" y="2"/>
                  <a:pt x="12" y="1"/>
                  <a:pt x="12" y="1"/>
                </a:cubicBezTo>
                <a:cubicBezTo>
                  <a:pt x="11" y="1"/>
                  <a:pt x="11" y="0"/>
                  <a:pt x="10" y="0"/>
                </a:cubicBezTo>
                <a:cubicBezTo>
                  <a:pt x="10" y="0"/>
                  <a:pt x="9" y="0"/>
                  <a:pt x="9" y="0"/>
                </a:cubicBezTo>
                <a:cubicBezTo>
                  <a:pt x="8" y="0"/>
                  <a:pt x="8" y="0"/>
                  <a:pt x="7" y="0"/>
                </a:cubicBezTo>
                <a:cubicBezTo>
                  <a:pt x="6" y="0"/>
                  <a:pt x="4" y="0"/>
                  <a:pt x="3" y="1"/>
                </a:cubicBezTo>
                <a:cubicBezTo>
                  <a:pt x="3" y="1"/>
                  <a:pt x="2" y="1"/>
                  <a:pt x="2" y="2"/>
                </a:cubicBezTo>
                <a:cubicBezTo>
                  <a:pt x="2" y="3"/>
                  <a:pt x="1" y="3"/>
                  <a:pt x="1" y="4"/>
                </a:cubicBezTo>
                <a:cubicBezTo>
                  <a:pt x="1" y="4"/>
                  <a:pt x="1" y="5"/>
                  <a:pt x="0" y="6"/>
                </a:cubicBezTo>
                <a:cubicBezTo>
                  <a:pt x="0" y="7"/>
                  <a:pt x="0" y="8"/>
                  <a:pt x="0" y="9"/>
                </a:cubicBezTo>
                <a:close/>
                <a:moveTo>
                  <a:pt x="3" y="9"/>
                </a:moveTo>
                <a:cubicBezTo>
                  <a:pt x="3" y="8"/>
                  <a:pt x="3" y="6"/>
                  <a:pt x="3" y="5"/>
                </a:cubicBezTo>
                <a:cubicBezTo>
                  <a:pt x="4" y="4"/>
                  <a:pt x="4" y="3"/>
                  <a:pt x="4" y="3"/>
                </a:cubicBezTo>
                <a:cubicBezTo>
                  <a:pt x="5" y="2"/>
                  <a:pt x="5" y="2"/>
                  <a:pt x="6" y="2"/>
                </a:cubicBezTo>
                <a:cubicBezTo>
                  <a:pt x="6" y="2"/>
                  <a:pt x="7" y="1"/>
                  <a:pt x="7" y="1"/>
                </a:cubicBezTo>
                <a:cubicBezTo>
                  <a:pt x="8" y="1"/>
                  <a:pt x="9" y="2"/>
                  <a:pt x="9" y="2"/>
                </a:cubicBezTo>
                <a:cubicBezTo>
                  <a:pt x="10" y="2"/>
                  <a:pt x="10" y="2"/>
                  <a:pt x="10" y="3"/>
                </a:cubicBezTo>
                <a:cubicBezTo>
                  <a:pt x="11" y="3"/>
                  <a:pt x="11" y="4"/>
                  <a:pt x="11" y="5"/>
                </a:cubicBezTo>
                <a:cubicBezTo>
                  <a:pt x="12" y="6"/>
                  <a:pt x="12" y="8"/>
                  <a:pt x="12" y="9"/>
                </a:cubicBezTo>
                <a:cubicBezTo>
                  <a:pt x="12" y="11"/>
                  <a:pt x="12" y="12"/>
                  <a:pt x="11" y="13"/>
                </a:cubicBezTo>
                <a:cubicBezTo>
                  <a:pt x="11" y="14"/>
                  <a:pt x="11" y="15"/>
                  <a:pt x="10" y="15"/>
                </a:cubicBezTo>
                <a:cubicBezTo>
                  <a:pt x="10" y="16"/>
                  <a:pt x="10" y="16"/>
                  <a:pt x="9" y="16"/>
                </a:cubicBezTo>
                <a:cubicBezTo>
                  <a:pt x="9" y="17"/>
                  <a:pt x="8" y="17"/>
                  <a:pt x="7" y="17"/>
                </a:cubicBezTo>
                <a:cubicBezTo>
                  <a:pt x="7" y="17"/>
                  <a:pt x="6" y="17"/>
                  <a:pt x="6" y="16"/>
                </a:cubicBezTo>
                <a:cubicBezTo>
                  <a:pt x="5" y="16"/>
                  <a:pt x="5" y="16"/>
                  <a:pt x="4" y="15"/>
                </a:cubicBezTo>
                <a:cubicBezTo>
                  <a:pt x="4" y="15"/>
                  <a:pt x="4" y="14"/>
                  <a:pt x="3" y="13"/>
                </a:cubicBezTo>
                <a:cubicBezTo>
                  <a:pt x="3" y="12"/>
                  <a:pt x="3" y="11"/>
                  <a:pt x="3" y="9"/>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Freeform 286"/>
          <p:cNvSpPr>
            <a:spLocks/>
          </p:cNvSpPr>
          <p:nvPr/>
        </p:nvSpPr>
        <p:spPr bwMode="auto">
          <a:xfrm>
            <a:off x="2244725" y="3303588"/>
            <a:ext cx="542925" cy="342900"/>
          </a:xfrm>
          <a:custGeom>
            <a:avLst/>
            <a:gdLst>
              <a:gd name="T0" fmla="*/ 0 w 119"/>
              <a:gd name="T1" fmla="*/ 0 h 75"/>
              <a:gd name="T2" fmla="*/ 0 w 119"/>
              <a:gd name="T3" fmla="*/ 36 h 75"/>
              <a:gd name="T4" fmla="*/ 119 w 119"/>
              <a:gd name="T5" fmla="*/ 36 h 75"/>
              <a:gd name="T6" fmla="*/ 119 w 119"/>
              <a:gd name="T7" fmla="*/ 75 h 75"/>
            </a:gdLst>
            <a:ahLst/>
            <a:cxnLst>
              <a:cxn ang="0">
                <a:pos x="T0" y="T1"/>
              </a:cxn>
              <a:cxn ang="0">
                <a:pos x="T2" y="T3"/>
              </a:cxn>
              <a:cxn ang="0">
                <a:pos x="T4" y="T5"/>
              </a:cxn>
              <a:cxn ang="0">
                <a:pos x="T6" y="T7"/>
              </a:cxn>
            </a:cxnLst>
            <a:rect l="0" t="0" r="r" b="b"/>
            <a:pathLst>
              <a:path w="119" h="75">
                <a:moveTo>
                  <a:pt x="0" y="0"/>
                </a:moveTo>
                <a:lnTo>
                  <a:pt x="0" y="36"/>
                </a:lnTo>
                <a:lnTo>
                  <a:pt x="119" y="36"/>
                </a:lnTo>
                <a:lnTo>
                  <a:pt x="119" y="75"/>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7" name="Freeform 287"/>
          <p:cNvSpPr>
            <a:spLocks/>
          </p:cNvSpPr>
          <p:nvPr/>
        </p:nvSpPr>
        <p:spPr bwMode="auto">
          <a:xfrm>
            <a:off x="2760663" y="3590925"/>
            <a:ext cx="53975" cy="68262"/>
          </a:xfrm>
          <a:custGeom>
            <a:avLst/>
            <a:gdLst>
              <a:gd name="T0" fmla="*/ 12 w 12"/>
              <a:gd name="T1" fmla="*/ 0 h 15"/>
              <a:gd name="T2" fmla="*/ 6 w 12"/>
              <a:gd name="T3" fmla="*/ 15 h 15"/>
              <a:gd name="T4" fmla="*/ 0 w 12"/>
              <a:gd name="T5" fmla="*/ 0 h 15"/>
              <a:gd name="T6" fmla="*/ 12 w 12"/>
              <a:gd name="T7" fmla="*/ 0 h 15"/>
            </a:gdLst>
            <a:ahLst/>
            <a:cxnLst>
              <a:cxn ang="0">
                <a:pos x="T0" y="T1"/>
              </a:cxn>
              <a:cxn ang="0">
                <a:pos x="T2" y="T3"/>
              </a:cxn>
              <a:cxn ang="0">
                <a:pos x="T4" y="T5"/>
              </a:cxn>
              <a:cxn ang="0">
                <a:pos x="T6" y="T7"/>
              </a:cxn>
            </a:cxnLst>
            <a:rect l="0" t="0" r="r" b="b"/>
            <a:pathLst>
              <a:path w="12" h="15">
                <a:moveTo>
                  <a:pt x="12" y="0"/>
                </a:moveTo>
                <a:lnTo>
                  <a:pt x="6" y="15"/>
                </a:lnTo>
                <a:lnTo>
                  <a:pt x="0" y="0"/>
                </a:lnTo>
                <a:cubicBezTo>
                  <a:pt x="4" y="2"/>
                  <a:pt x="8" y="2"/>
                  <a:pt x="12"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Freeform 288"/>
          <p:cNvSpPr>
            <a:spLocks/>
          </p:cNvSpPr>
          <p:nvPr/>
        </p:nvSpPr>
        <p:spPr bwMode="auto">
          <a:xfrm>
            <a:off x="3043238" y="3354388"/>
            <a:ext cx="1016000" cy="300037"/>
          </a:xfrm>
          <a:custGeom>
            <a:avLst/>
            <a:gdLst>
              <a:gd name="T0" fmla="*/ 223 w 223"/>
              <a:gd name="T1" fmla="*/ 0 h 66"/>
              <a:gd name="T2" fmla="*/ 223 w 223"/>
              <a:gd name="T3" fmla="*/ 29 h 66"/>
              <a:gd name="T4" fmla="*/ 0 w 223"/>
              <a:gd name="T5" fmla="*/ 29 h 66"/>
              <a:gd name="T6" fmla="*/ 0 w 223"/>
              <a:gd name="T7" fmla="*/ 66 h 66"/>
            </a:gdLst>
            <a:ahLst/>
            <a:cxnLst>
              <a:cxn ang="0">
                <a:pos x="T0" y="T1"/>
              </a:cxn>
              <a:cxn ang="0">
                <a:pos x="T2" y="T3"/>
              </a:cxn>
              <a:cxn ang="0">
                <a:pos x="T4" y="T5"/>
              </a:cxn>
              <a:cxn ang="0">
                <a:pos x="T6" y="T7"/>
              </a:cxn>
            </a:cxnLst>
            <a:rect l="0" t="0" r="r" b="b"/>
            <a:pathLst>
              <a:path w="223" h="66">
                <a:moveTo>
                  <a:pt x="223" y="0"/>
                </a:moveTo>
                <a:lnTo>
                  <a:pt x="223" y="29"/>
                </a:lnTo>
                <a:lnTo>
                  <a:pt x="0" y="29"/>
                </a:lnTo>
                <a:lnTo>
                  <a:pt x="0" y="66"/>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9" name="Freeform 289"/>
          <p:cNvSpPr>
            <a:spLocks/>
          </p:cNvSpPr>
          <p:nvPr/>
        </p:nvSpPr>
        <p:spPr bwMode="auto">
          <a:xfrm>
            <a:off x="3014663" y="3595688"/>
            <a:ext cx="55563" cy="73025"/>
          </a:xfrm>
          <a:custGeom>
            <a:avLst/>
            <a:gdLst>
              <a:gd name="T0" fmla="*/ 12 w 12"/>
              <a:gd name="T1" fmla="*/ 0 h 16"/>
              <a:gd name="T2" fmla="*/ 6 w 12"/>
              <a:gd name="T3" fmla="*/ 16 h 16"/>
              <a:gd name="T4" fmla="*/ 0 w 12"/>
              <a:gd name="T5" fmla="*/ 0 h 16"/>
              <a:gd name="T6" fmla="*/ 12 w 12"/>
              <a:gd name="T7" fmla="*/ 0 h 16"/>
            </a:gdLst>
            <a:ahLst/>
            <a:cxnLst>
              <a:cxn ang="0">
                <a:pos x="T0" y="T1"/>
              </a:cxn>
              <a:cxn ang="0">
                <a:pos x="T2" y="T3"/>
              </a:cxn>
              <a:cxn ang="0">
                <a:pos x="T4" y="T5"/>
              </a:cxn>
              <a:cxn ang="0">
                <a:pos x="T6" y="T7"/>
              </a:cxn>
            </a:cxnLst>
            <a:rect l="0" t="0" r="r" b="b"/>
            <a:pathLst>
              <a:path w="12" h="16">
                <a:moveTo>
                  <a:pt x="12" y="0"/>
                </a:moveTo>
                <a:lnTo>
                  <a:pt x="6" y="16"/>
                </a:lnTo>
                <a:lnTo>
                  <a:pt x="0" y="0"/>
                </a:lnTo>
                <a:cubicBezTo>
                  <a:pt x="4" y="2"/>
                  <a:pt x="8" y="2"/>
                  <a:pt x="12"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Freeform 290"/>
          <p:cNvSpPr>
            <a:spLocks/>
          </p:cNvSpPr>
          <p:nvPr/>
        </p:nvSpPr>
        <p:spPr bwMode="auto">
          <a:xfrm>
            <a:off x="3448050" y="3359150"/>
            <a:ext cx="1308100" cy="833437"/>
          </a:xfrm>
          <a:custGeom>
            <a:avLst/>
            <a:gdLst>
              <a:gd name="T0" fmla="*/ 287 w 287"/>
              <a:gd name="T1" fmla="*/ 0 h 183"/>
              <a:gd name="T2" fmla="*/ 287 w 287"/>
              <a:gd name="T3" fmla="*/ 78 h 183"/>
              <a:gd name="T4" fmla="*/ 0 w 287"/>
              <a:gd name="T5" fmla="*/ 80 h 183"/>
              <a:gd name="T6" fmla="*/ 2 w 287"/>
              <a:gd name="T7" fmla="*/ 183 h 183"/>
            </a:gdLst>
            <a:ahLst/>
            <a:cxnLst>
              <a:cxn ang="0">
                <a:pos x="T0" y="T1"/>
              </a:cxn>
              <a:cxn ang="0">
                <a:pos x="T2" y="T3"/>
              </a:cxn>
              <a:cxn ang="0">
                <a:pos x="T4" y="T5"/>
              </a:cxn>
              <a:cxn ang="0">
                <a:pos x="T6" y="T7"/>
              </a:cxn>
            </a:cxnLst>
            <a:rect l="0" t="0" r="r" b="b"/>
            <a:pathLst>
              <a:path w="287" h="183">
                <a:moveTo>
                  <a:pt x="287" y="0"/>
                </a:moveTo>
                <a:lnTo>
                  <a:pt x="287" y="78"/>
                </a:lnTo>
                <a:lnTo>
                  <a:pt x="0" y="80"/>
                </a:lnTo>
                <a:lnTo>
                  <a:pt x="2" y="183"/>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1" name="Freeform 291"/>
          <p:cNvSpPr>
            <a:spLocks/>
          </p:cNvSpPr>
          <p:nvPr/>
        </p:nvSpPr>
        <p:spPr bwMode="auto">
          <a:xfrm>
            <a:off x="3411538" y="4037013"/>
            <a:ext cx="87313" cy="155575"/>
          </a:xfrm>
          <a:custGeom>
            <a:avLst/>
            <a:gdLst>
              <a:gd name="T0" fmla="*/ 9 w 19"/>
              <a:gd name="T1" fmla="*/ 10 h 34"/>
              <a:gd name="T2" fmla="*/ 0 w 19"/>
              <a:gd name="T3" fmla="*/ 0 h 34"/>
              <a:gd name="T4" fmla="*/ 10 w 19"/>
              <a:gd name="T5" fmla="*/ 34 h 34"/>
              <a:gd name="T6" fmla="*/ 19 w 19"/>
              <a:gd name="T7" fmla="*/ 0 h 34"/>
              <a:gd name="T8" fmla="*/ 9 w 19"/>
              <a:gd name="T9" fmla="*/ 10 h 34"/>
            </a:gdLst>
            <a:ahLst/>
            <a:cxnLst>
              <a:cxn ang="0">
                <a:pos x="T0" y="T1"/>
              </a:cxn>
              <a:cxn ang="0">
                <a:pos x="T2" y="T3"/>
              </a:cxn>
              <a:cxn ang="0">
                <a:pos x="T4" y="T5"/>
              </a:cxn>
              <a:cxn ang="0">
                <a:pos x="T6" y="T7"/>
              </a:cxn>
              <a:cxn ang="0">
                <a:pos x="T8" y="T9"/>
              </a:cxn>
            </a:cxnLst>
            <a:rect l="0" t="0" r="r" b="b"/>
            <a:pathLst>
              <a:path w="19" h="34">
                <a:moveTo>
                  <a:pt x="9" y="10"/>
                </a:moveTo>
                <a:lnTo>
                  <a:pt x="0" y="0"/>
                </a:lnTo>
                <a:lnTo>
                  <a:pt x="10" y="34"/>
                </a:lnTo>
                <a:lnTo>
                  <a:pt x="19" y="0"/>
                </a:lnTo>
                <a:lnTo>
                  <a:pt x="9" y="10"/>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52" name="Freeform 292"/>
          <p:cNvSpPr>
            <a:spLocks noEditPoints="1"/>
          </p:cNvSpPr>
          <p:nvPr/>
        </p:nvSpPr>
        <p:spPr bwMode="auto">
          <a:xfrm>
            <a:off x="2200275" y="3505200"/>
            <a:ext cx="331788" cy="163512"/>
          </a:xfrm>
          <a:custGeom>
            <a:avLst/>
            <a:gdLst>
              <a:gd name="T0" fmla="*/ 3 w 73"/>
              <a:gd name="T1" fmla="*/ 5 h 36"/>
              <a:gd name="T2" fmla="*/ 0 w 73"/>
              <a:gd name="T3" fmla="*/ 0 h 36"/>
              <a:gd name="T4" fmla="*/ 0 w 73"/>
              <a:gd name="T5" fmla="*/ 36 h 36"/>
              <a:gd name="T6" fmla="*/ 3 w 73"/>
              <a:gd name="T7" fmla="*/ 10 h 36"/>
              <a:gd name="T8" fmla="*/ 0 w 73"/>
              <a:gd name="T9" fmla="*/ 36 h 36"/>
              <a:gd name="T10" fmla="*/ 10 w 73"/>
              <a:gd name="T11" fmla="*/ 36 h 36"/>
              <a:gd name="T12" fmla="*/ 10 w 73"/>
              <a:gd name="T13" fmla="*/ 19 h 36"/>
              <a:gd name="T14" fmla="*/ 11 w 73"/>
              <a:gd name="T15" fmla="*/ 15 h 36"/>
              <a:gd name="T16" fmla="*/ 13 w 73"/>
              <a:gd name="T17" fmla="*/ 13 h 36"/>
              <a:gd name="T18" fmla="*/ 15 w 73"/>
              <a:gd name="T19" fmla="*/ 14 h 36"/>
              <a:gd name="T20" fmla="*/ 17 w 73"/>
              <a:gd name="T21" fmla="*/ 16 h 36"/>
              <a:gd name="T22" fmla="*/ 17 w 73"/>
              <a:gd name="T23" fmla="*/ 36 h 36"/>
              <a:gd name="T24" fmla="*/ 20 w 73"/>
              <a:gd name="T25" fmla="*/ 21 h 36"/>
              <a:gd name="T26" fmla="*/ 22 w 73"/>
              <a:gd name="T27" fmla="*/ 14 h 36"/>
              <a:gd name="T28" fmla="*/ 25 w 73"/>
              <a:gd name="T29" fmla="*/ 13 h 36"/>
              <a:gd name="T30" fmla="*/ 26 w 73"/>
              <a:gd name="T31" fmla="*/ 15 h 36"/>
              <a:gd name="T32" fmla="*/ 26 w 73"/>
              <a:gd name="T33" fmla="*/ 17 h 36"/>
              <a:gd name="T34" fmla="*/ 27 w 73"/>
              <a:gd name="T35" fmla="*/ 36 h 36"/>
              <a:gd name="T36" fmla="*/ 29 w 73"/>
              <a:gd name="T37" fmla="*/ 18 h 36"/>
              <a:gd name="T38" fmla="*/ 26 w 73"/>
              <a:gd name="T39" fmla="*/ 10 h 36"/>
              <a:gd name="T40" fmla="*/ 21 w 73"/>
              <a:gd name="T41" fmla="*/ 10 h 36"/>
              <a:gd name="T42" fmla="*/ 19 w 73"/>
              <a:gd name="T43" fmla="*/ 12 h 36"/>
              <a:gd name="T44" fmla="*/ 16 w 73"/>
              <a:gd name="T45" fmla="*/ 10 h 36"/>
              <a:gd name="T46" fmla="*/ 13 w 73"/>
              <a:gd name="T47" fmla="*/ 10 h 36"/>
              <a:gd name="T48" fmla="*/ 10 w 73"/>
              <a:gd name="T49" fmla="*/ 12 h 36"/>
              <a:gd name="T50" fmla="*/ 10 w 73"/>
              <a:gd name="T51" fmla="*/ 10 h 36"/>
              <a:gd name="T52" fmla="*/ 7 w 73"/>
              <a:gd name="T53" fmla="*/ 36 h 36"/>
              <a:gd name="T54" fmla="*/ 36 w 73"/>
              <a:gd name="T55" fmla="*/ 36 h 36"/>
              <a:gd name="T56" fmla="*/ 36 w 73"/>
              <a:gd name="T57" fmla="*/ 19 h 36"/>
              <a:gd name="T58" fmla="*/ 37 w 73"/>
              <a:gd name="T59" fmla="*/ 15 h 36"/>
              <a:gd name="T60" fmla="*/ 39 w 73"/>
              <a:gd name="T61" fmla="*/ 13 h 36"/>
              <a:gd name="T62" fmla="*/ 42 w 73"/>
              <a:gd name="T63" fmla="*/ 14 h 36"/>
              <a:gd name="T64" fmla="*/ 43 w 73"/>
              <a:gd name="T65" fmla="*/ 16 h 36"/>
              <a:gd name="T66" fmla="*/ 43 w 73"/>
              <a:gd name="T67" fmla="*/ 36 h 36"/>
              <a:gd name="T68" fmla="*/ 46 w 73"/>
              <a:gd name="T69" fmla="*/ 21 h 36"/>
              <a:gd name="T70" fmla="*/ 48 w 73"/>
              <a:gd name="T71" fmla="*/ 14 h 36"/>
              <a:gd name="T72" fmla="*/ 51 w 73"/>
              <a:gd name="T73" fmla="*/ 13 h 36"/>
              <a:gd name="T74" fmla="*/ 52 w 73"/>
              <a:gd name="T75" fmla="*/ 15 h 36"/>
              <a:gd name="T76" fmla="*/ 53 w 73"/>
              <a:gd name="T77" fmla="*/ 17 h 36"/>
              <a:gd name="T78" fmla="*/ 53 w 73"/>
              <a:gd name="T79" fmla="*/ 36 h 36"/>
              <a:gd name="T80" fmla="*/ 56 w 73"/>
              <a:gd name="T81" fmla="*/ 18 h 36"/>
              <a:gd name="T82" fmla="*/ 53 w 73"/>
              <a:gd name="T83" fmla="*/ 10 h 36"/>
              <a:gd name="T84" fmla="*/ 48 w 73"/>
              <a:gd name="T85" fmla="*/ 10 h 36"/>
              <a:gd name="T86" fmla="*/ 45 w 73"/>
              <a:gd name="T87" fmla="*/ 12 h 36"/>
              <a:gd name="T88" fmla="*/ 43 w 73"/>
              <a:gd name="T89" fmla="*/ 10 h 36"/>
              <a:gd name="T90" fmla="*/ 39 w 73"/>
              <a:gd name="T91" fmla="*/ 10 h 36"/>
              <a:gd name="T92" fmla="*/ 37 w 73"/>
              <a:gd name="T93" fmla="*/ 12 h 36"/>
              <a:gd name="T94" fmla="*/ 36 w 73"/>
              <a:gd name="T95" fmla="*/ 10 h 36"/>
              <a:gd name="T96" fmla="*/ 33 w 73"/>
              <a:gd name="T97" fmla="*/ 36 h 36"/>
              <a:gd name="T98" fmla="*/ 61 w 73"/>
              <a:gd name="T99" fmla="*/ 36 h 36"/>
              <a:gd name="T100" fmla="*/ 66 w 73"/>
              <a:gd name="T101" fmla="*/ 28 h 36"/>
              <a:gd name="T102" fmla="*/ 73 w 73"/>
              <a:gd name="T103" fmla="*/ 36 h 36"/>
              <a:gd name="T104" fmla="*/ 73 w 73"/>
              <a:gd name="T105" fmla="*/ 10 h 36"/>
              <a:gd name="T106" fmla="*/ 67 w 73"/>
              <a:gd name="T107" fmla="*/ 16 h 36"/>
              <a:gd name="T108" fmla="*/ 65 w 73"/>
              <a:gd name="T109" fmla="*/ 19 h 36"/>
              <a:gd name="T110" fmla="*/ 64 w 73"/>
              <a:gd name="T111" fmla="*/ 16 h 36"/>
              <a:gd name="T112" fmla="*/ 58 w 73"/>
              <a:gd name="T113" fmla="*/ 10 h 36"/>
              <a:gd name="T114" fmla="*/ 58 w 73"/>
              <a:gd name="T11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3" h="36">
                <a:moveTo>
                  <a:pt x="0" y="5"/>
                </a:moveTo>
                <a:lnTo>
                  <a:pt x="3" y="5"/>
                </a:lnTo>
                <a:lnTo>
                  <a:pt x="3" y="0"/>
                </a:lnTo>
                <a:lnTo>
                  <a:pt x="0" y="0"/>
                </a:lnTo>
                <a:lnTo>
                  <a:pt x="0" y="5"/>
                </a:lnTo>
                <a:close/>
                <a:moveTo>
                  <a:pt x="0" y="36"/>
                </a:moveTo>
                <a:lnTo>
                  <a:pt x="3" y="36"/>
                </a:lnTo>
                <a:lnTo>
                  <a:pt x="3" y="10"/>
                </a:lnTo>
                <a:lnTo>
                  <a:pt x="0" y="10"/>
                </a:lnTo>
                <a:lnTo>
                  <a:pt x="0" y="36"/>
                </a:lnTo>
                <a:close/>
                <a:moveTo>
                  <a:pt x="7" y="36"/>
                </a:moveTo>
                <a:lnTo>
                  <a:pt x="10" y="36"/>
                </a:lnTo>
                <a:lnTo>
                  <a:pt x="10" y="23"/>
                </a:lnTo>
                <a:cubicBezTo>
                  <a:pt x="10" y="21"/>
                  <a:pt x="10" y="20"/>
                  <a:pt x="10" y="19"/>
                </a:cubicBezTo>
                <a:cubicBezTo>
                  <a:pt x="10" y="18"/>
                  <a:pt x="10" y="18"/>
                  <a:pt x="10" y="17"/>
                </a:cubicBezTo>
                <a:cubicBezTo>
                  <a:pt x="10" y="16"/>
                  <a:pt x="11" y="16"/>
                  <a:pt x="11" y="15"/>
                </a:cubicBezTo>
                <a:cubicBezTo>
                  <a:pt x="11" y="15"/>
                  <a:pt x="11" y="14"/>
                  <a:pt x="12" y="14"/>
                </a:cubicBezTo>
                <a:cubicBezTo>
                  <a:pt x="12" y="14"/>
                  <a:pt x="12" y="14"/>
                  <a:pt x="13" y="13"/>
                </a:cubicBezTo>
                <a:cubicBezTo>
                  <a:pt x="13" y="13"/>
                  <a:pt x="14" y="13"/>
                  <a:pt x="14" y="13"/>
                </a:cubicBezTo>
                <a:cubicBezTo>
                  <a:pt x="14" y="13"/>
                  <a:pt x="15" y="13"/>
                  <a:pt x="15" y="14"/>
                </a:cubicBezTo>
                <a:cubicBezTo>
                  <a:pt x="16" y="14"/>
                  <a:pt x="16" y="14"/>
                  <a:pt x="16" y="15"/>
                </a:cubicBezTo>
                <a:cubicBezTo>
                  <a:pt x="16" y="15"/>
                  <a:pt x="17" y="16"/>
                  <a:pt x="17" y="16"/>
                </a:cubicBezTo>
                <a:cubicBezTo>
                  <a:pt x="17" y="17"/>
                  <a:pt x="17" y="18"/>
                  <a:pt x="17" y="19"/>
                </a:cubicBezTo>
                <a:lnTo>
                  <a:pt x="17" y="36"/>
                </a:lnTo>
                <a:lnTo>
                  <a:pt x="20" y="36"/>
                </a:lnTo>
                <a:lnTo>
                  <a:pt x="20" y="21"/>
                </a:lnTo>
                <a:cubicBezTo>
                  <a:pt x="20" y="18"/>
                  <a:pt x="20" y="16"/>
                  <a:pt x="21" y="15"/>
                </a:cubicBezTo>
                <a:cubicBezTo>
                  <a:pt x="21" y="14"/>
                  <a:pt x="22" y="14"/>
                  <a:pt x="22" y="14"/>
                </a:cubicBezTo>
                <a:cubicBezTo>
                  <a:pt x="22" y="13"/>
                  <a:pt x="23" y="13"/>
                  <a:pt x="24" y="13"/>
                </a:cubicBezTo>
                <a:cubicBezTo>
                  <a:pt x="24" y="13"/>
                  <a:pt x="24" y="13"/>
                  <a:pt x="25" y="13"/>
                </a:cubicBezTo>
                <a:cubicBezTo>
                  <a:pt x="25" y="13"/>
                  <a:pt x="25" y="14"/>
                  <a:pt x="25" y="14"/>
                </a:cubicBezTo>
                <a:cubicBezTo>
                  <a:pt x="26" y="14"/>
                  <a:pt x="26" y="14"/>
                  <a:pt x="26" y="15"/>
                </a:cubicBezTo>
                <a:cubicBezTo>
                  <a:pt x="26" y="15"/>
                  <a:pt x="26" y="15"/>
                  <a:pt x="26" y="16"/>
                </a:cubicBezTo>
                <a:cubicBezTo>
                  <a:pt x="26" y="16"/>
                  <a:pt x="26" y="17"/>
                  <a:pt x="26" y="17"/>
                </a:cubicBezTo>
                <a:cubicBezTo>
                  <a:pt x="26" y="18"/>
                  <a:pt x="27" y="19"/>
                  <a:pt x="27" y="20"/>
                </a:cubicBezTo>
                <a:lnTo>
                  <a:pt x="27" y="36"/>
                </a:lnTo>
                <a:lnTo>
                  <a:pt x="29" y="36"/>
                </a:lnTo>
                <a:lnTo>
                  <a:pt x="29" y="18"/>
                </a:lnTo>
                <a:cubicBezTo>
                  <a:pt x="29" y="15"/>
                  <a:pt x="29" y="13"/>
                  <a:pt x="28" y="11"/>
                </a:cubicBezTo>
                <a:cubicBezTo>
                  <a:pt x="28" y="11"/>
                  <a:pt x="27" y="10"/>
                  <a:pt x="26" y="10"/>
                </a:cubicBezTo>
                <a:cubicBezTo>
                  <a:pt x="26" y="9"/>
                  <a:pt x="25" y="9"/>
                  <a:pt x="24" y="9"/>
                </a:cubicBezTo>
                <a:cubicBezTo>
                  <a:pt x="23" y="9"/>
                  <a:pt x="22" y="10"/>
                  <a:pt x="21" y="10"/>
                </a:cubicBezTo>
                <a:cubicBezTo>
                  <a:pt x="21" y="11"/>
                  <a:pt x="20" y="12"/>
                  <a:pt x="19" y="14"/>
                </a:cubicBezTo>
                <a:cubicBezTo>
                  <a:pt x="19" y="13"/>
                  <a:pt x="19" y="13"/>
                  <a:pt x="19" y="12"/>
                </a:cubicBezTo>
                <a:cubicBezTo>
                  <a:pt x="18" y="11"/>
                  <a:pt x="18" y="11"/>
                  <a:pt x="18" y="11"/>
                </a:cubicBezTo>
                <a:cubicBezTo>
                  <a:pt x="17" y="10"/>
                  <a:pt x="17" y="10"/>
                  <a:pt x="16" y="10"/>
                </a:cubicBezTo>
                <a:cubicBezTo>
                  <a:pt x="16" y="9"/>
                  <a:pt x="15" y="9"/>
                  <a:pt x="15" y="9"/>
                </a:cubicBezTo>
                <a:cubicBezTo>
                  <a:pt x="14" y="9"/>
                  <a:pt x="13" y="9"/>
                  <a:pt x="13" y="10"/>
                </a:cubicBezTo>
                <a:cubicBezTo>
                  <a:pt x="12" y="10"/>
                  <a:pt x="12" y="10"/>
                  <a:pt x="12" y="10"/>
                </a:cubicBezTo>
                <a:cubicBezTo>
                  <a:pt x="11" y="11"/>
                  <a:pt x="11" y="11"/>
                  <a:pt x="10" y="12"/>
                </a:cubicBezTo>
                <a:cubicBezTo>
                  <a:pt x="10" y="12"/>
                  <a:pt x="10" y="13"/>
                  <a:pt x="10" y="14"/>
                </a:cubicBezTo>
                <a:lnTo>
                  <a:pt x="10" y="10"/>
                </a:lnTo>
                <a:lnTo>
                  <a:pt x="7" y="10"/>
                </a:lnTo>
                <a:lnTo>
                  <a:pt x="7" y="36"/>
                </a:lnTo>
                <a:close/>
                <a:moveTo>
                  <a:pt x="33" y="36"/>
                </a:moveTo>
                <a:lnTo>
                  <a:pt x="36" y="36"/>
                </a:lnTo>
                <a:lnTo>
                  <a:pt x="36" y="23"/>
                </a:lnTo>
                <a:cubicBezTo>
                  <a:pt x="36" y="21"/>
                  <a:pt x="36" y="20"/>
                  <a:pt x="36" y="19"/>
                </a:cubicBezTo>
                <a:cubicBezTo>
                  <a:pt x="36" y="18"/>
                  <a:pt x="36" y="18"/>
                  <a:pt x="37" y="17"/>
                </a:cubicBezTo>
                <a:cubicBezTo>
                  <a:pt x="37" y="16"/>
                  <a:pt x="37" y="16"/>
                  <a:pt x="37" y="15"/>
                </a:cubicBezTo>
                <a:cubicBezTo>
                  <a:pt x="37" y="15"/>
                  <a:pt x="38" y="14"/>
                  <a:pt x="38" y="14"/>
                </a:cubicBezTo>
                <a:cubicBezTo>
                  <a:pt x="38" y="14"/>
                  <a:pt x="39" y="14"/>
                  <a:pt x="39" y="13"/>
                </a:cubicBezTo>
                <a:cubicBezTo>
                  <a:pt x="39" y="13"/>
                  <a:pt x="40" y="13"/>
                  <a:pt x="40" y="13"/>
                </a:cubicBezTo>
                <a:cubicBezTo>
                  <a:pt x="41" y="13"/>
                  <a:pt x="41" y="13"/>
                  <a:pt x="42" y="14"/>
                </a:cubicBezTo>
                <a:cubicBezTo>
                  <a:pt x="42" y="14"/>
                  <a:pt x="42" y="14"/>
                  <a:pt x="42" y="15"/>
                </a:cubicBezTo>
                <a:cubicBezTo>
                  <a:pt x="43" y="15"/>
                  <a:pt x="43" y="16"/>
                  <a:pt x="43" y="16"/>
                </a:cubicBezTo>
                <a:cubicBezTo>
                  <a:pt x="43" y="17"/>
                  <a:pt x="43" y="18"/>
                  <a:pt x="43" y="19"/>
                </a:cubicBezTo>
                <a:lnTo>
                  <a:pt x="43" y="36"/>
                </a:lnTo>
                <a:lnTo>
                  <a:pt x="46" y="36"/>
                </a:lnTo>
                <a:lnTo>
                  <a:pt x="46" y="21"/>
                </a:lnTo>
                <a:cubicBezTo>
                  <a:pt x="46" y="18"/>
                  <a:pt x="46" y="16"/>
                  <a:pt x="47" y="15"/>
                </a:cubicBezTo>
                <a:cubicBezTo>
                  <a:pt x="47" y="14"/>
                  <a:pt x="48" y="14"/>
                  <a:pt x="48" y="14"/>
                </a:cubicBezTo>
                <a:cubicBezTo>
                  <a:pt x="49" y="13"/>
                  <a:pt x="49" y="13"/>
                  <a:pt x="50" y="13"/>
                </a:cubicBezTo>
                <a:cubicBezTo>
                  <a:pt x="50" y="13"/>
                  <a:pt x="51" y="13"/>
                  <a:pt x="51" y="13"/>
                </a:cubicBezTo>
                <a:cubicBezTo>
                  <a:pt x="51" y="13"/>
                  <a:pt x="51" y="14"/>
                  <a:pt x="52" y="14"/>
                </a:cubicBezTo>
                <a:cubicBezTo>
                  <a:pt x="52" y="14"/>
                  <a:pt x="52" y="14"/>
                  <a:pt x="52" y="15"/>
                </a:cubicBezTo>
                <a:cubicBezTo>
                  <a:pt x="52" y="15"/>
                  <a:pt x="53" y="15"/>
                  <a:pt x="53" y="16"/>
                </a:cubicBezTo>
                <a:cubicBezTo>
                  <a:pt x="53" y="16"/>
                  <a:pt x="53" y="17"/>
                  <a:pt x="53" y="17"/>
                </a:cubicBezTo>
                <a:cubicBezTo>
                  <a:pt x="53" y="18"/>
                  <a:pt x="53" y="19"/>
                  <a:pt x="53" y="20"/>
                </a:cubicBezTo>
                <a:lnTo>
                  <a:pt x="53" y="36"/>
                </a:lnTo>
                <a:lnTo>
                  <a:pt x="56" y="36"/>
                </a:lnTo>
                <a:lnTo>
                  <a:pt x="56" y="18"/>
                </a:lnTo>
                <a:cubicBezTo>
                  <a:pt x="56" y="15"/>
                  <a:pt x="55" y="13"/>
                  <a:pt x="54" y="11"/>
                </a:cubicBezTo>
                <a:cubicBezTo>
                  <a:pt x="54" y="11"/>
                  <a:pt x="53" y="10"/>
                  <a:pt x="53" y="10"/>
                </a:cubicBezTo>
                <a:cubicBezTo>
                  <a:pt x="52" y="9"/>
                  <a:pt x="51" y="9"/>
                  <a:pt x="51" y="9"/>
                </a:cubicBezTo>
                <a:cubicBezTo>
                  <a:pt x="50" y="9"/>
                  <a:pt x="49" y="10"/>
                  <a:pt x="48" y="10"/>
                </a:cubicBezTo>
                <a:cubicBezTo>
                  <a:pt x="47" y="11"/>
                  <a:pt x="46" y="12"/>
                  <a:pt x="45" y="14"/>
                </a:cubicBezTo>
                <a:cubicBezTo>
                  <a:pt x="45" y="13"/>
                  <a:pt x="45" y="13"/>
                  <a:pt x="45" y="12"/>
                </a:cubicBezTo>
                <a:cubicBezTo>
                  <a:pt x="45" y="11"/>
                  <a:pt x="44" y="11"/>
                  <a:pt x="44" y="11"/>
                </a:cubicBezTo>
                <a:cubicBezTo>
                  <a:pt x="43" y="10"/>
                  <a:pt x="43" y="10"/>
                  <a:pt x="43" y="10"/>
                </a:cubicBezTo>
                <a:cubicBezTo>
                  <a:pt x="42" y="9"/>
                  <a:pt x="41" y="9"/>
                  <a:pt x="41" y="9"/>
                </a:cubicBezTo>
                <a:cubicBezTo>
                  <a:pt x="40" y="9"/>
                  <a:pt x="40" y="9"/>
                  <a:pt x="39" y="10"/>
                </a:cubicBezTo>
                <a:cubicBezTo>
                  <a:pt x="39" y="10"/>
                  <a:pt x="38" y="10"/>
                  <a:pt x="38" y="10"/>
                </a:cubicBezTo>
                <a:cubicBezTo>
                  <a:pt x="38" y="11"/>
                  <a:pt x="37" y="11"/>
                  <a:pt x="37" y="12"/>
                </a:cubicBezTo>
                <a:cubicBezTo>
                  <a:pt x="36" y="12"/>
                  <a:pt x="36" y="13"/>
                  <a:pt x="36" y="14"/>
                </a:cubicBezTo>
                <a:lnTo>
                  <a:pt x="36" y="10"/>
                </a:lnTo>
                <a:lnTo>
                  <a:pt x="33" y="10"/>
                </a:lnTo>
                <a:lnTo>
                  <a:pt x="33" y="36"/>
                </a:lnTo>
                <a:close/>
                <a:moveTo>
                  <a:pt x="58" y="36"/>
                </a:moveTo>
                <a:lnTo>
                  <a:pt x="61" y="36"/>
                </a:lnTo>
                <a:lnTo>
                  <a:pt x="66" y="26"/>
                </a:lnTo>
                <a:lnTo>
                  <a:pt x="66" y="28"/>
                </a:lnTo>
                <a:lnTo>
                  <a:pt x="70" y="36"/>
                </a:lnTo>
                <a:lnTo>
                  <a:pt x="73" y="36"/>
                </a:lnTo>
                <a:lnTo>
                  <a:pt x="67" y="22"/>
                </a:lnTo>
                <a:lnTo>
                  <a:pt x="73" y="10"/>
                </a:lnTo>
                <a:lnTo>
                  <a:pt x="69" y="10"/>
                </a:lnTo>
                <a:lnTo>
                  <a:pt x="67" y="16"/>
                </a:lnTo>
                <a:cubicBezTo>
                  <a:pt x="67" y="17"/>
                  <a:pt x="66" y="17"/>
                  <a:pt x="66" y="17"/>
                </a:cubicBezTo>
                <a:cubicBezTo>
                  <a:pt x="66" y="18"/>
                  <a:pt x="66" y="18"/>
                  <a:pt x="65" y="19"/>
                </a:cubicBezTo>
                <a:cubicBezTo>
                  <a:pt x="65" y="19"/>
                  <a:pt x="65" y="18"/>
                  <a:pt x="65" y="18"/>
                </a:cubicBezTo>
                <a:cubicBezTo>
                  <a:pt x="65" y="17"/>
                  <a:pt x="65" y="17"/>
                  <a:pt x="64" y="16"/>
                </a:cubicBezTo>
                <a:lnTo>
                  <a:pt x="62" y="10"/>
                </a:lnTo>
                <a:lnTo>
                  <a:pt x="58" y="10"/>
                </a:lnTo>
                <a:lnTo>
                  <a:pt x="64" y="22"/>
                </a:lnTo>
                <a:lnTo>
                  <a:pt x="58" y="3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Freeform 293"/>
          <p:cNvSpPr>
            <a:spLocks noEditPoints="1"/>
          </p:cNvSpPr>
          <p:nvPr/>
        </p:nvSpPr>
        <p:spPr bwMode="auto">
          <a:xfrm>
            <a:off x="3944938" y="3194050"/>
            <a:ext cx="214313" cy="141287"/>
          </a:xfrm>
          <a:custGeom>
            <a:avLst/>
            <a:gdLst>
              <a:gd name="T0" fmla="*/ 0 w 47"/>
              <a:gd name="T1" fmla="*/ 20 h 31"/>
              <a:gd name="T2" fmla="*/ 4 w 47"/>
              <a:gd name="T3" fmla="*/ 24 h 31"/>
              <a:gd name="T4" fmla="*/ 9 w 47"/>
              <a:gd name="T5" fmla="*/ 25 h 31"/>
              <a:gd name="T6" fmla="*/ 12 w 47"/>
              <a:gd name="T7" fmla="*/ 22 h 31"/>
              <a:gd name="T8" fmla="*/ 14 w 47"/>
              <a:gd name="T9" fmla="*/ 18 h 31"/>
              <a:gd name="T10" fmla="*/ 14 w 47"/>
              <a:gd name="T11" fmla="*/ 11 h 31"/>
              <a:gd name="T12" fmla="*/ 10 w 47"/>
              <a:gd name="T13" fmla="*/ 7 h 31"/>
              <a:gd name="T14" fmla="*/ 4 w 47"/>
              <a:gd name="T15" fmla="*/ 7 h 31"/>
              <a:gd name="T16" fmla="*/ 0 w 47"/>
              <a:gd name="T17" fmla="*/ 11 h 31"/>
              <a:gd name="T18" fmla="*/ 2 w 47"/>
              <a:gd name="T19" fmla="*/ 16 h 31"/>
              <a:gd name="T20" fmla="*/ 4 w 47"/>
              <a:gd name="T21" fmla="*/ 10 h 31"/>
              <a:gd name="T22" fmla="*/ 7 w 47"/>
              <a:gd name="T23" fmla="*/ 9 h 31"/>
              <a:gd name="T24" fmla="*/ 10 w 47"/>
              <a:gd name="T25" fmla="*/ 10 h 31"/>
              <a:gd name="T26" fmla="*/ 12 w 47"/>
              <a:gd name="T27" fmla="*/ 15 h 31"/>
              <a:gd name="T28" fmla="*/ 10 w 47"/>
              <a:gd name="T29" fmla="*/ 21 h 31"/>
              <a:gd name="T30" fmla="*/ 7 w 47"/>
              <a:gd name="T31" fmla="*/ 22 h 31"/>
              <a:gd name="T32" fmla="*/ 4 w 47"/>
              <a:gd name="T33" fmla="*/ 21 h 31"/>
              <a:gd name="T34" fmla="*/ 2 w 47"/>
              <a:gd name="T35" fmla="*/ 16 h 31"/>
              <a:gd name="T36" fmla="*/ 20 w 47"/>
              <a:gd name="T37" fmla="*/ 31 h 31"/>
              <a:gd name="T38" fmla="*/ 21 w 47"/>
              <a:gd name="T39" fmla="*/ 24 h 31"/>
              <a:gd name="T40" fmla="*/ 23 w 47"/>
              <a:gd name="T41" fmla="*/ 25 h 31"/>
              <a:gd name="T42" fmla="*/ 26 w 47"/>
              <a:gd name="T43" fmla="*/ 25 h 31"/>
              <a:gd name="T44" fmla="*/ 29 w 47"/>
              <a:gd name="T45" fmla="*/ 22 h 31"/>
              <a:gd name="T46" fmla="*/ 31 w 47"/>
              <a:gd name="T47" fmla="*/ 18 h 31"/>
              <a:gd name="T48" fmla="*/ 31 w 47"/>
              <a:gd name="T49" fmla="*/ 13 h 31"/>
              <a:gd name="T50" fmla="*/ 29 w 47"/>
              <a:gd name="T51" fmla="*/ 9 h 31"/>
              <a:gd name="T52" fmla="*/ 26 w 47"/>
              <a:gd name="T53" fmla="*/ 6 h 31"/>
              <a:gd name="T54" fmla="*/ 23 w 47"/>
              <a:gd name="T55" fmla="*/ 6 h 31"/>
              <a:gd name="T56" fmla="*/ 21 w 47"/>
              <a:gd name="T57" fmla="*/ 8 h 31"/>
              <a:gd name="T58" fmla="*/ 20 w 47"/>
              <a:gd name="T59" fmla="*/ 7 h 31"/>
              <a:gd name="T60" fmla="*/ 17 w 47"/>
              <a:gd name="T61" fmla="*/ 31 h 31"/>
              <a:gd name="T62" fmla="*/ 20 w 47"/>
              <a:gd name="T63" fmla="*/ 13 h 31"/>
              <a:gd name="T64" fmla="*/ 23 w 47"/>
              <a:gd name="T65" fmla="*/ 9 h 31"/>
              <a:gd name="T66" fmla="*/ 26 w 47"/>
              <a:gd name="T67" fmla="*/ 9 h 31"/>
              <a:gd name="T68" fmla="*/ 28 w 47"/>
              <a:gd name="T69" fmla="*/ 12 h 31"/>
              <a:gd name="T70" fmla="*/ 28 w 47"/>
              <a:gd name="T71" fmla="*/ 18 h 31"/>
              <a:gd name="T72" fmla="*/ 26 w 47"/>
              <a:gd name="T73" fmla="*/ 22 h 31"/>
              <a:gd name="T74" fmla="*/ 22 w 47"/>
              <a:gd name="T75" fmla="*/ 22 h 31"/>
              <a:gd name="T76" fmla="*/ 20 w 47"/>
              <a:gd name="T77" fmla="*/ 19 h 31"/>
              <a:gd name="T78" fmla="*/ 47 w 47"/>
              <a:gd name="T79" fmla="*/ 22 h 31"/>
              <a:gd name="T80" fmla="*/ 37 w 47"/>
              <a:gd name="T81" fmla="*/ 21 h 31"/>
              <a:gd name="T82" fmla="*/ 41 w 47"/>
              <a:gd name="T83" fmla="*/ 17 h 31"/>
              <a:gd name="T84" fmla="*/ 46 w 47"/>
              <a:gd name="T85" fmla="*/ 11 h 31"/>
              <a:gd name="T86" fmla="*/ 47 w 47"/>
              <a:gd name="T87" fmla="*/ 6 h 31"/>
              <a:gd name="T88" fmla="*/ 43 w 47"/>
              <a:gd name="T89" fmla="*/ 0 h 31"/>
              <a:gd name="T90" fmla="*/ 38 w 47"/>
              <a:gd name="T91" fmla="*/ 0 h 31"/>
              <a:gd name="T92" fmla="*/ 34 w 47"/>
              <a:gd name="T93" fmla="*/ 4 h 31"/>
              <a:gd name="T94" fmla="*/ 36 w 47"/>
              <a:gd name="T95" fmla="*/ 7 h 31"/>
              <a:gd name="T96" fmla="*/ 38 w 47"/>
              <a:gd name="T97" fmla="*/ 3 h 31"/>
              <a:gd name="T98" fmla="*/ 41 w 47"/>
              <a:gd name="T99" fmla="*/ 2 h 31"/>
              <a:gd name="T100" fmla="*/ 44 w 47"/>
              <a:gd name="T101" fmla="*/ 3 h 31"/>
              <a:gd name="T102" fmla="*/ 45 w 47"/>
              <a:gd name="T103" fmla="*/ 6 h 31"/>
              <a:gd name="T104" fmla="*/ 43 w 47"/>
              <a:gd name="T105" fmla="*/ 10 h 31"/>
              <a:gd name="T106" fmla="*/ 39 w 47"/>
              <a:gd name="T107" fmla="*/ 15 h 31"/>
              <a:gd name="T108" fmla="*/ 35 w 47"/>
              <a:gd name="T109" fmla="*/ 19 h 31"/>
              <a:gd name="T110" fmla="*/ 33 w 47"/>
              <a:gd name="T111" fmla="*/ 22 h 31"/>
              <a:gd name="T112" fmla="*/ 33 w 47"/>
              <a:gd name="T113" fmla="*/ 24 h 31"/>
              <a:gd name="T114" fmla="*/ 33 w 47"/>
              <a:gd name="T115" fmla="*/ 25 h 31"/>
              <a:gd name="T116" fmla="*/ 47 w 47"/>
              <a:gd name="T117" fmla="*/ 2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 h="31">
                <a:moveTo>
                  <a:pt x="0" y="16"/>
                </a:moveTo>
                <a:cubicBezTo>
                  <a:pt x="0" y="17"/>
                  <a:pt x="0" y="18"/>
                  <a:pt x="0" y="20"/>
                </a:cubicBezTo>
                <a:cubicBezTo>
                  <a:pt x="1" y="21"/>
                  <a:pt x="1" y="22"/>
                  <a:pt x="2" y="22"/>
                </a:cubicBezTo>
                <a:cubicBezTo>
                  <a:pt x="2" y="23"/>
                  <a:pt x="3" y="24"/>
                  <a:pt x="4" y="24"/>
                </a:cubicBezTo>
                <a:cubicBezTo>
                  <a:pt x="5" y="25"/>
                  <a:pt x="6" y="25"/>
                  <a:pt x="7" y="25"/>
                </a:cubicBezTo>
                <a:cubicBezTo>
                  <a:pt x="8" y="25"/>
                  <a:pt x="8" y="25"/>
                  <a:pt x="9" y="25"/>
                </a:cubicBezTo>
                <a:cubicBezTo>
                  <a:pt x="10" y="24"/>
                  <a:pt x="10" y="24"/>
                  <a:pt x="11" y="24"/>
                </a:cubicBezTo>
                <a:cubicBezTo>
                  <a:pt x="11" y="23"/>
                  <a:pt x="12" y="23"/>
                  <a:pt x="12" y="22"/>
                </a:cubicBezTo>
                <a:cubicBezTo>
                  <a:pt x="13" y="22"/>
                  <a:pt x="13" y="21"/>
                  <a:pt x="13" y="21"/>
                </a:cubicBezTo>
                <a:cubicBezTo>
                  <a:pt x="14" y="20"/>
                  <a:pt x="14" y="19"/>
                  <a:pt x="14" y="18"/>
                </a:cubicBezTo>
                <a:cubicBezTo>
                  <a:pt x="14" y="17"/>
                  <a:pt x="14" y="16"/>
                  <a:pt x="14" y="15"/>
                </a:cubicBezTo>
                <a:cubicBezTo>
                  <a:pt x="14" y="14"/>
                  <a:pt x="14" y="13"/>
                  <a:pt x="14" y="11"/>
                </a:cubicBezTo>
                <a:cubicBezTo>
                  <a:pt x="13" y="10"/>
                  <a:pt x="13" y="9"/>
                  <a:pt x="12" y="9"/>
                </a:cubicBezTo>
                <a:cubicBezTo>
                  <a:pt x="12" y="8"/>
                  <a:pt x="11" y="7"/>
                  <a:pt x="10" y="7"/>
                </a:cubicBezTo>
                <a:cubicBezTo>
                  <a:pt x="9" y="6"/>
                  <a:pt x="8" y="6"/>
                  <a:pt x="7" y="6"/>
                </a:cubicBezTo>
                <a:cubicBezTo>
                  <a:pt x="6" y="6"/>
                  <a:pt x="5" y="6"/>
                  <a:pt x="4" y="7"/>
                </a:cubicBezTo>
                <a:cubicBezTo>
                  <a:pt x="4" y="7"/>
                  <a:pt x="3" y="7"/>
                  <a:pt x="2" y="8"/>
                </a:cubicBezTo>
                <a:cubicBezTo>
                  <a:pt x="1" y="9"/>
                  <a:pt x="1" y="10"/>
                  <a:pt x="0" y="11"/>
                </a:cubicBezTo>
                <a:cubicBezTo>
                  <a:pt x="0" y="12"/>
                  <a:pt x="0" y="14"/>
                  <a:pt x="0" y="16"/>
                </a:cubicBezTo>
                <a:close/>
                <a:moveTo>
                  <a:pt x="2" y="16"/>
                </a:moveTo>
                <a:cubicBezTo>
                  <a:pt x="2" y="14"/>
                  <a:pt x="3" y="13"/>
                  <a:pt x="3" y="13"/>
                </a:cubicBezTo>
                <a:cubicBezTo>
                  <a:pt x="3" y="12"/>
                  <a:pt x="3" y="11"/>
                  <a:pt x="4" y="10"/>
                </a:cubicBezTo>
                <a:cubicBezTo>
                  <a:pt x="4" y="10"/>
                  <a:pt x="5" y="9"/>
                  <a:pt x="5" y="9"/>
                </a:cubicBezTo>
                <a:cubicBezTo>
                  <a:pt x="6" y="9"/>
                  <a:pt x="6" y="9"/>
                  <a:pt x="7" y="9"/>
                </a:cubicBezTo>
                <a:cubicBezTo>
                  <a:pt x="8" y="9"/>
                  <a:pt x="8" y="9"/>
                  <a:pt x="9" y="9"/>
                </a:cubicBezTo>
                <a:cubicBezTo>
                  <a:pt x="9" y="9"/>
                  <a:pt x="10" y="10"/>
                  <a:pt x="10" y="10"/>
                </a:cubicBezTo>
                <a:cubicBezTo>
                  <a:pt x="11" y="11"/>
                  <a:pt x="11" y="12"/>
                  <a:pt x="11" y="12"/>
                </a:cubicBezTo>
                <a:cubicBezTo>
                  <a:pt x="12" y="13"/>
                  <a:pt x="12" y="14"/>
                  <a:pt x="12" y="15"/>
                </a:cubicBezTo>
                <a:cubicBezTo>
                  <a:pt x="12" y="17"/>
                  <a:pt x="12" y="18"/>
                  <a:pt x="11" y="19"/>
                </a:cubicBezTo>
                <a:cubicBezTo>
                  <a:pt x="11" y="19"/>
                  <a:pt x="11" y="20"/>
                  <a:pt x="10" y="21"/>
                </a:cubicBezTo>
                <a:cubicBezTo>
                  <a:pt x="10" y="21"/>
                  <a:pt x="9" y="22"/>
                  <a:pt x="9" y="22"/>
                </a:cubicBezTo>
                <a:cubicBezTo>
                  <a:pt x="8" y="22"/>
                  <a:pt x="8" y="22"/>
                  <a:pt x="7" y="22"/>
                </a:cubicBezTo>
                <a:cubicBezTo>
                  <a:pt x="6" y="22"/>
                  <a:pt x="6" y="22"/>
                  <a:pt x="5" y="22"/>
                </a:cubicBezTo>
                <a:cubicBezTo>
                  <a:pt x="5" y="22"/>
                  <a:pt x="4" y="21"/>
                  <a:pt x="4" y="21"/>
                </a:cubicBezTo>
                <a:cubicBezTo>
                  <a:pt x="3" y="20"/>
                  <a:pt x="3" y="19"/>
                  <a:pt x="3" y="19"/>
                </a:cubicBezTo>
                <a:cubicBezTo>
                  <a:pt x="3" y="18"/>
                  <a:pt x="2" y="17"/>
                  <a:pt x="2" y="16"/>
                </a:cubicBezTo>
                <a:close/>
                <a:moveTo>
                  <a:pt x="17" y="31"/>
                </a:moveTo>
                <a:lnTo>
                  <a:pt x="20" y="31"/>
                </a:lnTo>
                <a:lnTo>
                  <a:pt x="20" y="23"/>
                </a:lnTo>
                <a:cubicBezTo>
                  <a:pt x="20" y="23"/>
                  <a:pt x="21" y="23"/>
                  <a:pt x="21" y="24"/>
                </a:cubicBezTo>
                <a:cubicBezTo>
                  <a:pt x="21" y="24"/>
                  <a:pt x="21" y="24"/>
                  <a:pt x="22" y="24"/>
                </a:cubicBezTo>
                <a:cubicBezTo>
                  <a:pt x="22" y="25"/>
                  <a:pt x="23" y="25"/>
                  <a:pt x="23" y="25"/>
                </a:cubicBezTo>
                <a:cubicBezTo>
                  <a:pt x="23" y="25"/>
                  <a:pt x="24" y="25"/>
                  <a:pt x="24" y="25"/>
                </a:cubicBezTo>
                <a:cubicBezTo>
                  <a:pt x="25" y="25"/>
                  <a:pt x="25" y="25"/>
                  <a:pt x="26" y="25"/>
                </a:cubicBezTo>
                <a:cubicBezTo>
                  <a:pt x="27" y="24"/>
                  <a:pt x="27" y="24"/>
                  <a:pt x="28" y="24"/>
                </a:cubicBezTo>
                <a:cubicBezTo>
                  <a:pt x="28" y="23"/>
                  <a:pt x="29" y="23"/>
                  <a:pt x="29" y="22"/>
                </a:cubicBezTo>
                <a:cubicBezTo>
                  <a:pt x="30" y="22"/>
                  <a:pt x="30" y="21"/>
                  <a:pt x="30" y="20"/>
                </a:cubicBezTo>
                <a:cubicBezTo>
                  <a:pt x="30" y="20"/>
                  <a:pt x="31" y="19"/>
                  <a:pt x="31" y="18"/>
                </a:cubicBezTo>
                <a:cubicBezTo>
                  <a:pt x="31" y="17"/>
                  <a:pt x="31" y="16"/>
                  <a:pt x="31" y="15"/>
                </a:cubicBezTo>
                <a:cubicBezTo>
                  <a:pt x="31" y="15"/>
                  <a:pt x="31" y="14"/>
                  <a:pt x="31" y="13"/>
                </a:cubicBezTo>
                <a:cubicBezTo>
                  <a:pt x="31" y="12"/>
                  <a:pt x="30" y="11"/>
                  <a:pt x="30" y="11"/>
                </a:cubicBezTo>
                <a:cubicBezTo>
                  <a:pt x="30" y="10"/>
                  <a:pt x="30" y="9"/>
                  <a:pt x="29" y="9"/>
                </a:cubicBezTo>
                <a:cubicBezTo>
                  <a:pt x="29" y="8"/>
                  <a:pt x="28" y="8"/>
                  <a:pt x="28" y="7"/>
                </a:cubicBezTo>
                <a:cubicBezTo>
                  <a:pt x="27" y="7"/>
                  <a:pt x="27" y="7"/>
                  <a:pt x="26" y="6"/>
                </a:cubicBezTo>
                <a:cubicBezTo>
                  <a:pt x="26" y="6"/>
                  <a:pt x="25" y="6"/>
                  <a:pt x="24" y="6"/>
                </a:cubicBezTo>
                <a:cubicBezTo>
                  <a:pt x="24" y="6"/>
                  <a:pt x="23" y="6"/>
                  <a:pt x="23" y="6"/>
                </a:cubicBezTo>
                <a:cubicBezTo>
                  <a:pt x="23" y="6"/>
                  <a:pt x="22" y="7"/>
                  <a:pt x="22" y="7"/>
                </a:cubicBezTo>
                <a:cubicBezTo>
                  <a:pt x="21" y="7"/>
                  <a:pt x="21" y="7"/>
                  <a:pt x="21" y="8"/>
                </a:cubicBezTo>
                <a:cubicBezTo>
                  <a:pt x="20" y="8"/>
                  <a:pt x="20" y="8"/>
                  <a:pt x="20" y="9"/>
                </a:cubicBezTo>
                <a:lnTo>
                  <a:pt x="20" y="7"/>
                </a:lnTo>
                <a:lnTo>
                  <a:pt x="17" y="7"/>
                </a:lnTo>
                <a:lnTo>
                  <a:pt x="17" y="31"/>
                </a:lnTo>
                <a:close/>
                <a:moveTo>
                  <a:pt x="20" y="16"/>
                </a:moveTo>
                <a:cubicBezTo>
                  <a:pt x="20" y="14"/>
                  <a:pt x="20" y="13"/>
                  <a:pt x="20" y="13"/>
                </a:cubicBezTo>
                <a:cubicBezTo>
                  <a:pt x="20" y="12"/>
                  <a:pt x="21" y="11"/>
                  <a:pt x="21" y="10"/>
                </a:cubicBezTo>
                <a:cubicBezTo>
                  <a:pt x="22" y="10"/>
                  <a:pt x="22" y="9"/>
                  <a:pt x="23" y="9"/>
                </a:cubicBezTo>
                <a:cubicBezTo>
                  <a:pt x="23" y="9"/>
                  <a:pt x="24" y="9"/>
                  <a:pt x="24" y="9"/>
                </a:cubicBezTo>
                <a:cubicBezTo>
                  <a:pt x="25" y="9"/>
                  <a:pt x="25" y="9"/>
                  <a:pt x="26" y="9"/>
                </a:cubicBezTo>
                <a:cubicBezTo>
                  <a:pt x="26" y="9"/>
                  <a:pt x="27" y="10"/>
                  <a:pt x="27" y="10"/>
                </a:cubicBezTo>
                <a:cubicBezTo>
                  <a:pt x="27" y="11"/>
                  <a:pt x="28" y="12"/>
                  <a:pt x="28" y="12"/>
                </a:cubicBezTo>
                <a:cubicBezTo>
                  <a:pt x="28" y="13"/>
                  <a:pt x="28" y="14"/>
                  <a:pt x="28" y="15"/>
                </a:cubicBezTo>
                <a:cubicBezTo>
                  <a:pt x="28" y="17"/>
                  <a:pt x="28" y="18"/>
                  <a:pt x="28" y="18"/>
                </a:cubicBezTo>
                <a:cubicBezTo>
                  <a:pt x="28" y="19"/>
                  <a:pt x="27" y="20"/>
                  <a:pt x="27" y="21"/>
                </a:cubicBezTo>
                <a:cubicBezTo>
                  <a:pt x="27" y="21"/>
                  <a:pt x="26" y="22"/>
                  <a:pt x="26" y="22"/>
                </a:cubicBezTo>
                <a:cubicBezTo>
                  <a:pt x="25" y="22"/>
                  <a:pt x="25" y="22"/>
                  <a:pt x="24" y="22"/>
                </a:cubicBezTo>
                <a:cubicBezTo>
                  <a:pt x="23" y="22"/>
                  <a:pt x="23" y="22"/>
                  <a:pt x="22" y="22"/>
                </a:cubicBezTo>
                <a:cubicBezTo>
                  <a:pt x="22" y="22"/>
                  <a:pt x="21" y="21"/>
                  <a:pt x="21" y="21"/>
                </a:cubicBezTo>
                <a:cubicBezTo>
                  <a:pt x="21" y="20"/>
                  <a:pt x="20" y="20"/>
                  <a:pt x="20" y="19"/>
                </a:cubicBezTo>
                <a:cubicBezTo>
                  <a:pt x="20" y="18"/>
                  <a:pt x="20" y="17"/>
                  <a:pt x="20" y="16"/>
                </a:cubicBezTo>
                <a:close/>
                <a:moveTo>
                  <a:pt x="47" y="22"/>
                </a:moveTo>
                <a:lnTo>
                  <a:pt x="37" y="22"/>
                </a:lnTo>
                <a:cubicBezTo>
                  <a:pt x="37" y="21"/>
                  <a:pt x="37" y="21"/>
                  <a:pt x="37" y="21"/>
                </a:cubicBezTo>
                <a:cubicBezTo>
                  <a:pt x="37" y="20"/>
                  <a:pt x="38" y="20"/>
                  <a:pt x="38" y="20"/>
                </a:cubicBezTo>
                <a:cubicBezTo>
                  <a:pt x="38" y="19"/>
                  <a:pt x="39" y="18"/>
                  <a:pt x="41" y="17"/>
                </a:cubicBezTo>
                <a:cubicBezTo>
                  <a:pt x="43" y="15"/>
                  <a:pt x="44" y="14"/>
                  <a:pt x="45" y="12"/>
                </a:cubicBezTo>
                <a:cubicBezTo>
                  <a:pt x="45" y="12"/>
                  <a:pt x="46" y="11"/>
                  <a:pt x="46" y="11"/>
                </a:cubicBezTo>
                <a:cubicBezTo>
                  <a:pt x="46" y="10"/>
                  <a:pt x="47" y="10"/>
                  <a:pt x="47" y="9"/>
                </a:cubicBezTo>
                <a:cubicBezTo>
                  <a:pt x="47" y="8"/>
                  <a:pt x="47" y="7"/>
                  <a:pt x="47" y="6"/>
                </a:cubicBezTo>
                <a:cubicBezTo>
                  <a:pt x="47" y="5"/>
                  <a:pt x="47" y="3"/>
                  <a:pt x="46" y="2"/>
                </a:cubicBezTo>
                <a:cubicBezTo>
                  <a:pt x="45" y="1"/>
                  <a:pt x="44" y="0"/>
                  <a:pt x="43" y="0"/>
                </a:cubicBezTo>
                <a:cubicBezTo>
                  <a:pt x="43" y="0"/>
                  <a:pt x="42" y="0"/>
                  <a:pt x="41" y="0"/>
                </a:cubicBezTo>
                <a:cubicBezTo>
                  <a:pt x="40" y="0"/>
                  <a:pt x="39" y="0"/>
                  <a:pt x="38" y="0"/>
                </a:cubicBezTo>
                <a:cubicBezTo>
                  <a:pt x="37" y="0"/>
                  <a:pt x="36" y="1"/>
                  <a:pt x="36" y="1"/>
                </a:cubicBezTo>
                <a:cubicBezTo>
                  <a:pt x="35" y="2"/>
                  <a:pt x="35" y="3"/>
                  <a:pt x="34" y="4"/>
                </a:cubicBezTo>
                <a:cubicBezTo>
                  <a:pt x="34" y="5"/>
                  <a:pt x="34" y="6"/>
                  <a:pt x="34" y="7"/>
                </a:cubicBezTo>
                <a:lnTo>
                  <a:pt x="36" y="7"/>
                </a:lnTo>
                <a:cubicBezTo>
                  <a:pt x="36" y="6"/>
                  <a:pt x="36" y="6"/>
                  <a:pt x="37" y="5"/>
                </a:cubicBezTo>
                <a:cubicBezTo>
                  <a:pt x="37" y="4"/>
                  <a:pt x="37" y="4"/>
                  <a:pt x="38" y="3"/>
                </a:cubicBezTo>
                <a:cubicBezTo>
                  <a:pt x="38" y="3"/>
                  <a:pt x="38" y="3"/>
                  <a:pt x="39" y="2"/>
                </a:cubicBezTo>
                <a:cubicBezTo>
                  <a:pt x="39" y="2"/>
                  <a:pt x="40" y="2"/>
                  <a:pt x="41" y="2"/>
                </a:cubicBezTo>
                <a:cubicBezTo>
                  <a:pt x="41" y="2"/>
                  <a:pt x="42" y="2"/>
                  <a:pt x="42" y="2"/>
                </a:cubicBezTo>
                <a:cubicBezTo>
                  <a:pt x="43" y="3"/>
                  <a:pt x="43" y="3"/>
                  <a:pt x="44" y="3"/>
                </a:cubicBezTo>
                <a:cubicBezTo>
                  <a:pt x="44" y="4"/>
                  <a:pt x="44" y="4"/>
                  <a:pt x="44" y="5"/>
                </a:cubicBezTo>
                <a:cubicBezTo>
                  <a:pt x="45" y="5"/>
                  <a:pt x="45" y="6"/>
                  <a:pt x="45" y="6"/>
                </a:cubicBezTo>
                <a:cubicBezTo>
                  <a:pt x="45" y="7"/>
                  <a:pt x="45" y="8"/>
                  <a:pt x="44" y="8"/>
                </a:cubicBezTo>
                <a:cubicBezTo>
                  <a:pt x="44" y="9"/>
                  <a:pt x="44" y="9"/>
                  <a:pt x="43" y="10"/>
                </a:cubicBezTo>
                <a:cubicBezTo>
                  <a:pt x="43" y="11"/>
                  <a:pt x="42" y="11"/>
                  <a:pt x="42" y="12"/>
                </a:cubicBezTo>
                <a:cubicBezTo>
                  <a:pt x="41" y="13"/>
                  <a:pt x="40" y="14"/>
                  <a:pt x="39" y="15"/>
                </a:cubicBezTo>
                <a:cubicBezTo>
                  <a:pt x="38" y="16"/>
                  <a:pt x="37" y="17"/>
                  <a:pt x="37" y="17"/>
                </a:cubicBezTo>
                <a:cubicBezTo>
                  <a:pt x="36" y="18"/>
                  <a:pt x="36" y="19"/>
                  <a:pt x="35" y="19"/>
                </a:cubicBezTo>
                <a:cubicBezTo>
                  <a:pt x="35" y="20"/>
                  <a:pt x="34" y="20"/>
                  <a:pt x="34" y="21"/>
                </a:cubicBezTo>
                <a:cubicBezTo>
                  <a:pt x="34" y="21"/>
                  <a:pt x="34" y="22"/>
                  <a:pt x="33" y="22"/>
                </a:cubicBezTo>
                <a:cubicBezTo>
                  <a:pt x="33" y="23"/>
                  <a:pt x="33" y="23"/>
                  <a:pt x="33" y="23"/>
                </a:cubicBezTo>
                <a:cubicBezTo>
                  <a:pt x="33" y="24"/>
                  <a:pt x="33" y="24"/>
                  <a:pt x="33" y="24"/>
                </a:cubicBezTo>
                <a:cubicBezTo>
                  <a:pt x="33" y="24"/>
                  <a:pt x="33" y="24"/>
                  <a:pt x="33" y="24"/>
                </a:cubicBezTo>
                <a:cubicBezTo>
                  <a:pt x="33" y="24"/>
                  <a:pt x="33" y="24"/>
                  <a:pt x="33" y="25"/>
                </a:cubicBezTo>
                <a:lnTo>
                  <a:pt x="47" y="25"/>
                </a:lnTo>
                <a:lnTo>
                  <a:pt x="47" y="2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Freeform 294"/>
          <p:cNvSpPr>
            <a:spLocks noEditPoints="1"/>
          </p:cNvSpPr>
          <p:nvPr/>
        </p:nvSpPr>
        <p:spPr bwMode="auto">
          <a:xfrm>
            <a:off x="4592638" y="3171825"/>
            <a:ext cx="222250" cy="146050"/>
          </a:xfrm>
          <a:custGeom>
            <a:avLst/>
            <a:gdLst>
              <a:gd name="T0" fmla="*/ 0 w 49"/>
              <a:gd name="T1" fmla="*/ 21 h 32"/>
              <a:gd name="T2" fmla="*/ 4 w 49"/>
              <a:gd name="T3" fmla="*/ 25 h 32"/>
              <a:gd name="T4" fmla="*/ 10 w 49"/>
              <a:gd name="T5" fmla="*/ 26 h 32"/>
              <a:gd name="T6" fmla="*/ 14 w 49"/>
              <a:gd name="T7" fmla="*/ 23 h 32"/>
              <a:gd name="T8" fmla="*/ 16 w 49"/>
              <a:gd name="T9" fmla="*/ 19 h 32"/>
              <a:gd name="T10" fmla="*/ 16 w 49"/>
              <a:gd name="T11" fmla="*/ 12 h 32"/>
              <a:gd name="T12" fmla="*/ 11 w 49"/>
              <a:gd name="T13" fmla="*/ 8 h 32"/>
              <a:gd name="T14" fmla="*/ 5 w 49"/>
              <a:gd name="T15" fmla="*/ 8 h 32"/>
              <a:gd name="T16" fmla="*/ 0 w 49"/>
              <a:gd name="T17" fmla="*/ 12 h 32"/>
              <a:gd name="T18" fmla="*/ 3 w 49"/>
              <a:gd name="T19" fmla="*/ 16 h 32"/>
              <a:gd name="T20" fmla="*/ 4 w 49"/>
              <a:gd name="T21" fmla="*/ 11 h 32"/>
              <a:gd name="T22" fmla="*/ 8 w 49"/>
              <a:gd name="T23" fmla="*/ 10 h 32"/>
              <a:gd name="T24" fmla="*/ 12 w 49"/>
              <a:gd name="T25" fmla="*/ 11 h 32"/>
              <a:gd name="T26" fmla="*/ 13 w 49"/>
              <a:gd name="T27" fmla="*/ 16 h 32"/>
              <a:gd name="T28" fmla="*/ 12 w 49"/>
              <a:gd name="T29" fmla="*/ 22 h 32"/>
              <a:gd name="T30" fmla="*/ 8 w 49"/>
              <a:gd name="T31" fmla="*/ 23 h 32"/>
              <a:gd name="T32" fmla="*/ 4 w 49"/>
              <a:gd name="T33" fmla="*/ 22 h 32"/>
              <a:gd name="T34" fmla="*/ 3 w 49"/>
              <a:gd name="T35" fmla="*/ 16 h 32"/>
              <a:gd name="T36" fmla="*/ 23 w 49"/>
              <a:gd name="T37" fmla="*/ 32 h 32"/>
              <a:gd name="T38" fmla="*/ 24 w 49"/>
              <a:gd name="T39" fmla="*/ 25 h 32"/>
              <a:gd name="T40" fmla="*/ 26 w 49"/>
              <a:gd name="T41" fmla="*/ 26 h 32"/>
              <a:gd name="T42" fmla="*/ 29 w 49"/>
              <a:gd name="T43" fmla="*/ 26 h 32"/>
              <a:gd name="T44" fmla="*/ 33 w 49"/>
              <a:gd name="T45" fmla="*/ 23 h 32"/>
              <a:gd name="T46" fmla="*/ 35 w 49"/>
              <a:gd name="T47" fmla="*/ 19 h 32"/>
              <a:gd name="T48" fmla="*/ 35 w 49"/>
              <a:gd name="T49" fmla="*/ 14 h 32"/>
              <a:gd name="T50" fmla="*/ 33 w 49"/>
              <a:gd name="T51" fmla="*/ 10 h 32"/>
              <a:gd name="T52" fmla="*/ 30 w 49"/>
              <a:gd name="T53" fmla="*/ 7 h 32"/>
              <a:gd name="T54" fmla="*/ 26 w 49"/>
              <a:gd name="T55" fmla="*/ 7 h 32"/>
              <a:gd name="T56" fmla="*/ 23 w 49"/>
              <a:gd name="T57" fmla="*/ 9 h 32"/>
              <a:gd name="T58" fmla="*/ 22 w 49"/>
              <a:gd name="T59" fmla="*/ 7 h 32"/>
              <a:gd name="T60" fmla="*/ 20 w 49"/>
              <a:gd name="T61" fmla="*/ 32 h 32"/>
              <a:gd name="T62" fmla="*/ 23 w 49"/>
              <a:gd name="T63" fmla="*/ 14 h 32"/>
              <a:gd name="T64" fmla="*/ 26 w 49"/>
              <a:gd name="T65" fmla="*/ 10 h 32"/>
              <a:gd name="T66" fmla="*/ 29 w 49"/>
              <a:gd name="T67" fmla="*/ 10 h 32"/>
              <a:gd name="T68" fmla="*/ 32 w 49"/>
              <a:gd name="T69" fmla="*/ 13 h 32"/>
              <a:gd name="T70" fmla="*/ 32 w 49"/>
              <a:gd name="T71" fmla="*/ 19 h 32"/>
              <a:gd name="T72" fmla="*/ 29 w 49"/>
              <a:gd name="T73" fmla="*/ 23 h 32"/>
              <a:gd name="T74" fmla="*/ 25 w 49"/>
              <a:gd name="T75" fmla="*/ 23 h 32"/>
              <a:gd name="T76" fmla="*/ 23 w 49"/>
              <a:gd name="T77" fmla="*/ 20 h 32"/>
              <a:gd name="T78" fmla="*/ 49 w 49"/>
              <a:gd name="T79" fmla="*/ 26 h 32"/>
              <a:gd name="T80" fmla="*/ 47 w 49"/>
              <a:gd name="T81" fmla="*/ 0 h 32"/>
              <a:gd name="T82" fmla="*/ 40 w 49"/>
              <a:gd name="T83" fmla="*/ 7 h 32"/>
              <a:gd name="T84" fmla="*/ 42 w 49"/>
              <a:gd name="T85" fmla="*/ 9 h 32"/>
              <a:gd name="T86" fmla="*/ 45 w 49"/>
              <a:gd name="T87" fmla="*/ 7 h 32"/>
              <a:gd name="T88" fmla="*/ 46 w 49"/>
              <a:gd name="T8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 h="32">
                <a:moveTo>
                  <a:pt x="0" y="16"/>
                </a:moveTo>
                <a:cubicBezTo>
                  <a:pt x="0" y="18"/>
                  <a:pt x="0" y="19"/>
                  <a:pt x="0" y="21"/>
                </a:cubicBezTo>
                <a:cubicBezTo>
                  <a:pt x="0" y="22"/>
                  <a:pt x="1" y="23"/>
                  <a:pt x="2" y="23"/>
                </a:cubicBezTo>
                <a:cubicBezTo>
                  <a:pt x="3" y="24"/>
                  <a:pt x="3" y="25"/>
                  <a:pt x="4" y="25"/>
                </a:cubicBezTo>
                <a:cubicBezTo>
                  <a:pt x="5" y="26"/>
                  <a:pt x="7" y="26"/>
                  <a:pt x="8" y="26"/>
                </a:cubicBezTo>
                <a:cubicBezTo>
                  <a:pt x="9" y="26"/>
                  <a:pt x="9" y="26"/>
                  <a:pt x="10" y="26"/>
                </a:cubicBezTo>
                <a:cubicBezTo>
                  <a:pt x="11" y="25"/>
                  <a:pt x="12" y="25"/>
                  <a:pt x="12" y="25"/>
                </a:cubicBezTo>
                <a:cubicBezTo>
                  <a:pt x="13" y="24"/>
                  <a:pt x="13" y="24"/>
                  <a:pt x="14" y="23"/>
                </a:cubicBezTo>
                <a:cubicBezTo>
                  <a:pt x="14" y="23"/>
                  <a:pt x="15" y="22"/>
                  <a:pt x="15" y="22"/>
                </a:cubicBezTo>
                <a:cubicBezTo>
                  <a:pt x="15" y="21"/>
                  <a:pt x="16" y="20"/>
                  <a:pt x="16" y="19"/>
                </a:cubicBezTo>
                <a:cubicBezTo>
                  <a:pt x="16" y="18"/>
                  <a:pt x="16" y="17"/>
                  <a:pt x="16" y="16"/>
                </a:cubicBezTo>
                <a:cubicBezTo>
                  <a:pt x="16" y="15"/>
                  <a:pt x="16" y="14"/>
                  <a:pt x="16" y="12"/>
                </a:cubicBezTo>
                <a:cubicBezTo>
                  <a:pt x="15" y="11"/>
                  <a:pt x="15" y="10"/>
                  <a:pt x="14" y="9"/>
                </a:cubicBezTo>
                <a:cubicBezTo>
                  <a:pt x="13" y="9"/>
                  <a:pt x="12" y="8"/>
                  <a:pt x="11" y="8"/>
                </a:cubicBezTo>
                <a:cubicBezTo>
                  <a:pt x="10" y="7"/>
                  <a:pt x="9" y="7"/>
                  <a:pt x="8" y="7"/>
                </a:cubicBezTo>
                <a:cubicBezTo>
                  <a:pt x="7" y="7"/>
                  <a:pt x="6" y="7"/>
                  <a:pt x="5" y="8"/>
                </a:cubicBezTo>
                <a:cubicBezTo>
                  <a:pt x="4" y="8"/>
                  <a:pt x="3" y="8"/>
                  <a:pt x="2" y="9"/>
                </a:cubicBezTo>
                <a:cubicBezTo>
                  <a:pt x="1" y="10"/>
                  <a:pt x="1" y="11"/>
                  <a:pt x="0" y="12"/>
                </a:cubicBezTo>
                <a:cubicBezTo>
                  <a:pt x="0" y="13"/>
                  <a:pt x="0" y="15"/>
                  <a:pt x="0" y="16"/>
                </a:cubicBezTo>
                <a:close/>
                <a:moveTo>
                  <a:pt x="3" y="16"/>
                </a:moveTo>
                <a:cubicBezTo>
                  <a:pt x="3" y="15"/>
                  <a:pt x="3" y="14"/>
                  <a:pt x="3" y="13"/>
                </a:cubicBezTo>
                <a:cubicBezTo>
                  <a:pt x="3" y="13"/>
                  <a:pt x="4" y="12"/>
                  <a:pt x="4" y="11"/>
                </a:cubicBezTo>
                <a:cubicBezTo>
                  <a:pt x="5" y="11"/>
                  <a:pt x="5" y="10"/>
                  <a:pt x="6" y="10"/>
                </a:cubicBezTo>
                <a:cubicBezTo>
                  <a:pt x="6" y="10"/>
                  <a:pt x="7" y="10"/>
                  <a:pt x="8" y="10"/>
                </a:cubicBezTo>
                <a:cubicBezTo>
                  <a:pt x="9" y="10"/>
                  <a:pt x="9" y="10"/>
                  <a:pt x="10" y="10"/>
                </a:cubicBezTo>
                <a:cubicBezTo>
                  <a:pt x="11" y="10"/>
                  <a:pt x="11" y="11"/>
                  <a:pt x="12" y="11"/>
                </a:cubicBezTo>
                <a:cubicBezTo>
                  <a:pt x="12" y="12"/>
                  <a:pt x="12" y="13"/>
                  <a:pt x="13" y="13"/>
                </a:cubicBezTo>
                <a:cubicBezTo>
                  <a:pt x="13" y="14"/>
                  <a:pt x="13" y="15"/>
                  <a:pt x="13" y="16"/>
                </a:cubicBezTo>
                <a:cubicBezTo>
                  <a:pt x="13" y="18"/>
                  <a:pt x="13" y="19"/>
                  <a:pt x="13" y="19"/>
                </a:cubicBezTo>
                <a:cubicBezTo>
                  <a:pt x="12" y="20"/>
                  <a:pt x="12" y="21"/>
                  <a:pt x="12" y="22"/>
                </a:cubicBezTo>
                <a:cubicBezTo>
                  <a:pt x="11" y="22"/>
                  <a:pt x="11" y="23"/>
                  <a:pt x="10" y="23"/>
                </a:cubicBezTo>
                <a:cubicBezTo>
                  <a:pt x="9" y="23"/>
                  <a:pt x="9" y="23"/>
                  <a:pt x="8" y="23"/>
                </a:cubicBezTo>
                <a:cubicBezTo>
                  <a:pt x="7" y="23"/>
                  <a:pt x="6" y="23"/>
                  <a:pt x="6" y="23"/>
                </a:cubicBezTo>
                <a:cubicBezTo>
                  <a:pt x="5" y="23"/>
                  <a:pt x="5" y="22"/>
                  <a:pt x="4" y="22"/>
                </a:cubicBezTo>
                <a:cubicBezTo>
                  <a:pt x="4" y="21"/>
                  <a:pt x="3" y="20"/>
                  <a:pt x="3" y="20"/>
                </a:cubicBezTo>
                <a:cubicBezTo>
                  <a:pt x="3" y="19"/>
                  <a:pt x="3" y="18"/>
                  <a:pt x="3" y="16"/>
                </a:cubicBezTo>
                <a:close/>
                <a:moveTo>
                  <a:pt x="20" y="32"/>
                </a:moveTo>
                <a:lnTo>
                  <a:pt x="23" y="32"/>
                </a:lnTo>
                <a:lnTo>
                  <a:pt x="23" y="24"/>
                </a:lnTo>
                <a:cubicBezTo>
                  <a:pt x="23" y="24"/>
                  <a:pt x="23" y="24"/>
                  <a:pt x="24" y="25"/>
                </a:cubicBezTo>
                <a:cubicBezTo>
                  <a:pt x="24" y="25"/>
                  <a:pt x="24" y="25"/>
                  <a:pt x="25" y="25"/>
                </a:cubicBezTo>
                <a:cubicBezTo>
                  <a:pt x="25" y="26"/>
                  <a:pt x="26" y="26"/>
                  <a:pt x="26" y="26"/>
                </a:cubicBezTo>
                <a:cubicBezTo>
                  <a:pt x="26" y="26"/>
                  <a:pt x="27" y="26"/>
                  <a:pt x="27" y="26"/>
                </a:cubicBezTo>
                <a:cubicBezTo>
                  <a:pt x="28" y="26"/>
                  <a:pt x="29" y="26"/>
                  <a:pt x="29" y="26"/>
                </a:cubicBezTo>
                <a:cubicBezTo>
                  <a:pt x="30" y="25"/>
                  <a:pt x="31" y="25"/>
                  <a:pt x="31" y="25"/>
                </a:cubicBezTo>
                <a:cubicBezTo>
                  <a:pt x="32" y="24"/>
                  <a:pt x="33" y="24"/>
                  <a:pt x="33" y="23"/>
                </a:cubicBezTo>
                <a:cubicBezTo>
                  <a:pt x="33" y="23"/>
                  <a:pt x="34" y="22"/>
                  <a:pt x="34" y="21"/>
                </a:cubicBezTo>
                <a:cubicBezTo>
                  <a:pt x="35" y="21"/>
                  <a:pt x="35" y="20"/>
                  <a:pt x="35" y="19"/>
                </a:cubicBezTo>
                <a:cubicBezTo>
                  <a:pt x="35" y="18"/>
                  <a:pt x="35" y="17"/>
                  <a:pt x="35" y="16"/>
                </a:cubicBezTo>
                <a:cubicBezTo>
                  <a:pt x="35" y="15"/>
                  <a:pt x="35" y="15"/>
                  <a:pt x="35" y="14"/>
                </a:cubicBezTo>
                <a:cubicBezTo>
                  <a:pt x="35" y="13"/>
                  <a:pt x="35" y="12"/>
                  <a:pt x="34" y="12"/>
                </a:cubicBezTo>
                <a:cubicBezTo>
                  <a:pt x="34" y="11"/>
                  <a:pt x="34" y="10"/>
                  <a:pt x="33" y="10"/>
                </a:cubicBezTo>
                <a:cubicBezTo>
                  <a:pt x="33" y="9"/>
                  <a:pt x="32" y="9"/>
                  <a:pt x="32" y="8"/>
                </a:cubicBezTo>
                <a:cubicBezTo>
                  <a:pt x="31" y="8"/>
                  <a:pt x="30" y="8"/>
                  <a:pt x="30" y="7"/>
                </a:cubicBezTo>
                <a:cubicBezTo>
                  <a:pt x="29" y="7"/>
                  <a:pt x="28" y="7"/>
                  <a:pt x="28" y="7"/>
                </a:cubicBezTo>
                <a:cubicBezTo>
                  <a:pt x="27" y="7"/>
                  <a:pt x="27" y="7"/>
                  <a:pt x="26" y="7"/>
                </a:cubicBezTo>
                <a:cubicBezTo>
                  <a:pt x="26" y="7"/>
                  <a:pt x="25" y="7"/>
                  <a:pt x="25" y="8"/>
                </a:cubicBezTo>
                <a:cubicBezTo>
                  <a:pt x="24" y="8"/>
                  <a:pt x="24" y="8"/>
                  <a:pt x="23" y="9"/>
                </a:cubicBezTo>
                <a:cubicBezTo>
                  <a:pt x="23" y="9"/>
                  <a:pt x="23" y="9"/>
                  <a:pt x="22" y="10"/>
                </a:cubicBezTo>
                <a:lnTo>
                  <a:pt x="22" y="7"/>
                </a:lnTo>
                <a:lnTo>
                  <a:pt x="20" y="7"/>
                </a:lnTo>
                <a:lnTo>
                  <a:pt x="20" y="32"/>
                </a:lnTo>
                <a:close/>
                <a:moveTo>
                  <a:pt x="22" y="17"/>
                </a:moveTo>
                <a:cubicBezTo>
                  <a:pt x="22" y="15"/>
                  <a:pt x="23" y="14"/>
                  <a:pt x="23" y="14"/>
                </a:cubicBezTo>
                <a:cubicBezTo>
                  <a:pt x="23" y="13"/>
                  <a:pt x="23" y="12"/>
                  <a:pt x="24" y="11"/>
                </a:cubicBezTo>
                <a:cubicBezTo>
                  <a:pt x="24" y="11"/>
                  <a:pt x="25" y="10"/>
                  <a:pt x="26" y="10"/>
                </a:cubicBezTo>
                <a:cubicBezTo>
                  <a:pt x="26" y="10"/>
                  <a:pt x="27" y="9"/>
                  <a:pt x="27" y="9"/>
                </a:cubicBezTo>
                <a:cubicBezTo>
                  <a:pt x="28" y="9"/>
                  <a:pt x="29" y="10"/>
                  <a:pt x="29" y="10"/>
                </a:cubicBezTo>
                <a:cubicBezTo>
                  <a:pt x="30" y="10"/>
                  <a:pt x="30" y="11"/>
                  <a:pt x="31" y="11"/>
                </a:cubicBezTo>
                <a:cubicBezTo>
                  <a:pt x="31" y="12"/>
                  <a:pt x="32" y="12"/>
                  <a:pt x="32" y="13"/>
                </a:cubicBezTo>
                <a:cubicBezTo>
                  <a:pt x="32" y="14"/>
                  <a:pt x="32" y="15"/>
                  <a:pt x="32" y="16"/>
                </a:cubicBezTo>
                <a:cubicBezTo>
                  <a:pt x="32" y="18"/>
                  <a:pt x="32" y="19"/>
                  <a:pt x="32" y="19"/>
                </a:cubicBezTo>
                <a:cubicBezTo>
                  <a:pt x="31" y="20"/>
                  <a:pt x="31" y="21"/>
                  <a:pt x="31" y="22"/>
                </a:cubicBezTo>
                <a:cubicBezTo>
                  <a:pt x="30" y="22"/>
                  <a:pt x="30" y="23"/>
                  <a:pt x="29" y="23"/>
                </a:cubicBezTo>
                <a:cubicBezTo>
                  <a:pt x="28" y="23"/>
                  <a:pt x="28" y="23"/>
                  <a:pt x="27" y="23"/>
                </a:cubicBezTo>
                <a:cubicBezTo>
                  <a:pt x="27" y="23"/>
                  <a:pt x="26" y="23"/>
                  <a:pt x="25" y="23"/>
                </a:cubicBezTo>
                <a:cubicBezTo>
                  <a:pt x="25" y="23"/>
                  <a:pt x="24" y="22"/>
                  <a:pt x="24" y="22"/>
                </a:cubicBezTo>
                <a:cubicBezTo>
                  <a:pt x="23" y="21"/>
                  <a:pt x="23" y="20"/>
                  <a:pt x="23" y="20"/>
                </a:cubicBezTo>
                <a:cubicBezTo>
                  <a:pt x="23" y="19"/>
                  <a:pt x="22" y="18"/>
                  <a:pt x="22" y="17"/>
                </a:cubicBezTo>
                <a:close/>
                <a:moveTo>
                  <a:pt x="49" y="26"/>
                </a:moveTo>
                <a:lnTo>
                  <a:pt x="49" y="0"/>
                </a:lnTo>
                <a:lnTo>
                  <a:pt x="47" y="0"/>
                </a:lnTo>
                <a:cubicBezTo>
                  <a:pt x="47" y="2"/>
                  <a:pt x="46" y="3"/>
                  <a:pt x="45" y="4"/>
                </a:cubicBezTo>
                <a:cubicBezTo>
                  <a:pt x="43" y="5"/>
                  <a:pt x="42" y="6"/>
                  <a:pt x="40" y="7"/>
                </a:cubicBezTo>
                <a:lnTo>
                  <a:pt x="40" y="10"/>
                </a:lnTo>
                <a:cubicBezTo>
                  <a:pt x="41" y="10"/>
                  <a:pt x="41" y="9"/>
                  <a:pt x="42" y="9"/>
                </a:cubicBezTo>
                <a:cubicBezTo>
                  <a:pt x="42" y="9"/>
                  <a:pt x="43" y="8"/>
                  <a:pt x="43" y="8"/>
                </a:cubicBezTo>
                <a:cubicBezTo>
                  <a:pt x="44" y="8"/>
                  <a:pt x="45" y="7"/>
                  <a:pt x="45" y="7"/>
                </a:cubicBezTo>
                <a:cubicBezTo>
                  <a:pt x="46" y="7"/>
                  <a:pt x="46" y="6"/>
                  <a:pt x="46" y="6"/>
                </a:cubicBezTo>
                <a:lnTo>
                  <a:pt x="46" y="26"/>
                </a:lnTo>
                <a:lnTo>
                  <a:pt x="49" y="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Freeform 296"/>
          <p:cNvSpPr>
            <a:spLocks/>
          </p:cNvSpPr>
          <p:nvPr/>
        </p:nvSpPr>
        <p:spPr bwMode="auto">
          <a:xfrm>
            <a:off x="5645150" y="2068513"/>
            <a:ext cx="604838" cy="374650"/>
          </a:xfrm>
          <a:custGeom>
            <a:avLst/>
            <a:gdLst>
              <a:gd name="T0" fmla="*/ 89 w 133"/>
              <a:gd name="T1" fmla="*/ 0 h 82"/>
              <a:gd name="T2" fmla="*/ 88 w 133"/>
              <a:gd name="T3" fmla="*/ 0 h 82"/>
              <a:gd name="T4" fmla="*/ 91 w 133"/>
              <a:gd name="T5" fmla="*/ 21 h 82"/>
              <a:gd name="T6" fmla="*/ 3 w 133"/>
              <a:gd name="T7" fmla="*/ 21 h 82"/>
              <a:gd name="T8" fmla="*/ 3 w 133"/>
              <a:gd name="T9" fmla="*/ 59 h 82"/>
              <a:gd name="T10" fmla="*/ 91 w 133"/>
              <a:gd name="T11" fmla="*/ 59 h 82"/>
              <a:gd name="T12" fmla="*/ 88 w 133"/>
              <a:gd name="T13" fmla="*/ 80 h 82"/>
              <a:gd name="T14" fmla="*/ 133 w 133"/>
              <a:gd name="T15" fmla="*/ 41 h 82"/>
              <a:gd name="T16" fmla="*/ 133 w 133"/>
              <a:gd name="T17" fmla="*/ 41 h 82"/>
              <a:gd name="T18" fmla="*/ 133 w 133"/>
              <a:gd name="T19" fmla="*/ 39 h 82"/>
              <a:gd name="T20" fmla="*/ 89 w 133"/>
              <a:gd name="T2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82">
                <a:moveTo>
                  <a:pt x="89" y="0"/>
                </a:moveTo>
                <a:cubicBezTo>
                  <a:pt x="88" y="0"/>
                  <a:pt x="88" y="0"/>
                  <a:pt x="88" y="0"/>
                </a:cubicBezTo>
                <a:cubicBezTo>
                  <a:pt x="83" y="2"/>
                  <a:pt x="91" y="21"/>
                  <a:pt x="91" y="21"/>
                </a:cubicBezTo>
                <a:cubicBezTo>
                  <a:pt x="91" y="21"/>
                  <a:pt x="7" y="20"/>
                  <a:pt x="3" y="21"/>
                </a:cubicBezTo>
                <a:cubicBezTo>
                  <a:pt x="0" y="23"/>
                  <a:pt x="0" y="57"/>
                  <a:pt x="3" y="59"/>
                </a:cubicBezTo>
                <a:cubicBezTo>
                  <a:pt x="7" y="60"/>
                  <a:pt x="91" y="59"/>
                  <a:pt x="91" y="59"/>
                </a:cubicBezTo>
                <a:cubicBezTo>
                  <a:pt x="91" y="59"/>
                  <a:pt x="83" y="78"/>
                  <a:pt x="88" y="80"/>
                </a:cubicBezTo>
                <a:cubicBezTo>
                  <a:pt x="93" y="82"/>
                  <a:pt x="133" y="59"/>
                  <a:pt x="133" y="41"/>
                </a:cubicBezTo>
                <a:lnTo>
                  <a:pt x="133" y="41"/>
                </a:lnTo>
                <a:cubicBezTo>
                  <a:pt x="133" y="40"/>
                  <a:pt x="133" y="40"/>
                  <a:pt x="133" y="39"/>
                </a:cubicBezTo>
                <a:cubicBezTo>
                  <a:pt x="133" y="21"/>
                  <a:pt x="96" y="0"/>
                  <a:pt x="89"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Rectangle 299"/>
          <p:cNvSpPr>
            <a:spLocks noChangeArrowheads="1"/>
          </p:cNvSpPr>
          <p:nvPr/>
        </p:nvSpPr>
        <p:spPr bwMode="auto">
          <a:xfrm>
            <a:off x="5976938" y="250666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300"/>
          <p:cNvSpPr>
            <a:spLocks noChangeArrowheads="1"/>
          </p:cNvSpPr>
          <p:nvPr/>
        </p:nvSpPr>
        <p:spPr bwMode="auto">
          <a:xfrm>
            <a:off x="5927725" y="2506663"/>
            <a:ext cx="1746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301"/>
          <p:cNvSpPr>
            <a:spLocks noChangeArrowheads="1"/>
          </p:cNvSpPr>
          <p:nvPr/>
        </p:nvSpPr>
        <p:spPr bwMode="auto">
          <a:xfrm>
            <a:off x="5794375" y="250666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302"/>
          <p:cNvSpPr>
            <a:spLocks noChangeArrowheads="1"/>
          </p:cNvSpPr>
          <p:nvPr/>
        </p:nvSpPr>
        <p:spPr bwMode="auto">
          <a:xfrm>
            <a:off x="5745163" y="2506663"/>
            <a:ext cx="1746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303"/>
          <p:cNvSpPr>
            <a:spLocks noChangeArrowheads="1"/>
          </p:cNvSpPr>
          <p:nvPr/>
        </p:nvSpPr>
        <p:spPr bwMode="auto">
          <a:xfrm>
            <a:off x="5611813" y="2506663"/>
            <a:ext cx="10160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304"/>
          <p:cNvSpPr>
            <a:spLocks noChangeArrowheads="1"/>
          </p:cNvSpPr>
          <p:nvPr/>
        </p:nvSpPr>
        <p:spPr bwMode="auto">
          <a:xfrm>
            <a:off x="5567363" y="2506663"/>
            <a:ext cx="1270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305"/>
          <p:cNvSpPr>
            <a:spLocks noChangeArrowheads="1"/>
          </p:cNvSpPr>
          <p:nvPr/>
        </p:nvSpPr>
        <p:spPr bwMode="auto">
          <a:xfrm>
            <a:off x="5435600" y="2506663"/>
            <a:ext cx="9525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306"/>
          <p:cNvSpPr>
            <a:spLocks noChangeArrowheads="1"/>
          </p:cNvSpPr>
          <p:nvPr/>
        </p:nvSpPr>
        <p:spPr bwMode="auto">
          <a:xfrm>
            <a:off x="5384800" y="2506663"/>
            <a:ext cx="14288"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Rectangle 307"/>
          <p:cNvSpPr>
            <a:spLocks noChangeArrowheads="1"/>
          </p:cNvSpPr>
          <p:nvPr/>
        </p:nvSpPr>
        <p:spPr bwMode="auto">
          <a:xfrm>
            <a:off x="5253038" y="250666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308"/>
          <p:cNvSpPr>
            <a:spLocks noChangeArrowheads="1"/>
          </p:cNvSpPr>
          <p:nvPr/>
        </p:nvSpPr>
        <p:spPr bwMode="auto">
          <a:xfrm>
            <a:off x="5202238" y="2506663"/>
            <a:ext cx="1905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309"/>
          <p:cNvSpPr>
            <a:spLocks noChangeArrowheads="1"/>
          </p:cNvSpPr>
          <p:nvPr/>
        </p:nvSpPr>
        <p:spPr bwMode="auto">
          <a:xfrm>
            <a:off x="5070475" y="250666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310"/>
          <p:cNvSpPr>
            <a:spLocks noChangeArrowheads="1"/>
          </p:cNvSpPr>
          <p:nvPr/>
        </p:nvSpPr>
        <p:spPr bwMode="auto">
          <a:xfrm>
            <a:off x="5019675" y="2506663"/>
            <a:ext cx="1905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311"/>
          <p:cNvSpPr>
            <a:spLocks noChangeArrowheads="1"/>
          </p:cNvSpPr>
          <p:nvPr/>
        </p:nvSpPr>
        <p:spPr bwMode="auto">
          <a:xfrm>
            <a:off x="4887913" y="250666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312"/>
          <p:cNvSpPr>
            <a:spLocks noChangeArrowheads="1"/>
          </p:cNvSpPr>
          <p:nvPr/>
        </p:nvSpPr>
        <p:spPr bwMode="auto">
          <a:xfrm>
            <a:off x="4841875" y="2506663"/>
            <a:ext cx="14288"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313"/>
          <p:cNvSpPr>
            <a:spLocks noChangeArrowheads="1"/>
          </p:cNvSpPr>
          <p:nvPr/>
        </p:nvSpPr>
        <p:spPr bwMode="auto">
          <a:xfrm>
            <a:off x="4710113" y="2506663"/>
            <a:ext cx="9525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314"/>
          <p:cNvSpPr>
            <a:spLocks noChangeArrowheads="1"/>
          </p:cNvSpPr>
          <p:nvPr/>
        </p:nvSpPr>
        <p:spPr bwMode="auto">
          <a:xfrm>
            <a:off x="4660900" y="2506663"/>
            <a:ext cx="1270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Rectangle 315"/>
          <p:cNvSpPr>
            <a:spLocks noChangeArrowheads="1"/>
          </p:cNvSpPr>
          <p:nvPr/>
        </p:nvSpPr>
        <p:spPr bwMode="auto">
          <a:xfrm>
            <a:off x="4527550" y="2506663"/>
            <a:ext cx="10160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316"/>
          <p:cNvSpPr>
            <a:spLocks noChangeArrowheads="1"/>
          </p:cNvSpPr>
          <p:nvPr/>
        </p:nvSpPr>
        <p:spPr bwMode="auto">
          <a:xfrm>
            <a:off x="4478338" y="2506663"/>
            <a:ext cx="1746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317"/>
          <p:cNvSpPr>
            <a:spLocks noChangeArrowheads="1"/>
          </p:cNvSpPr>
          <p:nvPr/>
        </p:nvSpPr>
        <p:spPr bwMode="auto">
          <a:xfrm>
            <a:off x="4354513" y="2506663"/>
            <a:ext cx="92075"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Freeform 318"/>
          <p:cNvSpPr>
            <a:spLocks/>
          </p:cNvSpPr>
          <p:nvPr/>
        </p:nvSpPr>
        <p:spPr bwMode="auto">
          <a:xfrm>
            <a:off x="4337050" y="2479675"/>
            <a:ext cx="85725" cy="63500"/>
          </a:xfrm>
          <a:custGeom>
            <a:avLst/>
            <a:gdLst>
              <a:gd name="T0" fmla="*/ 19 w 19"/>
              <a:gd name="T1" fmla="*/ 14 h 14"/>
              <a:gd name="T2" fmla="*/ 0 w 19"/>
              <a:gd name="T3" fmla="*/ 7 h 14"/>
              <a:gd name="T4" fmla="*/ 19 w 19"/>
              <a:gd name="T5" fmla="*/ 0 h 14"/>
              <a:gd name="T6" fmla="*/ 19 w 19"/>
              <a:gd name="T7" fmla="*/ 14 h 14"/>
            </a:gdLst>
            <a:ahLst/>
            <a:cxnLst>
              <a:cxn ang="0">
                <a:pos x="T0" y="T1"/>
              </a:cxn>
              <a:cxn ang="0">
                <a:pos x="T2" y="T3"/>
              </a:cxn>
              <a:cxn ang="0">
                <a:pos x="T4" y="T5"/>
              </a:cxn>
              <a:cxn ang="0">
                <a:pos x="T6" y="T7"/>
              </a:cxn>
            </a:cxnLst>
            <a:rect l="0" t="0" r="r" b="b"/>
            <a:pathLst>
              <a:path w="19" h="14">
                <a:moveTo>
                  <a:pt x="19" y="14"/>
                </a:moveTo>
                <a:lnTo>
                  <a:pt x="0" y="7"/>
                </a:lnTo>
                <a:lnTo>
                  <a:pt x="19" y="0"/>
                </a:lnTo>
                <a:cubicBezTo>
                  <a:pt x="16" y="4"/>
                  <a:pt x="16" y="10"/>
                  <a:pt x="19" y="14"/>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Freeform 319"/>
          <p:cNvSpPr>
            <a:spLocks noEditPoints="1"/>
          </p:cNvSpPr>
          <p:nvPr/>
        </p:nvSpPr>
        <p:spPr bwMode="auto">
          <a:xfrm>
            <a:off x="5548313" y="2360613"/>
            <a:ext cx="260350" cy="119062"/>
          </a:xfrm>
          <a:custGeom>
            <a:avLst/>
            <a:gdLst>
              <a:gd name="T0" fmla="*/ 4 w 57"/>
              <a:gd name="T1" fmla="*/ 1 h 26"/>
              <a:gd name="T2" fmla="*/ 0 w 57"/>
              <a:gd name="T3" fmla="*/ 26 h 26"/>
              <a:gd name="T4" fmla="*/ 0 w 57"/>
              <a:gd name="T5" fmla="*/ 8 h 26"/>
              <a:gd name="T6" fmla="*/ 8 w 57"/>
              <a:gd name="T7" fmla="*/ 23 h 26"/>
              <a:gd name="T8" fmla="*/ 17 w 57"/>
              <a:gd name="T9" fmla="*/ 26 h 26"/>
              <a:gd name="T10" fmla="*/ 22 w 57"/>
              <a:gd name="T11" fmla="*/ 23 h 26"/>
              <a:gd name="T12" fmla="*/ 22 w 57"/>
              <a:gd name="T13" fmla="*/ 19 h 26"/>
              <a:gd name="T14" fmla="*/ 20 w 57"/>
              <a:gd name="T15" fmla="*/ 16 h 26"/>
              <a:gd name="T16" fmla="*/ 13 w 57"/>
              <a:gd name="T17" fmla="*/ 14 h 26"/>
              <a:gd name="T18" fmla="*/ 11 w 57"/>
              <a:gd name="T19" fmla="*/ 13 h 26"/>
              <a:gd name="T20" fmla="*/ 11 w 57"/>
              <a:gd name="T21" fmla="*/ 11 h 26"/>
              <a:gd name="T22" fmla="*/ 15 w 57"/>
              <a:gd name="T23" fmla="*/ 10 h 26"/>
              <a:gd name="T24" fmla="*/ 18 w 57"/>
              <a:gd name="T25" fmla="*/ 11 h 26"/>
              <a:gd name="T26" fmla="*/ 21 w 57"/>
              <a:gd name="T27" fmla="*/ 11 h 26"/>
              <a:gd name="T28" fmla="*/ 18 w 57"/>
              <a:gd name="T29" fmla="*/ 8 h 26"/>
              <a:gd name="T30" fmla="*/ 13 w 57"/>
              <a:gd name="T31" fmla="*/ 7 h 26"/>
              <a:gd name="T32" fmla="*/ 10 w 57"/>
              <a:gd name="T33" fmla="*/ 8 h 26"/>
              <a:gd name="T34" fmla="*/ 8 w 57"/>
              <a:gd name="T35" fmla="*/ 11 h 26"/>
              <a:gd name="T36" fmla="*/ 8 w 57"/>
              <a:gd name="T37" fmla="*/ 15 h 26"/>
              <a:gd name="T38" fmla="*/ 12 w 57"/>
              <a:gd name="T39" fmla="*/ 17 h 26"/>
              <a:gd name="T40" fmla="*/ 19 w 57"/>
              <a:gd name="T41" fmla="*/ 20 h 26"/>
              <a:gd name="T42" fmla="*/ 18 w 57"/>
              <a:gd name="T43" fmla="*/ 23 h 26"/>
              <a:gd name="T44" fmla="*/ 13 w 57"/>
              <a:gd name="T45" fmla="*/ 23 h 26"/>
              <a:gd name="T46" fmla="*/ 10 w 57"/>
              <a:gd name="T47" fmla="*/ 20 h 26"/>
              <a:gd name="T48" fmla="*/ 26 w 57"/>
              <a:gd name="T49" fmla="*/ 20 h 26"/>
              <a:gd name="T50" fmla="*/ 31 w 57"/>
              <a:gd name="T51" fmla="*/ 25 h 26"/>
              <a:gd name="T52" fmla="*/ 39 w 57"/>
              <a:gd name="T53" fmla="*/ 26 h 26"/>
              <a:gd name="T54" fmla="*/ 45 w 57"/>
              <a:gd name="T55" fmla="*/ 22 h 26"/>
              <a:gd name="T56" fmla="*/ 45 w 57"/>
              <a:gd name="T57" fmla="*/ 15 h 26"/>
              <a:gd name="T58" fmla="*/ 39 w 57"/>
              <a:gd name="T59" fmla="*/ 12 h 26"/>
              <a:gd name="T60" fmla="*/ 31 w 57"/>
              <a:gd name="T61" fmla="*/ 9 h 26"/>
              <a:gd name="T62" fmla="*/ 30 w 57"/>
              <a:gd name="T63" fmla="*/ 5 h 26"/>
              <a:gd name="T64" fmla="*/ 36 w 57"/>
              <a:gd name="T65" fmla="*/ 3 h 26"/>
              <a:gd name="T66" fmla="*/ 41 w 57"/>
              <a:gd name="T67" fmla="*/ 6 h 26"/>
              <a:gd name="T68" fmla="*/ 45 w 57"/>
              <a:gd name="T69" fmla="*/ 6 h 26"/>
              <a:gd name="T70" fmla="*/ 40 w 57"/>
              <a:gd name="T71" fmla="*/ 1 h 26"/>
              <a:gd name="T72" fmla="*/ 33 w 57"/>
              <a:gd name="T73" fmla="*/ 0 h 26"/>
              <a:gd name="T74" fmla="*/ 27 w 57"/>
              <a:gd name="T75" fmla="*/ 5 h 26"/>
              <a:gd name="T76" fmla="*/ 27 w 57"/>
              <a:gd name="T77" fmla="*/ 10 h 26"/>
              <a:gd name="T78" fmla="*/ 32 w 57"/>
              <a:gd name="T79" fmla="*/ 13 h 26"/>
              <a:gd name="T80" fmla="*/ 40 w 57"/>
              <a:gd name="T81" fmla="*/ 15 h 26"/>
              <a:gd name="T82" fmla="*/ 42 w 57"/>
              <a:gd name="T83" fmla="*/ 18 h 26"/>
              <a:gd name="T84" fmla="*/ 42 w 57"/>
              <a:gd name="T85" fmla="*/ 21 h 26"/>
              <a:gd name="T86" fmla="*/ 38 w 57"/>
              <a:gd name="T87" fmla="*/ 23 h 26"/>
              <a:gd name="T88" fmla="*/ 32 w 57"/>
              <a:gd name="T89" fmla="*/ 22 h 26"/>
              <a:gd name="T90" fmla="*/ 29 w 57"/>
              <a:gd name="T91" fmla="*/ 19 h 26"/>
              <a:gd name="T92" fmla="*/ 57 w 57"/>
              <a:gd name="T93" fmla="*/ 23 h 26"/>
              <a:gd name="T94" fmla="*/ 55 w 57"/>
              <a:gd name="T95" fmla="*/ 23 h 26"/>
              <a:gd name="T96" fmla="*/ 54 w 57"/>
              <a:gd name="T97" fmla="*/ 22 h 26"/>
              <a:gd name="T98" fmla="*/ 54 w 57"/>
              <a:gd name="T99" fmla="*/ 10 h 26"/>
              <a:gd name="T100" fmla="*/ 54 w 57"/>
              <a:gd name="T101" fmla="*/ 8 h 26"/>
              <a:gd name="T102" fmla="*/ 51 w 57"/>
              <a:gd name="T103" fmla="*/ 8 h 26"/>
              <a:gd name="T104" fmla="*/ 51 w 57"/>
              <a:gd name="T105" fmla="*/ 10 h 26"/>
              <a:gd name="T106" fmla="*/ 51 w 57"/>
              <a:gd name="T107" fmla="*/ 24 h 26"/>
              <a:gd name="T108" fmla="*/ 53 w 57"/>
              <a:gd name="T109" fmla="*/ 26 h 26"/>
              <a:gd name="T110" fmla="*/ 57 w 57"/>
              <a:gd name="T11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7" h="26">
                <a:moveTo>
                  <a:pt x="0" y="4"/>
                </a:moveTo>
                <a:lnTo>
                  <a:pt x="4" y="4"/>
                </a:lnTo>
                <a:lnTo>
                  <a:pt x="4" y="1"/>
                </a:lnTo>
                <a:lnTo>
                  <a:pt x="0" y="1"/>
                </a:lnTo>
                <a:lnTo>
                  <a:pt x="0" y="4"/>
                </a:lnTo>
                <a:close/>
                <a:moveTo>
                  <a:pt x="0" y="26"/>
                </a:moveTo>
                <a:lnTo>
                  <a:pt x="4" y="26"/>
                </a:lnTo>
                <a:lnTo>
                  <a:pt x="4" y="8"/>
                </a:lnTo>
                <a:lnTo>
                  <a:pt x="0" y="8"/>
                </a:lnTo>
                <a:lnTo>
                  <a:pt x="0" y="26"/>
                </a:lnTo>
                <a:close/>
                <a:moveTo>
                  <a:pt x="7" y="20"/>
                </a:moveTo>
                <a:cubicBezTo>
                  <a:pt x="7" y="21"/>
                  <a:pt x="7" y="22"/>
                  <a:pt x="8" y="23"/>
                </a:cubicBezTo>
                <a:cubicBezTo>
                  <a:pt x="8" y="24"/>
                  <a:pt x="9" y="24"/>
                  <a:pt x="9" y="25"/>
                </a:cubicBezTo>
                <a:cubicBezTo>
                  <a:pt x="11" y="26"/>
                  <a:pt x="13" y="26"/>
                  <a:pt x="15" y="26"/>
                </a:cubicBezTo>
                <a:cubicBezTo>
                  <a:pt x="16" y="26"/>
                  <a:pt x="16" y="26"/>
                  <a:pt x="17" y="26"/>
                </a:cubicBezTo>
                <a:cubicBezTo>
                  <a:pt x="18" y="26"/>
                  <a:pt x="18" y="26"/>
                  <a:pt x="19" y="25"/>
                </a:cubicBezTo>
                <a:cubicBezTo>
                  <a:pt x="19" y="25"/>
                  <a:pt x="20" y="25"/>
                  <a:pt x="20" y="25"/>
                </a:cubicBezTo>
                <a:cubicBezTo>
                  <a:pt x="21" y="24"/>
                  <a:pt x="21" y="24"/>
                  <a:pt x="22" y="23"/>
                </a:cubicBezTo>
                <a:cubicBezTo>
                  <a:pt x="22" y="23"/>
                  <a:pt x="22" y="22"/>
                  <a:pt x="22" y="22"/>
                </a:cubicBezTo>
                <a:cubicBezTo>
                  <a:pt x="22" y="21"/>
                  <a:pt x="22" y="21"/>
                  <a:pt x="22" y="20"/>
                </a:cubicBezTo>
                <a:cubicBezTo>
                  <a:pt x="22" y="20"/>
                  <a:pt x="22" y="19"/>
                  <a:pt x="22" y="19"/>
                </a:cubicBezTo>
                <a:cubicBezTo>
                  <a:pt x="22" y="19"/>
                  <a:pt x="22" y="18"/>
                  <a:pt x="22" y="18"/>
                </a:cubicBezTo>
                <a:cubicBezTo>
                  <a:pt x="21" y="17"/>
                  <a:pt x="21" y="17"/>
                  <a:pt x="21" y="17"/>
                </a:cubicBezTo>
                <a:cubicBezTo>
                  <a:pt x="20" y="17"/>
                  <a:pt x="20" y="16"/>
                  <a:pt x="20" y="16"/>
                </a:cubicBezTo>
                <a:cubicBezTo>
                  <a:pt x="19" y="16"/>
                  <a:pt x="19" y="16"/>
                  <a:pt x="18" y="16"/>
                </a:cubicBezTo>
                <a:cubicBezTo>
                  <a:pt x="17" y="15"/>
                  <a:pt x="16" y="15"/>
                  <a:pt x="15" y="15"/>
                </a:cubicBezTo>
                <a:cubicBezTo>
                  <a:pt x="14" y="15"/>
                  <a:pt x="14" y="14"/>
                  <a:pt x="13" y="14"/>
                </a:cubicBezTo>
                <a:cubicBezTo>
                  <a:pt x="13" y="14"/>
                  <a:pt x="12" y="14"/>
                  <a:pt x="12" y="14"/>
                </a:cubicBezTo>
                <a:cubicBezTo>
                  <a:pt x="12" y="14"/>
                  <a:pt x="12" y="14"/>
                  <a:pt x="11" y="14"/>
                </a:cubicBezTo>
                <a:cubicBezTo>
                  <a:pt x="11" y="13"/>
                  <a:pt x="11" y="13"/>
                  <a:pt x="11" y="13"/>
                </a:cubicBezTo>
                <a:cubicBezTo>
                  <a:pt x="11" y="13"/>
                  <a:pt x="11" y="13"/>
                  <a:pt x="11" y="13"/>
                </a:cubicBezTo>
                <a:cubicBezTo>
                  <a:pt x="11" y="12"/>
                  <a:pt x="11" y="12"/>
                  <a:pt x="11" y="12"/>
                </a:cubicBezTo>
                <a:cubicBezTo>
                  <a:pt x="11" y="12"/>
                  <a:pt x="11" y="11"/>
                  <a:pt x="11" y="11"/>
                </a:cubicBezTo>
                <a:cubicBezTo>
                  <a:pt x="11" y="11"/>
                  <a:pt x="11" y="11"/>
                  <a:pt x="12" y="10"/>
                </a:cubicBezTo>
                <a:cubicBezTo>
                  <a:pt x="12" y="10"/>
                  <a:pt x="12" y="10"/>
                  <a:pt x="13" y="10"/>
                </a:cubicBezTo>
                <a:cubicBezTo>
                  <a:pt x="13" y="10"/>
                  <a:pt x="14" y="10"/>
                  <a:pt x="15" y="10"/>
                </a:cubicBezTo>
                <a:cubicBezTo>
                  <a:pt x="15" y="10"/>
                  <a:pt x="16" y="10"/>
                  <a:pt x="16" y="10"/>
                </a:cubicBezTo>
                <a:cubicBezTo>
                  <a:pt x="17" y="10"/>
                  <a:pt x="17" y="10"/>
                  <a:pt x="17" y="10"/>
                </a:cubicBezTo>
                <a:cubicBezTo>
                  <a:pt x="18" y="11"/>
                  <a:pt x="18" y="11"/>
                  <a:pt x="18" y="11"/>
                </a:cubicBezTo>
                <a:cubicBezTo>
                  <a:pt x="18" y="12"/>
                  <a:pt x="19" y="12"/>
                  <a:pt x="19" y="13"/>
                </a:cubicBezTo>
                <a:lnTo>
                  <a:pt x="22" y="12"/>
                </a:lnTo>
                <a:cubicBezTo>
                  <a:pt x="22" y="12"/>
                  <a:pt x="21" y="11"/>
                  <a:pt x="21" y="11"/>
                </a:cubicBezTo>
                <a:cubicBezTo>
                  <a:pt x="21" y="10"/>
                  <a:pt x="21" y="10"/>
                  <a:pt x="21" y="9"/>
                </a:cubicBezTo>
                <a:cubicBezTo>
                  <a:pt x="20" y="9"/>
                  <a:pt x="20" y="9"/>
                  <a:pt x="20" y="8"/>
                </a:cubicBezTo>
                <a:cubicBezTo>
                  <a:pt x="19" y="8"/>
                  <a:pt x="19" y="8"/>
                  <a:pt x="18" y="8"/>
                </a:cubicBezTo>
                <a:cubicBezTo>
                  <a:pt x="18" y="8"/>
                  <a:pt x="17" y="7"/>
                  <a:pt x="16" y="7"/>
                </a:cubicBezTo>
                <a:cubicBezTo>
                  <a:pt x="16" y="7"/>
                  <a:pt x="15" y="7"/>
                  <a:pt x="14" y="7"/>
                </a:cubicBezTo>
                <a:cubicBezTo>
                  <a:pt x="14" y="7"/>
                  <a:pt x="13" y="7"/>
                  <a:pt x="13" y="7"/>
                </a:cubicBezTo>
                <a:cubicBezTo>
                  <a:pt x="13" y="7"/>
                  <a:pt x="12" y="7"/>
                  <a:pt x="12" y="8"/>
                </a:cubicBezTo>
                <a:cubicBezTo>
                  <a:pt x="11" y="8"/>
                  <a:pt x="11" y="8"/>
                  <a:pt x="11" y="8"/>
                </a:cubicBezTo>
                <a:cubicBezTo>
                  <a:pt x="10" y="8"/>
                  <a:pt x="10" y="8"/>
                  <a:pt x="10" y="8"/>
                </a:cubicBezTo>
                <a:cubicBezTo>
                  <a:pt x="9" y="9"/>
                  <a:pt x="9" y="9"/>
                  <a:pt x="9" y="9"/>
                </a:cubicBezTo>
                <a:cubicBezTo>
                  <a:pt x="9" y="9"/>
                  <a:pt x="8" y="10"/>
                  <a:pt x="8" y="10"/>
                </a:cubicBezTo>
                <a:cubicBezTo>
                  <a:pt x="8" y="10"/>
                  <a:pt x="8" y="11"/>
                  <a:pt x="8" y="11"/>
                </a:cubicBezTo>
                <a:cubicBezTo>
                  <a:pt x="8" y="12"/>
                  <a:pt x="8" y="12"/>
                  <a:pt x="8" y="12"/>
                </a:cubicBezTo>
                <a:cubicBezTo>
                  <a:pt x="8" y="13"/>
                  <a:pt x="8" y="13"/>
                  <a:pt x="8" y="14"/>
                </a:cubicBezTo>
                <a:cubicBezTo>
                  <a:pt x="8" y="14"/>
                  <a:pt x="8" y="14"/>
                  <a:pt x="8" y="15"/>
                </a:cubicBezTo>
                <a:cubicBezTo>
                  <a:pt x="8" y="15"/>
                  <a:pt x="9" y="16"/>
                  <a:pt x="9" y="16"/>
                </a:cubicBezTo>
                <a:cubicBezTo>
                  <a:pt x="9" y="16"/>
                  <a:pt x="10" y="16"/>
                  <a:pt x="10" y="17"/>
                </a:cubicBezTo>
                <a:cubicBezTo>
                  <a:pt x="11" y="17"/>
                  <a:pt x="11" y="17"/>
                  <a:pt x="12" y="17"/>
                </a:cubicBezTo>
                <a:cubicBezTo>
                  <a:pt x="13" y="18"/>
                  <a:pt x="14" y="18"/>
                  <a:pt x="15" y="18"/>
                </a:cubicBezTo>
                <a:cubicBezTo>
                  <a:pt x="17" y="18"/>
                  <a:pt x="18" y="19"/>
                  <a:pt x="18" y="19"/>
                </a:cubicBezTo>
                <a:cubicBezTo>
                  <a:pt x="19" y="19"/>
                  <a:pt x="19" y="20"/>
                  <a:pt x="19" y="20"/>
                </a:cubicBezTo>
                <a:cubicBezTo>
                  <a:pt x="19" y="20"/>
                  <a:pt x="19" y="20"/>
                  <a:pt x="19" y="21"/>
                </a:cubicBezTo>
                <a:cubicBezTo>
                  <a:pt x="19" y="21"/>
                  <a:pt x="19" y="22"/>
                  <a:pt x="19" y="22"/>
                </a:cubicBezTo>
                <a:cubicBezTo>
                  <a:pt x="19" y="22"/>
                  <a:pt x="19" y="23"/>
                  <a:pt x="18" y="23"/>
                </a:cubicBezTo>
                <a:cubicBezTo>
                  <a:pt x="18" y="23"/>
                  <a:pt x="17" y="23"/>
                  <a:pt x="17" y="23"/>
                </a:cubicBezTo>
                <a:cubicBezTo>
                  <a:pt x="16" y="24"/>
                  <a:pt x="16" y="24"/>
                  <a:pt x="15" y="24"/>
                </a:cubicBezTo>
                <a:cubicBezTo>
                  <a:pt x="14" y="24"/>
                  <a:pt x="14" y="24"/>
                  <a:pt x="13" y="23"/>
                </a:cubicBezTo>
                <a:cubicBezTo>
                  <a:pt x="12" y="23"/>
                  <a:pt x="12" y="23"/>
                  <a:pt x="12" y="23"/>
                </a:cubicBezTo>
                <a:cubicBezTo>
                  <a:pt x="11" y="22"/>
                  <a:pt x="11" y="22"/>
                  <a:pt x="11" y="22"/>
                </a:cubicBezTo>
                <a:cubicBezTo>
                  <a:pt x="10" y="21"/>
                  <a:pt x="10" y="21"/>
                  <a:pt x="10" y="20"/>
                </a:cubicBezTo>
                <a:lnTo>
                  <a:pt x="7" y="20"/>
                </a:lnTo>
                <a:close/>
                <a:moveTo>
                  <a:pt x="25" y="18"/>
                </a:moveTo>
                <a:cubicBezTo>
                  <a:pt x="25" y="19"/>
                  <a:pt x="26" y="19"/>
                  <a:pt x="26" y="20"/>
                </a:cubicBezTo>
                <a:cubicBezTo>
                  <a:pt x="26" y="21"/>
                  <a:pt x="26" y="22"/>
                  <a:pt x="27" y="22"/>
                </a:cubicBezTo>
                <a:cubicBezTo>
                  <a:pt x="27" y="23"/>
                  <a:pt x="28" y="23"/>
                  <a:pt x="28" y="24"/>
                </a:cubicBezTo>
                <a:cubicBezTo>
                  <a:pt x="29" y="24"/>
                  <a:pt x="30" y="25"/>
                  <a:pt x="31" y="25"/>
                </a:cubicBezTo>
                <a:cubicBezTo>
                  <a:pt x="31" y="26"/>
                  <a:pt x="32" y="26"/>
                  <a:pt x="33" y="26"/>
                </a:cubicBezTo>
                <a:cubicBezTo>
                  <a:pt x="34" y="26"/>
                  <a:pt x="35" y="26"/>
                  <a:pt x="36" y="26"/>
                </a:cubicBezTo>
                <a:cubicBezTo>
                  <a:pt x="37" y="26"/>
                  <a:pt x="38" y="26"/>
                  <a:pt x="39" y="26"/>
                </a:cubicBezTo>
                <a:cubicBezTo>
                  <a:pt x="40" y="26"/>
                  <a:pt x="41" y="26"/>
                  <a:pt x="41" y="25"/>
                </a:cubicBezTo>
                <a:cubicBezTo>
                  <a:pt x="42" y="25"/>
                  <a:pt x="43" y="24"/>
                  <a:pt x="43" y="24"/>
                </a:cubicBezTo>
                <a:cubicBezTo>
                  <a:pt x="44" y="24"/>
                  <a:pt x="44" y="23"/>
                  <a:pt x="45" y="22"/>
                </a:cubicBezTo>
                <a:cubicBezTo>
                  <a:pt x="45" y="22"/>
                  <a:pt x="45" y="21"/>
                  <a:pt x="46" y="21"/>
                </a:cubicBezTo>
                <a:cubicBezTo>
                  <a:pt x="46" y="20"/>
                  <a:pt x="46" y="19"/>
                  <a:pt x="46" y="19"/>
                </a:cubicBezTo>
                <a:cubicBezTo>
                  <a:pt x="46" y="17"/>
                  <a:pt x="45" y="16"/>
                  <a:pt x="45" y="15"/>
                </a:cubicBezTo>
                <a:cubicBezTo>
                  <a:pt x="44" y="15"/>
                  <a:pt x="44" y="14"/>
                  <a:pt x="43" y="14"/>
                </a:cubicBezTo>
                <a:cubicBezTo>
                  <a:pt x="43" y="13"/>
                  <a:pt x="42" y="13"/>
                  <a:pt x="41" y="13"/>
                </a:cubicBezTo>
                <a:cubicBezTo>
                  <a:pt x="41" y="12"/>
                  <a:pt x="40" y="12"/>
                  <a:pt x="39" y="12"/>
                </a:cubicBezTo>
                <a:cubicBezTo>
                  <a:pt x="38" y="12"/>
                  <a:pt x="37" y="11"/>
                  <a:pt x="36" y="11"/>
                </a:cubicBezTo>
                <a:cubicBezTo>
                  <a:pt x="34" y="11"/>
                  <a:pt x="33" y="10"/>
                  <a:pt x="32" y="10"/>
                </a:cubicBezTo>
                <a:cubicBezTo>
                  <a:pt x="32" y="10"/>
                  <a:pt x="31" y="9"/>
                  <a:pt x="31" y="9"/>
                </a:cubicBezTo>
                <a:cubicBezTo>
                  <a:pt x="30" y="9"/>
                  <a:pt x="30" y="8"/>
                  <a:pt x="30" y="8"/>
                </a:cubicBezTo>
                <a:cubicBezTo>
                  <a:pt x="30" y="8"/>
                  <a:pt x="30" y="7"/>
                  <a:pt x="30" y="7"/>
                </a:cubicBezTo>
                <a:cubicBezTo>
                  <a:pt x="30" y="6"/>
                  <a:pt x="30" y="6"/>
                  <a:pt x="30" y="5"/>
                </a:cubicBezTo>
                <a:cubicBezTo>
                  <a:pt x="30" y="5"/>
                  <a:pt x="31" y="5"/>
                  <a:pt x="31" y="4"/>
                </a:cubicBezTo>
                <a:cubicBezTo>
                  <a:pt x="32" y="4"/>
                  <a:pt x="32" y="4"/>
                  <a:pt x="33" y="3"/>
                </a:cubicBezTo>
                <a:cubicBezTo>
                  <a:pt x="34" y="3"/>
                  <a:pt x="35" y="3"/>
                  <a:pt x="36" y="3"/>
                </a:cubicBezTo>
                <a:cubicBezTo>
                  <a:pt x="37" y="3"/>
                  <a:pt x="37" y="3"/>
                  <a:pt x="38" y="3"/>
                </a:cubicBezTo>
                <a:cubicBezTo>
                  <a:pt x="39" y="4"/>
                  <a:pt x="40" y="4"/>
                  <a:pt x="40" y="4"/>
                </a:cubicBezTo>
                <a:cubicBezTo>
                  <a:pt x="41" y="5"/>
                  <a:pt x="41" y="5"/>
                  <a:pt x="41" y="6"/>
                </a:cubicBezTo>
                <a:cubicBezTo>
                  <a:pt x="42" y="6"/>
                  <a:pt x="42" y="7"/>
                  <a:pt x="42" y="8"/>
                </a:cubicBezTo>
                <a:lnTo>
                  <a:pt x="45" y="8"/>
                </a:lnTo>
                <a:cubicBezTo>
                  <a:pt x="45" y="7"/>
                  <a:pt x="45" y="6"/>
                  <a:pt x="45" y="6"/>
                </a:cubicBezTo>
                <a:cubicBezTo>
                  <a:pt x="45" y="5"/>
                  <a:pt x="44" y="4"/>
                  <a:pt x="44" y="4"/>
                </a:cubicBezTo>
                <a:cubicBezTo>
                  <a:pt x="43" y="3"/>
                  <a:pt x="43" y="3"/>
                  <a:pt x="42" y="2"/>
                </a:cubicBezTo>
                <a:cubicBezTo>
                  <a:pt x="42" y="2"/>
                  <a:pt x="41" y="1"/>
                  <a:pt x="40" y="1"/>
                </a:cubicBezTo>
                <a:cubicBezTo>
                  <a:pt x="40" y="1"/>
                  <a:pt x="39" y="1"/>
                  <a:pt x="38" y="0"/>
                </a:cubicBezTo>
                <a:cubicBezTo>
                  <a:pt x="37" y="0"/>
                  <a:pt x="36" y="0"/>
                  <a:pt x="35" y="0"/>
                </a:cubicBezTo>
                <a:cubicBezTo>
                  <a:pt x="35" y="0"/>
                  <a:pt x="34" y="0"/>
                  <a:pt x="33" y="0"/>
                </a:cubicBezTo>
                <a:cubicBezTo>
                  <a:pt x="32" y="1"/>
                  <a:pt x="31" y="1"/>
                  <a:pt x="31" y="1"/>
                </a:cubicBezTo>
                <a:cubicBezTo>
                  <a:pt x="29" y="2"/>
                  <a:pt x="28" y="2"/>
                  <a:pt x="28" y="4"/>
                </a:cubicBezTo>
                <a:cubicBezTo>
                  <a:pt x="27" y="4"/>
                  <a:pt x="27" y="5"/>
                  <a:pt x="27" y="5"/>
                </a:cubicBezTo>
                <a:cubicBezTo>
                  <a:pt x="26" y="6"/>
                  <a:pt x="26" y="6"/>
                  <a:pt x="26" y="7"/>
                </a:cubicBezTo>
                <a:cubicBezTo>
                  <a:pt x="26" y="8"/>
                  <a:pt x="26" y="8"/>
                  <a:pt x="27" y="9"/>
                </a:cubicBezTo>
                <a:cubicBezTo>
                  <a:pt x="27" y="9"/>
                  <a:pt x="27" y="10"/>
                  <a:pt x="27" y="10"/>
                </a:cubicBezTo>
                <a:cubicBezTo>
                  <a:pt x="28" y="11"/>
                  <a:pt x="28" y="11"/>
                  <a:pt x="28" y="12"/>
                </a:cubicBezTo>
                <a:cubicBezTo>
                  <a:pt x="29" y="12"/>
                  <a:pt x="29" y="12"/>
                  <a:pt x="30" y="13"/>
                </a:cubicBezTo>
                <a:cubicBezTo>
                  <a:pt x="31" y="13"/>
                  <a:pt x="31" y="13"/>
                  <a:pt x="32" y="13"/>
                </a:cubicBezTo>
                <a:cubicBezTo>
                  <a:pt x="33" y="14"/>
                  <a:pt x="34" y="14"/>
                  <a:pt x="35" y="14"/>
                </a:cubicBezTo>
                <a:cubicBezTo>
                  <a:pt x="36" y="14"/>
                  <a:pt x="37" y="15"/>
                  <a:pt x="38" y="15"/>
                </a:cubicBezTo>
                <a:cubicBezTo>
                  <a:pt x="39" y="15"/>
                  <a:pt x="39" y="15"/>
                  <a:pt x="40" y="15"/>
                </a:cubicBezTo>
                <a:cubicBezTo>
                  <a:pt x="40" y="16"/>
                  <a:pt x="41" y="16"/>
                  <a:pt x="41" y="16"/>
                </a:cubicBezTo>
                <a:cubicBezTo>
                  <a:pt x="41" y="16"/>
                  <a:pt x="42" y="17"/>
                  <a:pt x="42" y="17"/>
                </a:cubicBezTo>
                <a:cubicBezTo>
                  <a:pt x="42" y="17"/>
                  <a:pt x="42" y="18"/>
                  <a:pt x="42" y="18"/>
                </a:cubicBezTo>
                <a:cubicBezTo>
                  <a:pt x="43" y="18"/>
                  <a:pt x="43" y="19"/>
                  <a:pt x="43" y="19"/>
                </a:cubicBezTo>
                <a:cubicBezTo>
                  <a:pt x="43" y="19"/>
                  <a:pt x="43" y="20"/>
                  <a:pt x="42" y="20"/>
                </a:cubicBezTo>
                <a:cubicBezTo>
                  <a:pt x="42" y="20"/>
                  <a:pt x="42" y="21"/>
                  <a:pt x="42" y="21"/>
                </a:cubicBezTo>
                <a:cubicBezTo>
                  <a:pt x="42" y="21"/>
                  <a:pt x="41" y="22"/>
                  <a:pt x="41" y="22"/>
                </a:cubicBezTo>
                <a:cubicBezTo>
                  <a:pt x="41" y="22"/>
                  <a:pt x="40" y="22"/>
                  <a:pt x="40" y="23"/>
                </a:cubicBezTo>
                <a:cubicBezTo>
                  <a:pt x="39" y="23"/>
                  <a:pt x="39" y="23"/>
                  <a:pt x="38" y="23"/>
                </a:cubicBezTo>
                <a:cubicBezTo>
                  <a:pt x="37" y="23"/>
                  <a:pt x="37" y="23"/>
                  <a:pt x="36" y="23"/>
                </a:cubicBezTo>
                <a:cubicBezTo>
                  <a:pt x="35" y="23"/>
                  <a:pt x="35" y="23"/>
                  <a:pt x="34" y="23"/>
                </a:cubicBezTo>
                <a:cubicBezTo>
                  <a:pt x="33" y="23"/>
                  <a:pt x="33" y="23"/>
                  <a:pt x="32" y="22"/>
                </a:cubicBezTo>
                <a:cubicBezTo>
                  <a:pt x="32" y="22"/>
                  <a:pt x="31" y="22"/>
                  <a:pt x="31" y="22"/>
                </a:cubicBezTo>
                <a:cubicBezTo>
                  <a:pt x="30" y="21"/>
                  <a:pt x="30" y="21"/>
                  <a:pt x="30" y="21"/>
                </a:cubicBezTo>
                <a:cubicBezTo>
                  <a:pt x="29" y="20"/>
                  <a:pt x="29" y="20"/>
                  <a:pt x="29" y="19"/>
                </a:cubicBezTo>
                <a:cubicBezTo>
                  <a:pt x="29" y="19"/>
                  <a:pt x="29" y="18"/>
                  <a:pt x="29" y="17"/>
                </a:cubicBezTo>
                <a:lnTo>
                  <a:pt x="25" y="18"/>
                </a:lnTo>
                <a:close/>
                <a:moveTo>
                  <a:pt x="57" y="23"/>
                </a:moveTo>
                <a:cubicBezTo>
                  <a:pt x="57" y="23"/>
                  <a:pt x="56" y="23"/>
                  <a:pt x="56" y="23"/>
                </a:cubicBezTo>
                <a:cubicBezTo>
                  <a:pt x="56" y="23"/>
                  <a:pt x="56" y="23"/>
                  <a:pt x="56" y="23"/>
                </a:cubicBezTo>
                <a:cubicBezTo>
                  <a:pt x="55" y="23"/>
                  <a:pt x="55" y="23"/>
                  <a:pt x="55" y="23"/>
                </a:cubicBezTo>
                <a:cubicBezTo>
                  <a:pt x="55" y="23"/>
                  <a:pt x="55" y="23"/>
                  <a:pt x="54" y="23"/>
                </a:cubicBezTo>
                <a:cubicBezTo>
                  <a:pt x="54" y="23"/>
                  <a:pt x="54" y="23"/>
                  <a:pt x="54" y="23"/>
                </a:cubicBezTo>
                <a:cubicBezTo>
                  <a:pt x="54" y="23"/>
                  <a:pt x="54" y="22"/>
                  <a:pt x="54" y="22"/>
                </a:cubicBezTo>
                <a:cubicBezTo>
                  <a:pt x="54" y="22"/>
                  <a:pt x="54" y="22"/>
                  <a:pt x="54" y="22"/>
                </a:cubicBezTo>
                <a:cubicBezTo>
                  <a:pt x="54" y="21"/>
                  <a:pt x="54" y="21"/>
                  <a:pt x="54" y="21"/>
                </a:cubicBezTo>
                <a:lnTo>
                  <a:pt x="54" y="10"/>
                </a:lnTo>
                <a:lnTo>
                  <a:pt x="57" y="10"/>
                </a:lnTo>
                <a:lnTo>
                  <a:pt x="57" y="8"/>
                </a:lnTo>
                <a:lnTo>
                  <a:pt x="54" y="8"/>
                </a:lnTo>
                <a:lnTo>
                  <a:pt x="54" y="1"/>
                </a:lnTo>
                <a:lnTo>
                  <a:pt x="51" y="3"/>
                </a:lnTo>
                <a:lnTo>
                  <a:pt x="51" y="8"/>
                </a:lnTo>
                <a:lnTo>
                  <a:pt x="48" y="8"/>
                </a:lnTo>
                <a:lnTo>
                  <a:pt x="48" y="10"/>
                </a:lnTo>
                <a:lnTo>
                  <a:pt x="51" y="10"/>
                </a:lnTo>
                <a:lnTo>
                  <a:pt x="51" y="20"/>
                </a:lnTo>
                <a:cubicBezTo>
                  <a:pt x="51" y="21"/>
                  <a:pt x="51" y="22"/>
                  <a:pt x="51" y="23"/>
                </a:cubicBezTo>
                <a:cubicBezTo>
                  <a:pt x="51" y="23"/>
                  <a:pt x="51" y="24"/>
                  <a:pt x="51" y="24"/>
                </a:cubicBezTo>
                <a:cubicBezTo>
                  <a:pt x="51" y="24"/>
                  <a:pt x="51" y="25"/>
                  <a:pt x="52" y="25"/>
                </a:cubicBezTo>
                <a:cubicBezTo>
                  <a:pt x="52" y="25"/>
                  <a:pt x="52" y="25"/>
                  <a:pt x="52" y="26"/>
                </a:cubicBezTo>
                <a:cubicBezTo>
                  <a:pt x="53" y="26"/>
                  <a:pt x="53" y="26"/>
                  <a:pt x="53" y="26"/>
                </a:cubicBezTo>
                <a:cubicBezTo>
                  <a:pt x="54" y="26"/>
                  <a:pt x="54" y="26"/>
                  <a:pt x="55" y="26"/>
                </a:cubicBezTo>
                <a:cubicBezTo>
                  <a:pt x="55" y="26"/>
                  <a:pt x="56" y="26"/>
                  <a:pt x="56" y="26"/>
                </a:cubicBezTo>
                <a:cubicBezTo>
                  <a:pt x="57" y="26"/>
                  <a:pt x="57" y="26"/>
                  <a:pt x="57" y="26"/>
                </a:cubicBezTo>
                <a:lnTo>
                  <a:pt x="57" y="2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320"/>
          <p:cNvSpPr>
            <a:spLocks noChangeArrowheads="1"/>
          </p:cNvSpPr>
          <p:nvPr/>
        </p:nvSpPr>
        <p:spPr bwMode="auto">
          <a:xfrm>
            <a:off x="6132513" y="379571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321"/>
          <p:cNvSpPr>
            <a:spLocks noChangeArrowheads="1"/>
          </p:cNvSpPr>
          <p:nvPr/>
        </p:nvSpPr>
        <p:spPr bwMode="auto">
          <a:xfrm>
            <a:off x="6081713" y="3795713"/>
            <a:ext cx="1905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322"/>
          <p:cNvSpPr>
            <a:spLocks noChangeArrowheads="1"/>
          </p:cNvSpPr>
          <p:nvPr/>
        </p:nvSpPr>
        <p:spPr bwMode="auto">
          <a:xfrm>
            <a:off x="5954713" y="3795713"/>
            <a:ext cx="9525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Rectangle 323"/>
          <p:cNvSpPr>
            <a:spLocks noChangeArrowheads="1"/>
          </p:cNvSpPr>
          <p:nvPr/>
        </p:nvSpPr>
        <p:spPr bwMode="auto">
          <a:xfrm>
            <a:off x="5903913" y="3795713"/>
            <a:ext cx="14288"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324"/>
          <p:cNvSpPr>
            <a:spLocks noChangeArrowheads="1"/>
          </p:cNvSpPr>
          <p:nvPr/>
        </p:nvSpPr>
        <p:spPr bwMode="auto">
          <a:xfrm>
            <a:off x="5772150" y="379571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325"/>
          <p:cNvSpPr>
            <a:spLocks noChangeArrowheads="1"/>
          </p:cNvSpPr>
          <p:nvPr/>
        </p:nvSpPr>
        <p:spPr bwMode="auto">
          <a:xfrm>
            <a:off x="5721350" y="3795713"/>
            <a:ext cx="1905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326"/>
          <p:cNvSpPr>
            <a:spLocks noChangeArrowheads="1"/>
          </p:cNvSpPr>
          <p:nvPr/>
        </p:nvSpPr>
        <p:spPr bwMode="auto">
          <a:xfrm>
            <a:off x="5589588" y="379571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327"/>
          <p:cNvSpPr>
            <a:spLocks noChangeArrowheads="1"/>
          </p:cNvSpPr>
          <p:nvPr/>
        </p:nvSpPr>
        <p:spPr bwMode="auto">
          <a:xfrm>
            <a:off x="5540375" y="3795713"/>
            <a:ext cx="1746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328"/>
          <p:cNvSpPr>
            <a:spLocks noChangeArrowheads="1"/>
          </p:cNvSpPr>
          <p:nvPr/>
        </p:nvSpPr>
        <p:spPr bwMode="auto">
          <a:xfrm>
            <a:off x="5407025" y="379571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329"/>
          <p:cNvSpPr>
            <a:spLocks noChangeArrowheads="1"/>
          </p:cNvSpPr>
          <p:nvPr/>
        </p:nvSpPr>
        <p:spPr bwMode="auto">
          <a:xfrm>
            <a:off x="5362575" y="3795713"/>
            <a:ext cx="1270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330"/>
          <p:cNvSpPr>
            <a:spLocks noChangeArrowheads="1"/>
          </p:cNvSpPr>
          <p:nvPr/>
        </p:nvSpPr>
        <p:spPr bwMode="auto">
          <a:xfrm>
            <a:off x="5229225" y="3795713"/>
            <a:ext cx="96838"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Rectangle 331"/>
          <p:cNvSpPr>
            <a:spLocks noChangeArrowheads="1"/>
          </p:cNvSpPr>
          <p:nvPr/>
        </p:nvSpPr>
        <p:spPr bwMode="auto">
          <a:xfrm>
            <a:off x="5180013" y="3795713"/>
            <a:ext cx="1270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332"/>
          <p:cNvSpPr>
            <a:spLocks noChangeArrowheads="1"/>
          </p:cNvSpPr>
          <p:nvPr/>
        </p:nvSpPr>
        <p:spPr bwMode="auto">
          <a:xfrm>
            <a:off x="5048250" y="379571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333"/>
          <p:cNvSpPr>
            <a:spLocks noChangeArrowheads="1"/>
          </p:cNvSpPr>
          <p:nvPr/>
        </p:nvSpPr>
        <p:spPr bwMode="auto">
          <a:xfrm>
            <a:off x="4997450" y="3795713"/>
            <a:ext cx="1746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334"/>
          <p:cNvSpPr>
            <a:spLocks noChangeArrowheads="1"/>
          </p:cNvSpPr>
          <p:nvPr/>
        </p:nvSpPr>
        <p:spPr bwMode="auto">
          <a:xfrm>
            <a:off x="4865688" y="379571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335"/>
          <p:cNvSpPr>
            <a:spLocks noChangeArrowheads="1"/>
          </p:cNvSpPr>
          <p:nvPr/>
        </p:nvSpPr>
        <p:spPr bwMode="auto">
          <a:xfrm>
            <a:off x="4814888" y="3795713"/>
            <a:ext cx="1905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336"/>
          <p:cNvSpPr>
            <a:spLocks noChangeArrowheads="1"/>
          </p:cNvSpPr>
          <p:nvPr/>
        </p:nvSpPr>
        <p:spPr bwMode="auto">
          <a:xfrm>
            <a:off x="4683125" y="379571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337"/>
          <p:cNvSpPr>
            <a:spLocks noChangeArrowheads="1"/>
          </p:cNvSpPr>
          <p:nvPr/>
        </p:nvSpPr>
        <p:spPr bwMode="auto">
          <a:xfrm>
            <a:off x="4637088" y="3795713"/>
            <a:ext cx="14288"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338"/>
          <p:cNvSpPr>
            <a:spLocks noChangeArrowheads="1"/>
          </p:cNvSpPr>
          <p:nvPr/>
        </p:nvSpPr>
        <p:spPr bwMode="auto">
          <a:xfrm>
            <a:off x="4505325" y="3795713"/>
            <a:ext cx="9525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Rectangle 339"/>
          <p:cNvSpPr>
            <a:spLocks noChangeArrowheads="1"/>
          </p:cNvSpPr>
          <p:nvPr/>
        </p:nvSpPr>
        <p:spPr bwMode="auto">
          <a:xfrm>
            <a:off x="4454525" y="3795713"/>
            <a:ext cx="14288"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340"/>
          <p:cNvSpPr>
            <a:spLocks noChangeArrowheads="1"/>
          </p:cNvSpPr>
          <p:nvPr/>
        </p:nvSpPr>
        <p:spPr bwMode="auto">
          <a:xfrm>
            <a:off x="4322763" y="379571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341"/>
          <p:cNvSpPr>
            <a:spLocks noChangeArrowheads="1"/>
          </p:cNvSpPr>
          <p:nvPr/>
        </p:nvSpPr>
        <p:spPr bwMode="auto">
          <a:xfrm>
            <a:off x="4273550" y="3795713"/>
            <a:ext cx="1746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342"/>
          <p:cNvSpPr>
            <a:spLocks noChangeArrowheads="1"/>
          </p:cNvSpPr>
          <p:nvPr/>
        </p:nvSpPr>
        <p:spPr bwMode="auto">
          <a:xfrm>
            <a:off x="4140200" y="3795713"/>
            <a:ext cx="10160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343"/>
          <p:cNvSpPr>
            <a:spLocks noChangeArrowheads="1"/>
          </p:cNvSpPr>
          <p:nvPr/>
        </p:nvSpPr>
        <p:spPr bwMode="auto">
          <a:xfrm>
            <a:off x="4090988" y="3795713"/>
            <a:ext cx="1746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344"/>
          <p:cNvSpPr>
            <a:spLocks noChangeArrowheads="1"/>
          </p:cNvSpPr>
          <p:nvPr/>
        </p:nvSpPr>
        <p:spPr bwMode="auto">
          <a:xfrm>
            <a:off x="3959225" y="379571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345"/>
          <p:cNvSpPr>
            <a:spLocks noChangeArrowheads="1"/>
          </p:cNvSpPr>
          <p:nvPr/>
        </p:nvSpPr>
        <p:spPr bwMode="auto">
          <a:xfrm>
            <a:off x="3913188" y="3795713"/>
            <a:ext cx="1270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346"/>
          <p:cNvSpPr>
            <a:spLocks noChangeArrowheads="1"/>
          </p:cNvSpPr>
          <p:nvPr/>
        </p:nvSpPr>
        <p:spPr bwMode="auto">
          <a:xfrm>
            <a:off x="3781425" y="3795713"/>
            <a:ext cx="9525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Rectangle 347"/>
          <p:cNvSpPr>
            <a:spLocks noChangeArrowheads="1"/>
          </p:cNvSpPr>
          <p:nvPr/>
        </p:nvSpPr>
        <p:spPr bwMode="auto">
          <a:xfrm>
            <a:off x="3730625" y="3795713"/>
            <a:ext cx="14288"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348"/>
          <p:cNvSpPr>
            <a:spLocks noChangeArrowheads="1"/>
          </p:cNvSpPr>
          <p:nvPr/>
        </p:nvSpPr>
        <p:spPr bwMode="auto">
          <a:xfrm>
            <a:off x="3598863" y="379571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349"/>
          <p:cNvSpPr>
            <a:spLocks noChangeArrowheads="1"/>
          </p:cNvSpPr>
          <p:nvPr/>
        </p:nvSpPr>
        <p:spPr bwMode="auto">
          <a:xfrm>
            <a:off x="3548063" y="3795713"/>
            <a:ext cx="1905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350"/>
          <p:cNvSpPr>
            <a:spLocks noChangeArrowheads="1"/>
          </p:cNvSpPr>
          <p:nvPr/>
        </p:nvSpPr>
        <p:spPr bwMode="auto">
          <a:xfrm>
            <a:off x="3416300" y="379571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351"/>
          <p:cNvSpPr>
            <a:spLocks noChangeArrowheads="1"/>
          </p:cNvSpPr>
          <p:nvPr/>
        </p:nvSpPr>
        <p:spPr bwMode="auto">
          <a:xfrm>
            <a:off x="3365500" y="3795713"/>
            <a:ext cx="1905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352"/>
          <p:cNvSpPr>
            <a:spLocks noChangeArrowheads="1"/>
          </p:cNvSpPr>
          <p:nvPr/>
        </p:nvSpPr>
        <p:spPr bwMode="auto">
          <a:xfrm>
            <a:off x="3233738" y="3795713"/>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353"/>
          <p:cNvSpPr>
            <a:spLocks noChangeArrowheads="1"/>
          </p:cNvSpPr>
          <p:nvPr/>
        </p:nvSpPr>
        <p:spPr bwMode="auto">
          <a:xfrm>
            <a:off x="3189288" y="3795713"/>
            <a:ext cx="1270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Freeform 354"/>
          <p:cNvSpPr>
            <a:spLocks/>
          </p:cNvSpPr>
          <p:nvPr/>
        </p:nvSpPr>
        <p:spPr bwMode="auto">
          <a:xfrm>
            <a:off x="3155950" y="3768725"/>
            <a:ext cx="87313" cy="63500"/>
          </a:xfrm>
          <a:custGeom>
            <a:avLst/>
            <a:gdLst>
              <a:gd name="T0" fmla="*/ 19 w 19"/>
              <a:gd name="T1" fmla="*/ 14 h 14"/>
              <a:gd name="T2" fmla="*/ 0 w 19"/>
              <a:gd name="T3" fmla="*/ 7 h 14"/>
              <a:gd name="T4" fmla="*/ 19 w 19"/>
              <a:gd name="T5" fmla="*/ 0 h 14"/>
              <a:gd name="T6" fmla="*/ 19 w 19"/>
              <a:gd name="T7" fmla="*/ 14 h 14"/>
            </a:gdLst>
            <a:ahLst/>
            <a:cxnLst>
              <a:cxn ang="0">
                <a:pos x="T0" y="T1"/>
              </a:cxn>
              <a:cxn ang="0">
                <a:pos x="T2" y="T3"/>
              </a:cxn>
              <a:cxn ang="0">
                <a:pos x="T4" y="T5"/>
              </a:cxn>
              <a:cxn ang="0">
                <a:pos x="T6" y="T7"/>
              </a:cxn>
            </a:cxnLst>
            <a:rect l="0" t="0" r="r" b="b"/>
            <a:pathLst>
              <a:path w="19" h="14">
                <a:moveTo>
                  <a:pt x="19" y="14"/>
                </a:moveTo>
                <a:lnTo>
                  <a:pt x="0" y="7"/>
                </a:lnTo>
                <a:lnTo>
                  <a:pt x="19" y="0"/>
                </a:lnTo>
                <a:cubicBezTo>
                  <a:pt x="16" y="4"/>
                  <a:pt x="16" y="10"/>
                  <a:pt x="19" y="14"/>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451" name="Picture 35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288" y="2820988"/>
            <a:ext cx="22225"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5" name="Rectangle 356"/>
          <p:cNvSpPr>
            <a:spLocks noChangeArrowheads="1"/>
          </p:cNvSpPr>
          <p:nvPr/>
        </p:nvSpPr>
        <p:spPr bwMode="auto">
          <a:xfrm>
            <a:off x="6249988" y="2825750"/>
            <a:ext cx="14288" cy="100012"/>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8" name="Rectangle 357"/>
          <p:cNvSpPr>
            <a:spLocks noChangeArrowheads="1"/>
          </p:cNvSpPr>
          <p:nvPr/>
        </p:nvSpPr>
        <p:spPr bwMode="auto">
          <a:xfrm>
            <a:off x="6249988" y="2957513"/>
            <a:ext cx="14288" cy="19050"/>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Freeform 358"/>
          <p:cNvSpPr>
            <a:spLocks/>
          </p:cNvSpPr>
          <p:nvPr/>
        </p:nvSpPr>
        <p:spPr bwMode="auto">
          <a:xfrm>
            <a:off x="6245225" y="3008313"/>
            <a:ext cx="19050" cy="100012"/>
          </a:xfrm>
          <a:custGeom>
            <a:avLst/>
            <a:gdLst>
              <a:gd name="T0" fmla="*/ 9 w 12"/>
              <a:gd name="T1" fmla="*/ 63 h 63"/>
              <a:gd name="T2" fmla="*/ 0 w 12"/>
              <a:gd name="T3" fmla="*/ 63 h 63"/>
              <a:gd name="T4" fmla="*/ 3 w 12"/>
              <a:gd name="T5" fmla="*/ 0 h 63"/>
              <a:gd name="T6" fmla="*/ 12 w 12"/>
              <a:gd name="T7" fmla="*/ 0 h 63"/>
              <a:gd name="T8" fmla="*/ 9 w 12"/>
              <a:gd name="T9" fmla="*/ 63 h 63"/>
            </a:gdLst>
            <a:ahLst/>
            <a:cxnLst>
              <a:cxn ang="0">
                <a:pos x="T0" y="T1"/>
              </a:cxn>
              <a:cxn ang="0">
                <a:pos x="T2" y="T3"/>
              </a:cxn>
              <a:cxn ang="0">
                <a:pos x="T4" y="T5"/>
              </a:cxn>
              <a:cxn ang="0">
                <a:pos x="T6" y="T7"/>
              </a:cxn>
              <a:cxn ang="0">
                <a:pos x="T8" y="T9"/>
              </a:cxn>
            </a:cxnLst>
            <a:rect l="0" t="0" r="r" b="b"/>
            <a:pathLst>
              <a:path w="12" h="63">
                <a:moveTo>
                  <a:pt x="9" y="63"/>
                </a:moveTo>
                <a:lnTo>
                  <a:pt x="0" y="63"/>
                </a:lnTo>
                <a:lnTo>
                  <a:pt x="3" y="0"/>
                </a:lnTo>
                <a:lnTo>
                  <a:pt x="12" y="0"/>
                </a:lnTo>
                <a:lnTo>
                  <a:pt x="9" y="63"/>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359"/>
          <p:cNvSpPr>
            <a:spLocks noChangeArrowheads="1"/>
          </p:cNvSpPr>
          <p:nvPr/>
        </p:nvSpPr>
        <p:spPr bwMode="auto">
          <a:xfrm>
            <a:off x="6245225" y="3140075"/>
            <a:ext cx="14288"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Freeform 360"/>
          <p:cNvSpPr>
            <a:spLocks/>
          </p:cNvSpPr>
          <p:nvPr/>
        </p:nvSpPr>
        <p:spPr bwMode="auto">
          <a:xfrm>
            <a:off x="6245225" y="3190875"/>
            <a:ext cx="14288" cy="100012"/>
          </a:xfrm>
          <a:custGeom>
            <a:avLst/>
            <a:gdLst>
              <a:gd name="T0" fmla="*/ 9 w 9"/>
              <a:gd name="T1" fmla="*/ 63 h 63"/>
              <a:gd name="T2" fmla="*/ 0 w 9"/>
              <a:gd name="T3" fmla="*/ 60 h 63"/>
              <a:gd name="T4" fmla="*/ 0 w 9"/>
              <a:gd name="T5" fmla="*/ 0 h 63"/>
              <a:gd name="T6" fmla="*/ 9 w 9"/>
              <a:gd name="T7" fmla="*/ 0 h 63"/>
              <a:gd name="T8" fmla="*/ 9 w 9"/>
              <a:gd name="T9" fmla="*/ 63 h 63"/>
            </a:gdLst>
            <a:ahLst/>
            <a:cxnLst>
              <a:cxn ang="0">
                <a:pos x="T0" y="T1"/>
              </a:cxn>
              <a:cxn ang="0">
                <a:pos x="T2" y="T3"/>
              </a:cxn>
              <a:cxn ang="0">
                <a:pos x="T4" y="T5"/>
              </a:cxn>
              <a:cxn ang="0">
                <a:pos x="T6" y="T7"/>
              </a:cxn>
              <a:cxn ang="0">
                <a:pos x="T8" y="T9"/>
              </a:cxn>
            </a:cxnLst>
            <a:rect l="0" t="0" r="r" b="b"/>
            <a:pathLst>
              <a:path w="9" h="63">
                <a:moveTo>
                  <a:pt x="9" y="63"/>
                </a:moveTo>
                <a:lnTo>
                  <a:pt x="0" y="60"/>
                </a:lnTo>
                <a:lnTo>
                  <a:pt x="0" y="0"/>
                </a:lnTo>
                <a:lnTo>
                  <a:pt x="9" y="0"/>
                </a:lnTo>
                <a:lnTo>
                  <a:pt x="9" y="63"/>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Freeform 361"/>
          <p:cNvSpPr>
            <a:spLocks/>
          </p:cNvSpPr>
          <p:nvPr/>
        </p:nvSpPr>
        <p:spPr bwMode="auto">
          <a:xfrm>
            <a:off x="6242050" y="3322638"/>
            <a:ext cx="12700" cy="12700"/>
          </a:xfrm>
          <a:custGeom>
            <a:avLst/>
            <a:gdLst>
              <a:gd name="T0" fmla="*/ 8 w 8"/>
              <a:gd name="T1" fmla="*/ 8 h 8"/>
              <a:gd name="T2" fmla="*/ 0 w 8"/>
              <a:gd name="T3" fmla="*/ 8 h 8"/>
              <a:gd name="T4" fmla="*/ 2 w 8"/>
              <a:gd name="T5" fmla="*/ 0 h 8"/>
              <a:gd name="T6" fmla="*/ 8 w 8"/>
              <a:gd name="T7" fmla="*/ 0 h 8"/>
              <a:gd name="T8" fmla="*/ 8 w 8"/>
              <a:gd name="T9" fmla="*/ 8 h 8"/>
            </a:gdLst>
            <a:ahLst/>
            <a:cxnLst>
              <a:cxn ang="0">
                <a:pos x="T0" y="T1"/>
              </a:cxn>
              <a:cxn ang="0">
                <a:pos x="T2" y="T3"/>
              </a:cxn>
              <a:cxn ang="0">
                <a:pos x="T4" y="T5"/>
              </a:cxn>
              <a:cxn ang="0">
                <a:pos x="T6" y="T7"/>
              </a:cxn>
              <a:cxn ang="0">
                <a:pos x="T8" y="T9"/>
              </a:cxn>
            </a:cxnLst>
            <a:rect l="0" t="0" r="r" b="b"/>
            <a:pathLst>
              <a:path w="8" h="8">
                <a:moveTo>
                  <a:pt x="8" y="8"/>
                </a:moveTo>
                <a:lnTo>
                  <a:pt x="0" y="8"/>
                </a:lnTo>
                <a:lnTo>
                  <a:pt x="2" y="0"/>
                </a:lnTo>
                <a:lnTo>
                  <a:pt x="8" y="0"/>
                </a:lnTo>
                <a:lnTo>
                  <a:pt x="8" y="8"/>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362"/>
          <p:cNvSpPr>
            <a:spLocks noChangeArrowheads="1"/>
          </p:cNvSpPr>
          <p:nvPr/>
        </p:nvSpPr>
        <p:spPr bwMode="auto">
          <a:xfrm>
            <a:off x="6242050" y="3371850"/>
            <a:ext cx="12700" cy="9683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363"/>
          <p:cNvSpPr>
            <a:spLocks noChangeArrowheads="1"/>
          </p:cNvSpPr>
          <p:nvPr/>
        </p:nvSpPr>
        <p:spPr bwMode="auto">
          <a:xfrm>
            <a:off x="6242050" y="3505200"/>
            <a:ext cx="12700" cy="12700"/>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Freeform 364"/>
          <p:cNvSpPr>
            <a:spLocks/>
          </p:cNvSpPr>
          <p:nvPr/>
        </p:nvSpPr>
        <p:spPr bwMode="auto">
          <a:xfrm>
            <a:off x="6237288" y="3554413"/>
            <a:ext cx="17463" cy="95250"/>
          </a:xfrm>
          <a:custGeom>
            <a:avLst/>
            <a:gdLst>
              <a:gd name="T0" fmla="*/ 8 w 11"/>
              <a:gd name="T1" fmla="*/ 60 h 60"/>
              <a:gd name="T2" fmla="*/ 0 w 11"/>
              <a:gd name="T3" fmla="*/ 60 h 60"/>
              <a:gd name="T4" fmla="*/ 3 w 11"/>
              <a:gd name="T5" fmla="*/ 0 h 60"/>
              <a:gd name="T6" fmla="*/ 11 w 11"/>
              <a:gd name="T7" fmla="*/ 0 h 60"/>
              <a:gd name="T8" fmla="*/ 8 w 11"/>
              <a:gd name="T9" fmla="*/ 60 h 60"/>
            </a:gdLst>
            <a:ahLst/>
            <a:cxnLst>
              <a:cxn ang="0">
                <a:pos x="T0" y="T1"/>
              </a:cxn>
              <a:cxn ang="0">
                <a:pos x="T2" y="T3"/>
              </a:cxn>
              <a:cxn ang="0">
                <a:pos x="T4" y="T5"/>
              </a:cxn>
              <a:cxn ang="0">
                <a:pos x="T6" y="T7"/>
              </a:cxn>
              <a:cxn ang="0">
                <a:pos x="T8" y="T9"/>
              </a:cxn>
            </a:cxnLst>
            <a:rect l="0" t="0" r="r" b="b"/>
            <a:pathLst>
              <a:path w="11" h="60">
                <a:moveTo>
                  <a:pt x="8" y="60"/>
                </a:moveTo>
                <a:lnTo>
                  <a:pt x="0" y="60"/>
                </a:lnTo>
                <a:lnTo>
                  <a:pt x="3" y="0"/>
                </a:lnTo>
                <a:lnTo>
                  <a:pt x="11" y="0"/>
                </a:lnTo>
                <a:lnTo>
                  <a:pt x="8" y="6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365"/>
          <p:cNvSpPr>
            <a:spLocks noChangeArrowheads="1"/>
          </p:cNvSpPr>
          <p:nvPr/>
        </p:nvSpPr>
        <p:spPr bwMode="auto">
          <a:xfrm>
            <a:off x="6237288" y="3686175"/>
            <a:ext cx="12700"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Rectangle 366"/>
          <p:cNvSpPr>
            <a:spLocks noChangeArrowheads="1"/>
          </p:cNvSpPr>
          <p:nvPr/>
        </p:nvSpPr>
        <p:spPr bwMode="auto">
          <a:xfrm>
            <a:off x="6237288" y="3732213"/>
            <a:ext cx="12700" cy="68262"/>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Freeform 367"/>
          <p:cNvSpPr>
            <a:spLocks noEditPoints="1"/>
          </p:cNvSpPr>
          <p:nvPr/>
        </p:nvSpPr>
        <p:spPr bwMode="auto">
          <a:xfrm>
            <a:off x="4992688" y="3590925"/>
            <a:ext cx="619125" cy="123825"/>
          </a:xfrm>
          <a:custGeom>
            <a:avLst/>
            <a:gdLst>
              <a:gd name="T0" fmla="*/ 3 w 136"/>
              <a:gd name="T1" fmla="*/ 27 h 27"/>
              <a:gd name="T2" fmla="*/ 11 w 136"/>
              <a:gd name="T3" fmla="*/ 27 h 27"/>
              <a:gd name="T4" fmla="*/ 16 w 136"/>
              <a:gd name="T5" fmla="*/ 20 h 27"/>
              <a:gd name="T6" fmla="*/ 9 w 136"/>
              <a:gd name="T7" fmla="*/ 14 h 27"/>
              <a:gd name="T8" fmla="*/ 9 w 136"/>
              <a:gd name="T9" fmla="*/ 10 h 27"/>
              <a:gd name="T10" fmla="*/ 15 w 136"/>
              <a:gd name="T11" fmla="*/ 11 h 27"/>
              <a:gd name="T12" fmla="*/ 8 w 136"/>
              <a:gd name="T13" fmla="*/ 8 h 27"/>
              <a:gd name="T14" fmla="*/ 6 w 136"/>
              <a:gd name="T15" fmla="*/ 14 h 27"/>
              <a:gd name="T16" fmla="*/ 14 w 136"/>
              <a:gd name="T17" fmla="*/ 21 h 27"/>
              <a:gd name="T18" fmla="*/ 8 w 136"/>
              <a:gd name="T19" fmla="*/ 24 h 27"/>
              <a:gd name="T20" fmla="*/ 19 w 136"/>
              <a:gd name="T21" fmla="*/ 0 h 27"/>
              <a:gd name="T22" fmla="*/ 29 w 136"/>
              <a:gd name="T23" fmla="*/ 12 h 27"/>
              <a:gd name="T24" fmla="*/ 34 w 136"/>
              <a:gd name="T25" fmla="*/ 14 h 27"/>
              <a:gd name="T26" fmla="*/ 40 w 136"/>
              <a:gd name="T27" fmla="*/ 10 h 27"/>
              <a:gd name="T28" fmla="*/ 44 w 136"/>
              <a:gd name="T29" fmla="*/ 27 h 27"/>
              <a:gd name="T30" fmla="*/ 35 w 136"/>
              <a:gd name="T31" fmla="*/ 9 h 27"/>
              <a:gd name="T32" fmla="*/ 28 w 136"/>
              <a:gd name="T33" fmla="*/ 10 h 27"/>
              <a:gd name="T34" fmla="*/ 50 w 136"/>
              <a:gd name="T35" fmla="*/ 15 h 27"/>
              <a:gd name="T36" fmla="*/ 55 w 136"/>
              <a:gd name="T37" fmla="*/ 11 h 27"/>
              <a:gd name="T38" fmla="*/ 59 w 136"/>
              <a:gd name="T39" fmla="*/ 10 h 27"/>
              <a:gd name="T40" fmla="*/ 63 w 136"/>
              <a:gd name="T41" fmla="*/ 15 h 27"/>
              <a:gd name="T42" fmla="*/ 59 w 136"/>
              <a:gd name="T43" fmla="*/ 8 h 27"/>
              <a:gd name="T44" fmla="*/ 51 w 136"/>
              <a:gd name="T45" fmla="*/ 8 h 27"/>
              <a:gd name="T46" fmla="*/ 76 w 136"/>
              <a:gd name="T47" fmla="*/ 24 h 27"/>
              <a:gd name="T48" fmla="*/ 80 w 136"/>
              <a:gd name="T49" fmla="*/ 18 h 27"/>
              <a:gd name="T50" fmla="*/ 72 w 136"/>
              <a:gd name="T51" fmla="*/ 8 h 27"/>
              <a:gd name="T52" fmla="*/ 74 w 136"/>
              <a:gd name="T53" fmla="*/ 27 h 27"/>
              <a:gd name="T54" fmla="*/ 72 w 136"/>
              <a:gd name="T55" fmla="*/ 11 h 27"/>
              <a:gd name="T56" fmla="*/ 70 w 136"/>
              <a:gd name="T57" fmla="*/ 15 h 27"/>
              <a:gd name="T58" fmla="*/ 90 w 136"/>
              <a:gd name="T59" fmla="*/ 8 h 27"/>
              <a:gd name="T60" fmla="*/ 82 w 136"/>
              <a:gd name="T61" fmla="*/ 15 h 27"/>
              <a:gd name="T62" fmla="*/ 90 w 136"/>
              <a:gd name="T63" fmla="*/ 27 h 27"/>
              <a:gd name="T64" fmla="*/ 88 w 136"/>
              <a:gd name="T65" fmla="*/ 10 h 27"/>
              <a:gd name="T66" fmla="*/ 89 w 136"/>
              <a:gd name="T67" fmla="*/ 24 h 27"/>
              <a:gd name="T68" fmla="*/ 99 w 136"/>
              <a:gd name="T69" fmla="*/ 4 h 27"/>
              <a:gd name="T70" fmla="*/ 97 w 136"/>
              <a:gd name="T71" fmla="*/ 8 h 27"/>
              <a:gd name="T72" fmla="*/ 114 w 136"/>
              <a:gd name="T73" fmla="*/ 25 h 27"/>
              <a:gd name="T74" fmla="*/ 112 w 136"/>
              <a:gd name="T75" fmla="*/ 8 h 27"/>
              <a:gd name="T76" fmla="*/ 104 w 136"/>
              <a:gd name="T77" fmla="*/ 10 h 27"/>
              <a:gd name="T78" fmla="*/ 108 w 136"/>
              <a:gd name="T79" fmla="*/ 10 h 27"/>
              <a:gd name="T80" fmla="*/ 107 w 136"/>
              <a:gd name="T81" fmla="*/ 16 h 27"/>
              <a:gd name="T82" fmla="*/ 102 w 136"/>
              <a:gd name="T83" fmla="*/ 20 h 27"/>
              <a:gd name="T84" fmla="*/ 109 w 136"/>
              <a:gd name="T85" fmla="*/ 27 h 27"/>
              <a:gd name="T86" fmla="*/ 110 w 136"/>
              <a:gd name="T87" fmla="*/ 23 h 27"/>
              <a:gd name="T88" fmla="*/ 105 w 136"/>
              <a:gd name="T89" fmla="*/ 22 h 27"/>
              <a:gd name="T90" fmla="*/ 122 w 136"/>
              <a:gd name="T91" fmla="*/ 24 h 27"/>
              <a:gd name="T92" fmla="*/ 120 w 136"/>
              <a:gd name="T93" fmla="*/ 23 h 27"/>
              <a:gd name="T94" fmla="*/ 118 w 136"/>
              <a:gd name="T95" fmla="*/ 3 h 27"/>
              <a:gd name="T96" fmla="*/ 118 w 136"/>
              <a:gd name="T97" fmla="*/ 25 h 27"/>
              <a:gd name="T98" fmla="*/ 122 w 136"/>
              <a:gd name="T99" fmla="*/ 24 h 27"/>
              <a:gd name="T100" fmla="*/ 126 w 136"/>
              <a:gd name="T101" fmla="*/ 21 h 27"/>
              <a:gd name="T102" fmla="*/ 132 w 136"/>
              <a:gd name="T103" fmla="*/ 8 h 27"/>
              <a:gd name="T104" fmla="*/ 125 w 136"/>
              <a:gd name="T105" fmla="*/ 25 h 27"/>
              <a:gd name="T106" fmla="*/ 133 w 136"/>
              <a:gd name="T107" fmla="*/ 21 h 27"/>
              <a:gd name="T108" fmla="*/ 133 w 136"/>
              <a:gd name="T109"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6" h="27">
                <a:moveTo>
                  <a:pt x="0" y="4"/>
                </a:moveTo>
                <a:lnTo>
                  <a:pt x="3" y="4"/>
                </a:lnTo>
                <a:lnTo>
                  <a:pt x="3" y="0"/>
                </a:lnTo>
                <a:lnTo>
                  <a:pt x="0" y="0"/>
                </a:lnTo>
                <a:lnTo>
                  <a:pt x="0" y="4"/>
                </a:lnTo>
                <a:close/>
                <a:moveTo>
                  <a:pt x="0" y="27"/>
                </a:moveTo>
                <a:lnTo>
                  <a:pt x="3" y="27"/>
                </a:lnTo>
                <a:lnTo>
                  <a:pt x="3" y="8"/>
                </a:lnTo>
                <a:lnTo>
                  <a:pt x="0" y="8"/>
                </a:lnTo>
                <a:lnTo>
                  <a:pt x="0" y="27"/>
                </a:lnTo>
                <a:close/>
                <a:moveTo>
                  <a:pt x="5" y="21"/>
                </a:moveTo>
                <a:cubicBezTo>
                  <a:pt x="5" y="22"/>
                  <a:pt x="5" y="23"/>
                  <a:pt x="6" y="24"/>
                </a:cubicBezTo>
                <a:cubicBezTo>
                  <a:pt x="6" y="25"/>
                  <a:pt x="6" y="25"/>
                  <a:pt x="7" y="26"/>
                </a:cubicBezTo>
                <a:cubicBezTo>
                  <a:pt x="8" y="27"/>
                  <a:pt x="9" y="27"/>
                  <a:pt x="11" y="27"/>
                </a:cubicBezTo>
                <a:cubicBezTo>
                  <a:pt x="11" y="27"/>
                  <a:pt x="12" y="27"/>
                  <a:pt x="12" y="27"/>
                </a:cubicBezTo>
                <a:cubicBezTo>
                  <a:pt x="13" y="27"/>
                  <a:pt x="13" y="27"/>
                  <a:pt x="14" y="27"/>
                </a:cubicBezTo>
                <a:cubicBezTo>
                  <a:pt x="14" y="26"/>
                  <a:pt x="14" y="26"/>
                  <a:pt x="15" y="26"/>
                </a:cubicBezTo>
                <a:cubicBezTo>
                  <a:pt x="15" y="25"/>
                  <a:pt x="15" y="25"/>
                  <a:pt x="15" y="24"/>
                </a:cubicBezTo>
                <a:cubicBezTo>
                  <a:pt x="16" y="24"/>
                  <a:pt x="16" y="23"/>
                  <a:pt x="16" y="23"/>
                </a:cubicBezTo>
                <a:cubicBezTo>
                  <a:pt x="16" y="22"/>
                  <a:pt x="16" y="22"/>
                  <a:pt x="16" y="21"/>
                </a:cubicBezTo>
                <a:cubicBezTo>
                  <a:pt x="16" y="21"/>
                  <a:pt x="16" y="20"/>
                  <a:pt x="16" y="20"/>
                </a:cubicBezTo>
                <a:cubicBezTo>
                  <a:pt x="16" y="19"/>
                  <a:pt x="16" y="19"/>
                  <a:pt x="16" y="18"/>
                </a:cubicBezTo>
                <a:cubicBezTo>
                  <a:pt x="15" y="18"/>
                  <a:pt x="15" y="18"/>
                  <a:pt x="15" y="17"/>
                </a:cubicBezTo>
                <a:cubicBezTo>
                  <a:pt x="15" y="17"/>
                  <a:pt x="14" y="17"/>
                  <a:pt x="14" y="17"/>
                </a:cubicBezTo>
                <a:cubicBezTo>
                  <a:pt x="14" y="17"/>
                  <a:pt x="13" y="16"/>
                  <a:pt x="13" y="16"/>
                </a:cubicBezTo>
                <a:cubicBezTo>
                  <a:pt x="12" y="16"/>
                  <a:pt x="12" y="16"/>
                  <a:pt x="11" y="15"/>
                </a:cubicBezTo>
                <a:cubicBezTo>
                  <a:pt x="10" y="15"/>
                  <a:pt x="10" y="15"/>
                  <a:pt x="9" y="15"/>
                </a:cubicBezTo>
                <a:cubicBezTo>
                  <a:pt x="9" y="15"/>
                  <a:pt x="9" y="14"/>
                  <a:pt x="9" y="14"/>
                </a:cubicBezTo>
                <a:cubicBezTo>
                  <a:pt x="9" y="14"/>
                  <a:pt x="8" y="14"/>
                  <a:pt x="8" y="14"/>
                </a:cubicBezTo>
                <a:cubicBezTo>
                  <a:pt x="8" y="14"/>
                  <a:pt x="8" y="14"/>
                  <a:pt x="8" y="13"/>
                </a:cubicBezTo>
                <a:cubicBezTo>
                  <a:pt x="8" y="13"/>
                  <a:pt x="8" y="13"/>
                  <a:pt x="8" y="13"/>
                </a:cubicBezTo>
                <a:cubicBezTo>
                  <a:pt x="8" y="13"/>
                  <a:pt x="8" y="13"/>
                  <a:pt x="8" y="12"/>
                </a:cubicBezTo>
                <a:cubicBezTo>
                  <a:pt x="8" y="12"/>
                  <a:pt x="8" y="12"/>
                  <a:pt x="8" y="11"/>
                </a:cubicBezTo>
                <a:cubicBezTo>
                  <a:pt x="8" y="11"/>
                  <a:pt x="8" y="11"/>
                  <a:pt x="8" y="11"/>
                </a:cubicBezTo>
                <a:cubicBezTo>
                  <a:pt x="8" y="10"/>
                  <a:pt x="9" y="10"/>
                  <a:pt x="9" y="10"/>
                </a:cubicBezTo>
                <a:cubicBezTo>
                  <a:pt x="10" y="10"/>
                  <a:pt x="10" y="10"/>
                  <a:pt x="10" y="10"/>
                </a:cubicBezTo>
                <a:cubicBezTo>
                  <a:pt x="11" y="10"/>
                  <a:pt x="11" y="10"/>
                  <a:pt x="12" y="10"/>
                </a:cubicBezTo>
                <a:cubicBezTo>
                  <a:pt x="12" y="10"/>
                  <a:pt x="12" y="10"/>
                  <a:pt x="13" y="11"/>
                </a:cubicBezTo>
                <a:cubicBezTo>
                  <a:pt x="13" y="11"/>
                  <a:pt x="13" y="11"/>
                  <a:pt x="13" y="12"/>
                </a:cubicBezTo>
                <a:cubicBezTo>
                  <a:pt x="13" y="12"/>
                  <a:pt x="13" y="13"/>
                  <a:pt x="13" y="13"/>
                </a:cubicBezTo>
                <a:lnTo>
                  <a:pt x="16" y="13"/>
                </a:lnTo>
                <a:cubicBezTo>
                  <a:pt x="16" y="12"/>
                  <a:pt x="15" y="11"/>
                  <a:pt x="15" y="11"/>
                </a:cubicBezTo>
                <a:cubicBezTo>
                  <a:pt x="15" y="10"/>
                  <a:pt x="15" y="10"/>
                  <a:pt x="15" y="10"/>
                </a:cubicBezTo>
                <a:cubicBezTo>
                  <a:pt x="15" y="9"/>
                  <a:pt x="14" y="9"/>
                  <a:pt x="14" y="9"/>
                </a:cubicBezTo>
                <a:cubicBezTo>
                  <a:pt x="14" y="8"/>
                  <a:pt x="13" y="8"/>
                  <a:pt x="13" y="8"/>
                </a:cubicBezTo>
                <a:cubicBezTo>
                  <a:pt x="13" y="8"/>
                  <a:pt x="12" y="7"/>
                  <a:pt x="12" y="7"/>
                </a:cubicBezTo>
                <a:cubicBezTo>
                  <a:pt x="11" y="7"/>
                  <a:pt x="11" y="7"/>
                  <a:pt x="10" y="7"/>
                </a:cubicBezTo>
                <a:cubicBezTo>
                  <a:pt x="10" y="7"/>
                  <a:pt x="10" y="7"/>
                  <a:pt x="9" y="7"/>
                </a:cubicBezTo>
                <a:cubicBezTo>
                  <a:pt x="9" y="7"/>
                  <a:pt x="9" y="7"/>
                  <a:pt x="8" y="8"/>
                </a:cubicBezTo>
                <a:cubicBezTo>
                  <a:pt x="8" y="8"/>
                  <a:pt x="8" y="8"/>
                  <a:pt x="8" y="8"/>
                </a:cubicBezTo>
                <a:cubicBezTo>
                  <a:pt x="7" y="8"/>
                  <a:pt x="7" y="8"/>
                  <a:pt x="7" y="8"/>
                </a:cubicBezTo>
                <a:cubicBezTo>
                  <a:pt x="7" y="9"/>
                  <a:pt x="6" y="9"/>
                  <a:pt x="6" y="9"/>
                </a:cubicBezTo>
                <a:cubicBezTo>
                  <a:pt x="6" y="10"/>
                  <a:pt x="6" y="10"/>
                  <a:pt x="6" y="10"/>
                </a:cubicBezTo>
                <a:cubicBezTo>
                  <a:pt x="6" y="11"/>
                  <a:pt x="6" y="11"/>
                  <a:pt x="6" y="11"/>
                </a:cubicBezTo>
                <a:cubicBezTo>
                  <a:pt x="5" y="12"/>
                  <a:pt x="5" y="12"/>
                  <a:pt x="5" y="13"/>
                </a:cubicBezTo>
                <a:cubicBezTo>
                  <a:pt x="5" y="13"/>
                  <a:pt x="5" y="14"/>
                  <a:pt x="6" y="14"/>
                </a:cubicBezTo>
                <a:cubicBezTo>
                  <a:pt x="6" y="14"/>
                  <a:pt x="6" y="15"/>
                  <a:pt x="6" y="15"/>
                </a:cubicBezTo>
                <a:cubicBezTo>
                  <a:pt x="6" y="16"/>
                  <a:pt x="6" y="16"/>
                  <a:pt x="7" y="16"/>
                </a:cubicBezTo>
                <a:cubicBezTo>
                  <a:pt x="7" y="17"/>
                  <a:pt x="7" y="17"/>
                  <a:pt x="7" y="17"/>
                </a:cubicBezTo>
                <a:cubicBezTo>
                  <a:pt x="8" y="17"/>
                  <a:pt x="8" y="18"/>
                  <a:pt x="9" y="18"/>
                </a:cubicBezTo>
                <a:cubicBezTo>
                  <a:pt x="9" y="18"/>
                  <a:pt x="10" y="18"/>
                  <a:pt x="11" y="19"/>
                </a:cubicBezTo>
                <a:cubicBezTo>
                  <a:pt x="12" y="19"/>
                  <a:pt x="13" y="20"/>
                  <a:pt x="13" y="20"/>
                </a:cubicBezTo>
                <a:cubicBezTo>
                  <a:pt x="13" y="20"/>
                  <a:pt x="14" y="20"/>
                  <a:pt x="14" y="21"/>
                </a:cubicBezTo>
                <a:cubicBezTo>
                  <a:pt x="14" y="21"/>
                  <a:pt x="14" y="21"/>
                  <a:pt x="14" y="22"/>
                </a:cubicBezTo>
                <a:cubicBezTo>
                  <a:pt x="14" y="22"/>
                  <a:pt x="14" y="22"/>
                  <a:pt x="14" y="23"/>
                </a:cubicBezTo>
                <a:cubicBezTo>
                  <a:pt x="13" y="23"/>
                  <a:pt x="13" y="23"/>
                  <a:pt x="13" y="24"/>
                </a:cubicBezTo>
                <a:cubicBezTo>
                  <a:pt x="13" y="24"/>
                  <a:pt x="12" y="24"/>
                  <a:pt x="12" y="24"/>
                </a:cubicBezTo>
                <a:cubicBezTo>
                  <a:pt x="12" y="25"/>
                  <a:pt x="11" y="25"/>
                  <a:pt x="11" y="25"/>
                </a:cubicBezTo>
                <a:cubicBezTo>
                  <a:pt x="10" y="25"/>
                  <a:pt x="10" y="25"/>
                  <a:pt x="9" y="24"/>
                </a:cubicBezTo>
                <a:cubicBezTo>
                  <a:pt x="9" y="24"/>
                  <a:pt x="9" y="24"/>
                  <a:pt x="8" y="24"/>
                </a:cubicBezTo>
                <a:cubicBezTo>
                  <a:pt x="8" y="23"/>
                  <a:pt x="8" y="23"/>
                  <a:pt x="8" y="22"/>
                </a:cubicBezTo>
                <a:cubicBezTo>
                  <a:pt x="7" y="22"/>
                  <a:pt x="7" y="21"/>
                  <a:pt x="7" y="21"/>
                </a:cubicBezTo>
                <a:lnTo>
                  <a:pt x="5" y="21"/>
                </a:lnTo>
                <a:close/>
                <a:moveTo>
                  <a:pt x="19" y="27"/>
                </a:moveTo>
                <a:lnTo>
                  <a:pt x="22" y="27"/>
                </a:lnTo>
                <a:lnTo>
                  <a:pt x="22" y="0"/>
                </a:lnTo>
                <a:lnTo>
                  <a:pt x="19" y="0"/>
                </a:lnTo>
                <a:lnTo>
                  <a:pt x="19" y="27"/>
                </a:lnTo>
                <a:close/>
                <a:moveTo>
                  <a:pt x="26" y="27"/>
                </a:moveTo>
                <a:lnTo>
                  <a:pt x="28" y="27"/>
                </a:lnTo>
                <a:lnTo>
                  <a:pt x="28" y="17"/>
                </a:lnTo>
                <a:cubicBezTo>
                  <a:pt x="28" y="16"/>
                  <a:pt x="28" y="15"/>
                  <a:pt x="28" y="15"/>
                </a:cubicBezTo>
                <a:cubicBezTo>
                  <a:pt x="28" y="14"/>
                  <a:pt x="28" y="13"/>
                  <a:pt x="29" y="13"/>
                </a:cubicBezTo>
                <a:cubicBezTo>
                  <a:pt x="29" y="12"/>
                  <a:pt x="29" y="12"/>
                  <a:pt x="29" y="12"/>
                </a:cubicBezTo>
                <a:cubicBezTo>
                  <a:pt x="29" y="11"/>
                  <a:pt x="29" y="11"/>
                  <a:pt x="30" y="11"/>
                </a:cubicBezTo>
                <a:cubicBezTo>
                  <a:pt x="30" y="10"/>
                  <a:pt x="30" y="10"/>
                  <a:pt x="31" y="10"/>
                </a:cubicBezTo>
                <a:cubicBezTo>
                  <a:pt x="31" y="10"/>
                  <a:pt x="31" y="10"/>
                  <a:pt x="31" y="10"/>
                </a:cubicBezTo>
                <a:cubicBezTo>
                  <a:pt x="32" y="10"/>
                  <a:pt x="32" y="10"/>
                  <a:pt x="33" y="10"/>
                </a:cubicBezTo>
                <a:cubicBezTo>
                  <a:pt x="33" y="10"/>
                  <a:pt x="33" y="11"/>
                  <a:pt x="33" y="11"/>
                </a:cubicBezTo>
                <a:cubicBezTo>
                  <a:pt x="33" y="11"/>
                  <a:pt x="34" y="12"/>
                  <a:pt x="34" y="12"/>
                </a:cubicBezTo>
                <a:cubicBezTo>
                  <a:pt x="34" y="13"/>
                  <a:pt x="34" y="14"/>
                  <a:pt x="34" y="14"/>
                </a:cubicBezTo>
                <a:lnTo>
                  <a:pt x="34" y="27"/>
                </a:lnTo>
                <a:lnTo>
                  <a:pt x="36" y="27"/>
                </a:lnTo>
                <a:lnTo>
                  <a:pt x="36" y="16"/>
                </a:lnTo>
                <a:cubicBezTo>
                  <a:pt x="36" y="14"/>
                  <a:pt x="36" y="12"/>
                  <a:pt x="37" y="11"/>
                </a:cubicBezTo>
                <a:cubicBezTo>
                  <a:pt x="37" y="11"/>
                  <a:pt x="38" y="11"/>
                  <a:pt x="38" y="10"/>
                </a:cubicBezTo>
                <a:cubicBezTo>
                  <a:pt x="38" y="10"/>
                  <a:pt x="39" y="10"/>
                  <a:pt x="39" y="10"/>
                </a:cubicBezTo>
                <a:cubicBezTo>
                  <a:pt x="40" y="10"/>
                  <a:pt x="40" y="10"/>
                  <a:pt x="40" y="10"/>
                </a:cubicBezTo>
                <a:cubicBezTo>
                  <a:pt x="40" y="10"/>
                  <a:pt x="41" y="10"/>
                  <a:pt x="41" y="11"/>
                </a:cubicBezTo>
                <a:cubicBezTo>
                  <a:pt x="41" y="11"/>
                  <a:pt x="41" y="11"/>
                  <a:pt x="41" y="11"/>
                </a:cubicBezTo>
                <a:cubicBezTo>
                  <a:pt x="41" y="11"/>
                  <a:pt x="41" y="12"/>
                  <a:pt x="42" y="12"/>
                </a:cubicBezTo>
                <a:cubicBezTo>
                  <a:pt x="42" y="12"/>
                  <a:pt x="42" y="13"/>
                  <a:pt x="42" y="13"/>
                </a:cubicBezTo>
                <a:cubicBezTo>
                  <a:pt x="42" y="14"/>
                  <a:pt x="42" y="14"/>
                  <a:pt x="42" y="15"/>
                </a:cubicBezTo>
                <a:lnTo>
                  <a:pt x="42" y="27"/>
                </a:lnTo>
                <a:lnTo>
                  <a:pt x="44" y="27"/>
                </a:lnTo>
                <a:lnTo>
                  <a:pt x="44" y="14"/>
                </a:lnTo>
                <a:cubicBezTo>
                  <a:pt x="44" y="11"/>
                  <a:pt x="44" y="10"/>
                  <a:pt x="43" y="9"/>
                </a:cubicBezTo>
                <a:cubicBezTo>
                  <a:pt x="43" y="8"/>
                  <a:pt x="42" y="8"/>
                  <a:pt x="42" y="8"/>
                </a:cubicBezTo>
                <a:cubicBezTo>
                  <a:pt x="41" y="7"/>
                  <a:pt x="41" y="7"/>
                  <a:pt x="40" y="7"/>
                </a:cubicBezTo>
                <a:cubicBezTo>
                  <a:pt x="39" y="7"/>
                  <a:pt x="38" y="7"/>
                  <a:pt x="38" y="8"/>
                </a:cubicBezTo>
                <a:cubicBezTo>
                  <a:pt x="37" y="9"/>
                  <a:pt x="36" y="9"/>
                  <a:pt x="36" y="11"/>
                </a:cubicBezTo>
                <a:cubicBezTo>
                  <a:pt x="36" y="10"/>
                  <a:pt x="35" y="10"/>
                  <a:pt x="35" y="9"/>
                </a:cubicBezTo>
                <a:cubicBezTo>
                  <a:pt x="35" y="9"/>
                  <a:pt x="35" y="8"/>
                  <a:pt x="34" y="8"/>
                </a:cubicBezTo>
                <a:cubicBezTo>
                  <a:pt x="34" y="8"/>
                  <a:pt x="34" y="8"/>
                  <a:pt x="33" y="7"/>
                </a:cubicBezTo>
                <a:cubicBezTo>
                  <a:pt x="33" y="7"/>
                  <a:pt x="32" y="7"/>
                  <a:pt x="32" y="7"/>
                </a:cubicBezTo>
                <a:cubicBezTo>
                  <a:pt x="32" y="7"/>
                  <a:pt x="31" y="7"/>
                  <a:pt x="31" y="7"/>
                </a:cubicBezTo>
                <a:cubicBezTo>
                  <a:pt x="30" y="8"/>
                  <a:pt x="30" y="8"/>
                  <a:pt x="30" y="8"/>
                </a:cubicBezTo>
                <a:cubicBezTo>
                  <a:pt x="29" y="8"/>
                  <a:pt x="29" y="9"/>
                  <a:pt x="29" y="9"/>
                </a:cubicBezTo>
                <a:cubicBezTo>
                  <a:pt x="28" y="9"/>
                  <a:pt x="28" y="10"/>
                  <a:pt x="28" y="10"/>
                </a:cubicBezTo>
                <a:lnTo>
                  <a:pt x="28" y="8"/>
                </a:lnTo>
                <a:lnTo>
                  <a:pt x="26" y="8"/>
                </a:lnTo>
                <a:lnTo>
                  <a:pt x="26" y="27"/>
                </a:lnTo>
                <a:close/>
                <a:moveTo>
                  <a:pt x="47" y="27"/>
                </a:moveTo>
                <a:lnTo>
                  <a:pt x="50" y="27"/>
                </a:lnTo>
                <a:lnTo>
                  <a:pt x="50" y="17"/>
                </a:lnTo>
                <a:cubicBezTo>
                  <a:pt x="50" y="16"/>
                  <a:pt x="50" y="15"/>
                  <a:pt x="50" y="15"/>
                </a:cubicBezTo>
                <a:cubicBezTo>
                  <a:pt x="50" y="14"/>
                  <a:pt x="50" y="13"/>
                  <a:pt x="50" y="13"/>
                </a:cubicBezTo>
                <a:cubicBezTo>
                  <a:pt x="50" y="12"/>
                  <a:pt x="50" y="12"/>
                  <a:pt x="50" y="12"/>
                </a:cubicBezTo>
                <a:cubicBezTo>
                  <a:pt x="51" y="11"/>
                  <a:pt x="51" y="11"/>
                  <a:pt x="51" y="11"/>
                </a:cubicBezTo>
                <a:cubicBezTo>
                  <a:pt x="51" y="10"/>
                  <a:pt x="52" y="10"/>
                  <a:pt x="52" y="10"/>
                </a:cubicBezTo>
                <a:cubicBezTo>
                  <a:pt x="52" y="10"/>
                  <a:pt x="53" y="10"/>
                  <a:pt x="53" y="10"/>
                </a:cubicBezTo>
                <a:cubicBezTo>
                  <a:pt x="53" y="10"/>
                  <a:pt x="54" y="10"/>
                  <a:pt x="54" y="10"/>
                </a:cubicBezTo>
                <a:cubicBezTo>
                  <a:pt x="54" y="10"/>
                  <a:pt x="54" y="11"/>
                  <a:pt x="55" y="11"/>
                </a:cubicBezTo>
                <a:cubicBezTo>
                  <a:pt x="55" y="11"/>
                  <a:pt x="55" y="12"/>
                  <a:pt x="55" y="12"/>
                </a:cubicBezTo>
                <a:cubicBezTo>
                  <a:pt x="55" y="13"/>
                  <a:pt x="55" y="14"/>
                  <a:pt x="55" y="14"/>
                </a:cubicBezTo>
                <a:lnTo>
                  <a:pt x="55" y="27"/>
                </a:lnTo>
                <a:lnTo>
                  <a:pt x="57" y="27"/>
                </a:lnTo>
                <a:lnTo>
                  <a:pt x="57" y="16"/>
                </a:lnTo>
                <a:cubicBezTo>
                  <a:pt x="57" y="14"/>
                  <a:pt x="58" y="12"/>
                  <a:pt x="58" y="11"/>
                </a:cubicBezTo>
                <a:cubicBezTo>
                  <a:pt x="59" y="11"/>
                  <a:pt x="59" y="11"/>
                  <a:pt x="59" y="10"/>
                </a:cubicBezTo>
                <a:cubicBezTo>
                  <a:pt x="60" y="10"/>
                  <a:pt x="60" y="10"/>
                  <a:pt x="61" y="10"/>
                </a:cubicBezTo>
                <a:cubicBezTo>
                  <a:pt x="61" y="10"/>
                  <a:pt x="61" y="10"/>
                  <a:pt x="61" y="10"/>
                </a:cubicBezTo>
                <a:cubicBezTo>
                  <a:pt x="62" y="10"/>
                  <a:pt x="62" y="10"/>
                  <a:pt x="62" y="11"/>
                </a:cubicBezTo>
                <a:cubicBezTo>
                  <a:pt x="62" y="11"/>
                  <a:pt x="62" y="11"/>
                  <a:pt x="63" y="11"/>
                </a:cubicBezTo>
                <a:cubicBezTo>
                  <a:pt x="63" y="11"/>
                  <a:pt x="63" y="12"/>
                  <a:pt x="63" y="12"/>
                </a:cubicBezTo>
                <a:cubicBezTo>
                  <a:pt x="63" y="12"/>
                  <a:pt x="63" y="13"/>
                  <a:pt x="63" y="13"/>
                </a:cubicBezTo>
                <a:cubicBezTo>
                  <a:pt x="63" y="14"/>
                  <a:pt x="63" y="14"/>
                  <a:pt x="63" y="15"/>
                </a:cubicBezTo>
                <a:lnTo>
                  <a:pt x="63" y="27"/>
                </a:lnTo>
                <a:lnTo>
                  <a:pt x="65" y="27"/>
                </a:lnTo>
                <a:lnTo>
                  <a:pt x="65" y="14"/>
                </a:lnTo>
                <a:cubicBezTo>
                  <a:pt x="65" y="11"/>
                  <a:pt x="65" y="10"/>
                  <a:pt x="64" y="9"/>
                </a:cubicBezTo>
                <a:cubicBezTo>
                  <a:pt x="64" y="8"/>
                  <a:pt x="63" y="8"/>
                  <a:pt x="63" y="8"/>
                </a:cubicBezTo>
                <a:cubicBezTo>
                  <a:pt x="62" y="7"/>
                  <a:pt x="62" y="7"/>
                  <a:pt x="61" y="7"/>
                </a:cubicBezTo>
                <a:cubicBezTo>
                  <a:pt x="60" y="7"/>
                  <a:pt x="60" y="7"/>
                  <a:pt x="59" y="8"/>
                </a:cubicBezTo>
                <a:cubicBezTo>
                  <a:pt x="58" y="9"/>
                  <a:pt x="58" y="9"/>
                  <a:pt x="57" y="11"/>
                </a:cubicBezTo>
                <a:cubicBezTo>
                  <a:pt x="57" y="10"/>
                  <a:pt x="57" y="10"/>
                  <a:pt x="57" y="9"/>
                </a:cubicBezTo>
                <a:cubicBezTo>
                  <a:pt x="56" y="9"/>
                  <a:pt x="56" y="8"/>
                  <a:pt x="56" y="8"/>
                </a:cubicBezTo>
                <a:cubicBezTo>
                  <a:pt x="55" y="8"/>
                  <a:pt x="55" y="8"/>
                  <a:pt x="55" y="7"/>
                </a:cubicBezTo>
                <a:cubicBezTo>
                  <a:pt x="54" y="7"/>
                  <a:pt x="54" y="7"/>
                  <a:pt x="53" y="7"/>
                </a:cubicBezTo>
                <a:cubicBezTo>
                  <a:pt x="53" y="7"/>
                  <a:pt x="52" y="7"/>
                  <a:pt x="52" y="7"/>
                </a:cubicBezTo>
                <a:cubicBezTo>
                  <a:pt x="52" y="8"/>
                  <a:pt x="51" y="8"/>
                  <a:pt x="51" y="8"/>
                </a:cubicBezTo>
                <a:cubicBezTo>
                  <a:pt x="51" y="8"/>
                  <a:pt x="50" y="9"/>
                  <a:pt x="50" y="9"/>
                </a:cubicBezTo>
                <a:cubicBezTo>
                  <a:pt x="50" y="9"/>
                  <a:pt x="50" y="10"/>
                  <a:pt x="49" y="10"/>
                </a:cubicBezTo>
                <a:lnTo>
                  <a:pt x="49" y="8"/>
                </a:lnTo>
                <a:lnTo>
                  <a:pt x="47" y="8"/>
                </a:lnTo>
                <a:lnTo>
                  <a:pt x="47" y="27"/>
                </a:lnTo>
                <a:close/>
                <a:moveTo>
                  <a:pt x="78" y="21"/>
                </a:moveTo>
                <a:cubicBezTo>
                  <a:pt x="77" y="22"/>
                  <a:pt x="77" y="23"/>
                  <a:pt x="76" y="24"/>
                </a:cubicBezTo>
                <a:cubicBezTo>
                  <a:pt x="76" y="24"/>
                  <a:pt x="76" y="24"/>
                  <a:pt x="75" y="24"/>
                </a:cubicBezTo>
                <a:cubicBezTo>
                  <a:pt x="75" y="25"/>
                  <a:pt x="75" y="25"/>
                  <a:pt x="74" y="25"/>
                </a:cubicBezTo>
                <a:cubicBezTo>
                  <a:pt x="74" y="25"/>
                  <a:pt x="73" y="25"/>
                  <a:pt x="73" y="24"/>
                </a:cubicBezTo>
                <a:cubicBezTo>
                  <a:pt x="72" y="24"/>
                  <a:pt x="72" y="24"/>
                  <a:pt x="72" y="23"/>
                </a:cubicBezTo>
                <a:cubicBezTo>
                  <a:pt x="71" y="22"/>
                  <a:pt x="71" y="22"/>
                  <a:pt x="71" y="21"/>
                </a:cubicBezTo>
                <a:cubicBezTo>
                  <a:pt x="70" y="20"/>
                  <a:pt x="70" y="19"/>
                  <a:pt x="70" y="18"/>
                </a:cubicBezTo>
                <a:lnTo>
                  <a:pt x="80" y="18"/>
                </a:lnTo>
                <a:cubicBezTo>
                  <a:pt x="80" y="18"/>
                  <a:pt x="80" y="18"/>
                  <a:pt x="80" y="18"/>
                </a:cubicBezTo>
                <a:cubicBezTo>
                  <a:pt x="80" y="17"/>
                  <a:pt x="80" y="17"/>
                  <a:pt x="80" y="17"/>
                </a:cubicBezTo>
                <a:cubicBezTo>
                  <a:pt x="80" y="16"/>
                  <a:pt x="80" y="14"/>
                  <a:pt x="80" y="13"/>
                </a:cubicBezTo>
                <a:cubicBezTo>
                  <a:pt x="80" y="12"/>
                  <a:pt x="79" y="11"/>
                  <a:pt x="79" y="10"/>
                </a:cubicBezTo>
                <a:cubicBezTo>
                  <a:pt x="78" y="9"/>
                  <a:pt x="77" y="8"/>
                  <a:pt x="77" y="8"/>
                </a:cubicBezTo>
                <a:cubicBezTo>
                  <a:pt x="76" y="7"/>
                  <a:pt x="75" y="7"/>
                  <a:pt x="74" y="7"/>
                </a:cubicBezTo>
                <a:cubicBezTo>
                  <a:pt x="73" y="7"/>
                  <a:pt x="72" y="7"/>
                  <a:pt x="72" y="8"/>
                </a:cubicBezTo>
                <a:cubicBezTo>
                  <a:pt x="71" y="8"/>
                  <a:pt x="70" y="9"/>
                  <a:pt x="70" y="10"/>
                </a:cubicBezTo>
                <a:cubicBezTo>
                  <a:pt x="69" y="11"/>
                  <a:pt x="69" y="12"/>
                  <a:pt x="68" y="13"/>
                </a:cubicBezTo>
                <a:cubicBezTo>
                  <a:pt x="68" y="14"/>
                  <a:pt x="68" y="16"/>
                  <a:pt x="68" y="17"/>
                </a:cubicBezTo>
                <a:cubicBezTo>
                  <a:pt x="68" y="19"/>
                  <a:pt x="68" y="20"/>
                  <a:pt x="68" y="22"/>
                </a:cubicBezTo>
                <a:cubicBezTo>
                  <a:pt x="69" y="23"/>
                  <a:pt x="69" y="24"/>
                  <a:pt x="70" y="25"/>
                </a:cubicBezTo>
                <a:cubicBezTo>
                  <a:pt x="70" y="26"/>
                  <a:pt x="71" y="26"/>
                  <a:pt x="72" y="27"/>
                </a:cubicBezTo>
                <a:cubicBezTo>
                  <a:pt x="72" y="27"/>
                  <a:pt x="73" y="27"/>
                  <a:pt x="74" y="27"/>
                </a:cubicBezTo>
                <a:cubicBezTo>
                  <a:pt x="75" y="27"/>
                  <a:pt x="76" y="27"/>
                  <a:pt x="76" y="27"/>
                </a:cubicBezTo>
                <a:cubicBezTo>
                  <a:pt x="77" y="27"/>
                  <a:pt x="78" y="26"/>
                  <a:pt x="78" y="26"/>
                </a:cubicBezTo>
                <a:cubicBezTo>
                  <a:pt x="79" y="25"/>
                  <a:pt x="79" y="25"/>
                  <a:pt x="79" y="24"/>
                </a:cubicBezTo>
                <a:cubicBezTo>
                  <a:pt x="80" y="23"/>
                  <a:pt x="80" y="22"/>
                  <a:pt x="80" y="21"/>
                </a:cubicBezTo>
                <a:lnTo>
                  <a:pt x="78" y="21"/>
                </a:lnTo>
                <a:close/>
                <a:moveTo>
                  <a:pt x="70" y="15"/>
                </a:moveTo>
                <a:cubicBezTo>
                  <a:pt x="70" y="14"/>
                  <a:pt x="71" y="12"/>
                  <a:pt x="72" y="11"/>
                </a:cubicBezTo>
                <a:cubicBezTo>
                  <a:pt x="72" y="11"/>
                  <a:pt x="72" y="10"/>
                  <a:pt x="73" y="10"/>
                </a:cubicBezTo>
                <a:cubicBezTo>
                  <a:pt x="73" y="10"/>
                  <a:pt x="74" y="10"/>
                  <a:pt x="74" y="10"/>
                </a:cubicBezTo>
                <a:cubicBezTo>
                  <a:pt x="75" y="10"/>
                  <a:pt x="75" y="10"/>
                  <a:pt x="76" y="10"/>
                </a:cubicBezTo>
                <a:cubicBezTo>
                  <a:pt x="76" y="11"/>
                  <a:pt x="77" y="11"/>
                  <a:pt x="77" y="12"/>
                </a:cubicBezTo>
                <a:cubicBezTo>
                  <a:pt x="77" y="12"/>
                  <a:pt x="77" y="13"/>
                  <a:pt x="78" y="13"/>
                </a:cubicBezTo>
                <a:cubicBezTo>
                  <a:pt x="78" y="14"/>
                  <a:pt x="78" y="15"/>
                  <a:pt x="78" y="15"/>
                </a:cubicBezTo>
                <a:lnTo>
                  <a:pt x="70" y="15"/>
                </a:lnTo>
                <a:close/>
                <a:moveTo>
                  <a:pt x="92" y="27"/>
                </a:moveTo>
                <a:lnTo>
                  <a:pt x="94" y="27"/>
                </a:lnTo>
                <a:lnTo>
                  <a:pt x="94" y="0"/>
                </a:lnTo>
                <a:lnTo>
                  <a:pt x="91" y="0"/>
                </a:lnTo>
                <a:lnTo>
                  <a:pt x="91" y="10"/>
                </a:lnTo>
                <a:cubicBezTo>
                  <a:pt x="91" y="9"/>
                  <a:pt x="91" y="9"/>
                  <a:pt x="91" y="9"/>
                </a:cubicBezTo>
                <a:cubicBezTo>
                  <a:pt x="91" y="8"/>
                  <a:pt x="90" y="8"/>
                  <a:pt x="90" y="8"/>
                </a:cubicBezTo>
                <a:cubicBezTo>
                  <a:pt x="90" y="8"/>
                  <a:pt x="89" y="7"/>
                  <a:pt x="89" y="7"/>
                </a:cubicBezTo>
                <a:cubicBezTo>
                  <a:pt x="89" y="7"/>
                  <a:pt x="88" y="7"/>
                  <a:pt x="88" y="7"/>
                </a:cubicBezTo>
                <a:cubicBezTo>
                  <a:pt x="87" y="7"/>
                  <a:pt x="87" y="7"/>
                  <a:pt x="86" y="7"/>
                </a:cubicBezTo>
                <a:cubicBezTo>
                  <a:pt x="86" y="8"/>
                  <a:pt x="85" y="8"/>
                  <a:pt x="85" y="8"/>
                </a:cubicBezTo>
                <a:cubicBezTo>
                  <a:pt x="84" y="9"/>
                  <a:pt x="84" y="9"/>
                  <a:pt x="84" y="10"/>
                </a:cubicBezTo>
                <a:cubicBezTo>
                  <a:pt x="83" y="11"/>
                  <a:pt x="83" y="11"/>
                  <a:pt x="83" y="12"/>
                </a:cubicBezTo>
                <a:cubicBezTo>
                  <a:pt x="83" y="13"/>
                  <a:pt x="82" y="14"/>
                  <a:pt x="82" y="15"/>
                </a:cubicBezTo>
                <a:cubicBezTo>
                  <a:pt x="82" y="15"/>
                  <a:pt x="82" y="16"/>
                  <a:pt x="82" y="17"/>
                </a:cubicBezTo>
                <a:cubicBezTo>
                  <a:pt x="82" y="18"/>
                  <a:pt x="82" y="19"/>
                  <a:pt x="82" y="20"/>
                </a:cubicBezTo>
                <a:cubicBezTo>
                  <a:pt x="82" y="21"/>
                  <a:pt x="83" y="22"/>
                  <a:pt x="83" y="23"/>
                </a:cubicBezTo>
                <a:cubicBezTo>
                  <a:pt x="83" y="24"/>
                  <a:pt x="84" y="25"/>
                  <a:pt x="85" y="26"/>
                </a:cubicBezTo>
                <a:cubicBezTo>
                  <a:pt x="85" y="27"/>
                  <a:pt x="86" y="27"/>
                  <a:pt x="86" y="27"/>
                </a:cubicBezTo>
                <a:cubicBezTo>
                  <a:pt x="87" y="27"/>
                  <a:pt x="87" y="27"/>
                  <a:pt x="88" y="27"/>
                </a:cubicBezTo>
                <a:cubicBezTo>
                  <a:pt x="89" y="27"/>
                  <a:pt x="89" y="27"/>
                  <a:pt x="90" y="27"/>
                </a:cubicBezTo>
                <a:cubicBezTo>
                  <a:pt x="91" y="26"/>
                  <a:pt x="91" y="25"/>
                  <a:pt x="92" y="25"/>
                </a:cubicBezTo>
                <a:lnTo>
                  <a:pt x="92" y="27"/>
                </a:lnTo>
                <a:close/>
                <a:moveTo>
                  <a:pt x="84" y="17"/>
                </a:moveTo>
                <a:cubicBezTo>
                  <a:pt x="84" y="16"/>
                  <a:pt x="85" y="15"/>
                  <a:pt x="85" y="14"/>
                </a:cubicBezTo>
                <a:cubicBezTo>
                  <a:pt x="85" y="13"/>
                  <a:pt x="85" y="12"/>
                  <a:pt x="85" y="12"/>
                </a:cubicBezTo>
                <a:cubicBezTo>
                  <a:pt x="86" y="11"/>
                  <a:pt x="86" y="11"/>
                  <a:pt x="87" y="10"/>
                </a:cubicBezTo>
                <a:cubicBezTo>
                  <a:pt x="87" y="10"/>
                  <a:pt x="87" y="10"/>
                  <a:pt x="88" y="10"/>
                </a:cubicBezTo>
                <a:cubicBezTo>
                  <a:pt x="89" y="10"/>
                  <a:pt x="89" y="10"/>
                  <a:pt x="89" y="10"/>
                </a:cubicBezTo>
                <a:cubicBezTo>
                  <a:pt x="90" y="11"/>
                  <a:pt x="90" y="11"/>
                  <a:pt x="91" y="12"/>
                </a:cubicBezTo>
                <a:cubicBezTo>
                  <a:pt x="91" y="12"/>
                  <a:pt x="91" y="13"/>
                  <a:pt x="91" y="14"/>
                </a:cubicBezTo>
                <a:cubicBezTo>
                  <a:pt x="92" y="15"/>
                  <a:pt x="92" y="16"/>
                  <a:pt x="92" y="18"/>
                </a:cubicBezTo>
                <a:cubicBezTo>
                  <a:pt x="92" y="19"/>
                  <a:pt x="92" y="20"/>
                  <a:pt x="91" y="21"/>
                </a:cubicBezTo>
                <a:cubicBezTo>
                  <a:pt x="91" y="22"/>
                  <a:pt x="91" y="22"/>
                  <a:pt x="91" y="23"/>
                </a:cubicBezTo>
                <a:cubicBezTo>
                  <a:pt x="90" y="24"/>
                  <a:pt x="90" y="24"/>
                  <a:pt x="89" y="24"/>
                </a:cubicBezTo>
                <a:cubicBezTo>
                  <a:pt x="89" y="25"/>
                  <a:pt x="89" y="25"/>
                  <a:pt x="88" y="25"/>
                </a:cubicBezTo>
                <a:cubicBezTo>
                  <a:pt x="88" y="25"/>
                  <a:pt x="87" y="25"/>
                  <a:pt x="87" y="24"/>
                </a:cubicBezTo>
                <a:cubicBezTo>
                  <a:pt x="86" y="24"/>
                  <a:pt x="86" y="23"/>
                  <a:pt x="86" y="23"/>
                </a:cubicBezTo>
                <a:cubicBezTo>
                  <a:pt x="85" y="22"/>
                  <a:pt x="85" y="21"/>
                  <a:pt x="85" y="21"/>
                </a:cubicBezTo>
                <a:cubicBezTo>
                  <a:pt x="85" y="20"/>
                  <a:pt x="84" y="19"/>
                  <a:pt x="84" y="17"/>
                </a:cubicBezTo>
                <a:close/>
                <a:moveTo>
                  <a:pt x="97" y="4"/>
                </a:moveTo>
                <a:lnTo>
                  <a:pt x="99" y="4"/>
                </a:lnTo>
                <a:lnTo>
                  <a:pt x="99" y="0"/>
                </a:lnTo>
                <a:lnTo>
                  <a:pt x="97" y="0"/>
                </a:lnTo>
                <a:lnTo>
                  <a:pt x="97" y="4"/>
                </a:lnTo>
                <a:close/>
                <a:moveTo>
                  <a:pt x="97" y="27"/>
                </a:moveTo>
                <a:lnTo>
                  <a:pt x="99" y="27"/>
                </a:lnTo>
                <a:lnTo>
                  <a:pt x="99" y="8"/>
                </a:lnTo>
                <a:lnTo>
                  <a:pt x="97" y="8"/>
                </a:lnTo>
                <a:lnTo>
                  <a:pt x="97" y="27"/>
                </a:lnTo>
                <a:close/>
                <a:moveTo>
                  <a:pt x="112" y="25"/>
                </a:moveTo>
                <a:cubicBezTo>
                  <a:pt x="112" y="25"/>
                  <a:pt x="112" y="25"/>
                  <a:pt x="112" y="26"/>
                </a:cubicBezTo>
                <a:cubicBezTo>
                  <a:pt x="112" y="26"/>
                  <a:pt x="112" y="27"/>
                  <a:pt x="112" y="27"/>
                </a:cubicBezTo>
                <a:lnTo>
                  <a:pt x="114" y="27"/>
                </a:lnTo>
                <a:cubicBezTo>
                  <a:pt x="114" y="27"/>
                  <a:pt x="114" y="26"/>
                  <a:pt x="114" y="26"/>
                </a:cubicBezTo>
                <a:cubicBezTo>
                  <a:pt x="114" y="25"/>
                  <a:pt x="114" y="25"/>
                  <a:pt x="114" y="25"/>
                </a:cubicBezTo>
                <a:cubicBezTo>
                  <a:pt x="114" y="24"/>
                  <a:pt x="114" y="24"/>
                  <a:pt x="114" y="23"/>
                </a:cubicBezTo>
                <a:cubicBezTo>
                  <a:pt x="114" y="22"/>
                  <a:pt x="114" y="20"/>
                  <a:pt x="114" y="19"/>
                </a:cubicBezTo>
                <a:lnTo>
                  <a:pt x="114" y="14"/>
                </a:lnTo>
                <a:cubicBezTo>
                  <a:pt x="114" y="14"/>
                  <a:pt x="114" y="13"/>
                  <a:pt x="114" y="13"/>
                </a:cubicBezTo>
                <a:cubicBezTo>
                  <a:pt x="114" y="12"/>
                  <a:pt x="114" y="12"/>
                  <a:pt x="114" y="11"/>
                </a:cubicBezTo>
                <a:cubicBezTo>
                  <a:pt x="113" y="11"/>
                  <a:pt x="113" y="10"/>
                  <a:pt x="113" y="9"/>
                </a:cubicBezTo>
                <a:cubicBezTo>
                  <a:pt x="113" y="9"/>
                  <a:pt x="113" y="9"/>
                  <a:pt x="112" y="8"/>
                </a:cubicBezTo>
                <a:cubicBezTo>
                  <a:pt x="112" y="8"/>
                  <a:pt x="112" y="8"/>
                  <a:pt x="111" y="8"/>
                </a:cubicBezTo>
                <a:cubicBezTo>
                  <a:pt x="111" y="8"/>
                  <a:pt x="111" y="7"/>
                  <a:pt x="110" y="7"/>
                </a:cubicBezTo>
                <a:cubicBezTo>
                  <a:pt x="110" y="7"/>
                  <a:pt x="109" y="7"/>
                  <a:pt x="109" y="7"/>
                </a:cubicBezTo>
                <a:cubicBezTo>
                  <a:pt x="108" y="7"/>
                  <a:pt x="107" y="7"/>
                  <a:pt x="107" y="7"/>
                </a:cubicBezTo>
                <a:cubicBezTo>
                  <a:pt x="106" y="7"/>
                  <a:pt x="106" y="8"/>
                  <a:pt x="106" y="8"/>
                </a:cubicBezTo>
                <a:cubicBezTo>
                  <a:pt x="105" y="8"/>
                  <a:pt x="105" y="8"/>
                  <a:pt x="104" y="9"/>
                </a:cubicBezTo>
                <a:cubicBezTo>
                  <a:pt x="104" y="9"/>
                  <a:pt x="104" y="9"/>
                  <a:pt x="104" y="10"/>
                </a:cubicBezTo>
                <a:cubicBezTo>
                  <a:pt x="103" y="10"/>
                  <a:pt x="103" y="11"/>
                  <a:pt x="103" y="11"/>
                </a:cubicBezTo>
                <a:cubicBezTo>
                  <a:pt x="103" y="12"/>
                  <a:pt x="103" y="12"/>
                  <a:pt x="103" y="13"/>
                </a:cubicBezTo>
                <a:lnTo>
                  <a:pt x="105" y="14"/>
                </a:lnTo>
                <a:cubicBezTo>
                  <a:pt x="105" y="13"/>
                  <a:pt x="105" y="12"/>
                  <a:pt x="105" y="12"/>
                </a:cubicBezTo>
                <a:cubicBezTo>
                  <a:pt x="105" y="11"/>
                  <a:pt x="106" y="11"/>
                  <a:pt x="106" y="11"/>
                </a:cubicBezTo>
                <a:cubicBezTo>
                  <a:pt x="106" y="10"/>
                  <a:pt x="106" y="10"/>
                  <a:pt x="107" y="10"/>
                </a:cubicBezTo>
                <a:cubicBezTo>
                  <a:pt x="107" y="10"/>
                  <a:pt x="108" y="10"/>
                  <a:pt x="108" y="10"/>
                </a:cubicBezTo>
                <a:cubicBezTo>
                  <a:pt x="109" y="10"/>
                  <a:pt x="109" y="10"/>
                  <a:pt x="110" y="10"/>
                </a:cubicBezTo>
                <a:cubicBezTo>
                  <a:pt x="110" y="10"/>
                  <a:pt x="111" y="11"/>
                  <a:pt x="111" y="11"/>
                </a:cubicBezTo>
                <a:cubicBezTo>
                  <a:pt x="111" y="11"/>
                  <a:pt x="111" y="12"/>
                  <a:pt x="111" y="12"/>
                </a:cubicBezTo>
                <a:cubicBezTo>
                  <a:pt x="111" y="13"/>
                  <a:pt x="111" y="13"/>
                  <a:pt x="111" y="14"/>
                </a:cubicBezTo>
                <a:cubicBezTo>
                  <a:pt x="111" y="14"/>
                  <a:pt x="111" y="14"/>
                  <a:pt x="111" y="14"/>
                </a:cubicBezTo>
                <a:cubicBezTo>
                  <a:pt x="111" y="14"/>
                  <a:pt x="111" y="14"/>
                  <a:pt x="111" y="15"/>
                </a:cubicBezTo>
                <a:cubicBezTo>
                  <a:pt x="111" y="15"/>
                  <a:pt x="109" y="15"/>
                  <a:pt x="107" y="16"/>
                </a:cubicBezTo>
                <a:cubicBezTo>
                  <a:pt x="107" y="16"/>
                  <a:pt x="107" y="16"/>
                  <a:pt x="106" y="16"/>
                </a:cubicBezTo>
                <a:cubicBezTo>
                  <a:pt x="106" y="16"/>
                  <a:pt x="106" y="16"/>
                  <a:pt x="105" y="16"/>
                </a:cubicBezTo>
                <a:cubicBezTo>
                  <a:pt x="105" y="16"/>
                  <a:pt x="105" y="17"/>
                  <a:pt x="105" y="17"/>
                </a:cubicBezTo>
                <a:cubicBezTo>
                  <a:pt x="104" y="17"/>
                  <a:pt x="104" y="17"/>
                  <a:pt x="104" y="17"/>
                </a:cubicBezTo>
                <a:cubicBezTo>
                  <a:pt x="104" y="18"/>
                  <a:pt x="103" y="18"/>
                  <a:pt x="103" y="18"/>
                </a:cubicBezTo>
                <a:cubicBezTo>
                  <a:pt x="103" y="18"/>
                  <a:pt x="103" y="19"/>
                  <a:pt x="103" y="19"/>
                </a:cubicBezTo>
                <a:cubicBezTo>
                  <a:pt x="102" y="20"/>
                  <a:pt x="102" y="20"/>
                  <a:pt x="102" y="20"/>
                </a:cubicBezTo>
                <a:cubicBezTo>
                  <a:pt x="102" y="21"/>
                  <a:pt x="102" y="21"/>
                  <a:pt x="102" y="22"/>
                </a:cubicBezTo>
                <a:cubicBezTo>
                  <a:pt x="102" y="23"/>
                  <a:pt x="102" y="23"/>
                  <a:pt x="102" y="24"/>
                </a:cubicBezTo>
                <a:cubicBezTo>
                  <a:pt x="103" y="25"/>
                  <a:pt x="103" y="25"/>
                  <a:pt x="103" y="26"/>
                </a:cubicBezTo>
                <a:cubicBezTo>
                  <a:pt x="104" y="26"/>
                  <a:pt x="104" y="27"/>
                  <a:pt x="105" y="27"/>
                </a:cubicBezTo>
                <a:cubicBezTo>
                  <a:pt x="105" y="27"/>
                  <a:pt x="106" y="27"/>
                  <a:pt x="107" y="27"/>
                </a:cubicBezTo>
                <a:cubicBezTo>
                  <a:pt x="107" y="27"/>
                  <a:pt x="108" y="27"/>
                  <a:pt x="108" y="27"/>
                </a:cubicBezTo>
                <a:cubicBezTo>
                  <a:pt x="108" y="27"/>
                  <a:pt x="109" y="27"/>
                  <a:pt x="109" y="27"/>
                </a:cubicBezTo>
                <a:cubicBezTo>
                  <a:pt x="110" y="27"/>
                  <a:pt x="110" y="26"/>
                  <a:pt x="110" y="26"/>
                </a:cubicBezTo>
                <a:cubicBezTo>
                  <a:pt x="111" y="26"/>
                  <a:pt x="111" y="25"/>
                  <a:pt x="112" y="25"/>
                </a:cubicBezTo>
                <a:close/>
                <a:moveTo>
                  <a:pt x="111" y="17"/>
                </a:moveTo>
                <a:lnTo>
                  <a:pt x="111" y="18"/>
                </a:lnTo>
                <a:cubicBezTo>
                  <a:pt x="111" y="19"/>
                  <a:pt x="111" y="20"/>
                  <a:pt x="111" y="20"/>
                </a:cubicBezTo>
                <a:cubicBezTo>
                  <a:pt x="111" y="21"/>
                  <a:pt x="111" y="21"/>
                  <a:pt x="111" y="22"/>
                </a:cubicBezTo>
                <a:cubicBezTo>
                  <a:pt x="111" y="22"/>
                  <a:pt x="111" y="23"/>
                  <a:pt x="110" y="23"/>
                </a:cubicBezTo>
                <a:cubicBezTo>
                  <a:pt x="110" y="23"/>
                  <a:pt x="110" y="24"/>
                  <a:pt x="110" y="24"/>
                </a:cubicBezTo>
                <a:cubicBezTo>
                  <a:pt x="109" y="24"/>
                  <a:pt x="109" y="24"/>
                  <a:pt x="108" y="25"/>
                </a:cubicBezTo>
                <a:cubicBezTo>
                  <a:pt x="108" y="25"/>
                  <a:pt x="108" y="25"/>
                  <a:pt x="107" y="25"/>
                </a:cubicBezTo>
                <a:cubicBezTo>
                  <a:pt x="107" y="25"/>
                  <a:pt x="106" y="25"/>
                  <a:pt x="106" y="25"/>
                </a:cubicBezTo>
                <a:cubicBezTo>
                  <a:pt x="106" y="24"/>
                  <a:pt x="105" y="24"/>
                  <a:pt x="105" y="24"/>
                </a:cubicBezTo>
                <a:cubicBezTo>
                  <a:pt x="105" y="24"/>
                  <a:pt x="105" y="23"/>
                  <a:pt x="105" y="23"/>
                </a:cubicBezTo>
                <a:cubicBezTo>
                  <a:pt x="105" y="23"/>
                  <a:pt x="105" y="22"/>
                  <a:pt x="105" y="22"/>
                </a:cubicBezTo>
                <a:cubicBezTo>
                  <a:pt x="105" y="21"/>
                  <a:pt x="105" y="21"/>
                  <a:pt x="105" y="20"/>
                </a:cubicBezTo>
                <a:cubicBezTo>
                  <a:pt x="105" y="20"/>
                  <a:pt x="105" y="20"/>
                  <a:pt x="105" y="20"/>
                </a:cubicBezTo>
                <a:cubicBezTo>
                  <a:pt x="105" y="19"/>
                  <a:pt x="106" y="19"/>
                  <a:pt x="106" y="19"/>
                </a:cubicBezTo>
                <a:cubicBezTo>
                  <a:pt x="106" y="19"/>
                  <a:pt x="106" y="19"/>
                  <a:pt x="107" y="19"/>
                </a:cubicBezTo>
                <a:cubicBezTo>
                  <a:pt x="107" y="19"/>
                  <a:pt x="107" y="19"/>
                  <a:pt x="108" y="18"/>
                </a:cubicBezTo>
                <a:cubicBezTo>
                  <a:pt x="109" y="18"/>
                  <a:pt x="111" y="18"/>
                  <a:pt x="111" y="17"/>
                </a:cubicBezTo>
                <a:close/>
                <a:moveTo>
                  <a:pt x="122" y="24"/>
                </a:moveTo>
                <a:cubicBezTo>
                  <a:pt x="122" y="24"/>
                  <a:pt x="122" y="24"/>
                  <a:pt x="122" y="24"/>
                </a:cubicBezTo>
                <a:cubicBezTo>
                  <a:pt x="121" y="24"/>
                  <a:pt x="121" y="24"/>
                  <a:pt x="121" y="24"/>
                </a:cubicBezTo>
                <a:cubicBezTo>
                  <a:pt x="121" y="24"/>
                  <a:pt x="121" y="24"/>
                  <a:pt x="121" y="24"/>
                </a:cubicBezTo>
                <a:cubicBezTo>
                  <a:pt x="121" y="24"/>
                  <a:pt x="120" y="24"/>
                  <a:pt x="120" y="24"/>
                </a:cubicBezTo>
                <a:cubicBezTo>
                  <a:pt x="120" y="24"/>
                  <a:pt x="120" y="24"/>
                  <a:pt x="120" y="24"/>
                </a:cubicBezTo>
                <a:cubicBezTo>
                  <a:pt x="120" y="24"/>
                  <a:pt x="120" y="23"/>
                  <a:pt x="120" y="23"/>
                </a:cubicBezTo>
                <a:cubicBezTo>
                  <a:pt x="120" y="23"/>
                  <a:pt x="120" y="23"/>
                  <a:pt x="120" y="23"/>
                </a:cubicBezTo>
                <a:cubicBezTo>
                  <a:pt x="120" y="22"/>
                  <a:pt x="120" y="22"/>
                  <a:pt x="120" y="21"/>
                </a:cubicBezTo>
                <a:lnTo>
                  <a:pt x="120" y="10"/>
                </a:lnTo>
                <a:lnTo>
                  <a:pt x="122" y="10"/>
                </a:lnTo>
                <a:lnTo>
                  <a:pt x="122" y="8"/>
                </a:lnTo>
                <a:lnTo>
                  <a:pt x="120" y="8"/>
                </a:lnTo>
                <a:lnTo>
                  <a:pt x="120" y="1"/>
                </a:lnTo>
                <a:lnTo>
                  <a:pt x="118" y="3"/>
                </a:lnTo>
                <a:lnTo>
                  <a:pt x="118" y="8"/>
                </a:lnTo>
                <a:lnTo>
                  <a:pt x="116" y="8"/>
                </a:lnTo>
                <a:lnTo>
                  <a:pt x="116" y="10"/>
                </a:lnTo>
                <a:lnTo>
                  <a:pt x="118" y="10"/>
                </a:lnTo>
                <a:lnTo>
                  <a:pt x="118" y="21"/>
                </a:lnTo>
                <a:cubicBezTo>
                  <a:pt x="118" y="22"/>
                  <a:pt x="118" y="23"/>
                  <a:pt x="118" y="24"/>
                </a:cubicBezTo>
                <a:cubicBezTo>
                  <a:pt x="118" y="24"/>
                  <a:pt x="118" y="25"/>
                  <a:pt x="118" y="25"/>
                </a:cubicBezTo>
                <a:cubicBezTo>
                  <a:pt x="118" y="25"/>
                  <a:pt x="118" y="26"/>
                  <a:pt x="118" y="26"/>
                </a:cubicBezTo>
                <a:cubicBezTo>
                  <a:pt x="118" y="26"/>
                  <a:pt x="119" y="26"/>
                  <a:pt x="119" y="27"/>
                </a:cubicBezTo>
                <a:cubicBezTo>
                  <a:pt x="119" y="27"/>
                  <a:pt x="119" y="27"/>
                  <a:pt x="120" y="27"/>
                </a:cubicBezTo>
                <a:cubicBezTo>
                  <a:pt x="120" y="27"/>
                  <a:pt x="120" y="27"/>
                  <a:pt x="121" y="27"/>
                </a:cubicBezTo>
                <a:cubicBezTo>
                  <a:pt x="121" y="27"/>
                  <a:pt x="121" y="27"/>
                  <a:pt x="122" y="27"/>
                </a:cubicBezTo>
                <a:cubicBezTo>
                  <a:pt x="122" y="27"/>
                  <a:pt x="122" y="27"/>
                  <a:pt x="122" y="27"/>
                </a:cubicBezTo>
                <a:lnTo>
                  <a:pt x="122" y="24"/>
                </a:lnTo>
                <a:close/>
                <a:moveTo>
                  <a:pt x="133" y="21"/>
                </a:moveTo>
                <a:cubicBezTo>
                  <a:pt x="133" y="22"/>
                  <a:pt x="133" y="23"/>
                  <a:pt x="132" y="24"/>
                </a:cubicBezTo>
                <a:cubicBezTo>
                  <a:pt x="132" y="24"/>
                  <a:pt x="131" y="24"/>
                  <a:pt x="131" y="24"/>
                </a:cubicBezTo>
                <a:cubicBezTo>
                  <a:pt x="131" y="25"/>
                  <a:pt x="130" y="25"/>
                  <a:pt x="130" y="25"/>
                </a:cubicBezTo>
                <a:cubicBezTo>
                  <a:pt x="129" y="25"/>
                  <a:pt x="129" y="25"/>
                  <a:pt x="128" y="24"/>
                </a:cubicBezTo>
                <a:cubicBezTo>
                  <a:pt x="128" y="24"/>
                  <a:pt x="128" y="24"/>
                  <a:pt x="127" y="23"/>
                </a:cubicBezTo>
                <a:cubicBezTo>
                  <a:pt x="127" y="22"/>
                  <a:pt x="126" y="22"/>
                  <a:pt x="126" y="21"/>
                </a:cubicBezTo>
                <a:cubicBezTo>
                  <a:pt x="126" y="20"/>
                  <a:pt x="126" y="19"/>
                  <a:pt x="126" y="18"/>
                </a:cubicBezTo>
                <a:lnTo>
                  <a:pt x="136" y="18"/>
                </a:lnTo>
                <a:cubicBezTo>
                  <a:pt x="136" y="18"/>
                  <a:pt x="136" y="18"/>
                  <a:pt x="136" y="18"/>
                </a:cubicBezTo>
                <a:cubicBezTo>
                  <a:pt x="136" y="17"/>
                  <a:pt x="136" y="17"/>
                  <a:pt x="136" y="17"/>
                </a:cubicBezTo>
                <a:cubicBezTo>
                  <a:pt x="136" y="16"/>
                  <a:pt x="136" y="14"/>
                  <a:pt x="135" y="13"/>
                </a:cubicBezTo>
                <a:cubicBezTo>
                  <a:pt x="135" y="12"/>
                  <a:pt x="135" y="11"/>
                  <a:pt x="134" y="10"/>
                </a:cubicBezTo>
                <a:cubicBezTo>
                  <a:pt x="134" y="9"/>
                  <a:pt x="133" y="8"/>
                  <a:pt x="132" y="8"/>
                </a:cubicBezTo>
                <a:cubicBezTo>
                  <a:pt x="131" y="7"/>
                  <a:pt x="131" y="7"/>
                  <a:pt x="130" y="7"/>
                </a:cubicBezTo>
                <a:cubicBezTo>
                  <a:pt x="129" y="7"/>
                  <a:pt x="128" y="7"/>
                  <a:pt x="127" y="8"/>
                </a:cubicBezTo>
                <a:cubicBezTo>
                  <a:pt x="127" y="8"/>
                  <a:pt x="126" y="9"/>
                  <a:pt x="125" y="10"/>
                </a:cubicBezTo>
                <a:cubicBezTo>
                  <a:pt x="125" y="11"/>
                  <a:pt x="124" y="12"/>
                  <a:pt x="124" y="13"/>
                </a:cubicBezTo>
                <a:cubicBezTo>
                  <a:pt x="124" y="14"/>
                  <a:pt x="124" y="16"/>
                  <a:pt x="124" y="17"/>
                </a:cubicBezTo>
                <a:cubicBezTo>
                  <a:pt x="124" y="19"/>
                  <a:pt x="124" y="20"/>
                  <a:pt x="124" y="22"/>
                </a:cubicBezTo>
                <a:cubicBezTo>
                  <a:pt x="124" y="23"/>
                  <a:pt x="125" y="24"/>
                  <a:pt x="125" y="25"/>
                </a:cubicBezTo>
                <a:cubicBezTo>
                  <a:pt x="126" y="26"/>
                  <a:pt x="127" y="26"/>
                  <a:pt x="127" y="27"/>
                </a:cubicBezTo>
                <a:cubicBezTo>
                  <a:pt x="128" y="27"/>
                  <a:pt x="129" y="27"/>
                  <a:pt x="130" y="27"/>
                </a:cubicBezTo>
                <a:cubicBezTo>
                  <a:pt x="131" y="27"/>
                  <a:pt x="131" y="27"/>
                  <a:pt x="132" y="27"/>
                </a:cubicBezTo>
                <a:cubicBezTo>
                  <a:pt x="133" y="27"/>
                  <a:pt x="133" y="26"/>
                  <a:pt x="134" y="26"/>
                </a:cubicBezTo>
                <a:cubicBezTo>
                  <a:pt x="134" y="25"/>
                  <a:pt x="135" y="25"/>
                  <a:pt x="135" y="24"/>
                </a:cubicBezTo>
                <a:cubicBezTo>
                  <a:pt x="135" y="23"/>
                  <a:pt x="136" y="22"/>
                  <a:pt x="136" y="21"/>
                </a:cubicBezTo>
                <a:lnTo>
                  <a:pt x="133" y="21"/>
                </a:lnTo>
                <a:close/>
                <a:moveTo>
                  <a:pt x="126" y="15"/>
                </a:moveTo>
                <a:cubicBezTo>
                  <a:pt x="126" y="14"/>
                  <a:pt x="127" y="12"/>
                  <a:pt x="127" y="11"/>
                </a:cubicBezTo>
                <a:cubicBezTo>
                  <a:pt x="128" y="11"/>
                  <a:pt x="128" y="10"/>
                  <a:pt x="128" y="10"/>
                </a:cubicBezTo>
                <a:cubicBezTo>
                  <a:pt x="129" y="10"/>
                  <a:pt x="129" y="10"/>
                  <a:pt x="130" y="10"/>
                </a:cubicBezTo>
                <a:cubicBezTo>
                  <a:pt x="130" y="10"/>
                  <a:pt x="131" y="10"/>
                  <a:pt x="131" y="10"/>
                </a:cubicBezTo>
                <a:cubicBezTo>
                  <a:pt x="132" y="11"/>
                  <a:pt x="132" y="11"/>
                  <a:pt x="133" y="12"/>
                </a:cubicBezTo>
                <a:cubicBezTo>
                  <a:pt x="133" y="12"/>
                  <a:pt x="133" y="13"/>
                  <a:pt x="133" y="13"/>
                </a:cubicBezTo>
                <a:cubicBezTo>
                  <a:pt x="133" y="14"/>
                  <a:pt x="133" y="15"/>
                  <a:pt x="133" y="15"/>
                </a:cubicBezTo>
                <a:lnTo>
                  <a:pt x="126" y="1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Oval 368"/>
          <p:cNvSpPr>
            <a:spLocks noChangeArrowheads="1"/>
          </p:cNvSpPr>
          <p:nvPr/>
        </p:nvSpPr>
        <p:spPr bwMode="auto">
          <a:xfrm>
            <a:off x="6064250" y="2041525"/>
            <a:ext cx="1216025" cy="1290637"/>
          </a:xfrm>
          <a:prstGeom prst="ellipse">
            <a:avLst/>
          </a:prstGeom>
          <a:solidFill>
            <a:srgbClr val="9FC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Oval 369"/>
          <p:cNvSpPr>
            <a:spLocks noChangeArrowheads="1"/>
          </p:cNvSpPr>
          <p:nvPr/>
        </p:nvSpPr>
        <p:spPr bwMode="auto">
          <a:xfrm>
            <a:off x="6064250" y="2041525"/>
            <a:ext cx="1216025" cy="1290637"/>
          </a:xfrm>
          <a:prstGeom prst="ellipse">
            <a:avLst/>
          </a:prstGeom>
          <a:noFill/>
          <a:ln w="0">
            <a:solidFill>
              <a:srgbClr val="362B7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370"/>
          <p:cNvSpPr>
            <a:spLocks noChangeArrowheads="1"/>
          </p:cNvSpPr>
          <p:nvPr/>
        </p:nvSpPr>
        <p:spPr bwMode="auto">
          <a:xfrm>
            <a:off x="3698875" y="1814513"/>
            <a:ext cx="2192338" cy="177800"/>
          </a:xfrm>
          <a:prstGeom prst="rect">
            <a:avLst/>
          </a:prstGeom>
          <a:solidFill>
            <a:srgbClr val="B2CFD6"/>
          </a:solidFill>
          <a:ln w="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64" name="Rectangle 372"/>
          <p:cNvSpPr>
            <a:spLocks noChangeArrowheads="1"/>
          </p:cNvSpPr>
          <p:nvPr/>
        </p:nvSpPr>
        <p:spPr bwMode="auto">
          <a:xfrm>
            <a:off x="1584325" y="1778000"/>
            <a:ext cx="615950" cy="222250"/>
          </a:xfrm>
          <a:prstGeom prst="rect">
            <a:avLst/>
          </a:prstGeom>
          <a:solidFill>
            <a:srgbClr val="B2CFD6"/>
          </a:solidFill>
          <a:ln w="6"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65" name="Freeform 373"/>
          <p:cNvSpPr>
            <a:spLocks noEditPoints="1"/>
          </p:cNvSpPr>
          <p:nvPr/>
        </p:nvSpPr>
        <p:spPr bwMode="auto">
          <a:xfrm>
            <a:off x="1808163" y="1831975"/>
            <a:ext cx="227013" cy="128587"/>
          </a:xfrm>
          <a:custGeom>
            <a:avLst/>
            <a:gdLst>
              <a:gd name="T0" fmla="*/ 5 w 50"/>
              <a:gd name="T1" fmla="*/ 28 h 28"/>
              <a:gd name="T2" fmla="*/ 6 w 50"/>
              <a:gd name="T3" fmla="*/ 19 h 28"/>
              <a:gd name="T4" fmla="*/ 10 w 50"/>
              <a:gd name="T5" fmla="*/ 21 h 28"/>
              <a:gd name="T6" fmla="*/ 15 w 50"/>
              <a:gd name="T7" fmla="*/ 21 h 28"/>
              <a:gd name="T8" fmla="*/ 20 w 50"/>
              <a:gd name="T9" fmla="*/ 18 h 28"/>
              <a:gd name="T10" fmla="*/ 23 w 50"/>
              <a:gd name="T11" fmla="*/ 13 h 28"/>
              <a:gd name="T12" fmla="*/ 23 w 50"/>
              <a:gd name="T13" fmla="*/ 8 h 28"/>
              <a:gd name="T14" fmla="*/ 20 w 50"/>
              <a:gd name="T15" fmla="*/ 3 h 28"/>
              <a:gd name="T16" fmla="*/ 15 w 50"/>
              <a:gd name="T17" fmla="*/ 1 h 28"/>
              <a:gd name="T18" fmla="*/ 10 w 50"/>
              <a:gd name="T19" fmla="*/ 1 h 28"/>
              <a:gd name="T20" fmla="*/ 6 w 50"/>
              <a:gd name="T21" fmla="*/ 2 h 28"/>
              <a:gd name="T22" fmla="*/ 4 w 50"/>
              <a:gd name="T23" fmla="*/ 1 h 28"/>
              <a:gd name="T24" fmla="*/ 0 w 50"/>
              <a:gd name="T25" fmla="*/ 28 h 28"/>
              <a:gd name="T26" fmla="*/ 5 w 50"/>
              <a:gd name="T27" fmla="*/ 7 h 28"/>
              <a:gd name="T28" fmla="*/ 9 w 50"/>
              <a:gd name="T29" fmla="*/ 4 h 28"/>
              <a:gd name="T30" fmla="*/ 14 w 50"/>
              <a:gd name="T31" fmla="*/ 4 h 28"/>
              <a:gd name="T32" fmla="*/ 18 w 50"/>
              <a:gd name="T33" fmla="*/ 7 h 28"/>
              <a:gd name="T34" fmla="*/ 18 w 50"/>
              <a:gd name="T35" fmla="*/ 14 h 28"/>
              <a:gd name="T36" fmla="*/ 14 w 50"/>
              <a:gd name="T37" fmla="*/ 18 h 28"/>
              <a:gd name="T38" fmla="*/ 9 w 50"/>
              <a:gd name="T39" fmla="*/ 18 h 28"/>
              <a:gd name="T40" fmla="*/ 5 w 50"/>
              <a:gd name="T41" fmla="*/ 14 h 28"/>
              <a:gd name="T42" fmla="*/ 46 w 50"/>
              <a:gd name="T43" fmla="*/ 13 h 28"/>
              <a:gd name="T44" fmla="*/ 44 w 50"/>
              <a:gd name="T45" fmla="*/ 17 h 28"/>
              <a:gd name="T46" fmla="*/ 39 w 50"/>
              <a:gd name="T47" fmla="*/ 18 h 28"/>
              <a:gd name="T48" fmla="*/ 32 w 50"/>
              <a:gd name="T49" fmla="*/ 14 h 28"/>
              <a:gd name="T50" fmla="*/ 32 w 50"/>
              <a:gd name="T51" fmla="*/ 7 h 28"/>
              <a:gd name="T52" fmla="*/ 36 w 50"/>
              <a:gd name="T53" fmla="*/ 4 h 28"/>
              <a:gd name="T54" fmla="*/ 41 w 50"/>
              <a:gd name="T55" fmla="*/ 3 h 28"/>
              <a:gd name="T56" fmla="*/ 45 w 50"/>
              <a:gd name="T57" fmla="*/ 5 h 28"/>
              <a:gd name="T58" fmla="*/ 50 w 50"/>
              <a:gd name="T59" fmla="*/ 7 h 28"/>
              <a:gd name="T60" fmla="*/ 46 w 50"/>
              <a:gd name="T61" fmla="*/ 2 h 28"/>
              <a:gd name="T62" fmla="*/ 39 w 50"/>
              <a:gd name="T63" fmla="*/ 0 h 28"/>
              <a:gd name="T64" fmla="*/ 33 w 50"/>
              <a:gd name="T65" fmla="*/ 2 h 28"/>
              <a:gd name="T66" fmla="*/ 29 w 50"/>
              <a:gd name="T67" fmla="*/ 5 h 28"/>
              <a:gd name="T68" fmla="*/ 27 w 50"/>
              <a:gd name="T69" fmla="*/ 11 h 28"/>
              <a:gd name="T70" fmla="*/ 31 w 50"/>
              <a:gd name="T71" fmla="*/ 18 h 28"/>
              <a:gd name="T72" fmla="*/ 39 w 50"/>
              <a:gd name="T73" fmla="*/ 21 h 28"/>
              <a:gd name="T74" fmla="*/ 47 w 50"/>
              <a:gd name="T75" fmla="*/ 19 h 28"/>
              <a:gd name="T76" fmla="*/ 50 w 50"/>
              <a:gd name="T7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 h="28">
                <a:moveTo>
                  <a:pt x="0" y="28"/>
                </a:moveTo>
                <a:lnTo>
                  <a:pt x="5" y="28"/>
                </a:lnTo>
                <a:lnTo>
                  <a:pt x="5" y="18"/>
                </a:lnTo>
                <a:cubicBezTo>
                  <a:pt x="5" y="19"/>
                  <a:pt x="6" y="19"/>
                  <a:pt x="6" y="19"/>
                </a:cubicBezTo>
                <a:cubicBezTo>
                  <a:pt x="7" y="20"/>
                  <a:pt x="7" y="20"/>
                  <a:pt x="8" y="20"/>
                </a:cubicBezTo>
                <a:cubicBezTo>
                  <a:pt x="8" y="20"/>
                  <a:pt x="9" y="21"/>
                  <a:pt x="10" y="21"/>
                </a:cubicBezTo>
                <a:cubicBezTo>
                  <a:pt x="10" y="21"/>
                  <a:pt x="11" y="21"/>
                  <a:pt x="12" y="21"/>
                </a:cubicBezTo>
                <a:cubicBezTo>
                  <a:pt x="13" y="21"/>
                  <a:pt x="14" y="21"/>
                  <a:pt x="15" y="21"/>
                </a:cubicBezTo>
                <a:cubicBezTo>
                  <a:pt x="16" y="20"/>
                  <a:pt x="17" y="20"/>
                  <a:pt x="18" y="20"/>
                </a:cubicBezTo>
                <a:cubicBezTo>
                  <a:pt x="18" y="19"/>
                  <a:pt x="19" y="19"/>
                  <a:pt x="20" y="18"/>
                </a:cubicBezTo>
                <a:cubicBezTo>
                  <a:pt x="21" y="17"/>
                  <a:pt x="21" y="17"/>
                  <a:pt x="22" y="16"/>
                </a:cubicBezTo>
                <a:cubicBezTo>
                  <a:pt x="22" y="15"/>
                  <a:pt x="23" y="14"/>
                  <a:pt x="23" y="13"/>
                </a:cubicBezTo>
                <a:cubicBezTo>
                  <a:pt x="23" y="12"/>
                  <a:pt x="23" y="12"/>
                  <a:pt x="23" y="11"/>
                </a:cubicBezTo>
                <a:cubicBezTo>
                  <a:pt x="23" y="10"/>
                  <a:pt x="23" y="9"/>
                  <a:pt x="23" y="8"/>
                </a:cubicBezTo>
                <a:cubicBezTo>
                  <a:pt x="23" y="7"/>
                  <a:pt x="22" y="6"/>
                  <a:pt x="22" y="5"/>
                </a:cubicBezTo>
                <a:cubicBezTo>
                  <a:pt x="21" y="5"/>
                  <a:pt x="21" y="4"/>
                  <a:pt x="20" y="3"/>
                </a:cubicBezTo>
                <a:cubicBezTo>
                  <a:pt x="20" y="3"/>
                  <a:pt x="19" y="2"/>
                  <a:pt x="18" y="2"/>
                </a:cubicBezTo>
                <a:cubicBezTo>
                  <a:pt x="17" y="1"/>
                  <a:pt x="16" y="1"/>
                  <a:pt x="15" y="1"/>
                </a:cubicBezTo>
                <a:cubicBezTo>
                  <a:pt x="14" y="1"/>
                  <a:pt x="13" y="0"/>
                  <a:pt x="12" y="0"/>
                </a:cubicBezTo>
                <a:cubicBezTo>
                  <a:pt x="11" y="0"/>
                  <a:pt x="10" y="1"/>
                  <a:pt x="10" y="1"/>
                </a:cubicBezTo>
                <a:cubicBezTo>
                  <a:pt x="9" y="1"/>
                  <a:pt x="8" y="1"/>
                  <a:pt x="8" y="1"/>
                </a:cubicBezTo>
                <a:cubicBezTo>
                  <a:pt x="7" y="1"/>
                  <a:pt x="6" y="2"/>
                  <a:pt x="6" y="2"/>
                </a:cubicBezTo>
                <a:cubicBezTo>
                  <a:pt x="5" y="2"/>
                  <a:pt x="5" y="3"/>
                  <a:pt x="4" y="3"/>
                </a:cubicBezTo>
                <a:lnTo>
                  <a:pt x="4" y="1"/>
                </a:lnTo>
                <a:lnTo>
                  <a:pt x="0" y="1"/>
                </a:lnTo>
                <a:lnTo>
                  <a:pt x="0" y="28"/>
                </a:lnTo>
                <a:close/>
                <a:moveTo>
                  <a:pt x="4" y="11"/>
                </a:moveTo>
                <a:cubicBezTo>
                  <a:pt x="4" y="10"/>
                  <a:pt x="5" y="8"/>
                  <a:pt x="5" y="7"/>
                </a:cubicBezTo>
                <a:cubicBezTo>
                  <a:pt x="5" y="7"/>
                  <a:pt x="6" y="6"/>
                  <a:pt x="7" y="5"/>
                </a:cubicBezTo>
                <a:cubicBezTo>
                  <a:pt x="7" y="4"/>
                  <a:pt x="8" y="4"/>
                  <a:pt x="9" y="4"/>
                </a:cubicBezTo>
                <a:cubicBezTo>
                  <a:pt x="10" y="3"/>
                  <a:pt x="11" y="3"/>
                  <a:pt x="12" y="3"/>
                </a:cubicBezTo>
                <a:cubicBezTo>
                  <a:pt x="13" y="3"/>
                  <a:pt x="13" y="3"/>
                  <a:pt x="14" y="4"/>
                </a:cubicBezTo>
                <a:cubicBezTo>
                  <a:pt x="15" y="4"/>
                  <a:pt x="16" y="4"/>
                  <a:pt x="17" y="5"/>
                </a:cubicBezTo>
                <a:cubicBezTo>
                  <a:pt x="17" y="6"/>
                  <a:pt x="18" y="6"/>
                  <a:pt x="18" y="7"/>
                </a:cubicBezTo>
                <a:cubicBezTo>
                  <a:pt x="18" y="8"/>
                  <a:pt x="19" y="9"/>
                  <a:pt x="19" y="11"/>
                </a:cubicBezTo>
                <a:cubicBezTo>
                  <a:pt x="19" y="12"/>
                  <a:pt x="18" y="13"/>
                  <a:pt x="18" y="14"/>
                </a:cubicBezTo>
                <a:cubicBezTo>
                  <a:pt x="18" y="15"/>
                  <a:pt x="17" y="16"/>
                  <a:pt x="17" y="16"/>
                </a:cubicBezTo>
                <a:cubicBezTo>
                  <a:pt x="16" y="17"/>
                  <a:pt x="15" y="17"/>
                  <a:pt x="14" y="18"/>
                </a:cubicBezTo>
                <a:cubicBezTo>
                  <a:pt x="13" y="18"/>
                  <a:pt x="12" y="18"/>
                  <a:pt x="11" y="18"/>
                </a:cubicBezTo>
                <a:cubicBezTo>
                  <a:pt x="10" y="18"/>
                  <a:pt x="10" y="18"/>
                  <a:pt x="9" y="18"/>
                </a:cubicBezTo>
                <a:cubicBezTo>
                  <a:pt x="8" y="17"/>
                  <a:pt x="7" y="17"/>
                  <a:pt x="6" y="16"/>
                </a:cubicBezTo>
                <a:cubicBezTo>
                  <a:pt x="6" y="16"/>
                  <a:pt x="5" y="15"/>
                  <a:pt x="5" y="14"/>
                </a:cubicBezTo>
                <a:cubicBezTo>
                  <a:pt x="5" y="13"/>
                  <a:pt x="4" y="12"/>
                  <a:pt x="4" y="11"/>
                </a:cubicBezTo>
                <a:close/>
                <a:moveTo>
                  <a:pt x="46" y="13"/>
                </a:moveTo>
                <a:cubicBezTo>
                  <a:pt x="46" y="14"/>
                  <a:pt x="45" y="15"/>
                  <a:pt x="45" y="15"/>
                </a:cubicBezTo>
                <a:cubicBezTo>
                  <a:pt x="45" y="16"/>
                  <a:pt x="44" y="17"/>
                  <a:pt x="44" y="17"/>
                </a:cubicBezTo>
                <a:cubicBezTo>
                  <a:pt x="43" y="17"/>
                  <a:pt x="42" y="18"/>
                  <a:pt x="42" y="18"/>
                </a:cubicBezTo>
                <a:cubicBezTo>
                  <a:pt x="41" y="18"/>
                  <a:pt x="40" y="18"/>
                  <a:pt x="39" y="18"/>
                </a:cubicBezTo>
                <a:cubicBezTo>
                  <a:pt x="37" y="18"/>
                  <a:pt x="35" y="18"/>
                  <a:pt x="34" y="16"/>
                </a:cubicBezTo>
                <a:cubicBezTo>
                  <a:pt x="33" y="16"/>
                  <a:pt x="33" y="15"/>
                  <a:pt x="32" y="14"/>
                </a:cubicBezTo>
                <a:cubicBezTo>
                  <a:pt x="32" y="13"/>
                  <a:pt x="32" y="12"/>
                  <a:pt x="32" y="11"/>
                </a:cubicBezTo>
                <a:cubicBezTo>
                  <a:pt x="32" y="9"/>
                  <a:pt x="32" y="8"/>
                  <a:pt x="32" y="7"/>
                </a:cubicBezTo>
                <a:cubicBezTo>
                  <a:pt x="33" y="6"/>
                  <a:pt x="33" y="6"/>
                  <a:pt x="34" y="5"/>
                </a:cubicBezTo>
                <a:cubicBezTo>
                  <a:pt x="35" y="4"/>
                  <a:pt x="35" y="4"/>
                  <a:pt x="36" y="4"/>
                </a:cubicBezTo>
                <a:cubicBezTo>
                  <a:pt x="37" y="3"/>
                  <a:pt x="38" y="3"/>
                  <a:pt x="39" y="3"/>
                </a:cubicBezTo>
                <a:cubicBezTo>
                  <a:pt x="40" y="3"/>
                  <a:pt x="41" y="3"/>
                  <a:pt x="41" y="3"/>
                </a:cubicBezTo>
                <a:cubicBezTo>
                  <a:pt x="42" y="4"/>
                  <a:pt x="43" y="4"/>
                  <a:pt x="43" y="4"/>
                </a:cubicBezTo>
                <a:cubicBezTo>
                  <a:pt x="44" y="4"/>
                  <a:pt x="44" y="5"/>
                  <a:pt x="45" y="5"/>
                </a:cubicBezTo>
                <a:cubicBezTo>
                  <a:pt x="45" y="6"/>
                  <a:pt x="45" y="6"/>
                  <a:pt x="45" y="7"/>
                </a:cubicBezTo>
                <a:lnTo>
                  <a:pt x="50" y="7"/>
                </a:lnTo>
                <a:cubicBezTo>
                  <a:pt x="50" y="6"/>
                  <a:pt x="49" y="5"/>
                  <a:pt x="49" y="4"/>
                </a:cubicBezTo>
                <a:cubicBezTo>
                  <a:pt x="48" y="3"/>
                  <a:pt x="47" y="3"/>
                  <a:pt x="46" y="2"/>
                </a:cubicBezTo>
                <a:cubicBezTo>
                  <a:pt x="45" y="2"/>
                  <a:pt x="44" y="1"/>
                  <a:pt x="43" y="1"/>
                </a:cubicBezTo>
                <a:cubicBezTo>
                  <a:pt x="42" y="1"/>
                  <a:pt x="41" y="0"/>
                  <a:pt x="39" y="0"/>
                </a:cubicBezTo>
                <a:cubicBezTo>
                  <a:pt x="38" y="0"/>
                  <a:pt x="37" y="1"/>
                  <a:pt x="36" y="1"/>
                </a:cubicBezTo>
                <a:cubicBezTo>
                  <a:pt x="35" y="1"/>
                  <a:pt x="34" y="1"/>
                  <a:pt x="33" y="2"/>
                </a:cubicBezTo>
                <a:cubicBezTo>
                  <a:pt x="32" y="2"/>
                  <a:pt x="31" y="3"/>
                  <a:pt x="30" y="3"/>
                </a:cubicBezTo>
                <a:cubicBezTo>
                  <a:pt x="30" y="4"/>
                  <a:pt x="29" y="4"/>
                  <a:pt x="29" y="5"/>
                </a:cubicBezTo>
                <a:cubicBezTo>
                  <a:pt x="28" y="6"/>
                  <a:pt x="28" y="7"/>
                  <a:pt x="28" y="8"/>
                </a:cubicBezTo>
                <a:cubicBezTo>
                  <a:pt x="27" y="9"/>
                  <a:pt x="27" y="10"/>
                  <a:pt x="27" y="11"/>
                </a:cubicBezTo>
                <a:cubicBezTo>
                  <a:pt x="27" y="12"/>
                  <a:pt x="27" y="14"/>
                  <a:pt x="28" y="15"/>
                </a:cubicBezTo>
                <a:cubicBezTo>
                  <a:pt x="29" y="16"/>
                  <a:pt x="29" y="17"/>
                  <a:pt x="31" y="18"/>
                </a:cubicBezTo>
                <a:cubicBezTo>
                  <a:pt x="32" y="19"/>
                  <a:pt x="33" y="20"/>
                  <a:pt x="34" y="20"/>
                </a:cubicBezTo>
                <a:cubicBezTo>
                  <a:pt x="36" y="21"/>
                  <a:pt x="37" y="21"/>
                  <a:pt x="39" y="21"/>
                </a:cubicBezTo>
                <a:cubicBezTo>
                  <a:pt x="41" y="21"/>
                  <a:pt x="42" y="21"/>
                  <a:pt x="43" y="20"/>
                </a:cubicBezTo>
                <a:cubicBezTo>
                  <a:pt x="44" y="20"/>
                  <a:pt x="46" y="20"/>
                  <a:pt x="47" y="19"/>
                </a:cubicBezTo>
                <a:cubicBezTo>
                  <a:pt x="48" y="18"/>
                  <a:pt x="48" y="18"/>
                  <a:pt x="49" y="17"/>
                </a:cubicBezTo>
                <a:cubicBezTo>
                  <a:pt x="50" y="16"/>
                  <a:pt x="50" y="15"/>
                  <a:pt x="50" y="14"/>
                </a:cubicBezTo>
                <a:lnTo>
                  <a:pt x="46" y="1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Line 374"/>
          <p:cNvSpPr>
            <a:spLocks noChangeShapeType="1"/>
          </p:cNvSpPr>
          <p:nvPr/>
        </p:nvSpPr>
        <p:spPr bwMode="auto">
          <a:xfrm>
            <a:off x="1935163" y="1982788"/>
            <a:ext cx="9525" cy="842962"/>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7" name="Freeform 375"/>
          <p:cNvSpPr>
            <a:spLocks/>
          </p:cNvSpPr>
          <p:nvPr/>
        </p:nvSpPr>
        <p:spPr bwMode="auto">
          <a:xfrm>
            <a:off x="1898650" y="2670175"/>
            <a:ext cx="87313" cy="155575"/>
          </a:xfrm>
          <a:custGeom>
            <a:avLst/>
            <a:gdLst>
              <a:gd name="T0" fmla="*/ 10 w 19"/>
              <a:gd name="T1" fmla="*/ 10 h 34"/>
              <a:gd name="T2" fmla="*/ 0 w 19"/>
              <a:gd name="T3" fmla="*/ 1 h 34"/>
              <a:gd name="T4" fmla="*/ 10 w 19"/>
              <a:gd name="T5" fmla="*/ 34 h 34"/>
              <a:gd name="T6" fmla="*/ 19 w 19"/>
              <a:gd name="T7" fmla="*/ 0 h 34"/>
              <a:gd name="T8" fmla="*/ 10 w 19"/>
              <a:gd name="T9" fmla="*/ 10 h 34"/>
            </a:gdLst>
            <a:ahLst/>
            <a:cxnLst>
              <a:cxn ang="0">
                <a:pos x="T0" y="T1"/>
              </a:cxn>
              <a:cxn ang="0">
                <a:pos x="T2" y="T3"/>
              </a:cxn>
              <a:cxn ang="0">
                <a:pos x="T4" y="T5"/>
              </a:cxn>
              <a:cxn ang="0">
                <a:pos x="T6" y="T7"/>
              </a:cxn>
              <a:cxn ang="0">
                <a:pos x="T8" y="T9"/>
              </a:cxn>
            </a:cxnLst>
            <a:rect l="0" t="0" r="r" b="b"/>
            <a:pathLst>
              <a:path w="19" h="34">
                <a:moveTo>
                  <a:pt x="10" y="10"/>
                </a:moveTo>
                <a:lnTo>
                  <a:pt x="0" y="1"/>
                </a:lnTo>
                <a:lnTo>
                  <a:pt x="10" y="34"/>
                </a:lnTo>
                <a:lnTo>
                  <a:pt x="19" y="0"/>
                </a:lnTo>
                <a:lnTo>
                  <a:pt x="10" y="10"/>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68" name="Freeform 376"/>
          <p:cNvSpPr>
            <a:spLocks/>
          </p:cNvSpPr>
          <p:nvPr/>
        </p:nvSpPr>
        <p:spPr bwMode="auto">
          <a:xfrm>
            <a:off x="2454275" y="1997075"/>
            <a:ext cx="1317625" cy="787400"/>
          </a:xfrm>
          <a:custGeom>
            <a:avLst/>
            <a:gdLst>
              <a:gd name="T0" fmla="*/ 289 w 289"/>
              <a:gd name="T1" fmla="*/ 0 h 173"/>
              <a:gd name="T2" fmla="*/ 289 w 289"/>
              <a:gd name="T3" fmla="*/ 71 h 173"/>
              <a:gd name="T4" fmla="*/ 0 w 289"/>
              <a:gd name="T5" fmla="*/ 71 h 173"/>
              <a:gd name="T6" fmla="*/ 0 w 289"/>
              <a:gd name="T7" fmla="*/ 173 h 173"/>
            </a:gdLst>
            <a:ahLst/>
            <a:cxnLst>
              <a:cxn ang="0">
                <a:pos x="T0" y="T1"/>
              </a:cxn>
              <a:cxn ang="0">
                <a:pos x="T2" y="T3"/>
              </a:cxn>
              <a:cxn ang="0">
                <a:pos x="T4" y="T5"/>
              </a:cxn>
              <a:cxn ang="0">
                <a:pos x="T6" y="T7"/>
              </a:cxn>
            </a:cxnLst>
            <a:rect l="0" t="0" r="r" b="b"/>
            <a:pathLst>
              <a:path w="289" h="173">
                <a:moveTo>
                  <a:pt x="289" y="0"/>
                </a:moveTo>
                <a:lnTo>
                  <a:pt x="289" y="71"/>
                </a:lnTo>
                <a:lnTo>
                  <a:pt x="0" y="71"/>
                </a:lnTo>
                <a:lnTo>
                  <a:pt x="0" y="173"/>
                </a:lnTo>
              </a:path>
            </a:pathLst>
          </a:custGeom>
          <a:noFill/>
          <a:ln w="9"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9" name="Freeform 377"/>
          <p:cNvSpPr>
            <a:spLocks/>
          </p:cNvSpPr>
          <p:nvPr/>
        </p:nvSpPr>
        <p:spPr bwMode="auto">
          <a:xfrm>
            <a:off x="2405063" y="2611438"/>
            <a:ext cx="95250" cy="173037"/>
          </a:xfrm>
          <a:custGeom>
            <a:avLst/>
            <a:gdLst>
              <a:gd name="T0" fmla="*/ 11 w 21"/>
              <a:gd name="T1" fmla="*/ 11 h 38"/>
              <a:gd name="T2" fmla="*/ 0 w 21"/>
              <a:gd name="T3" fmla="*/ 0 h 38"/>
              <a:gd name="T4" fmla="*/ 11 w 21"/>
              <a:gd name="T5" fmla="*/ 38 h 38"/>
              <a:gd name="T6" fmla="*/ 21 w 21"/>
              <a:gd name="T7" fmla="*/ 0 h 38"/>
              <a:gd name="T8" fmla="*/ 11 w 21"/>
              <a:gd name="T9" fmla="*/ 11 h 38"/>
            </a:gdLst>
            <a:ahLst/>
            <a:cxnLst>
              <a:cxn ang="0">
                <a:pos x="T0" y="T1"/>
              </a:cxn>
              <a:cxn ang="0">
                <a:pos x="T2" y="T3"/>
              </a:cxn>
              <a:cxn ang="0">
                <a:pos x="T4" y="T5"/>
              </a:cxn>
              <a:cxn ang="0">
                <a:pos x="T6" y="T7"/>
              </a:cxn>
              <a:cxn ang="0">
                <a:pos x="T8" y="T9"/>
              </a:cxn>
            </a:cxnLst>
            <a:rect l="0" t="0" r="r" b="b"/>
            <a:pathLst>
              <a:path w="21" h="38">
                <a:moveTo>
                  <a:pt x="11" y="11"/>
                </a:moveTo>
                <a:lnTo>
                  <a:pt x="0" y="0"/>
                </a:lnTo>
                <a:lnTo>
                  <a:pt x="11" y="38"/>
                </a:lnTo>
                <a:lnTo>
                  <a:pt x="21" y="0"/>
                </a:lnTo>
                <a:lnTo>
                  <a:pt x="11" y="11"/>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70" name="Rectangle 378"/>
          <p:cNvSpPr>
            <a:spLocks noChangeArrowheads="1"/>
          </p:cNvSpPr>
          <p:nvPr/>
        </p:nvSpPr>
        <p:spPr bwMode="auto">
          <a:xfrm>
            <a:off x="5503863" y="1992313"/>
            <a:ext cx="153988" cy="346075"/>
          </a:xfrm>
          <a:prstGeom prst="rect">
            <a:avLst/>
          </a:prstGeom>
          <a:solidFill>
            <a:srgbClr val="3B2478"/>
          </a:solidFill>
          <a:ln w="3"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71" name="Freeform 379"/>
          <p:cNvSpPr>
            <a:spLocks/>
          </p:cNvSpPr>
          <p:nvPr/>
        </p:nvSpPr>
        <p:spPr bwMode="auto">
          <a:xfrm>
            <a:off x="5507038" y="2165350"/>
            <a:ext cx="347663" cy="158750"/>
          </a:xfrm>
          <a:custGeom>
            <a:avLst/>
            <a:gdLst>
              <a:gd name="T0" fmla="*/ 76 w 76"/>
              <a:gd name="T1" fmla="*/ 1 h 35"/>
              <a:gd name="T2" fmla="*/ 76 w 76"/>
              <a:gd name="T3" fmla="*/ 35 h 35"/>
              <a:gd name="T4" fmla="*/ 0 w 76"/>
              <a:gd name="T5" fmla="*/ 34 h 35"/>
              <a:gd name="T6" fmla="*/ 1 w 76"/>
              <a:gd name="T7" fmla="*/ 0 h 35"/>
              <a:gd name="T8" fmla="*/ 76 w 76"/>
              <a:gd name="T9" fmla="*/ 1 h 35"/>
            </a:gdLst>
            <a:ahLst/>
            <a:cxnLst>
              <a:cxn ang="0">
                <a:pos x="T0" y="T1"/>
              </a:cxn>
              <a:cxn ang="0">
                <a:pos x="T2" y="T3"/>
              </a:cxn>
              <a:cxn ang="0">
                <a:pos x="T4" y="T5"/>
              </a:cxn>
              <a:cxn ang="0">
                <a:pos x="T6" y="T7"/>
              </a:cxn>
              <a:cxn ang="0">
                <a:pos x="T8" y="T9"/>
              </a:cxn>
            </a:cxnLst>
            <a:rect l="0" t="0" r="r" b="b"/>
            <a:pathLst>
              <a:path w="76" h="35">
                <a:moveTo>
                  <a:pt x="76" y="1"/>
                </a:moveTo>
                <a:lnTo>
                  <a:pt x="76" y="35"/>
                </a:lnTo>
                <a:lnTo>
                  <a:pt x="0" y="34"/>
                </a:lnTo>
                <a:lnTo>
                  <a:pt x="1" y="0"/>
                </a:lnTo>
                <a:lnTo>
                  <a:pt x="76" y="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380"/>
          <p:cNvSpPr>
            <a:spLocks noChangeArrowheads="1"/>
          </p:cNvSpPr>
          <p:nvPr/>
        </p:nvSpPr>
        <p:spPr bwMode="auto">
          <a:xfrm>
            <a:off x="623888" y="4183063"/>
            <a:ext cx="6802438" cy="273050"/>
          </a:xfrm>
          <a:prstGeom prst="rect">
            <a:avLst/>
          </a:prstGeom>
          <a:solidFill>
            <a:srgbClr val="BCDA8E"/>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75" name="Rectangle 383"/>
          <p:cNvSpPr>
            <a:spLocks noChangeArrowheads="1"/>
          </p:cNvSpPr>
          <p:nvPr/>
        </p:nvSpPr>
        <p:spPr bwMode="auto">
          <a:xfrm>
            <a:off x="655638" y="4206875"/>
            <a:ext cx="528638" cy="217487"/>
          </a:xfrm>
          <a:prstGeom prst="rect">
            <a:avLst/>
          </a:prstGeom>
          <a:solidFill>
            <a:srgbClr val="B2CFD6"/>
          </a:solidFill>
          <a:ln w="6"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76" name="Freeform 384"/>
          <p:cNvSpPr>
            <a:spLocks noEditPoints="1"/>
          </p:cNvSpPr>
          <p:nvPr/>
        </p:nvSpPr>
        <p:spPr bwMode="auto">
          <a:xfrm>
            <a:off x="787400" y="4260850"/>
            <a:ext cx="227013" cy="123825"/>
          </a:xfrm>
          <a:custGeom>
            <a:avLst/>
            <a:gdLst>
              <a:gd name="T0" fmla="*/ 5 w 50"/>
              <a:gd name="T1" fmla="*/ 27 h 27"/>
              <a:gd name="T2" fmla="*/ 6 w 50"/>
              <a:gd name="T3" fmla="*/ 19 h 27"/>
              <a:gd name="T4" fmla="*/ 10 w 50"/>
              <a:gd name="T5" fmla="*/ 20 h 27"/>
              <a:gd name="T6" fmla="*/ 15 w 50"/>
              <a:gd name="T7" fmla="*/ 20 h 27"/>
              <a:gd name="T8" fmla="*/ 20 w 50"/>
              <a:gd name="T9" fmla="*/ 18 h 27"/>
              <a:gd name="T10" fmla="*/ 23 w 50"/>
              <a:gd name="T11" fmla="*/ 13 h 27"/>
              <a:gd name="T12" fmla="*/ 23 w 50"/>
              <a:gd name="T13" fmla="*/ 7 h 27"/>
              <a:gd name="T14" fmla="*/ 20 w 50"/>
              <a:gd name="T15" fmla="*/ 3 h 27"/>
              <a:gd name="T16" fmla="*/ 15 w 50"/>
              <a:gd name="T17" fmla="*/ 0 h 27"/>
              <a:gd name="T18" fmla="*/ 10 w 50"/>
              <a:gd name="T19" fmla="*/ 0 h 27"/>
              <a:gd name="T20" fmla="*/ 6 w 50"/>
              <a:gd name="T21" fmla="*/ 2 h 27"/>
              <a:gd name="T22" fmla="*/ 4 w 50"/>
              <a:gd name="T23" fmla="*/ 0 h 27"/>
              <a:gd name="T24" fmla="*/ 0 w 50"/>
              <a:gd name="T25" fmla="*/ 27 h 27"/>
              <a:gd name="T26" fmla="*/ 5 w 50"/>
              <a:gd name="T27" fmla="*/ 7 h 27"/>
              <a:gd name="T28" fmla="*/ 9 w 50"/>
              <a:gd name="T29" fmla="*/ 3 h 27"/>
              <a:gd name="T30" fmla="*/ 14 w 50"/>
              <a:gd name="T31" fmla="*/ 3 h 27"/>
              <a:gd name="T32" fmla="*/ 18 w 50"/>
              <a:gd name="T33" fmla="*/ 7 h 27"/>
              <a:gd name="T34" fmla="*/ 18 w 50"/>
              <a:gd name="T35" fmla="*/ 13 h 27"/>
              <a:gd name="T36" fmla="*/ 14 w 50"/>
              <a:gd name="T37" fmla="*/ 17 h 27"/>
              <a:gd name="T38" fmla="*/ 9 w 50"/>
              <a:gd name="T39" fmla="*/ 17 h 27"/>
              <a:gd name="T40" fmla="*/ 5 w 50"/>
              <a:gd name="T41" fmla="*/ 14 h 27"/>
              <a:gd name="T42" fmla="*/ 46 w 50"/>
              <a:gd name="T43" fmla="*/ 13 h 27"/>
              <a:gd name="T44" fmla="*/ 44 w 50"/>
              <a:gd name="T45" fmla="*/ 16 h 27"/>
              <a:gd name="T46" fmla="*/ 39 w 50"/>
              <a:gd name="T47" fmla="*/ 18 h 27"/>
              <a:gd name="T48" fmla="*/ 32 w 50"/>
              <a:gd name="T49" fmla="*/ 14 h 27"/>
              <a:gd name="T50" fmla="*/ 32 w 50"/>
              <a:gd name="T51" fmla="*/ 7 h 27"/>
              <a:gd name="T52" fmla="*/ 36 w 50"/>
              <a:gd name="T53" fmla="*/ 3 h 27"/>
              <a:gd name="T54" fmla="*/ 42 w 50"/>
              <a:gd name="T55" fmla="*/ 3 h 27"/>
              <a:gd name="T56" fmla="*/ 45 w 50"/>
              <a:gd name="T57" fmla="*/ 5 h 27"/>
              <a:gd name="T58" fmla="*/ 50 w 50"/>
              <a:gd name="T59" fmla="*/ 6 h 27"/>
              <a:gd name="T60" fmla="*/ 46 w 50"/>
              <a:gd name="T61" fmla="*/ 1 h 27"/>
              <a:gd name="T62" fmla="*/ 39 w 50"/>
              <a:gd name="T63" fmla="*/ 0 h 27"/>
              <a:gd name="T64" fmla="*/ 33 w 50"/>
              <a:gd name="T65" fmla="*/ 1 h 27"/>
              <a:gd name="T66" fmla="*/ 29 w 50"/>
              <a:gd name="T67" fmla="*/ 5 h 27"/>
              <a:gd name="T68" fmla="*/ 27 w 50"/>
              <a:gd name="T69" fmla="*/ 10 h 27"/>
              <a:gd name="T70" fmla="*/ 31 w 50"/>
              <a:gd name="T71" fmla="*/ 18 h 27"/>
              <a:gd name="T72" fmla="*/ 39 w 50"/>
              <a:gd name="T73" fmla="*/ 20 h 27"/>
              <a:gd name="T74" fmla="*/ 47 w 50"/>
              <a:gd name="T75" fmla="*/ 18 h 27"/>
              <a:gd name="T76" fmla="*/ 50 w 50"/>
              <a:gd name="T7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 h="27">
                <a:moveTo>
                  <a:pt x="0" y="27"/>
                </a:moveTo>
                <a:lnTo>
                  <a:pt x="5" y="27"/>
                </a:lnTo>
                <a:lnTo>
                  <a:pt x="5" y="18"/>
                </a:lnTo>
                <a:cubicBezTo>
                  <a:pt x="5" y="18"/>
                  <a:pt x="6" y="19"/>
                  <a:pt x="6" y="19"/>
                </a:cubicBezTo>
                <a:cubicBezTo>
                  <a:pt x="7" y="19"/>
                  <a:pt x="7" y="19"/>
                  <a:pt x="8" y="20"/>
                </a:cubicBezTo>
                <a:cubicBezTo>
                  <a:pt x="8" y="20"/>
                  <a:pt x="9" y="20"/>
                  <a:pt x="10" y="20"/>
                </a:cubicBezTo>
                <a:cubicBezTo>
                  <a:pt x="10" y="20"/>
                  <a:pt x="11" y="20"/>
                  <a:pt x="12" y="20"/>
                </a:cubicBezTo>
                <a:cubicBezTo>
                  <a:pt x="13" y="20"/>
                  <a:pt x="14" y="20"/>
                  <a:pt x="15" y="20"/>
                </a:cubicBezTo>
                <a:cubicBezTo>
                  <a:pt x="16" y="20"/>
                  <a:pt x="17" y="20"/>
                  <a:pt x="18" y="19"/>
                </a:cubicBezTo>
                <a:cubicBezTo>
                  <a:pt x="19" y="19"/>
                  <a:pt x="19" y="18"/>
                  <a:pt x="20" y="18"/>
                </a:cubicBezTo>
                <a:cubicBezTo>
                  <a:pt x="21" y="17"/>
                  <a:pt x="21" y="16"/>
                  <a:pt x="22" y="15"/>
                </a:cubicBezTo>
                <a:cubicBezTo>
                  <a:pt x="22" y="15"/>
                  <a:pt x="23" y="14"/>
                  <a:pt x="23" y="13"/>
                </a:cubicBezTo>
                <a:cubicBezTo>
                  <a:pt x="23" y="12"/>
                  <a:pt x="23" y="11"/>
                  <a:pt x="23" y="10"/>
                </a:cubicBezTo>
                <a:cubicBezTo>
                  <a:pt x="23" y="9"/>
                  <a:pt x="23" y="8"/>
                  <a:pt x="23" y="7"/>
                </a:cubicBezTo>
                <a:cubicBezTo>
                  <a:pt x="23" y="6"/>
                  <a:pt x="22" y="6"/>
                  <a:pt x="22" y="5"/>
                </a:cubicBezTo>
                <a:cubicBezTo>
                  <a:pt x="22" y="4"/>
                  <a:pt x="21" y="3"/>
                  <a:pt x="20" y="3"/>
                </a:cubicBezTo>
                <a:cubicBezTo>
                  <a:pt x="20" y="2"/>
                  <a:pt x="19" y="2"/>
                  <a:pt x="18" y="1"/>
                </a:cubicBezTo>
                <a:cubicBezTo>
                  <a:pt x="17" y="1"/>
                  <a:pt x="16" y="0"/>
                  <a:pt x="15" y="0"/>
                </a:cubicBezTo>
                <a:cubicBezTo>
                  <a:pt x="14" y="0"/>
                  <a:pt x="13" y="0"/>
                  <a:pt x="12" y="0"/>
                </a:cubicBezTo>
                <a:cubicBezTo>
                  <a:pt x="11" y="0"/>
                  <a:pt x="10" y="0"/>
                  <a:pt x="10" y="0"/>
                </a:cubicBezTo>
                <a:cubicBezTo>
                  <a:pt x="9" y="0"/>
                  <a:pt x="8" y="0"/>
                  <a:pt x="8" y="1"/>
                </a:cubicBezTo>
                <a:cubicBezTo>
                  <a:pt x="7" y="1"/>
                  <a:pt x="7" y="1"/>
                  <a:pt x="6" y="2"/>
                </a:cubicBezTo>
                <a:cubicBezTo>
                  <a:pt x="5" y="2"/>
                  <a:pt x="5" y="2"/>
                  <a:pt x="4" y="3"/>
                </a:cubicBezTo>
                <a:lnTo>
                  <a:pt x="4" y="0"/>
                </a:lnTo>
                <a:lnTo>
                  <a:pt x="0" y="0"/>
                </a:lnTo>
                <a:lnTo>
                  <a:pt x="0" y="27"/>
                </a:lnTo>
                <a:close/>
                <a:moveTo>
                  <a:pt x="4" y="10"/>
                </a:moveTo>
                <a:cubicBezTo>
                  <a:pt x="4" y="9"/>
                  <a:pt x="5" y="8"/>
                  <a:pt x="5" y="7"/>
                </a:cubicBezTo>
                <a:cubicBezTo>
                  <a:pt x="5" y="6"/>
                  <a:pt x="6" y="5"/>
                  <a:pt x="7" y="4"/>
                </a:cubicBezTo>
                <a:cubicBezTo>
                  <a:pt x="7" y="4"/>
                  <a:pt x="8" y="3"/>
                  <a:pt x="9" y="3"/>
                </a:cubicBezTo>
                <a:cubicBezTo>
                  <a:pt x="10" y="3"/>
                  <a:pt x="11" y="3"/>
                  <a:pt x="12" y="3"/>
                </a:cubicBezTo>
                <a:cubicBezTo>
                  <a:pt x="13" y="3"/>
                  <a:pt x="14" y="3"/>
                  <a:pt x="14" y="3"/>
                </a:cubicBezTo>
                <a:cubicBezTo>
                  <a:pt x="15" y="3"/>
                  <a:pt x="16" y="4"/>
                  <a:pt x="17" y="4"/>
                </a:cubicBezTo>
                <a:cubicBezTo>
                  <a:pt x="17" y="5"/>
                  <a:pt x="18" y="6"/>
                  <a:pt x="18" y="7"/>
                </a:cubicBezTo>
                <a:cubicBezTo>
                  <a:pt x="19" y="8"/>
                  <a:pt x="19" y="9"/>
                  <a:pt x="19" y="10"/>
                </a:cubicBezTo>
                <a:cubicBezTo>
                  <a:pt x="19" y="11"/>
                  <a:pt x="19" y="12"/>
                  <a:pt x="18" y="13"/>
                </a:cubicBezTo>
                <a:cubicBezTo>
                  <a:pt x="18" y="14"/>
                  <a:pt x="17" y="15"/>
                  <a:pt x="17" y="16"/>
                </a:cubicBezTo>
                <a:cubicBezTo>
                  <a:pt x="16" y="16"/>
                  <a:pt x="15" y="17"/>
                  <a:pt x="14" y="17"/>
                </a:cubicBezTo>
                <a:cubicBezTo>
                  <a:pt x="13" y="17"/>
                  <a:pt x="12" y="18"/>
                  <a:pt x="11" y="18"/>
                </a:cubicBezTo>
                <a:cubicBezTo>
                  <a:pt x="11" y="18"/>
                  <a:pt x="10" y="17"/>
                  <a:pt x="9" y="17"/>
                </a:cubicBezTo>
                <a:cubicBezTo>
                  <a:pt x="8" y="17"/>
                  <a:pt x="7" y="16"/>
                  <a:pt x="6" y="16"/>
                </a:cubicBezTo>
                <a:cubicBezTo>
                  <a:pt x="6" y="15"/>
                  <a:pt x="5" y="14"/>
                  <a:pt x="5" y="14"/>
                </a:cubicBezTo>
                <a:cubicBezTo>
                  <a:pt x="5" y="13"/>
                  <a:pt x="4" y="12"/>
                  <a:pt x="4" y="10"/>
                </a:cubicBezTo>
                <a:close/>
                <a:moveTo>
                  <a:pt x="46" y="13"/>
                </a:moveTo>
                <a:cubicBezTo>
                  <a:pt x="46" y="14"/>
                  <a:pt x="46" y="14"/>
                  <a:pt x="45" y="15"/>
                </a:cubicBezTo>
                <a:cubicBezTo>
                  <a:pt x="45" y="16"/>
                  <a:pt x="44" y="16"/>
                  <a:pt x="44" y="16"/>
                </a:cubicBezTo>
                <a:cubicBezTo>
                  <a:pt x="43" y="17"/>
                  <a:pt x="42" y="17"/>
                  <a:pt x="42" y="17"/>
                </a:cubicBezTo>
                <a:cubicBezTo>
                  <a:pt x="41" y="18"/>
                  <a:pt x="40" y="18"/>
                  <a:pt x="39" y="18"/>
                </a:cubicBezTo>
                <a:cubicBezTo>
                  <a:pt x="37" y="18"/>
                  <a:pt x="35" y="17"/>
                  <a:pt x="34" y="16"/>
                </a:cubicBezTo>
                <a:cubicBezTo>
                  <a:pt x="33" y="15"/>
                  <a:pt x="33" y="14"/>
                  <a:pt x="32" y="14"/>
                </a:cubicBezTo>
                <a:cubicBezTo>
                  <a:pt x="32" y="13"/>
                  <a:pt x="32" y="11"/>
                  <a:pt x="32" y="10"/>
                </a:cubicBezTo>
                <a:cubicBezTo>
                  <a:pt x="32" y="9"/>
                  <a:pt x="32" y="8"/>
                  <a:pt x="32" y="7"/>
                </a:cubicBezTo>
                <a:cubicBezTo>
                  <a:pt x="33" y="6"/>
                  <a:pt x="33" y="5"/>
                  <a:pt x="34" y="4"/>
                </a:cubicBezTo>
                <a:cubicBezTo>
                  <a:pt x="35" y="4"/>
                  <a:pt x="36" y="3"/>
                  <a:pt x="36" y="3"/>
                </a:cubicBezTo>
                <a:cubicBezTo>
                  <a:pt x="37" y="3"/>
                  <a:pt x="38" y="3"/>
                  <a:pt x="40" y="3"/>
                </a:cubicBezTo>
                <a:cubicBezTo>
                  <a:pt x="40" y="3"/>
                  <a:pt x="41" y="3"/>
                  <a:pt x="42" y="3"/>
                </a:cubicBezTo>
                <a:cubicBezTo>
                  <a:pt x="42" y="3"/>
                  <a:pt x="43" y="3"/>
                  <a:pt x="43" y="4"/>
                </a:cubicBezTo>
                <a:cubicBezTo>
                  <a:pt x="44" y="4"/>
                  <a:pt x="44" y="4"/>
                  <a:pt x="45" y="5"/>
                </a:cubicBezTo>
                <a:cubicBezTo>
                  <a:pt x="45" y="5"/>
                  <a:pt x="45" y="6"/>
                  <a:pt x="46" y="7"/>
                </a:cubicBezTo>
                <a:lnTo>
                  <a:pt x="50" y="6"/>
                </a:lnTo>
                <a:cubicBezTo>
                  <a:pt x="50" y="5"/>
                  <a:pt x="49" y="4"/>
                  <a:pt x="49" y="3"/>
                </a:cubicBezTo>
                <a:cubicBezTo>
                  <a:pt x="48" y="3"/>
                  <a:pt x="47" y="2"/>
                  <a:pt x="46" y="1"/>
                </a:cubicBezTo>
                <a:cubicBezTo>
                  <a:pt x="46" y="1"/>
                  <a:pt x="44" y="1"/>
                  <a:pt x="43" y="0"/>
                </a:cubicBezTo>
                <a:cubicBezTo>
                  <a:pt x="42" y="0"/>
                  <a:pt x="41" y="0"/>
                  <a:pt x="39" y="0"/>
                </a:cubicBezTo>
                <a:cubicBezTo>
                  <a:pt x="38" y="0"/>
                  <a:pt x="37" y="0"/>
                  <a:pt x="36" y="0"/>
                </a:cubicBezTo>
                <a:cubicBezTo>
                  <a:pt x="35" y="0"/>
                  <a:pt x="34" y="1"/>
                  <a:pt x="33" y="1"/>
                </a:cubicBezTo>
                <a:cubicBezTo>
                  <a:pt x="32" y="1"/>
                  <a:pt x="31" y="2"/>
                  <a:pt x="31" y="3"/>
                </a:cubicBezTo>
                <a:cubicBezTo>
                  <a:pt x="30" y="3"/>
                  <a:pt x="29" y="4"/>
                  <a:pt x="29" y="5"/>
                </a:cubicBezTo>
                <a:cubicBezTo>
                  <a:pt x="28" y="5"/>
                  <a:pt x="28" y="6"/>
                  <a:pt x="28" y="7"/>
                </a:cubicBezTo>
                <a:cubicBezTo>
                  <a:pt x="27" y="8"/>
                  <a:pt x="27" y="9"/>
                  <a:pt x="27" y="10"/>
                </a:cubicBezTo>
                <a:cubicBezTo>
                  <a:pt x="27" y="12"/>
                  <a:pt x="28" y="13"/>
                  <a:pt x="28" y="15"/>
                </a:cubicBezTo>
                <a:cubicBezTo>
                  <a:pt x="29" y="16"/>
                  <a:pt x="30" y="17"/>
                  <a:pt x="31" y="18"/>
                </a:cubicBezTo>
                <a:cubicBezTo>
                  <a:pt x="32" y="19"/>
                  <a:pt x="33" y="19"/>
                  <a:pt x="34" y="20"/>
                </a:cubicBezTo>
                <a:cubicBezTo>
                  <a:pt x="36" y="20"/>
                  <a:pt x="38" y="20"/>
                  <a:pt x="39" y="20"/>
                </a:cubicBezTo>
                <a:cubicBezTo>
                  <a:pt x="41" y="20"/>
                  <a:pt x="42" y="20"/>
                  <a:pt x="43" y="20"/>
                </a:cubicBezTo>
                <a:cubicBezTo>
                  <a:pt x="45" y="20"/>
                  <a:pt x="46" y="19"/>
                  <a:pt x="47" y="18"/>
                </a:cubicBezTo>
                <a:cubicBezTo>
                  <a:pt x="48" y="18"/>
                  <a:pt x="48" y="17"/>
                  <a:pt x="49" y="16"/>
                </a:cubicBezTo>
                <a:cubicBezTo>
                  <a:pt x="50" y="15"/>
                  <a:pt x="50" y="14"/>
                  <a:pt x="50" y="13"/>
                </a:cubicBezTo>
                <a:lnTo>
                  <a:pt x="46" y="1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385"/>
          <p:cNvSpPr>
            <a:spLocks noChangeArrowheads="1"/>
          </p:cNvSpPr>
          <p:nvPr/>
        </p:nvSpPr>
        <p:spPr bwMode="auto">
          <a:xfrm>
            <a:off x="6154738" y="4197350"/>
            <a:ext cx="1025525" cy="223837"/>
          </a:xfrm>
          <a:prstGeom prst="rect">
            <a:avLst/>
          </a:prstGeom>
          <a:solidFill>
            <a:srgbClr val="B2CFD6"/>
          </a:solidFill>
          <a:ln w="6"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78" name="Line 386"/>
          <p:cNvSpPr>
            <a:spLocks noChangeShapeType="1"/>
          </p:cNvSpPr>
          <p:nvPr/>
        </p:nvSpPr>
        <p:spPr bwMode="auto">
          <a:xfrm>
            <a:off x="2887663" y="3873500"/>
            <a:ext cx="0" cy="314325"/>
          </a:xfrm>
          <a:prstGeom prst="line">
            <a:avLst/>
          </a:prstGeom>
          <a:noFill/>
          <a:ln w="9"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9" name="Freeform 387"/>
          <p:cNvSpPr>
            <a:spLocks/>
          </p:cNvSpPr>
          <p:nvPr/>
        </p:nvSpPr>
        <p:spPr bwMode="auto">
          <a:xfrm>
            <a:off x="2838450" y="4014788"/>
            <a:ext cx="100013" cy="173037"/>
          </a:xfrm>
          <a:custGeom>
            <a:avLst/>
            <a:gdLst>
              <a:gd name="T0" fmla="*/ 11 w 22"/>
              <a:gd name="T1" fmla="*/ 11 h 38"/>
              <a:gd name="T2" fmla="*/ 0 w 22"/>
              <a:gd name="T3" fmla="*/ 0 h 38"/>
              <a:gd name="T4" fmla="*/ 11 w 22"/>
              <a:gd name="T5" fmla="*/ 38 h 38"/>
              <a:gd name="T6" fmla="*/ 22 w 22"/>
              <a:gd name="T7" fmla="*/ 0 h 38"/>
              <a:gd name="T8" fmla="*/ 11 w 22"/>
              <a:gd name="T9" fmla="*/ 11 h 38"/>
            </a:gdLst>
            <a:ahLst/>
            <a:cxnLst>
              <a:cxn ang="0">
                <a:pos x="T0" y="T1"/>
              </a:cxn>
              <a:cxn ang="0">
                <a:pos x="T2" y="T3"/>
              </a:cxn>
              <a:cxn ang="0">
                <a:pos x="T4" y="T5"/>
              </a:cxn>
              <a:cxn ang="0">
                <a:pos x="T6" y="T7"/>
              </a:cxn>
              <a:cxn ang="0">
                <a:pos x="T8" y="T9"/>
              </a:cxn>
            </a:cxnLst>
            <a:rect l="0" t="0" r="r" b="b"/>
            <a:pathLst>
              <a:path w="22" h="38">
                <a:moveTo>
                  <a:pt x="11" y="11"/>
                </a:moveTo>
                <a:lnTo>
                  <a:pt x="0" y="0"/>
                </a:lnTo>
                <a:lnTo>
                  <a:pt x="11" y="38"/>
                </a:lnTo>
                <a:lnTo>
                  <a:pt x="22" y="0"/>
                </a:lnTo>
                <a:lnTo>
                  <a:pt x="11" y="11"/>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80" name="Rectangle 388"/>
          <p:cNvSpPr>
            <a:spLocks noChangeArrowheads="1"/>
          </p:cNvSpPr>
          <p:nvPr/>
        </p:nvSpPr>
        <p:spPr bwMode="auto">
          <a:xfrm>
            <a:off x="1238250" y="4210050"/>
            <a:ext cx="1020763" cy="219075"/>
          </a:xfrm>
          <a:prstGeom prst="rect">
            <a:avLst/>
          </a:prstGeom>
          <a:solidFill>
            <a:srgbClr val="B2CFD6"/>
          </a:solidFill>
          <a:ln w="6"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81" name="Rectangle 389"/>
          <p:cNvSpPr>
            <a:spLocks noChangeArrowheads="1"/>
          </p:cNvSpPr>
          <p:nvPr/>
        </p:nvSpPr>
        <p:spPr bwMode="auto">
          <a:xfrm>
            <a:off x="2700338" y="4219575"/>
            <a:ext cx="360363" cy="223837"/>
          </a:xfrm>
          <a:prstGeom prst="rect">
            <a:avLst/>
          </a:prstGeom>
          <a:solidFill>
            <a:srgbClr val="B2CFD6"/>
          </a:solidFill>
          <a:ln w="3"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82" name="Freeform 390"/>
          <p:cNvSpPr>
            <a:spLocks noEditPoints="1"/>
          </p:cNvSpPr>
          <p:nvPr/>
        </p:nvSpPr>
        <p:spPr bwMode="auto">
          <a:xfrm>
            <a:off x="2838450" y="4246563"/>
            <a:ext cx="100013" cy="123825"/>
          </a:xfrm>
          <a:custGeom>
            <a:avLst/>
            <a:gdLst>
              <a:gd name="T0" fmla="*/ 0 w 22"/>
              <a:gd name="T1" fmla="*/ 27 h 27"/>
              <a:gd name="T2" fmla="*/ 11 w 22"/>
              <a:gd name="T3" fmla="*/ 27 h 27"/>
              <a:gd name="T4" fmla="*/ 13 w 22"/>
              <a:gd name="T5" fmla="*/ 27 h 27"/>
              <a:gd name="T6" fmla="*/ 16 w 22"/>
              <a:gd name="T7" fmla="*/ 26 h 27"/>
              <a:gd name="T8" fmla="*/ 17 w 22"/>
              <a:gd name="T9" fmla="*/ 26 h 27"/>
              <a:gd name="T10" fmla="*/ 19 w 22"/>
              <a:gd name="T11" fmla="*/ 25 h 27"/>
              <a:gd name="T12" fmla="*/ 20 w 22"/>
              <a:gd name="T13" fmla="*/ 24 h 27"/>
              <a:gd name="T14" fmla="*/ 21 w 22"/>
              <a:gd name="T15" fmla="*/ 22 h 27"/>
              <a:gd name="T16" fmla="*/ 22 w 22"/>
              <a:gd name="T17" fmla="*/ 21 h 27"/>
              <a:gd name="T18" fmla="*/ 22 w 22"/>
              <a:gd name="T19" fmla="*/ 19 h 27"/>
              <a:gd name="T20" fmla="*/ 21 w 22"/>
              <a:gd name="T21" fmla="*/ 17 h 27"/>
              <a:gd name="T22" fmla="*/ 20 w 22"/>
              <a:gd name="T23" fmla="*/ 15 h 27"/>
              <a:gd name="T24" fmla="*/ 19 w 22"/>
              <a:gd name="T25" fmla="*/ 13 h 27"/>
              <a:gd name="T26" fmla="*/ 16 w 22"/>
              <a:gd name="T27" fmla="*/ 12 h 27"/>
              <a:gd name="T28" fmla="*/ 18 w 22"/>
              <a:gd name="T29" fmla="*/ 11 h 27"/>
              <a:gd name="T30" fmla="*/ 19 w 22"/>
              <a:gd name="T31" fmla="*/ 10 h 27"/>
              <a:gd name="T32" fmla="*/ 20 w 22"/>
              <a:gd name="T33" fmla="*/ 8 h 27"/>
              <a:gd name="T34" fmla="*/ 20 w 22"/>
              <a:gd name="T35" fmla="*/ 7 h 27"/>
              <a:gd name="T36" fmla="*/ 20 w 22"/>
              <a:gd name="T37" fmla="*/ 5 h 27"/>
              <a:gd name="T38" fmla="*/ 19 w 22"/>
              <a:gd name="T39" fmla="*/ 3 h 27"/>
              <a:gd name="T40" fmla="*/ 18 w 22"/>
              <a:gd name="T41" fmla="*/ 2 h 27"/>
              <a:gd name="T42" fmla="*/ 16 w 22"/>
              <a:gd name="T43" fmla="*/ 1 h 27"/>
              <a:gd name="T44" fmla="*/ 14 w 22"/>
              <a:gd name="T45" fmla="*/ 0 h 27"/>
              <a:gd name="T46" fmla="*/ 11 w 22"/>
              <a:gd name="T47" fmla="*/ 0 h 27"/>
              <a:gd name="T48" fmla="*/ 0 w 22"/>
              <a:gd name="T49" fmla="*/ 0 h 27"/>
              <a:gd name="T50" fmla="*/ 0 w 22"/>
              <a:gd name="T51" fmla="*/ 27 h 27"/>
              <a:gd name="T52" fmla="*/ 4 w 22"/>
              <a:gd name="T53" fmla="*/ 11 h 27"/>
              <a:gd name="T54" fmla="*/ 4 w 22"/>
              <a:gd name="T55" fmla="*/ 3 h 27"/>
              <a:gd name="T56" fmla="*/ 9 w 22"/>
              <a:gd name="T57" fmla="*/ 3 h 27"/>
              <a:gd name="T58" fmla="*/ 12 w 22"/>
              <a:gd name="T59" fmla="*/ 3 h 27"/>
              <a:gd name="T60" fmla="*/ 14 w 22"/>
              <a:gd name="T61" fmla="*/ 3 h 27"/>
              <a:gd name="T62" fmla="*/ 15 w 22"/>
              <a:gd name="T63" fmla="*/ 4 h 27"/>
              <a:gd name="T64" fmla="*/ 16 w 22"/>
              <a:gd name="T65" fmla="*/ 5 h 27"/>
              <a:gd name="T66" fmla="*/ 16 w 22"/>
              <a:gd name="T67" fmla="*/ 6 h 27"/>
              <a:gd name="T68" fmla="*/ 17 w 22"/>
              <a:gd name="T69" fmla="*/ 7 h 27"/>
              <a:gd name="T70" fmla="*/ 16 w 22"/>
              <a:gd name="T71" fmla="*/ 8 h 27"/>
              <a:gd name="T72" fmla="*/ 16 w 22"/>
              <a:gd name="T73" fmla="*/ 9 h 27"/>
              <a:gd name="T74" fmla="*/ 15 w 22"/>
              <a:gd name="T75" fmla="*/ 10 h 27"/>
              <a:gd name="T76" fmla="*/ 14 w 22"/>
              <a:gd name="T77" fmla="*/ 11 h 27"/>
              <a:gd name="T78" fmla="*/ 12 w 22"/>
              <a:gd name="T79" fmla="*/ 11 h 27"/>
              <a:gd name="T80" fmla="*/ 10 w 22"/>
              <a:gd name="T81" fmla="*/ 11 h 27"/>
              <a:gd name="T82" fmla="*/ 4 w 22"/>
              <a:gd name="T83" fmla="*/ 11 h 27"/>
              <a:gd name="T84" fmla="*/ 4 w 22"/>
              <a:gd name="T85" fmla="*/ 24 h 27"/>
              <a:gd name="T86" fmla="*/ 4 w 22"/>
              <a:gd name="T87" fmla="*/ 14 h 27"/>
              <a:gd name="T88" fmla="*/ 10 w 22"/>
              <a:gd name="T89" fmla="*/ 14 h 27"/>
              <a:gd name="T90" fmla="*/ 15 w 22"/>
              <a:gd name="T91" fmla="*/ 15 h 27"/>
              <a:gd name="T92" fmla="*/ 17 w 22"/>
              <a:gd name="T93" fmla="*/ 16 h 27"/>
              <a:gd name="T94" fmla="*/ 18 w 22"/>
              <a:gd name="T95" fmla="*/ 19 h 27"/>
              <a:gd name="T96" fmla="*/ 18 w 22"/>
              <a:gd name="T97" fmla="*/ 20 h 27"/>
              <a:gd name="T98" fmla="*/ 17 w 22"/>
              <a:gd name="T99" fmla="*/ 21 h 27"/>
              <a:gd name="T100" fmla="*/ 17 w 22"/>
              <a:gd name="T101" fmla="*/ 22 h 27"/>
              <a:gd name="T102" fmla="*/ 16 w 22"/>
              <a:gd name="T103" fmla="*/ 23 h 27"/>
              <a:gd name="T104" fmla="*/ 15 w 22"/>
              <a:gd name="T105" fmla="*/ 23 h 27"/>
              <a:gd name="T106" fmla="*/ 14 w 22"/>
              <a:gd name="T107" fmla="*/ 23 h 27"/>
              <a:gd name="T108" fmla="*/ 12 w 22"/>
              <a:gd name="T109" fmla="*/ 24 h 27"/>
              <a:gd name="T110" fmla="*/ 11 w 22"/>
              <a:gd name="T111" fmla="*/ 24 h 27"/>
              <a:gd name="T112" fmla="*/ 4 w 22"/>
              <a:gd name="T113"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 h="27">
                <a:moveTo>
                  <a:pt x="0" y="27"/>
                </a:moveTo>
                <a:lnTo>
                  <a:pt x="11" y="27"/>
                </a:lnTo>
                <a:cubicBezTo>
                  <a:pt x="12" y="27"/>
                  <a:pt x="13" y="27"/>
                  <a:pt x="13" y="27"/>
                </a:cubicBezTo>
                <a:cubicBezTo>
                  <a:pt x="14" y="27"/>
                  <a:pt x="15" y="26"/>
                  <a:pt x="16" y="26"/>
                </a:cubicBezTo>
                <a:cubicBezTo>
                  <a:pt x="16" y="26"/>
                  <a:pt x="17" y="26"/>
                  <a:pt x="17" y="26"/>
                </a:cubicBezTo>
                <a:cubicBezTo>
                  <a:pt x="18" y="26"/>
                  <a:pt x="18" y="25"/>
                  <a:pt x="19" y="25"/>
                </a:cubicBezTo>
                <a:cubicBezTo>
                  <a:pt x="19" y="25"/>
                  <a:pt x="20" y="24"/>
                  <a:pt x="20" y="24"/>
                </a:cubicBezTo>
                <a:cubicBezTo>
                  <a:pt x="20" y="24"/>
                  <a:pt x="21" y="23"/>
                  <a:pt x="21" y="22"/>
                </a:cubicBezTo>
                <a:cubicBezTo>
                  <a:pt x="21" y="22"/>
                  <a:pt x="21" y="21"/>
                  <a:pt x="22" y="21"/>
                </a:cubicBezTo>
                <a:cubicBezTo>
                  <a:pt x="22" y="20"/>
                  <a:pt x="22" y="20"/>
                  <a:pt x="22" y="19"/>
                </a:cubicBezTo>
                <a:cubicBezTo>
                  <a:pt x="22" y="18"/>
                  <a:pt x="22" y="17"/>
                  <a:pt x="21" y="17"/>
                </a:cubicBezTo>
                <a:cubicBezTo>
                  <a:pt x="21" y="16"/>
                  <a:pt x="21" y="15"/>
                  <a:pt x="20" y="15"/>
                </a:cubicBezTo>
                <a:cubicBezTo>
                  <a:pt x="20" y="14"/>
                  <a:pt x="19" y="14"/>
                  <a:pt x="19" y="13"/>
                </a:cubicBezTo>
                <a:cubicBezTo>
                  <a:pt x="18" y="13"/>
                  <a:pt x="17" y="13"/>
                  <a:pt x="16" y="12"/>
                </a:cubicBezTo>
                <a:cubicBezTo>
                  <a:pt x="17" y="12"/>
                  <a:pt x="18" y="12"/>
                  <a:pt x="18" y="11"/>
                </a:cubicBezTo>
                <a:cubicBezTo>
                  <a:pt x="19" y="11"/>
                  <a:pt x="19" y="10"/>
                  <a:pt x="19" y="10"/>
                </a:cubicBezTo>
                <a:cubicBezTo>
                  <a:pt x="20" y="9"/>
                  <a:pt x="20" y="9"/>
                  <a:pt x="20" y="8"/>
                </a:cubicBezTo>
                <a:cubicBezTo>
                  <a:pt x="20" y="8"/>
                  <a:pt x="20" y="7"/>
                  <a:pt x="20" y="7"/>
                </a:cubicBezTo>
                <a:cubicBezTo>
                  <a:pt x="20" y="6"/>
                  <a:pt x="20" y="5"/>
                  <a:pt x="20" y="5"/>
                </a:cubicBezTo>
                <a:cubicBezTo>
                  <a:pt x="20" y="4"/>
                  <a:pt x="20" y="4"/>
                  <a:pt x="19" y="3"/>
                </a:cubicBezTo>
                <a:cubicBezTo>
                  <a:pt x="19" y="3"/>
                  <a:pt x="18" y="2"/>
                  <a:pt x="18" y="2"/>
                </a:cubicBezTo>
                <a:cubicBezTo>
                  <a:pt x="17" y="1"/>
                  <a:pt x="17" y="1"/>
                  <a:pt x="16" y="1"/>
                </a:cubicBezTo>
                <a:cubicBezTo>
                  <a:pt x="15" y="0"/>
                  <a:pt x="15" y="0"/>
                  <a:pt x="14" y="0"/>
                </a:cubicBezTo>
                <a:cubicBezTo>
                  <a:pt x="13" y="0"/>
                  <a:pt x="12" y="0"/>
                  <a:pt x="11" y="0"/>
                </a:cubicBezTo>
                <a:lnTo>
                  <a:pt x="0" y="0"/>
                </a:lnTo>
                <a:lnTo>
                  <a:pt x="0" y="27"/>
                </a:lnTo>
                <a:close/>
                <a:moveTo>
                  <a:pt x="4" y="11"/>
                </a:moveTo>
                <a:lnTo>
                  <a:pt x="4" y="3"/>
                </a:lnTo>
                <a:lnTo>
                  <a:pt x="9" y="3"/>
                </a:lnTo>
                <a:cubicBezTo>
                  <a:pt x="10" y="3"/>
                  <a:pt x="11" y="3"/>
                  <a:pt x="12" y="3"/>
                </a:cubicBezTo>
                <a:cubicBezTo>
                  <a:pt x="13" y="3"/>
                  <a:pt x="13" y="3"/>
                  <a:pt x="14" y="3"/>
                </a:cubicBezTo>
                <a:cubicBezTo>
                  <a:pt x="14" y="3"/>
                  <a:pt x="15" y="4"/>
                  <a:pt x="15" y="4"/>
                </a:cubicBezTo>
                <a:cubicBezTo>
                  <a:pt x="15" y="4"/>
                  <a:pt x="16" y="4"/>
                  <a:pt x="16" y="5"/>
                </a:cubicBezTo>
                <a:cubicBezTo>
                  <a:pt x="16" y="5"/>
                  <a:pt x="16" y="5"/>
                  <a:pt x="16" y="6"/>
                </a:cubicBezTo>
                <a:cubicBezTo>
                  <a:pt x="17" y="6"/>
                  <a:pt x="17" y="7"/>
                  <a:pt x="17" y="7"/>
                </a:cubicBezTo>
                <a:cubicBezTo>
                  <a:pt x="17" y="8"/>
                  <a:pt x="17" y="8"/>
                  <a:pt x="16" y="8"/>
                </a:cubicBezTo>
                <a:cubicBezTo>
                  <a:pt x="16" y="9"/>
                  <a:pt x="16" y="9"/>
                  <a:pt x="16" y="9"/>
                </a:cubicBezTo>
                <a:cubicBezTo>
                  <a:pt x="16" y="10"/>
                  <a:pt x="15" y="10"/>
                  <a:pt x="15" y="10"/>
                </a:cubicBezTo>
                <a:cubicBezTo>
                  <a:pt x="15" y="10"/>
                  <a:pt x="14" y="11"/>
                  <a:pt x="14" y="11"/>
                </a:cubicBezTo>
                <a:cubicBezTo>
                  <a:pt x="13" y="11"/>
                  <a:pt x="13" y="11"/>
                  <a:pt x="12" y="11"/>
                </a:cubicBezTo>
                <a:cubicBezTo>
                  <a:pt x="12" y="11"/>
                  <a:pt x="11" y="11"/>
                  <a:pt x="10" y="11"/>
                </a:cubicBezTo>
                <a:lnTo>
                  <a:pt x="4" y="11"/>
                </a:lnTo>
                <a:close/>
                <a:moveTo>
                  <a:pt x="4" y="24"/>
                </a:moveTo>
                <a:lnTo>
                  <a:pt x="4" y="14"/>
                </a:lnTo>
                <a:lnTo>
                  <a:pt x="10" y="14"/>
                </a:lnTo>
                <a:cubicBezTo>
                  <a:pt x="12" y="14"/>
                  <a:pt x="14" y="14"/>
                  <a:pt x="15" y="15"/>
                </a:cubicBezTo>
                <a:cubicBezTo>
                  <a:pt x="16" y="15"/>
                  <a:pt x="16" y="16"/>
                  <a:pt x="17" y="16"/>
                </a:cubicBezTo>
                <a:cubicBezTo>
                  <a:pt x="18" y="17"/>
                  <a:pt x="18" y="18"/>
                  <a:pt x="18" y="19"/>
                </a:cubicBezTo>
                <a:cubicBezTo>
                  <a:pt x="18" y="19"/>
                  <a:pt x="18" y="20"/>
                  <a:pt x="18" y="20"/>
                </a:cubicBezTo>
                <a:cubicBezTo>
                  <a:pt x="18" y="21"/>
                  <a:pt x="17" y="21"/>
                  <a:pt x="17" y="21"/>
                </a:cubicBezTo>
                <a:cubicBezTo>
                  <a:pt x="17" y="22"/>
                  <a:pt x="17" y="22"/>
                  <a:pt x="17" y="22"/>
                </a:cubicBezTo>
                <a:cubicBezTo>
                  <a:pt x="16" y="22"/>
                  <a:pt x="16" y="23"/>
                  <a:pt x="16" y="23"/>
                </a:cubicBezTo>
                <a:cubicBezTo>
                  <a:pt x="15" y="23"/>
                  <a:pt x="15" y="23"/>
                  <a:pt x="15" y="23"/>
                </a:cubicBezTo>
                <a:cubicBezTo>
                  <a:pt x="14" y="23"/>
                  <a:pt x="14" y="23"/>
                  <a:pt x="14" y="23"/>
                </a:cubicBezTo>
                <a:cubicBezTo>
                  <a:pt x="13" y="24"/>
                  <a:pt x="13" y="24"/>
                  <a:pt x="12" y="24"/>
                </a:cubicBezTo>
                <a:cubicBezTo>
                  <a:pt x="12" y="24"/>
                  <a:pt x="11" y="24"/>
                  <a:pt x="11" y="24"/>
                </a:cubicBezTo>
                <a:lnTo>
                  <a:pt x="4" y="2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391"/>
          <p:cNvSpPr>
            <a:spLocks noChangeArrowheads="1"/>
          </p:cNvSpPr>
          <p:nvPr/>
        </p:nvSpPr>
        <p:spPr bwMode="auto">
          <a:xfrm>
            <a:off x="3238500" y="4210050"/>
            <a:ext cx="360363" cy="219075"/>
          </a:xfrm>
          <a:prstGeom prst="rect">
            <a:avLst/>
          </a:prstGeom>
          <a:solidFill>
            <a:srgbClr val="B2CFD6"/>
          </a:solidFill>
          <a:ln w="3"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84" name="Freeform 392"/>
          <p:cNvSpPr>
            <a:spLocks noEditPoints="1"/>
          </p:cNvSpPr>
          <p:nvPr/>
        </p:nvSpPr>
        <p:spPr bwMode="auto">
          <a:xfrm>
            <a:off x="3362325" y="4233863"/>
            <a:ext cx="127000" cy="122237"/>
          </a:xfrm>
          <a:custGeom>
            <a:avLst/>
            <a:gdLst>
              <a:gd name="T0" fmla="*/ 0 w 28"/>
              <a:gd name="T1" fmla="*/ 27 h 27"/>
              <a:gd name="T2" fmla="*/ 4 w 28"/>
              <a:gd name="T3" fmla="*/ 27 h 27"/>
              <a:gd name="T4" fmla="*/ 7 w 28"/>
              <a:gd name="T5" fmla="*/ 19 h 27"/>
              <a:gd name="T6" fmla="*/ 20 w 28"/>
              <a:gd name="T7" fmla="*/ 19 h 27"/>
              <a:gd name="T8" fmla="*/ 23 w 28"/>
              <a:gd name="T9" fmla="*/ 27 h 27"/>
              <a:gd name="T10" fmla="*/ 28 w 28"/>
              <a:gd name="T11" fmla="*/ 27 h 27"/>
              <a:gd name="T12" fmla="*/ 16 w 28"/>
              <a:gd name="T13" fmla="*/ 0 h 27"/>
              <a:gd name="T14" fmla="*/ 11 w 28"/>
              <a:gd name="T15" fmla="*/ 0 h 27"/>
              <a:gd name="T16" fmla="*/ 0 w 28"/>
              <a:gd name="T17" fmla="*/ 27 h 27"/>
              <a:gd name="T18" fmla="*/ 9 w 28"/>
              <a:gd name="T19" fmla="*/ 16 h 27"/>
              <a:gd name="T20" fmla="*/ 12 w 28"/>
              <a:gd name="T21" fmla="*/ 8 h 27"/>
              <a:gd name="T22" fmla="*/ 13 w 28"/>
              <a:gd name="T23" fmla="*/ 6 h 27"/>
              <a:gd name="T24" fmla="*/ 13 w 28"/>
              <a:gd name="T25" fmla="*/ 3 h 27"/>
              <a:gd name="T26" fmla="*/ 14 w 28"/>
              <a:gd name="T27" fmla="*/ 6 h 27"/>
              <a:gd name="T28" fmla="*/ 15 w 28"/>
              <a:gd name="T29" fmla="*/ 9 h 27"/>
              <a:gd name="T30" fmla="*/ 18 w 28"/>
              <a:gd name="T31" fmla="*/ 16 h 27"/>
              <a:gd name="T32" fmla="*/ 9 w 28"/>
              <a:gd name="T33" fmla="*/ 1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7">
                <a:moveTo>
                  <a:pt x="0" y="27"/>
                </a:moveTo>
                <a:lnTo>
                  <a:pt x="4" y="27"/>
                </a:lnTo>
                <a:lnTo>
                  <a:pt x="7" y="19"/>
                </a:lnTo>
                <a:lnTo>
                  <a:pt x="20" y="19"/>
                </a:lnTo>
                <a:lnTo>
                  <a:pt x="23" y="27"/>
                </a:lnTo>
                <a:lnTo>
                  <a:pt x="28" y="27"/>
                </a:lnTo>
                <a:lnTo>
                  <a:pt x="16" y="0"/>
                </a:lnTo>
                <a:lnTo>
                  <a:pt x="11" y="0"/>
                </a:lnTo>
                <a:lnTo>
                  <a:pt x="0" y="27"/>
                </a:lnTo>
                <a:close/>
                <a:moveTo>
                  <a:pt x="9" y="16"/>
                </a:moveTo>
                <a:lnTo>
                  <a:pt x="12" y="8"/>
                </a:lnTo>
                <a:cubicBezTo>
                  <a:pt x="12" y="7"/>
                  <a:pt x="12" y="7"/>
                  <a:pt x="13" y="6"/>
                </a:cubicBezTo>
                <a:cubicBezTo>
                  <a:pt x="13" y="5"/>
                  <a:pt x="13" y="4"/>
                  <a:pt x="13" y="3"/>
                </a:cubicBezTo>
                <a:cubicBezTo>
                  <a:pt x="14" y="4"/>
                  <a:pt x="14" y="5"/>
                  <a:pt x="14" y="6"/>
                </a:cubicBezTo>
                <a:cubicBezTo>
                  <a:pt x="15" y="7"/>
                  <a:pt x="15" y="8"/>
                  <a:pt x="15" y="9"/>
                </a:cubicBezTo>
                <a:lnTo>
                  <a:pt x="18" y="16"/>
                </a:lnTo>
                <a:lnTo>
                  <a:pt x="9" y="1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Line 393"/>
          <p:cNvSpPr>
            <a:spLocks noChangeShapeType="1"/>
          </p:cNvSpPr>
          <p:nvPr/>
        </p:nvSpPr>
        <p:spPr bwMode="auto">
          <a:xfrm>
            <a:off x="1939925" y="3308350"/>
            <a:ext cx="4763" cy="842962"/>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6" name="Freeform 394"/>
          <p:cNvSpPr>
            <a:spLocks/>
          </p:cNvSpPr>
          <p:nvPr/>
        </p:nvSpPr>
        <p:spPr bwMode="auto">
          <a:xfrm>
            <a:off x="1903413" y="3997325"/>
            <a:ext cx="87313" cy="153987"/>
          </a:xfrm>
          <a:custGeom>
            <a:avLst/>
            <a:gdLst>
              <a:gd name="T0" fmla="*/ 9 w 19"/>
              <a:gd name="T1" fmla="*/ 10 h 34"/>
              <a:gd name="T2" fmla="*/ 0 w 19"/>
              <a:gd name="T3" fmla="*/ 0 h 34"/>
              <a:gd name="T4" fmla="*/ 9 w 19"/>
              <a:gd name="T5" fmla="*/ 34 h 34"/>
              <a:gd name="T6" fmla="*/ 19 w 19"/>
              <a:gd name="T7" fmla="*/ 0 h 34"/>
              <a:gd name="T8" fmla="*/ 9 w 19"/>
              <a:gd name="T9" fmla="*/ 10 h 34"/>
            </a:gdLst>
            <a:ahLst/>
            <a:cxnLst>
              <a:cxn ang="0">
                <a:pos x="T0" y="T1"/>
              </a:cxn>
              <a:cxn ang="0">
                <a:pos x="T2" y="T3"/>
              </a:cxn>
              <a:cxn ang="0">
                <a:pos x="T4" y="T5"/>
              </a:cxn>
              <a:cxn ang="0">
                <a:pos x="T6" y="T7"/>
              </a:cxn>
              <a:cxn ang="0">
                <a:pos x="T8" y="T9"/>
              </a:cxn>
            </a:cxnLst>
            <a:rect l="0" t="0" r="r" b="b"/>
            <a:pathLst>
              <a:path w="19" h="34">
                <a:moveTo>
                  <a:pt x="9" y="10"/>
                </a:moveTo>
                <a:lnTo>
                  <a:pt x="0" y="0"/>
                </a:lnTo>
                <a:lnTo>
                  <a:pt x="9" y="34"/>
                </a:lnTo>
                <a:lnTo>
                  <a:pt x="19" y="0"/>
                </a:lnTo>
                <a:lnTo>
                  <a:pt x="9" y="10"/>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87" name="Rectangle 395"/>
          <p:cNvSpPr>
            <a:spLocks noChangeArrowheads="1"/>
          </p:cNvSpPr>
          <p:nvPr/>
        </p:nvSpPr>
        <p:spPr bwMode="auto">
          <a:xfrm>
            <a:off x="3662363" y="4202113"/>
            <a:ext cx="360363" cy="219075"/>
          </a:xfrm>
          <a:prstGeom prst="rect">
            <a:avLst/>
          </a:prstGeom>
          <a:solidFill>
            <a:srgbClr val="B2CFD6"/>
          </a:solidFill>
          <a:ln w="3"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89" name="Freeform 397"/>
          <p:cNvSpPr>
            <a:spLocks/>
          </p:cNvSpPr>
          <p:nvPr/>
        </p:nvSpPr>
        <p:spPr bwMode="auto">
          <a:xfrm>
            <a:off x="3794125" y="3476625"/>
            <a:ext cx="9525" cy="715962"/>
          </a:xfrm>
          <a:custGeom>
            <a:avLst/>
            <a:gdLst>
              <a:gd name="T0" fmla="*/ 0 w 2"/>
              <a:gd name="T1" fmla="*/ 0 h 157"/>
              <a:gd name="T2" fmla="*/ 2 w 2"/>
              <a:gd name="T3" fmla="*/ 157 h 157"/>
              <a:gd name="T4" fmla="*/ 0 w 2"/>
              <a:gd name="T5" fmla="*/ 0 h 157"/>
            </a:gdLst>
            <a:ahLst/>
            <a:cxnLst>
              <a:cxn ang="0">
                <a:pos x="T0" y="T1"/>
              </a:cxn>
              <a:cxn ang="0">
                <a:pos x="T2" y="T3"/>
              </a:cxn>
              <a:cxn ang="0">
                <a:pos x="T4" y="T5"/>
              </a:cxn>
            </a:cxnLst>
            <a:rect l="0" t="0" r="r" b="b"/>
            <a:pathLst>
              <a:path w="2" h="157">
                <a:moveTo>
                  <a:pt x="0" y="0"/>
                </a:moveTo>
                <a:cubicBezTo>
                  <a:pt x="2" y="155"/>
                  <a:pt x="2" y="157"/>
                  <a:pt x="2" y="157"/>
                </a:cubicBezTo>
                <a:lnTo>
                  <a:pt x="0" y="0"/>
                </a:lnTo>
                <a:close/>
              </a:path>
            </a:pathLst>
          </a:custGeom>
          <a:solidFill>
            <a:srgbClr val="3B2478"/>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90" name="Freeform 398"/>
          <p:cNvSpPr>
            <a:spLocks/>
          </p:cNvSpPr>
          <p:nvPr/>
        </p:nvSpPr>
        <p:spPr bwMode="auto">
          <a:xfrm>
            <a:off x="3752850" y="4019550"/>
            <a:ext cx="96838" cy="173037"/>
          </a:xfrm>
          <a:custGeom>
            <a:avLst/>
            <a:gdLst>
              <a:gd name="T0" fmla="*/ 11 w 21"/>
              <a:gd name="T1" fmla="*/ 11 h 38"/>
              <a:gd name="T2" fmla="*/ 0 w 21"/>
              <a:gd name="T3" fmla="*/ 0 h 38"/>
              <a:gd name="T4" fmla="*/ 11 w 21"/>
              <a:gd name="T5" fmla="*/ 38 h 38"/>
              <a:gd name="T6" fmla="*/ 21 w 21"/>
              <a:gd name="T7" fmla="*/ 0 h 38"/>
              <a:gd name="T8" fmla="*/ 11 w 21"/>
              <a:gd name="T9" fmla="*/ 11 h 38"/>
            </a:gdLst>
            <a:ahLst/>
            <a:cxnLst>
              <a:cxn ang="0">
                <a:pos x="T0" y="T1"/>
              </a:cxn>
              <a:cxn ang="0">
                <a:pos x="T2" y="T3"/>
              </a:cxn>
              <a:cxn ang="0">
                <a:pos x="T4" y="T5"/>
              </a:cxn>
              <a:cxn ang="0">
                <a:pos x="T6" y="T7"/>
              </a:cxn>
              <a:cxn ang="0">
                <a:pos x="T8" y="T9"/>
              </a:cxn>
            </a:cxnLst>
            <a:rect l="0" t="0" r="r" b="b"/>
            <a:pathLst>
              <a:path w="21" h="38">
                <a:moveTo>
                  <a:pt x="11" y="11"/>
                </a:moveTo>
                <a:lnTo>
                  <a:pt x="0" y="0"/>
                </a:lnTo>
                <a:lnTo>
                  <a:pt x="11" y="38"/>
                </a:lnTo>
                <a:lnTo>
                  <a:pt x="21" y="0"/>
                </a:lnTo>
                <a:lnTo>
                  <a:pt x="11" y="11"/>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91" name="Oval 399"/>
          <p:cNvSpPr>
            <a:spLocks noChangeArrowheads="1"/>
          </p:cNvSpPr>
          <p:nvPr/>
        </p:nvSpPr>
        <p:spPr bwMode="auto">
          <a:xfrm>
            <a:off x="3730625" y="3422650"/>
            <a:ext cx="131763" cy="122237"/>
          </a:xfrm>
          <a:prstGeom prst="ellipse">
            <a:avLst/>
          </a:prstGeom>
          <a:solidFill>
            <a:srgbClr val="3B2478"/>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92" name="Freeform 400"/>
          <p:cNvSpPr>
            <a:spLocks noEditPoints="1"/>
          </p:cNvSpPr>
          <p:nvPr/>
        </p:nvSpPr>
        <p:spPr bwMode="auto">
          <a:xfrm>
            <a:off x="4970463" y="2060575"/>
            <a:ext cx="136525" cy="85725"/>
          </a:xfrm>
          <a:custGeom>
            <a:avLst/>
            <a:gdLst>
              <a:gd name="T0" fmla="*/ 2 w 30"/>
              <a:gd name="T1" fmla="*/ 19 h 19"/>
              <a:gd name="T2" fmla="*/ 2 w 30"/>
              <a:gd name="T3" fmla="*/ 10 h 19"/>
              <a:gd name="T4" fmla="*/ 3 w 30"/>
              <a:gd name="T5" fmla="*/ 8 h 19"/>
              <a:gd name="T6" fmla="*/ 5 w 30"/>
              <a:gd name="T7" fmla="*/ 7 h 19"/>
              <a:gd name="T8" fmla="*/ 6 w 30"/>
              <a:gd name="T9" fmla="*/ 8 h 19"/>
              <a:gd name="T10" fmla="*/ 6 w 30"/>
              <a:gd name="T11" fmla="*/ 5 h 19"/>
              <a:gd name="T12" fmla="*/ 4 w 30"/>
              <a:gd name="T13" fmla="*/ 5 h 19"/>
              <a:gd name="T14" fmla="*/ 3 w 30"/>
              <a:gd name="T15" fmla="*/ 6 h 19"/>
              <a:gd name="T16" fmla="*/ 2 w 30"/>
              <a:gd name="T17" fmla="*/ 5 h 19"/>
              <a:gd name="T18" fmla="*/ 0 w 30"/>
              <a:gd name="T19" fmla="*/ 19 h 19"/>
              <a:gd name="T20" fmla="*/ 8 w 30"/>
              <a:gd name="T21" fmla="*/ 17 h 19"/>
              <a:gd name="T22" fmla="*/ 13 w 30"/>
              <a:gd name="T23" fmla="*/ 19 h 19"/>
              <a:gd name="T24" fmla="*/ 16 w 30"/>
              <a:gd name="T25" fmla="*/ 18 h 19"/>
              <a:gd name="T26" fmla="*/ 18 w 30"/>
              <a:gd name="T27" fmla="*/ 17 h 19"/>
              <a:gd name="T28" fmla="*/ 19 w 30"/>
              <a:gd name="T29" fmla="*/ 15 h 19"/>
              <a:gd name="T30" fmla="*/ 18 w 30"/>
              <a:gd name="T31" fmla="*/ 13 h 19"/>
              <a:gd name="T32" fmla="*/ 17 w 30"/>
              <a:gd name="T33" fmla="*/ 12 h 19"/>
              <a:gd name="T34" fmla="*/ 13 w 30"/>
              <a:gd name="T35" fmla="*/ 11 h 19"/>
              <a:gd name="T36" fmla="*/ 11 w 30"/>
              <a:gd name="T37" fmla="*/ 10 h 19"/>
              <a:gd name="T38" fmla="*/ 10 w 30"/>
              <a:gd name="T39" fmla="*/ 9 h 19"/>
              <a:gd name="T40" fmla="*/ 10 w 30"/>
              <a:gd name="T41" fmla="*/ 9 h 19"/>
              <a:gd name="T42" fmla="*/ 11 w 30"/>
              <a:gd name="T43" fmla="*/ 7 h 19"/>
              <a:gd name="T44" fmla="*/ 13 w 30"/>
              <a:gd name="T45" fmla="*/ 7 h 19"/>
              <a:gd name="T46" fmla="*/ 15 w 30"/>
              <a:gd name="T47" fmla="*/ 7 h 19"/>
              <a:gd name="T48" fmla="*/ 16 w 30"/>
              <a:gd name="T49" fmla="*/ 9 h 19"/>
              <a:gd name="T50" fmla="*/ 18 w 30"/>
              <a:gd name="T51" fmla="*/ 8 h 19"/>
              <a:gd name="T52" fmla="*/ 17 w 30"/>
              <a:gd name="T53" fmla="*/ 6 h 19"/>
              <a:gd name="T54" fmla="*/ 14 w 30"/>
              <a:gd name="T55" fmla="*/ 5 h 19"/>
              <a:gd name="T56" fmla="*/ 12 w 30"/>
              <a:gd name="T57" fmla="*/ 5 h 19"/>
              <a:gd name="T58" fmla="*/ 10 w 30"/>
              <a:gd name="T59" fmla="*/ 6 h 19"/>
              <a:gd name="T60" fmla="*/ 9 w 30"/>
              <a:gd name="T61" fmla="*/ 6 h 19"/>
              <a:gd name="T62" fmla="*/ 8 w 30"/>
              <a:gd name="T63" fmla="*/ 8 h 19"/>
              <a:gd name="T64" fmla="*/ 8 w 30"/>
              <a:gd name="T65" fmla="*/ 10 h 19"/>
              <a:gd name="T66" fmla="*/ 9 w 30"/>
              <a:gd name="T67" fmla="*/ 11 h 19"/>
              <a:gd name="T68" fmla="*/ 11 w 30"/>
              <a:gd name="T69" fmla="*/ 12 h 19"/>
              <a:gd name="T70" fmla="*/ 16 w 30"/>
              <a:gd name="T71" fmla="*/ 14 h 19"/>
              <a:gd name="T72" fmla="*/ 16 w 30"/>
              <a:gd name="T73" fmla="*/ 15 h 19"/>
              <a:gd name="T74" fmla="*/ 16 w 30"/>
              <a:gd name="T75" fmla="*/ 16 h 19"/>
              <a:gd name="T76" fmla="*/ 13 w 30"/>
              <a:gd name="T77" fmla="*/ 17 h 19"/>
              <a:gd name="T78" fmla="*/ 11 w 30"/>
              <a:gd name="T79" fmla="*/ 16 h 19"/>
              <a:gd name="T80" fmla="*/ 10 w 30"/>
              <a:gd name="T81" fmla="*/ 14 h 19"/>
              <a:gd name="T82" fmla="*/ 30 w 30"/>
              <a:gd name="T83" fmla="*/ 19 h 19"/>
              <a:gd name="T84" fmla="*/ 28 w 30"/>
              <a:gd name="T85" fmla="*/ 0 h 19"/>
              <a:gd name="T86" fmla="*/ 23 w 30"/>
              <a:gd name="T87" fmla="*/ 5 h 19"/>
              <a:gd name="T88" fmla="*/ 24 w 30"/>
              <a:gd name="T89" fmla="*/ 6 h 19"/>
              <a:gd name="T90" fmla="*/ 26 w 30"/>
              <a:gd name="T91" fmla="*/ 5 h 19"/>
              <a:gd name="T92" fmla="*/ 27 w 30"/>
              <a:gd name="T9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 h="19">
                <a:moveTo>
                  <a:pt x="0" y="19"/>
                </a:moveTo>
                <a:lnTo>
                  <a:pt x="2" y="19"/>
                </a:lnTo>
                <a:lnTo>
                  <a:pt x="2" y="12"/>
                </a:lnTo>
                <a:cubicBezTo>
                  <a:pt x="2" y="11"/>
                  <a:pt x="2" y="11"/>
                  <a:pt x="2" y="10"/>
                </a:cubicBezTo>
                <a:cubicBezTo>
                  <a:pt x="2" y="10"/>
                  <a:pt x="2" y="9"/>
                  <a:pt x="2" y="9"/>
                </a:cubicBezTo>
                <a:cubicBezTo>
                  <a:pt x="3" y="8"/>
                  <a:pt x="3" y="8"/>
                  <a:pt x="3" y="8"/>
                </a:cubicBezTo>
                <a:cubicBezTo>
                  <a:pt x="4" y="8"/>
                  <a:pt x="4" y="8"/>
                  <a:pt x="4" y="7"/>
                </a:cubicBezTo>
                <a:cubicBezTo>
                  <a:pt x="4" y="7"/>
                  <a:pt x="4" y="7"/>
                  <a:pt x="5" y="7"/>
                </a:cubicBezTo>
                <a:cubicBezTo>
                  <a:pt x="5" y="7"/>
                  <a:pt x="5" y="7"/>
                  <a:pt x="6" y="7"/>
                </a:cubicBezTo>
                <a:cubicBezTo>
                  <a:pt x="6" y="8"/>
                  <a:pt x="6" y="8"/>
                  <a:pt x="6" y="8"/>
                </a:cubicBezTo>
                <a:lnTo>
                  <a:pt x="7" y="6"/>
                </a:lnTo>
                <a:cubicBezTo>
                  <a:pt x="7" y="5"/>
                  <a:pt x="6" y="5"/>
                  <a:pt x="6" y="5"/>
                </a:cubicBezTo>
                <a:cubicBezTo>
                  <a:pt x="6" y="5"/>
                  <a:pt x="5" y="5"/>
                  <a:pt x="5" y="5"/>
                </a:cubicBezTo>
                <a:cubicBezTo>
                  <a:pt x="5" y="5"/>
                  <a:pt x="4" y="5"/>
                  <a:pt x="4" y="5"/>
                </a:cubicBezTo>
                <a:cubicBezTo>
                  <a:pt x="4" y="5"/>
                  <a:pt x="4" y="5"/>
                  <a:pt x="3" y="5"/>
                </a:cubicBezTo>
                <a:cubicBezTo>
                  <a:pt x="3" y="6"/>
                  <a:pt x="3" y="6"/>
                  <a:pt x="3" y="6"/>
                </a:cubicBezTo>
                <a:cubicBezTo>
                  <a:pt x="2" y="6"/>
                  <a:pt x="2" y="7"/>
                  <a:pt x="2" y="7"/>
                </a:cubicBezTo>
                <a:lnTo>
                  <a:pt x="2" y="5"/>
                </a:lnTo>
                <a:lnTo>
                  <a:pt x="0" y="5"/>
                </a:lnTo>
                <a:lnTo>
                  <a:pt x="0" y="19"/>
                </a:lnTo>
                <a:close/>
                <a:moveTo>
                  <a:pt x="8" y="15"/>
                </a:moveTo>
                <a:cubicBezTo>
                  <a:pt x="8" y="15"/>
                  <a:pt x="8" y="16"/>
                  <a:pt x="8" y="17"/>
                </a:cubicBezTo>
                <a:cubicBezTo>
                  <a:pt x="9" y="17"/>
                  <a:pt x="9" y="18"/>
                  <a:pt x="9" y="18"/>
                </a:cubicBezTo>
                <a:cubicBezTo>
                  <a:pt x="10" y="19"/>
                  <a:pt x="12" y="19"/>
                  <a:pt x="13" y="19"/>
                </a:cubicBezTo>
                <a:cubicBezTo>
                  <a:pt x="14" y="19"/>
                  <a:pt x="14" y="19"/>
                  <a:pt x="15" y="19"/>
                </a:cubicBezTo>
                <a:cubicBezTo>
                  <a:pt x="15" y="19"/>
                  <a:pt x="16" y="19"/>
                  <a:pt x="16" y="18"/>
                </a:cubicBezTo>
                <a:cubicBezTo>
                  <a:pt x="17" y="18"/>
                  <a:pt x="17" y="18"/>
                  <a:pt x="17" y="18"/>
                </a:cubicBezTo>
                <a:cubicBezTo>
                  <a:pt x="18" y="18"/>
                  <a:pt x="18" y="17"/>
                  <a:pt x="18" y="17"/>
                </a:cubicBezTo>
                <a:cubicBezTo>
                  <a:pt x="18" y="17"/>
                  <a:pt x="19" y="16"/>
                  <a:pt x="19" y="16"/>
                </a:cubicBezTo>
                <a:cubicBezTo>
                  <a:pt x="19" y="16"/>
                  <a:pt x="19" y="15"/>
                  <a:pt x="19" y="15"/>
                </a:cubicBezTo>
                <a:cubicBezTo>
                  <a:pt x="19" y="14"/>
                  <a:pt x="19" y="14"/>
                  <a:pt x="19" y="14"/>
                </a:cubicBezTo>
                <a:cubicBezTo>
                  <a:pt x="19" y="13"/>
                  <a:pt x="18" y="13"/>
                  <a:pt x="18" y="13"/>
                </a:cubicBezTo>
                <a:cubicBezTo>
                  <a:pt x="18" y="13"/>
                  <a:pt x="18" y="12"/>
                  <a:pt x="18" y="12"/>
                </a:cubicBezTo>
                <a:cubicBezTo>
                  <a:pt x="17" y="12"/>
                  <a:pt x="17" y="12"/>
                  <a:pt x="17" y="12"/>
                </a:cubicBezTo>
                <a:cubicBezTo>
                  <a:pt x="16" y="11"/>
                  <a:pt x="16" y="11"/>
                  <a:pt x="15" y="11"/>
                </a:cubicBezTo>
                <a:cubicBezTo>
                  <a:pt x="15" y="11"/>
                  <a:pt x="14" y="11"/>
                  <a:pt x="13" y="11"/>
                </a:cubicBezTo>
                <a:cubicBezTo>
                  <a:pt x="13" y="10"/>
                  <a:pt x="12" y="10"/>
                  <a:pt x="12" y="10"/>
                </a:cubicBezTo>
                <a:cubicBezTo>
                  <a:pt x="12" y="10"/>
                  <a:pt x="11" y="10"/>
                  <a:pt x="11" y="10"/>
                </a:cubicBezTo>
                <a:cubicBezTo>
                  <a:pt x="11" y="10"/>
                  <a:pt x="11" y="10"/>
                  <a:pt x="11" y="10"/>
                </a:cubicBezTo>
                <a:cubicBezTo>
                  <a:pt x="11" y="10"/>
                  <a:pt x="11" y="9"/>
                  <a:pt x="10" y="9"/>
                </a:cubicBezTo>
                <a:cubicBezTo>
                  <a:pt x="10" y="9"/>
                  <a:pt x="10" y="9"/>
                  <a:pt x="10" y="9"/>
                </a:cubicBezTo>
                <a:cubicBezTo>
                  <a:pt x="10" y="9"/>
                  <a:pt x="10" y="9"/>
                  <a:pt x="10" y="9"/>
                </a:cubicBezTo>
                <a:cubicBezTo>
                  <a:pt x="10" y="8"/>
                  <a:pt x="10" y="8"/>
                  <a:pt x="10" y="8"/>
                </a:cubicBezTo>
                <a:cubicBezTo>
                  <a:pt x="10" y="8"/>
                  <a:pt x="11" y="8"/>
                  <a:pt x="11" y="7"/>
                </a:cubicBezTo>
                <a:cubicBezTo>
                  <a:pt x="11" y="7"/>
                  <a:pt x="11" y="7"/>
                  <a:pt x="12" y="7"/>
                </a:cubicBezTo>
                <a:cubicBezTo>
                  <a:pt x="12" y="7"/>
                  <a:pt x="13" y="7"/>
                  <a:pt x="13" y="7"/>
                </a:cubicBezTo>
                <a:cubicBezTo>
                  <a:pt x="14" y="7"/>
                  <a:pt x="14" y="7"/>
                  <a:pt x="14" y="7"/>
                </a:cubicBezTo>
                <a:cubicBezTo>
                  <a:pt x="15" y="7"/>
                  <a:pt x="15" y="7"/>
                  <a:pt x="15" y="7"/>
                </a:cubicBezTo>
                <a:cubicBezTo>
                  <a:pt x="15" y="8"/>
                  <a:pt x="16" y="8"/>
                  <a:pt x="16" y="8"/>
                </a:cubicBezTo>
                <a:cubicBezTo>
                  <a:pt x="16" y="8"/>
                  <a:pt x="16" y="9"/>
                  <a:pt x="16" y="9"/>
                </a:cubicBezTo>
                <a:lnTo>
                  <a:pt x="18" y="9"/>
                </a:lnTo>
                <a:cubicBezTo>
                  <a:pt x="18" y="8"/>
                  <a:pt x="18" y="8"/>
                  <a:pt x="18" y="8"/>
                </a:cubicBezTo>
                <a:cubicBezTo>
                  <a:pt x="18" y="7"/>
                  <a:pt x="18" y="7"/>
                  <a:pt x="18" y="7"/>
                </a:cubicBezTo>
                <a:cubicBezTo>
                  <a:pt x="17" y="6"/>
                  <a:pt x="17" y="6"/>
                  <a:pt x="17" y="6"/>
                </a:cubicBezTo>
                <a:cubicBezTo>
                  <a:pt x="16" y="6"/>
                  <a:pt x="16" y="6"/>
                  <a:pt x="16" y="5"/>
                </a:cubicBezTo>
                <a:cubicBezTo>
                  <a:pt x="15" y="5"/>
                  <a:pt x="15" y="5"/>
                  <a:pt x="14" y="5"/>
                </a:cubicBezTo>
                <a:cubicBezTo>
                  <a:pt x="14" y="5"/>
                  <a:pt x="13" y="5"/>
                  <a:pt x="13" y="5"/>
                </a:cubicBezTo>
                <a:cubicBezTo>
                  <a:pt x="13" y="5"/>
                  <a:pt x="12" y="5"/>
                  <a:pt x="12" y="5"/>
                </a:cubicBezTo>
                <a:cubicBezTo>
                  <a:pt x="12" y="5"/>
                  <a:pt x="11" y="5"/>
                  <a:pt x="11" y="5"/>
                </a:cubicBezTo>
                <a:cubicBezTo>
                  <a:pt x="11" y="5"/>
                  <a:pt x="10" y="5"/>
                  <a:pt x="10" y="6"/>
                </a:cubicBezTo>
                <a:cubicBezTo>
                  <a:pt x="10" y="6"/>
                  <a:pt x="10" y="6"/>
                  <a:pt x="9" y="6"/>
                </a:cubicBezTo>
                <a:cubicBezTo>
                  <a:pt x="9" y="6"/>
                  <a:pt x="9" y="6"/>
                  <a:pt x="9" y="6"/>
                </a:cubicBezTo>
                <a:cubicBezTo>
                  <a:pt x="9" y="7"/>
                  <a:pt x="9" y="7"/>
                  <a:pt x="8" y="7"/>
                </a:cubicBezTo>
                <a:cubicBezTo>
                  <a:pt x="8" y="7"/>
                  <a:pt x="8" y="8"/>
                  <a:pt x="8" y="8"/>
                </a:cubicBezTo>
                <a:cubicBezTo>
                  <a:pt x="8" y="8"/>
                  <a:pt x="8" y="9"/>
                  <a:pt x="8" y="9"/>
                </a:cubicBezTo>
                <a:cubicBezTo>
                  <a:pt x="8" y="9"/>
                  <a:pt x="8" y="9"/>
                  <a:pt x="8" y="10"/>
                </a:cubicBezTo>
                <a:cubicBezTo>
                  <a:pt x="8" y="10"/>
                  <a:pt x="8" y="10"/>
                  <a:pt x="8" y="11"/>
                </a:cubicBezTo>
                <a:cubicBezTo>
                  <a:pt x="9" y="11"/>
                  <a:pt x="9" y="11"/>
                  <a:pt x="9" y="11"/>
                </a:cubicBezTo>
                <a:cubicBezTo>
                  <a:pt x="9" y="12"/>
                  <a:pt x="10" y="12"/>
                  <a:pt x="10" y="12"/>
                </a:cubicBezTo>
                <a:cubicBezTo>
                  <a:pt x="10" y="12"/>
                  <a:pt x="11" y="12"/>
                  <a:pt x="11" y="12"/>
                </a:cubicBezTo>
                <a:cubicBezTo>
                  <a:pt x="12" y="13"/>
                  <a:pt x="13" y="13"/>
                  <a:pt x="13" y="13"/>
                </a:cubicBezTo>
                <a:cubicBezTo>
                  <a:pt x="15" y="13"/>
                  <a:pt x="15" y="14"/>
                  <a:pt x="16" y="14"/>
                </a:cubicBezTo>
                <a:cubicBezTo>
                  <a:pt x="16" y="14"/>
                  <a:pt x="16" y="14"/>
                  <a:pt x="16" y="14"/>
                </a:cubicBezTo>
                <a:cubicBezTo>
                  <a:pt x="16" y="15"/>
                  <a:pt x="16" y="15"/>
                  <a:pt x="16" y="15"/>
                </a:cubicBezTo>
                <a:cubicBezTo>
                  <a:pt x="16" y="15"/>
                  <a:pt x="16" y="16"/>
                  <a:pt x="16" y="16"/>
                </a:cubicBezTo>
                <a:cubicBezTo>
                  <a:pt x="16" y="16"/>
                  <a:pt x="16" y="16"/>
                  <a:pt x="16" y="16"/>
                </a:cubicBezTo>
                <a:cubicBezTo>
                  <a:pt x="15" y="17"/>
                  <a:pt x="15" y="17"/>
                  <a:pt x="15" y="17"/>
                </a:cubicBezTo>
                <a:cubicBezTo>
                  <a:pt x="14" y="17"/>
                  <a:pt x="14" y="17"/>
                  <a:pt x="13" y="17"/>
                </a:cubicBezTo>
                <a:cubicBezTo>
                  <a:pt x="13" y="17"/>
                  <a:pt x="12" y="17"/>
                  <a:pt x="12" y="17"/>
                </a:cubicBezTo>
                <a:cubicBezTo>
                  <a:pt x="12" y="17"/>
                  <a:pt x="11" y="17"/>
                  <a:pt x="11" y="16"/>
                </a:cubicBezTo>
                <a:cubicBezTo>
                  <a:pt x="11" y="16"/>
                  <a:pt x="10" y="16"/>
                  <a:pt x="10" y="16"/>
                </a:cubicBezTo>
                <a:cubicBezTo>
                  <a:pt x="10" y="15"/>
                  <a:pt x="10" y="15"/>
                  <a:pt x="10" y="14"/>
                </a:cubicBezTo>
                <a:lnTo>
                  <a:pt x="8" y="15"/>
                </a:lnTo>
                <a:close/>
                <a:moveTo>
                  <a:pt x="30" y="19"/>
                </a:moveTo>
                <a:lnTo>
                  <a:pt x="30" y="0"/>
                </a:lnTo>
                <a:lnTo>
                  <a:pt x="28" y="0"/>
                </a:lnTo>
                <a:cubicBezTo>
                  <a:pt x="28" y="1"/>
                  <a:pt x="27" y="2"/>
                  <a:pt x="26" y="3"/>
                </a:cubicBezTo>
                <a:cubicBezTo>
                  <a:pt x="25" y="3"/>
                  <a:pt x="24" y="4"/>
                  <a:pt x="23" y="5"/>
                </a:cubicBezTo>
                <a:lnTo>
                  <a:pt x="23" y="7"/>
                </a:lnTo>
                <a:cubicBezTo>
                  <a:pt x="23" y="7"/>
                  <a:pt x="23" y="7"/>
                  <a:pt x="24" y="6"/>
                </a:cubicBezTo>
                <a:cubicBezTo>
                  <a:pt x="24" y="6"/>
                  <a:pt x="25" y="6"/>
                  <a:pt x="25" y="6"/>
                </a:cubicBezTo>
                <a:cubicBezTo>
                  <a:pt x="25" y="5"/>
                  <a:pt x="26" y="5"/>
                  <a:pt x="26" y="5"/>
                </a:cubicBezTo>
                <a:cubicBezTo>
                  <a:pt x="27" y="5"/>
                  <a:pt x="27" y="4"/>
                  <a:pt x="27" y="4"/>
                </a:cubicBezTo>
                <a:lnTo>
                  <a:pt x="27" y="19"/>
                </a:lnTo>
                <a:lnTo>
                  <a:pt x="30" y="1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401"/>
          <p:cNvSpPr>
            <a:spLocks noChangeArrowheads="1"/>
          </p:cNvSpPr>
          <p:nvPr/>
        </p:nvSpPr>
        <p:spPr bwMode="auto">
          <a:xfrm>
            <a:off x="4897438" y="2024063"/>
            <a:ext cx="319088" cy="182562"/>
          </a:xfrm>
          <a:prstGeom prst="rect">
            <a:avLst/>
          </a:prstGeom>
          <a:noFill/>
          <a:ln w="9" cap="flat">
            <a:solidFill>
              <a:srgbClr val="2B2F3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4" name="Freeform 402"/>
          <p:cNvSpPr>
            <a:spLocks/>
          </p:cNvSpPr>
          <p:nvPr/>
        </p:nvSpPr>
        <p:spPr bwMode="auto">
          <a:xfrm>
            <a:off x="4541838" y="2387600"/>
            <a:ext cx="619125" cy="214312"/>
          </a:xfrm>
          <a:custGeom>
            <a:avLst/>
            <a:gdLst>
              <a:gd name="T0" fmla="*/ 0 w 136"/>
              <a:gd name="T1" fmla="*/ 0 h 47"/>
              <a:gd name="T2" fmla="*/ 28 w 136"/>
              <a:gd name="T3" fmla="*/ 46 h 47"/>
              <a:gd name="T4" fmla="*/ 101 w 136"/>
              <a:gd name="T5" fmla="*/ 47 h 47"/>
              <a:gd name="T6" fmla="*/ 136 w 136"/>
              <a:gd name="T7" fmla="*/ 1 h 47"/>
              <a:gd name="T8" fmla="*/ 0 w 136"/>
              <a:gd name="T9" fmla="*/ 0 h 47"/>
            </a:gdLst>
            <a:ahLst/>
            <a:cxnLst>
              <a:cxn ang="0">
                <a:pos x="T0" y="T1"/>
              </a:cxn>
              <a:cxn ang="0">
                <a:pos x="T2" y="T3"/>
              </a:cxn>
              <a:cxn ang="0">
                <a:pos x="T4" y="T5"/>
              </a:cxn>
              <a:cxn ang="0">
                <a:pos x="T6" y="T7"/>
              </a:cxn>
              <a:cxn ang="0">
                <a:pos x="T8" y="T9"/>
              </a:cxn>
            </a:cxnLst>
            <a:rect l="0" t="0" r="r" b="b"/>
            <a:pathLst>
              <a:path w="136" h="47">
                <a:moveTo>
                  <a:pt x="0" y="0"/>
                </a:moveTo>
                <a:lnTo>
                  <a:pt x="28" y="46"/>
                </a:lnTo>
                <a:lnTo>
                  <a:pt x="101" y="47"/>
                </a:lnTo>
                <a:lnTo>
                  <a:pt x="136" y="1"/>
                </a:lnTo>
                <a:lnTo>
                  <a:pt x="0" y="0"/>
                </a:lnTo>
                <a:close/>
              </a:path>
            </a:pathLst>
          </a:custGeom>
          <a:solidFill>
            <a:srgbClr val="F2C5C3"/>
          </a:solidFill>
          <a:ln w="3"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95" name="Freeform 403"/>
          <p:cNvSpPr>
            <a:spLocks/>
          </p:cNvSpPr>
          <p:nvPr/>
        </p:nvSpPr>
        <p:spPr bwMode="auto">
          <a:xfrm>
            <a:off x="4719638" y="2438400"/>
            <a:ext cx="36513" cy="87312"/>
          </a:xfrm>
          <a:custGeom>
            <a:avLst/>
            <a:gdLst>
              <a:gd name="T0" fmla="*/ 8 w 8"/>
              <a:gd name="T1" fmla="*/ 19 h 19"/>
              <a:gd name="T2" fmla="*/ 8 w 8"/>
              <a:gd name="T3" fmla="*/ 0 h 19"/>
              <a:gd name="T4" fmla="*/ 6 w 8"/>
              <a:gd name="T5" fmla="*/ 0 h 19"/>
              <a:gd name="T6" fmla="*/ 4 w 8"/>
              <a:gd name="T7" fmla="*/ 2 h 19"/>
              <a:gd name="T8" fmla="*/ 0 w 8"/>
              <a:gd name="T9" fmla="*/ 5 h 19"/>
              <a:gd name="T10" fmla="*/ 0 w 8"/>
              <a:gd name="T11" fmla="*/ 7 h 19"/>
              <a:gd name="T12" fmla="*/ 1 w 8"/>
              <a:gd name="T13" fmla="*/ 6 h 19"/>
              <a:gd name="T14" fmla="*/ 3 w 8"/>
              <a:gd name="T15" fmla="*/ 6 h 19"/>
              <a:gd name="T16" fmla="*/ 4 w 8"/>
              <a:gd name="T17" fmla="*/ 5 h 19"/>
              <a:gd name="T18" fmla="*/ 5 w 8"/>
              <a:gd name="T19" fmla="*/ 4 h 19"/>
              <a:gd name="T20" fmla="*/ 5 w 8"/>
              <a:gd name="T21" fmla="*/ 19 h 19"/>
              <a:gd name="T22" fmla="*/ 8 w 8"/>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9">
                <a:moveTo>
                  <a:pt x="8" y="19"/>
                </a:moveTo>
                <a:lnTo>
                  <a:pt x="8" y="0"/>
                </a:lnTo>
                <a:lnTo>
                  <a:pt x="6" y="0"/>
                </a:lnTo>
                <a:cubicBezTo>
                  <a:pt x="6" y="1"/>
                  <a:pt x="5" y="2"/>
                  <a:pt x="4" y="2"/>
                </a:cubicBezTo>
                <a:cubicBezTo>
                  <a:pt x="3" y="3"/>
                  <a:pt x="1" y="4"/>
                  <a:pt x="0" y="5"/>
                </a:cubicBezTo>
                <a:lnTo>
                  <a:pt x="0" y="7"/>
                </a:lnTo>
                <a:cubicBezTo>
                  <a:pt x="0" y="7"/>
                  <a:pt x="1" y="7"/>
                  <a:pt x="1" y="6"/>
                </a:cubicBezTo>
                <a:cubicBezTo>
                  <a:pt x="2" y="6"/>
                  <a:pt x="2" y="6"/>
                  <a:pt x="3" y="6"/>
                </a:cubicBezTo>
                <a:cubicBezTo>
                  <a:pt x="3" y="5"/>
                  <a:pt x="4" y="5"/>
                  <a:pt x="4" y="5"/>
                </a:cubicBezTo>
                <a:cubicBezTo>
                  <a:pt x="5" y="5"/>
                  <a:pt x="5" y="4"/>
                  <a:pt x="5" y="4"/>
                </a:cubicBezTo>
                <a:lnTo>
                  <a:pt x="5" y="19"/>
                </a:lnTo>
                <a:lnTo>
                  <a:pt x="8" y="1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Freeform 404"/>
          <p:cNvSpPr>
            <a:spLocks noEditPoints="1"/>
          </p:cNvSpPr>
          <p:nvPr/>
        </p:nvSpPr>
        <p:spPr bwMode="auto">
          <a:xfrm>
            <a:off x="4956175" y="2428875"/>
            <a:ext cx="63500" cy="87312"/>
          </a:xfrm>
          <a:custGeom>
            <a:avLst/>
            <a:gdLst>
              <a:gd name="T0" fmla="*/ 0 w 14"/>
              <a:gd name="T1" fmla="*/ 9 h 19"/>
              <a:gd name="T2" fmla="*/ 0 w 14"/>
              <a:gd name="T3" fmla="*/ 14 h 19"/>
              <a:gd name="T4" fmla="*/ 2 w 14"/>
              <a:gd name="T5" fmla="*/ 17 h 19"/>
              <a:gd name="T6" fmla="*/ 4 w 14"/>
              <a:gd name="T7" fmla="*/ 19 h 19"/>
              <a:gd name="T8" fmla="*/ 7 w 14"/>
              <a:gd name="T9" fmla="*/ 19 h 19"/>
              <a:gd name="T10" fmla="*/ 9 w 14"/>
              <a:gd name="T11" fmla="*/ 19 h 19"/>
              <a:gd name="T12" fmla="*/ 11 w 14"/>
              <a:gd name="T13" fmla="*/ 18 h 19"/>
              <a:gd name="T14" fmla="*/ 12 w 14"/>
              <a:gd name="T15" fmla="*/ 17 h 19"/>
              <a:gd name="T16" fmla="*/ 13 w 14"/>
              <a:gd name="T17" fmla="*/ 15 h 19"/>
              <a:gd name="T18" fmla="*/ 14 w 14"/>
              <a:gd name="T19" fmla="*/ 12 h 19"/>
              <a:gd name="T20" fmla="*/ 14 w 14"/>
              <a:gd name="T21" fmla="*/ 9 h 19"/>
              <a:gd name="T22" fmla="*/ 14 w 14"/>
              <a:gd name="T23" fmla="*/ 7 h 19"/>
              <a:gd name="T24" fmla="*/ 13 w 14"/>
              <a:gd name="T25" fmla="*/ 5 h 19"/>
              <a:gd name="T26" fmla="*/ 13 w 14"/>
              <a:gd name="T27" fmla="*/ 4 h 19"/>
              <a:gd name="T28" fmla="*/ 12 w 14"/>
              <a:gd name="T29" fmla="*/ 2 h 19"/>
              <a:gd name="T30" fmla="*/ 11 w 14"/>
              <a:gd name="T31" fmla="*/ 1 h 19"/>
              <a:gd name="T32" fmla="*/ 10 w 14"/>
              <a:gd name="T33" fmla="*/ 1 h 19"/>
              <a:gd name="T34" fmla="*/ 9 w 14"/>
              <a:gd name="T35" fmla="*/ 0 h 19"/>
              <a:gd name="T36" fmla="*/ 7 w 14"/>
              <a:gd name="T37" fmla="*/ 0 h 19"/>
              <a:gd name="T38" fmla="*/ 3 w 14"/>
              <a:gd name="T39" fmla="*/ 1 h 19"/>
              <a:gd name="T40" fmla="*/ 2 w 14"/>
              <a:gd name="T41" fmla="*/ 2 h 19"/>
              <a:gd name="T42" fmla="*/ 1 w 14"/>
              <a:gd name="T43" fmla="*/ 4 h 19"/>
              <a:gd name="T44" fmla="*/ 0 w 14"/>
              <a:gd name="T45" fmla="*/ 6 h 19"/>
              <a:gd name="T46" fmla="*/ 0 w 14"/>
              <a:gd name="T47" fmla="*/ 9 h 19"/>
              <a:gd name="T48" fmla="*/ 3 w 14"/>
              <a:gd name="T49" fmla="*/ 9 h 19"/>
              <a:gd name="T50" fmla="*/ 3 w 14"/>
              <a:gd name="T51" fmla="*/ 6 h 19"/>
              <a:gd name="T52" fmla="*/ 4 w 14"/>
              <a:gd name="T53" fmla="*/ 3 h 19"/>
              <a:gd name="T54" fmla="*/ 5 w 14"/>
              <a:gd name="T55" fmla="*/ 2 h 19"/>
              <a:gd name="T56" fmla="*/ 7 w 14"/>
              <a:gd name="T57" fmla="*/ 2 h 19"/>
              <a:gd name="T58" fmla="*/ 9 w 14"/>
              <a:gd name="T59" fmla="*/ 2 h 19"/>
              <a:gd name="T60" fmla="*/ 10 w 14"/>
              <a:gd name="T61" fmla="*/ 3 h 19"/>
              <a:gd name="T62" fmla="*/ 11 w 14"/>
              <a:gd name="T63" fmla="*/ 6 h 19"/>
              <a:gd name="T64" fmla="*/ 11 w 14"/>
              <a:gd name="T65" fmla="*/ 9 h 19"/>
              <a:gd name="T66" fmla="*/ 11 w 14"/>
              <a:gd name="T67" fmla="*/ 13 h 19"/>
              <a:gd name="T68" fmla="*/ 10 w 14"/>
              <a:gd name="T69" fmla="*/ 16 h 19"/>
              <a:gd name="T70" fmla="*/ 9 w 14"/>
              <a:gd name="T71" fmla="*/ 17 h 19"/>
              <a:gd name="T72" fmla="*/ 7 w 14"/>
              <a:gd name="T73" fmla="*/ 17 h 19"/>
              <a:gd name="T74" fmla="*/ 5 w 14"/>
              <a:gd name="T75" fmla="*/ 17 h 19"/>
              <a:gd name="T76" fmla="*/ 4 w 14"/>
              <a:gd name="T77" fmla="*/ 16 h 19"/>
              <a:gd name="T78" fmla="*/ 3 w 14"/>
              <a:gd name="T79" fmla="*/ 13 h 19"/>
              <a:gd name="T80" fmla="*/ 3 w 14"/>
              <a:gd name="T8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19">
                <a:moveTo>
                  <a:pt x="0" y="9"/>
                </a:moveTo>
                <a:cubicBezTo>
                  <a:pt x="0" y="11"/>
                  <a:pt x="0" y="13"/>
                  <a:pt x="0" y="14"/>
                </a:cubicBezTo>
                <a:cubicBezTo>
                  <a:pt x="1" y="15"/>
                  <a:pt x="1" y="16"/>
                  <a:pt x="2" y="17"/>
                </a:cubicBezTo>
                <a:cubicBezTo>
                  <a:pt x="3" y="18"/>
                  <a:pt x="3" y="18"/>
                  <a:pt x="4" y="19"/>
                </a:cubicBezTo>
                <a:cubicBezTo>
                  <a:pt x="5" y="19"/>
                  <a:pt x="6" y="19"/>
                  <a:pt x="7" y="19"/>
                </a:cubicBezTo>
                <a:cubicBezTo>
                  <a:pt x="8" y="19"/>
                  <a:pt x="8" y="19"/>
                  <a:pt x="9" y="19"/>
                </a:cubicBezTo>
                <a:cubicBezTo>
                  <a:pt x="10" y="19"/>
                  <a:pt x="10" y="18"/>
                  <a:pt x="11" y="18"/>
                </a:cubicBezTo>
                <a:cubicBezTo>
                  <a:pt x="11" y="18"/>
                  <a:pt x="12" y="17"/>
                  <a:pt x="12" y="17"/>
                </a:cubicBezTo>
                <a:cubicBezTo>
                  <a:pt x="13" y="16"/>
                  <a:pt x="13" y="15"/>
                  <a:pt x="13" y="15"/>
                </a:cubicBezTo>
                <a:cubicBezTo>
                  <a:pt x="13" y="14"/>
                  <a:pt x="14" y="13"/>
                  <a:pt x="14" y="12"/>
                </a:cubicBezTo>
                <a:cubicBezTo>
                  <a:pt x="14" y="12"/>
                  <a:pt x="14" y="11"/>
                  <a:pt x="14" y="9"/>
                </a:cubicBezTo>
                <a:cubicBezTo>
                  <a:pt x="14" y="9"/>
                  <a:pt x="14" y="8"/>
                  <a:pt x="14" y="7"/>
                </a:cubicBezTo>
                <a:cubicBezTo>
                  <a:pt x="14" y="6"/>
                  <a:pt x="14" y="6"/>
                  <a:pt x="13" y="5"/>
                </a:cubicBezTo>
                <a:cubicBezTo>
                  <a:pt x="13" y="5"/>
                  <a:pt x="13" y="4"/>
                  <a:pt x="13" y="4"/>
                </a:cubicBezTo>
                <a:cubicBezTo>
                  <a:pt x="13" y="3"/>
                  <a:pt x="12" y="3"/>
                  <a:pt x="12" y="2"/>
                </a:cubicBezTo>
                <a:cubicBezTo>
                  <a:pt x="12" y="2"/>
                  <a:pt x="12" y="2"/>
                  <a:pt x="11" y="1"/>
                </a:cubicBezTo>
                <a:cubicBezTo>
                  <a:pt x="11" y="1"/>
                  <a:pt x="10" y="1"/>
                  <a:pt x="10" y="1"/>
                </a:cubicBezTo>
                <a:cubicBezTo>
                  <a:pt x="10" y="0"/>
                  <a:pt x="9" y="0"/>
                  <a:pt x="9" y="0"/>
                </a:cubicBezTo>
                <a:cubicBezTo>
                  <a:pt x="8" y="0"/>
                  <a:pt x="8" y="0"/>
                  <a:pt x="7" y="0"/>
                </a:cubicBezTo>
                <a:cubicBezTo>
                  <a:pt x="5" y="0"/>
                  <a:pt x="4" y="0"/>
                  <a:pt x="3" y="1"/>
                </a:cubicBezTo>
                <a:cubicBezTo>
                  <a:pt x="2" y="1"/>
                  <a:pt x="2" y="2"/>
                  <a:pt x="2" y="2"/>
                </a:cubicBezTo>
                <a:cubicBezTo>
                  <a:pt x="1" y="3"/>
                  <a:pt x="1" y="3"/>
                  <a:pt x="1" y="4"/>
                </a:cubicBezTo>
                <a:cubicBezTo>
                  <a:pt x="0" y="5"/>
                  <a:pt x="0" y="6"/>
                  <a:pt x="0" y="6"/>
                </a:cubicBezTo>
                <a:cubicBezTo>
                  <a:pt x="0" y="7"/>
                  <a:pt x="0" y="8"/>
                  <a:pt x="0" y="9"/>
                </a:cubicBezTo>
                <a:close/>
                <a:moveTo>
                  <a:pt x="3" y="9"/>
                </a:moveTo>
                <a:cubicBezTo>
                  <a:pt x="3" y="8"/>
                  <a:pt x="3" y="7"/>
                  <a:pt x="3" y="6"/>
                </a:cubicBezTo>
                <a:cubicBezTo>
                  <a:pt x="3" y="5"/>
                  <a:pt x="3" y="4"/>
                  <a:pt x="4" y="3"/>
                </a:cubicBezTo>
                <a:cubicBezTo>
                  <a:pt x="4" y="3"/>
                  <a:pt x="5" y="2"/>
                  <a:pt x="5" y="2"/>
                </a:cubicBezTo>
                <a:cubicBezTo>
                  <a:pt x="6" y="2"/>
                  <a:pt x="6" y="2"/>
                  <a:pt x="7" y="2"/>
                </a:cubicBezTo>
                <a:cubicBezTo>
                  <a:pt x="8" y="2"/>
                  <a:pt x="8" y="2"/>
                  <a:pt x="9" y="2"/>
                </a:cubicBezTo>
                <a:cubicBezTo>
                  <a:pt x="9" y="2"/>
                  <a:pt x="10" y="3"/>
                  <a:pt x="10" y="3"/>
                </a:cubicBezTo>
                <a:cubicBezTo>
                  <a:pt x="10" y="4"/>
                  <a:pt x="11" y="5"/>
                  <a:pt x="11" y="6"/>
                </a:cubicBezTo>
                <a:cubicBezTo>
                  <a:pt x="11" y="7"/>
                  <a:pt x="11" y="8"/>
                  <a:pt x="11" y="9"/>
                </a:cubicBezTo>
                <a:cubicBezTo>
                  <a:pt x="11" y="11"/>
                  <a:pt x="11" y="12"/>
                  <a:pt x="11" y="13"/>
                </a:cubicBezTo>
                <a:cubicBezTo>
                  <a:pt x="11" y="14"/>
                  <a:pt x="10" y="15"/>
                  <a:pt x="10" y="16"/>
                </a:cubicBezTo>
                <a:cubicBezTo>
                  <a:pt x="10" y="16"/>
                  <a:pt x="9" y="17"/>
                  <a:pt x="9" y="17"/>
                </a:cubicBezTo>
                <a:cubicBezTo>
                  <a:pt x="8" y="17"/>
                  <a:pt x="8" y="17"/>
                  <a:pt x="7" y="17"/>
                </a:cubicBezTo>
                <a:cubicBezTo>
                  <a:pt x="6" y="17"/>
                  <a:pt x="6" y="17"/>
                  <a:pt x="5" y="17"/>
                </a:cubicBezTo>
                <a:cubicBezTo>
                  <a:pt x="5" y="17"/>
                  <a:pt x="4" y="16"/>
                  <a:pt x="4" y="16"/>
                </a:cubicBezTo>
                <a:cubicBezTo>
                  <a:pt x="3" y="15"/>
                  <a:pt x="3" y="14"/>
                  <a:pt x="3" y="13"/>
                </a:cubicBezTo>
                <a:cubicBezTo>
                  <a:pt x="3" y="12"/>
                  <a:pt x="3" y="11"/>
                  <a:pt x="3" y="9"/>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Line 405"/>
          <p:cNvSpPr>
            <a:spLocks noChangeShapeType="1"/>
          </p:cNvSpPr>
          <p:nvPr/>
        </p:nvSpPr>
        <p:spPr bwMode="auto">
          <a:xfrm>
            <a:off x="4846638" y="2589213"/>
            <a:ext cx="0" cy="185737"/>
          </a:xfrm>
          <a:prstGeom prst="line">
            <a:avLst/>
          </a:prstGeom>
          <a:noFill/>
          <a:ln w="3"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8" name="Freeform 406"/>
          <p:cNvSpPr>
            <a:spLocks/>
          </p:cNvSpPr>
          <p:nvPr/>
        </p:nvSpPr>
        <p:spPr bwMode="auto">
          <a:xfrm>
            <a:off x="4819650" y="2684463"/>
            <a:ext cx="50800" cy="90487"/>
          </a:xfrm>
          <a:custGeom>
            <a:avLst/>
            <a:gdLst>
              <a:gd name="T0" fmla="*/ 6 w 11"/>
              <a:gd name="T1" fmla="*/ 6 h 20"/>
              <a:gd name="T2" fmla="*/ 0 w 11"/>
              <a:gd name="T3" fmla="*/ 0 h 20"/>
              <a:gd name="T4" fmla="*/ 6 w 11"/>
              <a:gd name="T5" fmla="*/ 20 h 20"/>
              <a:gd name="T6" fmla="*/ 11 w 11"/>
              <a:gd name="T7" fmla="*/ 0 h 20"/>
              <a:gd name="T8" fmla="*/ 6 w 11"/>
              <a:gd name="T9" fmla="*/ 6 h 20"/>
            </a:gdLst>
            <a:ahLst/>
            <a:cxnLst>
              <a:cxn ang="0">
                <a:pos x="T0" y="T1"/>
              </a:cxn>
              <a:cxn ang="0">
                <a:pos x="T2" y="T3"/>
              </a:cxn>
              <a:cxn ang="0">
                <a:pos x="T4" y="T5"/>
              </a:cxn>
              <a:cxn ang="0">
                <a:pos x="T6" y="T7"/>
              </a:cxn>
              <a:cxn ang="0">
                <a:pos x="T8" y="T9"/>
              </a:cxn>
            </a:cxnLst>
            <a:rect l="0" t="0" r="r" b="b"/>
            <a:pathLst>
              <a:path w="11" h="20">
                <a:moveTo>
                  <a:pt x="6" y="6"/>
                </a:moveTo>
                <a:lnTo>
                  <a:pt x="0" y="0"/>
                </a:lnTo>
                <a:lnTo>
                  <a:pt x="6" y="20"/>
                </a:lnTo>
                <a:lnTo>
                  <a:pt x="11" y="0"/>
                </a:lnTo>
                <a:lnTo>
                  <a:pt x="6" y="6"/>
                </a:lnTo>
                <a:close/>
              </a:path>
            </a:pathLst>
          </a:custGeom>
          <a:solidFill>
            <a:srgbClr val="24282B"/>
          </a:solidFill>
          <a:ln w="3"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99" name="Freeform 407"/>
          <p:cNvSpPr>
            <a:spLocks noEditPoints="1"/>
          </p:cNvSpPr>
          <p:nvPr/>
        </p:nvSpPr>
        <p:spPr bwMode="auto">
          <a:xfrm>
            <a:off x="4551363" y="2068513"/>
            <a:ext cx="250825" cy="92075"/>
          </a:xfrm>
          <a:custGeom>
            <a:avLst/>
            <a:gdLst>
              <a:gd name="T0" fmla="*/ 2 w 55"/>
              <a:gd name="T1" fmla="*/ 10 h 20"/>
              <a:gd name="T2" fmla="*/ 3 w 55"/>
              <a:gd name="T3" fmla="*/ 6 h 20"/>
              <a:gd name="T4" fmla="*/ 5 w 55"/>
              <a:gd name="T5" fmla="*/ 6 h 20"/>
              <a:gd name="T6" fmla="*/ 5 w 55"/>
              <a:gd name="T7" fmla="*/ 4 h 20"/>
              <a:gd name="T8" fmla="*/ 3 w 55"/>
              <a:gd name="T9" fmla="*/ 4 h 20"/>
              <a:gd name="T10" fmla="*/ 1 w 55"/>
              <a:gd name="T11" fmla="*/ 4 h 20"/>
              <a:gd name="T12" fmla="*/ 14 w 55"/>
              <a:gd name="T13" fmla="*/ 14 h 20"/>
              <a:gd name="T14" fmla="*/ 17 w 55"/>
              <a:gd name="T15" fmla="*/ 15 h 20"/>
              <a:gd name="T16" fmla="*/ 16 w 55"/>
              <a:gd name="T17" fmla="*/ 13 h 20"/>
              <a:gd name="T18" fmla="*/ 16 w 55"/>
              <a:gd name="T19" fmla="*/ 7 h 20"/>
              <a:gd name="T20" fmla="*/ 15 w 55"/>
              <a:gd name="T21" fmla="*/ 5 h 20"/>
              <a:gd name="T22" fmla="*/ 12 w 55"/>
              <a:gd name="T23" fmla="*/ 4 h 20"/>
              <a:gd name="T24" fmla="*/ 8 w 55"/>
              <a:gd name="T25" fmla="*/ 5 h 20"/>
              <a:gd name="T26" fmla="*/ 7 w 55"/>
              <a:gd name="T27" fmla="*/ 7 h 20"/>
              <a:gd name="T28" fmla="*/ 9 w 55"/>
              <a:gd name="T29" fmla="*/ 6 h 20"/>
              <a:gd name="T30" fmla="*/ 13 w 55"/>
              <a:gd name="T31" fmla="*/ 6 h 20"/>
              <a:gd name="T32" fmla="*/ 14 w 55"/>
              <a:gd name="T33" fmla="*/ 8 h 20"/>
              <a:gd name="T34" fmla="*/ 11 w 55"/>
              <a:gd name="T35" fmla="*/ 9 h 20"/>
              <a:gd name="T36" fmla="*/ 8 w 55"/>
              <a:gd name="T37" fmla="*/ 9 h 20"/>
              <a:gd name="T38" fmla="*/ 7 w 55"/>
              <a:gd name="T39" fmla="*/ 11 h 20"/>
              <a:gd name="T40" fmla="*/ 7 w 55"/>
              <a:gd name="T41" fmla="*/ 14 h 20"/>
              <a:gd name="T42" fmla="*/ 10 w 55"/>
              <a:gd name="T43" fmla="*/ 16 h 20"/>
              <a:gd name="T44" fmla="*/ 13 w 55"/>
              <a:gd name="T45" fmla="*/ 15 h 20"/>
              <a:gd name="T46" fmla="*/ 14 w 55"/>
              <a:gd name="T47" fmla="*/ 10 h 20"/>
              <a:gd name="T48" fmla="*/ 13 w 55"/>
              <a:gd name="T49" fmla="*/ 13 h 20"/>
              <a:gd name="T50" fmla="*/ 11 w 55"/>
              <a:gd name="T51" fmla="*/ 14 h 20"/>
              <a:gd name="T52" fmla="*/ 9 w 55"/>
              <a:gd name="T53" fmla="*/ 13 h 20"/>
              <a:gd name="T54" fmla="*/ 9 w 55"/>
              <a:gd name="T55" fmla="*/ 11 h 20"/>
              <a:gd name="T56" fmla="*/ 11 w 55"/>
              <a:gd name="T57" fmla="*/ 11 h 20"/>
              <a:gd name="T58" fmla="*/ 24 w 55"/>
              <a:gd name="T59" fmla="*/ 20 h 20"/>
              <a:gd name="T60" fmla="*/ 21 w 55"/>
              <a:gd name="T61" fmla="*/ 6 h 20"/>
              <a:gd name="T62" fmla="*/ 23 w 55"/>
              <a:gd name="T63" fmla="*/ 1 h 20"/>
              <a:gd name="T64" fmla="*/ 20 w 55"/>
              <a:gd name="T65" fmla="*/ 5 h 20"/>
              <a:gd name="T66" fmla="*/ 19 w 55"/>
              <a:gd name="T67" fmla="*/ 13 h 20"/>
              <a:gd name="T68" fmla="*/ 23 w 55"/>
              <a:gd name="T69" fmla="*/ 20 h 20"/>
              <a:gd name="T70" fmla="*/ 32 w 55"/>
              <a:gd name="T71" fmla="*/ 0 h 20"/>
              <a:gd name="T72" fmla="*/ 27 w 55"/>
              <a:gd name="T73" fmla="*/ 6 h 20"/>
              <a:gd name="T74" fmla="*/ 30 w 55"/>
              <a:gd name="T75" fmla="*/ 4 h 20"/>
              <a:gd name="T76" fmla="*/ 33 w 55"/>
              <a:gd name="T77" fmla="*/ 15 h 20"/>
              <a:gd name="T78" fmla="*/ 39 w 55"/>
              <a:gd name="T79" fmla="*/ 15 h 20"/>
              <a:gd name="T80" fmla="*/ 47 w 55"/>
              <a:gd name="T81" fmla="*/ 14 h 20"/>
              <a:gd name="T82" fmla="*/ 47 w 55"/>
              <a:gd name="T83" fmla="*/ 7 h 20"/>
              <a:gd name="T84" fmla="*/ 42 w 55"/>
              <a:gd name="T85" fmla="*/ 5 h 20"/>
              <a:gd name="T86" fmla="*/ 47 w 55"/>
              <a:gd name="T87" fmla="*/ 2 h 20"/>
              <a:gd name="T88" fmla="*/ 38 w 55"/>
              <a:gd name="T89" fmla="*/ 8 h 20"/>
              <a:gd name="T90" fmla="*/ 41 w 55"/>
              <a:gd name="T91" fmla="*/ 7 h 20"/>
              <a:gd name="T92" fmla="*/ 44 w 55"/>
              <a:gd name="T93" fmla="*/ 7 h 20"/>
              <a:gd name="T94" fmla="*/ 46 w 55"/>
              <a:gd name="T95" fmla="*/ 10 h 20"/>
              <a:gd name="T96" fmla="*/ 43 w 55"/>
              <a:gd name="T97" fmla="*/ 14 h 20"/>
              <a:gd name="T98" fmla="*/ 40 w 55"/>
              <a:gd name="T99" fmla="*/ 12 h 20"/>
              <a:gd name="T100" fmla="*/ 51 w 55"/>
              <a:gd name="T101" fmla="*/ 20 h 20"/>
              <a:gd name="T102" fmla="*/ 55 w 55"/>
              <a:gd name="T103" fmla="*/ 13 h 20"/>
              <a:gd name="T104" fmla="*/ 54 w 55"/>
              <a:gd name="T105" fmla="*/ 5 h 20"/>
              <a:gd name="T106" fmla="*/ 51 w 55"/>
              <a:gd name="T107" fmla="*/ 2 h 20"/>
              <a:gd name="T108" fmla="*/ 52 w 55"/>
              <a:gd name="T109" fmla="*/ 6 h 20"/>
              <a:gd name="T110" fmla="*/ 52 w 55"/>
              <a:gd name="T111"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 h="20">
                <a:moveTo>
                  <a:pt x="0" y="15"/>
                </a:moveTo>
                <a:lnTo>
                  <a:pt x="2" y="15"/>
                </a:lnTo>
                <a:lnTo>
                  <a:pt x="2" y="10"/>
                </a:lnTo>
                <a:cubicBezTo>
                  <a:pt x="2" y="9"/>
                  <a:pt x="2" y="9"/>
                  <a:pt x="2" y="8"/>
                </a:cubicBezTo>
                <a:cubicBezTo>
                  <a:pt x="2" y="8"/>
                  <a:pt x="2" y="8"/>
                  <a:pt x="2" y="7"/>
                </a:cubicBezTo>
                <a:cubicBezTo>
                  <a:pt x="2" y="7"/>
                  <a:pt x="2" y="7"/>
                  <a:pt x="3" y="6"/>
                </a:cubicBezTo>
                <a:cubicBezTo>
                  <a:pt x="3" y="6"/>
                  <a:pt x="3" y="6"/>
                  <a:pt x="3" y="6"/>
                </a:cubicBezTo>
                <a:cubicBezTo>
                  <a:pt x="3" y="6"/>
                  <a:pt x="4" y="6"/>
                  <a:pt x="4" y="6"/>
                </a:cubicBezTo>
                <a:cubicBezTo>
                  <a:pt x="4" y="6"/>
                  <a:pt x="4" y="6"/>
                  <a:pt x="5" y="6"/>
                </a:cubicBezTo>
                <a:cubicBezTo>
                  <a:pt x="5" y="6"/>
                  <a:pt x="5" y="6"/>
                  <a:pt x="5" y="6"/>
                </a:cubicBezTo>
                <a:lnTo>
                  <a:pt x="6" y="5"/>
                </a:lnTo>
                <a:cubicBezTo>
                  <a:pt x="6" y="4"/>
                  <a:pt x="5" y="4"/>
                  <a:pt x="5" y="4"/>
                </a:cubicBezTo>
                <a:cubicBezTo>
                  <a:pt x="5" y="4"/>
                  <a:pt x="4" y="4"/>
                  <a:pt x="4" y="4"/>
                </a:cubicBezTo>
                <a:cubicBezTo>
                  <a:pt x="4" y="4"/>
                  <a:pt x="3" y="4"/>
                  <a:pt x="3" y="4"/>
                </a:cubicBezTo>
                <a:cubicBezTo>
                  <a:pt x="3" y="4"/>
                  <a:pt x="3" y="4"/>
                  <a:pt x="3" y="4"/>
                </a:cubicBezTo>
                <a:cubicBezTo>
                  <a:pt x="2" y="4"/>
                  <a:pt x="2" y="5"/>
                  <a:pt x="2" y="5"/>
                </a:cubicBezTo>
                <a:cubicBezTo>
                  <a:pt x="2" y="5"/>
                  <a:pt x="2" y="5"/>
                  <a:pt x="1" y="6"/>
                </a:cubicBezTo>
                <a:lnTo>
                  <a:pt x="1" y="4"/>
                </a:lnTo>
                <a:lnTo>
                  <a:pt x="0" y="4"/>
                </a:lnTo>
                <a:lnTo>
                  <a:pt x="0" y="15"/>
                </a:lnTo>
                <a:close/>
                <a:moveTo>
                  <a:pt x="14" y="14"/>
                </a:moveTo>
                <a:cubicBezTo>
                  <a:pt x="14" y="14"/>
                  <a:pt x="14" y="15"/>
                  <a:pt x="14" y="15"/>
                </a:cubicBezTo>
                <a:cubicBezTo>
                  <a:pt x="15" y="15"/>
                  <a:pt x="15" y="15"/>
                  <a:pt x="15" y="15"/>
                </a:cubicBezTo>
                <a:lnTo>
                  <a:pt x="17" y="15"/>
                </a:lnTo>
                <a:cubicBezTo>
                  <a:pt x="17" y="15"/>
                  <a:pt x="16" y="15"/>
                  <a:pt x="16" y="15"/>
                </a:cubicBezTo>
                <a:cubicBezTo>
                  <a:pt x="16" y="15"/>
                  <a:pt x="16" y="14"/>
                  <a:pt x="16" y="14"/>
                </a:cubicBezTo>
                <a:cubicBezTo>
                  <a:pt x="16" y="14"/>
                  <a:pt x="16" y="13"/>
                  <a:pt x="16" y="13"/>
                </a:cubicBezTo>
                <a:cubicBezTo>
                  <a:pt x="16" y="12"/>
                  <a:pt x="16" y="12"/>
                  <a:pt x="16" y="11"/>
                </a:cubicBezTo>
                <a:lnTo>
                  <a:pt x="16" y="8"/>
                </a:lnTo>
                <a:cubicBezTo>
                  <a:pt x="16" y="8"/>
                  <a:pt x="16" y="7"/>
                  <a:pt x="16" y="7"/>
                </a:cubicBezTo>
                <a:cubicBezTo>
                  <a:pt x="16" y="7"/>
                  <a:pt x="16" y="7"/>
                  <a:pt x="16" y="6"/>
                </a:cubicBezTo>
                <a:cubicBezTo>
                  <a:pt x="16" y="6"/>
                  <a:pt x="16" y="5"/>
                  <a:pt x="15" y="5"/>
                </a:cubicBezTo>
                <a:cubicBezTo>
                  <a:pt x="15" y="5"/>
                  <a:pt x="15" y="5"/>
                  <a:pt x="15" y="5"/>
                </a:cubicBezTo>
                <a:cubicBezTo>
                  <a:pt x="15" y="4"/>
                  <a:pt x="14" y="4"/>
                  <a:pt x="14" y="4"/>
                </a:cubicBezTo>
                <a:cubicBezTo>
                  <a:pt x="14" y="4"/>
                  <a:pt x="13" y="4"/>
                  <a:pt x="13" y="4"/>
                </a:cubicBezTo>
                <a:cubicBezTo>
                  <a:pt x="13" y="4"/>
                  <a:pt x="12" y="4"/>
                  <a:pt x="12" y="4"/>
                </a:cubicBezTo>
                <a:cubicBezTo>
                  <a:pt x="11" y="4"/>
                  <a:pt x="11" y="4"/>
                  <a:pt x="10" y="4"/>
                </a:cubicBezTo>
                <a:cubicBezTo>
                  <a:pt x="10" y="4"/>
                  <a:pt x="10" y="4"/>
                  <a:pt x="9" y="4"/>
                </a:cubicBezTo>
                <a:cubicBezTo>
                  <a:pt x="9" y="4"/>
                  <a:pt x="9" y="5"/>
                  <a:pt x="8" y="5"/>
                </a:cubicBezTo>
                <a:cubicBezTo>
                  <a:pt x="8" y="5"/>
                  <a:pt x="8" y="5"/>
                  <a:pt x="8" y="5"/>
                </a:cubicBezTo>
                <a:cubicBezTo>
                  <a:pt x="7" y="6"/>
                  <a:pt x="7" y="6"/>
                  <a:pt x="7" y="6"/>
                </a:cubicBezTo>
                <a:cubicBezTo>
                  <a:pt x="7" y="7"/>
                  <a:pt x="7" y="7"/>
                  <a:pt x="7" y="7"/>
                </a:cubicBezTo>
                <a:lnTo>
                  <a:pt x="9" y="8"/>
                </a:lnTo>
                <a:cubicBezTo>
                  <a:pt x="9" y="7"/>
                  <a:pt x="9" y="7"/>
                  <a:pt x="9" y="7"/>
                </a:cubicBezTo>
                <a:cubicBezTo>
                  <a:pt x="9" y="6"/>
                  <a:pt x="9" y="6"/>
                  <a:pt x="9" y="6"/>
                </a:cubicBezTo>
                <a:cubicBezTo>
                  <a:pt x="10" y="6"/>
                  <a:pt x="10" y="6"/>
                  <a:pt x="10" y="6"/>
                </a:cubicBezTo>
                <a:cubicBezTo>
                  <a:pt x="11" y="6"/>
                  <a:pt x="11" y="5"/>
                  <a:pt x="11" y="5"/>
                </a:cubicBezTo>
                <a:cubicBezTo>
                  <a:pt x="12" y="5"/>
                  <a:pt x="12" y="6"/>
                  <a:pt x="13" y="6"/>
                </a:cubicBezTo>
                <a:cubicBezTo>
                  <a:pt x="13" y="6"/>
                  <a:pt x="13" y="6"/>
                  <a:pt x="14" y="6"/>
                </a:cubicBezTo>
                <a:cubicBezTo>
                  <a:pt x="14" y="6"/>
                  <a:pt x="14" y="7"/>
                  <a:pt x="14" y="7"/>
                </a:cubicBezTo>
                <a:cubicBezTo>
                  <a:pt x="14" y="7"/>
                  <a:pt x="14" y="7"/>
                  <a:pt x="14" y="8"/>
                </a:cubicBezTo>
                <a:cubicBezTo>
                  <a:pt x="14" y="8"/>
                  <a:pt x="14" y="8"/>
                  <a:pt x="14" y="8"/>
                </a:cubicBezTo>
                <a:cubicBezTo>
                  <a:pt x="14" y="8"/>
                  <a:pt x="14" y="8"/>
                  <a:pt x="14" y="8"/>
                </a:cubicBezTo>
                <a:cubicBezTo>
                  <a:pt x="13" y="9"/>
                  <a:pt x="12" y="9"/>
                  <a:pt x="11" y="9"/>
                </a:cubicBezTo>
                <a:cubicBezTo>
                  <a:pt x="10" y="9"/>
                  <a:pt x="10" y="9"/>
                  <a:pt x="10" y="9"/>
                </a:cubicBezTo>
                <a:cubicBezTo>
                  <a:pt x="10" y="9"/>
                  <a:pt x="9" y="9"/>
                  <a:pt x="9" y="9"/>
                </a:cubicBezTo>
                <a:cubicBezTo>
                  <a:pt x="9" y="9"/>
                  <a:pt x="9" y="9"/>
                  <a:pt x="8" y="9"/>
                </a:cubicBezTo>
                <a:cubicBezTo>
                  <a:pt x="8" y="10"/>
                  <a:pt x="8" y="10"/>
                  <a:pt x="8" y="10"/>
                </a:cubicBezTo>
                <a:cubicBezTo>
                  <a:pt x="8" y="10"/>
                  <a:pt x="7" y="10"/>
                  <a:pt x="7" y="10"/>
                </a:cubicBezTo>
                <a:cubicBezTo>
                  <a:pt x="7" y="11"/>
                  <a:pt x="7" y="11"/>
                  <a:pt x="7" y="11"/>
                </a:cubicBezTo>
                <a:cubicBezTo>
                  <a:pt x="7" y="11"/>
                  <a:pt x="7" y="11"/>
                  <a:pt x="6" y="12"/>
                </a:cubicBezTo>
                <a:cubicBezTo>
                  <a:pt x="6" y="12"/>
                  <a:pt x="6" y="12"/>
                  <a:pt x="6" y="12"/>
                </a:cubicBezTo>
                <a:cubicBezTo>
                  <a:pt x="6" y="13"/>
                  <a:pt x="6" y="13"/>
                  <a:pt x="7" y="14"/>
                </a:cubicBezTo>
                <a:cubicBezTo>
                  <a:pt x="7" y="14"/>
                  <a:pt x="7" y="14"/>
                  <a:pt x="7" y="15"/>
                </a:cubicBezTo>
                <a:cubicBezTo>
                  <a:pt x="8" y="15"/>
                  <a:pt x="8" y="15"/>
                  <a:pt x="9" y="15"/>
                </a:cubicBezTo>
                <a:cubicBezTo>
                  <a:pt x="9" y="16"/>
                  <a:pt x="10" y="16"/>
                  <a:pt x="10" y="16"/>
                </a:cubicBezTo>
                <a:cubicBezTo>
                  <a:pt x="11" y="16"/>
                  <a:pt x="11" y="16"/>
                  <a:pt x="11" y="16"/>
                </a:cubicBezTo>
                <a:cubicBezTo>
                  <a:pt x="12" y="16"/>
                  <a:pt x="12" y="15"/>
                  <a:pt x="12" y="15"/>
                </a:cubicBezTo>
                <a:cubicBezTo>
                  <a:pt x="13" y="15"/>
                  <a:pt x="13" y="15"/>
                  <a:pt x="13" y="15"/>
                </a:cubicBezTo>
                <a:cubicBezTo>
                  <a:pt x="14" y="15"/>
                  <a:pt x="14" y="14"/>
                  <a:pt x="14" y="14"/>
                </a:cubicBezTo>
                <a:close/>
                <a:moveTo>
                  <a:pt x="14" y="10"/>
                </a:moveTo>
                <a:lnTo>
                  <a:pt x="14" y="10"/>
                </a:lnTo>
                <a:cubicBezTo>
                  <a:pt x="14" y="11"/>
                  <a:pt x="14" y="11"/>
                  <a:pt x="14" y="12"/>
                </a:cubicBezTo>
                <a:cubicBezTo>
                  <a:pt x="14" y="12"/>
                  <a:pt x="14" y="12"/>
                  <a:pt x="14" y="12"/>
                </a:cubicBezTo>
                <a:cubicBezTo>
                  <a:pt x="14" y="13"/>
                  <a:pt x="14" y="13"/>
                  <a:pt x="13" y="13"/>
                </a:cubicBezTo>
                <a:cubicBezTo>
                  <a:pt x="13" y="13"/>
                  <a:pt x="13" y="14"/>
                  <a:pt x="13" y="14"/>
                </a:cubicBezTo>
                <a:cubicBezTo>
                  <a:pt x="12" y="14"/>
                  <a:pt x="12" y="14"/>
                  <a:pt x="12" y="14"/>
                </a:cubicBezTo>
                <a:cubicBezTo>
                  <a:pt x="11" y="14"/>
                  <a:pt x="11" y="14"/>
                  <a:pt x="11" y="14"/>
                </a:cubicBezTo>
                <a:cubicBezTo>
                  <a:pt x="10" y="14"/>
                  <a:pt x="10" y="14"/>
                  <a:pt x="10" y="14"/>
                </a:cubicBezTo>
                <a:cubicBezTo>
                  <a:pt x="9" y="14"/>
                  <a:pt x="9" y="14"/>
                  <a:pt x="9" y="14"/>
                </a:cubicBezTo>
                <a:cubicBezTo>
                  <a:pt x="9" y="14"/>
                  <a:pt x="9" y="13"/>
                  <a:pt x="9" y="13"/>
                </a:cubicBezTo>
                <a:cubicBezTo>
                  <a:pt x="8" y="13"/>
                  <a:pt x="8" y="13"/>
                  <a:pt x="8" y="12"/>
                </a:cubicBezTo>
                <a:cubicBezTo>
                  <a:pt x="8" y="12"/>
                  <a:pt x="8" y="12"/>
                  <a:pt x="9" y="12"/>
                </a:cubicBezTo>
                <a:cubicBezTo>
                  <a:pt x="9" y="11"/>
                  <a:pt x="9" y="11"/>
                  <a:pt x="9" y="11"/>
                </a:cubicBezTo>
                <a:cubicBezTo>
                  <a:pt x="9" y="11"/>
                  <a:pt x="9" y="11"/>
                  <a:pt x="9" y="11"/>
                </a:cubicBezTo>
                <a:cubicBezTo>
                  <a:pt x="10" y="11"/>
                  <a:pt x="10" y="11"/>
                  <a:pt x="10" y="11"/>
                </a:cubicBezTo>
                <a:cubicBezTo>
                  <a:pt x="10" y="11"/>
                  <a:pt x="11" y="11"/>
                  <a:pt x="11" y="11"/>
                </a:cubicBezTo>
                <a:cubicBezTo>
                  <a:pt x="12" y="10"/>
                  <a:pt x="13" y="10"/>
                  <a:pt x="14" y="10"/>
                </a:cubicBezTo>
                <a:close/>
                <a:moveTo>
                  <a:pt x="23" y="20"/>
                </a:moveTo>
                <a:lnTo>
                  <a:pt x="24" y="20"/>
                </a:lnTo>
                <a:cubicBezTo>
                  <a:pt x="23" y="18"/>
                  <a:pt x="22" y="17"/>
                  <a:pt x="22" y="15"/>
                </a:cubicBezTo>
                <a:cubicBezTo>
                  <a:pt x="21" y="13"/>
                  <a:pt x="21" y="12"/>
                  <a:pt x="21" y="10"/>
                </a:cubicBezTo>
                <a:cubicBezTo>
                  <a:pt x="21" y="8"/>
                  <a:pt x="21" y="7"/>
                  <a:pt x="21" y="6"/>
                </a:cubicBezTo>
                <a:cubicBezTo>
                  <a:pt x="21" y="5"/>
                  <a:pt x="22" y="5"/>
                  <a:pt x="22" y="4"/>
                </a:cubicBezTo>
                <a:cubicBezTo>
                  <a:pt x="22" y="4"/>
                  <a:pt x="22" y="3"/>
                  <a:pt x="22" y="3"/>
                </a:cubicBezTo>
                <a:cubicBezTo>
                  <a:pt x="23" y="2"/>
                  <a:pt x="23" y="2"/>
                  <a:pt x="23" y="1"/>
                </a:cubicBezTo>
                <a:cubicBezTo>
                  <a:pt x="23" y="1"/>
                  <a:pt x="24" y="0"/>
                  <a:pt x="24" y="0"/>
                </a:cubicBezTo>
                <a:lnTo>
                  <a:pt x="23" y="0"/>
                </a:lnTo>
                <a:cubicBezTo>
                  <a:pt x="21" y="1"/>
                  <a:pt x="20" y="3"/>
                  <a:pt x="20" y="5"/>
                </a:cubicBezTo>
                <a:cubicBezTo>
                  <a:pt x="19" y="6"/>
                  <a:pt x="19" y="7"/>
                  <a:pt x="19" y="7"/>
                </a:cubicBezTo>
                <a:cubicBezTo>
                  <a:pt x="19" y="8"/>
                  <a:pt x="19" y="9"/>
                  <a:pt x="19" y="10"/>
                </a:cubicBezTo>
                <a:cubicBezTo>
                  <a:pt x="19" y="11"/>
                  <a:pt x="19" y="12"/>
                  <a:pt x="19" y="13"/>
                </a:cubicBezTo>
                <a:cubicBezTo>
                  <a:pt x="19" y="14"/>
                  <a:pt x="20" y="14"/>
                  <a:pt x="20" y="15"/>
                </a:cubicBezTo>
                <a:cubicBezTo>
                  <a:pt x="20" y="16"/>
                  <a:pt x="21" y="17"/>
                  <a:pt x="21" y="18"/>
                </a:cubicBezTo>
                <a:cubicBezTo>
                  <a:pt x="22" y="19"/>
                  <a:pt x="22" y="19"/>
                  <a:pt x="23" y="20"/>
                </a:cubicBezTo>
                <a:close/>
                <a:moveTo>
                  <a:pt x="33" y="15"/>
                </a:moveTo>
                <a:lnTo>
                  <a:pt x="33" y="0"/>
                </a:lnTo>
                <a:lnTo>
                  <a:pt x="32" y="0"/>
                </a:lnTo>
                <a:cubicBezTo>
                  <a:pt x="31" y="0"/>
                  <a:pt x="31" y="1"/>
                  <a:pt x="30" y="2"/>
                </a:cubicBezTo>
                <a:cubicBezTo>
                  <a:pt x="29" y="3"/>
                  <a:pt x="28" y="3"/>
                  <a:pt x="27" y="4"/>
                </a:cubicBezTo>
                <a:lnTo>
                  <a:pt x="27" y="6"/>
                </a:lnTo>
                <a:cubicBezTo>
                  <a:pt x="27" y="5"/>
                  <a:pt x="28" y="5"/>
                  <a:pt x="28" y="5"/>
                </a:cubicBezTo>
                <a:cubicBezTo>
                  <a:pt x="28" y="5"/>
                  <a:pt x="29" y="5"/>
                  <a:pt x="29" y="5"/>
                </a:cubicBezTo>
                <a:cubicBezTo>
                  <a:pt x="30" y="4"/>
                  <a:pt x="30" y="4"/>
                  <a:pt x="30" y="4"/>
                </a:cubicBezTo>
                <a:cubicBezTo>
                  <a:pt x="31" y="4"/>
                  <a:pt x="31" y="3"/>
                  <a:pt x="31" y="3"/>
                </a:cubicBezTo>
                <a:lnTo>
                  <a:pt x="31" y="15"/>
                </a:lnTo>
                <a:lnTo>
                  <a:pt x="33" y="15"/>
                </a:lnTo>
                <a:close/>
                <a:moveTo>
                  <a:pt x="38" y="11"/>
                </a:moveTo>
                <a:cubicBezTo>
                  <a:pt x="38" y="12"/>
                  <a:pt x="38" y="13"/>
                  <a:pt x="38" y="13"/>
                </a:cubicBezTo>
                <a:cubicBezTo>
                  <a:pt x="39" y="14"/>
                  <a:pt x="39" y="14"/>
                  <a:pt x="39" y="15"/>
                </a:cubicBezTo>
                <a:cubicBezTo>
                  <a:pt x="40" y="15"/>
                  <a:pt x="41" y="16"/>
                  <a:pt x="43" y="16"/>
                </a:cubicBezTo>
                <a:cubicBezTo>
                  <a:pt x="44" y="16"/>
                  <a:pt x="44" y="16"/>
                  <a:pt x="45" y="15"/>
                </a:cubicBezTo>
                <a:cubicBezTo>
                  <a:pt x="46" y="15"/>
                  <a:pt x="46" y="14"/>
                  <a:pt x="47" y="14"/>
                </a:cubicBezTo>
                <a:cubicBezTo>
                  <a:pt x="48" y="13"/>
                  <a:pt x="48" y="12"/>
                  <a:pt x="48" y="10"/>
                </a:cubicBezTo>
                <a:cubicBezTo>
                  <a:pt x="48" y="9"/>
                  <a:pt x="48" y="9"/>
                  <a:pt x="48" y="8"/>
                </a:cubicBezTo>
                <a:cubicBezTo>
                  <a:pt x="48" y="8"/>
                  <a:pt x="47" y="7"/>
                  <a:pt x="47" y="7"/>
                </a:cubicBezTo>
                <a:cubicBezTo>
                  <a:pt x="46" y="6"/>
                  <a:pt x="46" y="6"/>
                  <a:pt x="45" y="5"/>
                </a:cubicBezTo>
                <a:cubicBezTo>
                  <a:pt x="45" y="5"/>
                  <a:pt x="44" y="5"/>
                  <a:pt x="43" y="5"/>
                </a:cubicBezTo>
                <a:cubicBezTo>
                  <a:pt x="43" y="5"/>
                  <a:pt x="42" y="5"/>
                  <a:pt x="42" y="5"/>
                </a:cubicBezTo>
                <a:cubicBezTo>
                  <a:pt x="41" y="6"/>
                  <a:pt x="41" y="6"/>
                  <a:pt x="40" y="6"/>
                </a:cubicBezTo>
                <a:lnTo>
                  <a:pt x="41" y="2"/>
                </a:lnTo>
                <a:lnTo>
                  <a:pt x="47" y="2"/>
                </a:lnTo>
                <a:lnTo>
                  <a:pt x="47" y="0"/>
                </a:lnTo>
                <a:lnTo>
                  <a:pt x="40" y="0"/>
                </a:lnTo>
                <a:lnTo>
                  <a:pt x="38" y="8"/>
                </a:lnTo>
                <a:lnTo>
                  <a:pt x="40" y="8"/>
                </a:lnTo>
                <a:cubicBezTo>
                  <a:pt x="40" y="8"/>
                  <a:pt x="40" y="8"/>
                  <a:pt x="40" y="8"/>
                </a:cubicBezTo>
                <a:cubicBezTo>
                  <a:pt x="41" y="8"/>
                  <a:pt x="41" y="7"/>
                  <a:pt x="41" y="7"/>
                </a:cubicBezTo>
                <a:cubicBezTo>
                  <a:pt x="41" y="7"/>
                  <a:pt x="42" y="7"/>
                  <a:pt x="42" y="7"/>
                </a:cubicBezTo>
                <a:cubicBezTo>
                  <a:pt x="42" y="7"/>
                  <a:pt x="42" y="7"/>
                  <a:pt x="43" y="7"/>
                </a:cubicBezTo>
                <a:cubicBezTo>
                  <a:pt x="43" y="7"/>
                  <a:pt x="44" y="7"/>
                  <a:pt x="44" y="7"/>
                </a:cubicBezTo>
                <a:cubicBezTo>
                  <a:pt x="44" y="7"/>
                  <a:pt x="45" y="7"/>
                  <a:pt x="45" y="8"/>
                </a:cubicBezTo>
                <a:cubicBezTo>
                  <a:pt x="45" y="8"/>
                  <a:pt x="46" y="8"/>
                  <a:pt x="46" y="9"/>
                </a:cubicBezTo>
                <a:cubicBezTo>
                  <a:pt x="46" y="9"/>
                  <a:pt x="46" y="10"/>
                  <a:pt x="46" y="10"/>
                </a:cubicBezTo>
                <a:cubicBezTo>
                  <a:pt x="46" y="11"/>
                  <a:pt x="46" y="11"/>
                  <a:pt x="46" y="12"/>
                </a:cubicBezTo>
                <a:cubicBezTo>
                  <a:pt x="46" y="12"/>
                  <a:pt x="45" y="13"/>
                  <a:pt x="45" y="13"/>
                </a:cubicBezTo>
                <a:cubicBezTo>
                  <a:pt x="44" y="14"/>
                  <a:pt x="44" y="14"/>
                  <a:pt x="43" y="14"/>
                </a:cubicBezTo>
                <a:cubicBezTo>
                  <a:pt x="42" y="14"/>
                  <a:pt x="42" y="14"/>
                  <a:pt x="42" y="14"/>
                </a:cubicBezTo>
                <a:cubicBezTo>
                  <a:pt x="41" y="14"/>
                  <a:pt x="41" y="14"/>
                  <a:pt x="41" y="13"/>
                </a:cubicBezTo>
                <a:cubicBezTo>
                  <a:pt x="41" y="13"/>
                  <a:pt x="40" y="13"/>
                  <a:pt x="40" y="12"/>
                </a:cubicBezTo>
                <a:cubicBezTo>
                  <a:pt x="40" y="12"/>
                  <a:pt x="40" y="12"/>
                  <a:pt x="40" y="11"/>
                </a:cubicBezTo>
                <a:lnTo>
                  <a:pt x="38" y="11"/>
                </a:lnTo>
                <a:close/>
                <a:moveTo>
                  <a:pt x="51" y="20"/>
                </a:moveTo>
                <a:cubicBezTo>
                  <a:pt x="52" y="19"/>
                  <a:pt x="52" y="19"/>
                  <a:pt x="53" y="18"/>
                </a:cubicBezTo>
                <a:cubicBezTo>
                  <a:pt x="53" y="17"/>
                  <a:pt x="53" y="16"/>
                  <a:pt x="54" y="15"/>
                </a:cubicBezTo>
                <a:cubicBezTo>
                  <a:pt x="54" y="14"/>
                  <a:pt x="54" y="14"/>
                  <a:pt x="55" y="13"/>
                </a:cubicBezTo>
                <a:cubicBezTo>
                  <a:pt x="55" y="12"/>
                  <a:pt x="55" y="11"/>
                  <a:pt x="55" y="10"/>
                </a:cubicBezTo>
                <a:cubicBezTo>
                  <a:pt x="55" y="9"/>
                  <a:pt x="55" y="8"/>
                  <a:pt x="55" y="7"/>
                </a:cubicBezTo>
                <a:cubicBezTo>
                  <a:pt x="55" y="7"/>
                  <a:pt x="54" y="6"/>
                  <a:pt x="54" y="5"/>
                </a:cubicBezTo>
                <a:cubicBezTo>
                  <a:pt x="53" y="3"/>
                  <a:pt x="52" y="1"/>
                  <a:pt x="51" y="0"/>
                </a:cubicBezTo>
                <a:lnTo>
                  <a:pt x="50" y="0"/>
                </a:lnTo>
                <a:cubicBezTo>
                  <a:pt x="50" y="0"/>
                  <a:pt x="51" y="1"/>
                  <a:pt x="51" y="2"/>
                </a:cubicBezTo>
                <a:cubicBezTo>
                  <a:pt x="51" y="2"/>
                  <a:pt x="51" y="2"/>
                  <a:pt x="51" y="3"/>
                </a:cubicBezTo>
                <a:cubicBezTo>
                  <a:pt x="52" y="3"/>
                  <a:pt x="52" y="4"/>
                  <a:pt x="52" y="4"/>
                </a:cubicBezTo>
                <a:cubicBezTo>
                  <a:pt x="52" y="5"/>
                  <a:pt x="52" y="5"/>
                  <a:pt x="52" y="6"/>
                </a:cubicBezTo>
                <a:cubicBezTo>
                  <a:pt x="53" y="7"/>
                  <a:pt x="53" y="7"/>
                  <a:pt x="53" y="8"/>
                </a:cubicBezTo>
                <a:cubicBezTo>
                  <a:pt x="53" y="8"/>
                  <a:pt x="53" y="9"/>
                  <a:pt x="53" y="10"/>
                </a:cubicBezTo>
                <a:cubicBezTo>
                  <a:pt x="53" y="12"/>
                  <a:pt x="53" y="13"/>
                  <a:pt x="52" y="15"/>
                </a:cubicBezTo>
                <a:cubicBezTo>
                  <a:pt x="52" y="17"/>
                  <a:pt x="51" y="18"/>
                  <a:pt x="50" y="20"/>
                </a:cubicBezTo>
                <a:lnTo>
                  <a:pt x="51" y="2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408"/>
          <p:cNvSpPr>
            <a:spLocks noChangeArrowheads="1"/>
          </p:cNvSpPr>
          <p:nvPr/>
        </p:nvSpPr>
        <p:spPr bwMode="auto">
          <a:xfrm>
            <a:off x="4527550" y="2019300"/>
            <a:ext cx="328613" cy="177800"/>
          </a:xfrm>
          <a:prstGeom prst="rect">
            <a:avLst/>
          </a:prstGeom>
          <a:noFill/>
          <a:ln w="9" cap="flat">
            <a:solidFill>
              <a:srgbClr val="2B2F3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1" name="Line 409"/>
          <p:cNvSpPr>
            <a:spLocks noChangeShapeType="1"/>
          </p:cNvSpPr>
          <p:nvPr/>
        </p:nvSpPr>
        <p:spPr bwMode="auto">
          <a:xfrm>
            <a:off x="4746625" y="2201863"/>
            <a:ext cx="0" cy="173037"/>
          </a:xfrm>
          <a:prstGeom prst="line">
            <a:avLst/>
          </a:prstGeom>
          <a:noFill/>
          <a:ln w="3"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2" name="Freeform 410"/>
          <p:cNvSpPr>
            <a:spLocks/>
          </p:cNvSpPr>
          <p:nvPr/>
        </p:nvSpPr>
        <p:spPr bwMode="auto">
          <a:xfrm>
            <a:off x="4719638" y="2287588"/>
            <a:ext cx="49213" cy="87312"/>
          </a:xfrm>
          <a:custGeom>
            <a:avLst/>
            <a:gdLst>
              <a:gd name="T0" fmla="*/ 6 w 11"/>
              <a:gd name="T1" fmla="*/ 5 h 19"/>
              <a:gd name="T2" fmla="*/ 0 w 11"/>
              <a:gd name="T3" fmla="*/ 0 h 19"/>
              <a:gd name="T4" fmla="*/ 6 w 11"/>
              <a:gd name="T5" fmla="*/ 19 h 19"/>
              <a:gd name="T6" fmla="*/ 11 w 11"/>
              <a:gd name="T7" fmla="*/ 0 h 19"/>
              <a:gd name="T8" fmla="*/ 6 w 11"/>
              <a:gd name="T9" fmla="*/ 5 h 19"/>
            </a:gdLst>
            <a:ahLst/>
            <a:cxnLst>
              <a:cxn ang="0">
                <a:pos x="T0" y="T1"/>
              </a:cxn>
              <a:cxn ang="0">
                <a:pos x="T2" y="T3"/>
              </a:cxn>
              <a:cxn ang="0">
                <a:pos x="T4" y="T5"/>
              </a:cxn>
              <a:cxn ang="0">
                <a:pos x="T6" y="T7"/>
              </a:cxn>
              <a:cxn ang="0">
                <a:pos x="T8" y="T9"/>
              </a:cxn>
            </a:cxnLst>
            <a:rect l="0" t="0" r="r" b="b"/>
            <a:pathLst>
              <a:path w="11" h="19">
                <a:moveTo>
                  <a:pt x="6" y="5"/>
                </a:moveTo>
                <a:lnTo>
                  <a:pt x="0" y="0"/>
                </a:lnTo>
                <a:lnTo>
                  <a:pt x="6" y="19"/>
                </a:lnTo>
                <a:lnTo>
                  <a:pt x="11" y="0"/>
                </a:lnTo>
                <a:lnTo>
                  <a:pt x="6" y="5"/>
                </a:lnTo>
                <a:close/>
              </a:path>
            </a:pathLst>
          </a:custGeom>
          <a:solidFill>
            <a:srgbClr val="24282B"/>
          </a:solidFill>
          <a:ln w="3"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03" name="Line 411"/>
          <p:cNvSpPr>
            <a:spLocks noChangeShapeType="1"/>
          </p:cNvSpPr>
          <p:nvPr/>
        </p:nvSpPr>
        <p:spPr bwMode="auto">
          <a:xfrm>
            <a:off x="5033963" y="2206625"/>
            <a:ext cx="0" cy="168275"/>
          </a:xfrm>
          <a:prstGeom prst="line">
            <a:avLst/>
          </a:prstGeom>
          <a:noFill/>
          <a:ln w="3"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4" name="Freeform 412"/>
          <p:cNvSpPr>
            <a:spLocks/>
          </p:cNvSpPr>
          <p:nvPr/>
        </p:nvSpPr>
        <p:spPr bwMode="auto">
          <a:xfrm>
            <a:off x="5006975" y="2282825"/>
            <a:ext cx="49213" cy="92075"/>
          </a:xfrm>
          <a:custGeom>
            <a:avLst/>
            <a:gdLst>
              <a:gd name="T0" fmla="*/ 6 w 11"/>
              <a:gd name="T1" fmla="*/ 6 h 20"/>
              <a:gd name="T2" fmla="*/ 0 w 11"/>
              <a:gd name="T3" fmla="*/ 0 h 20"/>
              <a:gd name="T4" fmla="*/ 6 w 11"/>
              <a:gd name="T5" fmla="*/ 20 h 20"/>
              <a:gd name="T6" fmla="*/ 11 w 11"/>
              <a:gd name="T7" fmla="*/ 0 h 20"/>
              <a:gd name="T8" fmla="*/ 6 w 11"/>
              <a:gd name="T9" fmla="*/ 6 h 20"/>
            </a:gdLst>
            <a:ahLst/>
            <a:cxnLst>
              <a:cxn ang="0">
                <a:pos x="T0" y="T1"/>
              </a:cxn>
              <a:cxn ang="0">
                <a:pos x="T2" y="T3"/>
              </a:cxn>
              <a:cxn ang="0">
                <a:pos x="T4" y="T5"/>
              </a:cxn>
              <a:cxn ang="0">
                <a:pos x="T6" y="T7"/>
              </a:cxn>
              <a:cxn ang="0">
                <a:pos x="T8" y="T9"/>
              </a:cxn>
            </a:cxnLst>
            <a:rect l="0" t="0" r="r" b="b"/>
            <a:pathLst>
              <a:path w="11" h="20">
                <a:moveTo>
                  <a:pt x="6" y="6"/>
                </a:moveTo>
                <a:lnTo>
                  <a:pt x="0" y="0"/>
                </a:lnTo>
                <a:lnTo>
                  <a:pt x="6" y="20"/>
                </a:lnTo>
                <a:lnTo>
                  <a:pt x="11" y="0"/>
                </a:lnTo>
                <a:lnTo>
                  <a:pt x="6" y="6"/>
                </a:lnTo>
                <a:close/>
              </a:path>
            </a:pathLst>
          </a:custGeom>
          <a:solidFill>
            <a:srgbClr val="24282B"/>
          </a:solidFill>
          <a:ln w="3"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07" name="Rectangle 415"/>
          <p:cNvSpPr>
            <a:spLocks noChangeArrowheads="1"/>
          </p:cNvSpPr>
          <p:nvPr/>
        </p:nvSpPr>
        <p:spPr bwMode="auto">
          <a:xfrm>
            <a:off x="5862638" y="2574925"/>
            <a:ext cx="19050" cy="1905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417"/>
          <p:cNvSpPr>
            <a:spLocks noChangeArrowheads="1"/>
          </p:cNvSpPr>
          <p:nvPr/>
        </p:nvSpPr>
        <p:spPr bwMode="auto">
          <a:xfrm>
            <a:off x="5635625" y="2574925"/>
            <a:ext cx="12700" cy="1905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Freeform 418"/>
          <p:cNvSpPr>
            <a:spLocks/>
          </p:cNvSpPr>
          <p:nvPr/>
        </p:nvSpPr>
        <p:spPr bwMode="auto">
          <a:xfrm>
            <a:off x="5453063" y="2574925"/>
            <a:ext cx="150813" cy="19050"/>
          </a:xfrm>
          <a:custGeom>
            <a:avLst/>
            <a:gdLst>
              <a:gd name="T0" fmla="*/ 0 w 95"/>
              <a:gd name="T1" fmla="*/ 12 h 12"/>
              <a:gd name="T2" fmla="*/ 9 w 95"/>
              <a:gd name="T3" fmla="*/ 12 h 12"/>
              <a:gd name="T4" fmla="*/ 60 w 95"/>
              <a:gd name="T5" fmla="*/ 12 h 12"/>
              <a:gd name="T6" fmla="*/ 95 w 95"/>
              <a:gd name="T7" fmla="*/ 12 h 12"/>
              <a:gd name="T8" fmla="*/ 95 w 95"/>
              <a:gd name="T9" fmla="*/ 0 h 12"/>
              <a:gd name="T10" fmla="*/ 60 w 95"/>
              <a:gd name="T11" fmla="*/ 0 h 12"/>
              <a:gd name="T12" fmla="*/ 9 w 95"/>
              <a:gd name="T13" fmla="*/ 0 h 12"/>
              <a:gd name="T14" fmla="*/ 0 w 95"/>
              <a:gd name="T15" fmla="*/ 0 h 12"/>
              <a:gd name="T16" fmla="*/ 0 w 9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2">
                <a:moveTo>
                  <a:pt x="0" y="12"/>
                </a:moveTo>
                <a:lnTo>
                  <a:pt x="9" y="12"/>
                </a:lnTo>
                <a:lnTo>
                  <a:pt x="60" y="12"/>
                </a:lnTo>
                <a:lnTo>
                  <a:pt x="95" y="12"/>
                </a:lnTo>
                <a:lnTo>
                  <a:pt x="95" y="0"/>
                </a:lnTo>
                <a:lnTo>
                  <a:pt x="60" y="0"/>
                </a:lnTo>
                <a:lnTo>
                  <a:pt x="9" y="0"/>
                </a:lnTo>
                <a:lnTo>
                  <a:pt x="0" y="0"/>
                </a:lnTo>
                <a:lnTo>
                  <a:pt x="0" y="12"/>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419"/>
          <p:cNvSpPr>
            <a:spLocks noChangeArrowheads="1"/>
          </p:cNvSpPr>
          <p:nvPr/>
        </p:nvSpPr>
        <p:spPr bwMode="auto">
          <a:xfrm>
            <a:off x="5402263" y="2574925"/>
            <a:ext cx="19050" cy="1905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Freeform 421"/>
          <p:cNvSpPr>
            <a:spLocks/>
          </p:cNvSpPr>
          <p:nvPr/>
        </p:nvSpPr>
        <p:spPr bwMode="auto">
          <a:xfrm>
            <a:off x="5175250" y="2579688"/>
            <a:ext cx="14288" cy="17462"/>
          </a:xfrm>
          <a:custGeom>
            <a:avLst/>
            <a:gdLst>
              <a:gd name="T0" fmla="*/ 0 w 9"/>
              <a:gd name="T1" fmla="*/ 11 h 11"/>
              <a:gd name="T2" fmla="*/ 9 w 9"/>
              <a:gd name="T3" fmla="*/ 11 h 11"/>
              <a:gd name="T4" fmla="*/ 9 w 9"/>
              <a:gd name="T5" fmla="*/ 11 h 11"/>
              <a:gd name="T6" fmla="*/ 9 w 9"/>
              <a:gd name="T7" fmla="*/ 0 h 11"/>
              <a:gd name="T8" fmla="*/ 9 w 9"/>
              <a:gd name="T9" fmla="*/ 0 h 11"/>
              <a:gd name="T10" fmla="*/ 0 w 9"/>
              <a:gd name="T11" fmla="*/ 0 h 11"/>
              <a:gd name="T12" fmla="*/ 0 w 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1"/>
                </a:moveTo>
                <a:lnTo>
                  <a:pt x="9" y="11"/>
                </a:lnTo>
                <a:lnTo>
                  <a:pt x="9" y="11"/>
                </a:lnTo>
                <a:lnTo>
                  <a:pt x="9" y="0"/>
                </a:lnTo>
                <a:lnTo>
                  <a:pt x="9" y="0"/>
                </a:lnTo>
                <a:lnTo>
                  <a:pt x="0" y="0"/>
                </a:lnTo>
                <a:lnTo>
                  <a:pt x="0" y="11"/>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Freeform 422"/>
          <p:cNvSpPr>
            <a:spLocks/>
          </p:cNvSpPr>
          <p:nvPr/>
        </p:nvSpPr>
        <p:spPr bwMode="auto">
          <a:xfrm>
            <a:off x="5038725" y="2579688"/>
            <a:ext cx="100013" cy="17462"/>
          </a:xfrm>
          <a:custGeom>
            <a:avLst/>
            <a:gdLst>
              <a:gd name="T0" fmla="*/ 0 w 63"/>
              <a:gd name="T1" fmla="*/ 0 h 11"/>
              <a:gd name="T2" fmla="*/ 0 w 63"/>
              <a:gd name="T3" fmla="*/ 11 h 11"/>
              <a:gd name="T4" fmla="*/ 6 w 63"/>
              <a:gd name="T5" fmla="*/ 11 h 11"/>
              <a:gd name="T6" fmla="*/ 17 w 63"/>
              <a:gd name="T7" fmla="*/ 11 h 11"/>
              <a:gd name="T8" fmla="*/ 37 w 63"/>
              <a:gd name="T9" fmla="*/ 11 h 11"/>
              <a:gd name="T10" fmla="*/ 63 w 63"/>
              <a:gd name="T11" fmla="*/ 11 h 11"/>
              <a:gd name="T12" fmla="*/ 63 w 63"/>
              <a:gd name="T13" fmla="*/ 11 h 11"/>
              <a:gd name="T14" fmla="*/ 63 w 63"/>
              <a:gd name="T15" fmla="*/ 0 h 11"/>
              <a:gd name="T16" fmla="*/ 63 w 63"/>
              <a:gd name="T17" fmla="*/ 0 h 11"/>
              <a:gd name="T18" fmla="*/ 37 w 63"/>
              <a:gd name="T19" fmla="*/ 0 h 11"/>
              <a:gd name="T20" fmla="*/ 17 w 63"/>
              <a:gd name="T21" fmla="*/ 0 h 11"/>
              <a:gd name="T22" fmla="*/ 6 w 63"/>
              <a:gd name="T23" fmla="*/ 0 h 11"/>
              <a:gd name="T24" fmla="*/ 0 w 63"/>
              <a:gd name="T25" fmla="*/ 0 h 11"/>
              <a:gd name="T26" fmla="*/ 0 w 63"/>
              <a:gd name="T27" fmla="*/ 11 h 11"/>
              <a:gd name="T28" fmla="*/ 0 w 63"/>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11">
                <a:moveTo>
                  <a:pt x="0" y="0"/>
                </a:moveTo>
                <a:lnTo>
                  <a:pt x="0" y="11"/>
                </a:lnTo>
                <a:lnTo>
                  <a:pt x="6" y="11"/>
                </a:lnTo>
                <a:lnTo>
                  <a:pt x="17" y="11"/>
                </a:lnTo>
                <a:lnTo>
                  <a:pt x="37" y="11"/>
                </a:lnTo>
                <a:lnTo>
                  <a:pt x="63" y="11"/>
                </a:lnTo>
                <a:lnTo>
                  <a:pt x="63" y="11"/>
                </a:lnTo>
                <a:lnTo>
                  <a:pt x="63" y="0"/>
                </a:lnTo>
                <a:lnTo>
                  <a:pt x="63" y="0"/>
                </a:lnTo>
                <a:lnTo>
                  <a:pt x="37" y="0"/>
                </a:lnTo>
                <a:lnTo>
                  <a:pt x="17" y="0"/>
                </a:lnTo>
                <a:lnTo>
                  <a:pt x="6" y="0"/>
                </a:lnTo>
                <a:lnTo>
                  <a:pt x="0" y="0"/>
                </a:lnTo>
                <a:lnTo>
                  <a:pt x="0" y="11"/>
                </a:lnTo>
                <a:lnTo>
                  <a:pt x="0" y="0"/>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423"/>
          <p:cNvSpPr>
            <a:spLocks noChangeArrowheads="1"/>
          </p:cNvSpPr>
          <p:nvPr/>
        </p:nvSpPr>
        <p:spPr bwMode="auto">
          <a:xfrm>
            <a:off x="5038725" y="2579688"/>
            <a:ext cx="46038" cy="1746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Rectangle 424"/>
          <p:cNvSpPr>
            <a:spLocks noChangeArrowheads="1"/>
          </p:cNvSpPr>
          <p:nvPr/>
        </p:nvSpPr>
        <p:spPr bwMode="auto">
          <a:xfrm>
            <a:off x="5119688" y="2579688"/>
            <a:ext cx="14288" cy="1746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426"/>
          <p:cNvSpPr>
            <a:spLocks noChangeArrowheads="1"/>
          </p:cNvSpPr>
          <p:nvPr/>
        </p:nvSpPr>
        <p:spPr bwMode="auto">
          <a:xfrm>
            <a:off x="5348288" y="2579688"/>
            <a:ext cx="17463" cy="1746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0" name="Rectangle 428"/>
          <p:cNvSpPr>
            <a:spLocks noChangeArrowheads="1"/>
          </p:cNvSpPr>
          <p:nvPr/>
        </p:nvSpPr>
        <p:spPr bwMode="auto">
          <a:xfrm>
            <a:off x="5580063" y="2579688"/>
            <a:ext cx="14288" cy="1746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29"/>
          <p:cNvSpPr>
            <a:spLocks noChangeArrowheads="1"/>
          </p:cNvSpPr>
          <p:nvPr/>
        </p:nvSpPr>
        <p:spPr bwMode="auto">
          <a:xfrm>
            <a:off x="5630863" y="2579688"/>
            <a:ext cx="146050" cy="1746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30"/>
          <p:cNvSpPr>
            <a:spLocks noChangeArrowheads="1"/>
          </p:cNvSpPr>
          <p:nvPr/>
        </p:nvSpPr>
        <p:spPr bwMode="auto">
          <a:xfrm>
            <a:off x="5808663" y="2579688"/>
            <a:ext cx="17463" cy="1746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31"/>
          <p:cNvSpPr>
            <a:spLocks noChangeArrowheads="1"/>
          </p:cNvSpPr>
          <p:nvPr/>
        </p:nvSpPr>
        <p:spPr bwMode="auto">
          <a:xfrm>
            <a:off x="5857875" y="2579688"/>
            <a:ext cx="150813" cy="1746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32"/>
          <p:cNvSpPr>
            <a:spLocks noChangeArrowheads="1"/>
          </p:cNvSpPr>
          <p:nvPr/>
        </p:nvSpPr>
        <p:spPr bwMode="auto">
          <a:xfrm>
            <a:off x="6040438" y="2579688"/>
            <a:ext cx="14288" cy="1746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33"/>
          <p:cNvSpPr>
            <a:spLocks/>
          </p:cNvSpPr>
          <p:nvPr/>
        </p:nvSpPr>
        <p:spPr bwMode="auto">
          <a:xfrm>
            <a:off x="5014913" y="2543175"/>
            <a:ext cx="123825" cy="90487"/>
          </a:xfrm>
          <a:custGeom>
            <a:avLst/>
            <a:gdLst>
              <a:gd name="T0" fmla="*/ 27 w 27"/>
              <a:gd name="T1" fmla="*/ 20 h 20"/>
              <a:gd name="T2" fmla="*/ 0 w 27"/>
              <a:gd name="T3" fmla="*/ 10 h 20"/>
              <a:gd name="T4" fmla="*/ 27 w 27"/>
              <a:gd name="T5" fmla="*/ 0 h 20"/>
              <a:gd name="T6" fmla="*/ 27 w 27"/>
              <a:gd name="T7" fmla="*/ 20 h 20"/>
            </a:gdLst>
            <a:ahLst/>
            <a:cxnLst>
              <a:cxn ang="0">
                <a:pos x="T0" y="T1"/>
              </a:cxn>
              <a:cxn ang="0">
                <a:pos x="T2" y="T3"/>
              </a:cxn>
              <a:cxn ang="0">
                <a:pos x="T4" y="T5"/>
              </a:cxn>
              <a:cxn ang="0">
                <a:pos x="T6" y="T7"/>
              </a:cxn>
            </a:cxnLst>
            <a:rect l="0" t="0" r="r" b="b"/>
            <a:pathLst>
              <a:path w="27" h="20">
                <a:moveTo>
                  <a:pt x="27" y="20"/>
                </a:moveTo>
                <a:lnTo>
                  <a:pt x="0" y="10"/>
                </a:lnTo>
                <a:lnTo>
                  <a:pt x="27" y="0"/>
                </a:lnTo>
                <a:cubicBezTo>
                  <a:pt x="23" y="6"/>
                  <a:pt x="23" y="14"/>
                  <a:pt x="27" y="2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Freeform 434"/>
          <p:cNvSpPr>
            <a:spLocks noEditPoints="1"/>
          </p:cNvSpPr>
          <p:nvPr/>
        </p:nvSpPr>
        <p:spPr bwMode="auto">
          <a:xfrm>
            <a:off x="5553075" y="2611438"/>
            <a:ext cx="260350" cy="87312"/>
          </a:xfrm>
          <a:custGeom>
            <a:avLst/>
            <a:gdLst>
              <a:gd name="T0" fmla="*/ 2 w 57"/>
              <a:gd name="T1" fmla="*/ 0 h 19"/>
              <a:gd name="T2" fmla="*/ 0 w 57"/>
              <a:gd name="T3" fmla="*/ 19 h 19"/>
              <a:gd name="T4" fmla="*/ 0 w 57"/>
              <a:gd name="T5" fmla="*/ 5 h 19"/>
              <a:gd name="T6" fmla="*/ 5 w 57"/>
              <a:gd name="T7" fmla="*/ 17 h 19"/>
              <a:gd name="T8" fmla="*/ 12 w 57"/>
              <a:gd name="T9" fmla="*/ 19 h 19"/>
              <a:gd name="T10" fmla="*/ 15 w 57"/>
              <a:gd name="T11" fmla="*/ 17 h 19"/>
              <a:gd name="T12" fmla="*/ 16 w 57"/>
              <a:gd name="T13" fmla="*/ 14 h 19"/>
              <a:gd name="T14" fmla="*/ 14 w 57"/>
              <a:gd name="T15" fmla="*/ 12 h 19"/>
              <a:gd name="T16" fmla="*/ 9 w 57"/>
              <a:gd name="T17" fmla="*/ 10 h 19"/>
              <a:gd name="T18" fmla="*/ 8 w 57"/>
              <a:gd name="T19" fmla="*/ 10 h 19"/>
              <a:gd name="T20" fmla="*/ 7 w 57"/>
              <a:gd name="T21" fmla="*/ 8 h 19"/>
              <a:gd name="T22" fmla="*/ 10 w 57"/>
              <a:gd name="T23" fmla="*/ 7 h 19"/>
              <a:gd name="T24" fmla="*/ 13 w 57"/>
              <a:gd name="T25" fmla="*/ 8 h 19"/>
              <a:gd name="T26" fmla="*/ 15 w 57"/>
              <a:gd name="T27" fmla="*/ 8 h 19"/>
              <a:gd name="T28" fmla="*/ 13 w 57"/>
              <a:gd name="T29" fmla="*/ 5 h 19"/>
              <a:gd name="T30" fmla="*/ 9 w 57"/>
              <a:gd name="T31" fmla="*/ 5 h 19"/>
              <a:gd name="T32" fmla="*/ 7 w 57"/>
              <a:gd name="T33" fmla="*/ 6 h 19"/>
              <a:gd name="T34" fmla="*/ 5 w 57"/>
              <a:gd name="T35" fmla="*/ 8 h 19"/>
              <a:gd name="T36" fmla="*/ 6 w 57"/>
              <a:gd name="T37" fmla="*/ 11 h 19"/>
              <a:gd name="T38" fmla="*/ 8 w 57"/>
              <a:gd name="T39" fmla="*/ 13 h 19"/>
              <a:gd name="T40" fmla="*/ 14 w 57"/>
              <a:gd name="T41" fmla="*/ 15 h 19"/>
              <a:gd name="T42" fmla="*/ 13 w 57"/>
              <a:gd name="T43" fmla="*/ 17 h 19"/>
              <a:gd name="T44" fmla="*/ 9 w 57"/>
              <a:gd name="T45" fmla="*/ 17 h 19"/>
              <a:gd name="T46" fmla="*/ 7 w 57"/>
              <a:gd name="T47" fmla="*/ 15 h 19"/>
              <a:gd name="T48" fmla="*/ 22 w 57"/>
              <a:gd name="T49" fmla="*/ 19 h 19"/>
              <a:gd name="T50" fmla="*/ 26 w 57"/>
              <a:gd name="T51" fmla="*/ 11 h 19"/>
              <a:gd name="T52" fmla="*/ 27 w 57"/>
              <a:gd name="T53" fmla="*/ 11 h 19"/>
              <a:gd name="T54" fmla="*/ 31 w 57"/>
              <a:gd name="T55" fmla="*/ 15 h 19"/>
              <a:gd name="T56" fmla="*/ 33 w 57"/>
              <a:gd name="T57" fmla="*/ 14 h 19"/>
              <a:gd name="T58" fmla="*/ 29 w 57"/>
              <a:gd name="T59" fmla="*/ 10 h 19"/>
              <a:gd name="T60" fmla="*/ 35 w 57"/>
              <a:gd name="T61" fmla="*/ 5 h 19"/>
              <a:gd name="T62" fmla="*/ 33 w 57"/>
              <a:gd name="T63" fmla="*/ 1 h 19"/>
              <a:gd name="T64" fmla="*/ 28 w 57"/>
              <a:gd name="T65" fmla="*/ 0 h 19"/>
              <a:gd name="T66" fmla="*/ 22 w 57"/>
              <a:gd name="T67" fmla="*/ 8 h 19"/>
              <a:gd name="T68" fmla="*/ 31 w 57"/>
              <a:gd name="T69" fmla="*/ 3 h 19"/>
              <a:gd name="T70" fmla="*/ 32 w 57"/>
              <a:gd name="T71" fmla="*/ 6 h 19"/>
              <a:gd name="T72" fmla="*/ 30 w 57"/>
              <a:gd name="T73" fmla="*/ 8 h 19"/>
              <a:gd name="T74" fmla="*/ 22 w 57"/>
              <a:gd name="T75" fmla="*/ 8 h 19"/>
              <a:gd name="T76" fmla="*/ 44 w 57"/>
              <a:gd name="T77" fmla="*/ 17 h 19"/>
              <a:gd name="T78" fmla="*/ 40 w 57"/>
              <a:gd name="T79" fmla="*/ 16 h 19"/>
              <a:gd name="T80" fmla="*/ 49 w 57"/>
              <a:gd name="T81" fmla="*/ 13 h 19"/>
              <a:gd name="T82" fmla="*/ 48 w 57"/>
              <a:gd name="T83" fmla="*/ 9 h 19"/>
              <a:gd name="T84" fmla="*/ 42 w 57"/>
              <a:gd name="T85" fmla="*/ 5 h 19"/>
              <a:gd name="T86" fmla="*/ 36 w 57"/>
              <a:gd name="T87" fmla="*/ 9 h 19"/>
              <a:gd name="T88" fmla="*/ 38 w 57"/>
              <a:gd name="T89" fmla="*/ 18 h 19"/>
              <a:gd name="T90" fmla="*/ 45 w 57"/>
              <a:gd name="T91" fmla="*/ 19 h 19"/>
              <a:gd name="T92" fmla="*/ 49 w 57"/>
              <a:gd name="T93" fmla="*/ 15 h 19"/>
              <a:gd name="T94" fmla="*/ 40 w 57"/>
              <a:gd name="T95" fmla="*/ 8 h 19"/>
              <a:gd name="T96" fmla="*/ 44 w 57"/>
              <a:gd name="T97" fmla="*/ 7 h 19"/>
              <a:gd name="T98" fmla="*/ 46 w 57"/>
              <a:gd name="T99" fmla="*/ 11 h 19"/>
              <a:gd name="T100" fmla="*/ 56 w 57"/>
              <a:gd name="T101" fmla="*/ 17 h 19"/>
              <a:gd name="T102" fmla="*/ 55 w 57"/>
              <a:gd name="T103" fmla="*/ 17 h 19"/>
              <a:gd name="T104" fmla="*/ 54 w 57"/>
              <a:gd name="T105" fmla="*/ 16 h 19"/>
              <a:gd name="T106" fmla="*/ 57 w 57"/>
              <a:gd name="T107" fmla="*/ 7 h 19"/>
              <a:gd name="T108" fmla="*/ 54 w 57"/>
              <a:gd name="T109" fmla="*/ 1 h 19"/>
              <a:gd name="T110" fmla="*/ 50 w 57"/>
              <a:gd name="T111" fmla="*/ 5 h 19"/>
              <a:gd name="T112" fmla="*/ 52 w 57"/>
              <a:gd name="T113" fmla="*/ 15 h 19"/>
              <a:gd name="T114" fmla="*/ 53 w 57"/>
              <a:gd name="T115" fmla="*/ 18 h 19"/>
              <a:gd name="T116" fmla="*/ 55 w 57"/>
              <a:gd name="T117" fmla="*/ 19 h 19"/>
              <a:gd name="T118" fmla="*/ 57 w 57"/>
              <a:gd name="T119"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 h="19">
                <a:moveTo>
                  <a:pt x="0" y="3"/>
                </a:moveTo>
                <a:lnTo>
                  <a:pt x="2" y="3"/>
                </a:lnTo>
                <a:lnTo>
                  <a:pt x="2" y="0"/>
                </a:lnTo>
                <a:lnTo>
                  <a:pt x="0" y="0"/>
                </a:lnTo>
                <a:lnTo>
                  <a:pt x="0" y="3"/>
                </a:lnTo>
                <a:close/>
                <a:moveTo>
                  <a:pt x="0" y="19"/>
                </a:moveTo>
                <a:lnTo>
                  <a:pt x="2" y="19"/>
                </a:lnTo>
                <a:lnTo>
                  <a:pt x="2" y="5"/>
                </a:lnTo>
                <a:lnTo>
                  <a:pt x="0" y="5"/>
                </a:lnTo>
                <a:lnTo>
                  <a:pt x="0" y="19"/>
                </a:lnTo>
                <a:close/>
                <a:moveTo>
                  <a:pt x="5" y="15"/>
                </a:moveTo>
                <a:cubicBezTo>
                  <a:pt x="5" y="16"/>
                  <a:pt x="5" y="16"/>
                  <a:pt x="5" y="17"/>
                </a:cubicBezTo>
                <a:cubicBezTo>
                  <a:pt x="6" y="17"/>
                  <a:pt x="6" y="18"/>
                  <a:pt x="6" y="18"/>
                </a:cubicBezTo>
                <a:cubicBezTo>
                  <a:pt x="7" y="19"/>
                  <a:pt x="9" y="19"/>
                  <a:pt x="11" y="19"/>
                </a:cubicBezTo>
                <a:cubicBezTo>
                  <a:pt x="11" y="19"/>
                  <a:pt x="12" y="19"/>
                  <a:pt x="12" y="19"/>
                </a:cubicBezTo>
                <a:cubicBezTo>
                  <a:pt x="13" y="19"/>
                  <a:pt x="13" y="19"/>
                  <a:pt x="13" y="19"/>
                </a:cubicBezTo>
                <a:cubicBezTo>
                  <a:pt x="14" y="19"/>
                  <a:pt x="14" y="18"/>
                  <a:pt x="15" y="18"/>
                </a:cubicBezTo>
                <a:cubicBezTo>
                  <a:pt x="15" y="18"/>
                  <a:pt x="15" y="18"/>
                  <a:pt x="15" y="17"/>
                </a:cubicBezTo>
                <a:cubicBezTo>
                  <a:pt x="16" y="17"/>
                  <a:pt x="16" y="17"/>
                  <a:pt x="16" y="16"/>
                </a:cubicBezTo>
                <a:cubicBezTo>
                  <a:pt x="16" y="16"/>
                  <a:pt x="16" y="15"/>
                  <a:pt x="16" y="15"/>
                </a:cubicBezTo>
                <a:cubicBezTo>
                  <a:pt x="16" y="15"/>
                  <a:pt x="16" y="14"/>
                  <a:pt x="16" y="14"/>
                </a:cubicBezTo>
                <a:cubicBezTo>
                  <a:pt x="16" y="14"/>
                  <a:pt x="16" y="13"/>
                  <a:pt x="16" y="13"/>
                </a:cubicBezTo>
                <a:cubicBezTo>
                  <a:pt x="15" y="13"/>
                  <a:pt x="15" y="13"/>
                  <a:pt x="15" y="12"/>
                </a:cubicBezTo>
                <a:cubicBezTo>
                  <a:pt x="15" y="12"/>
                  <a:pt x="14" y="12"/>
                  <a:pt x="14" y="12"/>
                </a:cubicBezTo>
                <a:cubicBezTo>
                  <a:pt x="14" y="12"/>
                  <a:pt x="13" y="12"/>
                  <a:pt x="13" y="11"/>
                </a:cubicBezTo>
                <a:cubicBezTo>
                  <a:pt x="12" y="11"/>
                  <a:pt x="11" y="11"/>
                  <a:pt x="11" y="11"/>
                </a:cubicBezTo>
                <a:cubicBezTo>
                  <a:pt x="10" y="11"/>
                  <a:pt x="9" y="10"/>
                  <a:pt x="9" y="10"/>
                </a:cubicBezTo>
                <a:cubicBezTo>
                  <a:pt x="9" y="10"/>
                  <a:pt x="9" y="10"/>
                  <a:pt x="8" y="10"/>
                </a:cubicBezTo>
                <a:cubicBezTo>
                  <a:pt x="8" y="10"/>
                  <a:pt x="8" y="10"/>
                  <a:pt x="8" y="10"/>
                </a:cubicBezTo>
                <a:cubicBezTo>
                  <a:pt x="8" y="10"/>
                  <a:pt x="8" y="10"/>
                  <a:pt x="8" y="10"/>
                </a:cubicBezTo>
                <a:cubicBezTo>
                  <a:pt x="7" y="9"/>
                  <a:pt x="7" y="9"/>
                  <a:pt x="7" y="9"/>
                </a:cubicBezTo>
                <a:cubicBezTo>
                  <a:pt x="7" y="9"/>
                  <a:pt x="7" y="9"/>
                  <a:pt x="7" y="9"/>
                </a:cubicBezTo>
                <a:cubicBezTo>
                  <a:pt x="7" y="8"/>
                  <a:pt x="7" y="8"/>
                  <a:pt x="7" y="8"/>
                </a:cubicBezTo>
                <a:cubicBezTo>
                  <a:pt x="8" y="8"/>
                  <a:pt x="8" y="8"/>
                  <a:pt x="8" y="7"/>
                </a:cubicBezTo>
                <a:cubicBezTo>
                  <a:pt x="8" y="7"/>
                  <a:pt x="8" y="7"/>
                  <a:pt x="9" y="7"/>
                </a:cubicBezTo>
                <a:cubicBezTo>
                  <a:pt x="9" y="7"/>
                  <a:pt x="10" y="7"/>
                  <a:pt x="10" y="7"/>
                </a:cubicBezTo>
                <a:cubicBezTo>
                  <a:pt x="11" y="7"/>
                  <a:pt x="11" y="7"/>
                  <a:pt x="12" y="7"/>
                </a:cubicBezTo>
                <a:cubicBezTo>
                  <a:pt x="12" y="7"/>
                  <a:pt x="12" y="7"/>
                  <a:pt x="12" y="8"/>
                </a:cubicBezTo>
                <a:cubicBezTo>
                  <a:pt x="13" y="8"/>
                  <a:pt x="13" y="8"/>
                  <a:pt x="13" y="8"/>
                </a:cubicBezTo>
                <a:cubicBezTo>
                  <a:pt x="13" y="9"/>
                  <a:pt x="13" y="9"/>
                  <a:pt x="13" y="9"/>
                </a:cubicBezTo>
                <a:lnTo>
                  <a:pt x="16" y="9"/>
                </a:lnTo>
                <a:cubicBezTo>
                  <a:pt x="16" y="8"/>
                  <a:pt x="15" y="8"/>
                  <a:pt x="15" y="8"/>
                </a:cubicBezTo>
                <a:cubicBezTo>
                  <a:pt x="15" y="7"/>
                  <a:pt x="15" y="7"/>
                  <a:pt x="15" y="7"/>
                </a:cubicBezTo>
                <a:cubicBezTo>
                  <a:pt x="15" y="7"/>
                  <a:pt x="14" y="6"/>
                  <a:pt x="14" y="6"/>
                </a:cubicBezTo>
                <a:cubicBezTo>
                  <a:pt x="14" y="6"/>
                  <a:pt x="13" y="6"/>
                  <a:pt x="13" y="5"/>
                </a:cubicBezTo>
                <a:cubicBezTo>
                  <a:pt x="13" y="5"/>
                  <a:pt x="12" y="5"/>
                  <a:pt x="12" y="5"/>
                </a:cubicBezTo>
                <a:cubicBezTo>
                  <a:pt x="11" y="5"/>
                  <a:pt x="11" y="5"/>
                  <a:pt x="10" y="5"/>
                </a:cubicBezTo>
                <a:cubicBezTo>
                  <a:pt x="10" y="5"/>
                  <a:pt x="9" y="5"/>
                  <a:pt x="9" y="5"/>
                </a:cubicBezTo>
                <a:cubicBezTo>
                  <a:pt x="9" y="5"/>
                  <a:pt x="8" y="5"/>
                  <a:pt x="8" y="5"/>
                </a:cubicBezTo>
                <a:cubicBezTo>
                  <a:pt x="8" y="5"/>
                  <a:pt x="7" y="6"/>
                  <a:pt x="7" y="6"/>
                </a:cubicBezTo>
                <a:cubicBezTo>
                  <a:pt x="7" y="6"/>
                  <a:pt x="7" y="6"/>
                  <a:pt x="7" y="6"/>
                </a:cubicBezTo>
                <a:cubicBezTo>
                  <a:pt x="6" y="6"/>
                  <a:pt x="6" y="6"/>
                  <a:pt x="6" y="7"/>
                </a:cubicBezTo>
                <a:cubicBezTo>
                  <a:pt x="6" y="7"/>
                  <a:pt x="6" y="7"/>
                  <a:pt x="5" y="7"/>
                </a:cubicBezTo>
                <a:cubicBezTo>
                  <a:pt x="5" y="8"/>
                  <a:pt x="5" y="8"/>
                  <a:pt x="5" y="8"/>
                </a:cubicBezTo>
                <a:cubicBezTo>
                  <a:pt x="5" y="8"/>
                  <a:pt x="5" y="9"/>
                  <a:pt x="5" y="9"/>
                </a:cubicBezTo>
                <a:cubicBezTo>
                  <a:pt x="5" y="9"/>
                  <a:pt x="5" y="10"/>
                  <a:pt x="5" y="10"/>
                </a:cubicBezTo>
                <a:cubicBezTo>
                  <a:pt x="5" y="10"/>
                  <a:pt x="5" y="11"/>
                  <a:pt x="6" y="11"/>
                </a:cubicBezTo>
                <a:cubicBezTo>
                  <a:pt x="6" y="11"/>
                  <a:pt x="6" y="11"/>
                  <a:pt x="6" y="12"/>
                </a:cubicBezTo>
                <a:cubicBezTo>
                  <a:pt x="6" y="12"/>
                  <a:pt x="7" y="12"/>
                  <a:pt x="7" y="12"/>
                </a:cubicBezTo>
                <a:cubicBezTo>
                  <a:pt x="7" y="12"/>
                  <a:pt x="8" y="12"/>
                  <a:pt x="8" y="13"/>
                </a:cubicBezTo>
                <a:cubicBezTo>
                  <a:pt x="9" y="13"/>
                  <a:pt x="10" y="13"/>
                  <a:pt x="11" y="13"/>
                </a:cubicBezTo>
                <a:cubicBezTo>
                  <a:pt x="12" y="14"/>
                  <a:pt x="13" y="14"/>
                  <a:pt x="13" y="14"/>
                </a:cubicBezTo>
                <a:cubicBezTo>
                  <a:pt x="13" y="14"/>
                  <a:pt x="13" y="14"/>
                  <a:pt x="14" y="15"/>
                </a:cubicBezTo>
                <a:cubicBezTo>
                  <a:pt x="14" y="15"/>
                  <a:pt x="14" y="15"/>
                  <a:pt x="14" y="15"/>
                </a:cubicBezTo>
                <a:cubicBezTo>
                  <a:pt x="14" y="16"/>
                  <a:pt x="14" y="16"/>
                  <a:pt x="14" y="16"/>
                </a:cubicBezTo>
                <a:cubicBezTo>
                  <a:pt x="13" y="16"/>
                  <a:pt x="13" y="17"/>
                  <a:pt x="13" y="17"/>
                </a:cubicBezTo>
                <a:cubicBezTo>
                  <a:pt x="13" y="17"/>
                  <a:pt x="12" y="17"/>
                  <a:pt x="12" y="17"/>
                </a:cubicBezTo>
                <a:cubicBezTo>
                  <a:pt x="12" y="17"/>
                  <a:pt x="11" y="18"/>
                  <a:pt x="11" y="18"/>
                </a:cubicBezTo>
                <a:cubicBezTo>
                  <a:pt x="10" y="18"/>
                  <a:pt x="10" y="17"/>
                  <a:pt x="9" y="17"/>
                </a:cubicBezTo>
                <a:cubicBezTo>
                  <a:pt x="9" y="17"/>
                  <a:pt x="8" y="17"/>
                  <a:pt x="8" y="17"/>
                </a:cubicBezTo>
                <a:cubicBezTo>
                  <a:pt x="8" y="17"/>
                  <a:pt x="7" y="16"/>
                  <a:pt x="7" y="16"/>
                </a:cubicBezTo>
                <a:cubicBezTo>
                  <a:pt x="7" y="16"/>
                  <a:pt x="7" y="15"/>
                  <a:pt x="7" y="15"/>
                </a:cubicBezTo>
                <a:lnTo>
                  <a:pt x="5" y="15"/>
                </a:lnTo>
                <a:close/>
                <a:moveTo>
                  <a:pt x="19" y="19"/>
                </a:moveTo>
                <a:lnTo>
                  <a:pt x="22" y="19"/>
                </a:lnTo>
                <a:lnTo>
                  <a:pt x="22" y="11"/>
                </a:lnTo>
                <a:lnTo>
                  <a:pt x="25" y="11"/>
                </a:lnTo>
                <a:cubicBezTo>
                  <a:pt x="25" y="11"/>
                  <a:pt x="25" y="11"/>
                  <a:pt x="26" y="11"/>
                </a:cubicBezTo>
                <a:cubicBezTo>
                  <a:pt x="26" y="11"/>
                  <a:pt x="26" y="11"/>
                  <a:pt x="26" y="11"/>
                </a:cubicBezTo>
                <a:cubicBezTo>
                  <a:pt x="26" y="11"/>
                  <a:pt x="27" y="11"/>
                  <a:pt x="27" y="11"/>
                </a:cubicBezTo>
                <a:cubicBezTo>
                  <a:pt x="27" y="11"/>
                  <a:pt x="27" y="11"/>
                  <a:pt x="27" y="11"/>
                </a:cubicBezTo>
                <a:cubicBezTo>
                  <a:pt x="28" y="11"/>
                  <a:pt x="28" y="12"/>
                  <a:pt x="28" y="12"/>
                </a:cubicBezTo>
                <a:cubicBezTo>
                  <a:pt x="28" y="12"/>
                  <a:pt x="28" y="12"/>
                  <a:pt x="29" y="13"/>
                </a:cubicBezTo>
                <a:cubicBezTo>
                  <a:pt x="29" y="13"/>
                  <a:pt x="30" y="14"/>
                  <a:pt x="31" y="15"/>
                </a:cubicBezTo>
                <a:lnTo>
                  <a:pt x="33" y="19"/>
                </a:lnTo>
                <a:lnTo>
                  <a:pt x="36" y="19"/>
                </a:lnTo>
                <a:lnTo>
                  <a:pt x="33" y="14"/>
                </a:lnTo>
                <a:cubicBezTo>
                  <a:pt x="33" y="13"/>
                  <a:pt x="32" y="13"/>
                  <a:pt x="32" y="13"/>
                </a:cubicBezTo>
                <a:cubicBezTo>
                  <a:pt x="32" y="12"/>
                  <a:pt x="31" y="12"/>
                  <a:pt x="31" y="11"/>
                </a:cubicBezTo>
                <a:cubicBezTo>
                  <a:pt x="30" y="11"/>
                  <a:pt x="30" y="11"/>
                  <a:pt x="29" y="10"/>
                </a:cubicBezTo>
                <a:cubicBezTo>
                  <a:pt x="31" y="10"/>
                  <a:pt x="32" y="10"/>
                  <a:pt x="33" y="9"/>
                </a:cubicBezTo>
                <a:cubicBezTo>
                  <a:pt x="34" y="8"/>
                  <a:pt x="34" y="8"/>
                  <a:pt x="34" y="7"/>
                </a:cubicBezTo>
                <a:cubicBezTo>
                  <a:pt x="35" y="7"/>
                  <a:pt x="35" y="6"/>
                  <a:pt x="35" y="5"/>
                </a:cubicBezTo>
                <a:cubicBezTo>
                  <a:pt x="35" y="5"/>
                  <a:pt x="35" y="4"/>
                  <a:pt x="34" y="4"/>
                </a:cubicBezTo>
                <a:cubicBezTo>
                  <a:pt x="34" y="3"/>
                  <a:pt x="34" y="3"/>
                  <a:pt x="34" y="2"/>
                </a:cubicBezTo>
                <a:cubicBezTo>
                  <a:pt x="34" y="2"/>
                  <a:pt x="33" y="2"/>
                  <a:pt x="33" y="1"/>
                </a:cubicBezTo>
                <a:cubicBezTo>
                  <a:pt x="33" y="1"/>
                  <a:pt x="32" y="1"/>
                  <a:pt x="32" y="1"/>
                </a:cubicBezTo>
                <a:cubicBezTo>
                  <a:pt x="31" y="0"/>
                  <a:pt x="31" y="0"/>
                  <a:pt x="30" y="0"/>
                </a:cubicBezTo>
                <a:cubicBezTo>
                  <a:pt x="29" y="0"/>
                  <a:pt x="29" y="0"/>
                  <a:pt x="28" y="0"/>
                </a:cubicBezTo>
                <a:lnTo>
                  <a:pt x="19" y="0"/>
                </a:lnTo>
                <a:lnTo>
                  <a:pt x="19" y="19"/>
                </a:lnTo>
                <a:close/>
                <a:moveTo>
                  <a:pt x="22" y="8"/>
                </a:moveTo>
                <a:lnTo>
                  <a:pt x="22" y="2"/>
                </a:lnTo>
                <a:lnTo>
                  <a:pt x="28" y="2"/>
                </a:lnTo>
                <a:cubicBezTo>
                  <a:pt x="29" y="2"/>
                  <a:pt x="30" y="3"/>
                  <a:pt x="31" y="3"/>
                </a:cubicBezTo>
                <a:cubicBezTo>
                  <a:pt x="31" y="3"/>
                  <a:pt x="32" y="4"/>
                  <a:pt x="32" y="4"/>
                </a:cubicBezTo>
                <a:cubicBezTo>
                  <a:pt x="32" y="4"/>
                  <a:pt x="32" y="5"/>
                  <a:pt x="32" y="5"/>
                </a:cubicBezTo>
                <a:cubicBezTo>
                  <a:pt x="32" y="6"/>
                  <a:pt x="32" y="6"/>
                  <a:pt x="32" y="6"/>
                </a:cubicBezTo>
                <a:cubicBezTo>
                  <a:pt x="32" y="6"/>
                  <a:pt x="32" y="7"/>
                  <a:pt x="32" y="7"/>
                </a:cubicBezTo>
                <a:cubicBezTo>
                  <a:pt x="31" y="7"/>
                  <a:pt x="31" y="7"/>
                  <a:pt x="31" y="8"/>
                </a:cubicBezTo>
                <a:cubicBezTo>
                  <a:pt x="31" y="8"/>
                  <a:pt x="30" y="8"/>
                  <a:pt x="30" y="8"/>
                </a:cubicBezTo>
                <a:cubicBezTo>
                  <a:pt x="30" y="8"/>
                  <a:pt x="29" y="8"/>
                  <a:pt x="29" y="8"/>
                </a:cubicBezTo>
                <a:cubicBezTo>
                  <a:pt x="28" y="8"/>
                  <a:pt x="28" y="8"/>
                  <a:pt x="27" y="8"/>
                </a:cubicBezTo>
                <a:lnTo>
                  <a:pt x="22" y="8"/>
                </a:lnTo>
                <a:close/>
                <a:moveTo>
                  <a:pt x="46" y="15"/>
                </a:moveTo>
                <a:cubicBezTo>
                  <a:pt x="46" y="16"/>
                  <a:pt x="45" y="16"/>
                  <a:pt x="45" y="17"/>
                </a:cubicBezTo>
                <a:cubicBezTo>
                  <a:pt x="44" y="17"/>
                  <a:pt x="44" y="17"/>
                  <a:pt x="44" y="17"/>
                </a:cubicBezTo>
                <a:cubicBezTo>
                  <a:pt x="43" y="17"/>
                  <a:pt x="43" y="18"/>
                  <a:pt x="42" y="18"/>
                </a:cubicBezTo>
                <a:cubicBezTo>
                  <a:pt x="42" y="18"/>
                  <a:pt x="41" y="17"/>
                  <a:pt x="41" y="17"/>
                </a:cubicBezTo>
                <a:cubicBezTo>
                  <a:pt x="40" y="17"/>
                  <a:pt x="40" y="17"/>
                  <a:pt x="40" y="16"/>
                </a:cubicBezTo>
                <a:cubicBezTo>
                  <a:pt x="39" y="16"/>
                  <a:pt x="39" y="15"/>
                  <a:pt x="39" y="15"/>
                </a:cubicBezTo>
                <a:cubicBezTo>
                  <a:pt x="38" y="14"/>
                  <a:pt x="38" y="14"/>
                  <a:pt x="38" y="13"/>
                </a:cubicBezTo>
                <a:lnTo>
                  <a:pt x="49" y="13"/>
                </a:lnTo>
                <a:cubicBezTo>
                  <a:pt x="49" y="13"/>
                  <a:pt x="49" y="13"/>
                  <a:pt x="49" y="12"/>
                </a:cubicBezTo>
                <a:cubicBezTo>
                  <a:pt x="49" y="12"/>
                  <a:pt x="49" y="12"/>
                  <a:pt x="49" y="12"/>
                </a:cubicBezTo>
                <a:cubicBezTo>
                  <a:pt x="49" y="11"/>
                  <a:pt x="49" y="10"/>
                  <a:pt x="48" y="9"/>
                </a:cubicBezTo>
                <a:cubicBezTo>
                  <a:pt x="48" y="8"/>
                  <a:pt x="48" y="8"/>
                  <a:pt x="47" y="7"/>
                </a:cubicBezTo>
                <a:cubicBezTo>
                  <a:pt x="46" y="6"/>
                  <a:pt x="46" y="6"/>
                  <a:pt x="45" y="6"/>
                </a:cubicBezTo>
                <a:cubicBezTo>
                  <a:pt x="44" y="5"/>
                  <a:pt x="43" y="5"/>
                  <a:pt x="42" y="5"/>
                </a:cubicBezTo>
                <a:cubicBezTo>
                  <a:pt x="41" y="5"/>
                  <a:pt x="41" y="5"/>
                  <a:pt x="40" y="6"/>
                </a:cubicBezTo>
                <a:cubicBezTo>
                  <a:pt x="39" y="6"/>
                  <a:pt x="38" y="6"/>
                  <a:pt x="38" y="7"/>
                </a:cubicBezTo>
                <a:cubicBezTo>
                  <a:pt x="37" y="8"/>
                  <a:pt x="37" y="8"/>
                  <a:pt x="36" y="9"/>
                </a:cubicBezTo>
                <a:cubicBezTo>
                  <a:pt x="36" y="10"/>
                  <a:pt x="36" y="11"/>
                  <a:pt x="36" y="12"/>
                </a:cubicBezTo>
                <a:cubicBezTo>
                  <a:pt x="36" y="13"/>
                  <a:pt x="36" y="14"/>
                  <a:pt x="36" y="15"/>
                </a:cubicBezTo>
                <a:cubicBezTo>
                  <a:pt x="37" y="16"/>
                  <a:pt x="37" y="17"/>
                  <a:pt x="38" y="18"/>
                </a:cubicBezTo>
                <a:cubicBezTo>
                  <a:pt x="38" y="18"/>
                  <a:pt x="39" y="19"/>
                  <a:pt x="40" y="19"/>
                </a:cubicBezTo>
                <a:cubicBezTo>
                  <a:pt x="41" y="19"/>
                  <a:pt x="41" y="19"/>
                  <a:pt x="42" y="19"/>
                </a:cubicBezTo>
                <a:cubicBezTo>
                  <a:pt x="43" y="19"/>
                  <a:pt x="44" y="19"/>
                  <a:pt x="45" y="19"/>
                </a:cubicBezTo>
                <a:cubicBezTo>
                  <a:pt x="45" y="19"/>
                  <a:pt x="46" y="19"/>
                  <a:pt x="46" y="18"/>
                </a:cubicBezTo>
                <a:cubicBezTo>
                  <a:pt x="47" y="18"/>
                  <a:pt x="47" y="17"/>
                  <a:pt x="48" y="17"/>
                </a:cubicBezTo>
                <a:cubicBezTo>
                  <a:pt x="48" y="16"/>
                  <a:pt x="48" y="16"/>
                  <a:pt x="49" y="15"/>
                </a:cubicBezTo>
                <a:lnTo>
                  <a:pt x="46" y="15"/>
                </a:lnTo>
                <a:close/>
                <a:moveTo>
                  <a:pt x="38" y="11"/>
                </a:moveTo>
                <a:cubicBezTo>
                  <a:pt x="39" y="10"/>
                  <a:pt x="39" y="9"/>
                  <a:pt x="40" y="8"/>
                </a:cubicBezTo>
                <a:cubicBezTo>
                  <a:pt x="40" y="8"/>
                  <a:pt x="40" y="7"/>
                  <a:pt x="41" y="7"/>
                </a:cubicBezTo>
                <a:cubicBezTo>
                  <a:pt x="41" y="7"/>
                  <a:pt x="42" y="7"/>
                  <a:pt x="42" y="7"/>
                </a:cubicBezTo>
                <a:cubicBezTo>
                  <a:pt x="43" y="7"/>
                  <a:pt x="44" y="7"/>
                  <a:pt x="44" y="7"/>
                </a:cubicBezTo>
                <a:cubicBezTo>
                  <a:pt x="44" y="8"/>
                  <a:pt x="45" y="8"/>
                  <a:pt x="45" y="8"/>
                </a:cubicBezTo>
                <a:cubicBezTo>
                  <a:pt x="46" y="9"/>
                  <a:pt x="46" y="9"/>
                  <a:pt x="46" y="9"/>
                </a:cubicBezTo>
                <a:cubicBezTo>
                  <a:pt x="46" y="10"/>
                  <a:pt x="46" y="10"/>
                  <a:pt x="46" y="11"/>
                </a:cubicBezTo>
                <a:lnTo>
                  <a:pt x="38" y="11"/>
                </a:lnTo>
                <a:close/>
                <a:moveTo>
                  <a:pt x="57" y="17"/>
                </a:moveTo>
                <a:cubicBezTo>
                  <a:pt x="57" y="17"/>
                  <a:pt x="56" y="17"/>
                  <a:pt x="56" y="17"/>
                </a:cubicBezTo>
                <a:cubicBezTo>
                  <a:pt x="56" y="17"/>
                  <a:pt x="56" y="17"/>
                  <a:pt x="56" y="17"/>
                </a:cubicBezTo>
                <a:cubicBezTo>
                  <a:pt x="56" y="17"/>
                  <a:pt x="55" y="17"/>
                  <a:pt x="55" y="17"/>
                </a:cubicBezTo>
                <a:cubicBezTo>
                  <a:pt x="55" y="17"/>
                  <a:pt x="55" y="17"/>
                  <a:pt x="55" y="17"/>
                </a:cubicBezTo>
                <a:cubicBezTo>
                  <a:pt x="55" y="17"/>
                  <a:pt x="55" y="17"/>
                  <a:pt x="55" y="17"/>
                </a:cubicBezTo>
                <a:cubicBezTo>
                  <a:pt x="55" y="17"/>
                  <a:pt x="55" y="17"/>
                  <a:pt x="54" y="16"/>
                </a:cubicBezTo>
                <a:cubicBezTo>
                  <a:pt x="54" y="16"/>
                  <a:pt x="54" y="16"/>
                  <a:pt x="54" y="16"/>
                </a:cubicBezTo>
                <a:cubicBezTo>
                  <a:pt x="54" y="16"/>
                  <a:pt x="54" y="16"/>
                  <a:pt x="54" y="15"/>
                </a:cubicBezTo>
                <a:lnTo>
                  <a:pt x="54" y="7"/>
                </a:lnTo>
                <a:lnTo>
                  <a:pt x="57" y="7"/>
                </a:lnTo>
                <a:lnTo>
                  <a:pt x="57" y="5"/>
                </a:lnTo>
                <a:lnTo>
                  <a:pt x="54" y="5"/>
                </a:lnTo>
                <a:lnTo>
                  <a:pt x="54" y="1"/>
                </a:lnTo>
                <a:lnTo>
                  <a:pt x="52" y="2"/>
                </a:lnTo>
                <a:lnTo>
                  <a:pt x="52" y="5"/>
                </a:lnTo>
                <a:lnTo>
                  <a:pt x="50" y="5"/>
                </a:lnTo>
                <a:lnTo>
                  <a:pt x="50" y="7"/>
                </a:lnTo>
                <a:lnTo>
                  <a:pt x="52" y="7"/>
                </a:lnTo>
                <a:lnTo>
                  <a:pt x="52" y="15"/>
                </a:lnTo>
                <a:cubicBezTo>
                  <a:pt x="52" y="16"/>
                  <a:pt x="52" y="16"/>
                  <a:pt x="52" y="17"/>
                </a:cubicBezTo>
                <a:cubicBezTo>
                  <a:pt x="52" y="17"/>
                  <a:pt x="52" y="18"/>
                  <a:pt x="52" y="18"/>
                </a:cubicBezTo>
                <a:cubicBezTo>
                  <a:pt x="52" y="18"/>
                  <a:pt x="53" y="18"/>
                  <a:pt x="53" y="18"/>
                </a:cubicBezTo>
                <a:cubicBezTo>
                  <a:pt x="53" y="19"/>
                  <a:pt x="53" y="19"/>
                  <a:pt x="53" y="19"/>
                </a:cubicBezTo>
                <a:cubicBezTo>
                  <a:pt x="54" y="19"/>
                  <a:pt x="54" y="19"/>
                  <a:pt x="54" y="19"/>
                </a:cubicBezTo>
                <a:cubicBezTo>
                  <a:pt x="54" y="19"/>
                  <a:pt x="55" y="19"/>
                  <a:pt x="55" y="19"/>
                </a:cubicBezTo>
                <a:cubicBezTo>
                  <a:pt x="56" y="19"/>
                  <a:pt x="56" y="19"/>
                  <a:pt x="56" y="19"/>
                </a:cubicBezTo>
                <a:cubicBezTo>
                  <a:pt x="56" y="19"/>
                  <a:pt x="57" y="19"/>
                  <a:pt x="57" y="19"/>
                </a:cubicBezTo>
                <a:lnTo>
                  <a:pt x="57" y="1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35"/>
          <p:cNvSpPr>
            <a:spLocks noChangeArrowheads="1"/>
          </p:cNvSpPr>
          <p:nvPr/>
        </p:nvSpPr>
        <p:spPr bwMode="auto">
          <a:xfrm>
            <a:off x="6578600" y="3335338"/>
            <a:ext cx="190500" cy="70643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Freeform 436"/>
          <p:cNvSpPr>
            <a:spLocks/>
          </p:cNvSpPr>
          <p:nvPr/>
        </p:nvSpPr>
        <p:spPr bwMode="auto">
          <a:xfrm>
            <a:off x="7521575" y="1709738"/>
            <a:ext cx="582613" cy="304800"/>
          </a:xfrm>
          <a:custGeom>
            <a:avLst/>
            <a:gdLst>
              <a:gd name="T0" fmla="*/ 23 w 128"/>
              <a:gd name="T1" fmla="*/ 0 h 67"/>
              <a:gd name="T2" fmla="*/ 106 w 128"/>
              <a:gd name="T3" fmla="*/ 0 h 67"/>
              <a:gd name="T4" fmla="*/ 128 w 128"/>
              <a:gd name="T5" fmla="*/ 23 h 67"/>
              <a:gd name="T6" fmla="*/ 128 w 128"/>
              <a:gd name="T7" fmla="*/ 44 h 67"/>
              <a:gd name="T8" fmla="*/ 106 w 128"/>
              <a:gd name="T9" fmla="*/ 67 h 67"/>
              <a:gd name="T10" fmla="*/ 23 w 128"/>
              <a:gd name="T11" fmla="*/ 67 h 67"/>
              <a:gd name="T12" fmla="*/ 0 w 128"/>
              <a:gd name="T13" fmla="*/ 44 h 67"/>
              <a:gd name="T14" fmla="*/ 0 w 128"/>
              <a:gd name="T15" fmla="*/ 23 h 67"/>
              <a:gd name="T16" fmla="*/ 23 w 128"/>
              <a:gd name="T1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67">
                <a:moveTo>
                  <a:pt x="23" y="0"/>
                </a:moveTo>
                <a:lnTo>
                  <a:pt x="106" y="0"/>
                </a:lnTo>
                <a:cubicBezTo>
                  <a:pt x="118" y="0"/>
                  <a:pt x="128" y="10"/>
                  <a:pt x="128" y="23"/>
                </a:cubicBezTo>
                <a:lnTo>
                  <a:pt x="128" y="44"/>
                </a:lnTo>
                <a:cubicBezTo>
                  <a:pt x="128" y="56"/>
                  <a:pt x="118" y="67"/>
                  <a:pt x="106" y="67"/>
                </a:cubicBezTo>
                <a:lnTo>
                  <a:pt x="23" y="67"/>
                </a:lnTo>
                <a:cubicBezTo>
                  <a:pt x="11" y="67"/>
                  <a:pt x="0" y="56"/>
                  <a:pt x="0" y="44"/>
                </a:cubicBezTo>
                <a:lnTo>
                  <a:pt x="0" y="23"/>
                </a:lnTo>
                <a:cubicBezTo>
                  <a:pt x="0" y="10"/>
                  <a:pt x="11" y="0"/>
                  <a:pt x="23" y="0"/>
                </a:cubicBezTo>
                <a:close/>
              </a:path>
            </a:pathLst>
          </a:custGeom>
          <a:solidFill>
            <a:srgbClr val="6FB0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Freeform 437"/>
          <p:cNvSpPr>
            <a:spLocks noEditPoints="1"/>
          </p:cNvSpPr>
          <p:nvPr/>
        </p:nvSpPr>
        <p:spPr bwMode="auto">
          <a:xfrm>
            <a:off x="7572375" y="1790700"/>
            <a:ext cx="504825" cy="150812"/>
          </a:xfrm>
          <a:custGeom>
            <a:avLst/>
            <a:gdLst>
              <a:gd name="T0" fmla="*/ 4 w 111"/>
              <a:gd name="T1" fmla="*/ 32 h 33"/>
              <a:gd name="T2" fmla="*/ 0 w 111"/>
              <a:gd name="T3" fmla="*/ 0 h 33"/>
              <a:gd name="T4" fmla="*/ 12 w 111"/>
              <a:gd name="T5" fmla="*/ 32 h 33"/>
              <a:gd name="T6" fmla="*/ 16 w 111"/>
              <a:gd name="T7" fmla="*/ 18 h 33"/>
              <a:gd name="T8" fmla="*/ 31 w 111"/>
              <a:gd name="T9" fmla="*/ 14 h 33"/>
              <a:gd name="T10" fmla="*/ 16 w 111"/>
              <a:gd name="T11" fmla="*/ 4 h 33"/>
              <a:gd name="T12" fmla="*/ 33 w 111"/>
              <a:gd name="T13" fmla="*/ 0 h 33"/>
              <a:gd name="T14" fmla="*/ 12 w 111"/>
              <a:gd name="T15" fmla="*/ 32 h 33"/>
              <a:gd name="T16" fmla="*/ 48 w 111"/>
              <a:gd name="T17" fmla="*/ 23 h 33"/>
              <a:gd name="T18" fmla="*/ 36 w 111"/>
              <a:gd name="T19" fmla="*/ 19 h 33"/>
              <a:gd name="T20" fmla="*/ 54 w 111"/>
              <a:gd name="T21" fmla="*/ 17 h 33"/>
              <a:gd name="T22" fmla="*/ 56 w 111"/>
              <a:gd name="T23" fmla="*/ 25 h 33"/>
              <a:gd name="T24" fmla="*/ 61 w 111"/>
              <a:gd name="T25" fmla="*/ 31 h 33"/>
              <a:gd name="T26" fmla="*/ 69 w 111"/>
              <a:gd name="T27" fmla="*/ 33 h 33"/>
              <a:gd name="T28" fmla="*/ 77 w 111"/>
              <a:gd name="T29" fmla="*/ 31 h 33"/>
              <a:gd name="T30" fmla="*/ 82 w 111"/>
              <a:gd name="T31" fmla="*/ 25 h 33"/>
              <a:gd name="T32" fmla="*/ 84 w 111"/>
              <a:gd name="T33" fmla="*/ 16 h 33"/>
              <a:gd name="T34" fmla="*/ 80 w 111"/>
              <a:gd name="T35" fmla="*/ 4 h 33"/>
              <a:gd name="T36" fmla="*/ 73 w 111"/>
              <a:gd name="T37" fmla="*/ 0 h 33"/>
              <a:gd name="T38" fmla="*/ 63 w 111"/>
              <a:gd name="T39" fmla="*/ 1 h 33"/>
              <a:gd name="T40" fmla="*/ 54 w 111"/>
              <a:gd name="T41" fmla="*/ 17 h 33"/>
              <a:gd name="T42" fmla="*/ 59 w 111"/>
              <a:gd name="T43" fmla="*/ 11 h 33"/>
              <a:gd name="T44" fmla="*/ 65 w 111"/>
              <a:gd name="T45" fmla="*/ 4 h 33"/>
              <a:gd name="T46" fmla="*/ 72 w 111"/>
              <a:gd name="T47" fmla="*/ 4 h 33"/>
              <a:gd name="T48" fmla="*/ 77 w 111"/>
              <a:gd name="T49" fmla="*/ 7 h 33"/>
              <a:gd name="T50" fmla="*/ 80 w 111"/>
              <a:gd name="T51" fmla="*/ 13 h 33"/>
              <a:gd name="T52" fmla="*/ 77 w 111"/>
              <a:gd name="T53" fmla="*/ 26 h 33"/>
              <a:gd name="T54" fmla="*/ 69 w 111"/>
              <a:gd name="T55" fmla="*/ 29 h 33"/>
              <a:gd name="T56" fmla="*/ 59 w 111"/>
              <a:gd name="T57" fmla="*/ 22 h 33"/>
              <a:gd name="T58" fmla="*/ 90 w 111"/>
              <a:gd name="T59" fmla="*/ 32 h 33"/>
              <a:gd name="T60" fmla="*/ 94 w 111"/>
              <a:gd name="T61" fmla="*/ 18 h 33"/>
              <a:gd name="T62" fmla="*/ 109 w 111"/>
              <a:gd name="T63" fmla="*/ 14 h 33"/>
              <a:gd name="T64" fmla="*/ 94 w 111"/>
              <a:gd name="T65" fmla="*/ 4 h 33"/>
              <a:gd name="T66" fmla="*/ 111 w 111"/>
              <a:gd name="T67" fmla="*/ 0 h 33"/>
              <a:gd name="T68" fmla="*/ 90 w 111"/>
              <a:gd name="T69" fmla="*/ 3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1" h="33">
                <a:moveTo>
                  <a:pt x="0" y="32"/>
                </a:moveTo>
                <a:lnTo>
                  <a:pt x="4" y="32"/>
                </a:lnTo>
                <a:lnTo>
                  <a:pt x="4" y="0"/>
                </a:lnTo>
                <a:lnTo>
                  <a:pt x="0" y="0"/>
                </a:lnTo>
                <a:lnTo>
                  <a:pt x="0" y="32"/>
                </a:lnTo>
                <a:close/>
                <a:moveTo>
                  <a:pt x="12" y="32"/>
                </a:moveTo>
                <a:lnTo>
                  <a:pt x="16" y="32"/>
                </a:lnTo>
                <a:lnTo>
                  <a:pt x="16" y="18"/>
                </a:lnTo>
                <a:lnTo>
                  <a:pt x="31" y="18"/>
                </a:lnTo>
                <a:lnTo>
                  <a:pt x="31" y="14"/>
                </a:lnTo>
                <a:lnTo>
                  <a:pt x="16" y="14"/>
                </a:lnTo>
                <a:lnTo>
                  <a:pt x="16" y="4"/>
                </a:lnTo>
                <a:lnTo>
                  <a:pt x="33" y="4"/>
                </a:lnTo>
                <a:lnTo>
                  <a:pt x="33" y="0"/>
                </a:lnTo>
                <a:lnTo>
                  <a:pt x="12" y="0"/>
                </a:lnTo>
                <a:lnTo>
                  <a:pt x="12" y="32"/>
                </a:lnTo>
                <a:close/>
                <a:moveTo>
                  <a:pt x="36" y="23"/>
                </a:moveTo>
                <a:lnTo>
                  <a:pt x="48" y="23"/>
                </a:lnTo>
                <a:lnTo>
                  <a:pt x="48" y="19"/>
                </a:lnTo>
                <a:lnTo>
                  <a:pt x="36" y="19"/>
                </a:lnTo>
                <a:lnTo>
                  <a:pt x="36" y="23"/>
                </a:lnTo>
                <a:close/>
                <a:moveTo>
                  <a:pt x="54" y="17"/>
                </a:moveTo>
                <a:cubicBezTo>
                  <a:pt x="54" y="18"/>
                  <a:pt x="54" y="19"/>
                  <a:pt x="55" y="21"/>
                </a:cubicBezTo>
                <a:cubicBezTo>
                  <a:pt x="55" y="22"/>
                  <a:pt x="55" y="23"/>
                  <a:pt x="56" y="25"/>
                </a:cubicBezTo>
                <a:cubicBezTo>
                  <a:pt x="57" y="26"/>
                  <a:pt x="57" y="27"/>
                  <a:pt x="58" y="28"/>
                </a:cubicBezTo>
                <a:cubicBezTo>
                  <a:pt x="59" y="29"/>
                  <a:pt x="60" y="30"/>
                  <a:pt x="61" y="31"/>
                </a:cubicBezTo>
                <a:cubicBezTo>
                  <a:pt x="63" y="31"/>
                  <a:pt x="64" y="32"/>
                  <a:pt x="65" y="32"/>
                </a:cubicBezTo>
                <a:cubicBezTo>
                  <a:pt x="66" y="33"/>
                  <a:pt x="68" y="33"/>
                  <a:pt x="69" y="33"/>
                </a:cubicBezTo>
                <a:cubicBezTo>
                  <a:pt x="71" y="33"/>
                  <a:pt x="72" y="33"/>
                  <a:pt x="73" y="32"/>
                </a:cubicBezTo>
                <a:cubicBezTo>
                  <a:pt x="74" y="32"/>
                  <a:pt x="76" y="32"/>
                  <a:pt x="77" y="31"/>
                </a:cubicBezTo>
                <a:cubicBezTo>
                  <a:pt x="78" y="30"/>
                  <a:pt x="79" y="29"/>
                  <a:pt x="80" y="29"/>
                </a:cubicBezTo>
                <a:cubicBezTo>
                  <a:pt x="81" y="28"/>
                  <a:pt x="82" y="26"/>
                  <a:pt x="82" y="25"/>
                </a:cubicBezTo>
                <a:cubicBezTo>
                  <a:pt x="83" y="24"/>
                  <a:pt x="83" y="22"/>
                  <a:pt x="84" y="21"/>
                </a:cubicBezTo>
                <a:cubicBezTo>
                  <a:pt x="84" y="20"/>
                  <a:pt x="84" y="18"/>
                  <a:pt x="84" y="16"/>
                </a:cubicBezTo>
                <a:cubicBezTo>
                  <a:pt x="84" y="13"/>
                  <a:pt x="84" y="10"/>
                  <a:pt x="82" y="8"/>
                </a:cubicBezTo>
                <a:cubicBezTo>
                  <a:pt x="82" y="6"/>
                  <a:pt x="81" y="5"/>
                  <a:pt x="80" y="4"/>
                </a:cubicBezTo>
                <a:cubicBezTo>
                  <a:pt x="79" y="3"/>
                  <a:pt x="78" y="2"/>
                  <a:pt x="77" y="2"/>
                </a:cubicBezTo>
                <a:cubicBezTo>
                  <a:pt x="76" y="1"/>
                  <a:pt x="75" y="0"/>
                  <a:pt x="73" y="0"/>
                </a:cubicBezTo>
                <a:cubicBezTo>
                  <a:pt x="72" y="0"/>
                  <a:pt x="71" y="0"/>
                  <a:pt x="69" y="0"/>
                </a:cubicBezTo>
                <a:cubicBezTo>
                  <a:pt x="67" y="0"/>
                  <a:pt x="65" y="0"/>
                  <a:pt x="63" y="1"/>
                </a:cubicBezTo>
                <a:cubicBezTo>
                  <a:pt x="61" y="1"/>
                  <a:pt x="60" y="3"/>
                  <a:pt x="58" y="4"/>
                </a:cubicBezTo>
                <a:cubicBezTo>
                  <a:pt x="56" y="7"/>
                  <a:pt x="54" y="11"/>
                  <a:pt x="54" y="17"/>
                </a:cubicBezTo>
                <a:close/>
                <a:moveTo>
                  <a:pt x="59" y="17"/>
                </a:moveTo>
                <a:cubicBezTo>
                  <a:pt x="59" y="14"/>
                  <a:pt x="59" y="12"/>
                  <a:pt x="59" y="11"/>
                </a:cubicBezTo>
                <a:cubicBezTo>
                  <a:pt x="60" y="9"/>
                  <a:pt x="61" y="7"/>
                  <a:pt x="62" y="6"/>
                </a:cubicBezTo>
                <a:cubicBezTo>
                  <a:pt x="63" y="5"/>
                  <a:pt x="64" y="5"/>
                  <a:pt x="65" y="4"/>
                </a:cubicBezTo>
                <a:cubicBezTo>
                  <a:pt x="67" y="3"/>
                  <a:pt x="68" y="3"/>
                  <a:pt x="69" y="3"/>
                </a:cubicBezTo>
                <a:cubicBezTo>
                  <a:pt x="70" y="3"/>
                  <a:pt x="71" y="3"/>
                  <a:pt x="72" y="4"/>
                </a:cubicBezTo>
                <a:cubicBezTo>
                  <a:pt x="73" y="4"/>
                  <a:pt x="74" y="4"/>
                  <a:pt x="75" y="5"/>
                </a:cubicBezTo>
                <a:cubicBezTo>
                  <a:pt x="76" y="5"/>
                  <a:pt x="76" y="6"/>
                  <a:pt x="77" y="7"/>
                </a:cubicBezTo>
                <a:cubicBezTo>
                  <a:pt x="78" y="8"/>
                  <a:pt x="78" y="8"/>
                  <a:pt x="79" y="9"/>
                </a:cubicBezTo>
                <a:cubicBezTo>
                  <a:pt x="79" y="10"/>
                  <a:pt x="79" y="11"/>
                  <a:pt x="80" y="13"/>
                </a:cubicBezTo>
                <a:cubicBezTo>
                  <a:pt x="80" y="14"/>
                  <a:pt x="80" y="15"/>
                  <a:pt x="80" y="16"/>
                </a:cubicBezTo>
                <a:cubicBezTo>
                  <a:pt x="80" y="20"/>
                  <a:pt x="79" y="24"/>
                  <a:pt x="77" y="26"/>
                </a:cubicBezTo>
                <a:cubicBezTo>
                  <a:pt x="76" y="27"/>
                  <a:pt x="75" y="28"/>
                  <a:pt x="74" y="28"/>
                </a:cubicBezTo>
                <a:cubicBezTo>
                  <a:pt x="72" y="29"/>
                  <a:pt x="71" y="29"/>
                  <a:pt x="69" y="29"/>
                </a:cubicBezTo>
                <a:cubicBezTo>
                  <a:pt x="66" y="29"/>
                  <a:pt x="64" y="28"/>
                  <a:pt x="62" y="26"/>
                </a:cubicBezTo>
                <a:cubicBezTo>
                  <a:pt x="61" y="25"/>
                  <a:pt x="60" y="23"/>
                  <a:pt x="59" y="22"/>
                </a:cubicBezTo>
                <a:cubicBezTo>
                  <a:pt x="59" y="20"/>
                  <a:pt x="59" y="19"/>
                  <a:pt x="59" y="17"/>
                </a:cubicBezTo>
                <a:close/>
                <a:moveTo>
                  <a:pt x="90" y="32"/>
                </a:moveTo>
                <a:lnTo>
                  <a:pt x="94" y="32"/>
                </a:lnTo>
                <a:lnTo>
                  <a:pt x="94" y="18"/>
                </a:lnTo>
                <a:lnTo>
                  <a:pt x="109" y="18"/>
                </a:lnTo>
                <a:lnTo>
                  <a:pt x="109" y="14"/>
                </a:lnTo>
                <a:lnTo>
                  <a:pt x="94" y="14"/>
                </a:lnTo>
                <a:lnTo>
                  <a:pt x="94" y="4"/>
                </a:lnTo>
                <a:lnTo>
                  <a:pt x="111" y="4"/>
                </a:lnTo>
                <a:lnTo>
                  <a:pt x="111" y="0"/>
                </a:lnTo>
                <a:lnTo>
                  <a:pt x="90" y="0"/>
                </a:lnTo>
                <a:lnTo>
                  <a:pt x="90" y="3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Freeform 438"/>
          <p:cNvSpPr>
            <a:spLocks/>
          </p:cNvSpPr>
          <p:nvPr/>
        </p:nvSpPr>
        <p:spPr bwMode="auto">
          <a:xfrm>
            <a:off x="7480300" y="4178300"/>
            <a:ext cx="660400" cy="306387"/>
          </a:xfrm>
          <a:custGeom>
            <a:avLst/>
            <a:gdLst>
              <a:gd name="T0" fmla="*/ 23 w 145"/>
              <a:gd name="T1" fmla="*/ 0 h 67"/>
              <a:gd name="T2" fmla="*/ 123 w 145"/>
              <a:gd name="T3" fmla="*/ 0 h 67"/>
              <a:gd name="T4" fmla="*/ 145 w 145"/>
              <a:gd name="T5" fmla="*/ 23 h 67"/>
              <a:gd name="T6" fmla="*/ 145 w 145"/>
              <a:gd name="T7" fmla="*/ 44 h 67"/>
              <a:gd name="T8" fmla="*/ 123 w 145"/>
              <a:gd name="T9" fmla="*/ 67 h 67"/>
              <a:gd name="T10" fmla="*/ 23 w 145"/>
              <a:gd name="T11" fmla="*/ 67 h 67"/>
              <a:gd name="T12" fmla="*/ 0 w 145"/>
              <a:gd name="T13" fmla="*/ 44 h 67"/>
              <a:gd name="T14" fmla="*/ 0 w 145"/>
              <a:gd name="T15" fmla="*/ 23 h 67"/>
              <a:gd name="T16" fmla="*/ 23 w 145"/>
              <a:gd name="T1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67">
                <a:moveTo>
                  <a:pt x="23" y="0"/>
                </a:moveTo>
                <a:lnTo>
                  <a:pt x="123" y="0"/>
                </a:lnTo>
                <a:cubicBezTo>
                  <a:pt x="135" y="0"/>
                  <a:pt x="145" y="11"/>
                  <a:pt x="145" y="23"/>
                </a:cubicBezTo>
                <a:lnTo>
                  <a:pt x="145" y="44"/>
                </a:lnTo>
                <a:cubicBezTo>
                  <a:pt x="145" y="57"/>
                  <a:pt x="135" y="67"/>
                  <a:pt x="123" y="67"/>
                </a:cubicBezTo>
                <a:lnTo>
                  <a:pt x="23" y="67"/>
                </a:lnTo>
                <a:cubicBezTo>
                  <a:pt x="10" y="67"/>
                  <a:pt x="0" y="57"/>
                  <a:pt x="0" y="44"/>
                </a:cubicBezTo>
                <a:lnTo>
                  <a:pt x="0" y="23"/>
                </a:lnTo>
                <a:cubicBezTo>
                  <a:pt x="0" y="11"/>
                  <a:pt x="10" y="0"/>
                  <a:pt x="23" y="0"/>
                </a:cubicBezTo>
                <a:close/>
              </a:path>
            </a:pathLst>
          </a:custGeom>
          <a:solidFill>
            <a:srgbClr val="6FB0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Freeform 439"/>
          <p:cNvSpPr>
            <a:spLocks noEditPoints="1"/>
          </p:cNvSpPr>
          <p:nvPr/>
        </p:nvSpPr>
        <p:spPr bwMode="auto">
          <a:xfrm>
            <a:off x="7499350" y="4256088"/>
            <a:ext cx="596900" cy="155575"/>
          </a:xfrm>
          <a:custGeom>
            <a:avLst/>
            <a:gdLst>
              <a:gd name="T0" fmla="*/ 1 w 131"/>
              <a:gd name="T1" fmla="*/ 22 h 34"/>
              <a:gd name="T2" fmla="*/ 4 w 131"/>
              <a:gd name="T3" fmla="*/ 29 h 34"/>
              <a:gd name="T4" fmla="*/ 11 w 131"/>
              <a:gd name="T5" fmla="*/ 33 h 34"/>
              <a:gd name="T6" fmla="*/ 19 w 131"/>
              <a:gd name="T7" fmla="*/ 33 h 34"/>
              <a:gd name="T8" fmla="*/ 26 w 131"/>
              <a:gd name="T9" fmla="*/ 29 h 34"/>
              <a:gd name="T10" fmla="*/ 30 w 131"/>
              <a:gd name="T11" fmla="*/ 22 h 34"/>
              <a:gd name="T12" fmla="*/ 28 w 131"/>
              <a:gd name="T13" fmla="*/ 9 h 34"/>
              <a:gd name="T14" fmla="*/ 23 w 131"/>
              <a:gd name="T15" fmla="*/ 3 h 34"/>
              <a:gd name="T16" fmla="*/ 15 w 131"/>
              <a:gd name="T17" fmla="*/ 0 h 34"/>
              <a:gd name="T18" fmla="*/ 4 w 131"/>
              <a:gd name="T19" fmla="*/ 5 h 34"/>
              <a:gd name="T20" fmla="*/ 4 w 131"/>
              <a:gd name="T21" fmla="*/ 18 h 34"/>
              <a:gd name="T22" fmla="*/ 8 w 131"/>
              <a:gd name="T23" fmla="*/ 7 h 34"/>
              <a:gd name="T24" fmla="*/ 15 w 131"/>
              <a:gd name="T25" fmla="*/ 4 h 34"/>
              <a:gd name="T26" fmla="*/ 21 w 131"/>
              <a:gd name="T27" fmla="*/ 6 h 34"/>
              <a:gd name="T28" fmla="*/ 25 w 131"/>
              <a:gd name="T29" fmla="*/ 10 h 34"/>
              <a:gd name="T30" fmla="*/ 26 w 131"/>
              <a:gd name="T31" fmla="*/ 17 h 34"/>
              <a:gd name="T32" fmla="*/ 19 w 131"/>
              <a:gd name="T33" fmla="*/ 29 h 34"/>
              <a:gd name="T34" fmla="*/ 8 w 131"/>
              <a:gd name="T35" fmla="*/ 27 h 34"/>
              <a:gd name="T36" fmla="*/ 4 w 131"/>
              <a:gd name="T37" fmla="*/ 18 h 34"/>
              <a:gd name="T38" fmla="*/ 40 w 131"/>
              <a:gd name="T39" fmla="*/ 33 h 34"/>
              <a:gd name="T40" fmla="*/ 55 w 131"/>
              <a:gd name="T41" fmla="*/ 19 h 34"/>
              <a:gd name="T42" fmla="*/ 40 w 131"/>
              <a:gd name="T43" fmla="*/ 15 h 34"/>
              <a:gd name="T44" fmla="*/ 57 w 131"/>
              <a:gd name="T45" fmla="*/ 5 h 34"/>
              <a:gd name="T46" fmla="*/ 36 w 131"/>
              <a:gd name="T47" fmla="*/ 1 h 34"/>
              <a:gd name="T48" fmla="*/ 60 w 131"/>
              <a:gd name="T49" fmla="*/ 24 h 34"/>
              <a:gd name="T50" fmla="*/ 72 w 131"/>
              <a:gd name="T51" fmla="*/ 20 h 34"/>
              <a:gd name="T52" fmla="*/ 60 w 131"/>
              <a:gd name="T53" fmla="*/ 24 h 34"/>
              <a:gd name="T54" fmla="*/ 100 w 131"/>
              <a:gd name="T55" fmla="*/ 33 h 34"/>
              <a:gd name="T56" fmla="*/ 81 w 131"/>
              <a:gd name="T57" fmla="*/ 30 h 34"/>
              <a:gd name="T58" fmla="*/ 98 w 131"/>
              <a:gd name="T59" fmla="*/ 19 h 34"/>
              <a:gd name="T60" fmla="*/ 81 w 131"/>
              <a:gd name="T61" fmla="*/ 15 h 34"/>
              <a:gd name="T62" fmla="*/ 99 w 131"/>
              <a:gd name="T63" fmla="*/ 5 h 34"/>
              <a:gd name="T64" fmla="*/ 77 w 131"/>
              <a:gd name="T65" fmla="*/ 1 h 34"/>
              <a:gd name="T66" fmla="*/ 103 w 131"/>
              <a:gd name="T67" fmla="*/ 33 h 34"/>
              <a:gd name="T68" fmla="*/ 116 w 131"/>
              <a:gd name="T69" fmla="*/ 22 h 34"/>
              <a:gd name="T70" fmla="*/ 117 w 131"/>
              <a:gd name="T71" fmla="*/ 20 h 34"/>
              <a:gd name="T72" fmla="*/ 118 w 131"/>
              <a:gd name="T73" fmla="*/ 22 h 34"/>
              <a:gd name="T74" fmla="*/ 131 w 131"/>
              <a:gd name="T75" fmla="*/ 33 h 34"/>
              <a:gd name="T76" fmla="*/ 131 w 131"/>
              <a:gd name="T77" fmla="*/ 1 h 34"/>
              <a:gd name="T78" fmla="*/ 120 w 131"/>
              <a:gd name="T79" fmla="*/ 10 h 34"/>
              <a:gd name="T80" fmla="*/ 117 w 131"/>
              <a:gd name="T81" fmla="*/ 13 h 34"/>
              <a:gd name="T82" fmla="*/ 115 w 131"/>
              <a:gd name="T83" fmla="*/ 9 h 34"/>
              <a:gd name="T84" fmla="*/ 104 w 131"/>
              <a:gd name="T85" fmla="*/ 1 h 34"/>
              <a:gd name="T86" fmla="*/ 103 w 131"/>
              <a:gd name="T8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1" h="34">
                <a:moveTo>
                  <a:pt x="0" y="18"/>
                </a:moveTo>
                <a:cubicBezTo>
                  <a:pt x="0" y="19"/>
                  <a:pt x="0" y="20"/>
                  <a:pt x="1" y="22"/>
                </a:cubicBezTo>
                <a:cubicBezTo>
                  <a:pt x="1" y="23"/>
                  <a:pt x="1" y="24"/>
                  <a:pt x="2" y="26"/>
                </a:cubicBezTo>
                <a:cubicBezTo>
                  <a:pt x="3" y="27"/>
                  <a:pt x="3" y="28"/>
                  <a:pt x="4" y="29"/>
                </a:cubicBezTo>
                <a:cubicBezTo>
                  <a:pt x="5" y="30"/>
                  <a:pt x="6" y="31"/>
                  <a:pt x="7" y="32"/>
                </a:cubicBezTo>
                <a:cubicBezTo>
                  <a:pt x="8" y="32"/>
                  <a:pt x="10" y="33"/>
                  <a:pt x="11" y="33"/>
                </a:cubicBezTo>
                <a:cubicBezTo>
                  <a:pt x="12" y="34"/>
                  <a:pt x="14" y="34"/>
                  <a:pt x="15" y="34"/>
                </a:cubicBezTo>
                <a:cubicBezTo>
                  <a:pt x="17" y="34"/>
                  <a:pt x="18" y="34"/>
                  <a:pt x="19" y="33"/>
                </a:cubicBezTo>
                <a:cubicBezTo>
                  <a:pt x="20" y="33"/>
                  <a:pt x="22" y="33"/>
                  <a:pt x="23" y="32"/>
                </a:cubicBezTo>
                <a:cubicBezTo>
                  <a:pt x="24" y="31"/>
                  <a:pt x="25" y="30"/>
                  <a:pt x="26" y="29"/>
                </a:cubicBezTo>
                <a:cubicBezTo>
                  <a:pt x="27" y="28"/>
                  <a:pt x="28" y="27"/>
                  <a:pt x="28" y="26"/>
                </a:cubicBezTo>
                <a:cubicBezTo>
                  <a:pt x="29" y="25"/>
                  <a:pt x="29" y="23"/>
                  <a:pt x="30" y="22"/>
                </a:cubicBezTo>
                <a:cubicBezTo>
                  <a:pt x="30" y="20"/>
                  <a:pt x="30" y="19"/>
                  <a:pt x="30" y="17"/>
                </a:cubicBezTo>
                <a:cubicBezTo>
                  <a:pt x="30" y="14"/>
                  <a:pt x="30" y="11"/>
                  <a:pt x="28" y="9"/>
                </a:cubicBezTo>
                <a:cubicBezTo>
                  <a:pt x="28" y="7"/>
                  <a:pt x="27" y="6"/>
                  <a:pt x="26" y="5"/>
                </a:cubicBezTo>
                <a:cubicBezTo>
                  <a:pt x="25" y="4"/>
                  <a:pt x="24" y="3"/>
                  <a:pt x="23" y="3"/>
                </a:cubicBezTo>
                <a:cubicBezTo>
                  <a:pt x="22" y="2"/>
                  <a:pt x="21" y="1"/>
                  <a:pt x="19" y="1"/>
                </a:cubicBezTo>
                <a:cubicBezTo>
                  <a:pt x="18" y="1"/>
                  <a:pt x="17" y="0"/>
                  <a:pt x="15" y="0"/>
                </a:cubicBezTo>
                <a:cubicBezTo>
                  <a:pt x="13" y="0"/>
                  <a:pt x="11" y="1"/>
                  <a:pt x="9" y="2"/>
                </a:cubicBezTo>
                <a:cubicBezTo>
                  <a:pt x="7" y="2"/>
                  <a:pt x="6" y="3"/>
                  <a:pt x="4" y="5"/>
                </a:cubicBezTo>
                <a:cubicBezTo>
                  <a:pt x="2" y="8"/>
                  <a:pt x="0" y="12"/>
                  <a:pt x="0" y="18"/>
                </a:cubicBezTo>
                <a:close/>
                <a:moveTo>
                  <a:pt x="4" y="18"/>
                </a:moveTo>
                <a:cubicBezTo>
                  <a:pt x="4" y="15"/>
                  <a:pt x="5" y="13"/>
                  <a:pt x="5" y="11"/>
                </a:cubicBezTo>
                <a:cubicBezTo>
                  <a:pt x="6" y="10"/>
                  <a:pt x="7" y="8"/>
                  <a:pt x="8" y="7"/>
                </a:cubicBezTo>
                <a:cubicBezTo>
                  <a:pt x="9" y="6"/>
                  <a:pt x="10" y="5"/>
                  <a:pt x="11" y="5"/>
                </a:cubicBezTo>
                <a:cubicBezTo>
                  <a:pt x="12" y="4"/>
                  <a:pt x="14" y="4"/>
                  <a:pt x="15" y="4"/>
                </a:cubicBezTo>
                <a:cubicBezTo>
                  <a:pt x="16" y="4"/>
                  <a:pt x="17" y="4"/>
                  <a:pt x="18" y="5"/>
                </a:cubicBezTo>
                <a:cubicBezTo>
                  <a:pt x="19" y="5"/>
                  <a:pt x="20" y="5"/>
                  <a:pt x="21" y="6"/>
                </a:cubicBezTo>
                <a:cubicBezTo>
                  <a:pt x="22" y="6"/>
                  <a:pt x="22" y="7"/>
                  <a:pt x="23" y="8"/>
                </a:cubicBezTo>
                <a:cubicBezTo>
                  <a:pt x="24" y="8"/>
                  <a:pt x="24" y="9"/>
                  <a:pt x="25" y="10"/>
                </a:cubicBezTo>
                <a:cubicBezTo>
                  <a:pt x="25" y="11"/>
                  <a:pt x="25" y="12"/>
                  <a:pt x="26" y="13"/>
                </a:cubicBezTo>
                <a:cubicBezTo>
                  <a:pt x="26" y="15"/>
                  <a:pt x="26" y="16"/>
                  <a:pt x="26" y="17"/>
                </a:cubicBezTo>
                <a:cubicBezTo>
                  <a:pt x="26" y="21"/>
                  <a:pt x="25" y="25"/>
                  <a:pt x="23" y="27"/>
                </a:cubicBezTo>
                <a:cubicBezTo>
                  <a:pt x="22" y="28"/>
                  <a:pt x="21" y="29"/>
                  <a:pt x="19" y="29"/>
                </a:cubicBezTo>
                <a:cubicBezTo>
                  <a:pt x="18" y="30"/>
                  <a:pt x="17" y="30"/>
                  <a:pt x="15" y="30"/>
                </a:cubicBezTo>
                <a:cubicBezTo>
                  <a:pt x="12" y="30"/>
                  <a:pt x="10" y="29"/>
                  <a:pt x="8" y="27"/>
                </a:cubicBezTo>
                <a:cubicBezTo>
                  <a:pt x="6" y="26"/>
                  <a:pt x="6" y="24"/>
                  <a:pt x="5" y="23"/>
                </a:cubicBezTo>
                <a:cubicBezTo>
                  <a:pt x="5" y="21"/>
                  <a:pt x="4" y="20"/>
                  <a:pt x="4" y="18"/>
                </a:cubicBezTo>
                <a:close/>
                <a:moveTo>
                  <a:pt x="36" y="33"/>
                </a:moveTo>
                <a:lnTo>
                  <a:pt x="40" y="33"/>
                </a:lnTo>
                <a:lnTo>
                  <a:pt x="40" y="19"/>
                </a:lnTo>
                <a:lnTo>
                  <a:pt x="55" y="19"/>
                </a:lnTo>
                <a:lnTo>
                  <a:pt x="55" y="15"/>
                </a:lnTo>
                <a:lnTo>
                  <a:pt x="40" y="15"/>
                </a:lnTo>
                <a:lnTo>
                  <a:pt x="40" y="5"/>
                </a:lnTo>
                <a:lnTo>
                  <a:pt x="57" y="5"/>
                </a:lnTo>
                <a:lnTo>
                  <a:pt x="57" y="1"/>
                </a:lnTo>
                <a:lnTo>
                  <a:pt x="36" y="1"/>
                </a:lnTo>
                <a:lnTo>
                  <a:pt x="36" y="33"/>
                </a:lnTo>
                <a:close/>
                <a:moveTo>
                  <a:pt x="60" y="24"/>
                </a:moveTo>
                <a:lnTo>
                  <a:pt x="72" y="24"/>
                </a:lnTo>
                <a:lnTo>
                  <a:pt x="72" y="20"/>
                </a:lnTo>
                <a:lnTo>
                  <a:pt x="60" y="20"/>
                </a:lnTo>
                <a:lnTo>
                  <a:pt x="60" y="24"/>
                </a:lnTo>
                <a:close/>
                <a:moveTo>
                  <a:pt x="77" y="33"/>
                </a:moveTo>
                <a:lnTo>
                  <a:pt x="100" y="33"/>
                </a:lnTo>
                <a:lnTo>
                  <a:pt x="100" y="30"/>
                </a:lnTo>
                <a:lnTo>
                  <a:pt x="81" y="30"/>
                </a:lnTo>
                <a:lnTo>
                  <a:pt x="81" y="19"/>
                </a:lnTo>
                <a:lnTo>
                  <a:pt x="98" y="19"/>
                </a:lnTo>
                <a:lnTo>
                  <a:pt x="98" y="15"/>
                </a:lnTo>
                <a:lnTo>
                  <a:pt x="81" y="15"/>
                </a:lnTo>
                <a:lnTo>
                  <a:pt x="81" y="5"/>
                </a:lnTo>
                <a:lnTo>
                  <a:pt x="99" y="5"/>
                </a:lnTo>
                <a:lnTo>
                  <a:pt x="99" y="1"/>
                </a:lnTo>
                <a:lnTo>
                  <a:pt x="77" y="1"/>
                </a:lnTo>
                <a:lnTo>
                  <a:pt x="77" y="33"/>
                </a:lnTo>
                <a:close/>
                <a:moveTo>
                  <a:pt x="103" y="33"/>
                </a:moveTo>
                <a:lnTo>
                  <a:pt x="108" y="33"/>
                </a:lnTo>
                <a:lnTo>
                  <a:pt x="116" y="22"/>
                </a:lnTo>
                <a:cubicBezTo>
                  <a:pt x="116" y="22"/>
                  <a:pt x="116" y="22"/>
                  <a:pt x="116" y="21"/>
                </a:cubicBezTo>
                <a:cubicBezTo>
                  <a:pt x="116" y="21"/>
                  <a:pt x="117" y="20"/>
                  <a:pt x="117" y="20"/>
                </a:cubicBezTo>
                <a:cubicBezTo>
                  <a:pt x="117" y="20"/>
                  <a:pt x="118" y="20"/>
                  <a:pt x="118" y="21"/>
                </a:cubicBezTo>
                <a:cubicBezTo>
                  <a:pt x="118" y="21"/>
                  <a:pt x="118" y="21"/>
                  <a:pt x="118" y="22"/>
                </a:cubicBezTo>
                <a:lnTo>
                  <a:pt x="126" y="33"/>
                </a:lnTo>
                <a:lnTo>
                  <a:pt x="131" y="33"/>
                </a:lnTo>
                <a:lnTo>
                  <a:pt x="120" y="16"/>
                </a:lnTo>
                <a:lnTo>
                  <a:pt x="131" y="1"/>
                </a:lnTo>
                <a:lnTo>
                  <a:pt x="126" y="1"/>
                </a:lnTo>
                <a:lnTo>
                  <a:pt x="120" y="10"/>
                </a:lnTo>
                <a:cubicBezTo>
                  <a:pt x="119" y="10"/>
                  <a:pt x="119" y="11"/>
                  <a:pt x="118" y="11"/>
                </a:cubicBezTo>
                <a:cubicBezTo>
                  <a:pt x="118" y="12"/>
                  <a:pt x="118" y="13"/>
                  <a:pt x="117" y="13"/>
                </a:cubicBezTo>
                <a:cubicBezTo>
                  <a:pt x="117" y="13"/>
                  <a:pt x="117" y="12"/>
                  <a:pt x="116" y="12"/>
                </a:cubicBezTo>
                <a:cubicBezTo>
                  <a:pt x="116" y="11"/>
                  <a:pt x="115" y="10"/>
                  <a:pt x="115" y="9"/>
                </a:cubicBezTo>
                <a:lnTo>
                  <a:pt x="109" y="1"/>
                </a:lnTo>
                <a:lnTo>
                  <a:pt x="104" y="1"/>
                </a:lnTo>
                <a:lnTo>
                  <a:pt x="115" y="16"/>
                </a:lnTo>
                <a:lnTo>
                  <a:pt x="103" y="3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Freeform 440"/>
          <p:cNvSpPr>
            <a:spLocks/>
          </p:cNvSpPr>
          <p:nvPr/>
        </p:nvSpPr>
        <p:spPr bwMode="auto">
          <a:xfrm>
            <a:off x="6510338" y="4010025"/>
            <a:ext cx="341313" cy="196850"/>
          </a:xfrm>
          <a:custGeom>
            <a:avLst/>
            <a:gdLst>
              <a:gd name="T0" fmla="*/ 0 w 75"/>
              <a:gd name="T1" fmla="*/ 0 h 43"/>
              <a:gd name="T2" fmla="*/ 33 w 75"/>
              <a:gd name="T3" fmla="*/ 43 h 43"/>
              <a:gd name="T4" fmla="*/ 75 w 75"/>
              <a:gd name="T5" fmla="*/ 0 h 43"/>
              <a:gd name="T6" fmla="*/ 0 w 75"/>
              <a:gd name="T7" fmla="*/ 0 h 43"/>
            </a:gdLst>
            <a:ahLst/>
            <a:cxnLst>
              <a:cxn ang="0">
                <a:pos x="T0" y="T1"/>
              </a:cxn>
              <a:cxn ang="0">
                <a:pos x="T2" y="T3"/>
              </a:cxn>
              <a:cxn ang="0">
                <a:pos x="T4" y="T5"/>
              </a:cxn>
              <a:cxn ang="0">
                <a:pos x="T6" y="T7"/>
              </a:cxn>
            </a:cxnLst>
            <a:rect l="0" t="0" r="r" b="b"/>
            <a:pathLst>
              <a:path w="75" h="43">
                <a:moveTo>
                  <a:pt x="0" y="0"/>
                </a:moveTo>
                <a:lnTo>
                  <a:pt x="33" y="43"/>
                </a:lnTo>
                <a:lnTo>
                  <a:pt x="75" y="0"/>
                </a:lnTo>
                <a:lnTo>
                  <a:pt x="0" y="0"/>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Rectangle 441"/>
          <p:cNvSpPr>
            <a:spLocks noChangeArrowheads="1"/>
          </p:cNvSpPr>
          <p:nvPr/>
        </p:nvSpPr>
        <p:spPr bwMode="auto">
          <a:xfrm>
            <a:off x="6300788" y="2416175"/>
            <a:ext cx="1042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24211D"/>
                </a:solidFill>
                <a:effectLst/>
                <a:latin typeface="ArialMT" charset="0"/>
              </a:rPr>
              <a:t>Control</a:t>
            </a:r>
            <a:endParaRPr kumimoji="0" lang="en-US" sz="1800" b="0" i="0" u="none" strike="noStrike" cap="none" normalizeH="0" baseline="0" dirty="0" smtClean="0">
              <a:ln>
                <a:noFill/>
              </a:ln>
              <a:solidFill>
                <a:schemeClr val="tx1"/>
              </a:solidFill>
              <a:effectLst/>
              <a:latin typeface="Arial" pitchFamily="34" charset="0"/>
            </a:endParaRPr>
          </a:p>
        </p:txBody>
      </p:sp>
      <p:sp>
        <p:nvSpPr>
          <p:cNvPr id="4534" name="Rectangle 442"/>
          <p:cNvSpPr>
            <a:spLocks noChangeArrowheads="1"/>
          </p:cNvSpPr>
          <p:nvPr/>
        </p:nvSpPr>
        <p:spPr bwMode="auto">
          <a:xfrm>
            <a:off x="6300788" y="2711450"/>
            <a:ext cx="609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24211D"/>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4535" name="Rectangle 443"/>
          <p:cNvSpPr>
            <a:spLocks noChangeArrowheads="1"/>
          </p:cNvSpPr>
          <p:nvPr/>
        </p:nvSpPr>
        <p:spPr bwMode="auto">
          <a:xfrm>
            <a:off x="6457950" y="4211638"/>
            <a:ext cx="4445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24211D"/>
                </a:solidFill>
                <a:effectLst/>
                <a:latin typeface="Arial-BoldMT" charset="0"/>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4536" name="Rectangle 444"/>
          <p:cNvSpPr>
            <a:spLocks noChangeArrowheads="1"/>
          </p:cNvSpPr>
          <p:nvPr/>
        </p:nvSpPr>
        <p:spPr bwMode="auto">
          <a:xfrm>
            <a:off x="1273175" y="4217988"/>
            <a:ext cx="10795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rgbClr val="24211D"/>
                </a:solidFill>
                <a:effectLst/>
                <a:latin typeface="ArialMT" charset="0"/>
              </a:rPr>
              <a:t>branchTarget</a:t>
            </a:r>
            <a:endParaRPr kumimoji="0" lang="en-US" sz="1800" b="0" i="0" u="none" strike="noStrike" cap="none" normalizeH="0" baseline="0" dirty="0" smtClean="0">
              <a:ln>
                <a:noFill/>
              </a:ln>
              <a:solidFill>
                <a:schemeClr val="tx1"/>
              </a:solidFill>
              <a:effectLst/>
              <a:latin typeface="Arial" pitchFamily="34" charset="0"/>
            </a:endParaRPr>
          </a:p>
        </p:txBody>
      </p:sp>
      <p:sp>
        <p:nvSpPr>
          <p:cNvPr id="4537" name="Rectangle 445"/>
          <p:cNvSpPr>
            <a:spLocks noChangeArrowheads="1"/>
          </p:cNvSpPr>
          <p:nvPr/>
        </p:nvSpPr>
        <p:spPr bwMode="auto">
          <a:xfrm>
            <a:off x="1779588" y="2863850"/>
            <a:ext cx="8302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ArialMT" charset="0"/>
              </a:rPr>
              <a:t>Immediate and</a:t>
            </a:r>
            <a:endParaRPr kumimoji="0" lang="en-US" sz="1800" b="0" i="0" u="none" strike="noStrike" cap="none" normalizeH="0" baseline="0" smtClean="0">
              <a:ln>
                <a:noFill/>
              </a:ln>
              <a:solidFill>
                <a:schemeClr val="tx1"/>
              </a:solidFill>
              <a:effectLst/>
              <a:latin typeface="Arial" pitchFamily="34" charset="0"/>
            </a:endParaRPr>
          </a:p>
        </p:txBody>
      </p:sp>
      <p:sp>
        <p:nvSpPr>
          <p:cNvPr id="4538" name="Rectangle 446"/>
          <p:cNvSpPr>
            <a:spLocks noChangeArrowheads="1"/>
          </p:cNvSpPr>
          <p:nvPr/>
        </p:nvSpPr>
        <p:spPr bwMode="auto">
          <a:xfrm>
            <a:off x="1779588" y="3049588"/>
            <a:ext cx="75088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11D"/>
                </a:solidFill>
                <a:effectLst/>
                <a:latin typeface="ArialMT" charset="0"/>
              </a:rPr>
              <a:t>branch target</a:t>
            </a:r>
            <a:endParaRPr kumimoji="0" lang="en-US" sz="1800" b="0" i="0" u="none" strike="noStrike" cap="none" normalizeH="0" baseline="0" smtClean="0">
              <a:ln>
                <a:noFill/>
              </a:ln>
              <a:solidFill>
                <a:schemeClr val="tx1"/>
              </a:solidFill>
              <a:effectLst/>
              <a:latin typeface="Arial" pitchFamily="34" charset="0"/>
            </a:endParaRPr>
          </a:p>
        </p:txBody>
      </p:sp>
      <p:sp>
        <p:nvSpPr>
          <p:cNvPr id="3" name="TextBox 2"/>
          <p:cNvSpPr txBox="1"/>
          <p:nvPr/>
        </p:nvSpPr>
        <p:spPr>
          <a:xfrm>
            <a:off x="4302125" y="1735237"/>
            <a:ext cx="1003801" cy="307777"/>
          </a:xfrm>
          <a:prstGeom prst="rect">
            <a:avLst/>
          </a:prstGeom>
          <a:noFill/>
        </p:spPr>
        <p:txBody>
          <a:bodyPr wrap="none" rtlCol="0">
            <a:spAutoFit/>
          </a:bodyPr>
          <a:lstStyle/>
          <a:p>
            <a:r>
              <a:rPr lang="en-US" sz="1400" dirty="0" smtClean="0"/>
              <a:t>instruction</a:t>
            </a:r>
            <a:endParaRPr lang="en-US" sz="1400" dirty="0"/>
          </a:p>
        </p:txBody>
      </p:sp>
      <p:sp>
        <p:nvSpPr>
          <p:cNvPr id="185" name="Rectangle 370"/>
          <p:cNvSpPr>
            <a:spLocks noChangeArrowheads="1"/>
          </p:cNvSpPr>
          <p:nvPr/>
        </p:nvSpPr>
        <p:spPr bwMode="auto">
          <a:xfrm>
            <a:off x="4106069" y="4233862"/>
            <a:ext cx="1902619" cy="172510"/>
          </a:xfrm>
          <a:prstGeom prst="rect">
            <a:avLst/>
          </a:prstGeom>
          <a:solidFill>
            <a:srgbClr val="B2CFD6"/>
          </a:solidFill>
          <a:ln w="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 name="TextBox 185"/>
          <p:cNvSpPr txBox="1"/>
          <p:nvPr/>
        </p:nvSpPr>
        <p:spPr>
          <a:xfrm>
            <a:off x="4537104" y="4158391"/>
            <a:ext cx="1003801" cy="307777"/>
          </a:xfrm>
          <a:prstGeom prst="rect">
            <a:avLst/>
          </a:prstGeom>
          <a:noFill/>
        </p:spPr>
        <p:txBody>
          <a:bodyPr wrap="none" rtlCol="0">
            <a:spAutoFit/>
          </a:bodyPr>
          <a:lstStyle/>
          <a:p>
            <a:r>
              <a:rPr lang="en-US" sz="1400" dirty="0" smtClean="0"/>
              <a:t>instruction</a:t>
            </a:r>
            <a:endParaRPr lang="en-US" sz="1400" dirty="0"/>
          </a:p>
        </p:txBody>
      </p:sp>
      <p:sp>
        <p:nvSpPr>
          <p:cNvPr id="5" name="TextBox 4"/>
          <p:cNvSpPr txBox="1"/>
          <p:nvPr/>
        </p:nvSpPr>
        <p:spPr>
          <a:xfrm>
            <a:off x="3618971" y="4137026"/>
            <a:ext cx="468398" cy="307777"/>
          </a:xfrm>
          <a:prstGeom prst="rect">
            <a:avLst/>
          </a:prstGeom>
          <a:noFill/>
        </p:spPr>
        <p:txBody>
          <a:bodyPr wrap="none" rtlCol="0">
            <a:spAutoFit/>
          </a:bodyPr>
          <a:lstStyle/>
          <a:p>
            <a:r>
              <a:rPr lang="en-US" sz="1400" dirty="0" smtClean="0"/>
              <a:t>op2</a:t>
            </a:r>
            <a:endParaRPr lang="en-US" sz="1400" dirty="0"/>
          </a:p>
        </p:txBody>
      </p:sp>
      <p:sp>
        <p:nvSpPr>
          <p:cNvPr id="188" name="Rectangle 307"/>
          <p:cNvSpPr>
            <a:spLocks noChangeArrowheads="1"/>
          </p:cNvSpPr>
          <p:nvPr/>
        </p:nvSpPr>
        <p:spPr bwMode="auto">
          <a:xfrm>
            <a:off x="5219701" y="2584450"/>
            <a:ext cx="100013" cy="14287"/>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EX Stage	</a:t>
            </a:r>
          </a:p>
        </p:txBody>
      </p:sp>
      <p:sp>
        <p:nvSpPr>
          <p:cNvPr id="4" name="TextBox 3"/>
          <p:cNvSpPr txBox="1"/>
          <p:nvPr/>
        </p:nvSpPr>
        <p:spPr>
          <a:xfrm>
            <a:off x="1135560" y="4191000"/>
            <a:ext cx="7703640" cy="1830239"/>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457200" marR="0" lvl="0" indent="-457200" algn="l" rtl="0" hangingPunct="0">
              <a:buSzPct val="100000"/>
              <a:buFont typeface="Symbol" panose="05050102010706020507" pitchFamily="18" charset="2"/>
              <a:buChar char="*"/>
              <a:tabLst/>
            </a:pPr>
            <a:r>
              <a:rPr lang="en-IN" sz="3200" b="0" i="0" u="none" strike="noStrike" kern="1200" dirty="0">
                <a:ln>
                  <a:noFill/>
                </a:ln>
                <a:latin typeface="Calibri" panose="020F0502020204030204" pitchFamily="34" charset="0"/>
                <a:ea typeface="Microsoft YaHei" pitchFamily="2"/>
                <a:cs typeface="Mangal" pitchFamily="2"/>
              </a:rPr>
              <a:t> </a:t>
            </a:r>
            <a:r>
              <a:rPr lang="en-IN" sz="3200" b="0" i="0" u="none" strike="noStrike" kern="1200" dirty="0" err="1">
                <a:ln>
                  <a:noFill/>
                </a:ln>
                <a:solidFill>
                  <a:srgbClr val="33CC66"/>
                </a:solidFill>
                <a:latin typeface="Calibri" panose="020F0502020204030204" pitchFamily="34" charset="0"/>
                <a:ea typeface="Microsoft YaHei" pitchFamily="2"/>
                <a:cs typeface="Mangal" pitchFamily="2"/>
              </a:rPr>
              <a:t>aluResult</a:t>
            </a:r>
            <a:r>
              <a:rPr lang="en-IN" sz="3200" b="0" i="0" u="none" strike="noStrike" kern="1200" dirty="0">
                <a:ln>
                  <a:noFill/>
                </a:ln>
                <a:solidFill>
                  <a:srgbClr val="33CC66"/>
                </a:solidFill>
                <a:latin typeface="Calibri" panose="020F0502020204030204" pitchFamily="34" charset="0"/>
                <a:ea typeface="Microsoft YaHei" pitchFamily="2"/>
                <a:cs typeface="Mangal" pitchFamily="2"/>
              </a:rPr>
              <a:t> </a:t>
            </a:r>
            <a:r>
              <a:rPr lang="en-IN" sz="3200" b="0" i="0" u="none" strike="noStrike" kern="1200" dirty="0">
                <a:ln>
                  <a:noFill/>
                </a:ln>
                <a:solidFill>
                  <a:srgbClr val="000000"/>
                </a:solidFill>
                <a:latin typeface="Calibri" panose="020F0502020204030204" pitchFamily="34" charset="0"/>
                <a:ea typeface="Arial" pitchFamily="34"/>
                <a:cs typeface="Arial" pitchFamily="34"/>
              </a:rPr>
              <a:t>→ result of the ALU Operation</a:t>
            </a:r>
          </a:p>
          <a:p>
            <a:pPr marL="457200" marR="0" lvl="0" indent="-457200" algn="l" rtl="0" hangingPunct="0">
              <a:buSzPct val="100000"/>
              <a:buFont typeface="Symbol" panose="05050102010706020507" pitchFamily="18" charset="2"/>
              <a:buChar char="*"/>
              <a:tabLst/>
            </a:pPr>
            <a:r>
              <a:rPr lang="en-IN" sz="3200" b="0" i="0" u="none" strike="noStrike" kern="1200" dirty="0">
                <a:ln>
                  <a:noFill/>
                </a:ln>
                <a:solidFill>
                  <a:srgbClr val="000000"/>
                </a:solidFill>
                <a:latin typeface="Calibri" panose="020F0502020204030204" pitchFamily="34" charset="0"/>
                <a:ea typeface="Arial" pitchFamily="34"/>
                <a:cs typeface="Arial" pitchFamily="34"/>
              </a:rPr>
              <a:t> </a:t>
            </a:r>
            <a:r>
              <a:rPr lang="en-IN" sz="3200" b="0" i="0" u="none" strike="noStrike" kern="1200" dirty="0">
                <a:ln>
                  <a:noFill/>
                </a:ln>
                <a:solidFill>
                  <a:srgbClr val="280099"/>
                </a:solidFill>
                <a:latin typeface="Calibri" panose="020F0502020204030204" pitchFamily="34" charset="0"/>
                <a:ea typeface="Arial" pitchFamily="34"/>
                <a:cs typeface="Arial" pitchFamily="34"/>
              </a:rPr>
              <a:t>op2, control, pc, instruction</a:t>
            </a:r>
            <a:r>
              <a:rPr lang="en-IN" sz="3200" b="0" i="0" u="none" strike="noStrike" kern="1200" dirty="0">
                <a:ln>
                  <a:noFill/>
                </a:ln>
                <a:solidFill>
                  <a:srgbClr val="000000"/>
                </a:solidFill>
                <a:latin typeface="Calibri" panose="020F0502020204030204" pitchFamily="34" charset="0"/>
                <a:ea typeface="Arial" pitchFamily="34"/>
                <a:cs typeface="Arial" pitchFamily="34"/>
              </a:rPr>
              <a:t> (passed from OF-EX)</a:t>
            </a:r>
          </a:p>
        </p:txBody>
      </p:sp>
      <p:sp>
        <p:nvSpPr>
          <p:cNvPr id="5490" name="AutoShape 417"/>
          <p:cNvSpPr>
            <a:spLocks noChangeAspect="1" noChangeArrowheads="1" noTextEdit="1"/>
          </p:cNvSpPr>
          <p:nvPr/>
        </p:nvSpPr>
        <p:spPr bwMode="auto">
          <a:xfrm flipH="1">
            <a:off x="1336676" y="1939925"/>
            <a:ext cx="46038" cy="1181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491" name="Group 619"/>
          <p:cNvGrpSpPr>
            <a:grpSpLocks/>
          </p:cNvGrpSpPr>
          <p:nvPr/>
        </p:nvGrpSpPr>
        <p:grpSpPr bwMode="auto">
          <a:xfrm>
            <a:off x="1627189" y="1997075"/>
            <a:ext cx="6342063" cy="1839913"/>
            <a:chOff x="1039" y="1260"/>
            <a:chExt cx="3995" cy="1159"/>
          </a:xfrm>
        </p:grpSpPr>
        <p:sp>
          <p:nvSpPr>
            <p:cNvPr id="5681" name="Rectangle 419"/>
            <p:cNvSpPr>
              <a:spLocks noChangeArrowheads="1"/>
            </p:cNvSpPr>
            <p:nvPr/>
          </p:nvSpPr>
          <p:spPr bwMode="auto">
            <a:xfrm>
              <a:off x="2226" y="1695"/>
              <a:ext cx="570" cy="354"/>
            </a:xfrm>
            <a:prstGeom prst="rect">
              <a:avLst/>
            </a:prstGeom>
            <a:solidFill>
              <a:srgbClr val="ECDCCB"/>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82" name="Rectangle 420"/>
            <p:cNvSpPr>
              <a:spLocks noChangeArrowheads="1"/>
            </p:cNvSpPr>
            <p:nvPr/>
          </p:nvSpPr>
          <p:spPr bwMode="auto">
            <a:xfrm>
              <a:off x="2407" y="1797"/>
              <a:ext cx="33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ALU</a:t>
              </a:r>
              <a:endParaRPr kumimoji="0" lang="en-US" sz="1800" b="0" i="0" u="none" strike="noStrike" cap="none" normalizeH="0" baseline="0" smtClean="0">
                <a:ln>
                  <a:noFill/>
                </a:ln>
                <a:solidFill>
                  <a:schemeClr val="tx1"/>
                </a:solidFill>
                <a:effectLst/>
                <a:latin typeface="Arial" pitchFamily="34" charset="0"/>
              </a:endParaRPr>
            </a:p>
          </p:txBody>
        </p:sp>
        <p:sp>
          <p:nvSpPr>
            <p:cNvPr id="5683" name="Rectangle 421"/>
            <p:cNvSpPr>
              <a:spLocks noChangeArrowheads="1"/>
            </p:cNvSpPr>
            <p:nvPr/>
          </p:nvSpPr>
          <p:spPr bwMode="auto">
            <a:xfrm>
              <a:off x="3449" y="1704"/>
              <a:ext cx="435" cy="354"/>
            </a:xfrm>
            <a:prstGeom prst="rect">
              <a:avLst/>
            </a:prstGeom>
            <a:solidFill>
              <a:srgbClr val="ECDCCB"/>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84" name="Oval 422"/>
            <p:cNvSpPr>
              <a:spLocks noChangeArrowheads="1"/>
            </p:cNvSpPr>
            <p:nvPr/>
          </p:nvSpPr>
          <p:spPr bwMode="auto">
            <a:xfrm>
              <a:off x="3005" y="1686"/>
              <a:ext cx="226" cy="399"/>
            </a:xfrm>
            <a:prstGeom prst="ellipse">
              <a:avLst/>
            </a:prstGeom>
            <a:solidFill>
              <a:srgbClr val="E7F0C3"/>
            </a:solidFill>
            <a:ln w="18" cap="flat">
              <a:solidFill>
                <a:srgbClr val="3C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85" name="Rectangle 423"/>
            <p:cNvSpPr>
              <a:spLocks noChangeArrowheads="1"/>
            </p:cNvSpPr>
            <p:nvPr/>
          </p:nvSpPr>
          <p:spPr bwMode="auto">
            <a:xfrm>
              <a:off x="3155" y="2017"/>
              <a:ext cx="23"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 b="0" i="0" u="none" strike="noStrike" cap="none" normalizeH="0" baseline="0" smtClean="0">
                  <a:ln>
                    <a:noFill/>
                  </a:ln>
                  <a:solidFill>
                    <a:srgbClr val="24282B"/>
                  </a:solidFill>
                  <a:effectLst/>
                  <a:latin typeface="ArialMT" charset="0"/>
                </a:rPr>
                <a:t>?ags</a:t>
              </a:r>
              <a:endParaRPr kumimoji="0" lang="en-US" sz="1800" b="0" i="0" u="none" strike="noStrike" cap="none" normalizeH="0" baseline="0" smtClean="0">
                <a:ln>
                  <a:noFill/>
                </a:ln>
                <a:solidFill>
                  <a:schemeClr val="tx1"/>
                </a:solidFill>
                <a:effectLst/>
                <a:latin typeface="Arial" pitchFamily="34" charset="0"/>
              </a:endParaRPr>
            </a:p>
          </p:txBody>
        </p:sp>
        <p:sp>
          <p:nvSpPr>
            <p:cNvPr id="5686" name="Rectangle 424"/>
            <p:cNvSpPr>
              <a:spLocks noChangeArrowheads="1"/>
            </p:cNvSpPr>
            <p:nvPr/>
          </p:nvSpPr>
          <p:spPr bwMode="auto">
            <a:xfrm>
              <a:off x="3502" y="1789"/>
              <a:ext cx="351"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Branch</a:t>
              </a:r>
              <a:endParaRPr kumimoji="0" lang="en-US" sz="1800" b="0" i="0" u="none" strike="noStrike" cap="none" normalizeH="0" baseline="0" smtClean="0">
                <a:ln>
                  <a:noFill/>
                </a:ln>
                <a:solidFill>
                  <a:schemeClr val="tx1"/>
                </a:solidFill>
                <a:effectLst/>
                <a:latin typeface="Arial" pitchFamily="34" charset="0"/>
              </a:endParaRPr>
            </a:p>
          </p:txBody>
        </p:sp>
        <p:sp>
          <p:nvSpPr>
            <p:cNvPr id="5687" name="Rectangle 425"/>
            <p:cNvSpPr>
              <a:spLocks noChangeArrowheads="1"/>
            </p:cNvSpPr>
            <p:nvPr/>
          </p:nvSpPr>
          <p:spPr bwMode="auto">
            <a:xfrm>
              <a:off x="3571" y="1894"/>
              <a:ext cx="209"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5688" name="Line 426"/>
            <p:cNvSpPr>
              <a:spLocks noChangeShapeType="1"/>
            </p:cNvSpPr>
            <p:nvPr/>
          </p:nvSpPr>
          <p:spPr bwMode="auto">
            <a:xfrm flipH="1">
              <a:off x="4500" y="1849"/>
              <a:ext cx="6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9" name="Line 427"/>
            <p:cNvSpPr>
              <a:spLocks noChangeShapeType="1"/>
            </p:cNvSpPr>
            <p:nvPr/>
          </p:nvSpPr>
          <p:spPr bwMode="auto">
            <a:xfrm flipH="1">
              <a:off x="4472" y="1849"/>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0" name="Line 428"/>
            <p:cNvSpPr>
              <a:spLocks noChangeShapeType="1"/>
            </p:cNvSpPr>
            <p:nvPr/>
          </p:nvSpPr>
          <p:spPr bwMode="auto">
            <a:xfrm flipH="1">
              <a:off x="4391" y="1849"/>
              <a:ext cx="6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1" name="Line 429"/>
            <p:cNvSpPr>
              <a:spLocks noChangeShapeType="1"/>
            </p:cNvSpPr>
            <p:nvPr/>
          </p:nvSpPr>
          <p:spPr bwMode="auto">
            <a:xfrm flipH="1">
              <a:off x="4364" y="1849"/>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2" name="Line 430"/>
            <p:cNvSpPr>
              <a:spLocks noChangeShapeType="1"/>
            </p:cNvSpPr>
            <p:nvPr/>
          </p:nvSpPr>
          <p:spPr bwMode="auto">
            <a:xfrm flipH="1">
              <a:off x="4291" y="1849"/>
              <a:ext cx="5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3" name="Line 431"/>
            <p:cNvSpPr>
              <a:spLocks noChangeShapeType="1"/>
            </p:cNvSpPr>
            <p:nvPr/>
          </p:nvSpPr>
          <p:spPr bwMode="auto">
            <a:xfrm flipH="1">
              <a:off x="4255" y="1849"/>
              <a:ext cx="1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4" name="Line 432"/>
            <p:cNvSpPr>
              <a:spLocks noChangeShapeType="1"/>
            </p:cNvSpPr>
            <p:nvPr/>
          </p:nvSpPr>
          <p:spPr bwMode="auto">
            <a:xfrm flipH="1">
              <a:off x="4183" y="1849"/>
              <a:ext cx="54"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5" name="Line 433"/>
            <p:cNvSpPr>
              <a:spLocks noChangeShapeType="1"/>
            </p:cNvSpPr>
            <p:nvPr/>
          </p:nvSpPr>
          <p:spPr bwMode="auto">
            <a:xfrm flipH="1">
              <a:off x="4155" y="1849"/>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6" name="Line 434"/>
            <p:cNvSpPr>
              <a:spLocks noChangeShapeType="1"/>
            </p:cNvSpPr>
            <p:nvPr/>
          </p:nvSpPr>
          <p:spPr bwMode="auto">
            <a:xfrm flipH="1">
              <a:off x="4074" y="1849"/>
              <a:ext cx="6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7" name="Line 435"/>
            <p:cNvSpPr>
              <a:spLocks noChangeShapeType="1"/>
            </p:cNvSpPr>
            <p:nvPr/>
          </p:nvSpPr>
          <p:spPr bwMode="auto">
            <a:xfrm flipH="1">
              <a:off x="4047" y="1849"/>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8" name="Line 436"/>
            <p:cNvSpPr>
              <a:spLocks noChangeShapeType="1"/>
            </p:cNvSpPr>
            <p:nvPr/>
          </p:nvSpPr>
          <p:spPr bwMode="auto">
            <a:xfrm flipH="1">
              <a:off x="3965" y="1849"/>
              <a:ext cx="64"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9" name="Line 437"/>
            <p:cNvSpPr>
              <a:spLocks noChangeShapeType="1"/>
            </p:cNvSpPr>
            <p:nvPr/>
          </p:nvSpPr>
          <p:spPr bwMode="auto">
            <a:xfrm flipH="1">
              <a:off x="3938" y="1849"/>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0" name="Line 438"/>
            <p:cNvSpPr>
              <a:spLocks noChangeShapeType="1"/>
            </p:cNvSpPr>
            <p:nvPr/>
          </p:nvSpPr>
          <p:spPr bwMode="auto">
            <a:xfrm flipH="1">
              <a:off x="3884" y="1849"/>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1" name="Line 439"/>
            <p:cNvSpPr>
              <a:spLocks noChangeShapeType="1"/>
            </p:cNvSpPr>
            <p:nvPr/>
          </p:nvSpPr>
          <p:spPr bwMode="auto">
            <a:xfrm flipH="1">
              <a:off x="3884" y="1849"/>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2" name="Freeform 440"/>
            <p:cNvSpPr>
              <a:spLocks/>
            </p:cNvSpPr>
            <p:nvPr/>
          </p:nvSpPr>
          <p:spPr bwMode="auto">
            <a:xfrm>
              <a:off x="3875" y="1831"/>
              <a:ext cx="54" cy="36"/>
            </a:xfrm>
            <a:custGeom>
              <a:avLst/>
              <a:gdLst>
                <a:gd name="T0" fmla="*/ 6 w 6"/>
                <a:gd name="T1" fmla="*/ 4 h 4"/>
                <a:gd name="T2" fmla="*/ 0 w 6"/>
                <a:gd name="T3" fmla="*/ 2 h 4"/>
                <a:gd name="T4" fmla="*/ 6 w 6"/>
                <a:gd name="T5" fmla="*/ 0 h 4"/>
                <a:gd name="T6" fmla="*/ 6 w 6"/>
                <a:gd name="T7" fmla="*/ 4 h 4"/>
              </a:gdLst>
              <a:ahLst/>
              <a:cxnLst>
                <a:cxn ang="0">
                  <a:pos x="T0" y="T1"/>
                </a:cxn>
                <a:cxn ang="0">
                  <a:pos x="T2" y="T3"/>
                </a:cxn>
                <a:cxn ang="0">
                  <a:pos x="T4" y="T5"/>
                </a:cxn>
                <a:cxn ang="0">
                  <a:pos x="T6" y="T7"/>
                </a:cxn>
              </a:cxnLst>
              <a:rect l="0" t="0" r="r" b="b"/>
              <a:pathLst>
                <a:path w="6" h="4">
                  <a:moveTo>
                    <a:pt x="6" y="4"/>
                  </a:moveTo>
                  <a:lnTo>
                    <a:pt x="0" y="2"/>
                  </a:lnTo>
                  <a:lnTo>
                    <a:pt x="6" y="0"/>
                  </a:lnTo>
                  <a:cubicBezTo>
                    <a:pt x="5" y="1"/>
                    <a:pt x="5" y="3"/>
                    <a:pt x="6" y="4"/>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3" name="Line 441"/>
            <p:cNvSpPr>
              <a:spLocks noChangeShapeType="1"/>
            </p:cNvSpPr>
            <p:nvPr/>
          </p:nvSpPr>
          <p:spPr bwMode="auto">
            <a:xfrm flipH="1">
              <a:off x="4581" y="1949"/>
              <a:ext cx="54"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4" name="Line 442"/>
            <p:cNvSpPr>
              <a:spLocks noChangeShapeType="1"/>
            </p:cNvSpPr>
            <p:nvPr/>
          </p:nvSpPr>
          <p:spPr bwMode="auto">
            <a:xfrm flipH="1">
              <a:off x="4545" y="1949"/>
              <a:ext cx="1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5" name="Line 443"/>
            <p:cNvSpPr>
              <a:spLocks noChangeShapeType="1"/>
            </p:cNvSpPr>
            <p:nvPr/>
          </p:nvSpPr>
          <p:spPr bwMode="auto">
            <a:xfrm flipH="1">
              <a:off x="4472" y="1949"/>
              <a:ext cx="5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6" name="Line 444"/>
            <p:cNvSpPr>
              <a:spLocks noChangeShapeType="1"/>
            </p:cNvSpPr>
            <p:nvPr/>
          </p:nvSpPr>
          <p:spPr bwMode="auto">
            <a:xfrm flipH="1">
              <a:off x="4445" y="1949"/>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7" name="Line 445"/>
            <p:cNvSpPr>
              <a:spLocks noChangeShapeType="1"/>
            </p:cNvSpPr>
            <p:nvPr/>
          </p:nvSpPr>
          <p:spPr bwMode="auto">
            <a:xfrm flipH="1">
              <a:off x="4364" y="1949"/>
              <a:ext cx="6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8" name="Line 446"/>
            <p:cNvSpPr>
              <a:spLocks noChangeShapeType="1"/>
            </p:cNvSpPr>
            <p:nvPr/>
          </p:nvSpPr>
          <p:spPr bwMode="auto">
            <a:xfrm flipH="1">
              <a:off x="4337" y="1949"/>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9" name="Line 447"/>
            <p:cNvSpPr>
              <a:spLocks noChangeShapeType="1"/>
            </p:cNvSpPr>
            <p:nvPr/>
          </p:nvSpPr>
          <p:spPr bwMode="auto">
            <a:xfrm flipH="1">
              <a:off x="4255" y="1949"/>
              <a:ext cx="6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0" name="Line 448"/>
            <p:cNvSpPr>
              <a:spLocks noChangeShapeType="1"/>
            </p:cNvSpPr>
            <p:nvPr/>
          </p:nvSpPr>
          <p:spPr bwMode="auto">
            <a:xfrm flipH="1">
              <a:off x="4228" y="1949"/>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1" name="Line 449"/>
            <p:cNvSpPr>
              <a:spLocks noChangeShapeType="1"/>
            </p:cNvSpPr>
            <p:nvPr/>
          </p:nvSpPr>
          <p:spPr bwMode="auto">
            <a:xfrm flipH="1">
              <a:off x="4155" y="1949"/>
              <a:ext cx="5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2" name="Line 450"/>
            <p:cNvSpPr>
              <a:spLocks noChangeShapeType="1"/>
            </p:cNvSpPr>
            <p:nvPr/>
          </p:nvSpPr>
          <p:spPr bwMode="auto">
            <a:xfrm flipH="1">
              <a:off x="4119" y="1949"/>
              <a:ext cx="1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3" name="Line 451"/>
            <p:cNvSpPr>
              <a:spLocks noChangeShapeType="1"/>
            </p:cNvSpPr>
            <p:nvPr/>
          </p:nvSpPr>
          <p:spPr bwMode="auto">
            <a:xfrm flipH="1">
              <a:off x="4047" y="1949"/>
              <a:ext cx="54"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4" name="Line 452"/>
            <p:cNvSpPr>
              <a:spLocks noChangeShapeType="1"/>
            </p:cNvSpPr>
            <p:nvPr/>
          </p:nvSpPr>
          <p:spPr bwMode="auto">
            <a:xfrm flipH="1">
              <a:off x="4019" y="1949"/>
              <a:ext cx="10"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5" name="Line 453"/>
            <p:cNvSpPr>
              <a:spLocks noChangeShapeType="1"/>
            </p:cNvSpPr>
            <p:nvPr/>
          </p:nvSpPr>
          <p:spPr bwMode="auto">
            <a:xfrm flipH="1">
              <a:off x="3938" y="1949"/>
              <a:ext cx="6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6" name="Line 454"/>
            <p:cNvSpPr>
              <a:spLocks noChangeShapeType="1"/>
            </p:cNvSpPr>
            <p:nvPr/>
          </p:nvSpPr>
          <p:spPr bwMode="auto">
            <a:xfrm flipH="1">
              <a:off x="3911" y="1949"/>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7" name="Line 455"/>
            <p:cNvSpPr>
              <a:spLocks noChangeShapeType="1"/>
            </p:cNvSpPr>
            <p:nvPr/>
          </p:nvSpPr>
          <p:spPr bwMode="auto">
            <a:xfrm flipH="1">
              <a:off x="3884" y="1949"/>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8" name="Line 456"/>
            <p:cNvSpPr>
              <a:spLocks noChangeShapeType="1"/>
            </p:cNvSpPr>
            <p:nvPr/>
          </p:nvSpPr>
          <p:spPr bwMode="auto">
            <a:xfrm flipH="1">
              <a:off x="3884" y="1949"/>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9" name="Freeform 457"/>
            <p:cNvSpPr>
              <a:spLocks/>
            </p:cNvSpPr>
            <p:nvPr/>
          </p:nvSpPr>
          <p:spPr bwMode="auto">
            <a:xfrm>
              <a:off x="3875" y="1931"/>
              <a:ext cx="45" cy="36"/>
            </a:xfrm>
            <a:custGeom>
              <a:avLst/>
              <a:gdLst>
                <a:gd name="T0" fmla="*/ 5 w 5"/>
                <a:gd name="T1" fmla="*/ 4 h 4"/>
                <a:gd name="T2" fmla="*/ 0 w 5"/>
                <a:gd name="T3" fmla="*/ 2 h 4"/>
                <a:gd name="T4" fmla="*/ 5 w 5"/>
                <a:gd name="T5" fmla="*/ 0 h 4"/>
                <a:gd name="T6" fmla="*/ 5 w 5"/>
                <a:gd name="T7" fmla="*/ 4 h 4"/>
              </a:gdLst>
              <a:ahLst/>
              <a:cxnLst>
                <a:cxn ang="0">
                  <a:pos x="T0" y="T1"/>
                </a:cxn>
                <a:cxn ang="0">
                  <a:pos x="T2" y="T3"/>
                </a:cxn>
                <a:cxn ang="0">
                  <a:pos x="T4" y="T5"/>
                </a:cxn>
                <a:cxn ang="0">
                  <a:pos x="T6" y="T7"/>
                </a:cxn>
              </a:cxnLst>
              <a:rect l="0" t="0" r="r" b="b"/>
              <a:pathLst>
                <a:path w="5" h="4">
                  <a:moveTo>
                    <a:pt x="5" y="4"/>
                  </a:moveTo>
                  <a:lnTo>
                    <a:pt x="0" y="2"/>
                  </a:lnTo>
                  <a:lnTo>
                    <a:pt x="5" y="0"/>
                  </a:lnTo>
                  <a:cubicBezTo>
                    <a:pt x="4" y="1"/>
                    <a:pt x="4" y="3"/>
                    <a:pt x="5" y="4"/>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0" name="Line 458"/>
            <p:cNvSpPr>
              <a:spLocks noChangeShapeType="1"/>
            </p:cNvSpPr>
            <p:nvPr/>
          </p:nvSpPr>
          <p:spPr bwMode="auto">
            <a:xfrm flipH="1">
              <a:off x="4645" y="2030"/>
              <a:ext cx="6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1" name="Line 459"/>
            <p:cNvSpPr>
              <a:spLocks noChangeShapeType="1"/>
            </p:cNvSpPr>
            <p:nvPr/>
          </p:nvSpPr>
          <p:spPr bwMode="auto">
            <a:xfrm flipH="1">
              <a:off x="4617" y="2030"/>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2" name="Line 460"/>
            <p:cNvSpPr>
              <a:spLocks noChangeShapeType="1"/>
            </p:cNvSpPr>
            <p:nvPr/>
          </p:nvSpPr>
          <p:spPr bwMode="auto">
            <a:xfrm flipH="1">
              <a:off x="4536" y="2030"/>
              <a:ext cx="6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3" name="Line 461"/>
            <p:cNvSpPr>
              <a:spLocks noChangeShapeType="1"/>
            </p:cNvSpPr>
            <p:nvPr/>
          </p:nvSpPr>
          <p:spPr bwMode="auto">
            <a:xfrm flipH="1">
              <a:off x="4509" y="2030"/>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4" name="Line 462"/>
            <p:cNvSpPr>
              <a:spLocks noChangeShapeType="1"/>
            </p:cNvSpPr>
            <p:nvPr/>
          </p:nvSpPr>
          <p:spPr bwMode="auto">
            <a:xfrm flipH="1">
              <a:off x="4436" y="2030"/>
              <a:ext cx="5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5" name="Line 463"/>
            <p:cNvSpPr>
              <a:spLocks noChangeShapeType="1"/>
            </p:cNvSpPr>
            <p:nvPr/>
          </p:nvSpPr>
          <p:spPr bwMode="auto">
            <a:xfrm flipH="1">
              <a:off x="4400" y="2030"/>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6" name="Line 464"/>
            <p:cNvSpPr>
              <a:spLocks noChangeShapeType="1"/>
            </p:cNvSpPr>
            <p:nvPr/>
          </p:nvSpPr>
          <p:spPr bwMode="auto">
            <a:xfrm flipH="1">
              <a:off x="4327" y="2030"/>
              <a:ext cx="5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7" name="Line 465"/>
            <p:cNvSpPr>
              <a:spLocks noChangeShapeType="1"/>
            </p:cNvSpPr>
            <p:nvPr/>
          </p:nvSpPr>
          <p:spPr bwMode="auto">
            <a:xfrm flipH="1">
              <a:off x="4300" y="2030"/>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8" name="Line 466"/>
            <p:cNvSpPr>
              <a:spLocks noChangeShapeType="1"/>
            </p:cNvSpPr>
            <p:nvPr/>
          </p:nvSpPr>
          <p:spPr bwMode="auto">
            <a:xfrm flipH="1">
              <a:off x="4219" y="2030"/>
              <a:ext cx="6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9" name="Line 467"/>
            <p:cNvSpPr>
              <a:spLocks noChangeShapeType="1"/>
            </p:cNvSpPr>
            <p:nvPr/>
          </p:nvSpPr>
          <p:spPr bwMode="auto">
            <a:xfrm flipH="1">
              <a:off x="4192" y="2030"/>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0" name="Line 468"/>
            <p:cNvSpPr>
              <a:spLocks noChangeShapeType="1"/>
            </p:cNvSpPr>
            <p:nvPr/>
          </p:nvSpPr>
          <p:spPr bwMode="auto">
            <a:xfrm flipH="1">
              <a:off x="4110" y="2030"/>
              <a:ext cx="6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1" name="Line 469"/>
            <p:cNvSpPr>
              <a:spLocks noChangeShapeType="1"/>
            </p:cNvSpPr>
            <p:nvPr/>
          </p:nvSpPr>
          <p:spPr bwMode="auto">
            <a:xfrm flipH="1">
              <a:off x="4083" y="2030"/>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2" name="Line 470"/>
            <p:cNvSpPr>
              <a:spLocks noChangeShapeType="1"/>
            </p:cNvSpPr>
            <p:nvPr/>
          </p:nvSpPr>
          <p:spPr bwMode="auto">
            <a:xfrm flipH="1">
              <a:off x="4010" y="2030"/>
              <a:ext cx="5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3" name="Line 471"/>
            <p:cNvSpPr>
              <a:spLocks noChangeShapeType="1"/>
            </p:cNvSpPr>
            <p:nvPr/>
          </p:nvSpPr>
          <p:spPr bwMode="auto">
            <a:xfrm flipH="1">
              <a:off x="3974" y="2030"/>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4" name="Line 472"/>
            <p:cNvSpPr>
              <a:spLocks noChangeShapeType="1"/>
            </p:cNvSpPr>
            <p:nvPr/>
          </p:nvSpPr>
          <p:spPr bwMode="auto">
            <a:xfrm flipH="1">
              <a:off x="3902" y="2030"/>
              <a:ext cx="54"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5" name="Line 473"/>
            <p:cNvSpPr>
              <a:spLocks noChangeShapeType="1"/>
            </p:cNvSpPr>
            <p:nvPr/>
          </p:nvSpPr>
          <p:spPr bwMode="auto">
            <a:xfrm flipH="1">
              <a:off x="3875" y="2030"/>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6" name="Line 474"/>
            <p:cNvSpPr>
              <a:spLocks noChangeShapeType="1"/>
            </p:cNvSpPr>
            <p:nvPr/>
          </p:nvSpPr>
          <p:spPr bwMode="auto">
            <a:xfrm flipH="1">
              <a:off x="3875" y="2030"/>
              <a:ext cx="9"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7" name="Freeform 475"/>
            <p:cNvSpPr>
              <a:spLocks/>
            </p:cNvSpPr>
            <p:nvPr/>
          </p:nvSpPr>
          <p:spPr bwMode="auto">
            <a:xfrm>
              <a:off x="3865" y="2012"/>
              <a:ext cx="55" cy="37"/>
            </a:xfrm>
            <a:custGeom>
              <a:avLst/>
              <a:gdLst>
                <a:gd name="T0" fmla="*/ 6 w 6"/>
                <a:gd name="T1" fmla="*/ 4 h 4"/>
                <a:gd name="T2" fmla="*/ 0 w 6"/>
                <a:gd name="T3" fmla="*/ 2 h 4"/>
                <a:gd name="T4" fmla="*/ 6 w 6"/>
                <a:gd name="T5" fmla="*/ 0 h 4"/>
                <a:gd name="T6" fmla="*/ 6 w 6"/>
                <a:gd name="T7" fmla="*/ 4 h 4"/>
              </a:gdLst>
              <a:ahLst/>
              <a:cxnLst>
                <a:cxn ang="0">
                  <a:pos x="T0" y="T1"/>
                </a:cxn>
                <a:cxn ang="0">
                  <a:pos x="T2" y="T3"/>
                </a:cxn>
                <a:cxn ang="0">
                  <a:pos x="T4" y="T5"/>
                </a:cxn>
                <a:cxn ang="0">
                  <a:pos x="T6" y="T7"/>
                </a:cxn>
              </a:cxnLst>
              <a:rect l="0" t="0" r="r" b="b"/>
              <a:pathLst>
                <a:path w="6" h="4">
                  <a:moveTo>
                    <a:pt x="6" y="4"/>
                  </a:moveTo>
                  <a:lnTo>
                    <a:pt x="0" y="2"/>
                  </a:lnTo>
                  <a:lnTo>
                    <a:pt x="6" y="0"/>
                  </a:lnTo>
                  <a:cubicBezTo>
                    <a:pt x="5" y="1"/>
                    <a:pt x="5" y="3"/>
                    <a:pt x="6" y="4"/>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8" name="Rectangle 476"/>
            <p:cNvSpPr>
              <a:spLocks noChangeArrowheads="1"/>
            </p:cNvSpPr>
            <p:nvPr/>
          </p:nvSpPr>
          <p:spPr bwMode="auto">
            <a:xfrm>
              <a:off x="3981" y="1771"/>
              <a:ext cx="231"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isBeq</a:t>
              </a:r>
              <a:endParaRPr kumimoji="0" lang="en-US" sz="1800" b="0" i="0" u="none" strike="noStrike" cap="none" normalizeH="0" baseline="0" smtClean="0">
                <a:ln>
                  <a:noFill/>
                </a:ln>
                <a:solidFill>
                  <a:schemeClr val="tx1"/>
                </a:solidFill>
                <a:effectLst/>
                <a:latin typeface="Arial" pitchFamily="34" charset="0"/>
              </a:endParaRPr>
            </a:p>
          </p:txBody>
        </p:sp>
        <p:sp>
          <p:nvSpPr>
            <p:cNvPr id="5739" name="Rectangle 477"/>
            <p:cNvSpPr>
              <a:spLocks noChangeArrowheads="1"/>
            </p:cNvSpPr>
            <p:nvPr/>
          </p:nvSpPr>
          <p:spPr bwMode="auto">
            <a:xfrm>
              <a:off x="3977" y="1874"/>
              <a:ext cx="209"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isBgt</a:t>
              </a:r>
              <a:endParaRPr kumimoji="0" lang="en-US" sz="1800" b="0" i="0" u="none" strike="noStrike" cap="none" normalizeH="0" baseline="0" smtClean="0">
                <a:ln>
                  <a:noFill/>
                </a:ln>
                <a:solidFill>
                  <a:schemeClr val="tx1"/>
                </a:solidFill>
                <a:effectLst/>
                <a:latin typeface="Arial" pitchFamily="34" charset="0"/>
              </a:endParaRPr>
            </a:p>
          </p:txBody>
        </p:sp>
        <p:sp>
          <p:nvSpPr>
            <p:cNvPr id="5740" name="Rectangle 478"/>
            <p:cNvSpPr>
              <a:spLocks noChangeArrowheads="1"/>
            </p:cNvSpPr>
            <p:nvPr/>
          </p:nvSpPr>
          <p:spPr bwMode="auto">
            <a:xfrm>
              <a:off x="3958" y="1957"/>
              <a:ext cx="383"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isUBranch</a:t>
              </a:r>
              <a:endParaRPr kumimoji="0" lang="en-US" sz="1800" b="0" i="0" u="none" strike="noStrike" cap="none" normalizeH="0" baseline="0" smtClean="0">
                <a:ln>
                  <a:noFill/>
                </a:ln>
                <a:solidFill>
                  <a:schemeClr val="tx1"/>
                </a:solidFill>
                <a:effectLst/>
                <a:latin typeface="Arial" pitchFamily="34" charset="0"/>
              </a:endParaRPr>
            </a:p>
          </p:txBody>
        </p:sp>
        <p:sp>
          <p:nvSpPr>
            <p:cNvPr id="5757" name="Freeform 495"/>
            <p:cNvSpPr>
              <a:spLocks/>
            </p:cNvSpPr>
            <p:nvPr/>
          </p:nvSpPr>
          <p:spPr bwMode="auto">
            <a:xfrm>
              <a:off x="2800" y="1840"/>
              <a:ext cx="218" cy="118"/>
            </a:xfrm>
            <a:custGeom>
              <a:avLst/>
              <a:gdLst>
                <a:gd name="T0" fmla="*/ 24 w 24"/>
                <a:gd name="T1" fmla="*/ 6 h 13"/>
                <a:gd name="T2" fmla="*/ 18 w 24"/>
                <a:gd name="T3" fmla="*/ 13 h 13"/>
                <a:gd name="T4" fmla="*/ 18 w 24"/>
                <a:gd name="T5" fmla="*/ 10 h 13"/>
                <a:gd name="T6" fmla="*/ 0 w 24"/>
                <a:gd name="T7" fmla="*/ 10 h 13"/>
                <a:gd name="T8" fmla="*/ 0 w 24"/>
                <a:gd name="T9" fmla="*/ 3 h 13"/>
                <a:gd name="T10" fmla="*/ 18 w 24"/>
                <a:gd name="T11" fmla="*/ 3 h 13"/>
                <a:gd name="T12" fmla="*/ 18 w 24"/>
                <a:gd name="T13" fmla="*/ 0 h 13"/>
                <a:gd name="T14" fmla="*/ 24 w 24"/>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24" y="6"/>
                  </a:moveTo>
                  <a:lnTo>
                    <a:pt x="18" y="13"/>
                  </a:lnTo>
                  <a:lnTo>
                    <a:pt x="18" y="10"/>
                  </a:lnTo>
                  <a:lnTo>
                    <a:pt x="0" y="10"/>
                  </a:lnTo>
                  <a:lnTo>
                    <a:pt x="0" y="3"/>
                  </a:lnTo>
                  <a:lnTo>
                    <a:pt x="18" y="3"/>
                  </a:lnTo>
                  <a:lnTo>
                    <a:pt x="18" y="0"/>
                  </a:lnTo>
                  <a:lnTo>
                    <a:pt x="24" y="6"/>
                  </a:lnTo>
                  <a:close/>
                </a:path>
              </a:pathLst>
            </a:custGeom>
            <a:solidFill>
              <a:srgbClr val="00B050"/>
            </a:solidFill>
            <a:ln w="0">
              <a:solidFill>
                <a:srgbClr val="24282B"/>
              </a:solid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772" name="Rectangle 510"/>
            <p:cNvSpPr>
              <a:spLocks noChangeArrowheads="1"/>
            </p:cNvSpPr>
            <p:nvPr/>
          </p:nvSpPr>
          <p:spPr bwMode="auto">
            <a:xfrm>
              <a:off x="3231" y="1804"/>
              <a:ext cx="218" cy="9"/>
            </a:xfrm>
            <a:prstGeom prst="rect">
              <a:avLst/>
            </a:prstGeom>
            <a:solidFill>
              <a:srgbClr val="0082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3" name="Freeform 511"/>
            <p:cNvSpPr>
              <a:spLocks/>
            </p:cNvSpPr>
            <p:nvPr/>
          </p:nvSpPr>
          <p:spPr bwMode="auto">
            <a:xfrm>
              <a:off x="3231" y="1860"/>
              <a:ext cx="218" cy="118"/>
            </a:xfrm>
            <a:custGeom>
              <a:avLst/>
              <a:gdLst>
                <a:gd name="T0" fmla="*/ 24 w 24"/>
                <a:gd name="T1" fmla="*/ 6 h 13"/>
                <a:gd name="T2" fmla="*/ 17 w 24"/>
                <a:gd name="T3" fmla="*/ 13 h 13"/>
                <a:gd name="T4" fmla="*/ 17 w 24"/>
                <a:gd name="T5" fmla="*/ 10 h 13"/>
                <a:gd name="T6" fmla="*/ 0 w 24"/>
                <a:gd name="T7" fmla="*/ 10 h 13"/>
                <a:gd name="T8" fmla="*/ 0 w 24"/>
                <a:gd name="T9" fmla="*/ 3 h 13"/>
                <a:gd name="T10" fmla="*/ 17 w 24"/>
                <a:gd name="T11" fmla="*/ 3 h 13"/>
                <a:gd name="T12" fmla="*/ 17 w 24"/>
                <a:gd name="T13" fmla="*/ 0 h 13"/>
                <a:gd name="T14" fmla="*/ 24 w 24"/>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3">
                  <a:moveTo>
                    <a:pt x="24" y="6"/>
                  </a:moveTo>
                  <a:lnTo>
                    <a:pt x="17" y="13"/>
                  </a:lnTo>
                  <a:lnTo>
                    <a:pt x="17" y="10"/>
                  </a:lnTo>
                  <a:lnTo>
                    <a:pt x="0" y="10"/>
                  </a:lnTo>
                  <a:lnTo>
                    <a:pt x="0" y="3"/>
                  </a:lnTo>
                  <a:lnTo>
                    <a:pt x="17" y="3"/>
                  </a:lnTo>
                  <a:lnTo>
                    <a:pt x="17" y="0"/>
                  </a:lnTo>
                  <a:lnTo>
                    <a:pt x="24" y="6"/>
                  </a:lnTo>
                  <a:close/>
                </a:path>
              </a:pathLst>
            </a:custGeom>
            <a:solidFill>
              <a:srgbClr val="00B050"/>
            </a:solidFill>
            <a:ln w="0">
              <a:solidFill>
                <a:srgbClr val="24282B"/>
              </a:solid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775" name="Line 513"/>
            <p:cNvSpPr>
              <a:spLocks noChangeShapeType="1"/>
            </p:cNvSpPr>
            <p:nvPr/>
          </p:nvSpPr>
          <p:spPr bwMode="auto">
            <a:xfrm flipH="1">
              <a:off x="4427" y="1623"/>
              <a:ext cx="54"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6" name="Line 514"/>
            <p:cNvSpPr>
              <a:spLocks noChangeShapeType="1"/>
            </p:cNvSpPr>
            <p:nvPr/>
          </p:nvSpPr>
          <p:spPr bwMode="auto">
            <a:xfrm flipH="1">
              <a:off x="4400" y="1623"/>
              <a:ext cx="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7" name="Line 515"/>
            <p:cNvSpPr>
              <a:spLocks noChangeShapeType="1"/>
            </p:cNvSpPr>
            <p:nvPr/>
          </p:nvSpPr>
          <p:spPr bwMode="auto">
            <a:xfrm flipH="1">
              <a:off x="4318" y="1623"/>
              <a:ext cx="64"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8" name="Line 516"/>
            <p:cNvSpPr>
              <a:spLocks noChangeShapeType="1"/>
            </p:cNvSpPr>
            <p:nvPr/>
          </p:nvSpPr>
          <p:spPr bwMode="auto">
            <a:xfrm flipH="1">
              <a:off x="4291" y="1623"/>
              <a:ext cx="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9" name="Line 517"/>
            <p:cNvSpPr>
              <a:spLocks noChangeShapeType="1"/>
            </p:cNvSpPr>
            <p:nvPr/>
          </p:nvSpPr>
          <p:spPr bwMode="auto">
            <a:xfrm flipH="1">
              <a:off x="4210" y="1623"/>
              <a:ext cx="6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0" name="Line 518"/>
            <p:cNvSpPr>
              <a:spLocks noChangeShapeType="1"/>
            </p:cNvSpPr>
            <p:nvPr/>
          </p:nvSpPr>
          <p:spPr bwMode="auto">
            <a:xfrm flipH="1">
              <a:off x="4183" y="1623"/>
              <a:ext cx="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1" name="Line 519"/>
            <p:cNvSpPr>
              <a:spLocks noChangeShapeType="1"/>
            </p:cNvSpPr>
            <p:nvPr/>
          </p:nvSpPr>
          <p:spPr bwMode="auto">
            <a:xfrm flipH="1">
              <a:off x="4110" y="1623"/>
              <a:ext cx="54"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2" name="Line 520"/>
            <p:cNvSpPr>
              <a:spLocks noChangeShapeType="1"/>
            </p:cNvSpPr>
            <p:nvPr/>
          </p:nvSpPr>
          <p:spPr bwMode="auto">
            <a:xfrm flipH="1">
              <a:off x="4074" y="1623"/>
              <a:ext cx="1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3" name="Line 521"/>
            <p:cNvSpPr>
              <a:spLocks noChangeShapeType="1"/>
            </p:cNvSpPr>
            <p:nvPr/>
          </p:nvSpPr>
          <p:spPr bwMode="auto">
            <a:xfrm flipH="1">
              <a:off x="4001" y="1623"/>
              <a:ext cx="55"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4" name="Line 522"/>
            <p:cNvSpPr>
              <a:spLocks noChangeShapeType="1"/>
            </p:cNvSpPr>
            <p:nvPr/>
          </p:nvSpPr>
          <p:spPr bwMode="auto">
            <a:xfrm flipH="1">
              <a:off x="3974" y="1623"/>
              <a:ext cx="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5" name="Line 523"/>
            <p:cNvSpPr>
              <a:spLocks noChangeShapeType="1"/>
            </p:cNvSpPr>
            <p:nvPr/>
          </p:nvSpPr>
          <p:spPr bwMode="auto">
            <a:xfrm flipH="1">
              <a:off x="3893" y="1623"/>
              <a:ext cx="6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6" name="Line 524"/>
            <p:cNvSpPr>
              <a:spLocks noChangeShapeType="1"/>
            </p:cNvSpPr>
            <p:nvPr/>
          </p:nvSpPr>
          <p:spPr bwMode="auto">
            <a:xfrm flipH="1">
              <a:off x="3865" y="1623"/>
              <a:ext cx="1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7" name="Line 525"/>
            <p:cNvSpPr>
              <a:spLocks noChangeShapeType="1"/>
            </p:cNvSpPr>
            <p:nvPr/>
          </p:nvSpPr>
          <p:spPr bwMode="auto">
            <a:xfrm flipH="1">
              <a:off x="3784" y="1623"/>
              <a:ext cx="6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8" name="Line 526"/>
            <p:cNvSpPr>
              <a:spLocks noChangeShapeType="1"/>
            </p:cNvSpPr>
            <p:nvPr/>
          </p:nvSpPr>
          <p:spPr bwMode="auto">
            <a:xfrm flipH="1">
              <a:off x="3757" y="1623"/>
              <a:ext cx="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9" name="Line 527"/>
            <p:cNvSpPr>
              <a:spLocks noChangeShapeType="1"/>
            </p:cNvSpPr>
            <p:nvPr/>
          </p:nvSpPr>
          <p:spPr bwMode="auto">
            <a:xfrm flipH="1">
              <a:off x="3684" y="1623"/>
              <a:ext cx="55"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0" name="Line 528"/>
            <p:cNvSpPr>
              <a:spLocks noChangeShapeType="1"/>
            </p:cNvSpPr>
            <p:nvPr/>
          </p:nvSpPr>
          <p:spPr bwMode="auto">
            <a:xfrm flipH="1">
              <a:off x="3648" y="1623"/>
              <a:ext cx="1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1" name="Line 529"/>
            <p:cNvSpPr>
              <a:spLocks noChangeShapeType="1"/>
            </p:cNvSpPr>
            <p:nvPr/>
          </p:nvSpPr>
          <p:spPr bwMode="auto">
            <a:xfrm flipH="1">
              <a:off x="3576" y="1623"/>
              <a:ext cx="54"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2" name="Line 530"/>
            <p:cNvSpPr>
              <a:spLocks noChangeShapeType="1"/>
            </p:cNvSpPr>
            <p:nvPr/>
          </p:nvSpPr>
          <p:spPr bwMode="auto">
            <a:xfrm flipH="1">
              <a:off x="3548" y="1623"/>
              <a:ext cx="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3" name="Line 531"/>
            <p:cNvSpPr>
              <a:spLocks noChangeShapeType="1"/>
            </p:cNvSpPr>
            <p:nvPr/>
          </p:nvSpPr>
          <p:spPr bwMode="auto">
            <a:xfrm flipH="1">
              <a:off x="3467" y="1623"/>
              <a:ext cx="6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4" name="Line 532"/>
            <p:cNvSpPr>
              <a:spLocks noChangeShapeType="1"/>
            </p:cNvSpPr>
            <p:nvPr/>
          </p:nvSpPr>
          <p:spPr bwMode="auto">
            <a:xfrm flipH="1">
              <a:off x="3440" y="1623"/>
              <a:ext cx="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5" name="Line 533"/>
            <p:cNvSpPr>
              <a:spLocks noChangeShapeType="1"/>
            </p:cNvSpPr>
            <p:nvPr/>
          </p:nvSpPr>
          <p:spPr bwMode="auto">
            <a:xfrm flipH="1">
              <a:off x="3358" y="1623"/>
              <a:ext cx="64"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6" name="Line 534"/>
            <p:cNvSpPr>
              <a:spLocks noChangeShapeType="1"/>
            </p:cNvSpPr>
            <p:nvPr/>
          </p:nvSpPr>
          <p:spPr bwMode="auto">
            <a:xfrm flipH="1">
              <a:off x="3331" y="1623"/>
              <a:ext cx="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7" name="Line 535"/>
            <p:cNvSpPr>
              <a:spLocks noChangeShapeType="1"/>
            </p:cNvSpPr>
            <p:nvPr/>
          </p:nvSpPr>
          <p:spPr bwMode="auto">
            <a:xfrm flipH="1">
              <a:off x="3258" y="1623"/>
              <a:ext cx="55"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8" name="Line 536"/>
            <p:cNvSpPr>
              <a:spLocks noChangeShapeType="1"/>
            </p:cNvSpPr>
            <p:nvPr/>
          </p:nvSpPr>
          <p:spPr bwMode="auto">
            <a:xfrm flipH="1">
              <a:off x="3222" y="1623"/>
              <a:ext cx="1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9" name="Line 537"/>
            <p:cNvSpPr>
              <a:spLocks noChangeShapeType="1"/>
            </p:cNvSpPr>
            <p:nvPr/>
          </p:nvSpPr>
          <p:spPr bwMode="auto">
            <a:xfrm flipH="1">
              <a:off x="3150" y="1623"/>
              <a:ext cx="54"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0" name="Line 538"/>
            <p:cNvSpPr>
              <a:spLocks noChangeShapeType="1"/>
            </p:cNvSpPr>
            <p:nvPr/>
          </p:nvSpPr>
          <p:spPr bwMode="auto">
            <a:xfrm flipH="1">
              <a:off x="3123" y="1623"/>
              <a:ext cx="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1" name="Line 539"/>
            <p:cNvSpPr>
              <a:spLocks noChangeShapeType="1"/>
            </p:cNvSpPr>
            <p:nvPr/>
          </p:nvSpPr>
          <p:spPr bwMode="auto">
            <a:xfrm flipH="1">
              <a:off x="3041" y="1623"/>
              <a:ext cx="6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2" name="Line 540"/>
            <p:cNvSpPr>
              <a:spLocks noChangeShapeType="1"/>
            </p:cNvSpPr>
            <p:nvPr/>
          </p:nvSpPr>
          <p:spPr bwMode="auto">
            <a:xfrm flipH="1">
              <a:off x="3014" y="1623"/>
              <a:ext cx="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3" name="Line 541"/>
            <p:cNvSpPr>
              <a:spLocks noChangeShapeType="1"/>
            </p:cNvSpPr>
            <p:nvPr/>
          </p:nvSpPr>
          <p:spPr bwMode="auto">
            <a:xfrm flipH="1">
              <a:off x="2932" y="1623"/>
              <a:ext cx="64"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4" name="Line 542"/>
            <p:cNvSpPr>
              <a:spLocks noChangeShapeType="1"/>
            </p:cNvSpPr>
            <p:nvPr/>
          </p:nvSpPr>
          <p:spPr bwMode="auto">
            <a:xfrm flipH="1">
              <a:off x="2905" y="1623"/>
              <a:ext cx="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5" name="Line 543"/>
            <p:cNvSpPr>
              <a:spLocks noChangeShapeType="1"/>
            </p:cNvSpPr>
            <p:nvPr/>
          </p:nvSpPr>
          <p:spPr bwMode="auto">
            <a:xfrm flipH="1">
              <a:off x="2833" y="1623"/>
              <a:ext cx="54"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6" name="Line 544"/>
            <p:cNvSpPr>
              <a:spLocks noChangeShapeType="1"/>
            </p:cNvSpPr>
            <p:nvPr/>
          </p:nvSpPr>
          <p:spPr bwMode="auto">
            <a:xfrm flipH="1">
              <a:off x="2796" y="1623"/>
              <a:ext cx="19"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7" name="Freeform 545"/>
            <p:cNvSpPr>
              <a:spLocks/>
            </p:cNvSpPr>
            <p:nvPr/>
          </p:nvSpPr>
          <p:spPr bwMode="auto">
            <a:xfrm>
              <a:off x="2751" y="1623"/>
              <a:ext cx="27" cy="36"/>
            </a:xfrm>
            <a:custGeom>
              <a:avLst/>
              <a:gdLst>
                <a:gd name="T0" fmla="*/ 27 w 27"/>
                <a:gd name="T1" fmla="*/ 0 h 36"/>
                <a:gd name="T2" fmla="*/ 0 w 27"/>
                <a:gd name="T3" fmla="*/ 0 h 36"/>
                <a:gd name="T4" fmla="*/ 0 w 27"/>
                <a:gd name="T5" fmla="*/ 0 h 36"/>
                <a:gd name="T6" fmla="*/ 0 w 27"/>
                <a:gd name="T7" fmla="*/ 36 h 36"/>
              </a:gdLst>
              <a:ahLst/>
              <a:cxnLst>
                <a:cxn ang="0">
                  <a:pos x="T0" y="T1"/>
                </a:cxn>
                <a:cxn ang="0">
                  <a:pos x="T2" y="T3"/>
                </a:cxn>
                <a:cxn ang="0">
                  <a:pos x="T4" y="T5"/>
                </a:cxn>
                <a:cxn ang="0">
                  <a:pos x="T6" y="T7"/>
                </a:cxn>
              </a:cxnLst>
              <a:rect l="0" t="0" r="r" b="b"/>
              <a:pathLst>
                <a:path w="27" h="36">
                  <a:moveTo>
                    <a:pt x="27" y="0"/>
                  </a:moveTo>
                  <a:lnTo>
                    <a:pt x="0" y="0"/>
                  </a:lnTo>
                  <a:lnTo>
                    <a:pt x="0" y="0"/>
                  </a:lnTo>
                  <a:lnTo>
                    <a:pt x="0" y="36"/>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8" name="Line 546"/>
            <p:cNvSpPr>
              <a:spLocks noChangeShapeType="1"/>
            </p:cNvSpPr>
            <p:nvPr/>
          </p:nvSpPr>
          <p:spPr bwMode="auto">
            <a:xfrm>
              <a:off x="2751" y="1677"/>
              <a:ext cx="0" cy="9"/>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9" name="Freeform 547"/>
            <p:cNvSpPr>
              <a:spLocks/>
            </p:cNvSpPr>
            <p:nvPr/>
          </p:nvSpPr>
          <p:spPr bwMode="auto">
            <a:xfrm>
              <a:off x="2733" y="1650"/>
              <a:ext cx="36" cy="54"/>
            </a:xfrm>
            <a:custGeom>
              <a:avLst/>
              <a:gdLst>
                <a:gd name="T0" fmla="*/ 4 w 4"/>
                <a:gd name="T1" fmla="*/ 0 h 6"/>
                <a:gd name="T2" fmla="*/ 2 w 4"/>
                <a:gd name="T3" fmla="*/ 6 h 6"/>
                <a:gd name="T4" fmla="*/ 0 w 4"/>
                <a:gd name="T5" fmla="*/ 0 h 6"/>
                <a:gd name="T6" fmla="*/ 4 w 4"/>
                <a:gd name="T7" fmla="*/ 0 h 6"/>
              </a:gdLst>
              <a:ahLst/>
              <a:cxnLst>
                <a:cxn ang="0">
                  <a:pos x="T0" y="T1"/>
                </a:cxn>
                <a:cxn ang="0">
                  <a:pos x="T2" y="T3"/>
                </a:cxn>
                <a:cxn ang="0">
                  <a:pos x="T4" y="T5"/>
                </a:cxn>
                <a:cxn ang="0">
                  <a:pos x="T6" y="T7"/>
                </a:cxn>
              </a:cxnLst>
              <a:rect l="0" t="0" r="r" b="b"/>
              <a:pathLst>
                <a:path w="4" h="6">
                  <a:moveTo>
                    <a:pt x="4" y="0"/>
                  </a:moveTo>
                  <a:lnTo>
                    <a:pt x="2" y="6"/>
                  </a:lnTo>
                  <a:lnTo>
                    <a:pt x="0" y="0"/>
                  </a:lnTo>
                  <a:cubicBezTo>
                    <a:pt x="1" y="1"/>
                    <a:pt x="2" y="1"/>
                    <a:pt x="4"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0" name="Rectangle 548"/>
            <p:cNvSpPr>
              <a:spLocks noChangeArrowheads="1"/>
            </p:cNvSpPr>
            <p:nvPr/>
          </p:nvSpPr>
          <p:spPr bwMode="auto">
            <a:xfrm>
              <a:off x="3184" y="1604"/>
              <a:ext cx="40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24282B"/>
                  </a:solidFill>
                  <a:effectLst/>
                  <a:latin typeface="ArialMT" charset="0"/>
                </a:rPr>
                <a:t>aluSignals</a:t>
              </a:r>
              <a:endParaRPr kumimoji="0" lang="en-US" sz="1800" b="0" i="0" u="none" strike="noStrike" cap="none" normalizeH="0" baseline="0" dirty="0" smtClean="0">
                <a:ln>
                  <a:noFill/>
                </a:ln>
                <a:solidFill>
                  <a:schemeClr val="tx1"/>
                </a:solidFill>
                <a:effectLst/>
                <a:latin typeface="Arial" pitchFamily="34" charset="0"/>
              </a:endParaRPr>
            </a:p>
          </p:txBody>
        </p:sp>
        <p:sp>
          <p:nvSpPr>
            <p:cNvPr id="5811" name="Rectangle 549"/>
            <p:cNvSpPr>
              <a:spLocks noChangeArrowheads="1"/>
            </p:cNvSpPr>
            <p:nvPr/>
          </p:nvSpPr>
          <p:spPr bwMode="auto">
            <a:xfrm>
              <a:off x="1039" y="1260"/>
              <a:ext cx="3995" cy="163"/>
            </a:xfrm>
            <a:prstGeom prst="rect">
              <a:avLst/>
            </a:prstGeom>
            <a:solidFill>
              <a:srgbClr val="BCDA8E"/>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12" name="Rectangle 550"/>
            <p:cNvSpPr>
              <a:spLocks noChangeArrowheads="1"/>
            </p:cNvSpPr>
            <p:nvPr/>
          </p:nvSpPr>
          <p:spPr bwMode="auto">
            <a:xfrm>
              <a:off x="3104" y="1278"/>
              <a:ext cx="1051" cy="109"/>
            </a:xfrm>
            <a:prstGeom prst="rect">
              <a:avLst/>
            </a:prstGeom>
            <a:solidFill>
              <a:srgbClr val="B2CFD6"/>
            </a:solidFill>
            <a:ln w="27"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13" name="Rectangle 551"/>
            <p:cNvSpPr>
              <a:spLocks noChangeArrowheads="1"/>
            </p:cNvSpPr>
            <p:nvPr/>
          </p:nvSpPr>
          <p:spPr bwMode="auto">
            <a:xfrm>
              <a:off x="3431" y="1287"/>
              <a:ext cx="395"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82B"/>
                  </a:solidFill>
                  <a:effectLst/>
                  <a:latin typeface="ArialMT" charset="0"/>
                </a:rPr>
                <a:t>instruction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5814" name="Rectangle 552"/>
            <p:cNvSpPr>
              <a:spLocks noChangeArrowheads="1"/>
            </p:cNvSpPr>
            <p:nvPr/>
          </p:nvSpPr>
          <p:spPr bwMode="auto">
            <a:xfrm>
              <a:off x="1057" y="1269"/>
              <a:ext cx="317" cy="127"/>
            </a:xfrm>
            <a:prstGeom prst="rect">
              <a:avLst/>
            </a:prstGeom>
            <a:solidFill>
              <a:srgbClr val="B2CFD6"/>
            </a:solidFill>
            <a:ln w="1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15" name="Rectangle 553"/>
            <p:cNvSpPr>
              <a:spLocks noChangeArrowheads="1"/>
            </p:cNvSpPr>
            <p:nvPr/>
          </p:nvSpPr>
          <p:spPr bwMode="auto">
            <a:xfrm>
              <a:off x="1128" y="1263"/>
              <a:ext cx="24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5816" name="Rectangle 554"/>
            <p:cNvSpPr>
              <a:spLocks noChangeArrowheads="1"/>
            </p:cNvSpPr>
            <p:nvPr/>
          </p:nvSpPr>
          <p:spPr bwMode="auto">
            <a:xfrm>
              <a:off x="4291" y="1269"/>
              <a:ext cx="598" cy="127"/>
            </a:xfrm>
            <a:prstGeom prst="rect">
              <a:avLst/>
            </a:prstGeom>
            <a:solidFill>
              <a:srgbClr val="B2CFD6"/>
            </a:solidFill>
            <a:ln w="1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17" name="Rectangle 555"/>
            <p:cNvSpPr>
              <a:spLocks noChangeArrowheads="1"/>
            </p:cNvSpPr>
            <p:nvPr/>
          </p:nvSpPr>
          <p:spPr bwMode="auto">
            <a:xfrm>
              <a:off x="4339" y="1260"/>
              <a:ext cx="51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5818" name="Rectangle 556"/>
            <p:cNvSpPr>
              <a:spLocks noChangeArrowheads="1"/>
            </p:cNvSpPr>
            <p:nvPr/>
          </p:nvSpPr>
          <p:spPr bwMode="auto">
            <a:xfrm>
              <a:off x="1401" y="1278"/>
              <a:ext cx="598" cy="127"/>
            </a:xfrm>
            <a:prstGeom prst="rect">
              <a:avLst/>
            </a:prstGeom>
            <a:solidFill>
              <a:srgbClr val="B2CFD6"/>
            </a:solidFill>
            <a:ln w="1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19" name="Rectangle 557"/>
            <p:cNvSpPr>
              <a:spLocks noChangeArrowheads="1"/>
            </p:cNvSpPr>
            <p:nvPr/>
          </p:nvSpPr>
          <p:spPr bwMode="auto">
            <a:xfrm>
              <a:off x="1480" y="1296"/>
              <a:ext cx="47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24282B"/>
                  </a:solidFill>
                  <a:effectLst/>
                  <a:latin typeface="ArialMT" charset="0"/>
                </a:rPr>
                <a:t>branchTarget</a:t>
              </a:r>
              <a:endParaRPr kumimoji="0" lang="en-US" sz="1000" b="0" i="0" u="none" strike="noStrike" cap="none" normalizeH="0" baseline="0" dirty="0" smtClean="0">
                <a:ln>
                  <a:noFill/>
                </a:ln>
                <a:solidFill>
                  <a:schemeClr val="tx1"/>
                </a:solidFill>
                <a:effectLst/>
                <a:latin typeface="Arial" pitchFamily="34" charset="0"/>
              </a:endParaRPr>
            </a:p>
          </p:txBody>
        </p:sp>
        <p:sp>
          <p:nvSpPr>
            <p:cNvPr id="5820" name="Rectangle 558"/>
            <p:cNvSpPr>
              <a:spLocks noChangeArrowheads="1"/>
            </p:cNvSpPr>
            <p:nvPr/>
          </p:nvSpPr>
          <p:spPr bwMode="auto">
            <a:xfrm>
              <a:off x="2262" y="1278"/>
              <a:ext cx="208" cy="136"/>
            </a:xfrm>
            <a:prstGeom prst="rect">
              <a:avLst/>
            </a:prstGeom>
            <a:solidFill>
              <a:srgbClr val="B2CFD6"/>
            </a:solidFill>
            <a:ln w="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21" name="Rectangle 559"/>
            <p:cNvSpPr>
              <a:spLocks noChangeArrowheads="1"/>
            </p:cNvSpPr>
            <p:nvPr/>
          </p:nvSpPr>
          <p:spPr bwMode="auto">
            <a:xfrm>
              <a:off x="2332" y="1273"/>
              <a:ext cx="1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5822" name="Rectangle 560"/>
            <p:cNvSpPr>
              <a:spLocks noChangeArrowheads="1"/>
            </p:cNvSpPr>
            <p:nvPr/>
          </p:nvSpPr>
          <p:spPr bwMode="auto">
            <a:xfrm>
              <a:off x="2579" y="1278"/>
              <a:ext cx="208" cy="127"/>
            </a:xfrm>
            <a:prstGeom prst="rect">
              <a:avLst/>
            </a:prstGeom>
            <a:solidFill>
              <a:srgbClr val="B2CFD6"/>
            </a:solidFill>
            <a:ln w="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23" name="Rectangle 561"/>
            <p:cNvSpPr>
              <a:spLocks noChangeArrowheads="1"/>
            </p:cNvSpPr>
            <p:nvPr/>
          </p:nvSpPr>
          <p:spPr bwMode="auto">
            <a:xfrm>
              <a:off x="2649" y="1268"/>
              <a:ext cx="15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5824" name="Line 562"/>
            <p:cNvSpPr>
              <a:spLocks noChangeShapeType="1"/>
            </p:cNvSpPr>
            <p:nvPr/>
          </p:nvSpPr>
          <p:spPr bwMode="auto">
            <a:xfrm>
              <a:off x="2389" y="1414"/>
              <a:ext cx="0" cy="281"/>
            </a:xfrm>
            <a:prstGeom prst="line">
              <a:avLst/>
            </a:prstGeom>
            <a:noFill/>
            <a:ln w="2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5" name="Freeform 563"/>
            <p:cNvSpPr>
              <a:spLocks/>
            </p:cNvSpPr>
            <p:nvPr/>
          </p:nvSpPr>
          <p:spPr bwMode="auto">
            <a:xfrm>
              <a:off x="2362" y="1596"/>
              <a:ext cx="54" cy="99"/>
            </a:xfrm>
            <a:custGeom>
              <a:avLst/>
              <a:gdLst>
                <a:gd name="T0" fmla="*/ 3 w 6"/>
                <a:gd name="T1" fmla="*/ 3 h 11"/>
                <a:gd name="T2" fmla="*/ 0 w 6"/>
                <a:gd name="T3" fmla="*/ 0 h 11"/>
                <a:gd name="T4" fmla="*/ 3 w 6"/>
                <a:gd name="T5" fmla="*/ 11 h 11"/>
                <a:gd name="T6" fmla="*/ 6 w 6"/>
                <a:gd name="T7" fmla="*/ 0 h 11"/>
                <a:gd name="T8" fmla="*/ 3 w 6"/>
                <a:gd name="T9" fmla="*/ 3 h 11"/>
              </a:gdLst>
              <a:ahLst/>
              <a:cxnLst>
                <a:cxn ang="0">
                  <a:pos x="T0" y="T1"/>
                </a:cxn>
                <a:cxn ang="0">
                  <a:pos x="T2" y="T3"/>
                </a:cxn>
                <a:cxn ang="0">
                  <a:pos x="T4" y="T5"/>
                </a:cxn>
                <a:cxn ang="0">
                  <a:pos x="T6" y="T7"/>
                </a:cxn>
                <a:cxn ang="0">
                  <a:pos x="T8" y="T9"/>
                </a:cxn>
              </a:cxnLst>
              <a:rect l="0" t="0" r="r" b="b"/>
              <a:pathLst>
                <a:path w="6" h="11">
                  <a:moveTo>
                    <a:pt x="3" y="3"/>
                  </a:moveTo>
                  <a:lnTo>
                    <a:pt x="0" y="0"/>
                  </a:lnTo>
                  <a:lnTo>
                    <a:pt x="3" y="11"/>
                  </a:lnTo>
                  <a:lnTo>
                    <a:pt x="6" y="0"/>
                  </a:lnTo>
                  <a:lnTo>
                    <a:pt x="3" y="3"/>
                  </a:lnTo>
                  <a:close/>
                </a:path>
              </a:pathLst>
            </a:custGeom>
            <a:solidFill>
              <a:srgbClr val="24282B"/>
            </a:solidFill>
            <a:ln w="2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26" name="Line 564"/>
            <p:cNvSpPr>
              <a:spLocks noChangeShapeType="1"/>
            </p:cNvSpPr>
            <p:nvPr/>
          </p:nvSpPr>
          <p:spPr bwMode="auto">
            <a:xfrm>
              <a:off x="2661" y="1414"/>
              <a:ext cx="0" cy="290"/>
            </a:xfrm>
            <a:prstGeom prst="line">
              <a:avLst/>
            </a:prstGeom>
            <a:noFill/>
            <a:ln w="2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7" name="Freeform 565"/>
            <p:cNvSpPr>
              <a:spLocks/>
            </p:cNvSpPr>
            <p:nvPr/>
          </p:nvSpPr>
          <p:spPr bwMode="auto">
            <a:xfrm>
              <a:off x="2633" y="1605"/>
              <a:ext cx="64" cy="99"/>
            </a:xfrm>
            <a:custGeom>
              <a:avLst/>
              <a:gdLst>
                <a:gd name="T0" fmla="*/ 3 w 7"/>
                <a:gd name="T1" fmla="*/ 3 h 11"/>
                <a:gd name="T2" fmla="*/ 0 w 7"/>
                <a:gd name="T3" fmla="*/ 0 h 11"/>
                <a:gd name="T4" fmla="*/ 3 w 7"/>
                <a:gd name="T5" fmla="*/ 11 h 11"/>
                <a:gd name="T6" fmla="*/ 7 w 7"/>
                <a:gd name="T7" fmla="*/ 0 h 11"/>
                <a:gd name="T8" fmla="*/ 3 w 7"/>
                <a:gd name="T9" fmla="*/ 3 h 11"/>
              </a:gdLst>
              <a:ahLst/>
              <a:cxnLst>
                <a:cxn ang="0">
                  <a:pos x="T0" y="T1"/>
                </a:cxn>
                <a:cxn ang="0">
                  <a:pos x="T2" y="T3"/>
                </a:cxn>
                <a:cxn ang="0">
                  <a:pos x="T4" y="T5"/>
                </a:cxn>
                <a:cxn ang="0">
                  <a:pos x="T6" y="T7"/>
                </a:cxn>
                <a:cxn ang="0">
                  <a:pos x="T8" y="T9"/>
                </a:cxn>
              </a:cxnLst>
              <a:rect l="0" t="0" r="r" b="b"/>
              <a:pathLst>
                <a:path w="7" h="11">
                  <a:moveTo>
                    <a:pt x="3" y="3"/>
                  </a:moveTo>
                  <a:lnTo>
                    <a:pt x="0" y="0"/>
                  </a:lnTo>
                  <a:lnTo>
                    <a:pt x="3" y="11"/>
                  </a:lnTo>
                  <a:lnTo>
                    <a:pt x="7" y="0"/>
                  </a:lnTo>
                  <a:lnTo>
                    <a:pt x="3" y="3"/>
                  </a:lnTo>
                  <a:close/>
                </a:path>
              </a:pathLst>
            </a:custGeom>
            <a:solidFill>
              <a:srgbClr val="24282B"/>
            </a:solidFill>
            <a:ln w="2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28" name="Rectangle 566"/>
            <p:cNvSpPr>
              <a:spLocks noChangeArrowheads="1"/>
            </p:cNvSpPr>
            <p:nvPr/>
          </p:nvSpPr>
          <p:spPr bwMode="auto">
            <a:xfrm>
              <a:off x="1039" y="2257"/>
              <a:ext cx="3995" cy="154"/>
            </a:xfrm>
            <a:prstGeom prst="rect">
              <a:avLst/>
            </a:prstGeom>
            <a:solidFill>
              <a:srgbClr val="BCDA8E"/>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29" name="Rectangle 567"/>
            <p:cNvSpPr>
              <a:spLocks noChangeArrowheads="1"/>
            </p:cNvSpPr>
            <p:nvPr/>
          </p:nvSpPr>
          <p:spPr bwMode="auto">
            <a:xfrm>
              <a:off x="1048" y="2266"/>
              <a:ext cx="317" cy="136"/>
            </a:xfrm>
            <a:prstGeom prst="rect">
              <a:avLst/>
            </a:prstGeom>
            <a:solidFill>
              <a:srgbClr val="B2CFD6"/>
            </a:solidFill>
            <a:ln w="1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30" name="Rectangle 568"/>
            <p:cNvSpPr>
              <a:spLocks noChangeArrowheads="1"/>
            </p:cNvSpPr>
            <p:nvPr/>
          </p:nvSpPr>
          <p:spPr bwMode="auto">
            <a:xfrm>
              <a:off x="1123" y="2261"/>
              <a:ext cx="24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5831" name="Rectangle 569"/>
            <p:cNvSpPr>
              <a:spLocks noChangeArrowheads="1"/>
            </p:cNvSpPr>
            <p:nvPr/>
          </p:nvSpPr>
          <p:spPr bwMode="auto">
            <a:xfrm>
              <a:off x="4282" y="2266"/>
              <a:ext cx="607" cy="127"/>
            </a:xfrm>
            <a:prstGeom prst="rect">
              <a:avLst/>
            </a:prstGeom>
            <a:solidFill>
              <a:srgbClr val="B2CFD6"/>
            </a:solidFill>
            <a:ln w="1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32" name="Rectangle 570"/>
            <p:cNvSpPr>
              <a:spLocks noChangeArrowheads="1"/>
            </p:cNvSpPr>
            <p:nvPr/>
          </p:nvSpPr>
          <p:spPr bwMode="auto">
            <a:xfrm>
              <a:off x="4333" y="2258"/>
              <a:ext cx="51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5833" name="Rectangle 571"/>
            <p:cNvSpPr>
              <a:spLocks noChangeArrowheads="1"/>
            </p:cNvSpPr>
            <p:nvPr/>
          </p:nvSpPr>
          <p:spPr bwMode="auto">
            <a:xfrm>
              <a:off x="2253" y="2275"/>
              <a:ext cx="471" cy="136"/>
            </a:xfrm>
            <a:prstGeom prst="rect">
              <a:avLst/>
            </a:prstGeom>
            <a:solidFill>
              <a:srgbClr val="B2CFD6"/>
            </a:solidFill>
            <a:ln w="1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34" name="Rectangle 572"/>
            <p:cNvSpPr>
              <a:spLocks noChangeArrowheads="1"/>
            </p:cNvSpPr>
            <p:nvPr/>
          </p:nvSpPr>
          <p:spPr bwMode="auto">
            <a:xfrm>
              <a:off x="2268" y="2279"/>
              <a:ext cx="46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aluResult</a:t>
              </a:r>
              <a:endParaRPr kumimoji="0" lang="en-US" sz="1800" b="0" i="0" u="none" strike="noStrike" cap="none" normalizeH="0" baseline="0" smtClean="0">
                <a:ln>
                  <a:noFill/>
                </a:ln>
                <a:solidFill>
                  <a:schemeClr val="tx1"/>
                </a:solidFill>
                <a:effectLst/>
                <a:latin typeface="Arial" pitchFamily="34" charset="0"/>
              </a:endParaRPr>
            </a:p>
          </p:txBody>
        </p:sp>
        <p:sp>
          <p:nvSpPr>
            <p:cNvPr id="5835" name="Freeform 573"/>
            <p:cNvSpPr>
              <a:spLocks/>
            </p:cNvSpPr>
            <p:nvPr/>
          </p:nvSpPr>
          <p:spPr bwMode="auto">
            <a:xfrm>
              <a:off x="4481" y="1414"/>
              <a:ext cx="10" cy="191"/>
            </a:xfrm>
            <a:custGeom>
              <a:avLst/>
              <a:gdLst>
                <a:gd name="T0" fmla="*/ 0 w 1"/>
                <a:gd name="T1" fmla="*/ 21 h 21"/>
                <a:gd name="T2" fmla="*/ 1 w 1"/>
                <a:gd name="T3" fmla="*/ 0 h 21"/>
                <a:gd name="T4" fmla="*/ 0 w 1"/>
                <a:gd name="T5" fmla="*/ 21 h 21"/>
              </a:gdLst>
              <a:ahLst/>
              <a:cxnLst>
                <a:cxn ang="0">
                  <a:pos x="T0" y="T1"/>
                </a:cxn>
                <a:cxn ang="0">
                  <a:pos x="T2" y="T3"/>
                </a:cxn>
                <a:cxn ang="0">
                  <a:pos x="T4" y="T5"/>
                </a:cxn>
              </a:cxnLst>
              <a:rect l="0" t="0" r="r" b="b"/>
              <a:pathLst>
                <a:path w="1" h="21">
                  <a:moveTo>
                    <a:pt x="0" y="21"/>
                  </a:moveTo>
                  <a:lnTo>
                    <a:pt x="1" y="0"/>
                  </a:lnTo>
                  <a:lnTo>
                    <a:pt x="0" y="2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7" name="Line 575"/>
            <p:cNvSpPr>
              <a:spLocks noChangeShapeType="1"/>
            </p:cNvSpPr>
            <p:nvPr/>
          </p:nvSpPr>
          <p:spPr bwMode="auto">
            <a:xfrm flipV="1">
              <a:off x="4491" y="1523"/>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8" name="Line 576"/>
            <p:cNvSpPr>
              <a:spLocks noChangeShapeType="1"/>
            </p:cNvSpPr>
            <p:nvPr/>
          </p:nvSpPr>
          <p:spPr bwMode="auto">
            <a:xfrm flipV="1">
              <a:off x="4491" y="1460"/>
              <a:ext cx="0" cy="5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9" name="Line 577"/>
            <p:cNvSpPr>
              <a:spLocks noChangeShapeType="1"/>
            </p:cNvSpPr>
            <p:nvPr/>
          </p:nvSpPr>
          <p:spPr bwMode="auto">
            <a:xfrm flipV="1">
              <a:off x="4491" y="1441"/>
              <a:ext cx="0" cy="1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0" name="Freeform 578"/>
            <p:cNvSpPr>
              <a:spLocks/>
            </p:cNvSpPr>
            <p:nvPr/>
          </p:nvSpPr>
          <p:spPr bwMode="auto">
            <a:xfrm>
              <a:off x="4491" y="1414"/>
              <a:ext cx="0" cy="18"/>
            </a:xfrm>
            <a:custGeom>
              <a:avLst/>
              <a:gdLst>
                <a:gd name="T0" fmla="*/ 18 h 18"/>
                <a:gd name="T1" fmla="*/ 0 h 18"/>
                <a:gd name="T2" fmla="*/ 0 h 18"/>
                <a:gd name="T3" fmla="*/ 18 h 18"/>
              </a:gdLst>
              <a:ahLst/>
              <a:cxnLst>
                <a:cxn ang="0">
                  <a:pos x="0" y="T0"/>
                </a:cxn>
                <a:cxn ang="0">
                  <a:pos x="0" y="T1"/>
                </a:cxn>
                <a:cxn ang="0">
                  <a:pos x="0" y="T2"/>
                </a:cxn>
                <a:cxn ang="0">
                  <a:pos x="0" y="T3"/>
                </a:cxn>
              </a:cxnLst>
              <a:rect l="0" t="0" r="r" b="b"/>
              <a:pathLst>
                <a:path h="18">
                  <a:moveTo>
                    <a:pt x="0" y="18"/>
                  </a:moveTo>
                  <a:lnTo>
                    <a:pt x="0" y="0"/>
                  </a:lnTo>
                  <a:lnTo>
                    <a:pt x="0" y="0"/>
                  </a:lnTo>
                  <a:lnTo>
                    <a:pt x="0" y="18"/>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1" name="Line 579"/>
            <p:cNvSpPr>
              <a:spLocks noChangeShapeType="1"/>
            </p:cNvSpPr>
            <p:nvPr/>
          </p:nvSpPr>
          <p:spPr bwMode="auto">
            <a:xfrm>
              <a:off x="4491" y="1441"/>
              <a:ext cx="0" cy="1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2" name="Line 580"/>
            <p:cNvSpPr>
              <a:spLocks noChangeShapeType="1"/>
            </p:cNvSpPr>
            <p:nvPr/>
          </p:nvSpPr>
          <p:spPr bwMode="auto">
            <a:xfrm>
              <a:off x="4491" y="1460"/>
              <a:ext cx="0" cy="5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3" name="Line 581"/>
            <p:cNvSpPr>
              <a:spLocks noChangeShapeType="1"/>
            </p:cNvSpPr>
            <p:nvPr/>
          </p:nvSpPr>
          <p:spPr bwMode="auto">
            <a:xfrm>
              <a:off x="4491" y="1523"/>
              <a:ext cx="0" cy="10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7" name="Freeform 585"/>
            <p:cNvSpPr>
              <a:spLocks/>
            </p:cNvSpPr>
            <p:nvPr/>
          </p:nvSpPr>
          <p:spPr bwMode="auto">
            <a:xfrm>
              <a:off x="4563" y="1686"/>
              <a:ext cx="35" cy="162"/>
            </a:xfrm>
            <a:custGeom>
              <a:avLst/>
              <a:gdLst>
                <a:gd name="T0" fmla="*/ 55 h 55"/>
                <a:gd name="T1" fmla="*/ 0 h 55"/>
                <a:gd name="T2" fmla="*/ 0 h 55"/>
              </a:gdLst>
              <a:ahLst/>
              <a:cxnLst>
                <a:cxn ang="0">
                  <a:pos x="0" y="T0"/>
                </a:cxn>
                <a:cxn ang="0">
                  <a:pos x="0" y="T1"/>
                </a:cxn>
                <a:cxn ang="0">
                  <a:pos x="0" y="T2"/>
                </a:cxn>
              </a:cxnLst>
              <a:rect l="0" t="0" r="r" b="b"/>
              <a:pathLst>
                <a:path h="55">
                  <a:moveTo>
                    <a:pt x="0" y="55"/>
                  </a:move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8" name="Line 586"/>
            <p:cNvSpPr>
              <a:spLocks noChangeShapeType="1"/>
            </p:cNvSpPr>
            <p:nvPr/>
          </p:nvSpPr>
          <p:spPr bwMode="auto">
            <a:xfrm flipV="1">
              <a:off x="4563" y="1668"/>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9" name="Freeform 587"/>
            <p:cNvSpPr>
              <a:spLocks/>
            </p:cNvSpPr>
            <p:nvPr/>
          </p:nvSpPr>
          <p:spPr bwMode="auto">
            <a:xfrm>
              <a:off x="4563" y="1596"/>
              <a:ext cx="0" cy="63"/>
            </a:xfrm>
            <a:custGeom>
              <a:avLst/>
              <a:gdLst>
                <a:gd name="T0" fmla="*/ 63 h 63"/>
                <a:gd name="T1" fmla="*/ 18 h 63"/>
                <a:gd name="T2" fmla="*/ 0 h 63"/>
              </a:gdLst>
              <a:ahLst/>
              <a:cxnLst>
                <a:cxn ang="0">
                  <a:pos x="0" y="T0"/>
                </a:cxn>
                <a:cxn ang="0">
                  <a:pos x="0" y="T1"/>
                </a:cxn>
                <a:cxn ang="0">
                  <a:pos x="0" y="T2"/>
                </a:cxn>
              </a:cxnLst>
              <a:rect l="0" t="0" r="r" b="b"/>
              <a:pathLst>
                <a:path h="63">
                  <a:moveTo>
                    <a:pt x="0" y="63"/>
                  </a:moveTo>
                  <a:lnTo>
                    <a:pt x="0" y="18"/>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0" name="Line 588"/>
            <p:cNvSpPr>
              <a:spLocks noChangeShapeType="1"/>
            </p:cNvSpPr>
            <p:nvPr/>
          </p:nvSpPr>
          <p:spPr bwMode="auto">
            <a:xfrm flipV="1">
              <a:off x="4563" y="1577"/>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1" name="Freeform 589"/>
            <p:cNvSpPr>
              <a:spLocks/>
            </p:cNvSpPr>
            <p:nvPr/>
          </p:nvSpPr>
          <p:spPr bwMode="auto">
            <a:xfrm>
              <a:off x="4563" y="1514"/>
              <a:ext cx="0" cy="54"/>
            </a:xfrm>
            <a:custGeom>
              <a:avLst/>
              <a:gdLst>
                <a:gd name="T0" fmla="*/ 54 h 54"/>
                <a:gd name="T1" fmla="*/ 36 h 54"/>
                <a:gd name="T2" fmla="*/ 0 h 54"/>
              </a:gdLst>
              <a:ahLst/>
              <a:cxnLst>
                <a:cxn ang="0">
                  <a:pos x="0" y="T0"/>
                </a:cxn>
                <a:cxn ang="0">
                  <a:pos x="0" y="T1"/>
                </a:cxn>
                <a:cxn ang="0">
                  <a:pos x="0" y="T2"/>
                </a:cxn>
              </a:cxnLst>
              <a:rect l="0" t="0" r="r" b="b"/>
              <a:pathLst>
                <a:path h="54">
                  <a:moveTo>
                    <a:pt x="0" y="54"/>
                  </a:moveTo>
                  <a:lnTo>
                    <a:pt x="0" y="36"/>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2" name="Freeform 590"/>
            <p:cNvSpPr>
              <a:spLocks/>
            </p:cNvSpPr>
            <p:nvPr/>
          </p:nvSpPr>
          <p:spPr bwMode="auto">
            <a:xfrm>
              <a:off x="4563" y="1496"/>
              <a:ext cx="0" cy="9"/>
            </a:xfrm>
            <a:custGeom>
              <a:avLst/>
              <a:gdLst>
                <a:gd name="T0" fmla="*/ 9 h 9"/>
                <a:gd name="T1" fmla="*/ 0 h 9"/>
                <a:gd name="T2" fmla="*/ 0 h 9"/>
              </a:gdLst>
              <a:ahLst/>
              <a:cxnLst>
                <a:cxn ang="0">
                  <a:pos x="0" y="T0"/>
                </a:cxn>
                <a:cxn ang="0">
                  <a:pos x="0" y="T1"/>
                </a:cxn>
                <a:cxn ang="0">
                  <a:pos x="0" y="T2"/>
                </a:cxn>
              </a:cxnLst>
              <a:rect l="0" t="0" r="r" b="b"/>
              <a:pathLst>
                <a:path h="9">
                  <a:moveTo>
                    <a:pt x="0" y="9"/>
                  </a:move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3" name="Freeform 591"/>
            <p:cNvSpPr>
              <a:spLocks/>
            </p:cNvSpPr>
            <p:nvPr/>
          </p:nvSpPr>
          <p:spPr bwMode="auto">
            <a:xfrm>
              <a:off x="4563" y="1423"/>
              <a:ext cx="0" cy="64"/>
            </a:xfrm>
            <a:custGeom>
              <a:avLst/>
              <a:gdLst>
                <a:gd name="T0" fmla="*/ 64 h 64"/>
                <a:gd name="T1" fmla="*/ 28 h 64"/>
                <a:gd name="T2" fmla="*/ 0 h 64"/>
              </a:gdLst>
              <a:ahLst/>
              <a:cxnLst>
                <a:cxn ang="0">
                  <a:pos x="0" y="T0"/>
                </a:cxn>
                <a:cxn ang="0">
                  <a:pos x="0" y="T1"/>
                </a:cxn>
                <a:cxn ang="0">
                  <a:pos x="0" y="T2"/>
                </a:cxn>
              </a:cxnLst>
              <a:rect l="0" t="0" r="r" b="b"/>
              <a:pathLst>
                <a:path h="64">
                  <a:moveTo>
                    <a:pt x="0" y="64"/>
                  </a:moveTo>
                  <a:lnTo>
                    <a:pt x="0" y="28"/>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4" name="Freeform 592"/>
            <p:cNvSpPr>
              <a:spLocks/>
            </p:cNvSpPr>
            <p:nvPr/>
          </p:nvSpPr>
          <p:spPr bwMode="auto">
            <a:xfrm>
              <a:off x="4563" y="1414"/>
              <a:ext cx="0" cy="9"/>
            </a:xfrm>
            <a:custGeom>
              <a:avLst/>
              <a:gdLst>
                <a:gd name="T0" fmla="*/ 0 h 9"/>
                <a:gd name="T1" fmla="*/ 0 h 9"/>
                <a:gd name="T2" fmla="*/ 0 h 9"/>
                <a:gd name="T3" fmla="*/ 9 h 9"/>
              </a:gdLst>
              <a:ahLst/>
              <a:cxnLst>
                <a:cxn ang="0">
                  <a:pos x="0" y="T0"/>
                </a:cxn>
                <a:cxn ang="0">
                  <a:pos x="0" y="T1"/>
                </a:cxn>
                <a:cxn ang="0">
                  <a:pos x="0" y="T2"/>
                </a:cxn>
                <a:cxn ang="0">
                  <a:pos x="0" y="T3"/>
                </a:cxn>
              </a:cxnLst>
              <a:rect l="0" t="0" r="r" b="b"/>
              <a:pathLst>
                <a:path h="9">
                  <a:moveTo>
                    <a:pt x="0" y="0"/>
                  </a:moveTo>
                  <a:lnTo>
                    <a:pt x="0" y="0"/>
                  </a:lnTo>
                  <a:lnTo>
                    <a:pt x="0" y="0"/>
                  </a:lnTo>
                  <a:lnTo>
                    <a:pt x="0" y="9"/>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5" name="Line 593"/>
            <p:cNvSpPr>
              <a:spLocks noChangeShapeType="1"/>
            </p:cNvSpPr>
            <p:nvPr/>
          </p:nvSpPr>
          <p:spPr bwMode="auto">
            <a:xfrm>
              <a:off x="4563" y="1432"/>
              <a:ext cx="0" cy="55"/>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6" name="Line 594"/>
            <p:cNvSpPr>
              <a:spLocks noChangeShapeType="1"/>
            </p:cNvSpPr>
            <p:nvPr/>
          </p:nvSpPr>
          <p:spPr bwMode="auto">
            <a:xfrm>
              <a:off x="4563" y="1496"/>
              <a:ext cx="0" cy="1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7" name="Line 595"/>
            <p:cNvSpPr>
              <a:spLocks noChangeShapeType="1"/>
            </p:cNvSpPr>
            <p:nvPr/>
          </p:nvSpPr>
          <p:spPr bwMode="auto">
            <a:xfrm>
              <a:off x="4563" y="1523"/>
              <a:ext cx="0" cy="5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8" name="Line 596"/>
            <p:cNvSpPr>
              <a:spLocks noChangeShapeType="1"/>
            </p:cNvSpPr>
            <p:nvPr/>
          </p:nvSpPr>
          <p:spPr bwMode="auto">
            <a:xfrm>
              <a:off x="4563" y="1586"/>
              <a:ext cx="0" cy="1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0" name="Line 598"/>
            <p:cNvSpPr>
              <a:spLocks noChangeShapeType="1"/>
            </p:cNvSpPr>
            <p:nvPr/>
          </p:nvSpPr>
          <p:spPr bwMode="auto">
            <a:xfrm>
              <a:off x="4563" y="1677"/>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5" name="Line 603"/>
            <p:cNvSpPr>
              <a:spLocks noChangeShapeType="1"/>
            </p:cNvSpPr>
            <p:nvPr/>
          </p:nvSpPr>
          <p:spPr bwMode="auto">
            <a:xfrm flipV="1">
              <a:off x="4635" y="1895"/>
              <a:ext cx="0" cy="5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6" name="Freeform 604"/>
            <p:cNvSpPr>
              <a:spLocks/>
            </p:cNvSpPr>
            <p:nvPr/>
          </p:nvSpPr>
          <p:spPr bwMode="auto">
            <a:xfrm>
              <a:off x="4635" y="1867"/>
              <a:ext cx="0" cy="18"/>
            </a:xfrm>
            <a:custGeom>
              <a:avLst/>
              <a:gdLst>
                <a:gd name="T0" fmla="*/ 18 h 18"/>
                <a:gd name="T1" fmla="*/ 9 h 18"/>
                <a:gd name="T2" fmla="*/ 0 h 18"/>
              </a:gdLst>
              <a:ahLst/>
              <a:cxnLst>
                <a:cxn ang="0">
                  <a:pos x="0" y="T0"/>
                </a:cxn>
                <a:cxn ang="0">
                  <a:pos x="0" y="T1"/>
                </a:cxn>
                <a:cxn ang="0">
                  <a:pos x="0" y="T2"/>
                </a:cxn>
              </a:cxnLst>
              <a:rect l="0" t="0" r="r" b="b"/>
              <a:pathLst>
                <a:path h="18">
                  <a:moveTo>
                    <a:pt x="0" y="18"/>
                  </a:moveTo>
                  <a:lnTo>
                    <a:pt x="0" y="9"/>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7" name="Line 605"/>
            <p:cNvSpPr>
              <a:spLocks noChangeShapeType="1"/>
            </p:cNvSpPr>
            <p:nvPr/>
          </p:nvSpPr>
          <p:spPr bwMode="auto">
            <a:xfrm flipV="1">
              <a:off x="4635" y="1804"/>
              <a:ext cx="0" cy="5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8" name="Freeform 606"/>
            <p:cNvSpPr>
              <a:spLocks/>
            </p:cNvSpPr>
            <p:nvPr/>
          </p:nvSpPr>
          <p:spPr bwMode="auto">
            <a:xfrm>
              <a:off x="4635" y="1786"/>
              <a:ext cx="0" cy="9"/>
            </a:xfrm>
            <a:custGeom>
              <a:avLst/>
              <a:gdLst>
                <a:gd name="T0" fmla="*/ 9 h 9"/>
                <a:gd name="T1" fmla="*/ 0 h 9"/>
                <a:gd name="T2" fmla="*/ 0 h 9"/>
              </a:gdLst>
              <a:ahLst/>
              <a:cxnLst>
                <a:cxn ang="0">
                  <a:pos x="0" y="T0"/>
                </a:cxn>
                <a:cxn ang="0">
                  <a:pos x="0" y="T1"/>
                </a:cxn>
                <a:cxn ang="0">
                  <a:pos x="0" y="T2"/>
                </a:cxn>
              </a:cxnLst>
              <a:rect l="0" t="0" r="r" b="b"/>
              <a:pathLst>
                <a:path h="9">
                  <a:moveTo>
                    <a:pt x="0" y="9"/>
                  </a:move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9" name="Line 607"/>
            <p:cNvSpPr>
              <a:spLocks noChangeShapeType="1"/>
            </p:cNvSpPr>
            <p:nvPr/>
          </p:nvSpPr>
          <p:spPr bwMode="auto">
            <a:xfrm flipV="1">
              <a:off x="4635" y="1713"/>
              <a:ext cx="0" cy="6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0" name="Freeform 608"/>
            <p:cNvSpPr>
              <a:spLocks/>
            </p:cNvSpPr>
            <p:nvPr/>
          </p:nvSpPr>
          <p:spPr bwMode="auto">
            <a:xfrm>
              <a:off x="4635" y="1695"/>
              <a:ext cx="0" cy="9"/>
            </a:xfrm>
            <a:custGeom>
              <a:avLst/>
              <a:gdLst>
                <a:gd name="T0" fmla="*/ 9 h 9"/>
                <a:gd name="T1" fmla="*/ 0 h 9"/>
                <a:gd name="T2" fmla="*/ 0 h 9"/>
              </a:gdLst>
              <a:ahLst/>
              <a:cxnLst>
                <a:cxn ang="0">
                  <a:pos x="0" y="T0"/>
                </a:cxn>
                <a:cxn ang="0">
                  <a:pos x="0" y="T1"/>
                </a:cxn>
                <a:cxn ang="0">
                  <a:pos x="0" y="T2"/>
                </a:cxn>
              </a:cxnLst>
              <a:rect l="0" t="0" r="r" b="b"/>
              <a:pathLst>
                <a:path h="9">
                  <a:moveTo>
                    <a:pt x="0" y="9"/>
                  </a:move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2" name="Freeform 610"/>
            <p:cNvSpPr>
              <a:spLocks/>
            </p:cNvSpPr>
            <p:nvPr/>
          </p:nvSpPr>
          <p:spPr bwMode="auto">
            <a:xfrm>
              <a:off x="4645" y="1614"/>
              <a:ext cx="0" cy="9"/>
            </a:xfrm>
            <a:custGeom>
              <a:avLst/>
              <a:gdLst>
                <a:gd name="T0" fmla="*/ 9 h 9"/>
                <a:gd name="T1" fmla="*/ 0 h 9"/>
                <a:gd name="T2" fmla="*/ 0 h 9"/>
              </a:gdLst>
              <a:ahLst/>
              <a:cxnLst>
                <a:cxn ang="0">
                  <a:pos x="0" y="T0"/>
                </a:cxn>
                <a:cxn ang="0">
                  <a:pos x="0" y="T1"/>
                </a:cxn>
                <a:cxn ang="0">
                  <a:pos x="0" y="T2"/>
                </a:cxn>
              </a:cxnLst>
              <a:rect l="0" t="0" r="r" b="b"/>
              <a:pathLst>
                <a:path h="9">
                  <a:moveTo>
                    <a:pt x="0" y="9"/>
                  </a:move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4" name="Line 612"/>
            <p:cNvSpPr>
              <a:spLocks noChangeShapeType="1"/>
            </p:cNvSpPr>
            <p:nvPr/>
          </p:nvSpPr>
          <p:spPr bwMode="auto">
            <a:xfrm flipV="1">
              <a:off x="4645" y="1523"/>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5" name="Freeform 613"/>
            <p:cNvSpPr>
              <a:spLocks/>
            </p:cNvSpPr>
            <p:nvPr/>
          </p:nvSpPr>
          <p:spPr bwMode="auto">
            <a:xfrm>
              <a:off x="4645" y="1451"/>
              <a:ext cx="0" cy="63"/>
            </a:xfrm>
            <a:custGeom>
              <a:avLst/>
              <a:gdLst>
                <a:gd name="T0" fmla="*/ 63 h 63"/>
                <a:gd name="T1" fmla="*/ 27 h 63"/>
                <a:gd name="T2" fmla="*/ 0 h 63"/>
              </a:gdLst>
              <a:ahLst/>
              <a:cxnLst>
                <a:cxn ang="0">
                  <a:pos x="0" y="T0"/>
                </a:cxn>
                <a:cxn ang="0">
                  <a:pos x="0" y="T1"/>
                </a:cxn>
                <a:cxn ang="0">
                  <a:pos x="0" y="T2"/>
                </a:cxn>
              </a:cxnLst>
              <a:rect l="0" t="0" r="r" b="b"/>
              <a:pathLst>
                <a:path h="63">
                  <a:moveTo>
                    <a:pt x="0" y="63"/>
                  </a:moveTo>
                  <a:lnTo>
                    <a:pt x="0" y="27"/>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6" name="Line 614"/>
            <p:cNvSpPr>
              <a:spLocks noChangeShapeType="1"/>
            </p:cNvSpPr>
            <p:nvPr/>
          </p:nvSpPr>
          <p:spPr bwMode="auto">
            <a:xfrm flipV="1">
              <a:off x="4645" y="1432"/>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7" name="Freeform 615"/>
            <p:cNvSpPr>
              <a:spLocks/>
            </p:cNvSpPr>
            <p:nvPr/>
          </p:nvSpPr>
          <p:spPr bwMode="auto">
            <a:xfrm>
              <a:off x="4645" y="1423"/>
              <a:ext cx="0" cy="46"/>
            </a:xfrm>
            <a:custGeom>
              <a:avLst/>
              <a:gdLst>
                <a:gd name="T0" fmla="*/ 0 h 46"/>
                <a:gd name="T1" fmla="*/ 0 h 46"/>
                <a:gd name="T2" fmla="*/ 0 h 46"/>
                <a:gd name="T3" fmla="*/ 46 h 46"/>
              </a:gdLst>
              <a:ahLst/>
              <a:cxnLst>
                <a:cxn ang="0">
                  <a:pos x="0" y="T0"/>
                </a:cxn>
                <a:cxn ang="0">
                  <a:pos x="0" y="T1"/>
                </a:cxn>
                <a:cxn ang="0">
                  <a:pos x="0" y="T2"/>
                </a:cxn>
                <a:cxn ang="0">
                  <a:pos x="0" y="T3"/>
                </a:cxn>
              </a:cxnLst>
              <a:rect l="0" t="0" r="r" b="b"/>
              <a:pathLst>
                <a:path h="46">
                  <a:moveTo>
                    <a:pt x="0" y="0"/>
                  </a:moveTo>
                  <a:lnTo>
                    <a:pt x="0" y="0"/>
                  </a:lnTo>
                  <a:lnTo>
                    <a:pt x="0" y="0"/>
                  </a:lnTo>
                  <a:lnTo>
                    <a:pt x="0" y="46"/>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8" name="Line 616"/>
            <p:cNvSpPr>
              <a:spLocks noChangeShapeType="1"/>
            </p:cNvSpPr>
            <p:nvPr/>
          </p:nvSpPr>
          <p:spPr bwMode="auto">
            <a:xfrm>
              <a:off x="4645" y="1487"/>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0" name="Line 618"/>
            <p:cNvSpPr>
              <a:spLocks noChangeShapeType="1"/>
            </p:cNvSpPr>
            <p:nvPr/>
          </p:nvSpPr>
          <p:spPr bwMode="auto">
            <a:xfrm>
              <a:off x="4635" y="1568"/>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493" name="Line 621"/>
          <p:cNvSpPr>
            <a:spLocks noChangeShapeType="1"/>
          </p:cNvSpPr>
          <p:nvPr/>
        </p:nvSpPr>
        <p:spPr bwMode="auto">
          <a:xfrm>
            <a:off x="7335839" y="2630488"/>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4" name="Line 622"/>
          <p:cNvSpPr>
            <a:spLocks noChangeShapeType="1"/>
          </p:cNvSpPr>
          <p:nvPr/>
        </p:nvSpPr>
        <p:spPr bwMode="auto">
          <a:xfrm>
            <a:off x="7335839" y="2659063"/>
            <a:ext cx="0" cy="85725"/>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5" name="Line 623"/>
          <p:cNvSpPr>
            <a:spLocks noChangeShapeType="1"/>
          </p:cNvSpPr>
          <p:nvPr/>
        </p:nvSpPr>
        <p:spPr bwMode="auto">
          <a:xfrm>
            <a:off x="7335839" y="2760663"/>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6" name="Line 624"/>
          <p:cNvSpPr>
            <a:spLocks noChangeShapeType="1"/>
          </p:cNvSpPr>
          <p:nvPr/>
        </p:nvSpPr>
        <p:spPr bwMode="auto">
          <a:xfrm>
            <a:off x="7335839" y="2803525"/>
            <a:ext cx="0" cy="85725"/>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7" name="Line 625"/>
          <p:cNvSpPr>
            <a:spLocks noChangeShapeType="1"/>
          </p:cNvSpPr>
          <p:nvPr/>
        </p:nvSpPr>
        <p:spPr bwMode="auto">
          <a:xfrm>
            <a:off x="7335839" y="2903538"/>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8" name="Line 626"/>
          <p:cNvSpPr>
            <a:spLocks noChangeShapeType="1"/>
          </p:cNvSpPr>
          <p:nvPr/>
        </p:nvSpPr>
        <p:spPr bwMode="auto">
          <a:xfrm>
            <a:off x="7335839" y="2932113"/>
            <a:ext cx="0" cy="10160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9" name="Line 627"/>
          <p:cNvSpPr>
            <a:spLocks noChangeShapeType="1"/>
          </p:cNvSpPr>
          <p:nvPr/>
        </p:nvSpPr>
        <p:spPr bwMode="auto">
          <a:xfrm>
            <a:off x="7335839" y="3048000"/>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0" name="Line 628"/>
          <p:cNvSpPr>
            <a:spLocks noChangeShapeType="1"/>
          </p:cNvSpPr>
          <p:nvPr/>
        </p:nvSpPr>
        <p:spPr bwMode="auto">
          <a:xfrm>
            <a:off x="7335839" y="3076575"/>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9" name="Line 637"/>
          <p:cNvSpPr>
            <a:spLocks noChangeShapeType="1"/>
          </p:cNvSpPr>
          <p:nvPr/>
        </p:nvSpPr>
        <p:spPr bwMode="auto">
          <a:xfrm flipV="1">
            <a:off x="7451726" y="2659063"/>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0" name="Freeform 638"/>
          <p:cNvSpPr>
            <a:spLocks/>
          </p:cNvSpPr>
          <p:nvPr/>
        </p:nvSpPr>
        <p:spPr bwMode="auto">
          <a:xfrm>
            <a:off x="7451725" y="2544763"/>
            <a:ext cx="45719" cy="688975"/>
          </a:xfrm>
          <a:custGeom>
            <a:avLst/>
            <a:gdLst>
              <a:gd name="T0" fmla="*/ 63 h 63"/>
              <a:gd name="T1" fmla="*/ 36 h 63"/>
              <a:gd name="T2" fmla="*/ 0 h 63"/>
            </a:gdLst>
            <a:ahLst/>
            <a:cxnLst>
              <a:cxn ang="0">
                <a:pos x="0" y="T0"/>
              </a:cxn>
              <a:cxn ang="0">
                <a:pos x="0" y="T1"/>
              </a:cxn>
              <a:cxn ang="0">
                <a:pos x="0" y="T2"/>
              </a:cxn>
            </a:cxnLst>
            <a:rect l="0" t="0" r="r" b="b"/>
            <a:pathLst>
              <a:path h="63">
                <a:moveTo>
                  <a:pt x="0" y="63"/>
                </a:moveTo>
                <a:lnTo>
                  <a:pt x="0" y="36"/>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1" name="Line 639"/>
          <p:cNvSpPr>
            <a:spLocks noChangeShapeType="1"/>
          </p:cNvSpPr>
          <p:nvPr/>
        </p:nvSpPr>
        <p:spPr bwMode="auto">
          <a:xfrm flipV="1">
            <a:off x="7451726" y="2514600"/>
            <a:ext cx="0" cy="15875"/>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2" name="Freeform 640"/>
          <p:cNvSpPr>
            <a:spLocks/>
          </p:cNvSpPr>
          <p:nvPr/>
        </p:nvSpPr>
        <p:spPr bwMode="auto">
          <a:xfrm>
            <a:off x="7451726" y="2414588"/>
            <a:ext cx="0" cy="85725"/>
          </a:xfrm>
          <a:custGeom>
            <a:avLst/>
            <a:gdLst>
              <a:gd name="T0" fmla="*/ 54 h 54"/>
              <a:gd name="T1" fmla="*/ 27 h 54"/>
              <a:gd name="T2" fmla="*/ 0 h 54"/>
            </a:gdLst>
            <a:ahLst/>
            <a:cxnLst>
              <a:cxn ang="0">
                <a:pos x="0" y="T0"/>
              </a:cxn>
              <a:cxn ang="0">
                <a:pos x="0" y="T1"/>
              </a:cxn>
              <a:cxn ang="0">
                <a:pos x="0" y="T2"/>
              </a:cxn>
            </a:cxnLst>
            <a:rect l="0" t="0" r="r" b="b"/>
            <a:pathLst>
              <a:path h="54">
                <a:moveTo>
                  <a:pt x="0" y="54"/>
                </a:moveTo>
                <a:lnTo>
                  <a:pt x="0" y="27"/>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3" name="Line 641"/>
          <p:cNvSpPr>
            <a:spLocks noChangeShapeType="1"/>
          </p:cNvSpPr>
          <p:nvPr/>
        </p:nvSpPr>
        <p:spPr bwMode="auto">
          <a:xfrm flipV="1">
            <a:off x="7451726" y="2386013"/>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4" name="Freeform 642"/>
          <p:cNvSpPr>
            <a:spLocks/>
          </p:cNvSpPr>
          <p:nvPr/>
        </p:nvSpPr>
        <p:spPr bwMode="auto">
          <a:xfrm>
            <a:off x="7451726" y="2270125"/>
            <a:ext cx="0" cy="87313"/>
          </a:xfrm>
          <a:custGeom>
            <a:avLst/>
            <a:gdLst>
              <a:gd name="T0" fmla="*/ 55 h 55"/>
              <a:gd name="T1" fmla="*/ 46 h 55"/>
              <a:gd name="T2" fmla="*/ 0 h 55"/>
            </a:gdLst>
            <a:ahLst/>
            <a:cxnLst>
              <a:cxn ang="0">
                <a:pos x="0" y="T0"/>
              </a:cxn>
              <a:cxn ang="0">
                <a:pos x="0" y="T1"/>
              </a:cxn>
              <a:cxn ang="0">
                <a:pos x="0" y="T2"/>
              </a:cxn>
            </a:cxnLst>
            <a:rect l="0" t="0" r="r" b="b"/>
            <a:pathLst>
              <a:path h="55">
                <a:moveTo>
                  <a:pt x="0" y="55"/>
                </a:moveTo>
                <a:lnTo>
                  <a:pt x="0" y="46"/>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5" name="Freeform 643"/>
          <p:cNvSpPr>
            <a:spLocks/>
          </p:cNvSpPr>
          <p:nvPr/>
        </p:nvSpPr>
        <p:spPr bwMode="auto">
          <a:xfrm>
            <a:off x="7451726" y="2241550"/>
            <a:ext cx="0" cy="14288"/>
          </a:xfrm>
          <a:custGeom>
            <a:avLst/>
            <a:gdLst>
              <a:gd name="T0" fmla="*/ 9 h 9"/>
              <a:gd name="T1" fmla="*/ 0 h 9"/>
              <a:gd name="T2" fmla="*/ 0 h 9"/>
              <a:gd name="T3" fmla="*/ 0 h 9"/>
            </a:gdLst>
            <a:ahLst/>
            <a:cxnLst>
              <a:cxn ang="0">
                <a:pos x="0" y="T0"/>
              </a:cxn>
              <a:cxn ang="0">
                <a:pos x="0" y="T1"/>
              </a:cxn>
              <a:cxn ang="0">
                <a:pos x="0" y="T2"/>
              </a:cxn>
              <a:cxn ang="0">
                <a:pos x="0" y="T3"/>
              </a:cxn>
            </a:cxnLst>
            <a:rect l="0" t="0" r="r" b="b"/>
            <a:pathLst>
              <a:path h="9">
                <a:moveTo>
                  <a:pt x="0" y="9"/>
                </a:moveTo>
                <a:lnTo>
                  <a:pt x="0" y="0"/>
                </a:ln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6" name="Line 644"/>
          <p:cNvSpPr>
            <a:spLocks noChangeShapeType="1"/>
          </p:cNvSpPr>
          <p:nvPr/>
        </p:nvSpPr>
        <p:spPr bwMode="auto">
          <a:xfrm>
            <a:off x="7451726" y="2255838"/>
            <a:ext cx="0" cy="87313"/>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7" name="Line 645"/>
          <p:cNvSpPr>
            <a:spLocks noChangeShapeType="1"/>
          </p:cNvSpPr>
          <p:nvPr/>
        </p:nvSpPr>
        <p:spPr bwMode="auto">
          <a:xfrm>
            <a:off x="7451726" y="2371725"/>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8" name="Line 646"/>
          <p:cNvSpPr>
            <a:spLocks noChangeShapeType="1"/>
          </p:cNvSpPr>
          <p:nvPr/>
        </p:nvSpPr>
        <p:spPr bwMode="auto">
          <a:xfrm>
            <a:off x="7451726" y="2400300"/>
            <a:ext cx="0" cy="85725"/>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9" name="Line 647"/>
          <p:cNvSpPr>
            <a:spLocks noChangeShapeType="1"/>
          </p:cNvSpPr>
          <p:nvPr/>
        </p:nvSpPr>
        <p:spPr bwMode="auto">
          <a:xfrm>
            <a:off x="7451726" y="2500313"/>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9" name="Line 657"/>
          <p:cNvSpPr>
            <a:spLocks noChangeShapeType="1"/>
          </p:cNvSpPr>
          <p:nvPr/>
        </p:nvSpPr>
        <p:spPr bwMode="auto">
          <a:xfrm>
            <a:off x="3913189" y="3263900"/>
            <a:ext cx="0" cy="315913"/>
          </a:xfrm>
          <a:prstGeom prst="line">
            <a:avLst/>
          </a:prstGeom>
          <a:noFill/>
          <a:ln w="1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0" name="Freeform 658"/>
          <p:cNvSpPr>
            <a:spLocks/>
          </p:cNvSpPr>
          <p:nvPr/>
        </p:nvSpPr>
        <p:spPr bwMode="auto">
          <a:xfrm>
            <a:off x="3870326" y="3449638"/>
            <a:ext cx="87313" cy="130175"/>
          </a:xfrm>
          <a:custGeom>
            <a:avLst/>
            <a:gdLst>
              <a:gd name="T0" fmla="*/ 3 w 6"/>
              <a:gd name="T1" fmla="*/ 3 h 9"/>
              <a:gd name="T2" fmla="*/ 0 w 6"/>
              <a:gd name="T3" fmla="*/ 0 h 9"/>
              <a:gd name="T4" fmla="*/ 3 w 6"/>
              <a:gd name="T5" fmla="*/ 9 h 9"/>
              <a:gd name="T6" fmla="*/ 6 w 6"/>
              <a:gd name="T7" fmla="*/ 0 h 9"/>
              <a:gd name="T8" fmla="*/ 3 w 6"/>
              <a:gd name="T9" fmla="*/ 3 h 9"/>
            </a:gdLst>
            <a:ahLst/>
            <a:cxnLst>
              <a:cxn ang="0">
                <a:pos x="T0" y="T1"/>
              </a:cxn>
              <a:cxn ang="0">
                <a:pos x="T2" y="T3"/>
              </a:cxn>
              <a:cxn ang="0">
                <a:pos x="T4" y="T5"/>
              </a:cxn>
              <a:cxn ang="0">
                <a:pos x="T6" y="T7"/>
              </a:cxn>
              <a:cxn ang="0">
                <a:pos x="T8" y="T9"/>
              </a:cxn>
            </a:cxnLst>
            <a:rect l="0" t="0" r="r" b="b"/>
            <a:pathLst>
              <a:path w="6" h="9">
                <a:moveTo>
                  <a:pt x="3" y="3"/>
                </a:moveTo>
                <a:lnTo>
                  <a:pt x="0" y="0"/>
                </a:lnTo>
                <a:lnTo>
                  <a:pt x="3" y="9"/>
                </a:lnTo>
                <a:lnTo>
                  <a:pt x="6" y="0"/>
                </a:lnTo>
                <a:lnTo>
                  <a:pt x="3" y="3"/>
                </a:lnTo>
                <a:close/>
              </a:path>
            </a:pathLst>
          </a:custGeom>
          <a:solidFill>
            <a:srgbClr val="24282B"/>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31" name="Rectangle 659"/>
          <p:cNvSpPr>
            <a:spLocks noChangeArrowheads="1"/>
          </p:cNvSpPr>
          <p:nvPr/>
        </p:nvSpPr>
        <p:spPr bwMode="auto">
          <a:xfrm>
            <a:off x="4460876" y="2011363"/>
            <a:ext cx="330200" cy="201613"/>
          </a:xfrm>
          <a:prstGeom prst="rect">
            <a:avLst/>
          </a:prstGeom>
          <a:solidFill>
            <a:srgbClr val="B2CFD6"/>
          </a:solidFill>
          <a:ln w="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32" name="Rectangle 660"/>
          <p:cNvSpPr>
            <a:spLocks noChangeArrowheads="1"/>
          </p:cNvSpPr>
          <p:nvPr/>
        </p:nvSpPr>
        <p:spPr bwMode="auto">
          <a:xfrm>
            <a:off x="4473576" y="2006600"/>
            <a:ext cx="300038"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82B"/>
                </a:solidFill>
                <a:effectLst/>
                <a:latin typeface="ArialMT" charset="0"/>
              </a:rPr>
              <a:t>op2</a:t>
            </a:r>
            <a:endParaRPr kumimoji="0" lang="en-US" sz="1800" b="0" i="0" u="none" strike="noStrike" cap="none" normalizeH="0" baseline="0" dirty="0" smtClean="0">
              <a:ln>
                <a:noFill/>
              </a:ln>
              <a:solidFill>
                <a:schemeClr val="tx1"/>
              </a:solidFill>
              <a:effectLst/>
              <a:latin typeface="Arial" pitchFamily="34" charset="0"/>
            </a:endParaRPr>
          </a:p>
        </p:txBody>
      </p:sp>
      <p:sp>
        <p:nvSpPr>
          <p:cNvPr id="5533" name="Rectangle 661"/>
          <p:cNvSpPr>
            <a:spLocks noChangeArrowheads="1"/>
          </p:cNvSpPr>
          <p:nvPr/>
        </p:nvSpPr>
        <p:spPr bwMode="auto">
          <a:xfrm>
            <a:off x="4935539" y="3622675"/>
            <a:ext cx="1666875" cy="173038"/>
          </a:xfrm>
          <a:prstGeom prst="rect">
            <a:avLst/>
          </a:prstGeom>
          <a:solidFill>
            <a:srgbClr val="B2CFD6"/>
          </a:solidFill>
          <a:ln w="27"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34" name="Rectangle 662"/>
          <p:cNvSpPr>
            <a:spLocks noChangeArrowheads="1"/>
          </p:cNvSpPr>
          <p:nvPr/>
        </p:nvSpPr>
        <p:spPr bwMode="auto">
          <a:xfrm>
            <a:off x="5454651" y="3627438"/>
            <a:ext cx="62547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5535" name="Rectangle 663"/>
          <p:cNvSpPr>
            <a:spLocks noChangeArrowheads="1"/>
          </p:cNvSpPr>
          <p:nvPr/>
        </p:nvSpPr>
        <p:spPr bwMode="auto">
          <a:xfrm>
            <a:off x="4489451" y="3594100"/>
            <a:ext cx="344488" cy="215900"/>
          </a:xfrm>
          <a:prstGeom prst="rect">
            <a:avLst/>
          </a:prstGeom>
          <a:solidFill>
            <a:srgbClr val="B2CFD6"/>
          </a:solidFill>
          <a:ln w="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36" name="Rectangle 664"/>
          <p:cNvSpPr>
            <a:spLocks noChangeArrowheads="1"/>
          </p:cNvSpPr>
          <p:nvPr/>
        </p:nvSpPr>
        <p:spPr bwMode="auto">
          <a:xfrm>
            <a:off x="4572001" y="3595688"/>
            <a:ext cx="211138"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op2</a:t>
            </a:r>
            <a:endParaRPr kumimoji="0" lang="en-US" sz="1000" b="0" i="0" u="none" strike="noStrike" cap="none" normalizeH="0" baseline="0" dirty="0" smtClean="0">
              <a:ln>
                <a:noFill/>
              </a:ln>
              <a:solidFill>
                <a:schemeClr val="tx1"/>
              </a:solidFill>
              <a:effectLst/>
              <a:latin typeface="Arial" pitchFamily="34" charset="0"/>
            </a:endParaRPr>
          </a:p>
        </p:txBody>
      </p:sp>
      <p:sp>
        <p:nvSpPr>
          <p:cNvPr id="5537" name="Rectangle 665"/>
          <p:cNvSpPr>
            <a:spLocks noChangeArrowheads="1"/>
          </p:cNvSpPr>
          <p:nvPr/>
        </p:nvSpPr>
        <p:spPr bwMode="auto">
          <a:xfrm>
            <a:off x="2678114" y="3252788"/>
            <a:ext cx="735013"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isBranchTaken</a:t>
            </a:r>
            <a:endParaRPr kumimoji="0" lang="en-US" sz="1800" b="0" i="0" u="none" strike="noStrike" cap="none" normalizeH="0" baseline="0" smtClean="0">
              <a:ln>
                <a:noFill/>
              </a:ln>
              <a:solidFill>
                <a:schemeClr val="tx1"/>
              </a:solidFill>
              <a:effectLst/>
              <a:latin typeface="Arial" pitchFamily="34" charset="0"/>
            </a:endParaRPr>
          </a:p>
        </p:txBody>
      </p:sp>
      <p:sp>
        <p:nvSpPr>
          <p:cNvPr id="5538" name="Freeform 666"/>
          <p:cNvSpPr>
            <a:spLocks/>
          </p:cNvSpPr>
          <p:nvPr/>
        </p:nvSpPr>
        <p:spPr bwMode="auto">
          <a:xfrm>
            <a:off x="2303464" y="2789238"/>
            <a:ext cx="574675" cy="244475"/>
          </a:xfrm>
          <a:custGeom>
            <a:avLst/>
            <a:gdLst>
              <a:gd name="T0" fmla="*/ 0 w 40"/>
              <a:gd name="T1" fmla="*/ 0 h 17"/>
              <a:gd name="T2" fmla="*/ 8 w 40"/>
              <a:gd name="T3" fmla="*/ 17 h 17"/>
              <a:gd name="T4" fmla="*/ 29 w 40"/>
              <a:gd name="T5" fmla="*/ 17 h 17"/>
              <a:gd name="T6" fmla="*/ 40 w 40"/>
              <a:gd name="T7" fmla="*/ 1 h 17"/>
              <a:gd name="T8" fmla="*/ 0 w 40"/>
              <a:gd name="T9" fmla="*/ 0 h 17"/>
            </a:gdLst>
            <a:ahLst/>
            <a:cxnLst>
              <a:cxn ang="0">
                <a:pos x="T0" y="T1"/>
              </a:cxn>
              <a:cxn ang="0">
                <a:pos x="T2" y="T3"/>
              </a:cxn>
              <a:cxn ang="0">
                <a:pos x="T4" y="T5"/>
              </a:cxn>
              <a:cxn ang="0">
                <a:pos x="T6" y="T7"/>
              </a:cxn>
              <a:cxn ang="0">
                <a:pos x="T8" y="T9"/>
              </a:cxn>
            </a:cxnLst>
            <a:rect l="0" t="0" r="r" b="b"/>
            <a:pathLst>
              <a:path w="40" h="17">
                <a:moveTo>
                  <a:pt x="0" y="0"/>
                </a:moveTo>
                <a:lnTo>
                  <a:pt x="8" y="17"/>
                </a:lnTo>
                <a:lnTo>
                  <a:pt x="29" y="17"/>
                </a:lnTo>
                <a:lnTo>
                  <a:pt x="40" y="1"/>
                </a:lnTo>
                <a:lnTo>
                  <a:pt x="0" y="0"/>
                </a:lnTo>
                <a:close/>
              </a:path>
            </a:pathLst>
          </a:custGeom>
          <a:solidFill>
            <a:srgbClr val="F2C5C3"/>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39" name="Rectangle 667"/>
          <p:cNvSpPr>
            <a:spLocks noChangeArrowheads="1"/>
          </p:cNvSpPr>
          <p:nvPr/>
        </p:nvSpPr>
        <p:spPr bwMode="auto">
          <a:xfrm>
            <a:off x="2679701" y="2835275"/>
            <a:ext cx="163513"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540" name="Rectangle 668"/>
          <p:cNvSpPr>
            <a:spLocks noChangeArrowheads="1"/>
          </p:cNvSpPr>
          <p:nvPr/>
        </p:nvSpPr>
        <p:spPr bwMode="auto">
          <a:xfrm>
            <a:off x="2460626" y="2828925"/>
            <a:ext cx="1619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5541" name="Freeform 669"/>
          <p:cNvSpPr>
            <a:spLocks/>
          </p:cNvSpPr>
          <p:nvPr/>
        </p:nvSpPr>
        <p:spPr bwMode="auto">
          <a:xfrm>
            <a:off x="2705101" y="2371725"/>
            <a:ext cx="1497013" cy="403225"/>
          </a:xfrm>
          <a:custGeom>
            <a:avLst/>
            <a:gdLst>
              <a:gd name="T0" fmla="*/ 104 w 104"/>
              <a:gd name="T1" fmla="*/ 0 h 28"/>
              <a:gd name="T2" fmla="*/ 0 w 104"/>
              <a:gd name="T3" fmla="*/ 0 h 28"/>
              <a:gd name="T4" fmla="*/ 0 w 104"/>
              <a:gd name="T5" fmla="*/ 28 h 28"/>
            </a:gdLst>
            <a:ahLst/>
            <a:cxnLst>
              <a:cxn ang="0">
                <a:pos x="T0" y="T1"/>
              </a:cxn>
              <a:cxn ang="0">
                <a:pos x="T2" y="T3"/>
              </a:cxn>
              <a:cxn ang="0">
                <a:pos x="T4" y="T5"/>
              </a:cxn>
            </a:cxnLst>
            <a:rect l="0" t="0" r="r" b="b"/>
            <a:pathLst>
              <a:path w="104" h="28">
                <a:moveTo>
                  <a:pt x="104" y="0"/>
                </a:moveTo>
                <a:lnTo>
                  <a:pt x="0" y="0"/>
                </a:lnTo>
                <a:lnTo>
                  <a:pt x="0" y="28"/>
                </a:lnTo>
              </a:path>
            </a:pathLst>
          </a:custGeom>
          <a:noFill/>
          <a:ln w="1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2" name="Freeform 670"/>
          <p:cNvSpPr>
            <a:spLocks/>
          </p:cNvSpPr>
          <p:nvPr/>
        </p:nvSpPr>
        <p:spPr bwMode="auto">
          <a:xfrm>
            <a:off x="2676526" y="2659063"/>
            <a:ext cx="73025" cy="115888"/>
          </a:xfrm>
          <a:custGeom>
            <a:avLst/>
            <a:gdLst>
              <a:gd name="T0" fmla="*/ 2 w 5"/>
              <a:gd name="T1" fmla="*/ 2 h 8"/>
              <a:gd name="T2" fmla="*/ 0 w 5"/>
              <a:gd name="T3" fmla="*/ 0 h 8"/>
              <a:gd name="T4" fmla="*/ 2 w 5"/>
              <a:gd name="T5" fmla="*/ 8 h 8"/>
              <a:gd name="T6" fmla="*/ 5 w 5"/>
              <a:gd name="T7" fmla="*/ 0 h 8"/>
              <a:gd name="T8" fmla="*/ 2 w 5"/>
              <a:gd name="T9" fmla="*/ 2 h 8"/>
            </a:gdLst>
            <a:ahLst/>
            <a:cxnLst>
              <a:cxn ang="0">
                <a:pos x="T0" y="T1"/>
              </a:cxn>
              <a:cxn ang="0">
                <a:pos x="T2" y="T3"/>
              </a:cxn>
              <a:cxn ang="0">
                <a:pos x="T4" y="T5"/>
              </a:cxn>
              <a:cxn ang="0">
                <a:pos x="T6" y="T7"/>
              </a:cxn>
              <a:cxn ang="0">
                <a:pos x="T8" y="T9"/>
              </a:cxn>
            </a:cxnLst>
            <a:rect l="0" t="0" r="r" b="b"/>
            <a:pathLst>
              <a:path w="5" h="8">
                <a:moveTo>
                  <a:pt x="2" y="2"/>
                </a:moveTo>
                <a:lnTo>
                  <a:pt x="0" y="0"/>
                </a:lnTo>
                <a:lnTo>
                  <a:pt x="2" y="8"/>
                </a:lnTo>
                <a:lnTo>
                  <a:pt x="5" y="0"/>
                </a:lnTo>
                <a:lnTo>
                  <a:pt x="2" y="2"/>
                </a:lnTo>
                <a:close/>
              </a:path>
            </a:pathLst>
          </a:custGeom>
          <a:solidFill>
            <a:srgbClr val="24282B"/>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43" name="Line 671"/>
          <p:cNvSpPr>
            <a:spLocks noChangeShapeType="1"/>
          </p:cNvSpPr>
          <p:nvPr/>
        </p:nvSpPr>
        <p:spPr bwMode="auto">
          <a:xfrm>
            <a:off x="2474914" y="2212975"/>
            <a:ext cx="0" cy="576263"/>
          </a:xfrm>
          <a:prstGeom prst="line">
            <a:avLst/>
          </a:prstGeom>
          <a:noFill/>
          <a:ln w="1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4" name="Freeform 672"/>
          <p:cNvSpPr>
            <a:spLocks/>
          </p:cNvSpPr>
          <p:nvPr/>
        </p:nvSpPr>
        <p:spPr bwMode="auto">
          <a:xfrm>
            <a:off x="2446339" y="2673350"/>
            <a:ext cx="58738" cy="115888"/>
          </a:xfrm>
          <a:custGeom>
            <a:avLst/>
            <a:gdLst>
              <a:gd name="T0" fmla="*/ 2 w 4"/>
              <a:gd name="T1" fmla="*/ 2 h 8"/>
              <a:gd name="T2" fmla="*/ 0 w 4"/>
              <a:gd name="T3" fmla="*/ 0 h 8"/>
              <a:gd name="T4" fmla="*/ 2 w 4"/>
              <a:gd name="T5" fmla="*/ 8 h 8"/>
              <a:gd name="T6" fmla="*/ 4 w 4"/>
              <a:gd name="T7" fmla="*/ 0 h 8"/>
              <a:gd name="T8" fmla="*/ 2 w 4"/>
              <a:gd name="T9" fmla="*/ 2 h 8"/>
            </a:gdLst>
            <a:ahLst/>
            <a:cxnLst>
              <a:cxn ang="0">
                <a:pos x="T0" y="T1"/>
              </a:cxn>
              <a:cxn ang="0">
                <a:pos x="T2" y="T3"/>
              </a:cxn>
              <a:cxn ang="0">
                <a:pos x="T4" y="T5"/>
              </a:cxn>
              <a:cxn ang="0">
                <a:pos x="T6" y="T7"/>
              </a:cxn>
              <a:cxn ang="0">
                <a:pos x="T8" y="T9"/>
              </a:cxn>
            </a:cxnLst>
            <a:rect l="0" t="0" r="r" b="b"/>
            <a:pathLst>
              <a:path w="4" h="8">
                <a:moveTo>
                  <a:pt x="2" y="2"/>
                </a:moveTo>
                <a:lnTo>
                  <a:pt x="0" y="0"/>
                </a:lnTo>
                <a:lnTo>
                  <a:pt x="2" y="8"/>
                </a:lnTo>
                <a:lnTo>
                  <a:pt x="4" y="0"/>
                </a:lnTo>
                <a:lnTo>
                  <a:pt x="2" y="2"/>
                </a:lnTo>
                <a:close/>
              </a:path>
            </a:pathLst>
          </a:custGeom>
          <a:solidFill>
            <a:srgbClr val="24282B"/>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45" name="Oval 673"/>
          <p:cNvSpPr>
            <a:spLocks noChangeArrowheads="1"/>
          </p:cNvSpPr>
          <p:nvPr/>
        </p:nvSpPr>
        <p:spPr bwMode="auto">
          <a:xfrm>
            <a:off x="4143376" y="2328863"/>
            <a:ext cx="115888" cy="114300"/>
          </a:xfrm>
          <a:prstGeom prst="ellipse">
            <a:avLst/>
          </a:prstGeom>
          <a:solidFill>
            <a:srgbClr val="3B2478"/>
          </a:solidFill>
          <a:ln w="2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48" name="Line 676"/>
          <p:cNvSpPr>
            <a:spLocks noChangeShapeType="1"/>
          </p:cNvSpPr>
          <p:nvPr/>
        </p:nvSpPr>
        <p:spPr bwMode="auto">
          <a:xfrm flipH="1">
            <a:off x="2949576" y="2932113"/>
            <a:ext cx="260350"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9" name="Line 677"/>
          <p:cNvSpPr>
            <a:spLocks noChangeShapeType="1"/>
          </p:cNvSpPr>
          <p:nvPr/>
        </p:nvSpPr>
        <p:spPr bwMode="auto">
          <a:xfrm flipH="1">
            <a:off x="2906714" y="2932113"/>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0" name="Line 678"/>
          <p:cNvSpPr>
            <a:spLocks noChangeShapeType="1"/>
          </p:cNvSpPr>
          <p:nvPr/>
        </p:nvSpPr>
        <p:spPr bwMode="auto">
          <a:xfrm flipH="1">
            <a:off x="2806701" y="2932113"/>
            <a:ext cx="7143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1" name="Line 679"/>
          <p:cNvSpPr>
            <a:spLocks noChangeShapeType="1"/>
          </p:cNvSpPr>
          <p:nvPr/>
        </p:nvSpPr>
        <p:spPr bwMode="auto">
          <a:xfrm flipH="1">
            <a:off x="2806701" y="2932113"/>
            <a:ext cx="7143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2" name="Freeform 680"/>
          <p:cNvSpPr>
            <a:spLocks/>
          </p:cNvSpPr>
          <p:nvPr/>
        </p:nvSpPr>
        <p:spPr bwMode="auto">
          <a:xfrm>
            <a:off x="2792414" y="2903538"/>
            <a:ext cx="85725" cy="57150"/>
          </a:xfrm>
          <a:custGeom>
            <a:avLst/>
            <a:gdLst>
              <a:gd name="T0" fmla="*/ 6 w 6"/>
              <a:gd name="T1" fmla="*/ 4 h 4"/>
              <a:gd name="T2" fmla="*/ 0 w 6"/>
              <a:gd name="T3" fmla="*/ 2 h 4"/>
              <a:gd name="T4" fmla="*/ 6 w 6"/>
              <a:gd name="T5" fmla="*/ 0 h 4"/>
              <a:gd name="T6" fmla="*/ 6 w 6"/>
              <a:gd name="T7" fmla="*/ 4 h 4"/>
            </a:gdLst>
            <a:ahLst/>
            <a:cxnLst>
              <a:cxn ang="0">
                <a:pos x="T0" y="T1"/>
              </a:cxn>
              <a:cxn ang="0">
                <a:pos x="T2" y="T3"/>
              </a:cxn>
              <a:cxn ang="0">
                <a:pos x="T4" y="T5"/>
              </a:cxn>
              <a:cxn ang="0">
                <a:pos x="T6" y="T7"/>
              </a:cxn>
            </a:cxnLst>
            <a:rect l="0" t="0" r="r" b="b"/>
            <a:pathLst>
              <a:path w="6" h="4">
                <a:moveTo>
                  <a:pt x="6" y="4"/>
                </a:moveTo>
                <a:lnTo>
                  <a:pt x="0" y="2"/>
                </a:lnTo>
                <a:lnTo>
                  <a:pt x="6" y="0"/>
                </a:lnTo>
                <a:cubicBezTo>
                  <a:pt x="5" y="1"/>
                  <a:pt x="5" y="3"/>
                  <a:pt x="6" y="4"/>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4" name="Line 682"/>
          <p:cNvSpPr>
            <a:spLocks noChangeShapeType="1"/>
          </p:cNvSpPr>
          <p:nvPr/>
        </p:nvSpPr>
        <p:spPr bwMode="auto">
          <a:xfrm flipV="1">
            <a:off x="6919914" y="2371725"/>
            <a:ext cx="0" cy="85725"/>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5" name="Line 683"/>
          <p:cNvSpPr>
            <a:spLocks noChangeShapeType="1"/>
          </p:cNvSpPr>
          <p:nvPr/>
        </p:nvSpPr>
        <p:spPr bwMode="auto">
          <a:xfrm flipV="1">
            <a:off x="6919914" y="2343150"/>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7" name="Line 685"/>
          <p:cNvSpPr>
            <a:spLocks noChangeShapeType="1"/>
          </p:cNvSpPr>
          <p:nvPr/>
        </p:nvSpPr>
        <p:spPr bwMode="auto">
          <a:xfrm>
            <a:off x="6934201" y="2270125"/>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9" name="Line 687"/>
          <p:cNvSpPr>
            <a:spLocks noChangeShapeType="1"/>
          </p:cNvSpPr>
          <p:nvPr/>
        </p:nvSpPr>
        <p:spPr bwMode="auto">
          <a:xfrm>
            <a:off x="6919914" y="2414588"/>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0" name="Line 688"/>
          <p:cNvSpPr>
            <a:spLocks noChangeShapeType="1"/>
          </p:cNvSpPr>
          <p:nvPr/>
        </p:nvSpPr>
        <p:spPr bwMode="auto">
          <a:xfrm>
            <a:off x="6919914" y="2443163"/>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1" name="Line 689"/>
          <p:cNvSpPr>
            <a:spLocks noChangeShapeType="1"/>
          </p:cNvSpPr>
          <p:nvPr/>
        </p:nvSpPr>
        <p:spPr bwMode="auto">
          <a:xfrm flipH="1">
            <a:off x="6804026" y="2471738"/>
            <a:ext cx="8731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2" name="Line 690"/>
          <p:cNvSpPr>
            <a:spLocks noChangeShapeType="1"/>
          </p:cNvSpPr>
          <p:nvPr/>
        </p:nvSpPr>
        <p:spPr bwMode="auto">
          <a:xfrm flipH="1">
            <a:off x="6761164"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3" name="Line 691"/>
          <p:cNvSpPr>
            <a:spLocks noChangeShapeType="1"/>
          </p:cNvSpPr>
          <p:nvPr/>
        </p:nvSpPr>
        <p:spPr bwMode="auto">
          <a:xfrm flipH="1">
            <a:off x="6632576" y="2471738"/>
            <a:ext cx="10001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4" name="Line 692"/>
          <p:cNvSpPr>
            <a:spLocks noChangeShapeType="1"/>
          </p:cNvSpPr>
          <p:nvPr/>
        </p:nvSpPr>
        <p:spPr bwMode="auto">
          <a:xfrm flipH="1">
            <a:off x="6588126"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5" name="Line 693"/>
          <p:cNvSpPr>
            <a:spLocks noChangeShapeType="1"/>
          </p:cNvSpPr>
          <p:nvPr/>
        </p:nvSpPr>
        <p:spPr bwMode="auto">
          <a:xfrm flipH="1">
            <a:off x="6473826" y="2471738"/>
            <a:ext cx="85725"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6" name="Line 694"/>
          <p:cNvSpPr>
            <a:spLocks noChangeShapeType="1"/>
          </p:cNvSpPr>
          <p:nvPr/>
        </p:nvSpPr>
        <p:spPr bwMode="auto">
          <a:xfrm flipH="1">
            <a:off x="6416676"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7" name="Line 695"/>
          <p:cNvSpPr>
            <a:spLocks noChangeShapeType="1"/>
          </p:cNvSpPr>
          <p:nvPr/>
        </p:nvSpPr>
        <p:spPr bwMode="auto">
          <a:xfrm flipH="1">
            <a:off x="6300789" y="2471738"/>
            <a:ext cx="8731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8" name="Line 696"/>
          <p:cNvSpPr>
            <a:spLocks noChangeShapeType="1"/>
          </p:cNvSpPr>
          <p:nvPr/>
        </p:nvSpPr>
        <p:spPr bwMode="auto">
          <a:xfrm flipH="1">
            <a:off x="6257926"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9" name="Line 697"/>
          <p:cNvSpPr>
            <a:spLocks noChangeShapeType="1"/>
          </p:cNvSpPr>
          <p:nvPr/>
        </p:nvSpPr>
        <p:spPr bwMode="auto">
          <a:xfrm flipH="1">
            <a:off x="6129339" y="2471738"/>
            <a:ext cx="85725"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0" name="Line 698"/>
          <p:cNvSpPr>
            <a:spLocks noChangeShapeType="1"/>
          </p:cNvSpPr>
          <p:nvPr/>
        </p:nvSpPr>
        <p:spPr bwMode="auto">
          <a:xfrm flipH="1">
            <a:off x="6084889"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1" name="Line 699"/>
          <p:cNvSpPr>
            <a:spLocks noChangeShapeType="1"/>
          </p:cNvSpPr>
          <p:nvPr/>
        </p:nvSpPr>
        <p:spPr bwMode="auto">
          <a:xfrm flipH="1">
            <a:off x="5956301" y="2471738"/>
            <a:ext cx="10001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2" name="Line 700"/>
          <p:cNvSpPr>
            <a:spLocks noChangeShapeType="1"/>
          </p:cNvSpPr>
          <p:nvPr/>
        </p:nvSpPr>
        <p:spPr bwMode="auto">
          <a:xfrm flipH="1">
            <a:off x="5913439"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3" name="Line 701"/>
          <p:cNvSpPr>
            <a:spLocks noChangeShapeType="1"/>
          </p:cNvSpPr>
          <p:nvPr/>
        </p:nvSpPr>
        <p:spPr bwMode="auto">
          <a:xfrm flipH="1">
            <a:off x="5797551" y="2471738"/>
            <a:ext cx="85725"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4" name="Line 702"/>
          <p:cNvSpPr>
            <a:spLocks noChangeShapeType="1"/>
          </p:cNvSpPr>
          <p:nvPr/>
        </p:nvSpPr>
        <p:spPr bwMode="auto">
          <a:xfrm flipH="1">
            <a:off x="5740401"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5" name="Line 703"/>
          <p:cNvSpPr>
            <a:spLocks noChangeShapeType="1"/>
          </p:cNvSpPr>
          <p:nvPr/>
        </p:nvSpPr>
        <p:spPr bwMode="auto">
          <a:xfrm flipH="1">
            <a:off x="5624514" y="2471738"/>
            <a:ext cx="8731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6" name="Line 704"/>
          <p:cNvSpPr>
            <a:spLocks noChangeShapeType="1"/>
          </p:cNvSpPr>
          <p:nvPr/>
        </p:nvSpPr>
        <p:spPr bwMode="auto">
          <a:xfrm flipH="1">
            <a:off x="5581651"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7" name="Line 705"/>
          <p:cNvSpPr>
            <a:spLocks noChangeShapeType="1"/>
          </p:cNvSpPr>
          <p:nvPr/>
        </p:nvSpPr>
        <p:spPr bwMode="auto">
          <a:xfrm flipH="1">
            <a:off x="5453064" y="2471738"/>
            <a:ext cx="85725"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8" name="Line 706"/>
          <p:cNvSpPr>
            <a:spLocks noChangeShapeType="1"/>
          </p:cNvSpPr>
          <p:nvPr/>
        </p:nvSpPr>
        <p:spPr bwMode="auto">
          <a:xfrm flipH="1">
            <a:off x="5410201"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9" name="Line 707"/>
          <p:cNvSpPr>
            <a:spLocks noChangeShapeType="1"/>
          </p:cNvSpPr>
          <p:nvPr/>
        </p:nvSpPr>
        <p:spPr bwMode="auto">
          <a:xfrm flipH="1">
            <a:off x="5280026" y="2471738"/>
            <a:ext cx="10001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0" name="Line 708"/>
          <p:cNvSpPr>
            <a:spLocks noChangeShapeType="1"/>
          </p:cNvSpPr>
          <p:nvPr/>
        </p:nvSpPr>
        <p:spPr bwMode="auto">
          <a:xfrm flipH="1">
            <a:off x="5237164"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1" name="Line 709"/>
          <p:cNvSpPr>
            <a:spLocks noChangeShapeType="1"/>
          </p:cNvSpPr>
          <p:nvPr/>
        </p:nvSpPr>
        <p:spPr bwMode="auto">
          <a:xfrm flipH="1">
            <a:off x="5121276" y="2471738"/>
            <a:ext cx="8731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2" name="Line 710"/>
          <p:cNvSpPr>
            <a:spLocks noChangeShapeType="1"/>
          </p:cNvSpPr>
          <p:nvPr/>
        </p:nvSpPr>
        <p:spPr bwMode="auto">
          <a:xfrm flipH="1">
            <a:off x="5064126"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3" name="Line 711"/>
          <p:cNvSpPr>
            <a:spLocks noChangeShapeType="1"/>
          </p:cNvSpPr>
          <p:nvPr/>
        </p:nvSpPr>
        <p:spPr bwMode="auto">
          <a:xfrm flipH="1">
            <a:off x="4949826" y="2471738"/>
            <a:ext cx="85725"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4" name="Line 712"/>
          <p:cNvSpPr>
            <a:spLocks noChangeShapeType="1"/>
          </p:cNvSpPr>
          <p:nvPr/>
        </p:nvSpPr>
        <p:spPr bwMode="auto">
          <a:xfrm flipH="1">
            <a:off x="4905376" y="2471738"/>
            <a:ext cx="15875"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5" name="Line 713"/>
          <p:cNvSpPr>
            <a:spLocks noChangeShapeType="1"/>
          </p:cNvSpPr>
          <p:nvPr/>
        </p:nvSpPr>
        <p:spPr bwMode="auto">
          <a:xfrm flipH="1">
            <a:off x="4776789" y="2471738"/>
            <a:ext cx="85725"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6" name="Line 714"/>
          <p:cNvSpPr>
            <a:spLocks noChangeShapeType="1"/>
          </p:cNvSpPr>
          <p:nvPr/>
        </p:nvSpPr>
        <p:spPr bwMode="auto">
          <a:xfrm flipH="1">
            <a:off x="4733926"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7" name="Line 715"/>
          <p:cNvSpPr>
            <a:spLocks noChangeShapeType="1"/>
          </p:cNvSpPr>
          <p:nvPr/>
        </p:nvSpPr>
        <p:spPr bwMode="auto">
          <a:xfrm flipH="1">
            <a:off x="4603751" y="2471738"/>
            <a:ext cx="10160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8" name="Line 716"/>
          <p:cNvSpPr>
            <a:spLocks noChangeShapeType="1"/>
          </p:cNvSpPr>
          <p:nvPr/>
        </p:nvSpPr>
        <p:spPr bwMode="auto">
          <a:xfrm flipH="1">
            <a:off x="4560889"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9" name="Line 717"/>
          <p:cNvSpPr>
            <a:spLocks noChangeShapeType="1"/>
          </p:cNvSpPr>
          <p:nvPr/>
        </p:nvSpPr>
        <p:spPr bwMode="auto">
          <a:xfrm flipH="1">
            <a:off x="4446589" y="2471738"/>
            <a:ext cx="85725"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0" name="Line 718"/>
          <p:cNvSpPr>
            <a:spLocks noChangeShapeType="1"/>
          </p:cNvSpPr>
          <p:nvPr/>
        </p:nvSpPr>
        <p:spPr bwMode="auto">
          <a:xfrm flipH="1">
            <a:off x="4387851"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1" name="Line 719"/>
          <p:cNvSpPr>
            <a:spLocks noChangeShapeType="1"/>
          </p:cNvSpPr>
          <p:nvPr/>
        </p:nvSpPr>
        <p:spPr bwMode="auto">
          <a:xfrm flipH="1">
            <a:off x="4273551" y="2471738"/>
            <a:ext cx="85725"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2" name="Line 720"/>
          <p:cNvSpPr>
            <a:spLocks noChangeShapeType="1"/>
          </p:cNvSpPr>
          <p:nvPr/>
        </p:nvSpPr>
        <p:spPr bwMode="auto">
          <a:xfrm flipH="1">
            <a:off x="4230689"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3" name="Line 721"/>
          <p:cNvSpPr>
            <a:spLocks noChangeShapeType="1"/>
          </p:cNvSpPr>
          <p:nvPr/>
        </p:nvSpPr>
        <p:spPr bwMode="auto">
          <a:xfrm flipH="1">
            <a:off x="4100514" y="2471738"/>
            <a:ext cx="8731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4" name="Line 722"/>
          <p:cNvSpPr>
            <a:spLocks noChangeShapeType="1"/>
          </p:cNvSpPr>
          <p:nvPr/>
        </p:nvSpPr>
        <p:spPr bwMode="auto">
          <a:xfrm flipH="1">
            <a:off x="4057651"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5" name="Line 723"/>
          <p:cNvSpPr>
            <a:spLocks noChangeShapeType="1"/>
          </p:cNvSpPr>
          <p:nvPr/>
        </p:nvSpPr>
        <p:spPr bwMode="auto">
          <a:xfrm flipH="1">
            <a:off x="3927476" y="2471738"/>
            <a:ext cx="101600"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6" name="Line 724"/>
          <p:cNvSpPr>
            <a:spLocks noChangeShapeType="1"/>
          </p:cNvSpPr>
          <p:nvPr/>
        </p:nvSpPr>
        <p:spPr bwMode="auto">
          <a:xfrm flipH="1">
            <a:off x="3884614"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7" name="Line 725"/>
          <p:cNvSpPr>
            <a:spLocks noChangeShapeType="1"/>
          </p:cNvSpPr>
          <p:nvPr/>
        </p:nvSpPr>
        <p:spPr bwMode="auto">
          <a:xfrm flipH="1">
            <a:off x="3770314" y="2471738"/>
            <a:ext cx="85725"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8" name="Line 726"/>
          <p:cNvSpPr>
            <a:spLocks noChangeShapeType="1"/>
          </p:cNvSpPr>
          <p:nvPr/>
        </p:nvSpPr>
        <p:spPr bwMode="auto">
          <a:xfrm flipH="1">
            <a:off x="3713164"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9" name="Line 727"/>
          <p:cNvSpPr>
            <a:spLocks noChangeShapeType="1"/>
          </p:cNvSpPr>
          <p:nvPr/>
        </p:nvSpPr>
        <p:spPr bwMode="auto">
          <a:xfrm flipH="1">
            <a:off x="3597276" y="2471738"/>
            <a:ext cx="85725"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0" name="Line 728"/>
          <p:cNvSpPr>
            <a:spLocks noChangeShapeType="1"/>
          </p:cNvSpPr>
          <p:nvPr/>
        </p:nvSpPr>
        <p:spPr bwMode="auto">
          <a:xfrm flipH="1">
            <a:off x="3554414"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1" name="Line 729"/>
          <p:cNvSpPr>
            <a:spLocks noChangeShapeType="1"/>
          </p:cNvSpPr>
          <p:nvPr/>
        </p:nvSpPr>
        <p:spPr bwMode="auto">
          <a:xfrm flipH="1">
            <a:off x="3424239" y="2471738"/>
            <a:ext cx="8731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2" name="Line 730"/>
          <p:cNvSpPr>
            <a:spLocks noChangeShapeType="1"/>
          </p:cNvSpPr>
          <p:nvPr/>
        </p:nvSpPr>
        <p:spPr bwMode="auto">
          <a:xfrm flipH="1">
            <a:off x="3381376" y="2471738"/>
            <a:ext cx="14288"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3" name="Line 731"/>
          <p:cNvSpPr>
            <a:spLocks noChangeShapeType="1"/>
          </p:cNvSpPr>
          <p:nvPr/>
        </p:nvSpPr>
        <p:spPr bwMode="auto">
          <a:xfrm flipH="1">
            <a:off x="3252789" y="2471738"/>
            <a:ext cx="100013"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4" name="Freeform 732"/>
          <p:cNvSpPr>
            <a:spLocks/>
          </p:cNvSpPr>
          <p:nvPr/>
        </p:nvSpPr>
        <p:spPr bwMode="auto">
          <a:xfrm>
            <a:off x="3209926" y="2471738"/>
            <a:ext cx="14288" cy="14288"/>
          </a:xfrm>
          <a:custGeom>
            <a:avLst/>
            <a:gdLst>
              <a:gd name="T0" fmla="*/ 9 w 9"/>
              <a:gd name="T1" fmla="*/ 0 h 9"/>
              <a:gd name="T2" fmla="*/ 0 w 9"/>
              <a:gd name="T3" fmla="*/ 0 h 9"/>
              <a:gd name="T4" fmla="*/ 0 w 9"/>
              <a:gd name="T5" fmla="*/ 0 h 9"/>
              <a:gd name="T6" fmla="*/ 0 w 9"/>
              <a:gd name="T7" fmla="*/ 9 h 9"/>
            </a:gdLst>
            <a:ahLst/>
            <a:cxnLst>
              <a:cxn ang="0">
                <a:pos x="T0" y="T1"/>
              </a:cxn>
              <a:cxn ang="0">
                <a:pos x="T2" y="T3"/>
              </a:cxn>
              <a:cxn ang="0">
                <a:pos x="T4" y="T5"/>
              </a:cxn>
              <a:cxn ang="0">
                <a:pos x="T6" y="T7"/>
              </a:cxn>
            </a:cxnLst>
            <a:rect l="0" t="0" r="r" b="b"/>
            <a:pathLst>
              <a:path w="9" h="9">
                <a:moveTo>
                  <a:pt x="9" y="0"/>
                </a:moveTo>
                <a:lnTo>
                  <a:pt x="0" y="0"/>
                </a:lnTo>
                <a:lnTo>
                  <a:pt x="0" y="0"/>
                </a:lnTo>
                <a:lnTo>
                  <a:pt x="0" y="9"/>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5" name="Line 733"/>
          <p:cNvSpPr>
            <a:spLocks noChangeShapeType="1"/>
          </p:cNvSpPr>
          <p:nvPr/>
        </p:nvSpPr>
        <p:spPr bwMode="auto">
          <a:xfrm>
            <a:off x="3209926" y="2514600"/>
            <a:ext cx="0" cy="10160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6" name="Line 734"/>
          <p:cNvSpPr>
            <a:spLocks noChangeShapeType="1"/>
          </p:cNvSpPr>
          <p:nvPr/>
        </p:nvSpPr>
        <p:spPr bwMode="auto">
          <a:xfrm>
            <a:off x="3209926" y="2644775"/>
            <a:ext cx="0" cy="14288"/>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7" name="Line 735"/>
          <p:cNvSpPr>
            <a:spLocks noChangeShapeType="1"/>
          </p:cNvSpPr>
          <p:nvPr/>
        </p:nvSpPr>
        <p:spPr bwMode="auto">
          <a:xfrm>
            <a:off x="3209926" y="2687638"/>
            <a:ext cx="0" cy="87313"/>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9" name="Line 737"/>
          <p:cNvSpPr>
            <a:spLocks noChangeShapeType="1"/>
          </p:cNvSpPr>
          <p:nvPr/>
        </p:nvSpPr>
        <p:spPr bwMode="auto">
          <a:xfrm>
            <a:off x="3209926" y="2860675"/>
            <a:ext cx="0" cy="5715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0" name="Line 738"/>
          <p:cNvSpPr>
            <a:spLocks noChangeShapeType="1"/>
          </p:cNvSpPr>
          <p:nvPr/>
        </p:nvSpPr>
        <p:spPr bwMode="auto">
          <a:xfrm>
            <a:off x="3209926" y="2860675"/>
            <a:ext cx="0" cy="5715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1" name="Rectangle 739"/>
          <p:cNvSpPr>
            <a:spLocks noChangeArrowheads="1"/>
          </p:cNvSpPr>
          <p:nvPr/>
        </p:nvSpPr>
        <p:spPr bwMode="auto">
          <a:xfrm>
            <a:off x="2909889" y="2940050"/>
            <a:ext cx="38576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err="1" smtClean="0">
                <a:ln>
                  <a:noFill/>
                </a:ln>
                <a:solidFill>
                  <a:srgbClr val="24282B"/>
                </a:solidFill>
                <a:effectLst/>
                <a:latin typeface="ArialMT" charset="0"/>
              </a:rPr>
              <a:t>isRet</a:t>
            </a:r>
            <a:endParaRPr kumimoji="0" lang="en-US" sz="1800" b="0" i="0" u="none" strike="noStrike" cap="none" normalizeH="0" baseline="0" dirty="0" smtClean="0">
              <a:ln>
                <a:noFill/>
              </a:ln>
              <a:solidFill>
                <a:schemeClr val="tx1"/>
              </a:solidFill>
              <a:effectLst/>
              <a:latin typeface="Arial" pitchFamily="34" charset="0"/>
            </a:endParaRPr>
          </a:p>
        </p:txBody>
      </p:sp>
      <p:sp>
        <p:nvSpPr>
          <p:cNvPr id="5612" name="Rectangle 740"/>
          <p:cNvSpPr>
            <a:spLocks noChangeArrowheads="1"/>
          </p:cNvSpPr>
          <p:nvPr/>
        </p:nvSpPr>
        <p:spPr bwMode="auto">
          <a:xfrm>
            <a:off x="7551739" y="2227263"/>
            <a:ext cx="115888" cy="122237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3" name="Freeform 741"/>
          <p:cNvSpPr>
            <a:spLocks/>
          </p:cNvSpPr>
          <p:nvPr/>
        </p:nvSpPr>
        <p:spPr bwMode="auto">
          <a:xfrm>
            <a:off x="8128001" y="1968500"/>
            <a:ext cx="588963" cy="315913"/>
          </a:xfrm>
          <a:custGeom>
            <a:avLst/>
            <a:gdLst>
              <a:gd name="T0" fmla="*/ 9 w 41"/>
              <a:gd name="T1" fmla="*/ 0 h 22"/>
              <a:gd name="T2" fmla="*/ 33 w 41"/>
              <a:gd name="T3" fmla="*/ 0 h 22"/>
              <a:gd name="T4" fmla="*/ 41 w 41"/>
              <a:gd name="T5" fmla="*/ 8 h 22"/>
              <a:gd name="T6" fmla="*/ 41 w 41"/>
              <a:gd name="T7" fmla="*/ 14 h 22"/>
              <a:gd name="T8" fmla="*/ 33 w 41"/>
              <a:gd name="T9" fmla="*/ 22 h 22"/>
              <a:gd name="T10" fmla="*/ 9 w 41"/>
              <a:gd name="T11" fmla="*/ 22 h 22"/>
              <a:gd name="T12" fmla="*/ 0 w 41"/>
              <a:gd name="T13" fmla="*/ 14 h 22"/>
              <a:gd name="T14" fmla="*/ 0 w 41"/>
              <a:gd name="T15" fmla="*/ 8 h 22"/>
              <a:gd name="T16" fmla="*/ 9 w 41"/>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2">
                <a:moveTo>
                  <a:pt x="9" y="0"/>
                </a:moveTo>
                <a:lnTo>
                  <a:pt x="33" y="0"/>
                </a:lnTo>
                <a:cubicBezTo>
                  <a:pt x="37" y="0"/>
                  <a:pt x="41" y="4"/>
                  <a:pt x="41" y="8"/>
                </a:cubicBezTo>
                <a:lnTo>
                  <a:pt x="41" y="14"/>
                </a:lnTo>
                <a:cubicBezTo>
                  <a:pt x="41" y="18"/>
                  <a:pt x="37" y="22"/>
                  <a:pt x="33" y="22"/>
                </a:cubicBezTo>
                <a:lnTo>
                  <a:pt x="9" y="22"/>
                </a:lnTo>
                <a:cubicBezTo>
                  <a:pt x="4" y="22"/>
                  <a:pt x="0" y="18"/>
                  <a:pt x="0" y="14"/>
                </a:cubicBezTo>
                <a:lnTo>
                  <a:pt x="0" y="8"/>
                </a:lnTo>
                <a:cubicBezTo>
                  <a:pt x="0" y="4"/>
                  <a:pt x="4" y="0"/>
                  <a:pt x="9" y="0"/>
                </a:cubicBezTo>
                <a:close/>
              </a:path>
            </a:pathLst>
          </a:custGeom>
          <a:solidFill>
            <a:srgbClr val="6F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4" name="Rectangle 742"/>
          <p:cNvSpPr>
            <a:spLocks noChangeArrowheads="1"/>
          </p:cNvSpPr>
          <p:nvPr/>
        </p:nvSpPr>
        <p:spPr bwMode="auto">
          <a:xfrm>
            <a:off x="8197851" y="2035175"/>
            <a:ext cx="4714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OF-EX</a:t>
            </a:r>
            <a:endParaRPr kumimoji="0" lang="en-US" sz="1200" b="0" i="0" u="none" strike="noStrike" cap="none" normalizeH="0" baseline="0" dirty="0" smtClean="0">
              <a:ln>
                <a:noFill/>
              </a:ln>
              <a:solidFill>
                <a:schemeClr val="tx1"/>
              </a:solidFill>
              <a:effectLst/>
              <a:latin typeface="Arial" pitchFamily="34" charset="0"/>
            </a:endParaRPr>
          </a:p>
        </p:txBody>
      </p:sp>
      <p:sp>
        <p:nvSpPr>
          <p:cNvPr id="5615" name="Freeform 743"/>
          <p:cNvSpPr>
            <a:spLocks/>
          </p:cNvSpPr>
          <p:nvPr/>
        </p:nvSpPr>
        <p:spPr bwMode="auto">
          <a:xfrm>
            <a:off x="8099426" y="3522663"/>
            <a:ext cx="588963" cy="315913"/>
          </a:xfrm>
          <a:custGeom>
            <a:avLst/>
            <a:gdLst>
              <a:gd name="T0" fmla="*/ 9 w 41"/>
              <a:gd name="T1" fmla="*/ 0 h 22"/>
              <a:gd name="T2" fmla="*/ 32 w 41"/>
              <a:gd name="T3" fmla="*/ 0 h 22"/>
              <a:gd name="T4" fmla="*/ 41 w 41"/>
              <a:gd name="T5" fmla="*/ 8 h 22"/>
              <a:gd name="T6" fmla="*/ 41 w 41"/>
              <a:gd name="T7" fmla="*/ 14 h 22"/>
              <a:gd name="T8" fmla="*/ 32 w 41"/>
              <a:gd name="T9" fmla="*/ 22 h 22"/>
              <a:gd name="T10" fmla="*/ 9 w 41"/>
              <a:gd name="T11" fmla="*/ 22 h 22"/>
              <a:gd name="T12" fmla="*/ 0 w 41"/>
              <a:gd name="T13" fmla="*/ 14 h 22"/>
              <a:gd name="T14" fmla="*/ 0 w 41"/>
              <a:gd name="T15" fmla="*/ 8 h 22"/>
              <a:gd name="T16" fmla="*/ 9 w 41"/>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2">
                <a:moveTo>
                  <a:pt x="9" y="0"/>
                </a:moveTo>
                <a:lnTo>
                  <a:pt x="32" y="0"/>
                </a:lnTo>
                <a:cubicBezTo>
                  <a:pt x="37" y="0"/>
                  <a:pt x="41" y="4"/>
                  <a:pt x="41" y="8"/>
                </a:cubicBezTo>
                <a:lnTo>
                  <a:pt x="41" y="14"/>
                </a:lnTo>
                <a:cubicBezTo>
                  <a:pt x="41" y="18"/>
                  <a:pt x="37" y="22"/>
                  <a:pt x="32" y="22"/>
                </a:cubicBezTo>
                <a:lnTo>
                  <a:pt x="9" y="22"/>
                </a:lnTo>
                <a:cubicBezTo>
                  <a:pt x="4" y="22"/>
                  <a:pt x="0" y="18"/>
                  <a:pt x="0" y="14"/>
                </a:cubicBezTo>
                <a:lnTo>
                  <a:pt x="0" y="8"/>
                </a:lnTo>
                <a:cubicBezTo>
                  <a:pt x="0" y="4"/>
                  <a:pt x="4" y="0"/>
                  <a:pt x="9" y="0"/>
                </a:cubicBezTo>
                <a:close/>
              </a:path>
            </a:pathLst>
          </a:custGeom>
          <a:solidFill>
            <a:srgbClr val="6F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6" name="Rectangle 744"/>
          <p:cNvSpPr>
            <a:spLocks noChangeArrowheads="1"/>
          </p:cNvSpPr>
          <p:nvPr/>
        </p:nvSpPr>
        <p:spPr bwMode="auto">
          <a:xfrm>
            <a:off x="8166101" y="3586163"/>
            <a:ext cx="4873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EX-MA</a:t>
            </a:r>
            <a:endParaRPr kumimoji="0" lang="en-US" sz="1200" b="0" i="0" u="none" strike="noStrike" cap="none" normalizeH="0" baseline="0" dirty="0" smtClean="0">
              <a:ln>
                <a:noFill/>
              </a:ln>
              <a:solidFill>
                <a:schemeClr val="tx1"/>
              </a:solidFill>
              <a:effectLst/>
              <a:latin typeface="Arial" pitchFamily="34" charset="0"/>
            </a:endParaRPr>
          </a:p>
        </p:txBody>
      </p:sp>
      <p:sp>
        <p:nvSpPr>
          <p:cNvPr id="5617" name="Freeform 745"/>
          <p:cNvSpPr>
            <a:spLocks/>
          </p:cNvSpPr>
          <p:nvPr/>
        </p:nvSpPr>
        <p:spPr bwMode="auto">
          <a:xfrm>
            <a:off x="7466014" y="3406775"/>
            <a:ext cx="315913" cy="173038"/>
          </a:xfrm>
          <a:custGeom>
            <a:avLst/>
            <a:gdLst>
              <a:gd name="T0" fmla="*/ 0 w 22"/>
              <a:gd name="T1" fmla="*/ 0 h 12"/>
              <a:gd name="T2" fmla="*/ 9 w 22"/>
              <a:gd name="T3" fmla="*/ 12 h 12"/>
              <a:gd name="T4" fmla="*/ 22 w 22"/>
              <a:gd name="T5" fmla="*/ 0 h 12"/>
              <a:gd name="T6" fmla="*/ 0 w 22"/>
              <a:gd name="T7" fmla="*/ 0 h 12"/>
            </a:gdLst>
            <a:ahLst/>
            <a:cxnLst>
              <a:cxn ang="0">
                <a:pos x="T0" y="T1"/>
              </a:cxn>
              <a:cxn ang="0">
                <a:pos x="T2" y="T3"/>
              </a:cxn>
              <a:cxn ang="0">
                <a:pos x="T4" y="T5"/>
              </a:cxn>
              <a:cxn ang="0">
                <a:pos x="T6" y="T7"/>
              </a:cxn>
            </a:cxnLst>
            <a:rect l="0" t="0" r="r" b="b"/>
            <a:pathLst>
              <a:path w="22" h="12">
                <a:moveTo>
                  <a:pt x="0" y="0"/>
                </a:moveTo>
                <a:lnTo>
                  <a:pt x="9" y="12"/>
                </a:lnTo>
                <a:lnTo>
                  <a:pt x="22" y="0"/>
                </a:lnTo>
                <a:lnTo>
                  <a:pt x="0" y="0"/>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8" name="Freeform 746"/>
          <p:cNvSpPr>
            <a:spLocks/>
          </p:cNvSpPr>
          <p:nvPr/>
        </p:nvSpPr>
        <p:spPr bwMode="auto">
          <a:xfrm>
            <a:off x="1612901" y="3048000"/>
            <a:ext cx="977900" cy="171450"/>
          </a:xfrm>
          <a:custGeom>
            <a:avLst/>
            <a:gdLst>
              <a:gd name="T0" fmla="*/ 68 w 68"/>
              <a:gd name="T1" fmla="*/ 0 h 12"/>
              <a:gd name="T2" fmla="*/ 68 w 68"/>
              <a:gd name="T3" fmla="*/ 12 h 12"/>
              <a:gd name="T4" fmla="*/ 0 w 68"/>
              <a:gd name="T5" fmla="*/ 12 h 12"/>
            </a:gdLst>
            <a:ahLst/>
            <a:cxnLst>
              <a:cxn ang="0">
                <a:pos x="T0" y="T1"/>
              </a:cxn>
              <a:cxn ang="0">
                <a:pos x="T2" y="T3"/>
              </a:cxn>
              <a:cxn ang="0">
                <a:pos x="T4" y="T5"/>
              </a:cxn>
            </a:cxnLst>
            <a:rect l="0" t="0" r="r" b="b"/>
            <a:pathLst>
              <a:path w="68" h="12">
                <a:moveTo>
                  <a:pt x="68" y="0"/>
                </a:moveTo>
                <a:lnTo>
                  <a:pt x="68" y="12"/>
                </a:lnTo>
                <a:lnTo>
                  <a:pt x="0" y="12"/>
                </a:lnTo>
              </a:path>
            </a:pathLst>
          </a:custGeom>
          <a:noFill/>
          <a:ln w="36"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9" name="Freeform 747"/>
          <p:cNvSpPr>
            <a:spLocks/>
          </p:cNvSpPr>
          <p:nvPr/>
        </p:nvSpPr>
        <p:spPr bwMode="auto">
          <a:xfrm>
            <a:off x="1584326" y="3176588"/>
            <a:ext cx="100013" cy="73025"/>
          </a:xfrm>
          <a:custGeom>
            <a:avLst/>
            <a:gdLst>
              <a:gd name="T0" fmla="*/ 7 w 7"/>
              <a:gd name="T1" fmla="*/ 5 h 5"/>
              <a:gd name="T2" fmla="*/ 0 w 7"/>
              <a:gd name="T3" fmla="*/ 3 h 5"/>
              <a:gd name="T4" fmla="*/ 7 w 7"/>
              <a:gd name="T5" fmla="*/ 0 h 5"/>
              <a:gd name="T6" fmla="*/ 7 w 7"/>
              <a:gd name="T7" fmla="*/ 5 h 5"/>
            </a:gdLst>
            <a:ahLst/>
            <a:cxnLst>
              <a:cxn ang="0">
                <a:pos x="T0" y="T1"/>
              </a:cxn>
              <a:cxn ang="0">
                <a:pos x="T2" y="T3"/>
              </a:cxn>
              <a:cxn ang="0">
                <a:pos x="T4" y="T5"/>
              </a:cxn>
              <a:cxn ang="0">
                <a:pos x="T6" y="T7"/>
              </a:cxn>
            </a:cxnLst>
            <a:rect l="0" t="0" r="r" b="b"/>
            <a:pathLst>
              <a:path w="7" h="5">
                <a:moveTo>
                  <a:pt x="7" y="5"/>
                </a:moveTo>
                <a:lnTo>
                  <a:pt x="0" y="3"/>
                </a:lnTo>
                <a:lnTo>
                  <a:pt x="7" y="0"/>
                </a:lnTo>
                <a:cubicBezTo>
                  <a:pt x="6" y="2"/>
                  <a:pt x="6" y="4"/>
                  <a:pt x="7" y="5"/>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0" name="Line 748"/>
          <p:cNvSpPr>
            <a:spLocks noChangeShapeType="1"/>
          </p:cNvSpPr>
          <p:nvPr/>
        </p:nvSpPr>
        <p:spPr bwMode="auto">
          <a:xfrm flipH="1">
            <a:off x="5610226" y="3406775"/>
            <a:ext cx="873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1" name="Line 749"/>
          <p:cNvSpPr>
            <a:spLocks noChangeShapeType="1"/>
          </p:cNvSpPr>
          <p:nvPr/>
        </p:nvSpPr>
        <p:spPr bwMode="auto">
          <a:xfrm flipH="1">
            <a:off x="5553076" y="3406775"/>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2" name="Line 750"/>
          <p:cNvSpPr>
            <a:spLocks noChangeShapeType="1"/>
          </p:cNvSpPr>
          <p:nvPr/>
        </p:nvSpPr>
        <p:spPr bwMode="auto">
          <a:xfrm flipH="1">
            <a:off x="5438776" y="3406775"/>
            <a:ext cx="8572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3" name="Line 751"/>
          <p:cNvSpPr>
            <a:spLocks noChangeShapeType="1"/>
          </p:cNvSpPr>
          <p:nvPr/>
        </p:nvSpPr>
        <p:spPr bwMode="auto">
          <a:xfrm flipH="1">
            <a:off x="5394326" y="3406775"/>
            <a:ext cx="1587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4" name="Line 752"/>
          <p:cNvSpPr>
            <a:spLocks noChangeShapeType="1"/>
          </p:cNvSpPr>
          <p:nvPr/>
        </p:nvSpPr>
        <p:spPr bwMode="auto">
          <a:xfrm flipH="1">
            <a:off x="5265739" y="3406775"/>
            <a:ext cx="8572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5" name="Line 753"/>
          <p:cNvSpPr>
            <a:spLocks noChangeShapeType="1"/>
          </p:cNvSpPr>
          <p:nvPr/>
        </p:nvSpPr>
        <p:spPr bwMode="auto">
          <a:xfrm flipH="1">
            <a:off x="5222876" y="3406775"/>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6" name="Line 754"/>
          <p:cNvSpPr>
            <a:spLocks noChangeShapeType="1"/>
          </p:cNvSpPr>
          <p:nvPr/>
        </p:nvSpPr>
        <p:spPr bwMode="auto">
          <a:xfrm flipH="1">
            <a:off x="5092701" y="3406775"/>
            <a:ext cx="101600"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7" name="Line 755"/>
          <p:cNvSpPr>
            <a:spLocks noChangeShapeType="1"/>
          </p:cNvSpPr>
          <p:nvPr/>
        </p:nvSpPr>
        <p:spPr bwMode="auto">
          <a:xfrm flipH="1">
            <a:off x="5049839" y="3406775"/>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8" name="Line 756"/>
          <p:cNvSpPr>
            <a:spLocks noChangeShapeType="1"/>
          </p:cNvSpPr>
          <p:nvPr/>
        </p:nvSpPr>
        <p:spPr bwMode="auto">
          <a:xfrm flipH="1">
            <a:off x="4935539" y="3406775"/>
            <a:ext cx="8572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9" name="Line 757"/>
          <p:cNvSpPr>
            <a:spLocks noChangeShapeType="1"/>
          </p:cNvSpPr>
          <p:nvPr/>
        </p:nvSpPr>
        <p:spPr bwMode="auto">
          <a:xfrm flipH="1">
            <a:off x="4876801" y="3406775"/>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0" name="Line 758"/>
          <p:cNvSpPr>
            <a:spLocks noChangeShapeType="1"/>
          </p:cNvSpPr>
          <p:nvPr/>
        </p:nvSpPr>
        <p:spPr bwMode="auto">
          <a:xfrm flipH="1">
            <a:off x="4762501" y="3406775"/>
            <a:ext cx="8572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1" name="Line 759"/>
          <p:cNvSpPr>
            <a:spLocks noChangeShapeType="1"/>
          </p:cNvSpPr>
          <p:nvPr/>
        </p:nvSpPr>
        <p:spPr bwMode="auto">
          <a:xfrm flipH="1">
            <a:off x="4719639" y="3406775"/>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2" name="Line 760"/>
          <p:cNvSpPr>
            <a:spLocks noChangeShapeType="1"/>
          </p:cNvSpPr>
          <p:nvPr/>
        </p:nvSpPr>
        <p:spPr bwMode="auto">
          <a:xfrm flipH="1">
            <a:off x="4589464" y="3406775"/>
            <a:ext cx="873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3" name="Line 761"/>
          <p:cNvSpPr>
            <a:spLocks noChangeShapeType="1"/>
          </p:cNvSpPr>
          <p:nvPr/>
        </p:nvSpPr>
        <p:spPr bwMode="auto">
          <a:xfrm flipH="1">
            <a:off x="4546601" y="3406775"/>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4" name="Line 762"/>
          <p:cNvSpPr>
            <a:spLocks noChangeShapeType="1"/>
          </p:cNvSpPr>
          <p:nvPr/>
        </p:nvSpPr>
        <p:spPr bwMode="auto">
          <a:xfrm flipH="1">
            <a:off x="4416426" y="3406775"/>
            <a:ext cx="101600"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5" name="Line 763"/>
          <p:cNvSpPr>
            <a:spLocks noChangeShapeType="1"/>
          </p:cNvSpPr>
          <p:nvPr/>
        </p:nvSpPr>
        <p:spPr bwMode="auto">
          <a:xfrm flipH="1">
            <a:off x="4373564" y="3406775"/>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6" name="Line 764"/>
          <p:cNvSpPr>
            <a:spLocks noChangeShapeType="1"/>
          </p:cNvSpPr>
          <p:nvPr/>
        </p:nvSpPr>
        <p:spPr bwMode="auto">
          <a:xfrm flipH="1">
            <a:off x="4259264" y="3406775"/>
            <a:ext cx="8572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7" name="Line 765"/>
          <p:cNvSpPr>
            <a:spLocks noChangeShapeType="1"/>
          </p:cNvSpPr>
          <p:nvPr/>
        </p:nvSpPr>
        <p:spPr bwMode="auto">
          <a:xfrm flipH="1">
            <a:off x="4202114" y="3406775"/>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8" name="Line 766"/>
          <p:cNvSpPr>
            <a:spLocks noChangeShapeType="1"/>
          </p:cNvSpPr>
          <p:nvPr/>
        </p:nvSpPr>
        <p:spPr bwMode="auto">
          <a:xfrm flipH="1">
            <a:off x="4086226" y="3406775"/>
            <a:ext cx="8572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9" name="Line 767"/>
          <p:cNvSpPr>
            <a:spLocks noChangeShapeType="1"/>
          </p:cNvSpPr>
          <p:nvPr/>
        </p:nvSpPr>
        <p:spPr bwMode="auto">
          <a:xfrm flipH="1">
            <a:off x="4043364" y="3406775"/>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0" name="Line 768"/>
          <p:cNvSpPr>
            <a:spLocks noChangeShapeType="1"/>
          </p:cNvSpPr>
          <p:nvPr/>
        </p:nvSpPr>
        <p:spPr bwMode="auto">
          <a:xfrm flipH="1">
            <a:off x="3913189" y="3406775"/>
            <a:ext cx="873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1" name="Line 769"/>
          <p:cNvSpPr>
            <a:spLocks noChangeShapeType="1"/>
          </p:cNvSpPr>
          <p:nvPr/>
        </p:nvSpPr>
        <p:spPr bwMode="auto">
          <a:xfrm flipH="1">
            <a:off x="3870326" y="3406775"/>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2" name="Line 770"/>
          <p:cNvSpPr>
            <a:spLocks noChangeShapeType="1"/>
          </p:cNvSpPr>
          <p:nvPr/>
        </p:nvSpPr>
        <p:spPr bwMode="auto">
          <a:xfrm flipH="1">
            <a:off x="3741739" y="3406775"/>
            <a:ext cx="1000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3" name="Line 771"/>
          <p:cNvSpPr>
            <a:spLocks noChangeShapeType="1"/>
          </p:cNvSpPr>
          <p:nvPr/>
        </p:nvSpPr>
        <p:spPr bwMode="auto">
          <a:xfrm flipH="1">
            <a:off x="3698876" y="3406775"/>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4" name="Line 772"/>
          <p:cNvSpPr>
            <a:spLocks noChangeShapeType="1"/>
          </p:cNvSpPr>
          <p:nvPr/>
        </p:nvSpPr>
        <p:spPr bwMode="auto">
          <a:xfrm flipH="1">
            <a:off x="3582989" y="3406775"/>
            <a:ext cx="8572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5" name="Line 773"/>
          <p:cNvSpPr>
            <a:spLocks noChangeShapeType="1"/>
          </p:cNvSpPr>
          <p:nvPr/>
        </p:nvSpPr>
        <p:spPr bwMode="auto">
          <a:xfrm flipH="1">
            <a:off x="3525839" y="3406775"/>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6" name="Line 774"/>
          <p:cNvSpPr>
            <a:spLocks noChangeShapeType="1"/>
          </p:cNvSpPr>
          <p:nvPr/>
        </p:nvSpPr>
        <p:spPr bwMode="auto">
          <a:xfrm flipH="1">
            <a:off x="3409951" y="3421063"/>
            <a:ext cx="873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7" name="Line 775"/>
          <p:cNvSpPr>
            <a:spLocks noChangeShapeType="1"/>
          </p:cNvSpPr>
          <p:nvPr/>
        </p:nvSpPr>
        <p:spPr bwMode="auto">
          <a:xfrm flipH="1">
            <a:off x="3367089" y="3421063"/>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8" name="Line 776"/>
          <p:cNvSpPr>
            <a:spLocks noChangeShapeType="1"/>
          </p:cNvSpPr>
          <p:nvPr/>
        </p:nvSpPr>
        <p:spPr bwMode="auto">
          <a:xfrm flipH="1">
            <a:off x="3238501" y="3421063"/>
            <a:ext cx="8572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9" name="Line 777"/>
          <p:cNvSpPr>
            <a:spLocks noChangeShapeType="1"/>
          </p:cNvSpPr>
          <p:nvPr/>
        </p:nvSpPr>
        <p:spPr bwMode="auto">
          <a:xfrm flipH="1">
            <a:off x="3194051" y="3421063"/>
            <a:ext cx="1587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0" name="Line 778"/>
          <p:cNvSpPr>
            <a:spLocks noChangeShapeType="1"/>
          </p:cNvSpPr>
          <p:nvPr/>
        </p:nvSpPr>
        <p:spPr bwMode="auto">
          <a:xfrm flipH="1">
            <a:off x="3065464" y="3421063"/>
            <a:ext cx="1000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1" name="Line 779"/>
          <p:cNvSpPr>
            <a:spLocks noChangeShapeType="1"/>
          </p:cNvSpPr>
          <p:nvPr/>
        </p:nvSpPr>
        <p:spPr bwMode="auto">
          <a:xfrm flipH="1">
            <a:off x="3022601" y="3421063"/>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2" name="Line 780"/>
          <p:cNvSpPr>
            <a:spLocks noChangeShapeType="1"/>
          </p:cNvSpPr>
          <p:nvPr/>
        </p:nvSpPr>
        <p:spPr bwMode="auto">
          <a:xfrm flipH="1">
            <a:off x="2906714" y="3421063"/>
            <a:ext cx="873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3" name="Line 781"/>
          <p:cNvSpPr>
            <a:spLocks noChangeShapeType="1"/>
          </p:cNvSpPr>
          <p:nvPr/>
        </p:nvSpPr>
        <p:spPr bwMode="auto">
          <a:xfrm flipH="1">
            <a:off x="2849564" y="3421063"/>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4" name="Line 782"/>
          <p:cNvSpPr>
            <a:spLocks noChangeShapeType="1"/>
          </p:cNvSpPr>
          <p:nvPr/>
        </p:nvSpPr>
        <p:spPr bwMode="auto">
          <a:xfrm flipH="1">
            <a:off x="2735264" y="3421063"/>
            <a:ext cx="8572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5" name="Line 783"/>
          <p:cNvSpPr>
            <a:spLocks noChangeShapeType="1"/>
          </p:cNvSpPr>
          <p:nvPr/>
        </p:nvSpPr>
        <p:spPr bwMode="auto">
          <a:xfrm flipH="1">
            <a:off x="2690814" y="3421063"/>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6" name="Line 784"/>
          <p:cNvSpPr>
            <a:spLocks noChangeShapeType="1"/>
          </p:cNvSpPr>
          <p:nvPr/>
        </p:nvSpPr>
        <p:spPr bwMode="auto">
          <a:xfrm flipH="1">
            <a:off x="2562226" y="3421063"/>
            <a:ext cx="1000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7" name="Line 785"/>
          <p:cNvSpPr>
            <a:spLocks noChangeShapeType="1"/>
          </p:cNvSpPr>
          <p:nvPr/>
        </p:nvSpPr>
        <p:spPr bwMode="auto">
          <a:xfrm flipH="1">
            <a:off x="2519364" y="3421063"/>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8" name="Line 786"/>
          <p:cNvSpPr>
            <a:spLocks noChangeShapeType="1"/>
          </p:cNvSpPr>
          <p:nvPr/>
        </p:nvSpPr>
        <p:spPr bwMode="auto">
          <a:xfrm flipH="1">
            <a:off x="2389189" y="3421063"/>
            <a:ext cx="101600"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9" name="Line 787"/>
          <p:cNvSpPr>
            <a:spLocks noChangeShapeType="1"/>
          </p:cNvSpPr>
          <p:nvPr/>
        </p:nvSpPr>
        <p:spPr bwMode="auto">
          <a:xfrm flipH="1">
            <a:off x="2346326" y="3421063"/>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0" name="Line 788"/>
          <p:cNvSpPr>
            <a:spLocks noChangeShapeType="1"/>
          </p:cNvSpPr>
          <p:nvPr/>
        </p:nvSpPr>
        <p:spPr bwMode="auto">
          <a:xfrm flipH="1">
            <a:off x="2230439" y="3421063"/>
            <a:ext cx="873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1" name="Line 789"/>
          <p:cNvSpPr>
            <a:spLocks noChangeShapeType="1"/>
          </p:cNvSpPr>
          <p:nvPr/>
        </p:nvSpPr>
        <p:spPr bwMode="auto">
          <a:xfrm flipH="1">
            <a:off x="2173289" y="3421063"/>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2" name="Line 790"/>
          <p:cNvSpPr>
            <a:spLocks noChangeShapeType="1"/>
          </p:cNvSpPr>
          <p:nvPr/>
        </p:nvSpPr>
        <p:spPr bwMode="auto">
          <a:xfrm flipH="1">
            <a:off x="2058989" y="3421063"/>
            <a:ext cx="8572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3" name="Line 791"/>
          <p:cNvSpPr>
            <a:spLocks noChangeShapeType="1"/>
          </p:cNvSpPr>
          <p:nvPr/>
        </p:nvSpPr>
        <p:spPr bwMode="auto">
          <a:xfrm flipH="1">
            <a:off x="2016126" y="3421063"/>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4" name="Line 792"/>
          <p:cNvSpPr>
            <a:spLocks noChangeShapeType="1"/>
          </p:cNvSpPr>
          <p:nvPr/>
        </p:nvSpPr>
        <p:spPr bwMode="auto">
          <a:xfrm flipH="1">
            <a:off x="1885951" y="3421063"/>
            <a:ext cx="100013"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5" name="Line 793"/>
          <p:cNvSpPr>
            <a:spLocks noChangeShapeType="1"/>
          </p:cNvSpPr>
          <p:nvPr/>
        </p:nvSpPr>
        <p:spPr bwMode="auto">
          <a:xfrm flipH="1">
            <a:off x="1843089" y="3421063"/>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6" name="Line 794"/>
          <p:cNvSpPr>
            <a:spLocks noChangeShapeType="1"/>
          </p:cNvSpPr>
          <p:nvPr/>
        </p:nvSpPr>
        <p:spPr bwMode="auto">
          <a:xfrm flipH="1">
            <a:off x="1712914" y="3421063"/>
            <a:ext cx="101600"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7" name="Line 795"/>
          <p:cNvSpPr>
            <a:spLocks noChangeShapeType="1"/>
          </p:cNvSpPr>
          <p:nvPr/>
        </p:nvSpPr>
        <p:spPr bwMode="auto">
          <a:xfrm flipH="1">
            <a:off x="1670051" y="3421063"/>
            <a:ext cx="14288"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8" name="Line 796"/>
          <p:cNvSpPr>
            <a:spLocks noChangeShapeType="1"/>
          </p:cNvSpPr>
          <p:nvPr/>
        </p:nvSpPr>
        <p:spPr bwMode="auto">
          <a:xfrm flipH="1">
            <a:off x="1612901" y="3421063"/>
            <a:ext cx="2857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9" name="Line 797"/>
          <p:cNvSpPr>
            <a:spLocks noChangeShapeType="1"/>
          </p:cNvSpPr>
          <p:nvPr/>
        </p:nvSpPr>
        <p:spPr bwMode="auto">
          <a:xfrm flipH="1">
            <a:off x="1612901" y="3421063"/>
            <a:ext cx="28575"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0" name="Freeform 798"/>
          <p:cNvSpPr>
            <a:spLocks/>
          </p:cNvSpPr>
          <p:nvPr/>
        </p:nvSpPr>
        <p:spPr bwMode="auto">
          <a:xfrm>
            <a:off x="1598614" y="3392488"/>
            <a:ext cx="85725" cy="57150"/>
          </a:xfrm>
          <a:custGeom>
            <a:avLst/>
            <a:gdLst>
              <a:gd name="T0" fmla="*/ 6 w 6"/>
              <a:gd name="T1" fmla="*/ 4 h 4"/>
              <a:gd name="T2" fmla="*/ 0 w 6"/>
              <a:gd name="T3" fmla="*/ 2 h 4"/>
              <a:gd name="T4" fmla="*/ 6 w 6"/>
              <a:gd name="T5" fmla="*/ 0 h 4"/>
              <a:gd name="T6" fmla="*/ 6 w 6"/>
              <a:gd name="T7" fmla="*/ 4 h 4"/>
            </a:gdLst>
            <a:ahLst/>
            <a:cxnLst>
              <a:cxn ang="0">
                <a:pos x="T0" y="T1"/>
              </a:cxn>
              <a:cxn ang="0">
                <a:pos x="T2" y="T3"/>
              </a:cxn>
              <a:cxn ang="0">
                <a:pos x="T4" y="T5"/>
              </a:cxn>
              <a:cxn ang="0">
                <a:pos x="T6" y="T7"/>
              </a:cxn>
            </a:cxnLst>
            <a:rect l="0" t="0" r="r" b="b"/>
            <a:pathLst>
              <a:path w="6" h="4">
                <a:moveTo>
                  <a:pt x="6" y="4"/>
                </a:moveTo>
                <a:lnTo>
                  <a:pt x="0" y="2"/>
                </a:lnTo>
                <a:lnTo>
                  <a:pt x="6" y="0"/>
                </a:lnTo>
                <a:cubicBezTo>
                  <a:pt x="5" y="1"/>
                  <a:pt x="5" y="2"/>
                  <a:pt x="6" y="4"/>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1" name="Freeform 799"/>
          <p:cNvSpPr>
            <a:spLocks/>
          </p:cNvSpPr>
          <p:nvPr/>
        </p:nvSpPr>
        <p:spPr bwMode="auto">
          <a:xfrm>
            <a:off x="5726114" y="3133725"/>
            <a:ext cx="0" cy="301625"/>
          </a:xfrm>
          <a:custGeom>
            <a:avLst/>
            <a:gdLst>
              <a:gd name="T0" fmla="*/ 21 h 21"/>
              <a:gd name="T1" fmla="*/ 9 h 21"/>
              <a:gd name="T2" fmla="*/ 21 h 21"/>
            </a:gdLst>
            <a:ahLst/>
            <a:cxnLst>
              <a:cxn ang="0">
                <a:pos x="0" y="T0"/>
              </a:cxn>
              <a:cxn ang="0">
                <a:pos x="0" y="T1"/>
              </a:cxn>
              <a:cxn ang="0">
                <a:pos x="0" y="T2"/>
              </a:cxn>
            </a:cxnLst>
            <a:rect l="0" t="0" r="r" b="b"/>
            <a:pathLst>
              <a:path h="21">
                <a:moveTo>
                  <a:pt x="0" y="21"/>
                </a:moveTo>
                <a:cubicBezTo>
                  <a:pt x="0" y="0"/>
                  <a:pt x="0" y="9"/>
                  <a:pt x="0" y="9"/>
                </a:cubicBezTo>
                <a:lnTo>
                  <a:pt x="0" y="2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2" name="Line 800"/>
          <p:cNvSpPr>
            <a:spLocks noChangeShapeType="1"/>
          </p:cNvSpPr>
          <p:nvPr/>
        </p:nvSpPr>
        <p:spPr bwMode="auto">
          <a:xfrm flipV="1">
            <a:off x="5726114" y="3335338"/>
            <a:ext cx="0" cy="100013"/>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3" name="Line 801"/>
          <p:cNvSpPr>
            <a:spLocks noChangeShapeType="1"/>
          </p:cNvSpPr>
          <p:nvPr/>
        </p:nvSpPr>
        <p:spPr bwMode="auto">
          <a:xfrm flipV="1">
            <a:off x="5726114" y="3306763"/>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4" name="Freeform 802"/>
          <p:cNvSpPr>
            <a:spLocks/>
          </p:cNvSpPr>
          <p:nvPr/>
        </p:nvSpPr>
        <p:spPr bwMode="auto">
          <a:xfrm>
            <a:off x="5726114" y="3235325"/>
            <a:ext cx="0" cy="57150"/>
          </a:xfrm>
          <a:custGeom>
            <a:avLst/>
            <a:gdLst>
              <a:gd name="T0" fmla="*/ 36 h 36"/>
              <a:gd name="T1" fmla="*/ 27 h 36"/>
              <a:gd name="T2" fmla="*/ 9 h 36"/>
              <a:gd name="T3" fmla="*/ 0 h 36"/>
              <a:gd name="T4" fmla="*/ 0 h 36"/>
              <a:gd name="T5" fmla="*/ 9 h 36"/>
              <a:gd name="T6" fmla="*/ 9 h 36"/>
              <a:gd name="T7" fmla="*/ 18 h 36"/>
              <a:gd name="T8" fmla="*/ 18 h 36"/>
              <a:gd name="T9" fmla="*/ 18 h 3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36">
                <a:moveTo>
                  <a:pt x="0" y="36"/>
                </a:moveTo>
                <a:lnTo>
                  <a:pt x="0" y="27"/>
                </a:lnTo>
                <a:lnTo>
                  <a:pt x="0" y="9"/>
                </a:lnTo>
                <a:lnTo>
                  <a:pt x="0" y="0"/>
                </a:lnTo>
                <a:lnTo>
                  <a:pt x="0" y="0"/>
                </a:lnTo>
                <a:lnTo>
                  <a:pt x="0" y="9"/>
                </a:lnTo>
                <a:lnTo>
                  <a:pt x="0" y="9"/>
                </a:lnTo>
                <a:lnTo>
                  <a:pt x="0" y="18"/>
                </a:lnTo>
                <a:lnTo>
                  <a:pt x="0" y="18"/>
                </a:lnTo>
                <a:lnTo>
                  <a:pt x="0" y="18"/>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5" name="Line 803"/>
          <p:cNvSpPr>
            <a:spLocks noChangeShapeType="1"/>
          </p:cNvSpPr>
          <p:nvPr/>
        </p:nvSpPr>
        <p:spPr bwMode="auto">
          <a:xfrm>
            <a:off x="5726114" y="3278188"/>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6" name="Line 804"/>
          <p:cNvSpPr>
            <a:spLocks noChangeShapeType="1"/>
          </p:cNvSpPr>
          <p:nvPr/>
        </p:nvSpPr>
        <p:spPr bwMode="auto">
          <a:xfrm>
            <a:off x="5726114" y="3306763"/>
            <a:ext cx="0" cy="100013"/>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7" name="Line 805"/>
          <p:cNvSpPr>
            <a:spLocks noChangeShapeType="1"/>
          </p:cNvSpPr>
          <p:nvPr/>
        </p:nvSpPr>
        <p:spPr bwMode="auto">
          <a:xfrm>
            <a:off x="5726114" y="3421063"/>
            <a:ext cx="0" cy="1428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8" name="Rectangle 806"/>
          <p:cNvSpPr>
            <a:spLocks noChangeArrowheads="1"/>
          </p:cNvSpPr>
          <p:nvPr/>
        </p:nvSpPr>
        <p:spPr bwMode="auto">
          <a:xfrm>
            <a:off x="1765301" y="3036888"/>
            <a:ext cx="512763"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branchPC</a:t>
            </a:r>
            <a:endParaRPr kumimoji="0" lang="en-US" sz="1800" b="0" i="0" u="none" strike="noStrike" cap="none" normalizeH="0" baseline="0" smtClean="0">
              <a:ln>
                <a:noFill/>
              </a:ln>
              <a:solidFill>
                <a:schemeClr val="tx1"/>
              </a:solidFill>
              <a:effectLst/>
              <a:latin typeface="Arial" pitchFamily="34" charset="0"/>
            </a:endParaRPr>
          </a:p>
        </p:txBody>
      </p:sp>
      <p:sp>
        <p:nvSpPr>
          <p:cNvPr id="5679" name="Rectangle 807"/>
          <p:cNvSpPr>
            <a:spLocks noChangeArrowheads="1"/>
          </p:cNvSpPr>
          <p:nvPr/>
        </p:nvSpPr>
        <p:spPr bwMode="auto">
          <a:xfrm>
            <a:off x="1411289" y="2559050"/>
            <a:ext cx="173038" cy="1006475"/>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0" name="Rectangle 808"/>
          <p:cNvSpPr>
            <a:spLocks noChangeArrowheads="1"/>
          </p:cNvSpPr>
          <p:nvPr/>
        </p:nvSpPr>
        <p:spPr bwMode="auto">
          <a:xfrm rot="16200000">
            <a:off x="1101726" y="2949575"/>
            <a:ext cx="798513"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scene3d>
              <a:camera prst="orthographicFront">
                <a:rot lat="0" lon="21299999" rev="0"/>
              </a:camera>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To fetch unit</a:t>
            </a:r>
            <a:endParaRPr kumimoji="0" lang="en-US" sz="1000" b="0" i="0" u="none" strike="noStrike" cap="none" normalizeH="0" baseline="0" dirty="0" smtClean="0">
              <a:ln>
                <a:noFill/>
              </a:ln>
              <a:solidFill>
                <a:schemeClr val="tx1"/>
              </a:solidFill>
              <a:effectLst/>
              <a:latin typeface="Arial" pitchFamily="34" charset="0"/>
            </a:endParaRPr>
          </a:p>
        </p:txBody>
      </p:sp>
      <p:sp>
        <p:nvSpPr>
          <p:cNvPr id="5881" name="TextBox 5880"/>
          <p:cNvSpPr txBox="1"/>
          <p:nvPr/>
        </p:nvSpPr>
        <p:spPr>
          <a:xfrm rot="16200000">
            <a:off x="4546124" y="2761754"/>
            <a:ext cx="725885" cy="369332"/>
          </a:xfrm>
          <a:prstGeom prst="rect">
            <a:avLst/>
          </a:prstGeom>
          <a:noFill/>
        </p:spPr>
        <p:txBody>
          <a:bodyPr wrap="square" rtlCol="0">
            <a:spAutoFit/>
          </a:bodyPr>
          <a:lstStyle/>
          <a:p>
            <a:r>
              <a:rPr lang="en-US" dirty="0" smtClean="0"/>
              <a:t>flags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MA Stage</a:t>
            </a:r>
          </a:p>
        </p:txBody>
      </p:sp>
      <p:sp>
        <p:nvSpPr>
          <p:cNvPr id="4" name="TextBox 3"/>
          <p:cNvSpPr txBox="1"/>
          <p:nvPr/>
        </p:nvSpPr>
        <p:spPr>
          <a:xfrm>
            <a:off x="1066800" y="4114110"/>
            <a:ext cx="7703640" cy="1830239"/>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457200" marR="0" lvl="0" indent="-457200" algn="l" rtl="0" hangingPunct="0">
              <a:buSzPct val="100000"/>
              <a:buFont typeface="Symbol" panose="05050102010706020507" pitchFamily="18" charset="2"/>
              <a:buChar char="*"/>
              <a:tabLst/>
            </a:pPr>
            <a:r>
              <a:rPr lang="en-IN" sz="3200" b="0" i="0" u="none" strike="noStrike" kern="1200" dirty="0">
                <a:ln>
                  <a:noFill/>
                </a:ln>
                <a:latin typeface="Calibri" panose="020F0502020204030204" pitchFamily="34" charset="0"/>
                <a:ea typeface="Microsoft YaHei" pitchFamily="2"/>
                <a:cs typeface="Mangal" pitchFamily="2"/>
              </a:rPr>
              <a:t> </a:t>
            </a:r>
            <a:r>
              <a:rPr lang="en-IN" sz="3200" b="0" i="0" u="none" strike="noStrike" kern="1200" dirty="0" err="1">
                <a:ln>
                  <a:noFill/>
                </a:ln>
                <a:solidFill>
                  <a:srgbClr val="355E00"/>
                </a:solidFill>
                <a:latin typeface="Calibri" panose="020F0502020204030204" pitchFamily="34" charset="0"/>
                <a:ea typeface="Microsoft YaHei" pitchFamily="2"/>
                <a:cs typeface="Mangal" pitchFamily="2"/>
              </a:rPr>
              <a:t>ldResult</a:t>
            </a:r>
            <a:r>
              <a:rPr lang="en-IN" sz="3200" b="0" i="0" u="none" strike="noStrike" kern="1200" dirty="0">
                <a:ln>
                  <a:noFill/>
                </a:ln>
                <a:solidFill>
                  <a:srgbClr val="33CC66"/>
                </a:solidFill>
                <a:latin typeface="Calibri" panose="020F0502020204030204" pitchFamily="34" charset="0"/>
                <a:ea typeface="Microsoft YaHei" pitchFamily="2"/>
                <a:cs typeface="Mangal" pitchFamily="2"/>
              </a:rPr>
              <a:t> </a:t>
            </a:r>
            <a:r>
              <a:rPr lang="en-IN" sz="3200" b="0" i="0" u="none" strike="noStrike" kern="1200" dirty="0">
                <a:ln>
                  <a:noFill/>
                </a:ln>
                <a:solidFill>
                  <a:srgbClr val="000000"/>
                </a:solidFill>
                <a:latin typeface="Calibri" panose="020F0502020204030204" pitchFamily="34" charset="0"/>
                <a:ea typeface="Arial" pitchFamily="34"/>
                <a:cs typeface="Arial" pitchFamily="34"/>
              </a:rPr>
              <a:t>→ result of the load </a:t>
            </a:r>
            <a:r>
              <a:rPr lang="en-IN" sz="3200" b="0" i="0" u="none" strike="noStrike" kern="1200" dirty="0" smtClean="0">
                <a:ln>
                  <a:noFill/>
                </a:ln>
                <a:solidFill>
                  <a:srgbClr val="000000"/>
                </a:solidFill>
                <a:latin typeface="Calibri" panose="020F0502020204030204" pitchFamily="34" charset="0"/>
                <a:ea typeface="Arial" pitchFamily="34"/>
                <a:cs typeface="Arial" pitchFamily="34"/>
              </a:rPr>
              <a:t>operation</a:t>
            </a:r>
          </a:p>
          <a:p>
            <a:pPr marL="457200" marR="0" lvl="0" indent="-457200" algn="l" rtl="0" hangingPunct="0">
              <a:buSzPct val="100000"/>
              <a:buFont typeface="Symbol" panose="05050102010706020507" pitchFamily="18" charset="2"/>
              <a:buChar char="*"/>
              <a:tabLst/>
            </a:pPr>
            <a:r>
              <a:rPr lang="en-IN" sz="3200" b="0" i="0" u="none" strike="noStrike" kern="1200" dirty="0" smtClean="0">
                <a:ln>
                  <a:noFill/>
                </a:ln>
                <a:solidFill>
                  <a:srgbClr val="000000"/>
                </a:solidFill>
                <a:latin typeface="Calibri" panose="020F0502020204030204" pitchFamily="34" charset="0"/>
                <a:ea typeface="Arial" pitchFamily="34"/>
                <a:cs typeface="Arial" pitchFamily="34"/>
              </a:rPr>
              <a:t> </a:t>
            </a:r>
            <a:r>
              <a:rPr lang="en-IN" sz="3200" b="0" i="0" u="none" strike="noStrike" kern="1200" dirty="0" err="1">
                <a:ln>
                  <a:noFill/>
                </a:ln>
                <a:solidFill>
                  <a:srgbClr val="280099"/>
                </a:solidFill>
                <a:latin typeface="Calibri" panose="020F0502020204030204" pitchFamily="34" charset="0"/>
                <a:ea typeface="Arial" pitchFamily="34"/>
                <a:cs typeface="Arial" pitchFamily="34"/>
              </a:rPr>
              <a:t>aluResult</a:t>
            </a:r>
            <a:r>
              <a:rPr lang="en-IN" sz="3200" b="0" i="0" u="none" strike="noStrike" kern="1200" dirty="0">
                <a:ln>
                  <a:noFill/>
                </a:ln>
                <a:solidFill>
                  <a:srgbClr val="280099"/>
                </a:solidFill>
                <a:latin typeface="Calibri" panose="020F0502020204030204" pitchFamily="34" charset="0"/>
                <a:ea typeface="Arial" pitchFamily="34"/>
                <a:cs typeface="Arial" pitchFamily="34"/>
              </a:rPr>
              <a:t>, control, pc, instruction</a:t>
            </a:r>
            <a:r>
              <a:rPr lang="en-IN" sz="3200" b="0" i="0" u="none" strike="noStrike" kern="1200" dirty="0">
                <a:ln>
                  <a:noFill/>
                </a:ln>
                <a:solidFill>
                  <a:srgbClr val="000000"/>
                </a:solidFill>
                <a:latin typeface="Calibri" panose="020F0502020204030204" pitchFamily="34" charset="0"/>
                <a:ea typeface="Arial" pitchFamily="34"/>
                <a:cs typeface="Arial" pitchFamily="34"/>
              </a:rPr>
              <a:t> (passed from EX-MA)</a:t>
            </a:r>
          </a:p>
        </p:txBody>
      </p:sp>
      <p:sp>
        <p:nvSpPr>
          <p:cNvPr id="10" name="AutoShape 70"/>
          <p:cNvSpPr>
            <a:spLocks noChangeAspect="1" noChangeArrowheads="1" noTextEdit="1"/>
          </p:cNvSpPr>
          <p:nvPr/>
        </p:nvSpPr>
        <p:spPr bwMode="auto">
          <a:xfrm>
            <a:off x="1219228" y="1752600"/>
            <a:ext cx="7408862"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72"/>
          <p:cNvSpPr>
            <a:spLocks noChangeArrowheads="1"/>
          </p:cNvSpPr>
          <p:nvPr/>
        </p:nvSpPr>
        <p:spPr bwMode="auto">
          <a:xfrm>
            <a:off x="2854353" y="2414588"/>
            <a:ext cx="1752600" cy="914400"/>
          </a:xfrm>
          <a:prstGeom prst="rect">
            <a:avLst/>
          </a:prstGeom>
          <a:solidFill>
            <a:srgbClr val="ECDCCB"/>
          </a:solidFill>
          <a:ln w="2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3"/>
          <p:cNvSpPr>
            <a:spLocks noChangeArrowheads="1"/>
          </p:cNvSpPr>
          <p:nvPr/>
        </p:nvSpPr>
        <p:spPr bwMode="auto">
          <a:xfrm>
            <a:off x="1587528" y="2430463"/>
            <a:ext cx="927100" cy="838200"/>
          </a:xfrm>
          <a:prstGeom prst="rect">
            <a:avLst/>
          </a:prstGeom>
          <a:solidFill>
            <a:srgbClr val="ECDCCB"/>
          </a:solidFill>
          <a:ln w="1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5"/>
          <p:cNvSpPr>
            <a:spLocks/>
          </p:cNvSpPr>
          <p:nvPr/>
        </p:nvSpPr>
        <p:spPr bwMode="auto">
          <a:xfrm>
            <a:off x="2514628" y="2611438"/>
            <a:ext cx="339725" cy="136525"/>
          </a:xfrm>
          <a:custGeom>
            <a:avLst/>
            <a:gdLst>
              <a:gd name="T0" fmla="*/ 9 w 26"/>
              <a:gd name="T1" fmla="*/ 9 h 9"/>
              <a:gd name="T2" fmla="*/ 9 w 26"/>
              <a:gd name="T3" fmla="*/ 9 h 9"/>
              <a:gd name="T4" fmla="*/ 8 w 26"/>
              <a:gd name="T5" fmla="*/ 7 h 9"/>
              <a:gd name="T6" fmla="*/ 25 w 26"/>
              <a:gd name="T7" fmla="*/ 7 h 9"/>
              <a:gd name="T8" fmla="*/ 25 w 26"/>
              <a:gd name="T9" fmla="*/ 2 h 9"/>
              <a:gd name="T10" fmla="*/ 8 w 26"/>
              <a:gd name="T11" fmla="*/ 2 h 9"/>
              <a:gd name="T12" fmla="*/ 9 w 26"/>
              <a:gd name="T13" fmla="*/ 0 h 9"/>
              <a:gd name="T14" fmla="*/ 0 w 26"/>
              <a:gd name="T15" fmla="*/ 5 h 9"/>
              <a:gd name="T16" fmla="*/ 0 w 26"/>
              <a:gd name="T17" fmla="*/ 5 h 9"/>
              <a:gd name="T18" fmla="*/ 0 w 26"/>
              <a:gd name="T19" fmla="*/ 5 h 9"/>
              <a:gd name="T20" fmla="*/ 9 w 26"/>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9">
                <a:moveTo>
                  <a:pt x="9" y="9"/>
                </a:moveTo>
                <a:cubicBezTo>
                  <a:pt x="9" y="9"/>
                  <a:pt x="9" y="9"/>
                  <a:pt x="9" y="9"/>
                </a:cubicBezTo>
                <a:cubicBezTo>
                  <a:pt x="10" y="9"/>
                  <a:pt x="8" y="7"/>
                  <a:pt x="8" y="7"/>
                </a:cubicBezTo>
                <a:cubicBezTo>
                  <a:pt x="8" y="7"/>
                  <a:pt x="24" y="7"/>
                  <a:pt x="25" y="7"/>
                </a:cubicBezTo>
                <a:cubicBezTo>
                  <a:pt x="26" y="7"/>
                  <a:pt x="26" y="2"/>
                  <a:pt x="25" y="2"/>
                </a:cubicBezTo>
                <a:cubicBezTo>
                  <a:pt x="24" y="2"/>
                  <a:pt x="8" y="2"/>
                  <a:pt x="8" y="2"/>
                </a:cubicBezTo>
                <a:cubicBezTo>
                  <a:pt x="8" y="2"/>
                  <a:pt x="10" y="0"/>
                  <a:pt x="9" y="0"/>
                </a:cubicBezTo>
                <a:cubicBezTo>
                  <a:pt x="8" y="0"/>
                  <a:pt x="0" y="2"/>
                  <a:pt x="0" y="5"/>
                </a:cubicBezTo>
                <a:lnTo>
                  <a:pt x="0" y="5"/>
                </a:lnTo>
                <a:cubicBezTo>
                  <a:pt x="0" y="5"/>
                  <a:pt x="0" y="5"/>
                  <a:pt x="0" y="5"/>
                </a:cubicBezTo>
                <a:cubicBezTo>
                  <a:pt x="0" y="7"/>
                  <a:pt x="7" y="9"/>
                  <a:pt x="9" y="9"/>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9"/>
          <p:cNvSpPr>
            <a:spLocks/>
          </p:cNvSpPr>
          <p:nvPr/>
        </p:nvSpPr>
        <p:spPr bwMode="auto">
          <a:xfrm>
            <a:off x="2514628" y="2842419"/>
            <a:ext cx="339725" cy="131763"/>
          </a:xfrm>
          <a:custGeom>
            <a:avLst/>
            <a:gdLst>
              <a:gd name="T0" fmla="*/ 18 w 26"/>
              <a:gd name="T1" fmla="*/ 9 h 9"/>
              <a:gd name="T2" fmla="*/ 18 w 26"/>
              <a:gd name="T3" fmla="*/ 9 h 9"/>
              <a:gd name="T4" fmla="*/ 18 w 26"/>
              <a:gd name="T5" fmla="*/ 7 h 9"/>
              <a:gd name="T6" fmla="*/ 1 w 26"/>
              <a:gd name="T7" fmla="*/ 7 h 9"/>
              <a:gd name="T8" fmla="*/ 1 w 26"/>
              <a:gd name="T9" fmla="*/ 3 h 9"/>
              <a:gd name="T10" fmla="*/ 18 w 26"/>
              <a:gd name="T11" fmla="*/ 2 h 9"/>
              <a:gd name="T12" fmla="*/ 18 w 26"/>
              <a:gd name="T13" fmla="*/ 0 h 9"/>
              <a:gd name="T14" fmla="*/ 26 w 26"/>
              <a:gd name="T15" fmla="*/ 5 h 9"/>
              <a:gd name="T16" fmla="*/ 26 w 26"/>
              <a:gd name="T17" fmla="*/ 5 h 9"/>
              <a:gd name="T18" fmla="*/ 26 w 26"/>
              <a:gd name="T19" fmla="*/ 5 h 9"/>
              <a:gd name="T20" fmla="*/ 18 w 26"/>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9">
                <a:moveTo>
                  <a:pt x="18" y="9"/>
                </a:moveTo>
                <a:cubicBezTo>
                  <a:pt x="18" y="9"/>
                  <a:pt x="18" y="9"/>
                  <a:pt x="18" y="9"/>
                </a:cubicBezTo>
                <a:cubicBezTo>
                  <a:pt x="17" y="9"/>
                  <a:pt x="18" y="7"/>
                  <a:pt x="18" y="7"/>
                </a:cubicBezTo>
                <a:cubicBezTo>
                  <a:pt x="18" y="7"/>
                  <a:pt x="2" y="7"/>
                  <a:pt x="1" y="7"/>
                </a:cubicBezTo>
                <a:cubicBezTo>
                  <a:pt x="0" y="7"/>
                  <a:pt x="0" y="3"/>
                  <a:pt x="1" y="3"/>
                </a:cubicBezTo>
                <a:cubicBezTo>
                  <a:pt x="2" y="2"/>
                  <a:pt x="18" y="2"/>
                  <a:pt x="18" y="2"/>
                </a:cubicBezTo>
                <a:cubicBezTo>
                  <a:pt x="18" y="2"/>
                  <a:pt x="16" y="0"/>
                  <a:pt x="18" y="0"/>
                </a:cubicBezTo>
                <a:cubicBezTo>
                  <a:pt x="19" y="0"/>
                  <a:pt x="26" y="2"/>
                  <a:pt x="26" y="5"/>
                </a:cubicBezTo>
                <a:lnTo>
                  <a:pt x="26" y="5"/>
                </a:lnTo>
                <a:cubicBezTo>
                  <a:pt x="26" y="5"/>
                  <a:pt x="26" y="5"/>
                  <a:pt x="26" y="5"/>
                </a:cubicBezTo>
                <a:cubicBezTo>
                  <a:pt x="26" y="7"/>
                  <a:pt x="19" y="9"/>
                  <a:pt x="18" y="9"/>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82"/>
          <p:cNvSpPr>
            <a:spLocks noChangeArrowheads="1"/>
          </p:cNvSpPr>
          <p:nvPr/>
        </p:nvSpPr>
        <p:spPr bwMode="auto">
          <a:xfrm>
            <a:off x="1604990" y="2740025"/>
            <a:ext cx="768350"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Data memory</a:t>
            </a:r>
            <a:endParaRPr kumimoji="0" lang="en-US" sz="1000" b="0" i="0" u="none" strike="noStrike" cap="none" normalizeH="0" baseline="0" dirty="0" smtClean="0">
              <a:ln>
                <a:noFill/>
              </a:ln>
              <a:solidFill>
                <a:schemeClr val="tx1"/>
              </a:solidFill>
              <a:effectLst/>
              <a:latin typeface="Arial" pitchFamily="34" charset="0"/>
            </a:endParaRPr>
          </a:p>
        </p:txBody>
      </p:sp>
      <p:sp>
        <p:nvSpPr>
          <p:cNvPr id="18" name="Rectangle 83"/>
          <p:cNvSpPr>
            <a:spLocks noChangeArrowheads="1"/>
          </p:cNvSpPr>
          <p:nvPr/>
        </p:nvSpPr>
        <p:spPr bwMode="auto">
          <a:xfrm>
            <a:off x="3352828" y="2813050"/>
            <a:ext cx="731837"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84"/>
          <p:cNvSpPr>
            <a:spLocks noChangeArrowheads="1"/>
          </p:cNvSpPr>
          <p:nvPr/>
        </p:nvSpPr>
        <p:spPr bwMode="auto">
          <a:xfrm>
            <a:off x="3527453" y="2949575"/>
            <a:ext cx="388937"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85"/>
          <p:cNvSpPr>
            <a:spLocks noChangeArrowheads="1"/>
          </p:cNvSpPr>
          <p:nvPr/>
        </p:nvSpPr>
        <p:spPr bwMode="auto">
          <a:xfrm>
            <a:off x="3413153" y="2474913"/>
            <a:ext cx="442912" cy="117475"/>
          </a:xfrm>
          <a:prstGeom prst="rect">
            <a:avLst/>
          </a:prstGeom>
          <a:solidFill>
            <a:srgbClr val="9DBBD4"/>
          </a:solidFill>
          <a:ln w="2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86"/>
          <p:cNvSpPr>
            <a:spLocks noChangeArrowheads="1"/>
          </p:cNvSpPr>
          <p:nvPr/>
        </p:nvSpPr>
        <p:spPr bwMode="auto">
          <a:xfrm>
            <a:off x="3484590" y="2478088"/>
            <a:ext cx="379412"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mar</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87"/>
          <p:cNvSpPr>
            <a:spLocks noChangeArrowheads="1"/>
          </p:cNvSpPr>
          <p:nvPr/>
        </p:nvSpPr>
        <p:spPr bwMode="auto">
          <a:xfrm>
            <a:off x="4105303" y="2474913"/>
            <a:ext cx="442912" cy="117475"/>
          </a:xfrm>
          <a:prstGeom prst="rect">
            <a:avLst/>
          </a:prstGeom>
          <a:solidFill>
            <a:srgbClr val="9DBBD4"/>
          </a:solidFill>
          <a:ln w="2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88"/>
          <p:cNvSpPr>
            <a:spLocks noChangeArrowheads="1"/>
          </p:cNvSpPr>
          <p:nvPr/>
        </p:nvSpPr>
        <p:spPr bwMode="auto">
          <a:xfrm>
            <a:off x="4144990" y="2457450"/>
            <a:ext cx="390525"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mdr</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89"/>
          <p:cNvSpPr>
            <a:spLocks noChangeArrowheads="1"/>
          </p:cNvSpPr>
          <p:nvPr/>
        </p:nvSpPr>
        <p:spPr bwMode="auto">
          <a:xfrm>
            <a:off x="5764240" y="2463800"/>
            <a:ext cx="49053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isLd</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90"/>
          <p:cNvSpPr>
            <a:spLocks noChangeArrowheads="1"/>
          </p:cNvSpPr>
          <p:nvPr/>
        </p:nvSpPr>
        <p:spPr bwMode="auto">
          <a:xfrm>
            <a:off x="5778528" y="2990850"/>
            <a:ext cx="4492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isSt</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91"/>
          <p:cNvSpPr>
            <a:spLocks noChangeArrowheads="1"/>
          </p:cNvSpPr>
          <p:nvPr/>
        </p:nvSpPr>
        <p:spPr bwMode="auto">
          <a:xfrm>
            <a:off x="1249390" y="1797050"/>
            <a:ext cx="6538912" cy="250825"/>
          </a:xfrm>
          <a:prstGeom prst="rect">
            <a:avLst/>
          </a:prstGeom>
          <a:solidFill>
            <a:srgbClr val="BCDA8E"/>
          </a:solidFill>
          <a:ln w="1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92"/>
          <p:cNvSpPr>
            <a:spLocks noChangeArrowheads="1"/>
          </p:cNvSpPr>
          <p:nvPr/>
        </p:nvSpPr>
        <p:spPr bwMode="auto">
          <a:xfrm>
            <a:off x="1263678" y="1811338"/>
            <a:ext cx="515937" cy="220663"/>
          </a:xfrm>
          <a:prstGeom prst="rect">
            <a:avLst/>
          </a:prstGeom>
          <a:solidFill>
            <a:srgbClr val="B2CFD6"/>
          </a:solidFill>
          <a:ln w="1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93"/>
          <p:cNvSpPr>
            <a:spLocks noChangeArrowheads="1"/>
          </p:cNvSpPr>
          <p:nvPr/>
        </p:nvSpPr>
        <p:spPr bwMode="auto">
          <a:xfrm>
            <a:off x="1382740" y="1804988"/>
            <a:ext cx="382587"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94"/>
          <p:cNvSpPr>
            <a:spLocks noChangeArrowheads="1"/>
          </p:cNvSpPr>
          <p:nvPr/>
        </p:nvSpPr>
        <p:spPr bwMode="auto">
          <a:xfrm>
            <a:off x="6521478" y="1811338"/>
            <a:ext cx="971550" cy="206375"/>
          </a:xfrm>
          <a:prstGeom prst="rect">
            <a:avLst/>
          </a:prstGeom>
          <a:solidFill>
            <a:srgbClr val="B2CFD6"/>
          </a:solidFill>
          <a:ln w="1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95"/>
          <p:cNvSpPr>
            <a:spLocks noChangeArrowheads="1"/>
          </p:cNvSpPr>
          <p:nvPr/>
        </p:nvSpPr>
        <p:spPr bwMode="auto">
          <a:xfrm>
            <a:off x="6596090" y="1800225"/>
            <a:ext cx="8175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96"/>
          <p:cNvSpPr>
            <a:spLocks noChangeArrowheads="1"/>
          </p:cNvSpPr>
          <p:nvPr/>
        </p:nvSpPr>
        <p:spPr bwMode="auto">
          <a:xfrm>
            <a:off x="3222653" y="1841500"/>
            <a:ext cx="765175" cy="206375"/>
          </a:xfrm>
          <a:prstGeom prst="rect">
            <a:avLst/>
          </a:prstGeom>
          <a:solidFill>
            <a:srgbClr val="B2CFD6"/>
          </a:solidFill>
          <a:ln w="1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08" name="Rectangle 97"/>
          <p:cNvSpPr>
            <a:spLocks noChangeArrowheads="1"/>
          </p:cNvSpPr>
          <p:nvPr/>
        </p:nvSpPr>
        <p:spPr bwMode="auto">
          <a:xfrm>
            <a:off x="3241703" y="1833563"/>
            <a:ext cx="730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aluResult</a:t>
            </a:r>
            <a:endParaRPr kumimoji="0" lang="en-US" sz="1800" b="0" i="0" u="none" strike="noStrike" cap="none" normalizeH="0" baseline="0" smtClean="0">
              <a:ln>
                <a:noFill/>
              </a:ln>
              <a:solidFill>
                <a:schemeClr val="tx1"/>
              </a:solidFill>
              <a:effectLst/>
              <a:latin typeface="Arial" pitchFamily="34" charset="0"/>
            </a:endParaRPr>
          </a:p>
        </p:txBody>
      </p:sp>
      <p:sp>
        <p:nvSpPr>
          <p:cNvPr id="6209" name="Rectangle 98"/>
          <p:cNvSpPr>
            <a:spLocks noChangeArrowheads="1"/>
          </p:cNvSpPr>
          <p:nvPr/>
        </p:nvSpPr>
        <p:spPr bwMode="auto">
          <a:xfrm>
            <a:off x="4635528" y="1841500"/>
            <a:ext cx="1709737" cy="176213"/>
          </a:xfrm>
          <a:prstGeom prst="rect">
            <a:avLst/>
          </a:prstGeom>
          <a:solidFill>
            <a:srgbClr val="B2CFD6"/>
          </a:solidFill>
          <a:ln w="2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10" name="Rectangle 99"/>
          <p:cNvSpPr>
            <a:spLocks noChangeArrowheads="1"/>
          </p:cNvSpPr>
          <p:nvPr/>
        </p:nvSpPr>
        <p:spPr bwMode="auto">
          <a:xfrm>
            <a:off x="5160990" y="1847850"/>
            <a:ext cx="612775"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6211" name="Rectangle 100"/>
          <p:cNvSpPr>
            <a:spLocks noChangeArrowheads="1"/>
          </p:cNvSpPr>
          <p:nvPr/>
        </p:nvSpPr>
        <p:spPr bwMode="auto">
          <a:xfrm>
            <a:off x="4179915" y="1825625"/>
            <a:ext cx="338137" cy="206375"/>
          </a:xfrm>
          <a:prstGeom prst="rect">
            <a:avLst/>
          </a:prstGeom>
          <a:solidFill>
            <a:srgbClr val="B2CFD6"/>
          </a:solidFill>
          <a:ln w="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13" name="Rectangle 101"/>
          <p:cNvSpPr>
            <a:spLocks noChangeArrowheads="1"/>
          </p:cNvSpPr>
          <p:nvPr/>
        </p:nvSpPr>
        <p:spPr bwMode="auto">
          <a:xfrm>
            <a:off x="4259290" y="1814513"/>
            <a:ext cx="29051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op2</a:t>
            </a:r>
            <a:endParaRPr kumimoji="0" lang="en-US" sz="1800" b="0" i="0" u="none" strike="noStrike" cap="none" normalizeH="0" baseline="0" smtClean="0">
              <a:ln>
                <a:noFill/>
              </a:ln>
              <a:solidFill>
                <a:schemeClr val="tx1"/>
              </a:solidFill>
              <a:effectLst/>
              <a:latin typeface="Arial" pitchFamily="34" charset="0"/>
            </a:endParaRPr>
          </a:p>
        </p:txBody>
      </p:sp>
      <p:sp>
        <p:nvSpPr>
          <p:cNvPr id="6214" name="Line 102"/>
          <p:cNvSpPr>
            <a:spLocks noChangeShapeType="1"/>
          </p:cNvSpPr>
          <p:nvPr/>
        </p:nvSpPr>
        <p:spPr bwMode="auto">
          <a:xfrm>
            <a:off x="3619528" y="2062163"/>
            <a:ext cx="0" cy="396875"/>
          </a:xfrm>
          <a:prstGeom prst="line">
            <a:avLst/>
          </a:prstGeom>
          <a:noFill/>
          <a:ln w="2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5" name="Freeform 103"/>
          <p:cNvSpPr>
            <a:spLocks/>
          </p:cNvSpPr>
          <p:nvPr/>
        </p:nvSpPr>
        <p:spPr bwMode="auto">
          <a:xfrm>
            <a:off x="3560790" y="2297113"/>
            <a:ext cx="103187" cy="161925"/>
          </a:xfrm>
          <a:custGeom>
            <a:avLst/>
            <a:gdLst>
              <a:gd name="T0" fmla="*/ 4 w 7"/>
              <a:gd name="T1" fmla="*/ 3 h 11"/>
              <a:gd name="T2" fmla="*/ 0 w 7"/>
              <a:gd name="T3" fmla="*/ 0 h 11"/>
              <a:gd name="T4" fmla="*/ 4 w 7"/>
              <a:gd name="T5" fmla="*/ 11 h 11"/>
              <a:gd name="T6" fmla="*/ 7 w 7"/>
              <a:gd name="T7" fmla="*/ 0 h 11"/>
              <a:gd name="T8" fmla="*/ 4 w 7"/>
              <a:gd name="T9" fmla="*/ 3 h 11"/>
            </a:gdLst>
            <a:ahLst/>
            <a:cxnLst>
              <a:cxn ang="0">
                <a:pos x="T0" y="T1"/>
              </a:cxn>
              <a:cxn ang="0">
                <a:pos x="T2" y="T3"/>
              </a:cxn>
              <a:cxn ang="0">
                <a:pos x="T4" y="T5"/>
              </a:cxn>
              <a:cxn ang="0">
                <a:pos x="T6" y="T7"/>
              </a:cxn>
              <a:cxn ang="0">
                <a:pos x="T8" y="T9"/>
              </a:cxn>
            </a:cxnLst>
            <a:rect l="0" t="0" r="r" b="b"/>
            <a:pathLst>
              <a:path w="7" h="11">
                <a:moveTo>
                  <a:pt x="4" y="3"/>
                </a:moveTo>
                <a:lnTo>
                  <a:pt x="0" y="0"/>
                </a:lnTo>
                <a:lnTo>
                  <a:pt x="4" y="11"/>
                </a:lnTo>
                <a:lnTo>
                  <a:pt x="7" y="0"/>
                </a:lnTo>
                <a:lnTo>
                  <a:pt x="4" y="3"/>
                </a:lnTo>
                <a:close/>
              </a:path>
            </a:pathLst>
          </a:custGeom>
          <a:solidFill>
            <a:srgbClr val="24282B"/>
          </a:solidFill>
          <a:ln w="2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16" name="Line 104"/>
          <p:cNvSpPr>
            <a:spLocks noChangeShapeType="1"/>
          </p:cNvSpPr>
          <p:nvPr/>
        </p:nvSpPr>
        <p:spPr bwMode="auto">
          <a:xfrm>
            <a:off x="4311678" y="2032000"/>
            <a:ext cx="0" cy="382588"/>
          </a:xfrm>
          <a:prstGeom prst="line">
            <a:avLst/>
          </a:prstGeom>
          <a:noFill/>
          <a:ln w="2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7" name="Freeform 105"/>
          <p:cNvSpPr>
            <a:spLocks/>
          </p:cNvSpPr>
          <p:nvPr/>
        </p:nvSpPr>
        <p:spPr bwMode="auto">
          <a:xfrm>
            <a:off x="4268815" y="2252663"/>
            <a:ext cx="101600" cy="161925"/>
          </a:xfrm>
          <a:custGeom>
            <a:avLst/>
            <a:gdLst>
              <a:gd name="T0" fmla="*/ 3 w 7"/>
              <a:gd name="T1" fmla="*/ 3 h 11"/>
              <a:gd name="T2" fmla="*/ 0 w 7"/>
              <a:gd name="T3" fmla="*/ 0 h 11"/>
              <a:gd name="T4" fmla="*/ 3 w 7"/>
              <a:gd name="T5" fmla="*/ 11 h 11"/>
              <a:gd name="T6" fmla="*/ 7 w 7"/>
              <a:gd name="T7" fmla="*/ 0 h 11"/>
              <a:gd name="T8" fmla="*/ 3 w 7"/>
              <a:gd name="T9" fmla="*/ 3 h 11"/>
            </a:gdLst>
            <a:ahLst/>
            <a:cxnLst>
              <a:cxn ang="0">
                <a:pos x="T0" y="T1"/>
              </a:cxn>
              <a:cxn ang="0">
                <a:pos x="T2" y="T3"/>
              </a:cxn>
              <a:cxn ang="0">
                <a:pos x="T4" y="T5"/>
              </a:cxn>
              <a:cxn ang="0">
                <a:pos x="T6" y="T7"/>
              </a:cxn>
              <a:cxn ang="0">
                <a:pos x="T8" y="T9"/>
              </a:cxn>
            </a:cxnLst>
            <a:rect l="0" t="0" r="r" b="b"/>
            <a:pathLst>
              <a:path w="7" h="11">
                <a:moveTo>
                  <a:pt x="3" y="3"/>
                </a:moveTo>
                <a:lnTo>
                  <a:pt x="0" y="0"/>
                </a:lnTo>
                <a:lnTo>
                  <a:pt x="3" y="11"/>
                </a:lnTo>
                <a:lnTo>
                  <a:pt x="7" y="0"/>
                </a:lnTo>
                <a:lnTo>
                  <a:pt x="3" y="3"/>
                </a:lnTo>
                <a:close/>
              </a:path>
            </a:pathLst>
          </a:custGeom>
          <a:solidFill>
            <a:srgbClr val="24282B"/>
          </a:solidFill>
          <a:ln w="2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19" name="Line 106"/>
          <p:cNvSpPr>
            <a:spLocks noChangeShapeType="1"/>
          </p:cNvSpPr>
          <p:nvPr/>
        </p:nvSpPr>
        <p:spPr bwMode="auto">
          <a:xfrm flipH="1">
            <a:off x="4621240" y="2695575"/>
            <a:ext cx="2092325" cy="0"/>
          </a:xfrm>
          <a:prstGeom prst="line">
            <a:avLst/>
          </a:prstGeom>
          <a:noFill/>
          <a:ln w="0">
            <a:solidFill>
              <a:srgbClr val="3B2378"/>
            </a:solidFill>
            <a:prstDash val="lgDashDot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0" name="Freeform 107"/>
          <p:cNvSpPr>
            <a:spLocks/>
          </p:cNvSpPr>
          <p:nvPr/>
        </p:nvSpPr>
        <p:spPr bwMode="auto">
          <a:xfrm>
            <a:off x="4592665" y="2651125"/>
            <a:ext cx="131762" cy="103188"/>
          </a:xfrm>
          <a:custGeom>
            <a:avLst/>
            <a:gdLst>
              <a:gd name="T0" fmla="*/ 9 w 9"/>
              <a:gd name="T1" fmla="*/ 7 h 7"/>
              <a:gd name="T2" fmla="*/ 0 w 9"/>
              <a:gd name="T3" fmla="*/ 3 h 7"/>
              <a:gd name="T4" fmla="*/ 9 w 9"/>
              <a:gd name="T5" fmla="*/ 0 h 7"/>
              <a:gd name="T6" fmla="*/ 9 w 9"/>
              <a:gd name="T7" fmla="*/ 7 h 7"/>
            </a:gdLst>
            <a:ahLst/>
            <a:cxnLst>
              <a:cxn ang="0">
                <a:pos x="T0" y="T1"/>
              </a:cxn>
              <a:cxn ang="0">
                <a:pos x="T2" y="T3"/>
              </a:cxn>
              <a:cxn ang="0">
                <a:pos x="T4" y="T5"/>
              </a:cxn>
              <a:cxn ang="0">
                <a:pos x="T6" y="T7"/>
              </a:cxn>
            </a:cxnLst>
            <a:rect l="0" t="0" r="r" b="b"/>
            <a:pathLst>
              <a:path w="9" h="7">
                <a:moveTo>
                  <a:pt x="9" y="7"/>
                </a:moveTo>
                <a:lnTo>
                  <a:pt x="0" y="3"/>
                </a:lnTo>
                <a:lnTo>
                  <a:pt x="9" y="0"/>
                </a:lnTo>
                <a:cubicBezTo>
                  <a:pt x="8" y="2"/>
                  <a:pt x="8" y="5"/>
                  <a:pt x="9" y="7"/>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3" name="Line 108"/>
          <p:cNvSpPr>
            <a:spLocks noChangeShapeType="1"/>
          </p:cNvSpPr>
          <p:nvPr/>
        </p:nvSpPr>
        <p:spPr bwMode="auto">
          <a:xfrm flipH="1">
            <a:off x="4635528" y="2944813"/>
            <a:ext cx="2209800" cy="0"/>
          </a:xfrm>
          <a:prstGeom prst="line">
            <a:avLst/>
          </a:prstGeom>
          <a:noFill/>
          <a:ln w="0">
            <a:solidFill>
              <a:srgbClr val="3B2378"/>
            </a:solidFill>
            <a:prstDash val="lgDashDot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4" name="Freeform 109"/>
          <p:cNvSpPr>
            <a:spLocks/>
          </p:cNvSpPr>
          <p:nvPr/>
        </p:nvSpPr>
        <p:spPr bwMode="auto">
          <a:xfrm>
            <a:off x="4606953" y="2901950"/>
            <a:ext cx="131762" cy="87313"/>
          </a:xfrm>
          <a:custGeom>
            <a:avLst/>
            <a:gdLst>
              <a:gd name="T0" fmla="*/ 9 w 9"/>
              <a:gd name="T1" fmla="*/ 6 h 6"/>
              <a:gd name="T2" fmla="*/ 0 w 9"/>
              <a:gd name="T3" fmla="*/ 3 h 6"/>
              <a:gd name="T4" fmla="*/ 9 w 9"/>
              <a:gd name="T5" fmla="*/ 0 h 6"/>
              <a:gd name="T6" fmla="*/ 9 w 9"/>
              <a:gd name="T7" fmla="*/ 6 h 6"/>
            </a:gdLst>
            <a:ahLst/>
            <a:cxnLst>
              <a:cxn ang="0">
                <a:pos x="T0" y="T1"/>
              </a:cxn>
              <a:cxn ang="0">
                <a:pos x="T2" y="T3"/>
              </a:cxn>
              <a:cxn ang="0">
                <a:pos x="T4" y="T5"/>
              </a:cxn>
              <a:cxn ang="0">
                <a:pos x="T6" y="T7"/>
              </a:cxn>
            </a:cxnLst>
            <a:rect l="0" t="0" r="r" b="b"/>
            <a:pathLst>
              <a:path w="9" h="6">
                <a:moveTo>
                  <a:pt x="9" y="6"/>
                </a:moveTo>
                <a:lnTo>
                  <a:pt x="0" y="3"/>
                </a:lnTo>
                <a:lnTo>
                  <a:pt x="9" y="0"/>
                </a:lnTo>
                <a:cubicBezTo>
                  <a:pt x="7" y="2"/>
                  <a:pt x="7" y="4"/>
                  <a:pt x="9" y="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8" name="Rectangle 112"/>
          <p:cNvSpPr>
            <a:spLocks noChangeArrowheads="1"/>
          </p:cNvSpPr>
          <p:nvPr/>
        </p:nvSpPr>
        <p:spPr bwMode="auto">
          <a:xfrm>
            <a:off x="1249390" y="3594100"/>
            <a:ext cx="6538912" cy="263525"/>
          </a:xfrm>
          <a:prstGeom prst="rect">
            <a:avLst/>
          </a:prstGeom>
          <a:solidFill>
            <a:srgbClr val="BCDA8E"/>
          </a:solidFill>
          <a:ln w="1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29" name="Rectangle 113"/>
          <p:cNvSpPr>
            <a:spLocks noChangeArrowheads="1"/>
          </p:cNvSpPr>
          <p:nvPr/>
        </p:nvSpPr>
        <p:spPr bwMode="auto">
          <a:xfrm>
            <a:off x="1277965" y="3622675"/>
            <a:ext cx="501650" cy="206375"/>
          </a:xfrm>
          <a:prstGeom prst="rect">
            <a:avLst/>
          </a:prstGeom>
          <a:solidFill>
            <a:srgbClr val="B2CFD6"/>
          </a:solidFill>
          <a:ln w="1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30" name="Rectangle 114"/>
          <p:cNvSpPr>
            <a:spLocks noChangeArrowheads="1"/>
          </p:cNvSpPr>
          <p:nvPr/>
        </p:nvSpPr>
        <p:spPr bwMode="auto">
          <a:xfrm>
            <a:off x="1392265" y="3605213"/>
            <a:ext cx="3825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6231" name="Rectangle 115"/>
          <p:cNvSpPr>
            <a:spLocks noChangeArrowheads="1"/>
          </p:cNvSpPr>
          <p:nvPr/>
        </p:nvSpPr>
        <p:spPr bwMode="auto">
          <a:xfrm>
            <a:off x="6521478" y="3608388"/>
            <a:ext cx="987425" cy="220663"/>
          </a:xfrm>
          <a:prstGeom prst="rect">
            <a:avLst/>
          </a:prstGeom>
          <a:solidFill>
            <a:srgbClr val="B2CFD6"/>
          </a:solidFill>
          <a:ln w="1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32" name="Rectangle 116"/>
          <p:cNvSpPr>
            <a:spLocks noChangeArrowheads="1"/>
          </p:cNvSpPr>
          <p:nvPr/>
        </p:nvSpPr>
        <p:spPr bwMode="auto">
          <a:xfrm>
            <a:off x="6605615" y="3600450"/>
            <a:ext cx="8191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6233" name="Rectangle 117"/>
          <p:cNvSpPr>
            <a:spLocks noChangeArrowheads="1"/>
          </p:cNvSpPr>
          <p:nvPr/>
        </p:nvSpPr>
        <p:spPr bwMode="auto">
          <a:xfrm>
            <a:off x="2397153" y="3636963"/>
            <a:ext cx="825500" cy="206375"/>
          </a:xfrm>
          <a:prstGeom prst="rect">
            <a:avLst/>
          </a:prstGeom>
          <a:solidFill>
            <a:srgbClr val="B2CFD6"/>
          </a:solidFill>
          <a:ln w="1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34" name="Rectangle 118"/>
          <p:cNvSpPr>
            <a:spLocks noChangeArrowheads="1"/>
          </p:cNvSpPr>
          <p:nvPr/>
        </p:nvSpPr>
        <p:spPr bwMode="auto">
          <a:xfrm>
            <a:off x="2462240" y="3643313"/>
            <a:ext cx="7667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ldResult</a:t>
            </a:r>
            <a:endParaRPr kumimoji="0" lang="en-US" sz="1800" b="0" i="0" u="none" strike="noStrike" cap="none" normalizeH="0" baseline="0" smtClean="0">
              <a:ln>
                <a:noFill/>
              </a:ln>
              <a:solidFill>
                <a:schemeClr val="tx1"/>
              </a:solidFill>
              <a:effectLst/>
              <a:latin typeface="Arial" pitchFamily="34" charset="0"/>
            </a:endParaRPr>
          </a:p>
        </p:txBody>
      </p:sp>
      <p:sp>
        <p:nvSpPr>
          <p:cNvPr id="6235" name="Rectangle 119"/>
          <p:cNvSpPr>
            <a:spLocks noChangeArrowheads="1"/>
          </p:cNvSpPr>
          <p:nvPr/>
        </p:nvSpPr>
        <p:spPr bwMode="auto">
          <a:xfrm>
            <a:off x="4651403" y="3636963"/>
            <a:ext cx="1693862" cy="177800"/>
          </a:xfrm>
          <a:prstGeom prst="rect">
            <a:avLst/>
          </a:prstGeom>
          <a:solidFill>
            <a:srgbClr val="B2CFD6"/>
          </a:solidFill>
          <a:ln w="2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36" name="Rectangle 120"/>
          <p:cNvSpPr>
            <a:spLocks noChangeArrowheads="1"/>
          </p:cNvSpPr>
          <p:nvPr/>
        </p:nvSpPr>
        <p:spPr bwMode="auto">
          <a:xfrm>
            <a:off x="5170515" y="3648075"/>
            <a:ext cx="614362"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82B"/>
                </a:solidFill>
                <a:effectLst/>
                <a:latin typeface="ArialMT" charset="0"/>
              </a:rPr>
              <a:t>instruction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6237" name="Rectangle 121"/>
          <p:cNvSpPr>
            <a:spLocks noChangeArrowheads="1"/>
          </p:cNvSpPr>
          <p:nvPr/>
        </p:nvSpPr>
        <p:spPr bwMode="auto">
          <a:xfrm>
            <a:off x="3325840" y="3622675"/>
            <a:ext cx="765175" cy="220663"/>
          </a:xfrm>
          <a:prstGeom prst="rect">
            <a:avLst/>
          </a:prstGeom>
          <a:solidFill>
            <a:srgbClr val="B2CFD6"/>
          </a:solidFill>
          <a:ln w="19"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38" name="Freeform 122"/>
          <p:cNvSpPr>
            <a:spLocks/>
          </p:cNvSpPr>
          <p:nvPr/>
        </p:nvSpPr>
        <p:spPr bwMode="auto">
          <a:xfrm>
            <a:off x="2633690" y="3343275"/>
            <a:ext cx="1119187" cy="265113"/>
          </a:xfrm>
          <a:custGeom>
            <a:avLst/>
            <a:gdLst>
              <a:gd name="T0" fmla="*/ 76 w 76"/>
              <a:gd name="T1" fmla="*/ 0 h 18"/>
              <a:gd name="T2" fmla="*/ 76 w 76"/>
              <a:gd name="T3" fmla="*/ 8 h 18"/>
              <a:gd name="T4" fmla="*/ 0 w 76"/>
              <a:gd name="T5" fmla="*/ 8 h 18"/>
              <a:gd name="T6" fmla="*/ 0 w 76"/>
              <a:gd name="T7" fmla="*/ 18 h 18"/>
            </a:gdLst>
            <a:ahLst/>
            <a:cxnLst>
              <a:cxn ang="0">
                <a:pos x="T0" y="T1"/>
              </a:cxn>
              <a:cxn ang="0">
                <a:pos x="T2" y="T3"/>
              </a:cxn>
              <a:cxn ang="0">
                <a:pos x="T4" y="T5"/>
              </a:cxn>
              <a:cxn ang="0">
                <a:pos x="T6" y="T7"/>
              </a:cxn>
            </a:cxnLst>
            <a:rect l="0" t="0" r="r" b="b"/>
            <a:pathLst>
              <a:path w="76" h="18">
                <a:moveTo>
                  <a:pt x="76" y="0"/>
                </a:moveTo>
                <a:lnTo>
                  <a:pt x="76" y="8"/>
                </a:lnTo>
                <a:lnTo>
                  <a:pt x="0" y="8"/>
                </a:lnTo>
                <a:lnTo>
                  <a:pt x="0" y="18"/>
                </a:lnTo>
              </a:path>
            </a:pathLst>
          </a:custGeom>
          <a:noFill/>
          <a:ln w="3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9" name="Freeform 123"/>
          <p:cNvSpPr>
            <a:spLocks/>
          </p:cNvSpPr>
          <p:nvPr/>
        </p:nvSpPr>
        <p:spPr bwMode="auto">
          <a:xfrm>
            <a:off x="2589240" y="3519488"/>
            <a:ext cx="88900" cy="117475"/>
          </a:xfrm>
          <a:custGeom>
            <a:avLst/>
            <a:gdLst>
              <a:gd name="T0" fmla="*/ 6 w 6"/>
              <a:gd name="T1" fmla="*/ 0 h 8"/>
              <a:gd name="T2" fmla="*/ 3 w 6"/>
              <a:gd name="T3" fmla="*/ 8 h 8"/>
              <a:gd name="T4" fmla="*/ 0 w 6"/>
              <a:gd name="T5" fmla="*/ 0 h 8"/>
              <a:gd name="T6" fmla="*/ 6 w 6"/>
              <a:gd name="T7" fmla="*/ 0 h 8"/>
            </a:gdLst>
            <a:ahLst/>
            <a:cxnLst>
              <a:cxn ang="0">
                <a:pos x="T0" y="T1"/>
              </a:cxn>
              <a:cxn ang="0">
                <a:pos x="T2" y="T3"/>
              </a:cxn>
              <a:cxn ang="0">
                <a:pos x="T4" y="T5"/>
              </a:cxn>
              <a:cxn ang="0">
                <a:pos x="T6" y="T7"/>
              </a:cxn>
            </a:cxnLst>
            <a:rect l="0" t="0" r="r" b="b"/>
            <a:pathLst>
              <a:path w="6" h="8">
                <a:moveTo>
                  <a:pt x="6" y="0"/>
                </a:moveTo>
                <a:lnTo>
                  <a:pt x="3" y="8"/>
                </a:lnTo>
                <a:lnTo>
                  <a:pt x="0" y="0"/>
                </a:lnTo>
                <a:cubicBezTo>
                  <a:pt x="1" y="1"/>
                  <a:pt x="4" y="1"/>
                  <a:pt x="6"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0" name="Rectangle 124"/>
          <p:cNvSpPr>
            <a:spLocks noChangeArrowheads="1"/>
          </p:cNvSpPr>
          <p:nvPr/>
        </p:nvSpPr>
        <p:spPr bwMode="auto">
          <a:xfrm>
            <a:off x="3348065" y="3638550"/>
            <a:ext cx="7302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aluResult</a:t>
            </a:r>
            <a:endParaRPr kumimoji="0" lang="en-US" sz="1800" b="0" i="0" u="none" strike="noStrike" cap="none" normalizeH="0" baseline="0" smtClean="0">
              <a:ln>
                <a:noFill/>
              </a:ln>
              <a:solidFill>
                <a:schemeClr val="tx1"/>
              </a:solidFill>
              <a:effectLst/>
              <a:latin typeface="Arial" pitchFamily="34" charset="0"/>
            </a:endParaRPr>
          </a:p>
        </p:txBody>
      </p:sp>
      <p:sp>
        <p:nvSpPr>
          <p:cNvPr id="6241" name="Rectangle 125"/>
          <p:cNvSpPr>
            <a:spLocks noChangeArrowheads="1"/>
          </p:cNvSpPr>
          <p:nvPr/>
        </p:nvSpPr>
        <p:spPr bwMode="auto">
          <a:xfrm>
            <a:off x="7110440" y="2032000"/>
            <a:ext cx="206375" cy="1443038"/>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2" name="Freeform 126"/>
          <p:cNvSpPr>
            <a:spLocks/>
          </p:cNvSpPr>
          <p:nvPr/>
        </p:nvSpPr>
        <p:spPr bwMode="auto">
          <a:xfrm>
            <a:off x="7980390" y="1782763"/>
            <a:ext cx="573087" cy="366713"/>
          </a:xfrm>
          <a:custGeom>
            <a:avLst/>
            <a:gdLst>
              <a:gd name="T0" fmla="*/ 6 w 39"/>
              <a:gd name="T1" fmla="*/ 0 h 25"/>
              <a:gd name="T2" fmla="*/ 33 w 39"/>
              <a:gd name="T3" fmla="*/ 0 h 25"/>
              <a:gd name="T4" fmla="*/ 39 w 39"/>
              <a:gd name="T5" fmla="*/ 6 h 25"/>
              <a:gd name="T6" fmla="*/ 39 w 39"/>
              <a:gd name="T7" fmla="*/ 19 h 25"/>
              <a:gd name="T8" fmla="*/ 33 w 39"/>
              <a:gd name="T9" fmla="*/ 25 h 25"/>
              <a:gd name="T10" fmla="*/ 6 w 39"/>
              <a:gd name="T11" fmla="*/ 25 h 25"/>
              <a:gd name="T12" fmla="*/ 0 w 39"/>
              <a:gd name="T13" fmla="*/ 19 h 25"/>
              <a:gd name="T14" fmla="*/ 0 w 39"/>
              <a:gd name="T15" fmla="*/ 6 h 25"/>
              <a:gd name="T16" fmla="*/ 6 w 39"/>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5">
                <a:moveTo>
                  <a:pt x="6" y="0"/>
                </a:moveTo>
                <a:lnTo>
                  <a:pt x="33" y="0"/>
                </a:lnTo>
                <a:cubicBezTo>
                  <a:pt x="36" y="0"/>
                  <a:pt x="39" y="2"/>
                  <a:pt x="39" y="6"/>
                </a:cubicBezTo>
                <a:lnTo>
                  <a:pt x="39" y="19"/>
                </a:lnTo>
                <a:cubicBezTo>
                  <a:pt x="39" y="23"/>
                  <a:pt x="36" y="25"/>
                  <a:pt x="33" y="25"/>
                </a:cubicBezTo>
                <a:lnTo>
                  <a:pt x="6" y="25"/>
                </a:lnTo>
                <a:cubicBezTo>
                  <a:pt x="2" y="25"/>
                  <a:pt x="0" y="23"/>
                  <a:pt x="0" y="19"/>
                </a:cubicBezTo>
                <a:lnTo>
                  <a:pt x="0" y="6"/>
                </a:lnTo>
                <a:cubicBezTo>
                  <a:pt x="0" y="2"/>
                  <a:pt x="2" y="0"/>
                  <a:pt x="6" y="0"/>
                </a:cubicBezTo>
                <a:close/>
              </a:path>
            </a:pathLst>
          </a:custGeom>
          <a:solidFill>
            <a:srgbClr val="6F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3" name="Rectangle 127"/>
          <p:cNvSpPr>
            <a:spLocks noChangeArrowheads="1"/>
          </p:cNvSpPr>
          <p:nvPr/>
        </p:nvSpPr>
        <p:spPr bwMode="auto">
          <a:xfrm>
            <a:off x="8023253" y="1854200"/>
            <a:ext cx="4873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EX-MA</a:t>
            </a:r>
            <a:endParaRPr kumimoji="0" lang="en-US" sz="1200" b="0" i="0" u="none" strike="noStrike" cap="none" normalizeH="0" baseline="0" dirty="0" smtClean="0">
              <a:ln>
                <a:noFill/>
              </a:ln>
              <a:solidFill>
                <a:schemeClr val="tx1"/>
              </a:solidFill>
              <a:effectLst/>
              <a:latin typeface="Arial" pitchFamily="34" charset="0"/>
            </a:endParaRPr>
          </a:p>
        </p:txBody>
      </p:sp>
      <p:sp>
        <p:nvSpPr>
          <p:cNvPr id="6244" name="Freeform 128"/>
          <p:cNvSpPr>
            <a:spLocks/>
          </p:cNvSpPr>
          <p:nvPr/>
        </p:nvSpPr>
        <p:spPr bwMode="auto">
          <a:xfrm>
            <a:off x="7994678" y="3475038"/>
            <a:ext cx="603250" cy="382588"/>
          </a:xfrm>
          <a:custGeom>
            <a:avLst/>
            <a:gdLst>
              <a:gd name="T0" fmla="*/ 7 w 41"/>
              <a:gd name="T1" fmla="*/ 0 h 26"/>
              <a:gd name="T2" fmla="*/ 35 w 41"/>
              <a:gd name="T3" fmla="*/ 0 h 26"/>
              <a:gd name="T4" fmla="*/ 41 w 41"/>
              <a:gd name="T5" fmla="*/ 6 h 26"/>
              <a:gd name="T6" fmla="*/ 41 w 41"/>
              <a:gd name="T7" fmla="*/ 20 h 26"/>
              <a:gd name="T8" fmla="*/ 35 w 41"/>
              <a:gd name="T9" fmla="*/ 26 h 26"/>
              <a:gd name="T10" fmla="*/ 7 w 41"/>
              <a:gd name="T11" fmla="*/ 26 h 26"/>
              <a:gd name="T12" fmla="*/ 0 w 41"/>
              <a:gd name="T13" fmla="*/ 20 h 26"/>
              <a:gd name="T14" fmla="*/ 0 w 41"/>
              <a:gd name="T15" fmla="*/ 6 h 26"/>
              <a:gd name="T16" fmla="*/ 7 w 4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6">
                <a:moveTo>
                  <a:pt x="7" y="0"/>
                </a:moveTo>
                <a:lnTo>
                  <a:pt x="35" y="0"/>
                </a:lnTo>
                <a:cubicBezTo>
                  <a:pt x="39" y="0"/>
                  <a:pt x="41" y="3"/>
                  <a:pt x="41" y="6"/>
                </a:cubicBezTo>
                <a:lnTo>
                  <a:pt x="41" y="20"/>
                </a:lnTo>
                <a:cubicBezTo>
                  <a:pt x="41" y="23"/>
                  <a:pt x="39" y="26"/>
                  <a:pt x="35" y="26"/>
                </a:cubicBezTo>
                <a:lnTo>
                  <a:pt x="7" y="26"/>
                </a:lnTo>
                <a:cubicBezTo>
                  <a:pt x="3" y="26"/>
                  <a:pt x="0" y="23"/>
                  <a:pt x="0" y="20"/>
                </a:cubicBezTo>
                <a:lnTo>
                  <a:pt x="0" y="6"/>
                </a:lnTo>
                <a:cubicBezTo>
                  <a:pt x="0" y="3"/>
                  <a:pt x="3" y="0"/>
                  <a:pt x="7" y="0"/>
                </a:cubicBezTo>
                <a:close/>
              </a:path>
            </a:pathLst>
          </a:custGeom>
          <a:solidFill>
            <a:srgbClr val="6FBE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5" name="Rectangle 129"/>
          <p:cNvSpPr>
            <a:spLocks noChangeArrowheads="1"/>
          </p:cNvSpPr>
          <p:nvPr/>
        </p:nvSpPr>
        <p:spPr bwMode="auto">
          <a:xfrm>
            <a:off x="8048653" y="3554413"/>
            <a:ext cx="5365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MA-RW</a:t>
            </a:r>
            <a:endParaRPr kumimoji="0" lang="en-US" sz="1200" b="0" i="0" u="none" strike="noStrike" cap="none" normalizeH="0" baseline="0" dirty="0" smtClean="0">
              <a:ln>
                <a:noFill/>
              </a:ln>
              <a:solidFill>
                <a:schemeClr val="tx1"/>
              </a:solidFill>
              <a:effectLst/>
              <a:latin typeface="Arial" pitchFamily="34" charset="0"/>
            </a:endParaRPr>
          </a:p>
        </p:txBody>
      </p:sp>
      <p:sp>
        <p:nvSpPr>
          <p:cNvPr id="6261" name="Freeform 145"/>
          <p:cNvSpPr>
            <a:spLocks/>
          </p:cNvSpPr>
          <p:nvPr/>
        </p:nvSpPr>
        <p:spPr bwMode="auto">
          <a:xfrm>
            <a:off x="7051703" y="3446463"/>
            <a:ext cx="323850" cy="176213"/>
          </a:xfrm>
          <a:custGeom>
            <a:avLst/>
            <a:gdLst>
              <a:gd name="T0" fmla="*/ 0 w 22"/>
              <a:gd name="T1" fmla="*/ 0 h 12"/>
              <a:gd name="T2" fmla="*/ 10 w 22"/>
              <a:gd name="T3" fmla="*/ 12 h 12"/>
              <a:gd name="T4" fmla="*/ 22 w 22"/>
              <a:gd name="T5" fmla="*/ 0 h 12"/>
              <a:gd name="T6" fmla="*/ 0 w 22"/>
              <a:gd name="T7" fmla="*/ 0 h 12"/>
            </a:gdLst>
            <a:ahLst/>
            <a:cxnLst>
              <a:cxn ang="0">
                <a:pos x="T0" y="T1"/>
              </a:cxn>
              <a:cxn ang="0">
                <a:pos x="T2" y="T3"/>
              </a:cxn>
              <a:cxn ang="0">
                <a:pos x="T4" y="T5"/>
              </a:cxn>
              <a:cxn ang="0">
                <a:pos x="T6" y="T7"/>
              </a:cxn>
            </a:cxnLst>
            <a:rect l="0" t="0" r="r" b="b"/>
            <a:pathLst>
              <a:path w="22" h="12">
                <a:moveTo>
                  <a:pt x="0" y="0"/>
                </a:moveTo>
                <a:lnTo>
                  <a:pt x="10" y="12"/>
                </a:lnTo>
                <a:lnTo>
                  <a:pt x="22" y="0"/>
                </a:lnTo>
                <a:lnTo>
                  <a:pt x="0" y="0"/>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5" name="Straight Connector 4"/>
          <p:cNvCxnSpPr>
            <a:stCxn id="6219" idx="0"/>
          </p:cNvCxnSpPr>
          <p:nvPr/>
        </p:nvCxnSpPr>
        <p:spPr>
          <a:xfrm flipV="1">
            <a:off x="6713565" y="2062163"/>
            <a:ext cx="0" cy="633412"/>
          </a:xfrm>
          <a:prstGeom prst="line">
            <a:avLst/>
          </a:prstGeom>
          <a:ln w="6350">
            <a:solidFill>
              <a:schemeClr val="tx2"/>
            </a:solidFill>
            <a:prstDash val="lgDash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223" idx="0"/>
          </p:cNvCxnSpPr>
          <p:nvPr/>
        </p:nvCxnSpPr>
        <p:spPr>
          <a:xfrm flipV="1">
            <a:off x="6845328" y="2055813"/>
            <a:ext cx="0" cy="889000"/>
          </a:xfrm>
          <a:prstGeom prst="line">
            <a:avLst/>
          </a:prstGeom>
          <a:ln w="6350">
            <a:solidFill>
              <a:schemeClr val="tx2"/>
            </a:solidFill>
            <a:prstDash val="lgDash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4925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RW Stage</a:t>
            </a:r>
          </a:p>
        </p:txBody>
      </p:sp>
      <p:grpSp>
        <p:nvGrpSpPr>
          <p:cNvPr id="7" name="Group 26"/>
          <p:cNvGrpSpPr>
            <a:grpSpLocks noChangeAspect="1"/>
          </p:cNvGrpSpPr>
          <p:nvPr/>
        </p:nvGrpSpPr>
        <p:grpSpPr bwMode="auto">
          <a:xfrm>
            <a:off x="990600" y="2359026"/>
            <a:ext cx="7294562" cy="1762125"/>
            <a:chOff x="997" y="1486"/>
            <a:chExt cx="4595" cy="1110"/>
          </a:xfrm>
        </p:grpSpPr>
        <p:sp>
          <p:nvSpPr>
            <p:cNvPr id="9" name="Rectangle 27"/>
            <p:cNvSpPr>
              <a:spLocks noChangeArrowheads="1"/>
            </p:cNvSpPr>
            <p:nvPr/>
          </p:nvSpPr>
          <p:spPr bwMode="auto">
            <a:xfrm>
              <a:off x="4751" y="1849"/>
              <a:ext cx="841" cy="570"/>
            </a:xfrm>
            <a:prstGeom prst="rect">
              <a:avLst/>
            </a:prstGeom>
            <a:solidFill>
              <a:srgbClr val="ECDCCB"/>
            </a:solidFill>
            <a:ln w="2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28"/>
            <p:cNvSpPr>
              <a:spLocks noChangeArrowheads="1"/>
            </p:cNvSpPr>
            <p:nvPr/>
          </p:nvSpPr>
          <p:spPr bwMode="auto">
            <a:xfrm>
              <a:off x="4975" y="1953"/>
              <a:ext cx="59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11" name="Rectangle 29"/>
            <p:cNvSpPr>
              <a:spLocks noChangeArrowheads="1"/>
            </p:cNvSpPr>
            <p:nvPr/>
          </p:nvSpPr>
          <p:spPr bwMode="auto">
            <a:xfrm>
              <a:off x="5144" y="2116"/>
              <a:ext cx="18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t>file</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30"/>
            <p:cNvSpPr>
              <a:spLocks noChangeArrowheads="1"/>
            </p:cNvSpPr>
            <p:nvPr/>
          </p:nvSpPr>
          <p:spPr bwMode="auto">
            <a:xfrm>
              <a:off x="1332" y="1487"/>
              <a:ext cx="3527" cy="136"/>
            </a:xfrm>
            <a:prstGeom prst="rect">
              <a:avLst/>
            </a:prstGeom>
            <a:solidFill>
              <a:srgbClr val="BCDA8E"/>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31"/>
            <p:cNvSpPr>
              <a:spLocks noChangeArrowheads="1"/>
            </p:cNvSpPr>
            <p:nvPr/>
          </p:nvSpPr>
          <p:spPr bwMode="auto">
            <a:xfrm>
              <a:off x="1341" y="1496"/>
              <a:ext cx="271" cy="109"/>
            </a:xfrm>
            <a:prstGeom prst="rect">
              <a:avLst/>
            </a:prstGeom>
            <a:solidFill>
              <a:srgbClr val="B2CFD6"/>
            </a:solidFill>
            <a:ln w="1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32"/>
            <p:cNvSpPr>
              <a:spLocks noChangeArrowheads="1"/>
            </p:cNvSpPr>
            <p:nvPr/>
          </p:nvSpPr>
          <p:spPr bwMode="auto">
            <a:xfrm>
              <a:off x="1404" y="1490"/>
              <a:ext cx="205"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33"/>
            <p:cNvSpPr>
              <a:spLocks noChangeArrowheads="1"/>
            </p:cNvSpPr>
            <p:nvPr/>
          </p:nvSpPr>
          <p:spPr bwMode="auto">
            <a:xfrm>
              <a:off x="4072" y="1496"/>
              <a:ext cx="507" cy="109"/>
            </a:xfrm>
            <a:prstGeom prst="rect">
              <a:avLst/>
            </a:prstGeom>
            <a:solidFill>
              <a:srgbClr val="B2CFD6"/>
            </a:solidFill>
            <a:ln w="1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34"/>
            <p:cNvSpPr>
              <a:spLocks noChangeArrowheads="1"/>
            </p:cNvSpPr>
            <p:nvPr/>
          </p:nvSpPr>
          <p:spPr bwMode="auto">
            <a:xfrm>
              <a:off x="4113" y="1486"/>
              <a:ext cx="435"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35"/>
            <p:cNvSpPr>
              <a:spLocks noChangeArrowheads="1"/>
            </p:cNvSpPr>
            <p:nvPr/>
          </p:nvSpPr>
          <p:spPr bwMode="auto">
            <a:xfrm>
              <a:off x="1929" y="1505"/>
              <a:ext cx="425" cy="109"/>
            </a:xfrm>
            <a:prstGeom prst="rect">
              <a:avLst/>
            </a:prstGeom>
            <a:solidFill>
              <a:srgbClr val="B2CFD6"/>
            </a:solidFill>
            <a:ln w="1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36"/>
            <p:cNvSpPr>
              <a:spLocks noChangeArrowheads="1"/>
            </p:cNvSpPr>
            <p:nvPr/>
          </p:nvSpPr>
          <p:spPr bwMode="auto">
            <a:xfrm>
              <a:off x="1960" y="1510"/>
              <a:ext cx="40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ldResult</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37"/>
            <p:cNvSpPr>
              <a:spLocks noChangeArrowheads="1"/>
            </p:cNvSpPr>
            <p:nvPr/>
          </p:nvSpPr>
          <p:spPr bwMode="auto">
            <a:xfrm>
              <a:off x="3095" y="1496"/>
              <a:ext cx="887" cy="100"/>
            </a:xfrm>
            <a:prstGeom prst="rect">
              <a:avLst/>
            </a:prstGeom>
            <a:solidFill>
              <a:srgbClr val="B2CFD6"/>
            </a:solidFill>
            <a:ln w="27"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38"/>
            <p:cNvSpPr>
              <a:spLocks noChangeArrowheads="1"/>
            </p:cNvSpPr>
            <p:nvPr/>
          </p:nvSpPr>
          <p:spPr bwMode="auto">
            <a:xfrm>
              <a:off x="3331" y="1488"/>
              <a:ext cx="47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21" name="Freeform 39"/>
            <p:cNvSpPr>
              <a:spLocks/>
            </p:cNvSpPr>
            <p:nvPr/>
          </p:nvSpPr>
          <p:spPr bwMode="auto">
            <a:xfrm>
              <a:off x="1802" y="1831"/>
              <a:ext cx="877" cy="289"/>
            </a:xfrm>
            <a:custGeom>
              <a:avLst/>
              <a:gdLst>
                <a:gd name="T0" fmla="*/ 0 w 97"/>
                <a:gd name="T1" fmla="*/ 0 h 32"/>
                <a:gd name="T2" fmla="*/ 20 w 97"/>
                <a:gd name="T3" fmla="*/ 32 h 32"/>
                <a:gd name="T4" fmla="*/ 72 w 97"/>
                <a:gd name="T5" fmla="*/ 32 h 32"/>
                <a:gd name="T6" fmla="*/ 97 w 97"/>
                <a:gd name="T7" fmla="*/ 1 h 32"/>
                <a:gd name="T8" fmla="*/ 0 w 97"/>
                <a:gd name="T9" fmla="*/ 0 h 32"/>
              </a:gdLst>
              <a:ahLst/>
              <a:cxnLst>
                <a:cxn ang="0">
                  <a:pos x="T0" y="T1"/>
                </a:cxn>
                <a:cxn ang="0">
                  <a:pos x="T2" y="T3"/>
                </a:cxn>
                <a:cxn ang="0">
                  <a:pos x="T4" y="T5"/>
                </a:cxn>
                <a:cxn ang="0">
                  <a:pos x="T6" y="T7"/>
                </a:cxn>
                <a:cxn ang="0">
                  <a:pos x="T8" y="T9"/>
                </a:cxn>
              </a:cxnLst>
              <a:rect l="0" t="0" r="r" b="b"/>
              <a:pathLst>
                <a:path w="97" h="32">
                  <a:moveTo>
                    <a:pt x="0" y="0"/>
                  </a:moveTo>
                  <a:lnTo>
                    <a:pt x="20" y="32"/>
                  </a:lnTo>
                  <a:lnTo>
                    <a:pt x="72" y="32"/>
                  </a:lnTo>
                  <a:lnTo>
                    <a:pt x="97" y="1"/>
                  </a:lnTo>
                  <a:lnTo>
                    <a:pt x="0" y="0"/>
                  </a:lnTo>
                  <a:close/>
                </a:path>
              </a:pathLst>
            </a:custGeom>
            <a:solidFill>
              <a:srgbClr val="F2C5C3"/>
            </a:solidFill>
            <a:ln w="3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40"/>
            <p:cNvSpPr>
              <a:spLocks noChangeArrowheads="1"/>
            </p:cNvSpPr>
            <p:nvPr/>
          </p:nvSpPr>
          <p:spPr bwMode="auto">
            <a:xfrm>
              <a:off x="2127" y="1841"/>
              <a:ext cx="21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01</a:t>
              </a:r>
              <a:endParaRPr kumimoji="0" lang="en-US" sz="1800" b="0" i="0" u="none" strike="noStrike" cap="none" normalizeH="0" baseline="0" smtClean="0">
                <a:ln>
                  <a:noFill/>
                </a:ln>
                <a:solidFill>
                  <a:schemeClr val="tx1"/>
                </a:solidFill>
                <a:effectLst/>
                <a:latin typeface="Arial" pitchFamily="34" charset="0"/>
              </a:endParaRPr>
            </a:p>
          </p:txBody>
        </p:sp>
        <p:sp>
          <p:nvSpPr>
            <p:cNvPr id="23" name="Freeform 41"/>
            <p:cNvSpPr>
              <a:spLocks/>
            </p:cNvSpPr>
            <p:nvPr/>
          </p:nvSpPr>
          <p:spPr bwMode="auto">
            <a:xfrm>
              <a:off x="2526" y="1632"/>
              <a:ext cx="0" cy="199"/>
            </a:xfrm>
            <a:custGeom>
              <a:avLst/>
              <a:gdLst>
                <a:gd name="T0" fmla="*/ 0 h 22"/>
                <a:gd name="T1" fmla="*/ 22 h 22"/>
              </a:gdLst>
              <a:ahLst/>
              <a:cxnLst>
                <a:cxn ang="0">
                  <a:pos x="0" y="T0"/>
                </a:cxn>
                <a:cxn ang="0">
                  <a:pos x="0" y="T1"/>
                </a:cxn>
              </a:cxnLst>
              <a:rect l="0" t="0" r="r" b="b"/>
              <a:pathLst>
                <a:path h="22">
                  <a:moveTo>
                    <a:pt x="0" y="0"/>
                  </a:moveTo>
                  <a:cubicBezTo>
                    <a:pt x="0" y="16"/>
                    <a:pt x="0" y="22"/>
                    <a:pt x="0" y="22"/>
                  </a:cubicBezTo>
                </a:path>
              </a:pathLst>
            </a:custGeom>
            <a:noFill/>
            <a:ln w="3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42"/>
            <p:cNvSpPr>
              <a:spLocks/>
            </p:cNvSpPr>
            <p:nvPr/>
          </p:nvSpPr>
          <p:spPr bwMode="auto">
            <a:xfrm>
              <a:off x="2499" y="1786"/>
              <a:ext cx="45" cy="63"/>
            </a:xfrm>
            <a:custGeom>
              <a:avLst/>
              <a:gdLst>
                <a:gd name="T0" fmla="*/ 5 w 5"/>
                <a:gd name="T1" fmla="*/ 0 h 7"/>
                <a:gd name="T2" fmla="*/ 3 w 5"/>
                <a:gd name="T3" fmla="*/ 7 h 7"/>
                <a:gd name="T4" fmla="*/ 0 w 5"/>
                <a:gd name="T5" fmla="*/ 0 h 7"/>
                <a:gd name="T6" fmla="*/ 5 w 5"/>
                <a:gd name="T7" fmla="*/ 0 h 7"/>
              </a:gdLst>
              <a:ahLst/>
              <a:cxnLst>
                <a:cxn ang="0">
                  <a:pos x="T0" y="T1"/>
                </a:cxn>
                <a:cxn ang="0">
                  <a:pos x="T2" y="T3"/>
                </a:cxn>
                <a:cxn ang="0">
                  <a:pos x="T4" y="T5"/>
                </a:cxn>
                <a:cxn ang="0">
                  <a:pos x="T6" y="T7"/>
                </a:cxn>
              </a:cxnLst>
              <a:rect l="0" t="0" r="r" b="b"/>
              <a:pathLst>
                <a:path w="5" h="7">
                  <a:moveTo>
                    <a:pt x="5" y="0"/>
                  </a:moveTo>
                  <a:lnTo>
                    <a:pt x="3" y="7"/>
                  </a:lnTo>
                  <a:lnTo>
                    <a:pt x="0" y="0"/>
                  </a:lnTo>
                  <a:cubicBezTo>
                    <a:pt x="2" y="1"/>
                    <a:pt x="4" y="1"/>
                    <a:pt x="5"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3"/>
            <p:cNvSpPr>
              <a:spLocks/>
            </p:cNvSpPr>
            <p:nvPr/>
          </p:nvSpPr>
          <p:spPr bwMode="auto">
            <a:xfrm>
              <a:off x="2173" y="1605"/>
              <a:ext cx="9" cy="217"/>
            </a:xfrm>
            <a:custGeom>
              <a:avLst/>
              <a:gdLst>
                <a:gd name="T0" fmla="*/ 1 w 1"/>
                <a:gd name="T1" fmla="*/ 0 h 24"/>
                <a:gd name="T2" fmla="*/ 0 w 1"/>
                <a:gd name="T3" fmla="*/ 24 h 24"/>
              </a:gdLst>
              <a:ahLst/>
              <a:cxnLst>
                <a:cxn ang="0">
                  <a:pos x="T0" y="T1"/>
                </a:cxn>
                <a:cxn ang="0">
                  <a:pos x="T2" y="T3"/>
                </a:cxn>
              </a:cxnLst>
              <a:rect l="0" t="0" r="r" b="b"/>
              <a:pathLst>
                <a:path w="1" h="24">
                  <a:moveTo>
                    <a:pt x="1" y="0"/>
                  </a:moveTo>
                  <a:cubicBezTo>
                    <a:pt x="0" y="17"/>
                    <a:pt x="0" y="24"/>
                    <a:pt x="0" y="24"/>
                  </a:cubicBezTo>
                </a:path>
              </a:pathLst>
            </a:custGeom>
            <a:noFill/>
            <a:ln w="3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44"/>
            <p:cNvSpPr>
              <a:spLocks/>
            </p:cNvSpPr>
            <p:nvPr/>
          </p:nvSpPr>
          <p:spPr bwMode="auto">
            <a:xfrm>
              <a:off x="2155" y="1777"/>
              <a:ext cx="45" cy="63"/>
            </a:xfrm>
            <a:custGeom>
              <a:avLst/>
              <a:gdLst>
                <a:gd name="T0" fmla="*/ 5 w 5"/>
                <a:gd name="T1" fmla="*/ 0 h 7"/>
                <a:gd name="T2" fmla="*/ 2 w 5"/>
                <a:gd name="T3" fmla="*/ 7 h 7"/>
                <a:gd name="T4" fmla="*/ 0 w 5"/>
                <a:gd name="T5" fmla="*/ 0 h 7"/>
                <a:gd name="T6" fmla="*/ 5 w 5"/>
                <a:gd name="T7" fmla="*/ 0 h 7"/>
              </a:gdLst>
              <a:ahLst/>
              <a:cxnLst>
                <a:cxn ang="0">
                  <a:pos x="T0" y="T1"/>
                </a:cxn>
                <a:cxn ang="0">
                  <a:pos x="T2" y="T3"/>
                </a:cxn>
                <a:cxn ang="0">
                  <a:pos x="T4" y="T5"/>
                </a:cxn>
                <a:cxn ang="0">
                  <a:pos x="T6" y="T7"/>
                </a:cxn>
              </a:cxnLst>
              <a:rect l="0" t="0" r="r" b="b"/>
              <a:pathLst>
                <a:path w="5" h="7">
                  <a:moveTo>
                    <a:pt x="5" y="0"/>
                  </a:moveTo>
                  <a:lnTo>
                    <a:pt x="2" y="7"/>
                  </a:lnTo>
                  <a:lnTo>
                    <a:pt x="0" y="0"/>
                  </a:lnTo>
                  <a:cubicBezTo>
                    <a:pt x="1" y="1"/>
                    <a:pt x="3" y="1"/>
                    <a:pt x="5"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45"/>
            <p:cNvSpPr>
              <a:spLocks/>
            </p:cNvSpPr>
            <p:nvPr/>
          </p:nvSpPr>
          <p:spPr bwMode="auto">
            <a:xfrm>
              <a:off x="4316" y="1623"/>
              <a:ext cx="0" cy="343"/>
            </a:xfrm>
            <a:custGeom>
              <a:avLst/>
              <a:gdLst>
                <a:gd name="T0" fmla="*/ 38 h 38"/>
                <a:gd name="T1" fmla="*/ 0 h 38"/>
                <a:gd name="T2" fmla="*/ 38 h 38"/>
              </a:gdLst>
              <a:ahLst/>
              <a:cxnLst>
                <a:cxn ang="0">
                  <a:pos x="0" y="T0"/>
                </a:cxn>
                <a:cxn ang="0">
                  <a:pos x="0" y="T1"/>
                </a:cxn>
                <a:cxn ang="0">
                  <a:pos x="0" y="T2"/>
                </a:cxn>
              </a:cxnLst>
              <a:rect l="0" t="0" r="r" b="b"/>
              <a:pathLst>
                <a:path h="38">
                  <a:moveTo>
                    <a:pt x="0" y="38"/>
                  </a:moveTo>
                  <a:cubicBezTo>
                    <a:pt x="0" y="21"/>
                    <a:pt x="0" y="0"/>
                    <a:pt x="0" y="0"/>
                  </a:cubicBezTo>
                  <a:lnTo>
                    <a:pt x="0" y="38"/>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46"/>
            <p:cNvSpPr>
              <a:spLocks/>
            </p:cNvSpPr>
            <p:nvPr/>
          </p:nvSpPr>
          <p:spPr bwMode="auto">
            <a:xfrm>
              <a:off x="4316" y="1903"/>
              <a:ext cx="0" cy="63"/>
            </a:xfrm>
            <a:custGeom>
              <a:avLst/>
              <a:gdLst>
                <a:gd name="T0" fmla="*/ 63 h 63"/>
                <a:gd name="T1" fmla="*/ 9 h 63"/>
                <a:gd name="T2" fmla="*/ 0 h 63"/>
              </a:gdLst>
              <a:ahLst/>
              <a:cxnLst>
                <a:cxn ang="0">
                  <a:pos x="0" y="T0"/>
                </a:cxn>
                <a:cxn ang="0">
                  <a:pos x="0" y="T1"/>
                </a:cxn>
                <a:cxn ang="0">
                  <a:pos x="0" y="T2"/>
                </a:cxn>
              </a:cxnLst>
              <a:rect l="0" t="0" r="r" b="b"/>
              <a:pathLst>
                <a:path h="63">
                  <a:moveTo>
                    <a:pt x="0" y="63"/>
                  </a:moveTo>
                  <a:lnTo>
                    <a:pt x="0" y="9"/>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47"/>
            <p:cNvSpPr>
              <a:spLocks noChangeShapeType="1"/>
            </p:cNvSpPr>
            <p:nvPr/>
          </p:nvSpPr>
          <p:spPr bwMode="auto">
            <a:xfrm flipV="1">
              <a:off x="4316" y="1876"/>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48"/>
            <p:cNvSpPr>
              <a:spLocks/>
            </p:cNvSpPr>
            <p:nvPr/>
          </p:nvSpPr>
          <p:spPr bwMode="auto">
            <a:xfrm>
              <a:off x="4316" y="1795"/>
              <a:ext cx="0" cy="63"/>
            </a:xfrm>
            <a:custGeom>
              <a:avLst/>
              <a:gdLst>
                <a:gd name="T0" fmla="*/ 63 h 63"/>
                <a:gd name="T1" fmla="*/ 54 h 63"/>
                <a:gd name="T2" fmla="*/ 0 h 63"/>
              </a:gdLst>
              <a:ahLst/>
              <a:cxnLst>
                <a:cxn ang="0">
                  <a:pos x="0" y="T0"/>
                </a:cxn>
                <a:cxn ang="0">
                  <a:pos x="0" y="T1"/>
                </a:cxn>
                <a:cxn ang="0">
                  <a:pos x="0" y="T2"/>
                </a:cxn>
              </a:cxnLst>
              <a:rect l="0" t="0" r="r" b="b"/>
              <a:pathLst>
                <a:path h="63">
                  <a:moveTo>
                    <a:pt x="0" y="63"/>
                  </a:moveTo>
                  <a:lnTo>
                    <a:pt x="0" y="54"/>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49"/>
            <p:cNvSpPr>
              <a:spLocks noChangeShapeType="1"/>
            </p:cNvSpPr>
            <p:nvPr/>
          </p:nvSpPr>
          <p:spPr bwMode="auto">
            <a:xfrm flipV="1">
              <a:off x="4316" y="1767"/>
              <a:ext cx="0" cy="1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8" name="Freeform 50"/>
            <p:cNvSpPr>
              <a:spLocks/>
            </p:cNvSpPr>
            <p:nvPr/>
          </p:nvSpPr>
          <p:spPr bwMode="auto">
            <a:xfrm>
              <a:off x="4316" y="1686"/>
              <a:ext cx="0" cy="63"/>
            </a:xfrm>
            <a:custGeom>
              <a:avLst/>
              <a:gdLst>
                <a:gd name="T0" fmla="*/ 63 h 63"/>
                <a:gd name="T1" fmla="*/ 54 h 63"/>
                <a:gd name="T2" fmla="*/ 0 h 63"/>
                <a:gd name="T3" fmla="*/ 0 h 63"/>
              </a:gdLst>
              <a:ahLst/>
              <a:cxnLst>
                <a:cxn ang="0">
                  <a:pos x="0" y="T0"/>
                </a:cxn>
                <a:cxn ang="0">
                  <a:pos x="0" y="T1"/>
                </a:cxn>
                <a:cxn ang="0">
                  <a:pos x="0" y="T2"/>
                </a:cxn>
                <a:cxn ang="0">
                  <a:pos x="0" y="T3"/>
                </a:cxn>
              </a:cxnLst>
              <a:rect l="0" t="0" r="r" b="b"/>
              <a:pathLst>
                <a:path h="63">
                  <a:moveTo>
                    <a:pt x="0" y="63"/>
                  </a:moveTo>
                  <a:lnTo>
                    <a:pt x="0" y="54"/>
                  </a:ln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9" name="Line 51"/>
            <p:cNvSpPr>
              <a:spLocks noChangeShapeType="1"/>
            </p:cNvSpPr>
            <p:nvPr/>
          </p:nvSpPr>
          <p:spPr bwMode="auto">
            <a:xfrm flipV="1">
              <a:off x="4316" y="1659"/>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0" name="Freeform 52"/>
            <p:cNvSpPr>
              <a:spLocks/>
            </p:cNvSpPr>
            <p:nvPr/>
          </p:nvSpPr>
          <p:spPr bwMode="auto">
            <a:xfrm>
              <a:off x="4316" y="1623"/>
              <a:ext cx="0" cy="36"/>
            </a:xfrm>
            <a:custGeom>
              <a:avLst/>
              <a:gdLst>
                <a:gd name="T0" fmla="*/ 27 h 36"/>
                <a:gd name="T1" fmla="*/ 0 h 36"/>
                <a:gd name="T2" fmla="*/ 0 h 36"/>
                <a:gd name="T3" fmla="*/ 0 h 36"/>
                <a:gd name="T4" fmla="*/ 36 h 36"/>
              </a:gdLst>
              <a:ahLst/>
              <a:cxnLst>
                <a:cxn ang="0">
                  <a:pos x="0" y="T0"/>
                </a:cxn>
                <a:cxn ang="0">
                  <a:pos x="0" y="T1"/>
                </a:cxn>
                <a:cxn ang="0">
                  <a:pos x="0" y="T2"/>
                </a:cxn>
                <a:cxn ang="0">
                  <a:pos x="0" y="T3"/>
                </a:cxn>
                <a:cxn ang="0">
                  <a:pos x="0" y="T4"/>
                </a:cxn>
              </a:cxnLst>
              <a:rect l="0" t="0" r="r" b="b"/>
              <a:pathLst>
                <a:path h="36">
                  <a:moveTo>
                    <a:pt x="0" y="27"/>
                  </a:moveTo>
                  <a:lnTo>
                    <a:pt x="0" y="0"/>
                  </a:lnTo>
                  <a:lnTo>
                    <a:pt x="0" y="0"/>
                  </a:lnTo>
                  <a:lnTo>
                    <a:pt x="0" y="0"/>
                  </a:lnTo>
                  <a:lnTo>
                    <a:pt x="0" y="36"/>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1" name="Line 53"/>
            <p:cNvSpPr>
              <a:spLocks noChangeShapeType="1"/>
            </p:cNvSpPr>
            <p:nvPr/>
          </p:nvSpPr>
          <p:spPr bwMode="auto">
            <a:xfrm>
              <a:off x="4316" y="1695"/>
              <a:ext cx="0" cy="72"/>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2" name="Line 54"/>
            <p:cNvSpPr>
              <a:spLocks noChangeShapeType="1"/>
            </p:cNvSpPr>
            <p:nvPr/>
          </p:nvSpPr>
          <p:spPr bwMode="auto">
            <a:xfrm>
              <a:off x="4316" y="1777"/>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3" name="Line 55"/>
            <p:cNvSpPr>
              <a:spLocks noChangeShapeType="1"/>
            </p:cNvSpPr>
            <p:nvPr/>
          </p:nvSpPr>
          <p:spPr bwMode="auto">
            <a:xfrm>
              <a:off x="4316" y="1804"/>
              <a:ext cx="0" cy="63"/>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4" name="Line 56"/>
            <p:cNvSpPr>
              <a:spLocks noChangeShapeType="1"/>
            </p:cNvSpPr>
            <p:nvPr/>
          </p:nvSpPr>
          <p:spPr bwMode="auto">
            <a:xfrm>
              <a:off x="4316" y="1885"/>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5" name="Line 57"/>
            <p:cNvSpPr>
              <a:spLocks noChangeShapeType="1"/>
            </p:cNvSpPr>
            <p:nvPr/>
          </p:nvSpPr>
          <p:spPr bwMode="auto">
            <a:xfrm>
              <a:off x="4316" y="1912"/>
              <a:ext cx="0" cy="5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7" name="Freeform 59"/>
            <p:cNvSpPr>
              <a:spLocks/>
            </p:cNvSpPr>
            <p:nvPr/>
          </p:nvSpPr>
          <p:spPr bwMode="auto">
            <a:xfrm>
              <a:off x="2580" y="1939"/>
              <a:ext cx="72" cy="46"/>
            </a:xfrm>
            <a:custGeom>
              <a:avLst/>
              <a:gdLst>
                <a:gd name="T0" fmla="*/ 7 w 8"/>
                <a:gd name="T1" fmla="*/ 5 h 5"/>
                <a:gd name="T2" fmla="*/ 0 w 8"/>
                <a:gd name="T3" fmla="*/ 2 h 5"/>
                <a:gd name="T4" fmla="*/ 8 w 8"/>
                <a:gd name="T5" fmla="*/ 0 h 5"/>
                <a:gd name="T6" fmla="*/ 7 w 8"/>
                <a:gd name="T7" fmla="*/ 5 h 5"/>
              </a:gdLst>
              <a:ahLst/>
              <a:cxnLst>
                <a:cxn ang="0">
                  <a:pos x="T0" y="T1"/>
                </a:cxn>
                <a:cxn ang="0">
                  <a:pos x="T2" y="T3"/>
                </a:cxn>
                <a:cxn ang="0">
                  <a:pos x="T4" y="T5"/>
                </a:cxn>
                <a:cxn ang="0">
                  <a:pos x="T6" y="T7"/>
                </a:cxn>
              </a:cxnLst>
              <a:rect l="0" t="0" r="r" b="b"/>
              <a:pathLst>
                <a:path w="8" h="5">
                  <a:moveTo>
                    <a:pt x="7" y="5"/>
                  </a:moveTo>
                  <a:lnTo>
                    <a:pt x="0" y="2"/>
                  </a:lnTo>
                  <a:lnTo>
                    <a:pt x="8" y="0"/>
                  </a:lnTo>
                  <a:cubicBezTo>
                    <a:pt x="6" y="1"/>
                    <a:pt x="6" y="4"/>
                    <a:pt x="7" y="5"/>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8" name="Rectangle 60"/>
            <p:cNvSpPr>
              <a:spLocks noChangeArrowheads="1"/>
            </p:cNvSpPr>
            <p:nvPr/>
          </p:nvSpPr>
          <p:spPr bwMode="auto">
            <a:xfrm>
              <a:off x="3259" y="1761"/>
              <a:ext cx="25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24282B"/>
                  </a:solidFill>
                  <a:effectLst/>
                  <a:latin typeface="ArialMT" charset="0"/>
                </a:rPr>
                <a:t>isLd</a:t>
              </a:r>
              <a:endParaRPr kumimoji="0" lang="en-US" sz="1800" b="0" i="0" u="none" strike="noStrike" cap="none" normalizeH="0" baseline="0" dirty="0" smtClean="0">
                <a:ln>
                  <a:noFill/>
                </a:ln>
                <a:solidFill>
                  <a:schemeClr val="tx1"/>
                </a:solidFill>
                <a:effectLst/>
                <a:latin typeface="Arial" pitchFamily="34" charset="0"/>
              </a:endParaRPr>
            </a:p>
          </p:txBody>
        </p:sp>
        <p:sp>
          <p:nvSpPr>
            <p:cNvPr id="7179" name="Freeform 61"/>
            <p:cNvSpPr>
              <a:spLocks/>
            </p:cNvSpPr>
            <p:nvPr/>
          </p:nvSpPr>
          <p:spPr bwMode="auto">
            <a:xfrm>
              <a:off x="2200" y="2129"/>
              <a:ext cx="2551" cy="254"/>
            </a:xfrm>
            <a:custGeom>
              <a:avLst/>
              <a:gdLst>
                <a:gd name="T0" fmla="*/ 0 w 282"/>
                <a:gd name="T1" fmla="*/ 0 h 28"/>
                <a:gd name="T2" fmla="*/ 0 w 282"/>
                <a:gd name="T3" fmla="*/ 28 h 28"/>
                <a:gd name="T4" fmla="*/ 282 w 282"/>
                <a:gd name="T5" fmla="*/ 28 h 28"/>
              </a:gdLst>
              <a:ahLst/>
              <a:cxnLst>
                <a:cxn ang="0">
                  <a:pos x="T0" y="T1"/>
                </a:cxn>
                <a:cxn ang="0">
                  <a:pos x="T2" y="T3"/>
                </a:cxn>
                <a:cxn ang="0">
                  <a:pos x="T4" y="T5"/>
                </a:cxn>
              </a:cxnLst>
              <a:rect l="0" t="0" r="r" b="b"/>
              <a:pathLst>
                <a:path w="282" h="28">
                  <a:moveTo>
                    <a:pt x="0" y="0"/>
                  </a:moveTo>
                  <a:lnTo>
                    <a:pt x="0" y="28"/>
                  </a:lnTo>
                  <a:lnTo>
                    <a:pt x="282" y="28"/>
                  </a:lnTo>
                </a:path>
              </a:pathLst>
            </a:custGeom>
            <a:noFill/>
            <a:ln w="45"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0" name="Freeform 62"/>
            <p:cNvSpPr>
              <a:spLocks/>
            </p:cNvSpPr>
            <p:nvPr/>
          </p:nvSpPr>
          <p:spPr bwMode="auto">
            <a:xfrm>
              <a:off x="4696" y="2355"/>
              <a:ext cx="73" cy="55"/>
            </a:xfrm>
            <a:custGeom>
              <a:avLst/>
              <a:gdLst>
                <a:gd name="T0" fmla="*/ 0 w 8"/>
                <a:gd name="T1" fmla="*/ 0 h 6"/>
                <a:gd name="T2" fmla="*/ 8 w 8"/>
                <a:gd name="T3" fmla="*/ 3 h 6"/>
                <a:gd name="T4" fmla="*/ 0 w 8"/>
                <a:gd name="T5" fmla="*/ 6 h 6"/>
                <a:gd name="T6" fmla="*/ 0 w 8"/>
                <a:gd name="T7" fmla="*/ 0 h 6"/>
              </a:gdLst>
              <a:ahLst/>
              <a:cxnLst>
                <a:cxn ang="0">
                  <a:pos x="T0" y="T1"/>
                </a:cxn>
                <a:cxn ang="0">
                  <a:pos x="T2" y="T3"/>
                </a:cxn>
                <a:cxn ang="0">
                  <a:pos x="T4" y="T5"/>
                </a:cxn>
                <a:cxn ang="0">
                  <a:pos x="T6" y="T7"/>
                </a:cxn>
              </a:cxnLst>
              <a:rect l="0" t="0" r="r" b="b"/>
              <a:pathLst>
                <a:path w="8" h="6">
                  <a:moveTo>
                    <a:pt x="0" y="0"/>
                  </a:moveTo>
                  <a:lnTo>
                    <a:pt x="8" y="3"/>
                  </a:lnTo>
                  <a:lnTo>
                    <a:pt x="0" y="6"/>
                  </a:lnTo>
                  <a:cubicBezTo>
                    <a:pt x="1" y="4"/>
                    <a:pt x="1" y="2"/>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1" name="Freeform 63"/>
            <p:cNvSpPr>
              <a:spLocks/>
            </p:cNvSpPr>
            <p:nvPr/>
          </p:nvSpPr>
          <p:spPr bwMode="auto">
            <a:xfrm>
              <a:off x="3168" y="1605"/>
              <a:ext cx="868" cy="488"/>
            </a:xfrm>
            <a:custGeom>
              <a:avLst/>
              <a:gdLst>
                <a:gd name="T0" fmla="*/ 0 w 96"/>
                <a:gd name="T1" fmla="*/ 0 h 54"/>
                <a:gd name="T2" fmla="*/ 0 w 96"/>
                <a:gd name="T3" fmla="*/ 54 h 54"/>
                <a:gd name="T4" fmla="*/ 96 w 96"/>
                <a:gd name="T5" fmla="*/ 54 h 54"/>
              </a:gdLst>
              <a:ahLst/>
              <a:cxnLst>
                <a:cxn ang="0">
                  <a:pos x="T0" y="T1"/>
                </a:cxn>
                <a:cxn ang="0">
                  <a:pos x="T2" y="T3"/>
                </a:cxn>
                <a:cxn ang="0">
                  <a:pos x="T4" y="T5"/>
                </a:cxn>
              </a:cxnLst>
              <a:rect l="0" t="0" r="r" b="b"/>
              <a:pathLst>
                <a:path w="96" h="54">
                  <a:moveTo>
                    <a:pt x="0" y="0"/>
                  </a:moveTo>
                  <a:lnTo>
                    <a:pt x="0" y="54"/>
                  </a:lnTo>
                  <a:lnTo>
                    <a:pt x="96" y="54"/>
                  </a:lnTo>
                </a:path>
              </a:pathLst>
            </a:custGeom>
            <a:noFill/>
            <a:ln w="45"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2" name="Freeform 64"/>
            <p:cNvSpPr>
              <a:spLocks/>
            </p:cNvSpPr>
            <p:nvPr/>
          </p:nvSpPr>
          <p:spPr bwMode="auto">
            <a:xfrm>
              <a:off x="3982" y="2066"/>
              <a:ext cx="63" cy="45"/>
            </a:xfrm>
            <a:custGeom>
              <a:avLst/>
              <a:gdLst>
                <a:gd name="T0" fmla="*/ 0 w 7"/>
                <a:gd name="T1" fmla="*/ 0 h 5"/>
                <a:gd name="T2" fmla="*/ 7 w 7"/>
                <a:gd name="T3" fmla="*/ 3 h 5"/>
                <a:gd name="T4" fmla="*/ 0 w 7"/>
                <a:gd name="T5" fmla="*/ 5 h 5"/>
                <a:gd name="T6" fmla="*/ 0 w 7"/>
                <a:gd name="T7" fmla="*/ 0 h 5"/>
              </a:gdLst>
              <a:ahLst/>
              <a:cxnLst>
                <a:cxn ang="0">
                  <a:pos x="T0" y="T1"/>
                </a:cxn>
                <a:cxn ang="0">
                  <a:pos x="T2" y="T3"/>
                </a:cxn>
                <a:cxn ang="0">
                  <a:pos x="T4" y="T5"/>
                </a:cxn>
                <a:cxn ang="0">
                  <a:pos x="T6" y="T7"/>
                </a:cxn>
              </a:cxnLst>
              <a:rect l="0" t="0" r="r" b="b"/>
              <a:pathLst>
                <a:path w="7" h="5">
                  <a:moveTo>
                    <a:pt x="0" y="0"/>
                  </a:moveTo>
                  <a:lnTo>
                    <a:pt x="7" y="3"/>
                  </a:lnTo>
                  <a:lnTo>
                    <a:pt x="0" y="5"/>
                  </a:lnTo>
                  <a:cubicBezTo>
                    <a:pt x="1" y="4"/>
                    <a:pt x="1" y="2"/>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3" name="Rectangle 65"/>
            <p:cNvSpPr>
              <a:spLocks noChangeArrowheads="1"/>
            </p:cNvSpPr>
            <p:nvPr/>
          </p:nvSpPr>
          <p:spPr bwMode="auto">
            <a:xfrm>
              <a:off x="2651" y="2263"/>
              <a:ext cx="30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7188" name="Freeform 70"/>
            <p:cNvSpPr>
              <a:spLocks/>
            </p:cNvSpPr>
            <p:nvPr/>
          </p:nvSpPr>
          <p:spPr bwMode="auto">
            <a:xfrm>
              <a:off x="4714" y="1957"/>
              <a:ext cx="55" cy="46"/>
            </a:xfrm>
            <a:custGeom>
              <a:avLst/>
              <a:gdLst>
                <a:gd name="T0" fmla="*/ 0 w 6"/>
                <a:gd name="T1" fmla="*/ 0 h 5"/>
                <a:gd name="T2" fmla="*/ 6 w 6"/>
                <a:gd name="T3" fmla="*/ 2 h 5"/>
                <a:gd name="T4" fmla="*/ 0 w 6"/>
                <a:gd name="T5" fmla="*/ 5 h 5"/>
                <a:gd name="T6" fmla="*/ 0 w 6"/>
                <a:gd name="T7" fmla="*/ 0 h 5"/>
              </a:gdLst>
              <a:ahLst/>
              <a:cxnLst>
                <a:cxn ang="0">
                  <a:pos x="T0" y="T1"/>
                </a:cxn>
                <a:cxn ang="0">
                  <a:pos x="T2" y="T3"/>
                </a:cxn>
                <a:cxn ang="0">
                  <a:pos x="T4" y="T5"/>
                </a:cxn>
                <a:cxn ang="0">
                  <a:pos x="T6" y="T7"/>
                </a:cxn>
              </a:cxnLst>
              <a:rect l="0" t="0" r="r" b="b"/>
              <a:pathLst>
                <a:path w="6" h="5">
                  <a:moveTo>
                    <a:pt x="0" y="0"/>
                  </a:moveTo>
                  <a:lnTo>
                    <a:pt x="6" y="2"/>
                  </a:lnTo>
                  <a:lnTo>
                    <a:pt x="0" y="5"/>
                  </a:lnTo>
                  <a:cubicBezTo>
                    <a:pt x="1" y="3"/>
                    <a:pt x="1" y="2"/>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9" name="Rectangle 71"/>
            <p:cNvSpPr>
              <a:spLocks noChangeArrowheads="1"/>
            </p:cNvSpPr>
            <p:nvPr/>
          </p:nvSpPr>
          <p:spPr bwMode="auto">
            <a:xfrm>
              <a:off x="3545" y="1985"/>
              <a:ext cx="136"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7190" name="Rectangle 72"/>
            <p:cNvSpPr>
              <a:spLocks noChangeArrowheads="1"/>
            </p:cNvSpPr>
            <p:nvPr/>
          </p:nvSpPr>
          <p:spPr bwMode="auto">
            <a:xfrm>
              <a:off x="4487" y="1845"/>
              <a:ext cx="29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isWb</a:t>
              </a:r>
              <a:endParaRPr kumimoji="0" lang="en-US" sz="1800" b="0" i="0" u="none" strike="noStrike" cap="none" normalizeH="0" baseline="0" smtClean="0">
                <a:ln>
                  <a:noFill/>
                </a:ln>
                <a:solidFill>
                  <a:schemeClr val="tx1"/>
                </a:solidFill>
                <a:effectLst/>
                <a:latin typeface="Arial" pitchFamily="34" charset="0"/>
              </a:endParaRPr>
            </a:p>
          </p:txBody>
        </p:sp>
        <p:sp>
          <p:nvSpPr>
            <p:cNvPr id="7192" name="Rectangle 73"/>
            <p:cNvSpPr>
              <a:spLocks noChangeArrowheads="1"/>
            </p:cNvSpPr>
            <p:nvPr/>
          </p:nvSpPr>
          <p:spPr bwMode="auto">
            <a:xfrm>
              <a:off x="2408" y="1505"/>
              <a:ext cx="398" cy="109"/>
            </a:xfrm>
            <a:prstGeom prst="rect">
              <a:avLst/>
            </a:prstGeom>
            <a:solidFill>
              <a:srgbClr val="B2CFD6"/>
            </a:solidFill>
            <a:ln w="1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93" name="Rectangle 74"/>
            <p:cNvSpPr>
              <a:spLocks noChangeArrowheads="1"/>
            </p:cNvSpPr>
            <p:nvPr/>
          </p:nvSpPr>
          <p:spPr bwMode="auto">
            <a:xfrm>
              <a:off x="2420" y="1507"/>
              <a:ext cx="392"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aluResult</a:t>
              </a:r>
              <a:endParaRPr kumimoji="0" lang="en-US" sz="1800" b="0" i="0" u="none" strike="noStrike" cap="none" normalizeH="0" baseline="0" smtClean="0">
                <a:ln>
                  <a:noFill/>
                </a:ln>
                <a:solidFill>
                  <a:schemeClr val="tx1"/>
                </a:solidFill>
                <a:effectLst/>
                <a:latin typeface="Arial" pitchFamily="34" charset="0"/>
              </a:endParaRPr>
            </a:p>
          </p:txBody>
        </p:sp>
        <p:sp>
          <p:nvSpPr>
            <p:cNvPr id="7194" name="Rectangle 75"/>
            <p:cNvSpPr>
              <a:spLocks noChangeArrowheads="1"/>
            </p:cNvSpPr>
            <p:nvPr/>
          </p:nvSpPr>
          <p:spPr bwMode="auto">
            <a:xfrm>
              <a:off x="2414" y="1845"/>
              <a:ext cx="21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00</a:t>
              </a:r>
              <a:endParaRPr kumimoji="0" lang="en-US" sz="1800" b="0" i="0" u="none" strike="noStrike" cap="none" normalizeH="0" baseline="0" smtClean="0">
                <a:ln>
                  <a:noFill/>
                </a:ln>
                <a:solidFill>
                  <a:schemeClr val="tx1"/>
                </a:solidFill>
                <a:effectLst/>
                <a:latin typeface="Arial" pitchFamily="34" charset="0"/>
              </a:endParaRPr>
            </a:p>
          </p:txBody>
        </p:sp>
        <p:sp>
          <p:nvSpPr>
            <p:cNvPr id="7195" name="Rectangle 76"/>
            <p:cNvSpPr>
              <a:spLocks noChangeArrowheads="1"/>
            </p:cNvSpPr>
            <p:nvPr/>
          </p:nvSpPr>
          <p:spPr bwMode="auto">
            <a:xfrm>
              <a:off x="1907" y="1849"/>
              <a:ext cx="21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7196" name="Oval 77"/>
            <p:cNvSpPr>
              <a:spLocks noChangeArrowheads="1"/>
            </p:cNvSpPr>
            <p:nvPr/>
          </p:nvSpPr>
          <p:spPr bwMode="auto">
            <a:xfrm>
              <a:off x="1377" y="1713"/>
              <a:ext cx="208" cy="172"/>
            </a:xfrm>
            <a:prstGeom prst="ellipse">
              <a:avLst/>
            </a:prstGeom>
            <a:solidFill>
              <a:srgbClr val="F0D8C2"/>
            </a:solidFill>
            <a:ln w="2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97" name="Line 78"/>
            <p:cNvSpPr>
              <a:spLocks noChangeShapeType="1"/>
            </p:cNvSpPr>
            <p:nvPr/>
          </p:nvSpPr>
          <p:spPr bwMode="auto">
            <a:xfrm>
              <a:off x="1413" y="1795"/>
              <a:ext cx="127" cy="0"/>
            </a:xfrm>
            <a:prstGeom prst="line">
              <a:avLst/>
            </a:prstGeom>
            <a:noFill/>
            <a:ln w="2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8" name="Line 79"/>
            <p:cNvSpPr>
              <a:spLocks noChangeShapeType="1"/>
            </p:cNvSpPr>
            <p:nvPr/>
          </p:nvSpPr>
          <p:spPr bwMode="auto">
            <a:xfrm>
              <a:off x="1486" y="1731"/>
              <a:ext cx="0" cy="136"/>
            </a:xfrm>
            <a:prstGeom prst="line">
              <a:avLst/>
            </a:prstGeom>
            <a:noFill/>
            <a:ln w="2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9" name="Line 80"/>
            <p:cNvSpPr>
              <a:spLocks noChangeShapeType="1"/>
            </p:cNvSpPr>
            <p:nvPr/>
          </p:nvSpPr>
          <p:spPr bwMode="auto">
            <a:xfrm>
              <a:off x="1486" y="1605"/>
              <a:ext cx="0" cy="99"/>
            </a:xfrm>
            <a:prstGeom prst="line">
              <a:avLst/>
            </a:prstGeom>
            <a:noFill/>
            <a:ln w="4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0" name="Freeform 81"/>
            <p:cNvSpPr>
              <a:spLocks/>
            </p:cNvSpPr>
            <p:nvPr/>
          </p:nvSpPr>
          <p:spPr bwMode="auto">
            <a:xfrm>
              <a:off x="1458" y="1659"/>
              <a:ext cx="46" cy="63"/>
            </a:xfrm>
            <a:custGeom>
              <a:avLst/>
              <a:gdLst>
                <a:gd name="T0" fmla="*/ 5 w 5"/>
                <a:gd name="T1" fmla="*/ 0 h 7"/>
                <a:gd name="T2" fmla="*/ 3 w 5"/>
                <a:gd name="T3" fmla="*/ 7 h 7"/>
                <a:gd name="T4" fmla="*/ 0 w 5"/>
                <a:gd name="T5" fmla="*/ 0 h 7"/>
                <a:gd name="T6" fmla="*/ 5 w 5"/>
                <a:gd name="T7" fmla="*/ 0 h 7"/>
              </a:gdLst>
              <a:ahLst/>
              <a:cxnLst>
                <a:cxn ang="0">
                  <a:pos x="T0" y="T1"/>
                </a:cxn>
                <a:cxn ang="0">
                  <a:pos x="T2" y="T3"/>
                </a:cxn>
                <a:cxn ang="0">
                  <a:pos x="T4" y="T5"/>
                </a:cxn>
                <a:cxn ang="0">
                  <a:pos x="T6" y="T7"/>
                </a:cxn>
              </a:cxnLst>
              <a:rect l="0" t="0" r="r" b="b"/>
              <a:pathLst>
                <a:path w="5" h="7">
                  <a:moveTo>
                    <a:pt x="5" y="0"/>
                  </a:moveTo>
                  <a:lnTo>
                    <a:pt x="3" y="7"/>
                  </a:lnTo>
                  <a:lnTo>
                    <a:pt x="0" y="0"/>
                  </a:lnTo>
                  <a:cubicBezTo>
                    <a:pt x="2" y="1"/>
                    <a:pt x="4" y="1"/>
                    <a:pt x="5"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1" name="Freeform 82"/>
            <p:cNvSpPr>
              <a:spLocks/>
            </p:cNvSpPr>
            <p:nvPr/>
          </p:nvSpPr>
          <p:spPr bwMode="auto">
            <a:xfrm>
              <a:off x="1567" y="1740"/>
              <a:ext cx="425" cy="91"/>
            </a:xfrm>
            <a:custGeom>
              <a:avLst/>
              <a:gdLst>
                <a:gd name="T0" fmla="*/ 0 w 47"/>
                <a:gd name="T1" fmla="*/ 0 h 10"/>
                <a:gd name="T2" fmla="*/ 47 w 47"/>
                <a:gd name="T3" fmla="*/ 0 h 10"/>
                <a:gd name="T4" fmla="*/ 47 w 47"/>
                <a:gd name="T5" fmla="*/ 10 h 10"/>
              </a:gdLst>
              <a:ahLst/>
              <a:cxnLst>
                <a:cxn ang="0">
                  <a:pos x="T0" y="T1"/>
                </a:cxn>
                <a:cxn ang="0">
                  <a:pos x="T2" y="T3"/>
                </a:cxn>
                <a:cxn ang="0">
                  <a:pos x="T4" y="T5"/>
                </a:cxn>
              </a:cxnLst>
              <a:rect l="0" t="0" r="r" b="b"/>
              <a:pathLst>
                <a:path w="47" h="10">
                  <a:moveTo>
                    <a:pt x="0" y="0"/>
                  </a:moveTo>
                  <a:lnTo>
                    <a:pt x="47" y="0"/>
                  </a:lnTo>
                  <a:lnTo>
                    <a:pt x="47" y="10"/>
                  </a:lnTo>
                </a:path>
              </a:pathLst>
            </a:custGeom>
            <a:noFill/>
            <a:ln w="45"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2" name="Freeform 83"/>
            <p:cNvSpPr>
              <a:spLocks/>
            </p:cNvSpPr>
            <p:nvPr/>
          </p:nvSpPr>
          <p:spPr bwMode="auto">
            <a:xfrm>
              <a:off x="1965" y="1767"/>
              <a:ext cx="54" cy="73"/>
            </a:xfrm>
            <a:custGeom>
              <a:avLst/>
              <a:gdLst>
                <a:gd name="T0" fmla="*/ 6 w 6"/>
                <a:gd name="T1" fmla="*/ 0 h 8"/>
                <a:gd name="T2" fmla="*/ 3 w 6"/>
                <a:gd name="T3" fmla="*/ 8 h 8"/>
                <a:gd name="T4" fmla="*/ 0 w 6"/>
                <a:gd name="T5" fmla="*/ 0 h 8"/>
                <a:gd name="T6" fmla="*/ 6 w 6"/>
                <a:gd name="T7" fmla="*/ 0 h 8"/>
              </a:gdLst>
              <a:ahLst/>
              <a:cxnLst>
                <a:cxn ang="0">
                  <a:pos x="T0" y="T1"/>
                </a:cxn>
                <a:cxn ang="0">
                  <a:pos x="T2" y="T3"/>
                </a:cxn>
                <a:cxn ang="0">
                  <a:pos x="T4" y="T5"/>
                </a:cxn>
                <a:cxn ang="0">
                  <a:pos x="T6" y="T7"/>
                </a:cxn>
              </a:cxnLst>
              <a:rect l="0" t="0" r="r" b="b"/>
              <a:pathLst>
                <a:path w="6" h="8">
                  <a:moveTo>
                    <a:pt x="6" y="0"/>
                  </a:moveTo>
                  <a:lnTo>
                    <a:pt x="3" y="8"/>
                  </a:lnTo>
                  <a:lnTo>
                    <a:pt x="0" y="0"/>
                  </a:lnTo>
                  <a:cubicBezTo>
                    <a:pt x="2" y="1"/>
                    <a:pt x="4" y="1"/>
                    <a:pt x="6"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3" name="Line 84"/>
            <p:cNvSpPr>
              <a:spLocks noChangeShapeType="1"/>
            </p:cNvSpPr>
            <p:nvPr/>
          </p:nvSpPr>
          <p:spPr bwMode="auto">
            <a:xfrm>
              <a:off x="1214" y="1804"/>
              <a:ext cx="145" cy="0"/>
            </a:xfrm>
            <a:prstGeom prst="line">
              <a:avLst/>
            </a:prstGeom>
            <a:noFill/>
            <a:ln w="54"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4" name="Freeform 85"/>
            <p:cNvSpPr>
              <a:spLocks/>
            </p:cNvSpPr>
            <p:nvPr/>
          </p:nvSpPr>
          <p:spPr bwMode="auto">
            <a:xfrm>
              <a:off x="1296" y="1777"/>
              <a:ext cx="81" cy="54"/>
            </a:xfrm>
            <a:custGeom>
              <a:avLst/>
              <a:gdLst>
                <a:gd name="T0" fmla="*/ 0 w 9"/>
                <a:gd name="T1" fmla="*/ 0 h 6"/>
                <a:gd name="T2" fmla="*/ 9 w 9"/>
                <a:gd name="T3" fmla="*/ 3 h 6"/>
                <a:gd name="T4" fmla="*/ 0 w 9"/>
                <a:gd name="T5" fmla="*/ 6 h 6"/>
                <a:gd name="T6" fmla="*/ 0 w 9"/>
                <a:gd name="T7" fmla="*/ 0 h 6"/>
              </a:gdLst>
              <a:ahLst/>
              <a:cxnLst>
                <a:cxn ang="0">
                  <a:pos x="T0" y="T1"/>
                </a:cxn>
                <a:cxn ang="0">
                  <a:pos x="T2" y="T3"/>
                </a:cxn>
                <a:cxn ang="0">
                  <a:pos x="T4" y="T5"/>
                </a:cxn>
                <a:cxn ang="0">
                  <a:pos x="T6" y="T7"/>
                </a:cxn>
              </a:cxnLst>
              <a:rect l="0" t="0" r="r" b="b"/>
              <a:pathLst>
                <a:path w="9" h="6">
                  <a:moveTo>
                    <a:pt x="0" y="0"/>
                  </a:moveTo>
                  <a:lnTo>
                    <a:pt x="9" y="3"/>
                  </a:lnTo>
                  <a:lnTo>
                    <a:pt x="0" y="6"/>
                  </a:lnTo>
                  <a:cubicBezTo>
                    <a:pt x="2" y="4"/>
                    <a:pt x="2" y="2"/>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5" name="Freeform 86"/>
            <p:cNvSpPr>
              <a:spLocks/>
            </p:cNvSpPr>
            <p:nvPr/>
          </p:nvSpPr>
          <p:spPr bwMode="auto">
            <a:xfrm>
              <a:off x="1078" y="1722"/>
              <a:ext cx="154" cy="199"/>
            </a:xfrm>
            <a:custGeom>
              <a:avLst/>
              <a:gdLst>
                <a:gd name="T0" fmla="*/ 0 w 17"/>
                <a:gd name="T1" fmla="*/ 0 h 22"/>
                <a:gd name="T2" fmla="*/ 17 w 17"/>
                <a:gd name="T3" fmla="*/ 0 h 22"/>
                <a:gd name="T4" fmla="*/ 17 w 17"/>
                <a:gd name="T5" fmla="*/ 0 h 22"/>
                <a:gd name="T6" fmla="*/ 17 w 17"/>
                <a:gd name="T7" fmla="*/ 22 h 22"/>
                <a:gd name="T8" fmla="*/ 17 w 17"/>
                <a:gd name="T9" fmla="*/ 22 h 22"/>
                <a:gd name="T10" fmla="*/ 0 w 17"/>
                <a:gd name="T11" fmla="*/ 22 h 22"/>
                <a:gd name="T12" fmla="*/ 0 w 17"/>
                <a:gd name="T13" fmla="*/ 22 h 22"/>
                <a:gd name="T14" fmla="*/ 0 w 17"/>
                <a:gd name="T15" fmla="*/ 0 h 22"/>
                <a:gd name="T16" fmla="*/ 0 w 17"/>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0" y="0"/>
                  </a:moveTo>
                  <a:lnTo>
                    <a:pt x="17" y="0"/>
                  </a:lnTo>
                  <a:cubicBezTo>
                    <a:pt x="17" y="0"/>
                    <a:pt x="17" y="0"/>
                    <a:pt x="17" y="0"/>
                  </a:cubicBezTo>
                  <a:lnTo>
                    <a:pt x="17" y="22"/>
                  </a:lnTo>
                  <a:cubicBezTo>
                    <a:pt x="17" y="22"/>
                    <a:pt x="17" y="22"/>
                    <a:pt x="17" y="22"/>
                  </a:cubicBezTo>
                  <a:lnTo>
                    <a:pt x="0" y="22"/>
                  </a:lnTo>
                  <a:cubicBezTo>
                    <a:pt x="0" y="22"/>
                    <a:pt x="0" y="22"/>
                    <a:pt x="0" y="22"/>
                  </a:cubicBezTo>
                  <a:lnTo>
                    <a:pt x="0" y="0"/>
                  </a:lnTo>
                  <a:cubicBezTo>
                    <a:pt x="0" y="0"/>
                    <a:pt x="0" y="0"/>
                    <a:pt x="0" y="0"/>
                  </a:cubicBezTo>
                  <a:close/>
                </a:path>
              </a:pathLst>
            </a:custGeom>
            <a:solidFill>
              <a:srgbClr val="F0D8C2"/>
            </a:solidFill>
            <a:ln w="4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06" name="Rectangle 87"/>
            <p:cNvSpPr>
              <a:spLocks noChangeArrowheads="1"/>
            </p:cNvSpPr>
            <p:nvPr/>
          </p:nvSpPr>
          <p:spPr bwMode="auto">
            <a:xfrm>
              <a:off x="1101" y="1734"/>
              <a:ext cx="20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MT"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7207" name="Freeform 88"/>
            <p:cNvSpPr>
              <a:spLocks/>
            </p:cNvSpPr>
            <p:nvPr/>
          </p:nvSpPr>
          <p:spPr bwMode="auto">
            <a:xfrm>
              <a:off x="4208" y="1596"/>
              <a:ext cx="0" cy="280"/>
            </a:xfrm>
            <a:custGeom>
              <a:avLst/>
              <a:gdLst>
                <a:gd name="T0" fmla="*/ 31 h 31"/>
                <a:gd name="T1" fmla="*/ 0 h 31"/>
                <a:gd name="T2" fmla="*/ 31 h 31"/>
              </a:gdLst>
              <a:ahLst/>
              <a:cxnLst>
                <a:cxn ang="0">
                  <a:pos x="0" y="T0"/>
                </a:cxn>
                <a:cxn ang="0">
                  <a:pos x="0" y="T1"/>
                </a:cxn>
                <a:cxn ang="0">
                  <a:pos x="0" y="T2"/>
                </a:cxn>
              </a:cxnLst>
              <a:rect l="0" t="0" r="r" b="b"/>
              <a:pathLst>
                <a:path h="31">
                  <a:moveTo>
                    <a:pt x="0" y="31"/>
                  </a:moveTo>
                  <a:cubicBezTo>
                    <a:pt x="0" y="18"/>
                    <a:pt x="0" y="0"/>
                    <a:pt x="0" y="0"/>
                  </a:cubicBezTo>
                  <a:lnTo>
                    <a:pt x="0" y="3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8" name="Freeform 89"/>
            <p:cNvSpPr>
              <a:spLocks/>
            </p:cNvSpPr>
            <p:nvPr/>
          </p:nvSpPr>
          <p:spPr bwMode="auto">
            <a:xfrm>
              <a:off x="4208" y="1813"/>
              <a:ext cx="0" cy="63"/>
            </a:xfrm>
            <a:custGeom>
              <a:avLst/>
              <a:gdLst>
                <a:gd name="T0" fmla="*/ 63 h 63"/>
                <a:gd name="T1" fmla="*/ 18 h 63"/>
                <a:gd name="T2" fmla="*/ 0 h 63"/>
              </a:gdLst>
              <a:ahLst/>
              <a:cxnLst>
                <a:cxn ang="0">
                  <a:pos x="0" y="T0"/>
                </a:cxn>
                <a:cxn ang="0">
                  <a:pos x="0" y="T1"/>
                </a:cxn>
                <a:cxn ang="0">
                  <a:pos x="0" y="T2"/>
                </a:cxn>
              </a:cxnLst>
              <a:rect l="0" t="0" r="r" b="b"/>
              <a:pathLst>
                <a:path h="63">
                  <a:moveTo>
                    <a:pt x="0" y="63"/>
                  </a:moveTo>
                  <a:lnTo>
                    <a:pt x="0" y="18"/>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9" name="Line 90"/>
            <p:cNvSpPr>
              <a:spLocks noChangeShapeType="1"/>
            </p:cNvSpPr>
            <p:nvPr/>
          </p:nvSpPr>
          <p:spPr bwMode="auto">
            <a:xfrm flipV="1">
              <a:off x="4208" y="1795"/>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0" name="Freeform 91"/>
            <p:cNvSpPr>
              <a:spLocks/>
            </p:cNvSpPr>
            <p:nvPr/>
          </p:nvSpPr>
          <p:spPr bwMode="auto">
            <a:xfrm>
              <a:off x="4208" y="1722"/>
              <a:ext cx="0" cy="55"/>
            </a:xfrm>
            <a:custGeom>
              <a:avLst/>
              <a:gdLst>
                <a:gd name="T0" fmla="*/ 55 h 55"/>
                <a:gd name="T1" fmla="*/ 9 h 55"/>
                <a:gd name="T2" fmla="*/ 0 h 55"/>
              </a:gdLst>
              <a:ahLst/>
              <a:cxnLst>
                <a:cxn ang="0">
                  <a:pos x="0" y="T0"/>
                </a:cxn>
                <a:cxn ang="0">
                  <a:pos x="0" y="T1"/>
                </a:cxn>
                <a:cxn ang="0">
                  <a:pos x="0" y="T2"/>
                </a:cxn>
              </a:cxnLst>
              <a:rect l="0" t="0" r="r" b="b"/>
              <a:pathLst>
                <a:path h="55">
                  <a:moveTo>
                    <a:pt x="0" y="55"/>
                  </a:moveTo>
                  <a:lnTo>
                    <a:pt x="0" y="9"/>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1" name="Line 92"/>
            <p:cNvSpPr>
              <a:spLocks noChangeShapeType="1"/>
            </p:cNvSpPr>
            <p:nvPr/>
          </p:nvSpPr>
          <p:spPr bwMode="auto">
            <a:xfrm flipV="1">
              <a:off x="4208" y="1695"/>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2" name="Freeform 93"/>
            <p:cNvSpPr>
              <a:spLocks/>
            </p:cNvSpPr>
            <p:nvPr/>
          </p:nvSpPr>
          <p:spPr bwMode="auto">
            <a:xfrm>
              <a:off x="4208" y="1623"/>
              <a:ext cx="0" cy="54"/>
            </a:xfrm>
            <a:custGeom>
              <a:avLst/>
              <a:gdLst>
                <a:gd name="T0" fmla="*/ 54 h 54"/>
                <a:gd name="T1" fmla="*/ 27 h 54"/>
                <a:gd name="T2" fmla="*/ 0 h 54"/>
                <a:gd name="T3" fmla="*/ 0 h 54"/>
              </a:gdLst>
              <a:ahLst/>
              <a:cxnLst>
                <a:cxn ang="0">
                  <a:pos x="0" y="T0"/>
                </a:cxn>
                <a:cxn ang="0">
                  <a:pos x="0" y="T1"/>
                </a:cxn>
                <a:cxn ang="0">
                  <a:pos x="0" y="T2"/>
                </a:cxn>
                <a:cxn ang="0">
                  <a:pos x="0" y="T3"/>
                </a:cxn>
              </a:cxnLst>
              <a:rect l="0" t="0" r="r" b="b"/>
              <a:pathLst>
                <a:path h="54">
                  <a:moveTo>
                    <a:pt x="0" y="54"/>
                  </a:moveTo>
                  <a:lnTo>
                    <a:pt x="0" y="27"/>
                  </a:ln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3" name="Freeform 94"/>
            <p:cNvSpPr>
              <a:spLocks/>
            </p:cNvSpPr>
            <p:nvPr/>
          </p:nvSpPr>
          <p:spPr bwMode="auto">
            <a:xfrm>
              <a:off x="4208" y="1596"/>
              <a:ext cx="0" cy="9"/>
            </a:xfrm>
            <a:custGeom>
              <a:avLst/>
              <a:gdLst>
                <a:gd name="T0" fmla="*/ 9 h 9"/>
                <a:gd name="T1" fmla="*/ 0 h 9"/>
                <a:gd name="T2" fmla="*/ 0 h 9"/>
                <a:gd name="T3" fmla="*/ 0 h 9"/>
              </a:gdLst>
              <a:ahLst/>
              <a:cxnLst>
                <a:cxn ang="0">
                  <a:pos x="0" y="T0"/>
                </a:cxn>
                <a:cxn ang="0">
                  <a:pos x="0" y="T1"/>
                </a:cxn>
                <a:cxn ang="0">
                  <a:pos x="0" y="T2"/>
                </a:cxn>
                <a:cxn ang="0">
                  <a:pos x="0" y="T3"/>
                </a:cxn>
              </a:cxnLst>
              <a:rect l="0" t="0" r="r" b="b"/>
              <a:pathLst>
                <a:path h="9">
                  <a:moveTo>
                    <a:pt x="0" y="9"/>
                  </a:moveTo>
                  <a:lnTo>
                    <a:pt x="0" y="0"/>
                  </a:ln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4" name="Line 95"/>
            <p:cNvSpPr>
              <a:spLocks noChangeShapeType="1"/>
            </p:cNvSpPr>
            <p:nvPr/>
          </p:nvSpPr>
          <p:spPr bwMode="auto">
            <a:xfrm>
              <a:off x="4208" y="1614"/>
              <a:ext cx="0" cy="5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5" name="Line 96"/>
            <p:cNvSpPr>
              <a:spLocks noChangeShapeType="1"/>
            </p:cNvSpPr>
            <p:nvPr/>
          </p:nvSpPr>
          <p:spPr bwMode="auto">
            <a:xfrm>
              <a:off x="4208" y="1686"/>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6" name="Line 97"/>
            <p:cNvSpPr>
              <a:spLocks noChangeShapeType="1"/>
            </p:cNvSpPr>
            <p:nvPr/>
          </p:nvSpPr>
          <p:spPr bwMode="auto">
            <a:xfrm>
              <a:off x="4208" y="1713"/>
              <a:ext cx="0" cy="5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7" name="Line 98"/>
            <p:cNvSpPr>
              <a:spLocks noChangeShapeType="1"/>
            </p:cNvSpPr>
            <p:nvPr/>
          </p:nvSpPr>
          <p:spPr bwMode="auto">
            <a:xfrm>
              <a:off x="4208" y="1786"/>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8" name="Line 99"/>
            <p:cNvSpPr>
              <a:spLocks noChangeShapeType="1"/>
            </p:cNvSpPr>
            <p:nvPr/>
          </p:nvSpPr>
          <p:spPr bwMode="auto">
            <a:xfrm>
              <a:off x="4208" y="1813"/>
              <a:ext cx="0" cy="5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0" name="Freeform 101"/>
            <p:cNvSpPr>
              <a:spLocks/>
            </p:cNvSpPr>
            <p:nvPr/>
          </p:nvSpPr>
          <p:spPr bwMode="auto">
            <a:xfrm>
              <a:off x="2661" y="1840"/>
              <a:ext cx="64" cy="45"/>
            </a:xfrm>
            <a:custGeom>
              <a:avLst/>
              <a:gdLst>
                <a:gd name="T0" fmla="*/ 7 w 7"/>
                <a:gd name="T1" fmla="*/ 5 h 5"/>
                <a:gd name="T2" fmla="*/ 0 w 7"/>
                <a:gd name="T3" fmla="*/ 3 h 5"/>
                <a:gd name="T4" fmla="*/ 7 w 7"/>
                <a:gd name="T5" fmla="*/ 0 h 5"/>
                <a:gd name="T6" fmla="*/ 7 w 7"/>
                <a:gd name="T7" fmla="*/ 5 h 5"/>
              </a:gdLst>
              <a:ahLst/>
              <a:cxnLst>
                <a:cxn ang="0">
                  <a:pos x="T0" y="T1"/>
                </a:cxn>
                <a:cxn ang="0">
                  <a:pos x="T2" y="T3"/>
                </a:cxn>
                <a:cxn ang="0">
                  <a:pos x="T4" y="T5"/>
                </a:cxn>
                <a:cxn ang="0">
                  <a:pos x="T6" y="T7"/>
                </a:cxn>
              </a:cxnLst>
              <a:rect l="0" t="0" r="r" b="b"/>
              <a:pathLst>
                <a:path w="7" h="5">
                  <a:moveTo>
                    <a:pt x="7" y="5"/>
                  </a:moveTo>
                  <a:lnTo>
                    <a:pt x="0" y="3"/>
                  </a:lnTo>
                  <a:lnTo>
                    <a:pt x="7" y="0"/>
                  </a:lnTo>
                  <a:cubicBezTo>
                    <a:pt x="6" y="1"/>
                    <a:pt x="6" y="4"/>
                    <a:pt x="7" y="5"/>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21" name="Freeform 102"/>
            <p:cNvSpPr>
              <a:spLocks/>
            </p:cNvSpPr>
            <p:nvPr/>
          </p:nvSpPr>
          <p:spPr bwMode="auto">
            <a:xfrm>
              <a:off x="4036" y="2003"/>
              <a:ext cx="127" cy="361"/>
            </a:xfrm>
            <a:custGeom>
              <a:avLst/>
              <a:gdLst>
                <a:gd name="T0" fmla="*/ 0 w 14"/>
                <a:gd name="T1" fmla="*/ 40 h 40"/>
                <a:gd name="T2" fmla="*/ 13 w 14"/>
                <a:gd name="T3" fmla="*/ 31 h 40"/>
                <a:gd name="T4" fmla="*/ 14 w 14"/>
                <a:gd name="T5" fmla="*/ 10 h 40"/>
                <a:gd name="T6" fmla="*/ 0 w 14"/>
                <a:gd name="T7" fmla="*/ 0 h 40"/>
                <a:gd name="T8" fmla="*/ 0 w 14"/>
                <a:gd name="T9" fmla="*/ 40 h 40"/>
              </a:gdLst>
              <a:ahLst/>
              <a:cxnLst>
                <a:cxn ang="0">
                  <a:pos x="T0" y="T1"/>
                </a:cxn>
                <a:cxn ang="0">
                  <a:pos x="T2" y="T3"/>
                </a:cxn>
                <a:cxn ang="0">
                  <a:pos x="T4" y="T5"/>
                </a:cxn>
                <a:cxn ang="0">
                  <a:pos x="T6" y="T7"/>
                </a:cxn>
                <a:cxn ang="0">
                  <a:pos x="T8" y="T9"/>
                </a:cxn>
              </a:cxnLst>
              <a:rect l="0" t="0" r="r" b="b"/>
              <a:pathLst>
                <a:path w="14" h="40">
                  <a:moveTo>
                    <a:pt x="0" y="40"/>
                  </a:moveTo>
                  <a:lnTo>
                    <a:pt x="13" y="31"/>
                  </a:lnTo>
                  <a:lnTo>
                    <a:pt x="14" y="10"/>
                  </a:lnTo>
                  <a:lnTo>
                    <a:pt x="0" y="0"/>
                  </a:lnTo>
                  <a:lnTo>
                    <a:pt x="0" y="40"/>
                  </a:lnTo>
                  <a:close/>
                </a:path>
              </a:pathLst>
            </a:custGeom>
            <a:solidFill>
              <a:srgbClr val="F2C5C3"/>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22" name="Rectangle 103"/>
            <p:cNvSpPr>
              <a:spLocks noChangeArrowheads="1"/>
            </p:cNvSpPr>
            <p:nvPr/>
          </p:nvSpPr>
          <p:spPr bwMode="auto">
            <a:xfrm>
              <a:off x="3739" y="1859"/>
              <a:ext cx="28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isCall</a:t>
              </a:r>
              <a:endParaRPr kumimoji="0" lang="en-US" sz="1800" b="0" i="0" u="none" strike="noStrike" cap="none" normalizeH="0" baseline="0" smtClean="0">
                <a:ln>
                  <a:noFill/>
                </a:ln>
                <a:solidFill>
                  <a:schemeClr val="tx1"/>
                </a:solidFill>
                <a:effectLst/>
                <a:latin typeface="Arial" pitchFamily="34" charset="0"/>
              </a:endParaRPr>
            </a:p>
          </p:txBody>
        </p:sp>
        <p:sp>
          <p:nvSpPr>
            <p:cNvPr id="7223" name="Line 104"/>
            <p:cNvSpPr>
              <a:spLocks noChangeShapeType="1"/>
            </p:cNvSpPr>
            <p:nvPr/>
          </p:nvSpPr>
          <p:spPr bwMode="auto">
            <a:xfrm>
              <a:off x="3313" y="2256"/>
              <a:ext cx="705" cy="0"/>
            </a:xfrm>
            <a:prstGeom prst="line">
              <a:avLst/>
            </a:prstGeom>
            <a:noFill/>
            <a:ln w="2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4" name="Freeform 105"/>
            <p:cNvSpPr>
              <a:spLocks/>
            </p:cNvSpPr>
            <p:nvPr/>
          </p:nvSpPr>
          <p:spPr bwMode="auto">
            <a:xfrm>
              <a:off x="3937" y="2229"/>
              <a:ext cx="81" cy="45"/>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2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25" name="Rectangle 106"/>
            <p:cNvSpPr>
              <a:spLocks noChangeArrowheads="1"/>
            </p:cNvSpPr>
            <p:nvPr/>
          </p:nvSpPr>
          <p:spPr bwMode="auto">
            <a:xfrm>
              <a:off x="3472" y="2249"/>
              <a:ext cx="26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ra(15)</a:t>
              </a:r>
              <a:endParaRPr kumimoji="0" lang="en-US" sz="1800" b="0" i="0" u="none" strike="noStrike" cap="none" normalizeH="0" baseline="0" smtClean="0">
                <a:ln>
                  <a:noFill/>
                </a:ln>
                <a:solidFill>
                  <a:schemeClr val="tx1"/>
                </a:solidFill>
                <a:effectLst/>
                <a:latin typeface="Arial" pitchFamily="34" charset="0"/>
              </a:endParaRPr>
            </a:p>
          </p:txBody>
        </p:sp>
        <p:sp>
          <p:nvSpPr>
            <p:cNvPr id="7226" name="Rectangle 107"/>
            <p:cNvSpPr>
              <a:spLocks noChangeArrowheads="1"/>
            </p:cNvSpPr>
            <p:nvPr/>
          </p:nvSpPr>
          <p:spPr bwMode="auto">
            <a:xfrm>
              <a:off x="4042" y="2060"/>
              <a:ext cx="11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7227" name="Rectangle 108"/>
            <p:cNvSpPr>
              <a:spLocks noChangeArrowheads="1"/>
            </p:cNvSpPr>
            <p:nvPr/>
          </p:nvSpPr>
          <p:spPr bwMode="auto">
            <a:xfrm>
              <a:off x="4036" y="2220"/>
              <a:ext cx="120"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7228" name="Line 109"/>
            <p:cNvSpPr>
              <a:spLocks noChangeShapeType="1"/>
            </p:cNvSpPr>
            <p:nvPr/>
          </p:nvSpPr>
          <p:spPr bwMode="auto">
            <a:xfrm>
              <a:off x="4145" y="2193"/>
              <a:ext cx="606" cy="0"/>
            </a:xfrm>
            <a:prstGeom prst="line">
              <a:avLst/>
            </a:prstGeom>
            <a:noFill/>
            <a:ln w="45" cap="flat">
              <a:solidFill>
                <a:srgbClr val="E542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9" name="Freeform 110"/>
            <p:cNvSpPr>
              <a:spLocks/>
            </p:cNvSpPr>
            <p:nvPr/>
          </p:nvSpPr>
          <p:spPr bwMode="auto">
            <a:xfrm>
              <a:off x="4696" y="2165"/>
              <a:ext cx="64" cy="55"/>
            </a:xfrm>
            <a:custGeom>
              <a:avLst/>
              <a:gdLst>
                <a:gd name="T0" fmla="*/ 0 w 7"/>
                <a:gd name="T1" fmla="*/ 0 h 6"/>
                <a:gd name="T2" fmla="*/ 7 w 7"/>
                <a:gd name="T3" fmla="*/ 3 h 6"/>
                <a:gd name="T4" fmla="*/ 0 w 7"/>
                <a:gd name="T5" fmla="*/ 6 h 6"/>
                <a:gd name="T6" fmla="*/ 0 w 7"/>
                <a:gd name="T7" fmla="*/ 0 h 6"/>
              </a:gdLst>
              <a:ahLst/>
              <a:cxnLst>
                <a:cxn ang="0">
                  <a:pos x="T0" y="T1"/>
                </a:cxn>
                <a:cxn ang="0">
                  <a:pos x="T2" y="T3"/>
                </a:cxn>
                <a:cxn ang="0">
                  <a:pos x="T4" y="T5"/>
                </a:cxn>
                <a:cxn ang="0">
                  <a:pos x="T6" y="T7"/>
                </a:cxn>
              </a:cxnLst>
              <a:rect l="0" t="0" r="r" b="b"/>
              <a:pathLst>
                <a:path w="7" h="6">
                  <a:moveTo>
                    <a:pt x="0" y="0"/>
                  </a:moveTo>
                  <a:lnTo>
                    <a:pt x="7" y="3"/>
                  </a:lnTo>
                  <a:lnTo>
                    <a:pt x="0" y="6"/>
                  </a:lnTo>
                  <a:cubicBezTo>
                    <a:pt x="1" y="4"/>
                    <a:pt x="1" y="2"/>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0" name="Freeform 111"/>
            <p:cNvSpPr>
              <a:spLocks/>
            </p:cNvSpPr>
            <p:nvPr/>
          </p:nvSpPr>
          <p:spPr bwMode="auto">
            <a:xfrm>
              <a:off x="4127" y="1921"/>
              <a:ext cx="0" cy="154"/>
            </a:xfrm>
            <a:custGeom>
              <a:avLst/>
              <a:gdLst>
                <a:gd name="T0" fmla="*/ 17 h 17"/>
                <a:gd name="T1" fmla="*/ 3 h 17"/>
                <a:gd name="T2" fmla="*/ 17 h 17"/>
              </a:gdLst>
              <a:ahLst/>
              <a:cxnLst>
                <a:cxn ang="0">
                  <a:pos x="0" y="T0"/>
                </a:cxn>
                <a:cxn ang="0">
                  <a:pos x="0" y="T1"/>
                </a:cxn>
                <a:cxn ang="0">
                  <a:pos x="0" y="T2"/>
                </a:cxn>
              </a:cxnLst>
              <a:rect l="0" t="0" r="r" b="b"/>
              <a:pathLst>
                <a:path h="17">
                  <a:moveTo>
                    <a:pt x="0" y="17"/>
                  </a:moveTo>
                  <a:cubicBezTo>
                    <a:pt x="0" y="0"/>
                    <a:pt x="0" y="3"/>
                    <a:pt x="0" y="3"/>
                  </a:cubicBezTo>
                  <a:lnTo>
                    <a:pt x="0" y="17"/>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1" name="Line 112"/>
            <p:cNvSpPr>
              <a:spLocks noChangeShapeType="1"/>
            </p:cNvSpPr>
            <p:nvPr/>
          </p:nvSpPr>
          <p:spPr bwMode="auto">
            <a:xfrm flipV="1">
              <a:off x="4127" y="2012"/>
              <a:ext cx="0" cy="63"/>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2" name="Freeform 113"/>
            <p:cNvSpPr>
              <a:spLocks/>
            </p:cNvSpPr>
            <p:nvPr/>
          </p:nvSpPr>
          <p:spPr bwMode="auto">
            <a:xfrm>
              <a:off x="4127" y="1985"/>
              <a:ext cx="0" cy="9"/>
            </a:xfrm>
            <a:custGeom>
              <a:avLst/>
              <a:gdLst>
                <a:gd name="T0" fmla="*/ 9 h 9"/>
                <a:gd name="T1" fmla="*/ 9 h 9"/>
                <a:gd name="T2" fmla="*/ 0 h 9"/>
              </a:gdLst>
              <a:ahLst/>
              <a:cxnLst>
                <a:cxn ang="0">
                  <a:pos x="0" y="T0"/>
                </a:cxn>
                <a:cxn ang="0">
                  <a:pos x="0" y="T1"/>
                </a:cxn>
                <a:cxn ang="0">
                  <a:pos x="0" y="T2"/>
                </a:cxn>
              </a:cxnLst>
              <a:rect l="0" t="0" r="r" b="b"/>
              <a:pathLst>
                <a:path h="9">
                  <a:moveTo>
                    <a:pt x="0" y="9"/>
                  </a:moveTo>
                  <a:lnTo>
                    <a:pt x="0" y="9"/>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3" name="Freeform 114"/>
            <p:cNvSpPr>
              <a:spLocks/>
            </p:cNvSpPr>
            <p:nvPr/>
          </p:nvSpPr>
          <p:spPr bwMode="auto">
            <a:xfrm>
              <a:off x="4127" y="1948"/>
              <a:ext cx="0" cy="55"/>
            </a:xfrm>
            <a:custGeom>
              <a:avLst/>
              <a:gdLst>
                <a:gd name="T0" fmla="*/ 18 h 55"/>
                <a:gd name="T1" fmla="*/ 9 h 55"/>
                <a:gd name="T2" fmla="*/ 0 h 55"/>
                <a:gd name="T3" fmla="*/ 0 h 55"/>
                <a:gd name="T4" fmla="*/ 0 h 55"/>
                <a:gd name="T5" fmla="*/ 55 h 55"/>
              </a:gdLst>
              <a:ahLst/>
              <a:cxnLst>
                <a:cxn ang="0">
                  <a:pos x="0" y="T0"/>
                </a:cxn>
                <a:cxn ang="0">
                  <a:pos x="0" y="T1"/>
                </a:cxn>
                <a:cxn ang="0">
                  <a:pos x="0" y="T2"/>
                </a:cxn>
                <a:cxn ang="0">
                  <a:pos x="0" y="T3"/>
                </a:cxn>
                <a:cxn ang="0">
                  <a:pos x="0" y="T4"/>
                </a:cxn>
                <a:cxn ang="0">
                  <a:pos x="0" y="T5"/>
                </a:cxn>
              </a:cxnLst>
              <a:rect l="0" t="0" r="r" b="b"/>
              <a:pathLst>
                <a:path h="55">
                  <a:moveTo>
                    <a:pt x="0" y="18"/>
                  </a:moveTo>
                  <a:lnTo>
                    <a:pt x="0" y="9"/>
                  </a:lnTo>
                  <a:lnTo>
                    <a:pt x="0" y="0"/>
                  </a:lnTo>
                  <a:lnTo>
                    <a:pt x="0" y="0"/>
                  </a:lnTo>
                  <a:lnTo>
                    <a:pt x="0" y="0"/>
                  </a:lnTo>
                  <a:lnTo>
                    <a:pt x="0" y="55"/>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4" name="Line 115"/>
            <p:cNvSpPr>
              <a:spLocks noChangeShapeType="1"/>
            </p:cNvSpPr>
            <p:nvPr/>
          </p:nvSpPr>
          <p:spPr bwMode="auto">
            <a:xfrm>
              <a:off x="4127" y="2012"/>
              <a:ext cx="0" cy="9"/>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5" name="Line 116"/>
            <p:cNvSpPr>
              <a:spLocks noChangeShapeType="1"/>
            </p:cNvSpPr>
            <p:nvPr/>
          </p:nvSpPr>
          <p:spPr bwMode="auto">
            <a:xfrm>
              <a:off x="4127" y="2039"/>
              <a:ext cx="0" cy="3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6" name="Oval 117"/>
            <p:cNvSpPr>
              <a:spLocks noChangeArrowheads="1"/>
            </p:cNvSpPr>
            <p:nvPr/>
          </p:nvSpPr>
          <p:spPr bwMode="auto">
            <a:xfrm>
              <a:off x="4108" y="1948"/>
              <a:ext cx="37" cy="46"/>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7" name="Oval 118"/>
            <p:cNvSpPr>
              <a:spLocks noChangeArrowheads="1"/>
            </p:cNvSpPr>
            <p:nvPr/>
          </p:nvSpPr>
          <p:spPr bwMode="auto">
            <a:xfrm>
              <a:off x="4108" y="1948"/>
              <a:ext cx="37" cy="4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8" name="Oval 119"/>
            <p:cNvSpPr>
              <a:spLocks noChangeArrowheads="1"/>
            </p:cNvSpPr>
            <p:nvPr/>
          </p:nvSpPr>
          <p:spPr bwMode="auto">
            <a:xfrm>
              <a:off x="4778" y="2084"/>
              <a:ext cx="144" cy="136"/>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9" name="Oval 120"/>
            <p:cNvSpPr>
              <a:spLocks noChangeArrowheads="1"/>
            </p:cNvSpPr>
            <p:nvPr/>
          </p:nvSpPr>
          <p:spPr bwMode="auto">
            <a:xfrm>
              <a:off x="4778" y="2084"/>
              <a:ext cx="144" cy="13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40" name="Rectangle 121"/>
            <p:cNvSpPr>
              <a:spLocks noChangeArrowheads="1"/>
            </p:cNvSpPr>
            <p:nvPr/>
          </p:nvSpPr>
          <p:spPr bwMode="auto">
            <a:xfrm>
              <a:off x="4806" y="2084"/>
              <a:ext cx="169"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7241" name="Oval 122"/>
            <p:cNvSpPr>
              <a:spLocks noChangeArrowheads="1"/>
            </p:cNvSpPr>
            <p:nvPr/>
          </p:nvSpPr>
          <p:spPr bwMode="auto">
            <a:xfrm>
              <a:off x="4778" y="2265"/>
              <a:ext cx="144" cy="127"/>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2" name="Oval 123"/>
            <p:cNvSpPr>
              <a:spLocks noChangeArrowheads="1"/>
            </p:cNvSpPr>
            <p:nvPr/>
          </p:nvSpPr>
          <p:spPr bwMode="auto">
            <a:xfrm>
              <a:off x="4778" y="2265"/>
              <a:ext cx="144" cy="12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43" name="Rectangle 124"/>
            <p:cNvSpPr>
              <a:spLocks noChangeArrowheads="1"/>
            </p:cNvSpPr>
            <p:nvPr/>
          </p:nvSpPr>
          <p:spPr bwMode="auto">
            <a:xfrm>
              <a:off x="4804" y="2255"/>
              <a:ext cx="17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7244" name="Oval 125"/>
            <p:cNvSpPr>
              <a:spLocks noChangeArrowheads="1"/>
            </p:cNvSpPr>
            <p:nvPr/>
          </p:nvSpPr>
          <p:spPr bwMode="auto">
            <a:xfrm>
              <a:off x="4769" y="1903"/>
              <a:ext cx="144" cy="127"/>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5" name="Oval 126"/>
            <p:cNvSpPr>
              <a:spLocks noChangeArrowheads="1"/>
            </p:cNvSpPr>
            <p:nvPr/>
          </p:nvSpPr>
          <p:spPr bwMode="auto">
            <a:xfrm>
              <a:off x="4769" y="1903"/>
              <a:ext cx="144" cy="12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46" name="Rectangle 127"/>
            <p:cNvSpPr>
              <a:spLocks noChangeArrowheads="1"/>
            </p:cNvSpPr>
            <p:nvPr/>
          </p:nvSpPr>
          <p:spPr bwMode="auto">
            <a:xfrm>
              <a:off x="4803" y="1899"/>
              <a:ext cx="16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7247" name="Oval 128"/>
            <p:cNvSpPr>
              <a:spLocks noChangeArrowheads="1"/>
            </p:cNvSpPr>
            <p:nvPr/>
          </p:nvSpPr>
          <p:spPr bwMode="auto">
            <a:xfrm>
              <a:off x="1042" y="2310"/>
              <a:ext cx="118" cy="100"/>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8" name="Oval 129"/>
            <p:cNvSpPr>
              <a:spLocks noChangeArrowheads="1"/>
            </p:cNvSpPr>
            <p:nvPr/>
          </p:nvSpPr>
          <p:spPr bwMode="auto">
            <a:xfrm>
              <a:off x="1042" y="2310"/>
              <a:ext cx="118" cy="1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49" name="Rectangle 130"/>
            <p:cNvSpPr>
              <a:spLocks noChangeArrowheads="1"/>
            </p:cNvSpPr>
            <p:nvPr/>
          </p:nvSpPr>
          <p:spPr bwMode="auto">
            <a:xfrm>
              <a:off x="1071" y="2306"/>
              <a:ext cx="13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7250" name="Oval 131"/>
            <p:cNvSpPr>
              <a:spLocks noChangeArrowheads="1"/>
            </p:cNvSpPr>
            <p:nvPr/>
          </p:nvSpPr>
          <p:spPr bwMode="auto">
            <a:xfrm>
              <a:off x="1042" y="2455"/>
              <a:ext cx="127" cy="99"/>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1" name="Oval 132"/>
            <p:cNvSpPr>
              <a:spLocks noChangeArrowheads="1"/>
            </p:cNvSpPr>
            <p:nvPr/>
          </p:nvSpPr>
          <p:spPr bwMode="auto">
            <a:xfrm>
              <a:off x="1042" y="2455"/>
              <a:ext cx="127" cy="9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52" name="Rectangle 133"/>
            <p:cNvSpPr>
              <a:spLocks noChangeArrowheads="1"/>
            </p:cNvSpPr>
            <p:nvPr/>
          </p:nvSpPr>
          <p:spPr bwMode="auto">
            <a:xfrm>
              <a:off x="1070" y="2457"/>
              <a:ext cx="14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7253" name="Rectangle 134"/>
            <p:cNvSpPr>
              <a:spLocks noChangeArrowheads="1"/>
            </p:cNvSpPr>
            <p:nvPr/>
          </p:nvSpPr>
          <p:spPr bwMode="auto">
            <a:xfrm>
              <a:off x="1211" y="2286"/>
              <a:ext cx="58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address</a:t>
              </a:r>
              <a:endParaRPr kumimoji="0" lang="en-US" sz="1800" b="0" i="0" u="none" strike="noStrike" cap="none" normalizeH="0" baseline="0" smtClean="0">
                <a:ln>
                  <a:noFill/>
                </a:ln>
                <a:solidFill>
                  <a:schemeClr val="tx1"/>
                </a:solidFill>
                <a:effectLst/>
                <a:latin typeface="Arial" pitchFamily="34" charset="0"/>
              </a:endParaRPr>
            </a:p>
          </p:txBody>
        </p:sp>
        <p:sp>
          <p:nvSpPr>
            <p:cNvPr id="7254" name="Rectangle 135"/>
            <p:cNvSpPr>
              <a:spLocks noChangeArrowheads="1"/>
            </p:cNvSpPr>
            <p:nvPr/>
          </p:nvSpPr>
          <p:spPr bwMode="auto">
            <a:xfrm>
              <a:off x="1225" y="2424"/>
              <a:ext cx="40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7255" name="Rectangle 136"/>
            <p:cNvSpPr>
              <a:spLocks noChangeArrowheads="1"/>
            </p:cNvSpPr>
            <p:nvPr/>
          </p:nvSpPr>
          <p:spPr bwMode="auto">
            <a:xfrm>
              <a:off x="997" y="2138"/>
              <a:ext cx="760" cy="444"/>
            </a:xfrm>
            <a:prstGeom prst="rect">
              <a:avLst/>
            </a:prstGeom>
            <a:noFill/>
            <a:ln w="45"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56" name="Oval 137"/>
            <p:cNvSpPr>
              <a:spLocks noChangeArrowheads="1"/>
            </p:cNvSpPr>
            <p:nvPr/>
          </p:nvSpPr>
          <p:spPr bwMode="auto">
            <a:xfrm>
              <a:off x="1051" y="2156"/>
              <a:ext cx="118" cy="100"/>
            </a:xfrm>
            <a:prstGeom prst="ellipse">
              <a:avLst/>
            </a:prstGeom>
            <a:solidFill>
              <a:srgbClr val="F2C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7" name="Oval 138"/>
            <p:cNvSpPr>
              <a:spLocks noChangeArrowheads="1"/>
            </p:cNvSpPr>
            <p:nvPr/>
          </p:nvSpPr>
          <p:spPr bwMode="auto">
            <a:xfrm>
              <a:off x="1051" y="2156"/>
              <a:ext cx="118" cy="1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58" name="Rectangle 139"/>
            <p:cNvSpPr>
              <a:spLocks noChangeArrowheads="1"/>
            </p:cNvSpPr>
            <p:nvPr/>
          </p:nvSpPr>
          <p:spPr bwMode="auto">
            <a:xfrm>
              <a:off x="1074" y="2158"/>
              <a:ext cx="13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7259" name="Rectangle 140"/>
            <p:cNvSpPr>
              <a:spLocks noChangeArrowheads="1"/>
            </p:cNvSpPr>
            <p:nvPr/>
          </p:nvSpPr>
          <p:spPr bwMode="auto">
            <a:xfrm>
              <a:off x="1229" y="2126"/>
              <a:ext cx="56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enable</a:t>
              </a:r>
              <a:endParaRPr kumimoji="0" lang="en-US" sz="1800" b="0" i="0" u="none" strike="noStrike" cap="none" normalizeH="0" baseline="0" smtClean="0">
                <a:ln>
                  <a:noFill/>
                </a:ln>
                <a:solidFill>
                  <a:schemeClr val="tx1"/>
                </a:solidFill>
                <a:effectLst/>
                <a:latin typeface="Arial" pitchFamily="34" charset="0"/>
              </a:endParaRPr>
            </a:p>
          </p:txBody>
        </p:sp>
      </p:grpSp>
      <p:cxnSp>
        <p:nvCxnSpPr>
          <p:cNvPr id="7261" name="Straight Connector 7260"/>
          <p:cNvCxnSpPr>
            <a:endCxn id="7175" idx="1"/>
          </p:cNvCxnSpPr>
          <p:nvPr/>
        </p:nvCxnSpPr>
        <p:spPr>
          <a:xfrm flipV="1">
            <a:off x="3546474" y="3121026"/>
            <a:ext cx="2713039" cy="317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696622" y="2965450"/>
            <a:ext cx="239144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418262" y="3136108"/>
            <a:ext cx="473076"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6418262" y="2551114"/>
            <a:ext cx="0" cy="573086"/>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grpSp>
        <p:nvGrpSpPr>
          <p:cNvPr id="8" name="Group 132"/>
          <p:cNvGrpSpPr>
            <a:grpSpLocks noChangeAspect="1"/>
          </p:cNvGrpSpPr>
          <p:nvPr/>
        </p:nvGrpSpPr>
        <p:grpSpPr bwMode="auto">
          <a:xfrm>
            <a:off x="2047875" y="352425"/>
            <a:ext cx="5046663" cy="7699376"/>
            <a:chOff x="1290" y="222"/>
            <a:chExt cx="3179" cy="4850"/>
          </a:xfrm>
        </p:grpSpPr>
        <p:sp>
          <p:nvSpPr>
            <p:cNvPr id="9" name="AutoShape 131"/>
            <p:cNvSpPr>
              <a:spLocks noChangeAspect="1" noChangeArrowheads="1" noTextEdit="1"/>
            </p:cNvSpPr>
            <p:nvPr/>
          </p:nvSpPr>
          <p:spPr bwMode="auto">
            <a:xfrm>
              <a:off x="1290" y="222"/>
              <a:ext cx="3179" cy="3879"/>
            </a:xfrm>
            <a:prstGeom prst="rect">
              <a:avLst/>
            </a:prstGeom>
            <a:noFill/>
            <a:ln w="0">
              <a:solidFill>
                <a:srgbClr val="000000"/>
              </a:solidFill>
              <a:prstDash val="dashDot"/>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0" name="Group 333"/>
            <p:cNvGrpSpPr>
              <a:grpSpLocks/>
            </p:cNvGrpSpPr>
            <p:nvPr/>
          </p:nvGrpSpPr>
          <p:grpSpPr bwMode="auto">
            <a:xfrm>
              <a:off x="1518" y="384"/>
              <a:ext cx="2736" cy="4688"/>
              <a:chOff x="1518" y="384"/>
              <a:chExt cx="2736" cy="4688"/>
            </a:xfrm>
          </p:grpSpPr>
          <p:sp>
            <p:nvSpPr>
              <p:cNvPr id="8686" name="Freeform 133"/>
              <p:cNvSpPr>
                <a:spLocks noEditPoints="1"/>
              </p:cNvSpPr>
              <p:nvPr/>
            </p:nvSpPr>
            <p:spPr bwMode="auto">
              <a:xfrm>
                <a:off x="2094" y="3786"/>
                <a:ext cx="276" cy="270"/>
              </a:xfrm>
              <a:custGeom>
                <a:avLst/>
                <a:gdLst>
                  <a:gd name="T0" fmla="*/ 37 w 46"/>
                  <a:gd name="T1" fmla="*/ 7 h 45"/>
                  <a:gd name="T2" fmla="*/ 38 w 46"/>
                  <a:gd name="T3" fmla="*/ 37 h 45"/>
                  <a:gd name="T4" fmla="*/ 9 w 46"/>
                  <a:gd name="T5" fmla="*/ 37 h 45"/>
                  <a:gd name="T6" fmla="*/ 8 w 46"/>
                  <a:gd name="T7" fmla="*/ 8 h 45"/>
                  <a:gd name="T8" fmla="*/ 37 w 46"/>
                  <a:gd name="T9" fmla="*/ 7 h 45"/>
                  <a:gd name="T10" fmla="*/ 37 w 46"/>
                  <a:gd name="T11" fmla="*/ 7 h 45"/>
                </a:gdLst>
                <a:ahLst/>
                <a:cxnLst>
                  <a:cxn ang="0">
                    <a:pos x="T0" y="T1"/>
                  </a:cxn>
                  <a:cxn ang="0">
                    <a:pos x="T2" y="T3"/>
                  </a:cxn>
                  <a:cxn ang="0">
                    <a:pos x="T4" y="T5"/>
                  </a:cxn>
                  <a:cxn ang="0">
                    <a:pos x="T6" y="T7"/>
                  </a:cxn>
                  <a:cxn ang="0">
                    <a:pos x="T8" y="T9"/>
                  </a:cxn>
                  <a:cxn ang="0">
                    <a:pos x="T10" y="T11"/>
                  </a:cxn>
                </a:cxnLst>
                <a:rect l="0" t="0" r="r" b="b"/>
                <a:pathLst>
                  <a:path w="46" h="45">
                    <a:moveTo>
                      <a:pt x="37" y="7"/>
                    </a:moveTo>
                    <a:cubicBezTo>
                      <a:pt x="45" y="15"/>
                      <a:pt x="46" y="28"/>
                      <a:pt x="38" y="37"/>
                    </a:cubicBezTo>
                    <a:cubicBezTo>
                      <a:pt x="30" y="45"/>
                      <a:pt x="17" y="45"/>
                      <a:pt x="9" y="37"/>
                    </a:cubicBezTo>
                    <a:cubicBezTo>
                      <a:pt x="1" y="29"/>
                      <a:pt x="0" y="16"/>
                      <a:pt x="8" y="8"/>
                    </a:cubicBezTo>
                    <a:cubicBezTo>
                      <a:pt x="16" y="0"/>
                      <a:pt x="29" y="0"/>
                      <a:pt x="37" y="7"/>
                    </a:cubicBezTo>
                    <a:close/>
                    <a:moveTo>
                      <a:pt x="37" y="7"/>
                    </a:moveTo>
                  </a:path>
                </a:pathLst>
              </a:custGeom>
              <a:noFill/>
              <a:ln w="0">
                <a:solidFill>
                  <a:srgbClr val="FAFBF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87" name="Rectangle 134"/>
              <p:cNvSpPr>
                <a:spLocks noChangeArrowheads="1"/>
              </p:cNvSpPr>
              <p:nvPr/>
            </p:nvSpPr>
            <p:spPr bwMode="auto">
              <a:xfrm>
                <a:off x="1959" y="3305"/>
                <a:ext cx="1858"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200" b="0" i="0" u="none" strike="noStrike" cap="none" normalizeH="0" baseline="0" dirty="0" smtClean="0">
                    <a:ln>
                      <a:noFill/>
                    </a:ln>
                    <a:solidFill>
                      <a:srgbClr val="FAFBFC"/>
                    </a:solidFill>
                    <a:effectLst/>
                    <a:latin typeface="ArialMT" charset="0"/>
                  </a:rPr>
                  <a:t>DRAFT</a:t>
                </a:r>
                <a:endParaRPr kumimoji="0" lang="en-US" sz="1800" b="0" i="0" u="none" strike="noStrike" cap="none" normalizeH="0" baseline="0" dirty="0" smtClean="0">
                  <a:ln>
                    <a:noFill/>
                  </a:ln>
                  <a:solidFill>
                    <a:schemeClr val="tx1"/>
                  </a:solidFill>
                  <a:effectLst/>
                  <a:latin typeface="Arial" pitchFamily="34" charset="0"/>
                </a:endParaRPr>
              </a:p>
            </p:txBody>
          </p:sp>
          <p:sp>
            <p:nvSpPr>
              <p:cNvPr id="8688" name="Rectangle 135"/>
              <p:cNvSpPr>
                <a:spLocks noChangeArrowheads="1"/>
              </p:cNvSpPr>
              <p:nvPr/>
            </p:nvSpPr>
            <p:spPr bwMode="auto">
              <a:xfrm>
                <a:off x="2230" y="3883"/>
                <a:ext cx="1268" cy="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FAFBFC"/>
                    </a:solidFill>
                    <a:effectLst/>
                    <a:latin typeface="ArialMT" charset="0"/>
                  </a:rPr>
                  <a:t>C  Smruti R. Sarangi &lt;srsarangi@cse.iitd.ac.in&gt;</a:t>
                </a:r>
                <a:endParaRPr kumimoji="0" lang="en-US" sz="1800" b="0" i="0" u="none" strike="noStrike" cap="none" normalizeH="0" baseline="0" smtClean="0">
                  <a:ln>
                    <a:noFill/>
                  </a:ln>
                  <a:solidFill>
                    <a:schemeClr val="tx1"/>
                  </a:solidFill>
                  <a:effectLst/>
                  <a:latin typeface="Arial" pitchFamily="34" charset="0"/>
                </a:endParaRPr>
              </a:p>
            </p:txBody>
          </p:sp>
          <p:sp>
            <p:nvSpPr>
              <p:cNvPr id="8689" name="Freeform 136"/>
              <p:cNvSpPr>
                <a:spLocks/>
              </p:cNvSpPr>
              <p:nvPr/>
            </p:nvSpPr>
            <p:spPr bwMode="auto">
              <a:xfrm>
                <a:off x="1866" y="732"/>
                <a:ext cx="240" cy="102"/>
              </a:xfrm>
              <a:custGeom>
                <a:avLst/>
                <a:gdLst>
                  <a:gd name="T0" fmla="*/ 6 w 40"/>
                  <a:gd name="T1" fmla="*/ 0 h 17"/>
                  <a:gd name="T2" fmla="*/ 34 w 40"/>
                  <a:gd name="T3" fmla="*/ 0 h 17"/>
                  <a:gd name="T4" fmla="*/ 40 w 40"/>
                  <a:gd name="T5" fmla="*/ 6 h 17"/>
                  <a:gd name="T6" fmla="*/ 40 w 40"/>
                  <a:gd name="T7" fmla="*/ 11 h 17"/>
                  <a:gd name="T8" fmla="*/ 34 w 40"/>
                  <a:gd name="T9" fmla="*/ 17 h 17"/>
                  <a:gd name="T10" fmla="*/ 6 w 40"/>
                  <a:gd name="T11" fmla="*/ 17 h 17"/>
                  <a:gd name="T12" fmla="*/ 0 w 40"/>
                  <a:gd name="T13" fmla="*/ 11 h 17"/>
                  <a:gd name="T14" fmla="*/ 0 w 40"/>
                  <a:gd name="T15" fmla="*/ 6 h 17"/>
                  <a:gd name="T16" fmla="*/ 6 w 4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7">
                    <a:moveTo>
                      <a:pt x="6" y="0"/>
                    </a:moveTo>
                    <a:lnTo>
                      <a:pt x="34" y="0"/>
                    </a:lnTo>
                    <a:cubicBezTo>
                      <a:pt x="37" y="0"/>
                      <a:pt x="40" y="3"/>
                      <a:pt x="40" y="6"/>
                    </a:cubicBezTo>
                    <a:lnTo>
                      <a:pt x="40" y="11"/>
                    </a:lnTo>
                    <a:cubicBezTo>
                      <a:pt x="40" y="15"/>
                      <a:pt x="37" y="17"/>
                      <a:pt x="34" y="17"/>
                    </a:cubicBezTo>
                    <a:lnTo>
                      <a:pt x="6" y="17"/>
                    </a:lnTo>
                    <a:cubicBezTo>
                      <a:pt x="3" y="17"/>
                      <a:pt x="0" y="15"/>
                      <a:pt x="0" y="11"/>
                    </a:cubicBezTo>
                    <a:lnTo>
                      <a:pt x="0" y="6"/>
                    </a:lnTo>
                    <a:cubicBezTo>
                      <a:pt x="0" y="3"/>
                      <a:pt x="3" y="0"/>
                      <a:pt x="6" y="0"/>
                    </a:cubicBezTo>
                    <a:close/>
                  </a:path>
                </a:pathLst>
              </a:custGeom>
              <a:solidFill>
                <a:srgbClr val="F0BE95"/>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90" name="Rectangle 137"/>
              <p:cNvSpPr>
                <a:spLocks noChangeArrowheads="1"/>
              </p:cNvSpPr>
              <p:nvPr/>
            </p:nvSpPr>
            <p:spPr bwMode="auto">
              <a:xfrm>
                <a:off x="1947" y="738"/>
                <a:ext cx="122"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8691" name="Rectangle 138"/>
              <p:cNvSpPr>
                <a:spLocks noChangeArrowheads="1"/>
              </p:cNvSpPr>
              <p:nvPr/>
            </p:nvSpPr>
            <p:spPr bwMode="auto">
              <a:xfrm>
                <a:off x="2364" y="696"/>
                <a:ext cx="264" cy="258"/>
              </a:xfrm>
              <a:prstGeom prst="rect">
                <a:avLst/>
              </a:prstGeom>
              <a:solidFill>
                <a:srgbClr val="ECDCC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92" name="Freeform 139"/>
              <p:cNvSpPr>
                <a:spLocks/>
              </p:cNvSpPr>
              <p:nvPr/>
            </p:nvSpPr>
            <p:spPr bwMode="auto">
              <a:xfrm>
                <a:off x="2922" y="384"/>
                <a:ext cx="114" cy="258"/>
              </a:xfrm>
              <a:custGeom>
                <a:avLst/>
                <a:gdLst>
                  <a:gd name="T0" fmla="*/ 0 w 19"/>
                  <a:gd name="T1" fmla="*/ 0 h 43"/>
                  <a:gd name="T2" fmla="*/ 19 w 19"/>
                  <a:gd name="T3" fmla="*/ 9 h 43"/>
                  <a:gd name="T4" fmla="*/ 19 w 19"/>
                  <a:gd name="T5" fmla="*/ 32 h 43"/>
                  <a:gd name="T6" fmla="*/ 0 w 19"/>
                  <a:gd name="T7" fmla="*/ 43 h 43"/>
                  <a:gd name="T8" fmla="*/ 0 w 19"/>
                  <a:gd name="T9" fmla="*/ 0 h 43"/>
                </a:gdLst>
                <a:ahLst/>
                <a:cxnLst>
                  <a:cxn ang="0">
                    <a:pos x="T0" y="T1"/>
                  </a:cxn>
                  <a:cxn ang="0">
                    <a:pos x="T2" y="T3"/>
                  </a:cxn>
                  <a:cxn ang="0">
                    <a:pos x="T4" y="T5"/>
                  </a:cxn>
                  <a:cxn ang="0">
                    <a:pos x="T6" y="T7"/>
                  </a:cxn>
                  <a:cxn ang="0">
                    <a:pos x="T8" y="T9"/>
                  </a:cxn>
                </a:cxnLst>
                <a:rect l="0" t="0" r="r" b="b"/>
                <a:pathLst>
                  <a:path w="19" h="43">
                    <a:moveTo>
                      <a:pt x="0" y="0"/>
                    </a:moveTo>
                    <a:lnTo>
                      <a:pt x="19" y="9"/>
                    </a:lnTo>
                    <a:lnTo>
                      <a:pt x="19" y="32"/>
                    </a:lnTo>
                    <a:lnTo>
                      <a:pt x="0" y="43"/>
                    </a:lnTo>
                    <a:lnTo>
                      <a:pt x="0" y="0"/>
                    </a:lnTo>
                    <a:close/>
                  </a:path>
                </a:pathLst>
              </a:custGeom>
              <a:solidFill>
                <a:srgbClr val="F2C5C3"/>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93" name="Rectangle 140"/>
              <p:cNvSpPr>
                <a:spLocks noChangeArrowheads="1"/>
              </p:cNvSpPr>
              <p:nvPr/>
            </p:nvSpPr>
            <p:spPr bwMode="auto">
              <a:xfrm>
                <a:off x="2932" y="418"/>
                <a:ext cx="49"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8694" name="Rectangle 141"/>
              <p:cNvSpPr>
                <a:spLocks noChangeArrowheads="1"/>
              </p:cNvSpPr>
              <p:nvPr/>
            </p:nvSpPr>
            <p:spPr bwMode="auto">
              <a:xfrm>
                <a:off x="2940" y="568"/>
                <a:ext cx="50"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ArialMT"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8695" name="Rectangle 142"/>
              <p:cNvSpPr>
                <a:spLocks noChangeArrowheads="1"/>
              </p:cNvSpPr>
              <p:nvPr/>
            </p:nvSpPr>
            <p:spPr bwMode="auto">
              <a:xfrm>
                <a:off x="2375" y="776"/>
                <a:ext cx="261"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ArialMT" charset="0"/>
                  </a:rPr>
                  <a:t>Instruction </a:t>
                </a:r>
                <a:endParaRPr kumimoji="0" lang="en-US" sz="1800" b="0" i="0" u="none" strike="noStrike" cap="none" normalizeH="0" baseline="0" smtClean="0">
                  <a:ln>
                    <a:noFill/>
                  </a:ln>
                  <a:solidFill>
                    <a:schemeClr val="tx1"/>
                  </a:solidFill>
                  <a:effectLst/>
                  <a:latin typeface="Arial" pitchFamily="34" charset="0"/>
                </a:endParaRPr>
              </a:p>
            </p:txBody>
          </p:sp>
          <p:sp>
            <p:nvSpPr>
              <p:cNvPr id="8696" name="Rectangle 143"/>
              <p:cNvSpPr>
                <a:spLocks noChangeArrowheads="1"/>
              </p:cNvSpPr>
              <p:nvPr/>
            </p:nvSpPr>
            <p:spPr bwMode="auto">
              <a:xfrm>
                <a:off x="2401" y="830"/>
                <a:ext cx="20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8697" name="Freeform 144"/>
              <p:cNvSpPr>
                <a:spLocks/>
              </p:cNvSpPr>
              <p:nvPr/>
            </p:nvSpPr>
            <p:spPr bwMode="auto">
              <a:xfrm>
                <a:off x="2718" y="1296"/>
                <a:ext cx="234" cy="96"/>
              </a:xfrm>
              <a:custGeom>
                <a:avLst/>
                <a:gdLst>
                  <a:gd name="T0" fmla="*/ 0 w 39"/>
                  <a:gd name="T1" fmla="*/ 0 h 16"/>
                  <a:gd name="T2" fmla="*/ 8 w 39"/>
                  <a:gd name="T3" fmla="*/ 16 h 16"/>
                  <a:gd name="T4" fmla="*/ 29 w 39"/>
                  <a:gd name="T5" fmla="*/ 16 h 16"/>
                  <a:gd name="T6" fmla="*/ 39 w 39"/>
                  <a:gd name="T7" fmla="*/ 0 h 16"/>
                  <a:gd name="T8" fmla="*/ 0 w 39"/>
                  <a:gd name="T9" fmla="*/ 0 h 16"/>
                </a:gdLst>
                <a:ahLst/>
                <a:cxnLst>
                  <a:cxn ang="0">
                    <a:pos x="T0" y="T1"/>
                  </a:cxn>
                  <a:cxn ang="0">
                    <a:pos x="T2" y="T3"/>
                  </a:cxn>
                  <a:cxn ang="0">
                    <a:pos x="T4" y="T5"/>
                  </a:cxn>
                  <a:cxn ang="0">
                    <a:pos x="T6" y="T7"/>
                  </a:cxn>
                  <a:cxn ang="0">
                    <a:pos x="T8" y="T9"/>
                  </a:cxn>
                </a:cxnLst>
                <a:rect l="0" t="0" r="r" b="b"/>
                <a:pathLst>
                  <a:path w="39" h="16">
                    <a:moveTo>
                      <a:pt x="0" y="0"/>
                    </a:moveTo>
                    <a:lnTo>
                      <a:pt x="8" y="16"/>
                    </a:lnTo>
                    <a:lnTo>
                      <a:pt x="29" y="16"/>
                    </a:lnTo>
                    <a:lnTo>
                      <a:pt x="39" y="0"/>
                    </a:lnTo>
                    <a:lnTo>
                      <a:pt x="0" y="0"/>
                    </a:lnTo>
                    <a:close/>
                  </a:path>
                </a:pathLst>
              </a:custGeom>
              <a:solidFill>
                <a:srgbClr val="F2C5C3"/>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98" name="Rectangle 145"/>
              <p:cNvSpPr>
                <a:spLocks noChangeArrowheads="1"/>
              </p:cNvSpPr>
              <p:nvPr/>
            </p:nvSpPr>
            <p:spPr bwMode="auto">
              <a:xfrm>
                <a:off x="2778" y="1303"/>
                <a:ext cx="68"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8699" name="Rectangle 146"/>
              <p:cNvSpPr>
                <a:spLocks noChangeArrowheads="1"/>
              </p:cNvSpPr>
              <p:nvPr/>
            </p:nvSpPr>
            <p:spPr bwMode="auto">
              <a:xfrm>
                <a:off x="2873" y="1300"/>
                <a:ext cx="67"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8700" name="Rectangle 147"/>
              <p:cNvSpPr>
                <a:spLocks noChangeArrowheads="1"/>
              </p:cNvSpPr>
              <p:nvPr/>
            </p:nvSpPr>
            <p:spPr bwMode="auto">
              <a:xfrm>
                <a:off x="2274" y="2268"/>
                <a:ext cx="378" cy="228"/>
              </a:xfrm>
              <a:prstGeom prst="rect">
                <a:avLst/>
              </a:prstGeom>
              <a:solidFill>
                <a:srgbClr val="ECDCC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01" name="Rectangle 148"/>
              <p:cNvSpPr>
                <a:spLocks noChangeArrowheads="1"/>
              </p:cNvSpPr>
              <p:nvPr/>
            </p:nvSpPr>
            <p:spPr bwMode="auto">
              <a:xfrm>
                <a:off x="2394" y="2335"/>
                <a:ext cx="21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ALU</a:t>
                </a:r>
                <a:endParaRPr kumimoji="0" lang="en-US" sz="1800" b="0" i="0" u="none" strike="noStrike" cap="none" normalizeH="0" baseline="0" smtClean="0">
                  <a:ln>
                    <a:noFill/>
                  </a:ln>
                  <a:solidFill>
                    <a:schemeClr val="tx1"/>
                  </a:solidFill>
                  <a:effectLst/>
                  <a:latin typeface="Arial" pitchFamily="34" charset="0"/>
                </a:endParaRPr>
              </a:p>
            </p:txBody>
          </p:sp>
          <p:sp>
            <p:nvSpPr>
              <p:cNvPr id="8702" name="Rectangle 149"/>
              <p:cNvSpPr>
                <a:spLocks noChangeArrowheads="1"/>
              </p:cNvSpPr>
              <p:nvPr/>
            </p:nvSpPr>
            <p:spPr bwMode="auto">
              <a:xfrm>
                <a:off x="1890" y="1452"/>
                <a:ext cx="402" cy="192"/>
              </a:xfrm>
              <a:prstGeom prst="rect">
                <a:avLst/>
              </a:prstGeom>
              <a:solidFill>
                <a:srgbClr val="ECDCC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03" name="Rectangle 150"/>
              <p:cNvSpPr>
                <a:spLocks noChangeArrowheads="1"/>
              </p:cNvSpPr>
              <p:nvPr/>
            </p:nvSpPr>
            <p:spPr bwMode="auto">
              <a:xfrm>
                <a:off x="3072" y="2268"/>
                <a:ext cx="288" cy="234"/>
              </a:xfrm>
              <a:prstGeom prst="rect">
                <a:avLst/>
              </a:prstGeom>
              <a:solidFill>
                <a:srgbClr val="ECDCC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04" name="Oval 151"/>
              <p:cNvSpPr>
                <a:spLocks noChangeArrowheads="1"/>
              </p:cNvSpPr>
              <p:nvPr/>
            </p:nvSpPr>
            <p:spPr bwMode="auto">
              <a:xfrm>
                <a:off x="2784" y="2256"/>
                <a:ext cx="150" cy="264"/>
              </a:xfrm>
              <a:prstGeom prst="ellipse">
                <a:avLst/>
              </a:prstGeom>
              <a:solidFill>
                <a:srgbClr val="E7F0C3"/>
              </a:solidFill>
              <a:ln w="12" cap="flat">
                <a:solidFill>
                  <a:srgbClr val="3C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05" name="Rectangle 152"/>
              <p:cNvSpPr>
                <a:spLocks noChangeArrowheads="1"/>
              </p:cNvSpPr>
              <p:nvPr/>
            </p:nvSpPr>
            <p:spPr bwMode="auto">
              <a:xfrm rot="16200000">
                <a:off x="2776" y="2340"/>
                <a:ext cx="1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flags</a:t>
                </a:r>
                <a:endParaRPr kumimoji="0" lang="en-US" sz="1000" b="0" i="0" u="none" strike="noStrike" cap="none" normalizeH="0" baseline="0" dirty="0" smtClean="0">
                  <a:ln>
                    <a:noFill/>
                  </a:ln>
                  <a:solidFill>
                    <a:schemeClr val="tx1"/>
                  </a:solidFill>
                  <a:effectLst/>
                  <a:latin typeface="Arial" pitchFamily="34" charset="0"/>
                </a:endParaRPr>
              </a:p>
            </p:txBody>
          </p:sp>
          <p:sp>
            <p:nvSpPr>
              <p:cNvPr id="8706" name="Rectangle 153"/>
              <p:cNvSpPr>
                <a:spLocks noChangeArrowheads="1"/>
              </p:cNvSpPr>
              <p:nvPr/>
            </p:nvSpPr>
            <p:spPr bwMode="auto">
              <a:xfrm>
                <a:off x="2148" y="2886"/>
                <a:ext cx="702" cy="372"/>
              </a:xfrm>
              <a:prstGeom prst="rect">
                <a:avLst/>
              </a:prstGeom>
              <a:solidFill>
                <a:srgbClr val="ECDCCB"/>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07" name="Rectangle 154"/>
              <p:cNvSpPr>
                <a:spLocks noChangeArrowheads="1"/>
              </p:cNvSpPr>
              <p:nvPr/>
            </p:nvSpPr>
            <p:spPr bwMode="auto">
              <a:xfrm>
                <a:off x="1632" y="2892"/>
                <a:ext cx="378" cy="342"/>
              </a:xfrm>
              <a:prstGeom prst="rect">
                <a:avLst/>
              </a:prstGeom>
              <a:solidFill>
                <a:srgbClr val="ECDCC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09" name="Freeform 156"/>
              <p:cNvSpPr>
                <a:spLocks/>
              </p:cNvSpPr>
              <p:nvPr/>
            </p:nvSpPr>
            <p:spPr bwMode="auto">
              <a:xfrm>
                <a:off x="2010" y="2978"/>
                <a:ext cx="138" cy="60"/>
              </a:xfrm>
              <a:custGeom>
                <a:avLst/>
                <a:gdLst>
                  <a:gd name="T0" fmla="*/ 9 w 26"/>
                  <a:gd name="T1" fmla="*/ 10 h 10"/>
                  <a:gd name="T2" fmla="*/ 9 w 26"/>
                  <a:gd name="T3" fmla="*/ 10 h 10"/>
                  <a:gd name="T4" fmla="*/ 8 w 26"/>
                  <a:gd name="T5" fmla="*/ 7 h 10"/>
                  <a:gd name="T6" fmla="*/ 25 w 26"/>
                  <a:gd name="T7" fmla="*/ 7 h 10"/>
                  <a:gd name="T8" fmla="*/ 25 w 26"/>
                  <a:gd name="T9" fmla="*/ 3 h 10"/>
                  <a:gd name="T10" fmla="*/ 8 w 26"/>
                  <a:gd name="T11" fmla="*/ 3 h 10"/>
                  <a:gd name="T12" fmla="*/ 9 w 26"/>
                  <a:gd name="T13" fmla="*/ 1 h 10"/>
                  <a:gd name="T14" fmla="*/ 0 w 26"/>
                  <a:gd name="T15" fmla="*/ 5 h 10"/>
                  <a:gd name="T16" fmla="*/ 0 w 26"/>
                  <a:gd name="T17" fmla="*/ 5 h 10"/>
                  <a:gd name="T18" fmla="*/ 0 w 26"/>
                  <a:gd name="T19" fmla="*/ 5 h 10"/>
                  <a:gd name="T20" fmla="*/ 9 w 26"/>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0">
                    <a:moveTo>
                      <a:pt x="9" y="10"/>
                    </a:moveTo>
                    <a:cubicBezTo>
                      <a:pt x="9" y="10"/>
                      <a:pt x="9" y="10"/>
                      <a:pt x="9" y="10"/>
                    </a:cubicBezTo>
                    <a:cubicBezTo>
                      <a:pt x="10" y="10"/>
                      <a:pt x="8" y="7"/>
                      <a:pt x="8" y="7"/>
                    </a:cubicBezTo>
                    <a:cubicBezTo>
                      <a:pt x="8" y="7"/>
                      <a:pt x="24" y="7"/>
                      <a:pt x="25" y="7"/>
                    </a:cubicBezTo>
                    <a:cubicBezTo>
                      <a:pt x="26" y="7"/>
                      <a:pt x="26" y="3"/>
                      <a:pt x="25" y="3"/>
                    </a:cubicBezTo>
                    <a:cubicBezTo>
                      <a:pt x="24" y="3"/>
                      <a:pt x="8" y="3"/>
                      <a:pt x="8" y="3"/>
                    </a:cubicBezTo>
                    <a:cubicBezTo>
                      <a:pt x="8" y="3"/>
                      <a:pt x="10" y="1"/>
                      <a:pt x="9" y="1"/>
                    </a:cubicBezTo>
                    <a:cubicBezTo>
                      <a:pt x="8" y="0"/>
                      <a:pt x="0" y="3"/>
                      <a:pt x="0" y="5"/>
                    </a:cubicBezTo>
                    <a:lnTo>
                      <a:pt x="0" y="5"/>
                    </a:lnTo>
                    <a:cubicBezTo>
                      <a:pt x="0" y="5"/>
                      <a:pt x="0" y="5"/>
                      <a:pt x="0" y="5"/>
                    </a:cubicBezTo>
                    <a:cubicBezTo>
                      <a:pt x="0" y="8"/>
                      <a:pt x="7" y="10"/>
                      <a:pt x="9" y="1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13" name="Freeform 160"/>
              <p:cNvSpPr>
                <a:spLocks/>
              </p:cNvSpPr>
              <p:nvPr/>
            </p:nvSpPr>
            <p:spPr bwMode="auto">
              <a:xfrm>
                <a:off x="2010" y="3040"/>
                <a:ext cx="138" cy="60"/>
              </a:xfrm>
              <a:custGeom>
                <a:avLst/>
                <a:gdLst>
                  <a:gd name="T0" fmla="*/ 17 w 25"/>
                  <a:gd name="T1" fmla="*/ 10 h 10"/>
                  <a:gd name="T2" fmla="*/ 17 w 25"/>
                  <a:gd name="T3" fmla="*/ 10 h 10"/>
                  <a:gd name="T4" fmla="*/ 17 w 25"/>
                  <a:gd name="T5" fmla="*/ 7 h 10"/>
                  <a:gd name="T6" fmla="*/ 0 w 25"/>
                  <a:gd name="T7" fmla="*/ 8 h 10"/>
                  <a:gd name="T8" fmla="*/ 0 w 25"/>
                  <a:gd name="T9" fmla="*/ 3 h 10"/>
                  <a:gd name="T10" fmla="*/ 17 w 25"/>
                  <a:gd name="T11" fmla="*/ 3 h 10"/>
                  <a:gd name="T12" fmla="*/ 16 w 25"/>
                  <a:gd name="T13" fmla="*/ 0 h 10"/>
                  <a:gd name="T14" fmla="*/ 25 w 25"/>
                  <a:gd name="T15" fmla="*/ 5 h 10"/>
                  <a:gd name="T16" fmla="*/ 25 w 25"/>
                  <a:gd name="T17" fmla="*/ 5 h 10"/>
                  <a:gd name="T18" fmla="*/ 25 w 25"/>
                  <a:gd name="T19" fmla="*/ 5 h 10"/>
                  <a:gd name="T20" fmla="*/ 17 w 25"/>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0">
                    <a:moveTo>
                      <a:pt x="17" y="10"/>
                    </a:moveTo>
                    <a:cubicBezTo>
                      <a:pt x="17" y="10"/>
                      <a:pt x="17" y="10"/>
                      <a:pt x="17" y="10"/>
                    </a:cubicBezTo>
                    <a:cubicBezTo>
                      <a:pt x="16" y="10"/>
                      <a:pt x="17" y="7"/>
                      <a:pt x="17" y="7"/>
                    </a:cubicBezTo>
                    <a:cubicBezTo>
                      <a:pt x="17" y="7"/>
                      <a:pt x="1" y="8"/>
                      <a:pt x="0" y="8"/>
                    </a:cubicBezTo>
                    <a:cubicBezTo>
                      <a:pt x="0" y="7"/>
                      <a:pt x="0" y="3"/>
                      <a:pt x="0" y="3"/>
                    </a:cubicBezTo>
                    <a:cubicBezTo>
                      <a:pt x="1" y="3"/>
                      <a:pt x="17" y="3"/>
                      <a:pt x="17" y="3"/>
                    </a:cubicBezTo>
                    <a:cubicBezTo>
                      <a:pt x="17" y="3"/>
                      <a:pt x="15" y="1"/>
                      <a:pt x="16" y="0"/>
                    </a:cubicBezTo>
                    <a:cubicBezTo>
                      <a:pt x="17" y="0"/>
                      <a:pt x="25" y="3"/>
                      <a:pt x="25" y="5"/>
                    </a:cubicBezTo>
                    <a:lnTo>
                      <a:pt x="25" y="5"/>
                    </a:lnTo>
                    <a:cubicBezTo>
                      <a:pt x="25" y="5"/>
                      <a:pt x="25" y="5"/>
                      <a:pt x="25" y="5"/>
                    </a:cubicBezTo>
                    <a:cubicBezTo>
                      <a:pt x="25" y="7"/>
                      <a:pt x="18" y="10"/>
                      <a:pt x="17" y="1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16" name="Rectangle 163"/>
              <p:cNvSpPr>
                <a:spLocks noChangeArrowheads="1"/>
              </p:cNvSpPr>
              <p:nvPr/>
            </p:nvSpPr>
            <p:spPr bwMode="auto">
              <a:xfrm>
                <a:off x="2652" y="1440"/>
                <a:ext cx="504" cy="222"/>
              </a:xfrm>
              <a:prstGeom prst="rect">
                <a:avLst/>
              </a:prstGeom>
              <a:solidFill>
                <a:srgbClr val="ECDCC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17" name="Rectangle 164"/>
              <p:cNvSpPr>
                <a:spLocks noChangeArrowheads="1"/>
              </p:cNvSpPr>
              <p:nvPr/>
            </p:nvSpPr>
            <p:spPr bwMode="auto">
              <a:xfrm>
                <a:off x="1909" y="1470"/>
                <a:ext cx="367"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Immediate and</a:t>
                </a:r>
                <a:endParaRPr kumimoji="0" lang="en-US" sz="1800" b="0" i="0" u="none" strike="noStrike" cap="none" normalizeH="0" baseline="0" smtClean="0">
                  <a:ln>
                    <a:noFill/>
                  </a:ln>
                  <a:solidFill>
                    <a:schemeClr val="tx1"/>
                  </a:solidFill>
                  <a:effectLst/>
                  <a:latin typeface="Arial" pitchFamily="34" charset="0"/>
                </a:endParaRPr>
              </a:p>
            </p:txBody>
          </p:sp>
          <p:sp>
            <p:nvSpPr>
              <p:cNvPr id="8718" name="Rectangle 165"/>
              <p:cNvSpPr>
                <a:spLocks noChangeArrowheads="1"/>
              </p:cNvSpPr>
              <p:nvPr/>
            </p:nvSpPr>
            <p:spPr bwMode="auto">
              <a:xfrm>
                <a:off x="1927" y="1536"/>
                <a:ext cx="330"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branch target</a:t>
                </a:r>
                <a:endParaRPr kumimoji="0" lang="en-US" sz="1800" b="0" i="0" u="none" strike="noStrike" cap="none" normalizeH="0" baseline="0" smtClean="0">
                  <a:ln>
                    <a:noFill/>
                  </a:ln>
                  <a:solidFill>
                    <a:schemeClr val="tx1"/>
                  </a:solidFill>
                  <a:effectLst/>
                  <a:latin typeface="Arial" pitchFamily="34" charset="0"/>
                </a:endParaRPr>
              </a:p>
            </p:txBody>
          </p:sp>
          <p:sp>
            <p:nvSpPr>
              <p:cNvPr id="8719" name="Rectangle 166"/>
              <p:cNvSpPr>
                <a:spLocks noChangeArrowheads="1"/>
              </p:cNvSpPr>
              <p:nvPr/>
            </p:nvSpPr>
            <p:spPr bwMode="auto">
              <a:xfrm>
                <a:off x="2810" y="1459"/>
                <a:ext cx="267"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8720" name="Rectangle 167"/>
              <p:cNvSpPr>
                <a:spLocks noChangeArrowheads="1"/>
              </p:cNvSpPr>
              <p:nvPr/>
            </p:nvSpPr>
            <p:spPr bwMode="auto">
              <a:xfrm>
                <a:off x="2883" y="1525"/>
                <a:ext cx="63"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24282B"/>
                    </a:solidFill>
                    <a:effectLst/>
                    <a:latin typeface="ArialMT" charset="0"/>
                  </a:rPr>
                  <a:t>file</a:t>
                </a:r>
                <a:endParaRPr kumimoji="0" lang="en-US" sz="1800" b="0" i="0" u="none" strike="noStrike" cap="none" normalizeH="0" baseline="0" dirty="0" smtClean="0">
                  <a:ln>
                    <a:noFill/>
                  </a:ln>
                  <a:solidFill>
                    <a:schemeClr val="tx1"/>
                  </a:solidFill>
                  <a:effectLst/>
                  <a:latin typeface="Arial" pitchFamily="34" charset="0"/>
                </a:endParaRPr>
              </a:p>
            </p:txBody>
          </p:sp>
          <p:sp>
            <p:nvSpPr>
              <p:cNvPr id="8721" name="Rectangle 168"/>
              <p:cNvSpPr>
                <a:spLocks noChangeArrowheads="1"/>
              </p:cNvSpPr>
              <p:nvPr/>
            </p:nvSpPr>
            <p:spPr bwMode="auto">
              <a:xfrm>
                <a:off x="3110" y="2325"/>
                <a:ext cx="221"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Branch</a:t>
                </a:r>
                <a:endParaRPr kumimoji="0" lang="en-US" sz="1800" b="0" i="0" u="none" strike="noStrike" cap="none" normalizeH="0" baseline="0" smtClean="0">
                  <a:ln>
                    <a:noFill/>
                  </a:ln>
                  <a:solidFill>
                    <a:schemeClr val="tx1"/>
                  </a:solidFill>
                  <a:effectLst/>
                  <a:latin typeface="Arial" pitchFamily="34" charset="0"/>
                </a:endParaRPr>
              </a:p>
            </p:txBody>
          </p:sp>
          <p:sp>
            <p:nvSpPr>
              <p:cNvPr id="8722" name="Rectangle 169"/>
              <p:cNvSpPr>
                <a:spLocks noChangeArrowheads="1"/>
              </p:cNvSpPr>
              <p:nvPr/>
            </p:nvSpPr>
            <p:spPr bwMode="auto">
              <a:xfrm>
                <a:off x="3156" y="2394"/>
                <a:ext cx="131"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8723" name="Rectangle 170"/>
              <p:cNvSpPr>
                <a:spLocks noChangeArrowheads="1"/>
              </p:cNvSpPr>
              <p:nvPr/>
            </p:nvSpPr>
            <p:spPr bwMode="auto">
              <a:xfrm>
                <a:off x="1745" y="2987"/>
                <a:ext cx="145"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8724" name="Rectangle 171"/>
              <p:cNvSpPr>
                <a:spLocks noChangeArrowheads="1"/>
              </p:cNvSpPr>
              <p:nvPr/>
            </p:nvSpPr>
            <p:spPr bwMode="auto">
              <a:xfrm>
                <a:off x="1699" y="3065"/>
                <a:ext cx="221"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8725" name="Rectangle 172"/>
              <p:cNvSpPr>
                <a:spLocks noChangeArrowheads="1"/>
              </p:cNvSpPr>
              <p:nvPr/>
            </p:nvSpPr>
            <p:spPr bwMode="auto">
              <a:xfrm>
                <a:off x="2348" y="3047"/>
                <a:ext cx="316"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8726" name="Rectangle 173"/>
              <p:cNvSpPr>
                <a:spLocks noChangeArrowheads="1"/>
              </p:cNvSpPr>
              <p:nvPr/>
            </p:nvSpPr>
            <p:spPr bwMode="auto">
              <a:xfrm>
                <a:off x="2419" y="3091"/>
                <a:ext cx="167" cy="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8727" name="Rectangle 174"/>
              <p:cNvSpPr>
                <a:spLocks noChangeArrowheads="1"/>
              </p:cNvSpPr>
              <p:nvPr/>
            </p:nvSpPr>
            <p:spPr bwMode="auto">
              <a:xfrm>
                <a:off x="2370" y="2910"/>
                <a:ext cx="180" cy="48"/>
              </a:xfrm>
              <a:prstGeom prst="rect">
                <a:avLst/>
              </a:prstGeom>
              <a:solidFill>
                <a:srgbClr val="9DBBD4"/>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28" name="Rectangle 175"/>
              <p:cNvSpPr>
                <a:spLocks noChangeArrowheads="1"/>
              </p:cNvSpPr>
              <p:nvPr/>
            </p:nvSpPr>
            <p:spPr bwMode="auto">
              <a:xfrm>
                <a:off x="2401" y="2915"/>
                <a:ext cx="150"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24282B"/>
                    </a:solidFill>
                    <a:effectLst/>
                    <a:latin typeface="ArialMT" charset="0"/>
                  </a:rPr>
                  <a:t>mar</a:t>
                </a:r>
                <a:endParaRPr kumimoji="0" lang="en-US" sz="1800" b="0" i="0" u="none" strike="noStrike" cap="none" normalizeH="0" baseline="0" smtClean="0">
                  <a:ln>
                    <a:noFill/>
                  </a:ln>
                  <a:solidFill>
                    <a:schemeClr val="tx1"/>
                  </a:solidFill>
                  <a:effectLst/>
                  <a:latin typeface="Arial" pitchFamily="34" charset="0"/>
                </a:endParaRPr>
              </a:p>
            </p:txBody>
          </p:sp>
          <p:sp>
            <p:nvSpPr>
              <p:cNvPr id="8729" name="Rectangle 176"/>
              <p:cNvSpPr>
                <a:spLocks noChangeArrowheads="1"/>
              </p:cNvSpPr>
              <p:nvPr/>
            </p:nvSpPr>
            <p:spPr bwMode="auto">
              <a:xfrm>
                <a:off x="2646" y="2904"/>
                <a:ext cx="186" cy="54"/>
              </a:xfrm>
              <a:prstGeom prst="rect">
                <a:avLst/>
              </a:prstGeom>
              <a:solidFill>
                <a:srgbClr val="9DBBD4"/>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30" name="Rectangle 177"/>
              <p:cNvSpPr>
                <a:spLocks noChangeArrowheads="1"/>
              </p:cNvSpPr>
              <p:nvPr/>
            </p:nvSpPr>
            <p:spPr bwMode="auto">
              <a:xfrm>
                <a:off x="2667" y="2912"/>
                <a:ext cx="150" cy="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 b="0" i="0" u="none" strike="noStrike" cap="none" normalizeH="0" baseline="0" smtClean="0">
                    <a:ln>
                      <a:noFill/>
                    </a:ln>
                    <a:solidFill>
                      <a:srgbClr val="24282B"/>
                    </a:solidFill>
                    <a:effectLst/>
                    <a:latin typeface="ArialMT" charset="0"/>
                  </a:rPr>
                  <a:t>mdr</a:t>
                </a:r>
                <a:endParaRPr kumimoji="0" lang="en-US" sz="1800" b="0" i="0" u="none" strike="noStrike" cap="none" normalizeH="0" baseline="0" smtClean="0">
                  <a:ln>
                    <a:noFill/>
                  </a:ln>
                  <a:solidFill>
                    <a:schemeClr val="tx1"/>
                  </a:solidFill>
                  <a:effectLst/>
                  <a:latin typeface="Arial" pitchFamily="34" charset="0"/>
                </a:endParaRPr>
              </a:p>
            </p:txBody>
          </p:sp>
          <p:sp>
            <p:nvSpPr>
              <p:cNvPr id="8731" name="Line 178"/>
              <p:cNvSpPr>
                <a:spLocks noChangeShapeType="1"/>
              </p:cNvSpPr>
              <p:nvPr/>
            </p:nvSpPr>
            <p:spPr bwMode="auto">
              <a:xfrm flipH="1">
                <a:off x="3762" y="2364"/>
                <a:ext cx="42"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32" name="Line 179"/>
              <p:cNvSpPr>
                <a:spLocks noChangeShapeType="1"/>
              </p:cNvSpPr>
              <p:nvPr/>
            </p:nvSpPr>
            <p:spPr bwMode="auto">
              <a:xfrm flipH="1">
                <a:off x="3744" y="2364"/>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33" name="Line 180"/>
              <p:cNvSpPr>
                <a:spLocks noChangeShapeType="1"/>
              </p:cNvSpPr>
              <p:nvPr/>
            </p:nvSpPr>
            <p:spPr bwMode="auto">
              <a:xfrm flipH="1">
                <a:off x="3696" y="2364"/>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34" name="Line 181"/>
              <p:cNvSpPr>
                <a:spLocks noChangeShapeType="1"/>
              </p:cNvSpPr>
              <p:nvPr/>
            </p:nvSpPr>
            <p:spPr bwMode="auto">
              <a:xfrm flipH="1">
                <a:off x="3678" y="2364"/>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35" name="Line 182"/>
              <p:cNvSpPr>
                <a:spLocks noChangeShapeType="1"/>
              </p:cNvSpPr>
              <p:nvPr/>
            </p:nvSpPr>
            <p:spPr bwMode="auto">
              <a:xfrm flipH="1">
                <a:off x="3624" y="2364"/>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36" name="Line 183"/>
              <p:cNvSpPr>
                <a:spLocks noChangeShapeType="1"/>
              </p:cNvSpPr>
              <p:nvPr/>
            </p:nvSpPr>
            <p:spPr bwMode="auto">
              <a:xfrm flipH="1">
                <a:off x="3606" y="2364"/>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37" name="Line 184"/>
              <p:cNvSpPr>
                <a:spLocks noChangeShapeType="1"/>
              </p:cNvSpPr>
              <p:nvPr/>
            </p:nvSpPr>
            <p:spPr bwMode="auto">
              <a:xfrm flipH="1">
                <a:off x="3558" y="2364"/>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38" name="Line 185"/>
              <p:cNvSpPr>
                <a:spLocks noChangeShapeType="1"/>
              </p:cNvSpPr>
              <p:nvPr/>
            </p:nvSpPr>
            <p:spPr bwMode="auto">
              <a:xfrm flipH="1">
                <a:off x="3534" y="2364"/>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40" name="Line 187"/>
              <p:cNvSpPr>
                <a:spLocks noChangeShapeType="1"/>
              </p:cNvSpPr>
              <p:nvPr/>
            </p:nvSpPr>
            <p:spPr bwMode="auto">
              <a:xfrm flipH="1">
                <a:off x="3468" y="2370"/>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41" name="Line 188"/>
              <p:cNvSpPr>
                <a:spLocks noChangeShapeType="1"/>
              </p:cNvSpPr>
              <p:nvPr/>
            </p:nvSpPr>
            <p:spPr bwMode="auto">
              <a:xfrm flipH="1">
                <a:off x="3414" y="2370"/>
                <a:ext cx="42"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42" name="Line 189"/>
              <p:cNvSpPr>
                <a:spLocks noChangeShapeType="1"/>
              </p:cNvSpPr>
              <p:nvPr/>
            </p:nvSpPr>
            <p:spPr bwMode="auto">
              <a:xfrm flipH="1">
                <a:off x="3396" y="2370"/>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43" name="Line 190"/>
              <p:cNvSpPr>
                <a:spLocks noChangeShapeType="1"/>
              </p:cNvSpPr>
              <p:nvPr/>
            </p:nvSpPr>
            <p:spPr bwMode="auto">
              <a:xfrm flipH="1">
                <a:off x="3360" y="2370"/>
                <a:ext cx="24"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44" name="Line 191"/>
              <p:cNvSpPr>
                <a:spLocks noChangeShapeType="1"/>
              </p:cNvSpPr>
              <p:nvPr/>
            </p:nvSpPr>
            <p:spPr bwMode="auto">
              <a:xfrm flipH="1">
                <a:off x="3360" y="2370"/>
                <a:ext cx="24"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45" name="Freeform 192"/>
              <p:cNvSpPr>
                <a:spLocks/>
              </p:cNvSpPr>
              <p:nvPr/>
            </p:nvSpPr>
            <p:spPr bwMode="auto">
              <a:xfrm>
                <a:off x="3354" y="2358"/>
                <a:ext cx="36" cy="24"/>
              </a:xfrm>
              <a:custGeom>
                <a:avLst/>
                <a:gdLst>
                  <a:gd name="T0" fmla="*/ 6 w 6"/>
                  <a:gd name="T1" fmla="*/ 4 h 4"/>
                  <a:gd name="T2" fmla="*/ 0 w 6"/>
                  <a:gd name="T3" fmla="*/ 2 h 4"/>
                  <a:gd name="T4" fmla="*/ 6 w 6"/>
                  <a:gd name="T5" fmla="*/ 0 h 4"/>
                  <a:gd name="T6" fmla="*/ 6 w 6"/>
                  <a:gd name="T7" fmla="*/ 4 h 4"/>
                </a:gdLst>
                <a:ahLst/>
                <a:cxnLst>
                  <a:cxn ang="0">
                    <a:pos x="T0" y="T1"/>
                  </a:cxn>
                  <a:cxn ang="0">
                    <a:pos x="T2" y="T3"/>
                  </a:cxn>
                  <a:cxn ang="0">
                    <a:pos x="T4" y="T5"/>
                  </a:cxn>
                  <a:cxn ang="0">
                    <a:pos x="T6" y="T7"/>
                  </a:cxn>
                </a:cxnLst>
                <a:rect l="0" t="0" r="r" b="b"/>
                <a:pathLst>
                  <a:path w="6" h="4">
                    <a:moveTo>
                      <a:pt x="6" y="4"/>
                    </a:moveTo>
                    <a:lnTo>
                      <a:pt x="0" y="2"/>
                    </a:lnTo>
                    <a:lnTo>
                      <a:pt x="6" y="0"/>
                    </a:lnTo>
                    <a:cubicBezTo>
                      <a:pt x="5" y="1"/>
                      <a:pt x="5" y="2"/>
                      <a:pt x="6" y="4"/>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46" name="Line 193"/>
              <p:cNvSpPr>
                <a:spLocks noChangeShapeType="1"/>
              </p:cNvSpPr>
              <p:nvPr/>
            </p:nvSpPr>
            <p:spPr bwMode="auto">
              <a:xfrm flipH="1">
                <a:off x="3816" y="2430"/>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47" name="Line 194"/>
              <p:cNvSpPr>
                <a:spLocks noChangeShapeType="1"/>
              </p:cNvSpPr>
              <p:nvPr/>
            </p:nvSpPr>
            <p:spPr bwMode="auto">
              <a:xfrm flipH="1">
                <a:off x="3798" y="2430"/>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48" name="Line 195"/>
              <p:cNvSpPr>
                <a:spLocks noChangeShapeType="1"/>
              </p:cNvSpPr>
              <p:nvPr/>
            </p:nvSpPr>
            <p:spPr bwMode="auto">
              <a:xfrm flipH="1">
                <a:off x="3744" y="2430"/>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49" name="Line 196"/>
              <p:cNvSpPr>
                <a:spLocks noChangeShapeType="1"/>
              </p:cNvSpPr>
              <p:nvPr/>
            </p:nvSpPr>
            <p:spPr bwMode="auto">
              <a:xfrm flipH="1">
                <a:off x="3726" y="2430"/>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50" name="Line 197"/>
              <p:cNvSpPr>
                <a:spLocks noChangeShapeType="1"/>
              </p:cNvSpPr>
              <p:nvPr/>
            </p:nvSpPr>
            <p:spPr bwMode="auto">
              <a:xfrm flipH="1">
                <a:off x="3678" y="2430"/>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51" name="Line 198"/>
              <p:cNvSpPr>
                <a:spLocks noChangeShapeType="1"/>
              </p:cNvSpPr>
              <p:nvPr/>
            </p:nvSpPr>
            <p:spPr bwMode="auto">
              <a:xfrm flipH="1">
                <a:off x="3654" y="2430"/>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52" name="Line 199"/>
              <p:cNvSpPr>
                <a:spLocks noChangeShapeType="1"/>
              </p:cNvSpPr>
              <p:nvPr/>
            </p:nvSpPr>
            <p:spPr bwMode="auto">
              <a:xfrm flipH="1">
                <a:off x="3606" y="2430"/>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53" name="Line 200"/>
              <p:cNvSpPr>
                <a:spLocks noChangeShapeType="1"/>
              </p:cNvSpPr>
              <p:nvPr/>
            </p:nvSpPr>
            <p:spPr bwMode="auto">
              <a:xfrm flipH="1">
                <a:off x="3588" y="2430"/>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54" name="Line 201"/>
              <p:cNvSpPr>
                <a:spLocks noChangeShapeType="1"/>
              </p:cNvSpPr>
              <p:nvPr/>
            </p:nvSpPr>
            <p:spPr bwMode="auto">
              <a:xfrm flipH="1">
                <a:off x="3534" y="2430"/>
                <a:ext cx="42"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55" name="Line 202"/>
              <p:cNvSpPr>
                <a:spLocks noChangeShapeType="1"/>
              </p:cNvSpPr>
              <p:nvPr/>
            </p:nvSpPr>
            <p:spPr bwMode="auto">
              <a:xfrm flipH="1">
                <a:off x="3516" y="2430"/>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56" name="Line 203"/>
              <p:cNvSpPr>
                <a:spLocks noChangeShapeType="1"/>
              </p:cNvSpPr>
              <p:nvPr/>
            </p:nvSpPr>
            <p:spPr bwMode="auto">
              <a:xfrm flipH="1">
                <a:off x="3468" y="2430"/>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57" name="Line 204"/>
              <p:cNvSpPr>
                <a:spLocks noChangeShapeType="1"/>
              </p:cNvSpPr>
              <p:nvPr/>
            </p:nvSpPr>
            <p:spPr bwMode="auto">
              <a:xfrm flipH="1">
                <a:off x="3450" y="2430"/>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58" name="Line 205"/>
              <p:cNvSpPr>
                <a:spLocks noChangeShapeType="1"/>
              </p:cNvSpPr>
              <p:nvPr/>
            </p:nvSpPr>
            <p:spPr bwMode="auto">
              <a:xfrm flipH="1">
                <a:off x="3396" y="2430"/>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59" name="Line 206"/>
              <p:cNvSpPr>
                <a:spLocks noChangeShapeType="1"/>
              </p:cNvSpPr>
              <p:nvPr/>
            </p:nvSpPr>
            <p:spPr bwMode="auto">
              <a:xfrm flipH="1">
                <a:off x="3378" y="2430"/>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60" name="Line 207"/>
              <p:cNvSpPr>
                <a:spLocks noChangeShapeType="1"/>
              </p:cNvSpPr>
              <p:nvPr/>
            </p:nvSpPr>
            <p:spPr bwMode="auto">
              <a:xfrm flipH="1">
                <a:off x="3360" y="2430"/>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61" name="Line 208"/>
              <p:cNvSpPr>
                <a:spLocks noChangeShapeType="1"/>
              </p:cNvSpPr>
              <p:nvPr/>
            </p:nvSpPr>
            <p:spPr bwMode="auto">
              <a:xfrm flipH="1">
                <a:off x="3360" y="2430"/>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62" name="Freeform 209"/>
              <p:cNvSpPr>
                <a:spLocks/>
              </p:cNvSpPr>
              <p:nvPr/>
            </p:nvSpPr>
            <p:spPr bwMode="auto">
              <a:xfrm>
                <a:off x="3354" y="2418"/>
                <a:ext cx="30" cy="24"/>
              </a:xfrm>
              <a:custGeom>
                <a:avLst/>
                <a:gdLst>
                  <a:gd name="T0" fmla="*/ 5 w 5"/>
                  <a:gd name="T1" fmla="*/ 4 h 4"/>
                  <a:gd name="T2" fmla="*/ 0 w 5"/>
                  <a:gd name="T3" fmla="*/ 2 h 4"/>
                  <a:gd name="T4" fmla="*/ 5 w 5"/>
                  <a:gd name="T5" fmla="*/ 0 h 4"/>
                  <a:gd name="T6" fmla="*/ 5 w 5"/>
                  <a:gd name="T7" fmla="*/ 4 h 4"/>
                </a:gdLst>
                <a:ahLst/>
                <a:cxnLst>
                  <a:cxn ang="0">
                    <a:pos x="T0" y="T1"/>
                  </a:cxn>
                  <a:cxn ang="0">
                    <a:pos x="T2" y="T3"/>
                  </a:cxn>
                  <a:cxn ang="0">
                    <a:pos x="T4" y="T5"/>
                  </a:cxn>
                  <a:cxn ang="0">
                    <a:pos x="T6" y="T7"/>
                  </a:cxn>
                </a:cxnLst>
                <a:rect l="0" t="0" r="r" b="b"/>
                <a:pathLst>
                  <a:path w="5" h="4">
                    <a:moveTo>
                      <a:pt x="5" y="4"/>
                    </a:moveTo>
                    <a:lnTo>
                      <a:pt x="0" y="2"/>
                    </a:lnTo>
                    <a:lnTo>
                      <a:pt x="5" y="0"/>
                    </a:lnTo>
                    <a:cubicBezTo>
                      <a:pt x="4" y="2"/>
                      <a:pt x="4" y="3"/>
                      <a:pt x="5" y="4"/>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63" name="Line 210"/>
              <p:cNvSpPr>
                <a:spLocks noChangeShapeType="1"/>
              </p:cNvSpPr>
              <p:nvPr/>
            </p:nvSpPr>
            <p:spPr bwMode="auto">
              <a:xfrm flipH="1">
                <a:off x="3858" y="2484"/>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64" name="Line 211"/>
              <p:cNvSpPr>
                <a:spLocks noChangeShapeType="1"/>
              </p:cNvSpPr>
              <p:nvPr/>
            </p:nvSpPr>
            <p:spPr bwMode="auto">
              <a:xfrm flipH="1">
                <a:off x="3840" y="2484"/>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65" name="Line 212"/>
              <p:cNvSpPr>
                <a:spLocks noChangeShapeType="1"/>
              </p:cNvSpPr>
              <p:nvPr/>
            </p:nvSpPr>
            <p:spPr bwMode="auto">
              <a:xfrm flipH="1">
                <a:off x="3786" y="2484"/>
                <a:ext cx="42"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66" name="Line 213"/>
              <p:cNvSpPr>
                <a:spLocks noChangeShapeType="1"/>
              </p:cNvSpPr>
              <p:nvPr/>
            </p:nvSpPr>
            <p:spPr bwMode="auto">
              <a:xfrm flipH="1">
                <a:off x="3768" y="2484"/>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67" name="Line 214"/>
              <p:cNvSpPr>
                <a:spLocks noChangeShapeType="1"/>
              </p:cNvSpPr>
              <p:nvPr/>
            </p:nvSpPr>
            <p:spPr bwMode="auto">
              <a:xfrm flipH="1">
                <a:off x="3720" y="2484"/>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68" name="Line 215"/>
              <p:cNvSpPr>
                <a:spLocks noChangeShapeType="1"/>
              </p:cNvSpPr>
              <p:nvPr/>
            </p:nvSpPr>
            <p:spPr bwMode="auto">
              <a:xfrm flipH="1">
                <a:off x="3702" y="2484"/>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69" name="Line 216"/>
              <p:cNvSpPr>
                <a:spLocks noChangeShapeType="1"/>
              </p:cNvSpPr>
              <p:nvPr/>
            </p:nvSpPr>
            <p:spPr bwMode="auto">
              <a:xfrm flipH="1">
                <a:off x="3648" y="2484"/>
                <a:ext cx="42"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70" name="Line 217"/>
              <p:cNvSpPr>
                <a:spLocks noChangeShapeType="1"/>
              </p:cNvSpPr>
              <p:nvPr/>
            </p:nvSpPr>
            <p:spPr bwMode="auto">
              <a:xfrm flipH="1">
                <a:off x="3630" y="2484"/>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71" name="Line 218"/>
              <p:cNvSpPr>
                <a:spLocks noChangeShapeType="1"/>
              </p:cNvSpPr>
              <p:nvPr/>
            </p:nvSpPr>
            <p:spPr bwMode="auto">
              <a:xfrm flipH="1">
                <a:off x="3582" y="2484"/>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72" name="Line 219"/>
              <p:cNvSpPr>
                <a:spLocks noChangeShapeType="1"/>
              </p:cNvSpPr>
              <p:nvPr/>
            </p:nvSpPr>
            <p:spPr bwMode="auto">
              <a:xfrm flipH="1">
                <a:off x="3564" y="2484"/>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73" name="Line 220"/>
              <p:cNvSpPr>
                <a:spLocks noChangeShapeType="1"/>
              </p:cNvSpPr>
              <p:nvPr/>
            </p:nvSpPr>
            <p:spPr bwMode="auto">
              <a:xfrm flipH="1">
                <a:off x="3510" y="2484"/>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74" name="Line 221"/>
              <p:cNvSpPr>
                <a:spLocks noChangeShapeType="1"/>
              </p:cNvSpPr>
              <p:nvPr/>
            </p:nvSpPr>
            <p:spPr bwMode="auto">
              <a:xfrm flipH="1">
                <a:off x="3492" y="2484"/>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75" name="Line 222"/>
              <p:cNvSpPr>
                <a:spLocks noChangeShapeType="1"/>
              </p:cNvSpPr>
              <p:nvPr/>
            </p:nvSpPr>
            <p:spPr bwMode="auto">
              <a:xfrm flipH="1">
                <a:off x="3438" y="2484"/>
                <a:ext cx="42"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76" name="Line 223"/>
              <p:cNvSpPr>
                <a:spLocks noChangeShapeType="1"/>
              </p:cNvSpPr>
              <p:nvPr/>
            </p:nvSpPr>
            <p:spPr bwMode="auto">
              <a:xfrm flipH="1">
                <a:off x="3420" y="2484"/>
                <a:ext cx="6"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77" name="Line 224"/>
              <p:cNvSpPr>
                <a:spLocks noChangeShapeType="1"/>
              </p:cNvSpPr>
              <p:nvPr/>
            </p:nvSpPr>
            <p:spPr bwMode="auto">
              <a:xfrm flipH="1">
                <a:off x="3372" y="2490"/>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78" name="Freeform 225"/>
              <p:cNvSpPr>
                <a:spLocks/>
              </p:cNvSpPr>
              <p:nvPr/>
            </p:nvSpPr>
            <p:spPr bwMode="auto">
              <a:xfrm>
                <a:off x="3348" y="2472"/>
                <a:ext cx="36" cy="30"/>
              </a:xfrm>
              <a:custGeom>
                <a:avLst/>
                <a:gdLst>
                  <a:gd name="T0" fmla="*/ 6 w 6"/>
                  <a:gd name="T1" fmla="*/ 5 h 5"/>
                  <a:gd name="T2" fmla="*/ 0 w 6"/>
                  <a:gd name="T3" fmla="*/ 3 h 5"/>
                  <a:gd name="T4" fmla="*/ 6 w 6"/>
                  <a:gd name="T5" fmla="*/ 0 h 5"/>
                  <a:gd name="T6" fmla="*/ 6 w 6"/>
                  <a:gd name="T7" fmla="*/ 5 h 5"/>
                </a:gdLst>
                <a:ahLst/>
                <a:cxnLst>
                  <a:cxn ang="0">
                    <a:pos x="T0" y="T1"/>
                  </a:cxn>
                  <a:cxn ang="0">
                    <a:pos x="T2" y="T3"/>
                  </a:cxn>
                  <a:cxn ang="0">
                    <a:pos x="T4" y="T5"/>
                  </a:cxn>
                  <a:cxn ang="0">
                    <a:pos x="T6" y="T7"/>
                  </a:cxn>
                </a:cxnLst>
                <a:rect l="0" t="0" r="r" b="b"/>
                <a:pathLst>
                  <a:path w="6" h="5">
                    <a:moveTo>
                      <a:pt x="6" y="5"/>
                    </a:moveTo>
                    <a:lnTo>
                      <a:pt x="0" y="3"/>
                    </a:lnTo>
                    <a:lnTo>
                      <a:pt x="6" y="0"/>
                    </a:lnTo>
                    <a:cubicBezTo>
                      <a:pt x="5" y="2"/>
                      <a:pt x="5" y="3"/>
                      <a:pt x="6" y="5"/>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79" name="Rectangle 226"/>
              <p:cNvSpPr>
                <a:spLocks noChangeArrowheads="1"/>
              </p:cNvSpPr>
              <p:nvPr/>
            </p:nvSpPr>
            <p:spPr bwMode="auto">
              <a:xfrm>
                <a:off x="3424" y="2316"/>
                <a:ext cx="171"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ArialMT" charset="0"/>
                  </a:rPr>
                  <a:t>isBeq</a:t>
                </a:r>
                <a:endParaRPr kumimoji="0" lang="en-US" sz="1800" b="0" i="0" u="none" strike="noStrike" cap="none" normalizeH="0" baseline="0" smtClean="0">
                  <a:ln>
                    <a:noFill/>
                  </a:ln>
                  <a:solidFill>
                    <a:schemeClr val="tx1"/>
                  </a:solidFill>
                  <a:effectLst/>
                  <a:latin typeface="Arial" pitchFamily="34" charset="0"/>
                </a:endParaRPr>
              </a:p>
            </p:txBody>
          </p:sp>
          <p:sp>
            <p:nvSpPr>
              <p:cNvPr id="8780" name="Rectangle 227"/>
              <p:cNvSpPr>
                <a:spLocks noChangeArrowheads="1"/>
              </p:cNvSpPr>
              <p:nvPr/>
            </p:nvSpPr>
            <p:spPr bwMode="auto">
              <a:xfrm>
                <a:off x="3421" y="2382"/>
                <a:ext cx="155" cy="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ArialMT" charset="0"/>
                  </a:rPr>
                  <a:t>isBgt</a:t>
                </a:r>
                <a:endParaRPr kumimoji="0" lang="en-US" sz="1800" b="0" i="0" u="none" strike="noStrike" cap="none" normalizeH="0" baseline="0" smtClean="0">
                  <a:ln>
                    <a:noFill/>
                  </a:ln>
                  <a:solidFill>
                    <a:schemeClr val="tx1"/>
                  </a:solidFill>
                  <a:effectLst/>
                  <a:latin typeface="Arial" pitchFamily="34" charset="0"/>
                </a:endParaRPr>
              </a:p>
            </p:txBody>
          </p:sp>
          <p:sp>
            <p:nvSpPr>
              <p:cNvPr id="8781" name="Rectangle 228"/>
              <p:cNvSpPr>
                <a:spLocks noChangeArrowheads="1"/>
              </p:cNvSpPr>
              <p:nvPr/>
            </p:nvSpPr>
            <p:spPr bwMode="auto">
              <a:xfrm>
                <a:off x="3409" y="2437"/>
                <a:ext cx="280" cy="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ArialMT" charset="0"/>
                  </a:rPr>
                  <a:t>isUBranch</a:t>
                </a:r>
                <a:endParaRPr kumimoji="0" lang="en-US" sz="1800" b="0" i="0" u="none" strike="noStrike" cap="none" normalizeH="0" baseline="0" smtClean="0">
                  <a:ln>
                    <a:noFill/>
                  </a:ln>
                  <a:solidFill>
                    <a:schemeClr val="tx1"/>
                  </a:solidFill>
                  <a:effectLst/>
                  <a:latin typeface="Arial" pitchFamily="34" charset="0"/>
                </a:endParaRPr>
              </a:p>
            </p:txBody>
          </p:sp>
          <p:sp>
            <p:nvSpPr>
              <p:cNvPr id="8782" name="Line 229"/>
              <p:cNvSpPr>
                <a:spLocks noChangeShapeType="1"/>
              </p:cNvSpPr>
              <p:nvPr/>
            </p:nvSpPr>
            <p:spPr bwMode="auto">
              <a:xfrm>
                <a:off x="2106" y="780"/>
                <a:ext cx="258" cy="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83" name="Freeform 230"/>
              <p:cNvSpPr>
                <a:spLocks/>
              </p:cNvSpPr>
              <p:nvPr/>
            </p:nvSpPr>
            <p:spPr bwMode="auto">
              <a:xfrm>
                <a:off x="2304" y="762"/>
                <a:ext cx="60" cy="30"/>
              </a:xfrm>
              <a:custGeom>
                <a:avLst/>
                <a:gdLst>
                  <a:gd name="T0" fmla="*/ 3 w 10"/>
                  <a:gd name="T1" fmla="*/ 3 h 5"/>
                  <a:gd name="T2" fmla="*/ 0 w 10"/>
                  <a:gd name="T3" fmla="*/ 5 h 5"/>
                  <a:gd name="T4" fmla="*/ 10 w 10"/>
                  <a:gd name="T5" fmla="*/ 3 h 5"/>
                  <a:gd name="T6" fmla="*/ 0 w 10"/>
                  <a:gd name="T7" fmla="*/ 0 h 5"/>
                  <a:gd name="T8" fmla="*/ 3 w 10"/>
                  <a:gd name="T9" fmla="*/ 3 h 5"/>
                </a:gdLst>
                <a:ahLst/>
                <a:cxnLst>
                  <a:cxn ang="0">
                    <a:pos x="T0" y="T1"/>
                  </a:cxn>
                  <a:cxn ang="0">
                    <a:pos x="T2" y="T3"/>
                  </a:cxn>
                  <a:cxn ang="0">
                    <a:pos x="T4" y="T5"/>
                  </a:cxn>
                  <a:cxn ang="0">
                    <a:pos x="T6" y="T7"/>
                  </a:cxn>
                  <a:cxn ang="0">
                    <a:pos x="T8" y="T9"/>
                  </a:cxn>
                </a:cxnLst>
                <a:rect l="0" t="0" r="r" b="b"/>
                <a:pathLst>
                  <a:path w="10" h="5">
                    <a:moveTo>
                      <a:pt x="3" y="3"/>
                    </a:moveTo>
                    <a:lnTo>
                      <a:pt x="0" y="5"/>
                    </a:lnTo>
                    <a:lnTo>
                      <a:pt x="10" y="3"/>
                    </a:lnTo>
                    <a:lnTo>
                      <a:pt x="0" y="0"/>
                    </a:lnTo>
                    <a:lnTo>
                      <a:pt x="3" y="3"/>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84" name="Freeform 231"/>
              <p:cNvSpPr>
                <a:spLocks/>
              </p:cNvSpPr>
              <p:nvPr/>
            </p:nvSpPr>
            <p:spPr bwMode="auto">
              <a:xfrm>
                <a:off x="2364" y="546"/>
                <a:ext cx="360" cy="108"/>
              </a:xfrm>
              <a:custGeom>
                <a:avLst/>
                <a:gdLst>
                  <a:gd name="T0" fmla="*/ 0 w 60"/>
                  <a:gd name="T1" fmla="*/ 0 h 18"/>
                  <a:gd name="T2" fmla="*/ 60 w 60"/>
                  <a:gd name="T3" fmla="*/ 0 h 18"/>
                  <a:gd name="T4" fmla="*/ 60 w 60"/>
                  <a:gd name="T5" fmla="*/ 0 h 18"/>
                  <a:gd name="T6" fmla="*/ 60 w 60"/>
                  <a:gd name="T7" fmla="*/ 18 h 18"/>
                  <a:gd name="T8" fmla="*/ 60 w 60"/>
                  <a:gd name="T9" fmla="*/ 18 h 18"/>
                  <a:gd name="T10" fmla="*/ 0 w 60"/>
                  <a:gd name="T11" fmla="*/ 18 h 18"/>
                  <a:gd name="T12" fmla="*/ 0 w 60"/>
                  <a:gd name="T13" fmla="*/ 18 h 18"/>
                  <a:gd name="T14" fmla="*/ 0 w 60"/>
                  <a:gd name="T15" fmla="*/ 0 h 18"/>
                  <a:gd name="T16" fmla="*/ 0 w 60"/>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8">
                    <a:moveTo>
                      <a:pt x="0" y="0"/>
                    </a:moveTo>
                    <a:lnTo>
                      <a:pt x="60" y="0"/>
                    </a:lnTo>
                    <a:cubicBezTo>
                      <a:pt x="60" y="0"/>
                      <a:pt x="60" y="0"/>
                      <a:pt x="60" y="0"/>
                    </a:cubicBezTo>
                    <a:lnTo>
                      <a:pt x="60" y="18"/>
                    </a:lnTo>
                    <a:cubicBezTo>
                      <a:pt x="60" y="18"/>
                      <a:pt x="60" y="18"/>
                      <a:pt x="60" y="18"/>
                    </a:cubicBezTo>
                    <a:lnTo>
                      <a:pt x="0" y="18"/>
                    </a:lnTo>
                    <a:cubicBezTo>
                      <a:pt x="0" y="18"/>
                      <a:pt x="0" y="18"/>
                      <a:pt x="0" y="18"/>
                    </a:cubicBezTo>
                    <a:lnTo>
                      <a:pt x="0" y="0"/>
                    </a:lnTo>
                    <a:cubicBezTo>
                      <a:pt x="0" y="0"/>
                      <a:pt x="0" y="0"/>
                      <a:pt x="0" y="0"/>
                    </a:cubicBezTo>
                    <a:close/>
                  </a:path>
                </a:pathLst>
              </a:custGeom>
              <a:solidFill>
                <a:srgbClr val="ECDCC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85" name="Rectangle 232"/>
              <p:cNvSpPr>
                <a:spLocks noChangeArrowheads="1"/>
              </p:cNvSpPr>
              <p:nvPr/>
            </p:nvSpPr>
            <p:spPr bwMode="auto">
              <a:xfrm>
                <a:off x="2443" y="558"/>
                <a:ext cx="24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pc + 4</a:t>
                </a:r>
                <a:endParaRPr kumimoji="0" lang="en-US" sz="1800" b="0" i="0" u="none" strike="noStrike" cap="none" normalizeH="0" baseline="0" smtClean="0">
                  <a:ln>
                    <a:noFill/>
                  </a:ln>
                  <a:solidFill>
                    <a:schemeClr val="tx1"/>
                  </a:solidFill>
                  <a:effectLst/>
                  <a:latin typeface="Arial" pitchFamily="34" charset="0"/>
                </a:endParaRPr>
              </a:p>
            </p:txBody>
          </p:sp>
          <p:sp>
            <p:nvSpPr>
              <p:cNvPr id="8786" name="Freeform 233"/>
              <p:cNvSpPr>
                <a:spLocks/>
              </p:cNvSpPr>
              <p:nvPr/>
            </p:nvSpPr>
            <p:spPr bwMode="auto">
              <a:xfrm>
                <a:off x="2202" y="594"/>
                <a:ext cx="162" cy="180"/>
              </a:xfrm>
              <a:custGeom>
                <a:avLst/>
                <a:gdLst>
                  <a:gd name="T0" fmla="*/ 0 w 27"/>
                  <a:gd name="T1" fmla="*/ 30 h 30"/>
                  <a:gd name="T2" fmla="*/ 0 w 27"/>
                  <a:gd name="T3" fmla="*/ 0 h 30"/>
                  <a:gd name="T4" fmla="*/ 27 w 27"/>
                  <a:gd name="T5" fmla="*/ 0 h 30"/>
                </a:gdLst>
                <a:ahLst/>
                <a:cxnLst>
                  <a:cxn ang="0">
                    <a:pos x="T0" y="T1"/>
                  </a:cxn>
                  <a:cxn ang="0">
                    <a:pos x="T2" y="T3"/>
                  </a:cxn>
                  <a:cxn ang="0">
                    <a:pos x="T4" y="T5"/>
                  </a:cxn>
                </a:cxnLst>
                <a:rect l="0" t="0" r="r" b="b"/>
                <a:pathLst>
                  <a:path w="27" h="30">
                    <a:moveTo>
                      <a:pt x="0" y="30"/>
                    </a:moveTo>
                    <a:lnTo>
                      <a:pt x="0" y="0"/>
                    </a:lnTo>
                    <a:lnTo>
                      <a:pt x="27" y="0"/>
                    </a:lnTo>
                  </a:path>
                </a:pathLst>
              </a:custGeom>
              <a:noFill/>
              <a:ln w="12"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87" name="Freeform 234"/>
              <p:cNvSpPr>
                <a:spLocks/>
              </p:cNvSpPr>
              <p:nvPr/>
            </p:nvSpPr>
            <p:spPr bwMode="auto">
              <a:xfrm>
                <a:off x="2304" y="576"/>
                <a:ext cx="60" cy="36"/>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88" name="Oval 235"/>
              <p:cNvSpPr>
                <a:spLocks noChangeArrowheads="1"/>
              </p:cNvSpPr>
              <p:nvPr/>
            </p:nvSpPr>
            <p:spPr bwMode="auto">
              <a:xfrm>
                <a:off x="2190" y="762"/>
                <a:ext cx="24" cy="30"/>
              </a:xfrm>
              <a:prstGeom prst="ellipse">
                <a:avLst/>
              </a:prstGeom>
              <a:solidFill>
                <a:srgbClr val="3C1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89" name="Rectangle 236"/>
              <p:cNvSpPr>
                <a:spLocks noChangeArrowheads="1"/>
              </p:cNvSpPr>
              <p:nvPr/>
            </p:nvSpPr>
            <p:spPr bwMode="auto">
              <a:xfrm>
                <a:off x="1518" y="1044"/>
                <a:ext cx="2736" cy="108"/>
              </a:xfrm>
              <a:prstGeom prst="rect">
                <a:avLst/>
              </a:prstGeom>
              <a:solidFill>
                <a:srgbClr val="BCDA8E"/>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90" name="Line 237"/>
              <p:cNvSpPr>
                <a:spLocks noChangeShapeType="1"/>
              </p:cNvSpPr>
              <p:nvPr/>
            </p:nvSpPr>
            <p:spPr bwMode="auto">
              <a:xfrm>
                <a:off x="1998" y="846"/>
                <a:ext cx="0" cy="204"/>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91" name="Freeform 238"/>
              <p:cNvSpPr>
                <a:spLocks/>
              </p:cNvSpPr>
              <p:nvPr/>
            </p:nvSpPr>
            <p:spPr bwMode="auto">
              <a:xfrm>
                <a:off x="1980" y="990"/>
                <a:ext cx="30" cy="60"/>
              </a:xfrm>
              <a:custGeom>
                <a:avLst/>
                <a:gdLst>
                  <a:gd name="T0" fmla="*/ 3 w 5"/>
                  <a:gd name="T1" fmla="*/ 3 h 10"/>
                  <a:gd name="T2" fmla="*/ 0 w 5"/>
                  <a:gd name="T3" fmla="*/ 0 h 10"/>
                  <a:gd name="T4" fmla="*/ 3 w 5"/>
                  <a:gd name="T5" fmla="*/ 10 h 10"/>
                  <a:gd name="T6" fmla="*/ 5 w 5"/>
                  <a:gd name="T7" fmla="*/ 0 h 10"/>
                  <a:gd name="T8" fmla="*/ 3 w 5"/>
                  <a:gd name="T9" fmla="*/ 3 h 10"/>
                </a:gdLst>
                <a:ahLst/>
                <a:cxnLst>
                  <a:cxn ang="0">
                    <a:pos x="T0" y="T1"/>
                  </a:cxn>
                  <a:cxn ang="0">
                    <a:pos x="T2" y="T3"/>
                  </a:cxn>
                  <a:cxn ang="0">
                    <a:pos x="T4" y="T5"/>
                  </a:cxn>
                  <a:cxn ang="0">
                    <a:pos x="T6" y="T7"/>
                  </a:cxn>
                  <a:cxn ang="0">
                    <a:pos x="T8" y="T9"/>
                  </a:cxn>
                </a:cxnLst>
                <a:rect l="0" t="0" r="r" b="b"/>
                <a:pathLst>
                  <a:path w="5" h="10">
                    <a:moveTo>
                      <a:pt x="3" y="3"/>
                    </a:moveTo>
                    <a:lnTo>
                      <a:pt x="0" y="0"/>
                    </a:lnTo>
                    <a:lnTo>
                      <a:pt x="3" y="10"/>
                    </a:lnTo>
                    <a:lnTo>
                      <a:pt x="5" y="0"/>
                    </a:lnTo>
                    <a:lnTo>
                      <a:pt x="3" y="3"/>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92" name="Line 239"/>
              <p:cNvSpPr>
                <a:spLocks noChangeShapeType="1"/>
              </p:cNvSpPr>
              <p:nvPr/>
            </p:nvSpPr>
            <p:spPr bwMode="auto">
              <a:xfrm>
                <a:off x="2832" y="1386"/>
                <a:ext cx="0" cy="54"/>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93" name="Freeform 240"/>
              <p:cNvSpPr>
                <a:spLocks/>
              </p:cNvSpPr>
              <p:nvPr/>
            </p:nvSpPr>
            <p:spPr bwMode="auto">
              <a:xfrm>
                <a:off x="2826" y="1410"/>
                <a:ext cx="18" cy="30"/>
              </a:xfrm>
              <a:custGeom>
                <a:avLst/>
                <a:gdLst>
                  <a:gd name="T0" fmla="*/ 1 w 3"/>
                  <a:gd name="T1" fmla="*/ 2 h 5"/>
                  <a:gd name="T2" fmla="*/ 0 w 3"/>
                  <a:gd name="T3" fmla="*/ 0 h 5"/>
                  <a:gd name="T4" fmla="*/ 1 w 3"/>
                  <a:gd name="T5" fmla="*/ 5 h 5"/>
                  <a:gd name="T6" fmla="*/ 3 w 3"/>
                  <a:gd name="T7" fmla="*/ 0 h 5"/>
                  <a:gd name="T8" fmla="*/ 1 w 3"/>
                  <a:gd name="T9" fmla="*/ 2 h 5"/>
                </a:gdLst>
                <a:ahLst/>
                <a:cxnLst>
                  <a:cxn ang="0">
                    <a:pos x="T0" y="T1"/>
                  </a:cxn>
                  <a:cxn ang="0">
                    <a:pos x="T2" y="T3"/>
                  </a:cxn>
                  <a:cxn ang="0">
                    <a:pos x="T4" y="T5"/>
                  </a:cxn>
                  <a:cxn ang="0">
                    <a:pos x="T6" y="T7"/>
                  </a:cxn>
                  <a:cxn ang="0">
                    <a:pos x="T8" y="T9"/>
                  </a:cxn>
                </a:cxnLst>
                <a:rect l="0" t="0" r="r" b="b"/>
                <a:pathLst>
                  <a:path w="3" h="5">
                    <a:moveTo>
                      <a:pt x="1" y="2"/>
                    </a:moveTo>
                    <a:lnTo>
                      <a:pt x="0" y="0"/>
                    </a:lnTo>
                    <a:lnTo>
                      <a:pt x="1" y="5"/>
                    </a:lnTo>
                    <a:lnTo>
                      <a:pt x="3" y="0"/>
                    </a:lnTo>
                    <a:lnTo>
                      <a:pt x="1" y="2"/>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94" name="Rectangle 241"/>
              <p:cNvSpPr>
                <a:spLocks noChangeArrowheads="1"/>
              </p:cNvSpPr>
              <p:nvPr/>
            </p:nvSpPr>
            <p:spPr bwMode="auto">
              <a:xfrm>
                <a:off x="2878" y="1173"/>
                <a:ext cx="11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rs2</a:t>
                </a:r>
                <a:endParaRPr kumimoji="0" lang="en-US" sz="1800" b="0" i="0" u="none" strike="noStrike" cap="none" normalizeH="0" baseline="0" smtClean="0">
                  <a:ln>
                    <a:noFill/>
                  </a:ln>
                  <a:solidFill>
                    <a:schemeClr val="tx1"/>
                  </a:solidFill>
                  <a:effectLst/>
                  <a:latin typeface="Arial" pitchFamily="34" charset="0"/>
                </a:endParaRPr>
              </a:p>
            </p:txBody>
          </p:sp>
          <p:sp>
            <p:nvSpPr>
              <p:cNvPr id="8795" name="Rectangle 242"/>
              <p:cNvSpPr>
                <a:spLocks noChangeArrowheads="1"/>
              </p:cNvSpPr>
              <p:nvPr/>
            </p:nvSpPr>
            <p:spPr bwMode="auto">
              <a:xfrm>
                <a:off x="2743" y="1172"/>
                <a:ext cx="10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8796" name="Rectangle 243"/>
              <p:cNvSpPr>
                <a:spLocks noChangeArrowheads="1"/>
              </p:cNvSpPr>
              <p:nvPr/>
            </p:nvSpPr>
            <p:spPr bwMode="auto">
              <a:xfrm>
                <a:off x="2724" y="1176"/>
                <a:ext cx="102" cy="54"/>
              </a:xfrm>
              <a:prstGeom prst="rect">
                <a:avLst/>
              </a:prstGeom>
              <a:noFill/>
              <a:ln w="18" cap="flat">
                <a:solidFill>
                  <a:srgbClr val="2B2F3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97" name="Rectangle 244"/>
              <p:cNvSpPr>
                <a:spLocks noChangeArrowheads="1"/>
              </p:cNvSpPr>
              <p:nvPr/>
            </p:nvSpPr>
            <p:spPr bwMode="auto">
              <a:xfrm>
                <a:off x="2862" y="1176"/>
                <a:ext cx="108" cy="60"/>
              </a:xfrm>
              <a:prstGeom prst="rect">
                <a:avLst/>
              </a:prstGeom>
              <a:noFill/>
              <a:ln w="18" cap="flat">
                <a:solidFill>
                  <a:srgbClr val="2B2F3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98" name="Rectangle 245"/>
              <p:cNvSpPr>
                <a:spLocks noChangeArrowheads="1"/>
              </p:cNvSpPr>
              <p:nvPr/>
            </p:nvSpPr>
            <p:spPr bwMode="auto">
              <a:xfrm>
                <a:off x="2718" y="774"/>
                <a:ext cx="618" cy="66"/>
              </a:xfrm>
              <a:prstGeom prst="rect">
                <a:avLst/>
              </a:prstGeom>
              <a:solidFill>
                <a:srgbClr val="B2CFD6"/>
              </a:solidFill>
              <a:ln w="6"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99" name="Rectangle 246"/>
              <p:cNvSpPr>
                <a:spLocks noChangeArrowheads="1"/>
              </p:cNvSpPr>
              <p:nvPr/>
            </p:nvSpPr>
            <p:spPr bwMode="auto">
              <a:xfrm>
                <a:off x="2870" y="774"/>
                <a:ext cx="25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8800" name="Line 247"/>
              <p:cNvSpPr>
                <a:spLocks noChangeShapeType="1"/>
              </p:cNvSpPr>
              <p:nvPr/>
            </p:nvSpPr>
            <p:spPr bwMode="auto">
              <a:xfrm>
                <a:off x="2772" y="1236"/>
                <a:ext cx="0" cy="54"/>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01" name="Freeform 248"/>
              <p:cNvSpPr>
                <a:spLocks/>
              </p:cNvSpPr>
              <p:nvPr/>
            </p:nvSpPr>
            <p:spPr bwMode="auto">
              <a:xfrm>
                <a:off x="2766" y="1260"/>
                <a:ext cx="18" cy="30"/>
              </a:xfrm>
              <a:custGeom>
                <a:avLst/>
                <a:gdLst>
                  <a:gd name="T0" fmla="*/ 1 w 3"/>
                  <a:gd name="T1" fmla="*/ 2 h 5"/>
                  <a:gd name="T2" fmla="*/ 0 w 3"/>
                  <a:gd name="T3" fmla="*/ 0 h 5"/>
                  <a:gd name="T4" fmla="*/ 1 w 3"/>
                  <a:gd name="T5" fmla="*/ 5 h 5"/>
                  <a:gd name="T6" fmla="*/ 3 w 3"/>
                  <a:gd name="T7" fmla="*/ 0 h 5"/>
                  <a:gd name="T8" fmla="*/ 1 w 3"/>
                  <a:gd name="T9" fmla="*/ 2 h 5"/>
                </a:gdLst>
                <a:ahLst/>
                <a:cxnLst>
                  <a:cxn ang="0">
                    <a:pos x="T0" y="T1"/>
                  </a:cxn>
                  <a:cxn ang="0">
                    <a:pos x="T2" y="T3"/>
                  </a:cxn>
                  <a:cxn ang="0">
                    <a:pos x="T4" y="T5"/>
                  </a:cxn>
                  <a:cxn ang="0">
                    <a:pos x="T6" y="T7"/>
                  </a:cxn>
                  <a:cxn ang="0">
                    <a:pos x="T8" y="T9"/>
                  </a:cxn>
                </a:cxnLst>
                <a:rect l="0" t="0" r="r" b="b"/>
                <a:pathLst>
                  <a:path w="3" h="5">
                    <a:moveTo>
                      <a:pt x="1" y="2"/>
                    </a:moveTo>
                    <a:lnTo>
                      <a:pt x="0" y="0"/>
                    </a:lnTo>
                    <a:lnTo>
                      <a:pt x="1" y="5"/>
                    </a:lnTo>
                    <a:lnTo>
                      <a:pt x="3" y="0"/>
                    </a:lnTo>
                    <a:lnTo>
                      <a:pt x="1" y="2"/>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02" name="Line 249"/>
              <p:cNvSpPr>
                <a:spLocks noChangeShapeType="1"/>
              </p:cNvSpPr>
              <p:nvPr/>
            </p:nvSpPr>
            <p:spPr bwMode="auto">
              <a:xfrm>
                <a:off x="2892" y="1230"/>
                <a:ext cx="0" cy="6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03" name="Freeform 250"/>
              <p:cNvSpPr>
                <a:spLocks/>
              </p:cNvSpPr>
              <p:nvPr/>
            </p:nvSpPr>
            <p:spPr bwMode="auto">
              <a:xfrm>
                <a:off x="2880" y="1260"/>
                <a:ext cx="18" cy="30"/>
              </a:xfrm>
              <a:custGeom>
                <a:avLst/>
                <a:gdLst>
                  <a:gd name="T0" fmla="*/ 2 w 3"/>
                  <a:gd name="T1" fmla="*/ 1 h 5"/>
                  <a:gd name="T2" fmla="*/ 0 w 3"/>
                  <a:gd name="T3" fmla="*/ 0 h 5"/>
                  <a:gd name="T4" fmla="*/ 2 w 3"/>
                  <a:gd name="T5" fmla="*/ 5 h 5"/>
                  <a:gd name="T6" fmla="*/ 3 w 3"/>
                  <a:gd name="T7" fmla="*/ 0 h 5"/>
                  <a:gd name="T8" fmla="*/ 2 w 3"/>
                  <a:gd name="T9" fmla="*/ 1 h 5"/>
                </a:gdLst>
                <a:ahLst/>
                <a:cxnLst>
                  <a:cxn ang="0">
                    <a:pos x="T0" y="T1"/>
                  </a:cxn>
                  <a:cxn ang="0">
                    <a:pos x="T2" y="T3"/>
                  </a:cxn>
                  <a:cxn ang="0">
                    <a:pos x="T4" y="T5"/>
                  </a:cxn>
                  <a:cxn ang="0">
                    <a:pos x="T6" y="T7"/>
                  </a:cxn>
                  <a:cxn ang="0">
                    <a:pos x="T8" y="T9"/>
                  </a:cxn>
                </a:cxnLst>
                <a:rect l="0" t="0" r="r" b="b"/>
                <a:pathLst>
                  <a:path w="3" h="5">
                    <a:moveTo>
                      <a:pt x="2" y="1"/>
                    </a:moveTo>
                    <a:lnTo>
                      <a:pt x="0" y="0"/>
                    </a:lnTo>
                    <a:lnTo>
                      <a:pt x="2" y="5"/>
                    </a:lnTo>
                    <a:lnTo>
                      <a:pt x="3" y="0"/>
                    </a:lnTo>
                    <a:lnTo>
                      <a:pt x="2" y="1"/>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04" name="Freeform 251"/>
              <p:cNvSpPr>
                <a:spLocks/>
              </p:cNvSpPr>
              <p:nvPr/>
            </p:nvSpPr>
            <p:spPr bwMode="auto">
              <a:xfrm>
                <a:off x="2268" y="1776"/>
                <a:ext cx="234" cy="96"/>
              </a:xfrm>
              <a:custGeom>
                <a:avLst/>
                <a:gdLst>
                  <a:gd name="T0" fmla="*/ 0 w 39"/>
                  <a:gd name="T1" fmla="*/ 0 h 16"/>
                  <a:gd name="T2" fmla="*/ 8 w 39"/>
                  <a:gd name="T3" fmla="*/ 16 h 16"/>
                  <a:gd name="T4" fmla="*/ 29 w 39"/>
                  <a:gd name="T5" fmla="*/ 16 h 16"/>
                  <a:gd name="T6" fmla="*/ 39 w 39"/>
                  <a:gd name="T7" fmla="*/ 0 h 16"/>
                  <a:gd name="T8" fmla="*/ 0 w 39"/>
                  <a:gd name="T9" fmla="*/ 0 h 16"/>
                </a:gdLst>
                <a:ahLst/>
                <a:cxnLst>
                  <a:cxn ang="0">
                    <a:pos x="T0" y="T1"/>
                  </a:cxn>
                  <a:cxn ang="0">
                    <a:pos x="T2" y="T3"/>
                  </a:cxn>
                  <a:cxn ang="0">
                    <a:pos x="T4" y="T5"/>
                  </a:cxn>
                  <a:cxn ang="0">
                    <a:pos x="T6" y="T7"/>
                  </a:cxn>
                  <a:cxn ang="0">
                    <a:pos x="T8" y="T9"/>
                  </a:cxn>
                </a:cxnLst>
                <a:rect l="0" t="0" r="r" b="b"/>
                <a:pathLst>
                  <a:path w="39" h="16">
                    <a:moveTo>
                      <a:pt x="0" y="0"/>
                    </a:moveTo>
                    <a:lnTo>
                      <a:pt x="8" y="16"/>
                    </a:lnTo>
                    <a:lnTo>
                      <a:pt x="29" y="16"/>
                    </a:lnTo>
                    <a:lnTo>
                      <a:pt x="39" y="0"/>
                    </a:lnTo>
                    <a:lnTo>
                      <a:pt x="0" y="0"/>
                    </a:lnTo>
                    <a:close/>
                  </a:path>
                </a:pathLst>
              </a:custGeom>
              <a:solidFill>
                <a:srgbClr val="F2C5C3"/>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05" name="Rectangle 252"/>
              <p:cNvSpPr>
                <a:spLocks noChangeArrowheads="1"/>
              </p:cNvSpPr>
              <p:nvPr/>
            </p:nvSpPr>
            <p:spPr bwMode="auto">
              <a:xfrm>
                <a:off x="2318" y="1782"/>
                <a:ext cx="68"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8806" name="Rectangle 253"/>
              <p:cNvSpPr>
                <a:spLocks noChangeArrowheads="1"/>
              </p:cNvSpPr>
              <p:nvPr/>
            </p:nvSpPr>
            <p:spPr bwMode="auto">
              <a:xfrm>
                <a:off x="2411" y="1781"/>
                <a:ext cx="6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8807" name="Freeform 254"/>
              <p:cNvSpPr>
                <a:spLocks/>
              </p:cNvSpPr>
              <p:nvPr/>
            </p:nvSpPr>
            <p:spPr bwMode="auto">
              <a:xfrm>
                <a:off x="2124" y="1638"/>
                <a:ext cx="210" cy="132"/>
              </a:xfrm>
              <a:custGeom>
                <a:avLst/>
                <a:gdLst>
                  <a:gd name="T0" fmla="*/ 0 w 35"/>
                  <a:gd name="T1" fmla="*/ 0 h 22"/>
                  <a:gd name="T2" fmla="*/ 0 w 35"/>
                  <a:gd name="T3" fmla="*/ 11 h 22"/>
                  <a:gd name="T4" fmla="*/ 35 w 35"/>
                  <a:gd name="T5" fmla="*/ 11 h 22"/>
                  <a:gd name="T6" fmla="*/ 35 w 35"/>
                  <a:gd name="T7" fmla="*/ 22 h 22"/>
                </a:gdLst>
                <a:ahLst/>
                <a:cxnLst>
                  <a:cxn ang="0">
                    <a:pos x="T0" y="T1"/>
                  </a:cxn>
                  <a:cxn ang="0">
                    <a:pos x="T2" y="T3"/>
                  </a:cxn>
                  <a:cxn ang="0">
                    <a:pos x="T4" y="T5"/>
                  </a:cxn>
                  <a:cxn ang="0">
                    <a:pos x="T6" y="T7"/>
                  </a:cxn>
                </a:cxnLst>
                <a:rect l="0" t="0" r="r" b="b"/>
                <a:pathLst>
                  <a:path w="35" h="22">
                    <a:moveTo>
                      <a:pt x="0" y="0"/>
                    </a:moveTo>
                    <a:lnTo>
                      <a:pt x="0" y="11"/>
                    </a:lnTo>
                    <a:lnTo>
                      <a:pt x="35" y="11"/>
                    </a:lnTo>
                    <a:lnTo>
                      <a:pt x="35" y="22"/>
                    </a:lnTo>
                  </a:path>
                </a:pathLst>
              </a:custGeom>
              <a:noFill/>
              <a:ln w="12"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08" name="Freeform 255"/>
              <p:cNvSpPr>
                <a:spLocks/>
              </p:cNvSpPr>
              <p:nvPr/>
            </p:nvSpPr>
            <p:spPr bwMode="auto">
              <a:xfrm>
                <a:off x="2322" y="1752"/>
                <a:ext cx="18" cy="24"/>
              </a:xfrm>
              <a:custGeom>
                <a:avLst/>
                <a:gdLst>
                  <a:gd name="T0" fmla="*/ 3 w 3"/>
                  <a:gd name="T1" fmla="*/ 0 h 4"/>
                  <a:gd name="T2" fmla="*/ 2 w 3"/>
                  <a:gd name="T3" fmla="*/ 4 h 4"/>
                  <a:gd name="T4" fmla="*/ 0 w 3"/>
                  <a:gd name="T5" fmla="*/ 0 h 4"/>
                  <a:gd name="T6" fmla="*/ 3 w 3"/>
                  <a:gd name="T7" fmla="*/ 0 h 4"/>
                </a:gdLst>
                <a:ahLst/>
                <a:cxnLst>
                  <a:cxn ang="0">
                    <a:pos x="T0" y="T1"/>
                  </a:cxn>
                  <a:cxn ang="0">
                    <a:pos x="T2" y="T3"/>
                  </a:cxn>
                  <a:cxn ang="0">
                    <a:pos x="T4" y="T5"/>
                  </a:cxn>
                  <a:cxn ang="0">
                    <a:pos x="T6" y="T7"/>
                  </a:cxn>
                </a:cxnLst>
                <a:rect l="0" t="0" r="r" b="b"/>
                <a:pathLst>
                  <a:path w="3" h="4">
                    <a:moveTo>
                      <a:pt x="3" y="0"/>
                    </a:moveTo>
                    <a:lnTo>
                      <a:pt x="2" y="4"/>
                    </a:lnTo>
                    <a:lnTo>
                      <a:pt x="0" y="0"/>
                    </a:lnTo>
                    <a:cubicBezTo>
                      <a:pt x="1" y="0"/>
                      <a:pt x="2" y="0"/>
                      <a:pt x="3"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09" name="Freeform 256"/>
              <p:cNvSpPr>
                <a:spLocks/>
              </p:cNvSpPr>
              <p:nvPr/>
            </p:nvSpPr>
            <p:spPr bwMode="auto">
              <a:xfrm>
                <a:off x="2430" y="1656"/>
                <a:ext cx="390" cy="120"/>
              </a:xfrm>
              <a:custGeom>
                <a:avLst/>
                <a:gdLst>
                  <a:gd name="T0" fmla="*/ 65 w 65"/>
                  <a:gd name="T1" fmla="*/ 0 h 20"/>
                  <a:gd name="T2" fmla="*/ 65 w 65"/>
                  <a:gd name="T3" fmla="*/ 9 h 20"/>
                  <a:gd name="T4" fmla="*/ 0 w 65"/>
                  <a:gd name="T5" fmla="*/ 9 h 20"/>
                  <a:gd name="T6" fmla="*/ 0 w 65"/>
                  <a:gd name="T7" fmla="*/ 20 h 20"/>
                </a:gdLst>
                <a:ahLst/>
                <a:cxnLst>
                  <a:cxn ang="0">
                    <a:pos x="T0" y="T1"/>
                  </a:cxn>
                  <a:cxn ang="0">
                    <a:pos x="T2" y="T3"/>
                  </a:cxn>
                  <a:cxn ang="0">
                    <a:pos x="T4" y="T5"/>
                  </a:cxn>
                  <a:cxn ang="0">
                    <a:pos x="T6" y="T7"/>
                  </a:cxn>
                </a:cxnLst>
                <a:rect l="0" t="0" r="r" b="b"/>
                <a:pathLst>
                  <a:path w="65" h="20">
                    <a:moveTo>
                      <a:pt x="65" y="0"/>
                    </a:moveTo>
                    <a:lnTo>
                      <a:pt x="65" y="9"/>
                    </a:lnTo>
                    <a:lnTo>
                      <a:pt x="0" y="9"/>
                    </a:lnTo>
                    <a:lnTo>
                      <a:pt x="0" y="20"/>
                    </a:lnTo>
                  </a:path>
                </a:pathLst>
              </a:custGeom>
              <a:noFill/>
              <a:ln w="12"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10" name="Freeform 257"/>
              <p:cNvSpPr>
                <a:spLocks/>
              </p:cNvSpPr>
              <p:nvPr/>
            </p:nvSpPr>
            <p:spPr bwMode="auto">
              <a:xfrm>
                <a:off x="2418" y="1752"/>
                <a:ext cx="24" cy="30"/>
              </a:xfrm>
              <a:custGeom>
                <a:avLst/>
                <a:gdLst>
                  <a:gd name="T0" fmla="*/ 4 w 4"/>
                  <a:gd name="T1" fmla="*/ 0 h 5"/>
                  <a:gd name="T2" fmla="*/ 2 w 4"/>
                  <a:gd name="T3" fmla="*/ 5 h 5"/>
                  <a:gd name="T4" fmla="*/ 0 w 4"/>
                  <a:gd name="T5" fmla="*/ 0 h 5"/>
                  <a:gd name="T6" fmla="*/ 4 w 4"/>
                  <a:gd name="T7" fmla="*/ 0 h 5"/>
                </a:gdLst>
                <a:ahLst/>
                <a:cxnLst>
                  <a:cxn ang="0">
                    <a:pos x="T0" y="T1"/>
                  </a:cxn>
                  <a:cxn ang="0">
                    <a:pos x="T2" y="T3"/>
                  </a:cxn>
                  <a:cxn ang="0">
                    <a:pos x="T4" y="T5"/>
                  </a:cxn>
                  <a:cxn ang="0">
                    <a:pos x="T6" y="T7"/>
                  </a:cxn>
                </a:cxnLst>
                <a:rect l="0" t="0" r="r" b="b"/>
                <a:pathLst>
                  <a:path w="4" h="5">
                    <a:moveTo>
                      <a:pt x="4" y="0"/>
                    </a:moveTo>
                    <a:lnTo>
                      <a:pt x="2" y="5"/>
                    </a:lnTo>
                    <a:lnTo>
                      <a:pt x="0" y="0"/>
                    </a:lnTo>
                    <a:cubicBezTo>
                      <a:pt x="1" y="1"/>
                      <a:pt x="3" y="1"/>
                      <a:pt x="4"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11" name="Freeform 258"/>
              <p:cNvSpPr>
                <a:spLocks/>
              </p:cNvSpPr>
              <p:nvPr/>
            </p:nvSpPr>
            <p:spPr bwMode="auto">
              <a:xfrm>
                <a:off x="2586" y="1662"/>
                <a:ext cx="504" cy="318"/>
              </a:xfrm>
              <a:custGeom>
                <a:avLst/>
                <a:gdLst>
                  <a:gd name="T0" fmla="*/ 84 w 84"/>
                  <a:gd name="T1" fmla="*/ 0 h 53"/>
                  <a:gd name="T2" fmla="*/ 84 w 84"/>
                  <a:gd name="T3" fmla="*/ 23 h 53"/>
                  <a:gd name="T4" fmla="*/ 0 w 84"/>
                  <a:gd name="T5" fmla="*/ 23 h 53"/>
                  <a:gd name="T6" fmla="*/ 0 w 84"/>
                  <a:gd name="T7" fmla="*/ 53 h 53"/>
                </a:gdLst>
                <a:ahLst/>
                <a:cxnLst>
                  <a:cxn ang="0">
                    <a:pos x="T0" y="T1"/>
                  </a:cxn>
                  <a:cxn ang="0">
                    <a:pos x="T2" y="T3"/>
                  </a:cxn>
                  <a:cxn ang="0">
                    <a:pos x="T4" y="T5"/>
                  </a:cxn>
                  <a:cxn ang="0">
                    <a:pos x="T6" y="T7"/>
                  </a:cxn>
                </a:cxnLst>
                <a:rect l="0" t="0" r="r" b="b"/>
                <a:pathLst>
                  <a:path w="84" h="53">
                    <a:moveTo>
                      <a:pt x="84" y="0"/>
                    </a:moveTo>
                    <a:lnTo>
                      <a:pt x="84" y="23"/>
                    </a:lnTo>
                    <a:lnTo>
                      <a:pt x="0" y="23"/>
                    </a:lnTo>
                    <a:lnTo>
                      <a:pt x="0" y="53"/>
                    </a:lnTo>
                  </a:path>
                </a:pathLst>
              </a:custGeom>
              <a:noFill/>
              <a:ln w="12"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12" name="Freeform 259"/>
              <p:cNvSpPr>
                <a:spLocks/>
              </p:cNvSpPr>
              <p:nvPr/>
            </p:nvSpPr>
            <p:spPr bwMode="auto">
              <a:xfrm>
                <a:off x="2574" y="1920"/>
                <a:ext cx="30" cy="60"/>
              </a:xfrm>
              <a:custGeom>
                <a:avLst/>
                <a:gdLst>
                  <a:gd name="T0" fmla="*/ 2 w 5"/>
                  <a:gd name="T1" fmla="*/ 3 h 10"/>
                  <a:gd name="T2" fmla="*/ 0 w 5"/>
                  <a:gd name="T3" fmla="*/ 1 h 10"/>
                  <a:gd name="T4" fmla="*/ 2 w 5"/>
                  <a:gd name="T5" fmla="*/ 10 h 10"/>
                  <a:gd name="T6" fmla="*/ 5 w 5"/>
                  <a:gd name="T7" fmla="*/ 0 h 10"/>
                  <a:gd name="T8" fmla="*/ 2 w 5"/>
                  <a:gd name="T9" fmla="*/ 3 h 10"/>
                </a:gdLst>
                <a:ahLst/>
                <a:cxnLst>
                  <a:cxn ang="0">
                    <a:pos x="T0" y="T1"/>
                  </a:cxn>
                  <a:cxn ang="0">
                    <a:pos x="T2" y="T3"/>
                  </a:cxn>
                  <a:cxn ang="0">
                    <a:pos x="T4" y="T5"/>
                  </a:cxn>
                  <a:cxn ang="0">
                    <a:pos x="T6" y="T7"/>
                  </a:cxn>
                  <a:cxn ang="0">
                    <a:pos x="T8" y="T9"/>
                  </a:cxn>
                </a:cxnLst>
                <a:rect l="0" t="0" r="r" b="b"/>
                <a:pathLst>
                  <a:path w="5" h="10">
                    <a:moveTo>
                      <a:pt x="2" y="3"/>
                    </a:moveTo>
                    <a:lnTo>
                      <a:pt x="0" y="1"/>
                    </a:lnTo>
                    <a:lnTo>
                      <a:pt x="2" y="10"/>
                    </a:lnTo>
                    <a:lnTo>
                      <a:pt x="5" y="0"/>
                    </a:lnTo>
                    <a:lnTo>
                      <a:pt x="2" y="3"/>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13" name="Rectangle 260"/>
              <p:cNvSpPr>
                <a:spLocks noChangeArrowheads="1"/>
              </p:cNvSpPr>
              <p:nvPr/>
            </p:nvSpPr>
            <p:spPr bwMode="auto">
              <a:xfrm>
                <a:off x="2102" y="1701"/>
                <a:ext cx="19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err="1" smtClean="0">
                    <a:ln>
                      <a:noFill/>
                    </a:ln>
                    <a:solidFill>
                      <a:srgbClr val="24282B"/>
                    </a:solidFill>
                    <a:effectLst/>
                    <a:latin typeface="ArialMT" charset="0"/>
                  </a:rPr>
                  <a:t>immx</a:t>
                </a:r>
                <a:endParaRPr kumimoji="0" lang="en-US" sz="1000" b="0" i="0" u="none" strike="noStrike" cap="none" normalizeH="0" baseline="0" dirty="0" smtClean="0">
                  <a:ln>
                    <a:noFill/>
                  </a:ln>
                  <a:solidFill>
                    <a:schemeClr val="tx1"/>
                  </a:solidFill>
                  <a:effectLst/>
                  <a:latin typeface="Arial" pitchFamily="34" charset="0"/>
                </a:endParaRPr>
              </a:p>
            </p:txBody>
          </p:sp>
          <p:sp>
            <p:nvSpPr>
              <p:cNvPr id="8814" name="Rectangle 261"/>
              <p:cNvSpPr>
                <a:spLocks noChangeArrowheads="1"/>
              </p:cNvSpPr>
              <p:nvPr/>
            </p:nvSpPr>
            <p:spPr bwMode="auto">
              <a:xfrm>
                <a:off x="2774" y="1585"/>
                <a:ext cx="131"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op2</a:t>
                </a:r>
                <a:endParaRPr kumimoji="0" lang="en-US" sz="1800" b="0" i="0" u="none" strike="noStrike" cap="none" normalizeH="0" baseline="0" smtClean="0">
                  <a:ln>
                    <a:noFill/>
                  </a:ln>
                  <a:solidFill>
                    <a:schemeClr val="tx1"/>
                  </a:solidFill>
                  <a:effectLst/>
                  <a:latin typeface="Arial" pitchFamily="34" charset="0"/>
                </a:endParaRPr>
              </a:p>
            </p:txBody>
          </p:sp>
          <p:sp>
            <p:nvSpPr>
              <p:cNvPr id="8815" name="Rectangle 262"/>
              <p:cNvSpPr>
                <a:spLocks noChangeArrowheads="1"/>
              </p:cNvSpPr>
              <p:nvPr/>
            </p:nvSpPr>
            <p:spPr bwMode="auto">
              <a:xfrm>
                <a:off x="3023" y="1578"/>
                <a:ext cx="144" cy="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op1</a:t>
                </a:r>
                <a:endParaRPr kumimoji="0" lang="en-US" sz="1800" b="0" i="0" u="none" strike="noStrike" cap="none" normalizeH="0" baseline="0" smtClean="0">
                  <a:ln>
                    <a:noFill/>
                  </a:ln>
                  <a:solidFill>
                    <a:schemeClr val="tx1"/>
                  </a:solidFill>
                  <a:effectLst/>
                  <a:latin typeface="Arial" pitchFamily="34" charset="0"/>
                </a:endParaRPr>
              </a:p>
            </p:txBody>
          </p:sp>
          <p:sp>
            <p:nvSpPr>
              <p:cNvPr id="8817" name="Freeform 264"/>
              <p:cNvSpPr>
                <a:spLocks/>
              </p:cNvSpPr>
              <p:nvPr/>
            </p:nvSpPr>
            <p:spPr bwMode="auto">
              <a:xfrm>
                <a:off x="2754" y="2382"/>
                <a:ext cx="30" cy="12"/>
              </a:xfrm>
              <a:custGeom>
                <a:avLst/>
                <a:gdLst>
                  <a:gd name="T0" fmla="*/ 1 w 5"/>
                  <a:gd name="T1" fmla="*/ 1 h 2"/>
                  <a:gd name="T2" fmla="*/ 0 w 5"/>
                  <a:gd name="T3" fmla="*/ 2 h 2"/>
                  <a:gd name="T4" fmla="*/ 5 w 5"/>
                  <a:gd name="T5" fmla="*/ 1 h 2"/>
                  <a:gd name="T6" fmla="*/ 0 w 5"/>
                  <a:gd name="T7" fmla="*/ 0 h 2"/>
                  <a:gd name="T8" fmla="*/ 1 w 5"/>
                  <a:gd name="T9" fmla="*/ 1 h 2"/>
                </a:gdLst>
                <a:ahLst/>
                <a:cxnLst>
                  <a:cxn ang="0">
                    <a:pos x="T0" y="T1"/>
                  </a:cxn>
                  <a:cxn ang="0">
                    <a:pos x="T2" y="T3"/>
                  </a:cxn>
                  <a:cxn ang="0">
                    <a:pos x="T4" y="T5"/>
                  </a:cxn>
                  <a:cxn ang="0">
                    <a:pos x="T6" y="T7"/>
                  </a:cxn>
                  <a:cxn ang="0">
                    <a:pos x="T8" y="T9"/>
                  </a:cxn>
                </a:cxnLst>
                <a:rect l="0" t="0" r="r" b="b"/>
                <a:pathLst>
                  <a:path w="5" h="2">
                    <a:moveTo>
                      <a:pt x="1" y="1"/>
                    </a:moveTo>
                    <a:lnTo>
                      <a:pt x="0" y="2"/>
                    </a:lnTo>
                    <a:lnTo>
                      <a:pt x="5" y="1"/>
                    </a:lnTo>
                    <a:lnTo>
                      <a:pt x="0" y="0"/>
                    </a:lnTo>
                    <a:lnTo>
                      <a:pt x="1" y="1"/>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50" name="Rectangle 297"/>
              <p:cNvSpPr>
                <a:spLocks noChangeArrowheads="1"/>
              </p:cNvSpPr>
              <p:nvPr/>
            </p:nvSpPr>
            <p:spPr bwMode="auto">
              <a:xfrm>
                <a:off x="3286" y="1408"/>
                <a:ext cx="170"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reg</a:t>
                </a:r>
                <a:endParaRPr kumimoji="0" lang="en-US" sz="1800" b="0" i="0" u="none" strike="noStrike" cap="none" normalizeH="0" baseline="0" smtClean="0">
                  <a:ln>
                    <a:noFill/>
                  </a:ln>
                  <a:solidFill>
                    <a:schemeClr val="tx1"/>
                  </a:solidFill>
                  <a:effectLst/>
                  <a:latin typeface="Arial" pitchFamily="34" charset="0"/>
                </a:endParaRPr>
              </a:p>
            </p:txBody>
          </p:sp>
          <p:sp>
            <p:nvSpPr>
              <p:cNvPr id="8851" name="Line 298"/>
              <p:cNvSpPr>
                <a:spLocks noChangeShapeType="1"/>
              </p:cNvSpPr>
              <p:nvPr/>
            </p:nvSpPr>
            <p:spPr bwMode="auto">
              <a:xfrm>
                <a:off x="2628" y="786"/>
                <a:ext cx="84"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52" name="Freeform 299"/>
              <p:cNvSpPr>
                <a:spLocks/>
              </p:cNvSpPr>
              <p:nvPr/>
            </p:nvSpPr>
            <p:spPr bwMode="auto">
              <a:xfrm>
                <a:off x="2682" y="774"/>
                <a:ext cx="30" cy="18"/>
              </a:xfrm>
              <a:custGeom>
                <a:avLst/>
                <a:gdLst>
                  <a:gd name="T0" fmla="*/ 2 w 5"/>
                  <a:gd name="T1" fmla="*/ 2 h 3"/>
                  <a:gd name="T2" fmla="*/ 0 w 5"/>
                  <a:gd name="T3" fmla="*/ 3 h 3"/>
                  <a:gd name="T4" fmla="*/ 5 w 5"/>
                  <a:gd name="T5" fmla="*/ 2 h 3"/>
                  <a:gd name="T6" fmla="*/ 0 w 5"/>
                  <a:gd name="T7" fmla="*/ 0 h 3"/>
                  <a:gd name="T8" fmla="*/ 2 w 5"/>
                  <a:gd name="T9" fmla="*/ 2 h 3"/>
                </a:gdLst>
                <a:ahLst/>
                <a:cxnLst>
                  <a:cxn ang="0">
                    <a:pos x="T0" y="T1"/>
                  </a:cxn>
                  <a:cxn ang="0">
                    <a:pos x="T2" y="T3"/>
                  </a:cxn>
                  <a:cxn ang="0">
                    <a:pos x="T4" y="T5"/>
                  </a:cxn>
                  <a:cxn ang="0">
                    <a:pos x="T6" y="T7"/>
                  </a:cxn>
                  <a:cxn ang="0">
                    <a:pos x="T8" y="T9"/>
                  </a:cxn>
                </a:cxnLst>
                <a:rect l="0" t="0" r="r" b="b"/>
                <a:pathLst>
                  <a:path w="5" h="3">
                    <a:moveTo>
                      <a:pt x="2" y="2"/>
                    </a:moveTo>
                    <a:lnTo>
                      <a:pt x="0" y="3"/>
                    </a:lnTo>
                    <a:lnTo>
                      <a:pt x="5" y="2"/>
                    </a:lnTo>
                    <a:lnTo>
                      <a:pt x="0" y="0"/>
                    </a:lnTo>
                    <a:lnTo>
                      <a:pt x="2" y="2"/>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8853" name="Picture 3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4" y="1164"/>
                <a:ext cx="24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54" name="Freeform 301"/>
              <p:cNvSpPr>
                <a:spLocks/>
              </p:cNvSpPr>
              <p:nvPr/>
            </p:nvSpPr>
            <p:spPr bwMode="auto">
              <a:xfrm>
                <a:off x="3414" y="1164"/>
                <a:ext cx="234" cy="144"/>
              </a:xfrm>
              <a:custGeom>
                <a:avLst/>
                <a:gdLst>
                  <a:gd name="T0" fmla="*/ 26 w 39"/>
                  <a:gd name="T1" fmla="*/ 0 h 24"/>
                  <a:gd name="T2" fmla="*/ 26 w 39"/>
                  <a:gd name="T3" fmla="*/ 0 h 24"/>
                  <a:gd name="T4" fmla="*/ 27 w 39"/>
                  <a:gd name="T5" fmla="*/ 6 h 24"/>
                  <a:gd name="T6" fmla="*/ 1 w 39"/>
                  <a:gd name="T7" fmla="*/ 6 h 24"/>
                  <a:gd name="T8" fmla="*/ 1 w 39"/>
                  <a:gd name="T9" fmla="*/ 17 h 24"/>
                  <a:gd name="T10" fmla="*/ 27 w 39"/>
                  <a:gd name="T11" fmla="*/ 17 h 24"/>
                  <a:gd name="T12" fmla="*/ 26 w 39"/>
                  <a:gd name="T13" fmla="*/ 24 h 24"/>
                  <a:gd name="T14" fmla="*/ 39 w 39"/>
                  <a:gd name="T15" fmla="*/ 12 h 24"/>
                  <a:gd name="T16" fmla="*/ 39 w 39"/>
                  <a:gd name="T17" fmla="*/ 12 h 24"/>
                  <a:gd name="T18" fmla="*/ 39 w 39"/>
                  <a:gd name="T19" fmla="*/ 12 h 24"/>
                  <a:gd name="T20" fmla="*/ 26 w 39"/>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24">
                    <a:moveTo>
                      <a:pt x="26" y="0"/>
                    </a:moveTo>
                    <a:cubicBezTo>
                      <a:pt x="26" y="0"/>
                      <a:pt x="26" y="0"/>
                      <a:pt x="26" y="0"/>
                    </a:cubicBezTo>
                    <a:cubicBezTo>
                      <a:pt x="24" y="1"/>
                      <a:pt x="27" y="6"/>
                      <a:pt x="27" y="6"/>
                    </a:cubicBezTo>
                    <a:cubicBezTo>
                      <a:pt x="27" y="6"/>
                      <a:pt x="2" y="6"/>
                      <a:pt x="1" y="6"/>
                    </a:cubicBezTo>
                    <a:cubicBezTo>
                      <a:pt x="0" y="7"/>
                      <a:pt x="0" y="17"/>
                      <a:pt x="1" y="17"/>
                    </a:cubicBezTo>
                    <a:cubicBezTo>
                      <a:pt x="2" y="18"/>
                      <a:pt x="27" y="17"/>
                      <a:pt x="27" y="17"/>
                    </a:cubicBezTo>
                    <a:cubicBezTo>
                      <a:pt x="27" y="17"/>
                      <a:pt x="24" y="23"/>
                      <a:pt x="26" y="24"/>
                    </a:cubicBezTo>
                    <a:cubicBezTo>
                      <a:pt x="27" y="24"/>
                      <a:pt x="39" y="17"/>
                      <a:pt x="39" y="12"/>
                    </a:cubicBezTo>
                    <a:lnTo>
                      <a:pt x="39" y="12"/>
                    </a:lnTo>
                    <a:cubicBezTo>
                      <a:pt x="39" y="12"/>
                      <a:pt x="39" y="12"/>
                      <a:pt x="39" y="12"/>
                    </a:cubicBezTo>
                    <a:cubicBezTo>
                      <a:pt x="39" y="6"/>
                      <a:pt x="28" y="0"/>
                      <a:pt x="2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55" name="Freeform 302"/>
              <p:cNvSpPr>
                <a:spLocks/>
              </p:cNvSpPr>
              <p:nvPr/>
            </p:nvSpPr>
            <p:spPr bwMode="auto">
              <a:xfrm>
                <a:off x="3414" y="1164"/>
                <a:ext cx="234" cy="144"/>
              </a:xfrm>
              <a:custGeom>
                <a:avLst/>
                <a:gdLst>
                  <a:gd name="T0" fmla="*/ 26 w 39"/>
                  <a:gd name="T1" fmla="*/ 0 h 24"/>
                  <a:gd name="T2" fmla="*/ 26 w 39"/>
                  <a:gd name="T3" fmla="*/ 0 h 24"/>
                  <a:gd name="T4" fmla="*/ 27 w 39"/>
                  <a:gd name="T5" fmla="*/ 6 h 24"/>
                  <a:gd name="T6" fmla="*/ 1 w 39"/>
                  <a:gd name="T7" fmla="*/ 6 h 24"/>
                  <a:gd name="T8" fmla="*/ 1 w 39"/>
                  <a:gd name="T9" fmla="*/ 17 h 24"/>
                  <a:gd name="T10" fmla="*/ 27 w 39"/>
                  <a:gd name="T11" fmla="*/ 17 h 24"/>
                  <a:gd name="T12" fmla="*/ 26 w 39"/>
                  <a:gd name="T13" fmla="*/ 24 h 24"/>
                  <a:gd name="T14" fmla="*/ 39 w 39"/>
                  <a:gd name="T15" fmla="*/ 12 h 24"/>
                  <a:gd name="T16" fmla="*/ 39 w 39"/>
                  <a:gd name="T17" fmla="*/ 12 h 24"/>
                  <a:gd name="T18" fmla="*/ 39 w 39"/>
                  <a:gd name="T19" fmla="*/ 12 h 24"/>
                  <a:gd name="T20" fmla="*/ 26 w 39"/>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24">
                    <a:moveTo>
                      <a:pt x="26" y="0"/>
                    </a:moveTo>
                    <a:cubicBezTo>
                      <a:pt x="26" y="0"/>
                      <a:pt x="26" y="0"/>
                      <a:pt x="26" y="0"/>
                    </a:cubicBezTo>
                    <a:cubicBezTo>
                      <a:pt x="24" y="1"/>
                      <a:pt x="27" y="6"/>
                      <a:pt x="27" y="6"/>
                    </a:cubicBezTo>
                    <a:cubicBezTo>
                      <a:pt x="27" y="6"/>
                      <a:pt x="2" y="6"/>
                      <a:pt x="1" y="6"/>
                    </a:cubicBezTo>
                    <a:cubicBezTo>
                      <a:pt x="0" y="7"/>
                      <a:pt x="0" y="17"/>
                      <a:pt x="1" y="17"/>
                    </a:cubicBezTo>
                    <a:cubicBezTo>
                      <a:pt x="2" y="18"/>
                      <a:pt x="27" y="17"/>
                      <a:pt x="27" y="17"/>
                    </a:cubicBezTo>
                    <a:cubicBezTo>
                      <a:pt x="27" y="17"/>
                      <a:pt x="24" y="23"/>
                      <a:pt x="26" y="24"/>
                    </a:cubicBezTo>
                    <a:cubicBezTo>
                      <a:pt x="27" y="24"/>
                      <a:pt x="39" y="17"/>
                      <a:pt x="39" y="12"/>
                    </a:cubicBezTo>
                    <a:lnTo>
                      <a:pt x="39" y="12"/>
                    </a:lnTo>
                    <a:cubicBezTo>
                      <a:pt x="39" y="12"/>
                      <a:pt x="39" y="12"/>
                      <a:pt x="39" y="12"/>
                    </a:cubicBezTo>
                    <a:cubicBezTo>
                      <a:pt x="39" y="6"/>
                      <a:pt x="28" y="0"/>
                      <a:pt x="26" y="0"/>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57" name="Line 304"/>
              <p:cNvSpPr>
                <a:spLocks noChangeShapeType="1"/>
              </p:cNvSpPr>
              <p:nvPr/>
            </p:nvSpPr>
            <p:spPr bwMode="auto">
              <a:xfrm flipH="1">
                <a:off x="3558" y="133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58" name="Line 305"/>
              <p:cNvSpPr>
                <a:spLocks noChangeShapeType="1"/>
              </p:cNvSpPr>
              <p:nvPr/>
            </p:nvSpPr>
            <p:spPr bwMode="auto">
              <a:xfrm flipH="1">
                <a:off x="3540" y="133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59" name="Line 306"/>
              <p:cNvSpPr>
                <a:spLocks noChangeShapeType="1"/>
              </p:cNvSpPr>
              <p:nvPr/>
            </p:nvSpPr>
            <p:spPr bwMode="auto">
              <a:xfrm flipH="1">
                <a:off x="3486" y="1338"/>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60" name="Line 307"/>
              <p:cNvSpPr>
                <a:spLocks noChangeShapeType="1"/>
              </p:cNvSpPr>
              <p:nvPr/>
            </p:nvSpPr>
            <p:spPr bwMode="auto">
              <a:xfrm flipH="1">
                <a:off x="3468" y="133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61" name="Line 308"/>
              <p:cNvSpPr>
                <a:spLocks noChangeShapeType="1"/>
              </p:cNvSpPr>
              <p:nvPr/>
            </p:nvSpPr>
            <p:spPr bwMode="auto">
              <a:xfrm flipH="1">
                <a:off x="3420" y="133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62" name="Line 309"/>
              <p:cNvSpPr>
                <a:spLocks noChangeShapeType="1"/>
              </p:cNvSpPr>
              <p:nvPr/>
            </p:nvSpPr>
            <p:spPr bwMode="auto">
              <a:xfrm flipH="1">
                <a:off x="3402" y="133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63" name="Line 310"/>
              <p:cNvSpPr>
                <a:spLocks noChangeShapeType="1"/>
              </p:cNvSpPr>
              <p:nvPr/>
            </p:nvSpPr>
            <p:spPr bwMode="auto">
              <a:xfrm flipH="1">
                <a:off x="3348" y="133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64" name="Line 311"/>
              <p:cNvSpPr>
                <a:spLocks noChangeShapeType="1"/>
              </p:cNvSpPr>
              <p:nvPr/>
            </p:nvSpPr>
            <p:spPr bwMode="auto">
              <a:xfrm flipH="1">
                <a:off x="3330" y="133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65" name="Line 312"/>
              <p:cNvSpPr>
                <a:spLocks noChangeShapeType="1"/>
              </p:cNvSpPr>
              <p:nvPr/>
            </p:nvSpPr>
            <p:spPr bwMode="auto">
              <a:xfrm flipH="1">
                <a:off x="3282" y="133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66" name="Line 313"/>
              <p:cNvSpPr>
                <a:spLocks noChangeShapeType="1"/>
              </p:cNvSpPr>
              <p:nvPr/>
            </p:nvSpPr>
            <p:spPr bwMode="auto">
              <a:xfrm flipH="1">
                <a:off x="3258" y="133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67" name="Line 314"/>
              <p:cNvSpPr>
                <a:spLocks noChangeShapeType="1"/>
              </p:cNvSpPr>
              <p:nvPr/>
            </p:nvSpPr>
            <p:spPr bwMode="auto">
              <a:xfrm flipH="1">
                <a:off x="3210" y="133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68" name="Line 315"/>
              <p:cNvSpPr>
                <a:spLocks noChangeShapeType="1"/>
              </p:cNvSpPr>
              <p:nvPr/>
            </p:nvSpPr>
            <p:spPr bwMode="auto">
              <a:xfrm flipH="1">
                <a:off x="3192" y="133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69" name="Line 316"/>
              <p:cNvSpPr>
                <a:spLocks noChangeShapeType="1"/>
              </p:cNvSpPr>
              <p:nvPr/>
            </p:nvSpPr>
            <p:spPr bwMode="auto">
              <a:xfrm flipH="1">
                <a:off x="3138" y="1338"/>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70" name="Line 317"/>
              <p:cNvSpPr>
                <a:spLocks noChangeShapeType="1"/>
              </p:cNvSpPr>
              <p:nvPr/>
            </p:nvSpPr>
            <p:spPr bwMode="auto">
              <a:xfrm flipH="1">
                <a:off x="3120" y="133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71" name="Line 318"/>
              <p:cNvSpPr>
                <a:spLocks noChangeShapeType="1"/>
              </p:cNvSpPr>
              <p:nvPr/>
            </p:nvSpPr>
            <p:spPr bwMode="auto">
              <a:xfrm flipH="1">
                <a:off x="3072" y="133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72" name="Line 319"/>
              <p:cNvSpPr>
                <a:spLocks noChangeShapeType="1"/>
              </p:cNvSpPr>
              <p:nvPr/>
            </p:nvSpPr>
            <p:spPr bwMode="auto">
              <a:xfrm flipH="1">
                <a:off x="3054" y="133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73" name="Line 320"/>
              <p:cNvSpPr>
                <a:spLocks noChangeShapeType="1"/>
              </p:cNvSpPr>
              <p:nvPr/>
            </p:nvSpPr>
            <p:spPr bwMode="auto">
              <a:xfrm flipH="1">
                <a:off x="3000" y="133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74" name="Line 321"/>
              <p:cNvSpPr>
                <a:spLocks noChangeShapeType="1"/>
              </p:cNvSpPr>
              <p:nvPr/>
            </p:nvSpPr>
            <p:spPr bwMode="auto">
              <a:xfrm flipH="1">
                <a:off x="2982" y="133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75" name="Line 322"/>
              <p:cNvSpPr>
                <a:spLocks noChangeShapeType="1"/>
              </p:cNvSpPr>
              <p:nvPr/>
            </p:nvSpPr>
            <p:spPr bwMode="auto">
              <a:xfrm flipH="1">
                <a:off x="2934" y="133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76" name="Line 323"/>
              <p:cNvSpPr>
                <a:spLocks noChangeShapeType="1"/>
              </p:cNvSpPr>
              <p:nvPr/>
            </p:nvSpPr>
            <p:spPr bwMode="auto">
              <a:xfrm flipH="1">
                <a:off x="2934" y="133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77" name="Freeform 324"/>
              <p:cNvSpPr>
                <a:spLocks/>
              </p:cNvSpPr>
              <p:nvPr/>
            </p:nvSpPr>
            <p:spPr bwMode="auto">
              <a:xfrm>
                <a:off x="2928" y="1320"/>
                <a:ext cx="30" cy="30"/>
              </a:xfrm>
              <a:custGeom>
                <a:avLst/>
                <a:gdLst>
                  <a:gd name="T0" fmla="*/ 5 w 5"/>
                  <a:gd name="T1" fmla="*/ 5 h 5"/>
                  <a:gd name="T2" fmla="*/ 0 w 5"/>
                  <a:gd name="T3" fmla="*/ 3 h 5"/>
                  <a:gd name="T4" fmla="*/ 5 w 5"/>
                  <a:gd name="T5" fmla="*/ 0 h 5"/>
                  <a:gd name="T6" fmla="*/ 5 w 5"/>
                  <a:gd name="T7" fmla="*/ 5 h 5"/>
                </a:gdLst>
                <a:ahLst/>
                <a:cxnLst>
                  <a:cxn ang="0">
                    <a:pos x="T0" y="T1"/>
                  </a:cxn>
                  <a:cxn ang="0">
                    <a:pos x="T2" y="T3"/>
                  </a:cxn>
                  <a:cxn ang="0">
                    <a:pos x="T4" y="T5"/>
                  </a:cxn>
                  <a:cxn ang="0">
                    <a:pos x="T6" y="T7"/>
                  </a:cxn>
                </a:cxnLst>
                <a:rect l="0" t="0" r="r" b="b"/>
                <a:pathLst>
                  <a:path w="5" h="5">
                    <a:moveTo>
                      <a:pt x="5" y="5"/>
                    </a:moveTo>
                    <a:lnTo>
                      <a:pt x="0" y="3"/>
                    </a:lnTo>
                    <a:lnTo>
                      <a:pt x="5" y="0"/>
                    </a:lnTo>
                    <a:cubicBezTo>
                      <a:pt x="5" y="2"/>
                      <a:pt x="5" y="3"/>
                      <a:pt x="5" y="5"/>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78" name="Rectangle 325"/>
              <p:cNvSpPr>
                <a:spLocks noChangeArrowheads="1"/>
              </p:cNvSpPr>
              <p:nvPr/>
            </p:nvSpPr>
            <p:spPr bwMode="auto">
              <a:xfrm>
                <a:off x="3390" y="1266"/>
                <a:ext cx="150"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isSt</a:t>
                </a:r>
                <a:endParaRPr kumimoji="0" lang="en-US" sz="1800" b="0" i="0" u="none" strike="noStrike" cap="none" normalizeH="0" baseline="0" smtClean="0">
                  <a:ln>
                    <a:noFill/>
                  </a:ln>
                  <a:solidFill>
                    <a:schemeClr val="tx1"/>
                  </a:solidFill>
                  <a:effectLst/>
                  <a:latin typeface="Arial" pitchFamily="34" charset="0"/>
                </a:endParaRPr>
              </a:p>
            </p:txBody>
          </p:sp>
          <p:sp>
            <p:nvSpPr>
              <p:cNvPr id="8879" name="Line 326"/>
              <p:cNvSpPr>
                <a:spLocks noChangeShapeType="1"/>
              </p:cNvSpPr>
              <p:nvPr/>
            </p:nvSpPr>
            <p:spPr bwMode="auto">
              <a:xfrm flipH="1">
                <a:off x="3618" y="1830"/>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80" name="Line 327"/>
              <p:cNvSpPr>
                <a:spLocks noChangeShapeType="1"/>
              </p:cNvSpPr>
              <p:nvPr/>
            </p:nvSpPr>
            <p:spPr bwMode="auto">
              <a:xfrm flipH="1">
                <a:off x="3600"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81" name="Line 328"/>
              <p:cNvSpPr>
                <a:spLocks noChangeShapeType="1"/>
              </p:cNvSpPr>
              <p:nvPr/>
            </p:nvSpPr>
            <p:spPr bwMode="auto">
              <a:xfrm flipH="1">
                <a:off x="3546" y="1830"/>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82" name="Line 329"/>
              <p:cNvSpPr>
                <a:spLocks noChangeShapeType="1"/>
              </p:cNvSpPr>
              <p:nvPr/>
            </p:nvSpPr>
            <p:spPr bwMode="auto">
              <a:xfrm flipH="1">
                <a:off x="3528"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83" name="Line 330"/>
              <p:cNvSpPr>
                <a:spLocks noChangeShapeType="1"/>
              </p:cNvSpPr>
              <p:nvPr/>
            </p:nvSpPr>
            <p:spPr bwMode="auto">
              <a:xfrm flipH="1">
                <a:off x="3480" y="1830"/>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84" name="Line 331"/>
              <p:cNvSpPr>
                <a:spLocks noChangeShapeType="1"/>
              </p:cNvSpPr>
              <p:nvPr/>
            </p:nvSpPr>
            <p:spPr bwMode="auto">
              <a:xfrm flipH="1">
                <a:off x="3462"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85" name="Line 332"/>
              <p:cNvSpPr>
                <a:spLocks noChangeShapeType="1"/>
              </p:cNvSpPr>
              <p:nvPr/>
            </p:nvSpPr>
            <p:spPr bwMode="auto">
              <a:xfrm flipH="1">
                <a:off x="3408" y="1830"/>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534"/>
            <p:cNvGrpSpPr>
              <a:grpSpLocks/>
            </p:cNvGrpSpPr>
            <p:nvPr/>
          </p:nvGrpSpPr>
          <p:grpSpPr bwMode="auto">
            <a:xfrm>
              <a:off x="1500" y="348"/>
              <a:ext cx="2736" cy="2878"/>
              <a:chOff x="1500" y="348"/>
              <a:chExt cx="2736" cy="2878"/>
            </a:xfrm>
          </p:grpSpPr>
          <p:sp>
            <p:nvSpPr>
              <p:cNvPr id="8486" name="Line 334"/>
              <p:cNvSpPr>
                <a:spLocks noChangeShapeType="1"/>
              </p:cNvSpPr>
              <p:nvPr/>
            </p:nvSpPr>
            <p:spPr bwMode="auto">
              <a:xfrm flipH="1">
                <a:off x="3390"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87" name="Line 335"/>
              <p:cNvSpPr>
                <a:spLocks noChangeShapeType="1"/>
              </p:cNvSpPr>
              <p:nvPr/>
            </p:nvSpPr>
            <p:spPr bwMode="auto">
              <a:xfrm flipH="1">
                <a:off x="3342" y="1830"/>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88" name="Line 336"/>
              <p:cNvSpPr>
                <a:spLocks noChangeShapeType="1"/>
              </p:cNvSpPr>
              <p:nvPr/>
            </p:nvSpPr>
            <p:spPr bwMode="auto">
              <a:xfrm flipH="1">
                <a:off x="3318"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89" name="Line 337"/>
              <p:cNvSpPr>
                <a:spLocks noChangeShapeType="1"/>
              </p:cNvSpPr>
              <p:nvPr/>
            </p:nvSpPr>
            <p:spPr bwMode="auto">
              <a:xfrm flipH="1">
                <a:off x="3270" y="1830"/>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0" name="Line 338"/>
              <p:cNvSpPr>
                <a:spLocks noChangeShapeType="1"/>
              </p:cNvSpPr>
              <p:nvPr/>
            </p:nvSpPr>
            <p:spPr bwMode="auto">
              <a:xfrm flipH="1">
                <a:off x="3252"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1" name="Line 339"/>
              <p:cNvSpPr>
                <a:spLocks noChangeShapeType="1"/>
              </p:cNvSpPr>
              <p:nvPr/>
            </p:nvSpPr>
            <p:spPr bwMode="auto">
              <a:xfrm flipH="1">
                <a:off x="3198" y="1830"/>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2" name="Line 340"/>
              <p:cNvSpPr>
                <a:spLocks noChangeShapeType="1"/>
              </p:cNvSpPr>
              <p:nvPr/>
            </p:nvSpPr>
            <p:spPr bwMode="auto">
              <a:xfrm flipH="1">
                <a:off x="3180"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3" name="Line 341"/>
              <p:cNvSpPr>
                <a:spLocks noChangeShapeType="1"/>
              </p:cNvSpPr>
              <p:nvPr/>
            </p:nvSpPr>
            <p:spPr bwMode="auto">
              <a:xfrm flipH="1">
                <a:off x="3132" y="1830"/>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4" name="Line 342"/>
              <p:cNvSpPr>
                <a:spLocks noChangeShapeType="1"/>
              </p:cNvSpPr>
              <p:nvPr/>
            </p:nvSpPr>
            <p:spPr bwMode="auto">
              <a:xfrm flipH="1">
                <a:off x="3114"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5" name="Line 343"/>
              <p:cNvSpPr>
                <a:spLocks noChangeShapeType="1"/>
              </p:cNvSpPr>
              <p:nvPr/>
            </p:nvSpPr>
            <p:spPr bwMode="auto">
              <a:xfrm flipH="1">
                <a:off x="3060" y="1830"/>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6" name="Line 344"/>
              <p:cNvSpPr>
                <a:spLocks noChangeShapeType="1"/>
              </p:cNvSpPr>
              <p:nvPr/>
            </p:nvSpPr>
            <p:spPr bwMode="auto">
              <a:xfrm flipH="1">
                <a:off x="3042"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7" name="Line 345"/>
              <p:cNvSpPr>
                <a:spLocks noChangeShapeType="1"/>
              </p:cNvSpPr>
              <p:nvPr/>
            </p:nvSpPr>
            <p:spPr bwMode="auto">
              <a:xfrm flipH="1">
                <a:off x="2994" y="1830"/>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8" name="Line 346"/>
              <p:cNvSpPr>
                <a:spLocks noChangeShapeType="1"/>
              </p:cNvSpPr>
              <p:nvPr/>
            </p:nvSpPr>
            <p:spPr bwMode="auto">
              <a:xfrm flipH="1">
                <a:off x="2970"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9" name="Line 347"/>
              <p:cNvSpPr>
                <a:spLocks noChangeShapeType="1"/>
              </p:cNvSpPr>
              <p:nvPr/>
            </p:nvSpPr>
            <p:spPr bwMode="auto">
              <a:xfrm flipH="1">
                <a:off x="2922" y="1830"/>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0" name="Line 348"/>
              <p:cNvSpPr>
                <a:spLocks noChangeShapeType="1"/>
              </p:cNvSpPr>
              <p:nvPr/>
            </p:nvSpPr>
            <p:spPr bwMode="auto">
              <a:xfrm flipH="1">
                <a:off x="2904"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1" name="Line 349"/>
              <p:cNvSpPr>
                <a:spLocks noChangeShapeType="1"/>
              </p:cNvSpPr>
              <p:nvPr/>
            </p:nvSpPr>
            <p:spPr bwMode="auto">
              <a:xfrm flipH="1">
                <a:off x="2850" y="1830"/>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2" name="Line 350"/>
              <p:cNvSpPr>
                <a:spLocks noChangeShapeType="1"/>
              </p:cNvSpPr>
              <p:nvPr/>
            </p:nvSpPr>
            <p:spPr bwMode="auto">
              <a:xfrm flipH="1">
                <a:off x="2832"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3" name="Line 351"/>
              <p:cNvSpPr>
                <a:spLocks noChangeShapeType="1"/>
              </p:cNvSpPr>
              <p:nvPr/>
            </p:nvSpPr>
            <p:spPr bwMode="auto">
              <a:xfrm flipH="1">
                <a:off x="2784" y="1830"/>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4" name="Line 352"/>
              <p:cNvSpPr>
                <a:spLocks noChangeShapeType="1"/>
              </p:cNvSpPr>
              <p:nvPr/>
            </p:nvSpPr>
            <p:spPr bwMode="auto">
              <a:xfrm flipH="1">
                <a:off x="2766"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5" name="Line 353"/>
              <p:cNvSpPr>
                <a:spLocks noChangeShapeType="1"/>
              </p:cNvSpPr>
              <p:nvPr/>
            </p:nvSpPr>
            <p:spPr bwMode="auto">
              <a:xfrm flipH="1">
                <a:off x="2712" y="1830"/>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6" name="Line 354"/>
              <p:cNvSpPr>
                <a:spLocks noChangeShapeType="1"/>
              </p:cNvSpPr>
              <p:nvPr/>
            </p:nvSpPr>
            <p:spPr bwMode="auto">
              <a:xfrm flipH="1">
                <a:off x="2694"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7" name="Line 355"/>
              <p:cNvSpPr>
                <a:spLocks noChangeShapeType="1"/>
              </p:cNvSpPr>
              <p:nvPr/>
            </p:nvSpPr>
            <p:spPr bwMode="auto">
              <a:xfrm flipH="1">
                <a:off x="2646" y="1830"/>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8" name="Line 356"/>
              <p:cNvSpPr>
                <a:spLocks noChangeShapeType="1"/>
              </p:cNvSpPr>
              <p:nvPr/>
            </p:nvSpPr>
            <p:spPr bwMode="auto">
              <a:xfrm flipH="1">
                <a:off x="2622"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9" name="Line 357"/>
              <p:cNvSpPr>
                <a:spLocks noChangeShapeType="1"/>
              </p:cNvSpPr>
              <p:nvPr/>
            </p:nvSpPr>
            <p:spPr bwMode="auto">
              <a:xfrm flipH="1">
                <a:off x="2574" y="1830"/>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10" name="Line 358"/>
              <p:cNvSpPr>
                <a:spLocks noChangeShapeType="1"/>
              </p:cNvSpPr>
              <p:nvPr/>
            </p:nvSpPr>
            <p:spPr bwMode="auto">
              <a:xfrm flipH="1">
                <a:off x="2556"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11" name="Line 359"/>
              <p:cNvSpPr>
                <a:spLocks noChangeShapeType="1"/>
              </p:cNvSpPr>
              <p:nvPr/>
            </p:nvSpPr>
            <p:spPr bwMode="auto">
              <a:xfrm flipH="1">
                <a:off x="2502" y="1830"/>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12" name="Line 360"/>
              <p:cNvSpPr>
                <a:spLocks noChangeShapeType="1"/>
              </p:cNvSpPr>
              <p:nvPr/>
            </p:nvSpPr>
            <p:spPr bwMode="auto">
              <a:xfrm flipH="1">
                <a:off x="2484" y="1830"/>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13" name="Freeform 361"/>
              <p:cNvSpPr>
                <a:spLocks/>
              </p:cNvSpPr>
              <p:nvPr/>
            </p:nvSpPr>
            <p:spPr bwMode="auto">
              <a:xfrm>
                <a:off x="2472" y="1818"/>
                <a:ext cx="36" cy="24"/>
              </a:xfrm>
              <a:custGeom>
                <a:avLst/>
                <a:gdLst>
                  <a:gd name="T0" fmla="*/ 6 w 6"/>
                  <a:gd name="T1" fmla="*/ 4 h 4"/>
                  <a:gd name="T2" fmla="*/ 0 w 6"/>
                  <a:gd name="T3" fmla="*/ 2 h 4"/>
                  <a:gd name="T4" fmla="*/ 6 w 6"/>
                  <a:gd name="T5" fmla="*/ 0 h 4"/>
                  <a:gd name="T6" fmla="*/ 6 w 6"/>
                  <a:gd name="T7" fmla="*/ 4 h 4"/>
                </a:gdLst>
                <a:ahLst/>
                <a:cxnLst>
                  <a:cxn ang="0">
                    <a:pos x="T0" y="T1"/>
                  </a:cxn>
                  <a:cxn ang="0">
                    <a:pos x="T2" y="T3"/>
                  </a:cxn>
                  <a:cxn ang="0">
                    <a:pos x="T4" y="T5"/>
                  </a:cxn>
                  <a:cxn ang="0">
                    <a:pos x="T6" y="T7"/>
                  </a:cxn>
                </a:cxnLst>
                <a:rect l="0" t="0" r="r" b="b"/>
                <a:pathLst>
                  <a:path w="6" h="4">
                    <a:moveTo>
                      <a:pt x="6" y="4"/>
                    </a:moveTo>
                    <a:lnTo>
                      <a:pt x="0" y="2"/>
                    </a:lnTo>
                    <a:lnTo>
                      <a:pt x="6" y="0"/>
                    </a:lnTo>
                    <a:cubicBezTo>
                      <a:pt x="5" y="1"/>
                      <a:pt x="5" y="3"/>
                      <a:pt x="6" y="4"/>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554" name="Picture 3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4" y="1452"/>
                <a:ext cx="1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14" name="Line 363"/>
              <p:cNvSpPr>
                <a:spLocks noChangeShapeType="1"/>
              </p:cNvSpPr>
              <p:nvPr/>
            </p:nvSpPr>
            <p:spPr bwMode="auto">
              <a:xfrm>
                <a:off x="3666" y="1458"/>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15" name="Line 364"/>
              <p:cNvSpPr>
                <a:spLocks noChangeShapeType="1"/>
              </p:cNvSpPr>
              <p:nvPr/>
            </p:nvSpPr>
            <p:spPr bwMode="auto">
              <a:xfrm>
                <a:off x="3666" y="1506"/>
                <a:ext cx="0" cy="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16" name="Line 365"/>
              <p:cNvSpPr>
                <a:spLocks noChangeShapeType="1"/>
              </p:cNvSpPr>
              <p:nvPr/>
            </p:nvSpPr>
            <p:spPr bwMode="auto">
              <a:xfrm>
                <a:off x="3666" y="1524"/>
                <a:ext cx="0" cy="42"/>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17" name="Line 366"/>
              <p:cNvSpPr>
                <a:spLocks noChangeShapeType="1"/>
              </p:cNvSpPr>
              <p:nvPr/>
            </p:nvSpPr>
            <p:spPr bwMode="auto">
              <a:xfrm>
                <a:off x="3666" y="1578"/>
                <a:ext cx="0" cy="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18" name="Line 367"/>
              <p:cNvSpPr>
                <a:spLocks noChangeShapeType="1"/>
              </p:cNvSpPr>
              <p:nvPr/>
            </p:nvSpPr>
            <p:spPr bwMode="auto">
              <a:xfrm>
                <a:off x="3666" y="1596"/>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19" name="Line 368"/>
              <p:cNvSpPr>
                <a:spLocks noChangeShapeType="1"/>
              </p:cNvSpPr>
              <p:nvPr/>
            </p:nvSpPr>
            <p:spPr bwMode="auto">
              <a:xfrm>
                <a:off x="3660" y="1644"/>
                <a:ext cx="0" cy="12"/>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20" name="Line 369"/>
              <p:cNvSpPr>
                <a:spLocks noChangeShapeType="1"/>
              </p:cNvSpPr>
              <p:nvPr/>
            </p:nvSpPr>
            <p:spPr bwMode="auto">
              <a:xfrm>
                <a:off x="3660" y="1668"/>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21" name="Line 370"/>
              <p:cNvSpPr>
                <a:spLocks noChangeShapeType="1"/>
              </p:cNvSpPr>
              <p:nvPr/>
            </p:nvSpPr>
            <p:spPr bwMode="auto">
              <a:xfrm>
                <a:off x="3660" y="1716"/>
                <a:ext cx="0" cy="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22" name="Line 371"/>
              <p:cNvSpPr>
                <a:spLocks noChangeShapeType="1"/>
              </p:cNvSpPr>
              <p:nvPr/>
            </p:nvSpPr>
            <p:spPr bwMode="auto">
              <a:xfrm>
                <a:off x="3660" y="1734"/>
                <a:ext cx="0" cy="42"/>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23" name="Line 372"/>
              <p:cNvSpPr>
                <a:spLocks noChangeShapeType="1"/>
              </p:cNvSpPr>
              <p:nvPr/>
            </p:nvSpPr>
            <p:spPr bwMode="auto">
              <a:xfrm>
                <a:off x="3660" y="1788"/>
                <a:ext cx="0" cy="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24" name="Line 373"/>
              <p:cNvSpPr>
                <a:spLocks noChangeShapeType="1"/>
              </p:cNvSpPr>
              <p:nvPr/>
            </p:nvSpPr>
            <p:spPr bwMode="auto">
              <a:xfrm>
                <a:off x="3660" y="1806"/>
                <a:ext cx="0" cy="24"/>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25" name="Line 374"/>
              <p:cNvSpPr>
                <a:spLocks noChangeShapeType="1"/>
              </p:cNvSpPr>
              <p:nvPr/>
            </p:nvSpPr>
            <p:spPr bwMode="auto">
              <a:xfrm>
                <a:off x="3660" y="1806"/>
                <a:ext cx="0" cy="24"/>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26" name="Rectangle 375"/>
              <p:cNvSpPr>
                <a:spLocks noChangeArrowheads="1"/>
              </p:cNvSpPr>
              <p:nvPr/>
            </p:nvSpPr>
            <p:spPr bwMode="auto">
              <a:xfrm>
                <a:off x="3177" y="1739"/>
                <a:ext cx="303"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isImmediate</a:t>
                </a:r>
                <a:endParaRPr kumimoji="0" lang="en-US" sz="1800" b="0" i="0" u="none" strike="noStrike" cap="none" normalizeH="0" baseline="0" smtClean="0">
                  <a:ln>
                    <a:noFill/>
                  </a:ln>
                  <a:solidFill>
                    <a:schemeClr val="tx1"/>
                  </a:solidFill>
                  <a:effectLst/>
                  <a:latin typeface="Arial" pitchFamily="34" charset="0"/>
                </a:endParaRPr>
              </a:p>
            </p:txBody>
          </p:sp>
          <p:sp>
            <p:nvSpPr>
              <p:cNvPr id="8527" name="Line 376"/>
              <p:cNvSpPr>
                <a:spLocks noChangeShapeType="1"/>
              </p:cNvSpPr>
              <p:nvPr/>
            </p:nvSpPr>
            <p:spPr bwMode="auto">
              <a:xfrm flipH="1">
                <a:off x="3714" y="2214"/>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28" name="Line 377"/>
              <p:cNvSpPr>
                <a:spLocks noChangeShapeType="1"/>
              </p:cNvSpPr>
              <p:nvPr/>
            </p:nvSpPr>
            <p:spPr bwMode="auto">
              <a:xfrm flipH="1">
                <a:off x="3696"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29" name="Line 378"/>
              <p:cNvSpPr>
                <a:spLocks noChangeShapeType="1"/>
              </p:cNvSpPr>
              <p:nvPr/>
            </p:nvSpPr>
            <p:spPr bwMode="auto">
              <a:xfrm flipH="1">
                <a:off x="3648" y="2214"/>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30" name="Line 379"/>
              <p:cNvSpPr>
                <a:spLocks noChangeShapeType="1"/>
              </p:cNvSpPr>
              <p:nvPr/>
            </p:nvSpPr>
            <p:spPr bwMode="auto">
              <a:xfrm flipH="1">
                <a:off x="3624"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31" name="Line 380"/>
              <p:cNvSpPr>
                <a:spLocks noChangeShapeType="1"/>
              </p:cNvSpPr>
              <p:nvPr/>
            </p:nvSpPr>
            <p:spPr bwMode="auto">
              <a:xfrm flipH="1">
                <a:off x="3576" y="2214"/>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32" name="Line 381"/>
              <p:cNvSpPr>
                <a:spLocks noChangeShapeType="1"/>
              </p:cNvSpPr>
              <p:nvPr/>
            </p:nvSpPr>
            <p:spPr bwMode="auto">
              <a:xfrm flipH="1">
                <a:off x="3558"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33" name="Line 382"/>
              <p:cNvSpPr>
                <a:spLocks noChangeShapeType="1"/>
              </p:cNvSpPr>
              <p:nvPr/>
            </p:nvSpPr>
            <p:spPr bwMode="auto">
              <a:xfrm flipH="1">
                <a:off x="3504" y="2214"/>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34" name="Line 383"/>
              <p:cNvSpPr>
                <a:spLocks noChangeShapeType="1"/>
              </p:cNvSpPr>
              <p:nvPr/>
            </p:nvSpPr>
            <p:spPr bwMode="auto">
              <a:xfrm flipH="1">
                <a:off x="3486"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35" name="Line 384"/>
              <p:cNvSpPr>
                <a:spLocks noChangeShapeType="1"/>
              </p:cNvSpPr>
              <p:nvPr/>
            </p:nvSpPr>
            <p:spPr bwMode="auto">
              <a:xfrm flipH="1">
                <a:off x="3438" y="2214"/>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36" name="Line 385"/>
              <p:cNvSpPr>
                <a:spLocks noChangeShapeType="1"/>
              </p:cNvSpPr>
              <p:nvPr/>
            </p:nvSpPr>
            <p:spPr bwMode="auto">
              <a:xfrm flipH="1">
                <a:off x="3420"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37" name="Line 386"/>
              <p:cNvSpPr>
                <a:spLocks noChangeShapeType="1"/>
              </p:cNvSpPr>
              <p:nvPr/>
            </p:nvSpPr>
            <p:spPr bwMode="auto">
              <a:xfrm flipH="1">
                <a:off x="3366" y="2214"/>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38" name="Line 387"/>
              <p:cNvSpPr>
                <a:spLocks noChangeShapeType="1"/>
              </p:cNvSpPr>
              <p:nvPr/>
            </p:nvSpPr>
            <p:spPr bwMode="auto">
              <a:xfrm flipH="1">
                <a:off x="3348"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39" name="Line 388"/>
              <p:cNvSpPr>
                <a:spLocks noChangeShapeType="1"/>
              </p:cNvSpPr>
              <p:nvPr/>
            </p:nvSpPr>
            <p:spPr bwMode="auto">
              <a:xfrm flipH="1">
                <a:off x="3300" y="2214"/>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40" name="Line 389"/>
              <p:cNvSpPr>
                <a:spLocks noChangeShapeType="1"/>
              </p:cNvSpPr>
              <p:nvPr/>
            </p:nvSpPr>
            <p:spPr bwMode="auto">
              <a:xfrm flipH="1">
                <a:off x="3276"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41" name="Line 390"/>
              <p:cNvSpPr>
                <a:spLocks noChangeShapeType="1"/>
              </p:cNvSpPr>
              <p:nvPr/>
            </p:nvSpPr>
            <p:spPr bwMode="auto">
              <a:xfrm flipH="1">
                <a:off x="3228" y="2214"/>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42" name="Line 391"/>
              <p:cNvSpPr>
                <a:spLocks noChangeShapeType="1"/>
              </p:cNvSpPr>
              <p:nvPr/>
            </p:nvSpPr>
            <p:spPr bwMode="auto">
              <a:xfrm flipH="1">
                <a:off x="3210"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43" name="Line 392"/>
              <p:cNvSpPr>
                <a:spLocks noChangeShapeType="1"/>
              </p:cNvSpPr>
              <p:nvPr/>
            </p:nvSpPr>
            <p:spPr bwMode="auto">
              <a:xfrm flipH="1">
                <a:off x="3156" y="2214"/>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44" name="Line 393"/>
              <p:cNvSpPr>
                <a:spLocks noChangeShapeType="1"/>
              </p:cNvSpPr>
              <p:nvPr/>
            </p:nvSpPr>
            <p:spPr bwMode="auto">
              <a:xfrm flipH="1">
                <a:off x="3138"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45" name="Line 394"/>
              <p:cNvSpPr>
                <a:spLocks noChangeShapeType="1"/>
              </p:cNvSpPr>
              <p:nvPr/>
            </p:nvSpPr>
            <p:spPr bwMode="auto">
              <a:xfrm flipH="1">
                <a:off x="3090" y="2214"/>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46" name="Line 395"/>
              <p:cNvSpPr>
                <a:spLocks noChangeShapeType="1"/>
              </p:cNvSpPr>
              <p:nvPr/>
            </p:nvSpPr>
            <p:spPr bwMode="auto">
              <a:xfrm flipH="1">
                <a:off x="3072"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47" name="Line 396"/>
              <p:cNvSpPr>
                <a:spLocks noChangeShapeType="1"/>
              </p:cNvSpPr>
              <p:nvPr/>
            </p:nvSpPr>
            <p:spPr bwMode="auto">
              <a:xfrm flipH="1">
                <a:off x="3018" y="2214"/>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48" name="Line 397"/>
              <p:cNvSpPr>
                <a:spLocks noChangeShapeType="1"/>
              </p:cNvSpPr>
              <p:nvPr/>
            </p:nvSpPr>
            <p:spPr bwMode="auto">
              <a:xfrm flipH="1">
                <a:off x="3000"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49" name="Line 398"/>
              <p:cNvSpPr>
                <a:spLocks noChangeShapeType="1"/>
              </p:cNvSpPr>
              <p:nvPr/>
            </p:nvSpPr>
            <p:spPr bwMode="auto">
              <a:xfrm flipH="1">
                <a:off x="2952" y="2214"/>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50" name="Line 399"/>
              <p:cNvSpPr>
                <a:spLocks noChangeShapeType="1"/>
              </p:cNvSpPr>
              <p:nvPr/>
            </p:nvSpPr>
            <p:spPr bwMode="auto">
              <a:xfrm flipH="1">
                <a:off x="2928"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51" name="Line 400"/>
              <p:cNvSpPr>
                <a:spLocks noChangeShapeType="1"/>
              </p:cNvSpPr>
              <p:nvPr/>
            </p:nvSpPr>
            <p:spPr bwMode="auto">
              <a:xfrm flipH="1">
                <a:off x="2880" y="2214"/>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52" name="Line 401"/>
              <p:cNvSpPr>
                <a:spLocks noChangeShapeType="1"/>
              </p:cNvSpPr>
              <p:nvPr/>
            </p:nvSpPr>
            <p:spPr bwMode="auto">
              <a:xfrm flipH="1">
                <a:off x="2862"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53" name="Line 402"/>
              <p:cNvSpPr>
                <a:spLocks noChangeShapeType="1"/>
              </p:cNvSpPr>
              <p:nvPr/>
            </p:nvSpPr>
            <p:spPr bwMode="auto">
              <a:xfrm flipH="1">
                <a:off x="2808" y="2214"/>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55" name="Line 403"/>
              <p:cNvSpPr>
                <a:spLocks noChangeShapeType="1"/>
              </p:cNvSpPr>
              <p:nvPr/>
            </p:nvSpPr>
            <p:spPr bwMode="auto">
              <a:xfrm flipH="1">
                <a:off x="2790"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56" name="Line 404"/>
              <p:cNvSpPr>
                <a:spLocks noChangeShapeType="1"/>
              </p:cNvSpPr>
              <p:nvPr/>
            </p:nvSpPr>
            <p:spPr bwMode="auto">
              <a:xfrm flipH="1">
                <a:off x="2742" y="2214"/>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57" name="Line 405"/>
              <p:cNvSpPr>
                <a:spLocks noChangeShapeType="1"/>
              </p:cNvSpPr>
              <p:nvPr/>
            </p:nvSpPr>
            <p:spPr bwMode="auto">
              <a:xfrm flipH="1">
                <a:off x="2724"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58" name="Line 406"/>
              <p:cNvSpPr>
                <a:spLocks noChangeShapeType="1"/>
              </p:cNvSpPr>
              <p:nvPr/>
            </p:nvSpPr>
            <p:spPr bwMode="auto">
              <a:xfrm flipH="1">
                <a:off x="2670" y="2214"/>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59" name="Line 407"/>
              <p:cNvSpPr>
                <a:spLocks noChangeShapeType="1"/>
              </p:cNvSpPr>
              <p:nvPr/>
            </p:nvSpPr>
            <p:spPr bwMode="auto">
              <a:xfrm flipH="1">
                <a:off x="2652" y="2214"/>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60" name="Freeform 408"/>
              <p:cNvSpPr>
                <a:spLocks/>
              </p:cNvSpPr>
              <p:nvPr/>
            </p:nvSpPr>
            <p:spPr bwMode="auto">
              <a:xfrm>
                <a:off x="2616" y="2214"/>
                <a:ext cx="24" cy="24"/>
              </a:xfrm>
              <a:custGeom>
                <a:avLst/>
                <a:gdLst>
                  <a:gd name="T0" fmla="*/ 24 w 24"/>
                  <a:gd name="T1" fmla="*/ 0 h 24"/>
                  <a:gd name="T2" fmla="*/ 0 w 24"/>
                  <a:gd name="T3" fmla="*/ 0 h 24"/>
                  <a:gd name="T4" fmla="*/ 0 w 24"/>
                  <a:gd name="T5" fmla="*/ 0 h 24"/>
                  <a:gd name="T6" fmla="*/ 0 w 24"/>
                  <a:gd name="T7" fmla="*/ 24 h 24"/>
                </a:gdLst>
                <a:ahLst/>
                <a:cxnLst>
                  <a:cxn ang="0">
                    <a:pos x="T0" y="T1"/>
                  </a:cxn>
                  <a:cxn ang="0">
                    <a:pos x="T2" y="T3"/>
                  </a:cxn>
                  <a:cxn ang="0">
                    <a:pos x="T4" y="T5"/>
                  </a:cxn>
                  <a:cxn ang="0">
                    <a:pos x="T6" y="T7"/>
                  </a:cxn>
                </a:cxnLst>
                <a:rect l="0" t="0" r="r" b="b"/>
                <a:pathLst>
                  <a:path w="24" h="24">
                    <a:moveTo>
                      <a:pt x="24" y="0"/>
                    </a:moveTo>
                    <a:lnTo>
                      <a:pt x="0" y="0"/>
                    </a:lnTo>
                    <a:lnTo>
                      <a:pt x="0" y="0"/>
                    </a:lnTo>
                    <a:lnTo>
                      <a:pt x="0" y="24"/>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61" name="Line 409"/>
              <p:cNvSpPr>
                <a:spLocks noChangeShapeType="1"/>
              </p:cNvSpPr>
              <p:nvPr/>
            </p:nvSpPr>
            <p:spPr bwMode="auto">
              <a:xfrm>
                <a:off x="2616" y="2250"/>
                <a:ext cx="0" cy="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62" name="Freeform 410"/>
              <p:cNvSpPr>
                <a:spLocks/>
              </p:cNvSpPr>
              <p:nvPr/>
            </p:nvSpPr>
            <p:spPr bwMode="auto">
              <a:xfrm>
                <a:off x="2604" y="2238"/>
                <a:ext cx="24" cy="36"/>
              </a:xfrm>
              <a:custGeom>
                <a:avLst/>
                <a:gdLst>
                  <a:gd name="T0" fmla="*/ 4 w 4"/>
                  <a:gd name="T1" fmla="*/ 0 h 6"/>
                  <a:gd name="T2" fmla="*/ 2 w 4"/>
                  <a:gd name="T3" fmla="*/ 6 h 6"/>
                  <a:gd name="T4" fmla="*/ 0 w 4"/>
                  <a:gd name="T5" fmla="*/ 0 h 6"/>
                  <a:gd name="T6" fmla="*/ 4 w 4"/>
                  <a:gd name="T7" fmla="*/ 0 h 6"/>
                </a:gdLst>
                <a:ahLst/>
                <a:cxnLst>
                  <a:cxn ang="0">
                    <a:pos x="T0" y="T1"/>
                  </a:cxn>
                  <a:cxn ang="0">
                    <a:pos x="T2" y="T3"/>
                  </a:cxn>
                  <a:cxn ang="0">
                    <a:pos x="T4" y="T5"/>
                  </a:cxn>
                  <a:cxn ang="0">
                    <a:pos x="T6" y="T7"/>
                  </a:cxn>
                </a:cxnLst>
                <a:rect l="0" t="0" r="r" b="b"/>
                <a:pathLst>
                  <a:path w="4" h="6">
                    <a:moveTo>
                      <a:pt x="4" y="0"/>
                    </a:moveTo>
                    <a:lnTo>
                      <a:pt x="2" y="6"/>
                    </a:lnTo>
                    <a:lnTo>
                      <a:pt x="0" y="0"/>
                    </a:lnTo>
                    <a:cubicBezTo>
                      <a:pt x="1" y="1"/>
                      <a:pt x="3" y="1"/>
                      <a:pt x="4"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63" name="Rectangle 411"/>
              <p:cNvSpPr>
                <a:spLocks noChangeArrowheads="1"/>
              </p:cNvSpPr>
              <p:nvPr/>
            </p:nvSpPr>
            <p:spPr bwMode="auto">
              <a:xfrm>
                <a:off x="2903" y="2205"/>
                <a:ext cx="25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err="1" smtClean="0">
                    <a:ln>
                      <a:noFill/>
                    </a:ln>
                    <a:solidFill>
                      <a:srgbClr val="24282B"/>
                    </a:solidFill>
                    <a:effectLst/>
                    <a:latin typeface="ArialMT" charset="0"/>
                  </a:rPr>
                  <a:t>aluSignals</a:t>
                </a:r>
                <a:endParaRPr kumimoji="0" lang="en-US" sz="700" b="0" i="0" u="none" strike="noStrike" cap="none" normalizeH="0" baseline="0" dirty="0" smtClean="0">
                  <a:ln>
                    <a:noFill/>
                  </a:ln>
                  <a:solidFill>
                    <a:schemeClr val="tx1"/>
                  </a:solidFill>
                  <a:effectLst/>
                  <a:latin typeface="Arial" pitchFamily="34" charset="0"/>
                </a:endParaRPr>
              </a:p>
            </p:txBody>
          </p:sp>
          <p:sp>
            <p:nvSpPr>
              <p:cNvPr id="8564" name="Rectangle 412"/>
              <p:cNvSpPr>
                <a:spLocks noChangeArrowheads="1"/>
              </p:cNvSpPr>
              <p:nvPr/>
            </p:nvSpPr>
            <p:spPr bwMode="auto">
              <a:xfrm>
                <a:off x="3936" y="1596"/>
                <a:ext cx="48" cy="35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65" name="Oval 413"/>
              <p:cNvSpPr>
                <a:spLocks noChangeArrowheads="1"/>
              </p:cNvSpPr>
              <p:nvPr/>
            </p:nvSpPr>
            <p:spPr bwMode="auto">
              <a:xfrm>
                <a:off x="3588" y="1152"/>
                <a:ext cx="474" cy="498"/>
              </a:xfrm>
              <a:prstGeom prst="ellipse">
                <a:avLst/>
              </a:prstGeom>
              <a:solidFill>
                <a:srgbClr val="9FC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66" name="Oval 414"/>
              <p:cNvSpPr>
                <a:spLocks noChangeArrowheads="1"/>
              </p:cNvSpPr>
              <p:nvPr/>
            </p:nvSpPr>
            <p:spPr bwMode="auto">
              <a:xfrm>
                <a:off x="3588" y="1152"/>
                <a:ext cx="474" cy="498"/>
              </a:xfrm>
              <a:prstGeom prst="ellipse">
                <a:avLst/>
              </a:prstGeom>
              <a:noFill/>
              <a:ln w="0">
                <a:solidFill>
                  <a:srgbClr val="362B7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67" name="Rectangle 415"/>
              <p:cNvSpPr>
                <a:spLocks noChangeArrowheads="1"/>
              </p:cNvSpPr>
              <p:nvPr/>
            </p:nvSpPr>
            <p:spPr bwMode="auto">
              <a:xfrm>
                <a:off x="3620" y="1325"/>
                <a:ext cx="48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Control </a:t>
                </a:r>
                <a:endParaRPr kumimoji="0" lang="en-US" sz="1800" b="0" i="0" u="none" strike="noStrike" cap="none" normalizeH="0" baseline="0" smtClean="0">
                  <a:ln>
                    <a:noFill/>
                  </a:ln>
                  <a:solidFill>
                    <a:schemeClr val="tx1"/>
                  </a:solidFill>
                  <a:effectLst/>
                  <a:latin typeface="Arial" pitchFamily="34" charset="0"/>
                </a:endParaRPr>
              </a:p>
            </p:txBody>
          </p:sp>
          <p:sp>
            <p:nvSpPr>
              <p:cNvPr id="8568" name="Rectangle 416"/>
              <p:cNvSpPr>
                <a:spLocks noChangeArrowheads="1"/>
              </p:cNvSpPr>
              <p:nvPr/>
            </p:nvSpPr>
            <p:spPr bwMode="auto">
              <a:xfrm>
                <a:off x="3713" y="1422"/>
                <a:ext cx="26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8569" name="Rectangle 417"/>
              <p:cNvSpPr>
                <a:spLocks noChangeArrowheads="1"/>
              </p:cNvSpPr>
              <p:nvPr/>
            </p:nvSpPr>
            <p:spPr bwMode="auto">
              <a:xfrm>
                <a:off x="3319" y="2905"/>
                <a:ext cx="19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isLd</a:t>
                </a:r>
                <a:endParaRPr kumimoji="0" lang="en-US" sz="1800" b="0" i="0" u="none" strike="noStrike" cap="none" normalizeH="0" baseline="0" smtClean="0">
                  <a:ln>
                    <a:noFill/>
                  </a:ln>
                  <a:solidFill>
                    <a:schemeClr val="tx1"/>
                  </a:solidFill>
                  <a:effectLst/>
                  <a:latin typeface="Arial" pitchFamily="34" charset="0"/>
                </a:endParaRPr>
              </a:p>
            </p:txBody>
          </p:sp>
          <p:sp>
            <p:nvSpPr>
              <p:cNvPr id="8570" name="Rectangle 418"/>
              <p:cNvSpPr>
                <a:spLocks noChangeArrowheads="1"/>
              </p:cNvSpPr>
              <p:nvPr/>
            </p:nvSpPr>
            <p:spPr bwMode="auto">
              <a:xfrm>
                <a:off x="3325" y="3118"/>
                <a:ext cx="17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isSt</a:t>
                </a:r>
                <a:endParaRPr kumimoji="0" lang="en-US" sz="1800" b="0" i="0" u="none" strike="noStrike" cap="none" normalizeH="0" baseline="0" smtClean="0">
                  <a:ln>
                    <a:noFill/>
                  </a:ln>
                  <a:solidFill>
                    <a:schemeClr val="tx1"/>
                  </a:solidFill>
                  <a:effectLst/>
                  <a:latin typeface="Arial" pitchFamily="34" charset="0"/>
                </a:endParaRPr>
              </a:p>
            </p:txBody>
          </p:sp>
          <p:sp>
            <p:nvSpPr>
              <p:cNvPr id="8571" name="Line 419"/>
              <p:cNvSpPr>
                <a:spLocks noChangeShapeType="1"/>
              </p:cNvSpPr>
              <p:nvPr/>
            </p:nvSpPr>
            <p:spPr bwMode="auto">
              <a:xfrm>
                <a:off x="2724" y="594"/>
                <a:ext cx="198" cy="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2" name="Freeform 420"/>
              <p:cNvSpPr>
                <a:spLocks/>
              </p:cNvSpPr>
              <p:nvPr/>
            </p:nvSpPr>
            <p:spPr bwMode="auto">
              <a:xfrm>
                <a:off x="2898" y="582"/>
                <a:ext cx="30" cy="24"/>
              </a:xfrm>
              <a:custGeom>
                <a:avLst/>
                <a:gdLst>
                  <a:gd name="T0" fmla="*/ 0 w 5"/>
                  <a:gd name="T1" fmla="*/ 0 h 4"/>
                  <a:gd name="T2" fmla="*/ 5 w 5"/>
                  <a:gd name="T3" fmla="*/ 2 h 4"/>
                  <a:gd name="T4" fmla="*/ 0 w 5"/>
                  <a:gd name="T5" fmla="*/ 4 h 4"/>
                  <a:gd name="T6" fmla="*/ 0 w 5"/>
                  <a:gd name="T7" fmla="*/ 0 h 4"/>
                </a:gdLst>
                <a:ahLst/>
                <a:cxnLst>
                  <a:cxn ang="0">
                    <a:pos x="T0" y="T1"/>
                  </a:cxn>
                  <a:cxn ang="0">
                    <a:pos x="T2" y="T3"/>
                  </a:cxn>
                  <a:cxn ang="0">
                    <a:pos x="T4" y="T5"/>
                  </a:cxn>
                  <a:cxn ang="0">
                    <a:pos x="T6" y="T7"/>
                  </a:cxn>
                </a:cxnLst>
                <a:rect l="0" t="0" r="r" b="b"/>
                <a:pathLst>
                  <a:path w="5" h="4">
                    <a:moveTo>
                      <a:pt x="0" y="0"/>
                    </a:moveTo>
                    <a:lnTo>
                      <a:pt x="5" y="2"/>
                    </a:lnTo>
                    <a:lnTo>
                      <a:pt x="0" y="4"/>
                    </a:lnTo>
                    <a:cubicBezTo>
                      <a:pt x="1" y="3"/>
                      <a:pt x="1" y="1"/>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3" name="Freeform 421"/>
              <p:cNvSpPr>
                <a:spLocks/>
              </p:cNvSpPr>
              <p:nvPr/>
            </p:nvSpPr>
            <p:spPr bwMode="auto">
              <a:xfrm>
                <a:off x="1980" y="348"/>
                <a:ext cx="1182" cy="390"/>
              </a:xfrm>
              <a:custGeom>
                <a:avLst/>
                <a:gdLst>
                  <a:gd name="T0" fmla="*/ 176 w 197"/>
                  <a:gd name="T1" fmla="*/ 25 h 65"/>
                  <a:gd name="T2" fmla="*/ 197 w 197"/>
                  <a:gd name="T3" fmla="*/ 25 h 65"/>
                  <a:gd name="T4" fmla="*/ 197 w 197"/>
                  <a:gd name="T5" fmla="*/ 0 h 65"/>
                  <a:gd name="T6" fmla="*/ 0 w 197"/>
                  <a:gd name="T7" fmla="*/ 0 h 65"/>
                  <a:gd name="T8" fmla="*/ 0 w 197"/>
                  <a:gd name="T9" fmla="*/ 65 h 65"/>
                </a:gdLst>
                <a:ahLst/>
                <a:cxnLst>
                  <a:cxn ang="0">
                    <a:pos x="T0" y="T1"/>
                  </a:cxn>
                  <a:cxn ang="0">
                    <a:pos x="T2" y="T3"/>
                  </a:cxn>
                  <a:cxn ang="0">
                    <a:pos x="T4" y="T5"/>
                  </a:cxn>
                  <a:cxn ang="0">
                    <a:pos x="T6" y="T7"/>
                  </a:cxn>
                  <a:cxn ang="0">
                    <a:pos x="T8" y="T9"/>
                  </a:cxn>
                </a:cxnLst>
                <a:rect l="0" t="0" r="r" b="b"/>
                <a:pathLst>
                  <a:path w="197" h="65">
                    <a:moveTo>
                      <a:pt x="176" y="25"/>
                    </a:moveTo>
                    <a:lnTo>
                      <a:pt x="197" y="25"/>
                    </a:lnTo>
                    <a:lnTo>
                      <a:pt x="197" y="0"/>
                    </a:lnTo>
                    <a:lnTo>
                      <a:pt x="0" y="0"/>
                    </a:lnTo>
                    <a:lnTo>
                      <a:pt x="0" y="65"/>
                    </a:lnTo>
                  </a:path>
                </a:pathLst>
              </a:custGeom>
              <a:noFill/>
              <a:ln w="12"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4" name="Freeform 422"/>
              <p:cNvSpPr>
                <a:spLocks/>
              </p:cNvSpPr>
              <p:nvPr/>
            </p:nvSpPr>
            <p:spPr bwMode="auto">
              <a:xfrm>
                <a:off x="1974" y="714"/>
                <a:ext cx="18" cy="30"/>
              </a:xfrm>
              <a:custGeom>
                <a:avLst/>
                <a:gdLst>
                  <a:gd name="T0" fmla="*/ 3 w 3"/>
                  <a:gd name="T1" fmla="*/ 0 h 5"/>
                  <a:gd name="T2" fmla="*/ 2 w 3"/>
                  <a:gd name="T3" fmla="*/ 5 h 5"/>
                  <a:gd name="T4" fmla="*/ 0 w 3"/>
                  <a:gd name="T5" fmla="*/ 0 h 5"/>
                  <a:gd name="T6" fmla="*/ 3 w 3"/>
                  <a:gd name="T7" fmla="*/ 0 h 5"/>
                </a:gdLst>
                <a:ahLst/>
                <a:cxnLst>
                  <a:cxn ang="0">
                    <a:pos x="T0" y="T1"/>
                  </a:cxn>
                  <a:cxn ang="0">
                    <a:pos x="T2" y="T3"/>
                  </a:cxn>
                  <a:cxn ang="0">
                    <a:pos x="T4" y="T5"/>
                  </a:cxn>
                  <a:cxn ang="0">
                    <a:pos x="T6" y="T7"/>
                  </a:cxn>
                </a:cxnLst>
                <a:rect l="0" t="0" r="r" b="b"/>
                <a:pathLst>
                  <a:path w="3" h="5">
                    <a:moveTo>
                      <a:pt x="3" y="0"/>
                    </a:moveTo>
                    <a:lnTo>
                      <a:pt x="2" y="5"/>
                    </a:lnTo>
                    <a:lnTo>
                      <a:pt x="0" y="0"/>
                    </a:lnTo>
                    <a:cubicBezTo>
                      <a:pt x="1" y="1"/>
                      <a:pt x="2" y="1"/>
                      <a:pt x="3"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5" name="Line 423"/>
              <p:cNvSpPr>
                <a:spLocks noChangeShapeType="1"/>
              </p:cNvSpPr>
              <p:nvPr/>
            </p:nvSpPr>
            <p:spPr bwMode="auto">
              <a:xfrm>
                <a:off x="2982" y="846"/>
                <a:ext cx="0" cy="198"/>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76" name="Freeform 424"/>
              <p:cNvSpPr>
                <a:spLocks/>
              </p:cNvSpPr>
              <p:nvPr/>
            </p:nvSpPr>
            <p:spPr bwMode="auto">
              <a:xfrm>
                <a:off x="2970" y="990"/>
                <a:ext cx="30" cy="54"/>
              </a:xfrm>
              <a:custGeom>
                <a:avLst/>
                <a:gdLst>
                  <a:gd name="T0" fmla="*/ 2 w 5"/>
                  <a:gd name="T1" fmla="*/ 2 h 9"/>
                  <a:gd name="T2" fmla="*/ 0 w 5"/>
                  <a:gd name="T3" fmla="*/ 0 h 9"/>
                  <a:gd name="T4" fmla="*/ 2 w 5"/>
                  <a:gd name="T5" fmla="*/ 9 h 9"/>
                  <a:gd name="T6" fmla="*/ 5 w 5"/>
                  <a:gd name="T7" fmla="*/ 0 h 9"/>
                  <a:gd name="T8" fmla="*/ 2 w 5"/>
                  <a:gd name="T9" fmla="*/ 2 h 9"/>
                </a:gdLst>
                <a:ahLst/>
                <a:cxnLst>
                  <a:cxn ang="0">
                    <a:pos x="T0" y="T1"/>
                  </a:cxn>
                  <a:cxn ang="0">
                    <a:pos x="T2" y="T3"/>
                  </a:cxn>
                  <a:cxn ang="0">
                    <a:pos x="T4" y="T5"/>
                  </a:cxn>
                  <a:cxn ang="0">
                    <a:pos x="T6" y="T7"/>
                  </a:cxn>
                  <a:cxn ang="0">
                    <a:pos x="T8" y="T9"/>
                  </a:cxn>
                </a:cxnLst>
                <a:rect l="0" t="0" r="r" b="b"/>
                <a:pathLst>
                  <a:path w="5" h="9">
                    <a:moveTo>
                      <a:pt x="2" y="2"/>
                    </a:moveTo>
                    <a:lnTo>
                      <a:pt x="0" y="0"/>
                    </a:lnTo>
                    <a:lnTo>
                      <a:pt x="2" y="9"/>
                    </a:lnTo>
                    <a:lnTo>
                      <a:pt x="5" y="0"/>
                    </a:lnTo>
                    <a:lnTo>
                      <a:pt x="2"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77" name="Rectangle 425"/>
              <p:cNvSpPr>
                <a:spLocks noChangeArrowheads="1"/>
              </p:cNvSpPr>
              <p:nvPr/>
            </p:nvSpPr>
            <p:spPr bwMode="auto">
              <a:xfrm>
                <a:off x="2682" y="1068"/>
                <a:ext cx="840" cy="66"/>
              </a:xfrm>
              <a:prstGeom prst="rect">
                <a:avLst/>
              </a:prstGeom>
              <a:solidFill>
                <a:srgbClr val="B2CFD6"/>
              </a:solidFill>
              <a:ln w="1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78" name="Rectangle 426"/>
              <p:cNvSpPr>
                <a:spLocks noChangeArrowheads="1"/>
              </p:cNvSpPr>
              <p:nvPr/>
            </p:nvSpPr>
            <p:spPr bwMode="auto">
              <a:xfrm>
                <a:off x="2949" y="1069"/>
                <a:ext cx="256"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8579" name="Line 427"/>
              <p:cNvSpPr>
                <a:spLocks noChangeShapeType="1"/>
              </p:cNvSpPr>
              <p:nvPr/>
            </p:nvSpPr>
            <p:spPr bwMode="auto">
              <a:xfrm>
                <a:off x="2760" y="1128"/>
                <a:ext cx="0" cy="48"/>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80" name="Rectangle 428"/>
              <p:cNvSpPr>
                <a:spLocks noChangeArrowheads="1"/>
              </p:cNvSpPr>
              <p:nvPr/>
            </p:nvSpPr>
            <p:spPr bwMode="auto">
              <a:xfrm>
                <a:off x="1872" y="1050"/>
                <a:ext cx="234" cy="90"/>
              </a:xfrm>
              <a:prstGeom prst="rect">
                <a:avLst/>
              </a:prstGeom>
              <a:solidFill>
                <a:srgbClr val="B2CFD6"/>
              </a:solidFill>
              <a:ln w="12"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81" name="Rectangle 429"/>
              <p:cNvSpPr>
                <a:spLocks noChangeArrowheads="1"/>
              </p:cNvSpPr>
              <p:nvPr/>
            </p:nvSpPr>
            <p:spPr bwMode="auto">
              <a:xfrm>
                <a:off x="1950" y="1049"/>
                <a:ext cx="166"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8582" name="Line 430"/>
              <p:cNvSpPr>
                <a:spLocks noChangeShapeType="1"/>
              </p:cNvSpPr>
              <p:nvPr/>
            </p:nvSpPr>
            <p:spPr bwMode="auto">
              <a:xfrm>
                <a:off x="2004" y="1134"/>
                <a:ext cx="6" cy="324"/>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83" name="Freeform 431"/>
              <p:cNvSpPr>
                <a:spLocks/>
              </p:cNvSpPr>
              <p:nvPr/>
            </p:nvSpPr>
            <p:spPr bwMode="auto">
              <a:xfrm>
                <a:off x="1992" y="1398"/>
                <a:ext cx="30" cy="60"/>
              </a:xfrm>
              <a:custGeom>
                <a:avLst/>
                <a:gdLst>
                  <a:gd name="T0" fmla="*/ 2 w 5"/>
                  <a:gd name="T1" fmla="*/ 3 h 10"/>
                  <a:gd name="T2" fmla="*/ 0 w 5"/>
                  <a:gd name="T3" fmla="*/ 0 h 10"/>
                  <a:gd name="T4" fmla="*/ 3 w 5"/>
                  <a:gd name="T5" fmla="*/ 10 h 10"/>
                  <a:gd name="T6" fmla="*/ 5 w 5"/>
                  <a:gd name="T7" fmla="*/ 0 h 10"/>
                  <a:gd name="T8" fmla="*/ 2 w 5"/>
                  <a:gd name="T9" fmla="*/ 3 h 10"/>
                </a:gdLst>
                <a:ahLst/>
                <a:cxnLst>
                  <a:cxn ang="0">
                    <a:pos x="T0" y="T1"/>
                  </a:cxn>
                  <a:cxn ang="0">
                    <a:pos x="T2" y="T3"/>
                  </a:cxn>
                  <a:cxn ang="0">
                    <a:pos x="T4" y="T5"/>
                  </a:cxn>
                  <a:cxn ang="0">
                    <a:pos x="T6" y="T7"/>
                  </a:cxn>
                  <a:cxn ang="0">
                    <a:pos x="T8" y="T9"/>
                  </a:cxn>
                </a:cxnLst>
                <a:rect l="0" t="0" r="r" b="b"/>
                <a:pathLst>
                  <a:path w="5" h="10">
                    <a:moveTo>
                      <a:pt x="2" y="3"/>
                    </a:moveTo>
                    <a:lnTo>
                      <a:pt x="0" y="0"/>
                    </a:lnTo>
                    <a:lnTo>
                      <a:pt x="3" y="10"/>
                    </a:lnTo>
                    <a:lnTo>
                      <a:pt x="5" y="0"/>
                    </a:lnTo>
                    <a:lnTo>
                      <a:pt x="2" y="3"/>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84" name="Freeform 432"/>
              <p:cNvSpPr>
                <a:spLocks/>
              </p:cNvSpPr>
              <p:nvPr/>
            </p:nvSpPr>
            <p:spPr bwMode="auto">
              <a:xfrm>
                <a:off x="2202" y="1134"/>
                <a:ext cx="510" cy="306"/>
              </a:xfrm>
              <a:custGeom>
                <a:avLst/>
                <a:gdLst>
                  <a:gd name="T0" fmla="*/ 85 w 85"/>
                  <a:gd name="T1" fmla="*/ 0 h 51"/>
                  <a:gd name="T2" fmla="*/ 85 w 85"/>
                  <a:gd name="T3" fmla="*/ 21 h 51"/>
                  <a:gd name="T4" fmla="*/ 0 w 85"/>
                  <a:gd name="T5" fmla="*/ 21 h 51"/>
                  <a:gd name="T6" fmla="*/ 0 w 85"/>
                  <a:gd name="T7" fmla="*/ 51 h 51"/>
                </a:gdLst>
                <a:ahLst/>
                <a:cxnLst>
                  <a:cxn ang="0">
                    <a:pos x="T0" y="T1"/>
                  </a:cxn>
                  <a:cxn ang="0">
                    <a:pos x="T2" y="T3"/>
                  </a:cxn>
                  <a:cxn ang="0">
                    <a:pos x="T4" y="T5"/>
                  </a:cxn>
                  <a:cxn ang="0">
                    <a:pos x="T6" y="T7"/>
                  </a:cxn>
                </a:cxnLst>
                <a:rect l="0" t="0" r="r" b="b"/>
                <a:pathLst>
                  <a:path w="85" h="51">
                    <a:moveTo>
                      <a:pt x="85" y="0"/>
                    </a:moveTo>
                    <a:lnTo>
                      <a:pt x="85" y="21"/>
                    </a:lnTo>
                    <a:lnTo>
                      <a:pt x="0" y="21"/>
                    </a:lnTo>
                    <a:lnTo>
                      <a:pt x="0" y="51"/>
                    </a:lnTo>
                  </a:path>
                </a:pathLst>
              </a:custGeom>
              <a:noFill/>
              <a:ln w="18"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85" name="Freeform 433"/>
              <p:cNvSpPr>
                <a:spLocks/>
              </p:cNvSpPr>
              <p:nvPr/>
            </p:nvSpPr>
            <p:spPr bwMode="auto">
              <a:xfrm>
                <a:off x="2184" y="1374"/>
                <a:ext cx="36" cy="66"/>
              </a:xfrm>
              <a:custGeom>
                <a:avLst/>
                <a:gdLst>
                  <a:gd name="T0" fmla="*/ 3 w 6"/>
                  <a:gd name="T1" fmla="*/ 3 h 11"/>
                  <a:gd name="T2" fmla="*/ 0 w 6"/>
                  <a:gd name="T3" fmla="*/ 0 h 11"/>
                  <a:gd name="T4" fmla="*/ 3 w 6"/>
                  <a:gd name="T5" fmla="*/ 11 h 11"/>
                  <a:gd name="T6" fmla="*/ 6 w 6"/>
                  <a:gd name="T7" fmla="*/ 0 h 11"/>
                  <a:gd name="T8" fmla="*/ 3 w 6"/>
                  <a:gd name="T9" fmla="*/ 3 h 11"/>
                </a:gdLst>
                <a:ahLst/>
                <a:cxnLst>
                  <a:cxn ang="0">
                    <a:pos x="T0" y="T1"/>
                  </a:cxn>
                  <a:cxn ang="0">
                    <a:pos x="T2" y="T3"/>
                  </a:cxn>
                  <a:cxn ang="0">
                    <a:pos x="T4" y="T5"/>
                  </a:cxn>
                  <a:cxn ang="0">
                    <a:pos x="T6" y="T7"/>
                  </a:cxn>
                  <a:cxn ang="0">
                    <a:pos x="T8" y="T9"/>
                  </a:cxn>
                </a:cxnLst>
                <a:rect l="0" t="0" r="r" b="b"/>
                <a:pathLst>
                  <a:path w="6" h="11">
                    <a:moveTo>
                      <a:pt x="3" y="3"/>
                    </a:moveTo>
                    <a:lnTo>
                      <a:pt x="0" y="0"/>
                    </a:lnTo>
                    <a:lnTo>
                      <a:pt x="3" y="11"/>
                    </a:lnTo>
                    <a:lnTo>
                      <a:pt x="6" y="0"/>
                    </a:lnTo>
                    <a:lnTo>
                      <a:pt x="3" y="3"/>
                    </a:lnTo>
                    <a:close/>
                  </a:path>
                </a:pathLst>
              </a:custGeom>
              <a:solidFill>
                <a:srgbClr val="24282B"/>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86" name="Rectangle 434"/>
              <p:cNvSpPr>
                <a:spLocks noChangeArrowheads="1"/>
              </p:cNvSpPr>
              <p:nvPr/>
            </p:nvSpPr>
            <p:spPr bwMode="auto">
              <a:xfrm>
                <a:off x="3378" y="1134"/>
                <a:ext cx="60" cy="132"/>
              </a:xfrm>
              <a:prstGeom prst="rect">
                <a:avLst/>
              </a:prstGeom>
              <a:solidFill>
                <a:srgbClr val="3B2478"/>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87" name="Rectangle 435"/>
              <p:cNvSpPr>
                <a:spLocks noChangeArrowheads="1"/>
              </p:cNvSpPr>
              <p:nvPr/>
            </p:nvSpPr>
            <p:spPr bwMode="auto">
              <a:xfrm>
                <a:off x="3378" y="1200"/>
                <a:ext cx="132" cy="60"/>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88" name="Rectangle 436"/>
              <p:cNvSpPr>
                <a:spLocks noChangeArrowheads="1"/>
              </p:cNvSpPr>
              <p:nvPr/>
            </p:nvSpPr>
            <p:spPr bwMode="auto">
              <a:xfrm>
                <a:off x="1500" y="1980"/>
                <a:ext cx="2736" cy="102"/>
              </a:xfrm>
              <a:prstGeom prst="rect">
                <a:avLst/>
              </a:prstGeom>
              <a:solidFill>
                <a:srgbClr val="BCDA8E"/>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89" name="Rectangle 437"/>
              <p:cNvSpPr>
                <a:spLocks noChangeArrowheads="1"/>
              </p:cNvSpPr>
              <p:nvPr/>
            </p:nvSpPr>
            <p:spPr bwMode="auto">
              <a:xfrm>
                <a:off x="2850" y="1992"/>
                <a:ext cx="690" cy="72"/>
              </a:xfrm>
              <a:prstGeom prst="rect">
                <a:avLst/>
              </a:prstGeom>
              <a:solidFill>
                <a:srgbClr val="B2CFD6"/>
              </a:solidFill>
              <a:ln w="1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90" name="Rectangle 438"/>
              <p:cNvSpPr>
                <a:spLocks noChangeArrowheads="1"/>
              </p:cNvSpPr>
              <p:nvPr/>
            </p:nvSpPr>
            <p:spPr bwMode="auto">
              <a:xfrm>
                <a:off x="3064" y="1995"/>
                <a:ext cx="256"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8591" name="Rectangle 439"/>
              <p:cNvSpPr>
                <a:spLocks noChangeArrowheads="1"/>
              </p:cNvSpPr>
              <p:nvPr/>
            </p:nvSpPr>
            <p:spPr bwMode="auto">
              <a:xfrm>
                <a:off x="1512" y="1986"/>
                <a:ext cx="204" cy="84"/>
              </a:xfrm>
              <a:prstGeom prst="rect">
                <a:avLst/>
              </a:prstGeom>
              <a:solidFill>
                <a:srgbClr val="B2CFD6"/>
              </a:solidFill>
              <a:ln w="12"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92" name="Rectangle 440"/>
              <p:cNvSpPr>
                <a:spLocks noChangeArrowheads="1"/>
              </p:cNvSpPr>
              <p:nvPr/>
            </p:nvSpPr>
            <p:spPr bwMode="auto">
              <a:xfrm>
                <a:off x="1558" y="1981"/>
                <a:ext cx="1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8593" name="Rectangle 441"/>
              <p:cNvSpPr>
                <a:spLocks noChangeArrowheads="1"/>
              </p:cNvSpPr>
              <p:nvPr/>
            </p:nvSpPr>
            <p:spPr bwMode="auto">
              <a:xfrm>
                <a:off x="3624" y="1986"/>
                <a:ext cx="396" cy="84"/>
              </a:xfrm>
              <a:prstGeom prst="rect">
                <a:avLst/>
              </a:prstGeom>
              <a:solidFill>
                <a:srgbClr val="B2CFD6"/>
              </a:solidFill>
              <a:ln w="12"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94" name="Rectangle 442"/>
              <p:cNvSpPr>
                <a:spLocks noChangeArrowheads="1"/>
              </p:cNvSpPr>
              <p:nvPr/>
            </p:nvSpPr>
            <p:spPr bwMode="auto">
              <a:xfrm>
                <a:off x="3658" y="1979"/>
                <a:ext cx="3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8595" name="Line 443"/>
              <p:cNvSpPr>
                <a:spLocks noChangeShapeType="1"/>
              </p:cNvSpPr>
              <p:nvPr/>
            </p:nvSpPr>
            <p:spPr bwMode="auto">
              <a:xfrm>
                <a:off x="2370" y="1860"/>
                <a:ext cx="0" cy="120"/>
              </a:xfrm>
              <a:prstGeom prst="line">
                <a:avLst/>
              </a:prstGeom>
              <a:noFill/>
              <a:ln w="1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96" name="Freeform 444"/>
              <p:cNvSpPr>
                <a:spLocks/>
              </p:cNvSpPr>
              <p:nvPr/>
            </p:nvSpPr>
            <p:spPr bwMode="auto">
              <a:xfrm>
                <a:off x="2352" y="1914"/>
                <a:ext cx="36" cy="66"/>
              </a:xfrm>
              <a:custGeom>
                <a:avLst/>
                <a:gdLst>
                  <a:gd name="T0" fmla="*/ 3 w 6"/>
                  <a:gd name="T1" fmla="*/ 3 h 11"/>
                  <a:gd name="T2" fmla="*/ 0 w 6"/>
                  <a:gd name="T3" fmla="*/ 0 h 11"/>
                  <a:gd name="T4" fmla="*/ 3 w 6"/>
                  <a:gd name="T5" fmla="*/ 11 h 11"/>
                  <a:gd name="T6" fmla="*/ 6 w 6"/>
                  <a:gd name="T7" fmla="*/ 0 h 11"/>
                  <a:gd name="T8" fmla="*/ 3 w 6"/>
                  <a:gd name="T9" fmla="*/ 3 h 11"/>
                </a:gdLst>
                <a:ahLst/>
                <a:cxnLst>
                  <a:cxn ang="0">
                    <a:pos x="T0" y="T1"/>
                  </a:cxn>
                  <a:cxn ang="0">
                    <a:pos x="T2" y="T3"/>
                  </a:cxn>
                  <a:cxn ang="0">
                    <a:pos x="T4" y="T5"/>
                  </a:cxn>
                  <a:cxn ang="0">
                    <a:pos x="T6" y="T7"/>
                  </a:cxn>
                  <a:cxn ang="0">
                    <a:pos x="T8" y="T9"/>
                  </a:cxn>
                </a:cxnLst>
                <a:rect l="0" t="0" r="r" b="b"/>
                <a:pathLst>
                  <a:path w="6" h="11">
                    <a:moveTo>
                      <a:pt x="3" y="3"/>
                    </a:moveTo>
                    <a:lnTo>
                      <a:pt x="0" y="0"/>
                    </a:lnTo>
                    <a:lnTo>
                      <a:pt x="3" y="11"/>
                    </a:lnTo>
                    <a:lnTo>
                      <a:pt x="6" y="0"/>
                    </a:lnTo>
                    <a:lnTo>
                      <a:pt x="3" y="3"/>
                    </a:lnTo>
                    <a:close/>
                  </a:path>
                </a:pathLst>
              </a:custGeom>
              <a:solidFill>
                <a:srgbClr val="24282B"/>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97" name="Rectangle 445"/>
              <p:cNvSpPr>
                <a:spLocks noChangeArrowheads="1"/>
              </p:cNvSpPr>
              <p:nvPr/>
            </p:nvSpPr>
            <p:spPr bwMode="auto">
              <a:xfrm>
                <a:off x="1734" y="1992"/>
                <a:ext cx="396" cy="84"/>
              </a:xfrm>
              <a:prstGeom prst="rect">
                <a:avLst/>
              </a:prstGeom>
              <a:solidFill>
                <a:srgbClr val="B2CFD6"/>
              </a:solidFill>
              <a:ln w="12"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98" name="Rectangle 446"/>
              <p:cNvSpPr>
                <a:spLocks noChangeArrowheads="1"/>
              </p:cNvSpPr>
              <p:nvPr/>
            </p:nvSpPr>
            <p:spPr bwMode="auto">
              <a:xfrm>
                <a:off x="1759" y="1985"/>
                <a:ext cx="39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branchTarget</a:t>
                </a:r>
                <a:endParaRPr kumimoji="0" lang="en-US" sz="1800" b="0" i="0" u="none" strike="noStrike" cap="none" normalizeH="0" baseline="0" smtClean="0">
                  <a:ln>
                    <a:noFill/>
                  </a:ln>
                  <a:solidFill>
                    <a:schemeClr val="tx1"/>
                  </a:solidFill>
                  <a:effectLst/>
                  <a:latin typeface="Arial" pitchFamily="34" charset="0"/>
                </a:endParaRPr>
              </a:p>
            </p:txBody>
          </p:sp>
          <p:sp>
            <p:nvSpPr>
              <p:cNvPr id="8599" name="Rectangle 447"/>
              <p:cNvSpPr>
                <a:spLocks noChangeArrowheads="1"/>
              </p:cNvSpPr>
              <p:nvPr/>
            </p:nvSpPr>
            <p:spPr bwMode="auto">
              <a:xfrm>
                <a:off x="2298" y="1992"/>
                <a:ext cx="138" cy="84"/>
              </a:xfrm>
              <a:prstGeom prst="rect">
                <a:avLst/>
              </a:prstGeom>
              <a:solidFill>
                <a:srgbClr val="B2CFD6"/>
              </a:solidFill>
              <a:ln w="6"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00" name="Rectangle 448"/>
              <p:cNvSpPr>
                <a:spLocks noChangeArrowheads="1"/>
              </p:cNvSpPr>
              <p:nvPr/>
            </p:nvSpPr>
            <p:spPr bwMode="auto">
              <a:xfrm>
                <a:off x="2345" y="1989"/>
                <a:ext cx="103"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8601" name="Rectangle 449"/>
              <p:cNvSpPr>
                <a:spLocks noChangeArrowheads="1"/>
              </p:cNvSpPr>
              <p:nvPr/>
            </p:nvSpPr>
            <p:spPr bwMode="auto">
              <a:xfrm>
                <a:off x="2508" y="1992"/>
                <a:ext cx="138" cy="84"/>
              </a:xfrm>
              <a:prstGeom prst="rect">
                <a:avLst/>
              </a:prstGeom>
              <a:solidFill>
                <a:srgbClr val="B2CFD6"/>
              </a:solidFill>
              <a:ln w="6"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02" name="Rectangle 450"/>
              <p:cNvSpPr>
                <a:spLocks noChangeArrowheads="1"/>
              </p:cNvSpPr>
              <p:nvPr/>
            </p:nvSpPr>
            <p:spPr bwMode="auto">
              <a:xfrm>
                <a:off x="2553" y="1985"/>
                <a:ext cx="103"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8603" name="Line 451"/>
              <p:cNvSpPr>
                <a:spLocks noChangeShapeType="1"/>
              </p:cNvSpPr>
              <p:nvPr/>
            </p:nvSpPr>
            <p:spPr bwMode="auto">
              <a:xfrm>
                <a:off x="2004" y="1644"/>
                <a:ext cx="6" cy="324"/>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04" name="Freeform 452"/>
              <p:cNvSpPr>
                <a:spLocks/>
              </p:cNvSpPr>
              <p:nvPr/>
            </p:nvSpPr>
            <p:spPr bwMode="auto">
              <a:xfrm>
                <a:off x="1992" y="1908"/>
                <a:ext cx="30" cy="60"/>
              </a:xfrm>
              <a:custGeom>
                <a:avLst/>
                <a:gdLst>
                  <a:gd name="T0" fmla="*/ 3 w 5"/>
                  <a:gd name="T1" fmla="*/ 3 h 10"/>
                  <a:gd name="T2" fmla="*/ 0 w 5"/>
                  <a:gd name="T3" fmla="*/ 0 h 10"/>
                  <a:gd name="T4" fmla="*/ 3 w 5"/>
                  <a:gd name="T5" fmla="*/ 10 h 10"/>
                  <a:gd name="T6" fmla="*/ 5 w 5"/>
                  <a:gd name="T7" fmla="*/ 0 h 10"/>
                  <a:gd name="T8" fmla="*/ 3 w 5"/>
                  <a:gd name="T9" fmla="*/ 3 h 10"/>
                </a:gdLst>
                <a:ahLst/>
                <a:cxnLst>
                  <a:cxn ang="0">
                    <a:pos x="T0" y="T1"/>
                  </a:cxn>
                  <a:cxn ang="0">
                    <a:pos x="T2" y="T3"/>
                  </a:cxn>
                  <a:cxn ang="0">
                    <a:pos x="T4" y="T5"/>
                  </a:cxn>
                  <a:cxn ang="0">
                    <a:pos x="T6" y="T7"/>
                  </a:cxn>
                  <a:cxn ang="0">
                    <a:pos x="T8" y="T9"/>
                  </a:cxn>
                </a:cxnLst>
                <a:rect l="0" t="0" r="r" b="b"/>
                <a:pathLst>
                  <a:path w="5" h="10">
                    <a:moveTo>
                      <a:pt x="3" y="3"/>
                    </a:moveTo>
                    <a:lnTo>
                      <a:pt x="0" y="0"/>
                    </a:lnTo>
                    <a:lnTo>
                      <a:pt x="3" y="10"/>
                    </a:lnTo>
                    <a:lnTo>
                      <a:pt x="5" y="0"/>
                    </a:lnTo>
                    <a:lnTo>
                      <a:pt x="3" y="3"/>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05" name="Line 453"/>
              <p:cNvSpPr>
                <a:spLocks noChangeShapeType="1"/>
              </p:cNvSpPr>
              <p:nvPr/>
            </p:nvSpPr>
            <p:spPr bwMode="auto">
              <a:xfrm>
                <a:off x="2382" y="2076"/>
                <a:ext cx="0" cy="192"/>
              </a:xfrm>
              <a:prstGeom prst="line">
                <a:avLst/>
              </a:prstGeom>
              <a:noFill/>
              <a:ln w="1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06" name="Freeform 454"/>
              <p:cNvSpPr>
                <a:spLocks/>
              </p:cNvSpPr>
              <p:nvPr/>
            </p:nvSpPr>
            <p:spPr bwMode="auto">
              <a:xfrm>
                <a:off x="2364" y="2202"/>
                <a:ext cx="36" cy="66"/>
              </a:xfrm>
              <a:custGeom>
                <a:avLst/>
                <a:gdLst>
                  <a:gd name="T0" fmla="*/ 3 w 6"/>
                  <a:gd name="T1" fmla="*/ 3 h 11"/>
                  <a:gd name="T2" fmla="*/ 0 w 6"/>
                  <a:gd name="T3" fmla="*/ 0 h 11"/>
                  <a:gd name="T4" fmla="*/ 3 w 6"/>
                  <a:gd name="T5" fmla="*/ 11 h 11"/>
                  <a:gd name="T6" fmla="*/ 6 w 6"/>
                  <a:gd name="T7" fmla="*/ 0 h 11"/>
                  <a:gd name="T8" fmla="*/ 3 w 6"/>
                  <a:gd name="T9" fmla="*/ 3 h 11"/>
                </a:gdLst>
                <a:ahLst/>
                <a:cxnLst>
                  <a:cxn ang="0">
                    <a:pos x="T0" y="T1"/>
                  </a:cxn>
                  <a:cxn ang="0">
                    <a:pos x="T2" y="T3"/>
                  </a:cxn>
                  <a:cxn ang="0">
                    <a:pos x="T4" y="T5"/>
                  </a:cxn>
                  <a:cxn ang="0">
                    <a:pos x="T6" y="T7"/>
                  </a:cxn>
                  <a:cxn ang="0">
                    <a:pos x="T8" y="T9"/>
                  </a:cxn>
                </a:cxnLst>
                <a:rect l="0" t="0" r="r" b="b"/>
                <a:pathLst>
                  <a:path w="6" h="11">
                    <a:moveTo>
                      <a:pt x="3" y="3"/>
                    </a:moveTo>
                    <a:lnTo>
                      <a:pt x="0" y="0"/>
                    </a:lnTo>
                    <a:lnTo>
                      <a:pt x="3" y="11"/>
                    </a:lnTo>
                    <a:lnTo>
                      <a:pt x="6" y="0"/>
                    </a:lnTo>
                    <a:lnTo>
                      <a:pt x="3" y="3"/>
                    </a:lnTo>
                    <a:close/>
                  </a:path>
                </a:pathLst>
              </a:custGeom>
              <a:solidFill>
                <a:srgbClr val="24282B"/>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07" name="Line 455"/>
              <p:cNvSpPr>
                <a:spLocks noChangeShapeType="1"/>
              </p:cNvSpPr>
              <p:nvPr/>
            </p:nvSpPr>
            <p:spPr bwMode="auto">
              <a:xfrm>
                <a:off x="2562" y="2082"/>
                <a:ext cx="0" cy="192"/>
              </a:xfrm>
              <a:prstGeom prst="line">
                <a:avLst/>
              </a:prstGeom>
              <a:noFill/>
              <a:ln w="1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08" name="Freeform 456"/>
              <p:cNvSpPr>
                <a:spLocks/>
              </p:cNvSpPr>
              <p:nvPr/>
            </p:nvSpPr>
            <p:spPr bwMode="auto">
              <a:xfrm>
                <a:off x="2544" y="2202"/>
                <a:ext cx="36" cy="72"/>
              </a:xfrm>
              <a:custGeom>
                <a:avLst/>
                <a:gdLst>
                  <a:gd name="T0" fmla="*/ 3 w 6"/>
                  <a:gd name="T1" fmla="*/ 4 h 12"/>
                  <a:gd name="T2" fmla="*/ 0 w 6"/>
                  <a:gd name="T3" fmla="*/ 0 h 12"/>
                  <a:gd name="T4" fmla="*/ 3 w 6"/>
                  <a:gd name="T5" fmla="*/ 12 h 12"/>
                  <a:gd name="T6" fmla="*/ 6 w 6"/>
                  <a:gd name="T7" fmla="*/ 0 h 12"/>
                  <a:gd name="T8" fmla="*/ 3 w 6"/>
                  <a:gd name="T9" fmla="*/ 4 h 12"/>
                </a:gdLst>
                <a:ahLst/>
                <a:cxnLst>
                  <a:cxn ang="0">
                    <a:pos x="T0" y="T1"/>
                  </a:cxn>
                  <a:cxn ang="0">
                    <a:pos x="T2" y="T3"/>
                  </a:cxn>
                  <a:cxn ang="0">
                    <a:pos x="T4" y="T5"/>
                  </a:cxn>
                  <a:cxn ang="0">
                    <a:pos x="T6" y="T7"/>
                  </a:cxn>
                  <a:cxn ang="0">
                    <a:pos x="T8" y="T9"/>
                  </a:cxn>
                </a:cxnLst>
                <a:rect l="0" t="0" r="r" b="b"/>
                <a:pathLst>
                  <a:path w="6" h="12">
                    <a:moveTo>
                      <a:pt x="3" y="4"/>
                    </a:moveTo>
                    <a:lnTo>
                      <a:pt x="0" y="0"/>
                    </a:lnTo>
                    <a:lnTo>
                      <a:pt x="3" y="12"/>
                    </a:lnTo>
                    <a:lnTo>
                      <a:pt x="6" y="0"/>
                    </a:lnTo>
                    <a:lnTo>
                      <a:pt x="3" y="4"/>
                    </a:lnTo>
                    <a:close/>
                  </a:path>
                </a:pathLst>
              </a:custGeom>
              <a:solidFill>
                <a:srgbClr val="24282B"/>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09" name="Rectangle 457"/>
              <p:cNvSpPr>
                <a:spLocks noChangeArrowheads="1"/>
              </p:cNvSpPr>
              <p:nvPr/>
            </p:nvSpPr>
            <p:spPr bwMode="auto">
              <a:xfrm>
                <a:off x="1500" y="2634"/>
                <a:ext cx="2736" cy="102"/>
              </a:xfrm>
              <a:prstGeom prst="rect">
                <a:avLst/>
              </a:prstGeom>
              <a:solidFill>
                <a:srgbClr val="BCDA8E"/>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10" name="Rectangle 458"/>
              <p:cNvSpPr>
                <a:spLocks noChangeArrowheads="1"/>
              </p:cNvSpPr>
              <p:nvPr/>
            </p:nvSpPr>
            <p:spPr bwMode="auto">
              <a:xfrm>
                <a:off x="1506" y="2640"/>
                <a:ext cx="204" cy="90"/>
              </a:xfrm>
              <a:prstGeom prst="rect">
                <a:avLst/>
              </a:prstGeom>
              <a:solidFill>
                <a:srgbClr val="B2CFD6"/>
              </a:solidFill>
              <a:ln w="12"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11" name="Rectangle 459"/>
              <p:cNvSpPr>
                <a:spLocks noChangeArrowheads="1"/>
              </p:cNvSpPr>
              <p:nvPr/>
            </p:nvSpPr>
            <p:spPr bwMode="auto">
              <a:xfrm>
                <a:off x="1554" y="2638"/>
                <a:ext cx="167"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pc</a:t>
                </a:r>
                <a:endParaRPr kumimoji="0" lang="en-US" sz="1800" b="0" i="0" u="none" strike="noStrike" cap="none" normalizeH="0" baseline="0" smtClean="0">
                  <a:ln>
                    <a:noFill/>
                  </a:ln>
                  <a:solidFill>
                    <a:schemeClr val="tx1"/>
                  </a:solidFill>
                  <a:effectLst/>
                  <a:latin typeface="Arial" pitchFamily="34" charset="0"/>
                </a:endParaRPr>
              </a:p>
            </p:txBody>
          </p:sp>
          <p:sp>
            <p:nvSpPr>
              <p:cNvPr id="8612" name="Rectangle 460"/>
              <p:cNvSpPr>
                <a:spLocks noChangeArrowheads="1"/>
              </p:cNvSpPr>
              <p:nvPr/>
            </p:nvSpPr>
            <p:spPr bwMode="auto">
              <a:xfrm>
                <a:off x="3624" y="2640"/>
                <a:ext cx="390" cy="84"/>
              </a:xfrm>
              <a:prstGeom prst="rect">
                <a:avLst/>
              </a:prstGeom>
              <a:solidFill>
                <a:srgbClr val="B2CFD6"/>
              </a:solidFill>
              <a:ln w="12"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13" name="Rectangle 461"/>
              <p:cNvSpPr>
                <a:spLocks noChangeArrowheads="1"/>
              </p:cNvSpPr>
              <p:nvPr/>
            </p:nvSpPr>
            <p:spPr bwMode="auto">
              <a:xfrm>
                <a:off x="3654" y="2636"/>
                <a:ext cx="357"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8614" name="Rectangle 462"/>
              <p:cNvSpPr>
                <a:spLocks noChangeArrowheads="1"/>
              </p:cNvSpPr>
              <p:nvPr/>
            </p:nvSpPr>
            <p:spPr bwMode="auto">
              <a:xfrm>
                <a:off x="2298" y="2652"/>
                <a:ext cx="306" cy="84"/>
              </a:xfrm>
              <a:prstGeom prst="rect">
                <a:avLst/>
              </a:prstGeom>
              <a:solidFill>
                <a:srgbClr val="B2CFD6"/>
              </a:solidFill>
              <a:ln w="12"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15" name="Rectangle 463"/>
              <p:cNvSpPr>
                <a:spLocks noChangeArrowheads="1"/>
              </p:cNvSpPr>
              <p:nvPr/>
            </p:nvSpPr>
            <p:spPr bwMode="auto">
              <a:xfrm>
                <a:off x="2303" y="2650"/>
                <a:ext cx="32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aluResult</a:t>
                </a:r>
                <a:endParaRPr kumimoji="0" lang="en-US" sz="1800" b="0" i="0" u="none" strike="noStrike" cap="none" normalizeH="0" baseline="0" smtClean="0">
                  <a:ln>
                    <a:noFill/>
                  </a:ln>
                  <a:solidFill>
                    <a:schemeClr val="tx1"/>
                  </a:solidFill>
                  <a:effectLst/>
                  <a:latin typeface="Arial" pitchFamily="34" charset="0"/>
                </a:endParaRPr>
              </a:p>
            </p:txBody>
          </p:sp>
          <p:sp>
            <p:nvSpPr>
              <p:cNvPr id="8616" name="Freeform 464"/>
              <p:cNvSpPr>
                <a:spLocks/>
              </p:cNvSpPr>
              <p:nvPr/>
            </p:nvSpPr>
            <p:spPr bwMode="auto">
              <a:xfrm>
                <a:off x="3756" y="2082"/>
                <a:ext cx="0" cy="126"/>
              </a:xfrm>
              <a:custGeom>
                <a:avLst/>
                <a:gdLst>
                  <a:gd name="T0" fmla="*/ 21 h 21"/>
                  <a:gd name="T1" fmla="*/ 0 h 21"/>
                  <a:gd name="T2" fmla="*/ 21 h 21"/>
                </a:gdLst>
                <a:ahLst/>
                <a:cxnLst>
                  <a:cxn ang="0">
                    <a:pos x="0" y="T0"/>
                  </a:cxn>
                  <a:cxn ang="0">
                    <a:pos x="0" y="T1"/>
                  </a:cxn>
                  <a:cxn ang="0">
                    <a:pos x="0" y="T2"/>
                  </a:cxn>
                </a:cxnLst>
                <a:rect l="0" t="0" r="r" b="b"/>
                <a:pathLst>
                  <a:path h="21">
                    <a:moveTo>
                      <a:pt x="0" y="21"/>
                    </a:moveTo>
                    <a:lnTo>
                      <a:pt x="0" y="0"/>
                    </a:lnTo>
                    <a:lnTo>
                      <a:pt x="0" y="2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17" name="Line 465"/>
              <p:cNvSpPr>
                <a:spLocks noChangeShapeType="1"/>
              </p:cNvSpPr>
              <p:nvPr/>
            </p:nvSpPr>
            <p:spPr bwMode="auto">
              <a:xfrm flipV="1">
                <a:off x="3756" y="2166"/>
                <a:ext cx="0" cy="42"/>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18" name="Line 466"/>
              <p:cNvSpPr>
                <a:spLocks noChangeShapeType="1"/>
              </p:cNvSpPr>
              <p:nvPr/>
            </p:nvSpPr>
            <p:spPr bwMode="auto">
              <a:xfrm flipV="1">
                <a:off x="3756" y="2154"/>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19" name="Line 467"/>
              <p:cNvSpPr>
                <a:spLocks noChangeShapeType="1"/>
              </p:cNvSpPr>
              <p:nvPr/>
            </p:nvSpPr>
            <p:spPr bwMode="auto">
              <a:xfrm flipV="1">
                <a:off x="3756" y="2112"/>
                <a:ext cx="0" cy="3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20" name="Line 468"/>
              <p:cNvSpPr>
                <a:spLocks noChangeShapeType="1"/>
              </p:cNvSpPr>
              <p:nvPr/>
            </p:nvSpPr>
            <p:spPr bwMode="auto">
              <a:xfrm flipV="1">
                <a:off x="3756" y="2100"/>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21" name="Freeform 469"/>
              <p:cNvSpPr>
                <a:spLocks/>
              </p:cNvSpPr>
              <p:nvPr/>
            </p:nvSpPr>
            <p:spPr bwMode="auto">
              <a:xfrm>
                <a:off x="3756" y="2082"/>
                <a:ext cx="0" cy="6"/>
              </a:xfrm>
              <a:custGeom>
                <a:avLst/>
                <a:gdLst>
                  <a:gd name="T0" fmla="*/ 6 h 6"/>
                  <a:gd name="T1" fmla="*/ 0 h 6"/>
                  <a:gd name="T2" fmla="*/ 0 h 6"/>
                  <a:gd name="T3" fmla="*/ 6 h 6"/>
                </a:gdLst>
                <a:ahLst/>
                <a:cxnLst>
                  <a:cxn ang="0">
                    <a:pos x="0" y="T0"/>
                  </a:cxn>
                  <a:cxn ang="0">
                    <a:pos x="0" y="T1"/>
                  </a:cxn>
                  <a:cxn ang="0">
                    <a:pos x="0" y="T2"/>
                  </a:cxn>
                  <a:cxn ang="0">
                    <a:pos x="0" y="T3"/>
                  </a:cxn>
                </a:cxnLst>
                <a:rect l="0" t="0" r="r" b="b"/>
                <a:pathLst>
                  <a:path h="6">
                    <a:moveTo>
                      <a:pt x="0" y="6"/>
                    </a:moveTo>
                    <a:lnTo>
                      <a:pt x="0" y="0"/>
                    </a:lnTo>
                    <a:lnTo>
                      <a:pt x="0" y="0"/>
                    </a:lnTo>
                    <a:lnTo>
                      <a:pt x="0" y="6"/>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22" name="Line 470"/>
              <p:cNvSpPr>
                <a:spLocks noChangeShapeType="1"/>
              </p:cNvSpPr>
              <p:nvPr/>
            </p:nvSpPr>
            <p:spPr bwMode="auto">
              <a:xfrm>
                <a:off x="3756" y="2100"/>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23" name="Line 471"/>
              <p:cNvSpPr>
                <a:spLocks noChangeShapeType="1"/>
              </p:cNvSpPr>
              <p:nvPr/>
            </p:nvSpPr>
            <p:spPr bwMode="auto">
              <a:xfrm>
                <a:off x="3756" y="2112"/>
                <a:ext cx="0" cy="3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24" name="Line 472"/>
              <p:cNvSpPr>
                <a:spLocks noChangeShapeType="1"/>
              </p:cNvSpPr>
              <p:nvPr/>
            </p:nvSpPr>
            <p:spPr bwMode="auto">
              <a:xfrm>
                <a:off x="3756" y="2154"/>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27" name="Freeform 475"/>
              <p:cNvSpPr>
                <a:spLocks/>
              </p:cNvSpPr>
              <p:nvPr/>
            </p:nvSpPr>
            <p:spPr bwMode="auto">
              <a:xfrm>
                <a:off x="3804" y="2304"/>
                <a:ext cx="0" cy="6"/>
              </a:xfrm>
              <a:custGeom>
                <a:avLst/>
                <a:gdLst>
                  <a:gd name="T0" fmla="*/ 6 h 6"/>
                  <a:gd name="T1" fmla="*/ 6 h 6"/>
                  <a:gd name="T2" fmla="*/ 0 h 6"/>
                </a:gdLst>
                <a:ahLst/>
                <a:cxnLst>
                  <a:cxn ang="0">
                    <a:pos x="0" y="T0"/>
                  </a:cxn>
                  <a:cxn ang="0">
                    <a:pos x="0" y="T1"/>
                  </a:cxn>
                  <a:cxn ang="0">
                    <a:pos x="0" y="T2"/>
                  </a:cxn>
                </a:cxnLst>
                <a:rect l="0" t="0" r="r" b="b"/>
                <a:pathLst>
                  <a:path h="6">
                    <a:moveTo>
                      <a:pt x="0" y="6"/>
                    </a:moveTo>
                    <a:lnTo>
                      <a:pt x="0" y="6"/>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28" name="Freeform 476"/>
              <p:cNvSpPr>
                <a:spLocks/>
              </p:cNvSpPr>
              <p:nvPr/>
            </p:nvSpPr>
            <p:spPr bwMode="auto">
              <a:xfrm>
                <a:off x="3804" y="2262"/>
                <a:ext cx="29" cy="108"/>
              </a:xfrm>
              <a:custGeom>
                <a:avLst/>
                <a:gdLst>
                  <a:gd name="T0" fmla="*/ 36 h 36"/>
                  <a:gd name="T1" fmla="*/ 0 h 36"/>
                  <a:gd name="T2" fmla="*/ 0 h 36"/>
                </a:gdLst>
                <a:ahLst/>
                <a:cxnLst>
                  <a:cxn ang="0">
                    <a:pos x="0" y="T0"/>
                  </a:cxn>
                  <a:cxn ang="0">
                    <a:pos x="0" y="T1"/>
                  </a:cxn>
                  <a:cxn ang="0">
                    <a:pos x="0" y="T2"/>
                  </a:cxn>
                </a:cxnLst>
                <a:rect l="0" t="0" r="r" b="b"/>
                <a:pathLst>
                  <a:path h="36">
                    <a:moveTo>
                      <a:pt x="0" y="36"/>
                    </a:move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29" name="Line 477"/>
              <p:cNvSpPr>
                <a:spLocks noChangeShapeType="1"/>
              </p:cNvSpPr>
              <p:nvPr/>
            </p:nvSpPr>
            <p:spPr bwMode="auto">
              <a:xfrm flipV="1">
                <a:off x="3804" y="2250"/>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30" name="Freeform 478"/>
              <p:cNvSpPr>
                <a:spLocks/>
              </p:cNvSpPr>
              <p:nvPr/>
            </p:nvSpPr>
            <p:spPr bwMode="auto">
              <a:xfrm>
                <a:off x="3804" y="2202"/>
                <a:ext cx="0" cy="36"/>
              </a:xfrm>
              <a:custGeom>
                <a:avLst/>
                <a:gdLst>
                  <a:gd name="T0" fmla="*/ 36 h 36"/>
                  <a:gd name="T1" fmla="*/ 12 h 36"/>
                  <a:gd name="T2" fmla="*/ 0 h 36"/>
                </a:gdLst>
                <a:ahLst/>
                <a:cxnLst>
                  <a:cxn ang="0">
                    <a:pos x="0" y="T0"/>
                  </a:cxn>
                  <a:cxn ang="0">
                    <a:pos x="0" y="T1"/>
                  </a:cxn>
                  <a:cxn ang="0">
                    <a:pos x="0" y="T2"/>
                  </a:cxn>
                </a:cxnLst>
                <a:rect l="0" t="0" r="r" b="b"/>
                <a:pathLst>
                  <a:path h="36">
                    <a:moveTo>
                      <a:pt x="0" y="36"/>
                    </a:moveTo>
                    <a:lnTo>
                      <a:pt x="0" y="12"/>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31" name="Line 479"/>
              <p:cNvSpPr>
                <a:spLocks noChangeShapeType="1"/>
              </p:cNvSpPr>
              <p:nvPr/>
            </p:nvSpPr>
            <p:spPr bwMode="auto">
              <a:xfrm flipV="1">
                <a:off x="3804" y="2190"/>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32" name="Freeform 480"/>
              <p:cNvSpPr>
                <a:spLocks/>
              </p:cNvSpPr>
              <p:nvPr/>
            </p:nvSpPr>
            <p:spPr bwMode="auto">
              <a:xfrm>
                <a:off x="3804" y="2148"/>
                <a:ext cx="0" cy="36"/>
              </a:xfrm>
              <a:custGeom>
                <a:avLst/>
                <a:gdLst>
                  <a:gd name="T0" fmla="*/ 36 h 36"/>
                  <a:gd name="T1" fmla="*/ 24 h 36"/>
                  <a:gd name="T2" fmla="*/ 0 h 36"/>
                </a:gdLst>
                <a:ahLst/>
                <a:cxnLst>
                  <a:cxn ang="0">
                    <a:pos x="0" y="T0"/>
                  </a:cxn>
                  <a:cxn ang="0">
                    <a:pos x="0" y="T1"/>
                  </a:cxn>
                  <a:cxn ang="0">
                    <a:pos x="0" y="T2"/>
                  </a:cxn>
                </a:cxnLst>
                <a:rect l="0" t="0" r="r" b="b"/>
                <a:pathLst>
                  <a:path h="36">
                    <a:moveTo>
                      <a:pt x="0" y="36"/>
                    </a:moveTo>
                    <a:lnTo>
                      <a:pt x="0" y="24"/>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33" name="Freeform 481"/>
              <p:cNvSpPr>
                <a:spLocks/>
              </p:cNvSpPr>
              <p:nvPr/>
            </p:nvSpPr>
            <p:spPr bwMode="auto">
              <a:xfrm>
                <a:off x="3804" y="2130"/>
                <a:ext cx="0" cy="6"/>
              </a:xfrm>
              <a:custGeom>
                <a:avLst/>
                <a:gdLst>
                  <a:gd name="T0" fmla="*/ 6 h 6"/>
                  <a:gd name="T1" fmla="*/ 6 h 6"/>
                  <a:gd name="T2" fmla="*/ 0 h 6"/>
                </a:gdLst>
                <a:ahLst/>
                <a:cxnLst>
                  <a:cxn ang="0">
                    <a:pos x="0" y="T0"/>
                  </a:cxn>
                  <a:cxn ang="0">
                    <a:pos x="0" y="T1"/>
                  </a:cxn>
                  <a:cxn ang="0">
                    <a:pos x="0" y="T2"/>
                  </a:cxn>
                </a:cxnLst>
                <a:rect l="0" t="0" r="r" b="b"/>
                <a:pathLst>
                  <a:path h="6">
                    <a:moveTo>
                      <a:pt x="0" y="6"/>
                    </a:moveTo>
                    <a:lnTo>
                      <a:pt x="0" y="6"/>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34" name="Freeform 482"/>
              <p:cNvSpPr>
                <a:spLocks/>
              </p:cNvSpPr>
              <p:nvPr/>
            </p:nvSpPr>
            <p:spPr bwMode="auto">
              <a:xfrm>
                <a:off x="3804" y="2088"/>
                <a:ext cx="0" cy="36"/>
              </a:xfrm>
              <a:custGeom>
                <a:avLst/>
                <a:gdLst>
                  <a:gd name="T0" fmla="*/ 36 h 36"/>
                  <a:gd name="T1" fmla="*/ 18 h 36"/>
                  <a:gd name="T2" fmla="*/ 0 h 36"/>
                </a:gdLst>
                <a:ahLst/>
                <a:cxnLst>
                  <a:cxn ang="0">
                    <a:pos x="0" y="T0"/>
                  </a:cxn>
                  <a:cxn ang="0">
                    <a:pos x="0" y="T1"/>
                  </a:cxn>
                  <a:cxn ang="0">
                    <a:pos x="0" y="T2"/>
                  </a:cxn>
                </a:cxnLst>
                <a:rect l="0" t="0" r="r" b="b"/>
                <a:pathLst>
                  <a:path h="36">
                    <a:moveTo>
                      <a:pt x="0" y="36"/>
                    </a:moveTo>
                    <a:lnTo>
                      <a:pt x="0" y="18"/>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35" name="Freeform 483"/>
              <p:cNvSpPr>
                <a:spLocks/>
              </p:cNvSpPr>
              <p:nvPr/>
            </p:nvSpPr>
            <p:spPr bwMode="auto">
              <a:xfrm>
                <a:off x="3804" y="2082"/>
                <a:ext cx="0" cy="6"/>
              </a:xfrm>
              <a:custGeom>
                <a:avLst/>
                <a:gdLst>
                  <a:gd name="T0" fmla="*/ 0 h 6"/>
                  <a:gd name="T1" fmla="*/ 0 h 6"/>
                  <a:gd name="T2" fmla="*/ 0 h 6"/>
                  <a:gd name="T3" fmla="*/ 6 h 6"/>
                </a:gdLst>
                <a:ahLst/>
                <a:cxnLst>
                  <a:cxn ang="0">
                    <a:pos x="0" y="T0"/>
                  </a:cxn>
                  <a:cxn ang="0">
                    <a:pos x="0" y="T1"/>
                  </a:cxn>
                  <a:cxn ang="0">
                    <a:pos x="0" y="T2"/>
                  </a:cxn>
                  <a:cxn ang="0">
                    <a:pos x="0" y="T3"/>
                  </a:cxn>
                </a:cxnLst>
                <a:rect l="0" t="0" r="r" b="b"/>
                <a:pathLst>
                  <a:path h="6">
                    <a:moveTo>
                      <a:pt x="0" y="0"/>
                    </a:moveTo>
                    <a:lnTo>
                      <a:pt x="0" y="0"/>
                    </a:lnTo>
                    <a:lnTo>
                      <a:pt x="0" y="0"/>
                    </a:lnTo>
                    <a:lnTo>
                      <a:pt x="0" y="6"/>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36" name="Line 484"/>
              <p:cNvSpPr>
                <a:spLocks noChangeShapeType="1"/>
              </p:cNvSpPr>
              <p:nvPr/>
            </p:nvSpPr>
            <p:spPr bwMode="auto">
              <a:xfrm>
                <a:off x="3804" y="2094"/>
                <a:ext cx="0" cy="3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37" name="Line 485"/>
              <p:cNvSpPr>
                <a:spLocks noChangeShapeType="1"/>
              </p:cNvSpPr>
              <p:nvPr/>
            </p:nvSpPr>
            <p:spPr bwMode="auto">
              <a:xfrm>
                <a:off x="3804" y="2136"/>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39" name="Line 487"/>
              <p:cNvSpPr>
                <a:spLocks noChangeShapeType="1"/>
              </p:cNvSpPr>
              <p:nvPr/>
            </p:nvSpPr>
            <p:spPr bwMode="auto">
              <a:xfrm>
                <a:off x="3804" y="2196"/>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40" name="Line 488"/>
              <p:cNvSpPr>
                <a:spLocks noChangeShapeType="1"/>
              </p:cNvSpPr>
              <p:nvPr/>
            </p:nvSpPr>
            <p:spPr bwMode="auto">
              <a:xfrm>
                <a:off x="3804" y="2208"/>
                <a:ext cx="0" cy="3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41" name="Line 489"/>
              <p:cNvSpPr>
                <a:spLocks noChangeShapeType="1"/>
              </p:cNvSpPr>
              <p:nvPr/>
            </p:nvSpPr>
            <p:spPr bwMode="auto">
              <a:xfrm>
                <a:off x="3804" y="2250"/>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46" name="Line 494"/>
              <p:cNvSpPr>
                <a:spLocks noChangeShapeType="1"/>
              </p:cNvSpPr>
              <p:nvPr/>
            </p:nvSpPr>
            <p:spPr bwMode="auto">
              <a:xfrm flipV="1">
                <a:off x="3852" y="2394"/>
                <a:ext cx="0" cy="3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47" name="Freeform 495"/>
              <p:cNvSpPr>
                <a:spLocks/>
              </p:cNvSpPr>
              <p:nvPr/>
            </p:nvSpPr>
            <p:spPr bwMode="auto">
              <a:xfrm>
                <a:off x="3852" y="2382"/>
                <a:ext cx="0" cy="6"/>
              </a:xfrm>
              <a:custGeom>
                <a:avLst/>
                <a:gdLst>
                  <a:gd name="T0" fmla="*/ 6 h 6"/>
                  <a:gd name="T1" fmla="*/ 0 h 6"/>
                  <a:gd name="T2" fmla="*/ 0 h 6"/>
                </a:gdLst>
                <a:ahLst/>
                <a:cxnLst>
                  <a:cxn ang="0">
                    <a:pos x="0" y="T0"/>
                  </a:cxn>
                  <a:cxn ang="0">
                    <a:pos x="0" y="T1"/>
                  </a:cxn>
                  <a:cxn ang="0">
                    <a:pos x="0" y="T2"/>
                  </a:cxn>
                </a:cxnLst>
                <a:rect l="0" t="0" r="r" b="b"/>
                <a:pathLst>
                  <a:path h="6">
                    <a:moveTo>
                      <a:pt x="0" y="6"/>
                    </a:move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48" name="Line 496"/>
              <p:cNvSpPr>
                <a:spLocks noChangeShapeType="1"/>
              </p:cNvSpPr>
              <p:nvPr/>
            </p:nvSpPr>
            <p:spPr bwMode="auto">
              <a:xfrm flipV="1">
                <a:off x="3852" y="2334"/>
                <a:ext cx="0" cy="42"/>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49" name="Freeform 497"/>
              <p:cNvSpPr>
                <a:spLocks/>
              </p:cNvSpPr>
              <p:nvPr/>
            </p:nvSpPr>
            <p:spPr bwMode="auto">
              <a:xfrm>
                <a:off x="3852" y="2322"/>
                <a:ext cx="0" cy="6"/>
              </a:xfrm>
              <a:custGeom>
                <a:avLst/>
                <a:gdLst>
                  <a:gd name="T0" fmla="*/ 6 h 6"/>
                  <a:gd name="T1" fmla="*/ 6 h 6"/>
                  <a:gd name="T2" fmla="*/ 0 h 6"/>
                </a:gdLst>
                <a:ahLst/>
                <a:cxnLst>
                  <a:cxn ang="0">
                    <a:pos x="0" y="T0"/>
                  </a:cxn>
                  <a:cxn ang="0">
                    <a:pos x="0" y="T1"/>
                  </a:cxn>
                  <a:cxn ang="0">
                    <a:pos x="0" y="T2"/>
                  </a:cxn>
                </a:cxnLst>
                <a:rect l="0" t="0" r="r" b="b"/>
                <a:pathLst>
                  <a:path h="6">
                    <a:moveTo>
                      <a:pt x="0" y="6"/>
                    </a:moveTo>
                    <a:lnTo>
                      <a:pt x="0" y="6"/>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50" name="Line 498"/>
              <p:cNvSpPr>
                <a:spLocks noChangeShapeType="1"/>
              </p:cNvSpPr>
              <p:nvPr/>
            </p:nvSpPr>
            <p:spPr bwMode="auto">
              <a:xfrm flipV="1">
                <a:off x="3852" y="2082"/>
                <a:ext cx="0" cy="23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51" name="Freeform 499"/>
              <p:cNvSpPr>
                <a:spLocks/>
              </p:cNvSpPr>
              <p:nvPr/>
            </p:nvSpPr>
            <p:spPr bwMode="auto">
              <a:xfrm>
                <a:off x="3852" y="2268"/>
                <a:ext cx="0" cy="6"/>
              </a:xfrm>
              <a:custGeom>
                <a:avLst/>
                <a:gdLst>
                  <a:gd name="T0" fmla="*/ 6 h 6"/>
                  <a:gd name="T1" fmla="*/ 0 h 6"/>
                  <a:gd name="T2" fmla="*/ 0 h 6"/>
                </a:gdLst>
                <a:ahLst/>
                <a:cxnLst>
                  <a:cxn ang="0">
                    <a:pos x="0" y="T0"/>
                  </a:cxn>
                  <a:cxn ang="0">
                    <a:pos x="0" y="T1"/>
                  </a:cxn>
                  <a:cxn ang="0">
                    <a:pos x="0" y="T2"/>
                  </a:cxn>
                </a:cxnLst>
                <a:rect l="0" t="0" r="r" b="b"/>
                <a:pathLst>
                  <a:path h="6">
                    <a:moveTo>
                      <a:pt x="0" y="6"/>
                    </a:move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53" name="Freeform 501"/>
              <p:cNvSpPr>
                <a:spLocks/>
              </p:cNvSpPr>
              <p:nvPr/>
            </p:nvSpPr>
            <p:spPr bwMode="auto">
              <a:xfrm>
                <a:off x="3858" y="2208"/>
                <a:ext cx="0" cy="6"/>
              </a:xfrm>
              <a:custGeom>
                <a:avLst/>
                <a:gdLst>
                  <a:gd name="T0" fmla="*/ 6 h 6"/>
                  <a:gd name="T1" fmla="*/ 6 h 6"/>
                  <a:gd name="T2" fmla="*/ 0 h 6"/>
                </a:gdLst>
                <a:ahLst/>
                <a:cxnLst>
                  <a:cxn ang="0">
                    <a:pos x="0" y="T0"/>
                  </a:cxn>
                  <a:cxn ang="0">
                    <a:pos x="0" y="T1"/>
                  </a:cxn>
                  <a:cxn ang="0">
                    <a:pos x="0" y="T2"/>
                  </a:cxn>
                </a:cxnLst>
                <a:rect l="0" t="0" r="r" b="b"/>
                <a:pathLst>
                  <a:path h="6">
                    <a:moveTo>
                      <a:pt x="0" y="6"/>
                    </a:moveTo>
                    <a:lnTo>
                      <a:pt x="0" y="6"/>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55" name="Line 503"/>
              <p:cNvSpPr>
                <a:spLocks noChangeShapeType="1"/>
              </p:cNvSpPr>
              <p:nvPr/>
            </p:nvSpPr>
            <p:spPr bwMode="auto">
              <a:xfrm flipV="1">
                <a:off x="3858" y="2154"/>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56" name="Freeform 504"/>
              <p:cNvSpPr>
                <a:spLocks/>
              </p:cNvSpPr>
              <p:nvPr/>
            </p:nvSpPr>
            <p:spPr bwMode="auto">
              <a:xfrm>
                <a:off x="3858" y="2106"/>
                <a:ext cx="0" cy="42"/>
              </a:xfrm>
              <a:custGeom>
                <a:avLst/>
                <a:gdLst>
                  <a:gd name="T0" fmla="*/ 42 h 42"/>
                  <a:gd name="T1" fmla="*/ 18 h 42"/>
                  <a:gd name="T2" fmla="*/ 0 h 42"/>
                </a:gdLst>
                <a:ahLst/>
                <a:cxnLst>
                  <a:cxn ang="0">
                    <a:pos x="0" y="T0"/>
                  </a:cxn>
                  <a:cxn ang="0">
                    <a:pos x="0" y="T1"/>
                  </a:cxn>
                  <a:cxn ang="0">
                    <a:pos x="0" y="T2"/>
                  </a:cxn>
                </a:cxnLst>
                <a:rect l="0" t="0" r="r" b="b"/>
                <a:pathLst>
                  <a:path h="42">
                    <a:moveTo>
                      <a:pt x="0" y="42"/>
                    </a:moveTo>
                    <a:lnTo>
                      <a:pt x="0" y="18"/>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57" name="Line 505"/>
              <p:cNvSpPr>
                <a:spLocks noChangeShapeType="1"/>
              </p:cNvSpPr>
              <p:nvPr/>
            </p:nvSpPr>
            <p:spPr bwMode="auto">
              <a:xfrm flipV="1">
                <a:off x="3858" y="2094"/>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58" name="Freeform 506"/>
              <p:cNvSpPr>
                <a:spLocks/>
              </p:cNvSpPr>
              <p:nvPr/>
            </p:nvSpPr>
            <p:spPr bwMode="auto">
              <a:xfrm>
                <a:off x="3858" y="2088"/>
                <a:ext cx="0" cy="30"/>
              </a:xfrm>
              <a:custGeom>
                <a:avLst/>
                <a:gdLst>
                  <a:gd name="T0" fmla="*/ 0 h 30"/>
                  <a:gd name="T1" fmla="*/ 0 h 30"/>
                  <a:gd name="T2" fmla="*/ 0 h 30"/>
                  <a:gd name="T3" fmla="*/ 30 h 30"/>
                </a:gdLst>
                <a:ahLst/>
                <a:cxnLst>
                  <a:cxn ang="0">
                    <a:pos x="0" y="T0"/>
                  </a:cxn>
                  <a:cxn ang="0">
                    <a:pos x="0" y="T1"/>
                  </a:cxn>
                  <a:cxn ang="0">
                    <a:pos x="0" y="T2"/>
                  </a:cxn>
                  <a:cxn ang="0">
                    <a:pos x="0" y="T3"/>
                  </a:cxn>
                </a:cxnLst>
                <a:rect l="0" t="0" r="r" b="b"/>
                <a:pathLst>
                  <a:path h="30">
                    <a:moveTo>
                      <a:pt x="0" y="0"/>
                    </a:moveTo>
                    <a:lnTo>
                      <a:pt x="0" y="0"/>
                    </a:lnTo>
                    <a:lnTo>
                      <a:pt x="0" y="0"/>
                    </a:lnTo>
                    <a:lnTo>
                      <a:pt x="0" y="3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59" name="Line 507"/>
              <p:cNvSpPr>
                <a:spLocks noChangeShapeType="1"/>
              </p:cNvSpPr>
              <p:nvPr/>
            </p:nvSpPr>
            <p:spPr bwMode="auto">
              <a:xfrm>
                <a:off x="3858" y="2124"/>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61" name="Line 509"/>
              <p:cNvSpPr>
                <a:spLocks noChangeShapeType="1"/>
              </p:cNvSpPr>
              <p:nvPr/>
            </p:nvSpPr>
            <p:spPr bwMode="auto">
              <a:xfrm>
                <a:off x="3852" y="2184"/>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63" name="Line 511"/>
              <p:cNvSpPr>
                <a:spLocks noChangeShapeType="1"/>
              </p:cNvSpPr>
              <p:nvPr/>
            </p:nvSpPr>
            <p:spPr bwMode="auto">
              <a:xfrm>
                <a:off x="3852" y="2238"/>
                <a:ext cx="0" cy="12"/>
              </a:xfrm>
              <a:prstGeom prst="line">
                <a:avLst/>
              </a:prstGeom>
              <a:noFill/>
              <a:ln w="0">
                <a:solidFill>
                  <a:srgbClr val="3B2378"/>
                </a:solidFill>
                <a:prstDash val="dash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65" name="Line 513"/>
              <p:cNvSpPr>
                <a:spLocks noChangeShapeType="1"/>
              </p:cNvSpPr>
              <p:nvPr/>
            </p:nvSpPr>
            <p:spPr bwMode="auto">
              <a:xfrm>
                <a:off x="3852" y="2298"/>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67" name="Line 515"/>
              <p:cNvSpPr>
                <a:spLocks noChangeShapeType="1"/>
              </p:cNvSpPr>
              <p:nvPr/>
            </p:nvSpPr>
            <p:spPr bwMode="auto">
              <a:xfrm>
                <a:off x="3852" y="2358"/>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68" name="Line 516"/>
              <p:cNvSpPr>
                <a:spLocks noChangeShapeType="1"/>
              </p:cNvSpPr>
              <p:nvPr/>
            </p:nvSpPr>
            <p:spPr bwMode="auto">
              <a:xfrm>
                <a:off x="3852" y="2370"/>
                <a:ext cx="0" cy="3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69" name="Line 517"/>
              <p:cNvSpPr>
                <a:spLocks noChangeShapeType="1"/>
              </p:cNvSpPr>
              <p:nvPr/>
            </p:nvSpPr>
            <p:spPr bwMode="auto">
              <a:xfrm>
                <a:off x="3852" y="2412"/>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70" name="Line 518"/>
              <p:cNvSpPr>
                <a:spLocks noChangeShapeType="1"/>
              </p:cNvSpPr>
              <p:nvPr/>
            </p:nvSpPr>
            <p:spPr bwMode="auto">
              <a:xfrm>
                <a:off x="3852" y="2424"/>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78" name="Freeform 526"/>
              <p:cNvSpPr>
                <a:spLocks/>
              </p:cNvSpPr>
              <p:nvPr/>
            </p:nvSpPr>
            <p:spPr bwMode="auto">
              <a:xfrm flipH="1">
                <a:off x="3900" y="2136"/>
                <a:ext cx="36" cy="168"/>
              </a:xfrm>
              <a:custGeom>
                <a:avLst/>
                <a:gdLst>
                  <a:gd name="T0" fmla="*/ 36 h 36"/>
                  <a:gd name="T1" fmla="*/ 30 h 36"/>
                  <a:gd name="T2" fmla="*/ 0 h 36"/>
                </a:gdLst>
                <a:ahLst/>
                <a:cxnLst>
                  <a:cxn ang="0">
                    <a:pos x="0" y="T0"/>
                  </a:cxn>
                  <a:cxn ang="0">
                    <a:pos x="0" y="T1"/>
                  </a:cxn>
                  <a:cxn ang="0">
                    <a:pos x="0" y="T2"/>
                  </a:cxn>
                </a:cxnLst>
                <a:rect l="0" t="0" r="r" b="b"/>
                <a:pathLst>
                  <a:path h="36">
                    <a:moveTo>
                      <a:pt x="0" y="36"/>
                    </a:moveTo>
                    <a:lnTo>
                      <a:pt x="0" y="3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81" name="Line 529"/>
              <p:cNvSpPr>
                <a:spLocks noChangeShapeType="1"/>
              </p:cNvSpPr>
              <p:nvPr/>
            </p:nvSpPr>
            <p:spPr bwMode="auto">
              <a:xfrm flipV="1">
                <a:off x="3900" y="2196"/>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82" name="Freeform 530"/>
              <p:cNvSpPr>
                <a:spLocks/>
              </p:cNvSpPr>
              <p:nvPr/>
            </p:nvSpPr>
            <p:spPr bwMode="auto">
              <a:xfrm>
                <a:off x="3900" y="2148"/>
                <a:ext cx="0" cy="42"/>
              </a:xfrm>
              <a:custGeom>
                <a:avLst/>
                <a:gdLst>
                  <a:gd name="T0" fmla="*/ 42 h 42"/>
                  <a:gd name="T1" fmla="*/ 24 h 42"/>
                  <a:gd name="T2" fmla="*/ 0 h 42"/>
                </a:gdLst>
                <a:ahLst/>
                <a:cxnLst>
                  <a:cxn ang="0">
                    <a:pos x="0" y="T0"/>
                  </a:cxn>
                  <a:cxn ang="0">
                    <a:pos x="0" y="T1"/>
                  </a:cxn>
                  <a:cxn ang="0">
                    <a:pos x="0" y="T2"/>
                  </a:cxn>
                </a:cxnLst>
                <a:rect l="0" t="0" r="r" b="b"/>
                <a:pathLst>
                  <a:path h="42">
                    <a:moveTo>
                      <a:pt x="0" y="42"/>
                    </a:moveTo>
                    <a:lnTo>
                      <a:pt x="0" y="24"/>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83" name="Line 531"/>
              <p:cNvSpPr>
                <a:spLocks noChangeShapeType="1"/>
              </p:cNvSpPr>
              <p:nvPr/>
            </p:nvSpPr>
            <p:spPr bwMode="auto">
              <a:xfrm flipV="1">
                <a:off x="3900" y="2136"/>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84" name="Freeform 532"/>
              <p:cNvSpPr>
                <a:spLocks/>
              </p:cNvSpPr>
              <p:nvPr/>
            </p:nvSpPr>
            <p:spPr bwMode="auto">
              <a:xfrm>
                <a:off x="3900" y="2094"/>
                <a:ext cx="0" cy="36"/>
              </a:xfrm>
              <a:custGeom>
                <a:avLst/>
                <a:gdLst>
                  <a:gd name="T0" fmla="*/ 36 h 36"/>
                  <a:gd name="T1" fmla="*/ 30 h 36"/>
                  <a:gd name="T2" fmla="*/ 0 h 36"/>
                </a:gdLst>
                <a:ahLst/>
                <a:cxnLst>
                  <a:cxn ang="0">
                    <a:pos x="0" y="T0"/>
                  </a:cxn>
                  <a:cxn ang="0">
                    <a:pos x="0" y="T1"/>
                  </a:cxn>
                  <a:cxn ang="0">
                    <a:pos x="0" y="T2"/>
                  </a:cxn>
                </a:cxnLst>
                <a:rect l="0" t="0" r="r" b="b"/>
                <a:pathLst>
                  <a:path h="36">
                    <a:moveTo>
                      <a:pt x="0" y="36"/>
                    </a:moveTo>
                    <a:lnTo>
                      <a:pt x="0" y="3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85" name="Freeform 533"/>
              <p:cNvSpPr>
                <a:spLocks/>
              </p:cNvSpPr>
              <p:nvPr/>
            </p:nvSpPr>
            <p:spPr bwMode="auto">
              <a:xfrm>
                <a:off x="3900" y="2082"/>
                <a:ext cx="0" cy="6"/>
              </a:xfrm>
              <a:custGeom>
                <a:avLst/>
                <a:gdLst>
                  <a:gd name="T0" fmla="*/ 6 h 6"/>
                  <a:gd name="T1" fmla="*/ 0 h 6"/>
                  <a:gd name="T2" fmla="*/ 0 h 6"/>
                  <a:gd name="T3" fmla="*/ 0 h 6"/>
                </a:gdLst>
                <a:ahLst/>
                <a:cxnLst>
                  <a:cxn ang="0">
                    <a:pos x="0" y="T0"/>
                  </a:cxn>
                  <a:cxn ang="0">
                    <a:pos x="0" y="T1"/>
                  </a:cxn>
                  <a:cxn ang="0">
                    <a:pos x="0" y="T2"/>
                  </a:cxn>
                  <a:cxn ang="0">
                    <a:pos x="0" y="T3"/>
                  </a:cxn>
                </a:cxnLst>
                <a:rect l="0" t="0" r="r" b="b"/>
                <a:pathLst>
                  <a:path h="6">
                    <a:moveTo>
                      <a:pt x="0" y="6"/>
                    </a:moveTo>
                    <a:lnTo>
                      <a:pt x="0" y="0"/>
                    </a:ln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735"/>
            <p:cNvGrpSpPr>
              <a:grpSpLocks/>
            </p:cNvGrpSpPr>
            <p:nvPr/>
          </p:nvGrpSpPr>
          <p:grpSpPr bwMode="auto">
            <a:xfrm>
              <a:off x="1344" y="234"/>
              <a:ext cx="2892" cy="3852"/>
              <a:chOff x="1344" y="234"/>
              <a:chExt cx="2892" cy="3852"/>
            </a:xfrm>
          </p:grpSpPr>
          <p:sp>
            <p:nvSpPr>
              <p:cNvPr id="8348" name="Line 535"/>
              <p:cNvSpPr>
                <a:spLocks noChangeShapeType="1"/>
              </p:cNvSpPr>
              <p:nvPr/>
            </p:nvSpPr>
            <p:spPr bwMode="auto">
              <a:xfrm>
                <a:off x="3900" y="2088"/>
                <a:ext cx="0" cy="3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49" name="Line 536"/>
              <p:cNvSpPr>
                <a:spLocks noChangeShapeType="1"/>
              </p:cNvSpPr>
              <p:nvPr/>
            </p:nvSpPr>
            <p:spPr bwMode="auto">
              <a:xfrm>
                <a:off x="3900" y="2130"/>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51" name="Line 538"/>
              <p:cNvSpPr>
                <a:spLocks noChangeShapeType="1"/>
              </p:cNvSpPr>
              <p:nvPr/>
            </p:nvSpPr>
            <p:spPr bwMode="auto">
              <a:xfrm>
                <a:off x="3900" y="2190"/>
                <a:ext cx="0" cy="294"/>
              </a:xfrm>
              <a:prstGeom prst="line">
                <a:avLst/>
              </a:prstGeom>
              <a:noFill/>
              <a:ln w="0">
                <a:solidFill>
                  <a:srgbClr val="3B2378"/>
                </a:solidFill>
                <a:prstDash val="dash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02" name="Rectangle 548"/>
              <p:cNvSpPr>
                <a:spLocks noChangeArrowheads="1"/>
              </p:cNvSpPr>
              <p:nvPr/>
            </p:nvSpPr>
            <p:spPr bwMode="auto">
              <a:xfrm>
                <a:off x="2670" y="1986"/>
                <a:ext cx="138" cy="84"/>
              </a:xfrm>
              <a:prstGeom prst="rect">
                <a:avLst/>
              </a:prstGeom>
              <a:solidFill>
                <a:srgbClr val="B2CFD6"/>
              </a:solidFill>
              <a:ln w="6"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03" name="Rectangle 549"/>
              <p:cNvSpPr>
                <a:spLocks noChangeArrowheads="1"/>
              </p:cNvSpPr>
              <p:nvPr/>
            </p:nvSpPr>
            <p:spPr bwMode="auto">
              <a:xfrm>
                <a:off x="2701" y="1983"/>
                <a:ext cx="129"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MT" charset="0"/>
                  </a:rPr>
                  <a:t>op2</a:t>
                </a:r>
                <a:endParaRPr kumimoji="0" lang="en-US" sz="1800" b="0" i="0" u="none" strike="noStrike" cap="none" normalizeH="0" baseline="0" dirty="0" smtClean="0">
                  <a:ln>
                    <a:noFill/>
                  </a:ln>
                  <a:solidFill>
                    <a:schemeClr val="tx1"/>
                  </a:solidFill>
                  <a:effectLst/>
                  <a:latin typeface="Arial" pitchFamily="34" charset="0"/>
                </a:endParaRPr>
              </a:p>
            </p:txBody>
          </p:sp>
          <p:sp>
            <p:nvSpPr>
              <p:cNvPr id="8204" name="Freeform 550"/>
              <p:cNvSpPr>
                <a:spLocks/>
              </p:cNvSpPr>
              <p:nvPr/>
            </p:nvSpPr>
            <p:spPr bwMode="auto">
              <a:xfrm>
                <a:off x="2718" y="1704"/>
                <a:ext cx="6" cy="276"/>
              </a:xfrm>
              <a:custGeom>
                <a:avLst/>
                <a:gdLst>
                  <a:gd name="T0" fmla="*/ 0 w 1"/>
                  <a:gd name="T1" fmla="*/ 0 h 46"/>
                  <a:gd name="T2" fmla="*/ 1 w 1"/>
                  <a:gd name="T3" fmla="*/ 46 h 46"/>
                  <a:gd name="T4" fmla="*/ 0 w 1"/>
                  <a:gd name="T5" fmla="*/ 0 h 46"/>
                </a:gdLst>
                <a:ahLst/>
                <a:cxnLst>
                  <a:cxn ang="0">
                    <a:pos x="T0" y="T1"/>
                  </a:cxn>
                  <a:cxn ang="0">
                    <a:pos x="T2" y="T3"/>
                  </a:cxn>
                  <a:cxn ang="0">
                    <a:pos x="T4" y="T5"/>
                  </a:cxn>
                </a:cxnLst>
                <a:rect l="0" t="0" r="r" b="b"/>
                <a:pathLst>
                  <a:path w="1" h="46">
                    <a:moveTo>
                      <a:pt x="0" y="0"/>
                    </a:moveTo>
                    <a:cubicBezTo>
                      <a:pt x="1" y="46"/>
                      <a:pt x="1" y="46"/>
                      <a:pt x="1" y="46"/>
                    </a:cubicBezTo>
                    <a:lnTo>
                      <a:pt x="0" y="0"/>
                    </a:lnTo>
                    <a:close/>
                  </a:path>
                </a:pathLst>
              </a:custGeom>
              <a:solidFill>
                <a:srgbClr val="3B2478"/>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05" name="Freeform 551"/>
              <p:cNvSpPr>
                <a:spLocks/>
              </p:cNvSpPr>
              <p:nvPr/>
            </p:nvSpPr>
            <p:spPr bwMode="auto">
              <a:xfrm>
                <a:off x="2700" y="1914"/>
                <a:ext cx="42" cy="66"/>
              </a:xfrm>
              <a:custGeom>
                <a:avLst/>
                <a:gdLst>
                  <a:gd name="T0" fmla="*/ 4 w 7"/>
                  <a:gd name="T1" fmla="*/ 3 h 11"/>
                  <a:gd name="T2" fmla="*/ 0 w 7"/>
                  <a:gd name="T3" fmla="*/ 0 h 11"/>
                  <a:gd name="T4" fmla="*/ 4 w 7"/>
                  <a:gd name="T5" fmla="*/ 11 h 11"/>
                  <a:gd name="T6" fmla="*/ 7 w 7"/>
                  <a:gd name="T7" fmla="*/ 0 h 11"/>
                  <a:gd name="T8" fmla="*/ 4 w 7"/>
                  <a:gd name="T9" fmla="*/ 3 h 11"/>
                </a:gdLst>
                <a:ahLst/>
                <a:cxnLst>
                  <a:cxn ang="0">
                    <a:pos x="T0" y="T1"/>
                  </a:cxn>
                  <a:cxn ang="0">
                    <a:pos x="T2" y="T3"/>
                  </a:cxn>
                  <a:cxn ang="0">
                    <a:pos x="T4" y="T5"/>
                  </a:cxn>
                  <a:cxn ang="0">
                    <a:pos x="T6" y="T7"/>
                  </a:cxn>
                  <a:cxn ang="0">
                    <a:pos x="T8" y="T9"/>
                  </a:cxn>
                </a:cxnLst>
                <a:rect l="0" t="0" r="r" b="b"/>
                <a:pathLst>
                  <a:path w="7" h="11">
                    <a:moveTo>
                      <a:pt x="4" y="3"/>
                    </a:moveTo>
                    <a:lnTo>
                      <a:pt x="0" y="0"/>
                    </a:lnTo>
                    <a:lnTo>
                      <a:pt x="4" y="11"/>
                    </a:lnTo>
                    <a:lnTo>
                      <a:pt x="7" y="0"/>
                    </a:lnTo>
                    <a:lnTo>
                      <a:pt x="4" y="3"/>
                    </a:lnTo>
                    <a:close/>
                  </a:path>
                </a:pathLst>
              </a:custGeom>
              <a:solidFill>
                <a:srgbClr val="24282B"/>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06" name="Oval 552"/>
              <p:cNvSpPr>
                <a:spLocks noChangeArrowheads="1"/>
              </p:cNvSpPr>
              <p:nvPr/>
            </p:nvSpPr>
            <p:spPr bwMode="auto">
              <a:xfrm>
                <a:off x="2694" y="1686"/>
                <a:ext cx="54" cy="48"/>
              </a:xfrm>
              <a:prstGeom prst="ellipse">
                <a:avLst/>
              </a:prstGeom>
              <a:solidFill>
                <a:srgbClr val="3B2478"/>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07" name="Rectangle 553"/>
              <p:cNvSpPr>
                <a:spLocks noChangeArrowheads="1"/>
              </p:cNvSpPr>
              <p:nvPr/>
            </p:nvSpPr>
            <p:spPr bwMode="auto">
              <a:xfrm>
                <a:off x="2862" y="2652"/>
                <a:ext cx="690" cy="72"/>
              </a:xfrm>
              <a:prstGeom prst="rect">
                <a:avLst/>
              </a:prstGeom>
              <a:solidFill>
                <a:srgbClr val="B2CFD6"/>
              </a:solidFill>
              <a:ln w="1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08" name="Rectangle 554"/>
              <p:cNvSpPr>
                <a:spLocks noChangeArrowheads="1"/>
              </p:cNvSpPr>
              <p:nvPr/>
            </p:nvSpPr>
            <p:spPr bwMode="auto">
              <a:xfrm>
                <a:off x="3076" y="2653"/>
                <a:ext cx="257"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24282B"/>
                    </a:solidFill>
                    <a:effectLst/>
                    <a:latin typeface="ArialMT" charset="0"/>
                  </a:rPr>
                  <a:t>instruction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8209" name="Rectangle 555"/>
              <p:cNvSpPr>
                <a:spLocks noChangeArrowheads="1"/>
              </p:cNvSpPr>
              <p:nvPr/>
            </p:nvSpPr>
            <p:spPr bwMode="auto">
              <a:xfrm>
                <a:off x="2682" y="2646"/>
                <a:ext cx="138" cy="84"/>
              </a:xfrm>
              <a:prstGeom prst="rect">
                <a:avLst/>
              </a:prstGeom>
              <a:solidFill>
                <a:srgbClr val="B2CFD6"/>
              </a:solidFill>
              <a:ln w="6"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10" name="Rectangle 556"/>
              <p:cNvSpPr>
                <a:spLocks noChangeArrowheads="1"/>
              </p:cNvSpPr>
              <p:nvPr/>
            </p:nvSpPr>
            <p:spPr bwMode="auto">
              <a:xfrm>
                <a:off x="2713" y="2642"/>
                <a:ext cx="13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MT" charset="0"/>
                  </a:rPr>
                  <a:t>op2</a:t>
                </a:r>
                <a:endParaRPr kumimoji="0" lang="en-US" sz="1800" b="0" i="0" u="none" strike="noStrike" cap="none" normalizeH="0" baseline="0" dirty="0" smtClean="0">
                  <a:ln>
                    <a:noFill/>
                  </a:ln>
                  <a:solidFill>
                    <a:schemeClr val="tx1"/>
                  </a:solidFill>
                  <a:effectLst/>
                  <a:latin typeface="Arial" pitchFamily="34" charset="0"/>
                </a:endParaRPr>
              </a:p>
            </p:txBody>
          </p:sp>
          <p:sp>
            <p:nvSpPr>
              <p:cNvPr id="8211" name="Line 557"/>
              <p:cNvSpPr>
                <a:spLocks noChangeShapeType="1"/>
              </p:cNvSpPr>
              <p:nvPr/>
            </p:nvSpPr>
            <p:spPr bwMode="auto">
              <a:xfrm>
                <a:off x="2454" y="2742"/>
                <a:ext cx="0" cy="162"/>
              </a:xfrm>
              <a:prstGeom prst="line">
                <a:avLst/>
              </a:prstGeom>
              <a:noFill/>
              <a:ln w="1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12" name="Freeform 558"/>
              <p:cNvSpPr>
                <a:spLocks/>
              </p:cNvSpPr>
              <p:nvPr/>
            </p:nvSpPr>
            <p:spPr bwMode="auto">
              <a:xfrm>
                <a:off x="2436" y="2838"/>
                <a:ext cx="36" cy="66"/>
              </a:xfrm>
              <a:custGeom>
                <a:avLst/>
                <a:gdLst>
                  <a:gd name="T0" fmla="*/ 3 w 6"/>
                  <a:gd name="T1" fmla="*/ 3 h 11"/>
                  <a:gd name="T2" fmla="*/ 0 w 6"/>
                  <a:gd name="T3" fmla="*/ 0 h 11"/>
                  <a:gd name="T4" fmla="*/ 3 w 6"/>
                  <a:gd name="T5" fmla="*/ 11 h 11"/>
                  <a:gd name="T6" fmla="*/ 6 w 6"/>
                  <a:gd name="T7" fmla="*/ 0 h 11"/>
                  <a:gd name="T8" fmla="*/ 3 w 6"/>
                  <a:gd name="T9" fmla="*/ 3 h 11"/>
                </a:gdLst>
                <a:ahLst/>
                <a:cxnLst>
                  <a:cxn ang="0">
                    <a:pos x="T0" y="T1"/>
                  </a:cxn>
                  <a:cxn ang="0">
                    <a:pos x="T2" y="T3"/>
                  </a:cxn>
                  <a:cxn ang="0">
                    <a:pos x="T4" y="T5"/>
                  </a:cxn>
                  <a:cxn ang="0">
                    <a:pos x="T6" y="T7"/>
                  </a:cxn>
                  <a:cxn ang="0">
                    <a:pos x="T8" y="T9"/>
                  </a:cxn>
                </a:cxnLst>
                <a:rect l="0" t="0" r="r" b="b"/>
                <a:pathLst>
                  <a:path w="6" h="11">
                    <a:moveTo>
                      <a:pt x="3" y="3"/>
                    </a:moveTo>
                    <a:lnTo>
                      <a:pt x="0" y="0"/>
                    </a:lnTo>
                    <a:lnTo>
                      <a:pt x="3" y="11"/>
                    </a:lnTo>
                    <a:lnTo>
                      <a:pt x="6" y="0"/>
                    </a:lnTo>
                    <a:lnTo>
                      <a:pt x="3" y="3"/>
                    </a:lnTo>
                    <a:close/>
                  </a:path>
                </a:pathLst>
              </a:custGeom>
              <a:solidFill>
                <a:srgbClr val="24282B"/>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13" name="Line 559"/>
              <p:cNvSpPr>
                <a:spLocks noChangeShapeType="1"/>
              </p:cNvSpPr>
              <p:nvPr/>
            </p:nvSpPr>
            <p:spPr bwMode="auto">
              <a:xfrm>
                <a:off x="2736" y="2724"/>
                <a:ext cx="0" cy="162"/>
              </a:xfrm>
              <a:prstGeom prst="line">
                <a:avLst/>
              </a:prstGeom>
              <a:noFill/>
              <a:ln w="1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14" name="Freeform 560"/>
              <p:cNvSpPr>
                <a:spLocks/>
              </p:cNvSpPr>
              <p:nvPr/>
            </p:nvSpPr>
            <p:spPr bwMode="auto">
              <a:xfrm>
                <a:off x="2718" y="2820"/>
                <a:ext cx="36" cy="66"/>
              </a:xfrm>
              <a:custGeom>
                <a:avLst/>
                <a:gdLst>
                  <a:gd name="T0" fmla="*/ 3 w 6"/>
                  <a:gd name="T1" fmla="*/ 3 h 11"/>
                  <a:gd name="T2" fmla="*/ 0 w 6"/>
                  <a:gd name="T3" fmla="*/ 0 h 11"/>
                  <a:gd name="T4" fmla="*/ 3 w 6"/>
                  <a:gd name="T5" fmla="*/ 11 h 11"/>
                  <a:gd name="T6" fmla="*/ 6 w 6"/>
                  <a:gd name="T7" fmla="*/ 0 h 11"/>
                  <a:gd name="T8" fmla="*/ 3 w 6"/>
                  <a:gd name="T9" fmla="*/ 3 h 11"/>
                </a:gdLst>
                <a:ahLst/>
                <a:cxnLst>
                  <a:cxn ang="0">
                    <a:pos x="T0" y="T1"/>
                  </a:cxn>
                  <a:cxn ang="0">
                    <a:pos x="T2" y="T3"/>
                  </a:cxn>
                  <a:cxn ang="0">
                    <a:pos x="T4" y="T5"/>
                  </a:cxn>
                  <a:cxn ang="0">
                    <a:pos x="T6" y="T7"/>
                  </a:cxn>
                  <a:cxn ang="0">
                    <a:pos x="T8" y="T9"/>
                  </a:cxn>
                </a:cxnLst>
                <a:rect l="0" t="0" r="r" b="b"/>
                <a:pathLst>
                  <a:path w="6" h="11">
                    <a:moveTo>
                      <a:pt x="3" y="3"/>
                    </a:moveTo>
                    <a:lnTo>
                      <a:pt x="0" y="0"/>
                    </a:lnTo>
                    <a:lnTo>
                      <a:pt x="3" y="11"/>
                    </a:lnTo>
                    <a:lnTo>
                      <a:pt x="6" y="0"/>
                    </a:lnTo>
                    <a:lnTo>
                      <a:pt x="3" y="3"/>
                    </a:lnTo>
                    <a:close/>
                  </a:path>
                </a:pathLst>
              </a:custGeom>
              <a:solidFill>
                <a:srgbClr val="24282B"/>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15" name="Line 561"/>
              <p:cNvSpPr>
                <a:spLocks noChangeShapeType="1"/>
              </p:cNvSpPr>
              <p:nvPr/>
            </p:nvSpPr>
            <p:spPr bwMode="auto">
              <a:xfrm flipH="1">
                <a:off x="2862" y="3000"/>
                <a:ext cx="840" cy="0"/>
              </a:xfrm>
              <a:prstGeom prst="line">
                <a:avLst/>
              </a:prstGeom>
              <a:noFill/>
              <a:ln w="0">
                <a:solidFill>
                  <a:srgbClr val="3B2378"/>
                </a:solidFill>
                <a:prstDash val="dash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16" name="Freeform 562"/>
              <p:cNvSpPr>
                <a:spLocks/>
              </p:cNvSpPr>
              <p:nvPr/>
            </p:nvSpPr>
            <p:spPr bwMode="auto">
              <a:xfrm>
                <a:off x="2850" y="2982"/>
                <a:ext cx="54" cy="36"/>
              </a:xfrm>
              <a:custGeom>
                <a:avLst/>
                <a:gdLst>
                  <a:gd name="T0" fmla="*/ 9 w 9"/>
                  <a:gd name="T1" fmla="*/ 6 h 6"/>
                  <a:gd name="T2" fmla="*/ 0 w 9"/>
                  <a:gd name="T3" fmla="*/ 3 h 6"/>
                  <a:gd name="T4" fmla="*/ 9 w 9"/>
                  <a:gd name="T5" fmla="*/ 0 h 6"/>
                  <a:gd name="T6" fmla="*/ 9 w 9"/>
                  <a:gd name="T7" fmla="*/ 6 h 6"/>
                </a:gdLst>
                <a:ahLst/>
                <a:cxnLst>
                  <a:cxn ang="0">
                    <a:pos x="T0" y="T1"/>
                  </a:cxn>
                  <a:cxn ang="0">
                    <a:pos x="T2" y="T3"/>
                  </a:cxn>
                  <a:cxn ang="0">
                    <a:pos x="T4" y="T5"/>
                  </a:cxn>
                  <a:cxn ang="0">
                    <a:pos x="T6" y="T7"/>
                  </a:cxn>
                </a:cxnLst>
                <a:rect l="0" t="0" r="r" b="b"/>
                <a:pathLst>
                  <a:path w="9" h="6">
                    <a:moveTo>
                      <a:pt x="9" y="6"/>
                    </a:moveTo>
                    <a:lnTo>
                      <a:pt x="0" y="3"/>
                    </a:lnTo>
                    <a:lnTo>
                      <a:pt x="9" y="0"/>
                    </a:lnTo>
                    <a:cubicBezTo>
                      <a:pt x="7" y="2"/>
                      <a:pt x="7" y="4"/>
                      <a:pt x="9" y="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17" name="Freeform 563"/>
              <p:cNvSpPr>
                <a:spLocks/>
              </p:cNvSpPr>
              <p:nvPr/>
            </p:nvSpPr>
            <p:spPr bwMode="auto">
              <a:xfrm>
                <a:off x="3708" y="2718"/>
                <a:ext cx="0" cy="270"/>
              </a:xfrm>
              <a:custGeom>
                <a:avLst/>
                <a:gdLst>
                  <a:gd name="T0" fmla="*/ 45 h 45"/>
                  <a:gd name="T1" fmla="*/ 0 h 45"/>
                  <a:gd name="T2" fmla="*/ 45 h 45"/>
                </a:gdLst>
                <a:ahLst/>
                <a:cxnLst>
                  <a:cxn ang="0">
                    <a:pos x="0" y="T0"/>
                  </a:cxn>
                  <a:cxn ang="0">
                    <a:pos x="0" y="T1"/>
                  </a:cxn>
                  <a:cxn ang="0">
                    <a:pos x="0" y="T2"/>
                  </a:cxn>
                </a:cxnLst>
                <a:rect l="0" t="0" r="r" b="b"/>
                <a:pathLst>
                  <a:path h="45">
                    <a:moveTo>
                      <a:pt x="0" y="45"/>
                    </a:moveTo>
                    <a:cubicBezTo>
                      <a:pt x="0" y="25"/>
                      <a:pt x="0" y="0"/>
                      <a:pt x="0" y="0"/>
                    </a:cubicBezTo>
                    <a:lnTo>
                      <a:pt x="0" y="4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18" name="Freeform 564"/>
              <p:cNvSpPr>
                <a:spLocks/>
              </p:cNvSpPr>
              <p:nvPr/>
            </p:nvSpPr>
            <p:spPr bwMode="auto">
              <a:xfrm>
                <a:off x="3708" y="2718"/>
                <a:ext cx="0" cy="270"/>
              </a:xfrm>
              <a:custGeom>
                <a:avLst/>
                <a:gdLst>
                  <a:gd name="T0" fmla="*/ 45 h 45"/>
                  <a:gd name="T1" fmla="*/ 0 h 45"/>
                  <a:gd name="T2" fmla="*/ 45 h 45"/>
                </a:gdLst>
                <a:ahLst/>
                <a:cxnLst>
                  <a:cxn ang="0">
                    <a:pos x="0" y="T0"/>
                  </a:cxn>
                  <a:cxn ang="0">
                    <a:pos x="0" y="T1"/>
                  </a:cxn>
                  <a:cxn ang="0">
                    <a:pos x="0" y="T2"/>
                  </a:cxn>
                </a:cxnLst>
                <a:rect l="0" t="0" r="r" b="b"/>
                <a:pathLst>
                  <a:path h="45">
                    <a:moveTo>
                      <a:pt x="0" y="45"/>
                    </a:moveTo>
                    <a:cubicBezTo>
                      <a:pt x="0" y="25"/>
                      <a:pt x="0" y="0"/>
                      <a:pt x="0" y="0"/>
                    </a:cubicBezTo>
                    <a:lnTo>
                      <a:pt x="0" y="45"/>
                    </a:lnTo>
                    <a:close/>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19" name="Line 565"/>
              <p:cNvSpPr>
                <a:spLocks noChangeShapeType="1"/>
              </p:cNvSpPr>
              <p:nvPr/>
            </p:nvSpPr>
            <p:spPr bwMode="auto">
              <a:xfrm flipH="1" flipV="1">
                <a:off x="2862" y="3096"/>
                <a:ext cx="894" cy="6"/>
              </a:xfrm>
              <a:prstGeom prst="line">
                <a:avLst/>
              </a:prstGeom>
              <a:noFill/>
              <a:ln w="0">
                <a:solidFill>
                  <a:srgbClr val="3B2378"/>
                </a:solidFill>
                <a:prstDash val="dash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20" name="Freeform 566"/>
              <p:cNvSpPr>
                <a:spLocks/>
              </p:cNvSpPr>
              <p:nvPr/>
            </p:nvSpPr>
            <p:spPr bwMode="auto">
              <a:xfrm>
                <a:off x="2850" y="3078"/>
                <a:ext cx="54" cy="42"/>
              </a:xfrm>
              <a:custGeom>
                <a:avLst/>
                <a:gdLst>
                  <a:gd name="T0" fmla="*/ 9 w 9"/>
                  <a:gd name="T1" fmla="*/ 7 h 7"/>
                  <a:gd name="T2" fmla="*/ 0 w 9"/>
                  <a:gd name="T3" fmla="*/ 3 h 7"/>
                  <a:gd name="T4" fmla="*/ 9 w 9"/>
                  <a:gd name="T5" fmla="*/ 0 h 7"/>
                  <a:gd name="T6" fmla="*/ 9 w 9"/>
                  <a:gd name="T7" fmla="*/ 7 h 7"/>
                </a:gdLst>
                <a:ahLst/>
                <a:cxnLst>
                  <a:cxn ang="0">
                    <a:pos x="T0" y="T1"/>
                  </a:cxn>
                  <a:cxn ang="0">
                    <a:pos x="T2" y="T3"/>
                  </a:cxn>
                  <a:cxn ang="0">
                    <a:pos x="T4" y="T5"/>
                  </a:cxn>
                  <a:cxn ang="0">
                    <a:pos x="T6" y="T7"/>
                  </a:cxn>
                </a:cxnLst>
                <a:rect l="0" t="0" r="r" b="b"/>
                <a:pathLst>
                  <a:path w="9" h="7">
                    <a:moveTo>
                      <a:pt x="9" y="7"/>
                    </a:moveTo>
                    <a:lnTo>
                      <a:pt x="0" y="3"/>
                    </a:lnTo>
                    <a:lnTo>
                      <a:pt x="9" y="0"/>
                    </a:lnTo>
                    <a:cubicBezTo>
                      <a:pt x="8" y="2"/>
                      <a:pt x="8" y="5"/>
                      <a:pt x="9" y="7"/>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21" name="Freeform 567"/>
              <p:cNvSpPr>
                <a:spLocks/>
              </p:cNvSpPr>
              <p:nvPr/>
            </p:nvSpPr>
            <p:spPr bwMode="auto">
              <a:xfrm>
                <a:off x="3762" y="2718"/>
                <a:ext cx="6" cy="378"/>
              </a:xfrm>
              <a:custGeom>
                <a:avLst/>
                <a:gdLst>
                  <a:gd name="T0" fmla="*/ 0 w 1"/>
                  <a:gd name="T1" fmla="*/ 63 h 63"/>
                  <a:gd name="T2" fmla="*/ 1 w 1"/>
                  <a:gd name="T3" fmla="*/ 0 h 63"/>
                  <a:gd name="T4" fmla="*/ 0 w 1"/>
                  <a:gd name="T5" fmla="*/ 63 h 63"/>
                </a:gdLst>
                <a:ahLst/>
                <a:cxnLst>
                  <a:cxn ang="0">
                    <a:pos x="T0" y="T1"/>
                  </a:cxn>
                  <a:cxn ang="0">
                    <a:pos x="T2" y="T3"/>
                  </a:cxn>
                  <a:cxn ang="0">
                    <a:pos x="T4" y="T5"/>
                  </a:cxn>
                </a:cxnLst>
                <a:rect l="0" t="0" r="r" b="b"/>
                <a:pathLst>
                  <a:path w="1" h="63">
                    <a:moveTo>
                      <a:pt x="0" y="63"/>
                    </a:moveTo>
                    <a:cubicBezTo>
                      <a:pt x="1" y="42"/>
                      <a:pt x="1" y="0"/>
                      <a:pt x="1" y="0"/>
                    </a:cubicBezTo>
                    <a:lnTo>
                      <a:pt x="0" y="63"/>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22" name="Freeform 568"/>
              <p:cNvSpPr>
                <a:spLocks/>
              </p:cNvSpPr>
              <p:nvPr/>
            </p:nvSpPr>
            <p:spPr bwMode="auto">
              <a:xfrm>
                <a:off x="3762" y="2718"/>
                <a:ext cx="6" cy="378"/>
              </a:xfrm>
              <a:custGeom>
                <a:avLst/>
                <a:gdLst>
                  <a:gd name="T0" fmla="*/ 0 w 1"/>
                  <a:gd name="T1" fmla="*/ 63 h 63"/>
                  <a:gd name="T2" fmla="*/ 1 w 1"/>
                  <a:gd name="T3" fmla="*/ 0 h 63"/>
                  <a:gd name="T4" fmla="*/ 0 w 1"/>
                  <a:gd name="T5" fmla="*/ 63 h 63"/>
                </a:gdLst>
                <a:ahLst/>
                <a:cxnLst>
                  <a:cxn ang="0">
                    <a:pos x="T0" y="T1"/>
                  </a:cxn>
                  <a:cxn ang="0">
                    <a:pos x="T2" y="T3"/>
                  </a:cxn>
                  <a:cxn ang="0">
                    <a:pos x="T4" y="T5"/>
                  </a:cxn>
                </a:cxnLst>
                <a:rect l="0" t="0" r="r" b="b"/>
                <a:pathLst>
                  <a:path w="1" h="63">
                    <a:moveTo>
                      <a:pt x="0" y="63"/>
                    </a:moveTo>
                    <a:cubicBezTo>
                      <a:pt x="1" y="42"/>
                      <a:pt x="1" y="0"/>
                      <a:pt x="1" y="0"/>
                    </a:cubicBezTo>
                    <a:lnTo>
                      <a:pt x="0" y="63"/>
                    </a:lnTo>
                    <a:close/>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23" name="Rectangle 569"/>
              <p:cNvSpPr>
                <a:spLocks noChangeArrowheads="1"/>
              </p:cNvSpPr>
              <p:nvPr/>
            </p:nvSpPr>
            <p:spPr bwMode="auto">
              <a:xfrm>
                <a:off x="1500" y="3366"/>
                <a:ext cx="2736" cy="102"/>
              </a:xfrm>
              <a:prstGeom prst="rect">
                <a:avLst/>
              </a:prstGeom>
              <a:solidFill>
                <a:srgbClr val="BCDA8E"/>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24" name="Rectangle 570"/>
              <p:cNvSpPr>
                <a:spLocks noChangeArrowheads="1"/>
              </p:cNvSpPr>
              <p:nvPr/>
            </p:nvSpPr>
            <p:spPr bwMode="auto">
              <a:xfrm>
                <a:off x="1512" y="3372"/>
                <a:ext cx="204" cy="84"/>
              </a:xfrm>
              <a:prstGeom prst="rect">
                <a:avLst/>
              </a:prstGeom>
              <a:solidFill>
                <a:srgbClr val="B2CFD6"/>
              </a:solidFill>
              <a:ln w="12"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25" name="Rectangle 571"/>
              <p:cNvSpPr>
                <a:spLocks noChangeArrowheads="1"/>
              </p:cNvSpPr>
              <p:nvPr/>
            </p:nvSpPr>
            <p:spPr bwMode="auto">
              <a:xfrm>
                <a:off x="1559" y="3365"/>
                <a:ext cx="16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MT" charset="0"/>
                  </a:rPr>
                  <a:t>pc</a:t>
                </a:r>
                <a:endParaRPr kumimoji="0" lang="en-US" sz="1800" b="0" i="0" u="none" strike="noStrike" cap="none" normalizeH="0" baseline="0" dirty="0" smtClean="0">
                  <a:ln>
                    <a:noFill/>
                  </a:ln>
                  <a:solidFill>
                    <a:schemeClr val="tx1"/>
                  </a:solidFill>
                  <a:effectLst/>
                  <a:latin typeface="Arial" pitchFamily="34" charset="0"/>
                </a:endParaRPr>
              </a:p>
            </p:txBody>
          </p:sp>
          <p:sp>
            <p:nvSpPr>
              <p:cNvPr id="8226" name="Rectangle 572"/>
              <p:cNvSpPr>
                <a:spLocks noChangeArrowheads="1"/>
              </p:cNvSpPr>
              <p:nvPr/>
            </p:nvSpPr>
            <p:spPr bwMode="auto">
              <a:xfrm>
                <a:off x="3630" y="3366"/>
                <a:ext cx="390" cy="90"/>
              </a:xfrm>
              <a:prstGeom prst="rect">
                <a:avLst/>
              </a:prstGeom>
              <a:solidFill>
                <a:srgbClr val="B2CFD6"/>
              </a:solidFill>
              <a:ln w="12"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27" name="Rectangle 573"/>
              <p:cNvSpPr>
                <a:spLocks noChangeArrowheads="1"/>
              </p:cNvSpPr>
              <p:nvPr/>
            </p:nvSpPr>
            <p:spPr bwMode="auto">
              <a:xfrm>
                <a:off x="3659" y="3363"/>
                <a:ext cx="356"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MT" charset="0"/>
                  </a:rPr>
                  <a:t>control</a:t>
                </a:r>
                <a:endParaRPr kumimoji="0" lang="en-US" sz="1800" b="0" i="0" u="none" strike="noStrike" cap="none" normalizeH="0" baseline="0" dirty="0" smtClean="0">
                  <a:ln>
                    <a:noFill/>
                  </a:ln>
                  <a:solidFill>
                    <a:schemeClr val="tx1"/>
                  </a:solidFill>
                  <a:effectLst/>
                  <a:latin typeface="Arial" pitchFamily="34" charset="0"/>
                </a:endParaRPr>
              </a:p>
            </p:txBody>
          </p:sp>
          <p:sp>
            <p:nvSpPr>
              <p:cNvPr id="8228" name="Rectangle 574"/>
              <p:cNvSpPr>
                <a:spLocks noChangeArrowheads="1"/>
              </p:cNvSpPr>
              <p:nvPr/>
            </p:nvSpPr>
            <p:spPr bwMode="auto">
              <a:xfrm>
                <a:off x="1962" y="3378"/>
                <a:ext cx="336" cy="84"/>
              </a:xfrm>
              <a:prstGeom prst="rect">
                <a:avLst/>
              </a:prstGeom>
              <a:solidFill>
                <a:srgbClr val="B2CFD6"/>
              </a:solidFill>
              <a:ln w="12"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229" name="Rectangle 575"/>
              <p:cNvSpPr>
                <a:spLocks noChangeArrowheads="1"/>
              </p:cNvSpPr>
              <p:nvPr/>
            </p:nvSpPr>
            <p:spPr bwMode="auto">
              <a:xfrm>
                <a:off x="1989" y="3382"/>
                <a:ext cx="333"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err="1" smtClean="0">
                    <a:ln>
                      <a:noFill/>
                    </a:ln>
                    <a:solidFill>
                      <a:srgbClr val="24282B"/>
                    </a:solidFill>
                    <a:effectLst/>
                    <a:latin typeface="ArialMT" charset="0"/>
                  </a:rPr>
                  <a:t>ldResult</a:t>
                </a:r>
                <a:endParaRPr kumimoji="0" lang="en-US" sz="1800" b="0" i="0" u="none" strike="noStrike" cap="none" normalizeH="0" baseline="0" dirty="0" smtClean="0">
                  <a:ln>
                    <a:noFill/>
                  </a:ln>
                  <a:solidFill>
                    <a:schemeClr val="tx1"/>
                  </a:solidFill>
                  <a:effectLst/>
                  <a:latin typeface="Arial" pitchFamily="34" charset="0"/>
                </a:endParaRPr>
              </a:p>
            </p:txBody>
          </p:sp>
          <p:sp>
            <p:nvSpPr>
              <p:cNvPr id="8230" name="Rectangle 576"/>
              <p:cNvSpPr>
                <a:spLocks noChangeArrowheads="1"/>
              </p:cNvSpPr>
              <p:nvPr/>
            </p:nvSpPr>
            <p:spPr bwMode="auto">
              <a:xfrm>
                <a:off x="2868" y="3384"/>
                <a:ext cx="690" cy="66"/>
              </a:xfrm>
              <a:prstGeom prst="rect">
                <a:avLst/>
              </a:prstGeom>
              <a:solidFill>
                <a:srgbClr val="B2CFD6"/>
              </a:solidFill>
              <a:ln w="1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31" name="Rectangle 577"/>
              <p:cNvSpPr>
                <a:spLocks noChangeArrowheads="1"/>
              </p:cNvSpPr>
              <p:nvPr/>
            </p:nvSpPr>
            <p:spPr bwMode="auto">
              <a:xfrm>
                <a:off x="3081" y="3381"/>
                <a:ext cx="256"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8232" name="Rectangle 578"/>
              <p:cNvSpPr>
                <a:spLocks noChangeArrowheads="1"/>
              </p:cNvSpPr>
              <p:nvPr/>
            </p:nvSpPr>
            <p:spPr bwMode="auto">
              <a:xfrm>
                <a:off x="3228" y="2528"/>
                <a:ext cx="463"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isBranchTaken</a:t>
                </a:r>
                <a:endParaRPr kumimoji="0" lang="en-US" sz="1800" b="0" i="0" u="none" strike="noStrike" cap="none" normalizeH="0" baseline="0" smtClean="0">
                  <a:ln>
                    <a:noFill/>
                  </a:ln>
                  <a:solidFill>
                    <a:schemeClr val="tx1"/>
                  </a:solidFill>
                  <a:effectLst/>
                  <a:latin typeface="Arial" pitchFamily="34" charset="0"/>
                </a:endParaRPr>
              </a:p>
            </p:txBody>
          </p:sp>
          <p:sp>
            <p:nvSpPr>
              <p:cNvPr id="8233" name="Freeform 579"/>
              <p:cNvSpPr>
                <a:spLocks/>
              </p:cNvSpPr>
              <p:nvPr/>
            </p:nvSpPr>
            <p:spPr bwMode="auto">
              <a:xfrm>
                <a:off x="1866" y="3630"/>
                <a:ext cx="684" cy="228"/>
              </a:xfrm>
              <a:custGeom>
                <a:avLst/>
                <a:gdLst>
                  <a:gd name="T0" fmla="*/ 0 w 114"/>
                  <a:gd name="T1" fmla="*/ 0 h 38"/>
                  <a:gd name="T2" fmla="*/ 24 w 114"/>
                  <a:gd name="T3" fmla="*/ 37 h 38"/>
                  <a:gd name="T4" fmla="*/ 85 w 114"/>
                  <a:gd name="T5" fmla="*/ 38 h 38"/>
                  <a:gd name="T6" fmla="*/ 114 w 114"/>
                  <a:gd name="T7" fmla="*/ 1 h 38"/>
                  <a:gd name="T8" fmla="*/ 0 w 114"/>
                  <a:gd name="T9" fmla="*/ 0 h 38"/>
                </a:gdLst>
                <a:ahLst/>
                <a:cxnLst>
                  <a:cxn ang="0">
                    <a:pos x="T0" y="T1"/>
                  </a:cxn>
                  <a:cxn ang="0">
                    <a:pos x="T2" y="T3"/>
                  </a:cxn>
                  <a:cxn ang="0">
                    <a:pos x="T4" y="T5"/>
                  </a:cxn>
                  <a:cxn ang="0">
                    <a:pos x="T6" y="T7"/>
                  </a:cxn>
                  <a:cxn ang="0">
                    <a:pos x="T8" y="T9"/>
                  </a:cxn>
                </a:cxnLst>
                <a:rect l="0" t="0" r="r" b="b"/>
                <a:pathLst>
                  <a:path w="114" h="38">
                    <a:moveTo>
                      <a:pt x="0" y="0"/>
                    </a:moveTo>
                    <a:lnTo>
                      <a:pt x="24" y="37"/>
                    </a:lnTo>
                    <a:lnTo>
                      <a:pt x="85" y="38"/>
                    </a:lnTo>
                    <a:lnTo>
                      <a:pt x="114" y="1"/>
                    </a:lnTo>
                    <a:lnTo>
                      <a:pt x="0" y="0"/>
                    </a:lnTo>
                    <a:close/>
                  </a:path>
                </a:pathLst>
              </a:custGeom>
              <a:solidFill>
                <a:srgbClr val="F2C5C3"/>
              </a:solidFill>
              <a:ln w="24"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34" name="Rectangle 580"/>
              <p:cNvSpPr>
                <a:spLocks noChangeArrowheads="1"/>
              </p:cNvSpPr>
              <p:nvPr/>
            </p:nvSpPr>
            <p:spPr bwMode="auto">
              <a:xfrm>
                <a:off x="2119" y="3640"/>
                <a:ext cx="16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01</a:t>
                </a:r>
                <a:endParaRPr kumimoji="0" lang="en-US" sz="1800" b="0" i="0" u="none" strike="noStrike" cap="none" normalizeH="0" baseline="0" smtClean="0">
                  <a:ln>
                    <a:noFill/>
                  </a:ln>
                  <a:solidFill>
                    <a:schemeClr val="tx1"/>
                  </a:solidFill>
                  <a:effectLst/>
                  <a:latin typeface="Arial" pitchFamily="34" charset="0"/>
                </a:endParaRPr>
              </a:p>
            </p:txBody>
          </p:sp>
          <p:sp>
            <p:nvSpPr>
              <p:cNvPr id="8235" name="Freeform 581"/>
              <p:cNvSpPr>
                <a:spLocks/>
              </p:cNvSpPr>
              <p:nvPr/>
            </p:nvSpPr>
            <p:spPr bwMode="auto">
              <a:xfrm>
                <a:off x="2424" y="3474"/>
                <a:ext cx="6" cy="156"/>
              </a:xfrm>
              <a:custGeom>
                <a:avLst/>
                <a:gdLst>
                  <a:gd name="T0" fmla="*/ 1 w 1"/>
                  <a:gd name="T1" fmla="*/ 0 h 26"/>
                  <a:gd name="T2" fmla="*/ 0 w 1"/>
                  <a:gd name="T3" fmla="*/ 26 h 26"/>
                </a:gdLst>
                <a:ahLst/>
                <a:cxnLst>
                  <a:cxn ang="0">
                    <a:pos x="T0" y="T1"/>
                  </a:cxn>
                  <a:cxn ang="0">
                    <a:pos x="T2" y="T3"/>
                  </a:cxn>
                </a:cxnLst>
                <a:rect l="0" t="0" r="r" b="b"/>
                <a:pathLst>
                  <a:path w="1" h="26">
                    <a:moveTo>
                      <a:pt x="1" y="0"/>
                    </a:moveTo>
                    <a:cubicBezTo>
                      <a:pt x="0" y="19"/>
                      <a:pt x="0" y="26"/>
                      <a:pt x="0" y="26"/>
                    </a:cubicBezTo>
                  </a:path>
                </a:pathLst>
              </a:custGeom>
              <a:noFill/>
              <a:ln w="2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37" name="Freeform 582"/>
              <p:cNvSpPr>
                <a:spLocks/>
              </p:cNvSpPr>
              <p:nvPr/>
            </p:nvSpPr>
            <p:spPr bwMode="auto">
              <a:xfrm>
                <a:off x="2406" y="3594"/>
                <a:ext cx="36" cy="48"/>
              </a:xfrm>
              <a:custGeom>
                <a:avLst/>
                <a:gdLst>
                  <a:gd name="T0" fmla="*/ 6 w 6"/>
                  <a:gd name="T1" fmla="*/ 0 h 8"/>
                  <a:gd name="T2" fmla="*/ 3 w 6"/>
                  <a:gd name="T3" fmla="*/ 8 h 8"/>
                  <a:gd name="T4" fmla="*/ 0 w 6"/>
                  <a:gd name="T5" fmla="*/ 0 h 8"/>
                  <a:gd name="T6" fmla="*/ 6 w 6"/>
                  <a:gd name="T7" fmla="*/ 0 h 8"/>
                </a:gdLst>
                <a:ahLst/>
                <a:cxnLst>
                  <a:cxn ang="0">
                    <a:pos x="T0" y="T1"/>
                  </a:cxn>
                  <a:cxn ang="0">
                    <a:pos x="T2" y="T3"/>
                  </a:cxn>
                  <a:cxn ang="0">
                    <a:pos x="T4" y="T5"/>
                  </a:cxn>
                  <a:cxn ang="0">
                    <a:pos x="T6" y="T7"/>
                  </a:cxn>
                </a:cxnLst>
                <a:rect l="0" t="0" r="r" b="b"/>
                <a:pathLst>
                  <a:path w="6" h="8">
                    <a:moveTo>
                      <a:pt x="6" y="0"/>
                    </a:moveTo>
                    <a:lnTo>
                      <a:pt x="3" y="8"/>
                    </a:lnTo>
                    <a:lnTo>
                      <a:pt x="0" y="0"/>
                    </a:lnTo>
                    <a:cubicBezTo>
                      <a:pt x="2" y="1"/>
                      <a:pt x="4" y="1"/>
                      <a:pt x="6"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38" name="Freeform 583"/>
              <p:cNvSpPr>
                <a:spLocks/>
              </p:cNvSpPr>
              <p:nvPr/>
            </p:nvSpPr>
            <p:spPr bwMode="auto">
              <a:xfrm>
                <a:off x="2154" y="3456"/>
                <a:ext cx="6" cy="174"/>
              </a:xfrm>
              <a:custGeom>
                <a:avLst/>
                <a:gdLst>
                  <a:gd name="T0" fmla="*/ 1 w 1"/>
                  <a:gd name="T1" fmla="*/ 0 h 29"/>
                  <a:gd name="T2" fmla="*/ 0 w 1"/>
                  <a:gd name="T3" fmla="*/ 29 h 29"/>
                </a:gdLst>
                <a:ahLst/>
                <a:cxnLst>
                  <a:cxn ang="0">
                    <a:pos x="T0" y="T1"/>
                  </a:cxn>
                  <a:cxn ang="0">
                    <a:pos x="T2" y="T3"/>
                  </a:cxn>
                </a:cxnLst>
                <a:rect l="0" t="0" r="r" b="b"/>
                <a:pathLst>
                  <a:path w="1" h="29">
                    <a:moveTo>
                      <a:pt x="1" y="0"/>
                    </a:moveTo>
                    <a:cubicBezTo>
                      <a:pt x="0" y="20"/>
                      <a:pt x="0" y="29"/>
                      <a:pt x="0" y="29"/>
                    </a:cubicBezTo>
                  </a:path>
                </a:pathLst>
              </a:custGeom>
              <a:noFill/>
              <a:ln w="2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39" name="Freeform 584"/>
              <p:cNvSpPr>
                <a:spLocks/>
              </p:cNvSpPr>
              <p:nvPr/>
            </p:nvSpPr>
            <p:spPr bwMode="auto">
              <a:xfrm>
                <a:off x="2136" y="3588"/>
                <a:ext cx="36" cy="48"/>
              </a:xfrm>
              <a:custGeom>
                <a:avLst/>
                <a:gdLst>
                  <a:gd name="T0" fmla="*/ 6 w 6"/>
                  <a:gd name="T1" fmla="*/ 0 h 8"/>
                  <a:gd name="T2" fmla="*/ 3 w 6"/>
                  <a:gd name="T3" fmla="*/ 8 h 8"/>
                  <a:gd name="T4" fmla="*/ 0 w 6"/>
                  <a:gd name="T5" fmla="*/ 0 h 8"/>
                  <a:gd name="T6" fmla="*/ 6 w 6"/>
                  <a:gd name="T7" fmla="*/ 0 h 8"/>
                </a:gdLst>
                <a:ahLst/>
                <a:cxnLst>
                  <a:cxn ang="0">
                    <a:pos x="T0" y="T1"/>
                  </a:cxn>
                  <a:cxn ang="0">
                    <a:pos x="T2" y="T3"/>
                  </a:cxn>
                  <a:cxn ang="0">
                    <a:pos x="T4" y="T5"/>
                  </a:cxn>
                  <a:cxn ang="0">
                    <a:pos x="T6" y="T7"/>
                  </a:cxn>
                </a:cxnLst>
                <a:rect l="0" t="0" r="r" b="b"/>
                <a:pathLst>
                  <a:path w="6" h="8">
                    <a:moveTo>
                      <a:pt x="6" y="0"/>
                    </a:moveTo>
                    <a:lnTo>
                      <a:pt x="3" y="8"/>
                    </a:lnTo>
                    <a:lnTo>
                      <a:pt x="0" y="0"/>
                    </a:lnTo>
                    <a:cubicBezTo>
                      <a:pt x="2" y="1"/>
                      <a:pt x="4" y="1"/>
                      <a:pt x="6"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40" name="Freeform 585"/>
              <p:cNvSpPr>
                <a:spLocks/>
              </p:cNvSpPr>
              <p:nvPr/>
            </p:nvSpPr>
            <p:spPr bwMode="auto">
              <a:xfrm>
                <a:off x="1410" y="432"/>
                <a:ext cx="1500" cy="2052"/>
              </a:xfrm>
              <a:custGeom>
                <a:avLst/>
                <a:gdLst>
                  <a:gd name="T0" fmla="*/ 0 w 250"/>
                  <a:gd name="T1" fmla="*/ 342 h 342"/>
                  <a:gd name="T2" fmla="*/ 3 w 250"/>
                  <a:gd name="T3" fmla="*/ 1 h 342"/>
                  <a:gd name="T4" fmla="*/ 250 w 250"/>
                  <a:gd name="T5" fmla="*/ 0 h 342"/>
                </a:gdLst>
                <a:ahLst/>
                <a:cxnLst>
                  <a:cxn ang="0">
                    <a:pos x="T0" y="T1"/>
                  </a:cxn>
                  <a:cxn ang="0">
                    <a:pos x="T2" y="T3"/>
                  </a:cxn>
                  <a:cxn ang="0">
                    <a:pos x="T4" y="T5"/>
                  </a:cxn>
                </a:cxnLst>
                <a:rect l="0" t="0" r="r" b="b"/>
                <a:pathLst>
                  <a:path w="250" h="342">
                    <a:moveTo>
                      <a:pt x="0" y="342"/>
                    </a:moveTo>
                    <a:lnTo>
                      <a:pt x="3" y="1"/>
                    </a:lnTo>
                    <a:lnTo>
                      <a:pt x="250" y="0"/>
                    </a:lnTo>
                  </a:path>
                </a:pathLst>
              </a:custGeom>
              <a:noFill/>
              <a:ln w="24"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41" name="Freeform 586"/>
              <p:cNvSpPr>
                <a:spLocks/>
              </p:cNvSpPr>
              <p:nvPr/>
            </p:nvSpPr>
            <p:spPr bwMode="auto">
              <a:xfrm>
                <a:off x="2868" y="414"/>
                <a:ext cx="48" cy="36"/>
              </a:xfrm>
              <a:custGeom>
                <a:avLst/>
                <a:gdLst>
                  <a:gd name="T0" fmla="*/ 0 w 8"/>
                  <a:gd name="T1" fmla="*/ 0 h 6"/>
                  <a:gd name="T2" fmla="*/ 8 w 8"/>
                  <a:gd name="T3" fmla="*/ 3 h 6"/>
                  <a:gd name="T4" fmla="*/ 0 w 8"/>
                  <a:gd name="T5" fmla="*/ 6 h 6"/>
                  <a:gd name="T6" fmla="*/ 0 w 8"/>
                  <a:gd name="T7" fmla="*/ 0 h 6"/>
                </a:gdLst>
                <a:ahLst/>
                <a:cxnLst>
                  <a:cxn ang="0">
                    <a:pos x="T0" y="T1"/>
                  </a:cxn>
                  <a:cxn ang="0">
                    <a:pos x="T2" y="T3"/>
                  </a:cxn>
                  <a:cxn ang="0">
                    <a:pos x="T4" y="T5"/>
                  </a:cxn>
                  <a:cxn ang="0">
                    <a:pos x="T6" y="T7"/>
                  </a:cxn>
                </a:cxnLst>
                <a:rect l="0" t="0" r="r" b="b"/>
                <a:pathLst>
                  <a:path w="8" h="6">
                    <a:moveTo>
                      <a:pt x="0" y="0"/>
                    </a:moveTo>
                    <a:lnTo>
                      <a:pt x="8" y="3"/>
                    </a:lnTo>
                    <a:lnTo>
                      <a:pt x="0" y="6"/>
                    </a:lnTo>
                    <a:cubicBezTo>
                      <a:pt x="1" y="4"/>
                      <a:pt x="1" y="2"/>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42" name="Freeform 587"/>
              <p:cNvSpPr>
                <a:spLocks/>
              </p:cNvSpPr>
              <p:nvPr/>
            </p:nvSpPr>
            <p:spPr bwMode="auto">
              <a:xfrm>
                <a:off x="1344" y="234"/>
                <a:ext cx="1842" cy="2358"/>
              </a:xfrm>
              <a:custGeom>
                <a:avLst/>
                <a:gdLst>
                  <a:gd name="T0" fmla="*/ 307 w 307"/>
                  <a:gd name="T1" fmla="*/ 378 h 393"/>
                  <a:gd name="T2" fmla="*/ 307 w 307"/>
                  <a:gd name="T3" fmla="*/ 393 h 393"/>
                  <a:gd name="T4" fmla="*/ 0 w 307"/>
                  <a:gd name="T5" fmla="*/ 393 h 393"/>
                  <a:gd name="T6" fmla="*/ 0 w 307"/>
                  <a:gd name="T7" fmla="*/ 0 h 393"/>
                  <a:gd name="T8" fmla="*/ 271 w 307"/>
                  <a:gd name="T9" fmla="*/ 0 h 393"/>
                  <a:gd name="T10" fmla="*/ 271 w 307"/>
                  <a:gd name="T11" fmla="*/ 32 h 393"/>
                </a:gdLst>
                <a:ahLst/>
                <a:cxnLst>
                  <a:cxn ang="0">
                    <a:pos x="T0" y="T1"/>
                  </a:cxn>
                  <a:cxn ang="0">
                    <a:pos x="T2" y="T3"/>
                  </a:cxn>
                  <a:cxn ang="0">
                    <a:pos x="T4" y="T5"/>
                  </a:cxn>
                  <a:cxn ang="0">
                    <a:pos x="T6" y="T7"/>
                  </a:cxn>
                  <a:cxn ang="0">
                    <a:pos x="T8" y="T9"/>
                  </a:cxn>
                  <a:cxn ang="0">
                    <a:pos x="T10" y="T11"/>
                  </a:cxn>
                </a:cxnLst>
                <a:rect l="0" t="0" r="r" b="b"/>
                <a:pathLst>
                  <a:path w="307" h="393">
                    <a:moveTo>
                      <a:pt x="307" y="378"/>
                    </a:moveTo>
                    <a:lnTo>
                      <a:pt x="307" y="393"/>
                    </a:lnTo>
                    <a:lnTo>
                      <a:pt x="0" y="393"/>
                    </a:lnTo>
                    <a:lnTo>
                      <a:pt x="0" y="0"/>
                    </a:lnTo>
                    <a:lnTo>
                      <a:pt x="271" y="0"/>
                    </a:lnTo>
                    <a:lnTo>
                      <a:pt x="271" y="32"/>
                    </a:lnTo>
                  </a:path>
                </a:pathLst>
              </a:custGeom>
              <a:noFill/>
              <a:ln w="0">
                <a:solidFill>
                  <a:srgbClr val="3A257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43" name="Freeform 588"/>
              <p:cNvSpPr>
                <a:spLocks/>
              </p:cNvSpPr>
              <p:nvPr/>
            </p:nvSpPr>
            <p:spPr bwMode="auto">
              <a:xfrm>
                <a:off x="2952" y="384"/>
                <a:ext cx="30" cy="48"/>
              </a:xfrm>
              <a:custGeom>
                <a:avLst/>
                <a:gdLst>
                  <a:gd name="T0" fmla="*/ 5 w 5"/>
                  <a:gd name="T1" fmla="*/ 0 h 8"/>
                  <a:gd name="T2" fmla="*/ 3 w 5"/>
                  <a:gd name="T3" fmla="*/ 8 h 8"/>
                  <a:gd name="T4" fmla="*/ 0 w 5"/>
                  <a:gd name="T5" fmla="*/ 0 h 8"/>
                  <a:gd name="T6" fmla="*/ 5 w 5"/>
                  <a:gd name="T7" fmla="*/ 0 h 8"/>
                </a:gdLst>
                <a:ahLst/>
                <a:cxnLst>
                  <a:cxn ang="0">
                    <a:pos x="T0" y="T1"/>
                  </a:cxn>
                  <a:cxn ang="0">
                    <a:pos x="T2" y="T3"/>
                  </a:cxn>
                  <a:cxn ang="0">
                    <a:pos x="T4" y="T5"/>
                  </a:cxn>
                  <a:cxn ang="0">
                    <a:pos x="T6" y="T7"/>
                  </a:cxn>
                </a:cxnLst>
                <a:rect l="0" t="0" r="r" b="b"/>
                <a:pathLst>
                  <a:path w="5" h="8">
                    <a:moveTo>
                      <a:pt x="5" y="0"/>
                    </a:moveTo>
                    <a:lnTo>
                      <a:pt x="3" y="8"/>
                    </a:lnTo>
                    <a:lnTo>
                      <a:pt x="0" y="0"/>
                    </a:lnTo>
                    <a:cubicBezTo>
                      <a:pt x="1" y="1"/>
                      <a:pt x="4" y="1"/>
                      <a:pt x="5"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44" name="Freeform 589"/>
              <p:cNvSpPr>
                <a:spLocks/>
              </p:cNvSpPr>
              <p:nvPr/>
            </p:nvSpPr>
            <p:spPr bwMode="auto">
              <a:xfrm>
                <a:off x="3816" y="3468"/>
                <a:ext cx="0" cy="270"/>
              </a:xfrm>
              <a:custGeom>
                <a:avLst/>
                <a:gdLst>
                  <a:gd name="T0" fmla="*/ 45 h 45"/>
                  <a:gd name="T1" fmla="*/ 0 h 45"/>
                  <a:gd name="T2" fmla="*/ 45 h 45"/>
                </a:gdLst>
                <a:ahLst/>
                <a:cxnLst>
                  <a:cxn ang="0">
                    <a:pos x="0" y="T0"/>
                  </a:cxn>
                  <a:cxn ang="0">
                    <a:pos x="0" y="T1"/>
                  </a:cxn>
                  <a:cxn ang="0">
                    <a:pos x="0" y="T2"/>
                  </a:cxn>
                </a:cxnLst>
                <a:rect l="0" t="0" r="r" b="b"/>
                <a:pathLst>
                  <a:path h="45">
                    <a:moveTo>
                      <a:pt x="0" y="45"/>
                    </a:moveTo>
                    <a:cubicBezTo>
                      <a:pt x="0" y="25"/>
                      <a:pt x="0" y="0"/>
                      <a:pt x="0" y="0"/>
                    </a:cubicBezTo>
                    <a:lnTo>
                      <a:pt x="0" y="45"/>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45" name="Freeform 590"/>
              <p:cNvSpPr>
                <a:spLocks/>
              </p:cNvSpPr>
              <p:nvPr/>
            </p:nvSpPr>
            <p:spPr bwMode="auto">
              <a:xfrm>
                <a:off x="3816" y="3684"/>
                <a:ext cx="0" cy="54"/>
              </a:xfrm>
              <a:custGeom>
                <a:avLst/>
                <a:gdLst>
                  <a:gd name="T0" fmla="*/ 54 h 54"/>
                  <a:gd name="T1" fmla="*/ 6 h 54"/>
                  <a:gd name="T2" fmla="*/ 0 h 54"/>
                </a:gdLst>
                <a:ahLst/>
                <a:cxnLst>
                  <a:cxn ang="0">
                    <a:pos x="0" y="T0"/>
                  </a:cxn>
                  <a:cxn ang="0">
                    <a:pos x="0" y="T1"/>
                  </a:cxn>
                  <a:cxn ang="0">
                    <a:pos x="0" y="T2"/>
                  </a:cxn>
                </a:cxnLst>
                <a:rect l="0" t="0" r="r" b="b"/>
                <a:pathLst>
                  <a:path h="54">
                    <a:moveTo>
                      <a:pt x="0" y="54"/>
                    </a:moveTo>
                    <a:lnTo>
                      <a:pt x="0" y="6"/>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46" name="Line 591"/>
              <p:cNvSpPr>
                <a:spLocks noChangeShapeType="1"/>
              </p:cNvSpPr>
              <p:nvPr/>
            </p:nvSpPr>
            <p:spPr bwMode="auto">
              <a:xfrm flipV="1">
                <a:off x="3816" y="3666"/>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47" name="Freeform 592"/>
              <p:cNvSpPr>
                <a:spLocks/>
              </p:cNvSpPr>
              <p:nvPr/>
            </p:nvSpPr>
            <p:spPr bwMode="auto">
              <a:xfrm>
                <a:off x="3816" y="3600"/>
                <a:ext cx="0" cy="54"/>
              </a:xfrm>
              <a:custGeom>
                <a:avLst/>
                <a:gdLst>
                  <a:gd name="T0" fmla="*/ 54 h 54"/>
                  <a:gd name="T1" fmla="*/ 42 h 54"/>
                  <a:gd name="T2" fmla="*/ 0 h 54"/>
                </a:gdLst>
                <a:ahLst/>
                <a:cxnLst>
                  <a:cxn ang="0">
                    <a:pos x="0" y="T0"/>
                  </a:cxn>
                  <a:cxn ang="0">
                    <a:pos x="0" y="T1"/>
                  </a:cxn>
                  <a:cxn ang="0">
                    <a:pos x="0" y="T2"/>
                  </a:cxn>
                </a:cxnLst>
                <a:rect l="0" t="0" r="r" b="b"/>
                <a:pathLst>
                  <a:path h="54">
                    <a:moveTo>
                      <a:pt x="0" y="54"/>
                    </a:moveTo>
                    <a:lnTo>
                      <a:pt x="0" y="42"/>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48" name="Line 593"/>
              <p:cNvSpPr>
                <a:spLocks noChangeShapeType="1"/>
              </p:cNvSpPr>
              <p:nvPr/>
            </p:nvSpPr>
            <p:spPr bwMode="auto">
              <a:xfrm flipV="1">
                <a:off x="3816" y="3582"/>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49" name="Freeform 594"/>
              <p:cNvSpPr>
                <a:spLocks/>
              </p:cNvSpPr>
              <p:nvPr/>
            </p:nvSpPr>
            <p:spPr bwMode="auto">
              <a:xfrm>
                <a:off x="3816" y="3522"/>
                <a:ext cx="0" cy="48"/>
              </a:xfrm>
              <a:custGeom>
                <a:avLst/>
                <a:gdLst>
                  <a:gd name="T0" fmla="*/ 48 h 48"/>
                  <a:gd name="T1" fmla="*/ 36 h 48"/>
                  <a:gd name="T2" fmla="*/ 0 h 48"/>
                  <a:gd name="T3" fmla="*/ 0 h 48"/>
                </a:gdLst>
                <a:ahLst/>
                <a:cxnLst>
                  <a:cxn ang="0">
                    <a:pos x="0" y="T0"/>
                  </a:cxn>
                  <a:cxn ang="0">
                    <a:pos x="0" y="T1"/>
                  </a:cxn>
                  <a:cxn ang="0">
                    <a:pos x="0" y="T2"/>
                  </a:cxn>
                  <a:cxn ang="0">
                    <a:pos x="0" y="T3"/>
                  </a:cxn>
                </a:cxnLst>
                <a:rect l="0" t="0" r="r" b="b"/>
                <a:pathLst>
                  <a:path h="48">
                    <a:moveTo>
                      <a:pt x="0" y="48"/>
                    </a:moveTo>
                    <a:lnTo>
                      <a:pt x="0" y="36"/>
                    </a:ln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50" name="Line 595"/>
              <p:cNvSpPr>
                <a:spLocks noChangeShapeType="1"/>
              </p:cNvSpPr>
              <p:nvPr/>
            </p:nvSpPr>
            <p:spPr bwMode="auto">
              <a:xfrm flipV="1">
                <a:off x="3816" y="3498"/>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51" name="Freeform 596"/>
              <p:cNvSpPr>
                <a:spLocks/>
              </p:cNvSpPr>
              <p:nvPr/>
            </p:nvSpPr>
            <p:spPr bwMode="auto">
              <a:xfrm>
                <a:off x="3816" y="3468"/>
                <a:ext cx="0" cy="30"/>
              </a:xfrm>
              <a:custGeom>
                <a:avLst/>
                <a:gdLst>
                  <a:gd name="T0" fmla="*/ 18 h 30"/>
                  <a:gd name="T1" fmla="*/ 6 h 30"/>
                  <a:gd name="T2" fmla="*/ 0 h 30"/>
                  <a:gd name="T3" fmla="*/ 0 h 30"/>
                  <a:gd name="T4" fmla="*/ 30 h 30"/>
                </a:gdLst>
                <a:ahLst/>
                <a:cxnLst>
                  <a:cxn ang="0">
                    <a:pos x="0" y="T0"/>
                  </a:cxn>
                  <a:cxn ang="0">
                    <a:pos x="0" y="T1"/>
                  </a:cxn>
                  <a:cxn ang="0">
                    <a:pos x="0" y="T2"/>
                  </a:cxn>
                  <a:cxn ang="0">
                    <a:pos x="0" y="T3"/>
                  </a:cxn>
                  <a:cxn ang="0">
                    <a:pos x="0" y="T4"/>
                  </a:cxn>
                </a:cxnLst>
                <a:rect l="0" t="0" r="r" b="b"/>
                <a:pathLst>
                  <a:path h="30">
                    <a:moveTo>
                      <a:pt x="0" y="18"/>
                    </a:moveTo>
                    <a:lnTo>
                      <a:pt x="0" y="6"/>
                    </a:lnTo>
                    <a:lnTo>
                      <a:pt x="0" y="0"/>
                    </a:lnTo>
                    <a:lnTo>
                      <a:pt x="0" y="0"/>
                    </a:lnTo>
                    <a:lnTo>
                      <a:pt x="0" y="3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52" name="Line 597"/>
              <p:cNvSpPr>
                <a:spLocks noChangeShapeType="1"/>
              </p:cNvSpPr>
              <p:nvPr/>
            </p:nvSpPr>
            <p:spPr bwMode="auto">
              <a:xfrm>
                <a:off x="3816" y="3510"/>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53" name="Line 598"/>
              <p:cNvSpPr>
                <a:spLocks noChangeShapeType="1"/>
              </p:cNvSpPr>
              <p:nvPr/>
            </p:nvSpPr>
            <p:spPr bwMode="auto">
              <a:xfrm>
                <a:off x="3816" y="3528"/>
                <a:ext cx="0" cy="4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54" name="Line 599"/>
              <p:cNvSpPr>
                <a:spLocks noChangeShapeType="1"/>
              </p:cNvSpPr>
              <p:nvPr/>
            </p:nvSpPr>
            <p:spPr bwMode="auto">
              <a:xfrm>
                <a:off x="3816" y="3594"/>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55" name="Line 600"/>
              <p:cNvSpPr>
                <a:spLocks noChangeShapeType="1"/>
              </p:cNvSpPr>
              <p:nvPr/>
            </p:nvSpPr>
            <p:spPr bwMode="auto">
              <a:xfrm>
                <a:off x="3816" y="3612"/>
                <a:ext cx="0" cy="4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52" name="Line 601"/>
              <p:cNvSpPr>
                <a:spLocks noChangeShapeType="1"/>
              </p:cNvSpPr>
              <p:nvPr/>
            </p:nvSpPr>
            <p:spPr bwMode="auto">
              <a:xfrm>
                <a:off x="3816" y="3672"/>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53" name="Line 602"/>
              <p:cNvSpPr>
                <a:spLocks noChangeShapeType="1"/>
              </p:cNvSpPr>
              <p:nvPr/>
            </p:nvSpPr>
            <p:spPr bwMode="auto">
              <a:xfrm>
                <a:off x="3816" y="3696"/>
                <a:ext cx="0" cy="42"/>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54" name="Freeform 603"/>
              <p:cNvSpPr>
                <a:spLocks/>
              </p:cNvSpPr>
              <p:nvPr/>
            </p:nvSpPr>
            <p:spPr bwMode="auto">
              <a:xfrm>
                <a:off x="2478" y="3732"/>
                <a:ext cx="1722" cy="6"/>
              </a:xfrm>
              <a:custGeom>
                <a:avLst/>
                <a:gdLst>
                  <a:gd name="T0" fmla="*/ 211 w 287"/>
                  <a:gd name="T1" fmla="*/ 0 h 1"/>
                  <a:gd name="T2" fmla="*/ 0 w 287"/>
                  <a:gd name="T3" fmla="*/ 0 h 1"/>
                </a:gdLst>
                <a:ahLst/>
                <a:cxnLst>
                  <a:cxn ang="0">
                    <a:pos x="T0" y="T1"/>
                  </a:cxn>
                  <a:cxn ang="0">
                    <a:pos x="T2" y="T3"/>
                  </a:cxn>
                </a:cxnLst>
                <a:rect l="0" t="0" r="r" b="b"/>
                <a:pathLst>
                  <a:path w="287" h="1">
                    <a:moveTo>
                      <a:pt x="211" y="0"/>
                    </a:moveTo>
                    <a:cubicBezTo>
                      <a:pt x="287" y="1"/>
                      <a:pt x="0" y="0"/>
                      <a:pt x="0" y="0"/>
                    </a:cubicBez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55" name="Freeform 604"/>
              <p:cNvSpPr>
                <a:spLocks/>
              </p:cNvSpPr>
              <p:nvPr/>
            </p:nvSpPr>
            <p:spPr bwMode="auto">
              <a:xfrm>
                <a:off x="2472" y="3714"/>
                <a:ext cx="48" cy="36"/>
              </a:xfrm>
              <a:custGeom>
                <a:avLst/>
                <a:gdLst>
                  <a:gd name="T0" fmla="*/ 8 w 8"/>
                  <a:gd name="T1" fmla="*/ 6 h 6"/>
                  <a:gd name="T2" fmla="*/ 0 w 8"/>
                  <a:gd name="T3" fmla="*/ 3 h 6"/>
                  <a:gd name="T4" fmla="*/ 8 w 8"/>
                  <a:gd name="T5" fmla="*/ 0 h 6"/>
                  <a:gd name="T6" fmla="*/ 8 w 8"/>
                  <a:gd name="T7" fmla="*/ 6 h 6"/>
                </a:gdLst>
                <a:ahLst/>
                <a:cxnLst>
                  <a:cxn ang="0">
                    <a:pos x="T0" y="T1"/>
                  </a:cxn>
                  <a:cxn ang="0">
                    <a:pos x="T2" y="T3"/>
                  </a:cxn>
                  <a:cxn ang="0">
                    <a:pos x="T4" y="T5"/>
                  </a:cxn>
                  <a:cxn ang="0">
                    <a:pos x="T6" y="T7"/>
                  </a:cxn>
                </a:cxnLst>
                <a:rect l="0" t="0" r="r" b="b"/>
                <a:pathLst>
                  <a:path w="8" h="6">
                    <a:moveTo>
                      <a:pt x="8" y="6"/>
                    </a:moveTo>
                    <a:lnTo>
                      <a:pt x="0" y="3"/>
                    </a:lnTo>
                    <a:lnTo>
                      <a:pt x="8" y="0"/>
                    </a:lnTo>
                    <a:cubicBezTo>
                      <a:pt x="7" y="2"/>
                      <a:pt x="7" y="4"/>
                      <a:pt x="8" y="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56" name="Rectangle 605"/>
              <p:cNvSpPr>
                <a:spLocks noChangeArrowheads="1"/>
              </p:cNvSpPr>
              <p:nvPr/>
            </p:nvSpPr>
            <p:spPr bwMode="auto">
              <a:xfrm>
                <a:off x="2996" y="3578"/>
                <a:ext cx="19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isLd</a:t>
                </a:r>
                <a:endParaRPr kumimoji="0" lang="en-US" sz="1800" b="0" i="0" u="none" strike="noStrike" cap="none" normalizeH="0" baseline="0" smtClean="0">
                  <a:ln>
                    <a:noFill/>
                  </a:ln>
                  <a:solidFill>
                    <a:schemeClr val="tx1"/>
                  </a:solidFill>
                  <a:effectLst/>
                  <a:latin typeface="Arial" pitchFamily="34" charset="0"/>
                </a:endParaRPr>
              </a:p>
            </p:txBody>
          </p:sp>
          <p:sp>
            <p:nvSpPr>
              <p:cNvPr id="8357" name="Freeform 606"/>
              <p:cNvSpPr>
                <a:spLocks/>
              </p:cNvSpPr>
              <p:nvPr/>
            </p:nvSpPr>
            <p:spPr bwMode="auto">
              <a:xfrm>
                <a:off x="2178" y="3858"/>
                <a:ext cx="1974" cy="198"/>
              </a:xfrm>
              <a:custGeom>
                <a:avLst/>
                <a:gdLst>
                  <a:gd name="T0" fmla="*/ 0 w 329"/>
                  <a:gd name="T1" fmla="*/ 0 h 33"/>
                  <a:gd name="T2" fmla="*/ 0 w 329"/>
                  <a:gd name="T3" fmla="*/ 33 h 33"/>
                  <a:gd name="T4" fmla="*/ 329 w 329"/>
                  <a:gd name="T5" fmla="*/ 33 h 33"/>
                </a:gdLst>
                <a:ahLst/>
                <a:cxnLst>
                  <a:cxn ang="0">
                    <a:pos x="T0" y="T1"/>
                  </a:cxn>
                  <a:cxn ang="0">
                    <a:pos x="T2" y="T3"/>
                  </a:cxn>
                  <a:cxn ang="0">
                    <a:pos x="T4" y="T5"/>
                  </a:cxn>
                </a:cxnLst>
                <a:rect l="0" t="0" r="r" b="b"/>
                <a:pathLst>
                  <a:path w="329" h="33">
                    <a:moveTo>
                      <a:pt x="0" y="0"/>
                    </a:moveTo>
                    <a:lnTo>
                      <a:pt x="0" y="33"/>
                    </a:lnTo>
                    <a:lnTo>
                      <a:pt x="329" y="33"/>
                    </a:lnTo>
                  </a:path>
                </a:pathLst>
              </a:custGeom>
              <a:noFill/>
              <a:ln w="30"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58" name="Freeform 607"/>
              <p:cNvSpPr>
                <a:spLocks/>
              </p:cNvSpPr>
              <p:nvPr/>
            </p:nvSpPr>
            <p:spPr bwMode="auto">
              <a:xfrm>
                <a:off x="4110" y="4038"/>
                <a:ext cx="54" cy="42"/>
              </a:xfrm>
              <a:custGeom>
                <a:avLst/>
                <a:gdLst>
                  <a:gd name="T0" fmla="*/ 0 w 9"/>
                  <a:gd name="T1" fmla="*/ 0 h 7"/>
                  <a:gd name="T2" fmla="*/ 9 w 9"/>
                  <a:gd name="T3" fmla="*/ 3 h 7"/>
                  <a:gd name="T4" fmla="*/ 0 w 9"/>
                  <a:gd name="T5" fmla="*/ 7 h 7"/>
                  <a:gd name="T6" fmla="*/ 0 w 9"/>
                  <a:gd name="T7" fmla="*/ 0 h 7"/>
                </a:gdLst>
                <a:ahLst/>
                <a:cxnLst>
                  <a:cxn ang="0">
                    <a:pos x="T0" y="T1"/>
                  </a:cxn>
                  <a:cxn ang="0">
                    <a:pos x="T2" y="T3"/>
                  </a:cxn>
                  <a:cxn ang="0">
                    <a:pos x="T4" y="T5"/>
                  </a:cxn>
                  <a:cxn ang="0">
                    <a:pos x="T6" y="T7"/>
                  </a:cxn>
                </a:cxnLst>
                <a:rect l="0" t="0" r="r" b="b"/>
                <a:pathLst>
                  <a:path w="9" h="7">
                    <a:moveTo>
                      <a:pt x="0" y="0"/>
                    </a:moveTo>
                    <a:lnTo>
                      <a:pt x="9" y="3"/>
                    </a:lnTo>
                    <a:lnTo>
                      <a:pt x="0" y="7"/>
                    </a:lnTo>
                    <a:cubicBezTo>
                      <a:pt x="2" y="5"/>
                      <a:pt x="2" y="2"/>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59" name="Freeform 608"/>
              <p:cNvSpPr>
                <a:spLocks/>
              </p:cNvSpPr>
              <p:nvPr/>
            </p:nvSpPr>
            <p:spPr bwMode="auto">
              <a:xfrm>
                <a:off x="2928" y="3456"/>
                <a:ext cx="666" cy="378"/>
              </a:xfrm>
              <a:custGeom>
                <a:avLst/>
                <a:gdLst>
                  <a:gd name="T0" fmla="*/ 0 w 111"/>
                  <a:gd name="T1" fmla="*/ 0 h 63"/>
                  <a:gd name="T2" fmla="*/ 0 w 111"/>
                  <a:gd name="T3" fmla="*/ 63 h 63"/>
                  <a:gd name="T4" fmla="*/ 111 w 111"/>
                  <a:gd name="T5" fmla="*/ 63 h 63"/>
                </a:gdLst>
                <a:ahLst/>
                <a:cxnLst>
                  <a:cxn ang="0">
                    <a:pos x="T0" y="T1"/>
                  </a:cxn>
                  <a:cxn ang="0">
                    <a:pos x="T2" y="T3"/>
                  </a:cxn>
                  <a:cxn ang="0">
                    <a:pos x="T4" y="T5"/>
                  </a:cxn>
                </a:cxnLst>
                <a:rect l="0" t="0" r="r" b="b"/>
                <a:pathLst>
                  <a:path w="111" h="63">
                    <a:moveTo>
                      <a:pt x="0" y="0"/>
                    </a:moveTo>
                    <a:lnTo>
                      <a:pt x="0" y="63"/>
                    </a:lnTo>
                    <a:lnTo>
                      <a:pt x="111" y="63"/>
                    </a:lnTo>
                  </a:path>
                </a:pathLst>
              </a:custGeom>
              <a:noFill/>
              <a:ln w="24"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60" name="Freeform 609"/>
              <p:cNvSpPr>
                <a:spLocks/>
              </p:cNvSpPr>
              <p:nvPr/>
            </p:nvSpPr>
            <p:spPr bwMode="auto">
              <a:xfrm>
                <a:off x="3558" y="3816"/>
                <a:ext cx="48" cy="36"/>
              </a:xfrm>
              <a:custGeom>
                <a:avLst/>
                <a:gdLst>
                  <a:gd name="T0" fmla="*/ 0 w 8"/>
                  <a:gd name="T1" fmla="*/ 0 h 6"/>
                  <a:gd name="T2" fmla="*/ 8 w 8"/>
                  <a:gd name="T3" fmla="*/ 3 h 6"/>
                  <a:gd name="T4" fmla="*/ 0 w 8"/>
                  <a:gd name="T5" fmla="*/ 6 h 6"/>
                  <a:gd name="T6" fmla="*/ 0 w 8"/>
                  <a:gd name="T7" fmla="*/ 0 h 6"/>
                </a:gdLst>
                <a:ahLst/>
                <a:cxnLst>
                  <a:cxn ang="0">
                    <a:pos x="T0" y="T1"/>
                  </a:cxn>
                  <a:cxn ang="0">
                    <a:pos x="T2" y="T3"/>
                  </a:cxn>
                  <a:cxn ang="0">
                    <a:pos x="T4" y="T5"/>
                  </a:cxn>
                  <a:cxn ang="0">
                    <a:pos x="T6" y="T7"/>
                  </a:cxn>
                </a:cxnLst>
                <a:rect l="0" t="0" r="r" b="b"/>
                <a:pathLst>
                  <a:path w="8" h="6">
                    <a:moveTo>
                      <a:pt x="0" y="0"/>
                    </a:moveTo>
                    <a:lnTo>
                      <a:pt x="8" y="3"/>
                    </a:lnTo>
                    <a:lnTo>
                      <a:pt x="0" y="6"/>
                    </a:lnTo>
                    <a:cubicBezTo>
                      <a:pt x="1" y="4"/>
                      <a:pt x="1" y="1"/>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61" name="Rectangle 610"/>
              <p:cNvSpPr>
                <a:spLocks noChangeArrowheads="1"/>
              </p:cNvSpPr>
              <p:nvPr/>
            </p:nvSpPr>
            <p:spPr bwMode="auto">
              <a:xfrm>
                <a:off x="2526" y="3990"/>
                <a:ext cx="18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8362" name="Freeform 611"/>
              <p:cNvSpPr>
                <a:spLocks/>
              </p:cNvSpPr>
              <p:nvPr/>
            </p:nvSpPr>
            <p:spPr bwMode="auto">
              <a:xfrm>
                <a:off x="3888" y="3444"/>
                <a:ext cx="0" cy="306"/>
              </a:xfrm>
              <a:custGeom>
                <a:avLst/>
                <a:gdLst>
                  <a:gd name="T0" fmla="*/ 51 h 51"/>
                  <a:gd name="T1" fmla="*/ 0 h 51"/>
                  <a:gd name="T2" fmla="*/ 51 h 51"/>
                </a:gdLst>
                <a:ahLst/>
                <a:cxnLst>
                  <a:cxn ang="0">
                    <a:pos x="0" y="T0"/>
                  </a:cxn>
                  <a:cxn ang="0">
                    <a:pos x="0" y="T1"/>
                  </a:cxn>
                  <a:cxn ang="0">
                    <a:pos x="0" y="T2"/>
                  </a:cxn>
                </a:cxnLst>
                <a:rect l="0" t="0" r="r" b="b"/>
                <a:pathLst>
                  <a:path h="51">
                    <a:moveTo>
                      <a:pt x="0" y="51"/>
                    </a:moveTo>
                    <a:cubicBezTo>
                      <a:pt x="0" y="30"/>
                      <a:pt x="0" y="0"/>
                      <a:pt x="0" y="0"/>
                    </a:cubicBezTo>
                    <a:lnTo>
                      <a:pt x="0" y="5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63" name="Freeform 612"/>
              <p:cNvSpPr>
                <a:spLocks/>
              </p:cNvSpPr>
              <p:nvPr/>
            </p:nvSpPr>
            <p:spPr bwMode="auto">
              <a:xfrm>
                <a:off x="3888" y="3444"/>
                <a:ext cx="0" cy="306"/>
              </a:xfrm>
              <a:custGeom>
                <a:avLst/>
                <a:gdLst>
                  <a:gd name="T0" fmla="*/ 51 h 51"/>
                  <a:gd name="T1" fmla="*/ 0 h 51"/>
                  <a:gd name="T2" fmla="*/ 51 h 51"/>
                </a:gdLst>
                <a:ahLst/>
                <a:cxnLst>
                  <a:cxn ang="0">
                    <a:pos x="0" y="T0"/>
                  </a:cxn>
                  <a:cxn ang="0">
                    <a:pos x="0" y="T1"/>
                  </a:cxn>
                  <a:cxn ang="0">
                    <a:pos x="0" y="T2"/>
                  </a:cxn>
                </a:cxnLst>
                <a:rect l="0" t="0" r="r" b="b"/>
                <a:pathLst>
                  <a:path h="51">
                    <a:moveTo>
                      <a:pt x="0" y="51"/>
                    </a:moveTo>
                    <a:cubicBezTo>
                      <a:pt x="0" y="30"/>
                      <a:pt x="0" y="0"/>
                      <a:pt x="0" y="0"/>
                    </a:cubicBezTo>
                    <a:lnTo>
                      <a:pt x="0" y="51"/>
                    </a:lnTo>
                    <a:close/>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64" name="Freeform 613"/>
              <p:cNvSpPr>
                <a:spLocks/>
              </p:cNvSpPr>
              <p:nvPr/>
            </p:nvSpPr>
            <p:spPr bwMode="auto">
              <a:xfrm>
                <a:off x="3888" y="3744"/>
                <a:ext cx="270" cy="6"/>
              </a:xfrm>
              <a:custGeom>
                <a:avLst/>
                <a:gdLst>
                  <a:gd name="T0" fmla="*/ 0 w 45"/>
                  <a:gd name="T1" fmla="*/ 0 h 1"/>
                  <a:gd name="T2" fmla="*/ 45 w 45"/>
                  <a:gd name="T3" fmla="*/ 0 h 1"/>
                  <a:gd name="T4" fmla="*/ 0 w 45"/>
                  <a:gd name="T5" fmla="*/ 0 h 1"/>
                </a:gdLst>
                <a:ahLst/>
                <a:cxnLst>
                  <a:cxn ang="0">
                    <a:pos x="T0" y="T1"/>
                  </a:cxn>
                  <a:cxn ang="0">
                    <a:pos x="T2" y="T3"/>
                  </a:cxn>
                  <a:cxn ang="0">
                    <a:pos x="T4" y="T5"/>
                  </a:cxn>
                </a:cxnLst>
                <a:rect l="0" t="0" r="r" b="b"/>
                <a:pathLst>
                  <a:path w="45" h="1">
                    <a:moveTo>
                      <a:pt x="0" y="0"/>
                    </a:moveTo>
                    <a:cubicBezTo>
                      <a:pt x="21" y="1"/>
                      <a:pt x="45" y="0"/>
                      <a:pt x="45" y="0"/>
                    </a:cubicBezTo>
                    <a:lnTo>
                      <a:pt x="0"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65" name="Freeform 614"/>
              <p:cNvSpPr>
                <a:spLocks/>
              </p:cNvSpPr>
              <p:nvPr/>
            </p:nvSpPr>
            <p:spPr bwMode="auto">
              <a:xfrm>
                <a:off x="3888" y="3744"/>
                <a:ext cx="270" cy="6"/>
              </a:xfrm>
              <a:custGeom>
                <a:avLst/>
                <a:gdLst>
                  <a:gd name="T0" fmla="*/ 0 w 45"/>
                  <a:gd name="T1" fmla="*/ 0 h 1"/>
                  <a:gd name="T2" fmla="*/ 45 w 45"/>
                  <a:gd name="T3" fmla="*/ 0 h 1"/>
                  <a:gd name="T4" fmla="*/ 0 w 45"/>
                  <a:gd name="T5" fmla="*/ 0 h 1"/>
                </a:gdLst>
                <a:ahLst/>
                <a:cxnLst>
                  <a:cxn ang="0">
                    <a:pos x="T0" y="T1"/>
                  </a:cxn>
                  <a:cxn ang="0">
                    <a:pos x="T2" y="T3"/>
                  </a:cxn>
                  <a:cxn ang="0">
                    <a:pos x="T4" y="T5"/>
                  </a:cxn>
                </a:cxnLst>
                <a:rect l="0" t="0" r="r" b="b"/>
                <a:pathLst>
                  <a:path w="45" h="1">
                    <a:moveTo>
                      <a:pt x="0" y="0"/>
                    </a:moveTo>
                    <a:cubicBezTo>
                      <a:pt x="21" y="1"/>
                      <a:pt x="45" y="0"/>
                      <a:pt x="45" y="0"/>
                    </a:cubicBezTo>
                    <a:lnTo>
                      <a:pt x="0" y="0"/>
                    </a:lnTo>
                    <a:close/>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66" name="Freeform 615"/>
              <p:cNvSpPr>
                <a:spLocks/>
              </p:cNvSpPr>
              <p:nvPr/>
            </p:nvSpPr>
            <p:spPr bwMode="auto">
              <a:xfrm>
                <a:off x="4128" y="3732"/>
                <a:ext cx="42" cy="30"/>
              </a:xfrm>
              <a:custGeom>
                <a:avLst/>
                <a:gdLst>
                  <a:gd name="T0" fmla="*/ 0 w 7"/>
                  <a:gd name="T1" fmla="*/ 0 h 5"/>
                  <a:gd name="T2" fmla="*/ 7 w 7"/>
                  <a:gd name="T3" fmla="*/ 2 h 5"/>
                  <a:gd name="T4" fmla="*/ 0 w 7"/>
                  <a:gd name="T5" fmla="*/ 5 h 5"/>
                  <a:gd name="T6" fmla="*/ 0 w 7"/>
                  <a:gd name="T7" fmla="*/ 0 h 5"/>
                </a:gdLst>
                <a:ahLst/>
                <a:cxnLst>
                  <a:cxn ang="0">
                    <a:pos x="T0" y="T1"/>
                  </a:cxn>
                  <a:cxn ang="0">
                    <a:pos x="T2" y="T3"/>
                  </a:cxn>
                  <a:cxn ang="0">
                    <a:pos x="T4" y="T5"/>
                  </a:cxn>
                  <a:cxn ang="0">
                    <a:pos x="T6" y="T7"/>
                  </a:cxn>
                </a:cxnLst>
                <a:rect l="0" t="0" r="r" b="b"/>
                <a:pathLst>
                  <a:path w="7" h="5">
                    <a:moveTo>
                      <a:pt x="0" y="0"/>
                    </a:moveTo>
                    <a:lnTo>
                      <a:pt x="7" y="2"/>
                    </a:lnTo>
                    <a:lnTo>
                      <a:pt x="0" y="5"/>
                    </a:lnTo>
                    <a:cubicBezTo>
                      <a:pt x="1" y="3"/>
                      <a:pt x="1" y="1"/>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67" name="Rectangle 616"/>
              <p:cNvSpPr>
                <a:spLocks noChangeArrowheads="1"/>
              </p:cNvSpPr>
              <p:nvPr/>
            </p:nvSpPr>
            <p:spPr bwMode="auto">
              <a:xfrm>
                <a:off x="3218" y="3752"/>
                <a:ext cx="11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rd</a:t>
                </a:r>
                <a:endParaRPr kumimoji="0" lang="en-US" sz="1800" b="0" i="0" u="none" strike="noStrike" cap="none" normalizeH="0" baseline="0" smtClean="0">
                  <a:ln>
                    <a:noFill/>
                  </a:ln>
                  <a:solidFill>
                    <a:schemeClr val="tx1"/>
                  </a:solidFill>
                  <a:effectLst/>
                  <a:latin typeface="Arial" pitchFamily="34" charset="0"/>
                </a:endParaRPr>
              </a:p>
            </p:txBody>
          </p:sp>
          <p:sp>
            <p:nvSpPr>
              <p:cNvPr id="8368" name="Rectangle 617"/>
              <p:cNvSpPr>
                <a:spLocks noChangeArrowheads="1"/>
              </p:cNvSpPr>
              <p:nvPr/>
            </p:nvSpPr>
            <p:spPr bwMode="auto">
              <a:xfrm>
                <a:off x="3948" y="3640"/>
                <a:ext cx="22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isWb</a:t>
                </a:r>
                <a:endParaRPr kumimoji="0" lang="en-US" sz="1800" b="0" i="0" u="none" strike="noStrike" cap="none" normalizeH="0" baseline="0" smtClean="0">
                  <a:ln>
                    <a:noFill/>
                  </a:ln>
                  <a:solidFill>
                    <a:schemeClr val="tx1"/>
                  </a:solidFill>
                  <a:effectLst/>
                  <a:latin typeface="Arial" pitchFamily="34" charset="0"/>
                </a:endParaRPr>
              </a:p>
            </p:txBody>
          </p:sp>
          <p:sp>
            <p:nvSpPr>
              <p:cNvPr id="8369" name="Rectangle 618"/>
              <p:cNvSpPr>
                <a:spLocks noChangeArrowheads="1"/>
              </p:cNvSpPr>
              <p:nvPr/>
            </p:nvSpPr>
            <p:spPr bwMode="auto">
              <a:xfrm>
                <a:off x="4164" y="3690"/>
                <a:ext cx="66" cy="396"/>
              </a:xfrm>
              <a:prstGeom prst="rect">
                <a:avLst/>
              </a:prstGeom>
              <a:noFill/>
              <a:ln w="0">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70" name="Freeform 619"/>
              <p:cNvSpPr>
                <a:spLocks/>
              </p:cNvSpPr>
              <p:nvPr/>
            </p:nvSpPr>
            <p:spPr bwMode="auto">
              <a:xfrm>
                <a:off x="4170" y="3714"/>
                <a:ext cx="48" cy="312"/>
              </a:xfrm>
              <a:custGeom>
                <a:avLst/>
                <a:gdLst>
                  <a:gd name="T0" fmla="*/ 6 w 8"/>
                  <a:gd name="T1" fmla="*/ 0 h 52"/>
                  <a:gd name="T2" fmla="*/ 4 w 8"/>
                  <a:gd name="T3" fmla="*/ 9 h 52"/>
                  <a:gd name="T4" fmla="*/ 3 w 8"/>
                  <a:gd name="T5" fmla="*/ 17 h 52"/>
                  <a:gd name="T6" fmla="*/ 3 w 8"/>
                  <a:gd name="T7" fmla="*/ 21 h 52"/>
                  <a:gd name="T8" fmla="*/ 3 w 8"/>
                  <a:gd name="T9" fmla="*/ 21 h 52"/>
                  <a:gd name="T10" fmla="*/ 4 w 8"/>
                  <a:gd name="T11" fmla="*/ 21 h 52"/>
                  <a:gd name="T12" fmla="*/ 6 w 8"/>
                  <a:gd name="T13" fmla="*/ 22 h 52"/>
                  <a:gd name="T14" fmla="*/ 8 w 8"/>
                  <a:gd name="T15" fmla="*/ 22 h 52"/>
                  <a:gd name="T16" fmla="*/ 8 w 8"/>
                  <a:gd name="T17" fmla="*/ 25 h 52"/>
                  <a:gd name="T18" fmla="*/ 7 w 8"/>
                  <a:gd name="T19" fmla="*/ 32 h 52"/>
                  <a:gd name="T20" fmla="*/ 5 w 8"/>
                  <a:gd name="T21" fmla="*/ 40 h 52"/>
                  <a:gd name="T22" fmla="*/ 1 w 8"/>
                  <a:gd name="T23" fmla="*/ 51 h 52"/>
                  <a:gd name="T24" fmla="*/ 0 w 8"/>
                  <a:gd name="T25" fmla="*/ 52 h 52"/>
                  <a:gd name="T26" fmla="*/ 2 w 8"/>
                  <a:gd name="T27" fmla="*/ 46 h 52"/>
                  <a:gd name="T28" fmla="*/ 3 w 8"/>
                  <a:gd name="T29" fmla="*/ 44 h 52"/>
                  <a:gd name="T30" fmla="*/ 3 w 8"/>
                  <a:gd name="T31" fmla="*/ 42 h 52"/>
                  <a:gd name="T32" fmla="*/ 4 w 8"/>
                  <a:gd name="T33" fmla="*/ 42 h 52"/>
                  <a:gd name="T34" fmla="*/ 3 w 8"/>
                  <a:gd name="T35" fmla="*/ 44 h 52"/>
                  <a:gd name="T36" fmla="*/ 5 w 8"/>
                  <a:gd name="T37" fmla="*/ 36 h 52"/>
                  <a:gd name="T38" fmla="*/ 6 w 8"/>
                  <a:gd name="T39" fmla="*/ 31 h 52"/>
                  <a:gd name="T40" fmla="*/ 6 w 8"/>
                  <a:gd name="T41" fmla="*/ 30 h 52"/>
                  <a:gd name="T42" fmla="*/ 6 w 8"/>
                  <a:gd name="T43" fmla="*/ 28 h 52"/>
                  <a:gd name="T44" fmla="*/ 4 w 8"/>
                  <a:gd name="T45" fmla="*/ 28 h 52"/>
                  <a:gd name="T46" fmla="*/ 2 w 8"/>
                  <a:gd name="T47" fmla="*/ 28 h 52"/>
                  <a:gd name="T48" fmla="*/ 1 w 8"/>
                  <a:gd name="T49" fmla="*/ 25 h 52"/>
                  <a:gd name="T50" fmla="*/ 1 w 8"/>
                  <a:gd name="T51" fmla="*/ 21 h 52"/>
                  <a:gd name="T52" fmla="*/ 2 w 8"/>
                  <a:gd name="T53" fmla="*/ 13 h 52"/>
                  <a:gd name="T54" fmla="*/ 4 w 8"/>
                  <a:gd name="T55" fmla="*/ 4 h 52"/>
                  <a:gd name="T56" fmla="*/ 6 w 8"/>
                  <a:gd name="T5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 h="52">
                    <a:moveTo>
                      <a:pt x="6" y="0"/>
                    </a:moveTo>
                    <a:cubicBezTo>
                      <a:pt x="6" y="3"/>
                      <a:pt x="5" y="6"/>
                      <a:pt x="4" y="9"/>
                    </a:cubicBezTo>
                    <a:cubicBezTo>
                      <a:pt x="4" y="12"/>
                      <a:pt x="4" y="15"/>
                      <a:pt x="3" y="17"/>
                    </a:cubicBezTo>
                    <a:cubicBezTo>
                      <a:pt x="3" y="18"/>
                      <a:pt x="3" y="20"/>
                      <a:pt x="3" y="21"/>
                    </a:cubicBezTo>
                    <a:cubicBezTo>
                      <a:pt x="3" y="21"/>
                      <a:pt x="3" y="21"/>
                      <a:pt x="3" y="21"/>
                    </a:cubicBezTo>
                    <a:cubicBezTo>
                      <a:pt x="3" y="21"/>
                      <a:pt x="4" y="21"/>
                      <a:pt x="4" y="21"/>
                    </a:cubicBezTo>
                    <a:cubicBezTo>
                      <a:pt x="4" y="22"/>
                      <a:pt x="5" y="22"/>
                      <a:pt x="6" y="22"/>
                    </a:cubicBezTo>
                    <a:cubicBezTo>
                      <a:pt x="7" y="22"/>
                      <a:pt x="7" y="22"/>
                      <a:pt x="8" y="22"/>
                    </a:cubicBezTo>
                    <a:cubicBezTo>
                      <a:pt x="8" y="22"/>
                      <a:pt x="8" y="23"/>
                      <a:pt x="8" y="25"/>
                    </a:cubicBezTo>
                    <a:cubicBezTo>
                      <a:pt x="8" y="28"/>
                      <a:pt x="8" y="30"/>
                      <a:pt x="7" y="32"/>
                    </a:cubicBezTo>
                    <a:cubicBezTo>
                      <a:pt x="7" y="35"/>
                      <a:pt x="6" y="38"/>
                      <a:pt x="5" y="40"/>
                    </a:cubicBezTo>
                    <a:cubicBezTo>
                      <a:pt x="4" y="44"/>
                      <a:pt x="2" y="47"/>
                      <a:pt x="1" y="51"/>
                    </a:cubicBezTo>
                    <a:cubicBezTo>
                      <a:pt x="1" y="52"/>
                      <a:pt x="1" y="51"/>
                      <a:pt x="0" y="52"/>
                    </a:cubicBezTo>
                    <a:lnTo>
                      <a:pt x="2" y="46"/>
                    </a:lnTo>
                    <a:cubicBezTo>
                      <a:pt x="3" y="45"/>
                      <a:pt x="2" y="45"/>
                      <a:pt x="3" y="44"/>
                    </a:cubicBezTo>
                    <a:cubicBezTo>
                      <a:pt x="3" y="43"/>
                      <a:pt x="3" y="43"/>
                      <a:pt x="3" y="42"/>
                    </a:cubicBezTo>
                    <a:cubicBezTo>
                      <a:pt x="4" y="42"/>
                      <a:pt x="4" y="41"/>
                      <a:pt x="4" y="42"/>
                    </a:cubicBezTo>
                    <a:cubicBezTo>
                      <a:pt x="1" y="50"/>
                      <a:pt x="2" y="46"/>
                      <a:pt x="3" y="44"/>
                    </a:cubicBezTo>
                    <a:cubicBezTo>
                      <a:pt x="4" y="41"/>
                      <a:pt x="5" y="39"/>
                      <a:pt x="5" y="36"/>
                    </a:cubicBezTo>
                    <a:cubicBezTo>
                      <a:pt x="6" y="35"/>
                      <a:pt x="6" y="32"/>
                      <a:pt x="6" y="31"/>
                    </a:cubicBezTo>
                    <a:cubicBezTo>
                      <a:pt x="6" y="30"/>
                      <a:pt x="6" y="30"/>
                      <a:pt x="6" y="30"/>
                    </a:cubicBezTo>
                    <a:cubicBezTo>
                      <a:pt x="6" y="29"/>
                      <a:pt x="6" y="28"/>
                      <a:pt x="6" y="28"/>
                    </a:cubicBezTo>
                    <a:cubicBezTo>
                      <a:pt x="5" y="28"/>
                      <a:pt x="5" y="28"/>
                      <a:pt x="4" y="28"/>
                    </a:cubicBezTo>
                    <a:cubicBezTo>
                      <a:pt x="3" y="28"/>
                      <a:pt x="3" y="28"/>
                      <a:pt x="2" y="28"/>
                    </a:cubicBezTo>
                    <a:cubicBezTo>
                      <a:pt x="1" y="27"/>
                      <a:pt x="1" y="28"/>
                      <a:pt x="1" y="25"/>
                    </a:cubicBezTo>
                    <a:cubicBezTo>
                      <a:pt x="1" y="24"/>
                      <a:pt x="1" y="23"/>
                      <a:pt x="1" y="21"/>
                    </a:cubicBezTo>
                    <a:cubicBezTo>
                      <a:pt x="1" y="19"/>
                      <a:pt x="2" y="16"/>
                      <a:pt x="2" y="13"/>
                    </a:cubicBezTo>
                    <a:cubicBezTo>
                      <a:pt x="3" y="10"/>
                      <a:pt x="4" y="7"/>
                      <a:pt x="4" y="4"/>
                    </a:cubicBezTo>
                    <a:lnTo>
                      <a:pt x="6" y="0"/>
                    </a:lnTo>
                    <a:close/>
                  </a:path>
                </a:pathLst>
              </a:custGeom>
              <a:solidFill>
                <a:srgbClr val="E5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71" name="Freeform 620"/>
              <p:cNvSpPr>
                <a:spLocks/>
              </p:cNvSpPr>
              <p:nvPr/>
            </p:nvSpPr>
            <p:spPr bwMode="auto">
              <a:xfrm>
                <a:off x="4170" y="3714"/>
                <a:ext cx="48" cy="312"/>
              </a:xfrm>
              <a:custGeom>
                <a:avLst/>
                <a:gdLst>
                  <a:gd name="T0" fmla="*/ 6 w 8"/>
                  <a:gd name="T1" fmla="*/ 0 h 52"/>
                  <a:gd name="T2" fmla="*/ 4 w 8"/>
                  <a:gd name="T3" fmla="*/ 9 h 52"/>
                  <a:gd name="T4" fmla="*/ 3 w 8"/>
                  <a:gd name="T5" fmla="*/ 17 h 52"/>
                  <a:gd name="T6" fmla="*/ 3 w 8"/>
                  <a:gd name="T7" fmla="*/ 21 h 52"/>
                  <a:gd name="T8" fmla="*/ 3 w 8"/>
                  <a:gd name="T9" fmla="*/ 21 h 52"/>
                  <a:gd name="T10" fmla="*/ 4 w 8"/>
                  <a:gd name="T11" fmla="*/ 21 h 52"/>
                  <a:gd name="T12" fmla="*/ 6 w 8"/>
                  <a:gd name="T13" fmla="*/ 22 h 52"/>
                  <a:gd name="T14" fmla="*/ 8 w 8"/>
                  <a:gd name="T15" fmla="*/ 22 h 52"/>
                  <a:gd name="T16" fmla="*/ 8 w 8"/>
                  <a:gd name="T17" fmla="*/ 25 h 52"/>
                  <a:gd name="T18" fmla="*/ 7 w 8"/>
                  <a:gd name="T19" fmla="*/ 32 h 52"/>
                  <a:gd name="T20" fmla="*/ 5 w 8"/>
                  <a:gd name="T21" fmla="*/ 40 h 52"/>
                  <a:gd name="T22" fmla="*/ 1 w 8"/>
                  <a:gd name="T23" fmla="*/ 51 h 52"/>
                  <a:gd name="T24" fmla="*/ 0 w 8"/>
                  <a:gd name="T25" fmla="*/ 52 h 52"/>
                  <a:gd name="T26" fmla="*/ 2 w 8"/>
                  <a:gd name="T27" fmla="*/ 46 h 52"/>
                  <a:gd name="T28" fmla="*/ 3 w 8"/>
                  <a:gd name="T29" fmla="*/ 44 h 52"/>
                  <a:gd name="T30" fmla="*/ 3 w 8"/>
                  <a:gd name="T31" fmla="*/ 42 h 52"/>
                  <a:gd name="T32" fmla="*/ 4 w 8"/>
                  <a:gd name="T33" fmla="*/ 42 h 52"/>
                  <a:gd name="T34" fmla="*/ 3 w 8"/>
                  <a:gd name="T35" fmla="*/ 44 h 52"/>
                  <a:gd name="T36" fmla="*/ 5 w 8"/>
                  <a:gd name="T37" fmla="*/ 36 h 52"/>
                  <a:gd name="T38" fmla="*/ 6 w 8"/>
                  <a:gd name="T39" fmla="*/ 31 h 52"/>
                  <a:gd name="T40" fmla="*/ 6 w 8"/>
                  <a:gd name="T41" fmla="*/ 30 h 52"/>
                  <a:gd name="T42" fmla="*/ 6 w 8"/>
                  <a:gd name="T43" fmla="*/ 28 h 52"/>
                  <a:gd name="T44" fmla="*/ 4 w 8"/>
                  <a:gd name="T45" fmla="*/ 28 h 52"/>
                  <a:gd name="T46" fmla="*/ 2 w 8"/>
                  <a:gd name="T47" fmla="*/ 28 h 52"/>
                  <a:gd name="T48" fmla="*/ 1 w 8"/>
                  <a:gd name="T49" fmla="*/ 25 h 52"/>
                  <a:gd name="T50" fmla="*/ 1 w 8"/>
                  <a:gd name="T51" fmla="*/ 21 h 52"/>
                  <a:gd name="T52" fmla="*/ 2 w 8"/>
                  <a:gd name="T53" fmla="*/ 13 h 52"/>
                  <a:gd name="T54" fmla="*/ 4 w 8"/>
                  <a:gd name="T55" fmla="*/ 4 h 52"/>
                  <a:gd name="T56" fmla="*/ 6 w 8"/>
                  <a:gd name="T5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 h="52">
                    <a:moveTo>
                      <a:pt x="6" y="0"/>
                    </a:moveTo>
                    <a:cubicBezTo>
                      <a:pt x="6" y="3"/>
                      <a:pt x="5" y="6"/>
                      <a:pt x="4" y="9"/>
                    </a:cubicBezTo>
                    <a:cubicBezTo>
                      <a:pt x="4" y="12"/>
                      <a:pt x="4" y="15"/>
                      <a:pt x="3" y="17"/>
                    </a:cubicBezTo>
                    <a:cubicBezTo>
                      <a:pt x="3" y="18"/>
                      <a:pt x="3" y="20"/>
                      <a:pt x="3" y="21"/>
                    </a:cubicBezTo>
                    <a:cubicBezTo>
                      <a:pt x="3" y="21"/>
                      <a:pt x="3" y="21"/>
                      <a:pt x="3" y="21"/>
                    </a:cubicBezTo>
                    <a:cubicBezTo>
                      <a:pt x="3" y="21"/>
                      <a:pt x="4" y="21"/>
                      <a:pt x="4" y="21"/>
                    </a:cubicBezTo>
                    <a:cubicBezTo>
                      <a:pt x="4" y="22"/>
                      <a:pt x="5" y="22"/>
                      <a:pt x="6" y="22"/>
                    </a:cubicBezTo>
                    <a:cubicBezTo>
                      <a:pt x="7" y="22"/>
                      <a:pt x="7" y="22"/>
                      <a:pt x="8" y="22"/>
                    </a:cubicBezTo>
                    <a:cubicBezTo>
                      <a:pt x="8" y="22"/>
                      <a:pt x="8" y="23"/>
                      <a:pt x="8" y="25"/>
                    </a:cubicBezTo>
                    <a:cubicBezTo>
                      <a:pt x="8" y="28"/>
                      <a:pt x="8" y="30"/>
                      <a:pt x="7" y="32"/>
                    </a:cubicBezTo>
                    <a:cubicBezTo>
                      <a:pt x="7" y="35"/>
                      <a:pt x="6" y="38"/>
                      <a:pt x="5" y="40"/>
                    </a:cubicBezTo>
                    <a:cubicBezTo>
                      <a:pt x="4" y="44"/>
                      <a:pt x="2" y="47"/>
                      <a:pt x="1" y="51"/>
                    </a:cubicBezTo>
                    <a:cubicBezTo>
                      <a:pt x="1" y="52"/>
                      <a:pt x="1" y="51"/>
                      <a:pt x="0" y="52"/>
                    </a:cubicBezTo>
                    <a:lnTo>
                      <a:pt x="2" y="46"/>
                    </a:lnTo>
                    <a:cubicBezTo>
                      <a:pt x="3" y="45"/>
                      <a:pt x="2" y="45"/>
                      <a:pt x="3" y="44"/>
                    </a:cubicBezTo>
                    <a:cubicBezTo>
                      <a:pt x="3" y="43"/>
                      <a:pt x="3" y="43"/>
                      <a:pt x="3" y="42"/>
                    </a:cubicBezTo>
                    <a:cubicBezTo>
                      <a:pt x="4" y="42"/>
                      <a:pt x="4" y="41"/>
                      <a:pt x="4" y="42"/>
                    </a:cubicBezTo>
                    <a:cubicBezTo>
                      <a:pt x="1" y="50"/>
                      <a:pt x="2" y="46"/>
                      <a:pt x="3" y="44"/>
                    </a:cubicBezTo>
                    <a:cubicBezTo>
                      <a:pt x="4" y="41"/>
                      <a:pt x="5" y="39"/>
                      <a:pt x="5" y="36"/>
                    </a:cubicBezTo>
                    <a:cubicBezTo>
                      <a:pt x="6" y="35"/>
                      <a:pt x="6" y="32"/>
                      <a:pt x="6" y="31"/>
                    </a:cubicBezTo>
                    <a:cubicBezTo>
                      <a:pt x="6" y="30"/>
                      <a:pt x="6" y="30"/>
                      <a:pt x="6" y="30"/>
                    </a:cubicBezTo>
                    <a:cubicBezTo>
                      <a:pt x="6" y="29"/>
                      <a:pt x="6" y="28"/>
                      <a:pt x="6" y="28"/>
                    </a:cubicBezTo>
                    <a:cubicBezTo>
                      <a:pt x="5" y="28"/>
                      <a:pt x="5" y="28"/>
                      <a:pt x="4" y="28"/>
                    </a:cubicBezTo>
                    <a:cubicBezTo>
                      <a:pt x="3" y="28"/>
                      <a:pt x="3" y="28"/>
                      <a:pt x="2" y="28"/>
                    </a:cubicBezTo>
                    <a:cubicBezTo>
                      <a:pt x="1" y="27"/>
                      <a:pt x="1" y="28"/>
                      <a:pt x="1" y="25"/>
                    </a:cubicBezTo>
                    <a:cubicBezTo>
                      <a:pt x="1" y="24"/>
                      <a:pt x="1" y="23"/>
                      <a:pt x="1" y="21"/>
                    </a:cubicBezTo>
                    <a:cubicBezTo>
                      <a:pt x="1" y="19"/>
                      <a:pt x="2" y="16"/>
                      <a:pt x="2" y="13"/>
                    </a:cubicBezTo>
                    <a:cubicBezTo>
                      <a:pt x="3" y="10"/>
                      <a:pt x="4" y="7"/>
                      <a:pt x="4" y="4"/>
                    </a:cubicBezTo>
                    <a:lnTo>
                      <a:pt x="6" y="0"/>
                    </a:lnTo>
                    <a:close/>
                  </a:path>
                </a:pathLst>
              </a:custGeom>
              <a:noFill/>
              <a:ln w="0">
                <a:solidFill>
                  <a:srgbClr val="E542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72" name="Rectangle 621"/>
              <p:cNvSpPr>
                <a:spLocks noChangeArrowheads="1"/>
              </p:cNvSpPr>
              <p:nvPr/>
            </p:nvSpPr>
            <p:spPr bwMode="auto">
              <a:xfrm>
                <a:off x="3510" y="1416"/>
                <a:ext cx="72" cy="324"/>
              </a:xfrm>
              <a:prstGeom prst="rect">
                <a:avLst/>
              </a:prstGeom>
              <a:noFill/>
              <a:ln w="0">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73" name="Freeform 622"/>
              <p:cNvSpPr>
                <a:spLocks/>
              </p:cNvSpPr>
              <p:nvPr/>
            </p:nvSpPr>
            <p:spPr bwMode="auto">
              <a:xfrm>
                <a:off x="3522" y="1434"/>
                <a:ext cx="48" cy="258"/>
              </a:xfrm>
              <a:custGeom>
                <a:avLst/>
                <a:gdLst>
                  <a:gd name="T0" fmla="*/ 6 w 8"/>
                  <a:gd name="T1" fmla="*/ 0 h 43"/>
                  <a:gd name="T2" fmla="*/ 4 w 8"/>
                  <a:gd name="T3" fmla="*/ 8 h 43"/>
                  <a:gd name="T4" fmla="*/ 3 w 8"/>
                  <a:gd name="T5" fmla="*/ 14 h 43"/>
                  <a:gd name="T6" fmla="*/ 2 w 8"/>
                  <a:gd name="T7" fmla="*/ 17 h 43"/>
                  <a:gd name="T8" fmla="*/ 2 w 8"/>
                  <a:gd name="T9" fmla="*/ 18 h 43"/>
                  <a:gd name="T10" fmla="*/ 3 w 8"/>
                  <a:gd name="T11" fmla="*/ 18 h 43"/>
                  <a:gd name="T12" fmla="*/ 6 w 8"/>
                  <a:gd name="T13" fmla="*/ 18 h 43"/>
                  <a:gd name="T14" fmla="*/ 8 w 8"/>
                  <a:gd name="T15" fmla="*/ 18 h 43"/>
                  <a:gd name="T16" fmla="*/ 8 w 8"/>
                  <a:gd name="T17" fmla="*/ 21 h 43"/>
                  <a:gd name="T18" fmla="*/ 7 w 8"/>
                  <a:gd name="T19" fmla="*/ 27 h 43"/>
                  <a:gd name="T20" fmla="*/ 5 w 8"/>
                  <a:gd name="T21" fmla="*/ 33 h 43"/>
                  <a:gd name="T22" fmla="*/ 1 w 8"/>
                  <a:gd name="T23" fmla="*/ 42 h 43"/>
                  <a:gd name="T24" fmla="*/ 0 w 8"/>
                  <a:gd name="T25" fmla="*/ 43 h 43"/>
                  <a:gd name="T26" fmla="*/ 2 w 8"/>
                  <a:gd name="T27" fmla="*/ 38 h 43"/>
                  <a:gd name="T28" fmla="*/ 3 w 8"/>
                  <a:gd name="T29" fmla="*/ 37 h 43"/>
                  <a:gd name="T30" fmla="*/ 3 w 8"/>
                  <a:gd name="T31" fmla="*/ 35 h 43"/>
                  <a:gd name="T32" fmla="*/ 4 w 8"/>
                  <a:gd name="T33" fmla="*/ 34 h 43"/>
                  <a:gd name="T34" fmla="*/ 3 w 8"/>
                  <a:gd name="T35" fmla="*/ 36 h 43"/>
                  <a:gd name="T36" fmla="*/ 5 w 8"/>
                  <a:gd name="T37" fmla="*/ 30 h 43"/>
                  <a:gd name="T38" fmla="*/ 6 w 8"/>
                  <a:gd name="T39" fmla="*/ 25 h 43"/>
                  <a:gd name="T40" fmla="*/ 6 w 8"/>
                  <a:gd name="T41" fmla="*/ 25 h 43"/>
                  <a:gd name="T42" fmla="*/ 6 w 8"/>
                  <a:gd name="T43" fmla="*/ 23 h 43"/>
                  <a:gd name="T44" fmla="*/ 4 w 8"/>
                  <a:gd name="T45" fmla="*/ 23 h 43"/>
                  <a:gd name="T46" fmla="*/ 1 w 8"/>
                  <a:gd name="T47" fmla="*/ 23 h 43"/>
                  <a:gd name="T48" fmla="*/ 0 w 8"/>
                  <a:gd name="T49" fmla="*/ 21 h 43"/>
                  <a:gd name="T50" fmla="*/ 1 w 8"/>
                  <a:gd name="T51" fmla="*/ 18 h 43"/>
                  <a:gd name="T52" fmla="*/ 2 w 8"/>
                  <a:gd name="T53" fmla="*/ 11 h 43"/>
                  <a:gd name="T54" fmla="*/ 4 w 8"/>
                  <a:gd name="T55" fmla="*/ 4 h 43"/>
                  <a:gd name="T56" fmla="*/ 6 w 8"/>
                  <a:gd name="T5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 h="43">
                    <a:moveTo>
                      <a:pt x="6" y="0"/>
                    </a:moveTo>
                    <a:cubicBezTo>
                      <a:pt x="6" y="3"/>
                      <a:pt x="5" y="5"/>
                      <a:pt x="4" y="8"/>
                    </a:cubicBezTo>
                    <a:cubicBezTo>
                      <a:pt x="4" y="10"/>
                      <a:pt x="3" y="12"/>
                      <a:pt x="3" y="14"/>
                    </a:cubicBezTo>
                    <a:cubicBezTo>
                      <a:pt x="3" y="15"/>
                      <a:pt x="3" y="16"/>
                      <a:pt x="2" y="17"/>
                    </a:cubicBezTo>
                    <a:cubicBezTo>
                      <a:pt x="2" y="17"/>
                      <a:pt x="2" y="17"/>
                      <a:pt x="2" y="18"/>
                    </a:cubicBezTo>
                    <a:cubicBezTo>
                      <a:pt x="2" y="18"/>
                      <a:pt x="3" y="18"/>
                      <a:pt x="3" y="18"/>
                    </a:cubicBezTo>
                    <a:cubicBezTo>
                      <a:pt x="4" y="18"/>
                      <a:pt x="5" y="18"/>
                      <a:pt x="6" y="18"/>
                    </a:cubicBezTo>
                    <a:cubicBezTo>
                      <a:pt x="6" y="18"/>
                      <a:pt x="7" y="18"/>
                      <a:pt x="8" y="18"/>
                    </a:cubicBezTo>
                    <a:cubicBezTo>
                      <a:pt x="8" y="18"/>
                      <a:pt x="8" y="19"/>
                      <a:pt x="8" y="21"/>
                    </a:cubicBezTo>
                    <a:cubicBezTo>
                      <a:pt x="8" y="23"/>
                      <a:pt x="8" y="25"/>
                      <a:pt x="7" y="27"/>
                    </a:cubicBezTo>
                    <a:cubicBezTo>
                      <a:pt x="6" y="29"/>
                      <a:pt x="6" y="31"/>
                      <a:pt x="5" y="33"/>
                    </a:cubicBezTo>
                    <a:cubicBezTo>
                      <a:pt x="4" y="36"/>
                      <a:pt x="2" y="39"/>
                      <a:pt x="1" y="42"/>
                    </a:cubicBezTo>
                    <a:cubicBezTo>
                      <a:pt x="0" y="43"/>
                      <a:pt x="1" y="42"/>
                      <a:pt x="0" y="43"/>
                    </a:cubicBezTo>
                    <a:lnTo>
                      <a:pt x="2" y="38"/>
                    </a:lnTo>
                    <a:cubicBezTo>
                      <a:pt x="2" y="37"/>
                      <a:pt x="2" y="37"/>
                      <a:pt x="3" y="37"/>
                    </a:cubicBezTo>
                    <a:cubicBezTo>
                      <a:pt x="3" y="36"/>
                      <a:pt x="3" y="36"/>
                      <a:pt x="3" y="35"/>
                    </a:cubicBezTo>
                    <a:cubicBezTo>
                      <a:pt x="3" y="35"/>
                      <a:pt x="4" y="34"/>
                      <a:pt x="4" y="34"/>
                    </a:cubicBezTo>
                    <a:cubicBezTo>
                      <a:pt x="0" y="41"/>
                      <a:pt x="2" y="38"/>
                      <a:pt x="3" y="36"/>
                    </a:cubicBezTo>
                    <a:cubicBezTo>
                      <a:pt x="4" y="34"/>
                      <a:pt x="4" y="32"/>
                      <a:pt x="5" y="30"/>
                    </a:cubicBezTo>
                    <a:cubicBezTo>
                      <a:pt x="5" y="29"/>
                      <a:pt x="6" y="27"/>
                      <a:pt x="6" y="25"/>
                    </a:cubicBezTo>
                    <a:cubicBezTo>
                      <a:pt x="6" y="25"/>
                      <a:pt x="6" y="25"/>
                      <a:pt x="6" y="25"/>
                    </a:cubicBezTo>
                    <a:cubicBezTo>
                      <a:pt x="6" y="24"/>
                      <a:pt x="6" y="23"/>
                      <a:pt x="6" y="23"/>
                    </a:cubicBezTo>
                    <a:cubicBezTo>
                      <a:pt x="5" y="23"/>
                      <a:pt x="5" y="23"/>
                      <a:pt x="4" y="23"/>
                    </a:cubicBezTo>
                    <a:cubicBezTo>
                      <a:pt x="3" y="23"/>
                      <a:pt x="2" y="23"/>
                      <a:pt x="1" y="23"/>
                    </a:cubicBezTo>
                    <a:cubicBezTo>
                      <a:pt x="1" y="23"/>
                      <a:pt x="0" y="23"/>
                      <a:pt x="0" y="21"/>
                    </a:cubicBezTo>
                    <a:cubicBezTo>
                      <a:pt x="0" y="20"/>
                      <a:pt x="1" y="19"/>
                      <a:pt x="1" y="18"/>
                    </a:cubicBezTo>
                    <a:cubicBezTo>
                      <a:pt x="1" y="16"/>
                      <a:pt x="2" y="13"/>
                      <a:pt x="2" y="11"/>
                    </a:cubicBezTo>
                    <a:cubicBezTo>
                      <a:pt x="3" y="9"/>
                      <a:pt x="3" y="6"/>
                      <a:pt x="4" y="4"/>
                    </a:cubicBezTo>
                    <a:lnTo>
                      <a:pt x="6" y="0"/>
                    </a:lnTo>
                    <a:close/>
                  </a:path>
                </a:pathLst>
              </a:custGeom>
              <a:solidFill>
                <a:srgbClr val="E54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74" name="Freeform 623"/>
              <p:cNvSpPr>
                <a:spLocks/>
              </p:cNvSpPr>
              <p:nvPr/>
            </p:nvSpPr>
            <p:spPr bwMode="auto">
              <a:xfrm>
                <a:off x="3522" y="1434"/>
                <a:ext cx="48" cy="258"/>
              </a:xfrm>
              <a:custGeom>
                <a:avLst/>
                <a:gdLst>
                  <a:gd name="T0" fmla="*/ 6 w 8"/>
                  <a:gd name="T1" fmla="*/ 0 h 43"/>
                  <a:gd name="T2" fmla="*/ 4 w 8"/>
                  <a:gd name="T3" fmla="*/ 8 h 43"/>
                  <a:gd name="T4" fmla="*/ 3 w 8"/>
                  <a:gd name="T5" fmla="*/ 14 h 43"/>
                  <a:gd name="T6" fmla="*/ 2 w 8"/>
                  <a:gd name="T7" fmla="*/ 17 h 43"/>
                  <a:gd name="T8" fmla="*/ 2 w 8"/>
                  <a:gd name="T9" fmla="*/ 18 h 43"/>
                  <a:gd name="T10" fmla="*/ 3 w 8"/>
                  <a:gd name="T11" fmla="*/ 18 h 43"/>
                  <a:gd name="T12" fmla="*/ 6 w 8"/>
                  <a:gd name="T13" fmla="*/ 18 h 43"/>
                  <a:gd name="T14" fmla="*/ 8 w 8"/>
                  <a:gd name="T15" fmla="*/ 18 h 43"/>
                  <a:gd name="T16" fmla="*/ 8 w 8"/>
                  <a:gd name="T17" fmla="*/ 21 h 43"/>
                  <a:gd name="T18" fmla="*/ 7 w 8"/>
                  <a:gd name="T19" fmla="*/ 27 h 43"/>
                  <a:gd name="T20" fmla="*/ 5 w 8"/>
                  <a:gd name="T21" fmla="*/ 33 h 43"/>
                  <a:gd name="T22" fmla="*/ 1 w 8"/>
                  <a:gd name="T23" fmla="*/ 42 h 43"/>
                  <a:gd name="T24" fmla="*/ 0 w 8"/>
                  <a:gd name="T25" fmla="*/ 43 h 43"/>
                  <a:gd name="T26" fmla="*/ 2 w 8"/>
                  <a:gd name="T27" fmla="*/ 38 h 43"/>
                  <a:gd name="T28" fmla="*/ 3 w 8"/>
                  <a:gd name="T29" fmla="*/ 37 h 43"/>
                  <a:gd name="T30" fmla="*/ 3 w 8"/>
                  <a:gd name="T31" fmla="*/ 35 h 43"/>
                  <a:gd name="T32" fmla="*/ 4 w 8"/>
                  <a:gd name="T33" fmla="*/ 34 h 43"/>
                  <a:gd name="T34" fmla="*/ 3 w 8"/>
                  <a:gd name="T35" fmla="*/ 36 h 43"/>
                  <a:gd name="T36" fmla="*/ 5 w 8"/>
                  <a:gd name="T37" fmla="*/ 30 h 43"/>
                  <a:gd name="T38" fmla="*/ 6 w 8"/>
                  <a:gd name="T39" fmla="*/ 25 h 43"/>
                  <a:gd name="T40" fmla="*/ 6 w 8"/>
                  <a:gd name="T41" fmla="*/ 25 h 43"/>
                  <a:gd name="T42" fmla="*/ 6 w 8"/>
                  <a:gd name="T43" fmla="*/ 23 h 43"/>
                  <a:gd name="T44" fmla="*/ 4 w 8"/>
                  <a:gd name="T45" fmla="*/ 23 h 43"/>
                  <a:gd name="T46" fmla="*/ 1 w 8"/>
                  <a:gd name="T47" fmla="*/ 23 h 43"/>
                  <a:gd name="T48" fmla="*/ 0 w 8"/>
                  <a:gd name="T49" fmla="*/ 21 h 43"/>
                  <a:gd name="T50" fmla="*/ 1 w 8"/>
                  <a:gd name="T51" fmla="*/ 18 h 43"/>
                  <a:gd name="T52" fmla="*/ 2 w 8"/>
                  <a:gd name="T53" fmla="*/ 11 h 43"/>
                  <a:gd name="T54" fmla="*/ 4 w 8"/>
                  <a:gd name="T55" fmla="*/ 4 h 43"/>
                  <a:gd name="T56" fmla="*/ 6 w 8"/>
                  <a:gd name="T5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 h="43">
                    <a:moveTo>
                      <a:pt x="6" y="0"/>
                    </a:moveTo>
                    <a:cubicBezTo>
                      <a:pt x="6" y="3"/>
                      <a:pt x="5" y="5"/>
                      <a:pt x="4" y="8"/>
                    </a:cubicBezTo>
                    <a:cubicBezTo>
                      <a:pt x="4" y="10"/>
                      <a:pt x="3" y="12"/>
                      <a:pt x="3" y="14"/>
                    </a:cubicBezTo>
                    <a:cubicBezTo>
                      <a:pt x="3" y="15"/>
                      <a:pt x="3" y="16"/>
                      <a:pt x="2" y="17"/>
                    </a:cubicBezTo>
                    <a:cubicBezTo>
                      <a:pt x="2" y="17"/>
                      <a:pt x="2" y="17"/>
                      <a:pt x="2" y="18"/>
                    </a:cubicBezTo>
                    <a:cubicBezTo>
                      <a:pt x="2" y="18"/>
                      <a:pt x="3" y="18"/>
                      <a:pt x="3" y="18"/>
                    </a:cubicBezTo>
                    <a:cubicBezTo>
                      <a:pt x="4" y="18"/>
                      <a:pt x="5" y="18"/>
                      <a:pt x="6" y="18"/>
                    </a:cubicBezTo>
                    <a:cubicBezTo>
                      <a:pt x="6" y="18"/>
                      <a:pt x="7" y="18"/>
                      <a:pt x="8" y="18"/>
                    </a:cubicBezTo>
                    <a:cubicBezTo>
                      <a:pt x="8" y="18"/>
                      <a:pt x="8" y="19"/>
                      <a:pt x="8" y="21"/>
                    </a:cubicBezTo>
                    <a:cubicBezTo>
                      <a:pt x="8" y="23"/>
                      <a:pt x="8" y="25"/>
                      <a:pt x="7" y="27"/>
                    </a:cubicBezTo>
                    <a:cubicBezTo>
                      <a:pt x="6" y="29"/>
                      <a:pt x="6" y="31"/>
                      <a:pt x="5" y="33"/>
                    </a:cubicBezTo>
                    <a:cubicBezTo>
                      <a:pt x="4" y="36"/>
                      <a:pt x="2" y="39"/>
                      <a:pt x="1" y="42"/>
                    </a:cubicBezTo>
                    <a:cubicBezTo>
                      <a:pt x="0" y="43"/>
                      <a:pt x="1" y="42"/>
                      <a:pt x="0" y="43"/>
                    </a:cubicBezTo>
                    <a:lnTo>
                      <a:pt x="2" y="38"/>
                    </a:lnTo>
                    <a:cubicBezTo>
                      <a:pt x="2" y="37"/>
                      <a:pt x="2" y="37"/>
                      <a:pt x="3" y="37"/>
                    </a:cubicBezTo>
                    <a:cubicBezTo>
                      <a:pt x="3" y="36"/>
                      <a:pt x="3" y="36"/>
                      <a:pt x="3" y="35"/>
                    </a:cubicBezTo>
                    <a:cubicBezTo>
                      <a:pt x="3" y="35"/>
                      <a:pt x="4" y="34"/>
                      <a:pt x="4" y="34"/>
                    </a:cubicBezTo>
                    <a:cubicBezTo>
                      <a:pt x="0" y="41"/>
                      <a:pt x="2" y="38"/>
                      <a:pt x="3" y="36"/>
                    </a:cubicBezTo>
                    <a:cubicBezTo>
                      <a:pt x="4" y="34"/>
                      <a:pt x="4" y="32"/>
                      <a:pt x="5" y="30"/>
                    </a:cubicBezTo>
                    <a:cubicBezTo>
                      <a:pt x="5" y="29"/>
                      <a:pt x="6" y="27"/>
                      <a:pt x="6" y="25"/>
                    </a:cubicBezTo>
                    <a:cubicBezTo>
                      <a:pt x="6" y="25"/>
                      <a:pt x="6" y="25"/>
                      <a:pt x="6" y="25"/>
                    </a:cubicBezTo>
                    <a:cubicBezTo>
                      <a:pt x="6" y="24"/>
                      <a:pt x="6" y="23"/>
                      <a:pt x="6" y="23"/>
                    </a:cubicBezTo>
                    <a:cubicBezTo>
                      <a:pt x="5" y="23"/>
                      <a:pt x="5" y="23"/>
                      <a:pt x="4" y="23"/>
                    </a:cubicBezTo>
                    <a:cubicBezTo>
                      <a:pt x="3" y="23"/>
                      <a:pt x="2" y="23"/>
                      <a:pt x="1" y="23"/>
                    </a:cubicBezTo>
                    <a:cubicBezTo>
                      <a:pt x="1" y="23"/>
                      <a:pt x="0" y="23"/>
                      <a:pt x="0" y="21"/>
                    </a:cubicBezTo>
                    <a:cubicBezTo>
                      <a:pt x="0" y="20"/>
                      <a:pt x="1" y="19"/>
                      <a:pt x="1" y="18"/>
                    </a:cubicBezTo>
                    <a:cubicBezTo>
                      <a:pt x="1" y="16"/>
                      <a:pt x="2" y="13"/>
                      <a:pt x="2" y="11"/>
                    </a:cubicBezTo>
                    <a:cubicBezTo>
                      <a:pt x="3" y="9"/>
                      <a:pt x="3" y="6"/>
                      <a:pt x="4" y="4"/>
                    </a:cubicBezTo>
                    <a:lnTo>
                      <a:pt x="6" y="0"/>
                    </a:lnTo>
                    <a:close/>
                  </a:path>
                </a:pathLst>
              </a:custGeom>
              <a:noFill/>
              <a:ln w="0">
                <a:solidFill>
                  <a:srgbClr val="E542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75" name="Line 624"/>
              <p:cNvSpPr>
                <a:spLocks noChangeShapeType="1"/>
              </p:cNvSpPr>
              <p:nvPr/>
            </p:nvSpPr>
            <p:spPr bwMode="auto">
              <a:xfrm flipH="1">
                <a:off x="3156" y="1488"/>
                <a:ext cx="360" cy="0"/>
              </a:xfrm>
              <a:prstGeom prst="line">
                <a:avLst/>
              </a:prstGeom>
              <a:noFill/>
              <a:ln w="24" cap="flat">
                <a:solidFill>
                  <a:srgbClr val="E542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76" name="Freeform 625"/>
              <p:cNvSpPr>
                <a:spLocks/>
              </p:cNvSpPr>
              <p:nvPr/>
            </p:nvSpPr>
            <p:spPr bwMode="auto">
              <a:xfrm>
                <a:off x="3150" y="1470"/>
                <a:ext cx="48" cy="36"/>
              </a:xfrm>
              <a:custGeom>
                <a:avLst/>
                <a:gdLst>
                  <a:gd name="T0" fmla="*/ 8 w 8"/>
                  <a:gd name="T1" fmla="*/ 6 h 6"/>
                  <a:gd name="T2" fmla="*/ 0 w 8"/>
                  <a:gd name="T3" fmla="*/ 3 h 6"/>
                  <a:gd name="T4" fmla="*/ 8 w 8"/>
                  <a:gd name="T5" fmla="*/ 0 h 6"/>
                  <a:gd name="T6" fmla="*/ 8 w 8"/>
                  <a:gd name="T7" fmla="*/ 6 h 6"/>
                </a:gdLst>
                <a:ahLst/>
                <a:cxnLst>
                  <a:cxn ang="0">
                    <a:pos x="T0" y="T1"/>
                  </a:cxn>
                  <a:cxn ang="0">
                    <a:pos x="T2" y="T3"/>
                  </a:cxn>
                  <a:cxn ang="0">
                    <a:pos x="T4" y="T5"/>
                  </a:cxn>
                  <a:cxn ang="0">
                    <a:pos x="T6" y="T7"/>
                  </a:cxn>
                </a:cxnLst>
                <a:rect l="0" t="0" r="r" b="b"/>
                <a:pathLst>
                  <a:path w="8" h="6">
                    <a:moveTo>
                      <a:pt x="8" y="6"/>
                    </a:moveTo>
                    <a:lnTo>
                      <a:pt x="0" y="3"/>
                    </a:lnTo>
                    <a:lnTo>
                      <a:pt x="8" y="0"/>
                    </a:lnTo>
                    <a:cubicBezTo>
                      <a:pt x="7" y="2"/>
                      <a:pt x="7" y="4"/>
                      <a:pt x="8" y="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77" name="Line 626"/>
              <p:cNvSpPr>
                <a:spLocks noChangeShapeType="1"/>
              </p:cNvSpPr>
              <p:nvPr/>
            </p:nvSpPr>
            <p:spPr bwMode="auto">
              <a:xfrm flipH="1">
                <a:off x="3156" y="1560"/>
                <a:ext cx="354" cy="0"/>
              </a:xfrm>
              <a:prstGeom prst="line">
                <a:avLst/>
              </a:prstGeom>
              <a:noFill/>
              <a:ln w="30" cap="flat">
                <a:solidFill>
                  <a:srgbClr val="E542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78" name="Freeform 627"/>
              <p:cNvSpPr>
                <a:spLocks/>
              </p:cNvSpPr>
              <p:nvPr/>
            </p:nvSpPr>
            <p:spPr bwMode="auto">
              <a:xfrm>
                <a:off x="3144" y="1542"/>
                <a:ext cx="48" cy="36"/>
              </a:xfrm>
              <a:custGeom>
                <a:avLst/>
                <a:gdLst>
                  <a:gd name="T0" fmla="*/ 8 w 8"/>
                  <a:gd name="T1" fmla="*/ 6 h 6"/>
                  <a:gd name="T2" fmla="*/ 0 w 8"/>
                  <a:gd name="T3" fmla="*/ 3 h 6"/>
                  <a:gd name="T4" fmla="*/ 8 w 8"/>
                  <a:gd name="T5" fmla="*/ 0 h 6"/>
                  <a:gd name="T6" fmla="*/ 8 w 8"/>
                  <a:gd name="T7" fmla="*/ 6 h 6"/>
                </a:gdLst>
                <a:ahLst/>
                <a:cxnLst>
                  <a:cxn ang="0">
                    <a:pos x="T0" y="T1"/>
                  </a:cxn>
                  <a:cxn ang="0">
                    <a:pos x="T2" y="T3"/>
                  </a:cxn>
                  <a:cxn ang="0">
                    <a:pos x="T4" y="T5"/>
                  </a:cxn>
                  <a:cxn ang="0">
                    <a:pos x="T6" y="T7"/>
                  </a:cxn>
                </a:cxnLst>
                <a:rect l="0" t="0" r="r" b="b"/>
                <a:pathLst>
                  <a:path w="8" h="6">
                    <a:moveTo>
                      <a:pt x="8" y="6"/>
                    </a:moveTo>
                    <a:lnTo>
                      <a:pt x="0" y="3"/>
                    </a:lnTo>
                    <a:lnTo>
                      <a:pt x="8" y="0"/>
                    </a:lnTo>
                    <a:cubicBezTo>
                      <a:pt x="7" y="2"/>
                      <a:pt x="7" y="4"/>
                      <a:pt x="8" y="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79" name="Rectangle 628"/>
              <p:cNvSpPr>
                <a:spLocks noChangeArrowheads="1"/>
              </p:cNvSpPr>
              <p:nvPr/>
            </p:nvSpPr>
            <p:spPr bwMode="auto">
              <a:xfrm>
                <a:off x="3262" y="1489"/>
                <a:ext cx="159"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8380" name="Freeform 629"/>
              <p:cNvSpPr>
                <a:spLocks/>
              </p:cNvSpPr>
              <p:nvPr/>
            </p:nvSpPr>
            <p:spPr bwMode="auto">
              <a:xfrm>
                <a:off x="3162" y="1614"/>
                <a:ext cx="348" cy="0"/>
              </a:xfrm>
              <a:custGeom>
                <a:avLst/>
                <a:gdLst>
                  <a:gd name="T0" fmla="*/ 58 w 58"/>
                  <a:gd name="T1" fmla="*/ 0 w 58"/>
                  <a:gd name="T2" fmla="*/ 58 w 58"/>
                </a:gdLst>
                <a:ahLst/>
                <a:cxnLst>
                  <a:cxn ang="0">
                    <a:pos x="T0" y="0"/>
                  </a:cxn>
                  <a:cxn ang="0">
                    <a:pos x="T1" y="0"/>
                  </a:cxn>
                  <a:cxn ang="0">
                    <a:pos x="T2" y="0"/>
                  </a:cxn>
                </a:cxnLst>
                <a:rect l="0" t="0" r="r" b="b"/>
                <a:pathLst>
                  <a:path w="58">
                    <a:moveTo>
                      <a:pt x="58" y="0"/>
                    </a:moveTo>
                    <a:cubicBezTo>
                      <a:pt x="30" y="0"/>
                      <a:pt x="0" y="0"/>
                      <a:pt x="0" y="0"/>
                    </a:cubicBezTo>
                    <a:lnTo>
                      <a:pt x="58"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81" name="Freeform 630"/>
              <p:cNvSpPr>
                <a:spLocks/>
              </p:cNvSpPr>
              <p:nvPr/>
            </p:nvSpPr>
            <p:spPr bwMode="auto">
              <a:xfrm>
                <a:off x="3162" y="1614"/>
                <a:ext cx="348" cy="0"/>
              </a:xfrm>
              <a:custGeom>
                <a:avLst/>
                <a:gdLst>
                  <a:gd name="T0" fmla="*/ 58 w 58"/>
                  <a:gd name="T1" fmla="*/ 0 w 58"/>
                  <a:gd name="T2" fmla="*/ 58 w 58"/>
                </a:gdLst>
                <a:ahLst/>
                <a:cxnLst>
                  <a:cxn ang="0">
                    <a:pos x="T0" y="0"/>
                  </a:cxn>
                  <a:cxn ang="0">
                    <a:pos x="T1" y="0"/>
                  </a:cxn>
                  <a:cxn ang="0">
                    <a:pos x="T2" y="0"/>
                  </a:cxn>
                </a:cxnLst>
                <a:rect l="0" t="0" r="r" b="b"/>
                <a:pathLst>
                  <a:path w="58">
                    <a:moveTo>
                      <a:pt x="58" y="0"/>
                    </a:moveTo>
                    <a:cubicBezTo>
                      <a:pt x="30" y="0"/>
                      <a:pt x="0" y="0"/>
                      <a:pt x="0" y="0"/>
                    </a:cubicBezTo>
                    <a:lnTo>
                      <a:pt x="58" y="0"/>
                    </a:lnTo>
                    <a:close/>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82" name="Freeform 631"/>
              <p:cNvSpPr>
                <a:spLocks/>
              </p:cNvSpPr>
              <p:nvPr/>
            </p:nvSpPr>
            <p:spPr bwMode="auto">
              <a:xfrm>
                <a:off x="3150" y="1596"/>
                <a:ext cx="48" cy="36"/>
              </a:xfrm>
              <a:custGeom>
                <a:avLst/>
                <a:gdLst>
                  <a:gd name="T0" fmla="*/ 8 w 8"/>
                  <a:gd name="T1" fmla="*/ 6 h 6"/>
                  <a:gd name="T2" fmla="*/ 0 w 8"/>
                  <a:gd name="T3" fmla="*/ 4 h 6"/>
                  <a:gd name="T4" fmla="*/ 8 w 8"/>
                  <a:gd name="T5" fmla="*/ 0 h 6"/>
                  <a:gd name="T6" fmla="*/ 8 w 8"/>
                  <a:gd name="T7" fmla="*/ 6 h 6"/>
                </a:gdLst>
                <a:ahLst/>
                <a:cxnLst>
                  <a:cxn ang="0">
                    <a:pos x="T0" y="T1"/>
                  </a:cxn>
                  <a:cxn ang="0">
                    <a:pos x="T2" y="T3"/>
                  </a:cxn>
                  <a:cxn ang="0">
                    <a:pos x="T4" y="T5"/>
                  </a:cxn>
                  <a:cxn ang="0">
                    <a:pos x="T6" y="T7"/>
                  </a:cxn>
                </a:cxnLst>
                <a:rect l="0" t="0" r="r" b="b"/>
                <a:pathLst>
                  <a:path w="8" h="6">
                    <a:moveTo>
                      <a:pt x="8" y="6"/>
                    </a:moveTo>
                    <a:lnTo>
                      <a:pt x="0" y="4"/>
                    </a:lnTo>
                    <a:lnTo>
                      <a:pt x="8" y="0"/>
                    </a:lnTo>
                    <a:cubicBezTo>
                      <a:pt x="7" y="2"/>
                      <a:pt x="7" y="5"/>
                      <a:pt x="8" y="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83" name="Rectangle 632"/>
              <p:cNvSpPr>
                <a:spLocks noChangeArrowheads="1"/>
              </p:cNvSpPr>
              <p:nvPr/>
            </p:nvSpPr>
            <p:spPr bwMode="auto">
              <a:xfrm>
                <a:off x="3252" y="1625"/>
                <a:ext cx="181" cy="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isWb</a:t>
                </a:r>
                <a:endParaRPr kumimoji="0" lang="en-US" sz="1800" b="0" i="0" u="none" strike="noStrike" cap="none" normalizeH="0" baseline="0" smtClean="0">
                  <a:ln>
                    <a:noFill/>
                  </a:ln>
                  <a:solidFill>
                    <a:schemeClr val="tx1"/>
                  </a:solidFill>
                  <a:effectLst/>
                  <a:latin typeface="Arial" pitchFamily="34" charset="0"/>
                </a:endParaRPr>
              </a:p>
            </p:txBody>
          </p:sp>
          <p:sp>
            <p:nvSpPr>
              <p:cNvPr id="8384" name="Rectangle 633"/>
              <p:cNvSpPr>
                <a:spLocks noChangeArrowheads="1"/>
              </p:cNvSpPr>
              <p:nvPr/>
            </p:nvSpPr>
            <p:spPr bwMode="auto">
              <a:xfrm>
                <a:off x="2334" y="3378"/>
                <a:ext cx="312" cy="84"/>
              </a:xfrm>
              <a:prstGeom prst="rect">
                <a:avLst/>
              </a:prstGeom>
              <a:solidFill>
                <a:srgbClr val="B2CFD6"/>
              </a:solidFill>
              <a:ln w="12"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85" name="Freeform 634"/>
              <p:cNvSpPr>
                <a:spLocks/>
              </p:cNvSpPr>
              <p:nvPr/>
            </p:nvSpPr>
            <p:spPr bwMode="auto">
              <a:xfrm>
                <a:off x="2058" y="3258"/>
                <a:ext cx="450" cy="108"/>
              </a:xfrm>
              <a:custGeom>
                <a:avLst/>
                <a:gdLst>
                  <a:gd name="T0" fmla="*/ 75 w 75"/>
                  <a:gd name="T1" fmla="*/ 0 h 18"/>
                  <a:gd name="T2" fmla="*/ 75 w 75"/>
                  <a:gd name="T3" fmla="*/ 9 h 18"/>
                  <a:gd name="T4" fmla="*/ 0 w 75"/>
                  <a:gd name="T5" fmla="*/ 9 h 18"/>
                  <a:gd name="T6" fmla="*/ 0 w 75"/>
                  <a:gd name="T7" fmla="*/ 18 h 18"/>
                </a:gdLst>
                <a:ahLst/>
                <a:cxnLst>
                  <a:cxn ang="0">
                    <a:pos x="T0" y="T1"/>
                  </a:cxn>
                  <a:cxn ang="0">
                    <a:pos x="T2" y="T3"/>
                  </a:cxn>
                  <a:cxn ang="0">
                    <a:pos x="T4" y="T5"/>
                  </a:cxn>
                  <a:cxn ang="0">
                    <a:pos x="T6" y="T7"/>
                  </a:cxn>
                </a:cxnLst>
                <a:rect l="0" t="0" r="r" b="b"/>
                <a:pathLst>
                  <a:path w="75" h="18">
                    <a:moveTo>
                      <a:pt x="75" y="0"/>
                    </a:moveTo>
                    <a:lnTo>
                      <a:pt x="75" y="9"/>
                    </a:lnTo>
                    <a:lnTo>
                      <a:pt x="0" y="9"/>
                    </a:lnTo>
                    <a:lnTo>
                      <a:pt x="0" y="18"/>
                    </a:lnTo>
                  </a:path>
                </a:pathLst>
              </a:custGeom>
              <a:noFill/>
              <a:ln w="24"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86" name="Freeform 635"/>
              <p:cNvSpPr>
                <a:spLocks/>
              </p:cNvSpPr>
              <p:nvPr/>
            </p:nvSpPr>
            <p:spPr bwMode="auto">
              <a:xfrm>
                <a:off x="2040" y="3330"/>
                <a:ext cx="36" cy="48"/>
              </a:xfrm>
              <a:custGeom>
                <a:avLst/>
                <a:gdLst>
                  <a:gd name="T0" fmla="*/ 6 w 6"/>
                  <a:gd name="T1" fmla="*/ 0 h 8"/>
                  <a:gd name="T2" fmla="*/ 3 w 6"/>
                  <a:gd name="T3" fmla="*/ 8 h 8"/>
                  <a:gd name="T4" fmla="*/ 0 w 6"/>
                  <a:gd name="T5" fmla="*/ 0 h 8"/>
                  <a:gd name="T6" fmla="*/ 6 w 6"/>
                  <a:gd name="T7" fmla="*/ 0 h 8"/>
                </a:gdLst>
                <a:ahLst/>
                <a:cxnLst>
                  <a:cxn ang="0">
                    <a:pos x="T0" y="T1"/>
                  </a:cxn>
                  <a:cxn ang="0">
                    <a:pos x="T2" y="T3"/>
                  </a:cxn>
                  <a:cxn ang="0">
                    <a:pos x="T4" y="T5"/>
                  </a:cxn>
                  <a:cxn ang="0">
                    <a:pos x="T6" y="T7"/>
                  </a:cxn>
                </a:cxnLst>
                <a:rect l="0" t="0" r="r" b="b"/>
                <a:pathLst>
                  <a:path w="6" h="8">
                    <a:moveTo>
                      <a:pt x="6" y="0"/>
                    </a:moveTo>
                    <a:lnTo>
                      <a:pt x="3" y="8"/>
                    </a:lnTo>
                    <a:lnTo>
                      <a:pt x="0" y="0"/>
                    </a:lnTo>
                    <a:cubicBezTo>
                      <a:pt x="1" y="1"/>
                      <a:pt x="4" y="1"/>
                      <a:pt x="6"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87" name="Rectangle 636"/>
              <p:cNvSpPr>
                <a:spLocks noChangeArrowheads="1"/>
              </p:cNvSpPr>
              <p:nvPr/>
            </p:nvSpPr>
            <p:spPr bwMode="auto">
              <a:xfrm>
                <a:off x="3174" y="1176"/>
                <a:ext cx="81"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ArialMT" charset="0"/>
                  </a:rPr>
                  <a:t>rs1</a:t>
                </a:r>
                <a:endParaRPr kumimoji="0" lang="en-US" sz="1800" b="0" i="0" u="none" strike="noStrike" cap="none" normalizeH="0" baseline="0" smtClean="0">
                  <a:ln>
                    <a:noFill/>
                  </a:ln>
                  <a:solidFill>
                    <a:schemeClr val="tx1"/>
                  </a:solidFill>
                  <a:effectLst/>
                  <a:latin typeface="Arial" pitchFamily="34" charset="0"/>
                </a:endParaRPr>
              </a:p>
            </p:txBody>
          </p:sp>
          <p:sp>
            <p:nvSpPr>
              <p:cNvPr id="8388" name="Rectangle 637"/>
              <p:cNvSpPr>
                <a:spLocks noChangeArrowheads="1"/>
              </p:cNvSpPr>
              <p:nvPr/>
            </p:nvSpPr>
            <p:spPr bwMode="auto">
              <a:xfrm>
                <a:off x="3156" y="1170"/>
                <a:ext cx="102" cy="60"/>
              </a:xfrm>
              <a:prstGeom prst="rect">
                <a:avLst/>
              </a:prstGeom>
              <a:noFill/>
              <a:ln w="18" cap="flat">
                <a:solidFill>
                  <a:srgbClr val="2B2F3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89" name="Freeform 638"/>
              <p:cNvSpPr>
                <a:spLocks/>
              </p:cNvSpPr>
              <p:nvPr/>
            </p:nvSpPr>
            <p:spPr bwMode="auto">
              <a:xfrm>
                <a:off x="3006" y="1290"/>
                <a:ext cx="240" cy="78"/>
              </a:xfrm>
              <a:custGeom>
                <a:avLst/>
                <a:gdLst>
                  <a:gd name="T0" fmla="*/ 0 w 40"/>
                  <a:gd name="T1" fmla="*/ 0 h 13"/>
                  <a:gd name="T2" fmla="*/ 8 w 40"/>
                  <a:gd name="T3" fmla="*/ 13 h 13"/>
                  <a:gd name="T4" fmla="*/ 29 w 40"/>
                  <a:gd name="T5" fmla="*/ 13 h 13"/>
                  <a:gd name="T6" fmla="*/ 40 w 40"/>
                  <a:gd name="T7" fmla="*/ 0 h 13"/>
                  <a:gd name="T8" fmla="*/ 0 w 40"/>
                  <a:gd name="T9" fmla="*/ 0 h 13"/>
                </a:gdLst>
                <a:ahLst/>
                <a:cxnLst>
                  <a:cxn ang="0">
                    <a:pos x="T0" y="T1"/>
                  </a:cxn>
                  <a:cxn ang="0">
                    <a:pos x="T2" y="T3"/>
                  </a:cxn>
                  <a:cxn ang="0">
                    <a:pos x="T4" y="T5"/>
                  </a:cxn>
                  <a:cxn ang="0">
                    <a:pos x="T6" y="T7"/>
                  </a:cxn>
                  <a:cxn ang="0">
                    <a:pos x="T8" y="T9"/>
                  </a:cxn>
                </a:cxnLst>
                <a:rect l="0" t="0" r="r" b="b"/>
                <a:pathLst>
                  <a:path w="40" h="13">
                    <a:moveTo>
                      <a:pt x="0" y="0"/>
                    </a:moveTo>
                    <a:lnTo>
                      <a:pt x="8" y="13"/>
                    </a:lnTo>
                    <a:lnTo>
                      <a:pt x="29" y="13"/>
                    </a:lnTo>
                    <a:lnTo>
                      <a:pt x="40" y="0"/>
                    </a:lnTo>
                    <a:lnTo>
                      <a:pt x="0" y="0"/>
                    </a:lnTo>
                    <a:close/>
                  </a:path>
                </a:pathLst>
              </a:custGeom>
              <a:solidFill>
                <a:srgbClr val="F2C5C3"/>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90" name="Rectangle 639"/>
              <p:cNvSpPr>
                <a:spLocks noChangeArrowheads="1"/>
              </p:cNvSpPr>
              <p:nvPr/>
            </p:nvSpPr>
            <p:spPr bwMode="auto">
              <a:xfrm>
                <a:off x="3068" y="1298"/>
                <a:ext cx="68"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8391" name="Rectangle 640"/>
              <p:cNvSpPr>
                <a:spLocks noChangeArrowheads="1"/>
              </p:cNvSpPr>
              <p:nvPr/>
            </p:nvSpPr>
            <p:spPr bwMode="auto">
              <a:xfrm>
                <a:off x="3163" y="1294"/>
                <a:ext cx="67"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8392" name="Line 641"/>
              <p:cNvSpPr>
                <a:spLocks noChangeShapeType="1"/>
              </p:cNvSpPr>
              <p:nvPr/>
            </p:nvSpPr>
            <p:spPr bwMode="auto">
              <a:xfrm>
                <a:off x="3120" y="1362"/>
                <a:ext cx="0" cy="72"/>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93" name="Freeform 642"/>
              <p:cNvSpPr>
                <a:spLocks/>
              </p:cNvSpPr>
              <p:nvPr/>
            </p:nvSpPr>
            <p:spPr bwMode="auto">
              <a:xfrm>
                <a:off x="3114" y="1404"/>
                <a:ext cx="18" cy="30"/>
              </a:xfrm>
              <a:custGeom>
                <a:avLst/>
                <a:gdLst>
                  <a:gd name="T0" fmla="*/ 1 w 3"/>
                  <a:gd name="T1" fmla="*/ 1 h 5"/>
                  <a:gd name="T2" fmla="*/ 0 w 3"/>
                  <a:gd name="T3" fmla="*/ 0 h 5"/>
                  <a:gd name="T4" fmla="*/ 1 w 3"/>
                  <a:gd name="T5" fmla="*/ 5 h 5"/>
                  <a:gd name="T6" fmla="*/ 3 w 3"/>
                  <a:gd name="T7" fmla="*/ 0 h 5"/>
                  <a:gd name="T8" fmla="*/ 1 w 3"/>
                  <a:gd name="T9" fmla="*/ 1 h 5"/>
                </a:gdLst>
                <a:ahLst/>
                <a:cxnLst>
                  <a:cxn ang="0">
                    <a:pos x="T0" y="T1"/>
                  </a:cxn>
                  <a:cxn ang="0">
                    <a:pos x="T2" y="T3"/>
                  </a:cxn>
                  <a:cxn ang="0">
                    <a:pos x="T4" y="T5"/>
                  </a:cxn>
                  <a:cxn ang="0">
                    <a:pos x="T6" y="T7"/>
                  </a:cxn>
                  <a:cxn ang="0">
                    <a:pos x="T8" y="T9"/>
                  </a:cxn>
                </a:cxnLst>
                <a:rect l="0" t="0" r="r" b="b"/>
                <a:pathLst>
                  <a:path w="3" h="5">
                    <a:moveTo>
                      <a:pt x="1" y="1"/>
                    </a:moveTo>
                    <a:lnTo>
                      <a:pt x="0" y="0"/>
                    </a:lnTo>
                    <a:lnTo>
                      <a:pt x="1" y="5"/>
                    </a:lnTo>
                    <a:lnTo>
                      <a:pt x="3" y="0"/>
                    </a:lnTo>
                    <a:lnTo>
                      <a:pt x="1" y="1"/>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94" name="Rectangle 643"/>
              <p:cNvSpPr>
                <a:spLocks noChangeArrowheads="1"/>
              </p:cNvSpPr>
              <p:nvPr/>
            </p:nvSpPr>
            <p:spPr bwMode="auto">
              <a:xfrm>
                <a:off x="3002" y="1177"/>
                <a:ext cx="131"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ArialMT" charset="0"/>
                  </a:rPr>
                  <a:t>ra(15)</a:t>
                </a:r>
                <a:endParaRPr kumimoji="0" lang="en-US" sz="1800" b="0" i="0" u="none" strike="noStrike" cap="none" normalizeH="0" baseline="0" smtClean="0">
                  <a:ln>
                    <a:noFill/>
                  </a:ln>
                  <a:solidFill>
                    <a:schemeClr val="tx1"/>
                  </a:solidFill>
                  <a:effectLst/>
                  <a:latin typeface="Arial" pitchFamily="34" charset="0"/>
                </a:endParaRPr>
              </a:p>
            </p:txBody>
          </p:sp>
          <p:sp>
            <p:nvSpPr>
              <p:cNvPr id="8395" name="Rectangle 644"/>
              <p:cNvSpPr>
                <a:spLocks noChangeArrowheads="1"/>
              </p:cNvSpPr>
              <p:nvPr/>
            </p:nvSpPr>
            <p:spPr bwMode="auto">
              <a:xfrm>
                <a:off x="2994" y="1170"/>
                <a:ext cx="132" cy="60"/>
              </a:xfrm>
              <a:prstGeom prst="rect">
                <a:avLst/>
              </a:prstGeom>
              <a:noFill/>
              <a:ln w="18" cap="flat">
                <a:solidFill>
                  <a:srgbClr val="2B2F3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96" name="Line 645"/>
              <p:cNvSpPr>
                <a:spLocks noChangeShapeType="1"/>
              </p:cNvSpPr>
              <p:nvPr/>
            </p:nvSpPr>
            <p:spPr bwMode="auto">
              <a:xfrm>
                <a:off x="3084" y="1224"/>
                <a:ext cx="0" cy="66"/>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97" name="Freeform 646"/>
              <p:cNvSpPr>
                <a:spLocks/>
              </p:cNvSpPr>
              <p:nvPr/>
            </p:nvSpPr>
            <p:spPr bwMode="auto">
              <a:xfrm>
                <a:off x="3078" y="1260"/>
                <a:ext cx="12" cy="30"/>
              </a:xfrm>
              <a:custGeom>
                <a:avLst/>
                <a:gdLst>
                  <a:gd name="T0" fmla="*/ 1 w 2"/>
                  <a:gd name="T1" fmla="*/ 1 h 5"/>
                  <a:gd name="T2" fmla="*/ 0 w 2"/>
                  <a:gd name="T3" fmla="*/ 0 h 5"/>
                  <a:gd name="T4" fmla="*/ 1 w 2"/>
                  <a:gd name="T5" fmla="*/ 5 h 5"/>
                  <a:gd name="T6" fmla="*/ 2 w 2"/>
                  <a:gd name="T7" fmla="*/ 0 h 5"/>
                  <a:gd name="T8" fmla="*/ 1 w 2"/>
                  <a:gd name="T9" fmla="*/ 1 h 5"/>
                </a:gdLst>
                <a:ahLst/>
                <a:cxnLst>
                  <a:cxn ang="0">
                    <a:pos x="T0" y="T1"/>
                  </a:cxn>
                  <a:cxn ang="0">
                    <a:pos x="T2" y="T3"/>
                  </a:cxn>
                  <a:cxn ang="0">
                    <a:pos x="T4" y="T5"/>
                  </a:cxn>
                  <a:cxn ang="0">
                    <a:pos x="T6" y="T7"/>
                  </a:cxn>
                  <a:cxn ang="0">
                    <a:pos x="T8" y="T9"/>
                  </a:cxn>
                </a:cxnLst>
                <a:rect l="0" t="0" r="r" b="b"/>
                <a:pathLst>
                  <a:path w="2" h="5">
                    <a:moveTo>
                      <a:pt x="1" y="1"/>
                    </a:moveTo>
                    <a:lnTo>
                      <a:pt x="0" y="0"/>
                    </a:lnTo>
                    <a:lnTo>
                      <a:pt x="1" y="5"/>
                    </a:lnTo>
                    <a:lnTo>
                      <a:pt x="2" y="0"/>
                    </a:lnTo>
                    <a:lnTo>
                      <a:pt x="1" y="1"/>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98" name="Line 647"/>
              <p:cNvSpPr>
                <a:spLocks noChangeShapeType="1"/>
              </p:cNvSpPr>
              <p:nvPr/>
            </p:nvSpPr>
            <p:spPr bwMode="auto">
              <a:xfrm>
                <a:off x="3186" y="1224"/>
                <a:ext cx="0" cy="66"/>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99" name="Freeform 648"/>
              <p:cNvSpPr>
                <a:spLocks/>
              </p:cNvSpPr>
              <p:nvPr/>
            </p:nvSpPr>
            <p:spPr bwMode="auto">
              <a:xfrm>
                <a:off x="3180" y="1260"/>
                <a:ext cx="18" cy="30"/>
              </a:xfrm>
              <a:custGeom>
                <a:avLst/>
                <a:gdLst>
                  <a:gd name="T0" fmla="*/ 1 w 3"/>
                  <a:gd name="T1" fmla="*/ 1 h 5"/>
                  <a:gd name="T2" fmla="*/ 0 w 3"/>
                  <a:gd name="T3" fmla="*/ 0 h 5"/>
                  <a:gd name="T4" fmla="*/ 1 w 3"/>
                  <a:gd name="T5" fmla="*/ 5 h 5"/>
                  <a:gd name="T6" fmla="*/ 3 w 3"/>
                  <a:gd name="T7" fmla="*/ 0 h 5"/>
                  <a:gd name="T8" fmla="*/ 1 w 3"/>
                  <a:gd name="T9" fmla="*/ 1 h 5"/>
                </a:gdLst>
                <a:ahLst/>
                <a:cxnLst>
                  <a:cxn ang="0">
                    <a:pos x="T0" y="T1"/>
                  </a:cxn>
                  <a:cxn ang="0">
                    <a:pos x="T2" y="T3"/>
                  </a:cxn>
                  <a:cxn ang="0">
                    <a:pos x="T4" y="T5"/>
                  </a:cxn>
                  <a:cxn ang="0">
                    <a:pos x="T6" y="T7"/>
                  </a:cxn>
                  <a:cxn ang="0">
                    <a:pos x="T8" y="T9"/>
                  </a:cxn>
                </a:cxnLst>
                <a:rect l="0" t="0" r="r" b="b"/>
                <a:pathLst>
                  <a:path w="3" h="5">
                    <a:moveTo>
                      <a:pt x="1" y="1"/>
                    </a:moveTo>
                    <a:lnTo>
                      <a:pt x="0" y="0"/>
                    </a:lnTo>
                    <a:lnTo>
                      <a:pt x="1" y="5"/>
                    </a:lnTo>
                    <a:lnTo>
                      <a:pt x="3" y="0"/>
                    </a:lnTo>
                    <a:lnTo>
                      <a:pt x="1" y="1"/>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00" name="Freeform 649"/>
              <p:cNvSpPr>
                <a:spLocks/>
              </p:cNvSpPr>
              <p:nvPr/>
            </p:nvSpPr>
            <p:spPr bwMode="auto">
              <a:xfrm>
                <a:off x="3198" y="1362"/>
                <a:ext cx="390" cy="0"/>
              </a:xfrm>
              <a:custGeom>
                <a:avLst/>
                <a:gdLst>
                  <a:gd name="T0" fmla="*/ 65 w 65"/>
                  <a:gd name="T1" fmla="*/ 0 w 65"/>
                  <a:gd name="T2" fmla="*/ 65 w 65"/>
                </a:gdLst>
                <a:ahLst/>
                <a:cxnLst>
                  <a:cxn ang="0">
                    <a:pos x="T0" y="0"/>
                  </a:cxn>
                  <a:cxn ang="0">
                    <a:pos x="T1" y="0"/>
                  </a:cxn>
                  <a:cxn ang="0">
                    <a:pos x="T2" y="0"/>
                  </a:cxn>
                </a:cxnLst>
                <a:rect l="0" t="0" r="r" b="b"/>
                <a:pathLst>
                  <a:path w="65">
                    <a:moveTo>
                      <a:pt x="65" y="0"/>
                    </a:moveTo>
                    <a:cubicBezTo>
                      <a:pt x="37" y="0"/>
                      <a:pt x="0" y="0"/>
                      <a:pt x="0" y="0"/>
                    </a:cubicBezTo>
                    <a:lnTo>
                      <a:pt x="65" y="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01" name="Freeform 650"/>
              <p:cNvSpPr>
                <a:spLocks/>
              </p:cNvSpPr>
              <p:nvPr/>
            </p:nvSpPr>
            <p:spPr bwMode="auto">
              <a:xfrm>
                <a:off x="3198" y="1362"/>
                <a:ext cx="390" cy="0"/>
              </a:xfrm>
              <a:custGeom>
                <a:avLst/>
                <a:gdLst>
                  <a:gd name="T0" fmla="*/ 65 w 65"/>
                  <a:gd name="T1" fmla="*/ 0 w 65"/>
                  <a:gd name="T2" fmla="*/ 65 w 65"/>
                </a:gdLst>
                <a:ahLst/>
                <a:cxnLst>
                  <a:cxn ang="0">
                    <a:pos x="T0" y="0"/>
                  </a:cxn>
                  <a:cxn ang="0">
                    <a:pos x="T1" y="0"/>
                  </a:cxn>
                  <a:cxn ang="0">
                    <a:pos x="T2" y="0"/>
                  </a:cxn>
                </a:cxnLst>
                <a:rect l="0" t="0" r="r" b="b"/>
                <a:pathLst>
                  <a:path w="65">
                    <a:moveTo>
                      <a:pt x="65" y="0"/>
                    </a:moveTo>
                    <a:cubicBezTo>
                      <a:pt x="37" y="0"/>
                      <a:pt x="0" y="0"/>
                      <a:pt x="0" y="0"/>
                    </a:cubicBezTo>
                    <a:lnTo>
                      <a:pt x="65" y="0"/>
                    </a:lnTo>
                    <a:close/>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02" name="Freeform 651"/>
              <p:cNvSpPr>
                <a:spLocks/>
              </p:cNvSpPr>
              <p:nvPr/>
            </p:nvSpPr>
            <p:spPr bwMode="auto">
              <a:xfrm>
                <a:off x="3186" y="1344"/>
                <a:ext cx="48" cy="36"/>
              </a:xfrm>
              <a:custGeom>
                <a:avLst/>
                <a:gdLst>
                  <a:gd name="T0" fmla="*/ 8 w 8"/>
                  <a:gd name="T1" fmla="*/ 6 h 6"/>
                  <a:gd name="T2" fmla="*/ 0 w 8"/>
                  <a:gd name="T3" fmla="*/ 4 h 6"/>
                  <a:gd name="T4" fmla="*/ 8 w 8"/>
                  <a:gd name="T5" fmla="*/ 0 h 6"/>
                  <a:gd name="T6" fmla="*/ 8 w 8"/>
                  <a:gd name="T7" fmla="*/ 6 h 6"/>
                </a:gdLst>
                <a:ahLst/>
                <a:cxnLst>
                  <a:cxn ang="0">
                    <a:pos x="T0" y="T1"/>
                  </a:cxn>
                  <a:cxn ang="0">
                    <a:pos x="T2" y="T3"/>
                  </a:cxn>
                  <a:cxn ang="0">
                    <a:pos x="T4" y="T5"/>
                  </a:cxn>
                  <a:cxn ang="0">
                    <a:pos x="T6" y="T7"/>
                  </a:cxn>
                </a:cxnLst>
                <a:rect l="0" t="0" r="r" b="b"/>
                <a:pathLst>
                  <a:path w="8" h="6">
                    <a:moveTo>
                      <a:pt x="8" y="6"/>
                    </a:moveTo>
                    <a:lnTo>
                      <a:pt x="0" y="4"/>
                    </a:lnTo>
                    <a:lnTo>
                      <a:pt x="8" y="0"/>
                    </a:lnTo>
                    <a:cubicBezTo>
                      <a:pt x="7" y="2"/>
                      <a:pt x="7" y="5"/>
                      <a:pt x="8" y="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03" name="Rectangle 652"/>
              <p:cNvSpPr>
                <a:spLocks noChangeArrowheads="1"/>
              </p:cNvSpPr>
              <p:nvPr/>
            </p:nvSpPr>
            <p:spPr bwMode="auto">
              <a:xfrm>
                <a:off x="3391" y="1363"/>
                <a:ext cx="14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isRet</a:t>
                </a:r>
                <a:endParaRPr kumimoji="0" lang="en-US" sz="1800" b="0" i="0" u="none" strike="noStrike" cap="none" normalizeH="0" baseline="0" smtClean="0">
                  <a:ln>
                    <a:noFill/>
                  </a:ln>
                  <a:solidFill>
                    <a:schemeClr val="tx1"/>
                  </a:solidFill>
                  <a:effectLst/>
                  <a:latin typeface="Arial" pitchFamily="34" charset="0"/>
                </a:endParaRPr>
              </a:p>
            </p:txBody>
          </p:sp>
          <p:sp>
            <p:nvSpPr>
              <p:cNvPr id="8404" name="Freeform 653"/>
              <p:cNvSpPr>
                <a:spLocks/>
              </p:cNvSpPr>
              <p:nvPr/>
            </p:nvSpPr>
            <p:spPr bwMode="auto">
              <a:xfrm>
                <a:off x="1776" y="2310"/>
                <a:ext cx="234" cy="96"/>
              </a:xfrm>
              <a:custGeom>
                <a:avLst/>
                <a:gdLst>
                  <a:gd name="T0" fmla="*/ 0 w 39"/>
                  <a:gd name="T1" fmla="*/ 0 h 16"/>
                  <a:gd name="T2" fmla="*/ 8 w 39"/>
                  <a:gd name="T3" fmla="*/ 16 h 16"/>
                  <a:gd name="T4" fmla="*/ 29 w 39"/>
                  <a:gd name="T5" fmla="*/ 16 h 16"/>
                  <a:gd name="T6" fmla="*/ 39 w 39"/>
                  <a:gd name="T7" fmla="*/ 0 h 16"/>
                  <a:gd name="T8" fmla="*/ 0 w 39"/>
                  <a:gd name="T9" fmla="*/ 0 h 16"/>
                </a:gdLst>
                <a:ahLst/>
                <a:cxnLst>
                  <a:cxn ang="0">
                    <a:pos x="T0" y="T1"/>
                  </a:cxn>
                  <a:cxn ang="0">
                    <a:pos x="T2" y="T3"/>
                  </a:cxn>
                  <a:cxn ang="0">
                    <a:pos x="T4" y="T5"/>
                  </a:cxn>
                  <a:cxn ang="0">
                    <a:pos x="T6" y="T7"/>
                  </a:cxn>
                  <a:cxn ang="0">
                    <a:pos x="T8" y="T9"/>
                  </a:cxn>
                </a:cxnLst>
                <a:rect l="0" t="0" r="r" b="b"/>
                <a:pathLst>
                  <a:path w="39" h="16">
                    <a:moveTo>
                      <a:pt x="0" y="0"/>
                    </a:moveTo>
                    <a:lnTo>
                      <a:pt x="8" y="16"/>
                    </a:lnTo>
                    <a:lnTo>
                      <a:pt x="29" y="16"/>
                    </a:lnTo>
                    <a:lnTo>
                      <a:pt x="39" y="0"/>
                    </a:lnTo>
                    <a:lnTo>
                      <a:pt x="0" y="0"/>
                    </a:lnTo>
                    <a:close/>
                  </a:path>
                </a:pathLst>
              </a:custGeom>
              <a:solidFill>
                <a:srgbClr val="F2C5C3"/>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05" name="Rectangle 654"/>
              <p:cNvSpPr>
                <a:spLocks noChangeArrowheads="1"/>
              </p:cNvSpPr>
              <p:nvPr/>
            </p:nvSpPr>
            <p:spPr bwMode="auto">
              <a:xfrm>
                <a:off x="1933" y="2327"/>
                <a:ext cx="68"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8406" name="Rectangle 655"/>
              <p:cNvSpPr>
                <a:spLocks noChangeArrowheads="1"/>
              </p:cNvSpPr>
              <p:nvPr/>
            </p:nvSpPr>
            <p:spPr bwMode="auto">
              <a:xfrm>
                <a:off x="1843" y="2324"/>
                <a:ext cx="67"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rgbClr val="24282B"/>
                    </a:solidFill>
                    <a:effectLst/>
                    <a:latin typeface="ArialMT"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8407" name="Freeform 656"/>
              <p:cNvSpPr>
                <a:spLocks/>
              </p:cNvSpPr>
              <p:nvPr/>
            </p:nvSpPr>
            <p:spPr bwMode="auto">
              <a:xfrm>
                <a:off x="1944" y="2136"/>
                <a:ext cx="618" cy="168"/>
              </a:xfrm>
              <a:custGeom>
                <a:avLst/>
                <a:gdLst>
                  <a:gd name="T0" fmla="*/ 103 w 103"/>
                  <a:gd name="T1" fmla="*/ 0 h 28"/>
                  <a:gd name="T2" fmla="*/ 0 w 103"/>
                  <a:gd name="T3" fmla="*/ 0 h 28"/>
                  <a:gd name="T4" fmla="*/ 0 w 103"/>
                  <a:gd name="T5" fmla="*/ 28 h 28"/>
                </a:gdLst>
                <a:ahLst/>
                <a:cxnLst>
                  <a:cxn ang="0">
                    <a:pos x="T0" y="T1"/>
                  </a:cxn>
                  <a:cxn ang="0">
                    <a:pos x="T2" y="T3"/>
                  </a:cxn>
                  <a:cxn ang="0">
                    <a:pos x="T4" y="T5"/>
                  </a:cxn>
                </a:cxnLst>
                <a:rect l="0" t="0" r="r" b="b"/>
                <a:pathLst>
                  <a:path w="103" h="28">
                    <a:moveTo>
                      <a:pt x="103" y="0"/>
                    </a:moveTo>
                    <a:lnTo>
                      <a:pt x="0" y="0"/>
                    </a:lnTo>
                    <a:lnTo>
                      <a:pt x="0" y="28"/>
                    </a:lnTo>
                  </a:path>
                </a:pathLst>
              </a:custGeom>
              <a:noFill/>
              <a:ln w="12"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08" name="Freeform 657"/>
              <p:cNvSpPr>
                <a:spLocks/>
              </p:cNvSpPr>
              <p:nvPr/>
            </p:nvSpPr>
            <p:spPr bwMode="auto">
              <a:xfrm>
                <a:off x="1932" y="2250"/>
                <a:ext cx="30" cy="54"/>
              </a:xfrm>
              <a:custGeom>
                <a:avLst/>
                <a:gdLst>
                  <a:gd name="T0" fmla="*/ 2 w 5"/>
                  <a:gd name="T1" fmla="*/ 3 h 9"/>
                  <a:gd name="T2" fmla="*/ 0 w 5"/>
                  <a:gd name="T3" fmla="*/ 0 h 9"/>
                  <a:gd name="T4" fmla="*/ 2 w 5"/>
                  <a:gd name="T5" fmla="*/ 9 h 9"/>
                  <a:gd name="T6" fmla="*/ 5 w 5"/>
                  <a:gd name="T7" fmla="*/ 0 h 9"/>
                  <a:gd name="T8" fmla="*/ 2 w 5"/>
                  <a:gd name="T9" fmla="*/ 3 h 9"/>
                </a:gdLst>
                <a:ahLst/>
                <a:cxnLst>
                  <a:cxn ang="0">
                    <a:pos x="T0" y="T1"/>
                  </a:cxn>
                  <a:cxn ang="0">
                    <a:pos x="T2" y="T3"/>
                  </a:cxn>
                  <a:cxn ang="0">
                    <a:pos x="T4" y="T5"/>
                  </a:cxn>
                  <a:cxn ang="0">
                    <a:pos x="T6" y="T7"/>
                  </a:cxn>
                  <a:cxn ang="0">
                    <a:pos x="T8" y="T9"/>
                  </a:cxn>
                </a:cxnLst>
                <a:rect l="0" t="0" r="r" b="b"/>
                <a:pathLst>
                  <a:path w="5" h="9">
                    <a:moveTo>
                      <a:pt x="2" y="3"/>
                    </a:moveTo>
                    <a:lnTo>
                      <a:pt x="0" y="0"/>
                    </a:lnTo>
                    <a:lnTo>
                      <a:pt x="2" y="9"/>
                    </a:lnTo>
                    <a:lnTo>
                      <a:pt x="5" y="0"/>
                    </a:lnTo>
                    <a:lnTo>
                      <a:pt x="2" y="3"/>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09" name="Line 658"/>
              <p:cNvSpPr>
                <a:spLocks noChangeShapeType="1"/>
              </p:cNvSpPr>
              <p:nvPr/>
            </p:nvSpPr>
            <p:spPr bwMode="auto">
              <a:xfrm>
                <a:off x="1848" y="2070"/>
                <a:ext cx="0" cy="24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10" name="Freeform 659"/>
              <p:cNvSpPr>
                <a:spLocks/>
              </p:cNvSpPr>
              <p:nvPr/>
            </p:nvSpPr>
            <p:spPr bwMode="auto">
              <a:xfrm>
                <a:off x="1836" y="2262"/>
                <a:ext cx="30" cy="48"/>
              </a:xfrm>
              <a:custGeom>
                <a:avLst/>
                <a:gdLst>
                  <a:gd name="T0" fmla="*/ 2 w 5"/>
                  <a:gd name="T1" fmla="*/ 2 h 8"/>
                  <a:gd name="T2" fmla="*/ 0 w 5"/>
                  <a:gd name="T3" fmla="*/ 0 h 8"/>
                  <a:gd name="T4" fmla="*/ 2 w 5"/>
                  <a:gd name="T5" fmla="*/ 8 h 8"/>
                  <a:gd name="T6" fmla="*/ 5 w 5"/>
                  <a:gd name="T7" fmla="*/ 0 h 8"/>
                  <a:gd name="T8" fmla="*/ 2 w 5"/>
                  <a:gd name="T9" fmla="*/ 2 h 8"/>
                </a:gdLst>
                <a:ahLst/>
                <a:cxnLst>
                  <a:cxn ang="0">
                    <a:pos x="T0" y="T1"/>
                  </a:cxn>
                  <a:cxn ang="0">
                    <a:pos x="T2" y="T3"/>
                  </a:cxn>
                  <a:cxn ang="0">
                    <a:pos x="T4" y="T5"/>
                  </a:cxn>
                  <a:cxn ang="0">
                    <a:pos x="T6" y="T7"/>
                  </a:cxn>
                  <a:cxn ang="0">
                    <a:pos x="T8" y="T9"/>
                  </a:cxn>
                </a:cxnLst>
                <a:rect l="0" t="0" r="r" b="b"/>
                <a:pathLst>
                  <a:path w="5" h="8">
                    <a:moveTo>
                      <a:pt x="2" y="2"/>
                    </a:moveTo>
                    <a:lnTo>
                      <a:pt x="0" y="0"/>
                    </a:lnTo>
                    <a:lnTo>
                      <a:pt x="2" y="8"/>
                    </a:lnTo>
                    <a:lnTo>
                      <a:pt x="5" y="0"/>
                    </a:lnTo>
                    <a:lnTo>
                      <a:pt x="2"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11" name="Oval 660"/>
              <p:cNvSpPr>
                <a:spLocks noChangeArrowheads="1"/>
              </p:cNvSpPr>
              <p:nvPr/>
            </p:nvSpPr>
            <p:spPr bwMode="auto">
              <a:xfrm>
                <a:off x="2538" y="2118"/>
                <a:ext cx="48" cy="48"/>
              </a:xfrm>
              <a:prstGeom prst="ellipse">
                <a:avLst/>
              </a:prstGeom>
              <a:solidFill>
                <a:srgbClr val="3B2478"/>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12" name="Line 661"/>
              <p:cNvSpPr>
                <a:spLocks noChangeShapeType="1"/>
              </p:cNvSpPr>
              <p:nvPr/>
            </p:nvSpPr>
            <p:spPr bwMode="auto">
              <a:xfrm flipH="1">
                <a:off x="2118" y="2364"/>
                <a:ext cx="3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13" name="Line 662"/>
              <p:cNvSpPr>
                <a:spLocks noChangeShapeType="1"/>
              </p:cNvSpPr>
              <p:nvPr/>
            </p:nvSpPr>
            <p:spPr bwMode="auto">
              <a:xfrm flipH="1">
                <a:off x="2100" y="2364"/>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14" name="Line 663"/>
              <p:cNvSpPr>
                <a:spLocks noChangeShapeType="1"/>
              </p:cNvSpPr>
              <p:nvPr/>
            </p:nvSpPr>
            <p:spPr bwMode="auto">
              <a:xfrm flipH="1">
                <a:off x="2046" y="2364"/>
                <a:ext cx="42"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15" name="Line 664"/>
              <p:cNvSpPr>
                <a:spLocks noChangeShapeType="1"/>
              </p:cNvSpPr>
              <p:nvPr/>
            </p:nvSpPr>
            <p:spPr bwMode="auto">
              <a:xfrm flipH="1">
                <a:off x="2028" y="2364"/>
                <a:ext cx="6"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16" name="Line 665"/>
              <p:cNvSpPr>
                <a:spLocks noChangeShapeType="1"/>
              </p:cNvSpPr>
              <p:nvPr/>
            </p:nvSpPr>
            <p:spPr bwMode="auto">
              <a:xfrm flipH="1">
                <a:off x="1986" y="2364"/>
                <a:ext cx="30"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17" name="Line 666"/>
              <p:cNvSpPr>
                <a:spLocks noChangeShapeType="1"/>
              </p:cNvSpPr>
              <p:nvPr/>
            </p:nvSpPr>
            <p:spPr bwMode="auto">
              <a:xfrm flipH="1">
                <a:off x="1986" y="2364"/>
                <a:ext cx="30" cy="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18" name="Freeform 667"/>
              <p:cNvSpPr>
                <a:spLocks/>
              </p:cNvSpPr>
              <p:nvPr/>
            </p:nvSpPr>
            <p:spPr bwMode="auto">
              <a:xfrm>
                <a:off x="1980" y="2352"/>
                <a:ext cx="30" cy="24"/>
              </a:xfrm>
              <a:custGeom>
                <a:avLst/>
                <a:gdLst>
                  <a:gd name="T0" fmla="*/ 5 w 5"/>
                  <a:gd name="T1" fmla="*/ 4 h 4"/>
                  <a:gd name="T2" fmla="*/ 0 w 5"/>
                  <a:gd name="T3" fmla="*/ 2 h 4"/>
                  <a:gd name="T4" fmla="*/ 5 w 5"/>
                  <a:gd name="T5" fmla="*/ 0 h 4"/>
                  <a:gd name="T6" fmla="*/ 5 w 5"/>
                  <a:gd name="T7" fmla="*/ 4 h 4"/>
                </a:gdLst>
                <a:ahLst/>
                <a:cxnLst>
                  <a:cxn ang="0">
                    <a:pos x="T0" y="T1"/>
                  </a:cxn>
                  <a:cxn ang="0">
                    <a:pos x="T2" y="T3"/>
                  </a:cxn>
                  <a:cxn ang="0">
                    <a:pos x="T4" y="T5"/>
                  </a:cxn>
                  <a:cxn ang="0">
                    <a:pos x="T6" y="T7"/>
                  </a:cxn>
                </a:cxnLst>
                <a:rect l="0" t="0" r="r" b="b"/>
                <a:pathLst>
                  <a:path w="5" h="4">
                    <a:moveTo>
                      <a:pt x="5" y="4"/>
                    </a:moveTo>
                    <a:lnTo>
                      <a:pt x="0" y="2"/>
                    </a:lnTo>
                    <a:lnTo>
                      <a:pt x="5" y="0"/>
                    </a:lnTo>
                    <a:cubicBezTo>
                      <a:pt x="5" y="1"/>
                      <a:pt x="5" y="3"/>
                      <a:pt x="5" y="4"/>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19" name="Freeform 668"/>
              <p:cNvSpPr>
                <a:spLocks/>
              </p:cNvSpPr>
              <p:nvPr/>
            </p:nvSpPr>
            <p:spPr bwMode="auto">
              <a:xfrm>
                <a:off x="3678" y="2070"/>
                <a:ext cx="6" cy="126"/>
              </a:xfrm>
              <a:custGeom>
                <a:avLst/>
                <a:gdLst>
                  <a:gd name="T0" fmla="*/ 0 w 1"/>
                  <a:gd name="T1" fmla="*/ 21 h 21"/>
                  <a:gd name="T2" fmla="*/ 1 w 1"/>
                  <a:gd name="T3" fmla="*/ 0 h 21"/>
                  <a:gd name="T4" fmla="*/ 0 w 1"/>
                  <a:gd name="T5" fmla="*/ 21 h 21"/>
                </a:gdLst>
                <a:ahLst/>
                <a:cxnLst>
                  <a:cxn ang="0">
                    <a:pos x="T0" y="T1"/>
                  </a:cxn>
                  <a:cxn ang="0">
                    <a:pos x="T2" y="T3"/>
                  </a:cxn>
                  <a:cxn ang="0">
                    <a:pos x="T4" y="T5"/>
                  </a:cxn>
                </a:cxnLst>
                <a:rect l="0" t="0" r="r" b="b"/>
                <a:pathLst>
                  <a:path w="1" h="21">
                    <a:moveTo>
                      <a:pt x="0" y="21"/>
                    </a:moveTo>
                    <a:lnTo>
                      <a:pt x="1" y="0"/>
                    </a:lnTo>
                    <a:lnTo>
                      <a:pt x="0" y="21"/>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21" name="Line 670"/>
              <p:cNvSpPr>
                <a:spLocks noChangeShapeType="1"/>
              </p:cNvSpPr>
              <p:nvPr/>
            </p:nvSpPr>
            <p:spPr bwMode="auto">
              <a:xfrm flipV="1">
                <a:off x="3684" y="2148"/>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22" name="Line 671"/>
              <p:cNvSpPr>
                <a:spLocks noChangeShapeType="1"/>
              </p:cNvSpPr>
              <p:nvPr/>
            </p:nvSpPr>
            <p:spPr bwMode="auto">
              <a:xfrm flipV="1">
                <a:off x="3684" y="2100"/>
                <a:ext cx="0" cy="3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23" name="Line 672"/>
              <p:cNvSpPr>
                <a:spLocks noChangeShapeType="1"/>
              </p:cNvSpPr>
              <p:nvPr/>
            </p:nvSpPr>
            <p:spPr bwMode="auto">
              <a:xfrm flipV="1">
                <a:off x="3684" y="2088"/>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24" name="Freeform 673"/>
              <p:cNvSpPr>
                <a:spLocks/>
              </p:cNvSpPr>
              <p:nvPr/>
            </p:nvSpPr>
            <p:spPr bwMode="auto">
              <a:xfrm>
                <a:off x="3684" y="2070"/>
                <a:ext cx="0" cy="12"/>
              </a:xfrm>
              <a:custGeom>
                <a:avLst/>
                <a:gdLst>
                  <a:gd name="T0" fmla="*/ 12 h 12"/>
                  <a:gd name="T1" fmla="*/ 0 h 12"/>
                  <a:gd name="T2" fmla="*/ 0 h 12"/>
                  <a:gd name="T3" fmla="*/ 12 h 12"/>
                </a:gdLst>
                <a:ahLst/>
                <a:cxnLst>
                  <a:cxn ang="0">
                    <a:pos x="0" y="T0"/>
                  </a:cxn>
                  <a:cxn ang="0">
                    <a:pos x="0" y="T1"/>
                  </a:cxn>
                  <a:cxn ang="0">
                    <a:pos x="0" y="T2"/>
                  </a:cxn>
                  <a:cxn ang="0">
                    <a:pos x="0" y="T3"/>
                  </a:cxn>
                </a:cxnLst>
                <a:rect l="0" t="0" r="r" b="b"/>
                <a:pathLst>
                  <a:path h="12">
                    <a:moveTo>
                      <a:pt x="0" y="12"/>
                    </a:moveTo>
                    <a:lnTo>
                      <a:pt x="0" y="0"/>
                    </a:lnTo>
                    <a:lnTo>
                      <a:pt x="0" y="0"/>
                    </a:lnTo>
                    <a:lnTo>
                      <a:pt x="0" y="12"/>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25" name="Line 674"/>
              <p:cNvSpPr>
                <a:spLocks noChangeShapeType="1"/>
              </p:cNvSpPr>
              <p:nvPr/>
            </p:nvSpPr>
            <p:spPr bwMode="auto">
              <a:xfrm>
                <a:off x="3684" y="2088"/>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26" name="Line 675"/>
              <p:cNvSpPr>
                <a:spLocks noChangeShapeType="1"/>
              </p:cNvSpPr>
              <p:nvPr/>
            </p:nvSpPr>
            <p:spPr bwMode="auto">
              <a:xfrm>
                <a:off x="3684" y="2100"/>
                <a:ext cx="0" cy="7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27" name="Line 676"/>
              <p:cNvSpPr>
                <a:spLocks noChangeShapeType="1"/>
              </p:cNvSpPr>
              <p:nvPr/>
            </p:nvSpPr>
            <p:spPr bwMode="auto">
              <a:xfrm>
                <a:off x="3684" y="2148"/>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28" name="Line 677"/>
              <p:cNvSpPr>
                <a:spLocks noChangeShapeType="1"/>
              </p:cNvSpPr>
              <p:nvPr/>
            </p:nvSpPr>
            <p:spPr bwMode="auto">
              <a:xfrm flipH="1">
                <a:off x="3630" y="2178"/>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29" name="Line 678"/>
              <p:cNvSpPr>
                <a:spLocks noChangeShapeType="1"/>
              </p:cNvSpPr>
              <p:nvPr/>
            </p:nvSpPr>
            <p:spPr bwMode="auto">
              <a:xfrm flipH="1">
                <a:off x="3612"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0" name="Line 679"/>
              <p:cNvSpPr>
                <a:spLocks noChangeShapeType="1"/>
              </p:cNvSpPr>
              <p:nvPr/>
            </p:nvSpPr>
            <p:spPr bwMode="auto">
              <a:xfrm flipH="1">
                <a:off x="3564" y="217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31" name="Line 680"/>
              <p:cNvSpPr>
                <a:spLocks noChangeShapeType="1"/>
              </p:cNvSpPr>
              <p:nvPr/>
            </p:nvSpPr>
            <p:spPr bwMode="auto">
              <a:xfrm flipH="1">
                <a:off x="3546"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2" name="Line 681"/>
              <p:cNvSpPr>
                <a:spLocks noChangeShapeType="1"/>
              </p:cNvSpPr>
              <p:nvPr/>
            </p:nvSpPr>
            <p:spPr bwMode="auto">
              <a:xfrm flipH="1">
                <a:off x="3492" y="2178"/>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3" name="Line 682"/>
              <p:cNvSpPr>
                <a:spLocks noChangeShapeType="1"/>
              </p:cNvSpPr>
              <p:nvPr/>
            </p:nvSpPr>
            <p:spPr bwMode="auto">
              <a:xfrm flipH="1">
                <a:off x="3474"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4" name="Line 683"/>
              <p:cNvSpPr>
                <a:spLocks noChangeShapeType="1"/>
              </p:cNvSpPr>
              <p:nvPr/>
            </p:nvSpPr>
            <p:spPr bwMode="auto">
              <a:xfrm flipH="1">
                <a:off x="3426" y="217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5" name="Line 684"/>
              <p:cNvSpPr>
                <a:spLocks noChangeShapeType="1"/>
              </p:cNvSpPr>
              <p:nvPr/>
            </p:nvSpPr>
            <p:spPr bwMode="auto">
              <a:xfrm flipH="1">
                <a:off x="3402" y="2178"/>
                <a:ext cx="1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6" name="Line 685"/>
              <p:cNvSpPr>
                <a:spLocks noChangeShapeType="1"/>
              </p:cNvSpPr>
              <p:nvPr/>
            </p:nvSpPr>
            <p:spPr bwMode="auto">
              <a:xfrm flipH="1">
                <a:off x="3354" y="217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7" name="Line 686"/>
              <p:cNvSpPr>
                <a:spLocks noChangeShapeType="1"/>
              </p:cNvSpPr>
              <p:nvPr/>
            </p:nvSpPr>
            <p:spPr bwMode="auto">
              <a:xfrm flipH="1">
                <a:off x="3336"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8" name="Line 687"/>
              <p:cNvSpPr>
                <a:spLocks noChangeShapeType="1"/>
              </p:cNvSpPr>
              <p:nvPr/>
            </p:nvSpPr>
            <p:spPr bwMode="auto">
              <a:xfrm flipH="1">
                <a:off x="3282" y="2178"/>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9" name="Line 688"/>
              <p:cNvSpPr>
                <a:spLocks noChangeShapeType="1"/>
              </p:cNvSpPr>
              <p:nvPr/>
            </p:nvSpPr>
            <p:spPr bwMode="auto">
              <a:xfrm flipH="1">
                <a:off x="3264"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0" name="Line 689"/>
              <p:cNvSpPr>
                <a:spLocks noChangeShapeType="1"/>
              </p:cNvSpPr>
              <p:nvPr/>
            </p:nvSpPr>
            <p:spPr bwMode="auto">
              <a:xfrm flipH="1">
                <a:off x="3216" y="217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1" name="Line 690"/>
              <p:cNvSpPr>
                <a:spLocks noChangeShapeType="1"/>
              </p:cNvSpPr>
              <p:nvPr/>
            </p:nvSpPr>
            <p:spPr bwMode="auto">
              <a:xfrm flipH="1">
                <a:off x="3198"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2" name="Line 691"/>
              <p:cNvSpPr>
                <a:spLocks noChangeShapeType="1"/>
              </p:cNvSpPr>
              <p:nvPr/>
            </p:nvSpPr>
            <p:spPr bwMode="auto">
              <a:xfrm flipH="1">
                <a:off x="3144" y="2178"/>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3" name="Line 692"/>
              <p:cNvSpPr>
                <a:spLocks noChangeShapeType="1"/>
              </p:cNvSpPr>
              <p:nvPr/>
            </p:nvSpPr>
            <p:spPr bwMode="auto">
              <a:xfrm flipH="1">
                <a:off x="3126"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4" name="Line 693"/>
              <p:cNvSpPr>
                <a:spLocks noChangeShapeType="1"/>
              </p:cNvSpPr>
              <p:nvPr/>
            </p:nvSpPr>
            <p:spPr bwMode="auto">
              <a:xfrm flipH="1">
                <a:off x="3078" y="217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5" name="Line 694"/>
              <p:cNvSpPr>
                <a:spLocks noChangeShapeType="1"/>
              </p:cNvSpPr>
              <p:nvPr/>
            </p:nvSpPr>
            <p:spPr bwMode="auto">
              <a:xfrm flipH="1">
                <a:off x="3054" y="2178"/>
                <a:ext cx="1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6" name="Line 695"/>
              <p:cNvSpPr>
                <a:spLocks noChangeShapeType="1"/>
              </p:cNvSpPr>
              <p:nvPr/>
            </p:nvSpPr>
            <p:spPr bwMode="auto">
              <a:xfrm flipH="1">
                <a:off x="3006" y="217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7" name="Line 696"/>
              <p:cNvSpPr>
                <a:spLocks noChangeShapeType="1"/>
              </p:cNvSpPr>
              <p:nvPr/>
            </p:nvSpPr>
            <p:spPr bwMode="auto">
              <a:xfrm flipH="1">
                <a:off x="2988"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8" name="Line 697"/>
              <p:cNvSpPr>
                <a:spLocks noChangeShapeType="1"/>
              </p:cNvSpPr>
              <p:nvPr/>
            </p:nvSpPr>
            <p:spPr bwMode="auto">
              <a:xfrm flipH="1">
                <a:off x="2934" y="2178"/>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9" name="Line 698"/>
              <p:cNvSpPr>
                <a:spLocks noChangeShapeType="1"/>
              </p:cNvSpPr>
              <p:nvPr/>
            </p:nvSpPr>
            <p:spPr bwMode="auto">
              <a:xfrm flipH="1">
                <a:off x="2916"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50" name="Line 699"/>
              <p:cNvSpPr>
                <a:spLocks noChangeShapeType="1"/>
              </p:cNvSpPr>
              <p:nvPr/>
            </p:nvSpPr>
            <p:spPr bwMode="auto">
              <a:xfrm flipH="1">
                <a:off x="2868" y="217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51" name="Line 700"/>
              <p:cNvSpPr>
                <a:spLocks noChangeShapeType="1"/>
              </p:cNvSpPr>
              <p:nvPr/>
            </p:nvSpPr>
            <p:spPr bwMode="auto">
              <a:xfrm flipH="1">
                <a:off x="2850"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52" name="Line 701"/>
              <p:cNvSpPr>
                <a:spLocks noChangeShapeType="1"/>
              </p:cNvSpPr>
              <p:nvPr/>
            </p:nvSpPr>
            <p:spPr bwMode="auto">
              <a:xfrm flipH="1">
                <a:off x="2796" y="2178"/>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53" name="Line 702"/>
              <p:cNvSpPr>
                <a:spLocks noChangeShapeType="1"/>
              </p:cNvSpPr>
              <p:nvPr/>
            </p:nvSpPr>
            <p:spPr bwMode="auto">
              <a:xfrm flipH="1">
                <a:off x="2778"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54" name="Line 703"/>
              <p:cNvSpPr>
                <a:spLocks noChangeShapeType="1"/>
              </p:cNvSpPr>
              <p:nvPr/>
            </p:nvSpPr>
            <p:spPr bwMode="auto">
              <a:xfrm flipH="1">
                <a:off x="2730" y="217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55" name="Line 704"/>
              <p:cNvSpPr>
                <a:spLocks noChangeShapeType="1"/>
              </p:cNvSpPr>
              <p:nvPr/>
            </p:nvSpPr>
            <p:spPr bwMode="auto">
              <a:xfrm flipH="1">
                <a:off x="2706" y="2178"/>
                <a:ext cx="1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56" name="Line 705"/>
              <p:cNvSpPr>
                <a:spLocks noChangeShapeType="1"/>
              </p:cNvSpPr>
              <p:nvPr/>
            </p:nvSpPr>
            <p:spPr bwMode="auto">
              <a:xfrm flipH="1">
                <a:off x="2658" y="217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57" name="Line 706"/>
              <p:cNvSpPr>
                <a:spLocks noChangeShapeType="1"/>
              </p:cNvSpPr>
              <p:nvPr/>
            </p:nvSpPr>
            <p:spPr bwMode="auto">
              <a:xfrm flipH="1">
                <a:off x="2640"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58" name="Line 707"/>
              <p:cNvSpPr>
                <a:spLocks noChangeShapeType="1"/>
              </p:cNvSpPr>
              <p:nvPr/>
            </p:nvSpPr>
            <p:spPr bwMode="auto">
              <a:xfrm flipH="1">
                <a:off x="2586" y="2178"/>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59" name="Line 708"/>
              <p:cNvSpPr>
                <a:spLocks noChangeShapeType="1"/>
              </p:cNvSpPr>
              <p:nvPr/>
            </p:nvSpPr>
            <p:spPr bwMode="auto">
              <a:xfrm flipH="1">
                <a:off x="2568"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0" name="Line 709"/>
              <p:cNvSpPr>
                <a:spLocks noChangeShapeType="1"/>
              </p:cNvSpPr>
              <p:nvPr/>
            </p:nvSpPr>
            <p:spPr bwMode="auto">
              <a:xfrm flipH="1">
                <a:off x="2520" y="217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1" name="Line 710"/>
              <p:cNvSpPr>
                <a:spLocks noChangeShapeType="1"/>
              </p:cNvSpPr>
              <p:nvPr/>
            </p:nvSpPr>
            <p:spPr bwMode="auto">
              <a:xfrm flipH="1">
                <a:off x="2502"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2" name="Line 711"/>
              <p:cNvSpPr>
                <a:spLocks noChangeShapeType="1"/>
              </p:cNvSpPr>
              <p:nvPr/>
            </p:nvSpPr>
            <p:spPr bwMode="auto">
              <a:xfrm flipH="1">
                <a:off x="2448" y="2178"/>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3" name="Line 712"/>
              <p:cNvSpPr>
                <a:spLocks noChangeShapeType="1"/>
              </p:cNvSpPr>
              <p:nvPr/>
            </p:nvSpPr>
            <p:spPr bwMode="auto">
              <a:xfrm flipH="1">
                <a:off x="2430"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4" name="Line 713"/>
              <p:cNvSpPr>
                <a:spLocks noChangeShapeType="1"/>
              </p:cNvSpPr>
              <p:nvPr/>
            </p:nvSpPr>
            <p:spPr bwMode="auto">
              <a:xfrm flipH="1">
                <a:off x="2382" y="217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5" name="Line 714"/>
              <p:cNvSpPr>
                <a:spLocks noChangeShapeType="1"/>
              </p:cNvSpPr>
              <p:nvPr/>
            </p:nvSpPr>
            <p:spPr bwMode="auto">
              <a:xfrm flipH="1">
                <a:off x="2358" y="2178"/>
                <a:ext cx="1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6" name="Line 715"/>
              <p:cNvSpPr>
                <a:spLocks noChangeShapeType="1"/>
              </p:cNvSpPr>
              <p:nvPr/>
            </p:nvSpPr>
            <p:spPr bwMode="auto">
              <a:xfrm flipH="1">
                <a:off x="2310" y="217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7" name="Line 716"/>
              <p:cNvSpPr>
                <a:spLocks noChangeShapeType="1"/>
              </p:cNvSpPr>
              <p:nvPr/>
            </p:nvSpPr>
            <p:spPr bwMode="auto">
              <a:xfrm flipH="1">
                <a:off x="2292"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8" name="Line 717"/>
              <p:cNvSpPr>
                <a:spLocks noChangeShapeType="1"/>
              </p:cNvSpPr>
              <p:nvPr/>
            </p:nvSpPr>
            <p:spPr bwMode="auto">
              <a:xfrm flipH="1">
                <a:off x="2238" y="2178"/>
                <a:ext cx="42"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9" name="Line 718"/>
              <p:cNvSpPr>
                <a:spLocks noChangeShapeType="1"/>
              </p:cNvSpPr>
              <p:nvPr/>
            </p:nvSpPr>
            <p:spPr bwMode="auto">
              <a:xfrm flipH="1">
                <a:off x="2220" y="2178"/>
                <a:ext cx="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70" name="Line 719"/>
              <p:cNvSpPr>
                <a:spLocks noChangeShapeType="1"/>
              </p:cNvSpPr>
              <p:nvPr/>
            </p:nvSpPr>
            <p:spPr bwMode="auto">
              <a:xfrm flipH="1">
                <a:off x="2172" y="2178"/>
                <a:ext cx="36" cy="0"/>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71" name="Freeform 720"/>
              <p:cNvSpPr>
                <a:spLocks/>
              </p:cNvSpPr>
              <p:nvPr/>
            </p:nvSpPr>
            <p:spPr bwMode="auto">
              <a:xfrm>
                <a:off x="2154" y="2178"/>
                <a:ext cx="6" cy="6"/>
              </a:xfrm>
              <a:custGeom>
                <a:avLst/>
                <a:gdLst>
                  <a:gd name="T0" fmla="*/ 6 w 6"/>
                  <a:gd name="T1" fmla="*/ 0 h 6"/>
                  <a:gd name="T2" fmla="*/ 0 w 6"/>
                  <a:gd name="T3" fmla="*/ 0 h 6"/>
                  <a:gd name="T4" fmla="*/ 0 w 6"/>
                  <a:gd name="T5" fmla="*/ 0 h 6"/>
                  <a:gd name="T6" fmla="*/ 0 w 6"/>
                  <a:gd name="T7" fmla="*/ 6 h 6"/>
                </a:gdLst>
                <a:ahLst/>
                <a:cxnLst>
                  <a:cxn ang="0">
                    <a:pos x="T0" y="T1"/>
                  </a:cxn>
                  <a:cxn ang="0">
                    <a:pos x="T2" y="T3"/>
                  </a:cxn>
                  <a:cxn ang="0">
                    <a:pos x="T4" y="T5"/>
                  </a:cxn>
                  <a:cxn ang="0">
                    <a:pos x="T6" y="T7"/>
                  </a:cxn>
                </a:cxnLst>
                <a:rect l="0" t="0" r="r" b="b"/>
                <a:pathLst>
                  <a:path w="6" h="6">
                    <a:moveTo>
                      <a:pt x="6" y="0"/>
                    </a:moveTo>
                    <a:lnTo>
                      <a:pt x="0" y="0"/>
                    </a:lnTo>
                    <a:lnTo>
                      <a:pt x="0" y="0"/>
                    </a:lnTo>
                    <a:lnTo>
                      <a:pt x="0" y="6"/>
                    </a:lnTo>
                  </a:path>
                </a:pathLst>
              </a:custGeom>
              <a:noFill/>
              <a:ln w="0">
                <a:solidFill>
                  <a:srgbClr val="3B24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72" name="Line 721"/>
              <p:cNvSpPr>
                <a:spLocks noChangeShapeType="1"/>
              </p:cNvSpPr>
              <p:nvPr/>
            </p:nvSpPr>
            <p:spPr bwMode="auto">
              <a:xfrm>
                <a:off x="2154" y="2196"/>
                <a:ext cx="0" cy="36"/>
              </a:xfrm>
              <a:prstGeom prst="line">
                <a:avLst/>
              </a:prstGeom>
              <a:noFill/>
              <a:ln w="0">
                <a:solidFill>
                  <a:srgbClr val="3B24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73" name="Line 722"/>
              <p:cNvSpPr>
                <a:spLocks noChangeShapeType="1"/>
              </p:cNvSpPr>
              <p:nvPr/>
            </p:nvSpPr>
            <p:spPr bwMode="auto">
              <a:xfrm>
                <a:off x="2154" y="2244"/>
                <a:ext cx="0" cy="120"/>
              </a:xfrm>
              <a:prstGeom prst="line">
                <a:avLst/>
              </a:prstGeom>
              <a:noFill/>
              <a:ln w="5080">
                <a:solidFill>
                  <a:srgbClr val="3B2478"/>
                </a:solidFill>
                <a:prstDash val="dash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78" name="Rectangle 727"/>
              <p:cNvSpPr>
                <a:spLocks noChangeArrowheads="1"/>
              </p:cNvSpPr>
              <p:nvPr/>
            </p:nvSpPr>
            <p:spPr bwMode="auto">
              <a:xfrm>
                <a:off x="2028" y="2371"/>
                <a:ext cx="1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500" b="0" i="0" u="none" strike="noStrike" cap="none" normalizeH="0" baseline="0" smtClean="0">
                    <a:ln>
                      <a:noFill/>
                    </a:ln>
                    <a:solidFill>
                      <a:srgbClr val="24282B"/>
                    </a:solidFill>
                    <a:effectLst/>
                    <a:latin typeface="ArialMT" charset="0"/>
                  </a:rPr>
                  <a:t>isRet</a:t>
                </a:r>
                <a:endParaRPr kumimoji="0" lang="en-US" sz="1800" b="0" i="0" u="none" strike="noStrike" cap="none" normalizeH="0" baseline="0" smtClean="0">
                  <a:ln>
                    <a:noFill/>
                  </a:ln>
                  <a:solidFill>
                    <a:schemeClr val="tx1"/>
                  </a:solidFill>
                  <a:effectLst/>
                  <a:latin typeface="Arial" pitchFamily="34" charset="0"/>
                </a:endParaRPr>
              </a:p>
            </p:txBody>
          </p:sp>
          <p:sp>
            <p:nvSpPr>
              <p:cNvPr id="8479" name="Rectangle 728"/>
              <p:cNvSpPr>
                <a:spLocks noChangeArrowheads="1"/>
              </p:cNvSpPr>
              <p:nvPr/>
            </p:nvSpPr>
            <p:spPr bwMode="auto">
              <a:xfrm>
                <a:off x="2346" y="3380"/>
                <a:ext cx="320"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aluResult</a:t>
                </a:r>
                <a:endParaRPr kumimoji="0" lang="en-US" sz="1800" b="0" i="0" u="none" strike="noStrike" cap="none" normalizeH="0" baseline="0" smtClean="0">
                  <a:ln>
                    <a:noFill/>
                  </a:ln>
                  <a:solidFill>
                    <a:schemeClr val="tx1"/>
                  </a:solidFill>
                  <a:effectLst/>
                  <a:latin typeface="Arial" pitchFamily="34" charset="0"/>
                </a:endParaRPr>
              </a:p>
            </p:txBody>
          </p:sp>
          <p:sp>
            <p:nvSpPr>
              <p:cNvPr id="8480" name="Rectangle 729"/>
              <p:cNvSpPr>
                <a:spLocks noChangeArrowheads="1"/>
              </p:cNvSpPr>
              <p:nvPr/>
            </p:nvSpPr>
            <p:spPr bwMode="auto">
              <a:xfrm>
                <a:off x="2342" y="3641"/>
                <a:ext cx="1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00</a:t>
                </a:r>
                <a:endParaRPr kumimoji="0" lang="en-US" sz="1800" b="0" i="0" u="none" strike="noStrike" cap="none" normalizeH="0" baseline="0" smtClean="0">
                  <a:ln>
                    <a:noFill/>
                  </a:ln>
                  <a:solidFill>
                    <a:schemeClr val="tx1"/>
                  </a:solidFill>
                  <a:effectLst/>
                  <a:latin typeface="Arial" pitchFamily="34" charset="0"/>
                </a:endParaRPr>
              </a:p>
            </p:txBody>
          </p:sp>
          <p:sp>
            <p:nvSpPr>
              <p:cNvPr id="8481" name="Rectangle 730"/>
              <p:cNvSpPr>
                <a:spLocks noChangeArrowheads="1"/>
              </p:cNvSpPr>
              <p:nvPr/>
            </p:nvSpPr>
            <p:spPr bwMode="auto">
              <a:xfrm>
                <a:off x="1948" y="3646"/>
                <a:ext cx="16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8482" name="Oval 731"/>
              <p:cNvSpPr>
                <a:spLocks noChangeArrowheads="1"/>
              </p:cNvSpPr>
              <p:nvPr/>
            </p:nvSpPr>
            <p:spPr bwMode="auto">
              <a:xfrm>
                <a:off x="1542" y="3540"/>
                <a:ext cx="156" cy="132"/>
              </a:xfrm>
              <a:prstGeom prst="ellipse">
                <a:avLst/>
              </a:prstGeom>
              <a:solidFill>
                <a:srgbClr val="F0D8C2"/>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83" name="Line 732"/>
              <p:cNvSpPr>
                <a:spLocks noChangeShapeType="1"/>
              </p:cNvSpPr>
              <p:nvPr/>
            </p:nvSpPr>
            <p:spPr bwMode="auto">
              <a:xfrm>
                <a:off x="1566" y="3606"/>
                <a:ext cx="102" cy="0"/>
              </a:xfrm>
              <a:prstGeom prst="line">
                <a:avLst/>
              </a:prstGeom>
              <a:noFill/>
              <a:ln w="1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84" name="Line 733"/>
              <p:cNvSpPr>
                <a:spLocks noChangeShapeType="1"/>
              </p:cNvSpPr>
              <p:nvPr/>
            </p:nvSpPr>
            <p:spPr bwMode="auto">
              <a:xfrm>
                <a:off x="1620" y="3558"/>
                <a:ext cx="0" cy="102"/>
              </a:xfrm>
              <a:prstGeom prst="line">
                <a:avLst/>
              </a:prstGeom>
              <a:noFill/>
              <a:ln w="1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85" name="Line 734"/>
              <p:cNvSpPr>
                <a:spLocks noChangeShapeType="1"/>
              </p:cNvSpPr>
              <p:nvPr/>
            </p:nvSpPr>
            <p:spPr bwMode="auto">
              <a:xfrm>
                <a:off x="1620" y="3456"/>
                <a:ext cx="0" cy="78"/>
              </a:xfrm>
              <a:prstGeom prst="line">
                <a:avLst/>
              </a:prstGeom>
              <a:noFill/>
              <a:ln w="24"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 name="Freeform 736"/>
            <p:cNvSpPr>
              <a:spLocks/>
            </p:cNvSpPr>
            <p:nvPr/>
          </p:nvSpPr>
          <p:spPr bwMode="auto">
            <a:xfrm>
              <a:off x="1602" y="3492"/>
              <a:ext cx="36" cy="54"/>
            </a:xfrm>
            <a:custGeom>
              <a:avLst/>
              <a:gdLst>
                <a:gd name="T0" fmla="*/ 6 w 6"/>
                <a:gd name="T1" fmla="*/ 0 h 9"/>
                <a:gd name="T2" fmla="*/ 3 w 6"/>
                <a:gd name="T3" fmla="*/ 9 h 9"/>
                <a:gd name="T4" fmla="*/ 0 w 6"/>
                <a:gd name="T5" fmla="*/ 0 h 9"/>
                <a:gd name="T6" fmla="*/ 6 w 6"/>
                <a:gd name="T7" fmla="*/ 0 h 9"/>
              </a:gdLst>
              <a:ahLst/>
              <a:cxnLst>
                <a:cxn ang="0">
                  <a:pos x="T0" y="T1"/>
                </a:cxn>
                <a:cxn ang="0">
                  <a:pos x="T2" y="T3"/>
                </a:cxn>
                <a:cxn ang="0">
                  <a:pos x="T4" y="T5"/>
                </a:cxn>
                <a:cxn ang="0">
                  <a:pos x="T6" y="T7"/>
                </a:cxn>
              </a:cxnLst>
              <a:rect l="0" t="0" r="r" b="b"/>
              <a:pathLst>
                <a:path w="6" h="9">
                  <a:moveTo>
                    <a:pt x="6" y="0"/>
                  </a:moveTo>
                  <a:lnTo>
                    <a:pt x="3" y="9"/>
                  </a:lnTo>
                  <a:lnTo>
                    <a:pt x="0" y="0"/>
                  </a:lnTo>
                  <a:cubicBezTo>
                    <a:pt x="2" y="2"/>
                    <a:pt x="4" y="2"/>
                    <a:pt x="6"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37"/>
            <p:cNvSpPr>
              <a:spLocks/>
            </p:cNvSpPr>
            <p:nvPr/>
          </p:nvSpPr>
          <p:spPr bwMode="auto">
            <a:xfrm>
              <a:off x="1686" y="3564"/>
              <a:ext cx="330" cy="66"/>
            </a:xfrm>
            <a:custGeom>
              <a:avLst/>
              <a:gdLst>
                <a:gd name="T0" fmla="*/ 0 w 55"/>
                <a:gd name="T1" fmla="*/ 0 h 11"/>
                <a:gd name="T2" fmla="*/ 55 w 55"/>
                <a:gd name="T3" fmla="*/ 0 h 11"/>
                <a:gd name="T4" fmla="*/ 55 w 55"/>
                <a:gd name="T5" fmla="*/ 11 h 11"/>
              </a:gdLst>
              <a:ahLst/>
              <a:cxnLst>
                <a:cxn ang="0">
                  <a:pos x="T0" y="T1"/>
                </a:cxn>
                <a:cxn ang="0">
                  <a:pos x="T2" y="T3"/>
                </a:cxn>
                <a:cxn ang="0">
                  <a:pos x="T4" y="T5"/>
                </a:cxn>
              </a:cxnLst>
              <a:rect l="0" t="0" r="r" b="b"/>
              <a:pathLst>
                <a:path w="55" h="11">
                  <a:moveTo>
                    <a:pt x="0" y="0"/>
                  </a:moveTo>
                  <a:lnTo>
                    <a:pt x="55" y="0"/>
                  </a:lnTo>
                  <a:lnTo>
                    <a:pt x="55" y="11"/>
                  </a:lnTo>
                </a:path>
              </a:pathLst>
            </a:custGeom>
            <a:noFill/>
            <a:ln w="30"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38"/>
            <p:cNvSpPr>
              <a:spLocks/>
            </p:cNvSpPr>
            <p:nvPr/>
          </p:nvSpPr>
          <p:spPr bwMode="auto">
            <a:xfrm>
              <a:off x="1992" y="3582"/>
              <a:ext cx="42" cy="60"/>
            </a:xfrm>
            <a:custGeom>
              <a:avLst/>
              <a:gdLst>
                <a:gd name="T0" fmla="*/ 7 w 7"/>
                <a:gd name="T1" fmla="*/ 0 h 10"/>
                <a:gd name="T2" fmla="*/ 4 w 7"/>
                <a:gd name="T3" fmla="*/ 10 h 10"/>
                <a:gd name="T4" fmla="*/ 0 w 7"/>
                <a:gd name="T5" fmla="*/ 0 h 10"/>
                <a:gd name="T6" fmla="*/ 7 w 7"/>
                <a:gd name="T7" fmla="*/ 0 h 10"/>
              </a:gdLst>
              <a:ahLst/>
              <a:cxnLst>
                <a:cxn ang="0">
                  <a:pos x="T0" y="T1"/>
                </a:cxn>
                <a:cxn ang="0">
                  <a:pos x="T2" y="T3"/>
                </a:cxn>
                <a:cxn ang="0">
                  <a:pos x="T4" y="T5"/>
                </a:cxn>
                <a:cxn ang="0">
                  <a:pos x="T6" y="T7"/>
                </a:cxn>
              </a:cxnLst>
              <a:rect l="0" t="0" r="r" b="b"/>
              <a:pathLst>
                <a:path w="7" h="10">
                  <a:moveTo>
                    <a:pt x="7" y="0"/>
                  </a:moveTo>
                  <a:lnTo>
                    <a:pt x="4" y="10"/>
                  </a:lnTo>
                  <a:lnTo>
                    <a:pt x="0" y="0"/>
                  </a:lnTo>
                  <a:cubicBezTo>
                    <a:pt x="2" y="2"/>
                    <a:pt x="5" y="2"/>
                    <a:pt x="7"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Line 739"/>
            <p:cNvSpPr>
              <a:spLocks noChangeShapeType="1"/>
            </p:cNvSpPr>
            <p:nvPr/>
          </p:nvSpPr>
          <p:spPr bwMode="auto">
            <a:xfrm flipV="1">
              <a:off x="1410" y="3606"/>
              <a:ext cx="114" cy="6"/>
            </a:xfrm>
            <a:prstGeom prst="line">
              <a:avLst/>
            </a:prstGeom>
            <a:noFill/>
            <a:ln w="30"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40"/>
            <p:cNvSpPr>
              <a:spLocks/>
            </p:cNvSpPr>
            <p:nvPr/>
          </p:nvSpPr>
          <p:spPr bwMode="auto">
            <a:xfrm>
              <a:off x="1476" y="3588"/>
              <a:ext cx="66" cy="42"/>
            </a:xfrm>
            <a:custGeom>
              <a:avLst/>
              <a:gdLst>
                <a:gd name="T0" fmla="*/ 0 w 11"/>
                <a:gd name="T1" fmla="*/ 0 h 7"/>
                <a:gd name="T2" fmla="*/ 11 w 11"/>
                <a:gd name="T3" fmla="*/ 3 h 7"/>
                <a:gd name="T4" fmla="*/ 0 w 11"/>
                <a:gd name="T5" fmla="*/ 7 h 7"/>
                <a:gd name="T6" fmla="*/ 0 w 11"/>
                <a:gd name="T7" fmla="*/ 0 h 7"/>
              </a:gdLst>
              <a:ahLst/>
              <a:cxnLst>
                <a:cxn ang="0">
                  <a:pos x="T0" y="T1"/>
                </a:cxn>
                <a:cxn ang="0">
                  <a:pos x="T2" y="T3"/>
                </a:cxn>
                <a:cxn ang="0">
                  <a:pos x="T4" y="T5"/>
                </a:cxn>
                <a:cxn ang="0">
                  <a:pos x="T6" y="T7"/>
                </a:cxn>
              </a:cxnLst>
              <a:rect l="0" t="0" r="r" b="b"/>
              <a:pathLst>
                <a:path w="11" h="7">
                  <a:moveTo>
                    <a:pt x="0" y="0"/>
                  </a:moveTo>
                  <a:lnTo>
                    <a:pt x="11" y="3"/>
                  </a:lnTo>
                  <a:lnTo>
                    <a:pt x="0" y="7"/>
                  </a:lnTo>
                  <a:cubicBezTo>
                    <a:pt x="2" y="5"/>
                    <a:pt x="2" y="2"/>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41"/>
            <p:cNvSpPr>
              <a:spLocks/>
            </p:cNvSpPr>
            <p:nvPr/>
          </p:nvSpPr>
          <p:spPr bwMode="auto">
            <a:xfrm>
              <a:off x="1302" y="3546"/>
              <a:ext cx="126" cy="156"/>
            </a:xfrm>
            <a:custGeom>
              <a:avLst/>
              <a:gdLst>
                <a:gd name="T0" fmla="*/ 1 w 21"/>
                <a:gd name="T1" fmla="*/ 0 h 26"/>
                <a:gd name="T2" fmla="*/ 21 w 21"/>
                <a:gd name="T3" fmla="*/ 0 h 26"/>
                <a:gd name="T4" fmla="*/ 21 w 21"/>
                <a:gd name="T5" fmla="*/ 1 h 26"/>
                <a:gd name="T6" fmla="*/ 21 w 21"/>
                <a:gd name="T7" fmla="*/ 25 h 26"/>
                <a:gd name="T8" fmla="*/ 21 w 21"/>
                <a:gd name="T9" fmla="*/ 26 h 26"/>
                <a:gd name="T10" fmla="*/ 1 w 21"/>
                <a:gd name="T11" fmla="*/ 26 h 26"/>
                <a:gd name="T12" fmla="*/ 0 w 21"/>
                <a:gd name="T13" fmla="*/ 25 h 26"/>
                <a:gd name="T14" fmla="*/ 0 w 21"/>
                <a:gd name="T15" fmla="*/ 1 h 26"/>
                <a:gd name="T16" fmla="*/ 1 w 21"/>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6">
                  <a:moveTo>
                    <a:pt x="1" y="0"/>
                  </a:moveTo>
                  <a:lnTo>
                    <a:pt x="21" y="0"/>
                  </a:lnTo>
                  <a:cubicBezTo>
                    <a:pt x="21" y="0"/>
                    <a:pt x="21" y="0"/>
                    <a:pt x="21" y="1"/>
                  </a:cubicBezTo>
                  <a:lnTo>
                    <a:pt x="21" y="25"/>
                  </a:lnTo>
                  <a:cubicBezTo>
                    <a:pt x="21" y="25"/>
                    <a:pt x="21" y="26"/>
                    <a:pt x="21" y="26"/>
                  </a:cubicBezTo>
                  <a:lnTo>
                    <a:pt x="1" y="26"/>
                  </a:lnTo>
                  <a:cubicBezTo>
                    <a:pt x="0" y="26"/>
                    <a:pt x="0" y="25"/>
                    <a:pt x="0" y="25"/>
                  </a:cubicBezTo>
                  <a:lnTo>
                    <a:pt x="0" y="1"/>
                  </a:lnTo>
                  <a:cubicBezTo>
                    <a:pt x="0" y="0"/>
                    <a:pt x="0" y="0"/>
                    <a:pt x="1" y="0"/>
                  </a:cubicBezTo>
                  <a:close/>
                </a:path>
              </a:pathLst>
            </a:custGeom>
            <a:solidFill>
              <a:srgbClr val="F0D8C2"/>
            </a:solidFill>
            <a:ln w="24"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742"/>
            <p:cNvSpPr>
              <a:spLocks noChangeArrowheads="1"/>
            </p:cNvSpPr>
            <p:nvPr/>
          </p:nvSpPr>
          <p:spPr bwMode="auto">
            <a:xfrm>
              <a:off x="1324" y="3556"/>
              <a:ext cx="15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0" name="Freeform 743"/>
            <p:cNvSpPr>
              <a:spLocks/>
            </p:cNvSpPr>
            <p:nvPr/>
          </p:nvSpPr>
          <p:spPr bwMode="auto">
            <a:xfrm>
              <a:off x="3732" y="3450"/>
              <a:ext cx="0" cy="216"/>
            </a:xfrm>
            <a:custGeom>
              <a:avLst/>
              <a:gdLst>
                <a:gd name="T0" fmla="*/ 36 h 36"/>
                <a:gd name="T1" fmla="*/ 0 h 36"/>
                <a:gd name="T2" fmla="*/ 36 h 36"/>
              </a:gdLst>
              <a:ahLst/>
              <a:cxnLst>
                <a:cxn ang="0">
                  <a:pos x="0" y="T0"/>
                </a:cxn>
                <a:cxn ang="0">
                  <a:pos x="0" y="T1"/>
                </a:cxn>
                <a:cxn ang="0">
                  <a:pos x="0" y="T2"/>
                </a:cxn>
              </a:cxnLst>
              <a:rect l="0" t="0" r="r" b="b"/>
              <a:pathLst>
                <a:path h="36">
                  <a:moveTo>
                    <a:pt x="0" y="36"/>
                  </a:moveTo>
                  <a:cubicBezTo>
                    <a:pt x="0" y="20"/>
                    <a:pt x="0" y="0"/>
                    <a:pt x="0" y="0"/>
                  </a:cubicBezTo>
                  <a:lnTo>
                    <a:pt x="0" y="36"/>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44"/>
            <p:cNvSpPr>
              <a:spLocks/>
            </p:cNvSpPr>
            <p:nvPr/>
          </p:nvSpPr>
          <p:spPr bwMode="auto">
            <a:xfrm>
              <a:off x="3732" y="3618"/>
              <a:ext cx="0" cy="48"/>
            </a:xfrm>
            <a:custGeom>
              <a:avLst/>
              <a:gdLst>
                <a:gd name="T0" fmla="*/ 48 h 48"/>
                <a:gd name="T1" fmla="*/ 12 h 48"/>
                <a:gd name="T2" fmla="*/ 0 h 48"/>
              </a:gdLst>
              <a:ahLst/>
              <a:cxnLst>
                <a:cxn ang="0">
                  <a:pos x="0" y="T0"/>
                </a:cxn>
                <a:cxn ang="0">
                  <a:pos x="0" y="T1"/>
                </a:cxn>
                <a:cxn ang="0">
                  <a:pos x="0" y="T2"/>
                </a:cxn>
              </a:cxnLst>
              <a:rect l="0" t="0" r="r" b="b"/>
              <a:pathLst>
                <a:path h="48">
                  <a:moveTo>
                    <a:pt x="0" y="48"/>
                  </a:moveTo>
                  <a:lnTo>
                    <a:pt x="0" y="12"/>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745"/>
            <p:cNvSpPr>
              <a:spLocks noChangeShapeType="1"/>
            </p:cNvSpPr>
            <p:nvPr/>
          </p:nvSpPr>
          <p:spPr bwMode="auto">
            <a:xfrm flipV="1">
              <a:off x="3732" y="3600"/>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746"/>
            <p:cNvSpPr>
              <a:spLocks/>
            </p:cNvSpPr>
            <p:nvPr/>
          </p:nvSpPr>
          <p:spPr bwMode="auto">
            <a:xfrm>
              <a:off x="3732" y="3546"/>
              <a:ext cx="0" cy="42"/>
            </a:xfrm>
            <a:custGeom>
              <a:avLst/>
              <a:gdLst>
                <a:gd name="T0" fmla="*/ 42 h 42"/>
                <a:gd name="T1" fmla="*/ 12 h 42"/>
                <a:gd name="T2" fmla="*/ 0 h 42"/>
              </a:gdLst>
              <a:ahLst/>
              <a:cxnLst>
                <a:cxn ang="0">
                  <a:pos x="0" y="T0"/>
                </a:cxn>
                <a:cxn ang="0">
                  <a:pos x="0" y="T1"/>
                </a:cxn>
                <a:cxn ang="0">
                  <a:pos x="0" y="T2"/>
                </a:cxn>
              </a:cxnLst>
              <a:rect l="0" t="0" r="r" b="b"/>
              <a:pathLst>
                <a:path h="42">
                  <a:moveTo>
                    <a:pt x="0" y="42"/>
                  </a:moveTo>
                  <a:lnTo>
                    <a:pt x="0" y="12"/>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747"/>
            <p:cNvSpPr>
              <a:spLocks noChangeShapeType="1"/>
            </p:cNvSpPr>
            <p:nvPr/>
          </p:nvSpPr>
          <p:spPr bwMode="auto">
            <a:xfrm flipV="1">
              <a:off x="3732" y="3522"/>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748"/>
            <p:cNvSpPr>
              <a:spLocks/>
            </p:cNvSpPr>
            <p:nvPr/>
          </p:nvSpPr>
          <p:spPr bwMode="auto">
            <a:xfrm>
              <a:off x="3732" y="3468"/>
              <a:ext cx="0" cy="42"/>
            </a:xfrm>
            <a:custGeom>
              <a:avLst/>
              <a:gdLst>
                <a:gd name="T0" fmla="*/ 42 h 42"/>
                <a:gd name="T1" fmla="*/ 24 h 42"/>
                <a:gd name="T2" fmla="*/ 0 h 42"/>
                <a:gd name="T3" fmla="*/ 0 h 42"/>
              </a:gdLst>
              <a:ahLst/>
              <a:cxnLst>
                <a:cxn ang="0">
                  <a:pos x="0" y="T0"/>
                </a:cxn>
                <a:cxn ang="0">
                  <a:pos x="0" y="T1"/>
                </a:cxn>
                <a:cxn ang="0">
                  <a:pos x="0" y="T2"/>
                </a:cxn>
                <a:cxn ang="0">
                  <a:pos x="0" y="T3"/>
                </a:cxn>
              </a:cxnLst>
              <a:rect l="0" t="0" r="r" b="b"/>
              <a:pathLst>
                <a:path h="42">
                  <a:moveTo>
                    <a:pt x="0" y="42"/>
                  </a:moveTo>
                  <a:lnTo>
                    <a:pt x="0" y="24"/>
                  </a:ln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749"/>
            <p:cNvSpPr>
              <a:spLocks/>
            </p:cNvSpPr>
            <p:nvPr/>
          </p:nvSpPr>
          <p:spPr bwMode="auto">
            <a:xfrm>
              <a:off x="3732" y="3450"/>
              <a:ext cx="0" cy="6"/>
            </a:xfrm>
            <a:custGeom>
              <a:avLst/>
              <a:gdLst>
                <a:gd name="T0" fmla="*/ 6 h 6"/>
                <a:gd name="T1" fmla="*/ 0 h 6"/>
                <a:gd name="T2" fmla="*/ 0 h 6"/>
                <a:gd name="T3" fmla="*/ 0 h 6"/>
              </a:gdLst>
              <a:ahLst/>
              <a:cxnLst>
                <a:cxn ang="0">
                  <a:pos x="0" y="T0"/>
                </a:cxn>
                <a:cxn ang="0">
                  <a:pos x="0" y="T1"/>
                </a:cxn>
                <a:cxn ang="0">
                  <a:pos x="0" y="T2"/>
                </a:cxn>
                <a:cxn ang="0">
                  <a:pos x="0" y="T3"/>
                </a:cxn>
              </a:cxnLst>
              <a:rect l="0" t="0" r="r" b="b"/>
              <a:pathLst>
                <a:path h="6">
                  <a:moveTo>
                    <a:pt x="0" y="6"/>
                  </a:moveTo>
                  <a:lnTo>
                    <a:pt x="0" y="0"/>
                  </a:lnTo>
                  <a:lnTo>
                    <a:pt x="0" y="0"/>
                  </a:lnTo>
                  <a:lnTo>
                    <a:pt x="0"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750"/>
            <p:cNvSpPr>
              <a:spLocks noChangeShapeType="1"/>
            </p:cNvSpPr>
            <p:nvPr/>
          </p:nvSpPr>
          <p:spPr bwMode="auto">
            <a:xfrm>
              <a:off x="3732" y="3462"/>
              <a:ext cx="0" cy="48"/>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751"/>
            <p:cNvSpPr>
              <a:spLocks noChangeShapeType="1"/>
            </p:cNvSpPr>
            <p:nvPr/>
          </p:nvSpPr>
          <p:spPr bwMode="auto">
            <a:xfrm>
              <a:off x="3732" y="3522"/>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752"/>
            <p:cNvSpPr>
              <a:spLocks noChangeShapeType="1"/>
            </p:cNvSpPr>
            <p:nvPr/>
          </p:nvSpPr>
          <p:spPr bwMode="auto">
            <a:xfrm>
              <a:off x="3732" y="3540"/>
              <a:ext cx="0" cy="42"/>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753"/>
            <p:cNvSpPr>
              <a:spLocks noChangeShapeType="1"/>
            </p:cNvSpPr>
            <p:nvPr/>
          </p:nvSpPr>
          <p:spPr bwMode="auto">
            <a:xfrm>
              <a:off x="3732" y="3600"/>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754"/>
            <p:cNvSpPr>
              <a:spLocks noChangeShapeType="1"/>
            </p:cNvSpPr>
            <p:nvPr/>
          </p:nvSpPr>
          <p:spPr bwMode="auto">
            <a:xfrm>
              <a:off x="3732" y="3618"/>
              <a:ext cx="0" cy="42"/>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20" name="Freeform 755"/>
            <p:cNvSpPr>
              <a:spLocks/>
            </p:cNvSpPr>
            <p:nvPr/>
          </p:nvSpPr>
          <p:spPr bwMode="auto">
            <a:xfrm>
              <a:off x="2538" y="3654"/>
              <a:ext cx="1524" cy="12"/>
            </a:xfrm>
            <a:custGeom>
              <a:avLst/>
              <a:gdLst>
                <a:gd name="T0" fmla="*/ 187 w 254"/>
                <a:gd name="T1" fmla="*/ 1 h 2"/>
                <a:gd name="T2" fmla="*/ 0 w 254"/>
                <a:gd name="T3" fmla="*/ 0 h 2"/>
              </a:gdLst>
              <a:ahLst/>
              <a:cxnLst>
                <a:cxn ang="0">
                  <a:pos x="T0" y="T1"/>
                </a:cxn>
                <a:cxn ang="0">
                  <a:pos x="T2" y="T3"/>
                </a:cxn>
              </a:cxnLst>
              <a:rect l="0" t="0" r="r" b="b"/>
              <a:pathLst>
                <a:path w="254" h="2">
                  <a:moveTo>
                    <a:pt x="187" y="1"/>
                  </a:moveTo>
                  <a:cubicBezTo>
                    <a:pt x="254" y="2"/>
                    <a:pt x="0" y="0"/>
                    <a:pt x="0" y="0"/>
                  </a:cubicBez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22" name="Freeform 756"/>
            <p:cNvSpPr>
              <a:spLocks/>
            </p:cNvSpPr>
            <p:nvPr/>
          </p:nvSpPr>
          <p:spPr bwMode="auto">
            <a:xfrm>
              <a:off x="2532" y="3636"/>
              <a:ext cx="48" cy="36"/>
            </a:xfrm>
            <a:custGeom>
              <a:avLst/>
              <a:gdLst>
                <a:gd name="T0" fmla="*/ 8 w 8"/>
                <a:gd name="T1" fmla="*/ 6 h 6"/>
                <a:gd name="T2" fmla="*/ 0 w 8"/>
                <a:gd name="T3" fmla="*/ 3 h 6"/>
                <a:gd name="T4" fmla="*/ 8 w 8"/>
                <a:gd name="T5" fmla="*/ 0 h 6"/>
                <a:gd name="T6" fmla="*/ 8 w 8"/>
                <a:gd name="T7" fmla="*/ 6 h 6"/>
              </a:gdLst>
              <a:ahLst/>
              <a:cxnLst>
                <a:cxn ang="0">
                  <a:pos x="T0" y="T1"/>
                </a:cxn>
                <a:cxn ang="0">
                  <a:pos x="T2" y="T3"/>
                </a:cxn>
                <a:cxn ang="0">
                  <a:pos x="T4" y="T5"/>
                </a:cxn>
                <a:cxn ang="0">
                  <a:pos x="T6" y="T7"/>
                </a:cxn>
              </a:cxnLst>
              <a:rect l="0" t="0" r="r" b="b"/>
              <a:pathLst>
                <a:path w="8" h="6">
                  <a:moveTo>
                    <a:pt x="8" y="6"/>
                  </a:moveTo>
                  <a:lnTo>
                    <a:pt x="0" y="3"/>
                  </a:lnTo>
                  <a:lnTo>
                    <a:pt x="8" y="0"/>
                  </a:lnTo>
                  <a:cubicBezTo>
                    <a:pt x="7" y="2"/>
                    <a:pt x="7" y="5"/>
                    <a:pt x="8" y="6"/>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23" name="Freeform 757"/>
            <p:cNvSpPr>
              <a:spLocks/>
            </p:cNvSpPr>
            <p:nvPr/>
          </p:nvSpPr>
          <p:spPr bwMode="auto">
            <a:xfrm>
              <a:off x="3594" y="3762"/>
              <a:ext cx="102" cy="282"/>
            </a:xfrm>
            <a:custGeom>
              <a:avLst/>
              <a:gdLst>
                <a:gd name="T0" fmla="*/ 0 w 17"/>
                <a:gd name="T1" fmla="*/ 47 h 47"/>
                <a:gd name="T2" fmla="*/ 17 w 17"/>
                <a:gd name="T3" fmla="*/ 37 h 47"/>
                <a:gd name="T4" fmla="*/ 17 w 17"/>
                <a:gd name="T5" fmla="*/ 12 h 47"/>
                <a:gd name="T6" fmla="*/ 1 w 17"/>
                <a:gd name="T7" fmla="*/ 0 h 47"/>
                <a:gd name="T8" fmla="*/ 0 w 17"/>
                <a:gd name="T9" fmla="*/ 47 h 47"/>
              </a:gdLst>
              <a:ahLst/>
              <a:cxnLst>
                <a:cxn ang="0">
                  <a:pos x="T0" y="T1"/>
                </a:cxn>
                <a:cxn ang="0">
                  <a:pos x="T2" y="T3"/>
                </a:cxn>
                <a:cxn ang="0">
                  <a:pos x="T4" y="T5"/>
                </a:cxn>
                <a:cxn ang="0">
                  <a:pos x="T6" y="T7"/>
                </a:cxn>
                <a:cxn ang="0">
                  <a:pos x="T8" y="T9"/>
                </a:cxn>
              </a:cxnLst>
              <a:rect l="0" t="0" r="r" b="b"/>
              <a:pathLst>
                <a:path w="17" h="47">
                  <a:moveTo>
                    <a:pt x="0" y="47"/>
                  </a:moveTo>
                  <a:lnTo>
                    <a:pt x="17" y="37"/>
                  </a:lnTo>
                  <a:lnTo>
                    <a:pt x="17" y="12"/>
                  </a:lnTo>
                  <a:lnTo>
                    <a:pt x="1" y="0"/>
                  </a:lnTo>
                  <a:lnTo>
                    <a:pt x="0" y="47"/>
                  </a:lnTo>
                  <a:close/>
                </a:path>
              </a:pathLst>
            </a:custGeom>
            <a:solidFill>
              <a:srgbClr val="F2C5C3"/>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24" name="Rectangle 758"/>
            <p:cNvSpPr>
              <a:spLocks noChangeArrowheads="1"/>
            </p:cNvSpPr>
            <p:nvPr/>
          </p:nvSpPr>
          <p:spPr bwMode="auto">
            <a:xfrm>
              <a:off x="3368" y="3651"/>
              <a:ext cx="221"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isCall</a:t>
              </a:r>
              <a:endParaRPr kumimoji="0" lang="en-US" sz="1800" b="0" i="0" u="none" strike="noStrike" cap="none" normalizeH="0" baseline="0" smtClean="0">
                <a:ln>
                  <a:noFill/>
                </a:ln>
                <a:solidFill>
                  <a:schemeClr val="tx1"/>
                </a:solidFill>
                <a:effectLst/>
                <a:latin typeface="Arial" pitchFamily="34" charset="0"/>
              </a:endParaRPr>
            </a:p>
          </p:txBody>
        </p:sp>
        <p:sp>
          <p:nvSpPr>
            <p:cNvPr id="8325" name="Line 759"/>
            <p:cNvSpPr>
              <a:spLocks noChangeShapeType="1"/>
            </p:cNvSpPr>
            <p:nvPr/>
          </p:nvSpPr>
          <p:spPr bwMode="auto">
            <a:xfrm>
              <a:off x="3036" y="3960"/>
              <a:ext cx="546" cy="0"/>
            </a:xfrm>
            <a:prstGeom prst="line">
              <a:avLst/>
            </a:prstGeom>
            <a:noFill/>
            <a:ln w="1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26" name="Freeform 760"/>
            <p:cNvSpPr>
              <a:spLocks/>
            </p:cNvSpPr>
            <p:nvPr/>
          </p:nvSpPr>
          <p:spPr bwMode="auto">
            <a:xfrm>
              <a:off x="3522" y="3942"/>
              <a:ext cx="60" cy="36"/>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1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27" name="Rectangle 761"/>
            <p:cNvSpPr>
              <a:spLocks noChangeArrowheads="1"/>
            </p:cNvSpPr>
            <p:nvPr/>
          </p:nvSpPr>
          <p:spPr bwMode="auto">
            <a:xfrm>
              <a:off x="3118" y="3956"/>
              <a:ext cx="22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ra(15)</a:t>
              </a:r>
              <a:endParaRPr kumimoji="0" lang="en-US" sz="1800" b="0" i="0" u="none" strike="noStrike" cap="none" normalizeH="0" baseline="0" smtClean="0">
                <a:ln>
                  <a:noFill/>
                </a:ln>
                <a:solidFill>
                  <a:schemeClr val="tx1"/>
                </a:solidFill>
                <a:effectLst/>
                <a:latin typeface="Arial" pitchFamily="34" charset="0"/>
              </a:endParaRPr>
            </a:p>
          </p:txBody>
        </p:sp>
        <p:sp>
          <p:nvSpPr>
            <p:cNvPr id="8328" name="Rectangle 762"/>
            <p:cNvSpPr>
              <a:spLocks noChangeArrowheads="1"/>
            </p:cNvSpPr>
            <p:nvPr/>
          </p:nvSpPr>
          <p:spPr bwMode="auto">
            <a:xfrm>
              <a:off x="3603" y="3807"/>
              <a:ext cx="85"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8329" name="Rectangle 763"/>
            <p:cNvSpPr>
              <a:spLocks noChangeArrowheads="1"/>
            </p:cNvSpPr>
            <p:nvPr/>
          </p:nvSpPr>
          <p:spPr bwMode="auto">
            <a:xfrm>
              <a:off x="3599" y="3932"/>
              <a:ext cx="85"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8330" name="Line 764"/>
            <p:cNvSpPr>
              <a:spLocks noChangeShapeType="1"/>
            </p:cNvSpPr>
            <p:nvPr/>
          </p:nvSpPr>
          <p:spPr bwMode="auto">
            <a:xfrm>
              <a:off x="3684" y="3912"/>
              <a:ext cx="468" cy="0"/>
            </a:xfrm>
            <a:prstGeom prst="line">
              <a:avLst/>
            </a:prstGeom>
            <a:noFill/>
            <a:ln w="24" cap="flat">
              <a:solidFill>
                <a:srgbClr val="E542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31" name="Freeform 765"/>
            <p:cNvSpPr>
              <a:spLocks/>
            </p:cNvSpPr>
            <p:nvPr/>
          </p:nvSpPr>
          <p:spPr bwMode="auto">
            <a:xfrm>
              <a:off x="4110" y="3894"/>
              <a:ext cx="54" cy="36"/>
            </a:xfrm>
            <a:custGeom>
              <a:avLst/>
              <a:gdLst>
                <a:gd name="T0" fmla="*/ 0 w 9"/>
                <a:gd name="T1" fmla="*/ 0 h 6"/>
                <a:gd name="T2" fmla="*/ 9 w 9"/>
                <a:gd name="T3" fmla="*/ 3 h 6"/>
                <a:gd name="T4" fmla="*/ 0 w 9"/>
                <a:gd name="T5" fmla="*/ 6 h 6"/>
                <a:gd name="T6" fmla="*/ 0 w 9"/>
                <a:gd name="T7" fmla="*/ 0 h 6"/>
              </a:gdLst>
              <a:ahLst/>
              <a:cxnLst>
                <a:cxn ang="0">
                  <a:pos x="T0" y="T1"/>
                </a:cxn>
                <a:cxn ang="0">
                  <a:pos x="T2" y="T3"/>
                </a:cxn>
                <a:cxn ang="0">
                  <a:pos x="T4" y="T5"/>
                </a:cxn>
                <a:cxn ang="0">
                  <a:pos x="T6" y="T7"/>
                </a:cxn>
              </a:cxnLst>
              <a:rect l="0" t="0" r="r" b="b"/>
              <a:pathLst>
                <a:path w="9" h="6">
                  <a:moveTo>
                    <a:pt x="0" y="0"/>
                  </a:moveTo>
                  <a:lnTo>
                    <a:pt x="9" y="3"/>
                  </a:lnTo>
                  <a:lnTo>
                    <a:pt x="0" y="6"/>
                  </a:lnTo>
                  <a:cubicBezTo>
                    <a:pt x="2" y="4"/>
                    <a:pt x="2" y="2"/>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32" name="Freeform 766"/>
            <p:cNvSpPr>
              <a:spLocks/>
            </p:cNvSpPr>
            <p:nvPr/>
          </p:nvSpPr>
          <p:spPr bwMode="auto">
            <a:xfrm>
              <a:off x="3666" y="3702"/>
              <a:ext cx="6" cy="120"/>
            </a:xfrm>
            <a:custGeom>
              <a:avLst/>
              <a:gdLst>
                <a:gd name="T0" fmla="*/ 0 w 1"/>
                <a:gd name="T1" fmla="*/ 20 h 20"/>
                <a:gd name="T2" fmla="*/ 1 w 1"/>
                <a:gd name="T3" fmla="*/ 4 h 20"/>
                <a:gd name="T4" fmla="*/ 0 w 1"/>
                <a:gd name="T5" fmla="*/ 20 h 20"/>
              </a:gdLst>
              <a:ahLst/>
              <a:cxnLst>
                <a:cxn ang="0">
                  <a:pos x="T0" y="T1"/>
                </a:cxn>
                <a:cxn ang="0">
                  <a:pos x="T2" y="T3"/>
                </a:cxn>
                <a:cxn ang="0">
                  <a:pos x="T4" y="T5"/>
                </a:cxn>
              </a:cxnLst>
              <a:rect l="0" t="0" r="r" b="b"/>
              <a:pathLst>
                <a:path w="1" h="20">
                  <a:moveTo>
                    <a:pt x="0" y="20"/>
                  </a:moveTo>
                  <a:cubicBezTo>
                    <a:pt x="1" y="0"/>
                    <a:pt x="1" y="4"/>
                    <a:pt x="1" y="4"/>
                  </a:cubicBezTo>
                  <a:lnTo>
                    <a:pt x="0" y="2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33" name="Line 767"/>
            <p:cNvSpPr>
              <a:spLocks noChangeShapeType="1"/>
            </p:cNvSpPr>
            <p:nvPr/>
          </p:nvSpPr>
          <p:spPr bwMode="auto">
            <a:xfrm flipV="1">
              <a:off x="3666" y="3768"/>
              <a:ext cx="0" cy="54"/>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34" name="Freeform 768"/>
            <p:cNvSpPr>
              <a:spLocks/>
            </p:cNvSpPr>
            <p:nvPr/>
          </p:nvSpPr>
          <p:spPr bwMode="auto">
            <a:xfrm>
              <a:off x="3666" y="3750"/>
              <a:ext cx="6" cy="6"/>
            </a:xfrm>
            <a:custGeom>
              <a:avLst/>
              <a:gdLst>
                <a:gd name="T0" fmla="*/ 0 w 6"/>
                <a:gd name="T1" fmla="*/ 6 h 6"/>
                <a:gd name="T2" fmla="*/ 0 w 6"/>
                <a:gd name="T3" fmla="*/ 6 h 6"/>
                <a:gd name="T4" fmla="*/ 6 w 6"/>
                <a:gd name="T5" fmla="*/ 0 h 6"/>
              </a:gdLst>
              <a:ahLst/>
              <a:cxnLst>
                <a:cxn ang="0">
                  <a:pos x="T0" y="T1"/>
                </a:cxn>
                <a:cxn ang="0">
                  <a:pos x="T2" y="T3"/>
                </a:cxn>
                <a:cxn ang="0">
                  <a:pos x="T4" y="T5"/>
                </a:cxn>
              </a:cxnLst>
              <a:rect l="0" t="0" r="r" b="b"/>
              <a:pathLst>
                <a:path w="6" h="6">
                  <a:moveTo>
                    <a:pt x="0" y="6"/>
                  </a:moveTo>
                  <a:lnTo>
                    <a:pt x="0" y="6"/>
                  </a:lnTo>
                  <a:lnTo>
                    <a:pt x="6" y="0"/>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35" name="Freeform 769"/>
            <p:cNvSpPr>
              <a:spLocks/>
            </p:cNvSpPr>
            <p:nvPr/>
          </p:nvSpPr>
          <p:spPr bwMode="auto">
            <a:xfrm>
              <a:off x="3666" y="3726"/>
              <a:ext cx="6" cy="36"/>
            </a:xfrm>
            <a:custGeom>
              <a:avLst/>
              <a:gdLst>
                <a:gd name="T0" fmla="*/ 6 w 6"/>
                <a:gd name="T1" fmla="*/ 12 h 36"/>
                <a:gd name="T2" fmla="*/ 6 w 6"/>
                <a:gd name="T3" fmla="*/ 0 h 36"/>
                <a:gd name="T4" fmla="*/ 6 w 6"/>
                <a:gd name="T5" fmla="*/ 0 h 36"/>
                <a:gd name="T6" fmla="*/ 6 w 6"/>
                <a:gd name="T7" fmla="*/ 0 h 36"/>
                <a:gd name="T8" fmla="*/ 6 w 6"/>
                <a:gd name="T9" fmla="*/ 0 h 36"/>
                <a:gd name="T10" fmla="*/ 0 w 6"/>
                <a:gd name="T11" fmla="*/ 36 h 36"/>
              </a:gdLst>
              <a:ahLst/>
              <a:cxnLst>
                <a:cxn ang="0">
                  <a:pos x="T0" y="T1"/>
                </a:cxn>
                <a:cxn ang="0">
                  <a:pos x="T2" y="T3"/>
                </a:cxn>
                <a:cxn ang="0">
                  <a:pos x="T4" y="T5"/>
                </a:cxn>
                <a:cxn ang="0">
                  <a:pos x="T6" y="T7"/>
                </a:cxn>
                <a:cxn ang="0">
                  <a:pos x="T8" y="T9"/>
                </a:cxn>
                <a:cxn ang="0">
                  <a:pos x="T10" y="T11"/>
                </a:cxn>
              </a:cxnLst>
              <a:rect l="0" t="0" r="r" b="b"/>
              <a:pathLst>
                <a:path w="6" h="36">
                  <a:moveTo>
                    <a:pt x="6" y="12"/>
                  </a:moveTo>
                  <a:lnTo>
                    <a:pt x="6" y="0"/>
                  </a:lnTo>
                  <a:lnTo>
                    <a:pt x="6" y="0"/>
                  </a:lnTo>
                  <a:lnTo>
                    <a:pt x="6" y="0"/>
                  </a:lnTo>
                  <a:lnTo>
                    <a:pt x="6" y="0"/>
                  </a:lnTo>
                  <a:lnTo>
                    <a:pt x="0" y="36"/>
                  </a:lnTo>
                </a:path>
              </a:pathLst>
            </a:custGeom>
            <a:noFill/>
            <a:ln w="0">
              <a:solidFill>
                <a:srgbClr val="3B237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36" name="Line 770"/>
            <p:cNvSpPr>
              <a:spLocks noChangeShapeType="1"/>
            </p:cNvSpPr>
            <p:nvPr/>
          </p:nvSpPr>
          <p:spPr bwMode="auto">
            <a:xfrm>
              <a:off x="3666" y="3774"/>
              <a:ext cx="0" cy="6"/>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37" name="Line 771"/>
            <p:cNvSpPr>
              <a:spLocks noChangeShapeType="1"/>
            </p:cNvSpPr>
            <p:nvPr/>
          </p:nvSpPr>
          <p:spPr bwMode="auto">
            <a:xfrm>
              <a:off x="3666" y="3792"/>
              <a:ext cx="0" cy="30"/>
            </a:xfrm>
            <a:prstGeom prst="line">
              <a:avLst/>
            </a:prstGeom>
            <a:noFill/>
            <a:ln w="0">
              <a:solidFill>
                <a:srgbClr val="3B2378"/>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38" name="Oval 772"/>
            <p:cNvSpPr>
              <a:spLocks noChangeArrowheads="1"/>
            </p:cNvSpPr>
            <p:nvPr/>
          </p:nvSpPr>
          <p:spPr bwMode="auto">
            <a:xfrm>
              <a:off x="3654" y="3720"/>
              <a:ext cx="30" cy="36"/>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39" name="Oval 773"/>
            <p:cNvSpPr>
              <a:spLocks noChangeArrowheads="1"/>
            </p:cNvSpPr>
            <p:nvPr/>
          </p:nvSpPr>
          <p:spPr bwMode="auto">
            <a:xfrm>
              <a:off x="3654" y="3720"/>
              <a:ext cx="30" cy="3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40" name="Rectangle 774"/>
            <p:cNvSpPr>
              <a:spLocks noChangeArrowheads="1"/>
            </p:cNvSpPr>
            <p:nvPr/>
          </p:nvSpPr>
          <p:spPr bwMode="auto">
            <a:xfrm>
              <a:off x="3930" y="2070"/>
              <a:ext cx="54" cy="516"/>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41" name="Rectangle 775"/>
            <p:cNvSpPr>
              <a:spLocks noChangeArrowheads="1"/>
            </p:cNvSpPr>
            <p:nvPr/>
          </p:nvSpPr>
          <p:spPr bwMode="auto">
            <a:xfrm>
              <a:off x="3930" y="2724"/>
              <a:ext cx="48" cy="59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42" name="Freeform 776"/>
            <p:cNvSpPr>
              <a:spLocks/>
            </p:cNvSpPr>
            <p:nvPr/>
          </p:nvSpPr>
          <p:spPr bwMode="auto">
            <a:xfrm>
              <a:off x="3900" y="1932"/>
              <a:ext cx="114" cy="54"/>
            </a:xfrm>
            <a:custGeom>
              <a:avLst/>
              <a:gdLst>
                <a:gd name="T0" fmla="*/ 0 w 19"/>
                <a:gd name="T1" fmla="*/ 0 h 9"/>
                <a:gd name="T2" fmla="*/ 9 w 19"/>
                <a:gd name="T3" fmla="*/ 9 h 9"/>
                <a:gd name="T4" fmla="*/ 19 w 19"/>
                <a:gd name="T5" fmla="*/ 0 h 9"/>
                <a:gd name="T6" fmla="*/ 0 w 19"/>
                <a:gd name="T7" fmla="*/ 0 h 9"/>
              </a:gdLst>
              <a:ahLst/>
              <a:cxnLst>
                <a:cxn ang="0">
                  <a:pos x="T0" y="T1"/>
                </a:cxn>
                <a:cxn ang="0">
                  <a:pos x="T2" y="T3"/>
                </a:cxn>
                <a:cxn ang="0">
                  <a:pos x="T4" y="T5"/>
                </a:cxn>
                <a:cxn ang="0">
                  <a:pos x="T6" y="T7"/>
                </a:cxn>
              </a:cxnLst>
              <a:rect l="0" t="0" r="r" b="b"/>
              <a:pathLst>
                <a:path w="19" h="9">
                  <a:moveTo>
                    <a:pt x="0" y="0"/>
                  </a:moveTo>
                  <a:lnTo>
                    <a:pt x="9" y="9"/>
                  </a:lnTo>
                  <a:lnTo>
                    <a:pt x="19" y="0"/>
                  </a:lnTo>
                  <a:lnTo>
                    <a:pt x="0" y="0"/>
                  </a:lnTo>
                  <a:close/>
                </a:path>
              </a:pathLst>
            </a:custGeom>
            <a:solidFill>
              <a:srgbClr val="3B2478"/>
            </a:solidFill>
            <a:ln w="6" cap="flat">
              <a:solidFill>
                <a:srgbClr val="3C237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43" name="Freeform 777"/>
            <p:cNvSpPr>
              <a:spLocks/>
            </p:cNvSpPr>
            <p:nvPr/>
          </p:nvSpPr>
          <p:spPr bwMode="auto">
            <a:xfrm>
              <a:off x="3900" y="2586"/>
              <a:ext cx="108" cy="54"/>
            </a:xfrm>
            <a:custGeom>
              <a:avLst/>
              <a:gdLst>
                <a:gd name="T0" fmla="*/ 0 w 18"/>
                <a:gd name="T1" fmla="*/ 0 h 9"/>
                <a:gd name="T2" fmla="*/ 9 w 18"/>
                <a:gd name="T3" fmla="*/ 9 h 9"/>
                <a:gd name="T4" fmla="*/ 18 w 18"/>
                <a:gd name="T5" fmla="*/ 0 h 9"/>
                <a:gd name="T6" fmla="*/ 0 w 18"/>
                <a:gd name="T7" fmla="*/ 0 h 9"/>
              </a:gdLst>
              <a:ahLst/>
              <a:cxnLst>
                <a:cxn ang="0">
                  <a:pos x="T0" y="T1"/>
                </a:cxn>
                <a:cxn ang="0">
                  <a:pos x="T2" y="T3"/>
                </a:cxn>
                <a:cxn ang="0">
                  <a:pos x="T4" y="T5"/>
                </a:cxn>
                <a:cxn ang="0">
                  <a:pos x="T6" y="T7"/>
                </a:cxn>
              </a:cxnLst>
              <a:rect l="0" t="0" r="r" b="b"/>
              <a:pathLst>
                <a:path w="18" h="9">
                  <a:moveTo>
                    <a:pt x="0" y="0"/>
                  </a:moveTo>
                  <a:lnTo>
                    <a:pt x="9" y="9"/>
                  </a:lnTo>
                  <a:lnTo>
                    <a:pt x="18" y="0"/>
                  </a:lnTo>
                  <a:lnTo>
                    <a:pt x="0" y="0"/>
                  </a:lnTo>
                  <a:close/>
                </a:path>
              </a:pathLst>
            </a:custGeom>
            <a:solidFill>
              <a:srgbClr val="3B2478"/>
            </a:solidFill>
            <a:ln w="6" cap="flat">
              <a:solidFill>
                <a:srgbClr val="3C237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44" name="Freeform 778"/>
            <p:cNvSpPr>
              <a:spLocks/>
            </p:cNvSpPr>
            <p:nvPr/>
          </p:nvSpPr>
          <p:spPr bwMode="auto">
            <a:xfrm>
              <a:off x="3894" y="3312"/>
              <a:ext cx="114" cy="54"/>
            </a:xfrm>
            <a:custGeom>
              <a:avLst/>
              <a:gdLst>
                <a:gd name="T0" fmla="*/ 0 w 19"/>
                <a:gd name="T1" fmla="*/ 0 h 9"/>
                <a:gd name="T2" fmla="*/ 9 w 19"/>
                <a:gd name="T3" fmla="*/ 9 h 9"/>
                <a:gd name="T4" fmla="*/ 19 w 19"/>
                <a:gd name="T5" fmla="*/ 0 h 9"/>
                <a:gd name="T6" fmla="*/ 0 w 19"/>
                <a:gd name="T7" fmla="*/ 0 h 9"/>
              </a:gdLst>
              <a:ahLst/>
              <a:cxnLst>
                <a:cxn ang="0">
                  <a:pos x="T0" y="T1"/>
                </a:cxn>
                <a:cxn ang="0">
                  <a:pos x="T2" y="T3"/>
                </a:cxn>
                <a:cxn ang="0">
                  <a:pos x="T4" y="T5"/>
                </a:cxn>
                <a:cxn ang="0">
                  <a:pos x="T6" y="T7"/>
                </a:cxn>
              </a:cxnLst>
              <a:rect l="0" t="0" r="r" b="b"/>
              <a:pathLst>
                <a:path w="19" h="9">
                  <a:moveTo>
                    <a:pt x="0" y="0"/>
                  </a:moveTo>
                  <a:lnTo>
                    <a:pt x="9" y="9"/>
                  </a:lnTo>
                  <a:lnTo>
                    <a:pt x="19" y="0"/>
                  </a:lnTo>
                  <a:lnTo>
                    <a:pt x="0" y="0"/>
                  </a:lnTo>
                  <a:close/>
                </a:path>
              </a:pathLst>
            </a:custGeom>
            <a:solidFill>
              <a:srgbClr val="3B2478"/>
            </a:solidFill>
            <a:ln w="6" cap="flat">
              <a:solidFill>
                <a:srgbClr val="3C237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45" name="Freeform 779"/>
            <p:cNvSpPr>
              <a:spLocks/>
            </p:cNvSpPr>
            <p:nvPr/>
          </p:nvSpPr>
          <p:spPr bwMode="auto">
            <a:xfrm>
              <a:off x="1404" y="2400"/>
              <a:ext cx="486" cy="84"/>
            </a:xfrm>
            <a:custGeom>
              <a:avLst/>
              <a:gdLst>
                <a:gd name="T0" fmla="*/ 0 w 81"/>
                <a:gd name="T1" fmla="*/ 14 h 14"/>
                <a:gd name="T2" fmla="*/ 81 w 81"/>
                <a:gd name="T3" fmla="*/ 14 h 14"/>
                <a:gd name="T4" fmla="*/ 81 w 81"/>
                <a:gd name="T5" fmla="*/ 0 h 14"/>
              </a:gdLst>
              <a:ahLst/>
              <a:cxnLst>
                <a:cxn ang="0">
                  <a:pos x="T0" y="T1"/>
                </a:cxn>
                <a:cxn ang="0">
                  <a:pos x="T2" y="T3"/>
                </a:cxn>
                <a:cxn ang="0">
                  <a:pos x="T4" y="T5"/>
                </a:cxn>
              </a:cxnLst>
              <a:rect l="0" t="0" r="r" b="b"/>
              <a:pathLst>
                <a:path w="81" h="14">
                  <a:moveTo>
                    <a:pt x="0" y="14"/>
                  </a:moveTo>
                  <a:lnTo>
                    <a:pt x="81" y="14"/>
                  </a:lnTo>
                  <a:lnTo>
                    <a:pt x="81" y="0"/>
                  </a:lnTo>
                </a:path>
              </a:pathLst>
            </a:custGeom>
            <a:noFill/>
            <a:ln w="24"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46" name="Line 780"/>
            <p:cNvSpPr>
              <a:spLocks noChangeShapeType="1"/>
            </p:cNvSpPr>
            <p:nvPr/>
          </p:nvSpPr>
          <p:spPr bwMode="auto">
            <a:xfrm>
              <a:off x="2472" y="2490"/>
              <a:ext cx="0" cy="156"/>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47" name="Freeform 781"/>
            <p:cNvSpPr>
              <a:spLocks/>
            </p:cNvSpPr>
            <p:nvPr/>
          </p:nvSpPr>
          <p:spPr bwMode="auto">
            <a:xfrm>
              <a:off x="2454" y="2586"/>
              <a:ext cx="30" cy="60"/>
            </a:xfrm>
            <a:custGeom>
              <a:avLst/>
              <a:gdLst>
                <a:gd name="T0" fmla="*/ 3 w 5"/>
                <a:gd name="T1" fmla="*/ 3 h 10"/>
                <a:gd name="T2" fmla="*/ 0 w 5"/>
                <a:gd name="T3" fmla="*/ 0 h 10"/>
                <a:gd name="T4" fmla="*/ 3 w 5"/>
                <a:gd name="T5" fmla="*/ 10 h 10"/>
                <a:gd name="T6" fmla="*/ 5 w 5"/>
                <a:gd name="T7" fmla="*/ 0 h 10"/>
                <a:gd name="T8" fmla="*/ 3 w 5"/>
                <a:gd name="T9" fmla="*/ 3 h 10"/>
              </a:gdLst>
              <a:ahLst/>
              <a:cxnLst>
                <a:cxn ang="0">
                  <a:pos x="T0" y="T1"/>
                </a:cxn>
                <a:cxn ang="0">
                  <a:pos x="T2" y="T3"/>
                </a:cxn>
                <a:cxn ang="0">
                  <a:pos x="T4" y="T5"/>
                </a:cxn>
                <a:cxn ang="0">
                  <a:pos x="T6" y="T7"/>
                </a:cxn>
                <a:cxn ang="0">
                  <a:pos x="T8" y="T9"/>
                </a:cxn>
              </a:cxnLst>
              <a:rect l="0" t="0" r="r" b="b"/>
              <a:pathLst>
                <a:path w="5" h="10">
                  <a:moveTo>
                    <a:pt x="3" y="3"/>
                  </a:moveTo>
                  <a:lnTo>
                    <a:pt x="0" y="0"/>
                  </a:lnTo>
                  <a:lnTo>
                    <a:pt x="3" y="10"/>
                  </a:lnTo>
                  <a:lnTo>
                    <a:pt x="5" y="0"/>
                  </a:lnTo>
                  <a:lnTo>
                    <a:pt x="3" y="3"/>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8886" name="Right Arrow 8885"/>
          <p:cNvSpPr/>
          <p:nvPr/>
        </p:nvSpPr>
        <p:spPr>
          <a:xfrm>
            <a:off x="4219576" y="3771899"/>
            <a:ext cx="190500" cy="66675"/>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Right Arrow 662"/>
          <p:cNvSpPr/>
          <p:nvPr/>
        </p:nvSpPr>
        <p:spPr>
          <a:xfrm>
            <a:off x="4674395" y="3771899"/>
            <a:ext cx="190500" cy="66675"/>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Abridged</a:t>
            </a:r>
            <a:r>
              <a:rPr lang="fr-FR" dirty="0">
                <a:solidFill>
                  <a:schemeClr val="tx1"/>
                </a:solidFill>
              </a:rPr>
              <a:t> </a:t>
            </a:r>
            <a:r>
              <a:rPr lang="fr-FR" dirty="0" err="1">
                <a:solidFill>
                  <a:schemeClr val="tx1"/>
                </a:solidFill>
              </a:rPr>
              <a:t>Diagram</a:t>
            </a:r>
            <a:endParaRPr lang="fr-FR" dirty="0">
              <a:solidFill>
                <a:schemeClr val="tx1"/>
              </a:solidFill>
            </a:endParaRPr>
          </a:p>
        </p:txBody>
      </p:sp>
      <p:grpSp>
        <p:nvGrpSpPr>
          <p:cNvPr id="7" name="Group 4"/>
          <p:cNvGrpSpPr>
            <a:grpSpLocks noChangeAspect="1"/>
          </p:cNvGrpSpPr>
          <p:nvPr/>
        </p:nvGrpSpPr>
        <p:grpSpPr bwMode="auto">
          <a:xfrm>
            <a:off x="700087" y="2057400"/>
            <a:ext cx="7834313" cy="2894013"/>
            <a:chOff x="672" y="1392"/>
            <a:chExt cx="4935" cy="1823"/>
          </a:xfrm>
        </p:grpSpPr>
        <p:sp>
          <p:nvSpPr>
            <p:cNvPr id="8" name="AutoShape 3"/>
            <p:cNvSpPr>
              <a:spLocks noChangeAspect="1" noChangeArrowheads="1" noTextEdit="1"/>
            </p:cNvSpPr>
            <p:nvPr/>
          </p:nvSpPr>
          <p:spPr bwMode="auto">
            <a:xfrm>
              <a:off x="672" y="1392"/>
              <a:ext cx="4935" cy="1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728" y="2080"/>
              <a:ext cx="468" cy="362"/>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713" y="2612"/>
              <a:ext cx="520" cy="336"/>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1359" y="1804"/>
              <a:ext cx="123" cy="1159"/>
            </a:xfrm>
            <a:prstGeom prst="rect">
              <a:avLst/>
            </a:prstGeom>
            <a:solidFill>
              <a:srgbClr val="AAFFCC"/>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1288" y="1655"/>
              <a:ext cx="296" cy="115"/>
            </a:xfrm>
            <a:custGeom>
              <a:avLst/>
              <a:gdLst>
                <a:gd name="T0" fmla="*/ 100 w 958"/>
                <a:gd name="T1" fmla="*/ 0 h 373"/>
                <a:gd name="T2" fmla="*/ 858 w 958"/>
                <a:gd name="T3" fmla="*/ 0 h 373"/>
                <a:gd name="T4" fmla="*/ 958 w 958"/>
                <a:gd name="T5" fmla="*/ 100 h 373"/>
                <a:gd name="T6" fmla="*/ 958 w 958"/>
                <a:gd name="T7" fmla="*/ 273 h 373"/>
                <a:gd name="T8" fmla="*/ 858 w 958"/>
                <a:gd name="T9" fmla="*/ 373 h 373"/>
                <a:gd name="T10" fmla="*/ 100 w 958"/>
                <a:gd name="T11" fmla="*/ 373 h 373"/>
                <a:gd name="T12" fmla="*/ 0 w 958"/>
                <a:gd name="T13" fmla="*/ 273 h 373"/>
                <a:gd name="T14" fmla="*/ 0 w 958"/>
                <a:gd name="T15" fmla="*/ 100 h 373"/>
                <a:gd name="T16" fmla="*/ 100 w 958"/>
                <a:gd name="T17"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373">
                  <a:moveTo>
                    <a:pt x="100" y="0"/>
                  </a:moveTo>
                  <a:lnTo>
                    <a:pt x="858" y="0"/>
                  </a:lnTo>
                  <a:cubicBezTo>
                    <a:pt x="913" y="0"/>
                    <a:pt x="958" y="44"/>
                    <a:pt x="958" y="100"/>
                  </a:cubicBezTo>
                  <a:lnTo>
                    <a:pt x="958" y="273"/>
                  </a:lnTo>
                  <a:cubicBezTo>
                    <a:pt x="958" y="328"/>
                    <a:pt x="913" y="373"/>
                    <a:pt x="858" y="373"/>
                  </a:cubicBezTo>
                  <a:lnTo>
                    <a:pt x="100" y="373"/>
                  </a:lnTo>
                  <a:cubicBezTo>
                    <a:pt x="45" y="373"/>
                    <a:pt x="0" y="328"/>
                    <a:pt x="0" y="273"/>
                  </a:cubicBezTo>
                  <a:lnTo>
                    <a:pt x="0" y="100"/>
                  </a:lnTo>
                  <a:cubicBezTo>
                    <a:pt x="0" y="44"/>
                    <a:pt x="45" y="0"/>
                    <a:pt x="100" y="0"/>
                  </a:cubicBezTo>
                  <a:close/>
                </a:path>
              </a:pathLst>
            </a:custGeom>
            <a:solidFill>
              <a:srgbClr val="AFDDE9"/>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1321" y="1677"/>
              <a:ext cx="26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IF-OF</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0"/>
            <p:cNvSpPr>
              <a:spLocks noChangeArrowheads="1"/>
            </p:cNvSpPr>
            <p:nvPr/>
          </p:nvSpPr>
          <p:spPr bwMode="auto">
            <a:xfrm>
              <a:off x="822" y="2152"/>
              <a:ext cx="307"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Fetch</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1"/>
            <p:cNvSpPr>
              <a:spLocks noChangeArrowheads="1"/>
            </p:cNvSpPr>
            <p:nvPr/>
          </p:nvSpPr>
          <p:spPr bwMode="auto">
            <a:xfrm>
              <a:off x="870" y="2275"/>
              <a:ext cx="21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16" name="Freeform 12"/>
            <p:cNvSpPr>
              <a:spLocks/>
            </p:cNvSpPr>
            <p:nvPr/>
          </p:nvSpPr>
          <p:spPr bwMode="auto">
            <a:xfrm>
              <a:off x="1190" y="2194"/>
              <a:ext cx="172" cy="139"/>
            </a:xfrm>
            <a:custGeom>
              <a:avLst/>
              <a:gdLst>
                <a:gd name="T0" fmla="*/ 371 w 559"/>
                <a:gd name="T1" fmla="*/ 1 h 448"/>
                <a:gd name="T2" fmla="*/ 369 w 559"/>
                <a:gd name="T3" fmla="*/ 2 h 448"/>
                <a:gd name="T4" fmla="*/ 381 w 559"/>
                <a:gd name="T5" fmla="*/ 118 h 448"/>
                <a:gd name="T6" fmla="*/ 15 w 559"/>
                <a:gd name="T7" fmla="*/ 119 h 448"/>
                <a:gd name="T8" fmla="*/ 15 w 559"/>
                <a:gd name="T9" fmla="*/ 322 h 448"/>
                <a:gd name="T10" fmla="*/ 381 w 559"/>
                <a:gd name="T11" fmla="*/ 323 h 448"/>
                <a:gd name="T12" fmla="*/ 369 w 559"/>
                <a:gd name="T13" fmla="*/ 439 h 448"/>
                <a:gd name="T14" fmla="*/ 559 w 559"/>
                <a:gd name="T15" fmla="*/ 224 h 448"/>
                <a:gd name="T16" fmla="*/ 559 w 559"/>
                <a:gd name="T17" fmla="*/ 224 h 448"/>
                <a:gd name="T18" fmla="*/ 559 w 559"/>
                <a:gd name="T19" fmla="*/ 217 h 448"/>
                <a:gd name="T20" fmla="*/ 371 w 559"/>
                <a:gd name="T21" fmla="*/ 1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9" h="448">
                  <a:moveTo>
                    <a:pt x="371" y="1"/>
                  </a:moveTo>
                  <a:cubicBezTo>
                    <a:pt x="370" y="1"/>
                    <a:pt x="370" y="1"/>
                    <a:pt x="369" y="2"/>
                  </a:cubicBezTo>
                  <a:cubicBezTo>
                    <a:pt x="346" y="11"/>
                    <a:pt x="381" y="118"/>
                    <a:pt x="381" y="118"/>
                  </a:cubicBezTo>
                  <a:cubicBezTo>
                    <a:pt x="381" y="118"/>
                    <a:pt x="31" y="111"/>
                    <a:pt x="15" y="119"/>
                  </a:cubicBezTo>
                  <a:cubicBezTo>
                    <a:pt x="0" y="127"/>
                    <a:pt x="0" y="314"/>
                    <a:pt x="15" y="322"/>
                  </a:cubicBezTo>
                  <a:cubicBezTo>
                    <a:pt x="31" y="330"/>
                    <a:pt x="381" y="323"/>
                    <a:pt x="381" y="323"/>
                  </a:cubicBezTo>
                  <a:cubicBezTo>
                    <a:pt x="381" y="323"/>
                    <a:pt x="346" y="429"/>
                    <a:pt x="369" y="439"/>
                  </a:cubicBezTo>
                  <a:cubicBezTo>
                    <a:pt x="391" y="448"/>
                    <a:pt x="556" y="325"/>
                    <a:pt x="559" y="224"/>
                  </a:cubicBezTo>
                  <a:lnTo>
                    <a:pt x="559" y="224"/>
                  </a:lnTo>
                  <a:cubicBezTo>
                    <a:pt x="559" y="221"/>
                    <a:pt x="559" y="219"/>
                    <a:pt x="559" y="217"/>
                  </a:cubicBezTo>
                  <a:cubicBezTo>
                    <a:pt x="556" y="119"/>
                    <a:pt x="401" y="0"/>
                    <a:pt x="371" y="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1185" y="2193"/>
              <a:ext cx="173" cy="138"/>
            </a:xfrm>
            <a:custGeom>
              <a:avLst/>
              <a:gdLst>
                <a:gd name="T0" fmla="*/ 372 w 559"/>
                <a:gd name="T1" fmla="*/ 2 h 449"/>
                <a:gd name="T2" fmla="*/ 369 w 559"/>
                <a:gd name="T3" fmla="*/ 2 h 449"/>
                <a:gd name="T4" fmla="*/ 382 w 559"/>
                <a:gd name="T5" fmla="*/ 118 h 449"/>
                <a:gd name="T6" fmla="*/ 16 w 559"/>
                <a:gd name="T7" fmla="*/ 119 h 449"/>
                <a:gd name="T8" fmla="*/ 16 w 559"/>
                <a:gd name="T9" fmla="*/ 322 h 449"/>
                <a:gd name="T10" fmla="*/ 381 w 559"/>
                <a:gd name="T11" fmla="*/ 323 h 449"/>
                <a:gd name="T12" fmla="*/ 369 w 559"/>
                <a:gd name="T13" fmla="*/ 439 h 449"/>
                <a:gd name="T14" fmla="*/ 559 w 559"/>
                <a:gd name="T15" fmla="*/ 224 h 449"/>
                <a:gd name="T16" fmla="*/ 559 w 559"/>
                <a:gd name="T17" fmla="*/ 224 h 449"/>
                <a:gd name="T18" fmla="*/ 559 w 559"/>
                <a:gd name="T19" fmla="*/ 217 h 449"/>
                <a:gd name="T20" fmla="*/ 372 w 559"/>
                <a:gd name="T21" fmla="*/ 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9" h="449">
                  <a:moveTo>
                    <a:pt x="372" y="2"/>
                  </a:moveTo>
                  <a:cubicBezTo>
                    <a:pt x="371" y="2"/>
                    <a:pt x="370" y="2"/>
                    <a:pt x="369" y="2"/>
                  </a:cubicBezTo>
                  <a:cubicBezTo>
                    <a:pt x="347" y="12"/>
                    <a:pt x="382" y="118"/>
                    <a:pt x="382" y="118"/>
                  </a:cubicBezTo>
                  <a:cubicBezTo>
                    <a:pt x="382" y="118"/>
                    <a:pt x="31" y="111"/>
                    <a:pt x="16" y="119"/>
                  </a:cubicBezTo>
                  <a:cubicBezTo>
                    <a:pt x="0" y="127"/>
                    <a:pt x="0" y="314"/>
                    <a:pt x="16" y="322"/>
                  </a:cubicBezTo>
                  <a:cubicBezTo>
                    <a:pt x="31" y="330"/>
                    <a:pt x="381" y="323"/>
                    <a:pt x="381" y="323"/>
                  </a:cubicBezTo>
                  <a:cubicBezTo>
                    <a:pt x="381" y="323"/>
                    <a:pt x="347" y="430"/>
                    <a:pt x="369" y="439"/>
                  </a:cubicBezTo>
                  <a:cubicBezTo>
                    <a:pt x="391" y="449"/>
                    <a:pt x="557" y="326"/>
                    <a:pt x="559" y="224"/>
                  </a:cubicBezTo>
                  <a:lnTo>
                    <a:pt x="559" y="224"/>
                  </a:lnTo>
                  <a:cubicBezTo>
                    <a:pt x="559" y="222"/>
                    <a:pt x="559" y="220"/>
                    <a:pt x="559" y="217"/>
                  </a:cubicBezTo>
                  <a:cubicBezTo>
                    <a:pt x="557" y="119"/>
                    <a:pt x="402" y="0"/>
                    <a:pt x="372" y="2"/>
                  </a:cubicBezTo>
                  <a:close/>
                </a:path>
              </a:pathLst>
            </a:custGeom>
            <a:solidFill>
              <a:srgbClr val="0000FF"/>
            </a:solidFill>
            <a:ln w="4"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766" y="2680"/>
              <a:ext cx="444"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5"/>
            <p:cNvSpPr>
              <a:spLocks noChangeArrowheads="1"/>
            </p:cNvSpPr>
            <p:nvPr/>
          </p:nvSpPr>
          <p:spPr bwMode="auto">
            <a:xfrm>
              <a:off x="810" y="2796"/>
              <a:ext cx="357"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20" name="Freeform 16"/>
            <p:cNvSpPr>
              <a:spLocks/>
            </p:cNvSpPr>
            <p:nvPr/>
          </p:nvSpPr>
          <p:spPr bwMode="auto">
            <a:xfrm>
              <a:off x="902" y="2433"/>
              <a:ext cx="139" cy="172"/>
            </a:xfrm>
            <a:custGeom>
              <a:avLst/>
              <a:gdLst>
                <a:gd name="T0" fmla="*/ 1 w 449"/>
                <a:gd name="T1" fmla="*/ 187 h 559"/>
                <a:gd name="T2" fmla="*/ 2 w 449"/>
                <a:gd name="T3" fmla="*/ 190 h 559"/>
                <a:gd name="T4" fmla="*/ 118 w 449"/>
                <a:gd name="T5" fmla="*/ 178 h 559"/>
                <a:gd name="T6" fmla="*/ 119 w 449"/>
                <a:gd name="T7" fmla="*/ 544 h 559"/>
                <a:gd name="T8" fmla="*/ 322 w 449"/>
                <a:gd name="T9" fmla="*/ 544 h 559"/>
                <a:gd name="T10" fmla="*/ 323 w 449"/>
                <a:gd name="T11" fmla="*/ 178 h 559"/>
                <a:gd name="T12" fmla="*/ 439 w 449"/>
                <a:gd name="T13" fmla="*/ 190 h 559"/>
                <a:gd name="T14" fmla="*/ 224 w 449"/>
                <a:gd name="T15" fmla="*/ 0 h 559"/>
                <a:gd name="T16" fmla="*/ 224 w 449"/>
                <a:gd name="T17" fmla="*/ 0 h 559"/>
                <a:gd name="T18" fmla="*/ 217 w 449"/>
                <a:gd name="T19" fmla="*/ 0 h 559"/>
                <a:gd name="T20" fmla="*/ 1 w 449"/>
                <a:gd name="T21" fmla="*/ 187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9" h="559">
                  <a:moveTo>
                    <a:pt x="1" y="187"/>
                  </a:moveTo>
                  <a:cubicBezTo>
                    <a:pt x="1" y="188"/>
                    <a:pt x="2" y="189"/>
                    <a:pt x="2" y="190"/>
                  </a:cubicBezTo>
                  <a:cubicBezTo>
                    <a:pt x="12" y="212"/>
                    <a:pt x="118" y="178"/>
                    <a:pt x="118" y="178"/>
                  </a:cubicBezTo>
                  <a:cubicBezTo>
                    <a:pt x="118" y="178"/>
                    <a:pt x="111" y="528"/>
                    <a:pt x="119" y="544"/>
                  </a:cubicBezTo>
                  <a:cubicBezTo>
                    <a:pt x="127" y="559"/>
                    <a:pt x="314" y="559"/>
                    <a:pt x="322" y="544"/>
                  </a:cubicBezTo>
                  <a:cubicBezTo>
                    <a:pt x="330" y="528"/>
                    <a:pt x="323" y="178"/>
                    <a:pt x="323" y="178"/>
                  </a:cubicBezTo>
                  <a:cubicBezTo>
                    <a:pt x="323" y="178"/>
                    <a:pt x="430" y="212"/>
                    <a:pt x="439" y="190"/>
                  </a:cubicBezTo>
                  <a:cubicBezTo>
                    <a:pt x="449" y="168"/>
                    <a:pt x="326" y="3"/>
                    <a:pt x="224" y="0"/>
                  </a:cubicBezTo>
                  <a:lnTo>
                    <a:pt x="224" y="0"/>
                  </a:lnTo>
                  <a:cubicBezTo>
                    <a:pt x="222" y="0"/>
                    <a:pt x="219" y="0"/>
                    <a:pt x="217" y="0"/>
                  </a:cubicBezTo>
                  <a:cubicBezTo>
                    <a:pt x="119" y="2"/>
                    <a:pt x="0" y="158"/>
                    <a:pt x="1" y="18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901" y="2438"/>
              <a:ext cx="138" cy="172"/>
            </a:xfrm>
            <a:custGeom>
              <a:avLst/>
              <a:gdLst>
                <a:gd name="T0" fmla="*/ 1 w 448"/>
                <a:gd name="T1" fmla="*/ 187 h 559"/>
                <a:gd name="T2" fmla="*/ 1 w 448"/>
                <a:gd name="T3" fmla="*/ 189 h 559"/>
                <a:gd name="T4" fmla="*/ 117 w 448"/>
                <a:gd name="T5" fmla="*/ 177 h 559"/>
                <a:gd name="T6" fmla="*/ 119 w 448"/>
                <a:gd name="T7" fmla="*/ 543 h 559"/>
                <a:gd name="T8" fmla="*/ 321 w 448"/>
                <a:gd name="T9" fmla="*/ 543 h 559"/>
                <a:gd name="T10" fmla="*/ 323 w 448"/>
                <a:gd name="T11" fmla="*/ 177 h 559"/>
                <a:gd name="T12" fmla="*/ 438 w 448"/>
                <a:gd name="T13" fmla="*/ 189 h 559"/>
                <a:gd name="T14" fmla="*/ 223 w 448"/>
                <a:gd name="T15" fmla="*/ 0 h 559"/>
                <a:gd name="T16" fmla="*/ 223 w 448"/>
                <a:gd name="T17" fmla="*/ 0 h 559"/>
                <a:gd name="T18" fmla="*/ 216 w 448"/>
                <a:gd name="T19" fmla="*/ 0 h 559"/>
                <a:gd name="T20" fmla="*/ 1 w 448"/>
                <a:gd name="T21" fmla="*/ 187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559">
                  <a:moveTo>
                    <a:pt x="1" y="187"/>
                  </a:moveTo>
                  <a:cubicBezTo>
                    <a:pt x="1" y="188"/>
                    <a:pt x="1" y="189"/>
                    <a:pt x="1" y="189"/>
                  </a:cubicBezTo>
                  <a:cubicBezTo>
                    <a:pt x="11" y="212"/>
                    <a:pt x="117" y="177"/>
                    <a:pt x="117" y="177"/>
                  </a:cubicBezTo>
                  <a:cubicBezTo>
                    <a:pt x="117" y="177"/>
                    <a:pt x="111" y="527"/>
                    <a:pt x="119" y="543"/>
                  </a:cubicBezTo>
                  <a:cubicBezTo>
                    <a:pt x="127" y="558"/>
                    <a:pt x="313" y="559"/>
                    <a:pt x="321" y="543"/>
                  </a:cubicBezTo>
                  <a:cubicBezTo>
                    <a:pt x="329" y="528"/>
                    <a:pt x="323" y="177"/>
                    <a:pt x="323" y="177"/>
                  </a:cubicBezTo>
                  <a:cubicBezTo>
                    <a:pt x="323" y="177"/>
                    <a:pt x="429" y="212"/>
                    <a:pt x="438" y="189"/>
                  </a:cubicBezTo>
                  <a:cubicBezTo>
                    <a:pt x="448" y="168"/>
                    <a:pt x="325" y="2"/>
                    <a:pt x="223" y="0"/>
                  </a:cubicBezTo>
                  <a:lnTo>
                    <a:pt x="223" y="0"/>
                  </a:lnTo>
                  <a:cubicBezTo>
                    <a:pt x="221" y="0"/>
                    <a:pt x="219" y="0"/>
                    <a:pt x="216" y="0"/>
                  </a:cubicBezTo>
                  <a:cubicBezTo>
                    <a:pt x="118" y="2"/>
                    <a:pt x="0" y="157"/>
                    <a:pt x="1" y="187"/>
                  </a:cubicBezTo>
                  <a:close/>
                </a:path>
              </a:pathLst>
            </a:custGeom>
            <a:solidFill>
              <a:srgbClr val="0000FF"/>
            </a:solidFill>
            <a:ln w="4"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8"/>
            <p:cNvSpPr>
              <a:spLocks noChangeArrowheads="1"/>
            </p:cNvSpPr>
            <p:nvPr/>
          </p:nvSpPr>
          <p:spPr bwMode="auto">
            <a:xfrm>
              <a:off x="1658" y="2108"/>
              <a:ext cx="623" cy="361"/>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9"/>
            <p:cNvSpPr>
              <a:spLocks noChangeArrowheads="1"/>
            </p:cNvSpPr>
            <p:nvPr/>
          </p:nvSpPr>
          <p:spPr bwMode="auto">
            <a:xfrm>
              <a:off x="1659" y="2593"/>
              <a:ext cx="637" cy="374"/>
            </a:xfrm>
            <a:prstGeom prst="rect">
              <a:avLst/>
            </a:pr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1792" y="2158"/>
              <a:ext cx="40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Immediate</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1"/>
            <p:cNvSpPr>
              <a:spLocks noChangeArrowheads="1"/>
            </p:cNvSpPr>
            <p:nvPr/>
          </p:nvSpPr>
          <p:spPr bwMode="auto">
            <a:xfrm>
              <a:off x="1778" y="2245"/>
              <a:ext cx="43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and branch</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2"/>
            <p:cNvSpPr>
              <a:spLocks noChangeArrowheads="1"/>
            </p:cNvSpPr>
            <p:nvPr/>
          </p:nvSpPr>
          <p:spPr bwMode="auto">
            <a:xfrm>
              <a:off x="1917" y="2332"/>
              <a:ext cx="1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Sans"/>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27" name="Freeform 23"/>
            <p:cNvSpPr>
              <a:spLocks/>
            </p:cNvSpPr>
            <p:nvPr/>
          </p:nvSpPr>
          <p:spPr bwMode="auto">
            <a:xfrm>
              <a:off x="1485" y="2229"/>
              <a:ext cx="172" cy="138"/>
            </a:xfrm>
            <a:custGeom>
              <a:avLst/>
              <a:gdLst>
                <a:gd name="T0" fmla="*/ 372 w 559"/>
                <a:gd name="T1" fmla="*/ 1 h 448"/>
                <a:gd name="T2" fmla="*/ 369 w 559"/>
                <a:gd name="T3" fmla="*/ 1 h 448"/>
                <a:gd name="T4" fmla="*/ 381 w 559"/>
                <a:gd name="T5" fmla="*/ 117 h 448"/>
                <a:gd name="T6" fmla="*/ 16 w 559"/>
                <a:gd name="T7" fmla="*/ 119 h 448"/>
                <a:gd name="T8" fmla="*/ 15 w 559"/>
                <a:gd name="T9" fmla="*/ 321 h 448"/>
                <a:gd name="T10" fmla="*/ 381 w 559"/>
                <a:gd name="T11" fmla="*/ 323 h 448"/>
                <a:gd name="T12" fmla="*/ 369 w 559"/>
                <a:gd name="T13" fmla="*/ 439 h 448"/>
                <a:gd name="T14" fmla="*/ 559 w 559"/>
                <a:gd name="T15" fmla="*/ 223 h 448"/>
                <a:gd name="T16" fmla="*/ 559 w 559"/>
                <a:gd name="T17" fmla="*/ 223 h 448"/>
                <a:gd name="T18" fmla="*/ 559 w 559"/>
                <a:gd name="T19" fmla="*/ 217 h 448"/>
                <a:gd name="T20" fmla="*/ 372 w 559"/>
                <a:gd name="T21" fmla="*/ 1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9" h="448">
                  <a:moveTo>
                    <a:pt x="372" y="1"/>
                  </a:moveTo>
                  <a:cubicBezTo>
                    <a:pt x="371" y="1"/>
                    <a:pt x="370" y="1"/>
                    <a:pt x="369" y="1"/>
                  </a:cubicBezTo>
                  <a:cubicBezTo>
                    <a:pt x="347" y="11"/>
                    <a:pt x="381" y="117"/>
                    <a:pt x="381" y="117"/>
                  </a:cubicBezTo>
                  <a:cubicBezTo>
                    <a:pt x="381" y="117"/>
                    <a:pt x="31" y="111"/>
                    <a:pt x="16" y="119"/>
                  </a:cubicBezTo>
                  <a:cubicBezTo>
                    <a:pt x="0" y="127"/>
                    <a:pt x="0" y="313"/>
                    <a:pt x="15" y="321"/>
                  </a:cubicBezTo>
                  <a:cubicBezTo>
                    <a:pt x="31" y="329"/>
                    <a:pt x="381" y="323"/>
                    <a:pt x="381" y="323"/>
                  </a:cubicBezTo>
                  <a:cubicBezTo>
                    <a:pt x="381" y="323"/>
                    <a:pt x="347" y="429"/>
                    <a:pt x="369" y="439"/>
                  </a:cubicBezTo>
                  <a:cubicBezTo>
                    <a:pt x="391" y="448"/>
                    <a:pt x="557" y="325"/>
                    <a:pt x="559" y="223"/>
                  </a:cubicBezTo>
                  <a:lnTo>
                    <a:pt x="559" y="223"/>
                  </a:lnTo>
                  <a:cubicBezTo>
                    <a:pt x="559" y="221"/>
                    <a:pt x="559" y="219"/>
                    <a:pt x="559" y="217"/>
                  </a:cubicBezTo>
                  <a:cubicBezTo>
                    <a:pt x="557" y="118"/>
                    <a:pt x="401" y="0"/>
                    <a:pt x="372" y="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1480" y="2227"/>
              <a:ext cx="173" cy="138"/>
            </a:xfrm>
            <a:custGeom>
              <a:avLst/>
              <a:gdLst>
                <a:gd name="T0" fmla="*/ 371 w 559"/>
                <a:gd name="T1" fmla="*/ 1 h 448"/>
                <a:gd name="T2" fmla="*/ 369 w 559"/>
                <a:gd name="T3" fmla="*/ 2 h 448"/>
                <a:gd name="T4" fmla="*/ 381 w 559"/>
                <a:gd name="T5" fmla="*/ 117 h 448"/>
                <a:gd name="T6" fmla="*/ 15 w 559"/>
                <a:gd name="T7" fmla="*/ 119 h 448"/>
                <a:gd name="T8" fmla="*/ 15 w 559"/>
                <a:gd name="T9" fmla="*/ 321 h 448"/>
                <a:gd name="T10" fmla="*/ 381 w 559"/>
                <a:gd name="T11" fmla="*/ 323 h 448"/>
                <a:gd name="T12" fmla="*/ 369 w 559"/>
                <a:gd name="T13" fmla="*/ 439 h 448"/>
                <a:gd name="T14" fmla="*/ 558 w 559"/>
                <a:gd name="T15" fmla="*/ 223 h 448"/>
                <a:gd name="T16" fmla="*/ 558 w 559"/>
                <a:gd name="T17" fmla="*/ 223 h 448"/>
                <a:gd name="T18" fmla="*/ 558 w 559"/>
                <a:gd name="T19" fmla="*/ 217 h 448"/>
                <a:gd name="T20" fmla="*/ 371 w 559"/>
                <a:gd name="T21" fmla="*/ 1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9" h="448">
                  <a:moveTo>
                    <a:pt x="371" y="1"/>
                  </a:moveTo>
                  <a:cubicBezTo>
                    <a:pt x="370" y="1"/>
                    <a:pt x="369" y="1"/>
                    <a:pt x="369" y="2"/>
                  </a:cubicBezTo>
                  <a:cubicBezTo>
                    <a:pt x="346" y="11"/>
                    <a:pt x="381" y="117"/>
                    <a:pt x="381" y="117"/>
                  </a:cubicBezTo>
                  <a:cubicBezTo>
                    <a:pt x="381" y="117"/>
                    <a:pt x="31" y="111"/>
                    <a:pt x="15" y="119"/>
                  </a:cubicBezTo>
                  <a:cubicBezTo>
                    <a:pt x="0" y="127"/>
                    <a:pt x="0" y="313"/>
                    <a:pt x="15" y="321"/>
                  </a:cubicBezTo>
                  <a:cubicBezTo>
                    <a:pt x="31" y="329"/>
                    <a:pt x="381" y="323"/>
                    <a:pt x="381" y="323"/>
                  </a:cubicBezTo>
                  <a:cubicBezTo>
                    <a:pt x="381" y="323"/>
                    <a:pt x="346" y="429"/>
                    <a:pt x="369" y="439"/>
                  </a:cubicBezTo>
                  <a:cubicBezTo>
                    <a:pt x="391" y="448"/>
                    <a:pt x="556" y="325"/>
                    <a:pt x="558" y="223"/>
                  </a:cubicBezTo>
                  <a:lnTo>
                    <a:pt x="558" y="223"/>
                  </a:lnTo>
                  <a:cubicBezTo>
                    <a:pt x="559" y="221"/>
                    <a:pt x="558" y="219"/>
                    <a:pt x="558" y="217"/>
                  </a:cubicBezTo>
                  <a:cubicBezTo>
                    <a:pt x="556" y="118"/>
                    <a:pt x="401" y="0"/>
                    <a:pt x="371" y="1"/>
                  </a:cubicBezTo>
                  <a:close/>
                </a:path>
              </a:pathLst>
            </a:custGeom>
            <a:solidFill>
              <a:srgbClr val="0000FF"/>
            </a:solidFill>
            <a:ln w="4"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1485" y="2670"/>
              <a:ext cx="172" cy="138"/>
            </a:xfrm>
            <a:custGeom>
              <a:avLst/>
              <a:gdLst>
                <a:gd name="T0" fmla="*/ 372 w 559"/>
                <a:gd name="T1" fmla="*/ 1 h 448"/>
                <a:gd name="T2" fmla="*/ 369 w 559"/>
                <a:gd name="T3" fmla="*/ 2 h 448"/>
                <a:gd name="T4" fmla="*/ 381 w 559"/>
                <a:gd name="T5" fmla="*/ 117 h 448"/>
                <a:gd name="T6" fmla="*/ 16 w 559"/>
                <a:gd name="T7" fmla="*/ 119 h 448"/>
                <a:gd name="T8" fmla="*/ 15 w 559"/>
                <a:gd name="T9" fmla="*/ 321 h 448"/>
                <a:gd name="T10" fmla="*/ 381 w 559"/>
                <a:gd name="T11" fmla="*/ 323 h 448"/>
                <a:gd name="T12" fmla="*/ 369 w 559"/>
                <a:gd name="T13" fmla="*/ 439 h 448"/>
                <a:gd name="T14" fmla="*/ 559 w 559"/>
                <a:gd name="T15" fmla="*/ 223 h 448"/>
                <a:gd name="T16" fmla="*/ 559 w 559"/>
                <a:gd name="T17" fmla="*/ 223 h 448"/>
                <a:gd name="T18" fmla="*/ 559 w 559"/>
                <a:gd name="T19" fmla="*/ 217 h 448"/>
                <a:gd name="T20" fmla="*/ 372 w 559"/>
                <a:gd name="T21" fmla="*/ 1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9" h="448">
                  <a:moveTo>
                    <a:pt x="372" y="1"/>
                  </a:moveTo>
                  <a:cubicBezTo>
                    <a:pt x="371" y="1"/>
                    <a:pt x="370" y="1"/>
                    <a:pt x="369" y="2"/>
                  </a:cubicBezTo>
                  <a:cubicBezTo>
                    <a:pt x="347" y="11"/>
                    <a:pt x="381" y="117"/>
                    <a:pt x="381" y="117"/>
                  </a:cubicBezTo>
                  <a:cubicBezTo>
                    <a:pt x="381" y="117"/>
                    <a:pt x="31" y="111"/>
                    <a:pt x="16" y="119"/>
                  </a:cubicBezTo>
                  <a:cubicBezTo>
                    <a:pt x="0" y="127"/>
                    <a:pt x="0" y="313"/>
                    <a:pt x="15" y="321"/>
                  </a:cubicBezTo>
                  <a:cubicBezTo>
                    <a:pt x="31" y="329"/>
                    <a:pt x="381" y="323"/>
                    <a:pt x="381" y="323"/>
                  </a:cubicBezTo>
                  <a:cubicBezTo>
                    <a:pt x="381" y="323"/>
                    <a:pt x="347" y="429"/>
                    <a:pt x="369" y="439"/>
                  </a:cubicBezTo>
                  <a:cubicBezTo>
                    <a:pt x="391" y="448"/>
                    <a:pt x="557" y="325"/>
                    <a:pt x="559" y="223"/>
                  </a:cubicBezTo>
                  <a:lnTo>
                    <a:pt x="559" y="223"/>
                  </a:lnTo>
                  <a:cubicBezTo>
                    <a:pt x="559" y="221"/>
                    <a:pt x="559" y="219"/>
                    <a:pt x="559" y="217"/>
                  </a:cubicBezTo>
                  <a:cubicBezTo>
                    <a:pt x="557" y="118"/>
                    <a:pt x="401" y="0"/>
                    <a:pt x="372" y="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1480" y="2668"/>
              <a:ext cx="173" cy="138"/>
            </a:xfrm>
            <a:custGeom>
              <a:avLst/>
              <a:gdLst>
                <a:gd name="T0" fmla="*/ 371 w 559"/>
                <a:gd name="T1" fmla="*/ 1 h 448"/>
                <a:gd name="T2" fmla="*/ 369 w 559"/>
                <a:gd name="T3" fmla="*/ 2 h 448"/>
                <a:gd name="T4" fmla="*/ 381 w 559"/>
                <a:gd name="T5" fmla="*/ 118 h 448"/>
                <a:gd name="T6" fmla="*/ 15 w 559"/>
                <a:gd name="T7" fmla="*/ 119 h 448"/>
                <a:gd name="T8" fmla="*/ 15 w 559"/>
                <a:gd name="T9" fmla="*/ 322 h 448"/>
                <a:gd name="T10" fmla="*/ 381 w 559"/>
                <a:gd name="T11" fmla="*/ 323 h 448"/>
                <a:gd name="T12" fmla="*/ 369 w 559"/>
                <a:gd name="T13" fmla="*/ 439 h 448"/>
                <a:gd name="T14" fmla="*/ 558 w 559"/>
                <a:gd name="T15" fmla="*/ 224 h 448"/>
                <a:gd name="T16" fmla="*/ 558 w 559"/>
                <a:gd name="T17" fmla="*/ 224 h 448"/>
                <a:gd name="T18" fmla="*/ 558 w 559"/>
                <a:gd name="T19" fmla="*/ 217 h 448"/>
                <a:gd name="T20" fmla="*/ 371 w 559"/>
                <a:gd name="T21" fmla="*/ 1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9" h="448">
                  <a:moveTo>
                    <a:pt x="371" y="1"/>
                  </a:moveTo>
                  <a:cubicBezTo>
                    <a:pt x="370" y="1"/>
                    <a:pt x="369" y="2"/>
                    <a:pt x="369" y="2"/>
                  </a:cubicBezTo>
                  <a:cubicBezTo>
                    <a:pt x="346" y="11"/>
                    <a:pt x="381" y="118"/>
                    <a:pt x="381" y="118"/>
                  </a:cubicBezTo>
                  <a:cubicBezTo>
                    <a:pt x="381" y="118"/>
                    <a:pt x="31" y="111"/>
                    <a:pt x="15" y="119"/>
                  </a:cubicBezTo>
                  <a:cubicBezTo>
                    <a:pt x="0" y="127"/>
                    <a:pt x="0" y="314"/>
                    <a:pt x="15" y="322"/>
                  </a:cubicBezTo>
                  <a:cubicBezTo>
                    <a:pt x="31" y="330"/>
                    <a:pt x="381" y="323"/>
                    <a:pt x="381" y="323"/>
                  </a:cubicBezTo>
                  <a:cubicBezTo>
                    <a:pt x="381" y="323"/>
                    <a:pt x="346" y="429"/>
                    <a:pt x="369" y="439"/>
                  </a:cubicBezTo>
                  <a:cubicBezTo>
                    <a:pt x="391" y="448"/>
                    <a:pt x="556" y="325"/>
                    <a:pt x="558" y="224"/>
                  </a:cubicBezTo>
                  <a:lnTo>
                    <a:pt x="558" y="224"/>
                  </a:lnTo>
                  <a:cubicBezTo>
                    <a:pt x="559" y="222"/>
                    <a:pt x="558" y="219"/>
                    <a:pt x="558" y="217"/>
                  </a:cubicBezTo>
                  <a:cubicBezTo>
                    <a:pt x="556" y="119"/>
                    <a:pt x="401" y="0"/>
                    <a:pt x="371" y="1"/>
                  </a:cubicBezTo>
                  <a:close/>
                </a:path>
              </a:pathLst>
            </a:custGeom>
            <a:solidFill>
              <a:srgbClr val="0000FF"/>
            </a:solidFill>
            <a:ln w="4"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p:nvSpPr>
          <p:spPr bwMode="auto">
            <a:xfrm>
              <a:off x="1727" y="2682"/>
              <a:ext cx="367"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32" name="Rectangle 28"/>
            <p:cNvSpPr>
              <a:spLocks noChangeArrowheads="1"/>
            </p:cNvSpPr>
            <p:nvPr/>
          </p:nvSpPr>
          <p:spPr bwMode="auto">
            <a:xfrm>
              <a:off x="1835" y="2796"/>
              <a:ext cx="153"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ans"/>
                </a:rPr>
                <a:t>file</a:t>
              </a:r>
              <a:endParaRPr kumimoji="0" lang="en-US" sz="1800" b="0" i="0" u="none" strike="noStrike" cap="none" normalizeH="0" baseline="0" dirty="0" smtClean="0">
                <a:ln>
                  <a:noFill/>
                </a:ln>
                <a:solidFill>
                  <a:schemeClr val="tx1"/>
                </a:solidFill>
                <a:effectLst/>
                <a:latin typeface="Arial" pitchFamily="34" charset="0"/>
              </a:endParaRPr>
            </a:p>
          </p:txBody>
        </p:sp>
        <p:sp>
          <p:nvSpPr>
            <p:cNvPr id="33" name="Rectangle 29"/>
            <p:cNvSpPr>
              <a:spLocks noChangeArrowheads="1"/>
            </p:cNvSpPr>
            <p:nvPr/>
          </p:nvSpPr>
          <p:spPr bwMode="auto">
            <a:xfrm>
              <a:off x="1666" y="1707"/>
              <a:ext cx="607" cy="337"/>
            </a:xfrm>
            <a:prstGeom prst="rect">
              <a:avLst/>
            </a:prstGeom>
            <a:solidFill>
              <a:srgbClr val="D5F6FF"/>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0"/>
            <p:cNvSpPr>
              <a:spLocks noChangeArrowheads="1"/>
            </p:cNvSpPr>
            <p:nvPr/>
          </p:nvSpPr>
          <p:spPr bwMode="auto">
            <a:xfrm>
              <a:off x="1852" y="1788"/>
              <a:ext cx="323"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31"/>
            <p:cNvSpPr>
              <a:spLocks noChangeArrowheads="1"/>
            </p:cNvSpPr>
            <p:nvPr/>
          </p:nvSpPr>
          <p:spPr bwMode="auto">
            <a:xfrm>
              <a:off x="1923" y="1901"/>
              <a:ext cx="18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36" name="Freeform 32"/>
            <p:cNvSpPr>
              <a:spLocks/>
            </p:cNvSpPr>
            <p:nvPr/>
          </p:nvSpPr>
          <p:spPr bwMode="auto">
            <a:xfrm>
              <a:off x="1491" y="1844"/>
              <a:ext cx="172" cy="138"/>
            </a:xfrm>
            <a:custGeom>
              <a:avLst/>
              <a:gdLst>
                <a:gd name="T0" fmla="*/ 372 w 559"/>
                <a:gd name="T1" fmla="*/ 1 h 448"/>
                <a:gd name="T2" fmla="*/ 369 w 559"/>
                <a:gd name="T3" fmla="*/ 1 h 448"/>
                <a:gd name="T4" fmla="*/ 381 w 559"/>
                <a:gd name="T5" fmla="*/ 117 h 448"/>
                <a:gd name="T6" fmla="*/ 16 w 559"/>
                <a:gd name="T7" fmla="*/ 119 h 448"/>
                <a:gd name="T8" fmla="*/ 16 w 559"/>
                <a:gd name="T9" fmla="*/ 321 h 448"/>
                <a:gd name="T10" fmla="*/ 381 w 559"/>
                <a:gd name="T11" fmla="*/ 323 h 448"/>
                <a:gd name="T12" fmla="*/ 369 w 559"/>
                <a:gd name="T13" fmla="*/ 439 h 448"/>
                <a:gd name="T14" fmla="*/ 559 w 559"/>
                <a:gd name="T15" fmla="*/ 223 h 448"/>
                <a:gd name="T16" fmla="*/ 559 w 559"/>
                <a:gd name="T17" fmla="*/ 223 h 448"/>
                <a:gd name="T18" fmla="*/ 559 w 559"/>
                <a:gd name="T19" fmla="*/ 217 h 448"/>
                <a:gd name="T20" fmla="*/ 372 w 559"/>
                <a:gd name="T21" fmla="*/ 1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9" h="448">
                  <a:moveTo>
                    <a:pt x="372" y="1"/>
                  </a:moveTo>
                  <a:cubicBezTo>
                    <a:pt x="371" y="1"/>
                    <a:pt x="370" y="1"/>
                    <a:pt x="369" y="1"/>
                  </a:cubicBezTo>
                  <a:cubicBezTo>
                    <a:pt x="347" y="11"/>
                    <a:pt x="381" y="117"/>
                    <a:pt x="381" y="117"/>
                  </a:cubicBezTo>
                  <a:cubicBezTo>
                    <a:pt x="381" y="117"/>
                    <a:pt x="31" y="111"/>
                    <a:pt x="16" y="119"/>
                  </a:cubicBezTo>
                  <a:cubicBezTo>
                    <a:pt x="0" y="127"/>
                    <a:pt x="0" y="313"/>
                    <a:pt x="16" y="321"/>
                  </a:cubicBezTo>
                  <a:cubicBezTo>
                    <a:pt x="31" y="329"/>
                    <a:pt x="381" y="323"/>
                    <a:pt x="381" y="323"/>
                  </a:cubicBezTo>
                  <a:cubicBezTo>
                    <a:pt x="381" y="323"/>
                    <a:pt x="347" y="429"/>
                    <a:pt x="369" y="439"/>
                  </a:cubicBezTo>
                  <a:cubicBezTo>
                    <a:pt x="391" y="448"/>
                    <a:pt x="557" y="325"/>
                    <a:pt x="559" y="223"/>
                  </a:cubicBezTo>
                  <a:lnTo>
                    <a:pt x="559" y="223"/>
                  </a:lnTo>
                  <a:cubicBezTo>
                    <a:pt x="559" y="221"/>
                    <a:pt x="559" y="219"/>
                    <a:pt x="559" y="217"/>
                  </a:cubicBezTo>
                  <a:cubicBezTo>
                    <a:pt x="557" y="118"/>
                    <a:pt x="402" y="0"/>
                    <a:pt x="372" y="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auto">
            <a:xfrm>
              <a:off x="1486" y="1842"/>
              <a:ext cx="173" cy="138"/>
            </a:xfrm>
            <a:custGeom>
              <a:avLst/>
              <a:gdLst>
                <a:gd name="T0" fmla="*/ 371 w 559"/>
                <a:gd name="T1" fmla="*/ 1 h 448"/>
                <a:gd name="T2" fmla="*/ 369 w 559"/>
                <a:gd name="T3" fmla="*/ 2 h 448"/>
                <a:gd name="T4" fmla="*/ 381 w 559"/>
                <a:gd name="T5" fmla="*/ 117 h 448"/>
                <a:gd name="T6" fmla="*/ 15 w 559"/>
                <a:gd name="T7" fmla="*/ 119 h 448"/>
                <a:gd name="T8" fmla="*/ 15 w 559"/>
                <a:gd name="T9" fmla="*/ 322 h 448"/>
                <a:gd name="T10" fmla="*/ 381 w 559"/>
                <a:gd name="T11" fmla="*/ 323 h 448"/>
                <a:gd name="T12" fmla="*/ 369 w 559"/>
                <a:gd name="T13" fmla="*/ 439 h 448"/>
                <a:gd name="T14" fmla="*/ 558 w 559"/>
                <a:gd name="T15" fmla="*/ 224 h 448"/>
                <a:gd name="T16" fmla="*/ 559 w 559"/>
                <a:gd name="T17" fmla="*/ 224 h 448"/>
                <a:gd name="T18" fmla="*/ 559 w 559"/>
                <a:gd name="T19" fmla="*/ 217 h 448"/>
                <a:gd name="T20" fmla="*/ 371 w 559"/>
                <a:gd name="T21" fmla="*/ 1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9" h="448">
                  <a:moveTo>
                    <a:pt x="371" y="1"/>
                  </a:moveTo>
                  <a:cubicBezTo>
                    <a:pt x="370" y="1"/>
                    <a:pt x="370" y="1"/>
                    <a:pt x="369" y="2"/>
                  </a:cubicBezTo>
                  <a:cubicBezTo>
                    <a:pt x="346" y="11"/>
                    <a:pt x="381" y="117"/>
                    <a:pt x="381" y="117"/>
                  </a:cubicBezTo>
                  <a:cubicBezTo>
                    <a:pt x="381" y="117"/>
                    <a:pt x="31" y="111"/>
                    <a:pt x="15" y="119"/>
                  </a:cubicBezTo>
                  <a:cubicBezTo>
                    <a:pt x="0" y="127"/>
                    <a:pt x="0" y="313"/>
                    <a:pt x="15" y="322"/>
                  </a:cubicBezTo>
                  <a:cubicBezTo>
                    <a:pt x="31" y="330"/>
                    <a:pt x="381" y="323"/>
                    <a:pt x="381" y="323"/>
                  </a:cubicBezTo>
                  <a:cubicBezTo>
                    <a:pt x="381" y="323"/>
                    <a:pt x="346" y="429"/>
                    <a:pt x="369" y="439"/>
                  </a:cubicBezTo>
                  <a:cubicBezTo>
                    <a:pt x="391" y="448"/>
                    <a:pt x="556" y="325"/>
                    <a:pt x="558" y="224"/>
                  </a:cubicBezTo>
                  <a:lnTo>
                    <a:pt x="559" y="224"/>
                  </a:lnTo>
                  <a:cubicBezTo>
                    <a:pt x="559" y="221"/>
                    <a:pt x="559" y="219"/>
                    <a:pt x="559" y="217"/>
                  </a:cubicBezTo>
                  <a:cubicBezTo>
                    <a:pt x="556" y="118"/>
                    <a:pt x="401" y="0"/>
                    <a:pt x="371" y="1"/>
                  </a:cubicBezTo>
                  <a:close/>
                </a:path>
              </a:pathLst>
            </a:custGeom>
            <a:solidFill>
              <a:srgbClr val="0000FF"/>
            </a:solidFill>
            <a:ln w="4"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4"/>
            <p:cNvSpPr>
              <a:spLocks noChangeArrowheads="1"/>
            </p:cNvSpPr>
            <p:nvPr/>
          </p:nvSpPr>
          <p:spPr bwMode="auto">
            <a:xfrm>
              <a:off x="2682" y="1793"/>
              <a:ext cx="122" cy="1138"/>
            </a:xfrm>
            <a:prstGeom prst="rect">
              <a:avLst/>
            </a:prstGeom>
            <a:solidFill>
              <a:srgbClr val="AAFFCC"/>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auto">
            <a:xfrm>
              <a:off x="2608" y="1644"/>
              <a:ext cx="295" cy="115"/>
            </a:xfrm>
            <a:custGeom>
              <a:avLst/>
              <a:gdLst>
                <a:gd name="T0" fmla="*/ 100 w 957"/>
                <a:gd name="T1" fmla="*/ 0 h 373"/>
                <a:gd name="T2" fmla="*/ 857 w 957"/>
                <a:gd name="T3" fmla="*/ 0 h 373"/>
                <a:gd name="T4" fmla="*/ 957 w 957"/>
                <a:gd name="T5" fmla="*/ 99 h 373"/>
                <a:gd name="T6" fmla="*/ 957 w 957"/>
                <a:gd name="T7" fmla="*/ 273 h 373"/>
                <a:gd name="T8" fmla="*/ 857 w 957"/>
                <a:gd name="T9" fmla="*/ 373 h 373"/>
                <a:gd name="T10" fmla="*/ 100 w 957"/>
                <a:gd name="T11" fmla="*/ 373 h 373"/>
                <a:gd name="T12" fmla="*/ 0 w 957"/>
                <a:gd name="T13" fmla="*/ 273 h 373"/>
                <a:gd name="T14" fmla="*/ 0 w 957"/>
                <a:gd name="T15" fmla="*/ 99 h 373"/>
                <a:gd name="T16" fmla="*/ 100 w 957"/>
                <a:gd name="T17"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373">
                  <a:moveTo>
                    <a:pt x="100" y="0"/>
                  </a:moveTo>
                  <a:lnTo>
                    <a:pt x="857" y="0"/>
                  </a:lnTo>
                  <a:cubicBezTo>
                    <a:pt x="913" y="0"/>
                    <a:pt x="957" y="44"/>
                    <a:pt x="957" y="99"/>
                  </a:cubicBezTo>
                  <a:lnTo>
                    <a:pt x="957" y="273"/>
                  </a:lnTo>
                  <a:cubicBezTo>
                    <a:pt x="957" y="328"/>
                    <a:pt x="913" y="373"/>
                    <a:pt x="857" y="373"/>
                  </a:cubicBezTo>
                  <a:lnTo>
                    <a:pt x="100" y="373"/>
                  </a:lnTo>
                  <a:cubicBezTo>
                    <a:pt x="44" y="373"/>
                    <a:pt x="0" y="328"/>
                    <a:pt x="0" y="273"/>
                  </a:cubicBezTo>
                  <a:lnTo>
                    <a:pt x="0" y="99"/>
                  </a:lnTo>
                  <a:cubicBezTo>
                    <a:pt x="0" y="44"/>
                    <a:pt x="44" y="0"/>
                    <a:pt x="100" y="0"/>
                  </a:cubicBezTo>
                  <a:close/>
                </a:path>
              </a:pathLst>
            </a:custGeom>
            <a:solidFill>
              <a:srgbClr val="AFDDE9"/>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6"/>
            <p:cNvSpPr>
              <a:spLocks noChangeArrowheads="1"/>
            </p:cNvSpPr>
            <p:nvPr/>
          </p:nvSpPr>
          <p:spPr bwMode="auto">
            <a:xfrm>
              <a:off x="2630" y="1660"/>
              <a:ext cx="307"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OF-EX</a:t>
              </a:r>
              <a:endParaRPr kumimoji="0" lang="en-US" sz="1800" b="0" i="0" u="none" strike="noStrike" cap="none" normalizeH="0" baseline="0" smtClean="0">
                <a:ln>
                  <a:noFill/>
                </a:ln>
                <a:solidFill>
                  <a:schemeClr val="tx1"/>
                </a:solidFill>
                <a:effectLst/>
                <a:latin typeface="Arial" pitchFamily="34" charset="0"/>
              </a:endParaRPr>
            </a:p>
          </p:txBody>
        </p:sp>
        <p:sp>
          <p:nvSpPr>
            <p:cNvPr id="41" name="Freeform 37"/>
            <p:cNvSpPr>
              <a:spLocks/>
            </p:cNvSpPr>
            <p:nvPr/>
          </p:nvSpPr>
          <p:spPr bwMode="auto">
            <a:xfrm>
              <a:off x="2288" y="2202"/>
              <a:ext cx="400" cy="132"/>
            </a:xfrm>
            <a:custGeom>
              <a:avLst/>
              <a:gdLst>
                <a:gd name="T0" fmla="*/ 862 w 1296"/>
                <a:gd name="T1" fmla="*/ 1 h 426"/>
                <a:gd name="T2" fmla="*/ 856 w 1296"/>
                <a:gd name="T3" fmla="*/ 1 h 426"/>
                <a:gd name="T4" fmla="*/ 884 w 1296"/>
                <a:gd name="T5" fmla="*/ 111 h 426"/>
                <a:gd name="T6" fmla="*/ 36 w 1296"/>
                <a:gd name="T7" fmla="*/ 113 h 426"/>
                <a:gd name="T8" fmla="*/ 36 w 1296"/>
                <a:gd name="T9" fmla="*/ 305 h 426"/>
                <a:gd name="T10" fmla="*/ 884 w 1296"/>
                <a:gd name="T11" fmla="*/ 307 h 426"/>
                <a:gd name="T12" fmla="*/ 856 w 1296"/>
                <a:gd name="T13" fmla="*/ 417 h 426"/>
                <a:gd name="T14" fmla="*/ 1296 w 1296"/>
                <a:gd name="T15" fmla="*/ 212 h 426"/>
                <a:gd name="T16" fmla="*/ 1296 w 1296"/>
                <a:gd name="T17" fmla="*/ 212 h 426"/>
                <a:gd name="T18" fmla="*/ 1296 w 1296"/>
                <a:gd name="T19" fmla="*/ 206 h 426"/>
                <a:gd name="T20" fmla="*/ 862 w 1296"/>
                <a:gd name="T21" fmla="*/ 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6" h="426">
                  <a:moveTo>
                    <a:pt x="862" y="1"/>
                  </a:moveTo>
                  <a:cubicBezTo>
                    <a:pt x="859" y="1"/>
                    <a:pt x="857" y="1"/>
                    <a:pt x="856" y="1"/>
                  </a:cubicBezTo>
                  <a:cubicBezTo>
                    <a:pt x="804" y="10"/>
                    <a:pt x="884" y="111"/>
                    <a:pt x="884" y="111"/>
                  </a:cubicBezTo>
                  <a:cubicBezTo>
                    <a:pt x="884" y="111"/>
                    <a:pt x="72" y="105"/>
                    <a:pt x="36" y="113"/>
                  </a:cubicBezTo>
                  <a:cubicBezTo>
                    <a:pt x="0" y="120"/>
                    <a:pt x="0" y="297"/>
                    <a:pt x="36" y="305"/>
                  </a:cubicBezTo>
                  <a:cubicBezTo>
                    <a:pt x="72" y="313"/>
                    <a:pt x="884" y="307"/>
                    <a:pt x="884" y="307"/>
                  </a:cubicBezTo>
                  <a:cubicBezTo>
                    <a:pt x="884" y="307"/>
                    <a:pt x="804" y="408"/>
                    <a:pt x="856" y="417"/>
                  </a:cubicBezTo>
                  <a:cubicBezTo>
                    <a:pt x="906" y="426"/>
                    <a:pt x="1290" y="309"/>
                    <a:pt x="1296" y="212"/>
                  </a:cubicBezTo>
                  <a:lnTo>
                    <a:pt x="1296" y="212"/>
                  </a:lnTo>
                  <a:cubicBezTo>
                    <a:pt x="1296" y="210"/>
                    <a:pt x="1296" y="208"/>
                    <a:pt x="1296" y="206"/>
                  </a:cubicBezTo>
                  <a:cubicBezTo>
                    <a:pt x="1291" y="112"/>
                    <a:pt x="931" y="0"/>
                    <a:pt x="862" y="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2278" y="2201"/>
              <a:ext cx="399" cy="131"/>
            </a:xfrm>
            <a:custGeom>
              <a:avLst/>
              <a:gdLst>
                <a:gd name="T0" fmla="*/ 862 w 1296"/>
                <a:gd name="T1" fmla="*/ 1 h 426"/>
                <a:gd name="T2" fmla="*/ 856 w 1296"/>
                <a:gd name="T3" fmla="*/ 2 h 426"/>
                <a:gd name="T4" fmla="*/ 884 w 1296"/>
                <a:gd name="T5" fmla="*/ 112 h 426"/>
                <a:gd name="T6" fmla="*/ 36 w 1296"/>
                <a:gd name="T7" fmla="*/ 113 h 426"/>
                <a:gd name="T8" fmla="*/ 36 w 1296"/>
                <a:gd name="T9" fmla="*/ 306 h 426"/>
                <a:gd name="T10" fmla="*/ 884 w 1296"/>
                <a:gd name="T11" fmla="*/ 307 h 426"/>
                <a:gd name="T12" fmla="*/ 856 w 1296"/>
                <a:gd name="T13" fmla="*/ 417 h 426"/>
                <a:gd name="T14" fmla="*/ 1296 w 1296"/>
                <a:gd name="T15" fmla="*/ 213 h 426"/>
                <a:gd name="T16" fmla="*/ 1296 w 1296"/>
                <a:gd name="T17" fmla="*/ 213 h 426"/>
                <a:gd name="T18" fmla="*/ 1296 w 1296"/>
                <a:gd name="T19" fmla="*/ 206 h 426"/>
                <a:gd name="T20" fmla="*/ 862 w 1296"/>
                <a:gd name="T21" fmla="*/ 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6" h="426">
                  <a:moveTo>
                    <a:pt x="862" y="1"/>
                  </a:moveTo>
                  <a:cubicBezTo>
                    <a:pt x="860" y="1"/>
                    <a:pt x="858" y="1"/>
                    <a:pt x="856" y="2"/>
                  </a:cubicBezTo>
                  <a:cubicBezTo>
                    <a:pt x="804" y="11"/>
                    <a:pt x="884" y="112"/>
                    <a:pt x="884" y="112"/>
                  </a:cubicBezTo>
                  <a:cubicBezTo>
                    <a:pt x="884" y="112"/>
                    <a:pt x="72" y="106"/>
                    <a:pt x="36" y="113"/>
                  </a:cubicBezTo>
                  <a:cubicBezTo>
                    <a:pt x="0" y="121"/>
                    <a:pt x="0" y="298"/>
                    <a:pt x="36" y="306"/>
                  </a:cubicBezTo>
                  <a:cubicBezTo>
                    <a:pt x="72" y="313"/>
                    <a:pt x="884" y="307"/>
                    <a:pt x="884" y="307"/>
                  </a:cubicBezTo>
                  <a:cubicBezTo>
                    <a:pt x="884" y="307"/>
                    <a:pt x="804" y="408"/>
                    <a:pt x="856" y="417"/>
                  </a:cubicBezTo>
                  <a:cubicBezTo>
                    <a:pt x="907" y="426"/>
                    <a:pt x="1291" y="309"/>
                    <a:pt x="1296" y="213"/>
                  </a:cubicBezTo>
                  <a:lnTo>
                    <a:pt x="1296" y="213"/>
                  </a:lnTo>
                  <a:cubicBezTo>
                    <a:pt x="1296" y="211"/>
                    <a:pt x="1296" y="208"/>
                    <a:pt x="1296" y="206"/>
                  </a:cubicBezTo>
                  <a:cubicBezTo>
                    <a:pt x="1291" y="113"/>
                    <a:pt x="931" y="0"/>
                    <a:pt x="862" y="1"/>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2435" y="2444"/>
              <a:ext cx="102" cy="286"/>
            </a:xfrm>
            <a:custGeom>
              <a:avLst/>
              <a:gdLst>
                <a:gd name="T0" fmla="*/ 0 w 331"/>
                <a:gd name="T1" fmla="*/ 0 h 927"/>
                <a:gd name="T2" fmla="*/ 0 w 331"/>
                <a:gd name="T3" fmla="*/ 927 h 927"/>
                <a:gd name="T4" fmla="*/ 331 w 331"/>
                <a:gd name="T5" fmla="*/ 737 h 927"/>
                <a:gd name="T6" fmla="*/ 331 w 331"/>
                <a:gd name="T7" fmla="*/ 161 h 927"/>
                <a:gd name="T8" fmla="*/ 0 w 331"/>
                <a:gd name="T9" fmla="*/ 0 h 927"/>
              </a:gdLst>
              <a:ahLst/>
              <a:cxnLst>
                <a:cxn ang="0">
                  <a:pos x="T0" y="T1"/>
                </a:cxn>
                <a:cxn ang="0">
                  <a:pos x="T2" y="T3"/>
                </a:cxn>
                <a:cxn ang="0">
                  <a:pos x="T4" y="T5"/>
                </a:cxn>
                <a:cxn ang="0">
                  <a:pos x="T6" y="T7"/>
                </a:cxn>
                <a:cxn ang="0">
                  <a:pos x="T8" y="T9"/>
                </a:cxn>
              </a:cxnLst>
              <a:rect l="0" t="0" r="r" b="b"/>
              <a:pathLst>
                <a:path w="331" h="927">
                  <a:moveTo>
                    <a:pt x="0" y="0"/>
                  </a:moveTo>
                  <a:lnTo>
                    <a:pt x="0" y="927"/>
                  </a:lnTo>
                  <a:lnTo>
                    <a:pt x="331" y="737"/>
                  </a:lnTo>
                  <a:lnTo>
                    <a:pt x="331" y="161"/>
                  </a:lnTo>
                  <a:lnTo>
                    <a:pt x="0" y="0"/>
                  </a:lnTo>
                  <a:close/>
                </a:path>
              </a:pathLst>
            </a:custGeom>
            <a:solidFill>
              <a:srgbClr val="F4D7E3"/>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2271" y="2404"/>
              <a:ext cx="152" cy="112"/>
            </a:xfrm>
            <a:custGeom>
              <a:avLst/>
              <a:gdLst>
                <a:gd name="T0" fmla="*/ 0 w 494"/>
                <a:gd name="T1" fmla="*/ 0 h 363"/>
                <a:gd name="T2" fmla="*/ 192 w 494"/>
                <a:gd name="T3" fmla="*/ 0 h 363"/>
                <a:gd name="T4" fmla="*/ 192 w 494"/>
                <a:gd name="T5" fmla="*/ 363 h 363"/>
                <a:gd name="T6" fmla="*/ 494 w 494"/>
                <a:gd name="T7" fmla="*/ 363 h 363"/>
              </a:gdLst>
              <a:ahLst/>
              <a:cxnLst>
                <a:cxn ang="0">
                  <a:pos x="T0" y="T1"/>
                </a:cxn>
                <a:cxn ang="0">
                  <a:pos x="T2" y="T3"/>
                </a:cxn>
                <a:cxn ang="0">
                  <a:pos x="T4" y="T5"/>
                </a:cxn>
                <a:cxn ang="0">
                  <a:pos x="T6" y="T7"/>
                </a:cxn>
              </a:cxnLst>
              <a:rect l="0" t="0" r="r" b="b"/>
              <a:pathLst>
                <a:path w="494" h="363">
                  <a:moveTo>
                    <a:pt x="0" y="0"/>
                  </a:moveTo>
                  <a:lnTo>
                    <a:pt x="192" y="0"/>
                  </a:lnTo>
                  <a:lnTo>
                    <a:pt x="192" y="363"/>
                  </a:lnTo>
                  <a:lnTo>
                    <a:pt x="494" y="363"/>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2371" y="2498"/>
              <a:ext cx="61" cy="35"/>
            </a:xfrm>
            <a:custGeom>
              <a:avLst/>
              <a:gdLst>
                <a:gd name="T0" fmla="*/ 17 w 61"/>
                <a:gd name="T1" fmla="*/ 18 h 35"/>
                <a:gd name="T2" fmla="*/ 0 w 61"/>
                <a:gd name="T3" fmla="*/ 35 h 35"/>
                <a:gd name="T4" fmla="*/ 61 w 61"/>
                <a:gd name="T5" fmla="*/ 18 h 35"/>
                <a:gd name="T6" fmla="*/ 0 w 61"/>
                <a:gd name="T7" fmla="*/ 0 h 35"/>
                <a:gd name="T8" fmla="*/ 17 w 61"/>
                <a:gd name="T9" fmla="*/ 18 h 35"/>
              </a:gdLst>
              <a:ahLst/>
              <a:cxnLst>
                <a:cxn ang="0">
                  <a:pos x="T0" y="T1"/>
                </a:cxn>
                <a:cxn ang="0">
                  <a:pos x="T2" y="T3"/>
                </a:cxn>
                <a:cxn ang="0">
                  <a:pos x="T4" y="T5"/>
                </a:cxn>
                <a:cxn ang="0">
                  <a:pos x="T6" y="T7"/>
                </a:cxn>
                <a:cxn ang="0">
                  <a:pos x="T8" y="T9"/>
                </a:cxn>
              </a:cxnLst>
              <a:rect l="0" t="0" r="r" b="b"/>
              <a:pathLst>
                <a:path w="61" h="35">
                  <a:moveTo>
                    <a:pt x="17" y="18"/>
                  </a:moveTo>
                  <a:lnTo>
                    <a:pt x="0" y="35"/>
                  </a:lnTo>
                  <a:lnTo>
                    <a:pt x="61" y="18"/>
                  </a:lnTo>
                  <a:lnTo>
                    <a:pt x="0" y="0"/>
                  </a:lnTo>
                  <a:lnTo>
                    <a:pt x="17"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Line 42"/>
            <p:cNvSpPr>
              <a:spLocks noChangeShapeType="1"/>
            </p:cNvSpPr>
            <p:nvPr/>
          </p:nvSpPr>
          <p:spPr bwMode="auto">
            <a:xfrm>
              <a:off x="2301" y="2683"/>
              <a:ext cx="125"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p:cNvSpPr>
            <p:nvPr/>
          </p:nvSpPr>
          <p:spPr bwMode="auto">
            <a:xfrm>
              <a:off x="2378" y="2668"/>
              <a:ext cx="56" cy="31"/>
            </a:xfrm>
            <a:custGeom>
              <a:avLst/>
              <a:gdLst>
                <a:gd name="T0" fmla="*/ 16 w 56"/>
                <a:gd name="T1" fmla="*/ 15 h 31"/>
                <a:gd name="T2" fmla="*/ 0 w 56"/>
                <a:gd name="T3" fmla="*/ 31 h 31"/>
                <a:gd name="T4" fmla="*/ 56 w 56"/>
                <a:gd name="T5" fmla="*/ 15 h 31"/>
                <a:gd name="T6" fmla="*/ 0 w 56"/>
                <a:gd name="T7" fmla="*/ 0 h 31"/>
                <a:gd name="T8" fmla="*/ 16 w 56"/>
                <a:gd name="T9" fmla="*/ 15 h 31"/>
              </a:gdLst>
              <a:ahLst/>
              <a:cxnLst>
                <a:cxn ang="0">
                  <a:pos x="T0" y="T1"/>
                </a:cxn>
                <a:cxn ang="0">
                  <a:pos x="T2" y="T3"/>
                </a:cxn>
                <a:cxn ang="0">
                  <a:pos x="T4" y="T5"/>
                </a:cxn>
                <a:cxn ang="0">
                  <a:pos x="T6" y="T7"/>
                </a:cxn>
                <a:cxn ang="0">
                  <a:pos x="T8" y="T9"/>
                </a:cxn>
              </a:cxnLst>
              <a:rect l="0" t="0" r="r" b="b"/>
              <a:pathLst>
                <a:path w="56" h="31">
                  <a:moveTo>
                    <a:pt x="16" y="15"/>
                  </a:moveTo>
                  <a:lnTo>
                    <a:pt x="0" y="31"/>
                  </a:lnTo>
                  <a:lnTo>
                    <a:pt x="56" y="15"/>
                  </a:lnTo>
                  <a:lnTo>
                    <a:pt x="0" y="0"/>
                  </a:lnTo>
                  <a:lnTo>
                    <a:pt x="16" y="15"/>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auto">
            <a:xfrm>
              <a:off x="2339" y="2687"/>
              <a:ext cx="326" cy="83"/>
            </a:xfrm>
            <a:custGeom>
              <a:avLst/>
              <a:gdLst>
                <a:gd name="T0" fmla="*/ 0 w 1058"/>
                <a:gd name="T1" fmla="*/ 0 h 272"/>
                <a:gd name="T2" fmla="*/ 0 w 1058"/>
                <a:gd name="T3" fmla="*/ 272 h 272"/>
                <a:gd name="T4" fmla="*/ 1058 w 1058"/>
                <a:gd name="T5" fmla="*/ 272 h 272"/>
              </a:gdLst>
              <a:ahLst/>
              <a:cxnLst>
                <a:cxn ang="0">
                  <a:pos x="T0" y="T1"/>
                </a:cxn>
                <a:cxn ang="0">
                  <a:pos x="T2" y="T3"/>
                </a:cxn>
                <a:cxn ang="0">
                  <a:pos x="T4" y="T5"/>
                </a:cxn>
              </a:cxnLst>
              <a:rect l="0" t="0" r="r" b="b"/>
              <a:pathLst>
                <a:path w="1058" h="272">
                  <a:moveTo>
                    <a:pt x="0" y="0"/>
                  </a:moveTo>
                  <a:lnTo>
                    <a:pt x="0" y="272"/>
                  </a:lnTo>
                  <a:lnTo>
                    <a:pt x="1058" y="272"/>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auto">
            <a:xfrm>
              <a:off x="2613" y="2753"/>
              <a:ext cx="61" cy="35"/>
            </a:xfrm>
            <a:custGeom>
              <a:avLst/>
              <a:gdLst>
                <a:gd name="T0" fmla="*/ 17 w 61"/>
                <a:gd name="T1" fmla="*/ 17 h 35"/>
                <a:gd name="T2" fmla="*/ 0 w 61"/>
                <a:gd name="T3" fmla="*/ 35 h 35"/>
                <a:gd name="T4" fmla="*/ 61 w 61"/>
                <a:gd name="T5" fmla="*/ 17 h 35"/>
                <a:gd name="T6" fmla="*/ 0 w 61"/>
                <a:gd name="T7" fmla="*/ 0 h 35"/>
                <a:gd name="T8" fmla="*/ 17 w 61"/>
                <a:gd name="T9" fmla="*/ 17 h 35"/>
              </a:gdLst>
              <a:ahLst/>
              <a:cxnLst>
                <a:cxn ang="0">
                  <a:pos x="T0" y="T1"/>
                </a:cxn>
                <a:cxn ang="0">
                  <a:pos x="T2" y="T3"/>
                </a:cxn>
                <a:cxn ang="0">
                  <a:pos x="T4" y="T5"/>
                </a:cxn>
                <a:cxn ang="0">
                  <a:pos x="T6" y="T7"/>
                </a:cxn>
                <a:cxn ang="0">
                  <a:pos x="T8" y="T9"/>
                </a:cxn>
              </a:cxnLst>
              <a:rect l="0" t="0" r="r" b="b"/>
              <a:pathLst>
                <a:path w="61" h="35">
                  <a:moveTo>
                    <a:pt x="17" y="17"/>
                  </a:moveTo>
                  <a:lnTo>
                    <a:pt x="0" y="35"/>
                  </a:lnTo>
                  <a:lnTo>
                    <a:pt x="61" y="17"/>
                  </a:lnTo>
                  <a:lnTo>
                    <a:pt x="0" y="0"/>
                  </a:lnTo>
                  <a:lnTo>
                    <a:pt x="17" y="17"/>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Line 46"/>
            <p:cNvSpPr>
              <a:spLocks noChangeShapeType="1"/>
            </p:cNvSpPr>
            <p:nvPr/>
          </p:nvSpPr>
          <p:spPr bwMode="auto">
            <a:xfrm>
              <a:off x="2544" y="2581"/>
              <a:ext cx="118"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p:cNvSpPr>
            <p:nvPr/>
          </p:nvSpPr>
          <p:spPr bwMode="auto">
            <a:xfrm>
              <a:off x="2610" y="2563"/>
              <a:ext cx="61" cy="35"/>
            </a:xfrm>
            <a:custGeom>
              <a:avLst/>
              <a:gdLst>
                <a:gd name="T0" fmla="*/ 17 w 61"/>
                <a:gd name="T1" fmla="*/ 18 h 35"/>
                <a:gd name="T2" fmla="*/ 0 w 61"/>
                <a:gd name="T3" fmla="*/ 35 h 35"/>
                <a:gd name="T4" fmla="*/ 61 w 61"/>
                <a:gd name="T5" fmla="*/ 18 h 35"/>
                <a:gd name="T6" fmla="*/ 0 w 61"/>
                <a:gd name="T7" fmla="*/ 0 h 35"/>
                <a:gd name="T8" fmla="*/ 17 w 61"/>
                <a:gd name="T9" fmla="*/ 18 h 35"/>
              </a:gdLst>
              <a:ahLst/>
              <a:cxnLst>
                <a:cxn ang="0">
                  <a:pos x="T0" y="T1"/>
                </a:cxn>
                <a:cxn ang="0">
                  <a:pos x="T2" y="T3"/>
                </a:cxn>
                <a:cxn ang="0">
                  <a:pos x="T4" y="T5"/>
                </a:cxn>
                <a:cxn ang="0">
                  <a:pos x="T6" y="T7"/>
                </a:cxn>
                <a:cxn ang="0">
                  <a:pos x="T8" y="T9"/>
                </a:cxn>
              </a:cxnLst>
              <a:rect l="0" t="0" r="r" b="b"/>
              <a:pathLst>
                <a:path w="61" h="35">
                  <a:moveTo>
                    <a:pt x="17" y="18"/>
                  </a:moveTo>
                  <a:lnTo>
                    <a:pt x="0" y="35"/>
                  </a:lnTo>
                  <a:lnTo>
                    <a:pt x="61" y="18"/>
                  </a:lnTo>
                  <a:lnTo>
                    <a:pt x="0" y="0"/>
                  </a:lnTo>
                  <a:lnTo>
                    <a:pt x="17"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Line 48"/>
            <p:cNvSpPr>
              <a:spLocks noChangeShapeType="1"/>
            </p:cNvSpPr>
            <p:nvPr/>
          </p:nvSpPr>
          <p:spPr bwMode="auto">
            <a:xfrm>
              <a:off x="2295" y="2879"/>
              <a:ext cx="373" cy="0"/>
            </a:xfrm>
            <a:prstGeom prst="line">
              <a:avLst/>
            </a:prstGeom>
            <a:noFill/>
            <a:ln w="9"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p:cNvSpPr>
            <p:nvPr/>
          </p:nvSpPr>
          <p:spPr bwMode="auto">
            <a:xfrm>
              <a:off x="2614" y="2861"/>
              <a:ext cx="63" cy="36"/>
            </a:xfrm>
            <a:custGeom>
              <a:avLst/>
              <a:gdLst>
                <a:gd name="T0" fmla="*/ 18 w 63"/>
                <a:gd name="T1" fmla="*/ 18 h 36"/>
                <a:gd name="T2" fmla="*/ 0 w 63"/>
                <a:gd name="T3" fmla="*/ 36 h 36"/>
                <a:gd name="T4" fmla="*/ 63 w 63"/>
                <a:gd name="T5" fmla="*/ 18 h 36"/>
                <a:gd name="T6" fmla="*/ 0 w 63"/>
                <a:gd name="T7" fmla="*/ 0 h 36"/>
                <a:gd name="T8" fmla="*/ 18 w 63"/>
                <a:gd name="T9" fmla="*/ 18 h 36"/>
              </a:gdLst>
              <a:ahLst/>
              <a:cxnLst>
                <a:cxn ang="0">
                  <a:pos x="T0" y="T1"/>
                </a:cxn>
                <a:cxn ang="0">
                  <a:pos x="T2" y="T3"/>
                </a:cxn>
                <a:cxn ang="0">
                  <a:pos x="T4" y="T5"/>
                </a:cxn>
                <a:cxn ang="0">
                  <a:pos x="T6" y="T7"/>
                </a:cxn>
                <a:cxn ang="0">
                  <a:pos x="T8" y="T9"/>
                </a:cxn>
              </a:cxnLst>
              <a:rect l="0" t="0" r="r" b="b"/>
              <a:pathLst>
                <a:path w="63" h="36">
                  <a:moveTo>
                    <a:pt x="18" y="18"/>
                  </a:moveTo>
                  <a:lnTo>
                    <a:pt x="0" y="36"/>
                  </a:lnTo>
                  <a:lnTo>
                    <a:pt x="63" y="18"/>
                  </a:lnTo>
                  <a:lnTo>
                    <a:pt x="0" y="0"/>
                  </a:lnTo>
                  <a:lnTo>
                    <a:pt x="18" y="18"/>
                  </a:lnTo>
                  <a:close/>
                </a:path>
              </a:pathLst>
            </a:custGeom>
            <a:solidFill>
              <a:srgbClr val="000000"/>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50"/>
            <p:cNvSpPr>
              <a:spLocks noChangeArrowheads="1"/>
            </p:cNvSpPr>
            <p:nvPr/>
          </p:nvSpPr>
          <p:spPr bwMode="auto">
            <a:xfrm>
              <a:off x="2128" y="2618"/>
              <a:ext cx="146" cy="130"/>
            </a:xfrm>
            <a:prstGeom prst="rect">
              <a:avLst/>
            </a:prstGeom>
            <a:solidFill>
              <a:srgbClr val="F4D7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1"/>
            <p:cNvSpPr>
              <a:spLocks noChangeArrowheads="1"/>
            </p:cNvSpPr>
            <p:nvPr/>
          </p:nvSpPr>
          <p:spPr bwMode="auto">
            <a:xfrm>
              <a:off x="2134" y="2639"/>
              <a:ext cx="18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op2</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2"/>
            <p:cNvSpPr>
              <a:spLocks noChangeArrowheads="1"/>
            </p:cNvSpPr>
            <p:nvPr/>
          </p:nvSpPr>
          <p:spPr bwMode="auto">
            <a:xfrm>
              <a:off x="2133" y="2808"/>
              <a:ext cx="141" cy="130"/>
            </a:xfrm>
            <a:prstGeom prst="rect">
              <a:avLst/>
            </a:prstGeom>
            <a:solidFill>
              <a:srgbClr val="F4D7E3"/>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3"/>
            <p:cNvSpPr>
              <a:spLocks noChangeArrowheads="1"/>
            </p:cNvSpPr>
            <p:nvPr/>
          </p:nvSpPr>
          <p:spPr bwMode="auto">
            <a:xfrm>
              <a:off x="2140" y="2831"/>
              <a:ext cx="16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op1</a:t>
              </a:r>
              <a:endParaRPr kumimoji="0" lang="en-US" sz="1800" b="0" i="0" u="none" strike="noStrike" cap="none" normalizeH="0" baseline="0" dirty="0" smtClean="0">
                <a:ln>
                  <a:noFill/>
                </a:ln>
                <a:solidFill>
                  <a:schemeClr val="tx1"/>
                </a:solidFill>
                <a:effectLst/>
                <a:latin typeface="Arial" pitchFamily="34" charset="0"/>
              </a:endParaRPr>
            </a:p>
          </p:txBody>
        </p:sp>
        <p:sp>
          <p:nvSpPr>
            <p:cNvPr id="58" name="Rectangle 54"/>
            <p:cNvSpPr>
              <a:spLocks noChangeArrowheads="1"/>
            </p:cNvSpPr>
            <p:nvPr/>
          </p:nvSpPr>
          <p:spPr bwMode="auto">
            <a:xfrm>
              <a:off x="2972" y="2454"/>
              <a:ext cx="522" cy="362"/>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5"/>
            <p:cNvSpPr>
              <a:spLocks noChangeArrowheads="1"/>
            </p:cNvSpPr>
            <p:nvPr/>
          </p:nvSpPr>
          <p:spPr bwMode="auto">
            <a:xfrm>
              <a:off x="3143" y="2539"/>
              <a:ext cx="19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ALU</a:t>
              </a:r>
              <a:endParaRPr kumimoji="0" lang="en-US" sz="1800" b="0" i="0" u="none" strike="noStrike" cap="none" normalizeH="0" baseline="0" smtClean="0">
                <a:ln>
                  <a:noFill/>
                </a:ln>
                <a:solidFill>
                  <a:schemeClr val="tx1"/>
                </a:solidFill>
                <a:effectLst/>
                <a:latin typeface="Arial" pitchFamily="34" charset="0"/>
              </a:endParaRPr>
            </a:p>
          </p:txBody>
        </p:sp>
        <p:sp>
          <p:nvSpPr>
            <p:cNvPr id="60" name="Rectangle 56"/>
            <p:cNvSpPr>
              <a:spLocks noChangeArrowheads="1"/>
            </p:cNvSpPr>
            <p:nvPr/>
          </p:nvSpPr>
          <p:spPr bwMode="auto">
            <a:xfrm>
              <a:off x="3150" y="2634"/>
              <a:ext cx="17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Sans"/>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61" name="Rectangle 57"/>
            <p:cNvSpPr>
              <a:spLocks noChangeArrowheads="1"/>
            </p:cNvSpPr>
            <p:nvPr/>
          </p:nvSpPr>
          <p:spPr bwMode="auto">
            <a:xfrm>
              <a:off x="2983" y="1814"/>
              <a:ext cx="527" cy="337"/>
            </a:xfrm>
            <a:prstGeom prst="rect">
              <a:avLst/>
            </a:prstGeom>
            <a:solidFill>
              <a:srgbClr val="D5F6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8"/>
            <p:cNvSpPr>
              <a:spLocks noChangeArrowheads="1"/>
            </p:cNvSpPr>
            <p:nvPr/>
          </p:nvSpPr>
          <p:spPr bwMode="auto">
            <a:xfrm>
              <a:off x="3091" y="1876"/>
              <a:ext cx="31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Branch</a:t>
              </a:r>
              <a:endParaRPr kumimoji="0" lang="en-US" sz="1800" b="0" i="0" u="none" strike="noStrike" cap="none" normalizeH="0" baseline="0" smtClean="0">
                <a:ln>
                  <a:noFill/>
                </a:ln>
                <a:solidFill>
                  <a:schemeClr val="tx1"/>
                </a:solidFill>
                <a:effectLst/>
                <a:latin typeface="Arial" pitchFamily="34" charset="0"/>
              </a:endParaRPr>
            </a:p>
          </p:txBody>
        </p:sp>
        <p:sp>
          <p:nvSpPr>
            <p:cNvPr id="63" name="Rectangle 59"/>
            <p:cNvSpPr>
              <a:spLocks noChangeArrowheads="1"/>
            </p:cNvSpPr>
            <p:nvPr/>
          </p:nvSpPr>
          <p:spPr bwMode="auto">
            <a:xfrm>
              <a:off x="3159" y="1989"/>
              <a:ext cx="18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64" name="Freeform 60"/>
            <p:cNvSpPr>
              <a:spLocks/>
            </p:cNvSpPr>
            <p:nvPr/>
          </p:nvSpPr>
          <p:spPr bwMode="auto">
            <a:xfrm>
              <a:off x="3010" y="2230"/>
              <a:ext cx="439" cy="124"/>
            </a:xfrm>
            <a:custGeom>
              <a:avLst/>
              <a:gdLst>
                <a:gd name="T0" fmla="*/ 202 w 1421"/>
                <a:gd name="T1" fmla="*/ 0 h 404"/>
                <a:gd name="T2" fmla="*/ 1220 w 1421"/>
                <a:gd name="T3" fmla="*/ 0 h 404"/>
                <a:gd name="T4" fmla="*/ 1421 w 1421"/>
                <a:gd name="T5" fmla="*/ 202 h 404"/>
                <a:gd name="T6" fmla="*/ 1220 w 1421"/>
                <a:gd name="T7" fmla="*/ 404 h 404"/>
                <a:gd name="T8" fmla="*/ 202 w 1421"/>
                <a:gd name="T9" fmla="*/ 404 h 404"/>
                <a:gd name="T10" fmla="*/ 0 w 1421"/>
                <a:gd name="T11" fmla="*/ 202 h 404"/>
                <a:gd name="T12" fmla="*/ 202 w 1421"/>
                <a:gd name="T13" fmla="*/ 0 h 404"/>
              </a:gdLst>
              <a:ahLst/>
              <a:cxnLst>
                <a:cxn ang="0">
                  <a:pos x="T0" y="T1"/>
                </a:cxn>
                <a:cxn ang="0">
                  <a:pos x="T2" y="T3"/>
                </a:cxn>
                <a:cxn ang="0">
                  <a:pos x="T4" y="T5"/>
                </a:cxn>
                <a:cxn ang="0">
                  <a:pos x="T6" y="T7"/>
                </a:cxn>
                <a:cxn ang="0">
                  <a:pos x="T8" y="T9"/>
                </a:cxn>
                <a:cxn ang="0">
                  <a:pos x="T10" y="T11"/>
                </a:cxn>
                <a:cxn ang="0">
                  <a:pos x="T12" y="T13"/>
                </a:cxn>
              </a:cxnLst>
              <a:rect l="0" t="0" r="r" b="b"/>
              <a:pathLst>
                <a:path w="1421" h="404">
                  <a:moveTo>
                    <a:pt x="202" y="0"/>
                  </a:moveTo>
                  <a:lnTo>
                    <a:pt x="1220" y="0"/>
                  </a:lnTo>
                  <a:cubicBezTo>
                    <a:pt x="1331" y="0"/>
                    <a:pt x="1421" y="90"/>
                    <a:pt x="1421" y="202"/>
                  </a:cubicBezTo>
                  <a:cubicBezTo>
                    <a:pt x="1421" y="314"/>
                    <a:pt x="1331" y="404"/>
                    <a:pt x="1220" y="404"/>
                  </a:cubicBezTo>
                  <a:lnTo>
                    <a:pt x="202" y="404"/>
                  </a:lnTo>
                  <a:cubicBezTo>
                    <a:pt x="90" y="404"/>
                    <a:pt x="0" y="314"/>
                    <a:pt x="0" y="202"/>
                  </a:cubicBezTo>
                  <a:cubicBezTo>
                    <a:pt x="0" y="90"/>
                    <a:pt x="90" y="0"/>
                    <a:pt x="202" y="0"/>
                  </a:cubicBezTo>
                  <a:close/>
                </a:path>
              </a:pathLst>
            </a:custGeom>
            <a:solidFill>
              <a:srgbClr val="AAFFCC"/>
            </a:solidFill>
            <a:ln w="7" cap="flat">
              <a:solidFill>
                <a:srgbClr val="1620F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1"/>
            <p:cNvSpPr>
              <a:spLocks noChangeArrowheads="1"/>
            </p:cNvSpPr>
            <p:nvPr/>
          </p:nvSpPr>
          <p:spPr bwMode="auto">
            <a:xfrm>
              <a:off x="3087" y="2242"/>
              <a:ext cx="1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Sans"/>
                </a:rPr>
                <a:t>flags</a:t>
              </a:r>
              <a:endParaRPr kumimoji="0" lang="en-US" sz="1000" b="0" i="0" u="none" strike="noStrike" cap="none" normalizeH="0" baseline="0" dirty="0" smtClean="0">
                <a:ln>
                  <a:noFill/>
                </a:ln>
                <a:solidFill>
                  <a:schemeClr val="tx1"/>
                </a:solidFill>
                <a:effectLst/>
                <a:latin typeface="Arial" pitchFamily="34" charset="0"/>
              </a:endParaRPr>
            </a:p>
          </p:txBody>
        </p:sp>
        <p:sp>
          <p:nvSpPr>
            <p:cNvPr id="66" name="Freeform 62"/>
            <p:cNvSpPr>
              <a:spLocks/>
            </p:cNvSpPr>
            <p:nvPr/>
          </p:nvSpPr>
          <p:spPr bwMode="auto">
            <a:xfrm>
              <a:off x="3174" y="2141"/>
              <a:ext cx="113" cy="82"/>
            </a:xfrm>
            <a:custGeom>
              <a:avLst/>
              <a:gdLst>
                <a:gd name="T0" fmla="*/ 0 w 366"/>
                <a:gd name="T1" fmla="*/ 89 h 266"/>
                <a:gd name="T2" fmla="*/ 1 w 366"/>
                <a:gd name="T3" fmla="*/ 90 h 266"/>
                <a:gd name="T4" fmla="*/ 96 w 366"/>
                <a:gd name="T5" fmla="*/ 84 h 266"/>
                <a:gd name="T6" fmla="*/ 97 w 366"/>
                <a:gd name="T7" fmla="*/ 258 h 266"/>
                <a:gd name="T8" fmla="*/ 263 w 366"/>
                <a:gd name="T9" fmla="*/ 258 h 266"/>
                <a:gd name="T10" fmla="*/ 264 w 366"/>
                <a:gd name="T11" fmla="*/ 84 h 266"/>
                <a:gd name="T12" fmla="*/ 359 w 366"/>
                <a:gd name="T13" fmla="*/ 90 h 266"/>
                <a:gd name="T14" fmla="*/ 182 w 366"/>
                <a:gd name="T15" fmla="*/ 0 h 266"/>
                <a:gd name="T16" fmla="*/ 182 w 366"/>
                <a:gd name="T17" fmla="*/ 0 h 266"/>
                <a:gd name="T18" fmla="*/ 177 w 366"/>
                <a:gd name="T19" fmla="*/ 0 h 266"/>
                <a:gd name="T20" fmla="*/ 0 w 366"/>
                <a:gd name="T21" fmla="*/ 89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 h="266">
                  <a:moveTo>
                    <a:pt x="0" y="89"/>
                  </a:moveTo>
                  <a:cubicBezTo>
                    <a:pt x="0" y="89"/>
                    <a:pt x="1" y="90"/>
                    <a:pt x="1" y="90"/>
                  </a:cubicBezTo>
                  <a:cubicBezTo>
                    <a:pt x="9" y="101"/>
                    <a:pt x="96" y="84"/>
                    <a:pt x="96" y="84"/>
                  </a:cubicBezTo>
                  <a:cubicBezTo>
                    <a:pt x="96" y="84"/>
                    <a:pt x="90" y="251"/>
                    <a:pt x="97" y="258"/>
                  </a:cubicBezTo>
                  <a:cubicBezTo>
                    <a:pt x="103" y="266"/>
                    <a:pt x="256" y="266"/>
                    <a:pt x="263" y="258"/>
                  </a:cubicBezTo>
                  <a:cubicBezTo>
                    <a:pt x="269" y="251"/>
                    <a:pt x="264" y="84"/>
                    <a:pt x="264" y="84"/>
                  </a:cubicBezTo>
                  <a:cubicBezTo>
                    <a:pt x="264" y="84"/>
                    <a:pt x="351" y="101"/>
                    <a:pt x="359" y="90"/>
                  </a:cubicBezTo>
                  <a:cubicBezTo>
                    <a:pt x="366" y="80"/>
                    <a:pt x="266" y="1"/>
                    <a:pt x="182" y="0"/>
                  </a:cubicBezTo>
                  <a:lnTo>
                    <a:pt x="182" y="0"/>
                  </a:lnTo>
                  <a:cubicBezTo>
                    <a:pt x="181" y="0"/>
                    <a:pt x="179" y="0"/>
                    <a:pt x="177" y="0"/>
                  </a:cubicBezTo>
                  <a:cubicBezTo>
                    <a:pt x="96" y="1"/>
                    <a:pt x="0" y="75"/>
                    <a:pt x="0" y="89"/>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p:cNvSpPr>
            <p:nvPr/>
          </p:nvSpPr>
          <p:spPr bwMode="auto">
            <a:xfrm>
              <a:off x="3173" y="2143"/>
              <a:ext cx="113" cy="82"/>
            </a:xfrm>
            <a:custGeom>
              <a:avLst/>
              <a:gdLst>
                <a:gd name="T0" fmla="*/ 1 w 367"/>
                <a:gd name="T1" fmla="*/ 89 h 266"/>
                <a:gd name="T2" fmla="*/ 1 w 367"/>
                <a:gd name="T3" fmla="*/ 90 h 266"/>
                <a:gd name="T4" fmla="*/ 96 w 367"/>
                <a:gd name="T5" fmla="*/ 84 h 266"/>
                <a:gd name="T6" fmla="*/ 97 w 367"/>
                <a:gd name="T7" fmla="*/ 258 h 266"/>
                <a:gd name="T8" fmla="*/ 263 w 367"/>
                <a:gd name="T9" fmla="*/ 258 h 266"/>
                <a:gd name="T10" fmla="*/ 264 w 367"/>
                <a:gd name="T11" fmla="*/ 84 h 266"/>
                <a:gd name="T12" fmla="*/ 359 w 367"/>
                <a:gd name="T13" fmla="*/ 90 h 266"/>
                <a:gd name="T14" fmla="*/ 183 w 367"/>
                <a:gd name="T15" fmla="*/ 0 h 266"/>
                <a:gd name="T16" fmla="*/ 183 w 367"/>
                <a:gd name="T17" fmla="*/ 0 h 266"/>
                <a:gd name="T18" fmla="*/ 177 w 367"/>
                <a:gd name="T19" fmla="*/ 0 h 266"/>
                <a:gd name="T20" fmla="*/ 1 w 367"/>
                <a:gd name="T21" fmla="*/ 89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266">
                  <a:moveTo>
                    <a:pt x="1" y="89"/>
                  </a:moveTo>
                  <a:cubicBezTo>
                    <a:pt x="1" y="89"/>
                    <a:pt x="1" y="90"/>
                    <a:pt x="1" y="90"/>
                  </a:cubicBezTo>
                  <a:cubicBezTo>
                    <a:pt x="9" y="101"/>
                    <a:pt x="96" y="84"/>
                    <a:pt x="96" y="84"/>
                  </a:cubicBezTo>
                  <a:cubicBezTo>
                    <a:pt x="96" y="84"/>
                    <a:pt x="91" y="251"/>
                    <a:pt x="97" y="258"/>
                  </a:cubicBezTo>
                  <a:cubicBezTo>
                    <a:pt x="104" y="266"/>
                    <a:pt x="256" y="266"/>
                    <a:pt x="263" y="258"/>
                  </a:cubicBezTo>
                  <a:cubicBezTo>
                    <a:pt x="269" y="251"/>
                    <a:pt x="264" y="84"/>
                    <a:pt x="264" y="84"/>
                  </a:cubicBezTo>
                  <a:cubicBezTo>
                    <a:pt x="264" y="84"/>
                    <a:pt x="351" y="101"/>
                    <a:pt x="359" y="90"/>
                  </a:cubicBezTo>
                  <a:cubicBezTo>
                    <a:pt x="367" y="80"/>
                    <a:pt x="266" y="1"/>
                    <a:pt x="183" y="0"/>
                  </a:cubicBezTo>
                  <a:lnTo>
                    <a:pt x="183" y="0"/>
                  </a:lnTo>
                  <a:cubicBezTo>
                    <a:pt x="181" y="0"/>
                    <a:pt x="179" y="0"/>
                    <a:pt x="177" y="0"/>
                  </a:cubicBezTo>
                  <a:cubicBezTo>
                    <a:pt x="97" y="1"/>
                    <a:pt x="0" y="75"/>
                    <a:pt x="1" y="89"/>
                  </a:cubicBezTo>
                  <a:close/>
                </a:path>
              </a:pathLst>
            </a:custGeom>
            <a:solidFill>
              <a:srgbClr val="0000FF"/>
            </a:solidFill>
            <a:ln w="2"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p:cNvSpPr>
            <p:nvPr/>
          </p:nvSpPr>
          <p:spPr bwMode="auto">
            <a:xfrm>
              <a:off x="3170" y="2358"/>
              <a:ext cx="114" cy="88"/>
            </a:xfrm>
            <a:custGeom>
              <a:avLst/>
              <a:gdLst>
                <a:gd name="T0" fmla="*/ 1 w 367"/>
                <a:gd name="T1" fmla="*/ 96 h 286"/>
                <a:gd name="T2" fmla="*/ 2 w 367"/>
                <a:gd name="T3" fmla="*/ 97 h 286"/>
                <a:gd name="T4" fmla="*/ 97 w 367"/>
                <a:gd name="T5" fmla="*/ 91 h 286"/>
                <a:gd name="T6" fmla="*/ 98 w 367"/>
                <a:gd name="T7" fmla="*/ 278 h 286"/>
                <a:gd name="T8" fmla="*/ 263 w 367"/>
                <a:gd name="T9" fmla="*/ 278 h 286"/>
                <a:gd name="T10" fmla="*/ 265 w 367"/>
                <a:gd name="T11" fmla="*/ 91 h 286"/>
                <a:gd name="T12" fmla="*/ 360 w 367"/>
                <a:gd name="T13" fmla="*/ 97 h 286"/>
                <a:gd name="T14" fmla="*/ 183 w 367"/>
                <a:gd name="T15" fmla="*/ 0 h 286"/>
                <a:gd name="T16" fmla="*/ 183 w 367"/>
                <a:gd name="T17" fmla="*/ 0 h 286"/>
                <a:gd name="T18" fmla="*/ 178 w 367"/>
                <a:gd name="T19" fmla="*/ 0 h 286"/>
                <a:gd name="T20" fmla="*/ 1 w 367"/>
                <a:gd name="T21" fmla="*/ 9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286">
                  <a:moveTo>
                    <a:pt x="1" y="96"/>
                  </a:moveTo>
                  <a:cubicBezTo>
                    <a:pt x="1" y="97"/>
                    <a:pt x="2" y="97"/>
                    <a:pt x="2" y="97"/>
                  </a:cubicBezTo>
                  <a:cubicBezTo>
                    <a:pt x="10" y="109"/>
                    <a:pt x="97" y="91"/>
                    <a:pt x="97" y="91"/>
                  </a:cubicBezTo>
                  <a:cubicBezTo>
                    <a:pt x="97" y="91"/>
                    <a:pt x="91" y="270"/>
                    <a:pt x="98" y="278"/>
                  </a:cubicBezTo>
                  <a:cubicBezTo>
                    <a:pt x="104" y="286"/>
                    <a:pt x="257" y="286"/>
                    <a:pt x="263" y="278"/>
                  </a:cubicBezTo>
                  <a:cubicBezTo>
                    <a:pt x="270" y="270"/>
                    <a:pt x="265" y="91"/>
                    <a:pt x="265" y="91"/>
                  </a:cubicBezTo>
                  <a:cubicBezTo>
                    <a:pt x="265" y="91"/>
                    <a:pt x="352" y="109"/>
                    <a:pt x="360" y="97"/>
                  </a:cubicBezTo>
                  <a:cubicBezTo>
                    <a:pt x="367" y="86"/>
                    <a:pt x="267" y="2"/>
                    <a:pt x="183" y="0"/>
                  </a:cubicBezTo>
                  <a:lnTo>
                    <a:pt x="183" y="0"/>
                  </a:lnTo>
                  <a:cubicBezTo>
                    <a:pt x="182" y="0"/>
                    <a:pt x="180" y="0"/>
                    <a:pt x="178" y="0"/>
                  </a:cubicBezTo>
                  <a:cubicBezTo>
                    <a:pt x="97" y="2"/>
                    <a:pt x="0" y="81"/>
                    <a:pt x="1" y="96"/>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5"/>
            <p:cNvSpPr>
              <a:spLocks/>
            </p:cNvSpPr>
            <p:nvPr/>
          </p:nvSpPr>
          <p:spPr bwMode="auto">
            <a:xfrm>
              <a:off x="3169" y="2361"/>
              <a:ext cx="113" cy="88"/>
            </a:xfrm>
            <a:custGeom>
              <a:avLst/>
              <a:gdLst>
                <a:gd name="T0" fmla="*/ 1 w 367"/>
                <a:gd name="T1" fmla="*/ 95 h 285"/>
                <a:gd name="T2" fmla="*/ 1 w 367"/>
                <a:gd name="T3" fmla="*/ 97 h 285"/>
                <a:gd name="T4" fmla="*/ 96 w 367"/>
                <a:gd name="T5" fmla="*/ 91 h 285"/>
                <a:gd name="T6" fmla="*/ 97 w 367"/>
                <a:gd name="T7" fmla="*/ 277 h 285"/>
                <a:gd name="T8" fmla="*/ 263 w 367"/>
                <a:gd name="T9" fmla="*/ 277 h 285"/>
                <a:gd name="T10" fmla="*/ 264 w 367"/>
                <a:gd name="T11" fmla="*/ 91 h 285"/>
                <a:gd name="T12" fmla="*/ 359 w 367"/>
                <a:gd name="T13" fmla="*/ 97 h 285"/>
                <a:gd name="T14" fmla="*/ 183 w 367"/>
                <a:gd name="T15" fmla="*/ 0 h 285"/>
                <a:gd name="T16" fmla="*/ 183 w 367"/>
                <a:gd name="T17" fmla="*/ 0 h 285"/>
                <a:gd name="T18" fmla="*/ 177 w 367"/>
                <a:gd name="T19" fmla="*/ 0 h 285"/>
                <a:gd name="T20" fmla="*/ 1 w 367"/>
                <a:gd name="T21" fmla="*/ 9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285">
                  <a:moveTo>
                    <a:pt x="1" y="95"/>
                  </a:moveTo>
                  <a:cubicBezTo>
                    <a:pt x="1" y="96"/>
                    <a:pt x="1" y="96"/>
                    <a:pt x="1" y="97"/>
                  </a:cubicBezTo>
                  <a:cubicBezTo>
                    <a:pt x="9" y="108"/>
                    <a:pt x="96" y="91"/>
                    <a:pt x="96" y="91"/>
                  </a:cubicBezTo>
                  <a:cubicBezTo>
                    <a:pt x="96" y="91"/>
                    <a:pt x="91" y="269"/>
                    <a:pt x="97" y="277"/>
                  </a:cubicBezTo>
                  <a:cubicBezTo>
                    <a:pt x="104" y="285"/>
                    <a:pt x="256" y="285"/>
                    <a:pt x="263" y="277"/>
                  </a:cubicBezTo>
                  <a:cubicBezTo>
                    <a:pt x="269" y="270"/>
                    <a:pt x="264" y="91"/>
                    <a:pt x="264" y="91"/>
                  </a:cubicBezTo>
                  <a:cubicBezTo>
                    <a:pt x="264" y="91"/>
                    <a:pt x="351" y="108"/>
                    <a:pt x="359" y="97"/>
                  </a:cubicBezTo>
                  <a:cubicBezTo>
                    <a:pt x="367" y="86"/>
                    <a:pt x="266" y="1"/>
                    <a:pt x="183" y="0"/>
                  </a:cubicBezTo>
                  <a:lnTo>
                    <a:pt x="183" y="0"/>
                  </a:lnTo>
                  <a:cubicBezTo>
                    <a:pt x="181" y="0"/>
                    <a:pt x="179" y="0"/>
                    <a:pt x="177" y="0"/>
                  </a:cubicBezTo>
                  <a:cubicBezTo>
                    <a:pt x="97" y="1"/>
                    <a:pt x="0" y="80"/>
                    <a:pt x="1" y="95"/>
                  </a:cubicBezTo>
                  <a:close/>
                </a:path>
              </a:pathLst>
            </a:custGeom>
            <a:solidFill>
              <a:srgbClr val="0000FF"/>
            </a:solidFill>
            <a:ln w="2"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6"/>
            <p:cNvSpPr>
              <a:spLocks/>
            </p:cNvSpPr>
            <p:nvPr/>
          </p:nvSpPr>
          <p:spPr bwMode="auto">
            <a:xfrm>
              <a:off x="2803" y="1906"/>
              <a:ext cx="184" cy="138"/>
            </a:xfrm>
            <a:custGeom>
              <a:avLst/>
              <a:gdLst>
                <a:gd name="T0" fmla="*/ 398 w 599"/>
                <a:gd name="T1" fmla="*/ 2 h 449"/>
                <a:gd name="T2" fmla="*/ 395 w 599"/>
                <a:gd name="T3" fmla="*/ 2 h 449"/>
                <a:gd name="T4" fmla="*/ 408 w 599"/>
                <a:gd name="T5" fmla="*/ 118 h 449"/>
                <a:gd name="T6" fmla="*/ 16 w 599"/>
                <a:gd name="T7" fmla="*/ 119 h 449"/>
                <a:gd name="T8" fmla="*/ 16 w 599"/>
                <a:gd name="T9" fmla="*/ 322 h 449"/>
                <a:gd name="T10" fmla="*/ 408 w 599"/>
                <a:gd name="T11" fmla="*/ 323 h 449"/>
                <a:gd name="T12" fmla="*/ 395 w 599"/>
                <a:gd name="T13" fmla="*/ 439 h 449"/>
                <a:gd name="T14" fmla="*/ 599 w 599"/>
                <a:gd name="T15" fmla="*/ 224 h 449"/>
                <a:gd name="T16" fmla="*/ 599 w 599"/>
                <a:gd name="T17" fmla="*/ 224 h 449"/>
                <a:gd name="T18" fmla="*/ 599 w 599"/>
                <a:gd name="T19" fmla="*/ 217 h 449"/>
                <a:gd name="T20" fmla="*/ 398 w 599"/>
                <a:gd name="T21" fmla="*/ 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9" h="449">
                  <a:moveTo>
                    <a:pt x="398" y="2"/>
                  </a:moveTo>
                  <a:cubicBezTo>
                    <a:pt x="397" y="2"/>
                    <a:pt x="396" y="2"/>
                    <a:pt x="395" y="2"/>
                  </a:cubicBezTo>
                  <a:cubicBezTo>
                    <a:pt x="371" y="12"/>
                    <a:pt x="408" y="118"/>
                    <a:pt x="408" y="118"/>
                  </a:cubicBezTo>
                  <a:cubicBezTo>
                    <a:pt x="408" y="118"/>
                    <a:pt x="33" y="111"/>
                    <a:pt x="16" y="119"/>
                  </a:cubicBezTo>
                  <a:cubicBezTo>
                    <a:pt x="0" y="127"/>
                    <a:pt x="0" y="314"/>
                    <a:pt x="16" y="322"/>
                  </a:cubicBezTo>
                  <a:cubicBezTo>
                    <a:pt x="33" y="330"/>
                    <a:pt x="408" y="323"/>
                    <a:pt x="408" y="323"/>
                  </a:cubicBezTo>
                  <a:cubicBezTo>
                    <a:pt x="408" y="323"/>
                    <a:pt x="371" y="430"/>
                    <a:pt x="395" y="439"/>
                  </a:cubicBezTo>
                  <a:cubicBezTo>
                    <a:pt x="419" y="449"/>
                    <a:pt x="596" y="326"/>
                    <a:pt x="599" y="224"/>
                  </a:cubicBezTo>
                  <a:lnTo>
                    <a:pt x="599" y="224"/>
                  </a:lnTo>
                  <a:cubicBezTo>
                    <a:pt x="599" y="222"/>
                    <a:pt x="599" y="220"/>
                    <a:pt x="599" y="217"/>
                  </a:cubicBezTo>
                  <a:cubicBezTo>
                    <a:pt x="596" y="119"/>
                    <a:pt x="430" y="0"/>
                    <a:pt x="398" y="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7"/>
            <p:cNvSpPr>
              <a:spLocks/>
            </p:cNvSpPr>
            <p:nvPr/>
          </p:nvSpPr>
          <p:spPr bwMode="auto">
            <a:xfrm>
              <a:off x="2798" y="1904"/>
              <a:ext cx="184" cy="138"/>
            </a:xfrm>
            <a:custGeom>
              <a:avLst/>
              <a:gdLst>
                <a:gd name="T0" fmla="*/ 399 w 599"/>
                <a:gd name="T1" fmla="*/ 1 h 448"/>
                <a:gd name="T2" fmla="*/ 396 w 599"/>
                <a:gd name="T3" fmla="*/ 1 h 448"/>
                <a:gd name="T4" fmla="*/ 409 w 599"/>
                <a:gd name="T5" fmla="*/ 117 h 448"/>
                <a:gd name="T6" fmla="*/ 17 w 599"/>
                <a:gd name="T7" fmla="*/ 119 h 448"/>
                <a:gd name="T8" fmla="*/ 17 w 599"/>
                <a:gd name="T9" fmla="*/ 321 h 448"/>
                <a:gd name="T10" fmla="*/ 409 w 599"/>
                <a:gd name="T11" fmla="*/ 323 h 448"/>
                <a:gd name="T12" fmla="*/ 396 w 599"/>
                <a:gd name="T13" fmla="*/ 439 h 448"/>
                <a:gd name="T14" fmla="*/ 599 w 599"/>
                <a:gd name="T15" fmla="*/ 223 h 448"/>
                <a:gd name="T16" fmla="*/ 599 w 599"/>
                <a:gd name="T17" fmla="*/ 223 h 448"/>
                <a:gd name="T18" fmla="*/ 599 w 599"/>
                <a:gd name="T19" fmla="*/ 217 h 448"/>
                <a:gd name="T20" fmla="*/ 399 w 599"/>
                <a:gd name="T21" fmla="*/ 1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9" h="448">
                  <a:moveTo>
                    <a:pt x="399" y="1"/>
                  </a:moveTo>
                  <a:cubicBezTo>
                    <a:pt x="398" y="1"/>
                    <a:pt x="397" y="1"/>
                    <a:pt x="396" y="1"/>
                  </a:cubicBezTo>
                  <a:cubicBezTo>
                    <a:pt x="372" y="11"/>
                    <a:pt x="409" y="117"/>
                    <a:pt x="409" y="117"/>
                  </a:cubicBezTo>
                  <a:cubicBezTo>
                    <a:pt x="409" y="117"/>
                    <a:pt x="33" y="111"/>
                    <a:pt x="17" y="119"/>
                  </a:cubicBezTo>
                  <a:cubicBezTo>
                    <a:pt x="0" y="127"/>
                    <a:pt x="0" y="313"/>
                    <a:pt x="17" y="321"/>
                  </a:cubicBezTo>
                  <a:cubicBezTo>
                    <a:pt x="33" y="329"/>
                    <a:pt x="409" y="323"/>
                    <a:pt x="409" y="323"/>
                  </a:cubicBezTo>
                  <a:cubicBezTo>
                    <a:pt x="409" y="323"/>
                    <a:pt x="372" y="429"/>
                    <a:pt x="396" y="439"/>
                  </a:cubicBezTo>
                  <a:cubicBezTo>
                    <a:pt x="419" y="448"/>
                    <a:pt x="597" y="325"/>
                    <a:pt x="599" y="223"/>
                  </a:cubicBezTo>
                  <a:lnTo>
                    <a:pt x="599" y="223"/>
                  </a:lnTo>
                  <a:cubicBezTo>
                    <a:pt x="599" y="221"/>
                    <a:pt x="599" y="219"/>
                    <a:pt x="599" y="217"/>
                  </a:cubicBezTo>
                  <a:cubicBezTo>
                    <a:pt x="597" y="118"/>
                    <a:pt x="431" y="0"/>
                    <a:pt x="399" y="1"/>
                  </a:cubicBezTo>
                  <a:close/>
                </a:path>
              </a:pathLst>
            </a:custGeom>
            <a:solidFill>
              <a:srgbClr val="0000FF"/>
            </a:solidFill>
            <a:ln w="4"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68"/>
            <p:cNvSpPr>
              <a:spLocks noChangeArrowheads="1"/>
            </p:cNvSpPr>
            <p:nvPr/>
          </p:nvSpPr>
          <p:spPr bwMode="auto">
            <a:xfrm>
              <a:off x="3695" y="1790"/>
              <a:ext cx="122" cy="1138"/>
            </a:xfrm>
            <a:prstGeom prst="rect">
              <a:avLst/>
            </a:prstGeom>
            <a:solidFill>
              <a:srgbClr val="AAFFCC"/>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auto">
            <a:xfrm>
              <a:off x="3596" y="1642"/>
              <a:ext cx="316" cy="115"/>
            </a:xfrm>
            <a:custGeom>
              <a:avLst/>
              <a:gdLst>
                <a:gd name="T0" fmla="*/ 100 w 1024"/>
                <a:gd name="T1" fmla="*/ 0 h 373"/>
                <a:gd name="T2" fmla="*/ 924 w 1024"/>
                <a:gd name="T3" fmla="*/ 0 h 373"/>
                <a:gd name="T4" fmla="*/ 1024 w 1024"/>
                <a:gd name="T5" fmla="*/ 100 h 373"/>
                <a:gd name="T6" fmla="*/ 1024 w 1024"/>
                <a:gd name="T7" fmla="*/ 273 h 373"/>
                <a:gd name="T8" fmla="*/ 924 w 1024"/>
                <a:gd name="T9" fmla="*/ 373 h 373"/>
                <a:gd name="T10" fmla="*/ 100 w 1024"/>
                <a:gd name="T11" fmla="*/ 373 h 373"/>
                <a:gd name="T12" fmla="*/ 0 w 1024"/>
                <a:gd name="T13" fmla="*/ 273 h 373"/>
                <a:gd name="T14" fmla="*/ 0 w 1024"/>
                <a:gd name="T15" fmla="*/ 100 h 373"/>
                <a:gd name="T16" fmla="*/ 100 w 1024"/>
                <a:gd name="T17"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4" h="373">
                  <a:moveTo>
                    <a:pt x="100" y="0"/>
                  </a:moveTo>
                  <a:lnTo>
                    <a:pt x="924" y="0"/>
                  </a:lnTo>
                  <a:cubicBezTo>
                    <a:pt x="979" y="0"/>
                    <a:pt x="1024" y="44"/>
                    <a:pt x="1024" y="100"/>
                  </a:cubicBezTo>
                  <a:lnTo>
                    <a:pt x="1024" y="273"/>
                  </a:lnTo>
                  <a:cubicBezTo>
                    <a:pt x="1024" y="328"/>
                    <a:pt x="979" y="373"/>
                    <a:pt x="924" y="373"/>
                  </a:cubicBezTo>
                  <a:lnTo>
                    <a:pt x="100" y="373"/>
                  </a:lnTo>
                  <a:cubicBezTo>
                    <a:pt x="44" y="373"/>
                    <a:pt x="0" y="328"/>
                    <a:pt x="0" y="273"/>
                  </a:cubicBezTo>
                  <a:lnTo>
                    <a:pt x="0" y="100"/>
                  </a:lnTo>
                  <a:cubicBezTo>
                    <a:pt x="0" y="44"/>
                    <a:pt x="44" y="0"/>
                    <a:pt x="100" y="0"/>
                  </a:cubicBezTo>
                  <a:close/>
                </a:path>
              </a:pathLst>
            </a:custGeom>
            <a:solidFill>
              <a:srgbClr val="AFDDE9"/>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70"/>
            <p:cNvSpPr>
              <a:spLocks noChangeArrowheads="1"/>
            </p:cNvSpPr>
            <p:nvPr/>
          </p:nvSpPr>
          <p:spPr bwMode="auto">
            <a:xfrm>
              <a:off x="3616" y="1663"/>
              <a:ext cx="317"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EX-MA</a:t>
              </a:r>
              <a:endParaRPr kumimoji="0" lang="en-US" sz="1800" b="0" i="0" u="none" strike="noStrike" cap="none" normalizeH="0" baseline="0" smtClean="0">
                <a:ln>
                  <a:noFill/>
                </a:ln>
                <a:solidFill>
                  <a:schemeClr val="tx1"/>
                </a:solidFill>
                <a:effectLst/>
                <a:latin typeface="Arial" pitchFamily="34" charset="0"/>
              </a:endParaRPr>
            </a:p>
          </p:txBody>
        </p:sp>
        <p:sp>
          <p:nvSpPr>
            <p:cNvPr id="75" name="Freeform 71"/>
            <p:cNvSpPr>
              <a:spLocks/>
            </p:cNvSpPr>
            <p:nvPr/>
          </p:nvSpPr>
          <p:spPr bwMode="auto">
            <a:xfrm>
              <a:off x="3497" y="2569"/>
              <a:ext cx="210" cy="138"/>
            </a:xfrm>
            <a:custGeom>
              <a:avLst/>
              <a:gdLst>
                <a:gd name="T0" fmla="*/ 452 w 680"/>
                <a:gd name="T1" fmla="*/ 1 h 449"/>
                <a:gd name="T2" fmla="*/ 449 w 680"/>
                <a:gd name="T3" fmla="*/ 2 h 449"/>
                <a:gd name="T4" fmla="*/ 464 w 680"/>
                <a:gd name="T5" fmla="*/ 118 h 449"/>
                <a:gd name="T6" fmla="*/ 19 w 680"/>
                <a:gd name="T7" fmla="*/ 119 h 449"/>
                <a:gd name="T8" fmla="*/ 19 w 680"/>
                <a:gd name="T9" fmla="*/ 322 h 449"/>
                <a:gd name="T10" fmla="*/ 464 w 680"/>
                <a:gd name="T11" fmla="*/ 323 h 449"/>
                <a:gd name="T12" fmla="*/ 449 w 680"/>
                <a:gd name="T13" fmla="*/ 439 h 449"/>
                <a:gd name="T14" fmla="*/ 680 w 680"/>
                <a:gd name="T15" fmla="*/ 224 h 449"/>
                <a:gd name="T16" fmla="*/ 680 w 680"/>
                <a:gd name="T17" fmla="*/ 224 h 449"/>
                <a:gd name="T18" fmla="*/ 680 w 680"/>
                <a:gd name="T19" fmla="*/ 217 h 449"/>
                <a:gd name="T20" fmla="*/ 452 w 680"/>
                <a:gd name="T21" fmla="*/ 1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0" h="449">
                  <a:moveTo>
                    <a:pt x="452" y="1"/>
                  </a:moveTo>
                  <a:cubicBezTo>
                    <a:pt x="451" y="2"/>
                    <a:pt x="450" y="2"/>
                    <a:pt x="449" y="2"/>
                  </a:cubicBezTo>
                  <a:cubicBezTo>
                    <a:pt x="422" y="12"/>
                    <a:pt x="464" y="118"/>
                    <a:pt x="464" y="118"/>
                  </a:cubicBezTo>
                  <a:cubicBezTo>
                    <a:pt x="464" y="118"/>
                    <a:pt x="38" y="111"/>
                    <a:pt x="19" y="119"/>
                  </a:cubicBezTo>
                  <a:cubicBezTo>
                    <a:pt x="0" y="127"/>
                    <a:pt x="0" y="314"/>
                    <a:pt x="19" y="322"/>
                  </a:cubicBezTo>
                  <a:cubicBezTo>
                    <a:pt x="38" y="330"/>
                    <a:pt x="464" y="323"/>
                    <a:pt x="464" y="323"/>
                  </a:cubicBezTo>
                  <a:cubicBezTo>
                    <a:pt x="464" y="323"/>
                    <a:pt x="422" y="430"/>
                    <a:pt x="449" y="439"/>
                  </a:cubicBezTo>
                  <a:cubicBezTo>
                    <a:pt x="476" y="449"/>
                    <a:pt x="677" y="326"/>
                    <a:pt x="680" y="224"/>
                  </a:cubicBezTo>
                  <a:lnTo>
                    <a:pt x="680" y="224"/>
                  </a:lnTo>
                  <a:cubicBezTo>
                    <a:pt x="680" y="222"/>
                    <a:pt x="680" y="219"/>
                    <a:pt x="680" y="217"/>
                  </a:cubicBezTo>
                  <a:cubicBezTo>
                    <a:pt x="677" y="119"/>
                    <a:pt x="488" y="0"/>
                    <a:pt x="452" y="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2"/>
            <p:cNvSpPr>
              <a:spLocks/>
            </p:cNvSpPr>
            <p:nvPr/>
          </p:nvSpPr>
          <p:spPr bwMode="auto">
            <a:xfrm>
              <a:off x="3492" y="2568"/>
              <a:ext cx="210" cy="138"/>
            </a:xfrm>
            <a:custGeom>
              <a:avLst/>
              <a:gdLst>
                <a:gd name="T0" fmla="*/ 453 w 681"/>
                <a:gd name="T1" fmla="*/ 1 h 448"/>
                <a:gd name="T2" fmla="*/ 450 w 681"/>
                <a:gd name="T3" fmla="*/ 1 h 448"/>
                <a:gd name="T4" fmla="*/ 464 w 681"/>
                <a:gd name="T5" fmla="*/ 117 h 448"/>
                <a:gd name="T6" fmla="*/ 19 w 681"/>
                <a:gd name="T7" fmla="*/ 119 h 448"/>
                <a:gd name="T8" fmla="*/ 19 w 681"/>
                <a:gd name="T9" fmla="*/ 321 h 448"/>
                <a:gd name="T10" fmla="*/ 464 w 681"/>
                <a:gd name="T11" fmla="*/ 323 h 448"/>
                <a:gd name="T12" fmla="*/ 449 w 681"/>
                <a:gd name="T13" fmla="*/ 438 h 448"/>
                <a:gd name="T14" fmla="*/ 680 w 681"/>
                <a:gd name="T15" fmla="*/ 223 h 448"/>
                <a:gd name="T16" fmla="*/ 680 w 681"/>
                <a:gd name="T17" fmla="*/ 223 h 448"/>
                <a:gd name="T18" fmla="*/ 680 w 681"/>
                <a:gd name="T19" fmla="*/ 216 h 448"/>
                <a:gd name="T20" fmla="*/ 453 w 681"/>
                <a:gd name="T21" fmla="*/ 1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1" h="448">
                  <a:moveTo>
                    <a:pt x="453" y="1"/>
                  </a:moveTo>
                  <a:cubicBezTo>
                    <a:pt x="451" y="1"/>
                    <a:pt x="450" y="1"/>
                    <a:pt x="450" y="1"/>
                  </a:cubicBezTo>
                  <a:cubicBezTo>
                    <a:pt x="422" y="11"/>
                    <a:pt x="464" y="117"/>
                    <a:pt x="464" y="117"/>
                  </a:cubicBezTo>
                  <a:cubicBezTo>
                    <a:pt x="464" y="117"/>
                    <a:pt x="38" y="111"/>
                    <a:pt x="19" y="119"/>
                  </a:cubicBezTo>
                  <a:cubicBezTo>
                    <a:pt x="0" y="127"/>
                    <a:pt x="0" y="313"/>
                    <a:pt x="19" y="321"/>
                  </a:cubicBezTo>
                  <a:cubicBezTo>
                    <a:pt x="38" y="329"/>
                    <a:pt x="464" y="323"/>
                    <a:pt x="464" y="323"/>
                  </a:cubicBezTo>
                  <a:cubicBezTo>
                    <a:pt x="464" y="323"/>
                    <a:pt x="422" y="429"/>
                    <a:pt x="449" y="438"/>
                  </a:cubicBezTo>
                  <a:cubicBezTo>
                    <a:pt x="476" y="448"/>
                    <a:pt x="678" y="325"/>
                    <a:pt x="680" y="223"/>
                  </a:cubicBezTo>
                  <a:lnTo>
                    <a:pt x="680" y="223"/>
                  </a:lnTo>
                  <a:cubicBezTo>
                    <a:pt x="681" y="221"/>
                    <a:pt x="680" y="219"/>
                    <a:pt x="680" y="216"/>
                  </a:cubicBezTo>
                  <a:cubicBezTo>
                    <a:pt x="678" y="118"/>
                    <a:pt x="489" y="0"/>
                    <a:pt x="453" y="1"/>
                  </a:cubicBezTo>
                  <a:close/>
                </a:path>
              </a:pathLst>
            </a:custGeom>
            <a:solidFill>
              <a:srgbClr val="0000FF"/>
            </a:solidFill>
            <a:ln w="4"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3"/>
            <p:cNvSpPr>
              <a:spLocks noChangeArrowheads="1"/>
            </p:cNvSpPr>
            <p:nvPr/>
          </p:nvSpPr>
          <p:spPr bwMode="auto">
            <a:xfrm>
              <a:off x="3991" y="1864"/>
              <a:ext cx="467" cy="362"/>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74"/>
            <p:cNvSpPr>
              <a:spLocks noChangeArrowheads="1"/>
            </p:cNvSpPr>
            <p:nvPr/>
          </p:nvSpPr>
          <p:spPr bwMode="auto">
            <a:xfrm>
              <a:off x="3976" y="2395"/>
              <a:ext cx="519" cy="337"/>
            </a:xfrm>
            <a:prstGeom prst="rect">
              <a:avLst/>
            </a:pr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5"/>
            <p:cNvSpPr>
              <a:spLocks noChangeArrowheads="1"/>
            </p:cNvSpPr>
            <p:nvPr/>
          </p:nvSpPr>
          <p:spPr bwMode="auto">
            <a:xfrm>
              <a:off x="4025" y="1936"/>
              <a:ext cx="42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80" name="Rectangle 76"/>
            <p:cNvSpPr>
              <a:spLocks noChangeArrowheads="1"/>
            </p:cNvSpPr>
            <p:nvPr/>
          </p:nvSpPr>
          <p:spPr bwMode="auto">
            <a:xfrm>
              <a:off x="4132" y="2059"/>
              <a:ext cx="21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81" name="Rectangle 77"/>
            <p:cNvSpPr>
              <a:spLocks noChangeArrowheads="1"/>
            </p:cNvSpPr>
            <p:nvPr/>
          </p:nvSpPr>
          <p:spPr bwMode="auto">
            <a:xfrm>
              <a:off x="4138" y="2465"/>
              <a:ext cx="225"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82" name="Rectangle 78"/>
            <p:cNvSpPr>
              <a:spLocks noChangeArrowheads="1"/>
            </p:cNvSpPr>
            <p:nvPr/>
          </p:nvSpPr>
          <p:spPr bwMode="auto">
            <a:xfrm>
              <a:off x="4073" y="2580"/>
              <a:ext cx="357"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83" name="Freeform 79"/>
            <p:cNvSpPr>
              <a:spLocks/>
            </p:cNvSpPr>
            <p:nvPr/>
          </p:nvSpPr>
          <p:spPr bwMode="auto">
            <a:xfrm>
              <a:off x="4090" y="2211"/>
              <a:ext cx="138" cy="172"/>
            </a:xfrm>
            <a:custGeom>
              <a:avLst/>
              <a:gdLst>
                <a:gd name="T0" fmla="*/ 1 w 448"/>
                <a:gd name="T1" fmla="*/ 188 h 559"/>
                <a:gd name="T2" fmla="*/ 2 w 448"/>
                <a:gd name="T3" fmla="*/ 190 h 559"/>
                <a:gd name="T4" fmla="*/ 117 w 448"/>
                <a:gd name="T5" fmla="*/ 178 h 559"/>
                <a:gd name="T6" fmla="*/ 119 w 448"/>
                <a:gd name="T7" fmla="*/ 544 h 559"/>
                <a:gd name="T8" fmla="*/ 321 w 448"/>
                <a:gd name="T9" fmla="*/ 544 h 559"/>
                <a:gd name="T10" fmla="*/ 323 w 448"/>
                <a:gd name="T11" fmla="*/ 178 h 559"/>
                <a:gd name="T12" fmla="*/ 439 w 448"/>
                <a:gd name="T13" fmla="*/ 190 h 559"/>
                <a:gd name="T14" fmla="*/ 223 w 448"/>
                <a:gd name="T15" fmla="*/ 1 h 559"/>
                <a:gd name="T16" fmla="*/ 223 w 448"/>
                <a:gd name="T17" fmla="*/ 1 h 559"/>
                <a:gd name="T18" fmla="*/ 217 w 448"/>
                <a:gd name="T19" fmla="*/ 1 h 559"/>
                <a:gd name="T20" fmla="*/ 1 w 448"/>
                <a:gd name="T21" fmla="*/ 18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559">
                  <a:moveTo>
                    <a:pt x="1" y="188"/>
                  </a:moveTo>
                  <a:cubicBezTo>
                    <a:pt x="1" y="189"/>
                    <a:pt x="1" y="190"/>
                    <a:pt x="2" y="190"/>
                  </a:cubicBezTo>
                  <a:cubicBezTo>
                    <a:pt x="11" y="213"/>
                    <a:pt x="117" y="178"/>
                    <a:pt x="117" y="178"/>
                  </a:cubicBezTo>
                  <a:cubicBezTo>
                    <a:pt x="117" y="178"/>
                    <a:pt x="111" y="528"/>
                    <a:pt x="119" y="544"/>
                  </a:cubicBezTo>
                  <a:cubicBezTo>
                    <a:pt x="127" y="559"/>
                    <a:pt x="313" y="559"/>
                    <a:pt x="321" y="544"/>
                  </a:cubicBezTo>
                  <a:cubicBezTo>
                    <a:pt x="329" y="528"/>
                    <a:pt x="323" y="178"/>
                    <a:pt x="323" y="178"/>
                  </a:cubicBezTo>
                  <a:cubicBezTo>
                    <a:pt x="323" y="178"/>
                    <a:pt x="429" y="213"/>
                    <a:pt x="439" y="190"/>
                  </a:cubicBezTo>
                  <a:cubicBezTo>
                    <a:pt x="448" y="168"/>
                    <a:pt x="325" y="3"/>
                    <a:pt x="223" y="1"/>
                  </a:cubicBezTo>
                  <a:lnTo>
                    <a:pt x="223" y="1"/>
                  </a:lnTo>
                  <a:cubicBezTo>
                    <a:pt x="221" y="0"/>
                    <a:pt x="219" y="1"/>
                    <a:pt x="217" y="1"/>
                  </a:cubicBezTo>
                  <a:cubicBezTo>
                    <a:pt x="118" y="3"/>
                    <a:pt x="0" y="158"/>
                    <a:pt x="1" y="18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auto">
            <a:xfrm>
              <a:off x="4088" y="2215"/>
              <a:ext cx="139" cy="173"/>
            </a:xfrm>
            <a:custGeom>
              <a:avLst/>
              <a:gdLst>
                <a:gd name="T0" fmla="*/ 1 w 448"/>
                <a:gd name="T1" fmla="*/ 187 h 559"/>
                <a:gd name="T2" fmla="*/ 2 w 448"/>
                <a:gd name="T3" fmla="*/ 190 h 559"/>
                <a:gd name="T4" fmla="*/ 118 w 448"/>
                <a:gd name="T5" fmla="*/ 178 h 559"/>
                <a:gd name="T6" fmla="*/ 119 w 448"/>
                <a:gd name="T7" fmla="*/ 543 h 559"/>
                <a:gd name="T8" fmla="*/ 322 w 448"/>
                <a:gd name="T9" fmla="*/ 543 h 559"/>
                <a:gd name="T10" fmla="*/ 323 w 448"/>
                <a:gd name="T11" fmla="*/ 178 h 559"/>
                <a:gd name="T12" fmla="*/ 439 w 448"/>
                <a:gd name="T13" fmla="*/ 190 h 559"/>
                <a:gd name="T14" fmla="*/ 224 w 448"/>
                <a:gd name="T15" fmla="*/ 0 h 559"/>
                <a:gd name="T16" fmla="*/ 224 w 448"/>
                <a:gd name="T17" fmla="*/ 0 h 559"/>
                <a:gd name="T18" fmla="*/ 217 w 448"/>
                <a:gd name="T19" fmla="*/ 0 h 559"/>
                <a:gd name="T20" fmla="*/ 1 w 448"/>
                <a:gd name="T21" fmla="*/ 187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559">
                  <a:moveTo>
                    <a:pt x="1" y="187"/>
                  </a:moveTo>
                  <a:cubicBezTo>
                    <a:pt x="1" y="188"/>
                    <a:pt x="2" y="189"/>
                    <a:pt x="2" y="190"/>
                  </a:cubicBezTo>
                  <a:cubicBezTo>
                    <a:pt x="11" y="212"/>
                    <a:pt x="118" y="178"/>
                    <a:pt x="118" y="178"/>
                  </a:cubicBezTo>
                  <a:cubicBezTo>
                    <a:pt x="118" y="178"/>
                    <a:pt x="111" y="528"/>
                    <a:pt x="119" y="543"/>
                  </a:cubicBezTo>
                  <a:cubicBezTo>
                    <a:pt x="127" y="559"/>
                    <a:pt x="314" y="559"/>
                    <a:pt x="322" y="543"/>
                  </a:cubicBezTo>
                  <a:cubicBezTo>
                    <a:pt x="330" y="528"/>
                    <a:pt x="323" y="178"/>
                    <a:pt x="323" y="178"/>
                  </a:cubicBezTo>
                  <a:cubicBezTo>
                    <a:pt x="323" y="178"/>
                    <a:pt x="429" y="212"/>
                    <a:pt x="439" y="190"/>
                  </a:cubicBezTo>
                  <a:cubicBezTo>
                    <a:pt x="448" y="168"/>
                    <a:pt x="325" y="2"/>
                    <a:pt x="224" y="0"/>
                  </a:cubicBezTo>
                  <a:lnTo>
                    <a:pt x="224" y="0"/>
                  </a:lnTo>
                  <a:cubicBezTo>
                    <a:pt x="222" y="0"/>
                    <a:pt x="219" y="0"/>
                    <a:pt x="217" y="0"/>
                  </a:cubicBezTo>
                  <a:cubicBezTo>
                    <a:pt x="119" y="2"/>
                    <a:pt x="0" y="157"/>
                    <a:pt x="1" y="187"/>
                  </a:cubicBezTo>
                  <a:close/>
                </a:path>
              </a:pathLst>
            </a:custGeom>
            <a:solidFill>
              <a:srgbClr val="0000FF"/>
            </a:solidFill>
            <a:ln w="4"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81"/>
            <p:cNvSpPr>
              <a:spLocks noChangeArrowheads="1"/>
            </p:cNvSpPr>
            <p:nvPr/>
          </p:nvSpPr>
          <p:spPr bwMode="auto">
            <a:xfrm>
              <a:off x="4646" y="1787"/>
              <a:ext cx="122" cy="1138"/>
            </a:xfrm>
            <a:prstGeom prst="rect">
              <a:avLst/>
            </a:prstGeom>
            <a:solidFill>
              <a:srgbClr val="AAFFCC"/>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82"/>
            <p:cNvSpPr>
              <a:spLocks/>
            </p:cNvSpPr>
            <p:nvPr/>
          </p:nvSpPr>
          <p:spPr bwMode="auto">
            <a:xfrm>
              <a:off x="4547" y="1639"/>
              <a:ext cx="329" cy="115"/>
            </a:xfrm>
            <a:custGeom>
              <a:avLst/>
              <a:gdLst>
                <a:gd name="T0" fmla="*/ 100 w 1069"/>
                <a:gd name="T1" fmla="*/ 0 h 373"/>
                <a:gd name="T2" fmla="*/ 969 w 1069"/>
                <a:gd name="T3" fmla="*/ 0 h 373"/>
                <a:gd name="T4" fmla="*/ 1069 w 1069"/>
                <a:gd name="T5" fmla="*/ 100 h 373"/>
                <a:gd name="T6" fmla="*/ 1069 w 1069"/>
                <a:gd name="T7" fmla="*/ 273 h 373"/>
                <a:gd name="T8" fmla="*/ 969 w 1069"/>
                <a:gd name="T9" fmla="*/ 373 h 373"/>
                <a:gd name="T10" fmla="*/ 100 w 1069"/>
                <a:gd name="T11" fmla="*/ 373 h 373"/>
                <a:gd name="T12" fmla="*/ 0 w 1069"/>
                <a:gd name="T13" fmla="*/ 273 h 373"/>
                <a:gd name="T14" fmla="*/ 0 w 1069"/>
                <a:gd name="T15" fmla="*/ 100 h 373"/>
                <a:gd name="T16" fmla="*/ 100 w 1069"/>
                <a:gd name="T17"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9" h="373">
                  <a:moveTo>
                    <a:pt x="100" y="0"/>
                  </a:moveTo>
                  <a:lnTo>
                    <a:pt x="969" y="0"/>
                  </a:lnTo>
                  <a:cubicBezTo>
                    <a:pt x="1024" y="0"/>
                    <a:pt x="1069" y="44"/>
                    <a:pt x="1069" y="100"/>
                  </a:cubicBezTo>
                  <a:lnTo>
                    <a:pt x="1069" y="273"/>
                  </a:lnTo>
                  <a:cubicBezTo>
                    <a:pt x="1069" y="328"/>
                    <a:pt x="1024" y="373"/>
                    <a:pt x="969" y="373"/>
                  </a:cubicBezTo>
                  <a:lnTo>
                    <a:pt x="100" y="373"/>
                  </a:lnTo>
                  <a:cubicBezTo>
                    <a:pt x="45" y="373"/>
                    <a:pt x="0" y="328"/>
                    <a:pt x="0" y="273"/>
                  </a:cubicBezTo>
                  <a:lnTo>
                    <a:pt x="0" y="100"/>
                  </a:lnTo>
                  <a:cubicBezTo>
                    <a:pt x="0" y="44"/>
                    <a:pt x="45" y="0"/>
                    <a:pt x="100" y="0"/>
                  </a:cubicBezTo>
                  <a:close/>
                </a:path>
              </a:pathLst>
            </a:custGeom>
            <a:solidFill>
              <a:srgbClr val="AFDDE9"/>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83"/>
            <p:cNvSpPr>
              <a:spLocks noChangeArrowheads="1"/>
            </p:cNvSpPr>
            <p:nvPr/>
          </p:nvSpPr>
          <p:spPr bwMode="auto">
            <a:xfrm>
              <a:off x="4551" y="1660"/>
              <a:ext cx="35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Sans"/>
                </a:rPr>
                <a:t>MA-RW</a:t>
              </a:r>
              <a:endParaRPr kumimoji="0" lang="en-US" sz="1800" b="0" i="0" u="none" strike="noStrike" cap="none" normalizeH="0" baseline="0" smtClean="0">
                <a:ln>
                  <a:noFill/>
                </a:ln>
                <a:solidFill>
                  <a:schemeClr val="tx1"/>
                </a:solidFill>
                <a:effectLst/>
                <a:latin typeface="Arial" pitchFamily="34" charset="0"/>
              </a:endParaRPr>
            </a:p>
          </p:txBody>
        </p:sp>
        <p:sp>
          <p:nvSpPr>
            <p:cNvPr id="88" name="Freeform 84"/>
            <p:cNvSpPr>
              <a:spLocks/>
            </p:cNvSpPr>
            <p:nvPr/>
          </p:nvSpPr>
          <p:spPr bwMode="auto">
            <a:xfrm>
              <a:off x="4460" y="1951"/>
              <a:ext cx="185" cy="138"/>
            </a:xfrm>
            <a:custGeom>
              <a:avLst/>
              <a:gdLst>
                <a:gd name="T0" fmla="*/ 399 w 600"/>
                <a:gd name="T1" fmla="*/ 1 h 448"/>
                <a:gd name="T2" fmla="*/ 396 w 600"/>
                <a:gd name="T3" fmla="*/ 1 h 448"/>
                <a:gd name="T4" fmla="*/ 409 w 600"/>
                <a:gd name="T5" fmla="*/ 117 h 448"/>
                <a:gd name="T6" fmla="*/ 17 w 600"/>
                <a:gd name="T7" fmla="*/ 119 h 448"/>
                <a:gd name="T8" fmla="*/ 17 w 600"/>
                <a:gd name="T9" fmla="*/ 321 h 448"/>
                <a:gd name="T10" fmla="*/ 409 w 600"/>
                <a:gd name="T11" fmla="*/ 323 h 448"/>
                <a:gd name="T12" fmla="*/ 396 w 600"/>
                <a:gd name="T13" fmla="*/ 439 h 448"/>
                <a:gd name="T14" fmla="*/ 600 w 600"/>
                <a:gd name="T15" fmla="*/ 223 h 448"/>
                <a:gd name="T16" fmla="*/ 600 w 600"/>
                <a:gd name="T17" fmla="*/ 223 h 448"/>
                <a:gd name="T18" fmla="*/ 600 w 600"/>
                <a:gd name="T19" fmla="*/ 217 h 448"/>
                <a:gd name="T20" fmla="*/ 399 w 600"/>
                <a:gd name="T21" fmla="*/ 1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0" h="448">
                  <a:moveTo>
                    <a:pt x="399" y="1"/>
                  </a:moveTo>
                  <a:cubicBezTo>
                    <a:pt x="398" y="1"/>
                    <a:pt x="397" y="1"/>
                    <a:pt x="396" y="1"/>
                  </a:cubicBezTo>
                  <a:cubicBezTo>
                    <a:pt x="372" y="11"/>
                    <a:pt x="409" y="117"/>
                    <a:pt x="409" y="117"/>
                  </a:cubicBezTo>
                  <a:cubicBezTo>
                    <a:pt x="409" y="117"/>
                    <a:pt x="34" y="111"/>
                    <a:pt x="17" y="119"/>
                  </a:cubicBezTo>
                  <a:cubicBezTo>
                    <a:pt x="0" y="127"/>
                    <a:pt x="0" y="313"/>
                    <a:pt x="17" y="321"/>
                  </a:cubicBezTo>
                  <a:cubicBezTo>
                    <a:pt x="34" y="329"/>
                    <a:pt x="409" y="323"/>
                    <a:pt x="409" y="323"/>
                  </a:cubicBezTo>
                  <a:cubicBezTo>
                    <a:pt x="409" y="323"/>
                    <a:pt x="372" y="429"/>
                    <a:pt x="396" y="439"/>
                  </a:cubicBezTo>
                  <a:cubicBezTo>
                    <a:pt x="420" y="448"/>
                    <a:pt x="597" y="325"/>
                    <a:pt x="600" y="223"/>
                  </a:cubicBezTo>
                  <a:lnTo>
                    <a:pt x="600" y="223"/>
                  </a:lnTo>
                  <a:cubicBezTo>
                    <a:pt x="600" y="221"/>
                    <a:pt x="600" y="219"/>
                    <a:pt x="600" y="217"/>
                  </a:cubicBezTo>
                  <a:cubicBezTo>
                    <a:pt x="597" y="118"/>
                    <a:pt x="431" y="0"/>
                    <a:pt x="399" y="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85"/>
            <p:cNvSpPr>
              <a:spLocks/>
            </p:cNvSpPr>
            <p:nvPr/>
          </p:nvSpPr>
          <p:spPr bwMode="auto">
            <a:xfrm>
              <a:off x="4455" y="1949"/>
              <a:ext cx="185" cy="138"/>
            </a:xfrm>
            <a:custGeom>
              <a:avLst/>
              <a:gdLst>
                <a:gd name="T0" fmla="*/ 398 w 599"/>
                <a:gd name="T1" fmla="*/ 1 h 448"/>
                <a:gd name="T2" fmla="*/ 396 w 599"/>
                <a:gd name="T3" fmla="*/ 2 h 448"/>
                <a:gd name="T4" fmla="*/ 409 w 599"/>
                <a:gd name="T5" fmla="*/ 117 h 448"/>
                <a:gd name="T6" fmla="*/ 17 w 599"/>
                <a:gd name="T7" fmla="*/ 119 h 448"/>
                <a:gd name="T8" fmla="*/ 16 w 599"/>
                <a:gd name="T9" fmla="*/ 321 h 448"/>
                <a:gd name="T10" fmla="*/ 409 w 599"/>
                <a:gd name="T11" fmla="*/ 323 h 448"/>
                <a:gd name="T12" fmla="*/ 396 w 599"/>
                <a:gd name="T13" fmla="*/ 439 h 448"/>
                <a:gd name="T14" fmla="*/ 599 w 599"/>
                <a:gd name="T15" fmla="*/ 223 h 448"/>
                <a:gd name="T16" fmla="*/ 599 w 599"/>
                <a:gd name="T17" fmla="*/ 223 h 448"/>
                <a:gd name="T18" fmla="*/ 599 w 599"/>
                <a:gd name="T19" fmla="*/ 217 h 448"/>
                <a:gd name="T20" fmla="*/ 398 w 599"/>
                <a:gd name="T21" fmla="*/ 1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9" h="448">
                  <a:moveTo>
                    <a:pt x="398" y="1"/>
                  </a:moveTo>
                  <a:cubicBezTo>
                    <a:pt x="397" y="1"/>
                    <a:pt x="396" y="1"/>
                    <a:pt x="396" y="2"/>
                  </a:cubicBezTo>
                  <a:cubicBezTo>
                    <a:pt x="372" y="11"/>
                    <a:pt x="409" y="117"/>
                    <a:pt x="409" y="117"/>
                  </a:cubicBezTo>
                  <a:cubicBezTo>
                    <a:pt x="409" y="117"/>
                    <a:pt x="33" y="111"/>
                    <a:pt x="17" y="119"/>
                  </a:cubicBezTo>
                  <a:cubicBezTo>
                    <a:pt x="0" y="127"/>
                    <a:pt x="0" y="313"/>
                    <a:pt x="16" y="321"/>
                  </a:cubicBezTo>
                  <a:cubicBezTo>
                    <a:pt x="33" y="329"/>
                    <a:pt x="409" y="323"/>
                    <a:pt x="409" y="323"/>
                  </a:cubicBezTo>
                  <a:cubicBezTo>
                    <a:pt x="409" y="323"/>
                    <a:pt x="372" y="429"/>
                    <a:pt x="396" y="439"/>
                  </a:cubicBezTo>
                  <a:cubicBezTo>
                    <a:pt x="419" y="448"/>
                    <a:pt x="597" y="325"/>
                    <a:pt x="599" y="223"/>
                  </a:cubicBezTo>
                  <a:lnTo>
                    <a:pt x="599" y="223"/>
                  </a:lnTo>
                  <a:cubicBezTo>
                    <a:pt x="599" y="221"/>
                    <a:pt x="599" y="219"/>
                    <a:pt x="599" y="217"/>
                  </a:cubicBezTo>
                  <a:cubicBezTo>
                    <a:pt x="597" y="118"/>
                    <a:pt x="430" y="0"/>
                    <a:pt x="398" y="1"/>
                  </a:cubicBezTo>
                  <a:close/>
                </a:path>
              </a:pathLst>
            </a:custGeom>
            <a:solidFill>
              <a:srgbClr val="0000FF"/>
            </a:solidFill>
            <a:ln w="4"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86"/>
            <p:cNvSpPr>
              <a:spLocks noChangeArrowheads="1"/>
            </p:cNvSpPr>
            <p:nvPr/>
          </p:nvSpPr>
          <p:spPr bwMode="auto">
            <a:xfrm>
              <a:off x="4962" y="2080"/>
              <a:ext cx="597" cy="362"/>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87"/>
            <p:cNvSpPr>
              <a:spLocks noChangeArrowheads="1"/>
            </p:cNvSpPr>
            <p:nvPr/>
          </p:nvSpPr>
          <p:spPr bwMode="auto">
            <a:xfrm>
              <a:off x="5067" y="2127"/>
              <a:ext cx="43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92" name="Rectangle 88"/>
            <p:cNvSpPr>
              <a:spLocks noChangeArrowheads="1"/>
            </p:cNvSpPr>
            <p:nvPr/>
          </p:nvSpPr>
          <p:spPr bwMode="auto">
            <a:xfrm>
              <a:off x="5052" y="2250"/>
              <a:ext cx="46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Sans"/>
                </a:rPr>
                <a:t>write unit</a:t>
              </a:r>
              <a:endParaRPr kumimoji="0" lang="en-US" sz="1800" b="0" i="0" u="none" strike="noStrike" cap="none" normalizeH="0" baseline="0" smtClean="0">
                <a:ln>
                  <a:noFill/>
                </a:ln>
                <a:solidFill>
                  <a:schemeClr val="tx1"/>
                </a:solidFill>
                <a:effectLst/>
                <a:latin typeface="Arial" pitchFamily="34" charset="0"/>
              </a:endParaRPr>
            </a:p>
          </p:txBody>
        </p:sp>
        <p:sp>
          <p:nvSpPr>
            <p:cNvPr id="93" name="Freeform 89"/>
            <p:cNvSpPr>
              <a:spLocks/>
            </p:cNvSpPr>
            <p:nvPr/>
          </p:nvSpPr>
          <p:spPr bwMode="auto">
            <a:xfrm>
              <a:off x="4780" y="2189"/>
              <a:ext cx="184" cy="138"/>
            </a:xfrm>
            <a:custGeom>
              <a:avLst/>
              <a:gdLst>
                <a:gd name="T0" fmla="*/ 398 w 599"/>
                <a:gd name="T1" fmla="*/ 1 h 448"/>
                <a:gd name="T2" fmla="*/ 395 w 599"/>
                <a:gd name="T3" fmla="*/ 1 h 448"/>
                <a:gd name="T4" fmla="*/ 408 w 599"/>
                <a:gd name="T5" fmla="*/ 117 h 448"/>
                <a:gd name="T6" fmla="*/ 16 w 599"/>
                <a:gd name="T7" fmla="*/ 119 h 448"/>
                <a:gd name="T8" fmla="*/ 16 w 599"/>
                <a:gd name="T9" fmla="*/ 321 h 448"/>
                <a:gd name="T10" fmla="*/ 408 w 599"/>
                <a:gd name="T11" fmla="*/ 323 h 448"/>
                <a:gd name="T12" fmla="*/ 395 w 599"/>
                <a:gd name="T13" fmla="*/ 438 h 448"/>
                <a:gd name="T14" fmla="*/ 599 w 599"/>
                <a:gd name="T15" fmla="*/ 223 h 448"/>
                <a:gd name="T16" fmla="*/ 599 w 599"/>
                <a:gd name="T17" fmla="*/ 223 h 448"/>
                <a:gd name="T18" fmla="*/ 599 w 599"/>
                <a:gd name="T19" fmla="*/ 217 h 448"/>
                <a:gd name="T20" fmla="*/ 398 w 599"/>
                <a:gd name="T21" fmla="*/ 1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9" h="448">
                  <a:moveTo>
                    <a:pt x="398" y="1"/>
                  </a:moveTo>
                  <a:cubicBezTo>
                    <a:pt x="397" y="1"/>
                    <a:pt x="396" y="1"/>
                    <a:pt x="395" y="1"/>
                  </a:cubicBezTo>
                  <a:cubicBezTo>
                    <a:pt x="371" y="11"/>
                    <a:pt x="408" y="117"/>
                    <a:pt x="408" y="117"/>
                  </a:cubicBezTo>
                  <a:cubicBezTo>
                    <a:pt x="408" y="117"/>
                    <a:pt x="33" y="111"/>
                    <a:pt x="16" y="119"/>
                  </a:cubicBezTo>
                  <a:cubicBezTo>
                    <a:pt x="0" y="127"/>
                    <a:pt x="0" y="313"/>
                    <a:pt x="16" y="321"/>
                  </a:cubicBezTo>
                  <a:cubicBezTo>
                    <a:pt x="33" y="329"/>
                    <a:pt x="408" y="323"/>
                    <a:pt x="408" y="323"/>
                  </a:cubicBezTo>
                  <a:cubicBezTo>
                    <a:pt x="408" y="323"/>
                    <a:pt x="371" y="429"/>
                    <a:pt x="395" y="438"/>
                  </a:cubicBezTo>
                  <a:cubicBezTo>
                    <a:pt x="419" y="448"/>
                    <a:pt x="596" y="325"/>
                    <a:pt x="599" y="223"/>
                  </a:cubicBezTo>
                  <a:lnTo>
                    <a:pt x="599" y="223"/>
                  </a:lnTo>
                  <a:cubicBezTo>
                    <a:pt x="599" y="221"/>
                    <a:pt x="599" y="219"/>
                    <a:pt x="599" y="217"/>
                  </a:cubicBezTo>
                  <a:cubicBezTo>
                    <a:pt x="596" y="118"/>
                    <a:pt x="430" y="0"/>
                    <a:pt x="398" y="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90"/>
            <p:cNvSpPr>
              <a:spLocks/>
            </p:cNvSpPr>
            <p:nvPr/>
          </p:nvSpPr>
          <p:spPr bwMode="auto">
            <a:xfrm>
              <a:off x="4775" y="2187"/>
              <a:ext cx="184" cy="138"/>
            </a:xfrm>
            <a:custGeom>
              <a:avLst/>
              <a:gdLst>
                <a:gd name="T0" fmla="*/ 399 w 599"/>
                <a:gd name="T1" fmla="*/ 1 h 448"/>
                <a:gd name="T2" fmla="*/ 396 w 599"/>
                <a:gd name="T3" fmla="*/ 2 h 448"/>
                <a:gd name="T4" fmla="*/ 409 w 599"/>
                <a:gd name="T5" fmla="*/ 117 h 448"/>
                <a:gd name="T6" fmla="*/ 17 w 599"/>
                <a:gd name="T7" fmla="*/ 119 h 448"/>
                <a:gd name="T8" fmla="*/ 17 w 599"/>
                <a:gd name="T9" fmla="*/ 321 h 448"/>
                <a:gd name="T10" fmla="*/ 409 w 599"/>
                <a:gd name="T11" fmla="*/ 323 h 448"/>
                <a:gd name="T12" fmla="*/ 396 w 599"/>
                <a:gd name="T13" fmla="*/ 439 h 448"/>
                <a:gd name="T14" fmla="*/ 599 w 599"/>
                <a:gd name="T15" fmla="*/ 223 h 448"/>
                <a:gd name="T16" fmla="*/ 599 w 599"/>
                <a:gd name="T17" fmla="*/ 223 h 448"/>
                <a:gd name="T18" fmla="*/ 599 w 599"/>
                <a:gd name="T19" fmla="*/ 217 h 448"/>
                <a:gd name="T20" fmla="*/ 399 w 599"/>
                <a:gd name="T21" fmla="*/ 1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9" h="448">
                  <a:moveTo>
                    <a:pt x="399" y="1"/>
                  </a:moveTo>
                  <a:cubicBezTo>
                    <a:pt x="398" y="1"/>
                    <a:pt x="397" y="1"/>
                    <a:pt x="396" y="2"/>
                  </a:cubicBezTo>
                  <a:cubicBezTo>
                    <a:pt x="372" y="11"/>
                    <a:pt x="409" y="117"/>
                    <a:pt x="409" y="117"/>
                  </a:cubicBezTo>
                  <a:cubicBezTo>
                    <a:pt x="409" y="117"/>
                    <a:pt x="33" y="111"/>
                    <a:pt x="17" y="119"/>
                  </a:cubicBezTo>
                  <a:cubicBezTo>
                    <a:pt x="0" y="127"/>
                    <a:pt x="0" y="313"/>
                    <a:pt x="17" y="321"/>
                  </a:cubicBezTo>
                  <a:cubicBezTo>
                    <a:pt x="33" y="329"/>
                    <a:pt x="409" y="323"/>
                    <a:pt x="409" y="323"/>
                  </a:cubicBezTo>
                  <a:cubicBezTo>
                    <a:pt x="409" y="323"/>
                    <a:pt x="372" y="429"/>
                    <a:pt x="396" y="439"/>
                  </a:cubicBezTo>
                  <a:cubicBezTo>
                    <a:pt x="419" y="448"/>
                    <a:pt x="597" y="325"/>
                    <a:pt x="599" y="223"/>
                  </a:cubicBezTo>
                  <a:lnTo>
                    <a:pt x="599" y="223"/>
                  </a:lnTo>
                  <a:cubicBezTo>
                    <a:pt x="599" y="221"/>
                    <a:pt x="599" y="219"/>
                    <a:pt x="599" y="217"/>
                  </a:cubicBezTo>
                  <a:cubicBezTo>
                    <a:pt x="597" y="118"/>
                    <a:pt x="431" y="0"/>
                    <a:pt x="399" y="1"/>
                  </a:cubicBezTo>
                  <a:close/>
                </a:path>
              </a:pathLst>
            </a:custGeom>
            <a:solidFill>
              <a:srgbClr val="0000FF"/>
            </a:solidFill>
            <a:ln w="4"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91"/>
            <p:cNvSpPr>
              <a:spLocks/>
            </p:cNvSpPr>
            <p:nvPr/>
          </p:nvSpPr>
          <p:spPr bwMode="auto">
            <a:xfrm>
              <a:off x="2290" y="1825"/>
              <a:ext cx="400" cy="131"/>
            </a:xfrm>
            <a:custGeom>
              <a:avLst/>
              <a:gdLst>
                <a:gd name="T0" fmla="*/ 862 w 1296"/>
                <a:gd name="T1" fmla="*/ 1 h 426"/>
                <a:gd name="T2" fmla="*/ 856 w 1296"/>
                <a:gd name="T3" fmla="*/ 1 h 426"/>
                <a:gd name="T4" fmla="*/ 884 w 1296"/>
                <a:gd name="T5" fmla="*/ 112 h 426"/>
                <a:gd name="T6" fmla="*/ 36 w 1296"/>
                <a:gd name="T7" fmla="*/ 113 h 426"/>
                <a:gd name="T8" fmla="*/ 36 w 1296"/>
                <a:gd name="T9" fmla="*/ 305 h 426"/>
                <a:gd name="T10" fmla="*/ 884 w 1296"/>
                <a:gd name="T11" fmla="*/ 307 h 426"/>
                <a:gd name="T12" fmla="*/ 856 w 1296"/>
                <a:gd name="T13" fmla="*/ 417 h 426"/>
                <a:gd name="T14" fmla="*/ 1296 w 1296"/>
                <a:gd name="T15" fmla="*/ 212 h 426"/>
                <a:gd name="T16" fmla="*/ 1296 w 1296"/>
                <a:gd name="T17" fmla="*/ 212 h 426"/>
                <a:gd name="T18" fmla="*/ 1296 w 1296"/>
                <a:gd name="T19" fmla="*/ 206 h 426"/>
                <a:gd name="T20" fmla="*/ 862 w 1296"/>
                <a:gd name="T21" fmla="*/ 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6" h="426">
                  <a:moveTo>
                    <a:pt x="862" y="1"/>
                  </a:moveTo>
                  <a:cubicBezTo>
                    <a:pt x="860" y="1"/>
                    <a:pt x="858" y="1"/>
                    <a:pt x="856" y="1"/>
                  </a:cubicBezTo>
                  <a:cubicBezTo>
                    <a:pt x="804" y="11"/>
                    <a:pt x="884" y="112"/>
                    <a:pt x="884" y="112"/>
                  </a:cubicBezTo>
                  <a:cubicBezTo>
                    <a:pt x="884" y="112"/>
                    <a:pt x="72" y="105"/>
                    <a:pt x="36" y="113"/>
                  </a:cubicBezTo>
                  <a:cubicBezTo>
                    <a:pt x="0" y="121"/>
                    <a:pt x="0" y="298"/>
                    <a:pt x="36" y="305"/>
                  </a:cubicBezTo>
                  <a:cubicBezTo>
                    <a:pt x="72" y="313"/>
                    <a:pt x="884" y="307"/>
                    <a:pt x="884" y="307"/>
                  </a:cubicBezTo>
                  <a:cubicBezTo>
                    <a:pt x="884" y="307"/>
                    <a:pt x="804" y="408"/>
                    <a:pt x="856" y="417"/>
                  </a:cubicBezTo>
                  <a:cubicBezTo>
                    <a:pt x="907" y="426"/>
                    <a:pt x="1291" y="309"/>
                    <a:pt x="1296" y="212"/>
                  </a:cubicBezTo>
                  <a:lnTo>
                    <a:pt x="1296" y="212"/>
                  </a:lnTo>
                  <a:cubicBezTo>
                    <a:pt x="1296" y="210"/>
                    <a:pt x="1296" y="208"/>
                    <a:pt x="1296" y="206"/>
                  </a:cubicBezTo>
                  <a:cubicBezTo>
                    <a:pt x="1291" y="112"/>
                    <a:pt x="931" y="0"/>
                    <a:pt x="862" y="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92"/>
            <p:cNvSpPr>
              <a:spLocks/>
            </p:cNvSpPr>
            <p:nvPr/>
          </p:nvSpPr>
          <p:spPr bwMode="auto">
            <a:xfrm>
              <a:off x="2280" y="1823"/>
              <a:ext cx="400" cy="132"/>
            </a:xfrm>
            <a:custGeom>
              <a:avLst/>
              <a:gdLst>
                <a:gd name="T0" fmla="*/ 862 w 1296"/>
                <a:gd name="T1" fmla="*/ 2 h 426"/>
                <a:gd name="T2" fmla="*/ 856 w 1296"/>
                <a:gd name="T3" fmla="*/ 2 h 426"/>
                <a:gd name="T4" fmla="*/ 884 w 1296"/>
                <a:gd name="T5" fmla="*/ 112 h 426"/>
                <a:gd name="T6" fmla="*/ 36 w 1296"/>
                <a:gd name="T7" fmla="*/ 114 h 426"/>
                <a:gd name="T8" fmla="*/ 36 w 1296"/>
                <a:gd name="T9" fmla="*/ 306 h 426"/>
                <a:gd name="T10" fmla="*/ 884 w 1296"/>
                <a:gd name="T11" fmla="*/ 307 h 426"/>
                <a:gd name="T12" fmla="*/ 856 w 1296"/>
                <a:gd name="T13" fmla="*/ 418 h 426"/>
                <a:gd name="T14" fmla="*/ 1296 w 1296"/>
                <a:gd name="T15" fmla="*/ 213 h 426"/>
                <a:gd name="T16" fmla="*/ 1296 w 1296"/>
                <a:gd name="T17" fmla="*/ 213 h 426"/>
                <a:gd name="T18" fmla="*/ 1296 w 1296"/>
                <a:gd name="T19" fmla="*/ 207 h 426"/>
                <a:gd name="T20" fmla="*/ 862 w 1296"/>
                <a:gd name="T21" fmla="*/ 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6" h="426">
                  <a:moveTo>
                    <a:pt x="862" y="2"/>
                  </a:moveTo>
                  <a:cubicBezTo>
                    <a:pt x="859" y="2"/>
                    <a:pt x="857" y="2"/>
                    <a:pt x="856" y="2"/>
                  </a:cubicBezTo>
                  <a:cubicBezTo>
                    <a:pt x="804" y="11"/>
                    <a:pt x="884" y="112"/>
                    <a:pt x="884" y="112"/>
                  </a:cubicBezTo>
                  <a:cubicBezTo>
                    <a:pt x="884" y="112"/>
                    <a:pt x="72" y="106"/>
                    <a:pt x="36" y="114"/>
                  </a:cubicBezTo>
                  <a:cubicBezTo>
                    <a:pt x="0" y="121"/>
                    <a:pt x="0" y="298"/>
                    <a:pt x="36" y="306"/>
                  </a:cubicBezTo>
                  <a:cubicBezTo>
                    <a:pt x="72" y="314"/>
                    <a:pt x="884" y="307"/>
                    <a:pt x="884" y="307"/>
                  </a:cubicBezTo>
                  <a:cubicBezTo>
                    <a:pt x="884" y="307"/>
                    <a:pt x="804" y="408"/>
                    <a:pt x="856" y="418"/>
                  </a:cubicBezTo>
                  <a:cubicBezTo>
                    <a:pt x="907" y="426"/>
                    <a:pt x="1290" y="310"/>
                    <a:pt x="1296" y="213"/>
                  </a:cubicBezTo>
                  <a:lnTo>
                    <a:pt x="1296" y="213"/>
                  </a:lnTo>
                  <a:cubicBezTo>
                    <a:pt x="1296" y="211"/>
                    <a:pt x="1296" y="209"/>
                    <a:pt x="1296" y="207"/>
                  </a:cubicBezTo>
                  <a:cubicBezTo>
                    <a:pt x="1291" y="113"/>
                    <a:pt x="931" y="0"/>
                    <a:pt x="862" y="2"/>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97"/>
            <p:cNvSpPr>
              <a:spLocks noChangeArrowheads="1"/>
            </p:cNvSpPr>
            <p:nvPr/>
          </p:nvSpPr>
          <p:spPr bwMode="auto">
            <a:xfrm>
              <a:off x="5211" y="2438"/>
              <a:ext cx="53" cy="743"/>
            </a:xfrm>
            <a:prstGeom prst="rect">
              <a:avLst/>
            </a:prstGeom>
            <a:solidFill>
              <a:srgbClr val="FF0066"/>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98"/>
            <p:cNvSpPr>
              <a:spLocks noChangeArrowheads="1"/>
            </p:cNvSpPr>
            <p:nvPr/>
          </p:nvSpPr>
          <p:spPr bwMode="auto">
            <a:xfrm>
              <a:off x="1918" y="3129"/>
              <a:ext cx="3335" cy="53"/>
            </a:xfrm>
            <a:prstGeom prst="rect">
              <a:avLst/>
            </a:prstGeom>
            <a:solidFill>
              <a:srgbClr val="FF0066"/>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99"/>
            <p:cNvSpPr>
              <a:spLocks/>
            </p:cNvSpPr>
            <p:nvPr/>
          </p:nvSpPr>
          <p:spPr bwMode="auto">
            <a:xfrm>
              <a:off x="852" y="1842"/>
              <a:ext cx="149" cy="245"/>
            </a:xfrm>
            <a:custGeom>
              <a:avLst/>
              <a:gdLst>
                <a:gd name="T0" fmla="*/ 38 w 482"/>
                <a:gd name="T1" fmla="*/ 330 h 794"/>
                <a:gd name="T2" fmla="*/ 127 w 482"/>
                <a:gd name="T3" fmla="*/ 330 h 794"/>
                <a:gd name="T4" fmla="*/ 129 w 482"/>
                <a:gd name="T5" fmla="*/ 196 h 794"/>
                <a:gd name="T6" fmla="*/ 138 w 482"/>
                <a:gd name="T7" fmla="*/ 37 h 794"/>
                <a:gd name="T8" fmla="*/ 228 w 482"/>
                <a:gd name="T9" fmla="*/ 15 h 794"/>
                <a:gd name="T10" fmla="*/ 323 w 482"/>
                <a:gd name="T11" fmla="*/ 15 h 794"/>
                <a:gd name="T12" fmla="*/ 361 w 482"/>
                <a:gd name="T13" fmla="*/ 139 h 794"/>
                <a:gd name="T14" fmla="*/ 361 w 482"/>
                <a:gd name="T15" fmla="*/ 321 h 794"/>
                <a:gd name="T16" fmla="*/ 378 w 482"/>
                <a:gd name="T17" fmla="*/ 330 h 794"/>
                <a:gd name="T18" fmla="*/ 435 w 482"/>
                <a:gd name="T19" fmla="*/ 330 h 794"/>
                <a:gd name="T20" fmla="*/ 459 w 482"/>
                <a:gd name="T21" fmla="*/ 425 h 794"/>
                <a:gd name="T22" fmla="*/ 399 w 482"/>
                <a:gd name="T23" fmla="*/ 527 h 794"/>
                <a:gd name="T24" fmla="*/ 268 w 482"/>
                <a:gd name="T25" fmla="*/ 748 h 794"/>
                <a:gd name="T26" fmla="*/ 195 w 482"/>
                <a:gd name="T27" fmla="*/ 714 h 794"/>
                <a:gd name="T28" fmla="*/ 116 w 482"/>
                <a:gd name="T29" fmla="*/ 581 h 794"/>
                <a:gd name="T30" fmla="*/ 38 w 482"/>
                <a:gd name="T31" fmla="*/ 449 h 794"/>
                <a:gd name="T32" fmla="*/ 21 w 482"/>
                <a:gd name="T33" fmla="*/ 343 h 794"/>
                <a:gd name="T34" fmla="*/ 38 w 482"/>
                <a:gd name="T35" fmla="*/ 33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2" h="794">
                  <a:moveTo>
                    <a:pt x="38" y="330"/>
                  </a:moveTo>
                  <a:lnTo>
                    <a:pt x="127" y="330"/>
                  </a:lnTo>
                  <a:cubicBezTo>
                    <a:pt x="130" y="330"/>
                    <a:pt x="129" y="207"/>
                    <a:pt x="129" y="196"/>
                  </a:cubicBezTo>
                  <a:cubicBezTo>
                    <a:pt x="129" y="154"/>
                    <a:pt x="120" y="73"/>
                    <a:pt x="138" y="37"/>
                  </a:cubicBezTo>
                  <a:cubicBezTo>
                    <a:pt x="156" y="0"/>
                    <a:pt x="202" y="15"/>
                    <a:pt x="228" y="15"/>
                  </a:cubicBezTo>
                  <a:lnTo>
                    <a:pt x="323" y="15"/>
                  </a:lnTo>
                  <a:cubicBezTo>
                    <a:pt x="365" y="15"/>
                    <a:pt x="361" y="89"/>
                    <a:pt x="361" y="139"/>
                  </a:cubicBezTo>
                  <a:lnTo>
                    <a:pt x="361" y="321"/>
                  </a:lnTo>
                  <a:cubicBezTo>
                    <a:pt x="361" y="336"/>
                    <a:pt x="369" y="330"/>
                    <a:pt x="378" y="330"/>
                  </a:cubicBezTo>
                  <a:lnTo>
                    <a:pt x="435" y="330"/>
                  </a:lnTo>
                  <a:cubicBezTo>
                    <a:pt x="467" y="330"/>
                    <a:pt x="482" y="385"/>
                    <a:pt x="459" y="425"/>
                  </a:cubicBezTo>
                  <a:cubicBezTo>
                    <a:pt x="439" y="459"/>
                    <a:pt x="419" y="493"/>
                    <a:pt x="399" y="527"/>
                  </a:cubicBezTo>
                  <a:cubicBezTo>
                    <a:pt x="356" y="599"/>
                    <a:pt x="315" y="682"/>
                    <a:pt x="268" y="748"/>
                  </a:cubicBezTo>
                  <a:cubicBezTo>
                    <a:pt x="241" y="794"/>
                    <a:pt x="215" y="747"/>
                    <a:pt x="195" y="714"/>
                  </a:cubicBezTo>
                  <a:cubicBezTo>
                    <a:pt x="169" y="670"/>
                    <a:pt x="142" y="625"/>
                    <a:pt x="116" y="581"/>
                  </a:cubicBezTo>
                  <a:cubicBezTo>
                    <a:pt x="90" y="537"/>
                    <a:pt x="64" y="493"/>
                    <a:pt x="38" y="449"/>
                  </a:cubicBezTo>
                  <a:cubicBezTo>
                    <a:pt x="21" y="421"/>
                    <a:pt x="0" y="385"/>
                    <a:pt x="21" y="343"/>
                  </a:cubicBezTo>
                  <a:cubicBezTo>
                    <a:pt x="26" y="335"/>
                    <a:pt x="32" y="330"/>
                    <a:pt x="38" y="330"/>
                  </a:cubicBezTo>
                </a:path>
              </a:pathLst>
            </a:custGeom>
            <a:solidFill>
              <a:srgbClr val="FF006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00"/>
            <p:cNvSpPr>
              <a:spLocks/>
            </p:cNvSpPr>
            <p:nvPr/>
          </p:nvSpPr>
          <p:spPr bwMode="auto">
            <a:xfrm>
              <a:off x="856" y="1963"/>
              <a:ext cx="141" cy="116"/>
            </a:xfrm>
            <a:custGeom>
              <a:avLst/>
              <a:gdLst>
                <a:gd name="T0" fmla="*/ 405 w 457"/>
                <a:gd name="T1" fmla="*/ 51 h 376"/>
                <a:gd name="T2" fmla="*/ 228 w 457"/>
                <a:gd name="T3" fmla="*/ 349 h 376"/>
                <a:gd name="T4" fmla="*/ 129 w 457"/>
                <a:gd name="T5" fmla="*/ 182 h 376"/>
                <a:gd name="T6" fmla="*/ 70 w 457"/>
                <a:gd name="T7" fmla="*/ 83 h 376"/>
                <a:gd name="T8" fmla="*/ 43 w 457"/>
                <a:gd name="T9" fmla="*/ 0 h 376"/>
                <a:gd name="T10" fmla="*/ 0 w 457"/>
                <a:gd name="T11" fmla="*/ 0 h 376"/>
                <a:gd name="T12" fmla="*/ 35 w 457"/>
                <a:gd name="T13" fmla="*/ 75 h 376"/>
                <a:gd name="T14" fmla="*/ 111 w 457"/>
                <a:gd name="T15" fmla="*/ 203 h 376"/>
                <a:gd name="T16" fmla="*/ 183 w 457"/>
                <a:gd name="T17" fmla="*/ 324 h 376"/>
                <a:gd name="T18" fmla="*/ 229 w 457"/>
                <a:gd name="T19" fmla="*/ 376 h 376"/>
                <a:gd name="T20" fmla="*/ 273 w 457"/>
                <a:gd name="T21" fmla="*/ 328 h 376"/>
                <a:gd name="T22" fmla="*/ 343 w 457"/>
                <a:gd name="T23" fmla="*/ 209 h 376"/>
                <a:gd name="T24" fmla="*/ 419 w 457"/>
                <a:gd name="T25" fmla="*/ 80 h 376"/>
                <a:gd name="T26" fmla="*/ 457 w 457"/>
                <a:gd name="T27" fmla="*/ 0 h 376"/>
                <a:gd name="T28" fmla="*/ 414 w 457"/>
                <a:gd name="T29" fmla="*/ 0 h 376"/>
                <a:gd name="T30" fmla="*/ 405 w 457"/>
                <a:gd name="T31" fmla="*/ 51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7" h="376">
                  <a:moveTo>
                    <a:pt x="405" y="51"/>
                  </a:moveTo>
                  <a:cubicBezTo>
                    <a:pt x="388" y="80"/>
                    <a:pt x="229" y="350"/>
                    <a:pt x="228" y="349"/>
                  </a:cubicBezTo>
                  <a:cubicBezTo>
                    <a:pt x="195" y="293"/>
                    <a:pt x="162" y="238"/>
                    <a:pt x="129" y="182"/>
                  </a:cubicBezTo>
                  <a:cubicBezTo>
                    <a:pt x="109" y="149"/>
                    <a:pt x="89" y="116"/>
                    <a:pt x="70" y="83"/>
                  </a:cubicBezTo>
                  <a:cubicBezTo>
                    <a:pt x="58" y="62"/>
                    <a:pt x="34" y="33"/>
                    <a:pt x="43" y="0"/>
                  </a:cubicBezTo>
                  <a:lnTo>
                    <a:pt x="0" y="0"/>
                  </a:lnTo>
                  <a:cubicBezTo>
                    <a:pt x="2" y="30"/>
                    <a:pt x="23" y="55"/>
                    <a:pt x="35" y="75"/>
                  </a:cubicBezTo>
                  <a:cubicBezTo>
                    <a:pt x="60" y="118"/>
                    <a:pt x="86" y="160"/>
                    <a:pt x="111" y="203"/>
                  </a:cubicBezTo>
                  <a:cubicBezTo>
                    <a:pt x="135" y="243"/>
                    <a:pt x="159" y="284"/>
                    <a:pt x="183" y="324"/>
                  </a:cubicBezTo>
                  <a:cubicBezTo>
                    <a:pt x="196" y="346"/>
                    <a:pt x="210" y="376"/>
                    <a:pt x="229" y="376"/>
                  </a:cubicBezTo>
                  <a:cubicBezTo>
                    <a:pt x="248" y="376"/>
                    <a:pt x="260" y="349"/>
                    <a:pt x="273" y="328"/>
                  </a:cubicBezTo>
                  <a:cubicBezTo>
                    <a:pt x="296" y="288"/>
                    <a:pt x="320" y="249"/>
                    <a:pt x="343" y="209"/>
                  </a:cubicBezTo>
                  <a:cubicBezTo>
                    <a:pt x="369" y="166"/>
                    <a:pt x="394" y="123"/>
                    <a:pt x="419" y="80"/>
                  </a:cubicBezTo>
                  <a:cubicBezTo>
                    <a:pt x="432" y="58"/>
                    <a:pt x="455" y="32"/>
                    <a:pt x="457" y="0"/>
                  </a:cubicBezTo>
                  <a:lnTo>
                    <a:pt x="414" y="0"/>
                  </a:lnTo>
                  <a:cubicBezTo>
                    <a:pt x="418" y="17"/>
                    <a:pt x="413" y="38"/>
                    <a:pt x="405" y="51"/>
                  </a:cubicBezTo>
                </a:path>
              </a:pathLst>
            </a:custGeom>
            <a:solidFill>
              <a:srgbClr val="FF006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01"/>
            <p:cNvSpPr>
              <a:spLocks/>
            </p:cNvSpPr>
            <p:nvPr/>
          </p:nvSpPr>
          <p:spPr bwMode="auto">
            <a:xfrm>
              <a:off x="855" y="1845"/>
              <a:ext cx="143" cy="119"/>
            </a:xfrm>
            <a:custGeom>
              <a:avLst/>
              <a:gdLst>
                <a:gd name="T0" fmla="*/ 433 w 464"/>
                <a:gd name="T1" fmla="*/ 322 h 387"/>
                <a:gd name="T2" fmla="*/ 355 w 464"/>
                <a:gd name="T3" fmla="*/ 322 h 387"/>
                <a:gd name="T4" fmla="*/ 353 w 464"/>
                <a:gd name="T5" fmla="*/ 213 h 387"/>
                <a:gd name="T6" fmla="*/ 353 w 464"/>
                <a:gd name="T7" fmla="*/ 72 h 387"/>
                <a:gd name="T8" fmla="*/ 292 w 464"/>
                <a:gd name="T9" fmla="*/ 7 h 387"/>
                <a:gd name="T10" fmla="*/ 189 w 464"/>
                <a:gd name="T11" fmla="*/ 7 h 387"/>
                <a:gd name="T12" fmla="*/ 120 w 464"/>
                <a:gd name="T13" fmla="*/ 59 h 387"/>
                <a:gd name="T14" fmla="*/ 120 w 464"/>
                <a:gd name="T15" fmla="*/ 188 h 387"/>
                <a:gd name="T16" fmla="*/ 120 w 464"/>
                <a:gd name="T17" fmla="*/ 322 h 387"/>
                <a:gd name="T18" fmla="*/ 34 w 464"/>
                <a:gd name="T19" fmla="*/ 322 h 387"/>
                <a:gd name="T20" fmla="*/ 9 w 464"/>
                <a:gd name="T21" fmla="*/ 345 h 387"/>
                <a:gd name="T22" fmla="*/ 8 w 464"/>
                <a:gd name="T23" fmla="*/ 382 h 387"/>
                <a:gd name="T24" fmla="*/ 34 w 464"/>
                <a:gd name="T25" fmla="*/ 382 h 387"/>
                <a:gd name="T26" fmla="*/ 54 w 464"/>
                <a:gd name="T27" fmla="*/ 370 h 387"/>
                <a:gd name="T28" fmla="*/ 96 w 464"/>
                <a:gd name="T29" fmla="*/ 362 h 387"/>
                <a:gd name="T30" fmla="*/ 148 w 464"/>
                <a:gd name="T31" fmla="*/ 362 h 387"/>
                <a:gd name="T32" fmla="*/ 150 w 464"/>
                <a:gd name="T33" fmla="*/ 227 h 387"/>
                <a:gd name="T34" fmla="*/ 155 w 464"/>
                <a:gd name="T35" fmla="*/ 71 h 387"/>
                <a:gd name="T36" fmla="*/ 249 w 464"/>
                <a:gd name="T37" fmla="*/ 49 h 387"/>
                <a:gd name="T38" fmla="*/ 324 w 464"/>
                <a:gd name="T39" fmla="*/ 110 h 387"/>
                <a:gd name="T40" fmla="*/ 324 w 464"/>
                <a:gd name="T41" fmla="*/ 270 h 387"/>
                <a:gd name="T42" fmla="*/ 324 w 464"/>
                <a:gd name="T43" fmla="*/ 360 h 387"/>
                <a:gd name="T44" fmla="*/ 379 w 464"/>
                <a:gd name="T45" fmla="*/ 362 h 387"/>
                <a:gd name="T46" fmla="*/ 403 w 464"/>
                <a:gd name="T47" fmla="*/ 363 h 387"/>
                <a:gd name="T48" fmla="*/ 419 w 464"/>
                <a:gd name="T49" fmla="*/ 382 h 387"/>
                <a:gd name="T50" fmla="*/ 433 w 464"/>
                <a:gd name="T51" fmla="*/ 382 h 387"/>
                <a:gd name="T52" fmla="*/ 462 w 464"/>
                <a:gd name="T53" fmla="*/ 382 h 387"/>
                <a:gd name="T54" fmla="*/ 433 w 464"/>
                <a:gd name="T55" fmla="*/ 32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4" h="387">
                  <a:moveTo>
                    <a:pt x="433" y="322"/>
                  </a:moveTo>
                  <a:lnTo>
                    <a:pt x="355" y="322"/>
                  </a:lnTo>
                  <a:cubicBezTo>
                    <a:pt x="352" y="322"/>
                    <a:pt x="353" y="223"/>
                    <a:pt x="353" y="213"/>
                  </a:cubicBezTo>
                  <a:lnTo>
                    <a:pt x="353" y="72"/>
                  </a:lnTo>
                  <a:cubicBezTo>
                    <a:pt x="353" y="10"/>
                    <a:pt x="319" y="7"/>
                    <a:pt x="292" y="7"/>
                  </a:cubicBezTo>
                  <a:lnTo>
                    <a:pt x="189" y="7"/>
                  </a:lnTo>
                  <a:cubicBezTo>
                    <a:pt x="162" y="7"/>
                    <a:pt x="127" y="0"/>
                    <a:pt x="120" y="59"/>
                  </a:cubicBezTo>
                  <a:cubicBezTo>
                    <a:pt x="116" y="100"/>
                    <a:pt x="120" y="146"/>
                    <a:pt x="120" y="188"/>
                  </a:cubicBezTo>
                  <a:cubicBezTo>
                    <a:pt x="120" y="232"/>
                    <a:pt x="120" y="277"/>
                    <a:pt x="120" y="322"/>
                  </a:cubicBezTo>
                  <a:lnTo>
                    <a:pt x="34" y="322"/>
                  </a:lnTo>
                  <a:cubicBezTo>
                    <a:pt x="24" y="322"/>
                    <a:pt x="14" y="329"/>
                    <a:pt x="9" y="345"/>
                  </a:cubicBezTo>
                  <a:cubicBezTo>
                    <a:pt x="6" y="352"/>
                    <a:pt x="0" y="382"/>
                    <a:pt x="8" y="382"/>
                  </a:cubicBezTo>
                  <a:lnTo>
                    <a:pt x="34" y="382"/>
                  </a:lnTo>
                  <a:cubicBezTo>
                    <a:pt x="47" y="382"/>
                    <a:pt x="44" y="381"/>
                    <a:pt x="54" y="370"/>
                  </a:cubicBezTo>
                  <a:cubicBezTo>
                    <a:pt x="64" y="357"/>
                    <a:pt x="84" y="362"/>
                    <a:pt x="96" y="362"/>
                  </a:cubicBezTo>
                  <a:lnTo>
                    <a:pt x="148" y="362"/>
                  </a:lnTo>
                  <a:cubicBezTo>
                    <a:pt x="151" y="362"/>
                    <a:pt x="150" y="239"/>
                    <a:pt x="150" y="227"/>
                  </a:cubicBezTo>
                  <a:cubicBezTo>
                    <a:pt x="150" y="185"/>
                    <a:pt x="141" y="110"/>
                    <a:pt x="155" y="71"/>
                  </a:cubicBezTo>
                  <a:cubicBezTo>
                    <a:pt x="169" y="31"/>
                    <a:pt x="227" y="49"/>
                    <a:pt x="249" y="49"/>
                  </a:cubicBezTo>
                  <a:cubicBezTo>
                    <a:pt x="280" y="49"/>
                    <a:pt x="324" y="35"/>
                    <a:pt x="324" y="110"/>
                  </a:cubicBezTo>
                  <a:lnTo>
                    <a:pt x="324" y="270"/>
                  </a:lnTo>
                  <a:lnTo>
                    <a:pt x="324" y="360"/>
                  </a:lnTo>
                  <a:cubicBezTo>
                    <a:pt x="324" y="364"/>
                    <a:pt x="374" y="362"/>
                    <a:pt x="379" y="362"/>
                  </a:cubicBezTo>
                  <a:cubicBezTo>
                    <a:pt x="387" y="362"/>
                    <a:pt x="395" y="361"/>
                    <a:pt x="403" y="363"/>
                  </a:cubicBezTo>
                  <a:cubicBezTo>
                    <a:pt x="410" y="365"/>
                    <a:pt x="416" y="371"/>
                    <a:pt x="419" y="382"/>
                  </a:cubicBezTo>
                  <a:cubicBezTo>
                    <a:pt x="422" y="384"/>
                    <a:pt x="429" y="382"/>
                    <a:pt x="433" y="382"/>
                  </a:cubicBezTo>
                  <a:cubicBezTo>
                    <a:pt x="438" y="382"/>
                    <a:pt x="459" y="387"/>
                    <a:pt x="462" y="382"/>
                  </a:cubicBezTo>
                  <a:cubicBezTo>
                    <a:pt x="464" y="350"/>
                    <a:pt x="453" y="322"/>
                    <a:pt x="433" y="322"/>
                  </a:cubicBezTo>
                </a:path>
              </a:pathLst>
            </a:custGeom>
            <a:solidFill>
              <a:srgbClr val="FF006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102"/>
            <p:cNvSpPr>
              <a:spLocks noEditPoints="1"/>
            </p:cNvSpPr>
            <p:nvPr/>
          </p:nvSpPr>
          <p:spPr bwMode="auto">
            <a:xfrm>
              <a:off x="855" y="1845"/>
              <a:ext cx="144" cy="243"/>
            </a:xfrm>
            <a:custGeom>
              <a:avLst/>
              <a:gdLst>
                <a:gd name="T0" fmla="*/ 263 w 469"/>
                <a:gd name="T1" fmla="*/ 741 h 788"/>
                <a:gd name="T2" fmla="*/ 393 w 469"/>
                <a:gd name="T3" fmla="*/ 521 h 788"/>
                <a:gd name="T4" fmla="*/ 453 w 469"/>
                <a:gd name="T5" fmla="*/ 418 h 788"/>
                <a:gd name="T6" fmla="*/ 463 w 469"/>
                <a:gd name="T7" fmla="*/ 346 h 788"/>
                <a:gd name="T8" fmla="*/ 415 w 469"/>
                <a:gd name="T9" fmla="*/ 315 h 788"/>
                <a:gd name="T10" fmla="*/ 360 w 469"/>
                <a:gd name="T11" fmla="*/ 315 h 788"/>
                <a:gd name="T12" fmla="*/ 356 w 469"/>
                <a:gd name="T13" fmla="*/ 267 h 788"/>
                <a:gd name="T14" fmla="*/ 356 w 469"/>
                <a:gd name="T15" fmla="*/ 78 h 788"/>
                <a:gd name="T16" fmla="*/ 297 w 469"/>
                <a:gd name="T17" fmla="*/ 0 h 788"/>
                <a:gd name="T18" fmla="*/ 184 w 469"/>
                <a:gd name="T19" fmla="*/ 0 h 788"/>
                <a:gd name="T20" fmla="*/ 118 w 469"/>
                <a:gd name="T21" fmla="*/ 69 h 788"/>
                <a:gd name="T22" fmla="*/ 118 w 469"/>
                <a:gd name="T23" fmla="*/ 227 h 788"/>
                <a:gd name="T24" fmla="*/ 118 w 469"/>
                <a:gd name="T25" fmla="*/ 302 h 788"/>
                <a:gd name="T26" fmla="*/ 97 w 469"/>
                <a:gd name="T27" fmla="*/ 315 h 788"/>
                <a:gd name="T28" fmla="*/ 2 w 469"/>
                <a:gd name="T29" fmla="*/ 374 h 788"/>
                <a:gd name="T30" fmla="*/ 38 w 469"/>
                <a:gd name="T31" fmla="*/ 459 h 788"/>
                <a:gd name="T32" fmla="*/ 117 w 469"/>
                <a:gd name="T33" fmla="*/ 592 h 788"/>
                <a:gd name="T34" fmla="*/ 187 w 469"/>
                <a:gd name="T35" fmla="*/ 712 h 788"/>
                <a:gd name="T36" fmla="*/ 263 w 469"/>
                <a:gd name="T37" fmla="*/ 741 h 788"/>
                <a:gd name="T38" fmla="*/ 457 w 469"/>
                <a:gd name="T39" fmla="*/ 350 h 788"/>
                <a:gd name="T40" fmla="*/ 422 w 469"/>
                <a:gd name="T41" fmla="*/ 456 h 788"/>
                <a:gd name="T42" fmla="*/ 339 w 469"/>
                <a:gd name="T43" fmla="*/ 597 h 788"/>
                <a:gd name="T44" fmla="*/ 268 w 469"/>
                <a:gd name="T45" fmla="*/ 717 h 788"/>
                <a:gd name="T46" fmla="*/ 206 w 469"/>
                <a:gd name="T47" fmla="*/ 729 h 788"/>
                <a:gd name="T48" fmla="*/ 59 w 469"/>
                <a:gd name="T49" fmla="*/ 480 h 788"/>
                <a:gd name="T50" fmla="*/ 15 w 469"/>
                <a:gd name="T51" fmla="*/ 406 h 788"/>
                <a:gd name="T52" fmla="*/ 32 w 469"/>
                <a:gd name="T53" fmla="*/ 325 h 788"/>
                <a:gd name="T54" fmla="*/ 82 w 469"/>
                <a:gd name="T55" fmla="*/ 325 h 788"/>
                <a:gd name="T56" fmla="*/ 123 w 469"/>
                <a:gd name="T57" fmla="*/ 325 h 788"/>
                <a:gd name="T58" fmla="*/ 124 w 469"/>
                <a:gd name="T59" fmla="*/ 286 h 788"/>
                <a:gd name="T60" fmla="*/ 124 w 469"/>
                <a:gd name="T61" fmla="*/ 95 h 788"/>
                <a:gd name="T62" fmla="*/ 168 w 469"/>
                <a:gd name="T63" fmla="*/ 10 h 788"/>
                <a:gd name="T64" fmla="*/ 278 w 469"/>
                <a:gd name="T65" fmla="*/ 10 h 788"/>
                <a:gd name="T66" fmla="*/ 350 w 469"/>
                <a:gd name="T67" fmla="*/ 69 h 788"/>
                <a:gd name="T68" fmla="*/ 350 w 469"/>
                <a:gd name="T69" fmla="*/ 226 h 788"/>
                <a:gd name="T70" fmla="*/ 350 w 469"/>
                <a:gd name="T71" fmla="*/ 308 h 788"/>
                <a:gd name="T72" fmla="*/ 359 w 469"/>
                <a:gd name="T73" fmla="*/ 325 h 788"/>
                <a:gd name="T74" fmla="*/ 457 w 469"/>
                <a:gd name="T75" fmla="*/ 35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9" h="788">
                  <a:moveTo>
                    <a:pt x="263" y="741"/>
                  </a:moveTo>
                  <a:lnTo>
                    <a:pt x="393" y="521"/>
                  </a:lnTo>
                  <a:cubicBezTo>
                    <a:pt x="413" y="487"/>
                    <a:pt x="433" y="453"/>
                    <a:pt x="453" y="418"/>
                  </a:cubicBezTo>
                  <a:cubicBezTo>
                    <a:pt x="464" y="399"/>
                    <a:pt x="469" y="372"/>
                    <a:pt x="463" y="346"/>
                  </a:cubicBezTo>
                  <a:cubicBezTo>
                    <a:pt x="454" y="312"/>
                    <a:pt x="433" y="315"/>
                    <a:pt x="415" y="315"/>
                  </a:cubicBezTo>
                  <a:lnTo>
                    <a:pt x="360" y="315"/>
                  </a:lnTo>
                  <a:cubicBezTo>
                    <a:pt x="353" y="315"/>
                    <a:pt x="356" y="276"/>
                    <a:pt x="356" y="267"/>
                  </a:cubicBezTo>
                  <a:lnTo>
                    <a:pt x="356" y="78"/>
                  </a:lnTo>
                  <a:cubicBezTo>
                    <a:pt x="356" y="15"/>
                    <a:pt x="329" y="0"/>
                    <a:pt x="297" y="0"/>
                  </a:cubicBezTo>
                  <a:lnTo>
                    <a:pt x="184" y="0"/>
                  </a:lnTo>
                  <a:cubicBezTo>
                    <a:pt x="155" y="0"/>
                    <a:pt x="118" y="2"/>
                    <a:pt x="118" y="69"/>
                  </a:cubicBezTo>
                  <a:cubicBezTo>
                    <a:pt x="118" y="122"/>
                    <a:pt x="118" y="174"/>
                    <a:pt x="118" y="227"/>
                  </a:cubicBezTo>
                  <a:lnTo>
                    <a:pt x="118" y="302"/>
                  </a:lnTo>
                  <a:cubicBezTo>
                    <a:pt x="118" y="322"/>
                    <a:pt x="109" y="315"/>
                    <a:pt x="97" y="315"/>
                  </a:cubicBezTo>
                  <a:cubicBezTo>
                    <a:pt x="66" y="315"/>
                    <a:pt x="2" y="292"/>
                    <a:pt x="2" y="374"/>
                  </a:cubicBezTo>
                  <a:cubicBezTo>
                    <a:pt x="2" y="410"/>
                    <a:pt x="23" y="435"/>
                    <a:pt x="38" y="459"/>
                  </a:cubicBezTo>
                  <a:cubicBezTo>
                    <a:pt x="64" y="503"/>
                    <a:pt x="90" y="548"/>
                    <a:pt x="117" y="592"/>
                  </a:cubicBezTo>
                  <a:cubicBezTo>
                    <a:pt x="140" y="632"/>
                    <a:pt x="164" y="672"/>
                    <a:pt x="187" y="712"/>
                  </a:cubicBezTo>
                  <a:cubicBezTo>
                    <a:pt x="208" y="746"/>
                    <a:pt x="235" y="788"/>
                    <a:pt x="263" y="741"/>
                  </a:cubicBezTo>
                  <a:moveTo>
                    <a:pt x="457" y="350"/>
                  </a:moveTo>
                  <a:cubicBezTo>
                    <a:pt x="468" y="395"/>
                    <a:pt x="438" y="429"/>
                    <a:pt x="422" y="456"/>
                  </a:cubicBezTo>
                  <a:cubicBezTo>
                    <a:pt x="395" y="503"/>
                    <a:pt x="367" y="550"/>
                    <a:pt x="339" y="597"/>
                  </a:cubicBezTo>
                  <a:cubicBezTo>
                    <a:pt x="315" y="637"/>
                    <a:pt x="292" y="677"/>
                    <a:pt x="268" y="717"/>
                  </a:cubicBezTo>
                  <a:cubicBezTo>
                    <a:pt x="250" y="748"/>
                    <a:pt x="228" y="765"/>
                    <a:pt x="206" y="729"/>
                  </a:cubicBezTo>
                  <a:cubicBezTo>
                    <a:pt x="157" y="646"/>
                    <a:pt x="108" y="563"/>
                    <a:pt x="59" y="480"/>
                  </a:cubicBezTo>
                  <a:cubicBezTo>
                    <a:pt x="45" y="457"/>
                    <a:pt x="26" y="433"/>
                    <a:pt x="15" y="406"/>
                  </a:cubicBezTo>
                  <a:cubicBezTo>
                    <a:pt x="0" y="381"/>
                    <a:pt x="10" y="325"/>
                    <a:pt x="32" y="325"/>
                  </a:cubicBezTo>
                  <a:lnTo>
                    <a:pt x="82" y="325"/>
                  </a:lnTo>
                  <a:lnTo>
                    <a:pt x="123" y="325"/>
                  </a:lnTo>
                  <a:cubicBezTo>
                    <a:pt x="124" y="325"/>
                    <a:pt x="124" y="289"/>
                    <a:pt x="124" y="286"/>
                  </a:cubicBezTo>
                  <a:cubicBezTo>
                    <a:pt x="124" y="223"/>
                    <a:pt x="124" y="159"/>
                    <a:pt x="124" y="95"/>
                  </a:cubicBezTo>
                  <a:cubicBezTo>
                    <a:pt x="124" y="44"/>
                    <a:pt x="135" y="10"/>
                    <a:pt x="168" y="10"/>
                  </a:cubicBezTo>
                  <a:lnTo>
                    <a:pt x="278" y="10"/>
                  </a:lnTo>
                  <a:cubicBezTo>
                    <a:pt x="305" y="10"/>
                    <a:pt x="350" y="0"/>
                    <a:pt x="350" y="69"/>
                  </a:cubicBezTo>
                  <a:lnTo>
                    <a:pt x="350" y="226"/>
                  </a:lnTo>
                  <a:lnTo>
                    <a:pt x="350" y="308"/>
                  </a:lnTo>
                  <a:cubicBezTo>
                    <a:pt x="350" y="325"/>
                    <a:pt x="349" y="325"/>
                    <a:pt x="359" y="325"/>
                  </a:cubicBezTo>
                  <a:cubicBezTo>
                    <a:pt x="381" y="325"/>
                    <a:pt x="446" y="305"/>
                    <a:pt x="457" y="350"/>
                  </a:cubicBezTo>
                </a:path>
              </a:pathLst>
            </a:custGeom>
            <a:solidFill>
              <a:srgbClr val="FF006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Rectangle 103"/>
            <p:cNvSpPr>
              <a:spLocks noChangeArrowheads="1"/>
            </p:cNvSpPr>
            <p:nvPr/>
          </p:nvSpPr>
          <p:spPr bwMode="auto">
            <a:xfrm>
              <a:off x="3208" y="1431"/>
              <a:ext cx="49" cy="376"/>
            </a:xfrm>
            <a:prstGeom prst="rect">
              <a:avLst/>
            </a:prstGeom>
            <a:solidFill>
              <a:srgbClr val="FF0066"/>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4"/>
            <p:cNvSpPr>
              <a:spLocks noChangeArrowheads="1"/>
            </p:cNvSpPr>
            <p:nvPr/>
          </p:nvSpPr>
          <p:spPr bwMode="auto">
            <a:xfrm>
              <a:off x="890" y="1427"/>
              <a:ext cx="2364" cy="53"/>
            </a:xfrm>
            <a:prstGeom prst="rect">
              <a:avLst/>
            </a:prstGeom>
            <a:solidFill>
              <a:srgbClr val="FF0066"/>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Rectangle 105"/>
            <p:cNvSpPr>
              <a:spLocks noChangeArrowheads="1"/>
            </p:cNvSpPr>
            <p:nvPr/>
          </p:nvSpPr>
          <p:spPr bwMode="auto">
            <a:xfrm>
              <a:off x="889" y="1444"/>
              <a:ext cx="73" cy="414"/>
            </a:xfrm>
            <a:prstGeom prst="rect">
              <a:avLst/>
            </a:prstGeom>
            <a:solidFill>
              <a:srgbClr val="FF0066"/>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Line 106"/>
            <p:cNvSpPr>
              <a:spLocks noChangeShapeType="1"/>
            </p:cNvSpPr>
            <p:nvPr/>
          </p:nvSpPr>
          <p:spPr bwMode="auto">
            <a:xfrm>
              <a:off x="2812" y="2543"/>
              <a:ext cx="160" cy="0"/>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7"/>
            <p:cNvSpPr>
              <a:spLocks/>
            </p:cNvSpPr>
            <p:nvPr/>
          </p:nvSpPr>
          <p:spPr bwMode="auto">
            <a:xfrm>
              <a:off x="2911" y="2523"/>
              <a:ext cx="70" cy="40"/>
            </a:xfrm>
            <a:custGeom>
              <a:avLst/>
              <a:gdLst>
                <a:gd name="T0" fmla="*/ 20 w 70"/>
                <a:gd name="T1" fmla="*/ 20 h 40"/>
                <a:gd name="T2" fmla="*/ 0 w 70"/>
                <a:gd name="T3" fmla="*/ 40 h 40"/>
                <a:gd name="T4" fmla="*/ 70 w 70"/>
                <a:gd name="T5" fmla="*/ 20 h 40"/>
                <a:gd name="T6" fmla="*/ 0 w 70"/>
                <a:gd name="T7" fmla="*/ 0 h 40"/>
                <a:gd name="T8" fmla="*/ 20 w 70"/>
                <a:gd name="T9" fmla="*/ 20 h 40"/>
              </a:gdLst>
              <a:ahLst/>
              <a:cxnLst>
                <a:cxn ang="0">
                  <a:pos x="T0" y="T1"/>
                </a:cxn>
                <a:cxn ang="0">
                  <a:pos x="T2" y="T3"/>
                </a:cxn>
                <a:cxn ang="0">
                  <a:pos x="T4" y="T5"/>
                </a:cxn>
                <a:cxn ang="0">
                  <a:pos x="T6" y="T7"/>
                </a:cxn>
                <a:cxn ang="0">
                  <a:pos x="T8" y="T9"/>
                </a:cxn>
              </a:cxnLst>
              <a:rect l="0" t="0" r="r" b="b"/>
              <a:pathLst>
                <a:path w="70" h="40">
                  <a:moveTo>
                    <a:pt x="20" y="20"/>
                  </a:moveTo>
                  <a:lnTo>
                    <a:pt x="0" y="40"/>
                  </a:lnTo>
                  <a:lnTo>
                    <a:pt x="70" y="20"/>
                  </a:lnTo>
                  <a:lnTo>
                    <a:pt x="0" y="0"/>
                  </a:lnTo>
                  <a:lnTo>
                    <a:pt x="20" y="2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Line 108"/>
            <p:cNvSpPr>
              <a:spLocks noChangeShapeType="1"/>
            </p:cNvSpPr>
            <p:nvPr/>
          </p:nvSpPr>
          <p:spPr bwMode="auto">
            <a:xfrm>
              <a:off x="2804" y="2728"/>
              <a:ext cx="160" cy="0"/>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p:cNvSpPr>
            <p:nvPr/>
          </p:nvSpPr>
          <p:spPr bwMode="auto">
            <a:xfrm>
              <a:off x="2903" y="2707"/>
              <a:ext cx="70" cy="41"/>
            </a:xfrm>
            <a:custGeom>
              <a:avLst/>
              <a:gdLst>
                <a:gd name="T0" fmla="*/ 20 w 70"/>
                <a:gd name="T1" fmla="*/ 21 h 41"/>
                <a:gd name="T2" fmla="*/ 0 w 70"/>
                <a:gd name="T3" fmla="*/ 41 h 41"/>
                <a:gd name="T4" fmla="*/ 70 w 70"/>
                <a:gd name="T5" fmla="*/ 21 h 41"/>
                <a:gd name="T6" fmla="*/ 0 w 70"/>
                <a:gd name="T7" fmla="*/ 0 h 41"/>
                <a:gd name="T8" fmla="*/ 20 w 70"/>
                <a:gd name="T9" fmla="*/ 21 h 41"/>
              </a:gdLst>
              <a:ahLst/>
              <a:cxnLst>
                <a:cxn ang="0">
                  <a:pos x="T0" y="T1"/>
                </a:cxn>
                <a:cxn ang="0">
                  <a:pos x="T2" y="T3"/>
                </a:cxn>
                <a:cxn ang="0">
                  <a:pos x="T4" y="T5"/>
                </a:cxn>
                <a:cxn ang="0">
                  <a:pos x="T6" y="T7"/>
                </a:cxn>
                <a:cxn ang="0">
                  <a:pos x="T8" y="T9"/>
                </a:cxn>
              </a:cxnLst>
              <a:rect l="0" t="0" r="r" b="b"/>
              <a:pathLst>
                <a:path w="70" h="41">
                  <a:moveTo>
                    <a:pt x="20" y="21"/>
                  </a:moveTo>
                  <a:lnTo>
                    <a:pt x="0" y="41"/>
                  </a:lnTo>
                  <a:lnTo>
                    <a:pt x="70" y="21"/>
                  </a:lnTo>
                  <a:lnTo>
                    <a:pt x="0" y="0"/>
                  </a:lnTo>
                  <a:lnTo>
                    <a:pt x="20" y="2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Line 110"/>
            <p:cNvSpPr>
              <a:spLocks noChangeShapeType="1"/>
            </p:cNvSpPr>
            <p:nvPr/>
          </p:nvSpPr>
          <p:spPr bwMode="auto">
            <a:xfrm>
              <a:off x="3828" y="1963"/>
              <a:ext cx="159" cy="0"/>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1"/>
            <p:cNvSpPr>
              <a:spLocks/>
            </p:cNvSpPr>
            <p:nvPr/>
          </p:nvSpPr>
          <p:spPr bwMode="auto">
            <a:xfrm>
              <a:off x="3927" y="1943"/>
              <a:ext cx="70" cy="40"/>
            </a:xfrm>
            <a:custGeom>
              <a:avLst/>
              <a:gdLst>
                <a:gd name="T0" fmla="*/ 20 w 70"/>
                <a:gd name="T1" fmla="*/ 20 h 40"/>
                <a:gd name="T2" fmla="*/ 0 w 70"/>
                <a:gd name="T3" fmla="*/ 40 h 40"/>
                <a:gd name="T4" fmla="*/ 70 w 70"/>
                <a:gd name="T5" fmla="*/ 20 h 40"/>
                <a:gd name="T6" fmla="*/ 0 w 70"/>
                <a:gd name="T7" fmla="*/ 0 h 40"/>
                <a:gd name="T8" fmla="*/ 20 w 70"/>
                <a:gd name="T9" fmla="*/ 20 h 40"/>
              </a:gdLst>
              <a:ahLst/>
              <a:cxnLst>
                <a:cxn ang="0">
                  <a:pos x="T0" y="T1"/>
                </a:cxn>
                <a:cxn ang="0">
                  <a:pos x="T2" y="T3"/>
                </a:cxn>
                <a:cxn ang="0">
                  <a:pos x="T4" y="T5"/>
                </a:cxn>
                <a:cxn ang="0">
                  <a:pos x="T6" y="T7"/>
                </a:cxn>
                <a:cxn ang="0">
                  <a:pos x="T8" y="T9"/>
                </a:cxn>
              </a:cxnLst>
              <a:rect l="0" t="0" r="r" b="b"/>
              <a:pathLst>
                <a:path w="70" h="40">
                  <a:moveTo>
                    <a:pt x="20" y="20"/>
                  </a:moveTo>
                  <a:lnTo>
                    <a:pt x="0" y="40"/>
                  </a:lnTo>
                  <a:lnTo>
                    <a:pt x="70" y="20"/>
                  </a:lnTo>
                  <a:lnTo>
                    <a:pt x="0" y="0"/>
                  </a:lnTo>
                  <a:lnTo>
                    <a:pt x="20" y="2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Line 112"/>
            <p:cNvSpPr>
              <a:spLocks noChangeShapeType="1"/>
            </p:cNvSpPr>
            <p:nvPr/>
          </p:nvSpPr>
          <p:spPr bwMode="auto">
            <a:xfrm>
              <a:off x="3820" y="2147"/>
              <a:ext cx="159" cy="0"/>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3"/>
            <p:cNvSpPr>
              <a:spLocks/>
            </p:cNvSpPr>
            <p:nvPr/>
          </p:nvSpPr>
          <p:spPr bwMode="auto">
            <a:xfrm>
              <a:off x="3919" y="2127"/>
              <a:ext cx="70" cy="41"/>
            </a:xfrm>
            <a:custGeom>
              <a:avLst/>
              <a:gdLst>
                <a:gd name="T0" fmla="*/ 20 w 70"/>
                <a:gd name="T1" fmla="*/ 20 h 41"/>
                <a:gd name="T2" fmla="*/ 0 w 70"/>
                <a:gd name="T3" fmla="*/ 41 h 41"/>
                <a:gd name="T4" fmla="*/ 70 w 70"/>
                <a:gd name="T5" fmla="*/ 20 h 41"/>
                <a:gd name="T6" fmla="*/ 0 w 70"/>
                <a:gd name="T7" fmla="*/ 0 h 41"/>
                <a:gd name="T8" fmla="*/ 20 w 70"/>
                <a:gd name="T9" fmla="*/ 20 h 41"/>
              </a:gdLst>
              <a:ahLst/>
              <a:cxnLst>
                <a:cxn ang="0">
                  <a:pos x="T0" y="T1"/>
                </a:cxn>
                <a:cxn ang="0">
                  <a:pos x="T2" y="T3"/>
                </a:cxn>
                <a:cxn ang="0">
                  <a:pos x="T4" y="T5"/>
                </a:cxn>
                <a:cxn ang="0">
                  <a:pos x="T6" y="T7"/>
                </a:cxn>
                <a:cxn ang="0">
                  <a:pos x="T8" y="T9"/>
                </a:cxn>
              </a:cxnLst>
              <a:rect l="0" t="0" r="r" b="b"/>
              <a:pathLst>
                <a:path w="70" h="41">
                  <a:moveTo>
                    <a:pt x="20" y="20"/>
                  </a:moveTo>
                  <a:lnTo>
                    <a:pt x="0" y="41"/>
                  </a:lnTo>
                  <a:lnTo>
                    <a:pt x="70" y="20"/>
                  </a:lnTo>
                  <a:lnTo>
                    <a:pt x="0" y="0"/>
                  </a:lnTo>
                  <a:lnTo>
                    <a:pt x="20" y="2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14"/>
            <p:cNvSpPr>
              <a:spLocks/>
            </p:cNvSpPr>
            <p:nvPr/>
          </p:nvSpPr>
          <p:spPr bwMode="auto">
            <a:xfrm>
              <a:off x="2865" y="2077"/>
              <a:ext cx="115" cy="462"/>
            </a:xfrm>
            <a:custGeom>
              <a:avLst/>
              <a:gdLst>
                <a:gd name="T0" fmla="*/ 0 w 371"/>
                <a:gd name="T1" fmla="*/ 1497 h 1497"/>
                <a:gd name="T2" fmla="*/ 0 w 371"/>
                <a:gd name="T3" fmla="*/ 0 h 1497"/>
                <a:gd name="T4" fmla="*/ 371 w 371"/>
                <a:gd name="T5" fmla="*/ 0 h 1497"/>
              </a:gdLst>
              <a:ahLst/>
              <a:cxnLst>
                <a:cxn ang="0">
                  <a:pos x="T0" y="T1"/>
                </a:cxn>
                <a:cxn ang="0">
                  <a:pos x="T2" y="T3"/>
                </a:cxn>
                <a:cxn ang="0">
                  <a:pos x="T4" y="T5"/>
                </a:cxn>
              </a:cxnLst>
              <a:rect l="0" t="0" r="r" b="b"/>
              <a:pathLst>
                <a:path w="371" h="1497">
                  <a:moveTo>
                    <a:pt x="0" y="1497"/>
                  </a:moveTo>
                  <a:lnTo>
                    <a:pt x="0" y="0"/>
                  </a:lnTo>
                  <a:lnTo>
                    <a:pt x="371" y="0"/>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5"/>
            <p:cNvSpPr>
              <a:spLocks/>
            </p:cNvSpPr>
            <p:nvPr/>
          </p:nvSpPr>
          <p:spPr bwMode="auto">
            <a:xfrm>
              <a:off x="2911" y="2054"/>
              <a:ext cx="80" cy="46"/>
            </a:xfrm>
            <a:custGeom>
              <a:avLst/>
              <a:gdLst>
                <a:gd name="T0" fmla="*/ 23 w 80"/>
                <a:gd name="T1" fmla="*/ 23 h 46"/>
                <a:gd name="T2" fmla="*/ 0 w 80"/>
                <a:gd name="T3" fmla="*/ 46 h 46"/>
                <a:gd name="T4" fmla="*/ 80 w 80"/>
                <a:gd name="T5" fmla="*/ 23 h 46"/>
                <a:gd name="T6" fmla="*/ 0 w 80"/>
                <a:gd name="T7" fmla="*/ 0 h 46"/>
                <a:gd name="T8" fmla="*/ 23 w 80"/>
                <a:gd name="T9" fmla="*/ 23 h 46"/>
              </a:gdLst>
              <a:ahLst/>
              <a:cxnLst>
                <a:cxn ang="0">
                  <a:pos x="T0" y="T1"/>
                </a:cxn>
                <a:cxn ang="0">
                  <a:pos x="T2" y="T3"/>
                </a:cxn>
                <a:cxn ang="0">
                  <a:pos x="T4" y="T5"/>
                </a:cxn>
                <a:cxn ang="0">
                  <a:pos x="T6" y="T7"/>
                </a:cxn>
                <a:cxn ang="0">
                  <a:pos x="T8" y="T9"/>
                </a:cxn>
              </a:cxnLst>
              <a:rect l="0" t="0" r="r" b="b"/>
              <a:pathLst>
                <a:path w="80" h="46">
                  <a:moveTo>
                    <a:pt x="23" y="23"/>
                  </a:moveTo>
                  <a:lnTo>
                    <a:pt x="0" y="46"/>
                  </a:lnTo>
                  <a:lnTo>
                    <a:pt x="80" y="23"/>
                  </a:lnTo>
                  <a:lnTo>
                    <a:pt x="0"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Oval 116"/>
            <p:cNvSpPr>
              <a:spLocks noChangeArrowheads="1"/>
            </p:cNvSpPr>
            <p:nvPr/>
          </p:nvSpPr>
          <p:spPr bwMode="auto">
            <a:xfrm>
              <a:off x="2848" y="2527"/>
              <a:ext cx="32" cy="26"/>
            </a:xfrm>
            <a:prstGeom prst="ellipse">
              <a:avLst/>
            </a:prstGeom>
            <a:solidFill>
              <a:srgbClr val="0D0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7"/>
            <p:cNvSpPr>
              <a:spLocks/>
            </p:cNvSpPr>
            <p:nvPr/>
          </p:nvSpPr>
          <p:spPr bwMode="auto">
            <a:xfrm>
              <a:off x="4224" y="2226"/>
              <a:ext cx="138" cy="173"/>
            </a:xfrm>
            <a:custGeom>
              <a:avLst/>
              <a:gdLst>
                <a:gd name="T0" fmla="*/ 1 w 448"/>
                <a:gd name="T1" fmla="*/ 371 h 559"/>
                <a:gd name="T2" fmla="*/ 2 w 448"/>
                <a:gd name="T3" fmla="*/ 369 h 559"/>
                <a:gd name="T4" fmla="*/ 117 w 448"/>
                <a:gd name="T5" fmla="*/ 381 h 559"/>
                <a:gd name="T6" fmla="*/ 119 w 448"/>
                <a:gd name="T7" fmla="*/ 15 h 559"/>
                <a:gd name="T8" fmla="*/ 321 w 448"/>
                <a:gd name="T9" fmla="*/ 15 h 559"/>
                <a:gd name="T10" fmla="*/ 323 w 448"/>
                <a:gd name="T11" fmla="*/ 381 h 559"/>
                <a:gd name="T12" fmla="*/ 439 w 448"/>
                <a:gd name="T13" fmla="*/ 369 h 559"/>
                <a:gd name="T14" fmla="*/ 223 w 448"/>
                <a:gd name="T15" fmla="*/ 559 h 559"/>
                <a:gd name="T16" fmla="*/ 223 w 448"/>
                <a:gd name="T17" fmla="*/ 559 h 559"/>
                <a:gd name="T18" fmla="*/ 217 w 448"/>
                <a:gd name="T19" fmla="*/ 559 h 559"/>
                <a:gd name="T20" fmla="*/ 1 w 448"/>
                <a:gd name="T21" fmla="*/ 371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559">
                  <a:moveTo>
                    <a:pt x="1" y="371"/>
                  </a:moveTo>
                  <a:cubicBezTo>
                    <a:pt x="1" y="371"/>
                    <a:pt x="1" y="370"/>
                    <a:pt x="2" y="369"/>
                  </a:cubicBezTo>
                  <a:cubicBezTo>
                    <a:pt x="11" y="347"/>
                    <a:pt x="117" y="381"/>
                    <a:pt x="117" y="381"/>
                  </a:cubicBezTo>
                  <a:cubicBezTo>
                    <a:pt x="117" y="381"/>
                    <a:pt x="111" y="31"/>
                    <a:pt x="119" y="15"/>
                  </a:cubicBezTo>
                  <a:cubicBezTo>
                    <a:pt x="127" y="0"/>
                    <a:pt x="313" y="0"/>
                    <a:pt x="321" y="15"/>
                  </a:cubicBezTo>
                  <a:cubicBezTo>
                    <a:pt x="329" y="31"/>
                    <a:pt x="323" y="381"/>
                    <a:pt x="323" y="381"/>
                  </a:cubicBezTo>
                  <a:cubicBezTo>
                    <a:pt x="323" y="381"/>
                    <a:pt x="429" y="346"/>
                    <a:pt x="439" y="369"/>
                  </a:cubicBezTo>
                  <a:cubicBezTo>
                    <a:pt x="448" y="391"/>
                    <a:pt x="325" y="556"/>
                    <a:pt x="223" y="559"/>
                  </a:cubicBezTo>
                  <a:lnTo>
                    <a:pt x="223" y="559"/>
                  </a:lnTo>
                  <a:cubicBezTo>
                    <a:pt x="221" y="559"/>
                    <a:pt x="219" y="559"/>
                    <a:pt x="217" y="559"/>
                  </a:cubicBezTo>
                  <a:cubicBezTo>
                    <a:pt x="118" y="556"/>
                    <a:pt x="0" y="401"/>
                    <a:pt x="1" y="37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18"/>
            <p:cNvSpPr>
              <a:spLocks/>
            </p:cNvSpPr>
            <p:nvPr/>
          </p:nvSpPr>
          <p:spPr bwMode="auto">
            <a:xfrm>
              <a:off x="4222" y="2222"/>
              <a:ext cx="138" cy="172"/>
            </a:xfrm>
            <a:custGeom>
              <a:avLst/>
              <a:gdLst>
                <a:gd name="T0" fmla="*/ 1 w 448"/>
                <a:gd name="T1" fmla="*/ 372 h 559"/>
                <a:gd name="T2" fmla="*/ 2 w 448"/>
                <a:gd name="T3" fmla="*/ 370 h 559"/>
                <a:gd name="T4" fmla="*/ 118 w 448"/>
                <a:gd name="T5" fmla="*/ 382 h 559"/>
                <a:gd name="T6" fmla="*/ 119 w 448"/>
                <a:gd name="T7" fmla="*/ 16 h 559"/>
                <a:gd name="T8" fmla="*/ 322 w 448"/>
                <a:gd name="T9" fmla="*/ 16 h 559"/>
                <a:gd name="T10" fmla="*/ 323 w 448"/>
                <a:gd name="T11" fmla="*/ 382 h 559"/>
                <a:gd name="T12" fmla="*/ 439 w 448"/>
                <a:gd name="T13" fmla="*/ 369 h 559"/>
                <a:gd name="T14" fmla="*/ 224 w 448"/>
                <a:gd name="T15" fmla="*/ 559 h 559"/>
                <a:gd name="T16" fmla="*/ 224 w 448"/>
                <a:gd name="T17" fmla="*/ 559 h 559"/>
                <a:gd name="T18" fmla="*/ 217 w 448"/>
                <a:gd name="T19" fmla="*/ 559 h 559"/>
                <a:gd name="T20" fmla="*/ 1 w 448"/>
                <a:gd name="T21" fmla="*/ 372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8" h="559">
                  <a:moveTo>
                    <a:pt x="1" y="372"/>
                  </a:moveTo>
                  <a:cubicBezTo>
                    <a:pt x="1" y="371"/>
                    <a:pt x="1" y="370"/>
                    <a:pt x="2" y="370"/>
                  </a:cubicBezTo>
                  <a:cubicBezTo>
                    <a:pt x="11" y="347"/>
                    <a:pt x="118" y="382"/>
                    <a:pt x="118" y="382"/>
                  </a:cubicBezTo>
                  <a:cubicBezTo>
                    <a:pt x="118" y="382"/>
                    <a:pt x="111" y="31"/>
                    <a:pt x="119" y="16"/>
                  </a:cubicBezTo>
                  <a:cubicBezTo>
                    <a:pt x="127" y="0"/>
                    <a:pt x="314" y="0"/>
                    <a:pt x="322" y="16"/>
                  </a:cubicBezTo>
                  <a:cubicBezTo>
                    <a:pt x="330" y="31"/>
                    <a:pt x="323" y="382"/>
                    <a:pt x="323" y="382"/>
                  </a:cubicBezTo>
                  <a:cubicBezTo>
                    <a:pt x="323" y="382"/>
                    <a:pt x="429" y="347"/>
                    <a:pt x="439" y="369"/>
                  </a:cubicBezTo>
                  <a:cubicBezTo>
                    <a:pt x="448" y="391"/>
                    <a:pt x="325" y="557"/>
                    <a:pt x="224" y="559"/>
                  </a:cubicBezTo>
                  <a:lnTo>
                    <a:pt x="224" y="559"/>
                  </a:lnTo>
                  <a:cubicBezTo>
                    <a:pt x="221" y="559"/>
                    <a:pt x="219" y="559"/>
                    <a:pt x="217" y="559"/>
                  </a:cubicBezTo>
                  <a:cubicBezTo>
                    <a:pt x="119" y="557"/>
                    <a:pt x="0" y="402"/>
                    <a:pt x="1" y="372"/>
                  </a:cubicBezTo>
                  <a:close/>
                </a:path>
              </a:pathLst>
            </a:custGeom>
            <a:solidFill>
              <a:srgbClr val="0000FF"/>
            </a:solidFill>
            <a:ln w="4"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93"/>
            <p:cNvSpPr>
              <a:spLocks/>
            </p:cNvSpPr>
            <p:nvPr/>
          </p:nvSpPr>
          <p:spPr bwMode="auto">
            <a:xfrm>
              <a:off x="1852" y="2941"/>
              <a:ext cx="148" cy="245"/>
            </a:xfrm>
            <a:custGeom>
              <a:avLst/>
              <a:gdLst>
                <a:gd name="T0" fmla="*/ 444 w 482"/>
                <a:gd name="T1" fmla="*/ 464 h 793"/>
                <a:gd name="T2" fmla="*/ 355 w 482"/>
                <a:gd name="T3" fmla="*/ 464 h 793"/>
                <a:gd name="T4" fmla="*/ 354 w 482"/>
                <a:gd name="T5" fmla="*/ 598 h 793"/>
                <a:gd name="T6" fmla="*/ 345 w 482"/>
                <a:gd name="T7" fmla="*/ 756 h 793"/>
                <a:gd name="T8" fmla="*/ 255 w 482"/>
                <a:gd name="T9" fmla="*/ 779 h 793"/>
                <a:gd name="T10" fmla="*/ 159 w 482"/>
                <a:gd name="T11" fmla="*/ 779 h 793"/>
                <a:gd name="T12" fmla="*/ 121 w 482"/>
                <a:gd name="T13" fmla="*/ 655 h 793"/>
                <a:gd name="T14" fmla="*/ 121 w 482"/>
                <a:gd name="T15" fmla="*/ 473 h 793"/>
                <a:gd name="T16" fmla="*/ 104 w 482"/>
                <a:gd name="T17" fmla="*/ 464 h 793"/>
                <a:gd name="T18" fmla="*/ 47 w 482"/>
                <a:gd name="T19" fmla="*/ 464 h 793"/>
                <a:gd name="T20" fmla="*/ 23 w 482"/>
                <a:gd name="T21" fmla="*/ 369 h 793"/>
                <a:gd name="T22" fmla="*/ 83 w 482"/>
                <a:gd name="T23" fmla="*/ 267 h 793"/>
                <a:gd name="T24" fmla="*/ 214 w 482"/>
                <a:gd name="T25" fmla="*/ 46 h 793"/>
                <a:gd name="T26" fmla="*/ 287 w 482"/>
                <a:gd name="T27" fmla="*/ 79 h 793"/>
                <a:gd name="T28" fmla="*/ 366 w 482"/>
                <a:gd name="T29" fmla="*/ 213 h 793"/>
                <a:gd name="T30" fmla="*/ 444 w 482"/>
                <a:gd name="T31" fmla="*/ 344 h 793"/>
                <a:gd name="T32" fmla="*/ 461 w 482"/>
                <a:gd name="T33" fmla="*/ 450 h 793"/>
                <a:gd name="T34" fmla="*/ 444 w 482"/>
                <a:gd name="T35" fmla="*/ 464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2" h="793">
                  <a:moveTo>
                    <a:pt x="444" y="464"/>
                  </a:moveTo>
                  <a:lnTo>
                    <a:pt x="355" y="464"/>
                  </a:lnTo>
                  <a:cubicBezTo>
                    <a:pt x="352" y="464"/>
                    <a:pt x="354" y="587"/>
                    <a:pt x="354" y="598"/>
                  </a:cubicBezTo>
                  <a:cubicBezTo>
                    <a:pt x="353" y="640"/>
                    <a:pt x="362" y="721"/>
                    <a:pt x="345" y="756"/>
                  </a:cubicBezTo>
                  <a:cubicBezTo>
                    <a:pt x="326" y="793"/>
                    <a:pt x="280" y="779"/>
                    <a:pt x="255" y="779"/>
                  </a:cubicBezTo>
                  <a:lnTo>
                    <a:pt x="159" y="779"/>
                  </a:lnTo>
                  <a:cubicBezTo>
                    <a:pt x="117" y="779"/>
                    <a:pt x="121" y="705"/>
                    <a:pt x="121" y="655"/>
                  </a:cubicBezTo>
                  <a:lnTo>
                    <a:pt x="121" y="473"/>
                  </a:lnTo>
                  <a:cubicBezTo>
                    <a:pt x="121" y="457"/>
                    <a:pt x="113" y="464"/>
                    <a:pt x="104" y="464"/>
                  </a:cubicBezTo>
                  <a:lnTo>
                    <a:pt x="47" y="464"/>
                  </a:lnTo>
                  <a:cubicBezTo>
                    <a:pt x="15" y="464"/>
                    <a:pt x="0" y="408"/>
                    <a:pt x="23" y="369"/>
                  </a:cubicBezTo>
                  <a:cubicBezTo>
                    <a:pt x="43" y="335"/>
                    <a:pt x="63" y="301"/>
                    <a:pt x="83" y="267"/>
                  </a:cubicBezTo>
                  <a:cubicBezTo>
                    <a:pt x="126" y="194"/>
                    <a:pt x="167" y="112"/>
                    <a:pt x="214" y="46"/>
                  </a:cubicBezTo>
                  <a:cubicBezTo>
                    <a:pt x="241" y="0"/>
                    <a:pt x="267" y="47"/>
                    <a:pt x="287" y="79"/>
                  </a:cubicBezTo>
                  <a:cubicBezTo>
                    <a:pt x="313" y="124"/>
                    <a:pt x="340" y="168"/>
                    <a:pt x="366" y="213"/>
                  </a:cubicBezTo>
                  <a:cubicBezTo>
                    <a:pt x="392" y="257"/>
                    <a:pt x="418" y="301"/>
                    <a:pt x="444" y="344"/>
                  </a:cubicBezTo>
                  <a:cubicBezTo>
                    <a:pt x="461" y="373"/>
                    <a:pt x="482" y="409"/>
                    <a:pt x="461" y="450"/>
                  </a:cubicBezTo>
                  <a:cubicBezTo>
                    <a:pt x="457" y="459"/>
                    <a:pt x="450" y="464"/>
                    <a:pt x="444" y="464"/>
                  </a:cubicBezTo>
                </a:path>
              </a:pathLst>
            </a:custGeom>
            <a:solidFill>
              <a:srgbClr val="FF006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8600"/>
            <a:ext cx="3942174" cy="5181600"/>
          </a:xfrm>
          <a:prstGeom prst="rect">
            <a:avLst/>
          </a:prstGeom>
          <a:effectLst>
            <a:outerShdw blurRad="50800" dist="38100" dir="5400000" algn="t" rotWithShape="0">
              <a:prstClr val="black">
                <a:alpha val="40000"/>
              </a:prstClr>
            </a:outerShdw>
          </a:effectLst>
        </p:spPr>
      </p:pic>
      <p:sp>
        <p:nvSpPr>
          <p:cNvPr id="3" name="Rounded Rectangle 2"/>
          <p:cNvSpPr/>
          <p:nvPr/>
        </p:nvSpPr>
        <p:spPr>
          <a:xfrm>
            <a:off x="1524000" y="5715000"/>
            <a:ext cx="7315200" cy="990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These slides are meant to be used along with the book: Computer </a:t>
            </a:r>
            <a:r>
              <a:rPr lang="en-US" dirty="0" err="1" smtClean="0"/>
              <a:t>Organisation</a:t>
            </a:r>
            <a:r>
              <a:rPr lang="en-US" dirty="0" smtClean="0"/>
              <a:t> and Architecture, Smruti </a:t>
            </a:r>
            <a:r>
              <a:rPr lang="en-US" dirty="0" err="1" smtClean="0"/>
              <a:t>Ranjan</a:t>
            </a:r>
            <a:r>
              <a:rPr lang="en-US" dirty="0" smtClean="0"/>
              <a:t> Sarangi, McGrawHill 2015</a:t>
            </a:r>
          </a:p>
          <a:p>
            <a:pPr algn="ctr"/>
            <a:r>
              <a:rPr lang="en-US" dirty="0"/>
              <a:t>Visit: </a:t>
            </a:r>
            <a:r>
              <a:rPr lang="en-US" dirty="0">
                <a:hlinkClick r:id="rId4"/>
              </a:rPr>
              <a:t>http://www.cse.iitd.ernet.in/~srsarangi/archbooksoft.html</a:t>
            </a:r>
            <a:endParaRPr lang="en-IN" dirty="0"/>
          </a:p>
        </p:txBody>
      </p:sp>
    </p:spTree>
    <p:extLst>
      <p:ext uri="{BB962C8B-B14F-4D97-AF65-F5344CB8AC3E}">
        <p14:creationId xmlns:p14="http://schemas.microsoft.com/office/powerpoint/2010/main" val="2740596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798638" y="1622425"/>
            <a:ext cx="7345362" cy="411956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0388" lvl="0" indent="-393700">
              <a:buSzPct val="100000"/>
              <a:buFont typeface="Symbol" panose="05050102010706020507" pitchFamily="18" charset="2"/>
              <a:buChar char="*"/>
            </a:pPr>
            <a:r>
              <a:rPr lang="en-US" dirty="0">
                <a:latin typeface="Calibri" panose="020F0502020204030204" pitchFamily="34" charset="0"/>
              </a:rPr>
              <a:t>Overview of Pipelining</a:t>
            </a:r>
          </a:p>
          <a:p>
            <a:pPr marL="560388" lvl="0" indent="-393700">
              <a:buSzPct val="100000"/>
              <a:buFont typeface="Symbol" panose="05050102010706020507" pitchFamily="18" charset="2"/>
              <a:buChar char="*"/>
            </a:pPr>
            <a:r>
              <a:rPr lang="en-US" dirty="0">
                <a:latin typeface="Calibri" panose="020F0502020204030204" pitchFamily="34" charset="0"/>
              </a:rPr>
              <a:t>A Pipelined Data Path</a:t>
            </a:r>
          </a:p>
          <a:p>
            <a:pPr marL="560388" lvl="0" indent="-393700">
              <a:buSzPct val="100000"/>
              <a:buFont typeface="Symbol" panose="05050102010706020507" pitchFamily="18" charset="2"/>
              <a:buChar char="*"/>
            </a:pPr>
            <a:r>
              <a:rPr lang="en-US" dirty="0">
                <a:latin typeface="Calibri" panose="020F0502020204030204" pitchFamily="34" charset="0"/>
              </a:rPr>
              <a:t>Pipeline Hazards</a:t>
            </a:r>
          </a:p>
          <a:p>
            <a:pPr marL="560388" lvl="0" indent="-393700">
              <a:buSzPct val="100000"/>
              <a:buFont typeface="Symbol" panose="05050102010706020507" pitchFamily="18" charset="2"/>
              <a:buChar char="*"/>
            </a:pPr>
            <a:r>
              <a:rPr lang="en-US" dirty="0">
                <a:latin typeface="Calibri" panose="020F0502020204030204" pitchFamily="34" charset="0"/>
              </a:rPr>
              <a:t>Pipeline with Interlocks</a:t>
            </a:r>
          </a:p>
          <a:p>
            <a:pPr marL="560388" lvl="0" indent="-393700">
              <a:buSzPct val="100000"/>
              <a:buFont typeface="Symbol" panose="05050102010706020507" pitchFamily="18" charset="2"/>
              <a:buChar char="*"/>
            </a:pPr>
            <a:r>
              <a:rPr lang="en-US" dirty="0">
                <a:latin typeface="Calibri" panose="020F0502020204030204" pitchFamily="34" charset="0"/>
              </a:rPr>
              <a:t>Forwarding</a:t>
            </a:r>
          </a:p>
          <a:p>
            <a:pPr marL="560388" lvl="0" indent="-393700">
              <a:buSzPct val="100000"/>
              <a:buFont typeface="Symbol" panose="05050102010706020507" pitchFamily="18" charset="2"/>
              <a:buChar char="*"/>
            </a:pPr>
            <a:r>
              <a:rPr lang="en-US" dirty="0">
                <a:latin typeface="Calibri" panose="020F0502020204030204" pitchFamily="34" charset="0"/>
              </a:rPr>
              <a:t>Performance Metrics</a:t>
            </a:r>
          </a:p>
          <a:p>
            <a:pPr marL="560388" lvl="0" indent="-393700">
              <a:buSzPct val="100000"/>
              <a:buFont typeface="Symbol" panose="05050102010706020507" pitchFamily="18" charset="2"/>
              <a:buChar char="*"/>
            </a:pPr>
            <a:r>
              <a:rPr lang="en-US" dirty="0">
                <a:latin typeface="Calibri" panose="020F0502020204030204" pitchFamily="34" charset="0"/>
              </a:rPr>
              <a:t>Interrupts/ Exceptions</a:t>
            </a:r>
          </a:p>
        </p:txBody>
      </p:sp>
      <p:pic>
        <p:nvPicPr>
          <p:cNvPr id="4" name="Picture 3"/>
          <p:cNvPicPr>
            <a:picLocks noChangeAspect="1"/>
          </p:cNvPicPr>
          <p:nvPr/>
        </p:nvPicPr>
        <p:blipFill>
          <a:blip r:embed="rId3">
            <a:lum/>
            <a:alphaModFix/>
          </a:blip>
          <a:srcRect/>
          <a:stretch>
            <a:fillRect/>
          </a:stretch>
        </p:blipFill>
        <p:spPr>
          <a:xfrm rot="10800000">
            <a:off x="6743640" y="2819400"/>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Pipeline </a:t>
            </a:r>
            <a:r>
              <a:rPr lang="fr-FR" dirty="0" err="1">
                <a:solidFill>
                  <a:schemeClr val="tx1"/>
                </a:solidFill>
              </a:rPr>
              <a:t>Hazards</a:t>
            </a:r>
            <a:endParaRPr lang="fr-FR" dirty="0">
              <a:solidFill>
                <a:schemeClr val="tx1"/>
              </a:solidFill>
            </a:endParaRPr>
          </a:p>
        </p:txBody>
      </p:sp>
      <p:sp>
        <p:nvSpPr>
          <p:cNvPr id="3" name="Text Placeholder 2"/>
          <p:cNvSpPr txBox="1">
            <a:spLocks noGrp="1"/>
          </p:cNvSpPr>
          <p:nvPr>
            <p:ph type="body" idx="4294967295"/>
          </p:nvPr>
        </p:nvSpPr>
        <p:spPr>
          <a:xfrm>
            <a:off x="10414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Now, let us consider </a:t>
            </a:r>
            <a:r>
              <a:rPr lang="en-US" dirty="0">
                <a:solidFill>
                  <a:srgbClr val="00AE00"/>
                </a:solidFill>
                <a:latin typeface="Calibri" panose="020F0502020204030204" pitchFamily="34" charset="0"/>
              </a:rPr>
              <a:t>correctness</a:t>
            </a:r>
          </a:p>
          <a:p>
            <a:pPr lvl="0">
              <a:buSzPct val="100000"/>
              <a:buFont typeface="Symbol" panose="05050102010706020507" pitchFamily="18" charset="2"/>
              <a:buChar char="*"/>
            </a:pPr>
            <a:r>
              <a:rPr lang="en-US" dirty="0">
                <a:latin typeface="Calibri" panose="020F0502020204030204" pitchFamily="34" charset="0"/>
              </a:rPr>
              <a:t>Let us introduce a new tool → </a:t>
            </a:r>
            <a:r>
              <a:rPr lang="en-US" dirty="0">
                <a:solidFill>
                  <a:srgbClr val="DC2300"/>
                </a:solidFill>
                <a:latin typeface="Calibri" panose="020F0502020204030204" pitchFamily="34" charset="0"/>
              </a:rPr>
              <a:t>Pipeline Diagram</a:t>
            </a:r>
          </a:p>
        </p:txBody>
      </p:sp>
      <p:grpSp>
        <p:nvGrpSpPr>
          <p:cNvPr id="8" name="Group 4"/>
          <p:cNvGrpSpPr>
            <a:grpSpLocks noChangeAspect="1"/>
          </p:cNvGrpSpPr>
          <p:nvPr/>
        </p:nvGrpSpPr>
        <p:grpSpPr bwMode="auto">
          <a:xfrm>
            <a:off x="1371600" y="2819400"/>
            <a:ext cx="6510338" cy="3009900"/>
            <a:chOff x="1296" y="1776"/>
            <a:chExt cx="4101" cy="1896"/>
          </a:xfrm>
        </p:grpSpPr>
        <p:sp>
          <p:nvSpPr>
            <p:cNvPr id="9" name="AutoShape 3"/>
            <p:cNvSpPr>
              <a:spLocks noChangeAspect="1" noChangeArrowheads="1" noTextEdit="1"/>
            </p:cNvSpPr>
            <p:nvPr/>
          </p:nvSpPr>
          <p:spPr bwMode="auto">
            <a:xfrm>
              <a:off x="1296" y="1776"/>
              <a:ext cx="4101" cy="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3364" y="2568"/>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3579" y="2568"/>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3793" y="2568"/>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4008" y="2568"/>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4222" y="2568"/>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576" y="2763"/>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791" y="2763"/>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4005" y="2763"/>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4220" y="2763"/>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4433" y="2763"/>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3789" y="2955"/>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4004" y="2955"/>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4218" y="2955"/>
              <a:ext cx="213"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4432" y="2955"/>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4646" y="2955"/>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1418" y="2582"/>
              <a:ext cx="1487" cy="908"/>
            </a:xfrm>
            <a:prstGeom prst="rect">
              <a:avLst/>
            </a:prstGeom>
            <a:solidFill>
              <a:srgbClr val="FFD5D5"/>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1631" y="2737"/>
              <a:ext cx="93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[1]: add r1, r2, r3</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2"/>
            <p:cNvSpPr>
              <a:spLocks noChangeArrowheads="1"/>
            </p:cNvSpPr>
            <p:nvPr/>
          </p:nvSpPr>
          <p:spPr bwMode="auto">
            <a:xfrm>
              <a:off x="1631" y="2992"/>
              <a:ext cx="93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[2]: sub r4, r5, r6</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3"/>
            <p:cNvSpPr>
              <a:spLocks noChangeArrowheads="1"/>
            </p:cNvSpPr>
            <p:nvPr/>
          </p:nvSpPr>
          <p:spPr bwMode="auto">
            <a:xfrm>
              <a:off x="1631" y="3257"/>
              <a:ext cx="99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[3]: </a:t>
              </a:r>
              <a:r>
                <a:rPr kumimoji="0" lang="en-US" sz="1500" b="0" i="0" u="none" strike="noStrike" cap="none" normalizeH="0" baseline="0" dirty="0" err="1" smtClean="0">
                  <a:ln>
                    <a:noFill/>
                  </a:ln>
                  <a:solidFill>
                    <a:srgbClr val="000000"/>
                  </a:solidFill>
                  <a:effectLst/>
                  <a:latin typeface="Sans"/>
                </a:rPr>
                <a:t>mul</a:t>
              </a:r>
              <a:r>
                <a:rPr kumimoji="0" lang="en-US" sz="1500" b="0" i="0" u="none" strike="noStrike" cap="none" normalizeH="0" baseline="0" dirty="0" smtClean="0">
                  <a:ln>
                    <a:noFill/>
                  </a:ln>
                  <a:solidFill>
                    <a:srgbClr val="000000"/>
                  </a:solidFill>
                  <a:effectLst/>
                  <a:latin typeface="Sans"/>
                </a:rPr>
                <a:t> r8, r9, r10</a:t>
              </a:r>
              <a:endParaRPr kumimoji="0" lang="en-US" sz="1800" b="0" i="0" u="none" strike="noStrike" cap="none" normalizeH="0" baseline="0" dirty="0" smtClean="0">
                <a:ln>
                  <a:noFill/>
                </a:ln>
                <a:solidFill>
                  <a:schemeClr val="tx1"/>
                </a:solidFill>
                <a:effectLst/>
                <a:latin typeface="Arial" pitchFamily="34" charset="0"/>
              </a:endParaRPr>
            </a:p>
          </p:txBody>
        </p:sp>
        <p:sp>
          <p:nvSpPr>
            <p:cNvPr id="29" name="Oval 24"/>
            <p:cNvSpPr>
              <a:spLocks noChangeArrowheads="1"/>
            </p:cNvSpPr>
            <p:nvPr/>
          </p:nvSpPr>
          <p:spPr bwMode="auto">
            <a:xfrm>
              <a:off x="3386" y="2598"/>
              <a:ext cx="156" cy="126"/>
            </a:xfrm>
            <a:prstGeom prst="ellipse">
              <a:avLst/>
            </a:pr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3425" y="257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ans"/>
                </a:rPr>
                <a:t>1</a:t>
              </a:r>
              <a:endParaRPr kumimoji="0" lang="en-US" b="0" i="0" u="none" strike="noStrike" cap="none" normalizeH="0" baseline="0" dirty="0" smtClean="0">
                <a:ln>
                  <a:noFill/>
                </a:ln>
                <a:solidFill>
                  <a:schemeClr val="tx1"/>
                </a:solidFill>
                <a:effectLst/>
                <a:latin typeface="Arial" pitchFamily="34" charset="0"/>
              </a:endParaRPr>
            </a:p>
          </p:txBody>
        </p:sp>
        <p:sp>
          <p:nvSpPr>
            <p:cNvPr id="31" name="Oval 26"/>
            <p:cNvSpPr>
              <a:spLocks noChangeArrowheads="1"/>
            </p:cNvSpPr>
            <p:nvPr/>
          </p:nvSpPr>
          <p:spPr bwMode="auto">
            <a:xfrm>
              <a:off x="3605" y="2794"/>
              <a:ext cx="156" cy="125"/>
            </a:xfrm>
            <a:prstGeom prst="ellipse">
              <a:avLst/>
            </a:pr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3659" y="275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ans"/>
                </a:rPr>
                <a:t>1</a:t>
              </a:r>
              <a:endParaRPr kumimoji="0" lang="en-US" b="0" i="0" u="none" strike="noStrike" cap="none" normalizeH="0" baseline="0" dirty="0" smtClean="0">
                <a:ln>
                  <a:noFill/>
                </a:ln>
                <a:solidFill>
                  <a:schemeClr val="tx1"/>
                </a:solidFill>
                <a:effectLst/>
                <a:latin typeface="Arial" pitchFamily="34" charset="0"/>
              </a:endParaRPr>
            </a:p>
          </p:txBody>
        </p:sp>
        <p:sp>
          <p:nvSpPr>
            <p:cNvPr id="33" name="Oval 28"/>
            <p:cNvSpPr>
              <a:spLocks noChangeArrowheads="1"/>
            </p:cNvSpPr>
            <p:nvPr/>
          </p:nvSpPr>
          <p:spPr bwMode="auto">
            <a:xfrm>
              <a:off x="3809" y="2989"/>
              <a:ext cx="156" cy="126"/>
            </a:xfrm>
            <a:prstGeom prst="ellipse">
              <a:avLst/>
            </a:pr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3864" y="2947"/>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1</a:t>
              </a:r>
              <a:endParaRPr kumimoji="0" lang="en-US" b="0" i="0" u="none" strike="noStrike" cap="none" normalizeH="0" baseline="0" smtClean="0">
                <a:ln>
                  <a:noFill/>
                </a:ln>
                <a:solidFill>
                  <a:schemeClr val="tx1"/>
                </a:solidFill>
                <a:effectLst/>
                <a:latin typeface="Arial" pitchFamily="34" charset="0"/>
              </a:endParaRPr>
            </a:p>
          </p:txBody>
        </p:sp>
        <p:sp>
          <p:nvSpPr>
            <p:cNvPr id="35" name="Rectangle 30"/>
            <p:cNvSpPr>
              <a:spLocks noChangeArrowheads="1"/>
            </p:cNvSpPr>
            <p:nvPr/>
          </p:nvSpPr>
          <p:spPr bwMode="auto">
            <a:xfrm>
              <a:off x="4008" y="3147"/>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4223" y="3147"/>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4436" y="3147"/>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4651" y="3147"/>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4"/>
            <p:cNvSpPr>
              <a:spLocks noChangeArrowheads="1"/>
            </p:cNvSpPr>
            <p:nvPr/>
          </p:nvSpPr>
          <p:spPr bwMode="auto">
            <a:xfrm>
              <a:off x="4865" y="3147"/>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5"/>
            <p:cNvSpPr>
              <a:spLocks noChangeArrowheads="1"/>
            </p:cNvSpPr>
            <p:nvPr/>
          </p:nvSpPr>
          <p:spPr bwMode="auto">
            <a:xfrm>
              <a:off x="4221" y="3339"/>
              <a:ext cx="213"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4435" y="3339"/>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7"/>
            <p:cNvSpPr>
              <a:spLocks noChangeArrowheads="1"/>
            </p:cNvSpPr>
            <p:nvPr/>
          </p:nvSpPr>
          <p:spPr bwMode="auto">
            <a:xfrm>
              <a:off x="4649" y="3339"/>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4864" y="3339"/>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9"/>
            <p:cNvSpPr>
              <a:spLocks noChangeArrowheads="1"/>
            </p:cNvSpPr>
            <p:nvPr/>
          </p:nvSpPr>
          <p:spPr bwMode="auto">
            <a:xfrm>
              <a:off x="5078" y="3339"/>
              <a:ext cx="214" cy="193"/>
            </a:xfrm>
            <a:prstGeom prst="rect">
              <a:avLst/>
            </a:prstGeom>
            <a:solidFill>
              <a:srgbClr val="98E5B7"/>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Oval 40"/>
            <p:cNvSpPr>
              <a:spLocks noChangeArrowheads="1"/>
            </p:cNvSpPr>
            <p:nvPr/>
          </p:nvSpPr>
          <p:spPr bwMode="auto">
            <a:xfrm>
              <a:off x="4037" y="3177"/>
              <a:ext cx="155" cy="127"/>
            </a:xfrm>
            <a:prstGeom prst="ellipse">
              <a:avLst/>
            </a:pr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4091" y="3135"/>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1</a:t>
              </a:r>
              <a:endParaRPr kumimoji="0" lang="en-US" b="0" i="0" u="none" strike="noStrike" cap="none" normalizeH="0" baseline="0" smtClean="0">
                <a:ln>
                  <a:noFill/>
                </a:ln>
                <a:solidFill>
                  <a:schemeClr val="tx1"/>
                </a:solidFill>
                <a:effectLst/>
                <a:latin typeface="Arial" pitchFamily="34" charset="0"/>
              </a:endParaRPr>
            </a:p>
          </p:txBody>
        </p:sp>
        <p:sp>
          <p:nvSpPr>
            <p:cNvPr id="47" name="Oval 42"/>
            <p:cNvSpPr>
              <a:spLocks noChangeArrowheads="1"/>
            </p:cNvSpPr>
            <p:nvPr/>
          </p:nvSpPr>
          <p:spPr bwMode="auto">
            <a:xfrm>
              <a:off x="4241" y="3373"/>
              <a:ext cx="156" cy="126"/>
            </a:xfrm>
            <a:prstGeom prst="ellipse">
              <a:avLst/>
            </a:pr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4295" y="333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1</a:t>
              </a:r>
              <a:endParaRPr kumimoji="0" lang="en-US" b="0" i="0" u="none" strike="noStrike" cap="none" normalizeH="0" baseline="0" smtClean="0">
                <a:ln>
                  <a:noFill/>
                </a:ln>
                <a:solidFill>
                  <a:schemeClr val="tx1"/>
                </a:solidFill>
                <a:effectLst/>
                <a:latin typeface="Arial" pitchFamily="34" charset="0"/>
              </a:endParaRPr>
            </a:p>
          </p:txBody>
        </p:sp>
        <p:sp>
          <p:nvSpPr>
            <p:cNvPr id="49" name="Oval 44"/>
            <p:cNvSpPr>
              <a:spLocks noChangeArrowheads="1"/>
            </p:cNvSpPr>
            <p:nvPr/>
          </p:nvSpPr>
          <p:spPr bwMode="auto">
            <a:xfrm>
              <a:off x="3603" y="2584"/>
              <a:ext cx="156" cy="125"/>
            </a:xfrm>
            <a:prstGeom prst="ellipse">
              <a:avLst/>
            </a:pr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5"/>
            <p:cNvSpPr>
              <a:spLocks noChangeArrowheads="1"/>
            </p:cNvSpPr>
            <p:nvPr/>
          </p:nvSpPr>
          <p:spPr bwMode="auto">
            <a:xfrm>
              <a:off x="3642" y="2556"/>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2</a:t>
              </a:r>
              <a:endParaRPr kumimoji="0" lang="en-US" b="0" i="0" u="none" strike="noStrike" cap="none" normalizeH="0" baseline="0" smtClean="0">
                <a:ln>
                  <a:noFill/>
                </a:ln>
                <a:solidFill>
                  <a:schemeClr val="tx1"/>
                </a:solidFill>
                <a:effectLst/>
                <a:latin typeface="Arial" pitchFamily="34" charset="0"/>
              </a:endParaRPr>
            </a:p>
          </p:txBody>
        </p:sp>
        <p:sp>
          <p:nvSpPr>
            <p:cNvPr id="51" name="Oval 46"/>
            <p:cNvSpPr>
              <a:spLocks noChangeArrowheads="1"/>
            </p:cNvSpPr>
            <p:nvPr/>
          </p:nvSpPr>
          <p:spPr bwMode="auto">
            <a:xfrm>
              <a:off x="3822" y="2779"/>
              <a:ext cx="156" cy="126"/>
            </a:xfrm>
            <a:prstGeom prst="ellipse">
              <a:avLst/>
            </a:pr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3876" y="2736"/>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2</a:t>
              </a:r>
              <a:endParaRPr kumimoji="0" lang="en-US" b="0" i="0" u="none" strike="noStrike" cap="none" normalizeH="0" baseline="0" smtClean="0">
                <a:ln>
                  <a:noFill/>
                </a:ln>
                <a:solidFill>
                  <a:schemeClr val="tx1"/>
                </a:solidFill>
                <a:effectLst/>
                <a:latin typeface="Arial" pitchFamily="34" charset="0"/>
              </a:endParaRPr>
            </a:p>
          </p:txBody>
        </p:sp>
        <p:sp>
          <p:nvSpPr>
            <p:cNvPr id="53" name="Oval 48"/>
            <p:cNvSpPr>
              <a:spLocks noChangeArrowheads="1"/>
            </p:cNvSpPr>
            <p:nvPr/>
          </p:nvSpPr>
          <p:spPr bwMode="auto">
            <a:xfrm>
              <a:off x="4026" y="2974"/>
              <a:ext cx="156" cy="126"/>
            </a:xfrm>
            <a:prstGeom prst="ellipse">
              <a:avLst/>
            </a:pr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4080" y="2932"/>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2</a:t>
              </a:r>
              <a:endParaRPr kumimoji="0" lang="en-US" b="0" i="0" u="none" strike="noStrike" cap="none" normalizeH="0" baseline="0" smtClean="0">
                <a:ln>
                  <a:noFill/>
                </a:ln>
                <a:solidFill>
                  <a:schemeClr val="tx1"/>
                </a:solidFill>
                <a:effectLst/>
                <a:latin typeface="Arial" pitchFamily="34" charset="0"/>
              </a:endParaRPr>
            </a:p>
          </p:txBody>
        </p:sp>
        <p:sp>
          <p:nvSpPr>
            <p:cNvPr id="55" name="Oval 50"/>
            <p:cNvSpPr>
              <a:spLocks noChangeArrowheads="1"/>
            </p:cNvSpPr>
            <p:nvPr/>
          </p:nvSpPr>
          <p:spPr bwMode="auto">
            <a:xfrm>
              <a:off x="4253" y="3163"/>
              <a:ext cx="156" cy="125"/>
            </a:xfrm>
            <a:prstGeom prst="ellipse">
              <a:avLst/>
            </a:pr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51"/>
            <p:cNvSpPr>
              <a:spLocks noChangeArrowheads="1"/>
            </p:cNvSpPr>
            <p:nvPr/>
          </p:nvSpPr>
          <p:spPr bwMode="auto">
            <a:xfrm>
              <a:off x="4308" y="3120"/>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2</a:t>
              </a:r>
              <a:endParaRPr kumimoji="0" lang="en-US" b="0" i="0" u="none" strike="noStrike" cap="none" normalizeH="0" baseline="0" smtClean="0">
                <a:ln>
                  <a:noFill/>
                </a:ln>
                <a:solidFill>
                  <a:schemeClr val="tx1"/>
                </a:solidFill>
                <a:effectLst/>
                <a:latin typeface="Arial" pitchFamily="34" charset="0"/>
              </a:endParaRPr>
            </a:p>
          </p:txBody>
        </p:sp>
        <p:sp>
          <p:nvSpPr>
            <p:cNvPr id="57" name="Oval 52"/>
            <p:cNvSpPr>
              <a:spLocks noChangeArrowheads="1"/>
            </p:cNvSpPr>
            <p:nvPr/>
          </p:nvSpPr>
          <p:spPr bwMode="auto">
            <a:xfrm>
              <a:off x="4458" y="3358"/>
              <a:ext cx="156" cy="126"/>
            </a:xfrm>
            <a:prstGeom prst="ellipse">
              <a:avLst/>
            </a:pr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53"/>
            <p:cNvSpPr>
              <a:spLocks noChangeArrowheads="1"/>
            </p:cNvSpPr>
            <p:nvPr/>
          </p:nvSpPr>
          <p:spPr bwMode="auto">
            <a:xfrm>
              <a:off x="4512" y="3316"/>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2</a:t>
              </a:r>
              <a:endParaRPr kumimoji="0" lang="en-US" b="0" i="0" u="none" strike="noStrike" cap="none" normalizeH="0" baseline="0" smtClean="0">
                <a:ln>
                  <a:noFill/>
                </a:ln>
                <a:solidFill>
                  <a:schemeClr val="tx1"/>
                </a:solidFill>
                <a:effectLst/>
                <a:latin typeface="Arial" pitchFamily="34" charset="0"/>
              </a:endParaRPr>
            </a:p>
          </p:txBody>
        </p:sp>
        <p:sp>
          <p:nvSpPr>
            <p:cNvPr id="59" name="Oval 54"/>
            <p:cNvSpPr>
              <a:spLocks noChangeArrowheads="1"/>
            </p:cNvSpPr>
            <p:nvPr/>
          </p:nvSpPr>
          <p:spPr bwMode="auto">
            <a:xfrm>
              <a:off x="3819" y="2591"/>
              <a:ext cx="157" cy="126"/>
            </a:xfrm>
            <a:prstGeom prst="ellipse">
              <a:avLst/>
            </a:pr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5"/>
            <p:cNvSpPr>
              <a:spLocks noChangeArrowheads="1"/>
            </p:cNvSpPr>
            <p:nvPr/>
          </p:nvSpPr>
          <p:spPr bwMode="auto">
            <a:xfrm>
              <a:off x="3859" y="2563"/>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3</a:t>
              </a:r>
              <a:endParaRPr kumimoji="0" lang="en-US" b="0" i="0" u="none" strike="noStrike" cap="none" normalizeH="0" baseline="0" smtClean="0">
                <a:ln>
                  <a:noFill/>
                </a:ln>
                <a:solidFill>
                  <a:schemeClr val="tx1"/>
                </a:solidFill>
                <a:effectLst/>
                <a:latin typeface="Arial" pitchFamily="34" charset="0"/>
              </a:endParaRPr>
            </a:p>
          </p:txBody>
        </p:sp>
        <p:sp>
          <p:nvSpPr>
            <p:cNvPr id="61" name="Oval 56"/>
            <p:cNvSpPr>
              <a:spLocks noChangeArrowheads="1"/>
            </p:cNvSpPr>
            <p:nvPr/>
          </p:nvSpPr>
          <p:spPr bwMode="auto">
            <a:xfrm>
              <a:off x="4039" y="2786"/>
              <a:ext cx="156" cy="126"/>
            </a:xfrm>
            <a:prstGeom prst="ellipse">
              <a:avLst/>
            </a:pr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7"/>
            <p:cNvSpPr>
              <a:spLocks noChangeArrowheads="1"/>
            </p:cNvSpPr>
            <p:nvPr/>
          </p:nvSpPr>
          <p:spPr bwMode="auto">
            <a:xfrm>
              <a:off x="4093" y="2744"/>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3</a:t>
              </a:r>
              <a:endParaRPr kumimoji="0" lang="en-US" b="0" i="0" u="none" strike="noStrike" cap="none" normalizeH="0" baseline="0" smtClean="0">
                <a:ln>
                  <a:noFill/>
                </a:ln>
                <a:solidFill>
                  <a:schemeClr val="tx1"/>
                </a:solidFill>
                <a:effectLst/>
                <a:latin typeface="Arial" pitchFamily="34" charset="0"/>
              </a:endParaRPr>
            </a:p>
          </p:txBody>
        </p:sp>
        <p:sp>
          <p:nvSpPr>
            <p:cNvPr id="63" name="Oval 58"/>
            <p:cNvSpPr>
              <a:spLocks noChangeArrowheads="1"/>
            </p:cNvSpPr>
            <p:nvPr/>
          </p:nvSpPr>
          <p:spPr bwMode="auto">
            <a:xfrm>
              <a:off x="4243" y="2982"/>
              <a:ext cx="156" cy="126"/>
            </a:xfrm>
            <a:prstGeom prst="ellipse">
              <a:avLst/>
            </a:pr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59"/>
            <p:cNvSpPr>
              <a:spLocks noChangeArrowheads="1"/>
            </p:cNvSpPr>
            <p:nvPr/>
          </p:nvSpPr>
          <p:spPr bwMode="auto">
            <a:xfrm>
              <a:off x="4297" y="293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3</a:t>
              </a:r>
              <a:endParaRPr kumimoji="0" lang="en-US" b="0" i="0" u="none" strike="noStrike" cap="none" normalizeH="0" baseline="0" smtClean="0">
                <a:ln>
                  <a:noFill/>
                </a:ln>
                <a:solidFill>
                  <a:schemeClr val="tx1"/>
                </a:solidFill>
                <a:effectLst/>
                <a:latin typeface="Arial" pitchFamily="34" charset="0"/>
              </a:endParaRPr>
            </a:p>
          </p:txBody>
        </p:sp>
        <p:sp>
          <p:nvSpPr>
            <p:cNvPr id="65" name="Oval 60"/>
            <p:cNvSpPr>
              <a:spLocks noChangeArrowheads="1"/>
            </p:cNvSpPr>
            <p:nvPr/>
          </p:nvSpPr>
          <p:spPr bwMode="auto">
            <a:xfrm>
              <a:off x="4470" y="3170"/>
              <a:ext cx="156" cy="126"/>
            </a:xfrm>
            <a:prstGeom prst="ellipse">
              <a:avLst/>
            </a:pr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1"/>
            <p:cNvSpPr>
              <a:spLocks noChangeArrowheads="1"/>
            </p:cNvSpPr>
            <p:nvPr/>
          </p:nvSpPr>
          <p:spPr bwMode="auto">
            <a:xfrm>
              <a:off x="4525" y="3128"/>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3</a:t>
              </a:r>
              <a:endParaRPr kumimoji="0" lang="en-US" b="0" i="0" u="none" strike="noStrike" cap="none" normalizeH="0" baseline="0" smtClean="0">
                <a:ln>
                  <a:noFill/>
                </a:ln>
                <a:solidFill>
                  <a:schemeClr val="tx1"/>
                </a:solidFill>
                <a:effectLst/>
                <a:latin typeface="Arial" pitchFamily="34" charset="0"/>
              </a:endParaRPr>
            </a:p>
          </p:txBody>
        </p:sp>
        <p:sp>
          <p:nvSpPr>
            <p:cNvPr id="67" name="Oval 62"/>
            <p:cNvSpPr>
              <a:spLocks noChangeArrowheads="1"/>
            </p:cNvSpPr>
            <p:nvPr/>
          </p:nvSpPr>
          <p:spPr bwMode="auto">
            <a:xfrm>
              <a:off x="4675" y="3365"/>
              <a:ext cx="156" cy="126"/>
            </a:xfrm>
            <a:prstGeom prst="ellipse">
              <a:avLst/>
            </a:pr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3"/>
            <p:cNvSpPr>
              <a:spLocks noChangeArrowheads="1"/>
            </p:cNvSpPr>
            <p:nvPr/>
          </p:nvSpPr>
          <p:spPr bwMode="auto">
            <a:xfrm>
              <a:off x="4729" y="3323"/>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3</a:t>
              </a:r>
              <a:endParaRPr kumimoji="0" lang="en-US" b="0" i="0" u="none" strike="noStrike" cap="none" normalizeH="0" baseline="0" smtClean="0">
                <a:ln>
                  <a:noFill/>
                </a:ln>
                <a:solidFill>
                  <a:schemeClr val="tx1"/>
                </a:solidFill>
                <a:effectLst/>
                <a:latin typeface="Arial" pitchFamily="34" charset="0"/>
              </a:endParaRPr>
            </a:p>
          </p:txBody>
        </p:sp>
        <p:sp>
          <p:nvSpPr>
            <p:cNvPr id="69" name="Freeform 64"/>
            <p:cNvSpPr>
              <a:spLocks/>
            </p:cNvSpPr>
            <p:nvPr/>
          </p:nvSpPr>
          <p:spPr bwMode="auto">
            <a:xfrm>
              <a:off x="3056" y="2572"/>
              <a:ext cx="260" cy="178"/>
            </a:xfrm>
            <a:custGeom>
              <a:avLst/>
              <a:gdLst>
                <a:gd name="T0" fmla="*/ 456 w 1333"/>
                <a:gd name="T1" fmla="*/ 0 h 912"/>
                <a:gd name="T2" fmla="*/ 877 w 1333"/>
                <a:gd name="T3" fmla="*/ 0 h 912"/>
                <a:gd name="T4" fmla="*/ 1333 w 1333"/>
                <a:gd name="T5" fmla="*/ 456 h 912"/>
                <a:gd name="T6" fmla="*/ 877 w 1333"/>
                <a:gd name="T7" fmla="*/ 912 h 912"/>
                <a:gd name="T8" fmla="*/ 456 w 1333"/>
                <a:gd name="T9" fmla="*/ 912 h 912"/>
                <a:gd name="T10" fmla="*/ 0 w 1333"/>
                <a:gd name="T11" fmla="*/ 456 h 912"/>
                <a:gd name="T12" fmla="*/ 456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6" y="0"/>
                  </a:moveTo>
                  <a:lnTo>
                    <a:pt x="877" y="0"/>
                  </a:lnTo>
                  <a:cubicBezTo>
                    <a:pt x="1130" y="0"/>
                    <a:pt x="1333" y="204"/>
                    <a:pt x="1333" y="456"/>
                  </a:cubicBezTo>
                  <a:cubicBezTo>
                    <a:pt x="1333" y="709"/>
                    <a:pt x="1130" y="912"/>
                    <a:pt x="877" y="912"/>
                  </a:cubicBezTo>
                  <a:lnTo>
                    <a:pt x="456" y="912"/>
                  </a:lnTo>
                  <a:cubicBezTo>
                    <a:pt x="203" y="912"/>
                    <a:pt x="0" y="709"/>
                    <a:pt x="0" y="456"/>
                  </a:cubicBezTo>
                  <a:cubicBezTo>
                    <a:pt x="0" y="204"/>
                    <a:pt x="203" y="0"/>
                    <a:pt x="456" y="0"/>
                  </a:cubicBezTo>
                  <a:close/>
                </a:path>
              </a:pathLst>
            </a:custGeom>
            <a:solidFill>
              <a:srgbClr val="AAEE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65"/>
            <p:cNvSpPr>
              <a:spLocks noChangeArrowheads="1"/>
            </p:cNvSpPr>
            <p:nvPr/>
          </p:nvSpPr>
          <p:spPr bwMode="auto">
            <a:xfrm>
              <a:off x="3128" y="2596"/>
              <a:ext cx="15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IF</a:t>
              </a:r>
              <a:endParaRPr kumimoji="0" lang="en-US" sz="1800" b="0" i="0" u="none" strike="noStrike" cap="none" normalizeH="0" baseline="0" smtClean="0">
                <a:ln>
                  <a:noFill/>
                </a:ln>
                <a:solidFill>
                  <a:schemeClr val="tx1"/>
                </a:solidFill>
                <a:effectLst/>
                <a:latin typeface="Arial" pitchFamily="34" charset="0"/>
              </a:endParaRPr>
            </a:p>
          </p:txBody>
        </p:sp>
        <p:sp>
          <p:nvSpPr>
            <p:cNvPr id="71" name="Freeform 66"/>
            <p:cNvSpPr>
              <a:spLocks/>
            </p:cNvSpPr>
            <p:nvPr/>
          </p:nvSpPr>
          <p:spPr bwMode="auto">
            <a:xfrm>
              <a:off x="3052" y="2775"/>
              <a:ext cx="260" cy="178"/>
            </a:xfrm>
            <a:custGeom>
              <a:avLst/>
              <a:gdLst>
                <a:gd name="T0" fmla="*/ 455 w 1333"/>
                <a:gd name="T1" fmla="*/ 0 h 912"/>
                <a:gd name="T2" fmla="*/ 877 w 1333"/>
                <a:gd name="T3" fmla="*/ 0 h 912"/>
                <a:gd name="T4" fmla="*/ 1333 w 1333"/>
                <a:gd name="T5" fmla="*/ 456 h 912"/>
                <a:gd name="T6" fmla="*/ 877 w 1333"/>
                <a:gd name="T7" fmla="*/ 912 h 912"/>
                <a:gd name="T8" fmla="*/ 455 w 1333"/>
                <a:gd name="T9" fmla="*/ 912 h 912"/>
                <a:gd name="T10" fmla="*/ 0 w 1333"/>
                <a:gd name="T11" fmla="*/ 456 h 912"/>
                <a:gd name="T12" fmla="*/ 455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5" y="0"/>
                  </a:moveTo>
                  <a:lnTo>
                    <a:pt x="877" y="0"/>
                  </a:lnTo>
                  <a:cubicBezTo>
                    <a:pt x="1130" y="0"/>
                    <a:pt x="1333" y="204"/>
                    <a:pt x="1333" y="456"/>
                  </a:cubicBezTo>
                  <a:cubicBezTo>
                    <a:pt x="1333" y="709"/>
                    <a:pt x="1130" y="912"/>
                    <a:pt x="877" y="912"/>
                  </a:cubicBezTo>
                  <a:lnTo>
                    <a:pt x="455" y="912"/>
                  </a:lnTo>
                  <a:cubicBezTo>
                    <a:pt x="203" y="912"/>
                    <a:pt x="0" y="709"/>
                    <a:pt x="0" y="456"/>
                  </a:cubicBezTo>
                  <a:cubicBezTo>
                    <a:pt x="0" y="204"/>
                    <a:pt x="203" y="0"/>
                    <a:pt x="455" y="0"/>
                  </a:cubicBezTo>
                  <a:close/>
                </a:path>
              </a:pathLst>
            </a:custGeom>
            <a:solidFill>
              <a:srgbClr val="AAEE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67"/>
            <p:cNvSpPr>
              <a:spLocks noChangeArrowheads="1"/>
            </p:cNvSpPr>
            <p:nvPr/>
          </p:nvSpPr>
          <p:spPr bwMode="auto">
            <a:xfrm>
              <a:off x="3089" y="2799"/>
              <a:ext cx="219"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73" name="Freeform 68"/>
            <p:cNvSpPr>
              <a:spLocks/>
            </p:cNvSpPr>
            <p:nvPr/>
          </p:nvSpPr>
          <p:spPr bwMode="auto">
            <a:xfrm>
              <a:off x="3056" y="2981"/>
              <a:ext cx="260" cy="178"/>
            </a:xfrm>
            <a:custGeom>
              <a:avLst/>
              <a:gdLst>
                <a:gd name="T0" fmla="*/ 456 w 1333"/>
                <a:gd name="T1" fmla="*/ 0 h 912"/>
                <a:gd name="T2" fmla="*/ 878 w 1333"/>
                <a:gd name="T3" fmla="*/ 0 h 912"/>
                <a:gd name="T4" fmla="*/ 1333 w 1333"/>
                <a:gd name="T5" fmla="*/ 456 h 912"/>
                <a:gd name="T6" fmla="*/ 878 w 1333"/>
                <a:gd name="T7" fmla="*/ 912 h 912"/>
                <a:gd name="T8" fmla="*/ 456 w 1333"/>
                <a:gd name="T9" fmla="*/ 912 h 912"/>
                <a:gd name="T10" fmla="*/ 0 w 1333"/>
                <a:gd name="T11" fmla="*/ 456 h 912"/>
                <a:gd name="T12" fmla="*/ 456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6" y="0"/>
                  </a:moveTo>
                  <a:lnTo>
                    <a:pt x="878" y="0"/>
                  </a:lnTo>
                  <a:cubicBezTo>
                    <a:pt x="1130" y="0"/>
                    <a:pt x="1333" y="203"/>
                    <a:pt x="1333" y="456"/>
                  </a:cubicBezTo>
                  <a:cubicBezTo>
                    <a:pt x="1333" y="708"/>
                    <a:pt x="1130" y="912"/>
                    <a:pt x="878" y="912"/>
                  </a:cubicBezTo>
                  <a:lnTo>
                    <a:pt x="456" y="912"/>
                  </a:lnTo>
                  <a:cubicBezTo>
                    <a:pt x="203" y="912"/>
                    <a:pt x="0" y="708"/>
                    <a:pt x="0" y="456"/>
                  </a:cubicBezTo>
                  <a:cubicBezTo>
                    <a:pt x="0" y="203"/>
                    <a:pt x="203" y="0"/>
                    <a:pt x="456" y="0"/>
                  </a:cubicBezTo>
                  <a:close/>
                </a:path>
              </a:pathLst>
            </a:custGeom>
            <a:solidFill>
              <a:srgbClr val="AAEE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69"/>
            <p:cNvSpPr>
              <a:spLocks noChangeArrowheads="1"/>
            </p:cNvSpPr>
            <p:nvPr/>
          </p:nvSpPr>
          <p:spPr bwMode="auto">
            <a:xfrm>
              <a:off x="3087" y="3005"/>
              <a:ext cx="21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EX</a:t>
              </a:r>
              <a:endParaRPr kumimoji="0" lang="en-US" sz="1800" b="0" i="0" u="none" strike="noStrike" cap="none" normalizeH="0" baseline="0" dirty="0" smtClean="0">
                <a:ln>
                  <a:noFill/>
                </a:ln>
                <a:solidFill>
                  <a:schemeClr val="tx1"/>
                </a:solidFill>
                <a:effectLst/>
                <a:latin typeface="Arial" pitchFamily="34" charset="0"/>
              </a:endParaRPr>
            </a:p>
          </p:txBody>
        </p:sp>
        <p:sp>
          <p:nvSpPr>
            <p:cNvPr id="75" name="Freeform 70"/>
            <p:cNvSpPr>
              <a:spLocks/>
            </p:cNvSpPr>
            <p:nvPr/>
          </p:nvSpPr>
          <p:spPr bwMode="auto">
            <a:xfrm>
              <a:off x="3056" y="3177"/>
              <a:ext cx="260" cy="178"/>
            </a:xfrm>
            <a:custGeom>
              <a:avLst/>
              <a:gdLst>
                <a:gd name="T0" fmla="*/ 456 w 1333"/>
                <a:gd name="T1" fmla="*/ 0 h 912"/>
                <a:gd name="T2" fmla="*/ 878 w 1333"/>
                <a:gd name="T3" fmla="*/ 0 h 912"/>
                <a:gd name="T4" fmla="*/ 1333 w 1333"/>
                <a:gd name="T5" fmla="*/ 456 h 912"/>
                <a:gd name="T6" fmla="*/ 878 w 1333"/>
                <a:gd name="T7" fmla="*/ 912 h 912"/>
                <a:gd name="T8" fmla="*/ 456 w 1333"/>
                <a:gd name="T9" fmla="*/ 912 h 912"/>
                <a:gd name="T10" fmla="*/ 0 w 1333"/>
                <a:gd name="T11" fmla="*/ 456 h 912"/>
                <a:gd name="T12" fmla="*/ 456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6" y="0"/>
                  </a:moveTo>
                  <a:lnTo>
                    <a:pt x="878" y="0"/>
                  </a:lnTo>
                  <a:cubicBezTo>
                    <a:pt x="1130" y="0"/>
                    <a:pt x="1333" y="203"/>
                    <a:pt x="1333" y="456"/>
                  </a:cubicBezTo>
                  <a:cubicBezTo>
                    <a:pt x="1333" y="709"/>
                    <a:pt x="1130" y="912"/>
                    <a:pt x="878" y="912"/>
                  </a:cubicBezTo>
                  <a:lnTo>
                    <a:pt x="456" y="912"/>
                  </a:lnTo>
                  <a:cubicBezTo>
                    <a:pt x="203" y="912"/>
                    <a:pt x="0" y="709"/>
                    <a:pt x="0" y="456"/>
                  </a:cubicBezTo>
                  <a:cubicBezTo>
                    <a:pt x="0" y="203"/>
                    <a:pt x="203" y="0"/>
                    <a:pt x="456" y="0"/>
                  </a:cubicBezTo>
                  <a:close/>
                </a:path>
              </a:pathLst>
            </a:custGeom>
            <a:solidFill>
              <a:srgbClr val="AAEE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1"/>
            <p:cNvSpPr>
              <a:spLocks noChangeArrowheads="1"/>
            </p:cNvSpPr>
            <p:nvPr/>
          </p:nvSpPr>
          <p:spPr bwMode="auto">
            <a:xfrm>
              <a:off x="3082" y="3201"/>
              <a:ext cx="23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MA</a:t>
              </a:r>
              <a:endParaRPr kumimoji="0" lang="en-US" sz="1800" b="0" i="0" u="none" strike="noStrike" cap="none" normalizeH="0" baseline="0" dirty="0" smtClean="0">
                <a:ln>
                  <a:noFill/>
                </a:ln>
                <a:solidFill>
                  <a:schemeClr val="tx1"/>
                </a:solidFill>
                <a:effectLst/>
                <a:latin typeface="Arial" pitchFamily="34" charset="0"/>
              </a:endParaRPr>
            </a:p>
          </p:txBody>
        </p:sp>
        <p:sp>
          <p:nvSpPr>
            <p:cNvPr id="77" name="Freeform 72"/>
            <p:cNvSpPr>
              <a:spLocks/>
            </p:cNvSpPr>
            <p:nvPr/>
          </p:nvSpPr>
          <p:spPr bwMode="auto">
            <a:xfrm>
              <a:off x="3060" y="3372"/>
              <a:ext cx="260" cy="178"/>
            </a:xfrm>
            <a:custGeom>
              <a:avLst/>
              <a:gdLst>
                <a:gd name="T0" fmla="*/ 456 w 1334"/>
                <a:gd name="T1" fmla="*/ 0 h 912"/>
                <a:gd name="T2" fmla="*/ 878 w 1334"/>
                <a:gd name="T3" fmla="*/ 0 h 912"/>
                <a:gd name="T4" fmla="*/ 1334 w 1334"/>
                <a:gd name="T5" fmla="*/ 456 h 912"/>
                <a:gd name="T6" fmla="*/ 878 w 1334"/>
                <a:gd name="T7" fmla="*/ 912 h 912"/>
                <a:gd name="T8" fmla="*/ 456 w 1334"/>
                <a:gd name="T9" fmla="*/ 912 h 912"/>
                <a:gd name="T10" fmla="*/ 0 w 1334"/>
                <a:gd name="T11" fmla="*/ 456 h 912"/>
                <a:gd name="T12" fmla="*/ 456 w 1334"/>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4" h="912">
                  <a:moveTo>
                    <a:pt x="456" y="0"/>
                  </a:moveTo>
                  <a:lnTo>
                    <a:pt x="878" y="0"/>
                  </a:lnTo>
                  <a:cubicBezTo>
                    <a:pt x="1130" y="0"/>
                    <a:pt x="1334" y="204"/>
                    <a:pt x="1334" y="456"/>
                  </a:cubicBezTo>
                  <a:cubicBezTo>
                    <a:pt x="1334" y="709"/>
                    <a:pt x="1130" y="912"/>
                    <a:pt x="878" y="912"/>
                  </a:cubicBezTo>
                  <a:lnTo>
                    <a:pt x="456" y="912"/>
                  </a:lnTo>
                  <a:cubicBezTo>
                    <a:pt x="204" y="912"/>
                    <a:pt x="0" y="709"/>
                    <a:pt x="0" y="456"/>
                  </a:cubicBezTo>
                  <a:cubicBezTo>
                    <a:pt x="0" y="204"/>
                    <a:pt x="204" y="0"/>
                    <a:pt x="456" y="0"/>
                  </a:cubicBezTo>
                  <a:close/>
                </a:path>
              </a:pathLst>
            </a:custGeom>
            <a:solidFill>
              <a:srgbClr val="AAEE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73"/>
            <p:cNvSpPr>
              <a:spLocks noChangeArrowheads="1"/>
            </p:cNvSpPr>
            <p:nvPr/>
          </p:nvSpPr>
          <p:spPr bwMode="auto">
            <a:xfrm>
              <a:off x="3074" y="3386"/>
              <a:ext cx="25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Sans"/>
                </a:rPr>
                <a:t>RW</a:t>
              </a:r>
              <a:endParaRPr kumimoji="0" lang="en-US" sz="1800" b="0" i="0" u="none" strike="noStrike" cap="none" normalizeH="0" baseline="0" smtClean="0">
                <a:ln>
                  <a:noFill/>
                </a:ln>
                <a:solidFill>
                  <a:schemeClr val="tx1"/>
                </a:solidFill>
                <a:effectLst/>
                <a:latin typeface="Arial" pitchFamily="34" charset="0"/>
              </a:endParaRPr>
            </a:p>
          </p:txBody>
        </p:sp>
        <p:sp>
          <p:nvSpPr>
            <p:cNvPr id="79" name="Oval 74"/>
            <p:cNvSpPr>
              <a:spLocks noChangeArrowheads="1"/>
            </p:cNvSpPr>
            <p:nvPr/>
          </p:nvSpPr>
          <p:spPr bwMode="auto">
            <a:xfrm>
              <a:off x="3352" y="2259"/>
              <a:ext cx="183" cy="153"/>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75"/>
            <p:cNvSpPr>
              <a:spLocks noChangeArrowheads="1"/>
            </p:cNvSpPr>
            <p:nvPr/>
          </p:nvSpPr>
          <p:spPr bwMode="auto">
            <a:xfrm>
              <a:off x="3380" y="2256"/>
              <a:ext cx="15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81" name="Oval 76"/>
            <p:cNvSpPr>
              <a:spLocks noChangeArrowheads="1"/>
            </p:cNvSpPr>
            <p:nvPr/>
          </p:nvSpPr>
          <p:spPr bwMode="auto">
            <a:xfrm>
              <a:off x="3577" y="2258"/>
              <a:ext cx="183" cy="153"/>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77"/>
            <p:cNvSpPr>
              <a:spLocks noChangeArrowheads="1"/>
            </p:cNvSpPr>
            <p:nvPr/>
          </p:nvSpPr>
          <p:spPr bwMode="auto">
            <a:xfrm>
              <a:off x="3605" y="2255"/>
              <a:ext cx="15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83" name="Oval 78"/>
            <p:cNvSpPr>
              <a:spLocks noChangeArrowheads="1"/>
            </p:cNvSpPr>
            <p:nvPr/>
          </p:nvSpPr>
          <p:spPr bwMode="auto">
            <a:xfrm>
              <a:off x="3795" y="2258"/>
              <a:ext cx="182" cy="153"/>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79"/>
            <p:cNvSpPr>
              <a:spLocks noChangeArrowheads="1"/>
            </p:cNvSpPr>
            <p:nvPr/>
          </p:nvSpPr>
          <p:spPr bwMode="auto">
            <a:xfrm>
              <a:off x="3823" y="2255"/>
              <a:ext cx="15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85" name="Oval 80"/>
            <p:cNvSpPr>
              <a:spLocks noChangeArrowheads="1"/>
            </p:cNvSpPr>
            <p:nvPr/>
          </p:nvSpPr>
          <p:spPr bwMode="auto">
            <a:xfrm>
              <a:off x="4014" y="2255"/>
              <a:ext cx="182" cy="152"/>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81"/>
            <p:cNvSpPr>
              <a:spLocks noChangeArrowheads="1"/>
            </p:cNvSpPr>
            <p:nvPr/>
          </p:nvSpPr>
          <p:spPr bwMode="auto">
            <a:xfrm>
              <a:off x="4042" y="2251"/>
              <a:ext cx="15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87" name="Oval 82"/>
            <p:cNvSpPr>
              <a:spLocks noChangeArrowheads="1"/>
            </p:cNvSpPr>
            <p:nvPr/>
          </p:nvSpPr>
          <p:spPr bwMode="auto">
            <a:xfrm>
              <a:off x="4239" y="2254"/>
              <a:ext cx="182" cy="153"/>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83"/>
            <p:cNvSpPr>
              <a:spLocks noChangeArrowheads="1"/>
            </p:cNvSpPr>
            <p:nvPr/>
          </p:nvSpPr>
          <p:spPr bwMode="auto">
            <a:xfrm>
              <a:off x="4267" y="2250"/>
              <a:ext cx="15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89" name="Oval 84"/>
            <p:cNvSpPr>
              <a:spLocks noChangeArrowheads="1"/>
            </p:cNvSpPr>
            <p:nvPr/>
          </p:nvSpPr>
          <p:spPr bwMode="auto">
            <a:xfrm>
              <a:off x="4457" y="2254"/>
              <a:ext cx="182" cy="153"/>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85"/>
            <p:cNvSpPr>
              <a:spLocks noChangeArrowheads="1"/>
            </p:cNvSpPr>
            <p:nvPr/>
          </p:nvSpPr>
          <p:spPr bwMode="auto">
            <a:xfrm>
              <a:off x="4484" y="2250"/>
              <a:ext cx="15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6</a:t>
              </a:r>
              <a:endParaRPr kumimoji="0" lang="en-US" sz="1800" b="0" i="0" u="none" strike="noStrike" cap="none" normalizeH="0" baseline="0" smtClean="0">
                <a:ln>
                  <a:noFill/>
                </a:ln>
                <a:solidFill>
                  <a:schemeClr val="tx1"/>
                </a:solidFill>
                <a:effectLst/>
                <a:latin typeface="Arial" pitchFamily="34" charset="0"/>
              </a:endParaRPr>
            </a:p>
          </p:txBody>
        </p:sp>
        <p:sp>
          <p:nvSpPr>
            <p:cNvPr id="91" name="Oval 86"/>
            <p:cNvSpPr>
              <a:spLocks noChangeArrowheads="1"/>
            </p:cNvSpPr>
            <p:nvPr/>
          </p:nvSpPr>
          <p:spPr bwMode="auto">
            <a:xfrm>
              <a:off x="4681" y="2255"/>
              <a:ext cx="182" cy="152"/>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87"/>
            <p:cNvSpPr>
              <a:spLocks noChangeArrowheads="1"/>
            </p:cNvSpPr>
            <p:nvPr/>
          </p:nvSpPr>
          <p:spPr bwMode="auto">
            <a:xfrm>
              <a:off x="4709" y="2251"/>
              <a:ext cx="15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7</a:t>
              </a:r>
              <a:endParaRPr kumimoji="0" lang="en-US" sz="1800" b="0" i="0" u="none" strike="noStrike" cap="none" normalizeH="0" baseline="0" smtClean="0">
                <a:ln>
                  <a:noFill/>
                </a:ln>
                <a:solidFill>
                  <a:schemeClr val="tx1"/>
                </a:solidFill>
                <a:effectLst/>
                <a:latin typeface="Arial" pitchFamily="34" charset="0"/>
              </a:endParaRPr>
            </a:p>
          </p:txBody>
        </p:sp>
        <p:sp>
          <p:nvSpPr>
            <p:cNvPr id="93" name="Oval 88"/>
            <p:cNvSpPr>
              <a:spLocks noChangeArrowheads="1"/>
            </p:cNvSpPr>
            <p:nvPr/>
          </p:nvSpPr>
          <p:spPr bwMode="auto">
            <a:xfrm>
              <a:off x="4906" y="2254"/>
              <a:ext cx="182" cy="153"/>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89"/>
            <p:cNvSpPr>
              <a:spLocks noChangeArrowheads="1"/>
            </p:cNvSpPr>
            <p:nvPr/>
          </p:nvSpPr>
          <p:spPr bwMode="auto">
            <a:xfrm>
              <a:off x="4934" y="2250"/>
              <a:ext cx="15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8</a:t>
              </a:r>
              <a:endParaRPr kumimoji="0" lang="en-US" sz="1800" b="0" i="0" u="none" strike="noStrike" cap="none" normalizeH="0" baseline="0" smtClean="0">
                <a:ln>
                  <a:noFill/>
                </a:ln>
                <a:solidFill>
                  <a:schemeClr val="tx1"/>
                </a:solidFill>
                <a:effectLst/>
                <a:latin typeface="Arial" pitchFamily="34" charset="0"/>
              </a:endParaRPr>
            </a:p>
          </p:txBody>
        </p:sp>
        <p:sp>
          <p:nvSpPr>
            <p:cNvPr id="95" name="Oval 90"/>
            <p:cNvSpPr>
              <a:spLocks noChangeArrowheads="1"/>
            </p:cNvSpPr>
            <p:nvPr/>
          </p:nvSpPr>
          <p:spPr bwMode="auto">
            <a:xfrm>
              <a:off x="5124" y="2254"/>
              <a:ext cx="182" cy="153"/>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1"/>
            <p:cNvSpPr>
              <a:spLocks noChangeArrowheads="1"/>
            </p:cNvSpPr>
            <p:nvPr/>
          </p:nvSpPr>
          <p:spPr bwMode="auto">
            <a:xfrm>
              <a:off x="5152" y="2250"/>
              <a:ext cx="15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000000"/>
                  </a:solidFill>
                  <a:effectLst/>
                  <a:latin typeface="Sans"/>
                </a:rPr>
                <a:t>9</a:t>
              </a:r>
              <a:endParaRPr kumimoji="0" lang="en-US" sz="1800" b="0" i="0" u="none" strike="noStrike" cap="none" normalizeH="0" baseline="0" smtClean="0">
                <a:ln>
                  <a:noFill/>
                </a:ln>
                <a:solidFill>
                  <a:schemeClr val="tx1"/>
                </a:solidFill>
                <a:effectLst/>
                <a:latin typeface="Arial" pitchFamily="34" charset="0"/>
              </a:endParaRPr>
            </a:p>
          </p:txBody>
        </p:sp>
        <p:sp>
          <p:nvSpPr>
            <p:cNvPr id="97" name="Freeform 92"/>
            <p:cNvSpPr>
              <a:spLocks/>
            </p:cNvSpPr>
            <p:nvPr/>
          </p:nvSpPr>
          <p:spPr bwMode="auto">
            <a:xfrm>
              <a:off x="3353" y="2084"/>
              <a:ext cx="1856" cy="121"/>
            </a:xfrm>
            <a:custGeom>
              <a:avLst/>
              <a:gdLst>
                <a:gd name="T0" fmla="*/ 0 w 9513"/>
                <a:gd name="T1" fmla="*/ 556 h 617"/>
                <a:gd name="T2" fmla="*/ 420 w 9513"/>
                <a:gd name="T3" fmla="*/ 318 h 617"/>
                <a:gd name="T4" fmla="*/ 4132 w 9513"/>
                <a:gd name="T5" fmla="*/ 318 h 617"/>
                <a:gd name="T6" fmla="*/ 4696 w 9513"/>
                <a:gd name="T7" fmla="*/ 0 h 617"/>
                <a:gd name="T8" fmla="*/ 5133 w 9513"/>
                <a:gd name="T9" fmla="*/ 333 h 617"/>
                <a:gd name="T10" fmla="*/ 9192 w 9513"/>
                <a:gd name="T11" fmla="*/ 333 h 617"/>
                <a:gd name="T12" fmla="*/ 9513 w 9513"/>
                <a:gd name="T13" fmla="*/ 617 h 617"/>
              </a:gdLst>
              <a:ahLst/>
              <a:cxnLst>
                <a:cxn ang="0">
                  <a:pos x="T0" y="T1"/>
                </a:cxn>
                <a:cxn ang="0">
                  <a:pos x="T2" y="T3"/>
                </a:cxn>
                <a:cxn ang="0">
                  <a:pos x="T4" y="T5"/>
                </a:cxn>
                <a:cxn ang="0">
                  <a:pos x="T6" y="T7"/>
                </a:cxn>
                <a:cxn ang="0">
                  <a:pos x="T8" y="T9"/>
                </a:cxn>
                <a:cxn ang="0">
                  <a:pos x="T10" y="T11"/>
                </a:cxn>
                <a:cxn ang="0">
                  <a:pos x="T12" y="T13"/>
                </a:cxn>
              </a:cxnLst>
              <a:rect l="0" t="0" r="r" b="b"/>
              <a:pathLst>
                <a:path w="9513" h="617">
                  <a:moveTo>
                    <a:pt x="0" y="556"/>
                  </a:moveTo>
                  <a:lnTo>
                    <a:pt x="420" y="318"/>
                  </a:lnTo>
                  <a:lnTo>
                    <a:pt x="4132" y="318"/>
                  </a:lnTo>
                  <a:lnTo>
                    <a:pt x="4696" y="0"/>
                  </a:lnTo>
                  <a:lnTo>
                    <a:pt x="5133" y="333"/>
                  </a:lnTo>
                  <a:lnTo>
                    <a:pt x="9192" y="333"/>
                  </a:lnTo>
                  <a:lnTo>
                    <a:pt x="9513" y="617"/>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Rectangle 93"/>
            <p:cNvSpPr>
              <a:spLocks noChangeArrowheads="1"/>
            </p:cNvSpPr>
            <p:nvPr/>
          </p:nvSpPr>
          <p:spPr bwMode="auto">
            <a:xfrm>
              <a:off x="3782" y="1926"/>
              <a:ext cx="81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Clock cycles</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4925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Rules</a:t>
            </a:r>
            <a:r>
              <a:rPr lang="fr-FR" dirty="0">
                <a:solidFill>
                  <a:schemeClr val="tx1"/>
                </a:solidFill>
              </a:rPr>
              <a:t> for </a:t>
            </a:r>
            <a:r>
              <a:rPr lang="fr-FR" dirty="0" err="1">
                <a:solidFill>
                  <a:schemeClr val="tx1"/>
                </a:solidFill>
              </a:rPr>
              <a:t>Constructing</a:t>
            </a:r>
            <a:r>
              <a:rPr lang="fr-FR" dirty="0">
                <a:solidFill>
                  <a:schemeClr val="tx1"/>
                </a:solidFill>
              </a:rPr>
              <a:t> a Pipeline </a:t>
            </a:r>
            <a:r>
              <a:rPr lang="fr-FR" dirty="0" err="1">
                <a:solidFill>
                  <a:schemeClr val="tx1"/>
                </a:solidFill>
              </a:rPr>
              <a:t>Diagram</a:t>
            </a:r>
            <a:endParaRPr lang="fr-FR" dirty="0">
              <a:solidFill>
                <a:schemeClr val="tx1"/>
              </a:solidFill>
            </a:endParaRPr>
          </a:p>
        </p:txBody>
      </p:sp>
      <p:sp>
        <p:nvSpPr>
          <p:cNvPr id="3" name="Text Placeholder 2"/>
          <p:cNvSpPr txBox="1">
            <a:spLocks noGrp="1"/>
          </p:cNvSpPr>
          <p:nvPr>
            <p:ph type="body" idx="4294967295"/>
          </p:nvPr>
        </p:nvSpPr>
        <p:spPr>
          <a:xfrm>
            <a:off x="1066800" y="1524000"/>
            <a:ext cx="7188200" cy="52578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It has 5</a:t>
            </a:r>
            <a:r>
              <a:rPr lang="en-US" dirty="0">
                <a:solidFill>
                  <a:srgbClr val="FF0000"/>
                </a:solidFill>
                <a:latin typeface="Calibri" panose="020F0502020204030204" pitchFamily="34" charset="0"/>
              </a:rPr>
              <a:t> rows</a:t>
            </a:r>
          </a:p>
          <a:p>
            <a:pPr lvl="1">
              <a:buSzPct val="100000"/>
              <a:buFont typeface="Symbol" panose="05050102010706020507" pitchFamily="18" charset="2"/>
              <a:buChar char="*"/>
            </a:pPr>
            <a:r>
              <a:rPr lang="en-US" dirty="0">
                <a:solidFill>
                  <a:srgbClr val="2300DC"/>
                </a:solidFill>
                <a:latin typeface="Calibri" panose="020F0502020204030204" pitchFamily="34" charset="0"/>
              </a:rPr>
              <a:t>One per each stage</a:t>
            </a:r>
          </a:p>
          <a:p>
            <a:pPr lvl="1">
              <a:buSzPct val="100000"/>
              <a:buFont typeface="Symbol" panose="05050102010706020507" pitchFamily="18" charset="2"/>
              <a:buChar char="*"/>
            </a:pPr>
            <a:r>
              <a:rPr lang="en-US" dirty="0">
                <a:latin typeface="Calibri" panose="020F0502020204030204" pitchFamily="34" charset="0"/>
              </a:rPr>
              <a:t>The rows are </a:t>
            </a:r>
            <a:r>
              <a:rPr lang="en-US" dirty="0">
                <a:solidFill>
                  <a:srgbClr val="355E00"/>
                </a:solidFill>
                <a:latin typeface="Calibri" panose="020F0502020204030204" pitchFamily="34" charset="0"/>
              </a:rPr>
              <a:t>named </a:t>
            </a:r>
            <a:r>
              <a:rPr lang="en-US" dirty="0">
                <a:latin typeface="Calibri" panose="020F0502020204030204" pitchFamily="34" charset="0"/>
              </a:rPr>
              <a:t>: IF, OF, EX, MA, and RW</a:t>
            </a:r>
          </a:p>
          <a:p>
            <a:pPr lvl="0">
              <a:buSzPct val="100000"/>
              <a:buFont typeface="Symbol" panose="05050102010706020507" pitchFamily="18" charset="2"/>
              <a:buChar char="*"/>
            </a:pPr>
            <a:r>
              <a:rPr lang="en-US" sz="2800" dirty="0">
                <a:latin typeface="Calibri" panose="020F0502020204030204" pitchFamily="34" charset="0"/>
              </a:rPr>
              <a:t>Each </a:t>
            </a:r>
            <a:r>
              <a:rPr lang="en-US" sz="2800" dirty="0">
                <a:solidFill>
                  <a:srgbClr val="006B6B"/>
                </a:solidFill>
                <a:latin typeface="Calibri" panose="020F0502020204030204" pitchFamily="34" charset="0"/>
              </a:rPr>
              <a:t>column</a:t>
            </a:r>
            <a:r>
              <a:rPr lang="en-US" sz="2800" dirty="0">
                <a:latin typeface="Calibri" panose="020F0502020204030204" pitchFamily="34" charset="0"/>
              </a:rPr>
              <a:t> represents a clock cycle</a:t>
            </a:r>
          </a:p>
          <a:p>
            <a:pPr lvl="0">
              <a:buSzPct val="100000"/>
              <a:buFont typeface="Symbol" panose="05050102010706020507" pitchFamily="18" charset="2"/>
              <a:buChar char="*"/>
            </a:pPr>
            <a:r>
              <a:rPr lang="en-US" sz="2800" dirty="0">
                <a:latin typeface="Calibri" panose="020F0502020204030204" pitchFamily="34" charset="0"/>
              </a:rPr>
              <a:t>Each </a:t>
            </a:r>
            <a:r>
              <a:rPr lang="en-US" sz="2800" dirty="0">
                <a:solidFill>
                  <a:srgbClr val="2300DC"/>
                </a:solidFill>
                <a:latin typeface="Calibri" panose="020F0502020204030204" pitchFamily="34" charset="0"/>
              </a:rPr>
              <a:t>cell</a:t>
            </a:r>
            <a:r>
              <a:rPr lang="en-US" sz="2800" dirty="0">
                <a:latin typeface="Calibri" panose="020F0502020204030204" pitchFamily="34" charset="0"/>
              </a:rPr>
              <a:t> represents the execution of an instruction in a stage</a:t>
            </a:r>
          </a:p>
          <a:p>
            <a:pPr lvl="1">
              <a:buSzPct val="100000"/>
              <a:buFont typeface="Symbol" panose="05050102010706020507" pitchFamily="18" charset="2"/>
              <a:buChar char="*"/>
            </a:pPr>
            <a:r>
              <a:rPr lang="en-US" dirty="0">
                <a:latin typeface="Calibri" panose="020F0502020204030204" pitchFamily="34" charset="0"/>
              </a:rPr>
              <a:t>It is </a:t>
            </a:r>
            <a:r>
              <a:rPr lang="en-US" dirty="0">
                <a:solidFill>
                  <a:srgbClr val="DC2300"/>
                </a:solidFill>
                <a:latin typeface="Calibri" panose="020F0502020204030204" pitchFamily="34" charset="0"/>
              </a:rPr>
              <a:t>annotated</a:t>
            </a:r>
            <a:r>
              <a:rPr lang="en-US" dirty="0">
                <a:latin typeface="Calibri" panose="020F0502020204030204" pitchFamily="34" charset="0"/>
              </a:rPr>
              <a:t> with the name(label) of the </a:t>
            </a:r>
            <a:r>
              <a:rPr lang="en-US" dirty="0">
                <a:solidFill>
                  <a:srgbClr val="2323DC"/>
                </a:solidFill>
                <a:latin typeface="Calibri" panose="020F0502020204030204" pitchFamily="34" charset="0"/>
              </a:rPr>
              <a:t>instruction</a:t>
            </a:r>
          </a:p>
          <a:p>
            <a:pPr lvl="0">
              <a:buSzPct val="100000"/>
              <a:buFont typeface="Symbol" panose="05050102010706020507" pitchFamily="18" charset="2"/>
              <a:buChar char="*"/>
            </a:pPr>
            <a:r>
              <a:rPr lang="en-US" dirty="0">
                <a:solidFill>
                  <a:srgbClr val="944794"/>
                </a:solidFill>
                <a:latin typeface="Calibri" panose="020F0502020204030204" pitchFamily="34" charset="0"/>
              </a:rPr>
              <a:t>Instructions proceed from one stage to the next across clock cycles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grpSp>
        <p:nvGrpSpPr>
          <p:cNvPr id="7" name="Group 4"/>
          <p:cNvGrpSpPr>
            <a:grpSpLocks noChangeAspect="1"/>
          </p:cNvGrpSpPr>
          <p:nvPr/>
        </p:nvGrpSpPr>
        <p:grpSpPr bwMode="auto">
          <a:xfrm>
            <a:off x="1257300" y="1981200"/>
            <a:ext cx="7331075" cy="3389313"/>
            <a:chOff x="792" y="1248"/>
            <a:chExt cx="4618" cy="2135"/>
          </a:xfrm>
        </p:grpSpPr>
        <p:sp>
          <p:nvSpPr>
            <p:cNvPr id="8" name="AutoShape 3"/>
            <p:cNvSpPr>
              <a:spLocks noChangeAspect="1" noChangeArrowheads="1" noTextEdit="1"/>
            </p:cNvSpPr>
            <p:nvPr/>
          </p:nvSpPr>
          <p:spPr bwMode="auto">
            <a:xfrm>
              <a:off x="792" y="1248"/>
              <a:ext cx="4618" cy="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3121" y="2140"/>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3363" y="2140"/>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3604" y="2140"/>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3846" y="2140"/>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4087" y="2140"/>
              <a:ext cx="240"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0"/>
            <p:cNvSpPr>
              <a:spLocks noChangeArrowheads="1"/>
            </p:cNvSpPr>
            <p:nvPr/>
          </p:nvSpPr>
          <p:spPr bwMode="auto">
            <a:xfrm>
              <a:off x="3360" y="2360"/>
              <a:ext cx="240"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3602" y="2360"/>
              <a:ext cx="240"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2"/>
            <p:cNvSpPr>
              <a:spLocks noChangeArrowheads="1"/>
            </p:cNvSpPr>
            <p:nvPr/>
          </p:nvSpPr>
          <p:spPr bwMode="auto">
            <a:xfrm>
              <a:off x="3842" y="2360"/>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4084" y="2360"/>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4325" y="2360"/>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3599" y="2576"/>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3841" y="2576"/>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7"/>
            <p:cNvSpPr>
              <a:spLocks noChangeArrowheads="1"/>
            </p:cNvSpPr>
            <p:nvPr/>
          </p:nvSpPr>
          <p:spPr bwMode="auto">
            <a:xfrm>
              <a:off x="4082" y="2576"/>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8"/>
            <p:cNvSpPr>
              <a:spLocks noChangeArrowheads="1"/>
            </p:cNvSpPr>
            <p:nvPr/>
          </p:nvSpPr>
          <p:spPr bwMode="auto">
            <a:xfrm>
              <a:off x="4324" y="2576"/>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9"/>
            <p:cNvSpPr>
              <a:spLocks noChangeArrowheads="1"/>
            </p:cNvSpPr>
            <p:nvPr/>
          </p:nvSpPr>
          <p:spPr bwMode="auto">
            <a:xfrm>
              <a:off x="4564" y="2576"/>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929" y="2156"/>
              <a:ext cx="1675" cy="1022"/>
            </a:xfrm>
            <a:prstGeom prst="rect">
              <a:avLst/>
            </a:prstGeom>
            <a:solidFill>
              <a:srgbClr val="FFD5D5"/>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1"/>
            <p:cNvSpPr>
              <a:spLocks noChangeArrowheads="1"/>
            </p:cNvSpPr>
            <p:nvPr/>
          </p:nvSpPr>
          <p:spPr bwMode="auto">
            <a:xfrm>
              <a:off x="1169" y="2331"/>
              <a:ext cx="106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 add r1, r2, r3</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2"/>
            <p:cNvSpPr>
              <a:spLocks noChangeArrowheads="1"/>
            </p:cNvSpPr>
            <p:nvPr/>
          </p:nvSpPr>
          <p:spPr bwMode="auto">
            <a:xfrm>
              <a:off x="1169" y="2618"/>
              <a:ext cx="106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[2]: sub r4, r2, r5</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Rectangle 23"/>
            <p:cNvSpPr>
              <a:spLocks noChangeArrowheads="1"/>
            </p:cNvSpPr>
            <p:nvPr/>
          </p:nvSpPr>
          <p:spPr bwMode="auto">
            <a:xfrm>
              <a:off x="1169" y="2917"/>
              <a:ext cx="106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[3]: mul r5, r8, r9</a:t>
              </a:r>
              <a:endParaRPr kumimoji="0" lang="en-US" sz="1800" b="0" i="0" u="none" strike="noStrike" cap="none" normalizeH="0" baseline="0" smtClean="0">
                <a:ln>
                  <a:noFill/>
                </a:ln>
                <a:solidFill>
                  <a:schemeClr val="tx1"/>
                </a:solidFill>
                <a:effectLst/>
                <a:latin typeface="Arial" pitchFamily="34" charset="0"/>
              </a:endParaRPr>
            </a:p>
          </p:txBody>
        </p:sp>
        <p:sp>
          <p:nvSpPr>
            <p:cNvPr id="28" name="Oval 24"/>
            <p:cNvSpPr>
              <a:spLocks noChangeArrowheads="1"/>
            </p:cNvSpPr>
            <p:nvPr/>
          </p:nvSpPr>
          <p:spPr bwMode="auto">
            <a:xfrm>
              <a:off x="3145" y="2174"/>
              <a:ext cx="176" cy="141"/>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3201" y="2165"/>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ans"/>
                </a:rPr>
                <a:t>1</a:t>
              </a:r>
              <a:endParaRPr kumimoji="0" lang="en-US" b="0" i="0" u="none" strike="noStrike" cap="none" normalizeH="0" baseline="0" dirty="0" smtClean="0">
                <a:ln>
                  <a:noFill/>
                </a:ln>
                <a:solidFill>
                  <a:schemeClr val="tx1"/>
                </a:solidFill>
                <a:effectLst/>
                <a:latin typeface="Arial" pitchFamily="34" charset="0"/>
              </a:endParaRPr>
            </a:p>
          </p:txBody>
        </p:sp>
        <p:sp>
          <p:nvSpPr>
            <p:cNvPr id="30" name="Oval 26"/>
            <p:cNvSpPr>
              <a:spLocks noChangeArrowheads="1"/>
            </p:cNvSpPr>
            <p:nvPr/>
          </p:nvSpPr>
          <p:spPr bwMode="auto">
            <a:xfrm>
              <a:off x="3392" y="2394"/>
              <a:ext cx="176" cy="141"/>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7"/>
            <p:cNvSpPr>
              <a:spLocks noChangeArrowheads="1"/>
            </p:cNvSpPr>
            <p:nvPr/>
          </p:nvSpPr>
          <p:spPr bwMode="auto">
            <a:xfrm>
              <a:off x="3443" y="2369"/>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ans"/>
                </a:rPr>
                <a:t>1</a:t>
              </a:r>
              <a:endParaRPr kumimoji="0" lang="en-US" b="0" i="0" u="none" strike="noStrike" cap="none" normalizeH="0" baseline="0" dirty="0" smtClean="0">
                <a:ln>
                  <a:noFill/>
                </a:ln>
                <a:solidFill>
                  <a:schemeClr val="tx1"/>
                </a:solidFill>
                <a:effectLst/>
                <a:latin typeface="Arial" pitchFamily="34" charset="0"/>
              </a:endParaRPr>
            </a:p>
          </p:txBody>
        </p:sp>
        <p:sp>
          <p:nvSpPr>
            <p:cNvPr id="32" name="Oval 28"/>
            <p:cNvSpPr>
              <a:spLocks noChangeArrowheads="1"/>
            </p:cNvSpPr>
            <p:nvPr/>
          </p:nvSpPr>
          <p:spPr bwMode="auto">
            <a:xfrm>
              <a:off x="3622" y="2614"/>
              <a:ext cx="176" cy="142"/>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9"/>
            <p:cNvSpPr>
              <a:spLocks noChangeArrowheads="1"/>
            </p:cNvSpPr>
            <p:nvPr/>
          </p:nvSpPr>
          <p:spPr bwMode="auto">
            <a:xfrm>
              <a:off x="3679" y="2610"/>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ans"/>
                </a:rPr>
                <a:t>1</a:t>
              </a:r>
              <a:endParaRPr kumimoji="0" lang="en-US" b="0" i="0" u="none" strike="noStrike" cap="none" normalizeH="0" baseline="0" dirty="0" smtClean="0">
                <a:ln>
                  <a:noFill/>
                </a:ln>
                <a:solidFill>
                  <a:schemeClr val="tx1"/>
                </a:solidFill>
                <a:effectLst/>
                <a:latin typeface="Arial" pitchFamily="34" charset="0"/>
              </a:endParaRPr>
            </a:p>
          </p:txBody>
        </p:sp>
        <p:sp>
          <p:nvSpPr>
            <p:cNvPr id="34" name="Rectangle 30"/>
            <p:cNvSpPr>
              <a:spLocks noChangeArrowheads="1"/>
            </p:cNvSpPr>
            <p:nvPr/>
          </p:nvSpPr>
          <p:spPr bwMode="auto">
            <a:xfrm>
              <a:off x="3846" y="2792"/>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1"/>
            <p:cNvSpPr>
              <a:spLocks noChangeArrowheads="1"/>
            </p:cNvSpPr>
            <p:nvPr/>
          </p:nvSpPr>
          <p:spPr bwMode="auto">
            <a:xfrm>
              <a:off x="4088" y="2792"/>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4328" y="2792"/>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3"/>
            <p:cNvSpPr>
              <a:spLocks noChangeArrowheads="1"/>
            </p:cNvSpPr>
            <p:nvPr/>
          </p:nvSpPr>
          <p:spPr bwMode="auto">
            <a:xfrm>
              <a:off x="4570" y="2792"/>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4"/>
            <p:cNvSpPr>
              <a:spLocks noChangeArrowheads="1"/>
            </p:cNvSpPr>
            <p:nvPr/>
          </p:nvSpPr>
          <p:spPr bwMode="auto">
            <a:xfrm>
              <a:off x="4811" y="2792"/>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5"/>
            <p:cNvSpPr>
              <a:spLocks noChangeArrowheads="1"/>
            </p:cNvSpPr>
            <p:nvPr/>
          </p:nvSpPr>
          <p:spPr bwMode="auto">
            <a:xfrm>
              <a:off x="4085" y="3008"/>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6"/>
            <p:cNvSpPr>
              <a:spLocks noChangeArrowheads="1"/>
            </p:cNvSpPr>
            <p:nvPr/>
          </p:nvSpPr>
          <p:spPr bwMode="auto">
            <a:xfrm>
              <a:off x="4327" y="3008"/>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7"/>
            <p:cNvSpPr>
              <a:spLocks noChangeArrowheads="1"/>
            </p:cNvSpPr>
            <p:nvPr/>
          </p:nvSpPr>
          <p:spPr bwMode="auto">
            <a:xfrm>
              <a:off x="4568" y="3008"/>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8"/>
            <p:cNvSpPr>
              <a:spLocks noChangeArrowheads="1"/>
            </p:cNvSpPr>
            <p:nvPr/>
          </p:nvSpPr>
          <p:spPr bwMode="auto">
            <a:xfrm>
              <a:off x="4810" y="3008"/>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9"/>
            <p:cNvSpPr>
              <a:spLocks noChangeArrowheads="1"/>
            </p:cNvSpPr>
            <p:nvPr/>
          </p:nvSpPr>
          <p:spPr bwMode="auto">
            <a:xfrm>
              <a:off x="5051" y="3008"/>
              <a:ext cx="241" cy="217"/>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Oval 40"/>
            <p:cNvSpPr>
              <a:spLocks noChangeArrowheads="1"/>
            </p:cNvSpPr>
            <p:nvPr/>
          </p:nvSpPr>
          <p:spPr bwMode="auto">
            <a:xfrm>
              <a:off x="3878" y="2826"/>
              <a:ext cx="175" cy="142"/>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1"/>
            <p:cNvSpPr>
              <a:spLocks noChangeArrowheads="1"/>
            </p:cNvSpPr>
            <p:nvPr/>
          </p:nvSpPr>
          <p:spPr bwMode="auto">
            <a:xfrm>
              <a:off x="3928" y="2822"/>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ans"/>
                </a:rPr>
                <a:t>1</a:t>
              </a:r>
              <a:endParaRPr kumimoji="0" lang="en-US" b="0" i="0" u="none" strike="noStrike" cap="none" normalizeH="0" baseline="0" dirty="0" smtClean="0">
                <a:ln>
                  <a:noFill/>
                </a:ln>
                <a:solidFill>
                  <a:schemeClr val="tx1"/>
                </a:solidFill>
                <a:effectLst/>
                <a:latin typeface="Arial" pitchFamily="34" charset="0"/>
              </a:endParaRPr>
            </a:p>
          </p:txBody>
        </p:sp>
        <p:sp>
          <p:nvSpPr>
            <p:cNvPr id="46" name="Oval 42"/>
            <p:cNvSpPr>
              <a:spLocks noChangeArrowheads="1"/>
            </p:cNvSpPr>
            <p:nvPr/>
          </p:nvSpPr>
          <p:spPr bwMode="auto">
            <a:xfrm>
              <a:off x="4108" y="3046"/>
              <a:ext cx="176" cy="142"/>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3"/>
            <p:cNvSpPr>
              <a:spLocks noChangeArrowheads="1"/>
            </p:cNvSpPr>
            <p:nvPr/>
          </p:nvSpPr>
          <p:spPr bwMode="auto">
            <a:xfrm>
              <a:off x="4131" y="3042"/>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1</a:t>
              </a:r>
              <a:endParaRPr kumimoji="0" lang="en-US" b="0" i="0" u="none" strike="noStrike" cap="none" normalizeH="0" baseline="0" smtClean="0">
                <a:ln>
                  <a:noFill/>
                </a:ln>
                <a:solidFill>
                  <a:schemeClr val="tx1"/>
                </a:solidFill>
                <a:effectLst/>
                <a:latin typeface="Arial" pitchFamily="34" charset="0"/>
              </a:endParaRPr>
            </a:p>
          </p:txBody>
        </p:sp>
        <p:sp>
          <p:nvSpPr>
            <p:cNvPr id="48" name="Oval 44"/>
            <p:cNvSpPr>
              <a:spLocks noChangeArrowheads="1"/>
            </p:cNvSpPr>
            <p:nvPr/>
          </p:nvSpPr>
          <p:spPr bwMode="auto">
            <a:xfrm>
              <a:off x="3390" y="2157"/>
              <a:ext cx="175" cy="142"/>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45"/>
            <p:cNvSpPr>
              <a:spLocks noChangeArrowheads="1"/>
            </p:cNvSpPr>
            <p:nvPr/>
          </p:nvSpPr>
          <p:spPr bwMode="auto">
            <a:xfrm>
              <a:off x="3413" y="2153"/>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ans"/>
                </a:rPr>
                <a:t>2</a:t>
              </a:r>
              <a:endParaRPr kumimoji="0" lang="en-US" b="0" i="0" u="none" strike="noStrike" cap="none" normalizeH="0" baseline="0" dirty="0" smtClean="0">
                <a:ln>
                  <a:noFill/>
                </a:ln>
                <a:solidFill>
                  <a:schemeClr val="tx1"/>
                </a:solidFill>
                <a:effectLst/>
                <a:latin typeface="Arial" pitchFamily="34" charset="0"/>
              </a:endParaRPr>
            </a:p>
          </p:txBody>
        </p:sp>
        <p:sp>
          <p:nvSpPr>
            <p:cNvPr id="50" name="Oval 46"/>
            <p:cNvSpPr>
              <a:spLocks noChangeArrowheads="1"/>
            </p:cNvSpPr>
            <p:nvPr/>
          </p:nvSpPr>
          <p:spPr bwMode="auto">
            <a:xfrm>
              <a:off x="3636" y="2377"/>
              <a:ext cx="176" cy="142"/>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47"/>
            <p:cNvSpPr>
              <a:spLocks noChangeArrowheads="1"/>
            </p:cNvSpPr>
            <p:nvPr/>
          </p:nvSpPr>
          <p:spPr bwMode="auto">
            <a:xfrm>
              <a:off x="3659" y="2373"/>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2</a:t>
              </a:r>
              <a:endParaRPr kumimoji="0" lang="en-US" b="0" i="0" u="none" strike="noStrike" cap="none" normalizeH="0" baseline="0" smtClean="0">
                <a:ln>
                  <a:noFill/>
                </a:ln>
                <a:solidFill>
                  <a:schemeClr val="tx1"/>
                </a:solidFill>
                <a:effectLst/>
                <a:latin typeface="Arial" pitchFamily="34" charset="0"/>
              </a:endParaRPr>
            </a:p>
          </p:txBody>
        </p:sp>
        <p:sp>
          <p:nvSpPr>
            <p:cNvPr id="52" name="Oval 48"/>
            <p:cNvSpPr>
              <a:spLocks noChangeArrowheads="1"/>
            </p:cNvSpPr>
            <p:nvPr/>
          </p:nvSpPr>
          <p:spPr bwMode="auto">
            <a:xfrm>
              <a:off x="3867" y="2597"/>
              <a:ext cx="175" cy="142"/>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9"/>
            <p:cNvSpPr>
              <a:spLocks noChangeArrowheads="1"/>
            </p:cNvSpPr>
            <p:nvPr/>
          </p:nvSpPr>
          <p:spPr bwMode="auto">
            <a:xfrm>
              <a:off x="3921" y="2594"/>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ans"/>
                </a:rPr>
                <a:t>2</a:t>
              </a:r>
              <a:endParaRPr kumimoji="0" lang="en-US" b="0" i="0" u="none" strike="noStrike" cap="none" normalizeH="0" baseline="0" dirty="0" smtClean="0">
                <a:ln>
                  <a:noFill/>
                </a:ln>
                <a:solidFill>
                  <a:schemeClr val="tx1"/>
                </a:solidFill>
                <a:effectLst/>
                <a:latin typeface="Arial" pitchFamily="34" charset="0"/>
              </a:endParaRPr>
            </a:p>
          </p:txBody>
        </p:sp>
        <p:sp>
          <p:nvSpPr>
            <p:cNvPr id="54" name="Oval 50"/>
            <p:cNvSpPr>
              <a:spLocks noChangeArrowheads="1"/>
            </p:cNvSpPr>
            <p:nvPr/>
          </p:nvSpPr>
          <p:spPr bwMode="auto">
            <a:xfrm>
              <a:off x="4122" y="2810"/>
              <a:ext cx="176" cy="141"/>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1"/>
            <p:cNvSpPr>
              <a:spLocks noChangeArrowheads="1"/>
            </p:cNvSpPr>
            <p:nvPr/>
          </p:nvSpPr>
          <p:spPr bwMode="auto">
            <a:xfrm>
              <a:off x="4183" y="2805"/>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ans"/>
                </a:rPr>
                <a:t>2</a:t>
              </a:r>
              <a:endParaRPr kumimoji="0" lang="en-US" b="0" i="0" u="none" strike="noStrike" cap="none" normalizeH="0" baseline="0" dirty="0" smtClean="0">
                <a:ln>
                  <a:noFill/>
                </a:ln>
                <a:solidFill>
                  <a:schemeClr val="tx1"/>
                </a:solidFill>
                <a:effectLst/>
                <a:latin typeface="Arial" pitchFamily="34" charset="0"/>
              </a:endParaRPr>
            </a:p>
          </p:txBody>
        </p:sp>
        <p:sp>
          <p:nvSpPr>
            <p:cNvPr id="56" name="Oval 52"/>
            <p:cNvSpPr>
              <a:spLocks noChangeArrowheads="1"/>
            </p:cNvSpPr>
            <p:nvPr/>
          </p:nvSpPr>
          <p:spPr bwMode="auto">
            <a:xfrm>
              <a:off x="4353" y="3030"/>
              <a:ext cx="175" cy="141"/>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3"/>
            <p:cNvSpPr>
              <a:spLocks noChangeArrowheads="1"/>
            </p:cNvSpPr>
            <p:nvPr/>
          </p:nvSpPr>
          <p:spPr bwMode="auto">
            <a:xfrm>
              <a:off x="4376" y="3026"/>
              <a:ext cx="1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ans"/>
                </a:rPr>
                <a:t> 2 </a:t>
              </a:r>
              <a:endParaRPr kumimoji="0" lang="en-US" b="0" i="0" u="none" strike="noStrike" cap="none" normalizeH="0" baseline="0" dirty="0" smtClean="0">
                <a:ln>
                  <a:noFill/>
                </a:ln>
                <a:solidFill>
                  <a:schemeClr val="tx1"/>
                </a:solidFill>
                <a:effectLst/>
                <a:latin typeface="Arial" pitchFamily="34" charset="0"/>
              </a:endParaRPr>
            </a:p>
          </p:txBody>
        </p:sp>
        <p:sp>
          <p:nvSpPr>
            <p:cNvPr id="58" name="Oval 54"/>
            <p:cNvSpPr>
              <a:spLocks noChangeArrowheads="1"/>
            </p:cNvSpPr>
            <p:nvPr/>
          </p:nvSpPr>
          <p:spPr bwMode="auto">
            <a:xfrm>
              <a:off x="3634" y="2165"/>
              <a:ext cx="175" cy="142"/>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5"/>
            <p:cNvSpPr>
              <a:spLocks noChangeArrowheads="1"/>
            </p:cNvSpPr>
            <p:nvPr/>
          </p:nvSpPr>
          <p:spPr bwMode="auto">
            <a:xfrm>
              <a:off x="3657" y="216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3</a:t>
              </a:r>
              <a:endParaRPr kumimoji="0" lang="en-US" b="0" i="0" u="none" strike="noStrike" cap="none" normalizeH="0" baseline="0" smtClean="0">
                <a:ln>
                  <a:noFill/>
                </a:ln>
                <a:solidFill>
                  <a:schemeClr val="tx1"/>
                </a:solidFill>
                <a:effectLst/>
                <a:latin typeface="Arial" pitchFamily="34" charset="0"/>
              </a:endParaRPr>
            </a:p>
          </p:txBody>
        </p:sp>
        <p:sp>
          <p:nvSpPr>
            <p:cNvPr id="60" name="Oval 56"/>
            <p:cNvSpPr>
              <a:spLocks noChangeArrowheads="1"/>
            </p:cNvSpPr>
            <p:nvPr/>
          </p:nvSpPr>
          <p:spPr bwMode="auto">
            <a:xfrm>
              <a:off x="3881" y="2386"/>
              <a:ext cx="175" cy="141"/>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7"/>
            <p:cNvSpPr>
              <a:spLocks noChangeArrowheads="1"/>
            </p:cNvSpPr>
            <p:nvPr/>
          </p:nvSpPr>
          <p:spPr bwMode="auto">
            <a:xfrm>
              <a:off x="3904" y="2382"/>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3</a:t>
              </a:r>
              <a:endParaRPr kumimoji="0" lang="en-US" b="0" i="0" u="none" strike="noStrike" cap="none" normalizeH="0" baseline="0" smtClean="0">
                <a:ln>
                  <a:noFill/>
                </a:ln>
                <a:solidFill>
                  <a:schemeClr val="tx1"/>
                </a:solidFill>
                <a:effectLst/>
                <a:latin typeface="Arial" pitchFamily="34" charset="0"/>
              </a:endParaRPr>
            </a:p>
          </p:txBody>
        </p:sp>
        <p:sp>
          <p:nvSpPr>
            <p:cNvPr id="62" name="Oval 58"/>
            <p:cNvSpPr>
              <a:spLocks noChangeArrowheads="1"/>
            </p:cNvSpPr>
            <p:nvPr/>
          </p:nvSpPr>
          <p:spPr bwMode="auto">
            <a:xfrm>
              <a:off x="4111" y="2606"/>
              <a:ext cx="175" cy="142"/>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Rectangle 59"/>
            <p:cNvSpPr>
              <a:spLocks noChangeArrowheads="1"/>
            </p:cNvSpPr>
            <p:nvPr/>
          </p:nvSpPr>
          <p:spPr bwMode="auto">
            <a:xfrm>
              <a:off x="4134" y="2602"/>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3</a:t>
              </a:r>
              <a:endParaRPr kumimoji="0" lang="en-US" b="0" i="0" u="none" strike="noStrike" cap="none" normalizeH="0" baseline="0" smtClean="0">
                <a:ln>
                  <a:noFill/>
                </a:ln>
                <a:solidFill>
                  <a:schemeClr val="tx1"/>
                </a:solidFill>
                <a:effectLst/>
                <a:latin typeface="Arial" pitchFamily="34" charset="0"/>
              </a:endParaRPr>
            </a:p>
          </p:txBody>
        </p:sp>
        <p:sp>
          <p:nvSpPr>
            <p:cNvPr id="64" name="Oval 60"/>
            <p:cNvSpPr>
              <a:spLocks noChangeArrowheads="1"/>
            </p:cNvSpPr>
            <p:nvPr/>
          </p:nvSpPr>
          <p:spPr bwMode="auto">
            <a:xfrm>
              <a:off x="4367" y="2818"/>
              <a:ext cx="175" cy="141"/>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1"/>
            <p:cNvSpPr>
              <a:spLocks noChangeArrowheads="1"/>
            </p:cNvSpPr>
            <p:nvPr/>
          </p:nvSpPr>
          <p:spPr bwMode="auto">
            <a:xfrm>
              <a:off x="4390" y="2814"/>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3</a:t>
              </a:r>
              <a:endParaRPr kumimoji="0" lang="en-US" b="0" i="0" u="none" strike="noStrike" cap="none" normalizeH="0" baseline="0" smtClean="0">
                <a:ln>
                  <a:noFill/>
                </a:ln>
                <a:solidFill>
                  <a:schemeClr val="tx1"/>
                </a:solidFill>
                <a:effectLst/>
                <a:latin typeface="Arial" pitchFamily="34" charset="0"/>
              </a:endParaRPr>
            </a:p>
          </p:txBody>
        </p:sp>
        <p:sp>
          <p:nvSpPr>
            <p:cNvPr id="66" name="Oval 62"/>
            <p:cNvSpPr>
              <a:spLocks noChangeArrowheads="1"/>
            </p:cNvSpPr>
            <p:nvPr/>
          </p:nvSpPr>
          <p:spPr bwMode="auto">
            <a:xfrm>
              <a:off x="4597" y="3038"/>
              <a:ext cx="175" cy="141"/>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3"/>
            <p:cNvSpPr>
              <a:spLocks noChangeArrowheads="1"/>
            </p:cNvSpPr>
            <p:nvPr/>
          </p:nvSpPr>
          <p:spPr bwMode="auto">
            <a:xfrm>
              <a:off x="4620" y="3034"/>
              <a:ext cx="1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ans"/>
                </a:rPr>
                <a:t> 3</a:t>
              </a:r>
              <a:endParaRPr kumimoji="0" lang="en-US" b="0" i="0" u="none" strike="noStrike" cap="none" normalizeH="0" baseline="0" dirty="0" smtClean="0">
                <a:ln>
                  <a:noFill/>
                </a:ln>
                <a:solidFill>
                  <a:schemeClr val="tx1"/>
                </a:solidFill>
                <a:effectLst/>
                <a:latin typeface="Arial" pitchFamily="34" charset="0"/>
              </a:endParaRPr>
            </a:p>
          </p:txBody>
        </p:sp>
        <p:sp>
          <p:nvSpPr>
            <p:cNvPr id="68" name="Freeform 64"/>
            <p:cNvSpPr>
              <a:spLocks/>
            </p:cNvSpPr>
            <p:nvPr/>
          </p:nvSpPr>
          <p:spPr bwMode="auto">
            <a:xfrm>
              <a:off x="2774" y="2144"/>
              <a:ext cx="292" cy="201"/>
            </a:xfrm>
            <a:custGeom>
              <a:avLst/>
              <a:gdLst>
                <a:gd name="T0" fmla="*/ 456 w 1333"/>
                <a:gd name="T1" fmla="*/ 0 h 912"/>
                <a:gd name="T2" fmla="*/ 877 w 1333"/>
                <a:gd name="T3" fmla="*/ 0 h 912"/>
                <a:gd name="T4" fmla="*/ 1333 w 1333"/>
                <a:gd name="T5" fmla="*/ 456 h 912"/>
                <a:gd name="T6" fmla="*/ 877 w 1333"/>
                <a:gd name="T7" fmla="*/ 912 h 912"/>
                <a:gd name="T8" fmla="*/ 456 w 1333"/>
                <a:gd name="T9" fmla="*/ 912 h 912"/>
                <a:gd name="T10" fmla="*/ 0 w 1333"/>
                <a:gd name="T11" fmla="*/ 456 h 912"/>
                <a:gd name="T12" fmla="*/ 456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6" y="0"/>
                  </a:moveTo>
                  <a:lnTo>
                    <a:pt x="877" y="0"/>
                  </a:lnTo>
                  <a:cubicBezTo>
                    <a:pt x="1130" y="0"/>
                    <a:pt x="1333" y="204"/>
                    <a:pt x="1333" y="456"/>
                  </a:cubicBezTo>
                  <a:cubicBezTo>
                    <a:pt x="1333" y="709"/>
                    <a:pt x="1130" y="912"/>
                    <a:pt x="877" y="912"/>
                  </a:cubicBezTo>
                  <a:lnTo>
                    <a:pt x="456" y="912"/>
                  </a:lnTo>
                  <a:cubicBezTo>
                    <a:pt x="203" y="912"/>
                    <a:pt x="0" y="709"/>
                    <a:pt x="0" y="456"/>
                  </a:cubicBezTo>
                  <a:cubicBezTo>
                    <a:pt x="0" y="204"/>
                    <a:pt x="203" y="0"/>
                    <a:pt x="456" y="0"/>
                  </a:cubicBezTo>
                  <a:close/>
                </a:path>
              </a:pathLst>
            </a:custGeom>
            <a:solidFill>
              <a:srgbClr val="AAEE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5"/>
            <p:cNvSpPr>
              <a:spLocks noChangeArrowheads="1"/>
            </p:cNvSpPr>
            <p:nvPr/>
          </p:nvSpPr>
          <p:spPr bwMode="auto">
            <a:xfrm>
              <a:off x="2855" y="2171"/>
              <a:ext cx="18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IF</a:t>
              </a:r>
              <a:endParaRPr kumimoji="0" lang="en-US" sz="1800" b="0" i="0" u="none" strike="noStrike" cap="none" normalizeH="0" baseline="0" smtClean="0">
                <a:ln>
                  <a:noFill/>
                </a:ln>
                <a:solidFill>
                  <a:schemeClr val="tx1"/>
                </a:solidFill>
                <a:effectLst/>
                <a:latin typeface="Arial" pitchFamily="34" charset="0"/>
              </a:endParaRPr>
            </a:p>
          </p:txBody>
        </p:sp>
        <p:sp>
          <p:nvSpPr>
            <p:cNvPr id="70" name="Freeform 66"/>
            <p:cNvSpPr>
              <a:spLocks/>
            </p:cNvSpPr>
            <p:nvPr/>
          </p:nvSpPr>
          <p:spPr bwMode="auto">
            <a:xfrm>
              <a:off x="2769" y="2372"/>
              <a:ext cx="293" cy="201"/>
            </a:xfrm>
            <a:custGeom>
              <a:avLst/>
              <a:gdLst>
                <a:gd name="T0" fmla="*/ 455 w 1333"/>
                <a:gd name="T1" fmla="*/ 0 h 912"/>
                <a:gd name="T2" fmla="*/ 877 w 1333"/>
                <a:gd name="T3" fmla="*/ 0 h 912"/>
                <a:gd name="T4" fmla="*/ 1333 w 1333"/>
                <a:gd name="T5" fmla="*/ 456 h 912"/>
                <a:gd name="T6" fmla="*/ 877 w 1333"/>
                <a:gd name="T7" fmla="*/ 912 h 912"/>
                <a:gd name="T8" fmla="*/ 455 w 1333"/>
                <a:gd name="T9" fmla="*/ 912 h 912"/>
                <a:gd name="T10" fmla="*/ 0 w 1333"/>
                <a:gd name="T11" fmla="*/ 456 h 912"/>
                <a:gd name="T12" fmla="*/ 455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5" y="0"/>
                  </a:moveTo>
                  <a:lnTo>
                    <a:pt x="877" y="0"/>
                  </a:lnTo>
                  <a:cubicBezTo>
                    <a:pt x="1130" y="0"/>
                    <a:pt x="1333" y="204"/>
                    <a:pt x="1333" y="456"/>
                  </a:cubicBezTo>
                  <a:cubicBezTo>
                    <a:pt x="1333" y="709"/>
                    <a:pt x="1130" y="912"/>
                    <a:pt x="877" y="912"/>
                  </a:cubicBezTo>
                  <a:lnTo>
                    <a:pt x="455" y="912"/>
                  </a:lnTo>
                  <a:cubicBezTo>
                    <a:pt x="203" y="912"/>
                    <a:pt x="0" y="709"/>
                    <a:pt x="0" y="456"/>
                  </a:cubicBezTo>
                  <a:cubicBezTo>
                    <a:pt x="0" y="204"/>
                    <a:pt x="203" y="0"/>
                    <a:pt x="455" y="0"/>
                  </a:cubicBezTo>
                  <a:close/>
                </a:path>
              </a:pathLst>
            </a:custGeom>
            <a:solidFill>
              <a:srgbClr val="AAEE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67"/>
            <p:cNvSpPr>
              <a:spLocks noChangeArrowheads="1"/>
            </p:cNvSpPr>
            <p:nvPr/>
          </p:nvSpPr>
          <p:spPr bwMode="auto">
            <a:xfrm>
              <a:off x="2811" y="2399"/>
              <a:ext cx="24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72" name="Freeform 68"/>
            <p:cNvSpPr>
              <a:spLocks/>
            </p:cNvSpPr>
            <p:nvPr/>
          </p:nvSpPr>
          <p:spPr bwMode="auto">
            <a:xfrm>
              <a:off x="2773" y="2605"/>
              <a:ext cx="293" cy="201"/>
            </a:xfrm>
            <a:custGeom>
              <a:avLst/>
              <a:gdLst>
                <a:gd name="T0" fmla="*/ 456 w 1333"/>
                <a:gd name="T1" fmla="*/ 0 h 912"/>
                <a:gd name="T2" fmla="*/ 878 w 1333"/>
                <a:gd name="T3" fmla="*/ 0 h 912"/>
                <a:gd name="T4" fmla="*/ 1333 w 1333"/>
                <a:gd name="T5" fmla="*/ 456 h 912"/>
                <a:gd name="T6" fmla="*/ 878 w 1333"/>
                <a:gd name="T7" fmla="*/ 912 h 912"/>
                <a:gd name="T8" fmla="*/ 456 w 1333"/>
                <a:gd name="T9" fmla="*/ 912 h 912"/>
                <a:gd name="T10" fmla="*/ 0 w 1333"/>
                <a:gd name="T11" fmla="*/ 456 h 912"/>
                <a:gd name="T12" fmla="*/ 456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6" y="0"/>
                  </a:moveTo>
                  <a:lnTo>
                    <a:pt x="878" y="0"/>
                  </a:lnTo>
                  <a:cubicBezTo>
                    <a:pt x="1130" y="0"/>
                    <a:pt x="1333" y="203"/>
                    <a:pt x="1333" y="456"/>
                  </a:cubicBezTo>
                  <a:cubicBezTo>
                    <a:pt x="1333" y="708"/>
                    <a:pt x="1130" y="912"/>
                    <a:pt x="878" y="912"/>
                  </a:cubicBezTo>
                  <a:lnTo>
                    <a:pt x="456" y="912"/>
                  </a:lnTo>
                  <a:cubicBezTo>
                    <a:pt x="203" y="912"/>
                    <a:pt x="0" y="708"/>
                    <a:pt x="0" y="456"/>
                  </a:cubicBezTo>
                  <a:cubicBezTo>
                    <a:pt x="0" y="203"/>
                    <a:pt x="203" y="0"/>
                    <a:pt x="456" y="0"/>
                  </a:cubicBezTo>
                  <a:close/>
                </a:path>
              </a:pathLst>
            </a:custGeom>
            <a:solidFill>
              <a:srgbClr val="AAEE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69"/>
            <p:cNvSpPr>
              <a:spLocks noChangeArrowheads="1"/>
            </p:cNvSpPr>
            <p:nvPr/>
          </p:nvSpPr>
          <p:spPr bwMode="auto">
            <a:xfrm>
              <a:off x="2809" y="2632"/>
              <a:ext cx="2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EX</a:t>
              </a:r>
              <a:endParaRPr kumimoji="0" lang="en-US" sz="1800" b="0" i="0" u="none" strike="noStrike" cap="none" normalizeH="0" baseline="0" smtClean="0">
                <a:ln>
                  <a:noFill/>
                </a:ln>
                <a:solidFill>
                  <a:schemeClr val="tx1"/>
                </a:solidFill>
                <a:effectLst/>
                <a:latin typeface="Arial" pitchFamily="34" charset="0"/>
              </a:endParaRPr>
            </a:p>
          </p:txBody>
        </p:sp>
        <p:sp>
          <p:nvSpPr>
            <p:cNvPr id="74" name="Freeform 70"/>
            <p:cNvSpPr>
              <a:spLocks/>
            </p:cNvSpPr>
            <p:nvPr/>
          </p:nvSpPr>
          <p:spPr bwMode="auto">
            <a:xfrm>
              <a:off x="2773" y="2825"/>
              <a:ext cx="293" cy="201"/>
            </a:xfrm>
            <a:custGeom>
              <a:avLst/>
              <a:gdLst>
                <a:gd name="T0" fmla="*/ 456 w 1333"/>
                <a:gd name="T1" fmla="*/ 0 h 912"/>
                <a:gd name="T2" fmla="*/ 878 w 1333"/>
                <a:gd name="T3" fmla="*/ 0 h 912"/>
                <a:gd name="T4" fmla="*/ 1333 w 1333"/>
                <a:gd name="T5" fmla="*/ 456 h 912"/>
                <a:gd name="T6" fmla="*/ 878 w 1333"/>
                <a:gd name="T7" fmla="*/ 912 h 912"/>
                <a:gd name="T8" fmla="*/ 456 w 1333"/>
                <a:gd name="T9" fmla="*/ 912 h 912"/>
                <a:gd name="T10" fmla="*/ 0 w 1333"/>
                <a:gd name="T11" fmla="*/ 456 h 912"/>
                <a:gd name="T12" fmla="*/ 456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6" y="0"/>
                  </a:moveTo>
                  <a:lnTo>
                    <a:pt x="878" y="0"/>
                  </a:lnTo>
                  <a:cubicBezTo>
                    <a:pt x="1130" y="0"/>
                    <a:pt x="1333" y="203"/>
                    <a:pt x="1333" y="456"/>
                  </a:cubicBezTo>
                  <a:cubicBezTo>
                    <a:pt x="1333" y="709"/>
                    <a:pt x="1130" y="912"/>
                    <a:pt x="878" y="912"/>
                  </a:cubicBezTo>
                  <a:lnTo>
                    <a:pt x="456" y="912"/>
                  </a:lnTo>
                  <a:cubicBezTo>
                    <a:pt x="203" y="912"/>
                    <a:pt x="0" y="709"/>
                    <a:pt x="0" y="456"/>
                  </a:cubicBezTo>
                  <a:cubicBezTo>
                    <a:pt x="0" y="203"/>
                    <a:pt x="203" y="0"/>
                    <a:pt x="456" y="0"/>
                  </a:cubicBezTo>
                  <a:close/>
                </a:path>
              </a:pathLst>
            </a:custGeom>
            <a:solidFill>
              <a:srgbClr val="AAEE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71"/>
            <p:cNvSpPr>
              <a:spLocks noChangeArrowheads="1"/>
            </p:cNvSpPr>
            <p:nvPr/>
          </p:nvSpPr>
          <p:spPr bwMode="auto">
            <a:xfrm>
              <a:off x="2803" y="2852"/>
              <a:ext cx="26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MA</a:t>
              </a:r>
              <a:endParaRPr kumimoji="0" lang="en-US" sz="1800" b="0" i="0" u="none" strike="noStrike" cap="none" normalizeH="0" baseline="0" smtClean="0">
                <a:ln>
                  <a:noFill/>
                </a:ln>
                <a:solidFill>
                  <a:schemeClr val="tx1"/>
                </a:solidFill>
                <a:effectLst/>
                <a:latin typeface="Arial" pitchFamily="34" charset="0"/>
              </a:endParaRPr>
            </a:p>
          </p:txBody>
        </p:sp>
        <p:sp>
          <p:nvSpPr>
            <p:cNvPr id="76" name="Freeform 72"/>
            <p:cNvSpPr>
              <a:spLocks/>
            </p:cNvSpPr>
            <p:nvPr/>
          </p:nvSpPr>
          <p:spPr bwMode="auto">
            <a:xfrm>
              <a:off x="2778" y="3046"/>
              <a:ext cx="293" cy="200"/>
            </a:xfrm>
            <a:custGeom>
              <a:avLst/>
              <a:gdLst>
                <a:gd name="T0" fmla="*/ 456 w 1334"/>
                <a:gd name="T1" fmla="*/ 0 h 912"/>
                <a:gd name="T2" fmla="*/ 878 w 1334"/>
                <a:gd name="T3" fmla="*/ 0 h 912"/>
                <a:gd name="T4" fmla="*/ 1334 w 1334"/>
                <a:gd name="T5" fmla="*/ 456 h 912"/>
                <a:gd name="T6" fmla="*/ 878 w 1334"/>
                <a:gd name="T7" fmla="*/ 912 h 912"/>
                <a:gd name="T8" fmla="*/ 456 w 1334"/>
                <a:gd name="T9" fmla="*/ 912 h 912"/>
                <a:gd name="T10" fmla="*/ 0 w 1334"/>
                <a:gd name="T11" fmla="*/ 456 h 912"/>
                <a:gd name="T12" fmla="*/ 456 w 1334"/>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4" h="912">
                  <a:moveTo>
                    <a:pt x="456" y="0"/>
                  </a:moveTo>
                  <a:lnTo>
                    <a:pt x="878" y="0"/>
                  </a:lnTo>
                  <a:cubicBezTo>
                    <a:pt x="1130" y="0"/>
                    <a:pt x="1334" y="204"/>
                    <a:pt x="1334" y="456"/>
                  </a:cubicBezTo>
                  <a:cubicBezTo>
                    <a:pt x="1334" y="709"/>
                    <a:pt x="1130" y="912"/>
                    <a:pt x="878" y="912"/>
                  </a:cubicBezTo>
                  <a:lnTo>
                    <a:pt x="456" y="912"/>
                  </a:lnTo>
                  <a:cubicBezTo>
                    <a:pt x="204" y="912"/>
                    <a:pt x="0" y="709"/>
                    <a:pt x="0" y="456"/>
                  </a:cubicBezTo>
                  <a:cubicBezTo>
                    <a:pt x="0" y="204"/>
                    <a:pt x="204" y="0"/>
                    <a:pt x="456" y="0"/>
                  </a:cubicBezTo>
                  <a:close/>
                </a:path>
              </a:pathLst>
            </a:custGeom>
            <a:solidFill>
              <a:srgbClr val="AAEE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3"/>
            <p:cNvSpPr>
              <a:spLocks noChangeArrowheads="1"/>
            </p:cNvSpPr>
            <p:nvPr/>
          </p:nvSpPr>
          <p:spPr bwMode="auto">
            <a:xfrm>
              <a:off x="2794" y="3061"/>
              <a:ext cx="2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RW</a:t>
              </a:r>
              <a:endParaRPr kumimoji="0" lang="en-US" sz="1800" b="0" i="0" u="none" strike="noStrike" cap="none" normalizeH="0" baseline="0" smtClean="0">
                <a:ln>
                  <a:noFill/>
                </a:ln>
                <a:solidFill>
                  <a:schemeClr val="tx1"/>
                </a:solidFill>
                <a:effectLst/>
                <a:latin typeface="Arial" pitchFamily="34" charset="0"/>
              </a:endParaRPr>
            </a:p>
          </p:txBody>
        </p:sp>
        <p:sp>
          <p:nvSpPr>
            <p:cNvPr id="78" name="Oval 74"/>
            <p:cNvSpPr>
              <a:spLocks noChangeArrowheads="1"/>
            </p:cNvSpPr>
            <p:nvPr/>
          </p:nvSpPr>
          <p:spPr bwMode="auto">
            <a:xfrm>
              <a:off x="3108" y="1792"/>
              <a:ext cx="205" cy="172"/>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5"/>
            <p:cNvSpPr>
              <a:spLocks noChangeArrowheads="1"/>
            </p:cNvSpPr>
            <p:nvPr/>
          </p:nvSpPr>
          <p:spPr bwMode="auto">
            <a:xfrm>
              <a:off x="3139" y="1787"/>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80" name="Oval 76"/>
            <p:cNvSpPr>
              <a:spLocks noChangeArrowheads="1"/>
            </p:cNvSpPr>
            <p:nvPr/>
          </p:nvSpPr>
          <p:spPr bwMode="auto">
            <a:xfrm>
              <a:off x="3361" y="1791"/>
              <a:ext cx="205" cy="172"/>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77"/>
            <p:cNvSpPr>
              <a:spLocks noChangeArrowheads="1"/>
            </p:cNvSpPr>
            <p:nvPr/>
          </p:nvSpPr>
          <p:spPr bwMode="auto">
            <a:xfrm>
              <a:off x="3392" y="1786"/>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2</a:t>
              </a:r>
              <a:endParaRPr kumimoji="0" lang="en-US" sz="1800" b="0" i="0" u="none" strike="noStrike" cap="none" normalizeH="0" baseline="0" smtClean="0">
                <a:ln>
                  <a:noFill/>
                </a:ln>
                <a:solidFill>
                  <a:schemeClr val="tx1"/>
                </a:solidFill>
                <a:effectLst/>
                <a:latin typeface="Arial" pitchFamily="34" charset="0"/>
              </a:endParaRPr>
            </a:p>
          </p:txBody>
        </p:sp>
        <p:sp>
          <p:nvSpPr>
            <p:cNvPr id="82" name="Oval 78"/>
            <p:cNvSpPr>
              <a:spLocks noChangeArrowheads="1"/>
            </p:cNvSpPr>
            <p:nvPr/>
          </p:nvSpPr>
          <p:spPr bwMode="auto">
            <a:xfrm>
              <a:off x="3606" y="1791"/>
              <a:ext cx="205" cy="172"/>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79"/>
            <p:cNvSpPr>
              <a:spLocks noChangeArrowheads="1"/>
            </p:cNvSpPr>
            <p:nvPr/>
          </p:nvSpPr>
          <p:spPr bwMode="auto">
            <a:xfrm>
              <a:off x="3637" y="1786"/>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3</a:t>
              </a:r>
              <a:endParaRPr kumimoji="0" lang="en-US" sz="1800" b="0" i="0" u="none" strike="noStrike" cap="none" normalizeH="0" baseline="0" smtClean="0">
                <a:ln>
                  <a:noFill/>
                </a:ln>
                <a:solidFill>
                  <a:schemeClr val="tx1"/>
                </a:solidFill>
                <a:effectLst/>
                <a:latin typeface="Arial" pitchFamily="34" charset="0"/>
              </a:endParaRPr>
            </a:p>
          </p:txBody>
        </p:sp>
        <p:sp>
          <p:nvSpPr>
            <p:cNvPr id="84" name="Oval 80"/>
            <p:cNvSpPr>
              <a:spLocks noChangeArrowheads="1"/>
            </p:cNvSpPr>
            <p:nvPr/>
          </p:nvSpPr>
          <p:spPr bwMode="auto">
            <a:xfrm>
              <a:off x="3853" y="1787"/>
              <a:ext cx="205" cy="172"/>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81"/>
            <p:cNvSpPr>
              <a:spLocks noChangeArrowheads="1"/>
            </p:cNvSpPr>
            <p:nvPr/>
          </p:nvSpPr>
          <p:spPr bwMode="auto">
            <a:xfrm>
              <a:off x="3884" y="1782"/>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4</a:t>
              </a:r>
              <a:endParaRPr kumimoji="0" lang="en-US" sz="1800" b="0" i="0" u="none" strike="noStrike" cap="none" normalizeH="0" baseline="0" smtClean="0">
                <a:ln>
                  <a:noFill/>
                </a:ln>
                <a:solidFill>
                  <a:schemeClr val="tx1"/>
                </a:solidFill>
                <a:effectLst/>
                <a:latin typeface="Arial" pitchFamily="34" charset="0"/>
              </a:endParaRPr>
            </a:p>
          </p:txBody>
        </p:sp>
        <p:sp>
          <p:nvSpPr>
            <p:cNvPr id="86" name="Oval 82"/>
            <p:cNvSpPr>
              <a:spLocks noChangeArrowheads="1"/>
            </p:cNvSpPr>
            <p:nvPr/>
          </p:nvSpPr>
          <p:spPr bwMode="auto">
            <a:xfrm>
              <a:off x="4106" y="1786"/>
              <a:ext cx="205" cy="172"/>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7" name="Rectangle 83"/>
            <p:cNvSpPr>
              <a:spLocks noChangeArrowheads="1"/>
            </p:cNvSpPr>
            <p:nvPr/>
          </p:nvSpPr>
          <p:spPr bwMode="auto">
            <a:xfrm>
              <a:off x="4137" y="1781"/>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5</a:t>
              </a:r>
              <a:endParaRPr kumimoji="0" lang="en-US" sz="1800" b="0" i="0" u="none" strike="noStrike" cap="none" normalizeH="0" baseline="0" smtClean="0">
                <a:ln>
                  <a:noFill/>
                </a:ln>
                <a:solidFill>
                  <a:schemeClr val="tx1"/>
                </a:solidFill>
                <a:effectLst/>
                <a:latin typeface="Arial" pitchFamily="34" charset="0"/>
              </a:endParaRPr>
            </a:p>
          </p:txBody>
        </p:sp>
        <p:sp>
          <p:nvSpPr>
            <p:cNvPr id="88" name="Oval 84"/>
            <p:cNvSpPr>
              <a:spLocks noChangeArrowheads="1"/>
            </p:cNvSpPr>
            <p:nvPr/>
          </p:nvSpPr>
          <p:spPr bwMode="auto">
            <a:xfrm>
              <a:off x="4351" y="1786"/>
              <a:ext cx="205" cy="172"/>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9" name="Rectangle 85"/>
            <p:cNvSpPr>
              <a:spLocks noChangeArrowheads="1"/>
            </p:cNvSpPr>
            <p:nvPr/>
          </p:nvSpPr>
          <p:spPr bwMode="auto">
            <a:xfrm>
              <a:off x="4382" y="1781"/>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6</a:t>
              </a:r>
              <a:endParaRPr kumimoji="0" lang="en-US" sz="1800" b="0" i="0" u="none" strike="noStrike" cap="none" normalizeH="0" baseline="0" smtClean="0">
                <a:ln>
                  <a:noFill/>
                </a:ln>
                <a:solidFill>
                  <a:schemeClr val="tx1"/>
                </a:solidFill>
                <a:effectLst/>
                <a:latin typeface="Arial" pitchFamily="34" charset="0"/>
              </a:endParaRPr>
            </a:p>
          </p:txBody>
        </p:sp>
        <p:sp>
          <p:nvSpPr>
            <p:cNvPr id="90" name="Oval 86"/>
            <p:cNvSpPr>
              <a:spLocks noChangeArrowheads="1"/>
            </p:cNvSpPr>
            <p:nvPr/>
          </p:nvSpPr>
          <p:spPr bwMode="auto">
            <a:xfrm>
              <a:off x="4604" y="1787"/>
              <a:ext cx="205" cy="172"/>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1" name="Rectangle 87"/>
            <p:cNvSpPr>
              <a:spLocks noChangeArrowheads="1"/>
            </p:cNvSpPr>
            <p:nvPr/>
          </p:nvSpPr>
          <p:spPr bwMode="auto">
            <a:xfrm>
              <a:off x="4635" y="1782"/>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7</a:t>
              </a:r>
              <a:endParaRPr kumimoji="0" lang="en-US" sz="1800" b="0" i="0" u="none" strike="noStrike" cap="none" normalizeH="0" baseline="0" smtClean="0">
                <a:ln>
                  <a:noFill/>
                </a:ln>
                <a:solidFill>
                  <a:schemeClr val="tx1"/>
                </a:solidFill>
                <a:effectLst/>
                <a:latin typeface="Arial" pitchFamily="34" charset="0"/>
              </a:endParaRPr>
            </a:p>
          </p:txBody>
        </p:sp>
        <p:sp>
          <p:nvSpPr>
            <p:cNvPr id="92" name="Oval 88"/>
            <p:cNvSpPr>
              <a:spLocks noChangeArrowheads="1"/>
            </p:cNvSpPr>
            <p:nvPr/>
          </p:nvSpPr>
          <p:spPr bwMode="auto">
            <a:xfrm>
              <a:off x="4857" y="1786"/>
              <a:ext cx="205" cy="172"/>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89"/>
            <p:cNvSpPr>
              <a:spLocks noChangeArrowheads="1"/>
            </p:cNvSpPr>
            <p:nvPr/>
          </p:nvSpPr>
          <p:spPr bwMode="auto">
            <a:xfrm>
              <a:off x="4888" y="1781"/>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8</a:t>
              </a:r>
              <a:endParaRPr kumimoji="0" lang="en-US" sz="1800" b="0" i="0" u="none" strike="noStrike" cap="none" normalizeH="0" baseline="0" smtClean="0">
                <a:ln>
                  <a:noFill/>
                </a:ln>
                <a:solidFill>
                  <a:schemeClr val="tx1"/>
                </a:solidFill>
                <a:effectLst/>
                <a:latin typeface="Arial" pitchFamily="34" charset="0"/>
              </a:endParaRPr>
            </a:p>
          </p:txBody>
        </p:sp>
        <p:sp>
          <p:nvSpPr>
            <p:cNvPr id="94" name="Oval 90"/>
            <p:cNvSpPr>
              <a:spLocks noChangeArrowheads="1"/>
            </p:cNvSpPr>
            <p:nvPr/>
          </p:nvSpPr>
          <p:spPr bwMode="auto">
            <a:xfrm>
              <a:off x="5102" y="1786"/>
              <a:ext cx="206" cy="172"/>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Rectangle 91"/>
            <p:cNvSpPr>
              <a:spLocks noChangeArrowheads="1"/>
            </p:cNvSpPr>
            <p:nvPr/>
          </p:nvSpPr>
          <p:spPr bwMode="auto">
            <a:xfrm>
              <a:off x="5134" y="1781"/>
              <a:ext cx="1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9</a:t>
              </a:r>
              <a:endParaRPr kumimoji="0" lang="en-US" sz="1800" b="0" i="0" u="none" strike="noStrike" cap="none" normalizeH="0" baseline="0" smtClean="0">
                <a:ln>
                  <a:noFill/>
                </a:ln>
                <a:solidFill>
                  <a:schemeClr val="tx1"/>
                </a:solidFill>
                <a:effectLst/>
                <a:latin typeface="Arial" pitchFamily="34" charset="0"/>
              </a:endParaRPr>
            </a:p>
          </p:txBody>
        </p:sp>
        <p:sp>
          <p:nvSpPr>
            <p:cNvPr id="96" name="Freeform 92"/>
            <p:cNvSpPr>
              <a:spLocks/>
            </p:cNvSpPr>
            <p:nvPr/>
          </p:nvSpPr>
          <p:spPr bwMode="auto">
            <a:xfrm>
              <a:off x="3109" y="1595"/>
              <a:ext cx="2089" cy="136"/>
            </a:xfrm>
            <a:custGeom>
              <a:avLst/>
              <a:gdLst>
                <a:gd name="T0" fmla="*/ 0 w 9513"/>
                <a:gd name="T1" fmla="*/ 556 h 617"/>
                <a:gd name="T2" fmla="*/ 420 w 9513"/>
                <a:gd name="T3" fmla="*/ 318 h 617"/>
                <a:gd name="T4" fmla="*/ 4132 w 9513"/>
                <a:gd name="T5" fmla="*/ 318 h 617"/>
                <a:gd name="T6" fmla="*/ 4696 w 9513"/>
                <a:gd name="T7" fmla="*/ 0 h 617"/>
                <a:gd name="T8" fmla="*/ 5133 w 9513"/>
                <a:gd name="T9" fmla="*/ 333 h 617"/>
                <a:gd name="T10" fmla="*/ 9192 w 9513"/>
                <a:gd name="T11" fmla="*/ 333 h 617"/>
                <a:gd name="T12" fmla="*/ 9513 w 9513"/>
                <a:gd name="T13" fmla="*/ 617 h 617"/>
              </a:gdLst>
              <a:ahLst/>
              <a:cxnLst>
                <a:cxn ang="0">
                  <a:pos x="T0" y="T1"/>
                </a:cxn>
                <a:cxn ang="0">
                  <a:pos x="T2" y="T3"/>
                </a:cxn>
                <a:cxn ang="0">
                  <a:pos x="T4" y="T5"/>
                </a:cxn>
                <a:cxn ang="0">
                  <a:pos x="T6" y="T7"/>
                </a:cxn>
                <a:cxn ang="0">
                  <a:pos x="T8" y="T9"/>
                </a:cxn>
                <a:cxn ang="0">
                  <a:pos x="T10" y="T11"/>
                </a:cxn>
                <a:cxn ang="0">
                  <a:pos x="T12" y="T13"/>
                </a:cxn>
              </a:cxnLst>
              <a:rect l="0" t="0" r="r" b="b"/>
              <a:pathLst>
                <a:path w="9513" h="617">
                  <a:moveTo>
                    <a:pt x="0" y="556"/>
                  </a:moveTo>
                  <a:lnTo>
                    <a:pt x="420" y="318"/>
                  </a:lnTo>
                  <a:lnTo>
                    <a:pt x="4132" y="318"/>
                  </a:lnTo>
                  <a:lnTo>
                    <a:pt x="4696" y="0"/>
                  </a:lnTo>
                  <a:lnTo>
                    <a:pt x="5133" y="333"/>
                  </a:lnTo>
                  <a:lnTo>
                    <a:pt x="9192" y="333"/>
                  </a:lnTo>
                  <a:lnTo>
                    <a:pt x="9513" y="617"/>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Rectangle 93"/>
            <p:cNvSpPr>
              <a:spLocks noChangeArrowheads="1"/>
            </p:cNvSpPr>
            <p:nvPr/>
          </p:nvSpPr>
          <p:spPr bwMode="auto">
            <a:xfrm>
              <a:off x="3591" y="1417"/>
              <a:ext cx="9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Clock cycles</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Data </a:t>
            </a:r>
            <a:r>
              <a:rPr lang="fr-FR" dirty="0" err="1">
                <a:solidFill>
                  <a:schemeClr val="tx1"/>
                </a:solidFill>
              </a:rPr>
              <a:t>Hazards</a:t>
            </a:r>
            <a:endParaRPr lang="fr-FR" dirty="0">
              <a:solidFill>
                <a:schemeClr val="tx1"/>
              </a:solidFill>
            </a:endParaRPr>
          </a:p>
        </p:txBody>
      </p:sp>
      <p:sp>
        <p:nvSpPr>
          <p:cNvPr id="4" name="Subtitle 3"/>
          <p:cNvSpPr txBox="1">
            <a:spLocks noGrp="1"/>
          </p:cNvSpPr>
          <p:nvPr>
            <p:ph type="subTitle" idx="4294967295"/>
          </p:nvPr>
        </p:nvSpPr>
        <p:spPr>
          <a:xfrm>
            <a:off x="1524000" y="5486400"/>
            <a:ext cx="7416800" cy="509588"/>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hangingPunct="0">
              <a:buSzPct val="100000"/>
              <a:buFont typeface="Symbol" panose="05050102010706020507" pitchFamily="18" charset="2"/>
              <a:buChar char=""/>
            </a:pPr>
            <a:r>
              <a:rPr lang="en-IN" dirty="0">
                <a:solidFill>
                  <a:srgbClr val="FF0000"/>
                </a:solidFill>
                <a:latin typeface="Calibri" panose="020F0502020204030204" pitchFamily="34" charset="0"/>
              </a:rPr>
              <a:t>Instruction 2 will read incorrect values !!!</a:t>
            </a:r>
          </a:p>
        </p:txBody>
      </p:sp>
      <p:grpSp>
        <p:nvGrpSpPr>
          <p:cNvPr id="8" name="Group 4"/>
          <p:cNvGrpSpPr>
            <a:grpSpLocks noChangeAspect="1"/>
          </p:cNvGrpSpPr>
          <p:nvPr/>
        </p:nvGrpSpPr>
        <p:grpSpPr bwMode="auto">
          <a:xfrm>
            <a:off x="1181100" y="1828800"/>
            <a:ext cx="7254875" cy="3352800"/>
            <a:chOff x="744" y="1152"/>
            <a:chExt cx="4570" cy="2112"/>
          </a:xfrm>
        </p:grpSpPr>
        <p:sp>
          <p:nvSpPr>
            <p:cNvPr id="9" name="AutoShape 3"/>
            <p:cNvSpPr>
              <a:spLocks noChangeAspect="1" noChangeArrowheads="1" noTextEdit="1"/>
            </p:cNvSpPr>
            <p:nvPr/>
          </p:nvSpPr>
          <p:spPr bwMode="auto">
            <a:xfrm>
              <a:off x="744" y="1152"/>
              <a:ext cx="4570"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3049" y="1924"/>
              <a:ext cx="238"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3288" y="1924"/>
              <a:ext cx="239"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3527" y="1924"/>
              <a:ext cx="238"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3766" y="1924"/>
              <a:ext cx="238"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4004" y="1924"/>
              <a:ext cx="239"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285" y="2141"/>
              <a:ext cx="238"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524" y="2141"/>
              <a:ext cx="239"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3763" y="2141"/>
              <a:ext cx="238"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4002" y="2141"/>
              <a:ext cx="238"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4240" y="2141"/>
              <a:ext cx="239"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3522" y="2355"/>
              <a:ext cx="238"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3761" y="2355"/>
              <a:ext cx="239"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4000" y="2355"/>
              <a:ext cx="238"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4239" y="2355"/>
              <a:ext cx="238"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4477" y="2355"/>
              <a:ext cx="239"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880" y="1940"/>
              <a:ext cx="1657" cy="1010"/>
            </a:xfrm>
            <a:prstGeom prst="rect">
              <a:avLst/>
            </a:prstGeom>
            <a:solidFill>
              <a:srgbClr val="FFD5D5"/>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1117" y="2113"/>
              <a:ext cx="106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 add r1, r2, r3</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2"/>
            <p:cNvSpPr>
              <a:spLocks noChangeArrowheads="1"/>
            </p:cNvSpPr>
            <p:nvPr/>
          </p:nvSpPr>
          <p:spPr bwMode="auto">
            <a:xfrm>
              <a:off x="1117" y="2397"/>
              <a:ext cx="106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[2]: sub r3, r1, r4</a:t>
              </a: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Oval 23"/>
            <p:cNvSpPr>
              <a:spLocks noChangeArrowheads="1"/>
            </p:cNvSpPr>
            <p:nvPr/>
          </p:nvSpPr>
          <p:spPr bwMode="auto">
            <a:xfrm>
              <a:off x="3073" y="1957"/>
              <a:ext cx="173" cy="140"/>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3133" y="1984"/>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1</a:t>
              </a:r>
              <a:endParaRPr kumimoji="0" lang="en-US" sz="1200" b="0" i="0" u="none" strike="noStrike" cap="none" normalizeH="0" baseline="0" dirty="0" smtClean="0">
                <a:ln>
                  <a:noFill/>
                </a:ln>
                <a:solidFill>
                  <a:schemeClr val="tx1"/>
                </a:solidFill>
                <a:effectLst/>
                <a:latin typeface="Arial" pitchFamily="34" charset="0"/>
              </a:endParaRPr>
            </a:p>
          </p:txBody>
        </p:sp>
        <p:sp>
          <p:nvSpPr>
            <p:cNvPr id="30" name="Oval 25"/>
            <p:cNvSpPr>
              <a:spLocks noChangeArrowheads="1"/>
            </p:cNvSpPr>
            <p:nvPr/>
          </p:nvSpPr>
          <p:spPr bwMode="auto">
            <a:xfrm>
              <a:off x="3317" y="2175"/>
              <a:ext cx="174" cy="140"/>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6"/>
            <p:cNvSpPr>
              <a:spLocks noChangeArrowheads="1"/>
            </p:cNvSpPr>
            <p:nvPr/>
          </p:nvSpPr>
          <p:spPr bwMode="auto">
            <a:xfrm>
              <a:off x="3377" y="2202"/>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a:t>
              </a:r>
              <a:endParaRPr kumimoji="0" lang="en-US" sz="1200" b="0" i="0" u="none" strike="noStrike" cap="none" normalizeH="0" baseline="0" smtClean="0">
                <a:ln>
                  <a:noFill/>
                </a:ln>
                <a:solidFill>
                  <a:schemeClr val="tx1"/>
                </a:solidFill>
                <a:effectLst/>
                <a:latin typeface="Arial" pitchFamily="34" charset="0"/>
              </a:endParaRPr>
            </a:p>
          </p:txBody>
        </p:sp>
        <p:sp>
          <p:nvSpPr>
            <p:cNvPr id="32" name="Oval 27"/>
            <p:cNvSpPr>
              <a:spLocks noChangeArrowheads="1"/>
            </p:cNvSpPr>
            <p:nvPr/>
          </p:nvSpPr>
          <p:spPr bwMode="auto">
            <a:xfrm>
              <a:off x="3545" y="2392"/>
              <a:ext cx="173" cy="141"/>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28"/>
            <p:cNvSpPr>
              <a:spLocks noChangeArrowheads="1"/>
            </p:cNvSpPr>
            <p:nvPr/>
          </p:nvSpPr>
          <p:spPr bwMode="auto">
            <a:xfrm>
              <a:off x="3605" y="2420"/>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a:t>
              </a:r>
              <a:endParaRPr kumimoji="0" lang="en-US" sz="1200" b="0" i="0" u="none" strike="noStrike" cap="none" normalizeH="0" baseline="0" smtClean="0">
                <a:ln>
                  <a:noFill/>
                </a:ln>
                <a:solidFill>
                  <a:schemeClr val="tx1"/>
                </a:solidFill>
                <a:effectLst/>
                <a:latin typeface="Arial" pitchFamily="34" charset="0"/>
              </a:endParaRPr>
            </a:p>
          </p:txBody>
        </p:sp>
        <p:sp>
          <p:nvSpPr>
            <p:cNvPr id="34" name="Rectangle 29"/>
            <p:cNvSpPr>
              <a:spLocks noChangeArrowheads="1"/>
            </p:cNvSpPr>
            <p:nvPr/>
          </p:nvSpPr>
          <p:spPr bwMode="auto">
            <a:xfrm>
              <a:off x="3766" y="2569"/>
              <a:ext cx="238"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0"/>
            <p:cNvSpPr>
              <a:spLocks noChangeArrowheads="1"/>
            </p:cNvSpPr>
            <p:nvPr/>
          </p:nvSpPr>
          <p:spPr bwMode="auto">
            <a:xfrm>
              <a:off x="4005" y="2569"/>
              <a:ext cx="239"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4244" y="2569"/>
              <a:ext cx="238"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4483" y="2569"/>
              <a:ext cx="238"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4721" y="2569"/>
              <a:ext cx="239"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4"/>
            <p:cNvSpPr>
              <a:spLocks noChangeArrowheads="1"/>
            </p:cNvSpPr>
            <p:nvPr/>
          </p:nvSpPr>
          <p:spPr bwMode="auto">
            <a:xfrm>
              <a:off x="4003" y="2783"/>
              <a:ext cx="238"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5"/>
            <p:cNvSpPr>
              <a:spLocks noChangeArrowheads="1"/>
            </p:cNvSpPr>
            <p:nvPr/>
          </p:nvSpPr>
          <p:spPr bwMode="auto">
            <a:xfrm>
              <a:off x="4243" y="2783"/>
              <a:ext cx="238"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4481" y="2783"/>
              <a:ext cx="238"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7"/>
            <p:cNvSpPr>
              <a:spLocks noChangeArrowheads="1"/>
            </p:cNvSpPr>
            <p:nvPr/>
          </p:nvSpPr>
          <p:spPr bwMode="auto">
            <a:xfrm>
              <a:off x="4720" y="2783"/>
              <a:ext cx="239"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4958" y="2783"/>
              <a:ext cx="239" cy="215"/>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Oval 39"/>
            <p:cNvSpPr>
              <a:spLocks noChangeArrowheads="1"/>
            </p:cNvSpPr>
            <p:nvPr/>
          </p:nvSpPr>
          <p:spPr bwMode="auto">
            <a:xfrm>
              <a:off x="3798" y="2592"/>
              <a:ext cx="173" cy="140"/>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200"/>
            </a:p>
          </p:txBody>
        </p:sp>
        <p:sp>
          <p:nvSpPr>
            <p:cNvPr id="45" name="Rectangle 40"/>
            <p:cNvSpPr>
              <a:spLocks noChangeArrowheads="1"/>
            </p:cNvSpPr>
            <p:nvPr/>
          </p:nvSpPr>
          <p:spPr bwMode="auto">
            <a:xfrm>
              <a:off x="3858" y="2592"/>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1</a:t>
              </a:r>
              <a:endParaRPr kumimoji="0" lang="en-US" sz="1200" b="0" i="0" u="none" strike="noStrike" cap="none" normalizeH="0" baseline="0" dirty="0" smtClean="0">
                <a:ln>
                  <a:noFill/>
                </a:ln>
                <a:solidFill>
                  <a:schemeClr val="tx1"/>
                </a:solidFill>
                <a:effectLst/>
                <a:latin typeface="Arial" pitchFamily="34" charset="0"/>
              </a:endParaRPr>
            </a:p>
          </p:txBody>
        </p:sp>
        <p:sp>
          <p:nvSpPr>
            <p:cNvPr id="46" name="Oval 41"/>
            <p:cNvSpPr>
              <a:spLocks noChangeArrowheads="1"/>
            </p:cNvSpPr>
            <p:nvPr/>
          </p:nvSpPr>
          <p:spPr bwMode="auto">
            <a:xfrm>
              <a:off x="4026" y="2820"/>
              <a:ext cx="173" cy="140"/>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2"/>
            <p:cNvSpPr>
              <a:spLocks noChangeArrowheads="1"/>
            </p:cNvSpPr>
            <p:nvPr/>
          </p:nvSpPr>
          <p:spPr bwMode="auto">
            <a:xfrm>
              <a:off x="4086" y="2847"/>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1</a:t>
              </a:r>
              <a:endParaRPr kumimoji="0" lang="en-US" sz="1200" b="0" i="0" u="none" strike="noStrike" cap="none" normalizeH="0" baseline="0" smtClean="0">
                <a:ln>
                  <a:noFill/>
                </a:ln>
                <a:solidFill>
                  <a:schemeClr val="tx1"/>
                </a:solidFill>
                <a:effectLst/>
                <a:latin typeface="Arial" pitchFamily="34" charset="0"/>
              </a:endParaRPr>
            </a:p>
          </p:txBody>
        </p:sp>
        <p:sp>
          <p:nvSpPr>
            <p:cNvPr id="48" name="Oval 43"/>
            <p:cNvSpPr>
              <a:spLocks noChangeArrowheads="1"/>
            </p:cNvSpPr>
            <p:nvPr/>
          </p:nvSpPr>
          <p:spPr bwMode="auto">
            <a:xfrm>
              <a:off x="3315" y="1941"/>
              <a:ext cx="173" cy="140"/>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44"/>
            <p:cNvSpPr>
              <a:spLocks noChangeArrowheads="1"/>
            </p:cNvSpPr>
            <p:nvPr/>
          </p:nvSpPr>
          <p:spPr bwMode="auto">
            <a:xfrm>
              <a:off x="3375" y="1968"/>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2</a:t>
              </a:r>
              <a:endParaRPr kumimoji="0" lang="en-US" sz="1200" b="0" i="0" u="none" strike="noStrike" cap="none" normalizeH="0" baseline="0" smtClean="0">
                <a:ln>
                  <a:noFill/>
                </a:ln>
                <a:solidFill>
                  <a:schemeClr val="tx1"/>
                </a:solidFill>
                <a:effectLst/>
                <a:latin typeface="Arial" pitchFamily="34" charset="0"/>
              </a:endParaRPr>
            </a:p>
          </p:txBody>
        </p:sp>
        <p:sp>
          <p:nvSpPr>
            <p:cNvPr id="50" name="Oval 45"/>
            <p:cNvSpPr>
              <a:spLocks noChangeArrowheads="1"/>
            </p:cNvSpPr>
            <p:nvPr/>
          </p:nvSpPr>
          <p:spPr bwMode="auto">
            <a:xfrm>
              <a:off x="3558" y="2158"/>
              <a:ext cx="174" cy="141"/>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46"/>
            <p:cNvSpPr>
              <a:spLocks noChangeArrowheads="1"/>
            </p:cNvSpPr>
            <p:nvPr/>
          </p:nvSpPr>
          <p:spPr bwMode="auto">
            <a:xfrm>
              <a:off x="3619" y="2186"/>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2</a:t>
              </a:r>
              <a:endParaRPr kumimoji="0" lang="en-US" sz="1200" b="0" i="0" u="none" strike="noStrike" cap="none" normalizeH="0" baseline="0" smtClean="0">
                <a:ln>
                  <a:noFill/>
                </a:ln>
                <a:solidFill>
                  <a:schemeClr val="tx1"/>
                </a:solidFill>
                <a:effectLst/>
                <a:latin typeface="Arial" pitchFamily="34" charset="0"/>
              </a:endParaRPr>
            </a:p>
          </p:txBody>
        </p:sp>
        <p:sp>
          <p:nvSpPr>
            <p:cNvPr id="52" name="Oval 47"/>
            <p:cNvSpPr>
              <a:spLocks noChangeArrowheads="1"/>
            </p:cNvSpPr>
            <p:nvPr/>
          </p:nvSpPr>
          <p:spPr bwMode="auto">
            <a:xfrm>
              <a:off x="3787" y="2376"/>
              <a:ext cx="173" cy="141"/>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8"/>
            <p:cNvSpPr>
              <a:spLocks noChangeArrowheads="1"/>
            </p:cNvSpPr>
            <p:nvPr/>
          </p:nvSpPr>
          <p:spPr bwMode="auto">
            <a:xfrm>
              <a:off x="3847" y="2403"/>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2</a:t>
              </a:r>
              <a:endParaRPr kumimoji="0" lang="en-US" sz="1200" b="0" i="0" u="none" strike="noStrike" cap="none" normalizeH="0" baseline="0" smtClean="0">
                <a:ln>
                  <a:noFill/>
                </a:ln>
                <a:solidFill>
                  <a:schemeClr val="tx1"/>
                </a:solidFill>
                <a:effectLst/>
                <a:latin typeface="Arial" pitchFamily="34" charset="0"/>
              </a:endParaRPr>
            </a:p>
          </p:txBody>
        </p:sp>
        <p:sp>
          <p:nvSpPr>
            <p:cNvPr id="54" name="Oval 49"/>
            <p:cNvSpPr>
              <a:spLocks noChangeArrowheads="1"/>
            </p:cNvSpPr>
            <p:nvPr/>
          </p:nvSpPr>
          <p:spPr bwMode="auto">
            <a:xfrm>
              <a:off x="4040" y="2586"/>
              <a:ext cx="173" cy="140"/>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50"/>
            <p:cNvSpPr>
              <a:spLocks noChangeArrowheads="1"/>
            </p:cNvSpPr>
            <p:nvPr/>
          </p:nvSpPr>
          <p:spPr bwMode="auto">
            <a:xfrm>
              <a:off x="4100" y="2613"/>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2</a:t>
              </a:r>
              <a:endParaRPr kumimoji="0" lang="en-US" sz="1200" b="0" i="0" u="none" strike="noStrike" cap="none" normalizeH="0" baseline="0" smtClean="0">
                <a:ln>
                  <a:noFill/>
                </a:ln>
                <a:solidFill>
                  <a:schemeClr val="tx1"/>
                </a:solidFill>
                <a:effectLst/>
                <a:latin typeface="Arial" pitchFamily="34" charset="0"/>
              </a:endParaRPr>
            </a:p>
          </p:txBody>
        </p:sp>
        <p:sp>
          <p:nvSpPr>
            <p:cNvPr id="56" name="Oval 51"/>
            <p:cNvSpPr>
              <a:spLocks noChangeArrowheads="1"/>
            </p:cNvSpPr>
            <p:nvPr/>
          </p:nvSpPr>
          <p:spPr bwMode="auto">
            <a:xfrm>
              <a:off x="4268" y="2804"/>
              <a:ext cx="173" cy="140"/>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2"/>
            <p:cNvSpPr>
              <a:spLocks noChangeArrowheads="1"/>
            </p:cNvSpPr>
            <p:nvPr/>
          </p:nvSpPr>
          <p:spPr bwMode="auto">
            <a:xfrm>
              <a:off x="4328" y="2831"/>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2</a:t>
              </a:r>
              <a:endParaRPr kumimoji="0" lang="en-US" sz="1200" b="0" i="0" u="none" strike="noStrike" cap="none" normalizeH="0" baseline="0" smtClean="0">
                <a:ln>
                  <a:noFill/>
                </a:ln>
                <a:solidFill>
                  <a:schemeClr val="tx1"/>
                </a:solidFill>
                <a:effectLst/>
                <a:latin typeface="Arial" pitchFamily="34" charset="0"/>
              </a:endParaRPr>
            </a:p>
          </p:txBody>
        </p:sp>
        <p:sp>
          <p:nvSpPr>
            <p:cNvPr id="58" name="Freeform 53"/>
            <p:cNvSpPr>
              <a:spLocks/>
            </p:cNvSpPr>
            <p:nvPr/>
          </p:nvSpPr>
          <p:spPr bwMode="auto">
            <a:xfrm>
              <a:off x="2705" y="1928"/>
              <a:ext cx="290" cy="198"/>
            </a:xfrm>
            <a:custGeom>
              <a:avLst/>
              <a:gdLst>
                <a:gd name="T0" fmla="*/ 456 w 1333"/>
                <a:gd name="T1" fmla="*/ 0 h 912"/>
                <a:gd name="T2" fmla="*/ 877 w 1333"/>
                <a:gd name="T3" fmla="*/ 0 h 912"/>
                <a:gd name="T4" fmla="*/ 1333 w 1333"/>
                <a:gd name="T5" fmla="*/ 456 h 912"/>
                <a:gd name="T6" fmla="*/ 877 w 1333"/>
                <a:gd name="T7" fmla="*/ 912 h 912"/>
                <a:gd name="T8" fmla="*/ 456 w 1333"/>
                <a:gd name="T9" fmla="*/ 912 h 912"/>
                <a:gd name="T10" fmla="*/ 0 w 1333"/>
                <a:gd name="T11" fmla="*/ 456 h 912"/>
                <a:gd name="T12" fmla="*/ 456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6" y="0"/>
                  </a:moveTo>
                  <a:lnTo>
                    <a:pt x="877" y="0"/>
                  </a:lnTo>
                  <a:cubicBezTo>
                    <a:pt x="1130" y="0"/>
                    <a:pt x="1333" y="204"/>
                    <a:pt x="1333" y="456"/>
                  </a:cubicBezTo>
                  <a:cubicBezTo>
                    <a:pt x="1333" y="709"/>
                    <a:pt x="1130" y="912"/>
                    <a:pt x="877" y="912"/>
                  </a:cubicBezTo>
                  <a:lnTo>
                    <a:pt x="456" y="912"/>
                  </a:lnTo>
                  <a:cubicBezTo>
                    <a:pt x="203" y="912"/>
                    <a:pt x="0" y="709"/>
                    <a:pt x="0" y="456"/>
                  </a:cubicBezTo>
                  <a:cubicBezTo>
                    <a:pt x="0" y="204"/>
                    <a:pt x="203" y="0"/>
                    <a:pt x="456" y="0"/>
                  </a:cubicBezTo>
                  <a:close/>
                </a:path>
              </a:pathLst>
            </a:custGeom>
            <a:solidFill>
              <a:srgbClr val="AAEE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Rectangle 54"/>
            <p:cNvSpPr>
              <a:spLocks noChangeArrowheads="1"/>
            </p:cNvSpPr>
            <p:nvPr/>
          </p:nvSpPr>
          <p:spPr bwMode="auto">
            <a:xfrm>
              <a:off x="2786" y="1955"/>
              <a:ext cx="18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IF</a:t>
              </a:r>
              <a:endParaRPr kumimoji="0" lang="en-US" sz="1800" b="0" i="0" u="none" strike="noStrike" cap="none" normalizeH="0" baseline="0" smtClean="0">
                <a:ln>
                  <a:noFill/>
                </a:ln>
                <a:solidFill>
                  <a:schemeClr val="tx1"/>
                </a:solidFill>
                <a:effectLst/>
                <a:latin typeface="Arial" pitchFamily="34" charset="0"/>
              </a:endParaRPr>
            </a:p>
          </p:txBody>
        </p:sp>
        <p:sp>
          <p:nvSpPr>
            <p:cNvPr id="60" name="Freeform 55"/>
            <p:cNvSpPr>
              <a:spLocks/>
            </p:cNvSpPr>
            <p:nvPr/>
          </p:nvSpPr>
          <p:spPr bwMode="auto">
            <a:xfrm>
              <a:off x="2700" y="2154"/>
              <a:ext cx="290" cy="198"/>
            </a:xfrm>
            <a:custGeom>
              <a:avLst/>
              <a:gdLst>
                <a:gd name="T0" fmla="*/ 455 w 1333"/>
                <a:gd name="T1" fmla="*/ 0 h 912"/>
                <a:gd name="T2" fmla="*/ 877 w 1333"/>
                <a:gd name="T3" fmla="*/ 0 h 912"/>
                <a:gd name="T4" fmla="*/ 1333 w 1333"/>
                <a:gd name="T5" fmla="*/ 456 h 912"/>
                <a:gd name="T6" fmla="*/ 877 w 1333"/>
                <a:gd name="T7" fmla="*/ 912 h 912"/>
                <a:gd name="T8" fmla="*/ 455 w 1333"/>
                <a:gd name="T9" fmla="*/ 912 h 912"/>
                <a:gd name="T10" fmla="*/ 0 w 1333"/>
                <a:gd name="T11" fmla="*/ 456 h 912"/>
                <a:gd name="T12" fmla="*/ 455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5" y="0"/>
                  </a:moveTo>
                  <a:lnTo>
                    <a:pt x="877" y="0"/>
                  </a:lnTo>
                  <a:cubicBezTo>
                    <a:pt x="1130" y="0"/>
                    <a:pt x="1333" y="204"/>
                    <a:pt x="1333" y="456"/>
                  </a:cubicBezTo>
                  <a:cubicBezTo>
                    <a:pt x="1333" y="709"/>
                    <a:pt x="1130" y="912"/>
                    <a:pt x="877" y="912"/>
                  </a:cubicBezTo>
                  <a:lnTo>
                    <a:pt x="455" y="912"/>
                  </a:lnTo>
                  <a:cubicBezTo>
                    <a:pt x="203" y="912"/>
                    <a:pt x="0" y="709"/>
                    <a:pt x="0" y="456"/>
                  </a:cubicBezTo>
                  <a:cubicBezTo>
                    <a:pt x="0" y="204"/>
                    <a:pt x="203" y="0"/>
                    <a:pt x="455" y="0"/>
                  </a:cubicBezTo>
                  <a:close/>
                </a:path>
              </a:pathLst>
            </a:custGeom>
            <a:solidFill>
              <a:srgbClr val="AAEE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2742" y="2181"/>
              <a:ext cx="24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62" name="Freeform 57"/>
            <p:cNvSpPr>
              <a:spLocks/>
            </p:cNvSpPr>
            <p:nvPr/>
          </p:nvSpPr>
          <p:spPr bwMode="auto">
            <a:xfrm>
              <a:off x="2705" y="2384"/>
              <a:ext cx="290" cy="198"/>
            </a:xfrm>
            <a:custGeom>
              <a:avLst/>
              <a:gdLst>
                <a:gd name="T0" fmla="*/ 456 w 1333"/>
                <a:gd name="T1" fmla="*/ 0 h 912"/>
                <a:gd name="T2" fmla="*/ 878 w 1333"/>
                <a:gd name="T3" fmla="*/ 0 h 912"/>
                <a:gd name="T4" fmla="*/ 1333 w 1333"/>
                <a:gd name="T5" fmla="*/ 456 h 912"/>
                <a:gd name="T6" fmla="*/ 878 w 1333"/>
                <a:gd name="T7" fmla="*/ 912 h 912"/>
                <a:gd name="T8" fmla="*/ 456 w 1333"/>
                <a:gd name="T9" fmla="*/ 912 h 912"/>
                <a:gd name="T10" fmla="*/ 0 w 1333"/>
                <a:gd name="T11" fmla="*/ 456 h 912"/>
                <a:gd name="T12" fmla="*/ 456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6" y="0"/>
                  </a:moveTo>
                  <a:lnTo>
                    <a:pt x="878" y="0"/>
                  </a:lnTo>
                  <a:cubicBezTo>
                    <a:pt x="1130" y="0"/>
                    <a:pt x="1333" y="203"/>
                    <a:pt x="1333" y="456"/>
                  </a:cubicBezTo>
                  <a:cubicBezTo>
                    <a:pt x="1333" y="708"/>
                    <a:pt x="1130" y="912"/>
                    <a:pt x="878" y="912"/>
                  </a:cubicBezTo>
                  <a:lnTo>
                    <a:pt x="456" y="912"/>
                  </a:lnTo>
                  <a:cubicBezTo>
                    <a:pt x="203" y="912"/>
                    <a:pt x="0" y="708"/>
                    <a:pt x="0" y="456"/>
                  </a:cubicBezTo>
                  <a:cubicBezTo>
                    <a:pt x="0" y="203"/>
                    <a:pt x="203" y="0"/>
                    <a:pt x="456" y="0"/>
                  </a:cubicBezTo>
                  <a:close/>
                </a:path>
              </a:pathLst>
            </a:custGeom>
            <a:solidFill>
              <a:srgbClr val="AAEE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Rectangle 58"/>
            <p:cNvSpPr>
              <a:spLocks noChangeArrowheads="1"/>
            </p:cNvSpPr>
            <p:nvPr/>
          </p:nvSpPr>
          <p:spPr bwMode="auto">
            <a:xfrm>
              <a:off x="2740" y="2411"/>
              <a:ext cx="24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EX</a:t>
              </a:r>
              <a:endParaRPr kumimoji="0" lang="en-US" sz="1800" b="0" i="0" u="none" strike="noStrike" cap="none" normalizeH="0" baseline="0" smtClean="0">
                <a:ln>
                  <a:noFill/>
                </a:ln>
                <a:solidFill>
                  <a:schemeClr val="tx1"/>
                </a:solidFill>
                <a:effectLst/>
                <a:latin typeface="Arial" pitchFamily="34" charset="0"/>
              </a:endParaRPr>
            </a:p>
          </p:txBody>
        </p:sp>
        <p:sp>
          <p:nvSpPr>
            <p:cNvPr id="64" name="Freeform 59"/>
            <p:cNvSpPr>
              <a:spLocks/>
            </p:cNvSpPr>
            <p:nvPr/>
          </p:nvSpPr>
          <p:spPr bwMode="auto">
            <a:xfrm>
              <a:off x="2705" y="2602"/>
              <a:ext cx="290" cy="198"/>
            </a:xfrm>
            <a:custGeom>
              <a:avLst/>
              <a:gdLst>
                <a:gd name="T0" fmla="*/ 456 w 1333"/>
                <a:gd name="T1" fmla="*/ 0 h 912"/>
                <a:gd name="T2" fmla="*/ 878 w 1333"/>
                <a:gd name="T3" fmla="*/ 0 h 912"/>
                <a:gd name="T4" fmla="*/ 1333 w 1333"/>
                <a:gd name="T5" fmla="*/ 456 h 912"/>
                <a:gd name="T6" fmla="*/ 878 w 1333"/>
                <a:gd name="T7" fmla="*/ 912 h 912"/>
                <a:gd name="T8" fmla="*/ 456 w 1333"/>
                <a:gd name="T9" fmla="*/ 912 h 912"/>
                <a:gd name="T10" fmla="*/ 0 w 1333"/>
                <a:gd name="T11" fmla="*/ 456 h 912"/>
                <a:gd name="T12" fmla="*/ 456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6" y="0"/>
                  </a:moveTo>
                  <a:lnTo>
                    <a:pt x="878" y="0"/>
                  </a:lnTo>
                  <a:cubicBezTo>
                    <a:pt x="1130" y="0"/>
                    <a:pt x="1333" y="203"/>
                    <a:pt x="1333" y="456"/>
                  </a:cubicBezTo>
                  <a:cubicBezTo>
                    <a:pt x="1333" y="709"/>
                    <a:pt x="1130" y="912"/>
                    <a:pt x="878" y="912"/>
                  </a:cubicBezTo>
                  <a:lnTo>
                    <a:pt x="456" y="912"/>
                  </a:lnTo>
                  <a:cubicBezTo>
                    <a:pt x="203" y="912"/>
                    <a:pt x="0" y="709"/>
                    <a:pt x="0" y="456"/>
                  </a:cubicBezTo>
                  <a:cubicBezTo>
                    <a:pt x="0" y="203"/>
                    <a:pt x="203" y="0"/>
                    <a:pt x="456" y="0"/>
                  </a:cubicBezTo>
                  <a:close/>
                </a:path>
              </a:pathLst>
            </a:custGeom>
            <a:solidFill>
              <a:srgbClr val="AAEE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2734" y="2629"/>
              <a:ext cx="26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MA</a:t>
              </a:r>
              <a:endParaRPr kumimoji="0" lang="en-US" sz="1800" b="0" i="0" u="none" strike="noStrike" cap="none" normalizeH="0" baseline="0" smtClean="0">
                <a:ln>
                  <a:noFill/>
                </a:ln>
                <a:solidFill>
                  <a:schemeClr val="tx1"/>
                </a:solidFill>
                <a:effectLst/>
                <a:latin typeface="Arial" pitchFamily="34" charset="0"/>
              </a:endParaRPr>
            </a:p>
          </p:txBody>
        </p:sp>
        <p:sp>
          <p:nvSpPr>
            <p:cNvPr id="66" name="Freeform 61"/>
            <p:cNvSpPr>
              <a:spLocks/>
            </p:cNvSpPr>
            <p:nvPr/>
          </p:nvSpPr>
          <p:spPr bwMode="auto">
            <a:xfrm>
              <a:off x="2709" y="2820"/>
              <a:ext cx="290" cy="198"/>
            </a:xfrm>
            <a:custGeom>
              <a:avLst/>
              <a:gdLst>
                <a:gd name="T0" fmla="*/ 456 w 1334"/>
                <a:gd name="T1" fmla="*/ 0 h 912"/>
                <a:gd name="T2" fmla="*/ 878 w 1334"/>
                <a:gd name="T3" fmla="*/ 0 h 912"/>
                <a:gd name="T4" fmla="*/ 1334 w 1334"/>
                <a:gd name="T5" fmla="*/ 456 h 912"/>
                <a:gd name="T6" fmla="*/ 878 w 1334"/>
                <a:gd name="T7" fmla="*/ 912 h 912"/>
                <a:gd name="T8" fmla="*/ 456 w 1334"/>
                <a:gd name="T9" fmla="*/ 912 h 912"/>
                <a:gd name="T10" fmla="*/ 0 w 1334"/>
                <a:gd name="T11" fmla="*/ 456 h 912"/>
                <a:gd name="T12" fmla="*/ 456 w 1334"/>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4" h="912">
                  <a:moveTo>
                    <a:pt x="456" y="0"/>
                  </a:moveTo>
                  <a:lnTo>
                    <a:pt x="878" y="0"/>
                  </a:lnTo>
                  <a:cubicBezTo>
                    <a:pt x="1130" y="0"/>
                    <a:pt x="1334" y="204"/>
                    <a:pt x="1334" y="456"/>
                  </a:cubicBezTo>
                  <a:cubicBezTo>
                    <a:pt x="1334" y="709"/>
                    <a:pt x="1130" y="912"/>
                    <a:pt x="878" y="912"/>
                  </a:cubicBezTo>
                  <a:lnTo>
                    <a:pt x="456" y="912"/>
                  </a:lnTo>
                  <a:cubicBezTo>
                    <a:pt x="204" y="912"/>
                    <a:pt x="0" y="709"/>
                    <a:pt x="0" y="456"/>
                  </a:cubicBezTo>
                  <a:cubicBezTo>
                    <a:pt x="0" y="204"/>
                    <a:pt x="204" y="0"/>
                    <a:pt x="456" y="0"/>
                  </a:cubicBezTo>
                  <a:close/>
                </a:path>
              </a:pathLst>
            </a:custGeom>
            <a:solidFill>
              <a:srgbClr val="AAEE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2"/>
            <p:cNvSpPr>
              <a:spLocks noChangeArrowheads="1"/>
            </p:cNvSpPr>
            <p:nvPr/>
          </p:nvSpPr>
          <p:spPr bwMode="auto">
            <a:xfrm>
              <a:off x="2725" y="2836"/>
              <a:ext cx="2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Sans"/>
                </a:rPr>
                <a:t>RW</a:t>
              </a:r>
              <a:endParaRPr kumimoji="0" lang="en-US" sz="1800" b="0" i="0" u="none" strike="noStrike" cap="none" normalizeH="0" baseline="0" smtClean="0">
                <a:ln>
                  <a:noFill/>
                </a:ln>
                <a:solidFill>
                  <a:schemeClr val="tx1"/>
                </a:solidFill>
                <a:effectLst/>
                <a:latin typeface="Arial" pitchFamily="34" charset="0"/>
              </a:endParaRPr>
            </a:p>
          </p:txBody>
        </p:sp>
        <p:sp>
          <p:nvSpPr>
            <p:cNvPr id="68" name="Oval 63"/>
            <p:cNvSpPr>
              <a:spLocks noChangeArrowheads="1"/>
            </p:cNvSpPr>
            <p:nvPr/>
          </p:nvSpPr>
          <p:spPr bwMode="auto">
            <a:xfrm>
              <a:off x="3035" y="1579"/>
              <a:ext cx="204" cy="171"/>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4"/>
            <p:cNvSpPr>
              <a:spLocks noChangeArrowheads="1"/>
            </p:cNvSpPr>
            <p:nvPr/>
          </p:nvSpPr>
          <p:spPr bwMode="auto">
            <a:xfrm>
              <a:off x="3081" y="1576"/>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ans"/>
                </a:rPr>
                <a:t>1</a:t>
              </a:r>
              <a:endParaRPr kumimoji="0" lang="en-US" b="0" i="0" u="none" strike="noStrike" cap="none" normalizeH="0" baseline="0" dirty="0" smtClean="0">
                <a:ln>
                  <a:noFill/>
                </a:ln>
                <a:solidFill>
                  <a:schemeClr val="tx1"/>
                </a:solidFill>
                <a:effectLst/>
                <a:latin typeface="Arial" pitchFamily="34" charset="0"/>
              </a:endParaRPr>
            </a:p>
          </p:txBody>
        </p:sp>
        <p:sp>
          <p:nvSpPr>
            <p:cNvPr id="70" name="Oval 65"/>
            <p:cNvSpPr>
              <a:spLocks noChangeArrowheads="1"/>
            </p:cNvSpPr>
            <p:nvPr/>
          </p:nvSpPr>
          <p:spPr bwMode="auto">
            <a:xfrm>
              <a:off x="3286" y="1579"/>
              <a:ext cx="203" cy="17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66"/>
            <p:cNvSpPr>
              <a:spLocks noChangeArrowheads="1"/>
            </p:cNvSpPr>
            <p:nvPr/>
          </p:nvSpPr>
          <p:spPr bwMode="auto">
            <a:xfrm>
              <a:off x="3332" y="1575"/>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2</a:t>
              </a:r>
              <a:endParaRPr kumimoji="0" lang="en-US" b="0" i="0" u="none" strike="noStrike" cap="none" normalizeH="0" baseline="0" smtClean="0">
                <a:ln>
                  <a:noFill/>
                </a:ln>
                <a:solidFill>
                  <a:schemeClr val="tx1"/>
                </a:solidFill>
                <a:effectLst/>
                <a:latin typeface="Arial" pitchFamily="34" charset="0"/>
              </a:endParaRPr>
            </a:p>
          </p:txBody>
        </p:sp>
        <p:sp>
          <p:nvSpPr>
            <p:cNvPr id="72" name="Oval 67"/>
            <p:cNvSpPr>
              <a:spLocks noChangeArrowheads="1"/>
            </p:cNvSpPr>
            <p:nvPr/>
          </p:nvSpPr>
          <p:spPr bwMode="auto">
            <a:xfrm>
              <a:off x="3529" y="1579"/>
              <a:ext cx="203" cy="17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68"/>
            <p:cNvSpPr>
              <a:spLocks noChangeArrowheads="1"/>
            </p:cNvSpPr>
            <p:nvPr/>
          </p:nvSpPr>
          <p:spPr bwMode="auto">
            <a:xfrm>
              <a:off x="3575" y="1575"/>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3</a:t>
              </a:r>
              <a:endParaRPr kumimoji="0" lang="en-US" b="0" i="0" u="none" strike="noStrike" cap="none" normalizeH="0" baseline="0" smtClean="0">
                <a:ln>
                  <a:noFill/>
                </a:ln>
                <a:solidFill>
                  <a:schemeClr val="tx1"/>
                </a:solidFill>
                <a:effectLst/>
                <a:latin typeface="Arial" pitchFamily="34" charset="0"/>
              </a:endParaRPr>
            </a:p>
          </p:txBody>
        </p:sp>
        <p:sp>
          <p:nvSpPr>
            <p:cNvPr id="74" name="Oval 69"/>
            <p:cNvSpPr>
              <a:spLocks noChangeArrowheads="1"/>
            </p:cNvSpPr>
            <p:nvPr/>
          </p:nvSpPr>
          <p:spPr bwMode="auto">
            <a:xfrm>
              <a:off x="3773" y="1575"/>
              <a:ext cx="203" cy="17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70"/>
            <p:cNvSpPr>
              <a:spLocks noChangeArrowheads="1"/>
            </p:cNvSpPr>
            <p:nvPr/>
          </p:nvSpPr>
          <p:spPr bwMode="auto">
            <a:xfrm>
              <a:off x="3819" y="157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4</a:t>
              </a:r>
              <a:endParaRPr kumimoji="0" lang="en-US" b="0" i="0" u="none" strike="noStrike" cap="none" normalizeH="0" baseline="0" smtClean="0">
                <a:ln>
                  <a:noFill/>
                </a:ln>
                <a:solidFill>
                  <a:schemeClr val="tx1"/>
                </a:solidFill>
                <a:effectLst/>
                <a:latin typeface="Arial" pitchFamily="34" charset="0"/>
              </a:endParaRPr>
            </a:p>
          </p:txBody>
        </p:sp>
        <p:sp>
          <p:nvSpPr>
            <p:cNvPr id="76" name="Oval 71"/>
            <p:cNvSpPr>
              <a:spLocks noChangeArrowheads="1"/>
            </p:cNvSpPr>
            <p:nvPr/>
          </p:nvSpPr>
          <p:spPr bwMode="auto">
            <a:xfrm>
              <a:off x="4023" y="1574"/>
              <a:ext cx="204" cy="17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2"/>
            <p:cNvSpPr>
              <a:spLocks noChangeArrowheads="1"/>
            </p:cNvSpPr>
            <p:nvPr/>
          </p:nvSpPr>
          <p:spPr bwMode="auto">
            <a:xfrm>
              <a:off x="4069" y="1570"/>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5</a:t>
              </a:r>
              <a:endParaRPr kumimoji="0" lang="en-US" b="0" i="0" u="none" strike="noStrike" cap="none" normalizeH="0" baseline="0" smtClean="0">
                <a:ln>
                  <a:noFill/>
                </a:ln>
                <a:solidFill>
                  <a:schemeClr val="tx1"/>
                </a:solidFill>
                <a:effectLst/>
                <a:latin typeface="Arial" pitchFamily="34" charset="0"/>
              </a:endParaRPr>
            </a:p>
          </p:txBody>
        </p:sp>
        <p:sp>
          <p:nvSpPr>
            <p:cNvPr id="78" name="Oval 73"/>
            <p:cNvSpPr>
              <a:spLocks noChangeArrowheads="1"/>
            </p:cNvSpPr>
            <p:nvPr/>
          </p:nvSpPr>
          <p:spPr bwMode="auto">
            <a:xfrm>
              <a:off x="4266" y="1574"/>
              <a:ext cx="203" cy="17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4"/>
            <p:cNvSpPr>
              <a:spLocks noChangeArrowheads="1"/>
            </p:cNvSpPr>
            <p:nvPr/>
          </p:nvSpPr>
          <p:spPr bwMode="auto">
            <a:xfrm>
              <a:off x="4312" y="1570"/>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6</a:t>
              </a:r>
              <a:endParaRPr kumimoji="0" lang="en-US" b="0" i="0" u="none" strike="noStrike" cap="none" normalizeH="0" baseline="0" smtClean="0">
                <a:ln>
                  <a:noFill/>
                </a:ln>
                <a:solidFill>
                  <a:schemeClr val="tx1"/>
                </a:solidFill>
                <a:effectLst/>
                <a:latin typeface="Arial" pitchFamily="34" charset="0"/>
              </a:endParaRPr>
            </a:p>
          </p:txBody>
        </p:sp>
        <p:sp>
          <p:nvSpPr>
            <p:cNvPr id="80" name="Oval 75"/>
            <p:cNvSpPr>
              <a:spLocks noChangeArrowheads="1"/>
            </p:cNvSpPr>
            <p:nvPr/>
          </p:nvSpPr>
          <p:spPr bwMode="auto">
            <a:xfrm>
              <a:off x="4516" y="1575"/>
              <a:ext cx="203" cy="17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76"/>
            <p:cNvSpPr>
              <a:spLocks noChangeArrowheads="1"/>
            </p:cNvSpPr>
            <p:nvPr/>
          </p:nvSpPr>
          <p:spPr bwMode="auto">
            <a:xfrm>
              <a:off x="4562" y="1571"/>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7</a:t>
              </a:r>
              <a:endParaRPr kumimoji="0" lang="en-US" b="0" i="0" u="none" strike="noStrike" cap="none" normalizeH="0" baseline="0" smtClean="0">
                <a:ln>
                  <a:noFill/>
                </a:ln>
                <a:solidFill>
                  <a:schemeClr val="tx1"/>
                </a:solidFill>
                <a:effectLst/>
                <a:latin typeface="Arial" pitchFamily="34" charset="0"/>
              </a:endParaRPr>
            </a:p>
          </p:txBody>
        </p:sp>
        <p:sp>
          <p:nvSpPr>
            <p:cNvPr id="82" name="Oval 77"/>
            <p:cNvSpPr>
              <a:spLocks noChangeArrowheads="1"/>
            </p:cNvSpPr>
            <p:nvPr/>
          </p:nvSpPr>
          <p:spPr bwMode="auto">
            <a:xfrm>
              <a:off x="4767" y="1574"/>
              <a:ext cx="203" cy="17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Rectangle 78"/>
            <p:cNvSpPr>
              <a:spLocks noChangeArrowheads="1"/>
            </p:cNvSpPr>
            <p:nvPr/>
          </p:nvSpPr>
          <p:spPr bwMode="auto">
            <a:xfrm>
              <a:off x="4813" y="1570"/>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8</a:t>
              </a:r>
              <a:endParaRPr kumimoji="0" lang="en-US" b="0" i="0" u="none" strike="noStrike" cap="none" normalizeH="0" baseline="0" smtClean="0">
                <a:ln>
                  <a:noFill/>
                </a:ln>
                <a:solidFill>
                  <a:schemeClr val="tx1"/>
                </a:solidFill>
                <a:effectLst/>
                <a:latin typeface="Arial" pitchFamily="34" charset="0"/>
              </a:endParaRPr>
            </a:p>
          </p:txBody>
        </p:sp>
        <p:sp>
          <p:nvSpPr>
            <p:cNvPr id="84" name="Oval 79"/>
            <p:cNvSpPr>
              <a:spLocks noChangeArrowheads="1"/>
            </p:cNvSpPr>
            <p:nvPr/>
          </p:nvSpPr>
          <p:spPr bwMode="auto">
            <a:xfrm>
              <a:off x="5009" y="1574"/>
              <a:ext cx="204" cy="17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Rectangle 80"/>
            <p:cNvSpPr>
              <a:spLocks noChangeArrowheads="1"/>
            </p:cNvSpPr>
            <p:nvPr/>
          </p:nvSpPr>
          <p:spPr bwMode="auto">
            <a:xfrm>
              <a:off x="5055" y="1570"/>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9</a:t>
              </a:r>
              <a:endParaRPr kumimoji="0" lang="en-US" b="0" i="0" u="none" strike="noStrike" cap="none" normalizeH="0" baseline="0" smtClean="0">
                <a:ln>
                  <a:noFill/>
                </a:ln>
                <a:solidFill>
                  <a:schemeClr val="tx1"/>
                </a:solidFill>
                <a:effectLst/>
                <a:latin typeface="Arial" pitchFamily="34" charset="0"/>
              </a:endParaRPr>
            </a:p>
          </p:txBody>
        </p:sp>
        <p:sp>
          <p:nvSpPr>
            <p:cNvPr id="86" name="Freeform 81"/>
            <p:cNvSpPr>
              <a:spLocks/>
            </p:cNvSpPr>
            <p:nvPr/>
          </p:nvSpPr>
          <p:spPr bwMode="auto">
            <a:xfrm>
              <a:off x="3037" y="1385"/>
              <a:ext cx="2067" cy="134"/>
            </a:xfrm>
            <a:custGeom>
              <a:avLst/>
              <a:gdLst>
                <a:gd name="T0" fmla="*/ 0 w 9513"/>
                <a:gd name="T1" fmla="*/ 556 h 617"/>
                <a:gd name="T2" fmla="*/ 420 w 9513"/>
                <a:gd name="T3" fmla="*/ 318 h 617"/>
                <a:gd name="T4" fmla="*/ 4132 w 9513"/>
                <a:gd name="T5" fmla="*/ 318 h 617"/>
                <a:gd name="T6" fmla="*/ 4696 w 9513"/>
                <a:gd name="T7" fmla="*/ 0 h 617"/>
                <a:gd name="T8" fmla="*/ 5133 w 9513"/>
                <a:gd name="T9" fmla="*/ 333 h 617"/>
                <a:gd name="T10" fmla="*/ 9192 w 9513"/>
                <a:gd name="T11" fmla="*/ 333 h 617"/>
                <a:gd name="T12" fmla="*/ 9513 w 9513"/>
                <a:gd name="T13" fmla="*/ 617 h 617"/>
              </a:gdLst>
              <a:ahLst/>
              <a:cxnLst>
                <a:cxn ang="0">
                  <a:pos x="T0" y="T1"/>
                </a:cxn>
                <a:cxn ang="0">
                  <a:pos x="T2" y="T3"/>
                </a:cxn>
                <a:cxn ang="0">
                  <a:pos x="T4" y="T5"/>
                </a:cxn>
                <a:cxn ang="0">
                  <a:pos x="T6" y="T7"/>
                </a:cxn>
                <a:cxn ang="0">
                  <a:pos x="T8" y="T9"/>
                </a:cxn>
                <a:cxn ang="0">
                  <a:pos x="T10" y="T11"/>
                </a:cxn>
                <a:cxn ang="0">
                  <a:pos x="T12" y="T13"/>
                </a:cxn>
              </a:cxnLst>
              <a:rect l="0" t="0" r="r" b="b"/>
              <a:pathLst>
                <a:path w="9513" h="617">
                  <a:moveTo>
                    <a:pt x="0" y="556"/>
                  </a:moveTo>
                  <a:lnTo>
                    <a:pt x="420" y="318"/>
                  </a:lnTo>
                  <a:lnTo>
                    <a:pt x="4132" y="318"/>
                  </a:lnTo>
                  <a:lnTo>
                    <a:pt x="4696" y="0"/>
                  </a:lnTo>
                  <a:lnTo>
                    <a:pt x="5133" y="333"/>
                  </a:lnTo>
                  <a:lnTo>
                    <a:pt x="9192" y="333"/>
                  </a:lnTo>
                  <a:lnTo>
                    <a:pt x="9513" y="617"/>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Rectangle 82"/>
            <p:cNvSpPr>
              <a:spLocks noChangeArrowheads="1"/>
            </p:cNvSpPr>
            <p:nvPr/>
          </p:nvSpPr>
          <p:spPr bwMode="auto">
            <a:xfrm>
              <a:off x="3659" y="1208"/>
              <a:ext cx="82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ans"/>
                </a:rPr>
                <a:t>clock cycles</a:t>
              </a:r>
              <a:endParaRPr kumimoji="0" lang="en-US" sz="1800" b="0" i="0" u="none" strike="noStrike" cap="none" normalizeH="0" baseline="0" dirty="0" smtClean="0">
                <a:ln>
                  <a:noFill/>
                </a:ln>
                <a:solidFill>
                  <a:schemeClr val="tx1"/>
                </a:solidFill>
                <a:effectLst/>
                <a:latin typeface="Arial" pitchFamily="34" charset="0"/>
              </a:endParaRPr>
            </a:p>
          </p:txBody>
        </p:sp>
        <p:sp>
          <p:nvSpPr>
            <p:cNvPr id="88" name="Oval 83"/>
            <p:cNvSpPr>
              <a:spLocks noChangeArrowheads="1"/>
            </p:cNvSpPr>
            <p:nvPr/>
          </p:nvSpPr>
          <p:spPr bwMode="auto">
            <a:xfrm>
              <a:off x="1536" y="2112"/>
              <a:ext cx="195" cy="164"/>
            </a:xfrm>
            <a:prstGeom prst="ellipse">
              <a:avLst/>
            </a:prstGeom>
            <a:noFill/>
            <a:ln w="10" cap="flat">
              <a:solidFill>
                <a:srgbClr val="ED121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Oval 84"/>
            <p:cNvSpPr>
              <a:spLocks noChangeArrowheads="1"/>
            </p:cNvSpPr>
            <p:nvPr/>
          </p:nvSpPr>
          <p:spPr bwMode="auto">
            <a:xfrm>
              <a:off x="1725" y="2380"/>
              <a:ext cx="195" cy="164"/>
            </a:xfrm>
            <a:prstGeom prst="ellipse">
              <a:avLst/>
            </a:prstGeom>
            <a:noFill/>
            <a:ln w="10" cap="flat">
              <a:solidFill>
                <a:srgbClr val="ED121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5"/>
            <p:cNvSpPr>
              <a:spLocks noChangeShapeType="1"/>
            </p:cNvSpPr>
            <p:nvPr/>
          </p:nvSpPr>
          <p:spPr bwMode="auto">
            <a:xfrm>
              <a:off x="1680" y="2256"/>
              <a:ext cx="105" cy="148"/>
            </a:xfrm>
            <a:prstGeom prst="line">
              <a:avLst/>
            </a:prstGeom>
            <a:noFill/>
            <a:ln w="10" cap="flat">
              <a:solidFill>
                <a:srgbClr val="0604D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86"/>
            <p:cNvSpPr>
              <a:spLocks/>
            </p:cNvSpPr>
            <p:nvPr/>
          </p:nvSpPr>
          <p:spPr bwMode="auto">
            <a:xfrm>
              <a:off x="1764" y="2376"/>
              <a:ext cx="60" cy="72"/>
            </a:xfrm>
            <a:custGeom>
              <a:avLst/>
              <a:gdLst>
                <a:gd name="T0" fmla="*/ 30 w 60"/>
                <a:gd name="T1" fmla="*/ 30 h 72"/>
                <a:gd name="T2" fmla="*/ 0 w 60"/>
                <a:gd name="T3" fmla="*/ 25 h 72"/>
                <a:gd name="T4" fmla="*/ 60 w 60"/>
                <a:gd name="T5" fmla="*/ 72 h 72"/>
                <a:gd name="T6" fmla="*/ 34 w 60"/>
                <a:gd name="T7" fmla="*/ 0 h 72"/>
                <a:gd name="T8" fmla="*/ 30 w 60"/>
                <a:gd name="T9" fmla="*/ 30 h 72"/>
              </a:gdLst>
              <a:ahLst/>
              <a:cxnLst>
                <a:cxn ang="0">
                  <a:pos x="T0" y="T1"/>
                </a:cxn>
                <a:cxn ang="0">
                  <a:pos x="T2" y="T3"/>
                </a:cxn>
                <a:cxn ang="0">
                  <a:pos x="T4" y="T5"/>
                </a:cxn>
                <a:cxn ang="0">
                  <a:pos x="T6" y="T7"/>
                </a:cxn>
                <a:cxn ang="0">
                  <a:pos x="T8" y="T9"/>
                </a:cxn>
              </a:cxnLst>
              <a:rect l="0" t="0" r="r" b="b"/>
              <a:pathLst>
                <a:path w="60" h="72">
                  <a:moveTo>
                    <a:pt x="30" y="30"/>
                  </a:moveTo>
                  <a:lnTo>
                    <a:pt x="0" y="25"/>
                  </a:lnTo>
                  <a:lnTo>
                    <a:pt x="60" y="72"/>
                  </a:lnTo>
                  <a:lnTo>
                    <a:pt x="34" y="0"/>
                  </a:lnTo>
                  <a:lnTo>
                    <a:pt x="30" y="30"/>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Line 87"/>
            <p:cNvSpPr>
              <a:spLocks noChangeShapeType="1"/>
            </p:cNvSpPr>
            <p:nvPr/>
          </p:nvSpPr>
          <p:spPr bwMode="auto">
            <a:xfrm flipV="1">
              <a:off x="3836" y="3011"/>
              <a:ext cx="215" cy="246"/>
            </a:xfrm>
            <a:prstGeom prst="line">
              <a:avLst/>
            </a:prstGeom>
            <a:noFill/>
            <a:ln w="13" cap="flat">
              <a:solidFill>
                <a:srgbClr val="0604D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88"/>
            <p:cNvSpPr>
              <a:spLocks/>
            </p:cNvSpPr>
            <p:nvPr/>
          </p:nvSpPr>
          <p:spPr bwMode="auto">
            <a:xfrm>
              <a:off x="3980" y="3001"/>
              <a:ext cx="79" cy="85"/>
            </a:xfrm>
            <a:custGeom>
              <a:avLst/>
              <a:gdLst>
                <a:gd name="T0" fmla="*/ 37 w 79"/>
                <a:gd name="T1" fmla="*/ 49 h 85"/>
                <a:gd name="T2" fmla="*/ 39 w 79"/>
                <a:gd name="T3" fmla="*/ 85 h 85"/>
                <a:gd name="T4" fmla="*/ 79 w 79"/>
                <a:gd name="T5" fmla="*/ 0 h 85"/>
                <a:gd name="T6" fmla="*/ 0 w 79"/>
                <a:gd name="T7" fmla="*/ 51 h 85"/>
                <a:gd name="T8" fmla="*/ 37 w 79"/>
                <a:gd name="T9" fmla="*/ 49 h 85"/>
              </a:gdLst>
              <a:ahLst/>
              <a:cxnLst>
                <a:cxn ang="0">
                  <a:pos x="T0" y="T1"/>
                </a:cxn>
                <a:cxn ang="0">
                  <a:pos x="T2" y="T3"/>
                </a:cxn>
                <a:cxn ang="0">
                  <a:pos x="T4" y="T5"/>
                </a:cxn>
                <a:cxn ang="0">
                  <a:pos x="T6" y="T7"/>
                </a:cxn>
                <a:cxn ang="0">
                  <a:pos x="T8" y="T9"/>
                </a:cxn>
              </a:cxnLst>
              <a:rect l="0" t="0" r="r" b="b"/>
              <a:pathLst>
                <a:path w="79" h="85">
                  <a:moveTo>
                    <a:pt x="37" y="49"/>
                  </a:moveTo>
                  <a:lnTo>
                    <a:pt x="39" y="85"/>
                  </a:lnTo>
                  <a:lnTo>
                    <a:pt x="79" y="0"/>
                  </a:lnTo>
                  <a:lnTo>
                    <a:pt x="0" y="51"/>
                  </a:lnTo>
                  <a:lnTo>
                    <a:pt x="37" y="49"/>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Line 89"/>
            <p:cNvSpPr>
              <a:spLocks noChangeShapeType="1"/>
            </p:cNvSpPr>
            <p:nvPr/>
          </p:nvSpPr>
          <p:spPr bwMode="auto">
            <a:xfrm flipH="1">
              <a:off x="3745" y="1878"/>
              <a:ext cx="276" cy="301"/>
            </a:xfrm>
            <a:prstGeom prst="line">
              <a:avLst/>
            </a:prstGeom>
            <a:noFill/>
            <a:ln w="13" cap="flat">
              <a:solidFill>
                <a:srgbClr val="0604D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90"/>
            <p:cNvSpPr>
              <a:spLocks/>
            </p:cNvSpPr>
            <p:nvPr/>
          </p:nvSpPr>
          <p:spPr bwMode="auto">
            <a:xfrm>
              <a:off x="3736" y="2105"/>
              <a:ext cx="80" cy="84"/>
            </a:xfrm>
            <a:custGeom>
              <a:avLst/>
              <a:gdLst>
                <a:gd name="T0" fmla="*/ 44 w 80"/>
                <a:gd name="T1" fmla="*/ 36 h 84"/>
                <a:gd name="T2" fmla="*/ 42 w 80"/>
                <a:gd name="T3" fmla="*/ 0 h 84"/>
                <a:gd name="T4" fmla="*/ 0 w 80"/>
                <a:gd name="T5" fmla="*/ 84 h 84"/>
                <a:gd name="T6" fmla="*/ 80 w 80"/>
                <a:gd name="T7" fmla="*/ 35 h 84"/>
                <a:gd name="T8" fmla="*/ 44 w 80"/>
                <a:gd name="T9" fmla="*/ 36 h 84"/>
              </a:gdLst>
              <a:ahLst/>
              <a:cxnLst>
                <a:cxn ang="0">
                  <a:pos x="T0" y="T1"/>
                </a:cxn>
                <a:cxn ang="0">
                  <a:pos x="T2" y="T3"/>
                </a:cxn>
                <a:cxn ang="0">
                  <a:pos x="T4" y="T5"/>
                </a:cxn>
                <a:cxn ang="0">
                  <a:pos x="T6" y="T7"/>
                </a:cxn>
                <a:cxn ang="0">
                  <a:pos x="T8" y="T9"/>
                </a:cxn>
              </a:cxnLst>
              <a:rect l="0" t="0" r="r" b="b"/>
              <a:pathLst>
                <a:path w="80" h="84">
                  <a:moveTo>
                    <a:pt x="44" y="36"/>
                  </a:moveTo>
                  <a:lnTo>
                    <a:pt x="42" y="0"/>
                  </a:lnTo>
                  <a:lnTo>
                    <a:pt x="0" y="84"/>
                  </a:lnTo>
                  <a:lnTo>
                    <a:pt x="80" y="35"/>
                  </a:lnTo>
                  <a:lnTo>
                    <a:pt x="44" y="3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Line 91"/>
            <p:cNvSpPr>
              <a:spLocks noChangeShapeType="1"/>
            </p:cNvSpPr>
            <p:nvPr/>
          </p:nvSpPr>
          <p:spPr bwMode="auto">
            <a:xfrm flipH="1" flipV="1">
              <a:off x="3676" y="2305"/>
              <a:ext cx="399" cy="528"/>
            </a:xfrm>
            <a:prstGeom prst="line">
              <a:avLst/>
            </a:prstGeom>
            <a:noFill/>
            <a:ln w="28" cap="flat">
              <a:solidFill>
                <a:srgbClr val="F9171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92"/>
            <p:cNvSpPr>
              <a:spLocks/>
            </p:cNvSpPr>
            <p:nvPr/>
          </p:nvSpPr>
          <p:spPr bwMode="auto">
            <a:xfrm>
              <a:off x="3659" y="2282"/>
              <a:ext cx="164" cy="192"/>
            </a:xfrm>
            <a:custGeom>
              <a:avLst/>
              <a:gdLst>
                <a:gd name="T0" fmla="*/ 85 w 164"/>
                <a:gd name="T1" fmla="*/ 113 h 192"/>
                <a:gd name="T2" fmla="*/ 164 w 164"/>
                <a:gd name="T3" fmla="*/ 124 h 192"/>
                <a:gd name="T4" fmla="*/ 0 w 164"/>
                <a:gd name="T5" fmla="*/ 0 h 192"/>
                <a:gd name="T6" fmla="*/ 74 w 164"/>
                <a:gd name="T7" fmla="*/ 192 h 192"/>
                <a:gd name="T8" fmla="*/ 85 w 164"/>
                <a:gd name="T9" fmla="*/ 113 h 192"/>
              </a:gdLst>
              <a:ahLst/>
              <a:cxnLst>
                <a:cxn ang="0">
                  <a:pos x="T0" y="T1"/>
                </a:cxn>
                <a:cxn ang="0">
                  <a:pos x="T2" y="T3"/>
                </a:cxn>
                <a:cxn ang="0">
                  <a:pos x="T4" y="T5"/>
                </a:cxn>
                <a:cxn ang="0">
                  <a:pos x="T6" y="T7"/>
                </a:cxn>
                <a:cxn ang="0">
                  <a:pos x="T8" y="T9"/>
                </a:cxn>
              </a:cxnLst>
              <a:rect l="0" t="0" r="r" b="b"/>
              <a:pathLst>
                <a:path w="164" h="192">
                  <a:moveTo>
                    <a:pt x="85" y="113"/>
                  </a:moveTo>
                  <a:lnTo>
                    <a:pt x="164" y="124"/>
                  </a:lnTo>
                  <a:lnTo>
                    <a:pt x="0" y="0"/>
                  </a:lnTo>
                  <a:lnTo>
                    <a:pt x="74" y="192"/>
                  </a:lnTo>
                  <a:lnTo>
                    <a:pt x="85" y="113"/>
                  </a:lnTo>
                  <a:close/>
                </a:path>
              </a:pathLst>
            </a:custGeom>
            <a:solidFill>
              <a:srgbClr val="00000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6" name="Rectangle 5"/>
          <p:cNvSpPr/>
          <p:nvPr/>
        </p:nvSpPr>
        <p:spPr>
          <a:xfrm>
            <a:off x="381000" y="1727468"/>
            <a:ext cx="8458200" cy="14729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457200" y="1727468"/>
            <a:ext cx="8555547" cy="1323439"/>
          </a:xfrm>
          <a:prstGeom prst="rect">
            <a:avLst/>
          </a:prstGeom>
          <a:noFill/>
        </p:spPr>
        <p:txBody>
          <a:bodyPr wrap="none" rtlCol="0">
            <a:spAutoFit/>
          </a:bodyPr>
          <a:lstStyle/>
          <a:p>
            <a:r>
              <a:rPr lang="en-US" sz="2000" b="1" dirty="0" smtClean="0"/>
              <a:t>Definition</a:t>
            </a:r>
            <a:r>
              <a:rPr lang="en-US" sz="2000" dirty="0" smtClean="0"/>
              <a:t>: A </a:t>
            </a:r>
            <a:r>
              <a:rPr lang="en-US" sz="2000" dirty="0" smtClean="0">
                <a:solidFill>
                  <a:srgbClr val="FF0000"/>
                </a:solidFill>
              </a:rPr>
              <a:t>hazard</a:t>
            </a:r>
            <a:r>
              <a:rPr lang="en-US" sz="2000" dirty="0" smtClean="0"/>
              <a:t> is defined as the possibility of erroneous execution of an</a:t>
            </a:r>
          </a:p>
          <a:p>
            <a:r>
              <a:rPr lang="en-US" sz="2000" dirty="0" smtClean="0"/>
              <a:t>instruction in a pipeline. A data hazard represents the possibility of erroneous</a:t>
            </a:r>
          </a:p>
          <a:p>
            <a:r>
              <a:rPr lang="en-US" sz="2000" dirty="0" smtClean="0"/>
              <a:t>execution because of the unavailability of data, or the availability of </a:t>
            </a:r>
            <a:r>
              <a:rPr lang="en-US" sz="2000" dirty="0" smtClean="0">
                <a:solidFill>
                  <a:srgbClr val="FF0000"/>
                </a:solidFill>
              </a:rPr>
              <a:t>incorrect</a:t>
            </a:r>
          </a:p>
          <a:p>
            <a:r>
              <a:rPr lang="en-US" sz="2000" dirty="0" smtClean="0"/>
              <a:t>data.</a:t>
            </a:r>
            <a:endParaRPr lang="en-US" sz="2000" dirty="0"/>
          </a:p>
        </p:txBody>
      </p:sp>
      <p:sp>
        <p:nvSpPr>
          <p:cNvPr id="2" name="Title 1"/>
          <p:cNvSpPr txBox="1">
            <a:spLocks noGrp="1"/>
          </p:cNvSpPr>
          <p:nvPr>
            <p:ph type="title" idx="4294967295"/>
          </p:nvPr>
        </p:nvSpPr>
        <p:spPr>
          <a:xfrm>
            <a:off x="812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Data Hazard</a:t>
            </a:r>
          </a:p>
        </p:txBody>
      </p:sp>
      <p:sp>
        <p:nvSpPr>
          <p:cNvPr id="3" name="Text Placeholder 2"/>
          <p:cNvSpPr txBox="1">
            <a:spLocks noGrp="1"/>
          </p:cNvSpPr>
          <p:nvPr>
            <p:ph type="body" idx="4294967295"/>
          </p:nvPr>
        </p:nvSpPr>
        <p:spPr>
          <a:xfrm>
            <a:off x="1295400" y="3613150"/>
            <a:ext cx="6654800" cy="2863850"/>
          </a:xfrm>
        </p:spPr>
        <p:txBody>
          <a:bodyPr lIns="0" tIns="0" rIns="0" bIns="0">
            <a:normAutofit fontScale="925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This situation represents a </a:t>
            </a:r>
            <a:r>
              <a:rPr lang="en-US" dirty="0">
                <a:solidFill>
                  <a:srgbClr val="DC2300"/>
                </a:solidFill>
                <a:latin typeface="Calibri" panose="020F0502020204030204" pitchFamily="34" charset="0"/>
              </a:rPr>
              <a:t>data hazard</a:t>
            </a:r>
          </a:p>
          <a:p>
            <a:pPr lvl="0">
              <a:buSzPct val="100000"/>
              <a:buFont typeface="Symbol" panose="05050102010706020507" pitchFamily="18" charset="2"/>
              <a:buChar char="*"/>
            </a:pPr>
            <a:r>
              <a:rPr lang="en-US" dirty="0">
                <a:latin typeface="Calibri" panose="020F0502020204030204" pitchFamily="34" charset="0"/>
              </a:rPr>
              <a:t>In specific,</a:t>
            </a:r>
          </a:p>
          <a:p>
            <a:pPr lvl="1">
              <a:buSzPct val="100000"/>
              <a:buFont typeface="Symbol" panose="05050102010706020507" pitchFamily="18" charset="2"/>
              <a:buChar char="*"/>
            </a:pPr>
            <a:r>
              <a:rPr lang="en-US" dirty="0">
                <a:latin typeface="Calibri" panose="020F0502020204030204" pitchFamily="34" charset="0"/>
              </a:rPr>
              <a:t>it is a </a:t>
            </a:r>
            <a:r>
              <a:rPr lang="en-US" dirty="0">
                <a:solidFill>
                  <a:srgbClr val="DC2300"/>
                </a:solidFill>
                <a:latin typeface="Calibri" panose="020F0502020204030204" pitchFamily="34" charset="0"/>
              </a:rPr>
              <a:t>RAW</a:t>
            </a:r>
            <a:r>
              <a:rPr lang="en-US" dirty="0">
                <a:latin typeface="Calibri" panose="020F0502020204030204" pitchFamily="34" charset="0"/>
              </a:rPr>
              <a:t> (read after write) hazard</a:t>
            </a:r>
          </a:p>
          <a:p>
            <a:pPr lvl="0">
              <a:buSzPct val="100000"/>
              <a:buFont typeface="Symbol" panose="05050102010706020507" pitchFamily="18" charset="2"/>
              <a:buChar char="*"/>
            </a:pPr>
            <a:r>
              <a:rPr lang="en-US" dirty="0">
                <a:latin typeface="Calibri" panose="020F0502020204030204" pitchFamily="34" charset="0"/>
              </a:rPr>
              <a:t>The earliest we can dispatch instruction 2, is cycle 5</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Other</a:t>
            </a:r>
            <a:r>
              <a:rPr lang="fr-FR" dirty="0">
                <a:solidFill>
                  <a:schemeClr val="tx1"/>
                </a:solidFill>
              </a:rPr>
              <a:t> Types of Data </a:t>
            </a:r>
            <a:r>
              <a:rPr lang="fr-FR" dirty="0" err="1">
                <a:solidFill>
                  <a:schemeClr val="tx1"/>
                </a:solidFill>
              </a:rPr>
              <a:t>Hazards</a:t>
            </a:r>
            <a:endParaRPr lang="fr-FR" dirty="0">
              <a:solidFill>
                <a:schemeClr val="tx1"/>
              </a:solidFill>
            </a:endParaRPr>
          </a:p>
        </p:txBody>
      </p:sp>
      <p:sp>
        <p:nvSpPr>
          <p:cNvPr id="3" name="Text Placeholder 2"/>
          <p:cNvSpPr txBox="1">
            <a:spLocks noGrp="1"/>
          </p:cNvSpPr>
          <p:nvPr>
            <p:ph type="body" idx="4294967295"/>
          </p:nvPr>
        </p:nvSpPr>
        <p:spPr>
          <a:xfrm>
            <a:off x="914400" y="1558925"/>
            <a:ext cx="7416800" cy="8032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Our </a:t>
            </a:r>
            <a:r>
              <a:rPr lang="en-US" dirty="0">
                <a:solidFill>
                  <a:srgbClr val="2300DC"/>
                </a:solidFill>
                <a:latin typeface="Calibri" panose="020F0502020204030204" pitchFamily="34" charset="0"/>
              </a:rPr>
              <a:t>pipeline</a:t>
            </a:r>
            <a:r>
              <a:rPr lang="en-US" dirty="0">
                <a:latin typeface="Calibri" panose="020F0502020204030204" pitchFamily="34" charset="0"/>
              </a:rPr>
              <a:t> is </a:t>
            </a:r>
            <a:r>
              <a:rPr lang="en-US" dirty="0">
                <a:solidFill>
                  <a:srgbClr val="DC2300"/>
                </a:solidFill>
                <a:latin typeface="Calibri" panose="020F0502020204030204" pitchFamily="34" charset="0"/>
              </a:rPr>
              <a:t>in-order</a:t>
            </a:r>
          </a:p>
          <a:p>
            <a:pPr lvl="0">
              <a:buSzPct val="100000"/>
              <a:buFont typeface="Symbol" panose="05050102010706020507" pitchFamily="18" charset="2"/>
              <a:buChar char="*"/>
            </a:pPr>
            <a:endParaRPr lang="en-US" sz="1000" dirty="0">
              <a:latin typeface="Calibri" panose="020F0502020204030204" pitchFamily="34" charset="0"/>
              <a:cs typeface="Helvetica" pitchFamily="32"/>
            </a:endParaRPr>
          </a:p>
        </p:txBody>
      </p:sp>
      <p:sp>
        <p:nvSpPr>
          <p:cNvPr id="5" name="Text Placeholder 4"/>
          <p:cNvSpPr txBox="1">
            <a:spLocks noGrp="1"/>
          </p:cNvSpPr>
          <p:nvPr>
            <p:ph type="body" idx="4294967295"/>
          </p:nvPr>
        </p:nvSpPr>
        <p:spPr>
          <a:xfrm>
            <a:off x="965200" y="4310063"/>
            <a:ext cx="7416800" cy="24717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We will only have RAW hazards in our pipeline.</a:t>
            </a:r>
          </a:p>
          <a:p>
            <a:pPr lvl="0">
              <a:buSzPct val="100000"/>
              <a:buFont typeface="Symbol" panose="05050102010706020507" pitchFamily="18" charset="2"/>
              <a:buChar char="*"/>
            </a:pPr>
            <a:r>
              <a:rPr lang="en-US" dirty="0">
                <a:solidFill>
                  <a:srgbClr val="2300DC"/>
                </a:solidFill>
                <a:latin typeface="Calibri" panose="020F0502020204030204" pitchFamily="34" charset="0"/>
              </a:rPr>
              <a:t>Out-of-order</a:t>
            </a:r>
            <a:r>
              <a:rPr lang="en-US" dirty="0">
                <a:latin typeface="Calibri" panose="020F0502020204030204" pitchFamily="34" charset="0"/>
              </a:rPr>
              <a:t> </a:t>
            </a:r>
            <a:r>
              <a:rPr lang="en-US" dirty="0">
                <a:solidFill>
                  <a:srgbClr val="2323DC"/>
                </a:solidFill>
                <a:latin typeface="Calibri" panose="020F0502020204030204" pitchFamily="34" charset="0"/>
              </a:rPr>
              <a:t>pipelines</a:t>
            </a:r>
            <a:r>
              <a:rPr lang="en-US" dirty="0">
                <a:latin typeface="Calibri" panose="020F0502020204030204" pitchFamily="34" charset="0"/>
              </a:rPr>
              <a:t> can have </a:t>
            </a:r>
            <a:r>
              <a:rPr lang="en-US" dirty="0">
                <a:solidFill>
                  <a:srgbClr val="DC2300"/>
                </a:solidFill>
                <a:latin typeface="Calibri" panose="020F0502020204030204" pitchFamily="34" charset="0"/>
              </a:rPr>
              <a:t>WAR </a:t>
            </a:r>
            <a:r>
              <a:rPr lang="en-US" dirty="0">
                <a:latin typeface="Calibri" panose="020F0502020204030204" pitchFamily="34" charset="0"/>
              </a:rPr>
              <a:t>and </a:t>
            </a:r>
            <a:r>
              <a:rPr lang="en-US" dirty="0">
                <a:solidFill>
                  <a:srgbClr val="B80047"/>
                </a:solidFill>
                <a:latin typeface="Calibri" panose="020F0502020204030204" pitchFamily="34" charset="0"/>
              </a:rPr>
              <a:t>WAW</a:t>
            </a:r>
            <a:r>
              <a:rPr lang="en-US" dirty="0">
                <a:latin typeface="Calibri" panose="020F0502020204030204" pitchFamily="34" charset="0"/>
              </a:rPr>
              <a:t> hazards</a:t>
            </a:r>
          </a:p>
          <a:p>
            <a:pPr lvl="0">
              <a:buSzPct val="100000"/>
              <a:buFont typeface="Symbol" panose="05050102010706020507" pitchFamily="18" charset="2"/>
              <a:buChar char="*"/>
            </a:pPr>
            <a:endParaRPr lang="en-US" sz="1000" dirty="0">
              <a:latin typeface="Calibri" panose="020F0502020204030204" pitchFamily="34" charset="0"/>
              <a:cs typeface="Helvetica" pitchFamily="32"/>
            </a:endParaRPr>
          </a:p>
        </p:txBody>
      </p:sp>
      <p:sp>
        <p:nvSpPr>
          <p:cNvPr id="6" name="Rectangle 5"/>
          <p:cNvSpPr/>
          <p:nvPr/>
        </p:nvSpPr>
        <p:spPr>
          <a:xfrm>
            <a:off x="304800" y="2278197"/>
            <a:ext cx="8458200" cy="14729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381000" y="2278197"/>
            <a:ext cx="8465779" cy="1323439"/>
          </a:xfrm>
          <a:prstGeom prst="rect">
            <a:avLst/>
          </a:prstGeom>
          <a:noFill/>
        </p:spPr>
        <p:txBody>
          <a:bodyPr wrap="none" rtlCol="0">
            <a:spAutoFit/>
          </a:bodyPr>
          <a:lstStyle/>
          <a:p>
            <a:r>
              <a:rPr lang="en-US" sz="2000" b="1" dirty="0" smtClean="0"/>
              <a:t>Definition</a:t>
            </a:r>
            <a:r>
              <a:rPr lang="en-US" sz="2000" dirty="0" smtClean="0"/>
              <a:t>: In an </a:t>
            </a:r>
            <a:r>
              <a:rPr lang="en-US" sz="2000" b="1" dirty="0" smtClean="0">
                <a:solidFill>
                  <a:srgbClr val="00B050"/>
                </a:solidFill>
              </a:rPr>
              <a:t>in-order</a:t>
            </a:r>
            <a:r>
              <a:rPr lang="en-US" sz="2000" dirty="0" smtClean="0"/>
              <a:t> pipeline (such as ours), a preceding instruction is</a:t>
            </a:r>
          </a:p>
          <a:p>
            <a:r>
              <a:rPr lang="en-US" sz="2000" dirty="0" smtClean="0"/>
              <a:t>always ahead of a succeeding instruction in the pipeline. Modern processors</a:t>
            </a:r>
          </a:p>
          <a:p>
            <a:r>
              <a:rPr lang="en-US" sz="2000" dirty="0" smtClean="0"/>
              <a:t>however use out-of-order pipelines that break this rule. It is possible for later</a:t>
            </a:r>
          </a:p>
          <a:p>
            <a:r>
              <a:rPr lang="en-US" sz="2000" dirty="0" smtClean="0"/>
              <a:t>instructions to execute before earlier instructions.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WAW </a:t>
            </a:r>
            <a:r>
              <a:rPr lang="fr-FR" dirty="0" err="1">
                <a:solidFill>
                  <a:schemeClr val="tx1"/>
                </a:solidFill>
              </a:rPr>
              <a:t>Hazards</a:t>
            </a:r>
            <a:endParaRPr lang="fr-FR" dirty="0">
              <a:solidFill>
                <a:schemeClr val="tx1"/>
              </a:solidFill>
            </a:endParaRPr>
          </a:p>
        </p:txBody>
      </p:sp>
      <p:sp>
        <p:nvSpPr>
          <p:cNvPr id="3" name="Text Placeholder 2"/>
          <p:cNvSpPr txBox="1">
            <a:spLocks noGrp="1"/>
          </p:cNvSpPr>
          <p:nvPr>
            <p:ph type="body" idx="4294967295"/>
          </p:nvPr>
        </p:nvSpPr>
        <p:spPr>
          <a:xfrm>
            <a:off x="965200" y="3429000"/>
            <a:ext cx="7416800" cy="25987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323DC"/>
                </a:solidFill>
                <a:latin typeface="Calibri" panose="020F0502020204030204" pitchFamily="34" charset="0"/>
              </a:rPr>
              <a:t>Instruction</a:t>
            </a:r>
            <a:r>
              <a:rPr lang="en-US" dirty="0">
                <a:latin typeface="Calibri" panose="020F0502020204030204" pitchFamily="34" charset="0"/>
              </a:rPr>
              <a:t> [2] cannot </a:t>
            </a:r>
            <a:r>
              <a:rPr lang="en-US" dirty="0">
                <a:solidFill>
                  <a:srgbClr val="2323DC"/>
                </a:solidFill>
                <a:latin typeface="Calibri" panose="020F0502020204030204" pitchFamily="34" charset="0"/>
              </a:rPr>
              <a:t>write</a:t>
            </a:r>
            <a:r>
              <a:rPr lang="en-US" dirty="0">
                <a:latin typeface="Calibri" panose="020F0502020204030204" pitchFamily="34" charset="0"/>
              </a:rPr>
              <a:t> the value of r1, before </a:t>
            </a:r>
            <a:r>
              <a:rPr lang="en-US" dirty="0">
                <a:solidFill>
                  <a:srgbClr val="2300DC"/>
                </a:solidFill>
                <a:latin typeface="Calibri" panose="020F0502020204030204" pitchFamily="34" charset="0"/>
              </a:rPr>
              <a:t>instruction</a:t>
            </a:r>
            <a:r>
              <a:rPr lang="en-US" dirty="0">
                <a:latin typeface="Calibri" panose="020F0502020204030204" pitchFamily="34" charset="0"/>
              </a:rPr>
              <a:t> [1] writes to it, will lead to a </a:t>
            </a:r>
            <a:r>
              <a:rPr lang="en-US" dirty="0">
                <a:solidFill>
                  <a:srgbClr val="DC2300"/>
                </a:solidFill>
                <a:latin typeface="Calibri" panose="020F0502020204030204" pitchFamily="34" charset="0"/>
              </a:rPr>
              <a:t>WAW</a:t>
            </a:r>
            <a:r>
              <a:rPr lang="en-US" dirty="0">
                <a:latin typeface="Calibri" panose="020F0502020204030204" pitchFamily="34" charset="0"/>
              </a:rPr>
              <a:t> hazard</a:t>
            </a:r>
          </a:p>
        </p:txBody>
      </p:sp>
      <p:sp>
        <p:nvSpPr>
          <p:cNvPr id="7" name="TextBox 6"/>
          <p:cNvSpPr txBox="1"/>
          <p:nvPr/>
        </p:nvSpPr>
        <p:spPr>
          <a:xfrm>
            <a:off x="2667000" y="1981200"/>
            <a:ext cx="3886200" cy="830997"/>
          </a:xfrm>
          <a:prstGeom prst="rect">
            <a:avLst/>
          </a:prstGeom>
          <a:noFill/>
        </p:spPr>
        <p:txBody>
          <a:bodyPr wrap="square" rtlCol="0">
            <a:spAutoFit/>
          </a:bodyPr>
          <a:lstStyle/>
          <a:p>
            <a:r>
              <a:rPr lang="pt-BR" sz="2400" dirty="0">
                <a:latin typeface="Courier New" pitchFamily="49" charset="0"/>
                <a:cs typeface="Courier New" pitchFamily="49" charset="0"/>
              </a:rPr>
              <a:t>[1]: add r1, r2, r3</a:t>
            </a:r>
          </a:p>
          <a:p>
            <a:r>
              <a:rPr lang="pt-BR" sz="2400" dirty="0">
                <a:latin typeface="Courier New" pitchFamily="49" charset="0"/>
                <a:cs typeface="Courier New" pitchFamily="49" charset="0"/>
              </a:rPr>
              <a:t>[2]: sub r1, r4, </a:t>
            </a:r>
            <a:r>
              <a:rPr lang="pt-BR" sz="2400" dirty="0" smtClean="0">
                <a:latin typeface="Courier New" pitchFamily="49" charset="0"/>
                <a:cs typeface="Courier New" pitchFamily="49" charset="0"/>
              </a:rPr>
              <a:t>r3</a:t>
            </a:r>
            <a:endParaRPr lang="pt-BR" sz="24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WAR </a:t>
            </a:r>
            <a:r>
              <a:rPr lang="fr-FR" dirty="0" err="1">
                <a:solidFill>
                  <a:schemeClr val="tx1"/>
                </a:solidFill>
              </a:rPr>
              <a:t>Hazards</a:t>
            </a:r>
            <a:endParaRPr lang="fr-FR" dirty="0">
              <a:solidFill>
                <a:schemeClr val="tx1"/>
              </a:solidFill>
            </a:endParaRPr>
          </a:p>
        </p:txBody>
      </p:sp>
      <p:sp>
        <p:nvSpPr>
          <p:cNvPr id="3" name="Text Placeholder 2"/>
          <p:cNvSpPr txBox="1">
            <a:spLocks noGrp="1"/>
          </p:cNvSpPr>
          <p:nvPr>
            <p:ph type="body" idx="4294967295"/>
          </p:nvPr>
        </p:nvSpPr>
        <p:spPr>
          <a:xfrm>
            <a:off x="889000" y="3168651"/>
            <a:ext cx="7416800" cy="17081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fr-FR" dirty="0">
                <a:solidFill>
                  <a:srgbClr val="2323DC"/>
                </a:solidFill>
                <a:latin typeface="Calibri" panose="020F0502020204030204" pitchFamily="34" charset="0"/>
              </a:rPr>
              <a:t>Instruction</a:t>
            </a:r>
            <a:r>
              <a:rPr lang="fr-FR" dirty="0">
                <a:latin typeface="Calibri" panose="020F0502020204030204" pitchFamily="34" charset="0"/>
              </a:rPr>
              <a:t> [2] </a:t>
            </a:r>
            <a:r>
              <a:rPr lang="fr-FR" dirty="0" err="1">
                <a:latin typeface="Calibri" panose="020F0502020204030204" pitchFamily="34" charset="0"/>
              </a:rPr>
              <a:t>cannot</a:t>
            </a:r>
            <a:r>
              <a:rPr lang="fr-FR" dirty="0">
                <a:latin typeface="Calibri" panose="020F0502020204030204" pitchFamily="34" charset="0"/>
              </a:rPr>
              <a:t> </a:t>
            </a:r>
            <a:r>
              <a:rPr lang="fr-FR" dirty="0" err="1">
                <a:solidFill>
                  <a:srgbClr val="2323DC"/>
                </a:solidFill>
                <a:latin typeface="Calibri" panose="020F0502020204030204" pitchFamily="34" charset="0"/>
              </a:rPr>
              <a:t>write</a:t>
            </a:r>
            <a:r>
              <a:rPr lang="fr-FR" dirty="0">
                <a:latin typeface="Calibri" panose="020F0502020204030204" pitchFamily="34" charset="0"/>
              </a:rPr>
              <a:t> the value of r2, </a:t>
            </a:r>
            <a:r>
              <a:rPr lang="fr-FR" dirty="0" err="1">
                <a:latin typeface="Calibri" panose="020F0502020204030204" pitchFamily="34" charset="0"/>
              </a:rPr>
              <a:t>before</a:t>
            </a:r>
            <a:r>
              <a:rPr lang="fr-FR" dirty="0">
                <a:latin typeface="Calibri" panose="020F0502020204030204" pitchFamily="34" charset="0"/>
              </a:rPr>
              <a:t> </a:t>
            </a:r>
            <a:r>
              <a:rPr lang="fr-FR" dirty="0">
                <a:solidFill>
                  <a:srgbClr val="2300DC"/>
                </a:solidFill>
                <a:latin typeface="Calibri" panose="020F0502020204030204" pitchFamily="34" charset="0"/>
              </a:rPr>
              <a:t>instruction</a:t>
            </a:r>
            <a:r>
              <a:rPr lang="fr-FR" dirty="0">
                <a:latin typeface="Calibri" panose="020F0502020204030204" pitchFamily="34" charset="0"/>
              </a:rPr>
              <a:t> [1] </a:t>
            </a:r>
            <a:r>
              <a:rPr lang="fr-FR" dirty="0" err="1">
                <a:latin typeface="Calibri" panose="020F0502020204030204" pitchFamily="34" charset="0"/>
              </a:rPr>
              <a:t>reads</a:t>
            </a:r>
            <a:r>
              <a:rPr lang="fr-FR" dirty="0">
                <a:latin typeface="Calibri" panose="020F0502020204030204" pitchFamily="34" charset="0"/>
              </a:rPr>
              <a:t> </a:t>
            </a:r>
            <a:r>
              <a:rPr lang="fr-FR" dirty="0" err="1">
                <a:latin typeface="Calibri" panose="020F0502020204030204" pitchFamily="34" charset="0"/>
              </a:rPr>
              <a:t>it</a:t>
            </a:r>
            <a:r>
              <a:rPr lang="fr-FR" dirty="0">
                <a:latin typeface="Calibri" panose="020F0502020204030204" pitchFamily="34" charset="0"/>
              </a:rPr>
              <a:t> → </a:t>
            </a:r>
            <a:r>
              <a:rPr lang="fr-FR" dirty="0" err="1">
                <a:latin typeface="Calibri" panose="020F0502020204030204" pitchFamily="34" charset="0"/>
              </a:rPr>
              <a:t>will</a:t>
            </a:r>
            <a:r>
              <a:rPr lang="fr-FR" dirty="0">
                <a:latin typeface="Calibri" panose="020F0502020204030204" pitchFamily="34" charset="0"/>
              </a:rPr>
              <a:t> lead to a </a:t>
            </a:r>
            <a:r>
              <a:rPr lang="fr-FR" dirty="0">
                <a:solidFill>
                  <a:srgbClr val="DC2300"/>
                </a:solidFill>
                <a:latin typeface="Calibri" panose="020F0502020204030204" pitchFamily="34" charset="0"/>
              </a:rPr>
              <a:t>WAR</a:t>
            </a:r>
            <a:r>
              <a:rPr lang="fr-FR" dirty="0">
                <a:latin typeface="Calibri" panose="020F0502020204030204" pitchFamily="34" charset="0"/>
              </a:rPr>
              <a:t> </a:t>
            </a:r>
            <a:r>
              <a:rPr lang="fr-FR" dirty="0" err="1">
                <a:latin typeface="Calibri" panose="020F0502020204030204" pitchFamily="34" charset="0"/>
              </a:rPr>
              <a:t>hazard</a:t>
            </a:r>
            <a:endParaRPr lang="fr-FR" dirty="0">
              <a:latin typeface="Calibri" panose="020F0502020204030204" pitchFamily="34" charset="0"/>
            </a:endParaRPr>
          </a:p>
        </p:txBody>
      </p:sp>
      <p:sp>
        <p:nvSpPr>
          <p:cNvPr id="7" name="TextBox 6"/>
          <p:cNvSpPr txBox="1"/>
          <p:nvPr/>
        </p:nvSpPr>
        <p:spPr>
          <a:xfrm>
            <a:off x="2819400" y="1905000"/>
            <a:ext cx="3886200" cy="1107996"/>
          </a:xfrm>
          <a:prstGeom prst="rect">
            <a:avLst/>
          </a:prstGeom>
          <a:noFill/>
        </p:spPr>
        <p:txBody>
          <a:bodyPr wrap="square" rtlCol="0">
            <a:spAutoFit/>
          </a:bodyPr>
          <a:lstStyle/>
          <a:p>
            <a:r>
              <a:rPr lang="pt-BR" sz="2400" dirty="0">
                <a:latin typeface="Courier New" pitchFamily="49" charset="0"/>
                <a:cs typeface="Courier New" pitchFamily="49" charset="0"/>
              </a:rPr>
              <a:t>[1]: add r1, r2, r3</a:t>
            </a:r>
          </a:p>
          <a:p>
            <a:r>
              <a:rPr lang="pt-BR" sz="2400" dirty="0">
                <a:latin typeface="Courier New" pitchFamily="49" charset="0"/>
                <a:cs typeface="Courier New" pitchFamily="49" charset="0"/>
              </a:rPr>
              <a:t>[2]: add r2, r5, r6</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Control </a:t>
            </a:r>
            <a:r>
              <a:rPr lang="fr-FR" dirty="0" err="1">
                <a:solidFill>
                  <a:schemeClr val="tx1"/>
                </a:solidFill>
              </a:rPr>
              <a:t>Hazards</a:t>
            </a:r>
            <a:endParaRPr lang="fr-FR" dirty="0">
              <a:solidFill>
                <a:schemeClr val="tx1"/>
              </a:solidFill>
            </a:endParaRPr>
          </a:p>
        </p:txBody>
      </p:sp>
      <p:sp>
        <p:nvSpPr>
          <p:cNvPr id="3" name="Text Placeholder 2"/>
          <p:cNvSpPr txBox="1">
            <a:spLocks noGrp="1"/>
          </p:cNvSpPr>
          <p:nvPr>
            <p:ph type="body" idx="4294967295"/>
          </p:nvPr>
        </p:nvSpPr>
        <p:spPr>
          <a:xfrm>
            <a:off x="1143000" y="4419600"/>
            <a:ext cx="6959600" cy="16621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If the branch is </a:t>
            </a:r>
            <a:r>
              <a:rPr lang="en-US" dirty="0">
                <a:solidFill>
                  <a:srgbClr val="DC2300"/>
                </a:solidFill>
                <a:latin typeface="Calibri" panose="020F0502020204030204" pitchFamily="34" charset="0"/>
              </a:rPr>
              <a:t>taken</a:t>
            </a:r>
            <a:r>
              <a:rPr lang="en-US" dirty="0">
                <a:latin typeface="Calibri" panose="020F0502020204030204" pitchFamily="34" charset="0"/>
              </a:rPr>
              <a:t>, </a:t>
            </a:r>
            <a:r>
              <a:rPr lang="en-US" dirty="0">
                <a:solidFill>
                  <a:srgbClr val="2300DC"/>
                </a:solidFill>
                <a:latin typeface="Calibri" panose="020F0502020204030204" pitchFamily="34" charset="0"/>
              </a:rPr>
              <a:t>instructions</a:t>
            </a:r>
            <a:r>
              <a:rPr lang="en-US" dirty="0">
                <a:latin typeface="Calibri" panose="020F0502020204030204" pitchFamily="34" charset="0"/>
              </a:rPr>
              <a:t> [2] and [3], might get fetched, incorrectly</a:t>
            </a:r>
          </a:p>
        </p:txBody>
      </p:sp>
      <p:sp>
        <p:nvSpPr>
          <p:cNvPr id="7" name="TextBox 6"/>
          <p:cNvSpPr txBox="1"/>
          <p:nvPr/>
        </p:nvSpPr>
        <p:spPr>
          <a:xfrm>
            <a:off x="2438400" y="2057400"/>
            <a:ext cx="4648200" cy="2031325"/>
          </a:xfrm>
          <a:prstGeom prst="rect">
            <a:avLst/>
          </a:prstGeom>
          <a:noFill/>
        </p:spPr>
        <p:txBody>
          <a:bodyPr wrap="square" rtlCol="0">
            <a:spAutoFit/>
          </a:bodyPr>
          <a:lstStyle/>
          <a:p>
            <a:r>
              <a:rPr lang="en-US" dirty="0">
                <a:latin typeface="Courier New" pitchFamily="49" charset="0"/>
                <a:cs typeface="Courier New" pitchFamily="49" charset="0"/>
              </a:rPr>
              <a:t>[1]: </a:t>
            </a:r>
            <a:r>
              <a:rPr lang="en-US" dirty="0" err="1">
                <a:latin typeface="Courier New" pitchFamily="49" charset="0"/>
                <a:cs typeface="Courier New" pitchFamily="49" charset="0"/>
              </a:rPr>
              <a:t>beq</a:t>
            </a:r>
            <a:r>
              <a:rPr lang="en-US" dirty="0">
                <a:latin typeface="Courier New" pitchFamily="49" charset="0"/>
                <a:cs typeface="Courier New" pitchFamily="49" charset="0"/>
              </a:rPr>
              <a:t> .foo</a:t>
            </a:r>
          </a:p>
          <a:p>
            <a:r>
              <a:rPr lang="en-US" dirty="0">
                <a:latin typeface="Courier New" pitchFamily="49" charset="0"/>
                <a:cs typeface="Courier New" pitchFamily="49" charset="0"/>
              </a:rPr>
              <a:t>[2]: </a:t>
            </a:r>
            <a:r>
              <a:rPr lang="en-US" dirty="0" err="1">
                <a:latin typeface="Courier New" pitchFamily="49" charset="0"/>
                <a:cs typeface="Courier New" pitchFamily="49" charset="0"/>
              </a:rPr>
              <a:t>mov</a:t>
            </a:r>
            <a:r>
              <a:rPr lang="en-US" dirty="0">
                <a:latin typeface="Courier New" pitchFamily="49" charset="0"/>
                <a:cs typeface="Courier New" pitchFamily="49" charset="0"/>
              </a:rPr>
              <a:t> r1, 4</a:t>
            </a:r>
          </a:p>
          <a:p>
            <a:r>
              <a:rPr lang="pt-BR" dirty="0">
                <a:latin typeface="Courier New" pitchFamily="49" charset="0"/>
                <a:cs typeface="Courier New" pitchFamily="49" charset="0"/>
              </a:rPr>
              <a:t>[3]: add r2, r4, r3</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.foo:</a:t>
            </a:r>
          </a:p>
          <a:p>
            <a:r>
              <a:rPr lang="pt-BR" dirty="0">
                <a:latin typeface="Courier New" pitchFamily="49" charset="0"/>
                <a:cs typeface="Courier New" pitchFamily="49" charset="0"/>
              </a:rPr>
              <a:t>[100]: add r4, r1, </a:t>
            </a:r>
            <a:r>
              <a:rPr lang="pt-BR" dirty="0" smtClean="0">
                <a:latin typeface="Courier New" pitchFamily="49" charset="0"/>
                <a:cs typeface="Courier New" pitchFamily="49" charset="0"/>
              </a:rPr>
              <a:t>r2</a:t>
            </a:r>
            <a:endParaRPr lang="pt-BR"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722438" y="1600200"/>
            <a:ext cx="5440362" cy="4648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09588" lvl="0" indent="-509588">
              <a:buSzPct val="100000"/>
              <a:buFont typeface="Symbol" panose="05050102010706020507" pitchFamily="18" charset="2"/>
              <a:buChar char="*"/>
            </a:pPr>
            <a:r>
              <a:rPr lang="en-US" dirty="0">
                <a:latin typeface="Calibri" panose="020F0502020204030204" pitchFamily="34" charset="0"/>
              </a:rPr>
              <a:t>Overview of Pipelining</a:t>
            </a:r>
          </a:p>
          <a:p>
            <a:pPr marL="509588" lvl="0" indent="-509588">
              <a:buSzPct val="100000"/>
              <a:buFont typeface="Symbol" panose="05050102010706020507" pitchFamily="18" charset="2"/>
              <a:buChar char="*"/>
            </a:pPr>
            <a:r>
              <a:rPr lang="en-US" dirty="0">
                <a:latin typeface="Calibri" panose="020F0502020204030204" pitchFamily="34" charset="0"/>
              </a:rPr>
              <a:t>A Pipelined Data Path</a:t>
            </a:r>
          </a:p>
          <a:p>
            <a:pPr marL="509588" lvl="0" indent="-509588">
              <a:buSzPct val="100000"/>
              <a:buFont typeface="Symbol" panose="05050102010706020507" pitchFamily="18" charset="2"/>
              <a:buChar char="*"/>
            </a:pPr>
            <a:r>
              <a:rPr lang="en-US" dirty="0">
                <a:latin typeface="Calibri" panose="020F0502020204030204" pitchFamily="34" charset="0"/>
              </a:rPr>
              <a:t>Pipeline Hazards</a:t>
            </a:r>
          </a:p>
          <a:p>
            <a:pPr marL="509588" lvl="0" indent="-509588">
              <a:buSzPct val="100000"/>
              <a:buFont typeface="Symbol" panose="05050102010706020507" pitchFamily="18" charset="2"/>
              <a:buChar char="*"/>
            </a:pPr>
            <a:r>
              <a:rPr lang="en-US" dirty="0">
                <a:latin typeface="Calibri" panose="020F0502020204030204" pitchFamily="34" charset="0"/>
              </a:rPr>
              <a:t>Pipeline with Interlocks</a:t>
            </a:r>
          </a:p>
          <a:p>
            <a:pPr marL="509588" lvl="0" indent="-509588">
              <a:buSzPct val="100000"/>
              <a:buFont typeface="Symbol" panose="05050102010706020507" pitchFamily="18" charset="2"/>
              <a:buChar char="*"/>
            </a:pPr>
            <a:r>
              <a:rPr lang="en-US" dirty="0">
                <a:latin typeface="Calibri" panose="020F0502020204030204" pitchFamily="34" charset="0"/>
              </a:rPr>
              <a:t>Forwarding</a:t>
            </a:r>
          </a:p>
          <a:p>
            <a:pPr marL="509588" lvl="0" indent="-509588">
              <a:buSzPct val="100000"/>
              <a:buFont typeface="Symbol" panose="05050102010706020507" pitchFamily="18" charset="2"/>
              <a:buChar char="*"/>
            </a:pPr>
            <a:r>
              <a:rPr lang="en-US" dirty="0">
                <a:latin typeface="Calibri" panose="020F0502020204030204" pitchFamily="34" charset="0"/>
              </a:rPr>
              <a:t>Performance Metrics</a:t>
            </a:r>
          </a:p>
          <a:p>
            <a:pPr marL="509588" lvl="0" indent="-509588">
              <a:buSzPct val="100000"/>
              <a:buFont typeface="Symbol" panose="05050102010706020507" pitchFamily="18" charset="2"/>
              <a:buChar char="*"/>
            </a:pPr>
            <a:r>
              <a:rPr lang="en-US" dirty="0">
                <a:latin typeface="Calibri" panose="020F0502020204030204" pitchFamily="34" charset="0"/>
              </a:rPr>
              <a:t>Interrupts/ Exceptions</a:t>
            </a:r>
          </a:p>
        </p:txBody>
      </p:sp>
      <p:pic>
        <p:nvPicPr>
          <p:cNvPr id="4" name="Picture 3"/>
          <p:cNvPicPr>
            <a:picLocks noChangeAspect="1"/>
          </p:cNvPicPr>
          <p:nvPr/>
        </p:nvPicPr>
        <p:blipFill>
          <a:blip r:embed="rId3">
            <a:lum/>
            <a:alphaModFix/>
          </a:blip>
          <a:srcRect/>
          <a:stretch>
            <a:fillRect/>
          </a:stretch>
        </p:blipFill>
        <p:spPr>
          <a:xfrm rot="10800000">
            <a:off x="6286440" y="1447800"/>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49979"/>
            <a:ext cx="7416800" cy="1354217"/>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Control Hazard – Pipeline </a:t>
            </a:r>
            <a:r>
              <a:rPr lang="fr-FR" dirty="0" err="1">
                <a:solidFill>
                  <a:schemeClr val="tx1"/>
                </a:solidFill>
              </a:rPr>
              <a:t>Diagram</a:t>
            </a:r>
            <a:endParaRPr lang="fr-FR" dirty="0">
              <a:solidFill>
                <a:schemeClr val="tx1"/>
              </a:solidFill>
            </a:endParaRPr>
          </a:p>
        </p:txBody>
      </p:sp>
      <p:sp>
        <p:nvSpPr>
          <p:cNvPr id="4" name="Text Placeholder 3"/>
          <p:cNvSpPr txBox="1">
            <a:spLocks noGrp="1"/>
          </p:cNvSpPr>
          <p:nvPr>
            <p:ph type="body" idx="4294967295"/>
          </p:nvPr>
        </p:nvSpPr>
        <p:spPr>
          <a:xfrm>
            <a:off x="1447800" y="4895850"/>
            <a:ext cx="7112000" cy="15049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The two </a:t>
            </a:r>
            <a:r>
              <a:rPr lang="en-US" sz="2800" dirty="0">
                <a:solidFill>
                  <a:srgbClr val="0066CC"/>
                </a:solidFill>
                <a:latin typeface="Calibri" panose="020F0502020204030204" pitchFamily="34" charset="0"/>
              </a:rPr>
              <a:t>instructions</a:t>
            </a:r>
            <a:r>
              <a:rPr lang="en-US" sz="2800" dirty="0">
                <a:latin typeface="Calibri" panose="020F0502020204030204" pitchFamily="34" charset="0"/>
              </a:rPr>
              <a:t> fetched immediately after a branch instruction might have been fetched </a:t>
            </a:r>
            <a:r>
              <a:rPr lang="en-US" sz="2800" dirty="0">
                <a:solidFill>
                  <a:srgbClr val="FF420E"/>
                </a:solidFill>
                <a:latin typeface="Calibri" panose="020F0502020204030204" pitchFamily="34" charset="0"/>
              </a:rPr>
              <a:t>incorrectly</a:t>
            </a:r>
            <a:r>
              <a:rPr lang="en-US" sz="2800" dirty="0">
                <a:latin typeface="Calibri" panose="020F0502020204030204" pitchFamily="34" charset="0"/>
              </a:rPr>
              <a:t>.</a:t>
            </a:r>
          </a:p>
          <a:p>
            <a:pPr lvl="0">
              <a:buSzPct val="100000"/>
              <a:buFont typeface="Symbol" panose="05050102010706020507" pitchFamily="18" charset="2"/>
              <a:buChar char="*"/>
            </a:pPr>
            <a:endParaRPr lang="en-US" sz="2800" dirty="0">
              <a:latin typeface="Calibri" panose="020F0502020204030204" pitchFamily="34" charset="0"/>
            </a:endParaRPr>
          </a:p>
        </p:txBody>
      </p:sp>
      <p:sp>
        <p:nvSpPr>
          <p:cNvPr id="9" name="AutoShape 3"/>
          <p:cNvSpPr>
            <a:spLocks noChangeAspect="1" noChangeArrowheads="1" noTextEdit="1"/>
          </p:cNvSpPr>
          <p:nvPr/>
        </p:nvSpPr>
        <p:spPr bwMode="auto">
          <a:xfrm>
            <a:off x="1371600" y="1371600"/>
            <a:ext cx="6988175"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4895850" y="2720975"/>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5262563" y="2720975"/>
            <a:ext cx="363538"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5626100" y="2720975"/>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5992813" y="2720975"/>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6356350" y="2720975"/>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5257800" y="3054350"/>
            <a:ext cx="363538"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5622925" y="3054350"/>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2"/>
          <p:cNvSpPr>
            <a:spLocks noChangeArrowheads="1"/>
          </p:cNvSpPr>
          <p:nvPr/>
        </p:nvSpPr>
        <p:spPr bwMode="auto">
          <a:xfrm>
            <a:off x="5988050" y="3054350"/>
            <a:ext cx="363538"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6353175" y="3054350"/>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6718300" y="3054350"/>
            <a:ext cx="363538"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5619750" y="3381375"/>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5986463" y="3381375"/>
            <a:ext cx="363538"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6350000" y="3381375"/>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6716713" y="3381375"/>
            <a:ext cx="363538"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7080250" y="3381375"/>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1579563" y="2744788"/>
            <a:ext cx="2533650" cy="1546225"/>
          </a:xfrm>
          <a:prstGeom prst="rect">
            <a:avLst/>
          </a:prstGeom>
          <a:solidFill>
            <a:srgbClr val="FFD5D5"/>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1693863" y="3008313"/>
            <a:ext cx="1604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[1]: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beq</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.foo</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27" name="Rectangle 22"/>
          <p:cNvSpPr>
            <a:spLocks noChangeArrowheads="1"/>
          </p:cNvSpPr>
          <p:nvPr/>
        </p:nvSpPr>
        <p:spPr bwMode="auto">
          <a:xfrm>
            <a:off x="1693863" y="3443288"/>
            <a:ext cx="17287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[2]: </a:t>
            </a: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mov</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 r1, 4</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28" name="Rectangle 23"/>
          <p:cNvSpPr>
            <a:spLocks noChangeArrowheads="1"/>
          </p:cNvSpPr>
          <p:nvPr/>
        </p:nvSpPr>
        <p:spPr bwMode="auto">
          <a:xfrm>
            <a:off x="1693863" y="3894138"/>
            <a:ext cx="23447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[3]: add r2, r4, r3</a:t>
            </a:r>
            <a:endParaRPr kumimoji="0" lang="en-US" sz="16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29" name="Oval 24"/>
          <p:cNvSpPr>
            <a:spLocks noChangeArrowheads="1"/>
          </p:cNvSpPr>
          <p:nvPr/>
        </p:nvSpPr>
        <p:spPr bwMode="auto">
          <a:xfrm>
            <a:off x="4932363" y="2771775"/>
            <a:ext cx="265113" cy="214313"/>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5024438" y="2746375"/>
            <a:ext cx="114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ans"/>
              </a:rPr>
              <a:t>1</a:t>
            </a:r>
            <a:endParaRPr kumimoji="0" lang="en-US" sz="1600" b="0" i="0" u="none" strike="noStrike" cap="none" normalizeH="0" baseline="0" dirty="0" smtClean="0">
              <a:ln>
                <a:noFill/>
              </a:ln>
              <a:solidFill>
                <a:schemeClr val="tx1"/>
              </a:solidFill>
              <a:effectLst/>
              <a:latin typeface="Arial" pitchFamily="34" charset="0"/>
            </a:endParaRPr>
          </a:p>
        </p:txBody>
      </p:sp>
      <p:sp>
        <p:nvSpPr>
          <p:cNvPr id="31" name="Oval 26"/>
          <p:cNvSpPr>
            <a:spLocks noChangeArrowheads="1"/>
          </p:cNvSpPr>
          <p:nvPr/>
        </p:nvSpPr>
        <p:spPr bwMode="auto">
          <a:xfrm>
            <a:off x="5305425" y="3105150"/>
            <a:ext cx="266700" cy="214313"/>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5399088" y="3079750"/>
            <a:ext cx="114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a:t>
            </a:r>
            <a:endParaRPr kumimoji="0" lang="en-US" sz="1600" b="0" i="0" u="none" strike="noStrike" cap="none" normalizeH="0" baseline="0" smtClean="0">
              <a:ln>
                <a:noFill/>
              </a:ln>
              <a:solidFill>
                <a:schemeClr val="tx1"/>
              </a:solidFill>
              <a:effectLst/>
              <a:latin typeface="Arial" pitchFamily="34" charset="0"/>
            </a:endParaRPr>
          </a:p>
        </p:txBody>
      </p:sp>
      <p:sp>
        <p:nvSpPr>
          <p:cNvPr id="33" name="Oval 28"/>
          <p:cNvSpPr>
            <a:spLocks noChangeArrowheads="1"/>
          </p:cNvSpPr>
          <p:nvPr/>
        </p:nvSpPr>
        <p:spPr bwMode="auto">
          <a:xfrm>
            <a:off x="5654675" y="3438525"/>
            <a:ext cx="265113" cy="214313"/>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5746750" y="3413125"/>
            <a:ext cx="114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a:t>
            </a:r>
            <a:endParaRPr kumimoji="0" lang="en-US" sz="1600" b="0" i="0" u="none" strike="noStrike" cap="none" normalizeH="0" baseline="0" smtClean="0">
              <a:ln>
                <a:noFill/>
              </a:ln>
              <a:solidFill>
                <a:schemeClr val="tx1"/>
              </a:solidFill>
              <a:effectLst/>
              <a:latin typeface="Arial" pitchFamily="34" charset="0"/>
            </a:endParaRPr>
          </a:p>
        </p:txBody>
      </p:sp>
      <p:sp>
        <p:nvSpPr>
          <p:cNvPr id="35" name="Rectangle 30"/>
          <p:cNvSpPr>
            <a:spLocks noChangeArrowheads="1"/>
          </p:cNvSpPr>
          <p:nvPr/>
        </p:nvSpPr>
        <p:spPr bwMode="auto">
          <a:xfrm>
            <a:off x="5992813" y="3708400"/>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6357938" y="3708400"/>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2"/>
          <p:cNvSpPr>
            <a:spLocks noChangeArrowheads="1"/>
          </p:cNvSpPr>
          <p:nvPr/>
        </p:nvSpPr>
        <p:spPr bwMode="auto">
          <a:xfrm>
            <a:off x="6723063" y="3708400"/>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7089775" y="3708400"/>
            <a:ext cx="363538"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4"/>
          <p:cNvSpPr>
            <a:spLocks noChangeArrowheads="1"/>
          </p:cNvSpPr>
          <p:nvPr/>
        </p:nvSpPr>
        <p:spPr bwMode="auto">
          <a:xfrm>
            <a:off x="7453313" y="3708400"/>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5"/>
          <p:cNvSpPr>
            <a:spLocks noChangeArrowheads="1"/>
          </p:cNvSpPr>
          <p:nvPr/>
        </p:nvSpPr>
        <p:spPr bwMode="auto">
          <a:xfrm>
            <a:off x="6354763" y="4035425"/>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6721475" y="4035425"/>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7"/>
          <p:cNvSpPr>
            <a:spLocks noChangeArrowheads="1"/>
          </p:cNvSpPr>
          <p:nvPr/>
        </p:nvSpPr>
        <p:spPr bwMode="auto">
          <a:xfrm>
            <a:off x="7085013" y="4035425"/>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7451725" y="4035425"/>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9"/>
          <p:cNvSpPr>
            <a:spLocks noChangeArrowheads="1"/>
          </p:cNvSpPr>
          <p:nvPr/>
        </p:nvSpPr>
        <p:spPr bwMode="auto">
          <a:xfrm>
            <a:off x="7815263" y="4035425"/>
            <a:ext cx="365125" cy="328613"/>
          </a:xfrm>
          <a:prstGeom prst="rect">
            <a:avLst/>
          </a:prstGeom>
          <a:solidFill>
            <a:srgbClr val="98E5B7"/>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Oval 40"/>
          <p:cNvSpPr>
            <a:spLocks noChangeArrowheads="1"/>
          </p:cNvSpPr>
          <p:nvPr/>
        </p:nvSpPr>
        <p:spPr bwMode="auto">
          <a:xfrm>
            <a:off x="6042025" y="3759200"/>
            <a:ext cx="265113" cy="215900"/>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6134100" y="3733800"/>
            <a:ext cx="114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a:t>
            </a:r>
            <a:endParaRPr kumimoji="0" lang="en-US" sz="1600" b="0" i="0" u="none" strike="noStrike" cap="none" normalizeH="0" baseline="0" smtClean="0">
              <a:ln>
                <a:noFill/>
              </a:ln>
              <a:solidFill>
                <a:schemeClr val="tx1"/>
              </a:solidFill>
              <a:effectLst/>
              <a:latin typeface="Arial" pitchFamily="34" charset="0"/>
            </a:endParaRPr>
          </a:p>
        </p:txBody>
      </p:sp>
      <p:sp>
        <p:nvSpPr>
          <p:cNvPr id="47" name="Oval 42"/>
          <p:cNvSpPr>
            <a:spLocks noChangeArrowheads="1"/>
          </p:cNvSpPr>
          <p:nvPr/>
        </p:nvSpPr>
        <p:spPr bwMode="auto">
          <a:xfrm>
            <a:off x="6389688" y="4092575"/>
            <a:ext cx="265113" cy="214313"/>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6481763" y="4067175"/>
            <a:ext cx="114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1</a:t>
            </a:r>
            <a:endParaRPr kumimoji="0" lang="en-US" sz="1600" b="0" i="0" u="none" strike="noStrike" cap="none" normalizeH="0" baseline="0" smtClean="0">
              <a:ln>
                <a:noFill/>
              </a:ln>
              <a:solidFill>
                <a:schemeClr val="tx1"/>
              </a:solidFill>
              <a:effectLst/>
              <a:latin typeface="Arial" pitchFamily="34" charset="0"/>
            </a:endParaRPr>
          </a:p>
        </p:txBody>
      </p:sp>
      <p:sp>
        <p:nvSpPr>
          <p:cNvPr id="49" name="Oval 44"/>
          <p:cNvSpPr>
            <a:spLocks noChangeArrowheads="1"/>
          </p:cNvSpPr>
          <p:nvPr/>
        </p:nvSpPr>
        <p:spPr bwMode="auto">
          <a:xfrm>
            <a:off x="5302250" y="2747963"/>
            <a:ext cx="266700" cy="214313"/>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5"/>
          <p:cNvSpPr>
            <a:spLocks noChangeArrowheads="1"/>
          </p:cNvSpPr>
          <p:nvPr/>
        </p:nvSpPr>
        <p:spPr bwMode="auto">
          <a:xfrm>
            <a:off x="5394325" y="2720975"/>
            <a:ext cx="114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2</a:t>
            </a:r>
            <a:endParaRPr kumimoji="0" lang="en-US" sz="1600" b="0" i="0" u="none" strike="noStrike" cap="none" normalizeH="0" baseline="0" smtClean="0">
              <a:ln>
                <a:noFill/>
              </a:ln>
              <a:solidFill>
                <a:schemeClr val="tx1"/>
              </a:solidFill>
              <a:effectLst/>
              <a:latin typeface="Arial" pitchFamily="34" charset="0"/>
            </a:endParaRPr>
          </a:p>
        </p:txBody>
      </p:sp>
      <p:sp>
        <p:nvSpPr>
          <p:cNvPr id="51" name="Oval 46"/>
          <p:cNvSpPr>
            <a:spLocks noChangeArrowheads="1"/>
          </p:cNvSpPr>
          <p:nvPr/>
        </p:nvSpPr>
        <p:spPr bwMode="auto">
          <a:xfrm>
            <a:off x="5675313" y="3079750"/>
            <a:ext cx="265113" cy="214313"/>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5767388" y="3054350"/>
            <a:ext cx="114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2</a:t>
            </a:r>
            <a:endParaRPr kumimoji="0" lang="en-US" sz="1600" b="0" i="0" u="none" strike="noStrike" cap="none" normalizeH="0" baseline="0" smtClean="0">
              <a:ln>
                <a:noFill/>
              </a:ln>
              <a:solidFill>
                <a:schemeClr val="tx1"/>
              </a:solidFill>
              <a:effectLst/>
              <a:latin typeface="Arial" pitchFamily="34" charset="0"/>
            </a:endParaRPr>
          </a:p>
        </p:txBody>
      </p:sp>
      <p:sp>
        <p:nvSpPr>
          <p:cNvPr id="53" name="Oval 48"/>
          <p:cNvSpPr>
            <a:spLocks noChangeArrowheads="1"/>
          </p:cNvSpPr>
          <p:nvPr/>
        </p:nvSpPr>
        <p:spPr bwMode="auto">
          <a:xfrm>
            <a:off x="6024563" y="3413125"/>
            <a:ext cx="265113" cy="214313"/>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6116638" y="3387725"/>
            <a:ext cx="114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2</a:t>
            </a:r>
            <a:endParaRPr kumimoji="0" lang="en-US" sz="1600" b="0" i="0" u="none" strike="noStrike" cap="none" normalizeH="0" baseline="0" smtClean="0">
              <a:ln>
                <a:noFill/>
              </a:ln>
              <a:solidFill>
                <a:schemeClr val="tx1"/>
              </a:solidFill>
              <a:effectLst/>
              <a:latin typeface="Arial" pitchFamily="34" charset="0"/>
            </a:endParaRPr>
          </a:p>
        </p:txBody>
      </p:sp>
      <p:sp>
        <p:nvSpPr>
          <p:cNvPr id="55" name="Oval 50"/>
          <p:cNvSpPr>
            <a:spLocks noChangeArrowheads="1"/>
          </p:cNvSpPr>
          <p:nvPr/>
        </p:nvSpPr>
        <p:spPr bwMode="auto">
          <a:xfrm>
            <a:off x="6411913" y="3733800"/>
            <a:ext cx="265113" cy="214313"/>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51"/>
          <p:cNvSpPr>
            <a:spLocks noChangeArrowheads="1"/>
          </p:cNvSpPr>
          <p:nvPr/>
        </p:nvSpPr>
        <p:spPr bwMode="auto">
          <a:xfrm>
            <a:off x="6503988" y="3708400"/>
            <a:ext cx="114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2</a:t>
            </a:r>
            <a:endParaRPr kumimoji="0" lang="en-US" sz="1600" b="0" i="0" u="none" strike="noStrike" cap="none" normalizeH="0" baseline="0" smtClean="0">
              <a:ln>
                <a:noFill/>
              </a:ln>
              <a:solidFill>
                <a:schemeClr val="tx1"/>
              </a:solidFill>
              <a:effectLst/>
              <a:latin typeface="Arial" pitchFamily="34" charset="0"/>
            </a:endParaRPr>
          </a:p>
        </p:txBody>
      </p:sp>
      <p:sp>
        <p:nvSpPr>
          <p:cNvPr id="57" name="Oval 52"/>
          <p:cNvSpPr>
            <a:spLocks noChangeArrowheads="1"/>
          </p:cNvSpPr>
          <p:nvPr/>
        </p:nvSpPr>
        <p:spPr bwMode="auto">
          <a:xfrm>
            <a:off x="6759575" y="4067175"/>
            <a:ext cx="265113" cy="214313"/>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53"/>
          <p:cNvSpPr>
            <a:spLocks noChangeArrowheads="1"/>
          </p:cNvSpPr>
          <p:nvPr/>
        </p:nvSpPr>
        <p:spPr bwMode="auto">
          <a:xfrm>
            <a:off x="6851650" y="4041775"/>
            <a:ext cx="114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2</a:t>
            </a:r>
            <a:endParaRPr kumimoji="0" lang="en-US" sz="1600" b="0" i="0" u="none" strike="noStrike" cap="none" normalizeH="0" baseline="0" smtClean="0">
              <a:ln>
                <a:noFill/>
              </a:ln>
              <a:solidFill>
                <a:schemeClr val="tx1"/>
              </a:solidFill>
              <a:effectLst/>
              <a:latin typeface="Arial" pitchFamily="34" charset="0"/>
            </a:endParaRPr>
          </a:p>
        </p:txBody>
      </p:sp>
      <p:sp>
        <p:nvSpPr>
          <p:cNvPr id="59" name="Oval 54"/>
          <p:cNvSpPr>
            <a:spLocks noChangeArrowheads="1"/>
          </p:cNvSpPr>
          <p:nvPr/>
        </p:nvSpPr>
        <p:spPr bwMode="auto">
          <a:xfrm>
            <a:off x="5672138" y="2759075"/>
            <a:ext cx="265113" cy="215900"/>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5"/>
          <p:cNvSpPr>
            <a:spLocks noChangeArrowheads="1"/>
          </p:cNvSpPr>
          <p:nvPr/>
        </p:nvSpPr>
        <p:spPr bwMode="auto">
          <a:xfrm>
            <a:off x="5764213" y="2733675"/>
            <a:ext cx="114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3</a:t>
            </a:r>
            <a:endParaRPr kumimoji="0" lang="en-US" sz="1600" b="0" i="0" u="none" strike="noStrike" cap="none" normalizeH="0" baseline="0" smtClean="0">
              <a:ln>
                <a:noFill/>
              </a:ln>
              <a:solidFill>
                <a:schemeClr val="tx1"/>
              </a:solidFill>
              <a:effectLst/>
              <a:latin typeface="Arial" pitchFamily="34" charset="0"/>
            </a:endParaRPr>
          </a:p>
        </p:txBody>
      </p:sp>
      <p:sp>
        <p:nvSpPr>
          <p:cNvPr id="61" name="Oval 56"/>
          <p:cNvSpPr>
            <a:spLocks noChangeArrowheads="1"/>
          </p:cNvSpPr>
          <p:nvPr/>
        </p:nvSpPr>
        <p:spPr bwMode="auto">
          <a:xfrm>
            <a:off x="6045200" y="3092450"/>
            <a:ext cx="265113" cy="214313"/>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7"/>
          <p:cNvSpPr>
            <a:spLocks noChangeArrowheads="1"/>
          </p:cNvSpPr>
          <p:nvPr/>
        </p:nvSpPr>
        <p:spPr bwMode="auto">
          <a:xfrm>
            <a:off x="6137275" y="3067050"/>
            <a:ext cx="114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3</a:t>
            </a:r>
            <a:endParaRPr kumimoji="0" lang="en-US" sz="1600" b="0" i="0" u="none" strike="noStrike" cap="none" normalizeH="0" baseline="0" smtClean="0">
              <a:ln>
                <a:noFill/>
              </a:ln>
              <a:solidFill>
                <a:schemeClr val="tx1"/>
              </a:solidFill>
              <a:effectLst/>
              <a:latin typeface="Arial" pitchFamily="34" charset="0"/>
            </a:endParaRPr>
          </a:p>
        </p:txBody>
      </p:sp>
      <p:sp>
        <p:nvSpPr>
          <p:cNvPr id="63" name="Oval 58"/>
          <p:cNvSpPr>
            <a:spLocks noChangeArrowheads="1"/>
          </p:cNvSpPr>
          <p:nvPr/>
        </p:nvSpPr>
        <p:spPr bwMode="auto">
          <a:xfrm>
            <a:off x="6392863" y="3425825"/>
            <a:ext cx="266700" cy="215900"/>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59"/>
          <p:cNvSpPr>
            <a:spLocks noChangeArrowheads="1"/>
          </p:cNvSpPr>
          <p:nvPr/>
        </p:nvSpPr>
        <p:spPr bwMode="auto">
          <a:xfrm>
            <a:off x="6486525" y="3400425"/>
            <a:ext cx="114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3</a:t>
            </a:r>
            <a:endParaRPr kumimoji="0" lang="en-US" sz="1600" b="0" i="0" u="none" strike="noStrike" cap="none" normalizeH="0" baseline="0" smtClean="0">
              <a:ln>
                <a:noFill/>
              </a:ln>
              <a:solidFill>
                <a:schemeClr val="tx1"/>
              </a:solidFill>
              <a:effectLst/>
              <a:latin typeface="Arial" pitchFamily="34" charset="0"/>
            </a:endParaRPr>
          </a:p>
        </p:txBody>
      </p:sp>
      <p:sp>
        <p:nvSpPr>
          <p:cNvPr id="65" name="Oval 60"/>
          <p:cNvSpPr>
            <a:spLocks noChangeArrowheads="1"/>
          </p:cNvSpPr>
          <p:nvPr/>
        </p:nvSpPr>
        <p:spPr bwMode="auto">
          <a:xfrm>
            <a:off x="6780213" y="3746500"/>
            <a:ext cx="266700" cy="214313"/>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6" name="Rectangle 61"/>
          <p:cNvSpPr>
            <a:spLocks noChangeArrowheads="1"/>
          </p:cNvSpPr>
          <p:nvPr/>
        </p:nvSpPr>
        <p:spPr bwMode="auto">
          <a:xfrm>
            <a:off x="6873875" y="3721100"/>
            <a:ext cx="114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3</a:t>
            </a:r>
            <a:endParaRPr kumimoji="0" lang="en-US" sz="1600" b="0" i="0" u="none" strike="noStrike" cap="none" normalizeH="0" baseline="0" smtClean="0">
              <a:ln>
                <a:noFill/>
              </a:ln>
              <a:solidFill>
                <a:schemeClr val="tx1"/>
              </a:solidFill>
              <a:effectLst/>
              <a:latin typeface="Arial" pitchFamily="34" charset="0"/>
            </a:endParaRPr>
          </a:p>
        </p:txBody>
      </p:sp>
      <p:sp>
        <p:nvSpPr>
          <p:cNvPr id="67" name="Oval 62"/>
          <p:cNvSpPr>
            <a:spLocks noChangeArrowheads="1"/>
          </p:cNvSpPr>
          <p:nvPr/>
        </p:nvSpPr>
        <p:spPr bwMode="auto">
          <a:xfrm>
            <a:off x="7129463" y="4079875"/>
            <a:ext cx="265113" cy="214313"/>
          </a:xfrm>
          <a:prstGeom prst="ellipse">
            <a:avLst/>
          </a:prstGeom>
          <a:solidFill>
            <a:srgbClr val="FFAAAA"/>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3"/>
          <p:cNvSpPr>
            <a:spLocks noChangeArrowheads="1"/>
          </p:cNvSpPr>
          <p:nvPr/>
        </p:nvSpPr>
        <p:spPr bwMode="auto">
          <a:xfrm>
            <a:off x="7221538" y="4054475"/>
            <a:ext cx="114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Sans"/>
              </a:rPr>
              <a:t>3</a:t>
            </a:r>
            <a:endParaRPr kumimoji="0" lang="en-US" sz="1600" b="0" i="0" u="none" strike="noStrike" cap="none" normalizeH="0" baseline="0" smtClean="0">
              <a:ln>
                <a:noFill/>
              </a:ln>
              <a:solidFill>
                <a:schemeClr val="tx1"/>
              </a:solidFill>
              <a:effectLst/>
              <a:latin typeface="Arial" pitchFamily="34" charset="0"/>
            </a:endParaRPr>
          </a:p>
        </p:txBody>
      </p:sp>
      <p:sp>
        <p:nvSpPr>
          <p:cNvPr id="69" name="Freeform 64"/>
          <p:cNvSpPr>
            <a:spLocks/>
          </p:cNvSpPr>
          <p:nvPr/>
        </p:nvSpPr>
        <p:spPr bwMode="auto">
          <a:xfrm>
            <a:off x="4370388" y="2727325"/>
            <a:ext cx="442913" cy="303213"/>
          </a:xfrm>
          <a:custGeom>
            <a:avLst/>
            <a:gdLst>
              <a:gd name="T0" fmla="*/ 456 w 1333"/>
              <a:gd name="T1" fmla="*/ 0 h 912"/>
              <a:gd name="T2" fmla="*/ 877 w 1333"/>
              <a:gd name="T3" fmla="*/ 0 h 912"/>
              <a:gd name="T4" fmla="*/ 1333 w 1333"/>
              <a:gd name="T5" fmla="*/ 456 h 912"/>
              <a:gd name="T6" fmla="*/ 877 w 1333"/>
              <a:gd name="T7" fmla="*/ 912 h 912"/>
              <a:gd name="T8" fmla="*/ 456 w 1333"/>
              <a:gd name="T9" fmla="*/ 912 h 912"/>
              <a:gd name="T10" fmla="*/ 0 w 1333"/>
              <a:gd name="T11" fmla="*/ 456 h 912"/>
              <a:gd name="T12" fmla="*/ 456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6" y="0"/>
                </a:moveTo>
                <a:lnTo>
                  <a:pt x="877" y="0"/>
                </a:lnTo>
                <a:cubicBezTo>
                  <a:pt x="1130" y="0"/>
                  <a:pt x="1333" y="204"/>
                  <a:pt x="1333" y="456"/>
                </a:cubicBezTo>
                <a:cubicBezTo>
                  <a:pt x="1333" y="709"/>
                  <a:pt x="1130" y="912"/>
                  <a:pt x="877" y="912"/>
                </a:cubicBezTo>
                <a:lnTo>
                  <a:pt x="456" y="912"/>
                </a:lnTo>
                <a:cubicBezTo>
                  <a:pt x="203" y="912"/>
                  <a:pt x="0" y="709"/>
                  <a:pt x="0" y="456"/>
                </a:cubicBezTo>
                <a:cubicBezTo>
                  <a:pt x="0" y="204"/>
                  <a:pt x="203" y="0"/>
                  <a:pt x="456" y="0"/>
                </a:cubicBezTo>
                <a:close/>
              </a:path>
            </a:pathLst>
          </a:custGeom>
          <a:solidFill>
            <a:srgbClr val="AAEE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65"/>
          <p:cNvSpPr>
            <a:spLocks noChangeArrowheads="1"/>
          </p:cNvSpPr>
          <p:nvPr/>
        </p:nvSpPr>
        <p:spPr bwMode="auto">
          <a:xfrm>
            <a:off x="4564063" y="2768600"/>
            <a:ext cx="1381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IF</a:t>
            </a:r>
            <a:endParaRPr kumimoji="0" lang="en-US" sz="1200" b="0" i="0" u="none" strike="noStrike" cap="none" normalizeH="0" baseline="0" smtClean="0">
              <a:ln>
                <a:noFill/>
              </a:ln>
              <a:solidFill>
                <a:schemeClr val="tx1"/>
              </a:solidFill>
              <a:effectLst/>
              <a:latin typeface="Arial" pitchFamily="34" charset="0"/>
            </a:endParaRPr>
          </a:p>
        </p:txBody>
      </p:sp>
      <p:sp>
        <p:nvSpPr>
          <p:cNvPr id="71" name="Freeform 66"/>
          <p:cNvSpPr>
            <a:spLocks/>
          </p:cNvSpPr>
          <p:nvPr/>
        </p:nvSpPr>
        <p:spPr bwMode="auto">
          <a:xfrm>
            <a:off x="4362450" y="3073400"/>
            <a:ext cx="442913" cy="303213"/>
          </a:xfrm>
          <a:custGeom>
            <a:avLst/>
            <a:gdLst>
              <a:gd name="T0" fmla="*/ 455 w 1333"/>
              <a:gd name="T1" fmla="*/ 0 h 912"/>
              <a:gd name="T2" fmla="*/ 877 w 1333"/>
              <a:gd name="T3" fmla="*/ 0 h 912"/>
              <a:gd name="T4" fmla="*/ 1333 w 1333"/>
              <a:gd name="T5" fmla="*/ 456 h 912"/>
              <a:gd name="T6" fmla="*/ 877 w 1333"/>
              <a:gd name="T7" fmla="*/ 912 h 912"/>
              <a:gd name="T8" fmla="*/ 455 w 1333"/>
              <a:gd name="T9" fmla="*/ 912 h 912"/>
              <a:gd name="T10" fmla="*/ 0 w 1333"/>
              <a:gd name="T11" fmla="*/ 456 h 912"/>
              <a:gd name="T12" fmla="*/ 455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5" y="0"/>
                </a:moveTo>
                <a:lnTo>
                  <a:pt x="877" y="0"/>
                </a:lnTo>
                <a:cubicBezTo>
                  <a:pt x="1130" y="0"/>
                  <a:pt x="1333" y="204"/>
                  <a:pt x="1333" y="456"/>
                </a:cubicBezTo>
                <a:cubicBezTo>
                  <a:pt x="1333" y="709"/>
                  <a:pt x="1130" y="912"/>
                  <a:pt x="877" y="912"/>
                </a:cubicBezTo>
                <a:lnTo>
                  <a:pt x="455" y="912"/>
                </a:lnTo>
                <a:cubicBezTo>
                  <a:pt x="203" y="912"/>
                  <a:pt x="0" y="709"/>
                  <a:pt x="0" y="456"/>
                </a:cubicBezTo>
                <a:cubicBezTo>
                  <a:pt x="0" y="204"/>
                  <a:pt x="203" y="0"/>
                  <a:pt x="455" y="0"/>
                </a:cubicBezTo>
                <a:close/>
              </a:path>
            </a:pathLst>
          </a:custGeom>
          <a:solidFill>
            <a:srgbClr val="AAEE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67"/>
          <p:cNvSpPr>
            <a:spLocks noChangeArrowheads="1"/>
          </p:cNvSpPr>
          <p:nvPr/>
        </p:nvSpPr>
        <p:spPr bwMode="auto">
          <a:xfrm>
            <a:off x="4497388" y="3114675"/>
            <a:ext cx="2143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OF</a:t>
            </a:r>
            <a:endParaRPr kumimoji="0" lang="en-US" sz="1200" b="0" i="0" u="none" strike="noStrike" cap="none" normalizeH="0" baseline="0" smtClean="0">
              <a:ln>
                <a:noFill/>
              </a:ln>
              <a:solidFill>
                <a:schemeClr val="tx1"/>
              </a:solidFill>
              <a:effectLst/>
              <a:latin typeface="Arial" pitchFamily="34" charset="0"/>
            </a:endParaRPr>
          </a:p>
        </p:txBody>
      </p:sp>
      <p:sp>
        <p:nvSpPr>
          <p:cNvPr id="73" name="Freeform 68"/>
          <p:cNvSpPr>
            <a:spLocks/>
          </p:cNvSpPr>
          <p:nvPr/>
        </p:nvSpPr>
        <p:spPr bwMode="auto">
          <a:xfrm>
            <a:off x="4370388" y="3425825"/>
            <a:ext cx="442913" cy="303213"/>
          </a:xfrm>
          <a:custGeom>
            <a:avLst/>
            <a:gdLst>
              <a:gd name="T0" fmla="*/ 456 w 1333"/>
              <a:gd name="T1" fmla="*/ 0 h 912"/>
              <a:gd name="T2" fmla="*/ 878 w 1333"/>
              <a:gd name="T3" fmla="*/ 0 h 912"/>
              <a:gd name="T4" fmla="*/ 1333 w 1333"/>
              <a:gd name="T5" fmla="*/ 456 h 912"/>
              <a:gd name="T6" fmla="*/ 878 w 1333"/>
              <a:gd name="T7" fmla="*/ 912 h 912"/>
              <a:gd name="T8" fmla="*/ 456 w 1333"/>
              <a:gd name="T9" fmla="*/ 912 h 912"/>
              <a:gd name="T10" fmla="*/ 0 w 1333"/>
              <a:gd name="T11" fmla="*/ 456 h 912"/>
              <a:gd name="T12" fmla="*/ 456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6" y="0"/>
                </a:moveTo>
                <a:lnTo>
                  <a:pt x="878" y="0"/>
                </a:lnTo>
                <a:cubicBezTo>
                  <a:pt x="1130" y="0"/>
                  <a:pt x="1333" y="203"/>
                  <a:pt x="1333" y="456"/>
                </a:cubicBezTo>
                <a:cubicBezTo>
                  <a:pt x="1333" y="708"/>
                  <a:pt x="1130" y="912"/>
                  <a:pt x="878" y="912"/>
                </a:cubicBezTo>
                <a:lnTo>
                  <a:pt x="456" y="912"/>
                </a:lnTo>
                <a:cubicBezTo>
                  <a:pt x="203" y="912"/>
                  <a:pt x="0" y="708"/>
                  <a:pt x="0" y="456"/>
                </a:cubicBezTo>
                <a:cubicBezTo>
                  <a:pt x="0" y="203"/>
                  <a:pt x="203" y="0"/>
                  <a:pt x="456" y="0"/>
                </a:cubicBezTo>
                <a:close/>
              </a:path>
            </a:pathLst>
          </a:custGeom>
          <a:solidFill>
            <a:srgbClr val="AAEE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69"/>
          <p:cNvSpPr>
            <a:spLocks noChangeArrowheads="1"/>
          </p:cNvSpPr>
          <p:nvPr/>
        </p:nvSpPr>
        <p:spPr bwMode="auto">
          <a:xfrm>
            <a:off x="4494213" y="3467100"/>
            <a:ext cx="2047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EX</a:t>
            </a:r>
            <a:endParaRPr kumimoji="0" lang="en-US" sz="1200" b="0" i="0" u="none" strike="noStrike" cap="none" normalizeH="0" baseline="0" smtClean="0">
              <a:ln>
                <a:noFill/>
              </a:ln>
              <a:solidFill>
                <a:schemeClr val="tx1"/>
              </a:solidFill>
              <a:effectLst/>
              <a:latin typeface="Arial" pitchFamily="34" charset="0"/>
            </a:endParaRPr>
          </a:p>
        </p:txBody>
      </p:sp>
      <p:sp>
        <p:nvSpPr>
          <p:cNvPr id="75" name="Freeform 70"/>
          <p:cNvSpPr>
            <a:spLocks/>
          </p:cNvSpPr>
          <p:nvPr/>
        </p:nvSpPr>
        <p:spPr bwMode="auto">
          <a:xfrm>
            <a:off x="4370388" y="3757613"/>
            <a:ext cx="442913" cy="304800"/>
          </a:xfrm>
          <a:custGeom>
            <a:avLst/>
            <a:gdLst>
              <a:gd name="T0" fmla="*/ 456 w 1333"/>
              <a:gd name="T1" fmla="*/ 0 h 912"/>
              <a:gd name="T2" fmla="*/ 878 w 1333"/>
              <a:gd name="T3" fmla="*/ 0 h 912"/>
              <a:gd name="T4" fmla="*/ 1333 w 1333"/>
              <a:gd name="T5" fmla="*/ 456 h 912"/>
              <a:gd name="T6" fmla="*/ 878 w 1333"/>
              <a:gd name="T7" fmla="*/ 912 h 912"/>
              <a:gd name="T8" fmla="*/ 456 w 1333"/>
              <a:gd name="T9" fmla="*/ 912 h 912"/>
              <a:gd name="T10" fmla="*/ 0 w 1333"/>
              <a:gd name="T11" fmla="*/ 456 h 912"/>
              <a:gd name="T12" fmla="*/ 456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6" y="0"/>
                </a:moveTo>
                <a:lnTo>
                  <a:pt x="878" y="0"/>
                </a:lnTo>
                <a:cubicBezTo>
                  <a:pt x="1130" y="0"/>
                  <a:pt x="1333" y="203"/>
                  <a:pt x="1333" y="456"/>
                </a:cubicBezTo>
                <a:cubicBezTo>
                  <a:pt x="1333" y="709"/>
                  <a:pt x="1130" y="912"/>
                  <a:pt x="878" y="912"/>
                </a:cubicBezTo>
                <a:lnTo>
                  <a:pt x="456" y="912"/>
                </a:lnTo>
                <a:cubicBezTo>
                  <a:pt x="203" y="912"/>
                  <a:pt x="0" y="709"/>
                  <a:pt x="0" y="456"/>
                </a:cubicBezTo>
                <a:cubicBezTo>
                  <a:pt x="0" y="203"/>
                  <a:pt x="203" y="0"/>
                  <a:pt x="456" y="0"/>
                </a:cubicBezTo>
                <a:close/>
              </a:path>
            </a:pathLst>
          </a:custGeom>
          <a:solidFill>
            <a:srgbClr val="AAEE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Rectangle 71"/>
          <p:cNvSpPr>
            <a:spLocks noChangeArrowheads="1"/>
          </p:cNvSpPr>
          <p:nvPr/>
        </p:nvSpPr>
        <p:spPr bwMode="auto">
          <a:xfrm>
            <a:off x="4484688" y="3800475"/>
            <a:ext cx="2301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MA</a:t>
            </a:r>
            <a:endParaRPr kumimoji="0" lang="en-US" sz="1200" b="0" i="0" u="none" strike="noStrike" cap="none" normalizeH="0" baseline="0" smtClean="0">
              <a:ln>
                <a:noFill/>
              </a:ln>
              <a:solidFill>
                <a:schemeClr val="tx1"/>
              </a:solidFill>
              <a:effectLst/>
              <a:latin typeface="Arial" pitchFamily="34" charset="0"/>
            </a:endParaRPr>
          </a:p>
        </p:txBody>
      </p:sp>
      <p:sp>
        <p:nvSpPr>
          <p:cNvPr id="77" name="Freeform 72"/>
          <p:cNvSpPr>
            <a:spLocks/>
          </p:cNvSpPr>
          <p:nvPr/>
        </p:nvSpPr>
        <p:spPr bwMode="auto">
          <a:xfrm>
            <a:off x="4376738" y="4090988"/>
            <a:ext cx="442913" cy="304800"/>
          </a:xfrm>
          <a:custGeom>
            <a:avLst/>
            <a:gdLst>
              <a:gd name="T0" fmla="*/ 456 w 1334"/>
              <a:gd name="T1" fmla="*/ 0 h 912"/>
              <a:gd name="T2" fmla="*/ 878 w 1334"/>
              <a:gd name="T3" fmla="*/ 0 h 912"/>
              <a:gd name="T4" fmla="*/ 1334 w 1334"/>
              <a:gd name="T5" fmla="*/ 456 h 912"/>
              <a:gd name="T6" fmla="*/ 878 w 1334"/>
              <a:gd name="T7" fmla="*/ 912 h 912"/>
              <a:gd name="T8" fmla="*/ 456 w 1334"/>
              <a:gd name="T9" fmla="*/ 912 h 912"/>
              <a:gd name="T10" fmla="*/ 0 w 1334"/>
              <a:gd name="T11" fmla="*/ 456 h 912"/>
              <a:gd name="T12" fmla="*/ 456 w 1334"/>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4" h="912">
                <a:moveTo>
                  <a:pt x="456" y="0"/>
                </a:moveTo>
                <a:lnTo>
                  <a:pt x="878" y="0"/>
                </a:lnTo>
                <a:cubicBezTo>
                  <a:pt x="1130" y="0"/>
                  <a:pt x="1334" y="204"/>
                  <a:pt x="1334" y="456"/>
                </a:cubicBezTo>
                <a:cubicBezTo>
                  <a:pt x="1334" y="709"/>
                  <a:pt x="1130" y="912"/>
                  <a:pt x="878" y="912"/>
                </a:cubicBezTo>
                <a:lnTo>
                  <a:pt x="456" y="912"/>
                </a:lnTo>
                <a:cubicBezTo>
                  <a:pt x="204" y="912"/>
                  <a:pt x="0" y="709"/>
                  <a:pt x="0" y="456"/>
                </a:cubicBezTo>
                <a:cubicBezTo>
                  <a:pt x="0" y="204"/>
                  <a:pt x="204" y="0"/>
                  <a:pt x="456" y="0"/>
                </a:cubicBezTo>
                <a:close/>
              </a:path>
            </a:pathLst>
          </a:custGeom>
          <a:solidFill>
            <a:srgbClr val="AAEEF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Rectangle 73"/>
          <p:cNvSpPr>
            <a:spLocks noChangeArrowheads="1"/>
          </p:cNvSpPr>
          <p:nvPr/>
        </p:nvSpPr>
        <p:spPr bwMode="auto">
          <a:xfrm>
            <a:off x="4470400" y="4116388"/>
            <a:ext cx="2540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RW</a:t>
            </a:r>
            <a:endParaRPr kumimoji="0" lang="en-US" sz="1200" b="0" i="0" u="none" strike="noStrike" cap="none" normalizeH="0" baseline="0" dirty="0" smtClean="0">
              <a:ln>
                <a:noFill/>
              </a:ln>
              <a:solidFill>
                <a:schemeClr val="tx1"/>
              </a:solidFill>
              <a:effectLst/>
              <a:latin typeface="Arial" pitchFamily="34" charset="0"/>
            </a:endParaRPr>
          </a:p>
        </p:txBody>
      </p:sp>
      <p:sp>
        <p:nvSpPr>
          <p:cNvPr id="79" name="Oval 74"/>
          <p:cNvSpPr>
            <a:spLocks noChangeArrowheads="1"/>
          </p:cNvSpPr>
          <p:nvPr/>
        </p:nvSpPr>
        <p:spPr bwMode="auto">
          <a:xfrm>
            <a:off x="4875213" y="2195513"/>
            <a:ext cx="311150" cy="26035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0" name="Rectangle 75"/>
          <p:cNvSpPr>
            <a:spLocks noChangeArrowheads="1"/>
          </p:cNvSpPr>
          <p:nvPr/>
        </p:nvSpPr>
        <p:spPr bwMode="auto">
          <a:xfrm>
            <a:off x="5005388" y="2189163"/>
            <a:ext cx="128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ans"/>
              </a:rPr>
              <a:t>1</a:t>
            </a:r>
            <a:endParaRPr kumimoji="0" lang="en-US" b="0" i="0" u="none" strike="noStrike" cap="none" normalizeH="0" baseline="0" dirty="0" smtClean="0">
              <a:ln>
                <a:noFill/>
              </a:ln>
              <a:solidFill>
                <a:schemeClr val="tx1"/>
              </a:solidFill>
              <a:effectLst/>
              <a:latin typeface="Arial" pitchFamily="34" charset="0"/>
            </a:endParaRPr>
          </a:p>
        </p:txBody>
      </p:sp>
      <p:sp>
        <p:nvSpPr>
          <p:cNvPr id="81" name="Oval 76"/>
          <p:cNvSpPr>
            <a:spLocks noChangeArrowheads="1"/>
          </p:cNvSpPr>
          <p:nvPr/>
        </p:nvSpPr>
        <p:spPr bwMode="auto">
          <a:xfrm>
            <a:off x="5259388" y="2193925"/>
            <a:ext cx="309563" cy="26035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77"/>
          <p:cNvSpPr>
            <a:spLocks noChangeArrowheads="1"/>
          </p:cNvSpPr>
          <p:nvPr/>
        </p:nvSpPr>
        <p:spPr bwMode="auto">
          <a:xfrm>
            <a:off x="5389563" y="2187575"/>
            <a:ext cx="128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2</a:t>
            </a:r>
            <a:endParaRPr kumimoji="0" lang="en-US" b="0" i="0" u="none" strike="noStrike" cap="none" normalizeH="0" baseline="0" smtClean="0">
              <a:ln>
                <a:noFill/>
              </a:ln>
              <a:solidFill>
                <a:schemeClr val="tx1"/>
              </a:solidFill>
              <a:effectLst/>
              <a:latin typeface="Arial" pitchFamily="34" charset="0"/>
            </a:endParaRPr>
          </a:p>
        </p:txBody>
      </p:sp>
      <p:sp>
        <p:nvSpPr>
          <p:cNvPr id="83" name="Oval 78"/>
          <p:cNvSpPr>
            <a:spLocks noChangeArrowheads="1"/>
          </p:cNvSpPr>
          <p:nvPr/>
        </p:nvSpPr>
        <p:spPr bwMode="auto">
          <a:xfrm>
            <a:off x="5630863" y="2193925"/>
            <a:ext cx="309563" cy="26035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79"/>
          <p:cNvSpPr>
            <a:spLocks noChangeArrowheads="1"/>
          </p:cNvSpPr>
          <p:nvPr/>
        </p:nvSpPr>
        <p:spPr bwMode="auto">
          <a:xfrm>
            <a:off x="5759450" y="2187575"/>
            <a:ext cx="128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3</a:t>
            </a:r>
            <a:endParaRPr kumimoji="0" lang="en-US" b="0" i="0" u="none" strike="noStrike" cap="none" normalizeH="0" baseline="0" smtClean="0">
              <a:ln>
                <a:noFill/>
              </a:ln>
              <a:solidFill>
                <a:schemeClr val="tx1"/>
              </a:solidFill>
              <a:effectLst/>
              <a:latin typeface="Arial" pitchFamily="34" charset="0"/>
            </a:endParaRPr>
          </a:p>
        </p:txBody>
      </p:sp>
      <p:sp>
        <p:nvSpPr>
          <p:cNvPr id="85" name="Oval 80"/>
          <p:cNvSpPr>
            <a:spLocks noChangeArrowheads="1"/>
          </p:cNvSpPr>
          <p:nvPr/>
        </p:nvSpPr>
        <p:spPr bwMode="auto">
          <a:xfrm>
            <a:off x="6002338" y="2187575"/>
            <a:ext cx="311150" cy="26035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81"/>
          <p:cNvSpPr>
            <a:spLocks noChangeArrowheads="1"/>
          </p:cNvSpPr>
          <p:nvPr/>
        </p:nvSpPr>
        <p:spPr bwMode="auto">
          <a:xfrm>
            <a:off x="6132513" y="2181225"/>
            <a:ext cx="128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4</a:t>
            </a:r>
            <a:endParaRPr kumimoji="0" lang="en-US" b="0" i="0" u="none" strike="noStrike" cap="none" normalizeH="0" baseline="0" smtClean="0">
              <a:ln>
                <a:noFill/>
              </a:ln>
              <a:solidFill>
                <a:schemeClr val="tx1"/>
              </a:solidFill>
              <a:effectLst/>
              <a:latin typeface="Arial" pitchFamily="34" charset="0"/>
            </a:endParaRPr>
          </a:p>
        </p:txBody>
      </p:sp>
      <p:sp>
        <p:nvSpPr>
          <p:cNvPr id="87" name="Oval 82"/>
          <p:cNvSpPr>
            <a:spLocks noChangeArrowheads="1"/>
          </p:cNvSpPr>
          <p:nvPr/>
        </p:nvSpPr>
        <p:spPr bwMode="auto">
          <a:xfrm>
            <a:off x="6386513" y="2185988"/>
            <a:ext cx="311150" cy="26035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83"/>
          <p:cNvSpPr>
            <a:spLocks noChangeArrowheads="1"/>
          </p:cNvSpPr>
          <p:nvPr/>
        </p:nvSpPr>
        <p:spPr bwMode="auto">
          <a:xfrm>
            <a:off x="6516688" y="2179638"/>
            <a:ext cx="128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5</a:t>
            </a:r>
            <a:endParaRPr kumimoji="0" lang="en-US" b="0" i="0" u="none" strike="noStrike" cap="none" normalizeH="0" baseline="0" smtClean="0">
              <a:ln>
                <a:noFill/>
              </a:ln>
              <a:solidFill>
                <a:schemeClr val="tx1"/>
              </a:solidFill>
              <a:effectLst/>
              <a:latin typeface="Arial" pitchFamily="34" charset="0"/>
            </a:endParaRPr>
          </a:p>
        </p:txBody>
      </p:sp>
      <p:sp>
        <p:nvSpPr>
          <p:cNvPr id="89" name="Oval 84"/>
          <p:cNvSpPr>
            <a:spLocks noChangeArrowheads="1"/>
          </p:cNvSpPr>
          <p:nvPr/>
        </p:nvSpPr>
        <p:spPr bwMode="auto">
          <a:xfrm>
            <a:off x="6757988" y="2185988"/>
            <a:ext cx="309563" cy="26035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85"/>
          <p:cNvSpPr>
            <a:spLocks noChangeArrowheads="1"/>
          </p:cNvSpPr>
          <p:nvPr/>
        </p:nvSpPr>
        <p:spPr bwMode="auto">
          <a:xfrm>
            <a:off x="6886575" y="2179638"/>
            <a:ext cx="128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6</a:t>
            </a:r>
            <a:endParaRPr kumimoji="0" lang="en-US" b="0" i="0" u="none" strike="noStrike" cap="none" normalizeH="0" baseline="0" smtClean="0">
              <a:ln>
                <a:noFill/>
              </a:ln>
              <a:solidFill>
                <a:schemeClr val="tx1"/>
              </a:solidFill>
              <a:effectLst/>
              <a:latin typeface="Arial" pitchFamily="34" charset="0"/>
            </a:endParaRPr>
          </a:p>
        </p:txBody>
      </p:sp>
      <p:sp>
        <p:nvSpPr>
          <p:cNvPr id="91" name="Oval 86"/>
          <p:cNvSpPr>
            <a:spLocks noChangeArrowheads="1"/>
          </p:cNvSpPr>
          <p:nvPr/>
        </p:nvSpPr>
        <p:spPr bwMode="auto">
          <a:xfrm>
            <a:off x="7140575" y="2187575"/>
            <a:ext cx="309563" cy="26035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87"/>
          <p:cNvSpPr>
            <a:spLocks noChangeArrowheads="1"/>
          </p:cNvSpPr>
          <p:nvPr/>
        </p:nvSpPr>
        <p:spPr bwMode="auto">
          <a:xfrm>
            <a:off x="7269163" y="2181225"/>
            <a:ext cx="128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7</a:t>
            </a:r>
            <a:endParaRPr kumimoji="0" lang="en-US" b="0" i="0" u="none" strike="noStrike" cap="none" normalizeH="0" baseline="0" smtClean="0">
              <a:ln>
                <a:noFill/>
              </a:ln>
              <a:solidFill>
                <a:schemeClr val="tx1"/>
              </a:solidFill>
              <a:effectLst/>
              <a:latin typeface="Arial" pitchFamily="34" charset="0"/>
            </a:endParaRPr>
          </a:p>
        </p:txBody>
      </p:sp>
      <p:sp>
        <p:nvSpPr>
          <p:cNvPr id="93" name="Oval 88"/>
          <p:cNvSpPr>
            <a:spLocks noChangeArrowheads="1"/>
          </p:cNvSpPr>
          <p:nvPr/>
        </p:nvSpPr>
        <p:spPr bwMode="auto">
          <a:xfrm>
            <a:off x="7523163" y="2185988"/>
            <a:ext cx="309563" cy="26035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4" name="Rectangle 89"/>
          <p:cNvSpPr>
            <a:spLocks noChangeArrowheads="1"/>
          </p:cNvSpPr>
          <p:nvPr/>
        </p:nvSpPr>
        <p:spPr bwMode="auto">
          <a:xfrm>
            <a:off x="7653338" y="2179638"/>
            <a:ext cx="128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8</a:t>
            </a:r>
            <a:endParaRPr kumimoji="0" lang="en-US" b="0" i="0" u="none" strike="noStrike" cap="none" normalizeH="0" baseline="0" smtClean="0">
              <a:ln>
                <a:noFill/>
              </a:ln>
              <a:solidFill>
                <a:schemeClr val="tx1"/>
              </a:solidFill>
              <a:effectLst/>
              <a:latin typeface="Arial" pitchFamily="34" charset="0"/>
            </a:endParaRPr>
          </a:p>
        </p:txBody>
      </p:sp>
      <p:sp>
        <p:nvSpPr>
          <p:cNvPr id="95" name="Oval 90"/>
          <p:cNvSpPr>
            <a:spLocks noChangeArrowheads="1"/>
          </p:cNvSpPr>
          <p:nvPr/>
        </p:nvSpPr>
        <p:spPr bwMode="auto">
          <a:xfrm>
            <a:off x="7894638" y="2185988"/>
            <a:ext cx="309563" cy="260350"/>
          </a:xfrm>
          <a:prstGeom prst="ellipse">
            <a:avLst/>
          </a:prstGeom>
          <a:solidFill>
            <a:srgbClr val="83D0C1"/>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6" name="Rectangle 91"/>
          <p:cNvSpPr>
            <a:spLocks noChangeArrowheads="1"/>
          </p:cNvSpPr>
          <p:nvPr/>
        </p:nvSpPr>
        <p:spPr bwMode="auto">
          <a:xfrm>
            <a:off x="8024813" y="2179638"/>
            <a:ext cx="128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Sans"/>
              </a:rPr>
              <a:t>9</a:t>
            </a:r>
            <a:endParaRPr kumimoji="0" lang="en-US" b="0" i="0" u="none" strike="noStrike" cap="none" normalizeH="0" baseline="0" smtClean="0">
              <a:ln>
                <a:noFill/>
              </a:ln>
              <a:solidFill>
                <a:schemeClr val="tx1"/>
              </a:solidFill>
              <a:effectLst/>
              <a:latin typeface="Arial" pitchFamily="34" charset="0"/>
            </a:endParaRPr>
          </a:p>
        </p:txBody>
      </p:sp>
      <p:sp>
        <p:nvSpPr>
          <p:cNvPr id="97" name="Freeform 92"/>
          <p:cNvSpPr>
            <a:spLocks/>
          </p:cNvSpPr>
          <p:nvPr/>
        </p:nvSpPr>
        <p:spPr bwMode="auto">
          <a:xfrm>
            <a:off x="4876800" y="1897063"/>
            <a:ext cx="3162300" cy="204788"/>
          </a:xfrm>
          <a:custGeom>
            <a:avLst/>
            <a:gdLst>
              <a:gd name="T0" fmla="*/ 0 w 9513"/>
              <a:gd name="T1" fmla="*/ 556 h 617"/>
              <a:gd name="T2" fmla="*/ 420 w 9513"/>
              <a:gd name="T3" fmla="*/ 318 h 617"/>
              <a:gd name="T4" fmla="*/ 4132 w 9513"/>
              <a:gd name="T5" fmla="*/ 318 h 617"/>
              <a:gd name="T6" fmla="*/ 4696 w 9513"/>
              <a:gd name="T7" fmla="*/ 0 h 617"/>
              <a:gd name="T8" fmla="*/ 5133 w 9513"/>
              <a:gd name="T9" fmla="*/ 333 h 617"/>
              <a:gd name="T10" fmla="*/ 9192 w 9513"/>
              <a:gd name="T11" fmla="*/ 333 h 617"/>
              <a:gd name="T12" fmla="*/ 9513 w 9513"/>
              <a:gd name="T13" fmla="*/ 617 h 617"/>
            </a:gdLst>
            <a:ahLst/>
            <a:cxnLst>
              <a:cxn ang="0">
                <a:pos x="T0" y="T1"/>
              </a:cxn>
              <a:cxn ang="0">
                <a:pos x="T2" y="T3"/>
              </a:cxn>
              <a:cxn ang="0">
                <a:pos x="T4" y="T5"/>
              </a:cxn>
              <a:cxn ang="0">
                <a:pos x="T6" y="T7"/>
              </a:cxn>
              <a:cxn ang="0">
                <a:pos x="T8" y="T9"/>
              </a:cxn>
              <a:cxn ang="0">
                <a:pos x="T10" y="T11"/>
              </a:cxn>
              <a:cxn ang="0">
                <a:pos x="T12" y="T13"/>
              </a:cxn>
            </a:cxnLst>
            <a:rect l="0" t="0" r="r" b="b"/>
            <a:pathLst>
              <a:path w="9513" h="617">
                <a:moveTo>
                  <a:pt x="0" y="556"/>
                </a:moveTo>
                <a:lnTo>
                  <a:pt x="420" y="318"/>
                </a:lnTo>
                <a:lnTo>
                  <a:pt x="4132" y="318"/>
                </a:lnTo>
                <a:lnTo>
                  <a:pt x="4696" y="0"/>
                </a:lnTo>
                <a:lnTo>
                  <a:pt x="5133" y="333"/>
                </a:lnTo>
                <a:lnTo>
                  <a:pt x="9192" y="333"/>
                </a:lnTo>
                <a:lnTo>
                  <a:pt x="9513" y="617"/>
                </a:lnTo>
              </a:path>
            </a:pathLst>
          </a:custGeom>
          <a:noFill/>
          <a:ln w="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Rectangle 93"/>
          <p:cNvSpPr>
            <a:spLocks noChangeArrowheads="1"/>
          </p:cNvSpPr>
          <p:nvPr/>
        </p:nvSpPr>
        <p:spPr bwMode="auto">
          <a:xfrm>
            <a:off x="5773738" y="1590675"/>
            <a:ext cx="13668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000000"/>
                </a:solidFill>
                <a:effectLst/>
                <a:latin typeface="Sans"/>
              </a:rPr>
              <a:t>Clock cycles</a:t>
            </a:r>
            <a:endParaRPr kumimoji="0" lang="en-US" sz="1800" b="0" i="0" u="none" strike="noStrike" cap="none" normalizeH="0" baseline="0" dirty="0" smtClean="0">
              <a:ln>
                <a:noFill/>
              </a:ln>
              <a:solidFill>
                <a:schemeClr val="tx1"/>
              </a:solidFill>
              <a:effectLst/>
              <a:latin typeface="Arial" pitchFamily="34" charset="0"/>
            </a:endParaRPr>
          </a:p>
        </p:txBody>
      </p:sp>
      <p:sp>
        <p:nvSpPr>
          <p:cNvPr id="99" name="Freeform 94"/>
          <p:cNvSpPr>
            <a:spLocks/>
          </p:cNvSpPr>
          <p:nvPr/>
        </p:nvSpPr>
        <p:spPr bwMode="auto">
          <a:xfrm>
            <a:off x="5411788" y="3649663"/>
            <a:ext cx="277813" cy="319088"/>
          </a:xfrm>
          <a:custGeom>
            <a:avLst/>
            <a:gdLst>
              <a:gd name="T0" fmla="*/ 0 w 838"/>
              <a:gd name="T1" fmla="*/ 958 h 958"/>
              <a:gd name="T2" fmla="*/ 838 w 838"/>
              <a:gd name="T3" fmla="*/ 40 h 958"/>
            </a:gdLst>
            <a:ahLst/>
            <a:cxnLst>
              <a:cxn ang="0">
                <a:pos x="T0" y="T1"/>
              </a:cxn>
              <a:cxn ang="0">
                <a:pos x="T2" y="T3"/>
              </a:cxn>
            </a:cxnLst>
            <a:rect l="0" t="0" r="r" b="b"/>
            <a:pathLst>
              <a:path w="838" h="958">
                <a:moveTo>
                  <a:pt x="0" y="958"/>
                </a:moveTo>
                <a:cubicBezTo>
                  <a:pt x="838" y="0"/>
                  <a:pt x="838" y="40"/>
                  <a:pt x="838" y="40"/>
                </a:cubicBezTo>
              </a:path>
            </a:pathLst>
          </a:custGeom>
          <a:noFill/>
          <a:ln w="0" cap="flat">
            <a:solidFill>
              <a:srgbClr val="0604D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96"/>
          <p:cNvSpPr>
            <a:spLocks/>
          </p:cNvSpPr>
          <p:nvPr/>
        </p:nvSpPr>
        <p:spPr bwMode="auto">
          <a:xfrm>
            <a:off x="5572125" y="3676650"/>
            <a:ext cx="101600" cy="112713"/>
          </a:xfrm>
          <a:custGeom>
            <a:avLst/>
            <a:gdLst>
              <a:gd name="T0" fmla="*/ 30 w 64"/>
              <a:gd name="T1" fmla="*/ 41 h 71"/>
              <a:gd name="T2" fmla="*/ 32 w 64"/>
              <a:gd name="T3" fmla="*/ 71 h 71"/>
              <a:gd name="T4" fmla="*/ 64 w 64"/>
              <a:gd name="T5" fmla="*/ 0 h 71"/>
              <a:gd name="T6" fmla="*/ 0 w 64"/>
              <a:gd name="T7" fmla="*/ 43 h 71"/>
              <a:gd name="T8" fmla="*/ 30 w 64"/>
              <a:gd name="T9" fmla="*/ 41 h 71"/>
            </a:gdLst>
            <a:ahLst/>
            <a:cxnLst>
              <a:cxn ang="0">
                <a:pos x="T0" y="T1"/>
              </a:cxn>
              <a:cxn ang="0">
                <a:pos x="T2" y="T3"/>
              </a:cxn>
              <a:cxn ang="0">
                <a:pos x="T4" y="T5"/>
              </a:cxn>
              <a:cxn ang="0">
                <a:pos x="T6" y="T7"/>
              </a:cxn>
              <a:cxn ang="0">
                <a:pos x="T8" y="T9"/>
              </a:cxn>
            </a:cxnLst>
            <a:rect l="0" t="0" r="r" b="b"/>
            <a:pathLst>
              <a:path w="64" h="71">
                <a:moveTo>
                  <a:pt x="30" y="41"/>
                </a:moveTo>
                <a:lnTo>
                  <a:pt x="32" y="71"/>
                </a:lnTo>
                <a:lnTo>
                  <a:pt x="64" y="0"/>
                </a:lnTo>
                <a:lnTo>
                  <a:pt x="0" y="43"/>
                </a:lnTo>
                <a:lnTo>
                  <a:pt x="30" y="41"/>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Control </a:t>
            </a:r>
            <a:r>
              <a:rPr lang="fr-FR" dirty="0" err="1">
                <a:solidFill>
                  <a:schemeClr val="tx1"/>
                </a:solidFill>
              </a:rPr>
              <a:t>Hazards</a:t>
            </a:r>
            <a:endParaRPr lang="fr-FR" dirty="0">
              <a:solidFill>
                <a:schemeClr val="tx1"/>
              </a:solidFill>
            </a:endParaRPr>
          </a:p>
        </p:txBody>
      </p:sp>
      <p:sp>
        <p:nvSpPr>
          <p:cNvPr id="3" name="Text Placeholder 2"/>
          <p:cNvSpPr txBox="1">
            <a:spLocks noGrp="1"/>
          </p:cNvSpPr>
          <p:nvPr>
            <p:ph type="body" idx="4294967295"/>
          </p:nvPr>
        </p:nvSpPr>
        <p:spPr>
          <a:xfrm>
            <a:off x="1066800" y="1524000"/>
            <a:ext cx="7391400" cy="493712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two </a:t>
            </a:r>
            <a:r>
              <a:rPr lang="en-US" dirty="0">
                <a:solidFill>
                  <a:srgbClr val="0066CC"/>
                </a:solidFill>
                <a:latin typeface="Calibri" panose="020F0502020204030204" pitchFamily="34" charset="0"/>
              </a:rPr>
              <a:t>instructions</a:t>
            </a:r>
            <a:r>
              <a:rPr lang="en-US" dirty="0">
                <a:latin typeface="Calibri" panose="020F0502020204030204" pitchFamily="34" charset="0"/>
              </a:rPr>
              <a:t> fetched immediately after a branch instruction might have been fetched </a:t>
            </a:r>
            <a:r>
              <a:rPr lang="en-US" dirty="0">
                <a:solidFill>
                  <a:srgbClr val="FF420E"/>
                </a:solidFill>
                <a:latin typeface="Calibri" panose="020F0502020204030204" pitchFamily="34" charset="0"/>
              </a:rPr>
              <a:t>incorrectly</a:t>
            </a:r>
            <a:r>
              <a:rPr lang="en-US" dirty="0">
                <a:latin typeface="Calibri" panose="020F0502020204030204" pitchFamily="34" charset="0"/>
              </a:rPr>
              <a:t>.</a:t>
            </a:r>
          </a:p>
          <a:p>
            <a:pPr lvl="0">
              <a:buSzPct val="100000"/>
              <a:buFont typeface="Symbol" panose="05050102010706020507" pitchFamily="18" charset="2"/>
              <a:buChar char="*"/>
            </a:pPr>
            <a:r>
              <a:rPr lang="en-US" dirty="0">
                <a:latin typeface="Calibri" panose="020F0502020204030204" pitchFamily="34" charset="0"/>
              </a:rPr>
              <a:t>These instructions are said to be on the </a:t>
            </a:r>
            <a:r>
              <a:rPr lang="en-US" dirty="0">
                <a:solidFill>
                  <a:srgbClr val="DC2300"/>
                </a:solidFill>
                <a:latin typeface="Calibri" panose="020F0502020204030204" pitchFamily="34" charset="0"/>
              </a:rPr>
              <a:t>wrong path</a:t>
            </a:r>
          </a:p>
          <a:p>
            <a:pPr lvl="0">
              <a:buSzPct val="100000"/>
              <a:buFont typeface="Symbol" panose="05050102010706020507" pitchFamily="18" charset="2"/>
              <a:buChar char="*"/>
            </a:pPr>
            <a:r>
              <a:rPr lang="en-US" sz="2800" dirty="0">
                <a:latin typeface="Calibri" panose="020F0502020204030204" pitchFamily="34" charset="0"/>
              </a:rPr>
              <a:t>A </a:t>
            </a:r>
            <a:r>
              <a:rPr lang="en-US" sz="2800" dirty="0">
                <a:solidFill>
                  <a:srgbClr val="DC2300"/>
                </a:solidFill>
                <a:latin typeface="Calibri" panose="020F0502020204030204" pitchFamily="34" charset="0"/>
              </a:rPr>
              <a:t>control hazard</a:t>
            </a:r>
            <a:r>
              <a:rPr lang="en-US" sz="2800" dirty="0">
                <a:latin typeface="Calibri" panose="020F0502020204030204" pitchFamily="34" charset="0"/>
              </a:rPr>
              <a:t> represents the </a:t>
            </a:r>
            <a:r>
              <a:rPr lang="en-US" sz="2800" dirty="0">
                <a:solidFill>
                  <a:srgbClr val="2300DC"/>
                </a:solidFill>
                <a:latin typeface="Calibri" panose="020F0502020204030204" pitchFamily="34" charset="0"/>
              </a:rPr>
              <a:t>possibility</a:t>
            </a:r>
            <a:r>
              <a:rPr lang="en-US" sz="2800" dirty="0">
                <a:latin typeface="Calibri" panose="020F0502020204030204" pitchFamily="34" charset="0"/>
              </a:rPr>
              <a:t> of </a:t>
            </a:r>
            <a:r>
              <a:rPr lang="en-US" sz="2800" dirty="0">
                <a:solidFill>
                  <a:srgbClr val="FF3333"/>
                </a:solidFill>
                <a:latin typeface="Calibri" panose="020F0502020204030204" pitchFamily="34" charset="0"/>
              </a:rPr>
              <a:t>erroneous</a:t>
            </a:r>
            <a:r>
              <a:rPr lang="en-US" sz="2800" dirty="0">
                <a:latin typeface="Calibri" panose="020F0502020204030204" pitchFamily="34" charset="0"/>
              </a:rPr>
              <a:t> execution in a </a:t>
            </a:r>
            <a:r>
              <a:rPr lang="en-US" sz="2800" dirty="0">
                <a:solidFill>
                  <a:srgbClr val="00AE00"/>
                </a:solidFill>
                <a:latin typeface="Calibri" panose="020F0502020204030204" pitchFamily="34" charset="0"/>
              </a:rPr>
              <a:t>pipeline</a:t>
            </a:r>
            <a:r>
              <a:rPr lang="en-US" sz="2800" dirty="0">
                <a:latin typeface="Calibri" panose="020F0502020204030204" pitchFamily="34" charset="0"/>
              </a:rPr>
              <a:t> because instructions in the </a:t>
            </a:r>
            <a:r>
              <a:rPr lang="en-US" sz="2800" dirty="0">
                <a:solidFill>
                  <a:srgbClr val="99284C"/>
                </a:solidFill>
                <a:latin typeface="Calibri" panose="020F0502020204030204" pitchFamily="34" charset="0"/>
              </a:rPr>
              <a:t>wrong path</a:t>
            </a:r>
            <a:r>
              <a:rPr lang="en-US" sz="2800" dirty="0">
                <a:latin typeface="Calibri" panose="020F0502020204030204" pitchFamily="34" charset="0"/>
              </a:rPr>
              <a:t> of a </a:t>
            </a:r>
            <a:r>
              <a:rPr lang="en-US" sz="2800" dirty="0">
                <a:solidFill>
                  <a:srgbClr val="B80047"/>
                </a:solidFill>
                <a:latin typeface="Calibri" panose="020F0502020204030204" pitchFamily="34" charset="0"/>
              </a:rPr>
              <a:t>branch</a:t>
            </a:r>
            <a:r>
              <a:rPr lang="en-US" sz="2800" dirty="0">
                <a:latin typeface="Calibri" panose="020F0502020204030204" pitchFamily="34" charset="0"/>
              </a:rPr>
              <a:t> can possibly get </a:t>
            </a:r>
            <a:r>
              <a:rPr lang="en-US" sz="2800" dirty="0">
                <a:solidFill>
                  <a:srgbClr val="2323DC"/>
                </a:solidFill>
                <a:latin typeface="Calibri" panose="020F0502020204030204" pitchFamily="34" charset="0"/>
              </a:rPr>
              <a:t>executed</a:t>
            </a:r>
            <a:r>
              <a:rPr lang="en-US" sz="2800" dirty="0">
                <a:latin typeface="Calibri" panose="020F0502020204030204" pitchFamily="34" charset="0"/>
              </a:rPr>
              <a:t> and save their results in memory, or in the register file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Structural </a:t>
            </a:r>
            <a:r>
              <a:rPr lang="fr-FR" dirty="0" err="1">
                <a:solidFill>
                  <a:schemeClr val="tx1"/>
                </a:solidFill>
              </a:rPr>
              <a:t>Hazards</a:t>
            </a:r>
            <a:endParaRPr lang="fr-FR" dirty="0">
              <a:solidFill>
                <a:schemeClr val="tx1"/>
              </a:solidFill>
            </a:endParaRPr>
          </a:p>
        </p:txBody>
      </p:sp>
      <p:sp>
        <p:nvSpPr>
          <p:cNvPr id="3" name="Text Placeholder 2"/>
          <p:cNvSpPr txBox="1">
            <a:spLocks noGrp="1"/>
          </p:cNvSpPr>
          <p:nvPr>
            <p:ph type="body" idx="4294967295"/>
          </p:nvPr>
        </p:nvSpPr>
        <p:spPr>
          <a:xfrm>
            <a:off x="1066800" y="1752600"/>
            <a:ext cx="7188200" cy="38862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A </a:t>
            </a:r>
            <a:r>
              <a:rPr lang="en-US" sz="2800" dirty="0">
                <a:solidFill>
                  <a:srgbClr val="DC2300"/>
                </a:solidFill>
                <a:latin typeface="Calibri" panose="020F0502020204030204" pitchFamily="34" charset="0"/>
              </a:rPr>
              <a:t>structural hazard</a:t>
            </a:r>
            <a:r>
              <a:rPr lang="en-US" sz="2800" dirty="0">
                <a:latin typeface="Calibri" panose="020F0502020204030204" pitchFamily="34" charset="0"/>
              </a:rPr>
              <a:t> may occur when two instructions have a conflict on the same set of </a:t>
            </a:r>
            <a:r>
              <a:rPr lang="en-US" sz="2800" dirty="0" smtClean="0">
                <a:latin typeface="Calibri" panose="020F0502020204030204" pitchFamily="34" charset="0"/>
              </a:rPr>
              <a:t>resources </a:t>
            </a:r>
            <a:r>
              <a:rPr lang="en-US" sz="2800" dirty="0">
                <a:latin typeface="Calibri" panose="020F0502020204030204" pitchFamily="34" charset="0"/>
              </a:rPr>
              <a:t>in a cycle</a:t>
            </a:r>
          </a:p>
          <a:p>
            <a:pPr lvl="0">
              <a:buSzPct val="100000"/>
              <a:buFont typeface="Symbol" panose="05050102010706020507" pitchFamily="18" charset="2"/>
              <a:buChar char="*"/>
            </a:pPr>
            <a:r>
              <a:rPr lang="en-US" sz="2800" dirty="0">
                <a:latin typeface="Calibri" panose="020F0502020204030204" pitchFamily="34" charset="0"/>
              </a:rPr>
              <a:t>Example :</a:t>
            </a:r>
          </a:p>
          <a:p>
            <a:pPr lvl="1">
              <a:buSzPct val="100000"/>
              <a:buFont typeface="Symbol" panose="05050102010706020507" pitchFamily="18" charset="2"/>
              <a:buChar char="*"/>
            </a:pPr>
            <a:r>
              <a:rPr lang="en-US" sz="2800" dirty="0">
                <a:latin typeface="Calibri" panose="020F0502020204030204" pitchFamily="34" charset="0"/>
              </a:rPr>
              <a:t>Assume that we have an add instruction that can read one operand from memory</a:t>
            </a:r>
          </a:p>
          <a:p>
            <a:pPr lvl="1">
              <a:buSzPct val="100000"/>
              <a:buFont typeface="Symbol" panose="05050102010706020507" pitchFamily="18" charset="2"/>
              <a:buChar char="*"/>
            </a:pPr>
            <a:r>
              <a:rPr lang="en-US" sz="2800" dirty="0">
                <a:latin typeface="Calibri" panose="020F0502020204030204" pitchFamily="34" charset="0"/>
              </a:rPr>
              <a:t>add r1, r2, 10[r3]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Structural </a:t>
            </a:r>
            <a:r>
              <a:rPr lang="fr-FR" dirty="0" err="1">
                <a:solidFill>
                  <a:schemeClr val="tx1"/>
                </a:solidFill>
              </a:rPr>
              <a:t>Hazards</a:t>
            </a:r>
            <a:r>
              <a:rPr lang="fr-FR" dirty="0">
                <a:solidFill>
                  <a:schemeClr val="tx1"/>
                </a:solidFill>
              </a:rPr>
              <a:t> - II</a:t>
            </a:r>
          </a:p>
        </p:txBody>
      </p:sp>
      <p:sp>
        <p:nvSpPr>
          <p:cNvPr id="3" name="Text Placeholder 2"/>
          <p:cNvSpPr txBox="1">
            <a:spLocks noGrp="1"/>
          </p:cNvSpPr>
          <p:nvPr>
            <p:ph type="body" idx="4294967295"/>
          </p:nvPr>
        </p:nvSpPr>
        <p:spPr>
          <a:xfrm>
            <a:off x="965200" y="3240088"/>
            <a:ext cx="7416800" cy="28860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chemeClr val="tx1"/>
                </a:solidFill>
                <a:latin typeface="Calibri" panose="020F0502020204030204" pitchFamily="34" charset="0"/>
              </a:rPr>
              <a:t>This code will have a structural hazard</a:t>
            </a:r>
          </a:p>
          <a:p>
            <a:pPr lvl="1">
              <a:buSzPct val="100000"/>
              <a:buFont typeface="Symbol" panose="05050102010706020507" pitchFamily="18" charset="2"/>
              <a:buChar char="*"/>
            </a:pPr>
            <a:r>
              <a:rPr lang="en-US" dirty="0">
                <a:solidFill>
                  <a:schemeClr val="tx1"/>
                </a:solidFill>
                <a:latin typeface="Calibri" panose="020F0502020204030204" pitchFamily="34" charset="0"/>
              </a:rPr>
              <a:t>[3] tries to read 10[r3] (MA unit) in cycle 4</a:t>
            </a:r>
          </a:p>
          <a:p>
            <a:pPr lvl="1">
              <a:buSzPct val="100000"/>
              <a:buFont typeface="Symbol" panose="05050102010706020507" pitchFamily="18" charset="2"/>
              <a:buChar char="*"/>
            </a:pPr>
            <a:r>
              <a:rPr lang="en-US" dirty="0">
                <a:solidFill>
                  <a:schemeClr val="tx1"/>
                </a:solidFill>
                <a:latin typeface="Calibri" panose="020F0502020204030204" pitchFamily="34" charset="0"/>
              </a:rPr>
              <a:t>[1] tries to write to 20[r5] (MA unit) in cycle 4</a:t>
            </a:r>
          </a:p>
          <a:p>
            <a:pPr lvl="0">
              <a:buSzPct val="100000"/>
              <a:buFont typeface="Symbol" panose="05050102010706020507" pitchFamily="18" charset="2"/>
              <a:buChar char="*"/>
            </a:pPr>
            <a:r>
              <a:rPr lang="en-US" dirty="0">
                <a:solidFill>
                  <a:schemeClr val="tx1"/>
                </a:solidFill>
                <a:latin typeface="Calibri" panose="020F0502020204030204" pitchFamily="34" charset="0"/>
              </a:rPr>
              <a:t>Does not happen in our pipeline</a:t>
            </a:r>
          </a:p>
        </p:txBody>
      </p:sp>
      <p:sp>
        <p:nvSpPr>
          <p:cNvPr id="7" name="TextBox 6"/>
          <p:cNvSpPr txBox="1"/>
          <p:nvPr/>
        </p:nvSpPr>
        <p:spPr>
          <a:xfrm>
            <a:off x="2667000" y="1828800"/>
            <a:ext cx="4114800" cy="1015663"/>
          </a:xfrm>
          <a:prstGeom prst="rect">
            <a:avLst/>
          </a:prstGeom>
          <a:noFill/>
        </p:spPr>
        <p:txBody>
          <a:bodyPr wrap="square" rtlCol="0">
            <a:spAutoFit/>
          </a:bodyPr>
          <a:lstStyle/>
          <a:p>
            <a:r>
              <a:rPr lang="en-US" sz="2000" dirty="0" smtClean="0">
                <a:latin typeface="Courier New" pitchFamily="49" charset="0"/>
                <a:cs typeface="Courier New" pitchFamily="49" charset="0"/>
              </a:rPr>
              <a:t>[1]: </a:t>
            </a:r>
            <a:r>
              <a:rPr lang="en-US" sz="2000" dirty="0" err="1" smtClean="0">
                <a:latin typeface="Courier New" pitchFamily="49" charset="0"/>
                <a:cs typeface="Courier New" pitchFamily="49" charset="0"/>
              </a:rPr>
              <a:t>st</a:t>
            </a:r>
            <a:r>
              <a:rPr lang="en-US" sz="2000" dirty="0" smtClean="0">
                <a:latin typeface="Courier New" pitchFamily="49" charset="0"/>
                <a:cs typeface="Courier New" pitchFamily="49" charset="0"/>
              </a:rPr>
              <a:t> r4, 20[r5]</a:t>
            </a:r>
          </a:p>
          <a:p>
            <a:r>
              <a:rPr lang="en-US" sz="2000" dirty="0" smtClean="0">
                <a:latin typeface="Courier New" pitchFamily="49" charset="0"/>
                <a:cs typeface="Courier New" pitchFamily="49" charset="0"/>
              </a:rPr>
              <a:t>[2]: sub r8, r9, r10</a:t>
            </a:r>
          </a:p>
          <a:p>
            <a:r>
              <a:rPr lang="en-US" sz="2000" dirty="0" smtClean="0">
                <a:latin typeface="Courier New" pitchFamily="49" charset="0"/>
                <a:cs typeface="Courier New" pitchFamily="49" charset="0"/>
              </a:rPr>
              <a:t>[3]: add r1, r2, 10[r3]</a:t>
            </a:r>
            <a:endParaRPr lang="en-US" sz="200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Solutions in Software</a:t>
            </a:r>
          </a:p>
        </p:txBody>
      </p:sp>
      <p:sp>
        <p:nvSpPr>
          <p:cNvPr id="3" name="Text Placeholder 2"/>
          <p:cNvSpPr txBox="1">
            <a:spLocks noGrp="1"/>
          </p:cNvSpPr>
          <p:nvPr>
            <p:ph type="body" idx="4294967295"/>
          </p:nvPr>
        </p:nvSpPr>
        <p:spPr>
          <a:xfrm>
            <a:off x="1727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Data hazards</a:t>
            </a:r>
          </a:p>
          <a:p>
            <a:pPr lvl="1">
              <a:buSzPct val="100000"/>
              <a:buFont typeface="Symbol" panose="05050102010706020507" pitchFamily="18" charset="2"/>
              <a:buChar char="*"/>
            </a:pPr>
            <a:r>
              <a:rPr lang="en-US" dirty="0">
                <a:latin typeface="Calibri" panose="020F0502020204030204" pitchFamily="34" charset="0"/>
              </a:rPr>
              <a:t>Insert </a:t>
            </a:r>
            <a:r>
              <a:rPr lang="en-US" dirty="0" err="1">
                <a:solidFill>
                  <a:srgbClr val="DC2300"/>
                </a:solidFill>
                <a:latin typeface="Calibri" panose="020F0502020204030204" pitchFamily="34" charset="0"/>
              </a:rPr>
              <a:t>nop</a:t>
            </a:r>
            <a:r>
              <a:rPr lang="en-US" dirty="0">
                <a:latin typeface="Calibri" panose="020F0502020204030204" pitchFamily="34" charset="0"/>
              </a:rPr>
              <a:t> instructions, reorder </a:t>
            </a:r>
            <a:r>
              <a:rPr lang="en-US" dirty="0">
                <a:solidFill>
                  <a:srgbClr val="0066CC"/>
                </a:solidFill>
                <a:latin typeface="Calibri" panose="020F0502020204030204" pitchFamily="34" charset="0"/>
              </a:rPr>
              <a:t>code</a:t>
            </a:r>
          </a:p>
        </p:txBody>
      </p:sp>
      <p:pic>
        <p:nvPicPr>
          <p:cNvPr id="6" name="Picture 5"/>
          <p:cNvPicPr>
            <a:picLocks noChangeAspect="1"/>
          </p:cNvPicPr>
          <p:nvPr/>
        </p:nvPicPr>
        <p:blipFill>
          <a:blip r:embed="rId3">
            <a:lum/>
            <a:alphaModFix/>
          </a:blip>
          <a:srcRect/>
          <a:stretch>
            <a:fillRect/>
          </a:stretch>
        </p:blipFill>
        <p:spPr>
          <a:xfrm rot="5400000">
            <a:off x="4765320" y="3613320"/>
            <a:ext cx="864000" cy="693360"/>
          </a:xfrm>
          <a:prstGeom prst="rect">
            <a:avLst/>
          </a:prstGeom>
          <a:noFill/>
          <a:ln>
            <a:noFill/>
          </a:ln>
        </p:spPr>
      </p:pic>
      <p:sp>
        <p:nvSpPr>
          <p:cNvPr id="9" name="TextBox 8"/>
          <p:cNvSpPr txBox="1"/>
          <p:nvPr/>
        </p:nvSpPr>
        <p:spPr>
          <a:xfrm>
            <a:off x="3505200" y="2819400"/>
            <a:ext cx="2819400" cy="646331"/>
          </a:xfrm>
          <a:prstGeom prst="rect">
            <a:avLst/>
          </a:prstGeom>
          <a:noFill/>
        </p:spPr>
        <p:txBody>
          <a:bodyPr wrap="square" rtlCol="0">
            <a:spAutoFit/>
          </a:bodyPr>
          <a:lstStyle/>
          <a:p>
            <a:r>
              <a:rPr lang="pt-BR" dirty="0">
                <a:latin typeface="Courier New" pitchFamily="49" charset="0"/>
                <a:cs typeface="Courier New" pitchFamily="49" charset="0"/>
              </a:rPr>
              <a:t>[1]: add r1, r2, r3</a:t>
            </a:r>
          </a:p>
          <a:p>
            <a:r>
              <a:rPr lang="pt-BR" dirty="0">
                <a:latin typeface="Courier New" pitchFamily="49" charset="0"/>
                <a:cs typeface="Courier New" pitchFamily="49" charset="0"/>
              </a:rPr>
              <a:t>[2]: sub r3, r1, </a:t>
            </a:r>
            <a:r>
              <a:rPr lang="pt-BR" dirty="0" smtClean="0">
                <a:latin typeface="Courier New" pitchFamily="49" charset="0"/>
                <a:cs typeface="Courier New" pitchFamily="49" charset="0"/>
              </a:rPr>
              <a:t>r4</a:t>
            </a:r>
            <a:endParaRPr lang="pt-BR" dirty="0">
              <a:latin typeface="Courier New" pitchFamily="49" charset="0"/>
              <a:cs typeface="Courier New" pitchFamily="49" charset="0"/>
            </a:endParaRPr>
          </a:p>
        </p:txBody>
      </p:sp>
      <p:sp>
        <p:nvSpPr>
          <p:cNvPr id="10" name="TextBox 9"/>
          <p:cNvSpPr txBox="1"/>
          <p:nvPr/>
        </p:nvSpPr>
        <p:spPr>
          <a:xfrm>
            <a:off x="3552825" y="4724400"/>
            <a:ext cx="3352800" cy="1477328"/>
          </a:xfrm>
          <a:prstGeom prst="rect">
            <a:avLst/>
          </a:prstGeom>
          <a:noFill/>
        </p:spPr>
        <p:txBody>
          <a:bodyPr wrap="square" rtlCol="0">
            <a:spAutoFit/>
          </a:bodyPr>
          <a:lstStyle/>
          <a:p>
            <a:r>
              <a:rPr lang="pt-BR" dirty="0">
                <a:latin typeface="Courier New" pitchFamily="49" charset="0"/>
                <a:cs typeface="Courier New" pitchFamily="49" charset="0"/>
              </a:rPr>
              <a:t>[1]: add r1, r2, r3</a:t>
            </a:r>
          </a:p>
          <a:p>
            <a:r>
              <a:rPr lang="en-US" dirty="0">
                <a:latin typeface="Courier New" pitchFamily="49" charset="0"/>
                <a:cs typeface="Courier New" pitchFamily="49" charset="0"/>
              </a:rPr>
              <a:t>[2]: </a:t>
            </a:r>
            <a:r>
              <a:rPr lang="en-US" dirty="0" err="1">
                <a:latin typeface="Courier New" pitchFamily="49" charset="0"/>
                <a:cs typeface="Courier New" pitchFamily="49" charset="0"/>
              </a:rPr>
              <a:t>nop</a:t>
            </a:r>
            <a:endParaRPr lang="en-US" dirty="0">
              <a:latin typeface="Courier New" pitchFamily="49" charset="0"/>
              <a:cs typeface="Courier New" pitchFamily="49" charset="0"/>
            </a:endParaRPr>
          </a:p>
          <a:p>
            <a:r>
              <a:rPr lang="en-US" dirty="0">
                <a:latin typeface="Courier New" pitchFamily="49" charset="0"/>
                <a:cs typeface="Courier New" pitchFamily="49" charset="0"/>
              </a:rPr>
              <a:t>[3]: </a:t>
            </a:r>
            <a:r>
              <a:rPr lang="en-US" dirty="0" err="1">
                <a:latin typeface="Courier New" pitchFamily="49" charset="0"/>
                <a:cs typeface="Courier New" pitchFamily="49" charset="0"/>
              </a:rPr>
              <a:t>nop</a:t>
            </a:r>
            <a:endParaRPr lang="en-US" dirty="0">
              <a:latin typeface="Courier New" pitchFamily="49" charset="0"/>
              <a:cs typeface="Courier New" pitchFamily="49" charset="0"/>
            </a:endParaRPr>
          </a:p>
          <a:p>
            <a:r>
              <a:rPr lang="en-US" dirty="0">
                <a:latin typeface="Courier New" pitchFamily="49" charset="0"/>
                <a:cs typeface="Courier New" pitchFamily="49" charset="0"/>
              </a:rPr>
              <a:t>[4]: </a:t>
            </a:r>
            <a:r>
              <a:rPr lang="en-US" dirty="0" err="1">
                <a:latin typeface="Courier New" pitchFamily="49" charset="0"/>
                <a:cs typeface="Courier New" pitchFamily="49" charset="0"/>
              </a:rPr>
              <a:t>nop</a:t>
            </a:r>
            <a:endParaRPr lang="en-US" dirty="0">
              <a:latin typeface="Courier New" pitchFamily="49" charset="0"/>
              <a:cs typeface="Courier New" pitchFamily="49" charset="0"/>
            </a:endParaRPr>
          </a:p>
          <a:p>
            <a:r>
              <a:rPr lang="pt-BR" dirty="0">
                <a:latin typeface="Courier New" pitchFamily="49" charset="0"/>
                <a:cs typeface="Courier New" pitchFamily="49" charset="0"/>
              </a:rPr>
              <a:t>[5]: sub r3, r1, </a:t>
            </a:r>
            <a:r>
              <a:rPr lang="pt-BR" dirty="0" smtClean="0">
                <a:latin typeface="Courier New" pitchFamily="49" charset="0"/>
                <a:cs typeface="Courier New" pitchFamily="49" charset="0"/>
              </a:rPr>
              <a:t>r4</a:t>
            </a:r>
            <a:endParaRPr lang="pt-BR"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Code </a:t>
            </a:r>
            <a:r>
              <a:rPr lang="fr-FR" dirty="0" err="1">
                <a:solidFill>
                  <a:schemeClr val="tx1"/>
                </a:solidFill>
              </a:rPr>
              <a:t>Reordering</a:t>
            </a:r>
            <a:endParaRPr lang="fr-FR" dirty="0">
              <a:solidFill>
                <a:schemeClr val="tx1"/>
              </a:solidFill>
            </a:endParaRPr>
          </a:p>
        </p:txBody>
      </p:sp>
      <p:pic>
        <p:nvPicPr>
          <p:cNvPr id="4" name="Picture 3"/>
          <p:cNvPicPr>
            <a:picLocks noChangeAspect="1"/>
          </p:cNvPicPr>
          <p:nvPr/>
        </p:nvPicPr>
        <p:blipFill>
          <a:blip r:embed="rId3">
            <a:lum/>
            <a:alphaModFix/>
          </a:blip>
          <a:srcRect/>
          <a:stretch>
            <a:fillRect/>
          </a:stretch>
        </p:blipFill>
        <p:spPr>
          <a:xfrm rot="81000">
            <a:off x="4050112" y="3054602"/>
            <a:ext cx="864000" cy="693360"/>
          </a:xfrm>
          <a:prstGeom prst="rect">
            <a:avLst/>
          </a:prstGeom>
          <a:noFill/>
          <a:ln>
            <a:noFill/>
          </a:ln>
        </p:spPr>
      </p:pic>
      <p:sp>
        <p:nvSpPr>
          <p:cNvPr id="8" name="TextBox 7"/>
          <p:cNvSpPr txBox="1"/>
          <p:nvPr/>
        </p:nvSpPr>
        <p:spPr>
          <a:xfrm>
            <a:off x="1219200" y="2468880"/>
            <a:ext cx="2514600" cy="2031325"/>
          </a:xfrm>
          <a:prstGeom prst="rect">
            <a:avLst/>
          </a:prstGeom>
          <a:noFill/>
        </p:spPr>
        <p:txBody>
          <a:bodyPr wrap="square" rtlCol="0">
            <a:spAutoFit/>
          </a:bodyPr>
          <a:lstStyle/>
          <a:p>
            <a:r>
              <a:rPr lang="en-US" dirty="0">
                <a:latin typeface="Courier New" pitchFamily="49" charset="0"/>
                <a:cs typeface="Courier New" pitchFamily="49" charset="0"/>
              </a:rPr>
              <a:t>add r1, r2, r3</a:t>
            </a:r>
          </a:p>
          <a:p>
            <a:r>
              <a:rPr lang="en-US" dirty="0">
                <a:latin typeface="Courier New" pitchFamily="49" charset="0"/>
                <a:cs typeface="Courier New" pitchFamily="49" charset="0"/>
              </a:rPr>
              <a:t>add r4, r1, 3</a:t>
            </a:r>
          </a:p>
          <a:p>
            <a:r>
              <a:rPr lang="en-US" dirty="0">
                <a:latin typeface="Courier New" pitchFamily="49" charset="0"/>
                <a:cs typeface="Courier New" pitchFamily="49" charset="0"/>
              </a:rPr>
              <a:t>add r8, r5, r6</a:t>
            </a:r>
          </a:p>
          <a:p>
            <a:r>
              <a:rPr lang="en-US" dirty="0">
                <a:latin typeface="Courier New" pitchFamily="49" charset="0"/>
                <a:cs typeface="Courier New" pitchFamily="49" charset="0"/>
              </a:rPr>
              <a:t>add r9, r8, r5</a:t>
            </a:r>
          </a:p>
          <a:p>
            <a:r>
              <a:rPr lang="en-US" dirty="0">
                <a:latin typeface="Courier New" pitchFamily="49" charset="0"/>
                <a:cs typeface="Courier New" pitchFamily="49" charset="0"/>
              </a:rPr>
              <a:t>add r10, r11, r12</a:t>
            </a:r>
          </a:p>
          <a:p>
            <a:r>
              <a:rPr lang="en-US" dirty="0">
                <a:latin typeface="Courier New" pitchFamily="49" charset="0"/>
                <a:cs typeface="Courier New" pitchFamily="49" charset="0"/>
              </a:rPr>
              <a:t>add r13, r10, 2</a:t>
            </a:r>
          </a:p>
          <a:p>
            <a:endParaRPr lang="en-US" dirty="0"/>
          </a:p>
        </p:txBody>
      </p:sp>
      <p:sp>
        <p:nvSpPr>
          <p:cNvPr id="9" name="TextBox 8"/>
          <p:cNvSpPr txBox="1"/>
          <p:nvPr/>
        </p:nvSpPr>
        <p:spPr>
          <a:xfrm>
            <a:off x="5486400" y="2362200"/>
            <a:ext cx="2895600" cy="2308324"/>
          </a:xfrm>
          <a:prstGeom prst="rect">
            <a:avLst/>
          </a:prstGeom>
          <a:noFill/>
        </p:spPr>
        <p:txBody>
          <a:bodyPr wrap="square" rtlCol="0">
            <a:spAutoFit/>
          </a:bodyPr>
          <a:lstStyle/>
          <a:p>
            <a:r>
              <a:rPr lang="en-US" dirty="0">
                <a:latin typeface="Courier New" pitchFamily="49" charset="0"/>
                <a:cs typeface="Courier New" pitchFamily="49" charset="0"/>
              </a:rPr>
              <a:t>add r1, r2, r3</a:t>
            </a:r>
          </a:p>
          <a:p>
            <a:r>
              <a:rPr lang="en-US" dirty="0">
                <a:latin typeface="Courier New" pitchFamily="49" charset="0"/>
                <a:cs typeface="Courier New" pitchFamily="49" charset="0"/>
              </a:rPr>
              <a:t>add r8, r5, r6</a:t>
            </a:r>
          </a:p>
          <a:p>
            <a:r>
              <a:rPr lang="en-US" dirty="0">
                <a:latin typeface="Courier New" pitchFamily="49" charset="0"/>
                <a:cs typeface="Courier New" pitchFamily="49" charset="0"/>
              </a:rPr>
              <a:t>add r10, r11, r12</a:t>
            </a:r>
          </a:p>
          <a:p>
            <a:r>
              <a:rPr lang="en-US" dirty="0" err="1">
                <a:latin typeface="Courier New" pitchFamily="49" charset="0"/>
                <a:cs typeface="Courier New" pitchFamily="49" charset="0"/>
              </a:rPr>
              <a:t>nop</a:t>
            </a:r>
            <a:endParaRPr lang="en-US" dirty="0">
              <a:latin typeface="Courier New" pitchFamily="49" charset="0"/>
              <a:cs typeface="Courier New" pitchFamily="49" charset="0"/>
            </a:endParaRPr>
          </a:p>
          <a:p>
            <a:r>
              <a:rPr lang="en-US" dirty="0">
                <a:latin typeface="Courier New" pitchFamily="49" charset="0"/>
                <a:cs typeface="Courier New" pitchFamily="49" charset="0"/>
              </a:rPr>
              <a:t>add r4, r1, 3</a:t>
            </a:r>
          </a:p>
          <a:p>
            <a:r>
              <a:rPr lang="en-US" dirty="0">
                <a:latin typeface="Courier New" pitchFamily="49" charset="0"/>
                <a:cs typeface="Courier New" pitchFamily="49" charset="0"/>
              </a:rPr>
              <a:t>add r9, r8, r5</a:t>
            </a:r>
          </a:p>
          <a:p>
            <a:r>
              <a:rPr lang="en-US" dirty="0">
                <a:latin typeface="Courier New" pitchFamily="49" charset="0"/>
                <a:cs typeface="Courier New" pitchFamily="49" charset="0"/>
              </a:rPr>
              <a:t>add r13, r10, 2</a:t>
            </a:r>
          </a:p>
          <a:p>
            <a:endParaRPr lang="en-US"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Control </a:t>
            </a:r>
            <a:r>
              <a:rPr lang="fr-FR" dirty="0" err="1">
                <a:solidFill>
                  <a:schemeClr val="tx1"/>
                </a:solidFill>
              </a:rPr>
              <a:t>Hazards</a:t>
            </a:r>
            <a:endParaRPr lang="fr-FR" dirty="0">
              <a:solidFill>
                <a:schemeClr val="tx1"/>
              </a:solidFill>
            </a:endParaRPr>
          </a:p>
        </p:txBody>
      </p:sp>
      <p:sp>
        <p:nvSpPr>
          <p:cNvPr id="3" name="Text Placeholder 2"/>
          <p:cNvSpPr txBox="1">
            <a:spLocks noGrp="1"/>
          </p:cNvSpPr>
          <p:nvPr>
            <p:ph type="body" idx="4294967295"/>
          </p:nvPr>
        </p:nvSpPr>
        <p:spPr>
          <a:xfrm>
            <a:off x="762000" y="1600200"/>
            <a:ext cx="7848600" cy="48006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FF3333"/>
                </a:solidFill>
                <a:latin typeface="Calibri" panose="020F0502020204030204" pitchFamily="34" charset="0"/>
              </a:rPr>
              <a:t>Trivial Solution : </a:t>
            </a:r>
            <a:r>
              <a:rPr lang="en-US" sz="3600" dirty="0">
                <a:latin typeface="Calibri" panose="020F0502020204030204" pitchFamily="34" charset="0"/>
              </a:rPr>
              <a:t>Add two </a:t>
            </a:r>
            <a:r>
              <a:rPr lang="en-US" sz="3600" dirty="0" err="1">
                <a:latin typeface="Calibri" panose="020F0502020204030204" pitchFamily="34" charset="0"/>
              </a:rPr>
              <a:t>nop</a:t>
            </a:r>
            <a:r>
              <a:rPr lang="en-US" sz="3600" dirty="0">
                <a:latin typeface="Calibri" panose="020F0502020204030204" pitchFamily="34" charset="0"/>
              </a:rPr>
              <a:t> instructions after every branch</a:t>
            </a:r>
          </a:p>
          <a:p>
            <a:pPr lvl="0">
              <a:buSzPct val="100000"/>
              <a:buFont typeface="Symbol" panose="05050102010706020507" pitchFamily="18" charset="2"/>
              <a:buChar char="*"/>
            </a:pPr>
            <a:r>
              <a:rPr lang="en-US" sz="3600" dirty="0">
                <a:solidFill>
                  <a:srgbClr val="FF3333"/>
                </a:solidFill>
                <a:latin typeface="Calibri" panose="020F0502020204030204" pitchFamily="34" charset="0"/>
              </a:rPr>
              <a:t>Better solution :</a:t>
            </a:r>
          </a:p>
          <a:p>
            <a:pPr lvl="1">
              <a:buSzPct val="100000"/>
              <a:buFont typeface="Symbol" panose="05050102010706020507" pitchFamily="18" charset="2"/>
              <a:buChar char="*"/>
            </a:pPr>
            <a:r>
              <a:rPr lang="en-US" sz="2800" dirty="0">
                <a:latin typeface="Calibri" panose="020F0502020204030204" pitchFamily="34" charset="0"/>
              </a:rPr>
              <a:t>Assume that the two instructions fetched after a </a:t>
            </a:r>
            <a:r>
              <a:rPr lang="en-US" sz="2800" dirty="0" smtClean="0">
                <a:latin typeface="Calibri" panose="020F0502020204030204" pitchFamily="34" charset="0"/>
              </a:rPr>
              <a:t>branch </a:t>
            </a:r>
            <a:r>
              <a:rPr lang="en-US" sz="2800" dirty="0">
                <a:latin typeface="Calibri" panose="020F0502020204030204" pitchFamily="34" charset="0"/>
              </a:rPr>
              <a:t>are </a:t>
            </a:r>
            <a:r>
              <a:rPr lang="en-US" sz="2800" dirty="0">
                <a:solidFill>
                  <a:srgbClr val="2300DC"/>
                </a:solidFill>
                <a:latin typeface="Calibri" panose="020F0502020204030204" pitchFamily="34" charset="0"/>
              </a:rPr>
              <a:t>valid</a:t>
            </a:r>
            <a:r>
              <a:rPr lang="en-US" sz="2800" dirty="0">
                <a:latin typeface="Calibri" panose="020F0502020204030204" pitchFamily="34" charset="0"/>
              </a:rPr>
              <a:t> instructions</a:t>
            </a:r>
          </a:p>
          <a:p>
            <a:pPr lvl="1">
              <a:buSzPct val="100000"/>
              <a:buFont typeface="Symbol" panose="05050102010706020507" pitchFamily="18" charset="2"/>
              <a:buChar char="*"/>
            </a:pPr>
            <a:r>
              <a:rPr lang="en-US" sz="2800" dirty="0">
                <a:latin typeface="Calibri" panose="020F0502020204030204" pitchFamily="34" charset="0"/>
              </a:rPr>
              <a:t>These instructions are said to be in the </a:t>
            </a:r>
            <a:r>
              <a:rPr lang="en-US" sz="2800" dirty="0">
                <a:solidFill>
                  <a:srgbClr val="2300DC"/>
                </a:solidFill>
                <a:latin typeface="Calibri" panose="020F0502020204030204" pitchFamily="34" charset="0"/>
              </a:rPr>
              <a:t>delay slots</a:t>
            </a:r>
          </a:p>
          <a:p>
            <a:pPr lvl="1">
              <a:buSzPct val="100000"/>
              <a:buFont typeface="Symbol" panose="05050102010706020507" pitchFamily="18" charset="2"/>
              <a:buChar char="*"/>
            </a:pPr>
            <a:r>
              <a:rPr lang="en-US" sz="2800" dirty="0">
                <a:latin typeface="Calibri" panose="020F0502020204030204" pitchFamily="34" charset="0"/>
              </a:rPr>
              <a:t>Such a branch is known as a</a:t>
            </a:r>
            <a:r>
              <a:rPr lang="en-US" sz="2800" dirty="0">
                <a:solidFill>
                  <a:srgbClr val="2300DC"/>
                </a:solidFill>
                <a:latin typeface="Calibri" panose="020F0502020204030204" pitchFamily="34" charset="0"/>
              </a:rPr>
              <a:t> delayed branch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a:t>
            </a:r>
            <a:r>
              <a:rPr lang="fr-FR" dirty="0" err="1">
                <a:solidFill>
                  <a:schemeClr val="tx1"/>
                </a:solidFill>
              </a:rPr>
              <a:t>with</a:t>
            </a:r>
            <a:r>
              <a:rPr lang="fr-FR" dirty="0">
                <a:solidFill>
                  <a:schemeClr val="tx1"/>
                </a:solidFill>
              </a:rPr>
              <a:t> 2 Delay Slots</a:t>
            </a:r>
          </a:p>
        </p:txBody>
      </p:sp>
      <p:pic>
        <p:nvPicPr>
          <p:cNvPr id="4" name="Picture 3"/>
          <p:cNvPicPr>
            <a:picLocks noChangeAspect="1"/>
          </p:cNvPicPr>
          <p:nvPr/>
        </p:nvPicPr>
        <p:blipFill>
          <a:blip r:embed="rId3">
            <a:lum/>
            <a:alphaModFix/>
          </a:blip>
          <a:srcRect/>
          <a:stretch>
            <a:fillRect/>
          </a:stretch>
        </p:blipFill>
        <p:spPr>
          <a:xfrm rot="81000">
            <a:off x="3346312" y="2821802"/>
            <a:ext cx="864000" cy="693360"/>
          </a:xfrm>
          <a:prstGeom prst="rect">
            <a:avLst/>
          </a:prstGeom>
          <a:noFill/>
          <a:ln>
            <a:noFill/>
          </a:ln>
        </p:spPr>
      </p:pic>
      <p:sp>
        <p:nvSpPr>
          <p:cNvPr id="6" name="TextBox 5"/>
          <p:cNvSpPr txBox="1"/>
          <p:nvPr/>
        </p:nvSpPr>
        <p:spPr>
          <a:xfrm>
            <a:off x="1003017" y="4038600"/>
            <a:ext cx="7683784" cy="1718760"/>
          </a:xfrm>
          <a:prstGeom prst="rect">
            <a:avLst/>
          </a:prstGeom>
          <a:noFill/>
          <a:ln>
            <a:noFill/>
          </a:ln>
        </p:spPr>
        <p:txBody>
          <a:bodyPr vert="horz" wrap="square" lIns="90000" tIns="45000" rIns="90000" bIns="45000" anchorCtr="0" compatLnSpc="0">
            <a:spAutoFit/>
          </a:bodyPr>
          <a:lstStyle/>
          <a:p>
            <a:pPr marL="457200" marR="0" lvl="0" indent="-457200" rtl="0" hangingPunct="0">
              <a:lnSpc>
                <a:spcPct val="100000"/>
              </a:lnSpc>
              <a:spcBef>
                <a:spcPts val="0"/>
              </a:spcBef>
              <a:spcAft>
                <a:spcPts val="0"/>
              </a:spcAft>
              <a:buFont typeface="Symbol" panose="05050102010706020507" pitchFamily="18" charset="2"/>
              <a:buChar char=""/>
              <a:tabLst/>
            </a:pPr>
            <a:r>
              <a:rPr lang="en-IN" sz="2600" b="0" i="0" u="none" strike="noStrike" kern="1200" dirty="0">
                <a:ln>
                  <a:noFill/>
                </a:ln>
                <a:latin typeface="Calibri" panose="020F0502020204030204" pitchFamily="34" charset="0"/>
                <a:ea typeface="Microsoft YaHei" pitchFamily="2"/>
                <a:cs typeface="Mangal" pitchFamily="2"/>
              </a:rPr>
              <a:t>The </a:t>
            </a:r>
            <a:r>
              <a:rPr lang="en-IN" sz="2600" b="0" i="0" u="none" strike="noStrike" kern="1200" dirty="0">
                <a:ln>
                  <a:noFill/>
                </a:ln>
                <a:solidFill>
                  <a:srgbClr val="FF3333"/>
                </a:solidFill>
                <a:latin typeface="Calibri" panose="020F0502020204030204" pitchFamily="34" charset="0"/>
                <a:ea typeface="Microsoft YaHei" pitchFamily="2"/>
                <a:cs typeface="Mangal" pitchFamily="2"/>
              </a:rPr>
              <a:t>compiler</a:t>
            </a:r>
            <a:r>
              <a:rPr lang="en-IN" sz="2600" b="0" i="0" u="none" strike="noStrike" kern="1200" dirty="0">
                <a:ln>
                  <a:noFill/>
                </a:ln>
                <a:latin typeface="Calibri" panose="020F0502020204030204" pitchFamily="34" charset="0"/>
                <a:ea typeface="Microsoft YaHei" pitchFamily="2"/>
                <a:cs typeface="Mangal" pitchFamily="2"/>
              </a:rPr>
              <a:t> transfers </a:t>
            </a:r>
            <a:r>
              <a:rPr lang="en-IN" sz="2600" b="0" i="0" u="none" strike="noStrike" kern="1200" dirty="0">
                <a:ln>
                  <a:noFill/>
                </a:ln>
                <a:solidFill>
                  <a:srgbClr val="2323DC"/>
                </a:solidFill>
                <a:latin typeface="Calibri" panose="020F0502020204030204" pitchFamily="34" charset="0"/>
                <a:ea typeface="Microsoft YaHei" pitchFamily="2"/>
                <a:cs typeface="Mangal" pitchFamily="2"/>
              </a:rPr>
              <a:t>instructions</a:t>
            </a:r>
            <a:r>
              <a:rPr lang="en-IN" sz="2600" b="0" i="0" u="none" strike="noStrike" kern="1200" dirty="0">
                <a:ln>
                  <a:noFill/>
                </a:ln>
                <a:latin typeface="Calibri" panose="020F0502020204030204" pitchFamily="34" charset="0"/>
                <a:ea typeface="Microsoft YaHei" pitchFamily="2"/>
                <a:cs typeface="Mangal" pitchFamily="2"/>
              </a:rPr>
              <a:t> before the </a:t>
            </a:r>
            <a:r>
              <a:rPr lang="en-IN" sz="2600" b="0" i="0" u="none" strike="noStrike" kern="1200" dirty="0" err="1" smtClean="0">
                <a:ln>
                  <a:noFill/>
                </a:ln>
                <a:latin typeface="Calibri" panose="020F0502020204030204" pitchFamily="34" charset="0"/>
                <a:ea typeface="Microsoft YaHei" pitchFamily="2"/>
                <a:cs typeface="Mangal" pitchFamily="2"/>
              </a:rPr>
              <a:t>branchto</a:t>
            </a:r>
            <a:r>
              <a:rPr lang="en-IN" sz="2600" b="0" i="0" u="none" strike="noStrike" kern="1200" dirty="0" smtClean="0">
                <a:ln>
                  <a:noFill/>
                </a:ln>
                <a:latin typeface="Calibri" panose="020F0502020204030204" pitchFamily="34" charset="0"/>
                <a:ea typeface="Microsoft YaHei" pitchFamily="2"/>
                <a:cs typeface="Mangal" pitchFamily="2"/>
              </a:rPr>
              <a:t> </a:t>
            </a:r>
            <a:r>
              <a:rPr lang="en-IN" sz="2600" b="0" i="0" u="none" strike="noStrike" kern="1200" dirty="0">
                <a:ln>
                  <a:noFill/>
                </a:ln>
                <a:latin typeface="Calibri" panose="020F0502020204030204" pitchFamily="34" charset="0"/>
                <a:ea typeface="Microsoft YaHei" pitchFamily="2"/>
                <a:cs typeface="Mangal" pitchFamily="2"/>
              </a:rPr>
              <a:t>the </a:t>
            </a:r>
            <a:r>
              <a:rPr lang="en-IN" sz="2600" b="0" i="0" u="none" strike="noStrike" kern="1200" dirty="0">
                <a:ln>
                  <a:noFill/>
                </a:ln>
                <a:solidFill>
                  <a:srgbClr val="DC2300"/>
                </a:solidFill>
                <a:latin typeface="Calibri" panose="020F0502020204030204" pitchFamily="34" charset="0"/>
                <a:ea typeface="Microsoft YaHei" pitchFamily="2"/>
                <a:cs typeface="Mangal" pitchFamily="2"/>
              </a:rPr>
              <a:t>delay slots</a:t>
            </a:r>
            <a:r>
              <a:rPr lang="en-IN" sz="2600" b="0" i="0" u="none" strike="noStrike" kern="1200" dirty="0" smtClean="0">
                <a:ln>
                  <a:noFill/>
                </a:ln>
                <a:latin typeface="Calibri" panose="020F0502020204030204" pitchFamily="34" charset="0"/>
                <a:ea typeface="Microsoft YaHei" pitchFamily="2"/>
                <a:cs typeface="Mangal" pitchFamily="2"/>
              </a:rPr>
              <a:t>.</a:t>
            </a:r>
          </a:p>
          <a:p>
            <a:pPr marL="457200" marR="0" lvl="0" indent="-457200" rtl="0" hangingPunct="0">
              <a:lnSpc>
                <a:spcPct val="100000"/>
              </a:lnSpc>
              <a:spcBef>
                <a:spcPts val="0"/>
              </a:spcBef>
              <a:spcAft>
                <a:spcPts val="0"/>
              </a:spcAft>
              <a:buFont typeface="Symbol" panose="05050102010706020507" pitchFamily="18" charset="2"/>
              <a:buChar char=""/>
              <a:tabLst/>
            </a:pPr>
            <a:endParaRPr lang="en-IN" sz="2600" b="0" i="0" u="none" strike="noStrike" kern="1200" dirty="0">
              <a:ln>
                <a:noFill/>
              </a:ln>
              <a:latin typeface="Calibri" panose="020F0502020204030204" pitchFamily="34" charset="0"/>
              <a:ea typeface="Microsoft YaHei" pitchFamily="2"/>
              <a:cs typeface="Mangal" pitchFamily="2"/>
            </a:endParaRPr>
          </a:p>
          <a:p>
            <a:pPr marL="457200" marR="0" lvl="0" indent="-457200" rtl="0" hangingPunct="0">
              <a:lnSpc>
                <a:spcPct val="100000"/>
              </a:lnSpc>
              <a:spcBef>
                <a:spcPts val="0"/>
              </a:spcBef>
              <a:spcAft>
                <a:spcPts val="0"/>
              </a:spcAft>
              <a:buFont typeface="Symbol" panose="05050102010706020507" pitchFamily="18" charset="2"/>
              <a:buChar char=""/>
              <a:tabLst/>
            </a:pPr>
            <a:r>
              <a:rPr lang="en-IN" sz="2600" b="0" i="0" u="none" strike="noStrike" kern="1200" dirty="0">
                <a:ln>
                  <a:noFill/>
                </a:ln>
                <a:latin typeface="Calibri" panose="020F0502020204030204" pitchFamily="34" charset="0"/>
                <a:ea typeface="Microsoft YaHei" pitchFamily="2"/>
                <a:cs typeface="Mangal" pitchFamily="2"/>
              </a:rPr>
              <a:t>If it cannot find 2 valid </a:t>
            </a:r>
            <a:r>
              <a:rPr lang="en-IN" sz="2600" b="0" i="0" u="none" strike="noStrike" kern="1200" dirty="0">
                <a:ln>
                  <a:noFill/>
                </a:ln>
                <a:solidFill>
                  <a:srgbClr val="2323DC"/>
                </a:solidFill>
                <a:latin typeface="Calibri" panose="020F0502020204030204" pitchFamily="34" charset="0"/>
                <a:ea typeface="Microsoft YaHei" pitchFamily="2"/>
                <a:cs typeface="Mangal" pitchFamily="2"/>
              </a:rPr>
              <a:t>instructions</a:t>
            </a:r>
            <a:r>
              <a:rPr lang="en-IN" sz="2600" b="0" i="0" u="none" strike="noStrike" kern="1200" dirty="0">
                <a:ln>
                  <a:noFill/>
                </a:ln>
                <a:latin typeface="Calibri" panose="020F0502020204030204" pitchFamily="34" charset="0"/>
                <a:ea typeface="Microsoft YaHei" pitchFamily="2"/>
                <a:cs typeface="Mangal" pitchFamily="2"/>
              </a:rPr>
              <a:t>, it inserts</a:t>
            </a:r>
            <a:r>
              <a:rPr lang="en-IN" sz="2600" b="0" i="0" u="none" strike="noStrike" kern="1200" dirty="0">
                <a:ln>
                  <a:noFill/>
                </a:ln>
                <a:solidFill>
                  <a:srgbClr val="2323DC"/>
                </a:solidFill>
                <a:latin typeface="Calibri" panose="020F0502020204030204" pitchFamily="34" charset="0"/>
                <a:ea typeface="Microsoft YaHei" pitchFamily="2"/>
                <a:cs typeface="Mangal" pitchFamily="2"/>
              </a:rPr>
              <a:t> </a:t>
            </a:r>
            <a:r>
              <a:rPr lang="en-IN" sz="2600" b="0" i="0" u="none" strike="noStrike" kern="1200" dirty="0" err="1">
                <a:ln>
                  <a:noFill/>
                </a:ln>
                <a:solidFill>
                  <a:srgbClr val="2323DC"/>
                </a:solidFill>
                <a:latin typeface="Calibri" panose="020F0502020204030204" pitchFamily="34" charset="0"/>
                <a:ea typeface="Microsoft YaHei" pitchFamily="2"/>
                <a:cs typeface="Mangal" pitchFamily="2"/>
              </a:rPr>
              <a:t>nops</a:t>
            </a:r>
            <a:r>
              <a:rPr lang="en-IN" sz="2600" b="0" i="0" u="none" strike="noStrike" kern="1200" dirty="0">
                <a:ln>
                  <a:noFill/>
                </a:ln>
                <a:latin typeface="Calibri" panose="020F0502020204030204" pitchFamily="34" charset="0"/>
                <a:ea typeface="Microsoft YaHei" pitchFamily="2"/>
                <a:cs typeface="Mangal" pitchFamily="2"/>
              </a:rPr>
              <a:t>.</a:t>
            </a:r>
          </a:p>
        </p:txBody>
      </p:sp>
      <p:sp>
        <p:nvSpPr>
          <p:cNvPr id="9" name="TextBox 8"/>
          <p:cNvSpPr txBox="1"/>
          <p:nvPr/>
        </p:nvSpPr>
        <p:spPr>
          <a:xfrm>
            <a:off x="990600" y="2286000"/>
            <a:ext cx="2347664" cy="1477328"/>
          </a:xfrm>
          <a:prstGeom prst="rect">
            <a:avLst/>
          </a:prstGeom>
          <a:noFill/>
        </p:spPr>
        <p:txBody>
          <a:bodyPr wrap="square" rtlCol="0">
            <a:spAutoFit/>
          </a:bodyPr>
          <a:lstStyle/>
          <a:p>
            <a:r>
              <a:rPr lang="en-US" dirty="0">
                <a:latin typeface="Courier New" pitchFamily="49" charset="0"/>
                <a:cs typeface="Courier New" pitchFamily="49" charset="0"/>
              </a:rPr>
              <a:t>add r1, r2, r3</a:t>
            </a:r>
          </a:p>
          <a:p>
            <a:r>
              <a:rPr lang="en-US" dirty="0">
                <a:latin typeface="Courier New" pitchFamily="49" charset="0"/>
                <a:cs typeface="Courier New" pitchFamily="49" charset="0"/>
              </a:rPr>
              <a:t>add r4, r5, r6</a:t>
            </a:r>
          </a:p>
          <a:p>
            <a:r>
              <a:rPr lang="en-US" dirty="0">
                <a:latin typeface="Courier New" pitchFamily="49" charset="0"/>
                <a:cs typeface="Courier New" pitchFamily="49" charset="0"/>
              </a:rPr>
              <a:t>b .foo</a:t>
            </a:r>
          </a:p>
          <a:p>
            <a:r>
              <a:rPr lang="en-US" dirty="0">
                <a:latin typeface="Courier New" pitchFamily="49" charset="0"/>
                <a:cs typeface="Courier New" pitchFamily="49" charset="0"/>
              </a:rPr>
              <a:t>add r8, r9, r10</a:t>
            </a:r>
          </a:p>
          <a:p>
            <a:endParaRPr lang="en-US" dirty="0"/>
          </a:p>
        </p:txBody>
      </p:sp>
      <p:sp>
        <p:nvSpPr>
          <p:cNvPr id="10" name="TextBox 9"/>
          <p:cNvSpPr txBox="1"/>
          <p:nvPr/>
        </p:nvSpPr>
        <p:spPr>
          <a:xfrm>
            <a:off x="5334000" y="2073056"/>
            <a:ext cx="2438400" cy="1477328"/>
          </a:xfrm>
          <a:prstGeom prst="rect">
            <a:avLst/>
          </a:prstGeom>
          <a:noFill/>
        </p:spPr>
        <p:txBody>
          <a:bodyPr wrap="square" rtlCol="0">
            <a:spAutoFit/>
          </a:bodyPr>
          <a:lstStyle/>
          <a:p>
            <a:r>
              <a:rPr lang="en-US" dirty="0">
                <a:latin typeface="Courier New" pitchFamily="49" charset="0"/>
                <a:cs typeface="Courier New" pitchFamily="49" charset="0"/>
              </a:rPr>
              <a:t>b .foo</a:t>
            </a:r>
          </a:p>
          <a:p>
            <a:r>
              <a:rPr lang="en-US" dirty="0">
                <a:latin typeface="Courier New" pitchFamily="49" charset="0"/>
                <a:cs typeface="Courier New" pitchFamily="49" charset="0"/>
              </a:rPr>
              <a:t>add r1, r2, r3</a:t>
            </a:r>
          </a:p>
          <a:p>
            <a:r>
              <a:rPr lang="en-US" dirty="0">
                <a:latin typeface="Courier New" pitchFamily="49" charset="0"/>
                <a:cs typeface="Courier New" pitchFamily="49" charset="0"/>
              </a:rPr>
              <a:t>add r4, r5, r6</a:t>
            </a:r>
          </a:p>
          <a:p>
            <a:r>
              <a:rPr lang="en-US" dirty="0">
                <a:latin typeface="Courier New" pitchFamily="49" charset="0"/>
                <a:cs typeface="Courier New" pitchFamily="49" charset="0"/>
              </a:rPr>
              <a:t>add r8, r9, r10</a:t>
            </a:r>
          </a:p>
          <a:p>
            <a:endParaRPr lang="en-US" dirty="0"/>
          </a:p>
        </p:txBody>
      </p:sp>
      <p:cxnSp>
        <p:nvCxnSpPr>
          <p:cNvPr id="12" name="Straight Connector 11"/>
          <p:cNvCxnSpPr/>
          <p:nvPr/>
        </p:nvCxnSpPr>
        <p:spPr>
          <a:xfrm>
            <a:off x="5105400" y="2057400"/>
            <a:ext cx="0" cy="1600200"/>
          </a:xfrm>
          <a:prstGeom prst="line">
            <a:avLst/>
          </a:prstGeom>
          <a:ln w="53975"/>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524000" y="1622425"/>
            <a:ext cx="7345362" cy="45497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12763" lvl="0" indent="-395288">
              <a:buSzPct val="100000"/>
              <a:buFont typeface="Symbol" panose="05050102010706020507" pitchFamily="18" charset="2"/>
              <a:buChar char=""/>
            </a:pPr>
            <a:r>
              <a:rPr lang="en-US" dirty="0">
                <a:latin typeface="Calibri" panose="020F0502020204030204" pitchFamily="34" charset="0"/>
              </a:rPr>
              <a:t>Overview of Pipelining</a:t>
            </a:r>
          </a:p>
          <a:p>
            <a:pPr marL="512763" lvl="0" indent="-395288">
              <a:buSzPct val="100000"/>
              <a:buFont typeface="Symbol" panose="05050102010706020507" pitchFamily="18" charset="2"/>
              <a:buChar char=""/>
            </a:pPr>
            <a:r>
              <a:rPr lang="en-US" dirty="0">
                <a:latin typeface="Calibri" panose="020F0502020204030204" pitchFamily="34" charset="0"/>
              </a:rPr>
              <a:t>A Pipelined Data Path</a:t>
            </a:r>
          </a:p>
          <a:p>
            <a:pPr marL="512763" lvl="0" indent="-395288">
              <a:buSzPct val="100000"/>
              <a:buFont typeface="Symbol" panose="05050102010706020507" pitchFamily="18" charset="2"/>
              <a:buChar char=""/>
            </a:pPr>
            <a:r>
              <a:rPr lang="en-US" dirty="0">
                <a:latin typeface="Calibri" panose="020F0502020204030204" pitchFamily="34" charset="0"/>
              </a:rPr>
              <a:t>Pipeline Hazards</a:t>
            </a:r>
          </a:p>
          <a:p>
            <a:pPr marL="512763" lvl="0" indent="-395288">
              <a:buSzPct val="100000"/>
              <a:buFont typeface="Symbol" panose="05050102010706020507" pitchFamily="18" charset="2"/>
              <a:buChar char=""/>
            </a:pPr>
            <a:r>
              <a:rPr lang="en-US" dirty="0">
                <a:latin typeface="Calibri" panose="020F0502020204030204" pitchFamily="34" charset="0"/>
              </a:rPr>
              <a:t>Pipeline with Interlocks</a:t>
            </a:r>
          </a:p>
          <a:p>
            <a:pPr marL="512763" lvl="0" indent="-395288">
              <a:buSzPct val="100000"/>
              <a:buFont typeface="Symbol" panose="05050102010706020507" pitchFamily="18" charset="2"/>
              <a:buChar char=""/>
            </a:pPr>
            <a:r>
              <a:rPr lang="en-US" dirty="0">
                <a:latin typeface="Calibri" panose="020F0502020204030204" pitchFamily="34" charset="0"/>
              </a:rPr>
              <a:t>Forwarding</a:t>
            </a:r>
          </a:p>
          <a:p>
            <a:pPr marL="512763" lvl="0" indent="-395288">
              <a:buSzPct val="100000"/>
              <a:buFont typeface="Symbol" panose="05050102010706020507" pitchFamily="18" charset="2"/>
              <a:buChar char=""/>
            </a:pPr>
            <a:r>
              <a:rPr lang="en-US" dirty="0">
                <a:latin typeface="Calibri" panose="020F0502020204030204" pitchFamily="34" charset="0"/>
              </a:rPr>
              <a:t>Performance Metrics</a:t>
            </a:r>
          </a:p>
          <a:p>
            <a:pPr marL="512763" lvl="0" indent="-395288">
              <a:buSzPct val="100000"/>
              <a:buFont typeface="Symbol" panose="05050102010706020507" pitchFamily="18" charset="2"/>
              <a:buChar char=""/>
            </a:pPr>
            <a:r>
              <a:rPr lang="en-US" dirty="0">
                <a:latin typeface="Calibri" panose="020F0502020204030204" pitchFamily="34" charset="0"/>
              </a:rPr>
              <a:t>Interrupts/ Exceptions</a:t>
            </a:r>
          </a:p>
        </p:txBody>
      </p:sp>
      <p:pic>
        <p:nvPicPr>
          <p:cNvPr id="4" name="Picture 3"/>
          <p:cNvPicPr>
            <a:picLocks noChangeAspect="1"/>
          </p:cNvPicPr>
          <p:nvPr/>
        </p:nvPicPr>
        <p:blipFill>
          <a:blip r:embed="rId3">
            <a:lum/>
            <a:alphaModFix/>
          </a:blip>
          <a:srcRect/>
          <a:stretch>
            <a:fillRect/>
          </a:stretch>
        </p:blipFill>
        <p:spPr>
          <a:xfrm rot="10800000">
            <a:off x="6515040" y="3506041"/>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Why</a:t>
            </a:r>
            <a:r>
              <a:rPr lang="fr-FR" dirty="0">
                <a:solidFill>
                  <a:schemeClr val="tx1"/>
                </a:solidFill>
              </a:rPr>
              <a:t> interlocks ?</a:t>
            </a:r>
          </a:p>
        </p:txBody>
      </p:sp>
      <p:sp>
        <p:nvSpPr>
          <p:cNvPr id="3" name="Text Placeholder 2"/>
          <p:cNvSpPr txBox="1">
            <a:spLocks noGrp="1"/>
          </p:cNvSpPr>
          <p:nvPr>
            <p:ph type="body" idx="4294967295"/>
          </p:nvPr>
        </p:nvSpPr>
        <p:spPr>
          <a:xfrm>
            <a:off x="1066800" y="1722437"/>
            <a:ext cx="774065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458788" lvl="0" indent="-458788">
              <a:buSzPct val="100000"/>
              <a:buFont typeface="Symbol" panose="05050102010706020507" pitchFamily="18" charset="2"/>
              <a:buChar char=""/>
            </a:pPr>
            <a:r>
              <a:rPr lang="en-US" sz="2800" dirty="0">
                <a:latin typeface="Calibri" panose="020F0502020204030204" pitchFamily="34" charset="0"/>
              </a:rPr>
              <a:t>We cannot always </a:t>
            </a:r>
            <a:r>
              <a:rPr lang="en-US" sz="2800" dirty="0">
                <a:solidFill>
                  <a:srgbClr val="DC2300"/>
                </a:solidFill>
                <a:latin typeface="Calibri" panose="020F0502020204030204" pitchFamily="34" charset="0"/>
              </a:rPr>
              <a:t>trust</a:t>
            </a:r>
            <a:r>
              <a:rPr lang="en-US" sz="2800" dirty="0">
                <a:latin typeface="Calibri" panose="020F0502020204030204" pitchFamily="34" charset="0"/>
              </a:rPr>
              <a:t> the </a:t>
            </a:r>
            <a:r>
              <a:rPr lang="en-US" sz="2800" dirty="0">
                <a:solidFill>
                  <a:srgbClr val="DC2300"/>
                </a:solidFill>
                <a:latin typeface="Calibri" panose="020F0502020204030204" pitchFamily="34" charset="0"/>
              </a:rPr>
              <a:t>compiler</a:t>
            </a:r>
            <a:r>
              <a:rPr lang="en-US" sz="2800" dirty="0">
                <a:latin typeface="Calibri" panose="020F0502020204030204" pitchFamily="34" charset="0"/>
              </a:rPr>
              <a:t> to do a good job, or even introduce </a:t>
            </a:r>
            <a:r>
              <a:rPr lang="en-US" sz="2800" dirty="0" err="1">
                <a:solidFill>
                  <a:srgbClr val="2300DC"/>
                </a:solidFill>
                <a:latin typeface="Calibri" panose="020F0502020204030204" pitchFamily="34" charset="0"/>
              </a:rPr>
              <a:t>nop</a:t>
            </a:r>
            <a:r>
              <a:rPr lang="en-US" sz="2800" dirty="0">
                <a:latin typeface="Calibri" panose="020F0502020204030204" pitchFamily="34" charset="0"/>
              </a:rPr>
              <a:t> instructions correctly.</a:t>
            </a:r>
          </a:p>
          <a:p>
            <a:pPr marL="458788" lvl="0" indent="-458788">
              <a:buSzPct val="100000"/>
              <a:buFont typeface="Symbol" panose="05050102010706020507" pitchFamily="18" charset="2"/>
              <a:buChar char=""/>
            </a:pPr>
            <a:r>
              <a:rPr lang="en-US" sz="2800" dirty="0">
                <a:solidFill>
                  <a:srgbClr val="DC2300"/>
                </a:solidFill>
                <a:latin typeface="Calibri" panose="020F0502020204030204" pitchFamily="34" charset="0"/>
              </a:rPr>
              <a:t>Compilers</a:t>
            </a:r>
            <a:r>
              <a:rPr lang="en-US" sz="2800" dirty="0">
                <a:latin typeface="Calibri" panose="020F0502020204030204" pitchFamily="34" charset="0"/>
              </a:rPr>
              <a:t> now need to be tailored to specific hardware.</a:t>
            </a:r>
          </a:p>
          <a:p>
            <a:pPr marL="458788" lvl="0" indent="-458788">
              <a:buSzPct val="100000"/>
              <a:buFont typeface="Symbol" panose="05050102010706020507" pitchFamily="18" charset="2"/>
              <a:buChar char=""/>
            </a:pPr>
            <a:r>
              <a:rPr lang="en-US" sz="2800" dirty="0">
                <a:latin typeface="Calibri" panose="020F0502020204030204" pitchFamily="34" charset="0"/>
              </a:rPr>
              <a:t>We should ideally not expose the details of the </a:t>
            </a:r>
            <a:r>
              <a:rPr lang="en-US" sz="2800" dirty="0">
                <a:solidFill>
                  <a:srgbClr val="2300DC"/>
                </a:solidFill>
                <a:latin typeface="Calibri" panose="020F0502020204030204" pitchFamily="34" charset="0"/>
              </a:rPr>
              <a:t>pipeline</a:t>
            </a:r>
            <a:r>
              <a:rPr lang="en-US" sz="2800" dirty="0">
                <a:latin typeface="Calibri" panose="020F0502020204030204" pitchFamily="34" charset="0"/>
              </a:rPr>
              <a:t> to the </a:t>
            </a:r>
            <a:r>
              <a:rPr lang="en-US" sz="2800" dirty="0">
                <a:solidFill>
                  <a:srgbClr val="FF3333"/>
                </a:solidFill>
                <a:latin typeface="Calibri" panose="020F0502020204030204" pitchFamily="34" charset="0"/>
              </a:rPr>
              <a:t>compiler</a:t>
            </a:r>
            <a:r>
              <a:rPr lang="en-US" sz="2800" dirty="0">
                <a:latin typeface="Calibri" panose="020F0502020204030204" pitchFamily="34" charset="0"/>
              </a:rPr>
              <a:t> (might be confidential also)</a:t>
            </a:r>
          </a:p>
          <a:p>
            <a:pPr marL="458788" lvl="0" indent="-458788">
              <a:buSzPct val="100000"/>
              <a:buFont typeface="Symbol" panose="05050102010706020507" pitchFamily="18" charset="2"/>
              <a:buChar char=""/>
            </a:pPr>
            <a:r>
              <a:rPr lang="en-US" sz="2800" dirty="0">
                <a:latin typeface="Calibri" panose="020F0502020204030204" pitchFamily="34" charset="0"/>
              </a:rPr>
              <a:t>Hardware mechanism to enforce correctness → </a:t>
            </a:r>
            <a:r>
              <a:rPr lang="en-US" sz="2800" b="1" dirty="0">
                <a:solidFill>
                  <a:srgbClr val="DC2300"/>
                </a:solidFill>
                <a:latin typeface="Calibri" panose="020F0502020204030204" pitchFamily="34" charset="0"/>
              </a:rPr>
              <a:t>interlock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Up till </a:t>
            </a:r>
            <a:r>
              <a:rPr lang="fr-FR" dirty="0" err="1">
                <a:solidFill>
                  <a:schemeClr val="tx1"/>
                </a:solidFill>
              </a:rPr>
              <a:t>now</a:t>
            </a:r>
            <a:r>
              <a:rPr lang="fr-FR" dirty="0">
                <a:solidFill>
                  <a:schemeClr val="tx1"/>
                </a:solidFill>
              </a:rPr>
              <a:t> ….</a:t>
            </a:r>
          </a:p>
        </p:txBody>
      </p:sp>
      <p:sp>
        <p:nvSpPr>
          <p:cNvPr id="3" name="Text Placeholder 2"/>
          <p:cNvSpPr txBox="1">
            <a:spLocks noGrp="1"/>
          </p:cNvSpPr>
          <p:nvPr>
            <p:ph type="body" idx="4294967295"/>
          </p:nvPr>
        </p:nvSpPr>
        <p:spPr>
          <a:xfrm>
            <a:off x="609600" y="1524000"/>
            <a:ext cx="7950200" cy="452596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We have designed a </a:t>
            </a:r>
            <a:r>
              <a:rPr lang="en-US" sz="3600" dirty="0">
                <a:solidFill>
                  <a:srgbClr val="00AE00"/>
                </a:solidFill>
                <a:latin typeface="Calibri" panose="020F0502020204030204" pitchFamily="34" charset="0"/>
              </a:rPr>
              <a:t>processor</a:t>
            </a:r>
            <a:r>
              <a:rPr lang="en-US" sz="3600" dirty="0">
                <a:latin typeface="Calibri" panose="020F0502020204030204" pitchFamily="34" charset="0"/>
              </a:rPr>
              <a:t> that can execute all the </a:t>
            </a:r>
            <a:r>
              <a:rPr lang="en-US" sz="3600" dirty="0" err="1">
                <a:solidFill>
                  <a:srgbClr val="DC2300"/>
                </a:solidFill>
                <a:latin typeface="Calibri" panose="020F0502020204030204" pitchFamily="34" charset="0"/>
              </a:rPr>
              <a:t>SimpleRisc</a:t>
            </a:r>
            <a:r>
              <a:rPr lang="en-US" sz="3600" dirty="0">
                <a:latin typeface="Calibri" panose="020F0502020204030204" pitchFamily="34" charset="0"/>
              </a:rPr>
              <a:t> Instructions</a:t>
            </a:r>
          </a:p>
          <a:p>
            <a:pPr lvl="0">
              <a:buSzPct val="100000"/>
              <a:buFont typeface="Symbol" panose="05050102010706020507" pitchFamily="18" charset="2"/>
              <a:buChar char="*"/>
            </a:pPr>
            <a:r>
              <a:rPr lang="en-US" sz="3600" dirty="0">
                <a:latin typeface="Calibri" panose="020F0502020204030204" pitchFamily="34" charset="0"/>
              </a:rPr>
              <a:t>We have look at two </a:t>
            </a:r>
            <a:r>
              <a:rPr lang="en-US" sz="3600" dirty="0">
                <a:solidFill>
                  <a:srgbClr val="2300DC"/>
                </a:solidFill>
                <a:latin typeface="Calibri" panose="020F0502020204030204" pitchFamily="34" charset="0"/>
              </a:rPr>
              <a:t>styles </a:t>
            </a:r>
            <a:r>
              <a:rPr lang="en-US" sz="3600" dirty="0">
                <a:latin typeface="Calibri" panose="020F0502020204030204" pitchFamily="34" charset="0"/>
              </a:rPr>
              <a:t>:</a:t>
            </a:r>
          </a:p>
          <a:p>
            <a:pPr lvl="1">
              <a:buFont typeface="Symbol" panose="05050102010706020507" pitchFamily="18" charset="2"/>
              <a:buChar char="*"/>
            </a:pPr>
            <a:r>
              <a:rPr lang="en-US" sz="2800" dirty="0">
                <a:latin typeface="Calibri" panose="020F0502020204030204" pitchFamily="34" charset="0"/>
              </a:rPr>
              <a:t>With a </a:t>
            </a:r>
            <a:r>
              <a:rPr lang="en-US" sz="2800" dirty="0">
                <a:solidFill>
                  <a:srgbClr val="2300DC"/>
                </a:solidFill>
                <a:latin typeface="Calibri" panose="020F0502020204030204" pitchFamily="34" charset="0"/>
              </a:rPr>
              <a:t>hardwired</a:t>
            </a:r>
            <a:r>
              <a:rPr lang="en-US" sz="2800" dirty="0">
                <a:latin typeface="Calibri" panose="020F0502020204030204" pitchFamily="34" charset="0"/>
              </a:rPr>
              <a:t> control unit</a:t>
            </a:r>
          </a:p>
          <a:p>
            <a:pPr lvl="1">
              <a:buFont typeface="Symbol" panose="05050102010706020507" pitchFamily="18" charset="2"/>
              <a:buChar char="*"/>
            </a:pPr>
            <a:r>
              <a:rPr lang="en-US" sz="2800" dirty="0" err="1">
                <a:solidFill>
                  <a:srgbClr val="DC2300"/>
                </a:solidFill>
                <a:latin typeface="Calibri" panose="020F0502020204030204" pitchFamily="34" charset="0"/>
              </a:rPr>
              <a:t>Microprogrammed</a:t>
            </a:r>
            <a:r>
              <a:rPr lang="en-US" sz="2800" dirty="0">
                <a:latin typeface="Calibri" panose="020F0502020204030204" pitchFamily="34" charset="0"/>
              </a:rPr>
              <a:t> control unit</a:t>
            </a:r>
          </a:p>
          <a:p>
            <a:pPr lvl="2">
              <a:buFont typeface="Symbol" panose="05050102010706020507" pitchFamily="18" charset="2"/>
              <a:buChar char="*"/>
            </a:pPr>
            <a:r>
              <a:rPr lang="en-US" sz="2400" dirty="0" err="1">
                <a:latin typeface="Calibri" panose="020F0502020204030204" pitchFamily="34" charset="0"/>
              </a:rPr>
              <a:t>Microprogrammed</a:t>
            </a:r>
            <a:r>
              <a:rPr lang="en-US" sz="2400" dirty="0">
                <a:latin typeface="Calibri" panose="020F0502020204030204" pitchFamily="34" charset="0"/>
              </a:rPr>
              <a:t> data path</a:t>
            </a:r>
          </a:p>
          <a:p>
            <a:pPr lvl="2">
              <a:buFont typeface="Symbol" panose="05050102010706020507" pitchFamily="18" charset="2"/>
              <a:buChar char="*"/>
            </a:pPr>
            <a:r>
              <a:rPr lang="en-US" sz="2400" dirty="0" err="1">
                <a:latin typeface="Calibri" panose="020F0502020204030204" pitchFamily="34" charset="0"/>
              </a:rPr>
              <a:t>Microassembly</a:t>
            </a:r>
            <a:r>
              <a:rPr lang="en-US" sz="2400" dirty="0">
                <a:latin typeface="Calibri" panose="020F0502020204030204" pitchFamily="34" charset="0"/>
              </a:rPr>
              <a:t> Language</a:t>
            </a:r>
          </a:p>
          <a:p>
            <a:pPr lvl="2">
              <a:buFont typeface="Symbol" panose="05050102010706020507" pitchFamily="18" charset="2"/>
              <a:buChar char="*"/>
            </a:pPr>
            <a:r>
              <a:rPr lang="en-US" sz="2400" dirty="0">
                <a:latin typeface="Calibri" panose="020F0502020204030204" pitchFamily="34" charset="0"/>
              </a:rPr>
              <a:t>Microinstructions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Two</a:t>
            </a:r>
            <a:r>
              <a:rPr lang="fr-FR" dirty="0">
                <a:solidFill>
                  <a:schemeClr val="tx1"/>
                </a:solidFill>
              </a:rPr>
              <a:t> </a:t>
            </a:r>
            <a:r>
              <a:rPr lang="fr-FR" dirty="0" err="1">
                <a:solidFill>
                  <a:schemeClr val="tx1"/>
                </a:solidFill>
              </a:rPr>
              <a:t>kinds</a:t>
            </a:r>
            <a:r>
              <a:rPr lang="fr-FR" dirty="0">
                <a:solidFill>
                  <a:schemeClr val="tx1"/>
                </a:solidFill>
              </a:rPr>
              <a:t> of Interlocks</a:t>
            </a:r>
          </a:p>
        </p:txBody>
      </p:sp>
      <p:sp>
        <p:nvSpPr>
          <p:cNvPr id="3" name="Text Placeholder 2"/>
          <p:cNvSpPr txBox="1">
            <a:spLocks noGrp="1"/>
          </p:cNvSpPr>
          <p:nvPr>
            <p:ph type="body" idx="4294967295"/>
          </p:nvPr>
        </p:nvSpPr>
        <p:spPr>
          <a:xfrm>
            <a:off x="1422400" y="1524000"/>
            <a:ext cx="7035800" cy="452596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Data-Lock</a:t>
            </a:r>
          </a:p>
          <a:p>
            <a:pPr lvl="1">
              <a:buSzPct val="100000"/>
              <a:buFont typeface="Symbol" panose="05050102010706020507" pitchFamily="18" charset="2"/>
              <a:buChar char="*"/>
            </a:pPr>
            <a:r>
              <a:rPr lang="en-US" sz="2600" dirty="0">
                <a:latin typeface="Calibri" panose="020F0502020204030204" pitchFamily="34" charset="0"/>
              </a:rPr>
              <a:t>Do not allow a</a:t>
            </a:r>
            <a:r>
              <a:rPr lang="en-US" sz="2600" dirty="0">
                <a:solidFill>
                  <a:srgbClr val="2323DC"/>
                </a:solidFill>
                <a:latin typeface="Calibri" panose="020F0502020204030204" pitchFamily="34" charset="0"/>
              </a:rPr>
              <a:t> consumer instruction </a:t>
            </a:r>
            <a:r>
              <a:rPr lang="en-US" sz="2600" dirty="0">
                <a:latin typeface="Calibri" panose="020F0502020204030204" pitchFamily="34" charset="0"/>
              </a:rPr>
              <a:t>to move beyond the </a:t>
            </a:r>
            <a:r>
              <a:rPr lang="en-US" sz="2600" dirty="0">
                <a:solidFill>
                  <a:srgbClr val="B80047"/>
                </a:solidFill>
                <a:latin typeface="Calibri" panose="020F0502020204030204" pitchFamily="34" charset="0"/>
              </a:rPr>
              <a:t>OF</a:t>
            </a:r>
            <a:r>
              <a:rPr lang="en-US" sz="2600" dirty="0">
                <a:latin typeface="Calibri" panose="020F0502020204030204" pitchFamily="34" charset="0"/>
              </a:rPr>
              <a:t> stage till it has read the correct values. </a:t>
            </a:r>
            <a:r>
              <a:rPr lang="en-US" sz="2600" dirty="0">
                <a:solidFill>
                  <a:srgbClr val="B80047"/>
                </a:solidFill>
                <a:latin typeface="Calibri" panose="020F0502020204030204" pitchFamily="34" charset="0"/>
              </a:rPr>
              <a:t>Implication </a:t>
            </a:r>
            <a:r>
              <a:rPr lang="en-US" sz="2600" dirty="0">
                <a:latin typeface="Calibri" panose="020F0502020204030204" pitchFamily="34" charset="0"/>
              </a:rPr>
              <a:t>: </a:t>
            </a:r>
            <a:r>
              <a:rPr lang="en-US" sz="2600" b="1" dirty="0">
                <a:solidFill>
                  <a:srgbClr val="2300DC"/>
                </a:solidFill>
                <a:latin typeface="Calibri" panose="020F0502020204030204" pitchFamily="34" charset="0"/>
              </a:rPr>
              <a:t>Stall</a:t>
            </a:r>
            <a:r>
              <a:rPr lang="en-US" sz="2600" dirty="0">
                <a:latin typeface="Calibri" panose="020F0502020204030204" pitchFamily="34" charset="0"/>
              </a:rPr>
              <a:t> the </a:t>
            </a:r>
            <a:r>
              <a:rPr lang="en-US" sz="2600" dirty="0">
                <a:solidFill>
                  <a:srgbClr val="99284C"/>
                </a:solidFill>
                <a:latin typeface="Calibri" panose="020F0502020204030204" pitchFamily="34" charset="0"/>
              </a:rPr>
              <a:t>IF</a:t>
            </a:r>
            <a:r>
              <a:rPr lang="en-US" sz="2600" dirty="0">
                <a:latin typeface="Calibri" panose="020F0502020204030204" pitchFamily="34" charset="0"/>
              </a:rPr>
              <a:t> and </a:t>
            </a:r>
            <a:r>
              <a:rPr lang="en-US" sz="2600" dirty="0">
                <a:solidFill>
                  <a:srgbClr val="355E00"/>
                </a:solidFill>
                <a:latin typeface="Calibri" panose="020F0502020204030204" pitchFamily="34" charset="0"/>
              </a:rPr>
              <a:t>OF</a:t>
            </a:r>
            <a:r>
              <a:rPr lang="en-US" sz="2600" dirty="0">
                <a:latin typeface="Calibri" panose="020F0502020204030204" pitchFamily="34" charset="0"/>
              </a:rPr>
              <a:t> stages.</a:t>
            </a:r>
          </a:p>
          <a:p>
            <a:pPr lvl="0">
              <a:buSzPct val="100000"/>
              <a:buFont typeface="Symbol" panose="05050102010706020507" pitchFamily="18" charset="2"/>
              <a:buChar char="*"/>
            </a:pPr>
            <a:r>
              <a:rPr lang="en-US" dirty="0">
                <a:latin typeface="Calibri" panose="020F0502020204030204" pitchFamily="34" charset="0"/>
              </a:rPr>
              <a:t>Branch-Lock</a:t>
            </a:r>
          </a:p>
          <a:p>
            <a:pPr lvl="1">
              <a:buSzPct val="100000"/>
              <a:buFont typeface="Symbol" panose="05050102010706020507" pitchFamily="18" charset="2"/>
              <a:buChar char="*"/>
            </a:pPr>
            <a:r>
              <a:rPr lang="en-US" dirty="0">
                <a:latin typeface="Calibri" panose="020F0502020204030204" pitchFamily="34" charset="0"/>
              </a:rPr>
              <a:t>We never</a:t>
            </a:r>
            <a:r>
              <a:rPr lang="en-US" dirty="0">
                <a:solidFill>
                  <a:srgbClr val="FF3333"/>
                </a:solidFill>
                <a:latin typeface="Calibri" panose="020F0502020204030204" pitchFamily="34" charset="0"/>
              </a:rPr>
              <a:t> execute </a:t>
            </a:r>
            <a:r>
              <a:rPr lang="en-US" dirty="0">
                <a:solidFill>
                  <a:srgbClr val="2323DC"/>
                </a:solidFill>
                <a:latin typeface="Calibri" panose="020F0502020204030204" pitchFamily="34" charset="0"/>
              </a:rPr>
              <a:t>instructions</a:t>
            </a:r>
            <a:r>
              <a:rPr lang="en-US" dirty="0">
                <a:latin typeface="Calibri" panose="020F0502020204030204" pitchFamily="34" charset="0"/>
              </a:rPr>
              <a:t> in the wrong path.</a:t>
            </a:r>
          </a:p>
          <a:p>
            <a:pPr lvl="0">
              <a:buSzPct val="100000"/>
              <a:buFont typeface="Symbol" panose="05050102010706020507" pitchFamily="18" charset="2"/>
              <a:buChar char="*"/>
            </a:pPr>
            <a:r>
              <a:rPr lang="en-US" dirty="0">
                <a:latin typeface="Calibri" panose="020F0502020204030204" pitchFamily="34" charset="0"/>
              </a:rPr>
              <a:t>The hardware needs to ensure both these conditions.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17600" y="2825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Comparison</a:t>
            </a:r>
            <a:r>
              <a:rPr lang="fr-FR" dirty="0">
                <a:solidFill>
                  <a:schemeClr val="tx1"/>
                </a:solidFill>
              </a:rPr>
              <a:t> </a:t>
            </a:r>
            <a:r>
              <a:rPr lang="fr-FR" dirty="0" err="1">
                <a:solidFill>
                  <a:schemeClr val="tx1"/>
                </a:solidFill>
              </a:rPr>
              <a:t>between</a:t>
            </a:r>
            <a:r>
              <a:rPr lang="fr-FR" dirty="0">
                <a:solidFill>
                  <a:schemeClr val="tx1"/>
                </a:solidFill>
              </a:rPr>
              <a:t> Software and Hardware</a:t>
            </a:r>
          </a:p>
        </p:txBody>
      </p:sp>
      <p:grpSp>
        <p:nvGrpSpPr>
          <p:cNvPr id="9703" name="Group 520"/>
          <p:cNvGrpSpPr>
            <a:grpSpLocks noChangeAspect="1"/>
          </p:cNvGrpSpPr>
          <p:nvPr/>
        </p:nvGrpSpPr>
        <p:grpSpPr bwMode="auto">
          <a:xfrm>
            <a:off x="1371600" y="1981200"/>
            <a:ext cx="7002463" cy="3200400"/>
            <a:chOff x="1008" y="1248"/>
            <a:chExt cx="4411" cy="2016"/>
          </a:xfrm>
        </p:grpSpPr>
        <p:sp>
          <p:nvSpPr>
            <p:cNvPr id="9704" name="AutoShape 519"/>
            <p:cNvSpPr>
              <a:spLocks noChangeAspect="1" noChangeArrowheads="1" noTextEdit="1"/>
            </p:cNvSpPr>
            <p:nvPr/>
          </p:nvSpPr>
          <p:spPr bwMode="auto">
            <a:xfrm>
              <a:off x="1008" y="1248"/>
              <a:ext cx="4276" cy="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05" name="Line 521"/>
            <p:cNvSpPr>
              <a:spLocks noChangeShapeType="1"/>
            </p:cNvSpPr>
            <p:nvPr/>
          </p:nvSpPr>
          <p:spPr bwMode="auto">
            <a:xfrm>
              <a:off x="1024" y="1264"/>
              <a:ext cx="4239"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06" name="Line 522"/>
            <p:cNvSpPr>
              <a:spLocks noChangeShapeType="1"/>
            </p:cNvSpPr>
            <p:nvPr/>
          </p:nvSpPr>
          <p:spPr bwMode="auto">
            <a:xfrm>
              <a:off x="1024" y="1297"/>
              <a:ext cx="4239"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07" name="Line 523"/>
            <p:cNvSpPr>
              <a:spLocks noChangeShapeType="1"/>
            </p:cNvSpPr>
            <p:nvPr/>
          </p:nvSpPr>
          <p:spPr bwMode="auto">
            <a:xfrm flipV="1">
              <a:off x="1024" y="1297"/>
              <a:ext cx="0" cy="13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08" name="Line 524"/>
            <p:cNvSpPr>
              <a:spLocks noChangeShapeType="1"/>
            </p:cNvSpPr>
            <p:nvPr/>
          </p:nvSpPr>
          <p:spPr bwMode="auto">
            <a:xfrm flipV="1">
              <a:off x="1057" y="1297"/>
              <a:ext cx="0" cy="13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09" name="Rectangle 525"/>
            <p:cNvSpPr>
              <a:spLocks noChangeArrowheads="1"/>
            </p:cNvSpPr>
            <p:nvPr/>
          </p:nvSpPr>
          <p:spPr bwMode="auto">
            <a:xfrm>
              <a:off x="1129" y="1285"/>
              <a:ext cx="54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ArialMT" charset="0"/>
                </a:rPr>
                <a:t>Attribute</a:t>
              </a:r>
              <a:endParaRPr kumimoji="0" lang="en-US" sz="1800" b="0" i="0" u="none" strike="noStrike" cap="none" normalizeH="0" baseline="0" smtClean="0">
                <a:ln>
                  <a:noFill/>
                </a:ln>
                <a:solidFill>
                  <a:schemeClr val="tx1"/>
                </a:solidFill>
                <a:effectLst/>
                <a:latin typeface="Arial" pitchFamily="34" charset="0"/>
              </a:endParaRPr>
            </a:p>
          </p:txBody>
        </p:sp>
        <p:sp>
          <p:nvSpPr>
            <p:cNvPr id="9710" name="Line 526"/>
            <p:cNvSpPr>
              <a:spLocks noChangeShapeType="1"/>
            </p:cNvSpPr>
            <p:nvPr/>
          </p:nvSpPr>
          <p:spPr bwMode="auto">
            <a:xfrm flipV="1">
              <a:off x="1892" y="1297"/>
              <a:ext cx="0" cy="13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11" name="Rectangle 527"/>
            <p:cNvSpPr>
              <a:spLocks noChangeArrowheads="1"/>
            </p:cNvSpPr>
            <p:nvPr/>
          </p:nvSpPr>
          <p:spPr bwMode="auto">
            <a:xfrm>
              <a:off x="1971" y="1285"/>
              <a:ext cx="5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ArialMT" charset="0"/>
                </a:rPr>
                <a:t>Software</a:t>
              </a:r>
              <a:endParaRPr kumimoji="0" lang="en-US" sz="1800" b="0" i="0" u="none" strike="noStrike" cap="none" normalizeH="0" baseline="0" smtClean="0">
                <a:ln>
                  <a:noFill/>
                </a:ln>
                <a:solidFill>
                  <a:schemeClr val="tx1"/>
                </a:solidFill>
                <a:effectLst/>
                <a:latin typeface="Arial" pitchFamily="34" charset="0"/>
              </a:endParaRPr>
            </a:p>
          </p:txBody>
        </p:sp>
        <p:sp>
          <p:nvSpPr>
            <p:cNvPr id="9712" name="Line 528"/>
            <p:cNvSpPr>
              <a:spLocks noChangeShapeType="1"/>
            </p:cNvSpPr>
            <p:nvPr/>
          </p:nvSpPr>
          <p:spPr bwMode="auto">
            <a:xfrm flipV="1">
              <a:off x="3267" y="1297"/>
              <a:ext cx="0" cy="13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13" name="Rectangle 529"/>
            <p:cNvSpPr>
              <a:spLocks noChangeArrowheads="1"/>
            </p:cNvSpPr>
            <p:nvPr/>
          </p:nvSpPr>
          <p:spPr bwMode="auto">
            <a:xfrm>
              <a:off x="3344" y="1285"/>
              <a:ext cx="143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ArialMT" charset="0"/>
                </a:rPr>
                <a:t>Hardware(withinterlocks)</a:t>
              </a:r>
              <a:endParaRPr kumimoji="0" lang="en-US" sz="1800" b="0" i="0" u="none" strike="noStrike" cap="none" normalizeH="0" baseline="0" smtClean="0">
                <a:ln>
                  <a:noFill/>
                </a:ln>
                <a:solidFill>
                  <a:schemeClr val="tx1"/>
                </a:solidFill>
                <a:effectLst/>
                <a:latin typeface="Arial" pitchFamily="34" charset="0"/>
              </a:endParaRPr>
            </a:p>
          </p:txBody>
        </p:sp>
        <p:sp>
          <p:nvSpPr>
            <p:cNvPr id="9714" name="Line 530"/>
            <p:cNvSpPr>
              <a:spLocks noChangeShapeType="1"/>
            </p:cNvSpPr>
            <p:nvPr/>
          </p:nvSpPr>
          <p:spPr bwMode="auto">
            <a:xfrm flipV="1">
              <a:off x="5231" y="1297"/>
              <a:ext cx="0" cy="13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15" name="Line 531"/>
            <p:cNvSpPr>
              <a:spLocks noChangeShapeType="1"/>
            </p:cNvSpPr>
            <p:nvPr/>
          </p:nvSpPr>
          <p:spPr bwMode="auto">
            <a:xfrm flipV="1">
              <a:off x="5263" y="1297"/>
              <a:ext cx="0" cy="13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16" name="Line 532"/>
            <p:cNvSpPr>
              <a:spLocks noChangeShapeType="1"/>
            </p:cNvSpPr>
            <p:nvPr/>
          </p:nvSpPr>
          <p:spPr bwMode="auto">
            <a:xfrm>
              <a:off x="1024" y="1436"/>
              <a:ext cx="4239"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17" name="Line 533"/>
            <p:cNvSpPr>
              <a:spLocks noChangeShapeType="1"/>
            </p:cNvSpPr>
            <p:nvPr/>
          </p:nvSpPr>
          <p:spPr bwMode="auto">
            <a:xfrm flipV="1">
              <a:off x="1024" y="1436"/>
              <a:ext cx="0" cy="40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18" name="Line 534"/>
            <p:cNvSpPr>
              <a:spLocks noChangeShapeType="1"/>
            </p:cNvSpPr>
            <p:nvPr/>
          </p:nvSpPr>
          <p:spPr bwMode="auto">
            <a:xfrm flipV="1">
              <a:off x="1057" y="1436"/>
              <a:ext cx="0" cy="40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19" name="Rectangle 535"/>
            <p:cNvSpPr>
              <a:spLocks noChangeArrowheads="1"/>
            </p:cNvSpPr>
            <p:nvPr/>
          </p:nvSpPr>
          <p:spPr bwMode="auto">
            <a:xfrm>
              <a:off x="1129" y="1424"/>
              <a:ext cx="62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A1B1C"/>
                  </a:solidFill>
                  <a:effectLst/>
                  <a:latin typeface="ArialMT" charset="0"/>
                </a:rPr>
                <a:t>Portability</a:t>
              </a:r>
              <a:endParaRPr kumimoji="0" lang="en-US" sz="1800" b="0" i="0" u="none" strike="noStrike" cap="none" normalizeH="0" baseline="0" dirty="0" smtClean="0">
                <a:ln>
                  <a:noFill/>
                </a:ln>
                <a:solidFill>
                  <a:schemeClr val="tx1"/>
                </a:solidFill>
                <a:effectLst/>
                <a:latin typeface="Arial" pitchFamily="34" charset="0"/>
              </a:endParaRPr>
            </a:p>
          </p:txBody>
        </p:sp>
        <p:sp>
          <p:nvSpPr>
            <p:cNvPr id="9720" name="Line 536"/>
            <p:cNvSpPr>
              <a:spLocks noChangeShapeType="1"/>
            </p:cNvSpPr>
            <p:nvPr/>
          </p:nvSpPr>
          <p:spPr bwMode="auto">
            <a:xfrm flipV="1">
              <a:off x="1892" y="1436"/>
              <a:ext cx="0" cy="40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21" name="Rectangle 537"/>
            <p:cNvSpPr>
              <a:spLocks noChangeArrowheads="1"/>
            </p:cNvSpPr>
            <p:nvPr/>
          </p:nvSpPr>
          <p:spPr bwMode="auto">
            <a:xfrm>
              <a:off x="1971" y="1424"/>
              <a:ext cx="119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11D"/>
                  </a:solidFill>
                  <a:effectLst/>
                  <a:latin typeface="ArialMT" charset="0"/>
                </a:rPr>
                <a:t>Limited to a specific </a:t>
              </a:r>
              <a:endParaRPr kumimoji="0" lang="en-US" sz="1800" b="0" i="0" u="none" strike="noStrike" cap="none" normalizeH="0" baseline="0" dirty="0" smtClean="0">
                <a:ln>
                  <a:noFill/>
                </a:ln>
                <a:solidFill>
                  <a:schemeClr val="tx1"/>
                </a:solidFill>
                <a:effectLst/>
                <a:latin typeface="Arial" pitchFamily="34" charset="0"/>
              </a:endParaRPr>
            </a:p>
          </p:txBody>
        </p:sp>
        <p:sp>
          <p:nvSpPr>
            <p:cNvPr id="9722" name="Rectangle 538"/>
            <p:cNvSpPr>
              <a:spLocks noChangeArrowheads="1"/>
            </p:cNvSpPr>
            <p:nvPr/>
          </p:nvSpPr>
          <p:spPr bwMode="auto">
            <a:xfrm>
              <a:off x="1971" y="1547"/>
              <a:ext cx="62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processor</a:t>
              </a:r>
              <a:endParaRPr kumimoji="0" lang="en-US" sz="1800" b="0" i="0" u="none" strike="noStrike" cap="none" normalizeH="0" baseline="0" smtClean="0">
                <a:ln>
                  <a:noFill/>
                </a:ln>
                <a:solidFill>
                  <a:schemeClr val="tx1"/>
                </a:solidFill>
                <a:effectLst/>
                <a:latin typeface="Arial" pitchFamily="34" charset="0"/>
              </a:endParaRPr>
            </a:p>
          </p:txBody>
        </p:sp>
        <p:sp>
          <p:nvSpPr>
            <p:cNvPr id="9723" name="Line 539"/>
            <p:cNvSpPr>
              <a:spLocks noChangeShapeType="1"/>
            </p:cNvSpPr>
            <p:nvPr/>
          </p:nvSpPr>
          <p:spPr bwMode="auto">
            <a:xfrm flipV="1">
              <a:off x="3267" y="1436"/>
              <a:ext cx="0" cy="40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24" name="Rectangle 540"/>
            <p:cNvSpPr>
              <a:spLocks noChangeArrowheads="1"/>
            </p:cNvSpPr>
            <p:nvPr/>
          </p:nvSpPr>
          <p:spPr bwMode="auto">
            <a:xfrm>
              <a:off x="3344" y="1424"/>
              <a:ext cx="166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Programs can be run on any </a:t>
              </a:r>
              <a:endParaRPr kumimoji="0" lang="en-US" sz="1800" b="0" i="0" u="none" strike="noStrike" cap="none" normalizeH="0" baseline="0" smtClean="0">
                <a:ln>
                  <a:noFill/>
                </a:ln>
                <a:solidFill>
                  <a:schemeClr val="tx1"/>
                </a:solidFill>
                <a:effectLst/>
                <a:latin typeface="Arial" pitchFamily="34" charset="0"/>
              </a:endParaRPr>
            </a:p>
          </p:txBody>
        </p:sp>
        <p:sp>
          <p:nvSpPr>
            <p:cNvPr id="9725" name="Rectangle 541"/>
            <p:cNvSpPr>
              <a:spLocks noChangeArrowheads="1"/>
            </p:cNvSpPr>
            <p:nvPr/>
          </p:nvSpPr>
          <p:spPr bwMode="auto">
            <a:xfrm>
              <a:off x="3344" y="1547"/>
              <a:ext cx="20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11D"/>
                  </a:solidFill>
                  <a:effectLst/>
                  <a:latin typeface="ArialMT" charset="0"/>
                </a:rPr>
                <a:t>processor irrespective of the nature </a:t>
              </a:r>
              <a:endParaRPr kumimoji="0" lang="en-US" sz="1800" b="0" i="0" u="none" strike="noStrike" cap="none" normalizeH="0" baseline="0" dirty="0" smtClean="0">
                <a:ln>
                  <a:noFill/>
                </a:ln>
                <a:solidFill>
                  <a:schemeClr val="tx1"/>
                </a:solidFill>
                <a:effectLst/>
                <a:latin typeface="Arial" pitchFamily="34" charset="0"/>
              </a:endParaRPr>
            </a:p>
          </p:txBody>
        </p:sp>
        <p:sp>
          <p:nvSpPr>
            <p:cNvPr id="9726" name="Rectangle 542"/>
            <p:cNvSpPr>
              <a:spLocks noChangeArrowheads="1"/>
            </p:cNvSpPr>
            <p:nvPr/>
          </p:nvSpPr>
          <p:spPr bwMode="auto">
            <a:xfrm>
              <a:off x="3344" y="1678"/>
              <a:ext cx="84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of the pipeline</a:t>
              </a:r>
              <a:endParaRPr kumimoji="0" lang="en-US" sz="1800" b="0" i="0" u="none" strike="noStrike" cap="none" normalizeH="0" baseline="0" smtClean="0">
                <a:ln>
                  <a:noFill/>
                </a:ln>
                <a:solidFill>
                  <a:schemeClr val="tx1"/>
                </a:solidFill>
                <a:effectLst/>
                <a:latin typeface="Arial" pitchFamily="34" charset="0"/>
              </a:endParaRPr>
            </a:p>
          </p:txBody>
        </p:sp>
        <p:sp>
          <p:nvSpPr>
            <p:cNvPr id="9727" name="Line 543"/>
            <p:cNvSpPr>
              <a:spLocks noChangeShapeType="1"/>
            </p:cNvSpPr>
            <p:nvPr/>
          </p:nvSpPr>
          <p:spPr bwMode="auto">
            <a:xfrm flipV="1">
              <a:off x="5231" y="1436"/>
              <a:ext cx="0" cy="40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28" name="Line 544"/>
            <p:cNvSpPr>
              <a:spLocks noChangeShapeType="1"/>
            </p:cNvSpPr>
            <p:nvPr/>
          </p:nvSpPr>
          <p:spPr bwMode="auto">
            <a:xfrm flipV="1">
              <a:off x="5263" y="1436"/>
              <a:ext cx="0" cy="409"/>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29" name="Line 545"/>
            <p:cNvSpPr>
              <a:spLocks noChangeShapeType="1"/>
            </p:cNvSpPr>
            <p:nvPr/>
          </p:nvSpPr>
          <p:spPr bwMode="auto">
            <a:xfrm>
              <a:off x="1024" y="1845"/>
              <a:ext cx="4239"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30" name="Line 546"/>
            <p:cNvSpPr>
              <a:spLocks noChangeShapeType="1"/>
            </p:cNvSpPr>
            <p:nvPr/>
          </p:nvSpPr>
          <p:spPr bwMode="auto">
            <a:xfrm flipV="1">
              <a:off x="1024" y="1845"/>
              <a:ext cx="0" cy="41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31" name="Line 547"/>
            <p:cNvSpPr>
              <a:spLocks noChangeShapeType="1"/>
            </p:cNvSpPr>
            <p:nvPr/>
          </p:nvSpPr>
          <p:spPr bwMode="auto">
            <a:xfrm flipV="1">
              <a:off x="1057" y="1845"/>
              <a:ext cx="0" cy="41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32" name="Rectangle 548"/>
            <p:cNvSpPr>
              <a:spLocks noChangeArrowheads="1"/>
            </p:cNvSpPr>
            <p:nvPr/>
          </p:nvSpPr>
          <p:spPr bwMode="auto">
            <a:xfrm>
              <a:off x="1129" y="1837"/>
              <a:ext cx="59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ArialMT" charset="0"/>
                </a:rPr>
                <a:t>Branches</a:t>
              </a:r>
              <a:endParaRPr kumimoji="0" lang="en-US" sz="1800" b="0" i="0" u="none" strike="noStrike" cap="none" normalizeH="0" baseline="0" smtClean="0">
                <a:ln>
                  <a:noFill/>
                </a:ln>
                <a:solidFill>
                  <a:schemeClr val="tx1"/>
                </a:solidFill>
                <a:effectLst/>
                <a:latin typeface="Arial" pitchFamily="34" charset="0"/>
              </a:endParaRPr>
            </a:p>
          </p:txBody>
        </p:sp>
        <p:sp>
          <p:nvSpPr>
            <p:cNvPr id="9734" name="Line 549"/>
            <p:cNvSpPr>
              <a:spLocks noChangeShapeType="1"/>
            </p:cNvSpPr>
            <p:nvPr/>
          </p:nvSpPr>
          <p:spPr bwMode="auto">
            <a:xfrm flipV="1">
              <a:off x="1892" y="1845"/>
              <a:ext cx="0" cy="41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35" name="Rectangle 550"/>
            <p:cNvSpPr>
              <a:spLocks noChangeArrowheads="1"/>
            </p:cNvSpPr>
            <p:nvPr/>
          </p:nvSpPr>
          <p:spPr bwMode="auto">
            <a:xfrm>
              <a:off x="1971" y="1837"/>
              <a:ext cx="118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Possible to have no </a:t>
              </a:r>
              <a:endParaRPr kumimoji="0" lang="en-US" sz="1800" b="0" i="0" u="none" strike="noStrike" cap="none" normalizeH="0" baseline="0" smtClean="0">
                <a:ln>
                  <a:noFill/>
                </a:ln>
                <a:solidFill>
                  <a:schemeClr val="tx1"/>
                </a:solidFill>
                <a:effectLst/>
                <a:latin typeface="Arial" pitchFamily="34" charset="0"/>
              </a:endParaRPr>
            </a:p>
          </p:txBody>
        </p:sp>
        <p:sp>
          <p:nvSpPr>
            <p:cNvPr id="9736" name="Rectangle 551"/>
            <p:cNvSpPr>
              <a:spLocks noChangeArrowheads="1"/>
            </p:cNvSpPr>
            <p:nvPr/>
          </p:nvSpPr>
          <p:spPr bwMode="auto">
            <a:xfrm>
              <a:off x="1971" y="1960"/>
              <a:ext cx="143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performance penalty, by </a:t>
              </a:r>
              <a:endParaRPr kumimoji="0" lang="en-US" sz="1800" b="0" i="0" u="none" strike="noStrike" cap="none" normalizeH="0" baseline="0" smtClean="0">
                <a:ln>
                  <a:noFill/>
                </a:ln>
                <a:solidFill>
                  <a:schemeClr val="tx1"/>
                </a:solidFill>
                <a:effectLst/>
                <a:latin typeface="Arial" pitchFamily="34" charset="0"/>
              </a:endParaRPr>
            </a:p>
          </p:txBody>
        </p:sp>
        <p:sp>
          <p:nvSpPr>
            <p:cNvPr id="9737" name="Rectangle 552"/>
            <p:cNvSpPr>
              <a:spLocks noChangeArrowheads="1"/>
            </p:cNvSpPr>
            <p:nvPr/>
          </p:nvSpPr>
          <p:spPr bwMode="auto">
            <a:xfrm>
              <a:off x="1971" y="2091"/>
              <a:ext cx="99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using delay slots</a:t>
              </a:r>
              <a:endParaRPr kumimoji="0" lang="en-US" sz="1800" b="0" i="0" u="none" strike="noStrike" cap="none" normalizeH="0" baseline="0" smtClean="0">
                <a:ln>
                  <a:noFill/>
                </a:ln>
                <a:solidFill>
                  <a:schemeClr val="tx1"/>
                </a:solidFill>
                <a:effectLst/>
                <a:latin typeface="Arial" pitchFamily="34" charset="0"/>
              </a:endParaRPr>
            </a:p>
          </p:txBody>
        </p:sp>
        <p:sp>
          <p:nvSpPr>
            <p:cNvPr id="9738" name="Line 553"/>
            <p:cNvSpPr>
              <a:spLocks noChangeShapeType="1"/>
            </p:cNvSpPr>
            <p:nvPr/>
          </p:nvSpPr>
          <p:spPr bwMode="auto">
            <a:xfrm flipV="1">
              <a:off x="3267" y="1845"/>
              <a:ext cx="0" cy="41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39" name="Line 554"/>
            <p:cNvSpPr>
              <a:spLocks noChangeShapeType="1"/>
            </p:cNvSpPr>
            <p:nvPr/>
          </p:nvSpPr>
          <p:spPr bwMode="auto">
            <a:xfrm flipV="1">
              <a:off x="5231" y="1845"/>
              <a:ext cx="0" cy="41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40" name="Line 555"/>
            <p:cNvSpPr>
              <a:spLocks noChangeShapeType="1"/>
            </p:cNvSpPr>
            <p:nvPr/>
          </p:nvSpPr>
          <p:spPr bwMode="auto">
            <a:xfrm flipV="1">
              <a:off x="5263" y="1845"/>
              <a:ext cx="0" cy="41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41" name="Line 556"/>
            <p:cNvSpPr>
              <a:spLocks noChangeShapeType="1"/>
            </p:cNvSpPr>
            <p:nvPr/>
          </p:nvSpPr>
          <p:spPr bwMode="auto">
            <a:xfrm>
              <a:off x="1024" y="2255"/>
              <a:ext cx="4239"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42" name="Line 557"/>
            <p:cNvSpPr>
              <a:spLocks noChangeShapeType="1"/>
            </p:cNvSpPr>
            <p:nvPr/>
          </p:nvSpPr>
          <p:spPr bwMode="auto">
            <a:xfrm flipV="1">
              <a:off x="1024" y="2263"/>
              <a:ext cx="0" cy="40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43" name="Line 558"/>
            <p:cNvSpPr>
              <a:spLocks noChangeShapeType="1"/>
            </p:cNvSpPr>
            <p:nvPr/>
          </p:nvSpPr>
          <p:spPr bwMode="auto">
            <a:xfrm flipV="1">
              <a:off x="1057" y="2263"/>
              <a:ext cx="0" cy="40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44" name="Rectangle 559"/>
            <p:cNvSpPr>
              <a:spLocks noChangeArrowheads="1"/>
            </p:cNvSpPr>
            <p:nvPr/>
          </p:nvSpPr>
          <p:spPr bwMode="auto">
            <a:xfrm>
              <a:off x="1129" y="2249"/>
              <a:ext cx="40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ArialMT" charset="0"/>
                </a:rPr>
                <a:t>RAW </a:t>
              </a:r>
              <a:endParaRPr kumimoji="0" lang="en-US" sz="1800" b="0" i="0" u="none" strike="noStrike" cap="none" normalizeH="0" baseline="0" smtClean="0">
                <a:ln>
                  <a:noFill/>
                </a:ln>
                <a:solidFill>
                  <a:schemeClr val="tx1"/>
                </a:solidFill>
                <a:effectLst/>
                <a:latin typeface="Arial" pitchFamily="34" charset="0"/>
              </a:endParaRPr>
            </a:p>
          </p:txBody>
        </p:sp>
        <p:sp>
          <p:nvSpPr>
            <p:cNvPr id="9745" name="Rectangle 560"/>
            <p:cNvSpPr>
              <a:spLocks noChangeArrowheads="1"/>
            </p:cNvSpPr>
            <p:nvPr/>
          </p:nvSpPr>
          <p:spPr bwMode="auto">
            <a:xfrm>
              <a:off x="1416" y="2249"/>
              <a:ext cx="51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hazards</a:t>
              </a:r>
              <a:endParaRPr kumimoji="0" lang="en-US" sz="1800" b="0" i="0" u="none" strike="noStrike" cap="none" normalizeH="0" baseline="0" smtClean="0">
                <a:ln>
                  <a:noFill/>
                </a:ln>
                <a:solidFill>
                  <a:schemeClr val="tx1"/>
                </a:solidFill>
                <a:effectLst/>
                <a:latin typeface="Arial" pitchFamily="34" charset="0"/>
              </a:endParaRPr>
            </a:p>
          </p:txBody>
        </p:sp>
        <p:sp>
          <p:nvSpPr>
            <p:cNvPr id="9746" name="Line 561"/>
            <p:cNvSpPr>
              <a:spLocks noChangeShapeType="1"/>
            </p:cNvSpPr>
            <p:nvPr/>
          </p:nvSpPr>
          <p:spPr bwMode="auto">
            <a:xfrm flipV="1">
              <a:off x="1892" y="2263"/>
              <a:ext cx="0" cy="40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47" name="Rectangle 562"/>
            <p:cNvSpPr>
              <a:spLocks noChangeArrowheads="1"/>
            </p:cNvSpPr>
            <p:nvPr/>
          </p:nvSpPr>
          <p:spPr bwMode="auto">
            <a:xfrm>
              <a:off x="1971" y="2260"/>
              <a:ext cx="120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Possible to eliminate</a:t>
              </a:r>
              <a:endParaRPr kumimoji="0" lang="en-US" sz="1800" b="0" i="0" u="none" strike="noStrike" cap="none" normalizeH="0" baseline="0" smtClean="0">
                <a:ln>
                  <a:noFill/>
                </a:ln>
                <a:solidFill>
                  <a:schemeClr val="tx1"/>
                </a:solidFill>
                <a:effectLst/>
                <a:latin typeface="Arial" pitchFamily="34" charset="0"/>
              </a:endParaRPr>
            </a:p>
          </p:txBody>
        </p:sp>
        <p:sp>
          <p:nvSpPr>
            <p:cNvPr id="9748" name="Rectangle 563"/>
            <p:cNvSpPr>
              <a:spLocks noChangeArrowheads="1"/>
            </p:cNvSpPr>
            <p:nvPr/>
          </p:nvSpPr>
          <p:spPr bwMode="auto">
            <a:xfrm>
              <a:off x="1971" y="2383"/>
              <a:ext cx="110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them through code</a:t>
              </a:r>
              <a:endParaRPr kumimoji="0" lang="en-US" sz="1800" b="0" i="0" u="none" strike="noStrike" cap="none" normalizeH="0" baseline="0" smtClean="0">
                <a:ln>
                  <a:noFill/>
                </a:ln>
                <a:solidFill>
                  <a:schemeClr val="tx1"/>
                </a:solidFill>
                <a:effectLst/>
                <a:latin typeface="Arial" pitchFamily="34" charset="0"/>
              </a:endParaRPr>
            </a:p>
          </p:txBody>
        </p:sp>
        <p:sp>
          <p:nvSpPr>
            <p:cNvPr id="9749" name="Rectangle 564"/>
            <p:cNvSpPr>
              <a:spLocks noChangeArrowheads="1"/>
            </p:cNvSpPr>
            <p:nvPr/>
          </p:nvSpPr>
          <p:spPr bwMode="auto">
            <a:xfrm>
              <a:off x="1971" y="2514"/>
              <a:ext cx="67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scheduling</a:t>
              </a:r>
              <a:endParaRPr kumimoji="0" lang="en-US" sz="1800" b="0" i="0" u="none" strike="noStrike" cap="none" normalizeH="0" baseline="0" smtClean="0">
                <a:ln>
                  <a:noFill/>
                </a:ln>
                <a:solidFill>
                  <a:schemeClr val="tx1"/>
                </a:solidFill>
                <a:effectLst/>
                <a:latin typeface="Arial" pitchFamily="34" charset="0"/>
              </a:endParaRPr>
            </a:p>
          </p:txBody>
        </p:sp>
        <p:sp>
          <p:nvSpPr>
            <p:cNvPr id="9750" name="Line 565"/>
            <p:cNvSpPr>
              <a:spLocks noChangeShapeType="1"/>
            </p:cNvSpPr>
            <p:nvPr/>
          </p:nvSpPr>
          <p:spPr bwMode="auto">
            <a:xfrm flipV="1">
              <a:off x="3267" y="2263"/>
              <a:ext cx="0" cy="40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51" name="Rectangle 566"/>
            <p:cNvSpPr>
              <a:spLocks noChangeArrowheads="1"/>
            </p:cNvSpPr>
            <p:nvPr/>
          </p:nvSpPr>
          <p:spPr bwMode="auto">
            <a:xfrm>
              <a:off x="3344" y="2249"/>
              <a:ext cx="142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Need to stall the pipeline</a:t>
              </a:r>
              <a:endParaRPr kumimoji="0" lang="en-US" sz="1800" b="0" i="0" u="none" strike="noStrike" cap="none" normalizeH="0" baseline="0" smtClean="0">
                <a:ln>
                  <a:noFill/>
                </a:ln>
                <a:solidFill>
                  <a:schemeClr val="tx1"/>
                </a:solidFill>
                <a:effectLst/>
                <a:latin typeface="Arial" pitchFamily="34" charset="0"/>
              </a:endParaRPr>
            </a:p>
          </p:txBody>
        </p:sp>
        <p:sp>
          <p:nvSpPr>
            <p:cNvPr id="9752" name="Line 567"/>
            <p:cNvSpPr>
              <a:spLocks noChangeShapeType="1"/>
            </p:cNvSpPr>
            <p:nvPr/>
          </p:nvSpPr>
          <p:spPr bwMode="auto">
            <a:xfrm flipV="1">
              <a:off x="5231" y="2263"/>
              <a:ext cx="0" cy="40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53" name="Line 568"/>
            <p:cNvSpPr>
              <a:spLocks noChangeShapeType="1"/>
            </p:cNvSpPr>
            <p:nvPr/>
          </p:nvSpPr>
          <p:spPr bwMode="auto">
            <a:xfrm flipV="1">
              <a:off x="5263" y="2263"/>
              <a:ext cx="0" cy="401"/>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54" name="Line 569"/>
            <p:cNvSpPr>
              <a:spLocks noChangeShapeType="1"/>
            </p:cNvSpPr>
            <p:nvPr/>
          </p:nvSpPr>
          <p:spPr bwMode="auto">
            <a:xfrm>
              <a:off x="1024" y="2672"/>
              <a:ext cx="4239"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55" name="Line 570"/>
            <p:cNvSpPr>
              <a:spLocks noChangeShapeType="1"/>
            </p:cNvSpPr>
            <p:nvPr/>
          </p:nvSpPr>
          <p:spPr bwMode="auto">
            <a:xfrm flipV="1">
              <a:off x="1024" y="2672"/>
              <a:ext cx="0" cy="54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56" name="Line 571"/>
            <p:cNvSpPr>
              <a:spLocks noChangeShapeType="1"/>
            </p:cNvSpPr>
            <p:nvPr/>
          </p:nvSpPr>
          <p:spPr bwMode="auto">
            <a:xfrm flipV="1">
              <a:off x="1057" y="2672"/>
              <a:ext cx="0" cy="54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57" name="Rectangle 572"/>
            <p:cNvSpPr>
              <a:spLocks noChangeArrowheads="1"/>
            </p:cNvSpPr>
            <p:nvPr/>
          </p:nvSpPr>
          <p:spPr bwMode="auto">
            <a:xfrm>
              <a:off x="1129" y="2659"/>
              <a:ext cx="78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ArialMT" charset="0"/>
                </a:rPr>
                <a:t>Performance</a:t>
              </a:r>
              <a:endParaRPr kumimoji="0" lang="en-US" sz="1800" b="0" i="0" u="none" strike="noStrike" cap="none" normalizeH="0" baseline="0" smtClean="0">
                <a:ln>
                  <a:noFill/>
                </a:ln>
                <a:solidFill>
                  <a:schemeClr val="tx1"/>
                </a:solidFill>
                <a:effectLst/>
                <a:latin typeface="Arial" pitchFamily="34" charset="0"/>
              </a:endParaRPr>
            </a:p>
          </p:txBody>
        </p:sp>
        <p:sp>
          <p:nvSpPr>
            <p:cNvPr id="9758" name="Line 573"/>
            <p:cNvSpPr>
              <a:spLocks noChangeShapeType="1"/>
            </p:cNvSpPr>
            <p:nvPr/>
          </p:nvSpPr>
          <p:spPr bwMode="auto">
            <a:xfrm flipV="1">
              <a:off x="1892" y="2672"/>
              <a:ext cx="0" cy="54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59" name="Rectangle 574"/>
            <p:cNvSpPr>
              <a:spLocks noChangeArrowheads="1"/>
            </p:cNvSpPr>
            <p:nvPr/>
          </p:nvSpPr>
          <p:spPr bwMode="auto">
            <a:xfrm>
              <a:off x="1971" y="2659"/>
              <a:ext cx="42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1A1B1C"/>
                  </a:solidFill>
                  <a:effectLst/>
                  <a:latin typeface="ArialMT" charset="0"/>
                </a:rPr>
                <a:t>Highly</a:t>
              </a:r>
              <a:endParaRPr kumimoji="0" lang="en-US" sz="1800" b="0" i="0" u="none" strike="noStrike" cap="none" normalizeH="0" baseline="0" smtClean="0">
                <a:ln>
                  <a:noFill/>
                </a:ln>
                <a:solidFill>
                  <a:schemeClr val="tx1"/>
                </a:solidFill>
                <a:effectLst/>
                <a:latin typeface="Arial" pitchFamily="34" charset="0"/>
              </a:endParaRPr>
            </a:p>
          </p:txBody>
        </p:sp>
        <p:sp>
          <p:nvSpPr>
            <p:cNvPr id="9760" name="Rectangle 575"/>
            <p:cNvSpPr>
              <a:spLocks noChangeArrowheads="1"/>
            </p:cNvSpPr>
            <p:nvPr/>
          </p:nvSpPr>
          <p:spPr bwMode="auto">
            <a:xfrm>
              <a:off x="2273" y="2659"/>
              <a:ext cx="90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11D"/>
                  </a:solidFill>
                  <a:effectLst/>
                  <a:latin typeface="ArialMT" charset="0"/>
                </a:rPr>
                <a:t> dependent on the</a:t>
              </a:r>
              <a:endParaRPr kumimoji="0" lang="en-US" sz="1800" b="0" i="0" u="none" strike="noStrike" cap="none" normalizeH="0" baseline="0" dirty="0" smtClean="0">
                <a:ln>
                  <a:noFill/>
                </a:ln>
                <a:solidFill>
                  <a:schemeClr val="tx1"/>
                </a:solidFill>
                <a:effectLst/>
                <a:latin typeface="Arial" pitchFamily="34" charset="0"/>
              </a:endParaRPr>
            </a:p>
          </p:txBody>
        </p:sp>
        <p:sp>
          <p:nvSpPr>
            <p:cNvPr id="9761" name="Rectangle 576"/>
            <p:cNvSpPr>
              <a:spLocks noChangeArrowheads="1"/>
            </p:cNvSpPr>
            <p:nvPr/>
          </p:nvSpPr>
          <p:spPr bwMode="auto">
            <a:xfrm>
              <a:off x="1971" y="2782"/>
              <a:ext cx="126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nature of the program</a:t>
              </a:r>
              <a:endParaRPr kumimoji="0" lang="en-US" sz="1800" b="0" i="0" u="none" strike="noStrike" cap="none" normalizeH="0" baseline="0" smtClean="0">
                <a:ln>
                  <a:noFill/>
                </a:ln>
                <a:solidFill>
                  <a:schemeClr val="tx1"/>
                </a:solidFill>
                <a:effectLst/>
                <a:latin typeface="Arial" pitchFamily="34" charset="0"/>
              </a:endParaRPr>
            </a:p>
          </p:txBody>
        </p:sp>
        <p:sp>
          <p:nvSpPr>
            <p:cNvPr id="9762" name="Line 577"/>
            <p:cNvSpPr>
              <a:spLocks noChangeShapeType="1"/>
            </p:cNvSpPr>
            <p:nvPr/>
          </p:nvSpPr>
          <p:spPr bwMode="auto">
            <a:xfrm flipV="1">
              <a:off x="3267" y="2672"/>
              <a:ext cx="0" cy="54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63" name="Rectangle 578"/>
            <p:cNvSpPr>
              <a:spLocks noChangeArrowheads="1"/>
            </p:cNvSpPr>
            <p:nvPr/>
          </p:nvSpPr>
          <p:spPr bwMode="auto">
            <a:xfrm>
              <a:off x="3344" y="2659"/>
              <a:ext cx="198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The basic version of a pipeline with</a:t>
              </a:r>
              <a:endParaRPr kumimoji="0" lang="en-US" sz="1800" b="0" i="0" u="none" strike="noStrike" cap="none" normalizeH="0" baseline="0" smtClean="0">
                <a:ln>
                  <a:noFill/>
                </a:ln>
                <a:solidFill>
                  <a:schemeClr val="tx1"/>
                </a:solidFill>
                <a:effectLst/>
                <a:latin typeface="Arial" pitchFamily="34" charset="0"/>
              </a:endParaRPr>
            </a:p>
          </p:txBody>
        </p:sp>
        <p:sp>
          <p:nvSpPr>
            <p:cNvPr id="9764" name="Rectangle 579"/>
            <p:cNvSpPr>
              <a:spLocks noChangeArrowheads="1"/>
            </p:cNvSpPr>
            <p:nvPr/>
          </p:nvSpPr>
          <p:spPr bwMode="auto">
            <a:xfrm>
              <a:off x="3344" y="2782"/>
              <a:ext cx="194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interlocks is expected to be slower</a:t>
              </a:r>
              <a:endParaRPr kumimoji="0" lang="en-US" sz="1800" b="0" i="0" u="none" strike="noStrike" cap="none" normalizeH="0" baseline="0" smtClean="0">
                <a:ln>
                  <a:noFill/>
                </a:ln>
                <a:solidFill>
                  <a:schemeClr val="tx1"/>
                </a:solidFill>
                <a:effectLst/>
                <a:latin typeface="Arial" pitchFamily="34" charset="0"/>
              </a:endParaRPr>
            </a:p>
          </p:txBody>
        </p:sp>
        <p:sp>
          <p:nvSpPr>
            <p:cNvPr id="9765" name="Rectangle 580"/>
            <p:cNvSpPr>
              <a:spLocks noChangeArrowheads="1"/>
            </p:cNvSpPr>
            <p:nvPr/>
          </p:nvSpPr>
          <p:spPr bwMode="auto">
            <a:xfrm>
              <a:off x="3344" y="2913"/>
              <a:ext cx="1727"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than the version that relies on </a:t>
              </a:r>
              <a:endParaRPr kumimoji="0" lang="en-US" sz="1800" b="0" i="0" u="none" strike="noStrike" cap="none" normalizeH="0" baseline="0" smtClean="0">
                <a:ln>
                  <a:noFill/>
                </a:ln>
                <a:solidFill>
                  <a:schemeClr val="tx1"/>
                </a:solidFill>
                <a:effectLst/>
                <a:latin typeface="Arial" pitchFamily="34" charset="0"/>
              </a:endParaRPr>
            </a:p>
          </p:txBody>
        </p:sp>
        <p:sp>
          <p:nvSpPr>
            <p:cNvPr id="9766" name="Rectangle 581"/>
            <p:cNvSpPr>
              <a:spLocks noChangeArrowheads="1"/>
            </p:cNvSpPr>
            <p:nvPr/>
          </p:nvSpPr>
          <p:spPr bwMode="auto">
            <a:xfrm>
              <a:off x="3344" y="3036"/>
              <a:ext cx="54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software</a:t>
              </a:r>
              <a:endParaRPr kumimoji="0" lang="en-US" sz="1800" b="0" i="0" u="none" strike="noStrike" cap="none" normalizeH="0" baseline="0" smtClean="0">
                <a:ln>
                  <a:noFill/>
                </a:ln>
                <a:solidFill>
                  <a:schemeClr val="tx1"/>
                </a:solidFill>
                <a:effectLst/>
                <a:latin typeface="Arial" pitchFamily="34" charset="0"/>
              </a:endParaRPr>
            </a:p>
          </p:txBody>
        </p:sp>
        <p:sp>
          <p:nvSpPr>
            <p:cNvPr id="9767" name="Line 582"/>
            <p:cNvSpPr>
              <a:spLocks noChangeShapeType="1"/>
            </p:cNvSpPr>
            <p:nvPr/>
          </p:nvSpPr>
          <p:spPr bwMode="auto">
            <a:xfrm flipV="1">
              <a:off x="5231" y="2672"/>
              <a:ext cx="0" cy="54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68" name="Line 583"/>
            <p:cNvSpPr>
              <a:spLocks noChangeShapeType="1"/>
            </p:cNvSpPr>
            <p:nvPr/>
          </p:nvSpPr>
          <p:spPr bwMode="auto">
            <a:xfrm flipV="1">
              <a:off x="5263" y="2672"/>
              <a:ext cx="0" cy="54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69" name="Line 584"/>
            <p:cNvSpPr>
              <a:spLocks noChangeShapeType="1"/>
            </p:cNvSpPr>
            <p:nvPr/>
          </p:nvSpPr>
          <p:spPr bwMode="auto">
            <a:xfrm>
              <a:off x="1024" y="3212"/>
              <a:ext cx="4239"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70" name="Line 585"/>
            <p:cNvSpPr>
              <a:spLocks noChangeShapeType="1"/>
            </p:cNvSpPr>
            <p:nvPr/>
          </p:nvSpPr>
          <p:spPr bwMode="auto">
            <a:xfrm>
              <a:off x="1024" y="3245"/>
              <a:ext cx="4239" cy="0"/>
            </a:xfrm>
            <a:prstGeom prst="line">
              <a:avLst/>
            </a:prstGeom>
            <a:noFill/>
            <a:ln w="8"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71" name="Rectangle 586"/>
            <p:cNvSpPr>
              <a:spLocks noChangeArrowheads="1"/>
            </p:cNvSpPr>
            <p:nvPr/>
          </p:nvSpPr>
          <p:spPr bwMode="auto">
            <a:xfrm>
              <a:off x="3340" y="1848"/>
              <a:ext cx="207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Need to stall the pipeline for 2 cycles</a:t>
              </a:r>
              <a:endParaRPr kumimoji="0" lang="en-US" sz="1800" b="0" i="0" u="none" strike="noStrike" cap="none" normalizeH="0" baseline="0" smtClean="0">
                <a:ln>
                  <a:noFill/>
                </a:ln>
                <a:solidFill>
                  <a:schemeClr val="tx1"/>
                </a:solidFill>
                <a:effectLst/>
                <a:latin typeface="Arial" pitchFamily="34" charset="0"/>
              </a:endParaRPr>
            </a:p>
          </p:txBody>
        </p:sp>
        <p:sp>
          <p:nvSpPr>
            <p:cNvPr id="9772" name="Rectangle 587"/>
            <p:cNvSpPr>
              <a:spLocks noChangeArrowheads="1"/>
            </p:cNvSpPr>
            <p:nvPr/>
          </p:nvSpPr>
          <p:spPr bwMode="auto">
            <a:xfrm>
              <a:off x="3340" y="1971"/>
              <a:ext cx="78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11D"/>
                  </a:solidFill>
                  <a:effectLst/>
                  <a:latin typeface="ArialMT" charset="0"/>
                </a:rPr>
                <a:t>in our design</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34925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Conceptual</a:t>
            </a:r>
            <a:r>
              <a:rPr lang="fr-FR" dirty="0">
                <a:solidFill>
                  <a:schemeClr val="tx1"/>
                </a:solidFill>
              </a:rPr>
              <a:t> Look at Pipeline </a:t>
            </a:r>
            <a:r>
              <a:rPr lang="fr-FR" dirty="0" err="1">
                <a:solidFill>
                  <a:schemeClr val="tx1"/>
                </a:solidFill>
              </a:rPr>
              <a:t>with</a:t>
            </a:r>
            <a:r>
              <a:rPr lang="fr-FR" dirty="0">
                <a:solidFill>
                  <a:schemeClr val="tx1"/>
                </a:solidFill>
              </a:rPr>
              <a:t> Interlocks</a:t>
            </a:r>
          </a:p>
        </p:txBody>
      </p:sp>
      <p:sp>
        <p:nvSpPr>
          <p:cNvPr id="3" name="Text Placeholder 2"/>
          <p:cNvSpPr txBox="1">
            <a:spLocks noGrp="1"/>
          </p:cNvSpPr>
          <p:nvPr>
            <p:ph type="body" idx="4294967295"/>
          </p:nvPr>
        </p:nvSpPr>
        <p:spPr>
          <a:xfrm>
            <a:off x="1727200" y="3168650"/>
            <a:ext cx="7112000" cy="2957513"/>
          </a:xfrm>
        </p:spPr>
        <p:txBody>
          <a:bodyPr lIns="0" tIns="0" rIns="0" bIns="0">
            <a:normAutofit fontScale="925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We have a</a:t>
            </a:r>
            <a:r>
              <a:rPr lang="en-US" dirty="0">
                <a:solidFill>
                  <a:srgbClr val="DC2300"/>
                </a:solidFill>
                <a:latin typeface="Calibri" panose="020F0502020204030204" pitchFamily="34" charset="0"/>
              </a:rPr>
              <a:t> RAW hazard</a:t>
            </a:r>
          </a:p>
          <a:p>
            <a:pPr lvl="0">
              <a:buSzPct val="100000"/>
              <a:buFont typeface="Symbol" panose="05050102010706020507" pitchFamily="18" charset="2"/>
              <a:buChar char="*"/>
            </a:pPr>
            <a:r>
              <a:rPr lang="en-US" dirty="0">
                <a:latin typeface="Calibri" panose="020F0502020204030204" pitchFamily="34" charset="0"/>
              </a:rPr>
              <a:t>We need to </a:t>
            </a:r>
            <a:r>
              <a:rPr lang="en-US" dirty="0">
                <a:solidFill>
                  <a:srgbClr val="0000FF"/>
                </a:solidFill>
                <a:latin typeface="Calibri" panose="020F0502020204030204" pitchFamily="34" charset="0"/>
              </a:rPr>
              <a:t>stall</a:t>
            </a:r>
            <a:r>
              <a:rPr lang="en-US" dirty="0">
                <a:latin typeface="Calibri" panose="020F0502020204030204" pitchFamily="34" charset="0"/>
              </a:rPr>
              <a:t>, instruction</a:t>
            </a:r>
            <a:r>
              <a:rPr lang="en-US" dirty="0">
                <a:solidFill>
                  <a:srgbClr val="0000FF"/>
                </a:solidFill>
                <a:latin typeface="Calibri" panose="020F0502020204030204" pitchFamily="34" charset="0"/>
              </a:rPr>
              <a:t> </a:t>
            </a:r>
            <a:r>
              <a:rPr lang="en-US" dirty="0">
                <a:latin typeface="Calibri" panose="020F0502020204030204" pitchFamily="34" charset="0"/>
              </a:rPr>
              <a:t>[2] at the OF stage for 3 cycles.</a:t>
            </a:r>
          </a:p>
          <a:p>
            <a:pPr lvl="0">
              <a:buSzPct val="100000"/>
              <a:buFont typeface="Symbol" panose="05050102010706020507" pitchFamily="18" charset="2"/>
              <a:buChar char="*"/>
            </a:pPr>
            <a:r>
              <a:rPr lang="en-US" dirty="0">
                <a:latin typeface="Calibri" panose="020F0502020204030204" pitchFamily="34" charset="0"/>
              </a:rPr>
              <a:t>We need to keep sending </a:t>
            </a:r>
            <a:r>
              <a:rPr lang="en-US" dirty="0" err="1">
                <a:solidFill>
                  <a:srgbClr val="DC2300"/>
                </a:solidFill>
                <a:latin typeface="Calibri" panose="020F0502020204030204" pitchFamily="34" charset="0"/>
              </a:rPr>
              <a:t>nop</a:t>
            </a:r>
            <a:r>
              <a:rPr lang="en-US" dirty="0">
                <a:latin typeface="Calibri" panose="020F0502020204030204" pitchFamily="34" charset="0"/>
              </a:rPr>
              <a:t> instructions to the </a:t>
            </a:r>
            <a:r>
              <a:rPr lang="en-US" dirty="0">
                <a:solidFill>
                  <a:srgbClr val="00AE00"/>
                </a:solidFill>
                <a:latin typeface="Calibri" panose="020F0502020204030204" pitchFamily="34" charset="0"/>
              </a:rPr>
              <a:t>EX stage</a:t>
            </a:r>
            <a:r>
              <a:rPr lang="en-US" dirty="0">
                <a:latin typeface="Calibri" panose="020F0502020204030204" pitchFamily="34" charset="0"/>
              </a:rPr>
              <a:t> during these 3 cycles</a:t>
            </a:r>
          </a:p>
        </p:txBody>
      </p:sp>
      <p:sp>
        <p:nvSpPr>
          <p:cNvPr id="7" name="TextBox 6"/>
          <p:cNvSpPr txBox="1"/>
          <p:nvPr/>
        </p:nvSpPr>
        <p:spPr>
          <a:xfrm>
            <a:off x="2438400" y="1752601"/>
            <a:ext cx="4038600" cy="1200329"/>
          </a:xfrm>
          <a:prstGeom prst="rect">
            <a:avLst/>
          </a:prstGeom>
          <a:noFill/>
        </p:spPr>
        <p:txBody>
          <a:bodyPr wrap="square" rtlCol="0">
            <a:spAutoFit/>
          </a:bodyPr>
          <a:lstStyle/>
          <a:p>
            <a:r>
              <a:rPr lang="pt-BR" sz="2400" dirty="0">
                <a:latin typeface="Courier New" pitchFamily="49" charset="0"/>
                <a:cs typeface="Courier New" pitchFamily="49" charset="0"/>
              </a:rPr>
              <a:t>[1]: add r1, r2, r3</a:t>
            </a:r>
          </a:p>
          <a:p>
            <a:r>
              <a:rPr lang="pt-BR" sz="2400" dirty="0">
                <a:latin typeface="Courier New" pitchFamily="49" charset="0"/>
                <a:cs typeface="Courier New" pitchFamily="49" charset="0"/>
              </a:rPr>
              <a:t>[2]: sub r4, r1, r2</a:t>
            </a:r>
          </a:p>
          <a:p>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endParaRPr lang="fr-FR" dirty="0">
              <a:solidFill>
                <a:schemeClr val="tx1"/>
              </a:solidFill>
            </a:endParaRPr>
          </a:p>
        </p:txBody>
      </p:sp>
      <p:grpSp>
        <p:nvGrpSpPr>
          <p:cNvPr id="10339" name="Group 131"/>
          <p:cNvGrpSpPr>
            <a:grpSpLocks noChangeAspect="1"/>
          </p:cNvGrpSpPr>
          <p:nvPr/>
        </p:nvGrpSpPr>
        <p:grpSpPr bwMode="auto">
          <a:xfrm>
            <a:off x="1219200" y="2209800"/>
            <a:ext cx="8001001" cy="3235325"/>
            <a:chOff x="768" y="1392"/>
            <a:chExt cx="5040" cy="2038"/>
          </a:xfrm>
        </p:grpSpPr>
        <p:sp>
          <p:nvSpPr>
            <p:cNvPr id="10340" name="AutoShape 130"/>
            <p:cNvSpPr>
              <a:spLocks noChangeAspect="1" noChangeArrowheads="1" noTextEdit="1"/>
            </p:cNvSpPr>
            <p:nvPr/>
          </p:nvSpPr>
          <p:spPr bwMode="auto">
            <a:xfrm>
              <a:off x="768" y="1392"/>
              <a:ext cx="4877" cy="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1" name="Rectangle 132"/>
            <p:cNvSpPr>
              <a:spLocks noChangeArrowheads="1"/>
            </p:cNvSpPr>
            <p:nvPr/>
          </p:nvSpPr>
          <p:spPr bwMode="auto">
            <a:xfrm>
              <a:off x="3207" y="2188"/>
              <a:ext cx="262" cy="239"/>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2" name="Rectangle 133"/>
            <p:cNvSpPr>
              <a:spLocks noChangeArrowheads="1"/>
            </p:cNvSpPr>
            <p:nvPr/>
          </p:nvSpPr>
          <p:spPr bwMode="auto">
            <a:xfrm>
              <a:off x="3469" y="2188"/>
              <a:ext cx="267" cy="239"/>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3" name="Rectangle 134"/>
            <p:cNvSpPr>
              <a:spLocks noChangeArrowheads="1"/>
            </p:cNvSpPr>
            <p:nvPr/>
          </p:nvSpPr>
          <p:spPr bwMode="auto">
            <a:xfrm>
              <a:off x="3736" y="2188"/>
              <a:ext cx="267" cy="239"/>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4" name="Rectangle 135"/>
            <p:cNvSpPr>
              <a:spLocks noChangeArrowheads="1"/>
            </p:cNvSpPr>
            <p:nvPr/>
          </p:nvSpPr>
          <p:spPr bwMode="auto">
            <a:xfrm>
              <a:off x="4003" y="2188"/>
              <a:ext cx="268" cy="239"/>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5" name="Rectangle 136"/>
            <p:cNvSpPr>
              <a:spLocks noChangeArrowheads="1"/>
            </p:cNvSpPr>
            <p:nvPr/>
          </p:nvSpPr>
          <p:spPr bwMode="auto">
            <a:xfrm>
              <a:off x="4271" y="2188"/>
              <a:ext cx="267" cy="239"/>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6" name="Rectangle 137"/>
            <p:cNvSpPr>
              <a:spLocks noChangeArrowheads="1"/>
            </p:cNvSpPr>
            <p:nvPr/>
          </p:nvSpPr>
          <p:spPr bwMode="auto">
            <a:xfrm>
              <a:off x="3469" y="2433"/>
              <a:ext cx="267" cy="239"/>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7" name="Rectangle 138"/>
            <p:cNvSpPr>
              <a:spLocks noChangeArrowheads="1"/>
            </p:cNvSpPr>
            <p:nvPr/>
          </p:nvSpPr>
          <p:spPr bwMode="auto">
            <a:xfrm>
              <a:off x="3736" y="2433"/>
              <a:ext cx="267" cy="239"/>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8" name="Rectangle 139"/>
            <p:cNvSpPr>
              <a:spLocks noChangeArrowheads="1"/>
            </p:cNvSpPr>
            <p:nvPr/>
          </p:nvSpPr>
          <p:spPr bwMode="auto">
            <a:xfrm>
              <a:off x="4003" y="2433"/>
              <a:ext cx="262" cy="239"/>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9" name="Rectangle 140"/>
            <p:cNvSpPr>
              <a:spLocks noChangeArrowheads="1"/>
            </p:cNvSpPr>
            <p:nvPr/>
          </p:nvSpPr>
          <p:spPr bwMode="auto">
            <a:xfrm>
              <a:off x="4265" y="2433"/>
              <a:ext cx="267" cy="239"/>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0" name="Rectangle 141"/>
            <p:cNvSpPr>
              <a:spLocks noChangeArrowheads="1"/>
            </p:cNvSpPr>
            <p:nvPr/>
          </p:nvSpPr>
          <p:spPr bwMode="auto">
            <a:xfrm>
              <a:off x="4532" y="2433"/>
              <a:ext cx="267" cy="239"/>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1" name="Rectangle 142"/>
            <p:cNvSpPr>
              <a:spLocks noChangeArrowheads="1"/>
            </p:cNvSpPr>
            <p:nvPr/>
          </p:nvSpPr>
          <p:spPr bwMode="auto">
            <a:xfrm>
              <a:off x="3730" y="2672"/>
              <a:ext cx="268" cy="239"/>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2" name="Rectangle 143"/>
            <p:cNvSpPr>
              <a:spLocks noChangeArrowheads="1"/>
            </p:cNvSpPr>
            <p:nvPr/>
          </p:nvSpPr>
          <p:spPr bwMode="auto">
            <a:xfrm>
              <a:off x="3998" y="2672"/>
              <a:ext cx="267" cy="239"/>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3" name="Rectangle 144"/>
            <p:cNvSpPr>
              <a:spLocks noChangeArrowheads="1"/>
            </p:cNvSpPr>
            <p:nvPr/>
          </p:nvSpPr>
          <p:spPr bwMode="auto">
            <a:xfrm>
              <a:off x="4265" y="2672"/>
              <a:ext cx="267" cy="239"/>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4" name="Rectangle 145"/>
            <p:cNvSpPr>
              <a:spLocks noChangeArrowheads="1"/>
            </p:cNvSpPr>
            <p:nvPr/>
          </p:nvSpPr>
          <p:spPr bwMode="auto">
            <a:xfrm>
              <a:off x="4532" y="2672"/>
              <a:ext cx="267" cy="239"/>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5" name="Rectangle 146"/>
            <p:cNvSpPr>
              <a:spLocks noChangeArrowheads="1"/>
            </p:cNvSpPr>
            <p:nvPr/>
          </p:nvSpPr>
          <p:spPr bwMode="auto">
            <a:xfrm>
              <a:off x="4799" y="2672"/>
              <a:ext cx="268" cy="239"/>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6" name="Rectangle 147"/>
            <p:cNvSpPr>
              <a:spLocks noChangeArrowheads="1"/>
            </p:cNvSpPr>
            <p:nvPr/>
          </p:nvSpPr>
          <p:spPr bwMode="auto">
            <a:xfrm>
              <a:off x="785" y="2205"/>
              <a:ext cx="1848" cy="1132"/>
            </a:xfrm>
            <a:prstGeom prst="rect">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57" name="Rectangle 148"/>
            <p:cNvSpPr>
              <a:spLocks noChangeArrowheads="1"/>
            </p:cNvSpPr>
            <p:nvPr/>
          </p:nvSpPr>
          <p:spPr bwMode="auto">
            <a:xfrm>
              <a:off x="1049" y="2399"/>
              <a:ext cx="139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MT" charset="0"/>
                </a:rPr>
                <a:t>[1]: add r1, r2, r3</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58" name="Rectangle 149"/>
            <p:cNvSpPr>
              <a:spLocks noChangeArrowheads="1"/>
            </p:cNvSpPr>
            <p:nvPr/>
          </p:nvSpPr>
          <p:spPr bwMode="auto">
            <a:xfrm>
              <a:off x="1049" y="2718"/>
              <a:ext cx="13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[2]: sub r4, r1, r2</a:t>
              </a:r>
              <a:endParaRPr kumimoji="0" lang="en-US" sz="1800" b="0" i="0" u="none" strike="noStrike" cap="none" normalizeH="0" baseline="0" smtClean="0">
                <a:ln>
                  <a:noFill/>
                </a:ln>
                <a:solidFill>
                  <a:schemeClr val="tx1"/>
                </a:solidFill>
                <a:effectLst/>
                <a:latin typeface="Arial" pitchFamily="34" charset="0"/>
              </a:endParaRPr>
            </a:p>
          </p:txBody>
        </p:sp>
        <p:sp>
          <p:nvSpPr>
            <p:cNvPr id="10359" name="Oval 150"/>
            <p:cNvSpPr>
              <a:spLocks noChangeArrowheads="1"/>
            </p:cNvSpPr>
            <p:nvPr/>
          </p:nvSpPr>
          <p:spPr bwMode="auto">
            <a:xfrm>
              <a:off x="3230" y="2228"/>
              <a:ext cx="205" cy="16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0" name="Oval 151"/>
            <p:cNvSpPr>
              <a:spLocks noChangeArrowheads="1"/>
            </p:cNvSpPr>
            <p:nvPr/>
          </p:nvSpPr>
          <p:spPr bwMode="auto">
            <a:xfrm>
              <a:off x="3230" y="2228"/>
              <a:ext cx="205" cy="16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1" name="Rectangle 152"/>
            <p:cNvSpPr>
              <a:spLocks noChangeArrowheads="1"/>
            </p:cNvSpPr>
            <p:nvPr/>
          </p:nvSpPr>
          <p:spPr bwMode="auto">
            <a:xfrm>
              <a:off x="3299" y="2255"/>
              <a:ext cx="14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362" name="Oval 153"/>
            <p:cNvSpPr>
              <a:spLocks noChangeArrowheads="1"/>
            </p:cNvSpPr>
            <p:nvPr/>
          </p:nvSpPr>
          <p:spPr bwMode="auto">
            <a:xfrm>
              <a:off x="3503" y="2473"/>
              <a:ext cx="205" cy="16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3" name="Oval 154"/>
            <p:cNvSpPr>
              <a:spLocks noChangeArrowheads="1"/>
            </p:cNvSpPr>
            <p:nvPr/>
          </p:nvSpPr>
          <p:spPr bwMode="auto">
            <a:xfrm>
              <a:off x="3503" y="2473"/>
              <a:ext cx="205" cy="16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4" name="Rectangle 155"/>
            <p:cNvSpPr>
              <a:spLocks noChangeArrowheads="1"/>
            </p:cNvSpPr>
            <p:nvPr/>
          </p:nvSpPr>
          <p:spPr bwMode="auto">
            <a:xfrm>
              <a:off x="3571" y="2498"/>
              <a:ext cx="14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365" name="Oval 156"/>
            <p:cNvSpPr>
              <a:spLocks noChangeArrowheads="1"/>
            </p:cNvSpPr>
            <p:nvPr/>
          </p:nvSpPr>
          <p:spPr bwMode="auto">
            <a:xfrm>
              <a:off x="3759" y="2717"/>
              <a:ext cx="199" cy="16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6" name="Oval 157"/>
            <p:cNvSpPr>
              <a:spLocks noChangeArrowheads="1"/>
            </p:cNvSpPr>
            <p:nvPr/>
          </p:nvSpPr>
          <p:spPr bwMode="auto">
            <a:xfrm>
              <a:off x="3759" y="2717"/>
              <a:ext cx="199" cy="16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7" name="Rectangle 158"/>
            <p:cNvSpPr>
              <a:spLocks noChangeArrowheads="1"/>
            </p:cNvSpPr>
            <p:nvPr/>
          </p:nvSpPr>
          <p:spPr bwMode="auto">
            <a:xfrm>
              <a:off x="3825" y="2742"/>
              <a:ext cx="14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369" name="Rectangle 159"/>
            <p:cNvSpPr>
              <a:spLocks noChangeArrowheads="1"/>
            </p:cNvSpPr>
            <p:nvPr/>
          </p:nvSpPr>
          <p:spPr bwMode="auto">
            <a:xfrm>
              <a:off x="4003" y="2911"/>
              <a:ext cx="268" cy="244"/>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0" name="Rectangle 160"/>
            <p:cNvSpPr>
              <a:spLocks noChangeArrowheads="1"/>
            </p:cNvSpPr>
            <p:nvPr/>
          </p:nvSpPr>
          <p:spPr bwMode="auto">
            <a:xfrm>
              <a:off x="4271" y="2911"/>
              <a:ext cx="267" cy="244"/>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1" name="Rectangle 161"/>
            <p:cNvSpPr>
              <a:spLocks noChangeArrowheads="1"/>
            </p:cNvSpPr>
            <p:nvPr/>
          </p:nvSpPr>
          <p:spPr bwMode="auto">
            <a:xfrm>
              <a:off x="4538" y="2911"/>
              <a:ext cx="267" cy="244"/>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2" name="Rectangle 162"/>
            <p:cNvSpPr>
              <a:spLocks noChangeArrowheads="1"/>
            </p:cNvSpPr>
            <p:nvPr/>
          </p:nvSpPr>
          <p:spPr bwMode="auto">
            <a:xfrm>
              <a:off x="4805" y="2911"/>
              <a:ext cx="267" cy="244"/>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3" name="Rectangle 163"/>
            <p:cNvSpPr>
              <a:spLocks noChangeArrowheads="1"/>
            </p:cNvSpPr>
            <p:nvPr/>
          </p:nvSpPr>
          <p:spPr bwMode="auto">
            <a:xfrm>
              <a:off x="5072" y="2911"/>
              <a:ext cx="262" cy="244"/>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4" name="Rectangle 164"/>
            <p:cNvSpPr>
              <a:spLocks noChangeArrowheads="1"/>
            </p:cNvSpPr>
            <p:nvPr/>
          </p:nvSpPr>
          <p:spPr bwMode="auto">
            <a:xfrm>
              <a:off x="4271" y="3150"/>
              <a:ext cx="267" cy="244"/>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5" name="Rectangle 165"/>
            <p:cNvSpPr>
              <a:spLocks noChangeArrowheads="1"/>
            </p:cNvSpPr>
            <p:nvPr/>
          </p:nvSpPr>
          <p:spPr bwMode="auto">
            <a:xfrm>
              <a:off x="4538" y="3150"/>
              <a:ext cx="261" cy="244"/>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6" name="Rectangle 166"/>
            <p:cNvSpPr>
              <a:spLocks noChangeArrowheads="1"/>
            </p:cNvSpPr>
            <p:nvPr/>
          </p:nvSpPr>
          <p:spPr bwMode="auto">
            <a:xfrm>
              <a:off x="4799" y="3150"/>
              <a:ext cx="268" cy="244"/>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7" name="Rectangle 167"/>
            <p:cNvSpPr>
              <a:spLocks noChangeArrowheads="1"/>
            </p:cNvSpPr>
            <p:nvPr/>
          </p:nvSpPr>
          <p:spPr bwMode="auto">
            <a:xfrm>
              <a:off x="5067" y="3150"/>
              <a:ext cx="267" cy="244"/>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8" name="Rectangle 168"/>
            <p:cNvSpPr>
              <a:spLocks noChangeArrowheads="1"/>
            </p:cNvSpPr>
            <p:nvPr/>
          </p:nvSpPr>
          <p:spPr bwMode="auto">
            <a:xfrm>
              <a:off x="5334" y="3150"/>
              <a:ext cx="267" cy="244"/>
            </a:xfrm>
            <a:prstGeom prst="rect">
              <a:avLst/>
            </a:prstGeom>
            <a:solidFill>
              <a:srgbClr val="67BE97"/>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9" name="Oval 169"/>
            <p:cNvSpPr>
              <a:spLocks noChangeArrowheads="1"/>
            </p:cNvSpPr>
            <p:nvPr/>
          </p:nvSpPr>
          <p:spPr bwMode="auto">
            <a:xfrm>
              <a:off x="4037" y="2951"/>
              <a:ext cx="205" cy="164"/>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0" name="Oval 170"/>
            <p:cNvSpPr>
              <a:spLocks noChangeArrowheads="1"/>
            </p:cNvSpPr>
            <p:nvPr/>
          </p:nvSpPr>
          <p:spPr bwMode="auto">
            <a:xfrm>
              <a:off x="4037" y="2951"/>
              <a:ext cx="205" cy="164"/>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1" name="Rectangle 171"/>
            <p:cNvSpPr>
              <a:spLocks noChangeArrowheads="1"/>
            </p:cNvSpPr>
            <p:nvPr/>
          </p:nvSpPr>
          <p:spPr bwMode="auto">
            <a:xfrm>
              <a:off x="4108" y="2978"/>
              <a:ext cx="14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382" name="Oval 172"/>
            <p:cNvSpPr>
              <a:spLocks noChangeArrowheads="1"/>
            </p:cNvSpPr>
            <p:nvPr/>
          </p:nvSpPr>
          <p:spPr bwMode="auto">
            <a:xfrm>
              <a:off x="4293" y="3195"/>
              <a:ext cx="205" cy="16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3" name="Oval 173"/>
            <p:cNvSpPr>
              <a:spLocks noChangeArrowheads="1"/>
            </p:cNvSpPr>
            <p:nvPr/>
          </p:nvSpPr>
          <p:spPr bwMode="auto">
            <a:xfrm>
              <a:off x="4293" y="3195"/>
              <a:ext cx="205" cy="16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4" name="Rectangle 174"/>
            <p:cNvSpPr>
              <a:spLocks noChangeArrowheads="1"/>
            </p:cNvSpPr>
            <p:nvPr/>
          </p:nvSpPr>
          <p:spPr bwMode="auto">
            <a:xfrm>
              <a:off x="4362" y="3221"/>
              <a:ext cx="14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0385" name="Oval 175"/>
            <p:cNvSpPr>
              <a:spLocks noChangeArrowheads="1"/>
            </p:cNvSpPr>
            <p:nvPr/>
          </p:nvSpPr>
          <p:spPr bwMode="auto">
            <a:xfrm>
              <a:off x="3520" y="2217"/>
              <a:ext cx="205" cy="16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6" name="Oval 176"/>
            <p:cNvSpPr>
              <a:spLocks noChangeArrowheads="1"/>
            </p:cNvSpPr>
            <p:nvPr/>
          </p:nvSpPr>
          <p:spPr bwMode="auto">
            <a:xfrm>
              <a:off x="3520" y="2217"/>
              <a:ext cx="205" cy="16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7" name="Rectangle 177"/>
            <p:cNvSpPr>
              <a:spLocks noChangeArrowheads="1"/>
            </p:cNvSpPr>
            <p:nvPr/>
          </p:nvSpPr>
          <p:spPr bwMode="auto">
            <a:xfrm>
              <a:off x="3589" y="2242"/>
              <a:ext cx="14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388" name="Oval 178"/>
            <p:cNvSpPr>
              <a:spLocks noChangeArrowheads="1"/>
            </p:cNvSpPr>
            <p:nvPr/>
          </p:nvSpPr>
          <p:spPr bwMode="auto">
            <a:xfrm>
              <a:off x="3776" y="2467"/>
              <a:ext cx="199" cy="16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9" name="Oval 179"/>
            <p:cNvSpPr>
              <a:spLocks noChangeArrowheads="1"/>
            </p:cNvSpPr>
            <p:nvPr/>
          </p:nvSpPr>
          <p:spPr bwMode="auto">
            <a:xfrm>
              <a:off x="3776" y="2467"/>
              <a:ext cx="199" cy="16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0" name="Rectangle 180"/>
            <p:cNvSpPr>
              <a:spLocks noChangeArrowheads="1"/>
            </p:cNvSpPr>
            <p:nvPr/>
          </p:nvSpPr>
          <p:spPr bwMode="auto">
            <a:xfrm>
              <a:off x="3841" y="2493"/>
              <a:ext cx="14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391" name="Oval 181"/>
            <p:cNvSpPr>
              <a:spLocks noChangeArrowheads="1"/>
            </p:cNvSpPr>
            <p:nvPr/>
          </p:nvSpPr>
          <p:spPr bwMode="auto">
            <a:xfrm>
              <a:off x="4822" y="2695"/>
              <a:ext cx="199" cy="164"/>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2" name="Oval 182"/>
            <p:cNvSpPr>
              <a:spLocks noChangeArrowheads="1"/>
            </p:cNvSpPr>
            <p:nvPr/>
          </p:nvSpPr>
          <p:spPr bwMode="auto">
            <a:xfrm>
              <a:off x="4822" y="2695"/>
              <a:ext cx="199" cy="164"/>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3" name="Rectangle 183"/>
            <p:cNvSpPr>
              <a:spLocks noChangeArrowheads="1"/>
            </p:cNvSpPr>
            <p:nvPr/>
          </p:nvSpPr>
          <p:spPr bwMode="auto">
            <a:xfrm>
              <a:off x="4889" y="2725"/>
              <a:ext cx="141"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394" name="Oval 184"/>
            <p:cNvSpPr>
              <a:spLocks noChangeArrowheads="1"/>
            </p:cNvSpPr>
            <p:nvPr/>
          </p:nvSpPr>
          <p:spPr bwMode="auto">
            <a:xfrm>
              <a:off x="5112" y="2945"/>
              <a:ext cx="199" cy="16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5" name="Oval 185"/>
            <p:cNvSpPr>
              <a:spLocks noChangeArrowheads="1"/>
            </p:cNvSpPr>
            <p:nvPr/>
          </p:nvSpPr>
          <p:spPr bwMode="auto">
            <a:xfrm>
              <a:off x="5112" y="2945"/>
              <a:ext cx="199" cy="16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6" name="Rectangle 186"/>
            <p:cNvSpPr>
              <a:spLocks noChangeArrowheads="1"/>
            </p:cNvSpPr>
            <p:nvPr/>
          </p:nvSpPr>
          <p:spPr bwMode="auto">
            <a:xfrm>
              <a:off x="5178" y="2972"/>
              <a:ext cx="14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397" name="Oval 187"/>
            <p:cNvSpPr>
              <a:spLocks noChangeArrowheads="1"/>
            </p:cNvSpPr>
            <p:nvPr/>
          </p:nvSpPr>
          <p:spPr bwMode="auto">
            <a:xfrm>
              <a:off x="5385" y="3184"/>
              <a:ext cx="205" cy="16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8" name="Oval 188"/>
            <p:cNvSpPr>
              <a:spLocks noChangeArrowheads="1"/>
            </p:cNvSpPr>
            <p:nvPr/>
          </p:nvSpPr>
          <p:spPr bwMode="auto">
            <a:xfrm>
              <a:off x="5385" y="3184"/>
              <a:ext cx="205" cy="16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9" name="Rectangle 189"/>
            <p:cNvSpPr>
              <a:spLocks noChangeArrowheads="1"/>
            </p:cNvSpPr>
            <p:nvPr/>
          </p:nvSpPr>
          <p:spPr bwMode="auto">
            <a:xfrm>
              <a:off x="5453" y="3209"/>
              <a:ext cx="14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400" name="Freeform 190"/>
            <p:cNvSpPr>
              <a:spLocks/>
            </p:cNvSpPr>
            <p:nvPr/>
          </p:nvSpPr>
          <p:spPr bwMode="auto">
            <a:xfrm>
              <a:off x="2821" y="2194"/>
              <a:ext cx="324" cy="222"/>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19"/>
                  </a:cubicBezTo>
                  <a:cubicBezTo>
                    <a:pt x="57" y="30"/>
                    <a:pt x="48" y="39"/>
                    <a:pt x="37" y="39"/>
                  </a:cubicBezTo>
                  <a:lnTo>
                    <a:pt x="19" y="39"/>
                  </a:lnTo>
                  <a:cubicBezTo>
                    <a:pt x="9" y="39"/>
                    <a:pt x="0" y="30"/>
                    <a:pt x="0" y="19"/>
                  </a:cubicBezTo>
                  <a:cubicBezTo>
                    <a:pt x="0" y="9"/>
                    <a:pt x="9" y="0"/>
                    <a:pt x="19" y="0"/>
                  </a:cubicBezTo>
                  <a:close/>
                </a:path>
              </a:pathLst>
            </a:custGeom>
            <a:solidFill>
              <a:srgbClr val="6FBED0"/>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01" name="Rectangle 191"/>
            <p:cNvSpPr>
              <a:spLocks noChangeArrowheads="1"/>
            </p:cNvSpPr>
            <p:nvPr/>
          </p:nvSpPr>
          <p:spPr bwMode="auto">
            <a:xfrm>
              <a:off x="2914" y="2252"/>
              <a:ext cx="23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IF</a:t>
              </a:r>
              <a:endParaRPr kumimoji="0" lang="en-US" sz="1800" b="0" i="0" u="none" strike="noStrike" cap="none" normalizeH="0" baseline="0" smtClean="0">
                <a:ln>
                  <a:noFill/>
                </a:ln>
                <a:solidFill>
                  <a:schemeClr val="tx1"/>
                </a:solidFill>
                <a:effectLst/>
                <a:latin typeface="Arial" pitchFamily="34" charset="0"/>
              </a:endParaRPr>
            </a:p>
          </p:txBody>
        </p:sp>
        <p:sp>
          <p:nvSpPr>
            <p:cNvPr id="10402" name="Freeform 192"/>
            <p:cNvSpPr>
              <a:spLocks/>
            </p:cNvSpPr>
            <p:nvPr/>
          </p:nvSpPr>
          <p:spPr bwMode="auto">
            <a:xfrm>
              <a:off x="2815" y="2444"/>
              <a:ext cx="324" cy="228"/>
            </a:xfrm>
            <a:custGeom>
              <a:avLst/>
              <a:gdLst>
                <a:gd name="T0" fmla="*/ 20 w 57"/>
                <a:gd name="T1" fmla="*/ 0 h 40"/>
                <a:gd name="T2" fmla="*/ 38 w 57"/>
                <a:gd name="T3" fmla="*/ 0 h 40"/>
                <a:gd name="T4" fmla="*/ 57 w 57"/>
                <a:gd name="T5" fmla="*/ 20 h 40"/>
                <a:gd name="T6" fmla="*/ 38 w 57"/>
                <a:gd name="T7" fmla="*/ 40 h 40"/>
                <a:gd name="T8" fmla="*/ 20 w 57"/>
                <a:gd name="T9" fmla="*/ 40 h 40"/>
                <a:gd name="T10" fmla="*/ 0 w 57"/>
                <a:gd name="T11" fmla="*/ 20 h 40"/>
                <a:gd name="T12" fmla="*/ 20 w 57"/>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7" h="40">
                  <a:moveTo>
                    <a:pt x="20" y="0"/>
                  </a:moveTo>
                  <a:lnTo>
                    <a:pt x="38" y="0"/>
                  </a:lnTo>
                  <a:cubicBezTo>
                    <a:pt x="48" y="0"/>
                    <a:pt x="57" y="9"/>
                    <a:pt x="57" y="20"/>
                  </a:cubicBezTo>
                  <a:cubicBezTo>
                    <a:pt x="57" y="31"/>
                    <a:pt x="48" y="40"/>
                    <a:pt x="38" y="40"/>
                  </a:cubicBezTo>
                  <a:lnTo>
                    <a:pt x="20" y="40"/>
                  </a:lnTo>
                  <a:cubicBezTo>
                    <a:pt x="9" y="40"/>
                    <a:pt x="0" y="31"/>
                    <a:pt x="0" y="20"/>
                  </a:cubicBezTo>
                  <a:cubicBezTo>
                    <a:pt x="0" y="9"/>
                    <a:pt x="9" y="0"/>
                    <a:pt x="20" y="0"/>
                  </a:cubicBezTo>
                  <a:close/>
                </a:path>
              </a:pathLst>
            </a:custGeom>
            <a:solidFill>
              <a:srgbClr val="6FBED0"/>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03" name="Rectangle 193"/>
            <p:cNvSpPr>
              <a:spLocks noChangeArrowheads="1"/>
            </p:cNvSpPr>
            <p:nvPr/>
          </p:nvSpPr>
          <p:spPr bwMode="auto">
            <a:xfrm>
              <a:off x="2872" y="2493"/>
              <a:ext cx="30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10404" name="Freeform 194"/>
            <p:cNvSpPr>
              <a:spLocks/>
            </p:cNvSpPr>
            <p:nvPr/>
          </p:nvSpPr>
          <p:spPr bwMode="auto">
            <a:xfrm>
              <a:off x="2821" y="2706"/>
              <a:ext cx="324" cy="222"/>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19"/>
                  </a:cubicBezTo>
                  <a:cubicBezTo>
                    <a:pt x="57" y="30"/>
                    <a:pt x="48" y="39"/>
                    <a:pt x="37" y="39"/>
                  </a:cubicBezTo>
                  <a:lnTo>
                    <a:pt x="19" y="39"/>
                  </a:lnTo>
                  <a:cubicBezTo>
                    <a:pt x="9" y="39"/>
                    <a:pt x="0" y="30"/>
                    <a:pt x="0" y="19"/>
                  </a:cubicBezTo>
                  <a:cubicBezTo>
                    <a:pt x="0" y="9"/>
                    <a:pt x="9" y="0"/>
                    <a:pt x="19" y="0"/>
                  </a:cubicBezTo>
                  <a:close/>
                </a:path>
              </a:pathLst>
            </a:custGeom>
            <a:solidFill>
              <a:srgbClr val="6FBED0"/>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05" name="Rectangle 195"/>
            <p:cNvSpPr>
              <a:spLocks noChangeArrowheads="1"/>
            </p:cNvSpPr>
            <p:nvPr/>
          </p:nvSpPr>
          <p:spPr bwMode="auto">
            <a:xfrm>
              <a:off x="2876" y="2751"/>
              <a:ext cx="30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EX</a:t>
              </a:r>
              <a:endParaRPr kumimoji="0" lang="en-US" sz="1800" b="0" i="0" u="none" strike="noStrike" cap="none" normalizeH="0" baseline="0" smtClean="0">
                <a:ln>
                  <a:noFill/>
                </a:ln>
                <a:solidFill>
                  <a:schemeClr val="tx1"/>
                </a:solidFill>
                <a:effectLst/>
                <a:latin typeface="Arial" pitchFamily="34" charset="0"/>
              </a:endParaRPr>
            </a:p>
          </p:txBody>
        </p:sp>
        <p:sp>
          <p:nvSpPr>
            <p:cNvPr id="10406" name="Freeform 196"/>
            <p:cNvSpPr>
              <a:spLocks/>
            </p:cNvSpPr>
            <p:nvPr/>
          </p:nvSpPr>
          <p:spPr bwMode="auto">
            <a:xfrm>
              <a:off x="2821" y="2951"/>
              <a:ext cx="324" cy="221"/>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9" y="39"/>
                    <a:pt x="0" y="30"/>
                    <a:pt x="0" y="19"/>
                  </a:cubicBezTo>
                  <a:cubicBezTo>
                    <a:pt x="0" y="8"/>
                    <a:pt x="9" y="0"/>
                    <a:pt x="19" y="0"/>
                  </a:cubicBezTo>
                  <a:close/>
                </a:path>
              </a:pathLst>
            </a:custGeom>
            <a:solidFill>
              <a:srgbClr val="6FBED0"/>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07" name="Rectangle 197"/>
            <p:cNvSpPr>
              <a:spLocks noChangeArrowheads="1"/>
            </p:cNvSpPr>
            <p:nvPr/>
          </p:nvSpPr>
          <p:spPr bwMode="auto">
            <a:xfrm>
              <a:off x="2863" y="2995"/>
              <a:ext cx="33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MA</a:t>
              </a:r>
              <a:endParaRPr kumimoji="0" lang="en-US" sz="1800" b="0" i="0" u="none" strike="noStrike" cap="none" normalizeH="0" baseline="0" smtClean="0">
                <a:ln>
                  <a:noFill/>
                </a:ln>
                <a:solidFill>
                  <a:schemeClr val="tx1"/>
                </a:solidFill>
                <a:effectLst/>
                <a:latin typeface="Arial" pitchFamily="34" charset="0"/>
              </a:endParaRPr>
            </a:p>
          </p:txBody>
        </p:sp>
        <p:sp>
          <p:nvSpPr>
            <p:cNvPr id="10408" name="Freeform 198"/>
            <p:cNvSpPr>
              <a:spLocks/>
            </p:cNvSpPr>
            <p:nvPr/>
          </p:nvSpPr>
          <p:spPr bwMode="auto">
            <a:xfrm>
              <a:off x="2826" y="3195"/>
              <a:ext cx="324" cy="222"/>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9" y="39"/>
                    <a:pt x="0" y="30"/>
                    <a:pt x="0" y="19"/>
                  </a:cubicBezTo>
                  <a:cubicBezTo>
                    <a:pt x="0" y="8"/>
                    <a:pt x="9" y="0"/>
                    <a:pt x="19" y="0"/>
                  </a:cubicBezTo>
                  <a:close/>
                </a:path>
              </a:pathLst>
            </a:custGeom>
            <a:solidFill>
              <a:srgbClr val="6FBED0"/>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09" name="Rectangle 199"/>
            <p:cNvSpPr>
              <a:spLocks noChangeArrowheads="1"/>
            </p:cNvSpPr>
            <p:nvPr/>
          </p:nvSpPr>
          <p:spPr bwMode="auto">
            <a:xfrm>
              <a:off x="2859" y="3239"/>
              <a:ext cx="3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RW</a:t>
              </a:r>
              <a:endParaRPr kumimoji="0" lang="en-US" sz="1800" b="0" i="0" u="none" strike="noStrike" cap="none" normalizeH="0" baseline="0" smtClean="0">
                <a:ln>
                  <a:noFill/>
                </a:ln>
                <a:solidFill>
                  <a:schemeClr val="tx1"/>
                </a:solidFill>
                <a:effectLst/>
                <a:latin typeface="Arial" pitchFamily="34" charset="0"/>
              </a:endParaRPr>
            </a:p>
          </p:txBody>
        </p:sp>
        <p:sp>
          <p:nvSpPr>
            <p:cNvPr id="10410" name="Oval 200"/>
            <p:cNvSpPr>
              <a:spLocks noChangeArrowheads="1"/>
            </p:cNvSpPr>
            <p:nvPr/>
          </p:nvSpPr>
          <p:spPr bwMode="auto">
            <a:xfrm>
              <a:off x="3190" y="1802"/>
              <a:ext cx="233" cy="199"/>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1" name="Oval 201"/>
            <p:cNvSpPr>
              <a:spLocks noChangeArrowheads="1"/>
            </p:cNvSpPr>
            <p:nvPr/>
          </p:nvSpPr>
          <p:spPr bwMode="auto">
            <a:xfrm>
              <a:off x="3190" y="1802"/>
              <a:ext cx="233" cy="19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2" name="Rectangle 202"/>
            <p:cNvSpPr>
              <a:spLocks noChangeArrowheads="1"/>
            </p:cNvSpPr>
            <p:nvPr/>
          </p:nvSpPr>
          <p:spPr bwMode="auto">
            <a:xfrm>
              <a:off x="3272" y="1830"/>
              <a:ext cx="35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24282B"/>
                  </a:solidFill>
                  <a:effectLst/>
                  <a:latin typeface="ArialMT"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10413" name="Oval 203"/>
            <p:cNvSpPr>
              <a:spLocks noChangeArrowheads="1"/>
            </p:cNvSpPr>
            <p:nvPr/>
          </p:nvSpPr>
          <p:spPr bwMode="auto">
            <a:xfrm>
              <a:off x="3469" y="1802"/>
              <a:ext cx="233" cy="199"/>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4" name="Oval 204"/>
            <p:cNvSpPr>
              <a:spLocks noChangeArrowheads="1"/>
            </p:cNvSpPr>
            <p:nvPr/>
          </p:nvSpPr>
          <p:spPr bwMode="auto">
            <a:xfrm>
              <a:off x="3469" y="1802"/>
              <a:ext cx="233" cy="19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5" name="Rectangle 205"/>
            <p:cNvSpPr>
              <a:spLocks noChangeArrowheads="1"/>
            </p:cNvSpPr>
            <p:nvPr/>
          </p:nvSpPr>
          <p:spPr bwMode="auto">
            <a:xfrm>
              <a:off x="3552" y="1829"/>
              <a:ext cx="35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416" name="Oval 206"/>
            <p:cNvSpPr>
              <a:spLocks noChangeArrowheads="1"/>
            </p:cNvSpPr>
            <p:nvPr/>
          </p:nvSpPr>
          <p:spPr bwMode="auto">
            <a:xfrm>
              <a:off x="3742" y="1802"/>
              <a:ext cx="233" cy="199"/>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7" name="Oval 207"/>
            <p:cNvSpPr>
              <a:spLocks noChangeArrowheads="1"/>
            </p:cNvSpPr>
            <p:nvPr/>
          </p:nvSpPr>
          <p:spPr bwMode="auto">
            <a:xfrm>
              <a:off x="3742" y="1802"/>
              <a:ext cx="233" cy="19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8" name="Rectangle 208"/>
            <p:cNvSpPr>
              <a:spLocks noChangeArrowheads="1"/>
            </p:cNvSpPr>
            <p:nvPr/>
          </p:nvSpPr>
          <p:spPr bwMode="auto">
            <a:xfrm>
              <a:off x="3823" y="1829"/>
              <a:ext cx="35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0419" name="Oval 209"/>
            <p:cNvSpPr>
              <a:spLocks noChangeArrowheads="1"/>
            </p:cNvSpPr>
            <p:nvPr/>
          </p:nvSpPr>
          <p:spPr bwMode="auto">
            <a:xfrm>
              <a:off x="4015" y="1796"/>
              <a:ext cx="233" cy="199"/>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20" name="Oval 210"/>
            <p:cNvSpPr>
              <a:spLocks noChangeArrowheads="1"/>
            </p:cNvSpPr>
            <p:nvPr/>
          </p:nvSpPr>
          <p:spPr bwMode="auto">
            <a:xfrm>
              <a:off x="4015" y="1796"/>
              <a:ext cx="233" cy="19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1" name="Rectangle 211"/>
            <p:cNvSpPr>
              <a:spLocks noChangeArrowheads="1"/>
            </p:cNvSpPr>
            <p:nvPr/>
          </p:nvSpPr>
          <p:spPr bwMode="auto">
            <a:xfrm>
              <a:off x="4094" y="1826"/>
              <a:ext cx="3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0422" name="Oval 212"/>
            <p:cNvSpPr>
              <a:spLocks noChangeArrowheads="1"/>
            </p:cNvSpPr>
            <p:nvPr/>
          </p:nvSpPr>
          <p:spPr bwMode="auto">
            <a:xfrm>
              <a:off x="4293" y="1796"/>
              <a:ext cx="233" cy="199"/>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23" name="Oval 213"/>
            <p:cNvSpPr>
              <a:spLocks noChangeArrowheads="1"/>
            </p:cNvSpPr>
            <p:nvPr/>
          </p:nvSpPr>
          <p:spPr bwMode="auto">
            <a:xfrm>
              <a:off x="4293" y="1796"/>
              <a:ext cx="233" cy="19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4" name="Rectangle 214"/>
            <p:cNvSpPr>
              <a:spLocks noChangeArrowheads="1"/>
            </p:cNvSpPr>
            <p:nvPr/>
          </p:nvSpPr>
          <p:spPr bwMode="auto">
            <a:xfrm>
              <a:off x="4374" y="1825"/>
              <a:ext cx="33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10425" name="Oval 215"/>
            <p:cNvSpPr>
              <a:spLocks noChangeArrowheads="1"/>
            </p:cNvSpPr>
            <p:nvPr/>
          </p:nvSpPr>
          <p:spPr bwMode="auto">
            <a:xfrm>
              <a:off x="4561" y="1796"/>
              <a:ext cx="238" cy="199"/>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26" name="Oval 216"/>
            <p:cNvSpPr>
              <a:spLocks noChangeArrowheads="1"/>
            </p:cNvSpPr>
            <p:nvPr/>
          </p:nvSpPr>
          <p:spPr bwMode="auto">
            <a:xfrm>
              <a:off x="4561" y="1796"/>
              <a:ext cx="238" cy="19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7" name="Rectangle 217"/>
            <p:cNvSpPr>
              <a:spLocks noChangeArrowheads="1"/>
            </p:cNvSpPr>
            <p:nvPr/>
          </p:nvSpPr>
          <p:spPr bwMode="auto">
            <a:xfrm>
              <a:off x="4645" y="1825"/>
              <a:ext cx="33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10428" name="Oval 218"/>
            <p:cNvSpPr>
              <a:spLocks noChangeArrowheads="1"/>
            </p:cNvSpPr>
            <p:nvPr/>
          </p:nvSpPr>
          <p:spPr bwMode="auto">
            <a:xfrm>
              <a:off x="4839" y="1796"/>
              <a:ext cx="239" cy="199"/>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29" name="Oval 219"/>
            <p:cNvSpPr>
              <a:spLocks noChangeArrowheads="1"/>
            </p:cNvSpPr>
            <p:nvPr/>
          </p:nvSpPr>
          <p:spPr bwMode="auto">
            <a:xfrm>
              <a:off x="4839" y="1796"/>
              <a:ext cx="239" cy="19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0" name="Rectangle 220"/>
            <p:cNvSpPr>
              <a:spLocks noChangeArrowheads="1"/>
            </p:cNvSpPr>
            <p:nvPr/>
          </p:nvSpPr>
          <p:spPr bwMode="auto">
            <a:xfrm>
              <a:off x="4924" y="1826"/>
              <a:ext cx="33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10431" name="Oval 221"/>
            <p:cNvSpPr>
              <a:spLocks noChangeArrowheads="1"/>
            </p:cNvSpPr>
            <p:nvPr/>
          </p:nvSpPr>
          <p:spPr bwMode="auto">
            <a:xfrm>
              <a:off x="5123" y="1796"/>
              <a:ext cx="234" cy="199"/>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2" name="Oval 222"/>
            <p:cNvSpPr>
              <a:spLocks noChangeArrowheads="1"/>
            </p:cNvSpPr>
            <p:nvPr/>
          </p:nvSpPr>
          <p:spPr bwMode="auto">
            <a:xfrm>
              <a:off x="5123" y="1796"/>
              <a:ext cx="234" cy="19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3" name="Rectangle 223"/>
            <p:cNvSpPr>
              <a:spLocks noChangeArrowheads="1"/>
            </p:cNvSpPr>
            <p:nvPr/>
          </p:nvSpPr>
          <p:spPr bwMode="auto">
            <a:xfrm>
              <a:off x="5204" y="1825"/>
              <a:ext cx="33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10434" name="Oval 224"/>
            <p:cNvSpPr>
              <a:spLocks noChangeArrowheads="1"/>
            </p:cNvSpPr>
            <p:nvPr/>
          </p:nvSpPr>
          <p:spPr bwMode="auto">
            <a:xfrm>
              <a:off x="5391" y="1796"/>
              <a:ext cx="239" cy="199"/>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5" name="Oval 225"/>
            <p:cNvSpPr>
              <a:spLocks noChangeArrowheads="1"/>
            </p:cNvSpPr>
            <p:nvPr/>
          </p:nvSpPr>
          <p:spPr bwMode="auto">
            <a:xfrm>
              <a:off x="5391" y="1796"/>
              <a:ext cx="239" cy="19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6" name="Rectangle 226"/>
            <p:cNvSpPr>
              <a:spLocks noChangeArrowheads="1"/>
            </p:cNvSpPr>
            <p:nvPr/>
          </p:nvSpPr>
          <p:spPr bwMode="auto">
            <a:xfrm>
              <a:off x="5474" y="1825"/>
              <a:ext cx="3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9</a:t>
              </a:r>
              <a:endParaRPr kumimoji="0" lang="en-US" sz="1800" b="0" i="0" u="none" strike="noStrike" cap="none" normalizeH="0" baseline="0" smtClean="0">
                <a:ln>
                  <a:noFill/>
                </a:ln>
                <a:solidFill>
                  <a:schemeClr val="tx1"/>
                </a:solidFill>
                <a:effectLst/>
                <a:latin typeface="Arial" pitchFamily="34" charset="0"/>
              </a:endParaRPr>
            </a:p>
          </p:txBody>
        </p:sp>
        <p:sp>
          <p:nvSpPr>
            <p:cNvPr id="10437" name="Freeform 227"/>
            <p:cNvSpPr>
              <a:spLocks/>
            </p:cNvSpPr>
            <p:nvPr/>
          </p:nvSpPr>
          <p:spPr bwMode="auto">
            <a:xfrm>
              <a:off x="3190" y="1585"/>
              <a:ext cx="2309" cy="148"/>
            </a:xfrm>
            <a:custGeom>
              <a:avLst/>
              <a:gdLst>
                <a:gd name="T0" fmla="*/ 0 w 406"/>
                <a:gd name="T1" fmla="*/ 24 h 26"/>
                <a:gd name="T2" fmla="*/ 18 w 406"/>
                <a:gd name="T3" fmla="*/ 14 h 26"/>
                <a:gd name="T4" fmla="*/ 176 w 406"/>
                <a:gd name="T5" fmla="*/ 14 h 26"/>
                <a:gd name="T6" fmla="*/ 200 w 406"/>
                <a:gd name="T7" fmla="*/ 0 h 26"/>
                <a:gd name="T8" fmla="*/ 219 w 406"/>
                <a:gd name="T9" fmla="*/ 14 h 26"/>
                <a:gd name="T10" fmla="*/ 392 w 406"/>
                <a:gd name="T11" fmla="*/ 14 h 26"/>
                <a:gd name="T12" fmla="*/ 406 w 406"/>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406" h="26">
                  <a:moveTo>
                    <a:pt x="0" y="24"/>
                  </a:moveTo>
                  <a:lnTo>
                    <a:pt x="18" y="14"/>
                  </a:lnTo>
                  <a:lnTo>
                    <a:pt x="176" y="14"/>
                  </a:lnTo>
                  <a:lnTo>
                    <a:pt x="200" y="0"/>
                  </a:lnTo>
                  <a:lnTo>
                    <a:pt x="219" y="14"/>
                  </a:lnTo>
                  <a:lnTo>
                    <a:pt x="392" y="14"/>
                  </a:lnTo>
                  <a:lnTo>
                    <a:pt x="406" y="26"/>
                  </a:ln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8" name="Rectangle 228"/>
            <p:cNvSpPr>
              <a:spLocks noChangeArrowheads="1"/>
            </p:cNvSpPr>
            <p:nvPr/>
          </p:nvSpPr>
          <p:spPr bwMode="auto">
            <a:xfrm>
              <a:off x="3723" y="1394"/>
              <a:ext cx="132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Clock cycles</a:t>
              </a:r>
              <a:endParaRPr kumimoji="0" lang="en-US" sz="1800" b="0" i="0" u="none" strike="noStrike" cap="none" normalizeH="0" baseline="0" smtClean="0">
                <a:ln>
                  <a:noFill/>
                </a:ln>
                <a:solidFill>
                  <a:schemeClr val="tx1"/>
                </a:solidFill>
                <a:effectLst/>
                <a:latin typeface="Arial" pitchFamily="34" charset="0"/>
              </a:endParaRPr>
            </a:p>
          </p:txBody>
        </p:sp>
        <p:sp>
          <p:nvSpPr>
            <p:cNvPr id="10439" name="Oval 229"/>
            <p:cNvSpPr>
              <a:spLocks noChangeArrowheads="1"/>
            </p:cNvSpPr>
            <p:nvPr/>
          </p:nvSpPr>
          <p:spPr bwMode="auto">
            <a:xfrm>
              <a:off x="1488" y="2400"/>
              <a:ext cx="167" cy="178"/>
            </a:xfrm>
            <a:prstGeom prst="ellipse">
              <a:avLst/>
            </a:prstGeom>
            <a:noFill/>
            <a:ln w="11"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0" name="Oval 230"/>
            <p:cNvSpPr>
              <a:spLocks noChangeArrowheads="1"/>
            </p:cNvSpPr>
            <p:nvPr/>
          </p:nvSpPr>
          <p:spPr bwMode="auto">
            <a:xfrm>
              <a:off x="1632" y="2688"/>
              <a:ext cx="194" cy="176"/>
            </a:xfrm>
            <a:prstGeom prst="ellipse">
              <a:avLst/>
            </a:prstGeom>
            <a:noFill/>
            <a:ln w="11"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1" name="Freeform 231"/>
            <p:cNvSpPr>
              <a:spLocks/>
            </p:cNvSpPr>
            <p:nvPr/>
          </p:nvSpPr>
          <p:spPr bwMode="auto">
            <a:xfrm>
              <a:off x="1584" y="2592"/>
              <a:ext cx="131" cy="143"/>
            </a:xfrm>
            <a:custGeom>
              <a:avLst/>
              <a:gdLst>
                <a:gd name="T0" fmla="*/ 0 w 23"/>
                <a:gd name="T1" fmla="*/ 0 h 25"/>
                <a:gd name="T2" fmla="*/ 23 w 23"/>
                <a:gd name="T3" fmla="*/ 25 h 25"/>
                <a:gd name="T4" fmla="*/ 0 w 23"/>
                <a:gd name="T5" fmla="*/ 0 h 25"/>
              </a:gdLst>
              <a:ahLst/>
              <a:cxnLst>
                <a:cxn ang="0">
                  <a:pos x="T0" y="T1"/>
                </a:cxn>
                <a:cxn ang="0">
                  <a:pos x="T2" y="T3"/>
                </a:cxn>
                <a:cxn ang="0">
                  <a:pos x="T4" y="T5"/>
                </a:cxn>
              </a:cxnLst>
              <a:rect l="0" t="0" r="r" b="b"/>
              <a:pathLst>
                <a:path w="23" h="25">
                  <a:moveTo>
                    <a:pt x="0" y="0"/>
                  </a:moveTo>
                  <a:lnTo>
                    <a:pt x="23" y="25"/>
                  </a:lnTo>
                  <a:lnTo>
                    <a:pt x="0" y="0"/>
                  </a:lnTo>
                  <a:close/>
                </a:path>
              </a:pathLst>
            </a:custGeom>
            <a:solidFill>
              <a:srgbClr val="3B2478"/>
            </a:solidFill>
            <a:ln w="11" cap="flat">
              <a:solidFill>
                <a:srgbClr val="3A27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42" name="Freeform 232"/>
            <p:cNvSpPr>
              <a:spLocks/>
            </p:cNvSpPr>
            <p:nvPr/>
          </p:nvSpPr>
          <p:spPr bwMode="auto">
            <a:xfrm>
              <a:off x="1654" y="2656"/>
              <a:ext cx="74" cy="80"/>
            </a:xfrm>
            <a:custGeom>
              <a:avLst/>
              <a:gdLst>
                <a:gd name="T0" fmla="*/ 6 w 13"/>
                <a:gd name="T1" fmla="*/ 6 h 14"/>
                <a:gd name="T2" fmla="*/ 0 w 13"/>
                <a:gd name="T3" fmla="*/ 6 h 14"/>
                <a:gd name="T4" fmla="*/ 13 w 13"/>
                <a:gd name="T5" fmla="*/ 14 h 14"/>
                <a:gd name="T6" fmla="*/ 6 w 13"/>
                <a:gd name="T7" fmla="*/ 0 h 14"/>
                <a:gd name="T8" fmla="*/ 6 w 13"/>
                <a:gd name="T9" fmla="*/ 6 h 14"/>
              </a:gdLst>
              <a:ahLst/>
              <a:cxnLst>
                <a:cxn ang="0">
                  <a:pos x="T0" y="T1"/>
                </a:cxn>
                <a:cxn ang="0">
                  <a:pos x="T2" y="T3"/>
                </a:cxn>
                <a:cxn ang="0">
                  <a:pos x="T4" y="T5"/>
                </a:cxn>
                <a:cxn ang="0">
                  <a:pos x="T6" y="T7"/>
                </a:cxn>
                <a:cxn ang="0">
                  <a:pos x="T8" y="T9"/>
                </a:cxn>
              </a:cxnLst>
              <a:rect l="0" t="0" r="r" b="b"/>
              <a:pathLst>
                <a:path w="13" h="14">
                  <a:moveTo>
                    <a:pt x="6" y="6"/>
                  </a:moveTo>
                  <a:lnTo>
                    <a:pt x="0" y="6"/>
                  </a:lnTo>
                  <a:lnTo>
                    <a:pt x="13" y="14"/>
                  </a:lnTo>
                  <a:lnTo>
                    <a:pt x="6" y="0"/>
                  </a:lnTo>
                  <a:lnTo>
                    <a:pt x="6" y="6"/>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43" name="Freeform 233"/>
            <p:cNvSpPr>
              <a:spLocks noEditPoints="1"/>
            </p:cNvSpPr>
            <p:nvPr/>
          </p:nvSpPr>
          <p:spPr bwMode="auto">
            <a:xfrm>
              <a:off x="4037" y="2706"/>
              <a:ext cx="256" cy="176"/>
            </a:xfrm>
            <a:custGeom>
              <a:avLst/>
              <a:gdLst>
                <a:gd name="T0" fmla="*/ 17 w 45"/>
                <a:gd name="T1" fmla="*/ 0 h 31"/>
                <a:gd name="T2" fmla="*/ 11 w 45"/>
                <a:gd name="T3" fmla="*/ 2 h 31"/>
                <a:gd name="T4" fmla="*/ 9 w 45"/>
                <a:gd name="T5" fmla="*/ 5 h 31"/>
                <a:gd name="T6" fmla="*/ 9 w 45"/>
                <a:gd name="T7" fmla="*/ 6 h 31"/>
                <a:gd name="T8" fmla="*/ 2 w 45"/>
                <a:gd name="T9" fmla="*/ 8 h 31"/>
                <a:gd name="T10" fmla="*/ 0 w 45"/>
                <a:gd name="T11" fmla="*/ 12 h 31"/>
                <a:gd name="T12" fmla="*/ 1 w 45"/>
                <a:gd name="T13" fmla="*/ 16 h 31"/>
                <a:gd name="T14" fmla="*/ 3 w 45"/>
                <a:gd name="T15" fmla="*/ 18 h 31"/>
                <a:gd name="T16" fmla="*/ 1 w 45"/>
                <a:gd name="T17" fmla="*/ 21 h 31"/>
                <a:gd name="T18" fmla="*/ 2 w 45"/>
                <a:gd name="T19" fmla="*/ 24 h 31"/>
                <a:gd name="T20" fmla="*/ 6 w 45"/>
                <a:gd name="T21" fmla="*/ 26 h 31"/>
                <a:gd name="T22" fmla="*/ 10 w 45"/>
                <a:gd name="T23" fmla="*/ 26 h 31"/>
                <a:gd name="T24" fmla="*/ 12 w 45"/>
                <a:gd name="T25" fmla="*/ 29 h 31"/>
                <a:gd name="T26" fmla="*/ 19 w 45"/>
                <a:gd name="T27" fmla="*/ 31 h 31"/>
                <a:gd name="T28" fmla="*/ 23 w 45"/>
                <a:gd name="T29" fmla="*/ 28 h 31"/>
                <a:gd name="T30" fmla="*/ 24 w 45"/>
                <a:gd name="T31" fmla="*/ 26 h 31"/>
                <a:gd name="T32" fmla="*/ 24 w 45"/>
                <a:gd name="T33" fmla="*/ 25 h 31"/>
                <a:gd name="T34" fmla="*/ 31 w 45"/>
                <a:gd name="T35" fmla="*/ 23 h 31"/>
                <a:gd name="T36" fmla="*/ 33 w 45"/>
                <a:gd name="T37" fmla="*/ 20 h 31"/>
                <a:gd name="T38" fmla="*/ 32 w 45"/>
                <a:gd name="T39" fmla="*/ 17 h 31"/>
                <a:gd name="T40" fmla="*/ 30 w 45"/>
                <a:gd name="T41" fmla="*/ 15 h 31"/>
                <a:gd name="T42" fmla="*/ 30 w 45"/>
                <a:gd name="T43" fmla="*/ 14 h 31"/>
                <a:gd name="T44" fmla="*/ 31 w 45"/>
                <a:gd name="T45" fmla="*/ 11 h 31"/>
                <a:gd name="T46" fmla="*/ 33 w 45"/>
                <a:gd name="T47" fmla="*/ 9 h 31"/>
                <a:gd name="T48" fmla="*/ 31 w 45"/>
                <a:gd name="T49" fmla="*/ 6 h 31"/>
                <a:gd name="T50" fmla="*/ 29 w 45"/>
                <a:gd name="T51" fmla="*/ 6 h 31"/>
                <a:gd name="T52" fmla="*/ 24 w 45"/>
                <a:gd name="T53" fmla="*/ 4 h 31"/>
                <a:gd name="T54" fmla="*/ 21 w 45"/>
                <a:gd name="T55" fmla="*/ 1 h 31"/>
                <a:gd name="T56" fmla="*/ 17 w 45"/>
                <a:gd name="T57" fmla="*/ 0 h 31"/>
                <a:gd name="T58" fmla="*/ 38 w 45"/>
                <a:gd name="T59" fmla="*/ 3 h 31"/>
                <a:gd name="T60" fmla="*/ 37 w 45"/>
                <a:gd name="T61" fmla="*/ 5 h 31"/>
                <a:gd name="T62" fmla="*/ 38 w 45"/>
                <a:gd name="T63" fmla="*/ 5 h 31"/>
                <a:gd name="T64" fmla="*/ 38 w 45"/>
                <a:gd name="T65" fmla="*/ 4 h 31"/>
                <a:gd name="T66" fmla="*/ 38 w 45"/>
                <a:gd name="T67" fmla="*/ 3 h 31"/>
                <a:gd name="T68" fmla="*/ 41 w 45"/>
                <a:gd name="T69" fmla="*/ 4 h 31"/>
                <a:gd name="T70" fmla="*/ 40 w 45"/>
                <a:gd name="T71" fmla="*/ 4 h 31"/>
                <a:gd name="T72" fmla="*/ 41 w 45"/>
                <a:gd name="T73" fmla="*/ 4 h 31"/>
                <a:gd name="T74" fmla="*/ 41 w 45"/>
                <a:gd name="T75" fmla="*/ 4 h 31"/>
                <a:gd name="T76" fmla="*/ 35 w 45"/>
                <a:gd name="T77" fmla="*/ 4 h 31"/>
                <a:gd name="T78" fmla="*/ 34 w 45"/>
                <a:gd name="T79" fmla="*/ 6 h 31"/>
                <a:gd name="T80" fmla="*/ 35 w 45"/>
                <a:gd name="T81" fmla="*/ 7 h 31"/>
                <a:gd name="T82" fmla="*/ 36 w 45"/>
                <a:gd name="T83" fmla="*/ 5 h 31"/>
                <a:gd name="T84" fmla="*/ 35 w 45"/>
                <a:gd name="T85" fmla="*/ 4 h 31"/>
                <a:gd name="T86" fmla="*/ 43 w 45"/>
                <a:gd name="T87" fmla="*/ 4 h 31"/>
                <a:gd name="T88" fmla="*/ 43 w 45"/>
                <a:gd name="T89" fmla="*/ 5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1"/>
                    <a:pt x="11" y="2"/>
                  </a:cubicBezTo>
                  <a:cubicBezTo>
                    <a:pt x="10" y="3"/>
                    <a:pt x="10" y="4"/>
                    <a:pt x="9" y="5"/>
                  </a:cubicBezTo>
                  <a:cubicBezTo>
                    <a:pt x="9" y="6"/>
                    <a:pt x="9" y="6"/>
                    <a:pt x="9" y="6"/>
                  </a:cubicBezTo>
                  <a:cubicBezTo>
                    <a:pt x="7" y="6"/>
                    <a:pt x="5" y="6"/>
                    <a:pt x="2" y="8"/>
                  </a:cubicBezTo>
                  <a:cubicBezTo>
                    <a:pt x="1" y="9"/>
                    <a:pt x="0" y="10"/>
                    <a:pt x="0" y="12"/>
                  </a:cubicBezTo>
                  <a:cubicBezTo>
                    <a:pt x="0" y="14"/>
                    <a:pt x="0" y="15"/>
                    <a:pt x="1" y="16"/>
                  </a:cubicBezTo>
                  <a:cubicBezTo>
                    <a:pt x="2" y="17"/>
                    <a:pt x="2" y="18"/>
                    <a:pt x="3" y="18"/>
                  </a:cubicBezTo>
                  <a:cubicBezTo>
                    <a:pt x="2" y="19"/>
                    <a:pt x="1" y="20"/>
                    <a:pt x="1" y="21"/>
                  </a:cubicBezTo>
                  <a:cubicBezTo>
                    <a:pt x="1" y="22"/>
                    <a:pt x="1" y="23"/>
                    <a:pt x="2" y="24"/>
                  </a:cubicBezTo>
                  <a:cubicBezTo>
                    <a:pt x="3" y="25"/>
                    <a:pt x="4" y="26"/>
                    <a:pt x="6" y="26"/>
                  </a:cubicBezTo>
                  <a:cubicBezTo>
                    <a:pt x="7" y="26"/>
                    <a:pt x="8" y="27"/>
                    <a:pt x="10" y="26"/>
                  </a:cubicBezTo>
                  <a:cubicBezTo>
                    <a:pt x="10" y="28"/>
                    <a:pt x="11" y="29"/>
                    <a:pt x="12" y="29"/>
                  </a:cubicBezTo>
                  <a:cubicBezTo>
                    <a:pt x="14" y="31"/>
                    <a:pt x="17" y="31"/>
                    <a:pt x="19" y="31"/>
                  </a:cubicBezTo>
                  <a:cubicBezTo>
                    <a:pt x="20" y="30"/>
                    <a:pt x="22" y="30"/>
                    <a:pt x="23" y="28"/>
                  </a:cubicBezTo>
                  <a:cubicBezTo>
                    <a:pt x="23" y="28"/>
                    <a:pt x="24" y="27"/>
                    <a:pt x="24" y="26"/>
                  </a:cubicBezTo>
                  <a:cubicBezTo>
                    <a:pt x="24" y="25"/>
                    <a:pt x="24" y="25"/>
                    <a:pt x="24" y="25"/>
                  </a:cubicBezTo>
                  <a:cubicBezTo>
                    <a:pt x="27" y="25"/>
                    <a:pt x="29" y="24"/>
                    <a:pt x="31" y="23"/>
                  </a:cubicBezTo>
                  <a:cubicBezTo>
                    <a:pt x="31" y="22"/>
                    <a:pt x="32" y="21"/>
                    <a:pt x="33" y="20"/>
                  </a:cubicBezTo>
                  <a:cubicBezTo>
                    <a:pt x="33" y="19"/>
                    <a:pt x="33" y="18"/>
                    <a:pt x="32" y="17"/>
                  </a:cubicBezTo>
                  <a:cubicBezTo>
                    <a:pt x="32" y="16"/>
                    <a:pt x="31" y="16"/>
                    <a:pt x="30" y="15"/>
                  </a:cubicBezTo>
                  <a:cubicBezTo>
                    <a:pt x="30" y="15"/>
                    <a:pt x="30" y="14"/>
                    <a:pt x="30" y="14"/>
                  </a:cubicBezTo>
                  <a:cubicBezTo>
                    <a:pt x="31" y="13"/>
                    <a:pt x="31" y="12"/>
                    <a:pt x="31" y="11"/>
                  </a:cubicBezTo>
                  <a:cubicBezTo>
                    <a:pt x="32" y="11"/>
                    <a:pt x="33" y="10"/>
                    <a:pt x="33" y="9"/>
                  </a:cubicBezTo>
                  <a:cubicBezTo>
                    <a:pt x="33" y="7"/>
                    <a:pt x="32" y="6"/>
                    <a:pt x="31" y="6"/>
                  </a:cubicBezTo>
                  <a:cubicBezTo>
                    <a:pt x="31" y="6"/>
                    <a:pt x="30" y="6"/>
                    <a:pt x="29" y="6"/>
                  </a:cubicBezTo>
                  <a:cubicBezTo>
                    <a:pt x="28" y="5"/>
                    <a:pt x="26" y="4"/>
                    <a:pt x="24" y="4"/>
                  </a:cubicBezTo>
                  <a:cubicBezTo>
                    <a:pt x="23" y="3"/>
                    <a:pt x="22" y="2"/>
                    <a:pt x="21" y="1"/>
                  </a:cubicBezTo>
                  <a:cubicBezTo>
                    <a:pt x="20" y="1"/>
                    <a:pt x="18" y="0"/>
                    <a:pt x="17" y="0"/>
                  </a:cubicBezTo>
                  <a:close/>
                  <a:moveTo>
                    <a:pt x="38" y="3"/>
                  </a:moveTo>
                  <a:cubicBezTo>
                    <a:pt x="37" y="3"/>
                    <a:pt x="37" y="4"/>
                    <a:pt x="37" y="5"/>
                  </a:cubicBezTo>
                  <a:cubicBezTo>
                    <a:pt x="38" y="5"/>
                    <a:pt x="38" y="5"/>
                    <a:pt x="38" y="5"/>
                  </a:cubicBezTo>
                  <a:cubicBezTo>
                    <a:pt x="39" y="5"/>
                    <a:pt x="39" y="4"/>
                    <a:pt x="38" y="4"/>
                  </a:cubicBezTo>
                  <a:cubicBezTo>
                    <a:pt x="38" y="3"/>
                    <a:pt x="38" y="3"/>
                    <a:pt x="38" y="3"/>
                  </a:cubicBezTo>
                  <a:close/>
                  <a:moveTo>
                    <a:pt x="41" y="4"/>
                  </a:moveTo>
                  <a:cubicBezTo>
                    <a:pt x="40" y="4"/>
                    <a:pt x="40" y="4"/>
                    <a:pt x="40" y="4"/>
                  </a:cubicBezTo>
                  <a:cubicBezTo>
                    <a:pt x="41" y="4"/>
                    <a:pt x="41" y="4"/>
                    <a:pt x="41" y="4"/>
                  </a:cubicBezTo>
                  <a:cubicBezTo>
                    <a:pt x="41" y="4"/>
                    <a:pt x="41" y="4"/>
                    <a:pt x="41" y="4"/>
                  </a:cubicBezTo>
                  <a:close/>
                  <a:moveTo>
                    <a:pt x="35" y="4"/>
                  </a:moveTo>
                  <a:cubicBezTo>
                    <a:pt x="34" y="4"/>
                    <a:pt x="34" y="5"/>
                    <a:pt x="34" y="6"/>
                  </a:cubicBezTo>
                  <a:cubicBezTo>
                    <a:pt x="34" y="6"/>
                    <a:pt x="34" y="7"/>
                    <a:pt x="35" y="7"/>
                  </a:cubicBezTo>
                  <a:cubicBezTo>
                    <a:pt x="36" y="7"/>
                    <a:pt x="36" y="5"/>
                    <a:pt x="36" y="5"/>
                  </a:cubicBezTo>
                  <a:cubicBezTo>
                    <a:pt x="35" y="4"/>
                    <a:pt x="35" y="4"/>
                    <a:pt x="35" y="4"/>
                  </a:cubicBezTo>
                  <a:close/>
                  <a:moveTo>
                    <a:pt x="43" y="4"/>
                  </a:moveTo>
                  <a:cubicBezTo>
                    <a:pt x="43" y="4"/>
                    <a:pt x="43" y="5"/>
                    <a:pt x="43" y="5"/>
                  </a:cubicBezTo>
                  <a:cubicBezTo>
                    <a:pt x="43" y="5"/>
                    <a:pt x="43" y="4"/>
                    <a:pt x="43" y="4"/>
                  </a:cubicBezTo>
                  <a:cubicBezTo>
                    <a:pt x="43" y="4"/>
                    <a:pt x="43" y="4"/>
                    <a:pt x="43" y="4"/>
                  </a:cubicBezTo>
                  <a:close/>
                  <a:moveTo>
                    <a:pt x="45" y="5"/>
                  </a:moveTo>
                  <a:cubicBezTo>
                    <a:pt x="44"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4" name="Freeform 234"/>
            <p:cNvSpPr>
              <a:spLocks noEditPoints="1"/>
            </p:cNvSpPr>
            <p:nvPr/>
          </p:nvSpPr>
          <p:spPr bwMode="auto">
            <a:xfrm>
              <a:off x="4276" y="2723"/>
              <a:ext cx="256" cy="176"/>
            </a:xfrm>
            <a:custGeom>
              <a:avLst/>
              <a:gdLst>
                <a:gd name="T0" fmla="*/ 17 w 45"/>
                <a:gd name="T1" fmla="*/ 0 h 31"/>
                <a:gd name="T2" fmla="*/ 11 w 45"/>
                <a:gd name="T3" fmla="*/ 2 h 31"/>
                <a:gd name="T4" fmla="*/ 10 w 45"/>
                <a:gd name="T5" fmla="*/ 5 h 31"/>
                <a:gd name="T6" fmla="*/ 10 w 45"/>
                <a:gd name="T7" fmla="*/ 6 h 31"/>
                <a:gd name="T8" fmla="*/ 3 w 45"/>
                <a:gd name="T9" fmla="*/ 7 h 31"/>
                <a:gd name="T10" fmla="*/ 0 w 45"/>
                <a:gd name="T11" fmla="*/ 11 h 31"/>
                <a:gd name="T12" fmla="*/ 1 w 45"/>
                <a:gd name="T13" fmla="*/ 16 h 31"/>
                <a:gd name="T14" fmla="*/ 3 w 45"/>
                <a:gd name="T15" fmla="*/ 18 h 31"/>
                <a:gd name="T16" fmla="*/ 1 w 45"/>
                <a:gd name="T17" fmla="*/ 20 h 31"/>
                <a:gd name="T18" fmla="*/ 2 w 45"/>
                <a:gd name="T19" fmla="*/ 23 h 31"/>
                <a:gd name="T20" fmla="*/ 6 w 45"/>
                <a:gd name="T21" fmla="*/ 26 h 31"/>
                <a:gd name="T22" fmla="*/ 10 w 45"/>
                <a:gd name="T23" fmla="*/ 26 h 31"/>
                <a:gd name="T24" fmla="*/ 12 w 45"/>
                <a:gd name="T25" fmla="*/ 29 h 31"/>
                <a:gd name="T26" fmla="*/ 19 w 45"/>
                <a:gd name="T27" fmla="*/ 30 h 31"/>
                <a:gd name="T28" fmla="*/ 23 w 45"/>
                <a:gd name="T29" fmla="*/ 28 h 31"/>
                <a:gd name="T30" fmla="*/ 24 w 45"/>
                <a:gd name="T31" fmla="*/ 25 h 31"/>
                <a:gd name="T32" fmla="*/ 24 w 45"/>
                <a:gd name="T33" fmla="*/ 25 h 31"/>
                <a:gd name="T34" fmla="*/ 31 w 45"/>
                <a:gd name="T35" fmla="*/ 22 h 31"/>
                <a:gd name="T36" fmla="*/ 33 w 45"/>
                <a:gd name="T37" fmla="*/ 20 h 31"/>
                <a:gd name="T38" fmla="*/ 32 w 45"/>
                <a:gd name="T39" fmla="*/ 17 h 31"/>
                <a:gd name="T40" fmla="*/ 30 w 45"/>
                <a:gd name="T41" fmla="*/ 14 h 31"/>
                <a:gd name="T42" fmla="*/ 30 w 45"/>
                <a:gd name="T43" fmla="*/ 14 h 31"/>
                <a:gd name="T44" fmla="*/ 31 w 45"/>
                <a:gd name="T45" fmla="*/ 10 h 31"/>
                <a:gd name="T46" fmla="*/ 33 w 45"/>
                <a:gd name="T47" fmla="*/ 8 h 31"/>
                <a:gd name="T48" fmla="*/ 32 w 45"/>
                <a:gd name="T49" fmla="*/ 5 h 31"/>
                <a:gd name="T50" fmla="*/ 29 w 45"/>
                <a:gd name="T51" fmla="*/ 6 h 31"/>
                <a:gd name="T52" fmla="*/ 24 w 45"/>
                <a:gd name="T53" fmla="*/ 4 h 31"/>
                <a:gd name="T54" fmla="*/ 21 w 45"/>
                <a:gd name="T55" fmla="*/ 1 h 31"/>
                <a:gd name="T56" fmla="*/ 17 w 45"/>
                <a:gd name="T57" fmla="*/ 0 h 31"/>
                <a:gd name="T58" fmla="*/ 38 w 45"/>
                <a:gd name="T59" fmla="*/ 3 h 31"/>
                <a:gd name="T60" fmla="*/ 38 w 45"/>
                <a:gd name="T61" fmla="*/ 4 h 31"/>
                <a:gd name="T62" fmla="*/ 38 w 45"/>
                <a:gd name="T63" fmla="*/ 4 h 31"/>
                <a:gd name="T64" fmla="*/ 38 w 45"/>
                <a:gd name="T65" fmla="*/ 3 h 31"/>
                <a:gd name="T66" fmla="*/ 38 w 45"/>
                <a:gd name="T67" fmla="*/ 3 h 31"/>
                <a:gd name="T68" fmla="*/ 41 w 45"/>
                <a:gd name="T69" fmla="*/ 3 h 31"/>
                <a:gd name="T70" fmla="*/ 40 w 45"/>
                <a:gd name="T71" fmla="*/ 4 h 31"/>
                <a:gd name="T72" fmla="*/ 41 w 45"/>
                <a:gd name="T73" fmla="*/ 3 h 31"/>
                <a:gd name="T74" fmla="*/ 41 w 45"/>
                <a:gd name="T75" fmla="*/ 3 h 31"/>
                <a:gd name="T76" fmla="*/ 35 w 45"/>
                <a:gd name="T77" fmla="*/ 4 h 31"/>
                <a:gd name="T78" fmla="*/ 34 w 45"/>
                <a:gd name="T79" fmla="*/ 5 h 31"/>
                <a:gd name="T80" fmla="*/ 35 w 45"/>
                <a:gd name="T81" fmla="*/ 6 h 31"/>
                <a:gd name="T82" fmla="*/ 36 w 45"/>
                <a:gd name="T83" fmla="*/ 4 h 31"/>
                <a:gd name="T84" fmla="*/ 35 w 45"/>
                <a:gd name="T85" fmla="*/ 4 h 31"/>
                <a:gd name="T86" fmla="*/ 43 w 45"/>
                <a:gd name="T87" fmla="*/ 4 h 31"/>
                <a:gd name="T88" fmla="*/ 43 w 45"/>
                <a:gd name="T89" fmla="*/ 4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0"/>
                    <a:pt x="11" y="2"/>
                  </a:cubicBezTo>
                  <a:cubicBezTo>
                    <a:pt x="10" y="2"/>
                    <a:pt x="10" y="4"/>
                    <a:pt x="10" y="5"/>
                  </a:cubicBezTo>
                  <a:cubicBezTo>
                    <a:pt x="10" y="5"/>
                    <a:pt x="10" y="5"/>
                    <a:pt x="10" y="6"/>
                  </a:cubicBezTo>
                  <a:cubicBezTo>
                    <a:pt x="7" y="5"/>
                    <a:pt x="5" y="6"/>
                    <a:pt x="3" y="7"/>
                  </a:cubicBezTo>
                  <a:cubicBezTo>
                    <a:pt x="2" y="8"/>
                    <a:pt x="1" y="10"/>
                    <a:pt x="0" y="11"/>
                  </a:cubicBezTo>
                  <a:cubicBezTo>
                    <a:pt x="0" y="13"/>
                    <a:pt x="0" y="15"/>
                    <a:pt x="1" y="16"/>
                  </a:cubicBezTo>
                  <a:cubicBezTo>
                    <a:pt x="2" y="16"/>
                    <a:pt x="2" y="17"/>
                    <a:pt x="3" y="18"/>
                  </a:cubicBezTo>
                  <a:cubicBezTo>
                    <a:pt x="2" y="18"/>
                    <a:pt x="2" y="19"/>
                    <a:pt x="1" y="20"/>
                  </a:cubicBezTo>
                  <a:cubicBezTo>
                    <a:pt x="1" y="21"/>
                    <a:pt x="2" y="22"/>
                    <a:pt x="2" y="23"/>
                  </a:cubicBezTo>
                  <a:cubicBezTo>
                    <a:pt x="3" y="24"/>
                    <a:pt x="5" y="25"/>
                    <a:pt x="6" y="26"/>
                  </a:cubicBezTo>
                  <a:cubicBezTo>
                    <a:pt x="7" y="26"/>
                    <a:pt x="9" y="26"/>
                    <a:pt x="10" y="26"/>
                  </a:cubicBezTo>
                  <a:cubicBezTo>
                    <a:pt x="10" y="27"/>
                    <a:pt x="11" y="28"/>
                    <a:pt x="12" y="29"/>
                  </a:cubicBezTo>
                  <a:cubicBezTo>
                    <a:pt x="14" y="30"/>
                    <a:pt x="17" y="31"/>
                    <a:pt x="19" y="30"/>
                  </a:cubicBezTo>
                  <a:cubicBezTo>
                    <a:pt x="20" y="30"/>
                    <a:pt x="22" y="29"/>
                    <a:pt x="23" y="28"/>
                  </a:cubicBezTo>
                  <a:cubicBezTo>
                    <a:pt x="23" y="27"/>
                    <a:pt x="24" y="26"/>
                    <a:pt x="24" y="25"/>
                  </a:cubicBezTo>
                  <a:cubicBezTo>
                    <a:pt x="24" y="25"/>
                    <a:pt x="24" y="24"/>
                    <a:pt x="24" y="25"/>
                  </a:cubicBezTo>
                  <a:cubicBezTo>
                    <a:pt x="27" y="24"/>
                    <a:pt x="29" y="24"/>
                    <a:pt x="31" y="22"/>
                  </a:cubicBezTo>
                  <a:cubicBezTo>
                    <a:pt x="32" y="22"/>
                    <a:pt x="32" y="21"/>
                    <a:pt x="33" y="20"/>
                  </a:cubicBezTo>
                  <a:cubicBezTo>
                    <a:pt x="33" y="18"/>
                    <a:pt x="33" y="17"/>
                    <a:pt x="32" y="17"/>
                  </a:cubicBezTo>
                  <a:cubicBezTo>
                    <a:pt x="32" y="16"/>
                    <a:pt x="31" y="15"/>
                    <a:pt x="30" y="14"/>
                  </a:cubicBezTo>
                  <a:cubicBezTo>
                    <a:pt x="30" y="14"/>
                    <a:pt x="30" y="14"/>
                    <a:pt x="30" y="14"/>
                  </a:cubicBezTo>
                  <a:cubicBezTo>
                    <a:pt x="31" y="13"/>
                    <a:pt x="31" y="12"/>
                    <a:pt x="31" y="10"/>
                  </a:cubicBezTo>
                  <a:cubicBezTo>
                    <a:pt x="32" y="10"/>
                    <a:pt x="33" y="9"/>
                    <a:pt x="33" y="8"/>
                  </a:cubicBezTo>
                  <a:cubicBezTo>
                    <a:pt x="33" y="7"/>
                    <a:pt x="32" y="6"/>
                    <a:pt x="32" y="5"/>
                  </a:cubicBezTo>
                  <a:cubicBezTo>
                    <a:pt x="31" y="5"/>
                    <a:pt x="30" y="5"/>
                    <a:pt x="29" y="6"/>
                  </a:cubicBezTo>
                  <a:cubicBezTo>
                    <a:pt x="28" y="4"/>
                    <a:pt x="26" y="3"/>
                    <a:pt x="24" y="4"/>
                  </a:cubicBezTo>
                  <a:cubicBezTo>
                    <a:pt x="24" y="2"/>
                    <a:pt x="22" y="1"/>
                    <a:pt x="21" y="1"/>
                  </a:cubicBezTo>
                  <a:cubicBezTo>
                    <a:pt x="20" y="0"/>
                    <a:pt x="18" y="0"/>
                    <a:pt x="17" y="0"/>
                  </a:cubicBezTo>
                  <a:close/>
                  <a:moveTo>
                    <a:pt x="38" y="3"/>
                  </a:moveTo>
                  <a:cubicBezTo>
                    <a:pt x="38" y="3"/>
                    <a:pt x="37" y="4"/>
                    <a:pt x="38" y="4"/>
                  </a:cubicBezTo>
                  <a:cubicBezTo>
                    <a:pt x="38" y="5"/>
                    <a:pt x="38" y="5"/>
                    <a:pt x="38" y="4"/>
                  </a:cubicBezTo>
                  <a:cubicBezTo>
                    <a:pt x="39" y="4"/>
                    <a:pt x="39" y="3"/>
                    <a:pt x="38" y="3"/>
                  </a:cubicBezTo>
                  <a:cubicBezTo>
                    <a:pt x="38" y="3"/>
                    <a:pt x="38" y="3"/>
                    <a:pt x="38" y="3"/>
                  </a:cubicBezTo>
                  <a:close/>
                  <a:moveTo>
                    <a:pt x="41" y="3"/>
                  </a:moveTo>
                  <a:cubicBezTo>
                    <a:pt x="41" y="3"/>
                    <a:pt x="40" y="3"/>
                    <a:pt x="40" y="4"/>
                  </a:cubicBezTo>
                  <a:cubicBezTo>
                    <a:pt x="41" y="4"/>
                    <a:pt x="41" y="4"/>
                    <a:pt x="41" y="3"/>
                  </a:cubicBezTo>
                  <a:cubicBezTo>
                    <a:pt x="41" y="3"/>
                    <a:pt x="41" y="3"/>
                    <a:pt x="41" y="3"/>
                  </a:cubicBezTo>
                  <a:close/>
                  <a:moveTo>
                    <a:pt x="35" y="4"/>
                  </a:moveTo>
                  <a:cubicBezTo>
                    <a:pt x="34" y="4"/>
                    <a:pt x="34" y="4"/>
                    <a:pt x="34" y="5"/>
                  </a:cubicBezTo>
                  <a:cubicBezTo>
                    <a:pt x="34" y="6"/>
                    <a:pt x="35" y="6"/>
                    <a:pt x="35" y="6"/>
                  </a:cubicBezTo>
                  <a:cubicBezTo>
                    <a:pt x="36" y="6"/>
                    <a:pt x="36" y="5"/>
                    <a:pt x="36" y="4"/>
                  </a:cubicBezTo>
                  <a:cubicBezTo>
                    <a:pt x="36" y="4"/>
                    <a:pt x="35" y="4"/>
                    <a:pt x="35" y="4"/>
                  </a:cubicBezTo>
                  <a:close/>
                  <a:moveTo>
                    <a:pt x="43" y="4"/>
                  </a:moveTo>
                  <a:cubicBezTo>
                    <a:pt x="43" y="4"/>
                    <a:pt x="43" y="4"/>
                    <a:pt x="43" y="4"/>
                  </a:cubicBezTo>
                  <a:cubicBezTo>
                    <a:pt x="43" y="4"/>
                    <a:pt x="43" y="4"/>
                    <a:pt x="43" y="4"/>
                  </a:cubicBezTo>
                  <a:cubicBezTo>
                    <a:pt x="43"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5" name="Freeform 235"/>
            <p:cNvSpPr>
              <a:spLocks noEditPoints="1"/>
            </p:cNvSpPr>
            <p:nvPr/>
          </p:nvSpPr>
          <p:spPr bwMode="auto">
            <a:xfrm>
              <a:off x="4327" y="2945"/>
              <a:ext cx="251" cy="176"/>
            </a:xfrm>
            <a:custGeom>
              <a:avLst/>
              <a:gdLst>
                <a:gd name="T0" fmla="*/ 16 w 44"/>
                <a:gd name="T1" fmla="*/ 0 h 31"/>
                <a:gd name="T2" fmla="*/ 11 w 44"/>
                <a:gd name="T3" fmla="*/ 2 h 31"/>
                <a:gd name="T4" fmla="*/ 9 w 44"/>
                <a:gd name="T5" fmla="*/ 5 h 31"/>
                <a:gd name="T6" fmla="*/ 9 w 44"/>
                <a:gd name="T7" fmla="*/ 6 h 31"/>
                <a:gd name="T8" fmla="*/ 2 w 44"/>
                <a:gd name="T9" fmla="*/ 8 h 31"/>
                <a:gd name="T10" fmla="*/ 0 w 44"/>
                <a:gd name="T11" fmla="*/ 12 h 31"/>
                <a:gd name="T12" fmla="*/ 1 w 44"/>
                <a:gd name="T13" fmla="*/ 16 h 31"/>
                <a:gd name="T14" fmla="*/ 2 w 44"/>
                <a:gd name="T15" fmla="*/ 18 h 31"/>
                <a:gd name="T16" fmla="*/ 1 w 44"/>
                <a:gd name="T17" fmla="*/ 21 h 31"/>
                <a:gd name="T18" fmla="*/ 2 w 44"/>
                <a:gd name="T19" fmla="*/ 24 h 31"/>
                <a:gd name="T20" fmla="*/ 5 w 44"/>
                <a:gd name="T21" fmla="*/ 26 h 31"/>
                <a:gd name="T22" fmla="*/ 9 w 44"/>
                <a:gd name="T23" fmla="*/ 26 h 31"/>
                <a:gd name="T24" fmla="*/ 12 w 44"/>
                <a:gd name="T25" fmla="*/ 29 h 31"/>
                <a:gd name="T26" fmla="*/ 18 w 44"/>
                <a:gd name="T27" fmla="*/ 30 h 31"/>
                <a:gd name="T28" fmla="*/ 22 w 44"/>
                <a:gd name="T29" fmla="*/ 28 h 31"/>
                <a:gd name="T30" fmla="*/ 23 w 44"/>
                <a:gd name="T31" fmla="*/ 25 h 31"/>
                <a:gd name="T32" fmla="*/ 24 w 44"/>
                <a:gd name="T33" fmla="*/ 25 h 31"/>
                <a:gd name="T34" fmla="*/ 30 w 44"/>
                <a:gd name="T35" fmla="*/ 23 h 31"/>
                <a:gd name="T36" fmla="*/ 32 w 44"/>
                <a:gd name="T37" fmla="*/ 20 h 31"/>
                <a:gd name="T38" fmla="*/ 32 w 44"/>
                <a:gd name="T39" fmla="*/ 17 h 31"/>
                <a:gd name="T40" fmla="*/ 30 w 44"/>
                <a:gd name="T41" fmla="*/ 15 h 31"/>
                <a:gd name="T42" fmla="*/ 30 w 44"/>
                <a:gd name="T43" fmla="*/ 14 h 31"/>
                <a:gd name="T44" fmla="*/ 31 w 44"/>
                <a:gd name="T45" fmla="*/ 11 h 31"/>
                <a:gd name="T46" fmla="*/ 32 w 44"/>
                <a:gd name="T47" fmla="*/ 8 h 31"/>
                <a:gd name="T48" fmla="*/ 31 w 44"/>
                <a:gd name="T49" fmla="*/ 6 h 31"/>
                <a:gd name="T50" fmla="*/ 29 w 44"/>
                <a:gd name="T51" fmla="*/ 6 h 31"/>
                <a:gd name="T52" fmla="*/ 24 w 44"/>
                <a:gd name="T53" fmla="*/ 4 h 31"/>
                <a:gd name="T54" fmla="*/ 20 w 44"/>
                <a:gd name="T55" fmla="*/ 1 h 31"/>
                <a:gd name="T56" fmla="*/ 16 w 44"/>
                <a:gd name="T57" fmla="*/ 0 h 31"/>
                <a:gd name="T58" fmla="*/ 37 w 44"/>
                <a:gd name="T59" fmla="*/ 3 h 31"/>
                <a:gd name="T60" fmla="*/ 37 w 44"/>
                <a:gd name="T61" fmla="*/ 4 h 31"/>
                <a:gd name="T62" fmla="*/ 38 w 44"/>
                <a:gd name="T63" fmla="*/ 5 h 31"/>
                <a:gd name="T64" fmla="*/ 38 w 44"/>
                <a:gd name="T65" fmla="*/ 3 h 31"/>
                <a:gd name="T66" fmla="*/ 37 w 44"/>
                <a:gd name="T67" fmla="*/ 3 h 31"/>
                <a:gd name="T68" fmla="*/ 40 w 44"/>
                <a:gd name="T69" fmla="*/ 3 h 31"/>
                <a:gd name="T70" fmla="*/ 40 w 44"/>
                <a:gd name="T71" fmla="*/ 4 h 31"/>
                <a:gd name="T72" fmla="*/ 41 w 44"/>
                <a:gd name="T73" fmla="*/ 4 h 31"/>
                <a:gd name="T74" fmla="*/ 40 w 44"/>
                <a:gd name="T75" fmla="*/ 3 h 31"/>
                <a:gd name="T76" fmla="*/ 34 w 44"/>
                <a:gd name="T77" fmla="*/ 4 h 31"/>
                <a:gd name="T78" fmla="*/ 33 w 44"/>
                <a:gd name="T79" fmla="*/ 5 h 31"/>
                <a:gd name="T80" fmla="*/ 35 w 44"/>
                <a:gd name="T81" fmla="*/ 6 h 31"/>
                <a:gd name="T82" fmla="*/ 35 w 44"/>
                <a:gd name="T83" fmla="*/ 4 h 31"/>
                <a:gd name="T84" fmla="*/ 34 w 44"/>
                <a:gd name="T85" fmla="*/ 4 h 31"/>
                <a:gd name="T86" fmla="*/ 42 w 44"/>
                <a:gd name="T87" fmla="*/ 4 h 31"/>
                <a:gd name="T88" fmla="*/ 43 w 44"/>
                <a:gd name="T89" fmla="*/ 5 h 31"/>
                <a:gd name="T90" fmla="*/ 43 w 44"/>
                <a:gd name="T91" fmla="*/ 4 h 31"/>
                <a:gd name="T92" fmla="*/ 42 w 44"/>
                <a:gd name="T93" fmla="*/ 4 h 31"/>
                <a:gd name="T94" fmla="*/ 44 w 44"/>
                <a:gd name="T95" fmla="*/ 5 h 31"/>
                <a:gd name="T96" fmla="*/ 44 w 44"/>
                <a:gd name="T97" fmla="*/ 5 h 31"/>
                <a:gd name="T98" fmla="*/ 44 w 44"/>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31">
                  <a:moveTo>
                    <a:pt x="16" y="0"/>
                  </a:moveTo>
                  <a:cubicBezTo>
                    <a:pt x="14" y="0"/>
                    <a:pt x="12" y="1"/>
                    <a:pt x="11" y="2"/>
                  </a:cubicBezTo>
                  <a:cubicBezTo>
                    <a:pt x="10" y="3"/>
                    <a:pt x="9" y="4"/>
                    <a:pt x="9" y="5"/>
                  </a:cubicBezTo>
                  <a:cubicBezTo>
                    <a:pt x="9" y="5"/>
                    <a:pt x="9" y="6"/>
                    <a:pt x="9" y="6"/>
                  </a:cubicBezTo>
                  <a:cubicBezTo>
                    <a:pt x="7" y="6"/>
                    <a:pt x="4" y="6"/>
                    <a:pt x="2" y="8"/>
                  </a:cubicBezTo>
                  <a:cubicBezTo>
                    <a:pt x="1" y="9"/>
                    <a:pt x="0" y="10"/>
                    <a:pt x="0" y="12"/>
                  </a:cubicBezTo>
                  <a:cubicBezTo>
                    <a:pt x="0" y="13"/>
                    <a:pt x="0" y="15"/>
                    <a:pt x="1" y="16"/>
                  </a:cubicBezTo>
                  <a:cubicBezTo>
                    <a:pt x="1" y="17"/>
                    <a:pt x="2" y="17"/>
                    <a:pt x="2" y="18"/>
                  </a:cubicBezTo>
                  <a:cubicBezTo>
                    <a:pt x="2" y="19"/>
                    <a:pt x="1" y="19"/>
                    <a:pt x="1" y="21"/>
                  </a:cubicBezTo>
                  <a:cubicBezTo>
                    <a:pt x="1" y="22"/>
                    <a:pt x="1" y="23"/>
                    <a:pt x="2" y="24"/>
                  </a:cubicBezTo>
                  <a:cubicBezTo>
                    <a:pt x="3" y="25"/>
                    <a:pt x="4" y="25"/>
                    <a:pt x="5" y="26"/>
                  </a:cubicBezTo>
                  <a:cubicBezTo>
                    <a:pt x="7" y="26"/>
                    <a:pt x="8" y="26"/>
                    <a:pt x="9" y="26"/>
                  </a:cubicBezTo>
                  <a:cubicBezTo>
                    <a:pt x="10" y="27"/>
                    <a:pt x="11" y="29"/>
                    <a:pt x="12" y="29"/>
                  </a:cubicBezTo>
                  <a:cubicBezTo>
                    <a:pt x="14" y="31"/>
                    <a:pt x="16" y="31"/>
                    <a:pt x="18" y="30"/>
                  </a:cubicBezTo>
                  <a:cubicBezTo>
                    <a:pt x="20" y="30"/>
                    <a:pt x="21" y="29"/>
                    <a:pt x="22" y="28"/>
                  </a:cubicBezTo>
                  <a:cubicBezTo>
                    <a:pt x="23" y="27"/>
                    <a:pt x="23" y="26"/>
                    <a:pt x="23" y="25"/>
                  </a:cubicBezTo>
                  <a:cubicBezTo>
                    <a:pt x="23" y="25"/>
                    <a:pt x="24" y="25"/>
                    <a:pt x="24" y="25"/>
                  </a:cubicBezTo>
                  <a:cubicBezTo>
                    <a:pt x="26" y="25"/>
                    <a:pt x="28" y="24"/>
                    <a:pt x="30" y="23"/>
                  </a:cubicBezTo>
                  <a:cubicBezTo>
                    <a:pt x="31" y="22"/>
                    <a:pt x="32" y="21"/>
                    <a:pt x="32" y="20"/>
                  </a:cubicBezTo>
                  <a:cubicBezTo>
                    <a:pt x="32" y="19"/>
                    <a:pt x="32" y="18"/>
                    <a:pt x="32" y="17"/>
                  </a:cubicBezTo>
                  <a:cubicBezTo>
                    <a:pt x="31" y="16"/>
                    <a:pt x="30" y="15"/>
                    <a:pt x="30" y="15"/>
                  </a:cubicBezTo>
                  <a:cubicBezTo>
                    <a:pt x="29" y="15"/>
                    <a:pt x="29" y="14"/>
                    <a:pt x="30" y="14"/>
                  </a:cubicBezTo>
                  <a:cubicBezTo>
                    <a:pt x="30" y="13"/>
                    <a:pt x="31" y="12"/>
                    <a:pt x="31" y="11"/>
                  </a:cubicBezTo>
                  <a:cubicBezTo>
                    <a:pt x="31" y="10"/>
                    <a:pt x="32" y="10"/>
                    <a:pt x="32" y="8"/>
                  </a:cubicBezTo>
                  <a:cubicBezTo>
                    <a:pt x="33" y="7"/>
                    <a:pt x="32" y="6"/>
                    <a:pt x="31" y="6"/>
                  </a:cubicBezTo>
                  <a:cubicBezTo>
                    <a:pt x="30" y="5"/>
                    <a:pt x="30" y="5"/>
                    <a:pt x="29" y="6"/>
                  </a:cubicBezTo>
                  <a:cubicBezTo>
                    <a:pt x="27" y="4"/>
                    <a:pt x="25" y="4"/>
                    <a:pt x="24" y="4"/>
                  </a:cubicBezTo>
                  <a:cubicBezTo>
                    <a:pt x="23" y="3"/>
                    <a:pt x="22" y="2"/>
                    <a:pt x="20" y="1"/>
                  </a:cubicBezTo>
                  <a:cubicBezTo>
                    <a:pt x="19" y="0"/>
                    <a:pt x="18" y="0"/>
                    <a:pt x="16" y="0"/>
                  </a:cubicBezTo>
                  <a:close/>
                  <a:moveTo>
                    <a:pt x="37" y="3"/>
                  </a:moveTo>
                  <a:cubicBezTo>
                    <a:pt x="37" y="3"/>
                    <a:pt x="37" y="4"/>
                    <a:pt x="37" y="4"/>
                  </a:cubicBezTo>
                  <a:cubicBezTo>
                    <a:pt x="37" y="5"/>
                    <a:pt x="38" y="5"/>
                    <a:pt x="38" y="5"/>
                  </a:cubicBezTo>
                  <a:cubicBezTo>
                    <a:pt x="38" y="4"/>
                    <a:pt x="38" y="3"/>
                    <a:pt x="38" y="3"/>
                  </a:cubicBezTo>
                  <a:cubicBezTo>
                    <a:pt x="38" y="3"/>
                    <a:pt x="38" y="3"/>
                    <a:pt x="37" y="3"/>
                  </a:cubicBezTo>
                  <a:close/>
                  <a:moveTo>
                    <a:pt x="40" y="3"/>
                  </a:moveTo>
                  <a:cubicBezTo>
                    <a:pt x="40" y="3"/>
                    <a:pt x="40" y="4"/>
                    <a:pt x="40" y="4"/>
                  </a:cubicBezTo>
                  <a:cubicBezTo>
                    <a:pt x="40" y="4"/>
                    <a:pt x="40" y="4"/>
                    <a:pt x="41" y="4"/>
                  </a:cubicBezTo>
                  <a:cubicBezTo>
                    <a:pt x="41" y="4"/>
                    <a:pt x="40" y="3"/>
                    <a:pt x="40" y="3"/>
                  </a:cubicBezTo>
                  <a:close/>
                  <a:moveTo>
                    <a:pt x="34" y="4"/>
                  </a:moveTo>
                  <a:cubicBezTo>
                    <a:pt x="34" y="4"/>
                    <a:pt x="33" y="5"/>
                    <a:pt x="33" y="5"/>
                  </a:cubicBezTo>
                  <a:cubicBezTo>
                    <a:pt x="33" y="6"/>
                    <a:pt x="34" y="7"/>
                    <a:pt x="35" y="6"/>
                  </a:cubicBezTo>
                  <a:cubicBezTo>
                    <a:pt x="35" y="6"/>
                    <a:pt x="36" y="5"/>
                    <a:pt x="35" y="4"/>
                  </a:cubicBezTo>
                  <a:cubicBezTo>
                    <a:pt x="35" y="4"/>
                    <a:pt x="35" y="4"/>
                    <a:pt x="34" y="4"/>
                  </a:cubicBezTo>
                  <a:close/>
                  <a:moveTo>
                    <a:pt x="42" y="4"/>
                  </a:moveTo>
                  <a:cubicBezTo>
                    <a:pt x="42" y="4"/>
                    <a:pt x="42" y="4"/>
                    <a:pt x="43" y="5"/>
                  </a:cubicBezTo>
                  <a:cubicBezTo>
                    <a:pt x="43" y="4"/>
                    <a:pt x="43" y="4"/>
                    <a:pt x="43" y="4"/>
                  </a:cubicBezTo>
                  <a:cubicBezTo>
                    <a:pt x="43" y="4"/>
                    <a:pt x="43" y="4"/>
                    <a:pt x="42" y="4"/>
                  </a:cubicBezTo>
                  <a:close/>
                  <a:moveTo>
                    <a:pt x="44" y="5"/>
                  </a:moveTo>
                  <a:cubicBezTo>
                    <a:pt x="44" y="5"/>
                    <a:pt x="44" y="5"/>
                    <a:pt x="44" y="5"/>
                  </a:cubicBezTo>
                  <a:cubicBezTo>
                    <a:pt x="44" y="5"/>
                    <a:pt x="44" y="5"/>
                    <a:pt x="44"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6" name="Freeform 236"/>
            <p:cNvSpPr>
              <a:spLocks noEditPoints="1"/>
            </p:cNvSpPr>
            <p:nvPr/>
          </p:nvSpPr>
          <p:spPr bwMode="auto">
            <a:xfrm>
              <a:off x="4589" y="2951"/>
              <a:ext cx="256" cy="176"/>
            </a:xfrm>
            <a:custGeom>
              <a:avLst/>
              <a:gdLst>
                <a:gd name="T0" fmla="*/ 17 w 45"/>
                <a:gd name="T1" fmla="*/ 0 h 31"/>
                <a:gd name="T2" fmla="*/ 12 w 45"/>
                <a:gd name="T3" fmla="*/ 2 h 31"/>
                <a:gd name="T4" fmla="*/ 10 w 45"/>
                <a:gd name="T5" fmla="*/ 5 h 31"/>
                <a:gd name="T6" fmla="*/ 10 w 45"/>
                <a:gd name="T7" fmla="*/ 6 h 31"/>
                <a:gd name="T8" fmla="*/ 3 w 45"/>
                <a:gd name="T9" fmla="*/ 8 h 31"/>
                <a:gd name="T10" fmla="*/ 1 w 45"/>
                <a:gd name="T11" fmla="*/ 12 h 31"/>
                <a:gd name="T12" fmla="*/ 2 w 45"/>
                <a:gd name="T13" fmla="*/ 16 h 31"/>
                <a:gd name="T14" fmla="*/ 3 w 45"/>
                <a:gd name="T15" fmla="*/ 18 h 31"/>
                <a:gd name="T16" fmla="*/ 2 w 45"/>
                <a:gd name="T17" fmla="*/ 21 h 31"/>
                <a:gd name="T18" fmla="*/ 3 w 45"/>
                <a:gd name="T19" fmla="*/ 24 h 31"/>
                <a:gd name="T20" fmla="*/ 6 w 45"/>
                <a:gd name="T21" fmla="*/ 26 h 31"/>
                <a:gd name="T22" fmla="*/ 10 w 45"/>
                <a:gd name="T23" fmla="*/ 26 h 31"/>
                <a:gd name="T24" fmla="*/ 13 w 45"/>
                <a:gd name="T25" fmla="*/ 29 h 31"/>
                <a:gd name="T26" fmla="*/ 19 w 45"/>
                <a:gd name="T27" fmla="*/ 31 h 31"/>
                <a:gd name="T28" fmla="*/ 23 w 45"/>
                <a:gd name="T29" fmla="*/ 28 h 31"/>
                <a:gd name="T30" fmla="*/ 24 w 45"/>
                <a:gd name="T31" fmla="*/ 26 h 31"/>
                <a:gd name="T32" fmla="*/ 25 w 45"/>
                <a:gd name="T33" fmla="*/ 25 h 31"/>
                <a:gd name="T34" fmla="*/ 31 w 45"/>
                <a:gd name="T35" fmla="*/ 23 h 31"/>
                <a:gd name="T36" fmla="*/ 33 w 45"/>
                <a:gd name="T37" fmla="*/ 20 h 31"/>
                <a:gd name="T38" fmla="*/ 33 w 45"/>
                <a:gd name="T39" fmla="*/ 17 h 31"/>
                <a:gd name="T40" fmla="*/ 30 w 45"/>
                <a:gd name="T41" fmla="*/ 15 h 31"/>
                <a:gd name="T42" fmla="*/ 31 w 45"/>
                <a:gd name="T43" fmla="*/ 14 h 31"/>
                <a:gd name="T44" fmla="*/ 32 w 45"/>
                <a:gd name="T45" fmla="*/ 11 h 31"/>
                <a:gd name="T46" fmla="*/ 33 w 45"/>
                <a:gd name="T47" fmla="*/ 9 h 31"/>
                <a:gd name="T48" fmla="*/ 32 w 45"/>
                <a:gd name="T49" fmla="*/ 6 h 31"/>
                <a:gd name="T50" fmla="*/ 30 w 45"/>
                <a:gd name="T51" fmla="*/ 6 h 31"/>
                <a:gd name="T52" fmla="*/ 25 w 45"/>
                <a:gd name="T53" fmla="*/ 4 h 31"/>
                <a:gd name="T54" fmla="*/ 21 w 45"/>
                <a:gd name="T55" fmla="*/ 1 h 31"/>
                <a:gd name="T56" fmla="*/ 17 w 45"/>
                <a:gd name="T57" fmla="*/ 0 h 31"/>
                <a:gd name="T58" fmla="*/ 38 w 45"/>
                <a:gd name="T59" fmla="*/ 3 h 31"/>
                <a:gd name="T60" fmla="*/ 38 w 45"/>
                <a:gd name="T61" fmla="*/ 5 h 31"/>
                <a:gd name="T62" fmla="*/ 39 w 45"/>
                <a:gd name="T63" fmla="*/ 5 h 31"/>
                <a:gd name="T64" fmla="*/ 39 w 45"/>
                <a:gd name="T65" fmla="*/ 3 h 31"/>
                <a:gd name="T66" fmla="*/ 38 w 45"/>
                <a:gd name="T67" fmla="*/ 3 h 31"/>
                <a:gd name="T68" fmla="*/ 41 w 45"/>
                <a:gd name="T69" fmla="*/ 4 h 31"/>
                <a:gd name="T70" fmla="*/ 41 w 45"/>
                <a:gd name="T71" fmla="*/ 4 h 31"/>
                <a:gd name="T72" fmla="*/ 41 w 45"/>
                <a:gd name="T73" fmla="*/ 4 h 31"/>
                <a:gd name="T74" fmla="*/ 41 w 45"/>
                <a:gd name="T75" fmla="*/ 4 h 31"/>
                <a:gd name="T76" fmla="*/ 35 w 45"/>
                <a:gd name="T77" fmla="*/ 4 h 31"/>
                <a:gd name="T78" fmla="*/ 34 w 45"/>
                <a:gd name="T79" fmla="*/ 6 h 31"/>
                <a:gd name="T80" fmla="*/ 36 w 45"/>
                <a:gd name="T81" fmla="*/ 7 h 31"/>
                <a:gd name="T82" fmla="*/ 36 w 45"/>
                <a:gd name="T83" fmla="*/ 5 h 31"/>
                <a:gd name="T84" fmla="*/ 35 w 45"/>
                <a:gd name="T85" fmla="*/ 4 h 31"/>
                <a:gd name="T86" fmla="*/ 43 w 45"/>
                <a:gd name="T87" fmla="*/ 4 h 31"/>
                <a:gd name="T88" fmla="*/ 43 w 45"/>
                <a:gd name="T89" fmla="*/ 5 h 31"/>
                <a:gd name="T90" fmla="*/ 44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1"/>
                    <a:pt x="12" y="2"/>
                  </a:cubicBezTo>
                  <a:cubicBezTo>
                    <a:pt x="11" y="3"/>
                    <a:pt x="10" y="4"/>
                    <a:pt x="10" y="5"/>
                  </a:cubicBezTo>
                  <a:cubicBezTo>
                    <a:pt x="10" y="6"/>
                    <a:pt x="10" y="6"/>
                    <a:pt x="10" y="6"/>
                  </a:cubicBezTo>
                  <a:cubicBezTo>
                    <a:pt x="8" y="6"/>
                    <a:pt x="5" y="6"/>
                    <a:pt x="3" y="8"/>
                  </a:cubicBezTo>
                  <a:cubicBezTo>
                    <a:pt x="2" y="9"/>
                    <a:pt x="1" y="10"/>
                    <a:pt x="1" y="12"/>
                  </a:cubicBezTo>
                  <a:cubicBezTo>
                    <a:pt x="0" y="14"/>
                    <a:pt x="1" y="15"/>
                    <a:pt x="2" y="16"/>
                  </a:cubicBezTo>
                  <a:cubicBezTo>
                    <a:pt x="2" y="17"/>
                    <a:pt x="3" y="18"/>
                    <a:pt x="3" y="18"/>
                  </a:cubicBezTo>
                  <a:cubicBezTo>
                    <a:pt x="3" y="19"/>
                    <a:pt x="2" y="20"/>
                    <a:pt x="2" y="21"/>
                  </a:cubicBezTo>
                  <a:cubicBezTo>
                    <a:pt x="2" y="22"/>
                    <a:pt x="2" y="23"/>
                    <a:pt x="3" y="24"/>
                  </a:cubicBezTo>
                  <a:cubicBezTo>
                    <a:pt x="4" y="25"/>
                    <a:pt x="5" y="26"/>
                    <a:pt x="6" y="26"/>
                  </a:cubicBezTo>
                  <a:cubicBezTo>
                    <a:pt x="8" y="26"/>
                    <a:pt x="9" y="26"/>
                    <a:pt x="10" y="26"/>
                  </a:cubicBezTo>
                  <a:cubicBezTo>
                    <a:pt x="11" y="28"/>
                    <a:pt x="12" y="29"/>
                    <a:pt x="13" y="29"/>
                  </a:cubicBezTo>
                  <a:cubicBezTo>
                    <a:pt x="15" y="31"/>
                    <a:pt x="17" y="31"/>
                    <a:pt x="19" y="31"/>
                  </a:cubicBezTo>
                  <a:cubicBezTo>
                    <a:pt x="21" y="30"/>
                    <a:pt x="22" y="30"/>
                    <a:pt x="23" y="28"/>
                  </a:cubicBezTo>
                  <a:cubicBezTo>
                    <a:pt x="24" y="28"/>
                    <a:pt x="24" y="27"/>
                    <a:pt x="24" y="26"/>
                  </a:cubicBezTo>
                  <a:cubicBezTo>
                    <a:pt x="24" y="25"/>
                    <a:pt x="25" y="25"/>
                    <a:pt x="25" y="25"/>
                  </a:cubicBezTo>
                  <a:cubicBezTo>
                    <a:pt x="27" y="25"/>
                    <a:pt x="29" y="24"/>
                    <a:pt x="31" y="23"/>
                  </a:cubicBezTo>
                  <a:cubicBezTo>
                    <a:pt x="32" y="22"/>
                    <a:pt x="33" y="21"/>
                    <a:pt x="33" y="20"/>
                  </a:cubicBezTo>
                  <a:cubicBezTo>
                    <a:pt x="33" y="19"/>
                    <a:pt x="33" y="18"/>
                    <a:pt x="33" y="17"/>
                  </a:cubicBezTo>
                  <a:cubicBezTo>
                    <a:pt x="32" y="16"/>
                    <a:pt x="31" y="15"/>
                    <a:pt x="30" y="15"/>
                  </a:cubicBezTo>
                  <a:cubicBezTo>
                    <a:pt x="30" y="15"/>
                    <a:pt x="30" y="14"/>
                    <a:pt x="31" y="14"/>
                  </a:cubicBezTo>
                  <a:cubicBezTo>
                    <a:pt x="31" y="13"/>
                    <a:pt x="32" y="12"/>
                    <a:pt x="32" y="11"/>
                  </a:cubicBezTo>
                  <a:cubicBezTo>
                    <a:pt x="32" y="11"/>
                    <a:pt x="33" y="10"/>
                    <a:pt x="33" y="9"/>
                  </a:cubicBezTo>
                  <a:cubicBezTo>
                    <a:pt x="34" y="7"/>
                    <a:pt x="33" y="6"/>
                    <a:pt x="32" y="6"/>
                  </a:cubicBezTo>
                  <a:cubicBezTo>
                    <a:pt x="31" y="6"/>
                    <a:pt x="30" y="6"/>
                    <a:pt x="30" y="6"/>
                  </a:cubicBezTo>
                  <a:cubicBezTo>
                    <a:pt x="28" y="5"/>
                    <a:pt x="26" y="4"/>
                    <a:pt x="25" y="4"/>
                  </a:cubicBezTo>
                  <a:cubicBezTo>
                    <a:pt x="24" y="3"/>
                    <a:pt x="23" y="2"/>
                    <a:pt x="21" y="1"/>
                  </a:cubicBezTo>
                  <a:cubicBezTo>
                    <a:pt x="20" y="0"/>
                    <a:pt x="19" y="0"/>
                    <a:pt x="17" y="0"/>
                  </a:cubicBezTo>
                  <a:close/>
                  <a:moveTo>
                    <a:pt x="38" y="3"/>
                  </a:moveTo>
                  <a:cubicBezTo>
                    <a:pt x="38" y="3"/>
                    <a:pt x="38" y="4"/>
                    <a:pt x="38" y="5"/>
                  </a:cubicBezTo>
                  <a:cubicBezTo>
                    <a:pt x="38" y="5"/>
                    <a:pt x="39" y="5"/>
                    <a:pt x="39" y="5"/>
                  </a:cubicBezTo>
                  <a:cubicBezTo>
                    <a:pt x="39" y="5"/>
                    <a:pt x="39" y="4"/>
                    <a:pt x="39" y="3"/>
                  </a:cubicBezTo>
                  <a:cubicBezTo>
                    <a:pt x="39" y="3"/>
                    <a:pt x="39" y="3"/>
                    <a:pt x="38" y="3"/>
                  </a:cubicBezTo>
                  <a:close/>
                  <a:moveTo>
                    <a:pt x="41" y="4"/>
                  </a:moveTo>
                  <a:cubicBezTo>
                    <a:pt x="41" y="4"/>
                    <a:pt x="41" y="4"/>
                    <a:pt x="41" y="4"/>
                  </a:cubicBezTo>
                  <a:cubicBezTo>
                    <a:pt x="41" y="4"/>
                    <a:pt x="41" y="4"/>
                    <a:pt x="41" y="4"/>
                  </a:cubicBezTo>
                  <a:cubicBezTo>
                    <a:pt x="41" y="4"/>
                    <a:pt x="41" y="4"/>
                    <a:pt x="41" y="4"/>
                  </a:cubicBezTo>
                  <a:close/>
                  <a:moveTo>
                    <a:pt x="35" y="4"/>
                  </a:moveTo>
                  <a:cubicBezTo>
                    <a:pt x="35" y="4"/>
                    <a:pt x="34" y="5"/>
                    <a:pt x="34" y="6"/>
                  </a:cubicBezTo>
                  <a:cubicBezTo>
                    <a:pt x="34" y="6"/>
                    <a:pt x="35" y="7"/>
                    <a:pt x="36" y="7"/>
                  </a:cubicBezTo>
                  <a:cubicBezTo>
                    <a:pt x="36" y="7"/>
                    <a:pt x="37" y="5"/>
                    <a:pt x="36" y="5"/>
                  </a:cubicBezTo>
                  <a:cubicBezTo>
                    <a:pt x="36" y="4"/>
                    <a:pt x="36" y="4"/>
                    <a:pt x="35" y="4"/>
                  </a:cubicBezTo>
                  <a:close/>
                  <a:moveTo>
                    <a:pt x="43" y="4"/>
                  </a:moveTo>
                  <a:cubicBezTo>
                    <a:pt x="43" y="4"/>
                    <a:pt x="43" y="5"/>
                    <a:pt x="43" y="5"/>
                  </a:cubicBezTo>
                  <a:cubicBezTo>
                    <a:pt x="44" y="5"/>
                    <a:pt x="44" y="4"/>
                    <a:pt x="44" y="4"/>
                  </a:cubicBezTo>
                  <a:cubicBezTo>
                    <a:pt x="44"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7" name="Freeform 237"/>
            <p:cNvSpPr>
              <a:spLocks noEditPoints="1"/>
            </p:cNvSpPr>
            <p:nvPr/>
          </p:nvSpPr>
          <p:spPr bwMode="auto">
            <a:xfrm>
              <a:off x="4578" y="3195"/>
              <a:ext cx="255" cy="176"/>
            </a:xfrm>
            <a:custGeom>
              <a:avLst/>
              <a:gdLst>
                <a:gd name="T0" fmla="*/ 17 w 45"/>
                <a:gd name="T1" fmla="*/ 0 h 31"/>
                <a:gd name="T2" fmla="*/ 11 w 45"/>
                <a:gd name="T3" fmla="*/ 2 h 31"/>
                <a:gd name="T4" fmla="*/ 10 w 45"/>
                <a:gd name="T5" fmla="*/ 5 h 31"/>
                <a:gd name="T6" fmla="*/ 10 w 45"/>
                <a:gd name="T7" fmla="*/ 6 h 31"/>
                <a:gd name="T8" fmla="*/ 3 w 45"/>
                <a:gd name="T9" fmla="*/ 7 h 31"/>
                <a:gd name="T10" fmla="*/ 0 w 45"/>
                <a:gd name="T11" fmla="*/ 11 h 31"/>
                <a:gd name="T12" fmla="*/ 1 w 45"/>
                <a:gd name="T13" fmla="*/ 16 h 31"/>
                <a:gd name="T14" fmla="*/ 3 w 45"/>
                <a:gd name="T15" fmla="*/ 17 h 31"/>
                <a:gd name="T16" fmla="*/ 1 w 45"/>
                <a:gd name="T17" fmla="*/ 20 h 31"/>
                <a:gd name="T18" fmla="*/ 2 w 45"/>
                <a:gd name="T19" fmla="*/ 23 h 31"/>
                <a:gd name="T20" fmla="*/ 6 w 45"/>
                <a:gd name="T21" fmla="*/ 25 h 31"/>
                <a:gd name="T22" fmla="*/ 10 w 45"/>
                <a:gd name="T23" fmla="*/ 26 h 31"/>
                <a:gd name="T24" fmla="*/ 12 w 45"/>
                <a:gd name="T25" fmla="*/ 29 h 31"/>
                <a:gd name="T26" fmla="*/ 19 w 45"/>
                <a:gd name="T27" fmla="*/ 30 h 31"/>
                <a:gd name="T28" fmla="*/ 23 w 45"/>
                <a:gd name="T29" fmla="*/ 28 h 31"/>
                <a:gd name="T30" fmla="*/ 24 w 45"/>
                <a:gd name="T31" fmla="*/ 25 h 31"/>
                <a:gd name="T32" fmla="*/ 24 w 45"/>
                <a:gd name="T33" fmla="*/ 24 h 31"/>
                <a:gd name="T34" fmla="*/ 31 w 45"/>
                <a:gd name="T35" fmla="*/ 22 h 31"/>
                <a:gd name="T36" fmla="*/ 33 w 45"/>
                <a:gd name="T37" fmla="*/ 19 h 31"/>
                <a:gd name="T38" fmla="*/ 32 w 45"/>
                <a:gd name="T39" fmla="*/ 16 h 31"/>
                <a:gd name="T40" fmla="*/ 30 w 45"/>
                <a:gd name="T41" fmla="*/ 14 h 31"/>
                <a:gd name="T42" fmla="*/ 30 w 45"/>
                <a:gd name="T43" fmla="*/ 14 h 31"/>
                <a:gd name="T44" fmla="*/ 31 w 45"/>
                <a:gd name="T45" fmla="*/ 10 h 31"/>
                <a:gd name="T46" fmla="*/ 33 w 45"/>
                <a:gd name="T47" fmla="*/ 8 h 31"/>
                <a:gd name="T48" fmla="*/ 32 w 45"/>
                <a:gd name="T49" fmla="*/ 5 h 31"/>
                <a:gd name="T50" fmla="*/ 29 w 45"/>
                <a:gd name="T51" fmla="*/ 5 h 31"/>
                <a:gd name="T52" fmla="*/ 24 w 45"/>
                <a:gd name="T53" fmla="*/ 4 h 31"/>
                <a:gd name="T54" fmla="*/ 21 w 45"/>
                <a:gd name="T55" fmla="*/ 0 h 31"/>
                <a:gd name="T56" fmla="*/ 17 w 45"/>
                <a:gd name="T57" fmla="*/ 0 h 31"/>
                <a:gd name="T58" fmla="*/ 38 w 45"/>
                <a:gd name="T59" fmla="*/ 3 h 31"/>
                <a:gd name="T60" fmla="*/ 38 w 45"/>
                <a:gd name="T61" fmla="*/ 4 h 31"/>
                <a:gd name="T62" fmla="*/ 38 w 45"/>
                <a:gd name="T63" fmla="*/ 4 h 31"/>
                <a:gd name="T64" fmla="*/ 38 w 45"/>
                <a:gd name="T65" fmla="*/ 3 h 31"/>
                <a:gd name="T66" fmla="*/ 38 w 45"/>
                <a:gd name="T67" fmla="*/ 3 h 31"/>
                <a:gd name="T68" fmla="*/ 41 w 45"/>
                <a:gd name="T69" fmla="*/ 3 h 31"/>
                <a:gd name="T70" fmla="*/ 40 w 45"/>
                <a:gd name="T71" fmla="*/ 3 h 31"/>
                <a:gd name="T72" fmla="*/ 41 w 45"/>
                <a:gd name="T73" fmla="*/ 3 h 31"/>
                <a:gd name="T74" fmla="*/ 41 w 45"/>
                <a:gd name="T75" fmla="*/ 3 h 31"/>
                <a:gd name="T76" fmla="*/ 35 w 45"/>
                <a:gd name="T77" fmla="*/ 3 h 31"/>
                <a:gd name="T78" fmla="*/ 34 w 45"/>
                <a:gd name="T79" fmla="*/ 5 h 31"/>
                <a:gd name="T80" fmla="*/ 35 w 45"/>
                <a:gd name="T81" fmla="*/ 6 h 31"/>
                <a:gd name="T82" fmla="*/ 36 w 45"/>
                <a:gd name="T83" fmla="*/ 4 h 31"/>
                <a:gd name="T84" fmla="*/ 35 w 45"/>
                <a:gd name="T85" fmla="*/ 3 h 31"/>
                <a:gd name="T86" fmla="*/ 43 w 45"/>
                <a:gd name="T87" fmla="*/ 3 h 31"/>
                <a:gd name="T88" fmla="*/ 43 w 45"/>
                <a:gd name="T89" fmla="*/ 4 h 31"/>
                <a:gd name="T90" fmla="*/ 43 w 45"/>
                <a:gd name="T91" fmla="*/ 4 h 31"/>
                <a:gd name="T92" fmla="*/ 43 w 45"/>
                <a:gd name="T93" fmla="*/ 3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0"/>
                    <a:pt x="11" y="2"/>
                  </a:cubicBezTo>
                  <a:cubicBezTo>
                    <a:pt x="10" y="2"/>
                    <a:pt x="10" y="3"/>
                    <a:pt x="10" y="5"/>
                  </a:cubicBezTo>
                  <a:cubicBezTo>
                    <a:pt x="10" y="5"/>
                    <a:pt x="10" y="5"/>
                    <a:pt x="10" y="6"/>
                  </a:cubicBezTo>
                  <a:cubicBezTo>
                    <a:pt x="7" y="5"/>
                    <a:pt x="5" y="6"/>
                    <a:pt x="3" y="7"/>
                  </a:cubicBezTo>
                  <a:cubicBezTo>
                    <a:pt x="1" y="8"/>
                    <a:pt x="1" y="10"/>
                    <a:pt x="0" y="11"/>
                  </a:cubicBezTo>
                  <a:cubicBezTo>
                    <a:pt x="0" y="13"/>
                    <a:pt x="0" y="14"/>
                    <a:pt x="1" y="16"/>
                  </a:cubicBezTo>
                  <a:cubicBezTo>
                    <a:pt x="2" y="16"/>
                    <a:pt x="2" y="17"/>
                    <a:pt x="3" y="17"/>
                  </a:cubicBezTo>
                  <a:cubicBezTo>
                    <a:pt x="2" y="18"/>
                    <a:pt x="1" y="19"/>
                    <a:pt x="1" y="20"/>
                  </a:cubicBezTo>
                  <a:cubicBezTo>
                    <a:pt x="1" y="21"/>
                    <a:pt x="2" y="22"/>
                    <a:pt x="2" y="23"/>
                  </a:cubicBezTo>
                  <a:cubicBezTo>
                    <a:pt x="3" y="24"/>
                    <a:pt x="5" y="25"/>
                    <a:pt x="6" y="25"/>
                  </a:cubicBezTo>
                  <a:cubicBezTo>
                    <a:pt x="7" y="26"/>
                    <a:pt x="9" y="26"/>
                    <a:pt x="10" y="26"/>
                  </a:cubicBezTo>
                  <a:cubicBezTo>
                    <a:pt x="10" y="27"/>
                    <a:pt x="11" y="28"/>
                    <a:pt x="12" y="29"/>
                  </a:cubicBezTo>
                  <a:cubicBezTo>
                    <a:pt x="14" y="30"/>
                    <a:pt x="17" y="31"/>
                    <a:pt x="19" y="30"/>
                  </a:cubicBezTo>
                  <a:cubicBezTo>
                    <a:pt x="20" y="30"/>
                    <a:pt x="22" y="29"/>
                    <a:pt x="23" y="28"/>
                  </a:cubicBezTo>
                  <a:cubicBezTo>
                    <a:pt x="23" y="27"/>
                    <a:pt x="24" y="26"/>
                    <a:pt x="24" y="25"/>
                  </a:cubicBezTo>
                  <a:cubicBezTo>
                    <a:pt x="24" y="25"/>
                    <a:pt x="24" y="24"/>
                    <a:pt x="24" y="24"/>
                  </a:cubicBezTo>
                  <a:cubicBezTo>
                    <a:pt x="27" y="24"/>
                    <a:pt x="29" y="24"/>
                    <a:pt x="31" y="22"/>
                  </a:cubicBezTo>
                  <a:cubicBezTo>
                    <a:pt x="32" y="22"/>
                    <a:pt x="32" y="21"/>
                    <a:pt x="33" y="19"/>
                  </a:cubicBezTo>
                  <a:cubicBezTo>
                    <a:pt x="33" y="18"/>
                    <a:pt x="33" y="17"/>
                    <a:pt x="32" y="16"/>
                  </a:cubicBezTo>
                  <a:cubicBezTo>
                    <a:pt x="32" y="15"/>
                    <a:pt x="31" y="15"/>
                    <a:pt x="30" y="14"/>
                  </a:cubicBezTo>
                  <a:cubicBezTo>
                    <a:pt x="30" y="14"/>
                    <a:pt x="30" y="14"/>
                    <a:pt x="30" y="14"/>
                  </a:cubicBezTo>
                  <a:cubicBezTo>
                    <a:pt x="31" y="13"/>
                    <a:pt x="31" y="11"/>
                    <a:pt x="31" y="10"/>
                  </a:cubicBezTo>
                  <a:cubicBezTo>
                    <a:pt x="32" y="10"/>
                    <a:pt x="33" y="9"/>
                    <a:pt x="33" y="8"/>
                  </a:cubicBezTo>
                  <a:cubicBezTo>
                    <a:pt x="33" y="7"/>
                    <a:pt x="32" y="6"/>
                    <a:pt x="32" y="5"/>
                  </a:cubicBezTo>
                  <a:cubicBezTo>
                    <a:pt x="31" y="5"/>
                    <a:pt x="30" y="5"/>
                    <a:pt x="29" y="5"/>
                  </a:cubicBezTo>
                  <a:cubicBezTo>
                    <a:pt x="28" y="4"/>
                    <a:pt x="26" y="3"/>
                    <a:pt x="24" y="4"/>
                  </a:cubicBezTo>
                  <a:cubicBezTo>
                    <a:pt x="24" y="2"/>
                    <a:pt x="22" y="1"/>
                    <a:pt x="21" y="0"/>
                  </a:cubicBezTo>
                  <a:cubicBezTo>
                    <a:pt x="20" y="0"/>
                    <a:pt x="18" y="0"/>
                    <a:pt x="17" y="0"/>
                  </a:cubicBezTo>
                  <a:close/>
                  <a:moveTo>
                    <a:pt x="38" y="3"/>
                  </a:moveTo>
                  <a:cubicBezTo>
                    <a:pt x="38" y="3"/>
                    <a:pt x="37" y="4"/>
                    <a:pt x="38" y="4"/>
                  </a:cubicBezTo>
                  <a:cubicBezTo>
                    <a:pt x="38" y="4"/>
                    <a:pt x="38" y="5"/>
                    <a:pt x="38" y="4"/>
                  </a:cubicBezTo>
                  <a:cubicBezTo>
                    <a:pt x="39" y="4"/>
                    <a:pt x="39" y="3"/>
                    <a:pt x="38" y="3"/>
                  </a:cubicBezTo>
                  <a:cubicBezTo>
                    <a:pt x="38" y="3"/>
                    <a:pt x="38" y="3"/>
                    <a:pt x="38" y="3"/>
                  </a:cubicBezTo>
                  <a:close/>
                  <a:moveTo>
                    <a:pt x="41" y="3"/>
                  </a:moveTo>
                  <a:cubicBezTo>
                    <a:pt x="41" y="3"/>
                    <a:pt x="40" y="3"/>
                    <a:pt x="40" y="3"/>
                  </a:cubicBezTo>
                  <a:cubicBezTo>
                    <a:pt x="41" y="4"/>
                    <a:pt x="41" y="4"/>
                    <a:pt x="41" y="3"/>
                  </a:cubicBezTo>
                  <a:cubicBezTo>
                    <a:pt x="41" y="3"/>
                    <a:pt x="41" y="3"/>
                    <a:pt x="41" y="3"/>
                  </a:cubicBezTo>
                  <a:close/>
                  <a:moveTo>
                    <a:pt x="35" y="3"/>
                  </a:moveTo>
                  <a:cubicBezTo>
                    <a:pt x="34" y="3"/>
                    <a:pt x="34" y="4"/>
                    <a:pt x="34" y="5"/>
                  </a:cubicBezTo>
                  <a:cubicBezTo>
                    <a:pt x="34" y="6"/>
                    <a:pt x="35" y="6"/>
                    <a:pt x="35" y="6"/>
                  </a:cubicBezTo>
                  <a:cubicBezTo>
                    <a:pt x="36" y="6"/>
                    <a:pt x="36" y="5"/>
                    <a:pt x="36" y="4"/>
                  </a:cubicBezTo>
                  <a:cubicBezTo>
                    <a:pt x="36" y="4"/>
                    <a:pt x="35" y="3"/>
                    <a:pt x="35" y="3"/>
                  </a:cubicBezTo>
                  <a:close/>
                  <a:moveTo>
                    <a:pt x="43" y="3"/>
                  </a:moveTo>
                  <a:cubicBezTo>
                    <a:pt x="43" y="4"/>
                    <a:pt x="43" y="4"/>
                    <a:pt x="43" y="4"/>
                  </a:cubicBezTo>
                  <a:cubicBezTo>
                    <a:pt x="43" y="4"/>
                    <a:pt x="43" y="4"/>
                    <a:pt x="43" y="4"/>
                  </a:cubicBezTo>
                  <a:cubicBezTo>
                    <a:pt x="43" y="4"/>
                    <a:pt x="43" y="3"/>
                    <a:pt x="43" y="3"/>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8" name="Rectangle 238"/>
            <p:cNvSpPr>
              <a:spLocks noChangeArrowheads="1"/>
            </p:cNvSpPr>
            <p:nvPr/>
          </p:nvSpPr>
          <p:spPr bwMode="auto">
            <a:xfrm>
              <a:off x="1007" y="1403"/>
              <a:ext cx="1131" cy="262"/>
            </a:xfrm>
            <a:prstGeom prst="rect">
              <a:avLst/>
            </a:prstGeom>
            <a:solidFill>
              <a:srgbClr val="FFFFFF"/>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49" name="Freeform 239"/>
            <p:cNvSpPr>
              <a:spLocks noEditPoints="1"/>
            </p:cNvSpPr>
            <p:nvPr/>
          </p:nvSpPr>
          <p:spPr bwMode="auto">
            <a:xfrm>
              <a:off x="1126" y="1443"/>
              <a:ext cx="256" cy="177"/>
            </a:xfrm>
            <a:custGeom>
              <a:avLst/>
              <a:gdLst>
                <a:gd name="T0" fmla="*/ 17 w 45"/>
                <a:gd name="T1" fmla="*/ 0 h 31"/>
                <a:gd name="T2" fmla="*/ 12 w 45"/>
                <a:gd name="T3" fmla="*/ 2 h 31"/>
                <a:gd name="T4" fmla="*/ 10 w 45"/>
                <a:gd name="T5" fmla="*/ 5 h 31"/>
                <a:gd name="T6" fmla="*/ 10 w 45"/>
                <a:gd name="T7" fmla="*/ 6 h 31"/>
                <a:gd name="T8" fmla="*/ 3 w 45"/>
                <a:gd name="T9" fmla="*/ 7 h 31"/>
                <a:gd name="T10" fmla="*/ 1 w 45"/>
                <a:gd name="T11" fmla="*/ 11 h 31"/>
                <a:gd name="T12" fmla="*/ 2 w 45"/>
                <a:gd name="T13" fmla="*/ 16 h 31"/>
                <a:gd name="T14" fmla="*/ 3 w 45"/>
                <a:gd name="T15" fmla="*/ 18 h 31"/>
                <a:gd name="T16" fmla="*/ 2 w 45"/>
                <a:gd name="T17" fmla="*/ 20 h 31"/>
                <a:gd name="T18" fmla="*/ 3 w 45"/>
                <a:gd name="T19" fmla="*/ 23 h 31"/>
                <a:gd name="T20" fmla="*/ 6 w 45"/>
                <a:gd name="T21" fmla="*/ 26 h 31"/>
                <a:gd name="T22" fmla="*/ 10 w 45"/>
                <a:gd name="T23" fmla="*/ 26 h 31"/>
                <a:gd name="T24" fmla="*/ 12 w 45"/>
                <a:gd name="T25" fmla="*/ 29 h 31"/>
                <a:gd name="T26" fmla="*/ 19 w 45"/>
                <a:gd name="T27" fmla="*/ 30 h 31"/>
                <a:gd name="T28" fmla="*/ 23 w 45"/>
                <a:gd name="T29" fmla="*/ 28 h 31"/>
                <a:gd name="T30" fmla="*/ 24 w 45"/>
                <a:gd name="T31" fmla="*/ 25 h 31"/>
                <a:gd name="T32" fmla="*/ 25 w 45"/>
                <a:gd name="T33" fmla="*/ 24 h 31"/>
                <a:gd name="T34" fmla="*/ 31 w 45"/>
                <a:gd name="T35" fmla="*/ 22 h 31"/>
                <a:gd name="T36" fmla="*/ 33 w 45"/>
                <a:gd name="T37" fmla="*/ 19 h 31"/>
                <a:gd name="T38" fmla="*/ 33 w 45"/>
                <a:gd name="T39" fmla="*/ 17 h 31"/>
                <a:gd name="T40" fmla="*/ 30 w 45"/>
                <a:gd name="T41" fmla="*/ 14 h 31"/>
                <a:gd name="T42" fmla="*/ 30 w 45"/>
                <a:gd name="T43" fmla="*/ 14 h 31"/>
                <a:gd name="T44" fmla="*/ 31 w 45"/>
                <a:gd name="T45" fmla="*/ 10 h 31"/>
                <a:gd name="T46" fmla="*/ 33 w 45"/>
                <a:gd name="T47" fmla="*/ 8 h 31"/>
                <a:gd name="T48" fmla="*/ 32 w 45"/>
                <a:gd name="T49" fmla="*/ 5 h 31"/>
                <a:gd name="T50" fmla="*/ 30 w 45"/>
                <a:gd name="T51" fmla="*/ 5 h 31"/>
                <a:gd name="T52" fmla="*/ 24 w 45"/>
                <a:gd name="T53" fmla="*/ 4 h 31"/>
                <a:gd name="T54" fmla="*/ 21 w 45"/>
                <a:gd name="T55" fmla="*/ 1 h 31"/>
                <a:gd name="T56" fmla="*/ 17 w 45"/>
                <a:gd name="T57" fmla="*/ 0 h 31"/>
                <a:gd name="T58" fmla="*/ 38 w 45"/>
                <a:gd name="T59" fmla="*/ 3 h 31"/>
                <a:gd name="T60" fmla="*/ 38 w 45"/>
                <a:gd name="T61" fmla="*/ 4 h 31"/>
                <a:gd name="T62" fmla="*/ 39 w 45"/>
                <a:gd name="T63" fmla="*/ 4 h 31"/>
                <a:gd name="T64" fmla="*/ 39 w 45"/>
                <a:gd name="T65" fmla="*/ 3 h 31"/>
                <a:gd name="T66" fmla="*/ 38 w 45"/>
                <a:gd name="T67" fmla="*/ 3 h 31"/>
                <a:gd name="T68" fmla="*/ 41 w 45"/>
                <a:gd name="T69" fmla="*/ 3 h 31"/>
                <a:gd name="T70" fmla="*/ 41 w 45"/>
                <a:gd name="T71" fmla="*/ 4 h 31"/>
                <a:gd name="T72" fmla="*/ 41 w 45"/>
                <a:gd name="T73" fmla="*/ 3 h 31"/>
                <a:gd name="T74" fmla="*/ 41 w 45"/>
                <a:gd name="T75" fmla="*/ 3 h 31"/>
                <a:gd name="T76" fmla="*/ 35 w 45"/>
                <a:gd name="T77" fmla="*/ 4 h 31"/>
                <a:gd name="T78" fmla="*/ 34 w 45"/>
                <a:gd name="T79" fmla="*/ 5 h 31"/>
                <a:gd name="T80" fmla="*/ 35 w 45"/>
                <a:gd name="T81" fmla="*/ 6 h 31"/>
                <a:gd name="T82" fmla="*/ 36 w 45"/>
                <a:gd name="T83" fmla="*/ 4 h 31"/>
                <a:gd name="T84" fmla="*/ 35 w 45"/>
                <a:gd name="T85" fmla="*/ 4 h 31"/>
                <a:gd name="T86" fmla="*/ 43 w 45"/>
                <a:gd name="T87" fmla="*/ 4 h 31"/>
                <a:gd name="T88" fmla="*/ 43 w 45"/>
                <a:gd name="T89" fmla="*/ 4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0"/>
                    <a:pt x="12" y="2"/>
                  </a:cubicBezTo>
                  <a:cubicBezTo>
                    <a:pt x="11" y="2"/>
                    <a:pt x="10" y="4"/>
                    <a:pt x="10" y="5"/>
                  </a:cubicBezTo>
                  <a:cubicBezTo>
                    <a:pt x="10" y="5"/>
                    <a:pt x="10" y="5"/>
                    <a:pt x="10" y="6"/>
                  </a:cubicBezTo>
                  <a:cubicBezTo>
                    <a:pt x="7" y="5"/>
                    <a:pt x="5" y="6"/>
                    <a:pt x="3" y="7"/>
                  </a:cubicBezTo>
                  <a:cubicBezTo>
                    <a:pt x="2" y="8"/>
                    <a:pt x="1" y="10"/>
                    <a:pt x="1" y="11"/>
                  </a:cubicBezTo>
                  <a:cubicBezTo>
                    <a:pt x="0" y="13"/>
                    <a:pt x="1" y="15"/>
                    <a:pt x="2" y="16"/>
                  </a:cubicBezTo>
                  <a:cubicBezTo>
                    <a:pt x="2" y="16"/>
                    <a:pt x="3" y="17"/>
                    <a:pt x="3" y="18"/>
                  </a:cubicBezTo>
                  <a:cubicBezTo>
                    <a:pt x="2" y="18"/>
                    <a:pt x="2" y="19"/>
                    <a:pt x="2" y="20"/>
                  </a:cubicBezTo>
                  <a:cubicBezTo>
                    <a:pt x="1" y="21"/>
                    <a:pt x="2" y="22"/>
                    <a:pt x="3" y="23"/>
                  </a:cubicBezTo>
                  <a:cubicBezTo>
                    <a:pt x="4" y="24"/>
                    <a:pt x="5" y="25"/>
                    <a:pt x="6" y="26"/>
                  </a:cubicBezTo>
                  <a:cubicBezTo>
                    <a:pt x="8" y="26"/>
                    <a:pt x="9" y="26"/>
                    <a:pt x="10" y="26"/>
                  </a:cubicBezTo>
                  <a:cubicBezTo>
                    <a:pt x="11" y="27"/>
                    <a:pt x="11" y="28"/>
                    <a:pt x="12" y="29"/>
                  </a:cubicBezTo>
                  <a:cubicBezTo>
                    <a:pt x="15" y="30"/>
                    <a:pt x="17" y="31"/>
                    <a:pt x="19" y="30"/>
                  </a:cubicBezTo>
                  <a:cubicBezTo>
                    <a:pt x="21" y="30"/>
                    <a:pt x="22" y="29"/>
                    <a:pt x="23" y="28"/>
                  </a:cubicBezTo>
                  <a:cubicBezTo>
                    <a:pt x="24" y="27"/>
                    <a:pt x="24" y="26"/>
                    <a:pt x="24" y="25"/>
                  </a:cubicBezTo>
                  <a:cubicBezTo>
                    <a:pt x="24" y="25"/>
                    <a:pt x="24" y="24"/>
                    <a:pt x="25" y="24"/>
                  </a:cubicBezTo>
                  <a:cubicBezTo>
                    <a:pt x="27" y="24"/>
                    <a:pt x="29" y="24"/>
                    <a:pt x="31" y="22"/>
                  </a:cubicBezTo>
                  <a:cubicBezTo>
                    <a:pt x="32" y="22"/>
                    <a:pt x="33" y="21"/>
                    <a:pt x="33" y="19"/>
                  </a:cubicBezTo>
                  <a:cubicBezTo>
                    <a:pt x="33" y="18"/>
                    <a:pt x="33" y="17"/>
                    <a:pt x="33" y="17"/>
                  </a:cubicBezTo>
                  <a:cubicBezTo>
                    <a:pt x="32" y="16"/>
                    <a:pt x="31" y="15"/>
                    <a:pt x="30" y="14"/>
                  </a:cubicBezTo>
                  <a:cubicBezTo>
                    <a:pt x="30" y="14"/>
                    <a:pt x="30" y="14"/>
                    <a:pt x="30" y="14"/>
                  </a:cubicBezTo>
                  <a:cubicBezTo>
                    <a:pt x="31" y="13"/>
                    <a:pt x="31" y="12"/>
                    <a:pt x="31" y="10"/>
                  </a:cubicBezTo>
                  <a:cubicBezTo>
                    <a:pt x="32" y="10"/>
                    <a:pt x="33" y="9"/>
                    <a:pt x="33" y="8"/>
                  </a:cubicBezTo>
                  <a:cubicBezTo>
                    <a:pt x="33" y="7"/>
                    <a:pt x="33" y="6"/>
                    <a:pt x="32" y="5"/>
                  </a:cubicBezTo>
                  <a:cubicBezTo>
                    <a:pt x="31" y="5"/>
                    <a:pt x="30" y="5"/>
                    <a:pt x="30" y="5"/>
                  </a:cubicBezTo>
                  <a:cubicBezTo>
                    <a:pt x="28" y="4"/>
                    <a:pt x="26" y="3"/>
                    <a:pt x="24" y="4"/>
                  </a:cubicBezTo>
                  <a:cubicBezTo>
                    <a:pt x="24" y="2"/>
                    <a:pt x="23" y="1"/>
                    <a:pt x="21" y="1"/>
                  </a:cubicBezTo>
                  <a:cubicBezTo>
                    <a:pt x="20" y="0"/>
                    <a:pt x="19" y="0"/>
                    <a:pt x="17" y="0"/>
                  </a:cubicBezTo>
                  <a:close/>
                  <a:moveTo>
                    <a:pt x="38" y="3"/>
                  </a:moveTo>
                  <a:cubicBezTo>
                    <a:pt x="38" y="3"/>
                    <a:pt x="38" y="4"/>
                    <a:pt x="38" y="4"/>
                  </a:cubicBezTo>
                  <a:cubicBezTo>
                    <a:pt x="38" y="4"/>
                    <a:pt x="38" y="5"/>
                    <a:pt x="39" y="4"/>
                  </a:cubicBezTo>
                  <a:cubicBezTo>
                    <a:pt x="39" y="4"/>
                    <a:pt x="39" y="3"/>
                    <a:pt x="39" y="3"/>
                  </a:cubicBezTo>
                  <a:cubicBezTo>
                    <a:pt x="38" y="3"/>
                    <a:pt x="38" y="3"/>
                    <a:pt x="38" y="3"/>
                  </a:cubicBezTo>
                  <a:close/>
                  <a:moveTo>
                    <a:pt x="41" y="3"/>
                  </a:moveTo>
                  <a:cubicBezTo>
                    <a:pt x="41" y="3"/>
                    <a:pt x="41" y="3"/>
                    <a:pt x="41" y="4"/>
                  </a:cubicBezTo>
                  <a:cubicBezTo>
                    <a:pt x="41" y="4"/>
                    <a:pt x="41" y="4"/>
                    <a:pt x="41" y="3"/>
                  </a:cubicBezTo>
                  <a:cubicBezTo>
                    <a:pt x="41" y="3"/>
                    <a:pt x="41" y="3"/>
                    <a:pt x="41" y="3"/>
                  </a:cubicBezTo>
                  <a:close/>
                  <a:moveTo>
                    <a:pt x="35" y="4"/>
                  </a:moveTo>
                  <a:cubicBezTo>
                    <a:pt x="35" y="4"/>
                    <a:pt x="34" y="4"/>
                    <a:pt x="34" y="5"/>
                  </a:cubicBezTo>
                  <a:cubicBezTo>
                    <a:pt x="34" y="6"/>
                    <a:pt x="35" y="6"/>
                    <a:pt x="35" y="6"/>
                  </a:cubicBezTo>
                  <a:cubicBezTo>
                    <a:pt x="36" y="6"/>
                    <a:pt x="37" y="5"/>
                    <a:pt x="36" y="4"/>
                  </a:cubicBezTo>
                  <a:cubicBezTo>
                    <a:pt x="36" y="4"/>
                    <a:pt x="35" y="4"/>
                    <a:pt x="35" y="4"/>
                  </a:cubicBezTo>
                  <a:close/>
                  <a:moveTo>
                    <a:pt x="43" y="4"/>
                  </a:moveTo>
                  <a:cubicBezTo>
                    <a:pt x="43" y="4"/>
                    <a:pt x="43" y="4"/>
                    <a:pt x="43" y="4"/>
                  </a:cubicBezTo>
                  <a:cubicBezTo>
                    <a:pt x="44" y="4"/>
                    <a:pt x="44" y="4"/>
                    <a:pt x="43" y="4"/>
                  </a:cubicBezTo>
                  <a:cubicBezTo>
                    <a:pt x="43"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0" name="Rectangle 240"/>
            <p:cNvSpPr>
              <a:spLocks noChangeArrowheads="1"/>
            </p:cNvSpPr>
            <p:nvPr/>
          </p:nvSpPr>
          <p:spPr bwMode="auto">
            <a:xfrm>
              <a:off x="1435" y="1437"/>
              <a:ext cx="71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24282B"/>
                  </a:solidFill>
                  <a:effectLst/>
                  <a:latin typeface="ArialMT" charset="0"/>
                </a:rPr>
                <a:t>bubble</a:t>
              </a:r>
              <a:endParaRPr kumimoji="0" lang="en-US" sz="1800" b="0" i="0" u="none" strike="noStrike" cap="none" normalizeH="0" baseline="0" smtClean="0">
                <a:ln>
                  <a:noFill/>
                </a:ln>
                <a:solidFill>
                  <a:schemeClr val="tx1"/>
                </a:solidFill>
                <a:effectLst/>
                <a:latin typeface="Arial" pitchFamily="34" charset="0"/>
              </a:endParaRPr>
            </a:p>
          </p:txBody>
        </p:sp>
        <p:sp>
          <p:nvSpPr>
            <p:cNvPr id="10451" name="Freeform 241"/>
            <p:cNvSpPr>
              <a:spLocks noEditPoints="1"/>
            </p:cNvSpPr>
            <p:nvPr/>
          </p:nvSpPr>
          <p:spPr bwMode="auto">
            <a:xfrm>
              <a:off x="4845" y="3184"/>
              <a:ext cx="256" cy="176"/>
            </a:xfrm>
            <a:custGeom>
              <a:avLst/>
              <a:gdLst>
                <a:gd name="T0" fmla="*/ 17 w 45"/>
                <a:gd name="T1" fmla="*/ 0 h 31"/>
                <a:gd name="T2" fmla="*/ 11 w 45"/>
                <a:gd name="T3" fmla="*/ 2 h 31"/>
                <a:gd name="T4" fmla="*/ 9 w 45"/>
                <a:gd name="T5" fmla="*/ 5 h 31"/>
                <a:gd name="T6" fmla="*/ 9 w 45"/>
                <a:gd name="T7" fmla="*/ 6 h 31"/>
                <a:gd name="T8" fmla="*/ 3 w 45"/>
                <a:gd name="T9" fmla="*/ 8 h 31"/>
                <a:gd name="T10" fmla="*/ 0 w 45"/>
                <a:gd name="T11" fmla="*/ 12 h 31"/>
                <a:gd name="T12" fmla="*/ 1 w 45"/>
                <a:gd name="T13" fmla="*/ 16 h 31"/>
                <a:gd name="T14" fmla="*/ 3 w 45"/>
                <a:gd name="T15" fmla="*/ 18 h 31"/>
                <a:gd name="T16" fmla="*/ 1 w 45"/>
                <a:gd name="T17" fmla="*/ 20 h 31"/>
                <a:gd name="T18" fmla="*/ 2 w 45"/>
                <a:gd name="T19" fmla="*/ 23 h 31"/>
                <a:gd name="T20" fmla="*/ 6 w 45"/>
                <a:gd name="T21" fmla="*/ 26 h 31"/>
                <a:gd name="T22" fmla="*/ 10 w 45"/>
                <a:gd name="T23" fmla="*/ 26 h 31"/>
                <a:gd name="T24" fmla="*/ 12 w 45"/>
                <a:gd name="T25" fmla="*/ 29 h 31"/>
                <a:gd name="T26" fmla="*/ 19 w 45"/>
                <a:gd name="T27" fmla="*/ 30 h 31"/>
                <a:gd name="T28" fmla="*/ 23 w 45"/>
                <a:gd name="T29" fmla="*/ 28 h 31"/>
                <a:gd name="T30" fmla="*/ 24 w 45"/>
                <a:gd name="T31" fmla="*/ 25 h 31"/>
                <a:gd name="T32" fmla="*/ 24 w 45"/>
                <a:gd name="T33" fmla="*/ 25 h 31"/>
                <a:gd name="T34" fmla="*/ 31 w 45"/>
                <a:gd name="T35" fmla="*/ 22 h 31"/>
                <a:gd name="T36" fmla="*/ 33 w 45"/>
                <a:gd name="T37" fmla="*/ 20 h 31"/>
                <a:gd name="T38" fmla="*/ 32 w 45"/>
                <a:gd name="T39" fmla="*/ 17 h 31"/>
                <a:gd name="T40" fmla="*/ 30 w 45"/>
                <a:gd name="T41" fmla="*/ 14 h 31"/>
                <a:gd name="T42" fmla="*/ 30 w 45"/>
                <a:gd name="T43" fmla="*/ 14 h 31"/>
                <a:gd name="T44" fmla="*/ 31 w 45"/>
                <a:gd name="T45" fmla="*/ 10 h 31"/>
                <a:gd name="T46" fmla="*/ 33 w 45"/>
                <a:gd name="T47" fmla="*/ 8 h 31"/>
                <a:gd name="T48" fmla="*/ 32 w 45"/>
                <a:gd name="T49" fmla="*/ 5 h 31"/>
                <a:gd name="T50" fmla="*/ 29 w 45"/>
                <a:gd name="T51" fmla="*/ 6 h 31"/>
                <a:gd name="T52" fmla="*/ 24 w 45"/>
                <a:gd name="T53" fmla="*/ 4 h 31"/>
                <a:gd name="T54" fmla="*/ 21 w 45"/>
                <a:gd name="T55" fmla="*/ 1 h 31"/>
                <a:gd name="T56" fmla="*/ 17 w 45"/>
                <a:gd name="T57" fmla="*/ 0 h 31"/>
                <a:gd name="T58" fmla="*/ 38 w 45"/>
                <a:gd name="T59" fmla="*/ 3 h 31"/>
                <a:gd name="T60" fmla="*/ 38 w 45"/>
                <a:gd name="T61" fmla="*/ 4 h 31"/>
                <a:gd name="T62" fmla="*/ 38 w 45"/>
                <a:gd name="T63" fmla="*/ 4 h 31"/>
                <a:gd name="T64" fmla="*/ 38 w 45"/>
                <a:gd name="T65" fmla="*/ 3 h 31"/>
                <a:gd name="T66" fmla="*/ 38 w 45"/>
                <a:gd name="T67" fmla="*/ 3 h 31"/>
                <a:gd name="T68" fmla="*/ 41 w 45"/>
                <a:gd name="T69" fmla="*/ 3 h 31"/>
                <a:gd name="T70" fmla="*/ 40 w 45"/>
                <a:gd name="T71" fmla="*/ 4 h 31"/>
                <a:gd name="T72" fmla="*/ 41 w 45"/>
                <a:gd name="T73" fmla="*/ 3 h 31"/>
                <a:gd name="T74" fmla="*/ 41 w 45"/>
                <a:gd name="T75" fmla="*/ 3 h 31"/>
                <a:gd name="T76" fmla="*/ 35 w 45"/>
                <a:gd name="T77" fmla="*/ 4 h 31"/>
                <a:gd name="T78" fmla="*/ 34 w 45"/>
                <a:gd name="T79" fmla="*/ 5 h 31"/>
                <a:gd name="T80" fmla="*/ 35 w 45"/>
                <a:gd name="T81" fmla="*/ 6 h 31"/>
                <a:gd name="T82" fmla="*/ 36 w 45"/>
                <a:gd name="T83" fmla="*/ 4 h 31"/>
                <a:gd name="T84" fmla="*/ 35 w 45"/>
                <a:gd name="T85" fmla="*/ 4 h 31"/>
                <a:gd name="T86" fmla="*/ 43 w 45"/>
                <a:gd name="T87" fmla="*/ 4 h 31"/>
                <a:gd name="T88" fmla="*/ 43 w 45"/>
                <a:gd name="T89" fmla="*/ 4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0"/>
                    <a:pt x="11" y="2"/>
                  </a:cubicBezTo>
                  <a:cubicBezTo>
                    <a:pt x="10" y="3"/>
                    <a:pt x="10" y="4"/>
                    <a:pt x="9" y="5"/>
                  </a:cubicBezTo>
                  <a:cubicBezTo>
                    <a:pt x="9" y="5"/>
                    <a:pt x="9" y="6"/>
                    <a:pt x="9" y="6"/>
                  </a:cubicBezTo>
                  <a:cubicBezTo>
                    <a:pt x="7" y="5"/>
                    <a:pt x="5" y="6"/>
                    <a:pt x="3" y="8"/>
                  </a:cubicBezTo>
                  <a:cubicBezTo>
                    <a:pt x="1" y="8"/>
                    <a:pt x="1" y="10"/>
                    <a:pt x="0" y="12"/>
                  </a:cubicBezTo>
                  <a:cubicBezTo>
                    <a:pt x="0" y="13"/>
                    <a:pt x="0" y="15"/>
                    <a:pt x="1" y="16"/>
                  </a:cubicBezTo>
                  <a:cubicBezTo>
                    <a:pt x="2" y="17"/>
                    <a:pt x="2" y="17"/>
                    <a:pt x="3" y="18"/>
                  </a:cubicBezTo>
                  <a:cubicBezTo>
                    <a:pt x="2" y="18"/>
                    <a:pt x="1" y="19"/>
                    <a:pt x="1" y="20"/>
                  </a:cubicBezTo>
                  <a:cubicBezTo>
                    <a:pt x="1" y="21"/>
                    <a:pt x="2" y="22"/>
                    <a:pt x="2" y="23"/>
                  </a:cubicBezTo>
                  <a:cubicBezTo>
                    <a:pt x="3" y="25"/>
                    <a:pt x="4" y="25"/>
                    <a:pt x="6" y="26"/>
                  </a:cubicBezTo>
                  <a:cubicBezTo>
                    <a:pt x="7" y="26"/>
                    <a:pt x="8" y="26"/>
                    <a:pt x="10" y="26"/>
                  </a:cubicBezTo>
                  <a:cubicBezTo>
                    <a:pt x="10" y="27"/>
                    <a:pt x="11" y="28"/>
                    <a:pt x="12" y="29"/>
                  </a:cubicBezTo>
                  <a:cubicBezTo>
                    <a:pt x="14" y="30"/>
                    <a:pt x="17" y="31"/>
                    <a:pt x="19" y="30"/>
                  </a:cubicBezTo>
                  <a:cubicBezTo>
                    <a:pt x="20" y="30"/>
                    <a:pt x="22" y="29"/>
                    <a:pt x="23" y="28"/>
                  </a:cubicBezTo>
                  <a:cubicBezTo>
                    <a:pt x="23" y="27"/>
                    <a:pt x="24" y="26"/>
                    <a:pt x="24" y="25"/>
                  </a:cubicBezTo>
                  <a:cubicBezTo>
                    <a:pt x="24" y="25"/>
                    <a:pt x="24" y="25"/>
                    <a:pt x="24" y="25"/>
                  </a:cubicBezTo>
                  <a:cubicBezTo>
                    <a:pt x="27" y="24"/>
                    <a:pt x="29" y="24"/>
                    <a:pt x="31" y="22"/>
                  </a:cubicBezTo>
                  <a:cubicBezTo>
                    <a:pt x="32" y="22"/>
                    <a:pt x="32" y="21"/>
                    <a:pt x="33" y="20"/>
                  </a:cubicBezTo>
                  <a:cubicBezTo>
                    <a:pt x="33" y="19"/>
                    <a:pt x="33" y="17"/>
                    <a:pt x="32" y="17"/>
                  </a:cubicBezTo>
                  <a:cubicBezTo>
                    <a:pt x="32" y="16"/>
                    <a:pt x="31" y="15"/>
                    <a:pt x="30" y="14"/>
                  </a:cubicBezTo>
                  <a:cubicBezTo>
                    <a:pt x="30" y="14"/>
                    <a:pt x="30" y="14"/>
                    <a:pt x="30" y="14"/>
                  </a:cubicBezTo>
                  <a:cubicBezTo>
                    <a:pt x="31" y="13"/>
                    <a:pt x="31" y="12"/>
                    <a:pt x="31" y="10"/>
                  </a:cubicBezTo>
                  <a:cubicBezTo>
                    <a:pt x="32" y="10"/>
                    <a:pt x="33" y="9"/>
                    <a:pt x="33" y="8"/>
                  </a:cubicBezTo>
                  <a:cubicBezTo>
                    <a:pt x="33" y="7"/>
                    <a:pt x="32" y="6"/>
                    <a:pt x="32" y="5"/>
                  </a:cubicBezTo>
                  <a:cubicBezTo>
                    <a:pt x="31" y="5"/>
                    <a:pt x="30" y="5"/>
                    <a:pt x="29" y="6"/>
                  </a:cubicBezTo>
                  <a:cubicBezTo>
                    <a:pt x="28" y="4"/>
                    <a:pt x="26" y="3"/>
                    <a:pt x="24" y="4"/>
                  </a:cubicBezTo>
                  <a:cubicBezTo>
                    <a:pt x="23" y="2"/>
                    <a:pt x="22" y="1"/>
                    <a:pt x="21" y="1"/>
                  </a:cubicBezTo>
                  <a:cubicBezTo>
                    <a:pt x="20" y="0"/>
                    <a:pt x="18" y="0"/>
                    <a:pt x="17" y="0"/>
                  </a:cubicBezTo>
                  <a:close/>
                  <a:moveTo>
                    <a:pt x="38" y="3"/>
                  </a:moveTo>
                  <a:cubicBezTo>
                    <a:pt x="38" y="3"/>
                    <a:pt x="37" y="4"/>
                    <a:pt x="38" y="4"/>
                  </a:cubicBezTo>
                  <a:cubicBezTo>
                    <a:pt x="38" y="5"/>
                    <a:pt x="38" y="5"/>
                    <a:pt x="38" y="4"/>
                  </a:cubicBezTo>
                  <a:cubicBezTo>
                    <a:pt x="39" y="4"/>
                    <a:pt x="39" y="3"/>
                    <a:pt x="38" y="3"/>
                  </a:cubicBezTo>
                  <a:cubicBezTo>
                    <a:pt x="38" y="3"/>
                    <a:pt x="38" y="3"/>
                    <a:pt x="38" y="3"/>
                  </a:cubicBezTo>
                  <a:close/>
                  <a:moveTo>
                    <a:pt x="41" y="3"/>
                  </a:moveTo>
                  <a:cubicBezTo>
                    <a:pt x="40" y="3"/>
                    <a:pt x="40" y="3"/>
                    <a:pt x="40" y="4"/>
                  </a:cubicBezTo>
                  <a:cubicBezTo>
                    <a:pt x="41" y="4"/>
                    <a:pt x="41" y="4"/>
                    <a:pt x="41" y="3"/>
                  </a:cubicBezTo>
                  <a:cubicBezTo>
                    <a:pt x="41" y="3"/>
                    <a:pt x="41" y="3"/>
                    <a:pt x="41" y="3"/>
                  </a:cubicBezTo>
                  <a:close/>
                  <a:moveTo>
                    <a:pt x="35" y="4"/>
                  </a:moveTo>
                  <a:cubicBezTo>
                    <a:pt x="34" y="4"/>
                    <a:pt x="34" y="4"/>
                    <a:pt x="34" y="5"/>
                  </a:cubicBezTo>
                  <a:cubicBezTo>
                    <a:pt x="34" y="6"/>
                    <a:pt x="34" y="6"/>
                    <a:pt x="35" y="6"/>
                  </a:cubicBezTo>
                  <a:cubicBezTo>
                    <a:pt x="36" y="6"/>
                    <a:pt x="36" y="5"/>
                    <a:pt x="36" y="4"/>
                  </a:cubicBezTo>
                  <a:cubicBezTo>
                    <a:pt x="35" y="4"/>
                    <a:pt x="35" y="4"/>
                    <a:pt x="35" y="4"/>
                  </a:cubicBezTo>
                  <a:close/>
                  <a:moveTo>
                    <a:pt x="43" y="4"/>
                  </a:moveTo>
                  <a:cubicBezTo>
                    <a:pt x="43" y="4"/>
                    <a:pt x="43" y="4"/>
                    <a:pt x="43" y="4"/>
                  </a:cubicBezTo>
                  <a:cubicBezTo>
                    <a:pt x="43" y="4"/>
                    <a:pt x="43" y="4"/>
                    <a:pt x="43" y="4"/>
                  </a:cubicBezTo>
                  <a:cubicBezTo>
                    <a:pt x="43"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2" name="Oval 242"/>
            <p:cNvSpPr>
              <a:spLocks noChangeArrowheads="1"/>
            </p:cNvSpPr>
            <p:nvPr/>
          </p:nvSpPr>
          <p:spPr bwMode="auto">
            <a:xfrm>
              <a:off x="4037" y="2461"/>
              <a:ext cx="199" cy="171"/>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3" name="Oval 243"/>
            <p:cNvSpPr>
              <a:spLocks noChangeArrowheads="1"/>
            </p:cNvSpPr>
            <p:nvPr/>
          </p:nvSpPr>
          <p:spPr bwMode="auto">
            <a:xfrm>
              <a:off x="4037" y="2461"/>
              <a:ext cx="199" cy="17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4" name="Rectangle 244"/>
            <p:cNvSpPr>
              <a:spLocks noChangeArrowheads="1"/>
            </p:cNvSpPr>
            <p:nvPr/>
          </p:nvSpPr>
          <p:spPr bwMode="auto">
            <a:xfrm>
              <a:off x="4103" y="2491"/>
              <a:ext cx="14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455" name="Oval 245"/>
            <p:cNvSpPr>
              <a:spLocks noChangeArrowheads="1"/>
            </p:cNvSpPr>
            <p:nvPr/>
          </p:nvSpPr>
          <p:spPr bwMode="auto">
            <a:xfrm>
              <a:off x="4578" y="2473"/>
              <a:ext cx="199" cy="16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6" name="Oval 246"/>
            <p:cNvSpPr>
              <a:spLocks noChangeArrowheads="1"/>
            </p:cNvSpPr>
            <p:nvPr/>
          </p:nvSpPr>
          <p:spPr bwMode="auto">
            <a:xfrm>
              <a:off x="4578" y="2473"/>
              <a:ext cx="199" cy="16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7" name="Rectangle 247"/>
            <p:cNvSpPr>
              <a:spLocks noChangeArrowheads="1"/>
            </p:cNvSpPr>
            <p:nvPr/>
          </p:nvSpPr>
          <p:spPr bwMode="auto">
            <a:xfrm>
              <a:off x="4644" y="2498"/>
              <a:ext cx="14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458" name="Oval 248"/>
            <p:cNvSpPr>
              <a:spLocks noChangeArrowheads="1"/>
            </p:cNvSpPr>
            <p:nvPr/>
          </p:nvSpPr>
          <p:spPr bwMode="auto">
            <a:xfrm>
              <a:off x="4305" y="2478"/>
              <a:ext cx="199" cy="16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9" name="Oval 249"/>
            <p:cNvSpPr>
              <a:spLocks noChangeArrowheads="1"/>
            </p:cNvSpPr>
            <p:nvPr/>
          </p:nvSpPr>
          <p:spPr bwMode="auto">
            <a:xfrm>
              <a:off x="4305" y="2478"/>
              <a:ext cx="199" cy="16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0" name="Rectangle 250"/>
            <p:cNvSpPr>
              <a:spLocks noChangeArrowheads="1"/>
            </p:cNvSpPr>
            <p:nvPr/>
          </p:nvSpPr>
          <p:spPr bwMode="auto">
            <a:xfrm>
              <a:off x="4370" y="2505"/>
              <a:ext cx="14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0461" name="Freeform 251"/>
            <p:cNvSpPr>
              <a:spLocks noEditPoints="1"/>
            </p:cNvSpPr>
            <p:nvPr/>
          </p:nvSpPr>
          <p:spPr bwMode="auto">
            <a:xfrm>
              <a:off x="4549" y="2706"/>
              <a:ext cx="256" cy="176"/>
            </a:xfrm>
            <a:custGeom>
              <a:avLst/>
              <a:gdLst>
                <a:gd name="T0" fmla="*/ 17 w 45"/>
                <a:gd name="T1" fmla="*/ 0 h 31"/>
                <a:gd name="T2" fmla="*/ 11 w 45"/>
                <a:gd name="T3" fmla="*/ 2 h 31"/>
                <a:gd name="T4" fmla="*/ 10 w 45"/>
                <a:gd name="T5" fmla="*/ 5 h 31"/>
                <a:gd name="T6" fmla="*/ 10 w 45"/>
                <a:gd name="T7" fmla="*/ 6 h 31"/>
                <a:gd name="T8" fmla="*/ 3 w 45"/>
                <a:gd name="T9" fmla="*/ 8 h 31"/>
                <a:gd name="T10" fmla="*/ 0 w 45"/>
                <a:gd name="T11" fmla="*/ 12 h 31"/>
                <a:gd name="T12" fmla="*/ 1 w 45"/>
                <a:gd name="T13" fmla="*/ 16 h 31"/>
                <a:gd name="T14" fmla="*/ 3 w 45"/>
                <a:gd name="T15" fmla="*/ 18 h 31"/>
                <a:gd name="T16" fmla="*/ 2 w 45"/>
                <a:gd name="T17" fmla="*/ 21 h 31"/>
                <a:gd name="T18" fmla="*/ 2 w 45"/>
                <a:gd name="T19" fmla="*/ 24 h 31"/>
                <a:gd name="T20" fmla="*/ 6 w 45"/>
                <a:gd name="T21" fmla="*/ 26 h 31"/>
                <a:gd name="T22" fmla="*/ 10 w 45"/>
                <a:gd name="T23" fmla="*/ 26 h 31"/>
                <a:gd name="T24" fmla="*/ 12 w 45"/>
                <a:gd name="T25" fmla="*/ 29 h 31"/>
                <a:gd name="T26" fmla="*/ 19 w 45"/>
                <a:gd name="T27" fmla="*/ 31 h 31"/>
                <a:gd name="T28" fmla="*/ 23 w 45"/>
                <a:gd name="T29" fmla="*/ 28 h 31"/>
                <a:gd name="T30" fmla="*/ 24 w 45"/>
                <a:gd name="T31" fmla="*/ 26 h 31"/>
                <a:gd name="T32" fmla="*/ 25 w 45"/>
                <a:gd name="T33" fmla="*/ 25 h 31"/>
                <a:gd name="T34" fmla="*/ 31 w 45"/>
                <a:gd name="T35" fmla="*/ 23 h 31"/>
                <a:gd name="T36" fmla="*/ 33 w 45"/>
                <a:gd name="T37" fmla="*/ 20 h 31"/>
                <a:gd name="T38" fmla="*/ 32 w 45"/>
                <a:gd name="T39" fmla="*/ 17 h 31"/>
                <a:gd name="T40" fmla="*/ 30 w 45"/>
                <a:gd name="T41" fmla="*/ 15 h 31"/>
                <a:gd name="T42" fmla="*/ 30 w 45"/>
                <a:gd name="T43" fmla="*/ 14 h 31"/>
                <a:gd name="T44" fmla="*/ 31 w 45"/>
                <a:gd name="T45" fmla="*/ 11 h 31"/>
                <a:gd name="T46" fmla="*/ 33 w 45"/>
                <a:gd name="T47" fmla="*/ 9 h 31"/>
                <a:gd name="T48" fmla="*/ 32 w 45"/>
                <a:gd name="T49" fmla="*/ 6 h 31"/>
                <a:gd name="T50" fmla="*/ 30 w 45"/>
                <a:gd name="T51" fmla="*/ 6 h 31"/>
                <a:gd name="T52" fmla="*/ 24 w 45"/>
                <a:gd name="T53" fmla="*/ 4 h 31"/>
                <a:gd name="T54" fmla="*/ 21 w 45"/>
                <a:gd name="T55" fmla="*/ 1 h 31"/>
                <a:gd name="T56" fmla="*/ 17 w 45"/>
                <a:gd name="T57" fmla="*/ 0 h 31"/>
                <a:gd name="T58" fmla="*/ 38 w 45"/>
                <a:gd name="T59" fmla="*/ 3 h 31"/>
                <a:gd name="T60" fmla="*/ 38 w 45"/>
                <a:gd name="T61" fmla="*/ 5 h 31"/>
                <a:gd name="T62" fmla="*/ 39 w 45"/>
                <a:gd name="T63" fmla="*/ 5 h 31"/>
                <a:gd name="T64" fmla="*/ 38 w 45"/>
                <a:gd name="T65" fmla="*/ 4 h 31"/>
                <a:gd name="T66" fmla="*/ 38 w 45"/>
                <a:gd name="T67" fmla="*/ 3 h 31"/>
                <a:gd name="T68" fmla="*/ 41 w 45"/>
                <a:gd name="T69" fmla="*/ 4 h 31"/>
                <a:gd name="T70" fmla="*/ 41 w 45"/>
                <a:gd name="T71" fmla="*/ 4 h 31"/>
                <a:gd name="T72" fmla="*/ 41 w 45"/>
                <a:gd name="T73" fmla="*/ 4 h 31"/>
                <a:gd name="T74" fmla="*/ 41 w 45"/>
                <a:gd name="T75" fmla="*/ 4 h 31"/>
                <a:gd name="T76" fmla="*/ 35 w 45"/>
                <a:gd name="T77" fmla="*/ 4 h 31"/>
                <a:gd name="T78" fmla="*/ 34 w 45"/>
                <a:gd name="T79" fmla="*/ 6 h 31"/>
                <a:gd name="T80" fmla="*/ 35 w 45"/>
                <a:gd name="T81" fmla="*/ 7 h 31"/>
                <a:gd name="T82" fmla="*/ 36 w 45"/>
                <a:gd name="T83" fmla="*/ 5 h 31"/>
                <a:gd name="T84" fmla="*/ 35 w 45"/>
                <a:gd name="T85" fmla="*/ 4 h 31"/>
                <a:gd name="T86" fmla="*/ 43 w 45"/>
                <a:gd name="T87" fmla="*/ 4 h 31"/>
                <a:gd name="T88" fmla="*/ 43 w 45"/>
                <a:gd name="T89" fmla="*/ 5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1"/>
                    <a:pt x="11" y="2"/>
                  </a:cubicBezTo>
                  <a:cubicBezTo>
                    <a:pt x="11" y="3"/>
                    <a:pt x="10" y="4"/>
                    <a:pt x="10" y="5"/>
                  </a:cubicBezTo>
                  <a:cubicBezTo>
                    <a:pt x="10" y="6"/>
                    <a:pt x="10" y="6"/>
                    <a:pt x="10" y="6"/>
                  </a:cubicBezTo>
                  <a:cubicBezTo>
                    <a:pt x="7" y="6"/>
                    <a:pt x="5" y="6"/>
                    <a:pt x="3" y="8"/>
                  </a:cubicBezTo>
                  <a:cubicBezTo>
                    <a:pt x="2" y="9"/>
                    <a:pt x="1" y="10"/>
                    <a:pt x="0" y="12"/>
                  </a:cubicBezTo>
                  <a:cubicBezTo>
                    <a:pt x="0" y="14"/>
                    <a:pt x="1" y="15"/>
                    <a:pt x="1" y="16"/>
                  </a:cubicBezTo>
                  <a:cubicBezTo>
                    <a:pt x="2" y="17"/>
                    <a:pt x="2" y="18"/>
                    <a:pt x="3" y="18"/>
                  </a:cubicBezTo>
                  <a:cubicBezTo>
                    <a:pt x="2" y="19"/>
                    <a:pt x="2" y="20"/>
                    <a:pt x="2" y="21"/>
                  </a:cubicBezTo>
                  <a:cubicBezTo>
                    <a:pt x="1" y="22"/>
                    <a:pt x="2" y="23"/>
                    <a:pt x="2" y="24"/>
                  </a:cubicBezTo>
                  <a:cubicBezTo>
                    <a:pt x="3" y="25"/>
                    <a:pt x="5" y="26"/>
                    <a:pt x="6" y="26"/>
                  </a:cubicBezTo>
                  <a:cubicBezTo>
                    <a:pt x="7" y="26"/>
                    <a:pt x="9" y="27"/>
                    <a:pt x="10" y="26"/>
                  </a:cubicBezTo>
                  <a:cubicBezTo>
                    <a:pt x="10" y="28"/>
                    <a:pt x="11" y="29"/>
                    <a:pt x="12" y="29"/>
                  </a:cubicBezTo>
                  <a:cubicBezTo>
                    <a:pt x="14" y="31"/>
                    <a:pt x="17" y="31"/>
                    <a:pt x="19" y="31"/>
                  </a:cubicBezTo>
                  <a:cubicBezTo>
                    <a:pt x="21" y="30"/>
                    <a:pt x="22" y="30"/>
                    <a:pt x="23" y="28"/>
                  </a:cubicBezTo>
                  <a:cubicBezTo>
                    <a:pt x="24" y="28"/>
                    <a:pt x="24" y="27"/>
                    <a:pt x="24" y="26"/>
                  </a:cubicBezTo>
                  <a:cubicBezTo>
                    <a:pt x="24" y="25"/>
                    <a:pt x="24" y="25"/>
                    <a:pt x="25" y="25"/>
                  </a:cubicBezTo>
                  <a:cubicBezTo>
                    <a:pt x="27" y="25"/>
                    <a:pt x="29" y="24"/>
                    <a:pt x="31" y="23"/>
                  </a:cubicBezTo>
                  <a:cubicBezTo>
                    <a:pt x="32" y="22"/>
                    <a:pt x="33" y="21"/>
                    <a:pt x="33" y="20"/>
                  </a:cubicBezTo>
                  <a:cubicBezTo>
                    <a:pt x="33" y="19"/>
                    <a:pt x="33" y="18"/>
                    <a:pt x="32" y="17"/>
                  </a:cubicBezTo>
                  <a:cubicBezTo>
                    <a:pt x="32" y="16"/>
                    <a:pt x="31" y="16"/>
                    <a:pt x="30" y="15"/>
                  </a:cubicBezTo>
                  <a:cubicBezTo>
                    <a:pt x="30" y="15"/>
                    <a:pt x="30" y="14"/>
                    <a:pt x="30" y="14"/>
                  </a:cubicBezTo>
                  <a:cubicBezTo>
                    <a:pt x="31" y="13"/>
                    <a:pt x="31" y="12"/>
                    <a:pt x="31" y="11"/>
                  </a:cubicBezTo>
                  <a:cubicBezTo>
                    <a:pt x="32" y="11"/>
                    <a:pt x="33" y="10"/>
                    <a:pt x="33" y="9"/>
                  </a:cubicBezTo>
                  <a:cubicBezTo>
                    <a:pt x="33" y="7"/>
                    <a:pt x="33" y="6"/>
                    <a:pt x="32" y="6"/>
                  </a:cubicBezTo>
                  <a:cubicBezTo>
                    <a:pt x="31" y="6"/>
                    <a:pt x="30" y="6"/>
                    <a:pt x="30" y="6"/>
                  </a:cubicBezTo>
                  <a:cubicBezTo>
                    <a:pt x="28" y="5"/>
                    <a:pt x="26" y="4"/>
                    <a:pt x="24" y="4"/>
                  </a:cubicBezTo>
                  <a:cubicBezTo>
                    <a:pt x="24" y="3"/>
                    <a:pt x="22" y="2"/>
                    <a:pt x="21" y="1"/>
                  </a:cubicBezTo>
                  <a:cubicBezTo>
                    <a:pt x="20" y="1"/>
                    <a:pt x="18" y="0"/>
                    <a:pt x="17" y="0"/>
                  </a:cubicBezTo>
                  <a:close/>
                  <a:moveTo>
                    <a:pt x="38" y="3"/>
                  </a:moveTo>
                  <a:cubicBezTo>
                    <a:pt x="38" y="3"/>
                    <a:pt x="38" y="4"/>
                    <a:pt x="38" y="5"/>
                  </a:cubicBezTo>
                  <a:cubicBezTo>
                    <a:pt x="38" y="5"/>
                    <a:pt x="38" y="5"/>
                    <a:pt x="39" y="5"/>
                  </a:cubicBezTo>
                  <a:cubicBezTo>
                    <a:pt x="39" y="5"/>
                    <a:pt x="39" y="4"/>
                    <a:pt x="38" y="4"/>
                  </a:cubicBezTo>
                  <a:cubicBezTo>
                    <a:pt x="38" y="3"/>
                    <a:pt x="38" y="3"/>
                    <a:pt x="38" y="3"/>
                  </a:cubicBezTo>
                  <a:close/>
                  <a:moveTo>
                    <a:pt x="41" y="4"/>
                  </a:moveTo>
                  <a:cubicBezTo>
                    <a:pt x="41" y="4"/>
                    <a:pt x="41" y="4"/>
                    <a:pt x="41" y="4"/>
                  </a:cubicBezTo>
                  <a:cubicBezTo>
                    <a:pt x="41" y="4"/>
                    <a:pt x="41" y="4"/>
                    <a:pt x="41" y="4"/>
                  </a:cubicBezTo>
                  <a:cubicBezTo>
                    <a:pt x="41" y="4"/>
                    <a:pt x="41" y="4"/>
                    <a:pt x="41" y="4"/>
                  </a:cubicBezTo>
                  <a:close/>
                  <a:moveTo>
                    <a:pt x="35" y="4"/>
                  </a:moveTo>
                  <a:cubicBezTo>
                    <a:pt x="34" y="4"/>
                    <a:pt x="34" y="5"/>
                    <a:pt x="34" y="6"/>
                  </a:cubicBezTo>
                  <a:cubicBezTo>
                    <a:pt x="34" y="6"/>
                    <a:pt x="35" y="7"/>
                    <a:pt x="35" y="7"/>
                  </a:cubicBezTo>
                  <a:cubicBezTo>
                    <a:pt x="36" y="7"/>
                    <a:pt x="36" y="5"/>
                    <a:pt x="36" y="5"/>
                  </a:cubicBezTo>
                  <a:cubicBezTo>
                    <a:pt x="36" y="4"/>
                    <a:pt x="35" y="4"/>
                    <a:pt x="35" y="4"/>
                  </a:cubicBezTo>
                  <a:close/>
                  <a:moveTo>
                    <a:pt x="43" y="4"/>
                  </a:moveTo>
                  <a:cubicBezTo>
                    <a:pt x="43" y="4"/>
                    <a:pt x="43" y="5"/>
                    <a:pt x="43" y="5"/>
                  </a:cubicBezTo>
                  <a:cubicBezTo>
                    <a:pt x="43" y="5"/>
                    <a:pt x="43" y="4"/>
                    <a:pt x="43" y="4"/>
                  </a:cubicBezTo>
                  <a:cubicBezTo>
                    <a:pt x="43"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2" name="Freeform 252"/>
            <p:cNvSpPr>
              <a:spLocks noEditPoints="1"/>
            </p:cNvSpPr>
            <p:nvPr/>
          </p:nvSpPr>
          <p:spPr bwMode="auto">
            <a:xfrm>
              <a:off x="4833" y="2939"/>
              <a:ext cx="251" cy="176"/>
            </a:xfrm>
            <a:custGeom>
              <a:avLst/>
              <a:gdLst>
                <a:gd name="T0" fmla="*/ 16 w 44"/>
                <a:gd name="T1" fmla="*/ 0 h 31"/>
                <a:gd name="T2" fmla="*/ 11 w 44"/>
                <a:gd name="T3" fmla="*/ 2 h 31"/>
                <a:gd name="T4" fmla="*/ 9 w 44"/>
                <a:gd name="T5" fmla="*/ 6 h 31"/>
                <a:gd name="T6" fmla="*/ 9 w 44"/>
                <a:gd name="T7" fmla="*/ 7 h 31"/>
                <a:gd name="T8" fmla="*/ 2 w 44"/>
                <a:gd name="T9" fmla="*/ 8 h 31"/>
                <a:gd name="T10" fmla="*/ 0 w 44"/>
                <a:gd name="T11" fmla="*/ 12 h 31"/>
                <a:gd name="T12" fmla="*/ 1 w 44"/>
                <a:gd name="T13" fmla="*/ 16 h 31"/>
                <a:gd name="T14" fmla="*/ 2 w 44"/>
                <a:gd name="T15" fmla="*/ 18 h 31"/>
                <a:gd name="T16" fmla="*/ 1 w 44"/>
                <a:gd name="T17" fmla="*/ 21 h 31"/>
                <a:gd name="T18" fmla="*/ 2 w 44"/>
                <a:gd name="T19" fmla="*/ 24 h 31"/>
                <a:gd name="T20" fmla="*/ 5 w 44"/>
                <a:gd name="T21" fmla="*/ 26 h 31"/>
                <a:gd name="T22" fmla="*/ 9 w 44"/>
                <a:gd name="T23" fmla="*/ 26 h 31"/>
                <a:gd name="T24" fmla="*/ 12 w 44"/>
                <a:gd name="T25" fmla="*/ 30 h 31"/>
                <a:gd name="T26" fmla="*/ 19 w 44"/>
                <a:gd name="T27" fmla="*/ 31 h 31"/>
                <a:gd name="T28" fmla="*/ 22 w 44"/>
                <a:gd name="T29" fmla="*/ 28 h 31"/>
                <a:gd name="T30" fmla="*/ 24 w 44"/>
                <a:gd name="T31" fmla="*/ 26 h 31"/>
                <a:gd name="T32" fmla="*/ 24 w 44"/>
                <a:gd name="T33" fmla="*/ 25 h 31"/>
                <a:gd name="T34" fmla="*/ 30 w 44"/>
                <a:gd name="T35" fmla="*/ 23 h 31"/>
                <a:gd name="T36" fmla="*/ 32 w 44"/>
                <a:gd name="T37" fmla="*/ 20 h 31"/>
                <a:gd name="T38" fmla="*/ 32 w 44"/>
                <a:gd name="T39" fmla="*/ 17 h 31"/>
                <a:gd name="T40" fmla="*/ 30 w 44"/>
                <a:gd name="T41" fmla="*/ 15 h 31"/>
                <a:gd name="T42" fmla="*/ 30 w 44"/>
                <a:gd name="T43" fmla="*/ 14 h 31"/>
                <a:gd name="T44" fmla="*/ 31 w 44"/>
                <a:gd name="T45" fmla="*/ 11 h 31"/>
                <a:gd name="T46" fmla="*/ 33 w 44"/>
                <a:gd name="T47" fmla="*/ 9 h 31"/>
                <a:gd name="T48" fmla="*/ 31 w 44"/>
                <a:gd name="T49" fmla="*/ 6 h 31"/>
                <a:gd name="T50" fmla="*/ 29 w 44"/>
                <a:gd name="T51" fmla="*/ 6 h 31"/>
                <a:gd name="T52" fmla="*/ 24 w 44"/>
                <a:gd name="T53" fmla="*/ 5 h 31"/>
                <a:gd name="T54" fmla="*/ 21 w 44"/>
                <a:gd name="T55" fmla="*/ 1 h 31"/>
                <a:gd name="T56" fmla="*/ 16 w 44"/>
                <a:gd name="T57" fmla="*/ 0 h 31"/>
                <a:gd name="T58" fmla="*/ 38 w 44"/>
                <a:gd name="T59" fmla="*/ 4 h 31"/>
                <a:gd name="T60" fmla="*/ 37 w 44"/>
                <a:gd name="T61" fmla="*/ 5 h 31"/>
                <a:gd name="T62" fmla="*/ 38 w 44"/>
                <a:gd name="T63" fmla="*/ 5 h 31"/>
                <a:gd name="T64" fmla="*/ 38 w 44"/>
                <a:gd name="T65" fmla="*/ 4 h 31"/>
                <a:gd name="T66" fmla="*/ 38 w 44"/>
                <a:gd name="T67" fmla="*/ 4 h 31"/>
                <a:gd name="T68" fmla="*/ 40 w 44"/>
                <a:gd name="T69" fmla="*/ 4 h 31"/>
                <a:gd name="T70" fmla="*/ 40 w 44"/>
                <a:gd name="T71" fmla="*/ 4 h 31"/>
                <a:gd name="T72" fmla="*/ 41 w 44"/>
                <a:gd name="T73" fmla="*/ 4 h 31"/>
                <a:gd name="T74" fmla="*/ 40 w 44"/>
                <a:gd name="T75" fmla="*/ 4 h 31"/>
                <a:gd name="T76" fmla="*/ 34 w 44"/>
                <a:gd name="T77" fmla="*/ 4 h 31"/>
                <a:gd name="T78" fmla="*/ 33 w 44"/>
                <a:gd name="T79" fmla="*/ 6 h 31"/>
                <a:gd name="T80" fmla="*/ 35 w 44"/>
                <a:gd name="T81" fmla="*/ 7 h 31"/>
                <a:gd name="T82" fmla="*/ 35 w 44"/>
                <a:gd name="T83" fmla="*/ 5 h 31"/>
                <a:gd name="T84" fmla="*/ 34 w 44"/>
                <a:gd name="T85" fmla="*/ 4 h 31"/>
                <a:gd name="T86" fmla="*/ 43 w 44"/>
                <a:gd name="T87" fmla="*/ 4 h 31"/>
                <a:gd name="T88" fmla="*/ 43 w 44"/>
                <a:gd name="T89" fmla="*/ 5 h 31"/>
                <a:gd name="T90" fmla="*/ 43 w 44"/>
                <a:gd name="T91" fmla="*/ 4 h 31"/>
                <a:gd name="T92" fmla="*/ 43 w 44"/>
                <a:gd name="T93" fmla="*/ 4 h 31"/>
                <a:gd name="T94" fmla="*/ 44 w 44"/>
                <a:gd name="T95" fmla="*/ 5 h 31"/>
                <a:gd name="T96" fmla="*/ 44 w 44"/>
                <a:gd name="T97" fmla="*/ 5 h 31"/>
                <a:gd name="T98" fmla="*/ 44 w 44"/>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31">
                  <a:moveTo>
                    <a:pt x="16" y="0"/>
                  </a:moveTo>
                  <a:cubicBezTo>
                    <a:pt x="14" y="0"/>
                    <a:pt x="12" y="1"/>
                    <a:pt x="11" y="2"/>
                  </a:cubicBezTo>
                  <a:cubicBezTo>
                    <a:pt x="10" y="3"/>
                    <a:pt x="9" y="4"/>
                    <a:pt x="9" y="6"/>
                  </a:cubicBezTo>
                  <a:cubicBezTo>
                    <a:pt x="9" y="6"/>
                    <a:pt x="9" y="6"/>
                    <a:pt x="9" y="7"/>
                  </a:cubicBezTo>
                  <a:cubicBezTo>
                    <a:pt x="7" y="6"/>
                    <a:pt x="4" y="7"/>
                    <a:pt x="2" y="8"/>
                  </a:cubicBezTo>
                  <a:cubicBezTo>
                    <a:pt x="1" y="9"/>
                    <a:pt x="0" y="10"/>
                    <a:pt x="0" y="12"/>
                  </a:cubicBezTo>
                  <a:cubicBezTo>
                    <a:pt x="0" y="14"/>
                    <a:pt x="0" y="15"/>
                    <a:pt x="1" y="16"/>
                  </a:cubicBezTo>
                  <a:cubicBezTo>
                    <a:pt x="1" y="17"/>
                    <a:pt x="2" y="18"/>
                    <a:pt x="2" y="18"/>
                  </a:cubicBezTo>
                  <a:cubicBezTo>
                    <a:pt x="2" y="19"/>
                    <a:pt x="1" y="20"/>
                    <a:pt x="1" y="21"/>
                  </a:cubicBezTo>
                  <a:cubicBezTo>
                    <a:pt x="1" y="22"/>
                    <a:pt x="1" y="23"/>
                    <a:pt x="2" y="24"/>
                  </a:cubicBezTo>
                  <a:cubicBezTo>
                    <a:pt x="3" y="25"/>
                    <a:pt x="4" y="26"/>
                    <a:pt x="5" y="26"/>
                  </a:cubicBezTo>
                  <a:cubicBezTo>
                    <a:pt x="7" y="27"/>
                    <a:pt x="8" y="27"/>
                    <a:pt x="9" y="26"/>
                  </a:cubicBezTo>
                  <a:cubicBezTo>
                    <a:pt x="10" y="28"/>
                    <a:pt x="11" y="29"/>
                    <a:pt x="12" y="30"/>
                  </a:cubicBezTo>
                  <a:cubicBezTo>
                    <a:pt x="14" y="31"/>
                    <a:pt x="16" y="31"/>
                    <a:pt x="19" y="31"/>
                  </a:cubicBezTo>
                  <a:cubicBezTo>
                    <a:pt x="20" y="30"/>
                    <a:pt x="21" y="30"/>
                    <a:pt x="22" y="28"/>
                  </a:cubicBezTo>
                  <a:cubicBezTo>
                    <a:pt x="23" y="28"/>
                    <a:pt x="23" y="27"/>
                    <a:pt x="24" y="26"/>
                  </a:cubicBezTo>
                  <a:cubicBezTo>
                    <a:pt x="24" y="26"/>
                    <a:pt x="24" y="25"/>
                    <a:pt x="24" y="25"/>
                  </a:cubicBezTo>
                  <a:cubicBezTo>
                    <a:pt x="26" y="25"/>
                    <a:pt x="28" y="25"/>
                    <a:pt x="30" y="23"/>
                  </a:cubicBezTo>
                  <a:cubicBezTo>
                    <a:pt x="31" y="22"/>
                    <a:pt x="32" y="21"/>
                    <a:pt x="32" y="20"/>
                  </a:cubicBezTo>
                  <a:cubicBezTo>
                    <a:pt x="32" y="19"/>
                    <a:pt x="32" y="18"/>
                    <a:pt x="32" y="17"/>
                  </a:cubicBezTo>
                  <a:cubicBezTo>
                    <a:pt x="31" y="16"/>
                    <a:pt x="30" y="16"/>
                    <a:pt x="30" y="15"/>
                  </a:cubicBezTo>
                  <a:cubicBezTo>
                    <a:pt x="29" y="15"/>
                    <a:pt x="30" y="15"/>
                    <a:pt x="30" y="14"/>
                  </a:cubicBezTo>
                  <a:cubicBezTo>
                    <a:pt x="30" y="13"/>
                    <a:pt x="31" y="12"/>
                    <a:pt x="31" y="11"/>
                  </a:cubicBezTo>
                  <a:cubicBezTo>
                    <a:pt x="32" y="11"/>
                    <a:pt x="32" y="10"/>
                    <a:pt x="33" y="9"/>
                  </a:cubicBezTo>
                  <a:cubicBezTo>
                    <a:pt x="33" y="8"/>
                    <a:pt x="32" y="6"/>
                    <a:pt x="31" y="6"/>
                  </a:cubicBezTo>
                  <a:cubicBezTo>
                    <a:pt x="30" y="6"/>
                    <a:pt x="30" y="6"/>
                    <a:pt x="29" y="6"/>
                  </a:cubicBezTo>
                  <a:cubicBezTo>
                    <a:pt x="27" y="5"/>
                    <a:pt x="26" y="4"/>
                    <a:pt x="24" y="5"/>
                  </a:cubicBezTo>
                  <a:cubicBezTo>
                    <a:pt x="23" y="3"/>
                    <a:pt x="22" y="2"/>
                    <a:pt x="21" y="1"/>
                  </a:cubicBezTo>
                  <a:cubicBezTo>
                    <a:pt x="19" y="1"/>
                    <a:pt x="18" y="0"/>
                    <a:pt x="16" y="0"/>
                  </a:cubicBezTo>
                  <a:close/>
                  <a:moveTo>
                    <a:pt x="38" y="4"/>
                  </a:moveTo>
                  <a:cubicBezTo>
                    <a:pt x="37" y="4"/>
                    <a:pt x="37" y="4"/>
                    <a:pt x="37" y="5"/>
                  </a:cubicBezTo>
                  <a:cubicBezTo>
                    <a:pt x="37" y="5"/>
                    <a:pt x="38" y="5"/>
                    <a:pt x="38" y="5"/>
                  </a:cubicBezTo>
                  <a:cubicBezTo>
                    <a:pt x="38" y="5"/>
                    <a:pt x="38" y="4"/>
                    <a:pt x="38" y="4"/>
                  </a:cubicBezTo>
                  <a:cubicBezTo>
                    <a:pt x="38" y="4"/>
                    <a:pt x="38" y="4"/>
                    <a:pt x="38" y="4"/>
                  </a:cubicBezTo>
                  <a:close/>
                  <a:moveTo>
                    <a:pt x="40" y="4"/>
                  </a:moveTo>
                  <a:cubicBezTo>
                    <a:pt x="40" y="4"/>
                    <a:pt x="40" y="4"/>
                    <a:pt x="40" y="4"/>
                  </a:cubicBezTo>
                  <a:cubicBezTo>
                    <a:pt x="40" y="5"/>
                    <a:pt x="41" y="4"/>
                    <a:pt x="41" y="4"/>
                  </a:cubicBezTo>
                  <a:cubicBezTo>
                    <a:pt x="41" y="4"/>
                    <a:pt x="40" y="4"/>
                    <a:pt x="40" y="4"/>
                  </a:cubicBezTo>
                  <a:close/>
                  <a:moveTo>
                    <a:pt x="34" y="4"/>
                  </a:moveTo>
                  <a:cubicBezTo>
                    <a:pt x="34" y="4"/>
                    <a:pt x="33" y="5"/>
                    <a:pt x="33" y="6"/>
                  </a:cubicBezTo>
                  <a:cubicBezTo>
                    <a:pt x="33" y="7"/>
                    <a:pt x="34" y="7"/>
                    <a:pt x="35" y="7"/>
                  </a:cubicBezTo>
                  <a:cubicBezTo>
                    <a:pt x="35" y="7"/>
                    <a:pt x="36" y="6"/>
                    <a:pt x="35" y="5"/>
                  </a:cubicBezTo>
                  <a:cubicBezTo>
                    <a:pt x="35" y="4"/>
                    <a:pt x="35" y="4"/>
                    <a:pt x="34" y="4"/>
                  </a:cubicBezTo>
                  <a:close/>
                  <a:moveTo>
                    <a:pt x="43" y="4"/>
                  </a:moveTo>
                  <a:cubicBezTo>
                    <a:pt x="42" y="4"/>
                    <a:pt x="42" y="5"/>
                    <a:pt x="43" y="5"/>
                  </a:cubicBezTo>
                  <a:cubicBezTo>
                    <a:pt x="43" y="5"/>
                    <a:pt x="43" y="5"/>
                    <a:pt x="43" y="4"/>
                  </a:cubicBezTo>
                  <a:cubicBezTo>
                    <a:pt x="43" y="4"/>
                    <a:pt x="43" y="4"/>
                    <a:pt x="43" y="4"/>
                  </a:cubicBezTo>
                  <a:close/>
                  <a:moveTo>
                    <a:pt x="44" y="5"/>
                  </a:moveTo>
                  <a:cubicBezTo>
                    <a:pt x="44" y="6"/>
                    <a:pt x="44" y="6"/>
                    <a:pt x="44" y="5"/>
                  </a:cubicBezTo>
                  <a:cubicBezTo>
                    <a:pt x="44" y="5"/>
                    <a:pt x="44" y="5"/>
                    <a:pt x="44"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3" name="Freeform 253"/>
            <p:cNvSpPr>
              <a:spLocks noEditPoints="1"/>
            </p:cNvSpPr>
            <p:nvPr/>
          </p:nvSpPr>
          <p:spPr bwMode="auto">
            <a:xfrm>
              <a:off x="5084" y="3184"/>
              <a:ext cx="256" cy="176"/>
            </a:xfrm>
            <a:custGeom>
              <a:avLst/>
              <a:gdLst>
                <a:gd name="T0" fmla="*/ 17 w 45"/>
                <a:gd name="T1" fmla="*/ 0 h 31"/>
                <a:gd name="T2" fmla="*/ 11 w 45"/>
                <a:gd name="T3" fmla="*/ 2 h 31"/>
                <a:gd name="T4" fmla="*/ 10 w 45"/>
                <a:gd name="T5" fmla="*/ 5 h 31"/>
                <a:gd name="T6" fmla="*/ 10 w 45"/>
                <a:gd name="T7" fmla="*/ 6 h 31"/>
                <a:gd name="T8" fmla="*/ 3 w 45"/>
                <a:gd name="T9" fmla="*/ 8 h 31"/>
                <a:gd name="T10" fmla="*/ 0 w 45"/>
                <a:gd name="T11" fmla="*/ 12 h 31"/>
                <a:gd name="T12" fmla="*/ 1 w 45"/>
                <a:gd name="T13" fmla="*/ 16 h 31"/>
                <a:gd name="T14" fmla="*/ 3 w 45"/>
                <a:gd name="T15" fmla="*/ 18 h 31"/>
                <a:gd name="T16" fmla="*/ 1 w 45"/>
                <a:gd name="T17" fmla="*/ 20 h 31"/>
                <a:gd name="T18" fmla="*/ 2 w 45"/>
                <a:gd name="T19" fmla="*/ 23 h 31"/>
                <a:gd name="T20" fmla="*/ 6 w 45"/>
                <a:gd name="T21" fmla="*/ 26 h 31"/>
                <a:gd name="T22" fmla="*/ 10 w 45"/>
                <a:gd name="T23" fmla="*/ 26 h 31"/>
                <a:gd name="T24" fmla="*/ 12 w 45"/>
                <a:gd name="T25" fmla="*/ 29 h 31"/>
                <a:gd name="T26" fmla="*/ 19 w 45"/>
                <a:gd name="T27" fmla="*/ 30 h 31"/>
                <a:gd name="T28" fmla="*/ 23 w 45"/>
                <a:gd name="T29" fmla="*/ 28 h 31"/>
                <a:gd name="T30" fmla="*/ 24 w 45"/>
                <a:gd name="T31" fmla="*/ 25 h 31"/>
                <a:gd name="T32" fmla="*/ 24 w 45"/>
                <a:gd name="T33" fmla="*/ 25 h 31"/>
                <a:gd name="T34" fmla="*/ 31 w 45"/>
                <a:gd name="T35" fmla="*/ 22 h 31"/>
                <a:gd name="T36" fmla="*/ 33 w 45"/>
                <a:gd name="T37" fmla="*/ 20 h 31"/>
                <a:gd name="T38" fmla="*/ 32 w 45"/>
                <a:gd name="T39" fmla="*/ 17 h 31"/>
                <a:gd name="T40" fmla="*/ 30 w 45"/>
                <a:gd name="T41" fmla="*/ 14 h 31"/>
                <a:gd name="T42" fmla="*/ 30 w 45"/>
                <a:gd name="T43" fmla="*/ 14 h 31"/>
                <a:gd name="T44" fmla="*/ 31 w 45"/>
                <a:gd name="T45" fmla="*/ 10 h 31"/>
                <a:gd name="T46" fmla="*/ 33 w 45"/>
                <a:gd name="T47" fmla="*/ 8 h 31"/>
                <a:gd name="T48" fmla="*/ 32 w 45"/>
                <a:gd name="T49" fmla="*/ 5 h 31"/>
                <a:gd name="T50" fmla="*/ 29 w 45"/>
                <a:gd name="T51" fmla="*/ 6 h 31"/>
                <a:gd name="T52" fmla="*/ 24 w 45"/>
                <a:gd name="T53" fmla="*/ 4 h 31"/>
                <a:gd name="T54" fmla="*/ 21 w 45"/>
                <a:gd name="T55" fmla="*/ 1 h 31"/>
                <a:gd name="T56" fmla="*/ 17 w 45"/>
                <a:gd name="T57" fmla="*/ 0 h 31"/>
                <a:gd name="T58" fmla="*/ 38 w 45"/>
                <a:gd name="T59" fmla="*/ 3 h 31"/>
                <a:gd name="T60" fmla="*/ 38 w 45"/>
                <a:gd name="T61" fmla="*/ 4 h 31"/>
                <a:gd name="T62" fmla="*/ 38 w 45"/>
                <a:gd name="T63" fmla="*/ 4 h 31"/>
                <a:gd name="T64" fmla="*/ 38 w 45"/>
                <a:gd name="T65" fmla="*/ 3 h 31"/>
                <a:gd name="T66" fmla="*/ 38 w 45"/>
                <a:gd name="T67" fmla="*/ 3 h 31"/>
                <a:gd name="T68" fmla="*/ 41 w 45"/>
                <a:gd name="T69" fmla="*/ 3 h 31"/>
                <a:gd name="T70" fmla="*/ 41 w 45"/>
                <a:gd name="T71" fmla="*/ 4 h 31"/>
                <a:gd name="T72" fmla="*/ 41 w 45"/>
                <a:gd name="T73" fmla="*/ 3 h 31"/>
                <a:gd name="T74" fmla="*/ 41 w 45"/>
                <a:gd name="T75" fmla="*/ 3 h 31"/>
                <a:gd name="T76" fmla="*/ 35 w 45"/>
                <a:gd name="T77" fmla="*/ 4 h 31"/>
                <a:gd name="T78" fmla="*/ 34 w 45"/>
                <a:gd name="T79" fmla="*/ 5 h 31"/>
                <a:gd name="T80" fmla="*/ 35 w 45"/>
                <a:gd name="T81" fmla="*/ 6 h 31"/>
                <a:gd name="T82" fmla="*/ 36 w 45"/>
                <a:gd name="T83" fmla="*/ 4 h 31"/>
                <a:gd name="T84" fmla="*/ 35 w 45"/>
                <a:gd name="T85" fmla="*/ 4 h 31"/>
                <a:gd name="T86" fmla="*/ 43 w 45"/>
                <a:gd name="T87" fmla="*/ 4 h 31"/>
                <a:gd name="T88" fmla="*/ 43 w 45"/>
                <a:gd name="T89" fmla="*/ 4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0"/>
                    <a:pt x="11" y="2"/>
                  </a:cubicBezTo>
                  <a:cubicBezTo>
                    <a:pt x="11" y="3"/>
                    <a:pt x="10" y="4"/>
                    <a:pt x="10" y="5"/>
                  </a:cubicBezTo>
                  <a:cubicBezTo>
                    <a:pt x="10" y="5"/>
                    <a:pt x="10" y="6"/>
                    <a:pt x="10" y="6"/>
                  </a:cubicBezTo>
                  <a:cubicBezTo>
                    <a:pt x="7" y="5"/>
                    <a:pt x="5" y="6"/>
                    <a:pt x="3" y="8"/>
                  </a:cubicBezTo>
                  <a:cubicBezTo>
                    <a:pt x="2" y="8"/>
                    <a:pt x="1" y="10"/>
                    <a:pt x="0" y="12"/>
                  </a:cubicBezTo>
                  <a:cubicBezTo>
                    <a:pt x="0" y="13"/>
                    <a:pt x="1" y="15"/>
                    <a:pt x="1" y="16"/>
                  </a:cubicBezTo>
                  <a:cubicBezTo>
                    <a:pt x="2" y="17"/>
                    <a:pt x="2" y="17"/>
                    <a:pt x="3" y="18"/>
                  </a:cubicBezTo>
                  <a:cubicBezTo>
                    <a:pt x="2" y="18"/>
                    <a:pt x="2" y="19"/>
                    <a:pt x="1" y="20"/>
                  </a:cubicBezTo>
                  <a:cubicBezTo>
                    <a:pt x="1" y="21"/>
                    <a:pt x="2" y="22"/>
                    <a:pt x="2" y="23"/>
                  </a:cubicBezTo>
                  <a:cubicBezTo>
                    <a:pt x="3" y="25"/>
                    <a:pt x="5" y="25"/>
                    <a:pt x="6" y="26"/>
                  </a:cubicBezTo>
                  <a:cubicBezTo>
                    <a:pt x="7" y="26"/>
                    <a:pt x="9" y="26"/>
                    <a:pt x="10" y="26"/>
                  </a:cubicBezTo>
                  <a:cubicBezTo>
                    <a:pt x="10" y="27"/>
                    <a:pt x="11" y="28"/>
                    <a:pt x="12" y="29"/>
                  </a:cubicBezTo>
                  <a:cubicBezTo>
                    <a:pt x="14" y="30"/>
                    <a:pt x="17" y="31"/>
                    <a:pt x="19" y="30"/>
                  </a:cubicBezTo>
                  <a:cubicBezTo>
                    <a:pt x="20" y="30"/>
                    <a:pt x="22" y="29"/>
                    <a:pt x="23" y="28"/>
                  </a:cubicBezTo>
                  <a:cubicBezTo>
                    <a:pt x="24" y="27"/>
                    <a:pt x="24" y="26"/>
                    <a:pt x="24" y="25"/>
                  </a:cubicBezTo>
                  <a:cubicBezTo>
                    <a:pt x="24" y="25"/>
                    <a:pt x="24" y="25"/>
                    <a:pt x="24" y="25"/>
                  </a:cubicBezTo>
                  <a:cubicBezTo>
                    <a:pt x="27" y="24"/>
                    <a:pt x="29" y="24"/>
                    <a:pt x="31" y="22"/>
                  </a:cubicBezTo>
                  <a:cubicBezTo>
                    <a:pt x="32" y="22"/>
                    <a:pt x="32" y="21"/>
                    <a:pt x="33" y="20"/>
                  </a:cubicBezTo>
                  <a:cubicBezTo>
                    <a:pt x="33" y="19"/>
                    <a:pt x="33" y="17"/>
                    <a:pt x="32" y="17"/>
                  </a:cubicBezTo>
                  <a:cubicBezTo>
                    <a:pt x="32" y="16"/>
                    <a:pt x="31" y="15"/>
                    <a:pt x="30" y="14"/>
                  </a:cubicBezTo>
                  <a:cubicBezTo>
                    <a:pt x="30" y="14"/>
                    <a:pt x="30" y="14"/>
                    <a:pt x="30" y="14"/>
                  </a:cubicBezTo>
                  <a:cubicBezTo>
                    <a:pt x="31" y="13"/>
                    <a:pt x="31" y="12"/>
                    <a:pt x="31" y="10"/>
                  </a:cubicBezTo>
                  <a:cubicBezTo>
                    <a:pt x="32" y="10"/>
                    <a:pt x="33" y="9"/>
                    <a:pt x="33" y="8"/>
                  </a:cubicBezTo>
                  <a:cubicBezTo>
                    <a:pt x="33" y="7"/>
                    <a:pt x="33" y="6"/>
                    <a:pt x="32" y="5"/>
                  </a:cubicBezTo>
                  <a:cubicBezTo>
                    <a:pt x="31" y="5"/>
                    <a:pt x="30" y="5"/>
                    <a:pt x="29" y="6"/>
                  </a:cubicBezTo>
                  <a:cubicBezTo>
                    <a:pt x="28" y="4"/>
                    <a:pt x="26" y="3"/>
                    <a:pt x="24" y="4"/>
                  </a:cubicBezTo>
                  <a:cubicBezTo>
                    <a:pt x="24" y="2"/>
                    <a:pt x="22" y="1"/>
                    <a:pt x="21" y="1"/>
                  </a:cubicBezTo>
                  <a:cubicBezTo>
                    <a:pt x="20" y="0"/>
                    <a:pt x="18" y="0"/>
                    <a:pt x="17" y="0"/>
                  </a:cubicBezTo>
                  <a:close/>
                  <a:moveTo>
                    <a:pt x="38" y="3"/>
                  </a:moveTo>
                  <a:cubicBezTo>
                    <a:pt x="38" y="3"/>
                    <a:pt x="37" y="4"/>
                    <a:pt x="38" y="4"/>
                  </a:cubicBezTo>
                  <a:cubicBezTo>
                    <a:pt x="38" y="5"/>
                    <a:pt x="38" y="5"/>
                    <a:pt x="38" y="4"/>
                  </a:cubicBezTo>
                  <a:cubicBezTo>
                    <a:pt x="39" y="4"/>
                    <a:pt x="39" y="3"/>
                    <a:pt x="38" y="3"/>
                  </a:cubicBezTo>
                  <a:cubicBezTo>
                    <a:pt x="38" y="3"/>
                    <a:pt x="38" y="3"/>
                    <a:pt x="38" y="3"/>
                  </a:cubicBezTo>
                  <a:close/>
                  <a:moveTo>
                    <a:pt x="41" y="3"/>
                  </a:moveTo>
                  <a:cubicBezTo>
                    <a:pt x="41" y="3"/>
                    <a:pt x="40" y="3"/>
                    <a:pt x="41" y="4"/>
                  </a:cubicBezTo>
                  <a:cubicBezTo>
                    <a:pt x="41" y="4"/>
                    <a:pt x="41" y="4"/>
                    <a:pt x="41" y="3"/>
                  </a:cubicBezTo>
                  <a:cubicBezTo>
                    <a:pt x="41" y="3"/>
                    <a:pt x="41" y="3"/>
                    <a:pt x="41" y="3"/>
                  </a:cubicBezTo>
                  <a:close/>
                  <a:moveTo>
                    <a:pt x="35" y="4"/>
                  </a:moveTo>
                  <a:cubicBezTo>
                    <a:pt x="34" y="4"/>
                    <a:pt x="34" y="4"/>
                    <a:pt x="34" y="5"/>
                  </a:cubicBezTo>
                  <a:cubicBezTo>
                    <a:pt x="34" y="6"/>
                    <a:pt x="35" y="6"/>
                    <a:pt x="35" y="6"/>
                  </a:cubicBezTo>
                  <a:cubicBezTo>
                    <a:pt x="36" y="6"/>
                    <a:pt x="36" y="5"/>
                    <a:pt x="36" y="4"/>
                  </a:cubicBezTo>
                  <a:cubicBezTo>
                    <a:pt x="36" y="4"/>
                    <a:pt x="35" y="4"/>
                    <a:pt x="35" y="4"/>
                  </a:cubicBezTo>
                  <a:close/>
                  <a:moveTo>
                    <a:pt x="43" y="4"/>
                  </a:moveTo>
                  <a:cubicBezTo>
                    <a:pt x="43" y="4"/>
                    <a:pt x="43" y="4"/>
                    <a:pt x="43" y="4"/>
                  </a:cubicBezTo>
                  <a:cubicBezTo>
                    <a:pt x="43" y="4"/>
                    <a:pt x="43" y="4"/>
                    <a:pt x="43" y="4"/>
                  </a:cubicBezTo>
                  <a:cubicBezTo>
                    <a:pt x="43"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 Pipeline </a:t>
            </a:r>
            <a:r>
              <a:rPr lang="fr-FR" dirty="0" err="1">
                <a:solidFill>
                  <a:schemeClr val="tx1"/>
                </a:solidFill>
              </a:rPr>
              <a:t>Bubble</a:t>
            </a:r>
            <a:endParaRPr lang="fr-FR" dirty="0">
              <a:solidFill>
                <a:schemeClr val="tx1"/>
              </a:solidFill>
            </a:endParaRPr>
          </a:p>
        </p:txBody>
      </p:sp>
      <p:sp>
        <p:nvSpPr>
          <p:cNvPr id="3" name="Text Placeholder 2"/>
          <p:cNvSpPr txBox="1">
            <a:spLocks noGrp="1"/>
          </p:cNvSpPr>
          <p:nvPr>
            <p:ph type="body" idx="4294967295"/>
          </p:nvPr>
        </p:nvSpPr>
        <p:spPr>
          <a:xfrm>
            <a:off x="14478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 </a:t>
            </a:r>
            <a:r>
              <a:rPr lang="en-US" dirty="0">
                <a:solidFill>
                  <a:srgbClr val="2323DC"/>
                </a:solidFill>
                <a:latin typeface="Calibri" panose="020F0502020204030204" pitchFamily="34" charset="0"/>
              </a:rPr>
              <a:t>pipeline bubble</a:t>
            </a:r>
            <a:r>
              <a:rPr lang="en-US" dirty="0">
                <a:latin typeface="Calibri" panose="020F0502020204030204" pitchFamily="34" charset="0"/>
              </a:rPr>
              <a:t> is inserted into a stage, when the </a:t>
            </a:r>
            <a:r>
              <a:rPr lang="en-US" dirty="0">
                <a:solidFill>
                  <a:srgbClr val="00AE00"/>
                </a:solidFill>
                <a:latin typeface="Calibri" panose="020F0502020204030204" pitchFamily="34" charset="0"/>
              </a:rPr>
              <a:t>previous stage</a:t>
            </a:r>
            <a:r>
              <a:rPr lang="en-US" dirty="0">
                <a:latin typeface="Calibri" panose="020F0502020204030204" pitchFamily="34" charset="0"/>
              </a:rPr>
              <a:t> needs to be stalled</a:t>
            </a:r>
          </a:p>
          <a:p>
            <a:pPr lvl="0">
              <a:buSzPct val="100000"/>
              <a:buFont typeface="Symbol" panose="05050102010706020507" pitchFamily="18" charset="2"/>
              <a:buChar char="*"/>
            </a:pPr>
            <a:r>
              <a:rPr lang="en-US" dirty="0">
                <a:latin typeface="Calibri" panose="020F0502020204030204" pitchFamily="34" charset="0"/>
              </a:rPr>
              <a:t>It is a </a:t>
            </a:r>
            <a:r>
              <a:rPr lang="en-US" dirty="0" err="1">
                <a:solidFill>
                  <a:srgbClr val="004586"/>
                </a:solidFill>
                <a:latin typeface="Calibri" panose="020F0502020204030204" pitchFamily="34" charset="0"/>
              </a:rPr>
              <a:t>nop</a:t>
            </a:r>
            <a:r>
              <a:rPr lang="en-US" dirty="0">
                <a:latin typeface="Calibri" panose="020F0502020204030204" pitchFamily="34" charset="0"/>
              </a:rPr>
              <a:t> instruction</a:t>
            </a:r>
          </a:p>
          <a:p>
            <a:pPr lvl="0">
              <a:buSzPct val="100000"/>
              <a:buFont typeface="Symbol" panose="05050102010706020507" pitchFamily="18" charset="2"/>
              <a:buChar char="*"/>
            </a:pPr>
            <a:r>
              <a:rPr lang="en-US" dirty="0">
                <a:latin typeface="Calibri" panose="020F0502020204030204" pitchFamily="34" charset="0"/>
              </a:rPr>
              <a:t>To insert a </a:t>
            </a:r>
            <a:r>
              <a:rPr lang="en-US" dirty="0">
                <a:solidFill>
                  <a:srgbClr val="2323DC"/>
                </a:solidFill>
                <a:latin typeface="Calibri" panose="020F0502020204030204" pitchFamily="34" charset="0"/>
              </a:rPr>
              <a:t>bubble</a:t>
            </a:r>
          </a:p>
          <a:p>
            <a:pPr lvl="1">
              <a:buSzPct val="100000"/>
              <a:buFont typeface="Symbol" panose="05050102010706020507" pitchFamily="18" charset="2"/>
              <a:buChar char="*"/>
            </a:pPr>
            <a:r>
              <a:rPr lang="en-US" dirty="0">
                <a:latin typeface="Calibri" panose="020F0502020204030204" pitchFamily="34" charset="0"/>
              </a:rPr>
              <a:t>Create a </a:t>
            </a:r>
            <a:r>
              <a:rPr lang="en-US" dirty="0" err="1">
                <a:solidFill>
                  <a:srgbClr val="DC2300"/>
                </a:solidFill>
                <a:latin typeface="Calibri" panose="020F0502020204030204" pitchFamily="34" charset="0"/>
              </a:rPr>
              <a:t>nop</a:t>
            </a:r>
            <a:r>
              <a:rPr lang="en-US" dirty="0">
                <a:latin typeface="Calibri" panose="020F0502020204030204" pitchFamily="34" charset="0"/>
              </a:rPr>
              <a:t> </a:t>
            </a:r>
            <a:r>
              <a:rPr lang="en-US" dirty="0">
                <a:solidFill>
                  <a:srgbClr val="2300DC"/>
                </a:solidFill>
                <a:latin typeface="Calibri" panose="020F0502020204030204" pitchFamily="34" charset="0"/>
              </a:rPr>
              <a:t>instruction packet</a:t>
            </a:r>
          </a:p>
          <a:p>
            <a:pPr lvl="1">
              <a:buSzPct val="100000"/>
              <a:buFont typeface="Symbol" panose="05050102010706020507" pitchFamily="18" charset="2"/>
              <a:buChar char="*"/>
            </a:pPr>
            <a:r>
              <a:rPr lang="en-US" dirty="0">
                <a:latin typeface="Calibri" panose="020F0502020204030204" pitchFamily="34" charset="0"/>
              </a:rPr>
              <a:t>OR, Mark a designated</a:t>
            </a:r>
            <a:r>
              <a:rPr lang="en-US" dirty="0">
                <a:solidFill>
                  <a:srgbClr val="2300DC"/>
                </a:solidFill>
                <a:latin typeface="Calibri" panose="020F0502020204030204" pitchFamily="34" charset="0"/>
              </a:rPr>
              <a:t> bubble bit </a:t>
            </a:r>
            <a:r>
              <a:rPr lang="en-US" dirty="0">
                <a:latin typeface="Calibri" panose="020F0502020204030204" pitchFamily="34" charset="0"/>
              </a:rPr>
              <a:t>to 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219200" y="34925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Bubbles</a:t>
            </a:r>
            <a:r>
              <a:rPr lang="fr-FR" dirty="0">
                <a:solidFill>
                  <a:schemeClr val="tx1"/>
                </a:solidFill>
              </a:rPr>
              <a:t> in the Case of a Branch Instruction</a:t>
            </a:r>
          </a:p>
        </p:txBody>
      </p:sp>
      <p:grpSp>
        <p:nvGrpSpPr>
          <p:cNvPr id="7" name="Group 5"/>
          <p:cNvGrpSpPr>
            <a:grpSpLocks noChangeAspect="1"/>
          </p:cNvGrpSpPr>
          <p:nvPr/>
        </p:nvGrpSpPr>
        <p:grpSpPr bwMode="auto">
          <a:xfrm>
            <a:off x="1447800" y="2590800"/>
            <a:ext cx="7710488" cy="3106738"/>
            <a:chOff x="912" y="1632"/>
            <a:chExt cx="4857" cy="1957"/>
          </a:xfrm>
        </p:grpSpPr>
        <p:sp>
          <p:nvSpPr>
            <p:cNvPr id="8" name="AutoShape 4"/>
            <p:cNvSpPr>
              <a:spLocks noChangeAspect="1" noChangeArrowheads="1" noTextEdit="1"/>
            </p:cNvSpPr>
            <p:nvPr/>
          </p:nvSpPr>
          <p:spPr bwMode="auto">
            <a:xfrm>
              <a:off x="912" y="1632"/>
              <a:ext cx="4686" cy="1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3255" y="2397"/>
              <a:ext cx="252" cy="229"/>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3512" y="2397"/>
              <a:ext cx="251" cy="229"/>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3763" y="2397"/>
              <a:ext cx="257" cy="229"/>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4020" y="2397"/>
              <a:ext cx="257" cy="229"/>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4277" y="2397"/>
              <a:ext cx="257" cy="229"/>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507" y="2632"/>
              <a:ext cx="256" cy="229"/>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3763" y="2632"/>
              <a:ext cx="257" cy="229"/>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4020" y="2632"/>
              <a:ext cx="251" cy="229"/>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4277" y="2632"/>
              <a:ext cx="251" cy="229"/>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4528" y="2632"/>
              <a:ext cx="257" cy="229"/>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3758" y="2861"/>
              <a:ext cx="257" cy="229"/>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4015" y="2861"/>
              <a:ext cx="256" cy="229"/>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4271" y="2861"/>
              <a:ext cx="257" cy="229"/>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4528" y="2861"/>
              <a:ext cx="257" cy="229"/>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4785" y="2861"/>
              <a:ext cx="257" cy="229"/>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928" y="2156"/>
              <a:ext cx="1776" cy="1344"/>
            </a:xfrm>
            <a:prstGeom prst="rect">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1025" y="2269"/>
              <a:ext cx="944"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[1]: beq. foo</a:t>
              </a:r>
              <a:endParaRPr kumimoji="0" lang="en-US" sz="1800" b="0" i="0" u="none" strike="noStrike" cap="none" normalizeH="0" baseline="0" smtClean="0">
                <a:ln>
                  <a:noFill/>
                </a:ln>
                <a:solidFill>
                  <a:schemeClr val="tx1"/>
                </a:solidFill>
                <a:effectLst/>
                <a:latin typeface="Arial" pitchFamily="34" charset="0"/>
              </a:endParaRPr>
            </a:p>
          </p:txBody>
        </p:sp>
        <p:sp>
          <p:nvSpPr>
            <p:cNvPr id="26" name="Rectangle 23"/>
            <p:cNvSpPr>
              <a:spLocks noChangeArrowheads="1"/>
            </p:cNvSpPr>
            <p:nvPr/>
          </p:nvSpPr>
          <p:spPr bwMode="auto">
            <a:xfrm>
              <a:off x="1025" y="2428"/>
              <a:ext cx="128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[2]: add r1, r2, r3</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4"/>
            <p:cNvSpPr>
              <a:spLocks noChangeArrowheads="1"/>
            </p:cNvSpPr>
            <p:nvPr/>
          </p:nvSpPr>
          <p:spPr bwMode="auto">
            <a:xfrm>
              <a:off x="1025" y="2586"/>
              <a:ext cx="127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[3]: sub r4, r5, r6</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5"/>
            <p:cNvSpPr>
              <a:spLocks noChangeArrowheads="1"/>
            </p:cNvSpPr>
            <p:nvPr/>
          </p:nvSpPr>
          <p:spPr bwMode="auto">
            <a:xfrm>
              <a:off x="1025" y="2745"/>
              <a:ext cx="27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6"/>
            <p:cNvSpPr>
              <a:spLocks noChangeArrowheads="1"/>
            </p:cNvSpPr>
            <p:nvPr/>
          </p:nvSpPr>
          <p:spPr bwMode="auto">
            <a:xfrm>
              <a:off x="1025" y="2905"/>
              <a:ext cx="27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30" name="Rectangle 27"/>
            <p:cNvSpPr>
              <a:spLocks noChangeArrowheads="1"/>
            </p:cNvSpPr>
            <p:nvPr/>
          </p:nvSpPr>
          <p:spPr bwMode="auto">
            <a:xfrm>
              <a:off x="1025" y="3062"/>
              <a:ext cx="41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.foo:</a:t>
              </a:r>
              <a:endParaRPr kumimoji="0" lang="en-US" sz="1800" b="0" i="0" u="none" strike="noStrike" cap="none" normalizeH="0" baseline="0" smtClean="0">
                <a:ln>
                  <a:noFill/>
                </a:ln>
                <a:solidFill>
                  <a:schemeClr val="tx1"/>
                </a:solidFill>
                <a:effectLst/>
                <a:latin typeface="Arial" pitchFamily="34" charset="0"/>
              </a:endParaRPr>
            </a:p>
          </p:txBody>
        </p:sp>
        <p:sp>
          <p:nvSpPr>
            <p:cNvPr id="31" name="Rectangle 28"/>
            <p:cNvSpPr>
              <a:spLocks noChangeArrowheads="1"/>
            </p:cNvSpPr>
            <p:nvPr/>
          </p:nvSpPr>
          <p:spPr bwMode="auto">
            <a:xfrm>
              <a:off x="1025" y="3222"/>
              <a:ext cx="1374"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[4]: add r8, r9, r10</a:t>
              </a:r>
              <a:endParaRPr kumimoji="0" lang="en-US" sz="1800" b="0" i="0" u="none" strike="noStrike" cap="none" normalizeH="0" baseline="0" smtClean="0">
                <a:ln>
                  <a:noFill/>
                </a:ln>
                <a:solidFill>
                  <a:schemeClr val="tx1"/>
                </a:solidFill>
                <a:effectLst/>
                <a:latin typeface="Arial" pitchFamily="34" charset="0"/>
              </a:endParaRPr>
            </a:p>
          </p:txBody>
        </p:sp>
        <p:sp>
          <p:nvSpPr>
            <p:cNvPr id="11264" name="Oval 29"/>
            <p:cNvSpPr>
              <a:spLocks noChangeArrowheads="1"/>
            </p:cNvSpPr>
            <p:nvPr/>
          </p:nvSpPr>
          <p:spPr bwMode="auto">
            <a:xfrm>
              <a:off x="3277" y="2435"/>
              <a:ext cx="197"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65" name="Oval 30"/>
            <p:cNvSpPr>
              <a:spLocks noChangeArrowheads="1"/>
            </p:cNvSpPr>
            <p:nvPr/>
          </p:nvSpPr>
          <p:spPr bwMode="auto">
            <a:xfrm>
              <a:off x="3277" y="2435"/>
              <a:ext cx="197"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67" name="Rectangle 31"/>
            <p:cNvSpPr>
              <a:spLocks noChangeArrowheads="1"/>
            </p:cNvSpPr>
            <p:nvPr/>
          </p:nvSpPr>
          <p:spPr bwMode="auto">
            <a:xfrm>
              <a:off x="3344" y="2466"/>
              <a:ext cx="1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268" name="Oval 32"/>
            <p:cNvSpPr>
              <a:spLocks noChangeArrowheads="1"/>
            </p:cNvSpPr>
            <p:nvPr/>
          </p:nvSpPr>
          <p:spPr bwMode="auto">
            <a:xfrm>
              <a:off x="3539" y="2670"/>
              <a:ext cx="197"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69" name="Oval 33"/>
            <p:cNvSpPr>
              <a:spLocks noChangeArrowheads="1"/>
            </p:cNvSpPr>
            <p:nvPr/>
          </p:nvSpPr>
          <p:spPr bwMode="auto">
            <a:xfrm>
              <a:off x="3539" y="2670"/>
              <a:ext cx="197"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0" name="Rectangle 34"/>
            <p:cNvSpPr>
              <a:spLocks noChangeArrowheads="1"/>
            </p:cNvSpPr>
            <p:nvPr/>
          </p:nvSpPr>
          <p:spPr bwMode="auto">
            <a:xfrm>
              <a:off x="3605" y="2700"/>
              <a:ext cx="14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271" name="Oval 35"/>
            <p:cNvSpPr>
              <a:spLocks noChangeArrowheads="1"/>
            </p:cNvSpPr>
            <p:nvPr/>
          </p:nvSpPr>
          <p:spPr bwMode="auto">
            <a:xfrm>
              <a:off x="3785" y="2905"/>
              <a:ext cx="191"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2" name="Oval 36"/>
            <p:cNvSpPr>
              <a:spLocks noChangeArrowheads="1"/>
            </p:cNvSpPr>
            <p:nvPr/>
          </p:nvSpPr>
          <p:spPr bwMode="auto">
            <a:xfrm>
              <a:off x="3785" y="2905"/>
              <a:ext cx="191"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3" name="Rectangle 37"/>
            <p:cNvSpPr>
              <a:spLocks noChangeArrowheads="1"/>
            </p:cNvSpPr>
            <p:nvPr/>
          </p:nvSpPr>
          <p:spPr bwMode="auto">
            <a:xfrm>
              <a:off x="3849" y="2933"/>
              <a:ext cx="14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274" name="Rectangle 38"/>
            <p:cNvSpPr>
              <a:spLocks noChangeArrowheads="1"/>
            </p:cNvSpPr>
            <p:nvPr/>
          </p:nvSpPr>
          <p:spPr bwMode="auto">
            <a:xfrm>
              <a:off x="4020" y="3090"/>
              <a:ext cx="257" cy="235"/>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5" name="Rectangle 39"/>
            <p:cNvSpPr>
              <a:spLocks noChangeArrowheads="1"/>
            </p:cNvSpPr>
            <p:nvPr/>
          </p:nvSpPr>
          <p:spPr bwMode="auto">
            <a:xfrm>
              <a:off x="4277" y="3090"/>
              <a:ext cx="257" cy="235"/>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6" name="Rectangle 40"/>
            <p:cNvSpPr>
              <a:spLocks noChangeArrowheads="1"/>
            </p:cNvSpPr>
            <p:nvPr/>
          </p:nvSpPr>
          <p:spPr bwMode="auto">
            <a:xfrm>
              <a:off x="4534" y="3090"/>
              <a:ext cx="256" cy="235"/>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7" name="Rectangle 41"/>
            <p:cNvSpPr>
              <a:spLocks noChangeArrowheads="1"/>
            </p:cNvSpPr>
            <p:nvPr/>
          </p:nvSpPr>
          <p:spPr bwMode="auto">
            <a:xfrm>
              <a:off x="4790" y="3090"/>
              <a:ext cx="257" cy="235"/>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8" name="Rectangle 42"/>
            <p:cNvSpPr>
              <a:spLocks noChangeArrowheads="1"/>
            </p:cNvSpPr>
            <p:nvPr/>
          </p:nvSpPr>
          <p:spPr bwMode="auto">
            <a:xfrm>
              <a:off x="5047" y="3090"/>
              <a:ext cx="251" cy="235"/>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9" name="Rectangle 43"/>
            <p:cNvSpPr>
              <a:spLocks noChangeArrowheads="1"/>
            </p:cNvSpPr>
            <p:nvPr/>
          </p:nvSpPr>
          <p:spPr bwMode="auto">
            <a:xfrm>
              <a:off x="4277" y="3320"/>
              <a:ext cx="257" cy="235"/>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0" name="Rectangle 44"/>
            <p:cNvSpPr>
              <a:spLocks noChangeArrowheads="1"/>
            </p:cNvSpPr>
            <p:nvPr/>
          </p:nvSpPr>
          <p:spPr bwMode="auto">
            <a:xfrm>
              <a:off x="4534" y="3320"/>
              <a:ext cx="251" cy="235"/>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1" name="Rectangle 45"/>
            <p:cNvSpPr>
              <a:spLocks noChangeArrowheads="1"/>
            </p:cNvSpPr>
            <p:nvPr/>
          </p:nvSpPr>
          <p:spPr bwMode="auto">
            <a:xfrm>
              <a:off x="4785" y="3320"/>
              <a:ext cx="257" cy="235"/>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2" name="Rectangle 46"/>
            <p:cNvSpPr>
              <a:spLocks noChangeArrowheads="1"/>
            </p:cNvSpPr>
            <p:nvPr/>
          </p:nvSpPr>
          <p:spPr bwMode="auto">
            <a:xfrm>
              <a:off x="5042" y="3320"/>
              <a:ext cx="256" cy="235"/>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3" name="Rectangle 47"/>
            <p:cNvSpPr>
              <a:spLocks noChangeArrowheads="1"/>
            </p:cNvSpPr>
            <p:nvPr/>
          </p:nvSpPr>
          <p:spPr bwMode="auto">
            <a:xfrm>
              <a:off x="5298" y="3320"/>
              <a:ext cx="257" cy="235"/>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4" name="Oval 48"/>
            <p:cNvSpPr>
              <a:spLocks noChangeArrowheads="1"/>
            </p:cNvSpPr>
            <p:nvPr/>
          </p:nvSpPr>
          <p:spPr bwMode="auto">
            <a:xfrm>
              <a:off x="4058" y="3129"/>
              <a:ext cx="192"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5" name="Oval 49"/>
            <p:cNvSpPr>
              <a:spLocks noChangeArrowheads="1"/>
            </p:cNvSpPr>
            <p:nvPr/>
          </p:nvSpPr>
          <p:spPr bwMode="auto">
            <a:xfrm>
              <a:off x="4058" y="3129"/>
              <a:ext cx="192"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6" name="Rectangle 50"/>
            <p:cNvSpPr>
              <a:spLocks noChangeArrowheads="1"/>
            </p:cNvSpPr>
            <p:nvPr/>
          </p:nvSpPr>
          <p:spPr bwMode="auto">
            <a:xfrm>
              <a:off x="4121" y="3160"/>
              <a:ext cx="1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287" name="Oval 51"/>
            <p:cNvSpPr>
              <a:spLocks noChangeArrowheads="1"/>
            </p:cNvSpPr>
            <p:nvPr/>
          </p:nvSpPr>
          <p:spPr bwMode="auto">
            <a:xfrm>
              <a:off x="4299" y="3363"/>
              <a:ext cx="196" cy="159"/>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8" name="Oval 52"/>
            <p:cNvSpPr>
              <a:spLocks noChangeArrowheads="1"/>
            </p:cNvSpPr>
            <p:nvPr/>
          </p:nvSpPr>
          <p:spPr bwMode="auto">
            <a:xfrm>
              <a:off x="4299" y="3363"/>
              <a:ext cx="196" cy="15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9" name="Rectangle 53"/>
            <p:cNvSpPr>
              <a:spLocks noChangeArrowheads="1"/>
            </p:cNvSpPr>
            <p:nvPr/>
          </p:nvSpPr>
          <p:spPr bwMode="auto">
            <a:xfrm>
              <a:off x="4365" y="3393"/>
              <a:ext cx="14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290" name="Oval 54"/>
            <p:cNvSpPr>
              <a:spLocks noChangeArrowheads="1"/>
            </p:cNvSpPr>
            <p:nvPr/>
          </p:nvSpPr>
          <p:spPr bwMode="auto">
            <a:xfrm>
              <a:off x="3556" y="2424"/>
              <a:ext cx="197"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91" name="Oval 55"/>
            <p:cNvSpPr>
              <a:spLocks noChangeArrowheads="1"/>
            </p:cNvSpPr>
            <p:nvPr/>
          </p:nvSpPr>
          <p:spPr bwMode="auto">
            <a:xfrm>
              <a:off x="3556" y="2424"/>
              <a:ext cx="197"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2" name="Rectangle 56"/>
            <p:cNvSpPr>
              <a:spLocks noChangeArrowheads="1"/>
            </p:cNvSpPr>
            <p:nvPr/>
          </p:nvSpPr>
          <p:spPr bwMode="auto">
            <a:xfrm>
              <a:off x="3622" y="2455"/>
              <a:ext cx="14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1293" name="Oval 57"/>
            <p:cNvSpPr>
              <a:spLocks noChangeArrowheads="1"/>
            </p:cNvSpPr>
            <p:nvPr/>
          </p:nvSpPr>
          <p:spPr bwMode="auto">
            <a:xfrm>
              <a:off x="3802" y="2664"/>
              <a:ext cx="191" cy="159"/>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94" name="Oval 58"/>
            <p:cNvSpPr>
              <a:spLocks noChangeArrowheads="1"/>
            </p:cNvSpPr>
            <p:nvPr/>
          </p:nvSpPr>
          <p:spPr bwMode="auto">
            <a:xfrm>
              <a:off x="3802" y="2664"/>
              <a:ext cx="191" cy="15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5" name="Rectangle 59"/>
            <p:cNvSpPr>
              <a:spLocks noChangeArrowheads="1"/>
            </p:cNvSpPr>
            <p:nvPr/>
          </p:nvSpPr>
          <p:spPr bwMode="auto">
            <a:xfrm>
              <a:off x="3864" y="2696"/>
              <a:ext cx="1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1296" name="Oval 60"/>
            <p:cNvSpPr>
              <a:spLocks noChangeArrowheads="1"/>
            </p:cNvSpPr>
            <p:nvPr/>
          </p:nvSpPr>
          <p:spPr bwMode="auto">
            <a:xfrm>
              <a:off x="4577" y="2883"/>
              <a:ext cx="192"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97" name="Oval 61"/>
            <p:cNvSpPr>
              <a:spLocks noChangeArrowheads="1"/>
            </p:cNvSpPr>
            <p:nvPr/>
          </p:nvSpPr>
          <p:spPr bwMode="auto">
            <a:xfrm>
              <a:off x="4577" y="2883"/>
              <a:ext cx="192"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8" name="Rectangle 62"/>
            <p:cNvSpPr>
              <a:spLocks noChangeArrowheads="1"/>
            </p:cNvSpPr>
            <p:nvPr/>
          </p:nvSpPr>
          <p:spPr bwMode="auto">
            <a:xfrm>
              <a:off x="4641" y="2917"/>
              <a:ext cx="1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1299" name="Oval 63"/>
            <p:cNvSpPr>
              <a:spLocks noChangeArrowheads="1"/>
            </p:cNvSpPr>
            <p:nvPr/>
          </p:nvSpPr>
          <p:spPr bwMode="auto">
            <a:xfrm>
              <a:off x="4812" y="3129"/>
              <a:ext cx="197"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0" name="Oval 64"/>
            <p:cNvSpPr>
              <a:spLocks noChangeArrowheads="1"/>
            </p:cNvSpPr>
            <p:nvPr/>
          </p:nvSpPr>
          <p:spPr bwMode="auto">
            <a:xfrm>
              <a:off x="4812" y="3129"/>
              <a:ext cx="197"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01" name="Rectangle 65"/>
            <p:cNvSpPr>
              <a:spLocks noChangeArrowheads="1"/>
            </p:cNvSpPr>
            <p:nvPr/>
          </p:nvSpPr>
          <p:spPr bwMode="auto">
            <a:xfrm>
              <a:off x="4879" y="3162"/>
              <a:ext cx="14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1302" name="Oval 66"/>
            <p:cNvSpPr>
              <a:spLocks noChangeArrowheads="1"/>
            </p:cNvSpPr>
            <p:nvPr/>
          </p:nvSpPr>
          <p:spPr bwMode="auto">
            <a:xfrm>
              <a:off x="5085" y="3353"/>
              <a:ext cx="192"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3" name="Oval 67"/>
            <p:cNvSpPr>
              <a:spLocks noChangeArrowheads="1"/>
            </p:cNvSpPr>
            <p:nvPr/>
          </p:nvSpPr>
          <p:spPr bwMode="auto">
            <a:xfrm>
              <a:off x="5085" y="3353"/>
              <a:ext cx="192"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04" name="Rectangle 68"/>
            <p:cNvSpPr>
              <a:spLocks noChangeArrowheads="1"/>
            </p:cNvSpPr>
            <p:nvPr/>
          </p:nvSpPr>
          <p:spPr bwMode="auto">
            <a:xfrm>
              <a:off x="5150" y="3382"/>
              <a:ext cx="14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1305" name="Freeform 69"/>
            <p:cNvSpPr>
              <a:spLocks/>
            </p:cNvSpPr>
            <p:nvPr/>
          </p:nvSpPr>
          <p:spPr bwMode="auto">
            <a:xfrm>
              <a:off x="2884" y="2402"/>
              <a:ext cx="311" cy="213"/>
            </a:xfrm>
            <a:custGeom>
              <a:avLst/>
              <a:gdLst>
                <a:gd name="T0" fmla="*/ 20 w 57"/>
                <a:gd name="T1" fmla="*/ 0 h 39"/>
                <a:gd name="T2" fmla="*/ 38 w 57"/>
                <a:gd name="T3" fmla="*/ 0 h 39"/>
                <a:gd name="T4" fmla="*/ 57 w 57"/>
                <a:gd name="T5" fmla="*/ 19 h 39"/>
                <a:gd name="T6" fmla="*/ 38 w 57"/>
                <a:gd name="T7" fmla="*/ 39 h 39"/>
                <a:gd name="T8" fmla="*/ 20 w 57"/>
                <a:gd name="T9" fmla="*/ 39 h 39"/>
                <a:gd name="T10" fmla="*/ 0 w 57"/>
                <a:gd name="T11" fmla="*/ 19 h 39"/>
                <a:gd name="T12" fmla="*/ 20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20" y="0"/>
                  </a:moveTo>
                  <a:lnTo>
                    <a:pt x="38" y="0"/>
                  </a:lnTo>
                  <a:cubicBezTo>
                    <a:pt x="48" y="0"/>
                    <a:pt x="57" y="9"/>
                    <a:pt x="57" y="19"/>
                  </a:cubicBezTo>
                  <a:cubicBezTo>
                    <a:pt x="57" y="30"/>
                    <a:pt x="48" y="39"/>
                    <a:pt x="38" y="39"/>
                  </a:cubicBezTo>
                  <a:lnTo>
                    <a:pt x="20" y="39"/>
                  </a:lnTo>
                  <a:cubicBezTo>
                    <a:pt x="9" y="39"/>
                    <a:pt x="0" y="30"/>
                    <a:pt x="0" y="19"/>
                  </a:cubicBezTo>
                  <a:cubicBezTo>
                    <a:pt x="0" y="9"/>
                    <a:pt x="9" y="0"/>
                    <a:pt x="20" y="0"/>
                  </a:cubicBezTo>
                  <a:close/>
                </a:path>
              </a:pathLst>
            </a:custGeom>
            <a:solidFill>
              <a:srgbClr val="6FBED0"/>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06" name="Rectangle 70"/>
            <p:cNvSpPr>
              <a:spLocks noChangeArrowheads="1"/>
            </p:cNvSpPr>
            <p:nvPr/>
          </p:nvSpPr>
          <p:spPr bwMode="auto">
            <a:xfrm>
              <a:off x="3005" y="2461"/>
              <a:ext cx="20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IF</a:t>
              </a:r>
              <a:endParaRPr kumimoji="0" lang="en-US" sz="1800" b="0" i="0" u="none" strike="noStrike" cap="none" normalizeH="0" baseline="0" smtClean="0">
                <a:ln>
                  <a:noFill/>
                </a:ln>
                <a:solidFill>
                  <a:schemeClr val="tx1"/>
                </a:solidFill>
                <a:effectLst/>
                <a:latin typeface="Arial" pitchFamily="34" charset="0"/>
              </a:endParaRPr>
            </a:p>
          </p:txBody>
        </p:sp>
        <p:sp>
          <p:nvSpPr>
            <p:cNvPr id="11307" name="Freeform 71"/>
            <p:cNvSpPr>
              <a:spLocks/>
            </p:cNvSpPr>
            <p:nvPr/>
          </p:nvSpPr>
          <p:spPr bwMode="auto">
            <a:xfrm>
              <a:off x="2879" y="2642"/>
              <a:ext cx="311" cy="219"/>
            </a:xfrm>
            <a:custGeom>
              <a:avLst/>
              <a:gdLst>
                <a:gd name="T0" fmla="*/ 20 w 57"/>
                <a:gd name="T1" fmla="*/ 0 h 40"/>
                <a:gd name="T2" fmla="*/ 38 w 57"/>
                <a:gd name="T3" fmla="*/ 0 h 40"/>
                <a:gd name="T4" fmla="*/ 57 w 57"/>
                <a:gd name="T5" fmla="*/ 20 h 40"/>
                <a:gd name="T6" fmla="*/ 38 w 57"/>
                <a:gd name="T7" fmla="*/ 40 h 40"/>
                <a:gd name="T8" fmla="*/ 20 w 57"/>
                <a:gd name="T9" fmla="*/ 40 h 40"/>
                <a:gd name="T10" fmla="*/ 0 w 57"/>
                <a:gd name="T11" fmla="*/ 20 h 40"/>
                <a:gd name="T12" fmla="*/ 20 w 57"/>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57" h="40">
                  <a:moveTo>
                    <a:pt x="20" y="0"/>
                  </a:moveTo>
                  <a:lnTo>
                    <a:pt x="38" y="0"/>
                  </a:lnTo>
                  <a:cubicBezTo>
                    <a:pt x="48" y="0"/>
                    <a:pt x="57" y="9"/>
                    <a:pt x="57" y="20"/>
                  </a:cubicBezTo>
                  <a:cubicBezTo>
                    <a:pt x="57" y="31"/>
                    <a:pt x="48" y="40"/>
                    <a:pt x="38" y="40"/>
                  </a:cubicBezTo>
                  <a:lnTo>
                    <a:pt x="20" y="40"/>
                  </a:lnTo>
                  <a:cubicBezTo>
                    <a:pt x="9" y="40"/>
                    <a:pt x="0" y="31"/>
                    <a:pt x="0" y="20"/>
                  </a:cubicBezTo>
                  <a:cubicBezTo>
                    <a:pt x="0" y="9"/>
                    <a:pt x="9" y="0"/>
                    <a:pt x="20" y="0"/>
                  </a:cubicBezTo>
                  <a:close/>
                </a:path>
              </a:pathLst>
            </a:custGeom>
            <a:solidFill>
              <a:srgbClr val="6FBED0"/>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08" name="Rectangle 72"/>
            <p:cNvSpPr>
              <a:spLocks noChangeArrowheads="1"/>
            </p:cNvSpPr>
            <p:nvPr/>
          </p:nvSpPr>
          <p:spPr bwMode="auto">
            <a:xfrm>
              <a:off x="2958" y="2706"/>
              <a:ext cx="2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11309" name="Freeform 73"/>
            <p:cNvSpPr>
              <a:spLocks/>
            </p:cNvSpPr>
            <p:nvPr/>
          </p:nvSpPr>
          <p:spPr bwMode="auto">
            <a:xfrm>
              <a:off x="2884" y="2894"/>
              <a:ext cx="311" cy="213"/>
            </a:xfrm>
            <a:custGeom>
              <a:avLst/>
              <a:gdLst>
                <a:gd name="T0" fmla="*/ 20 w 57"/>
                <a:gd name="T1" fmla="*/ 0 h 39"/>
                <a:gd name="T2" fmla="*/ 37 w 57"/>
                <a:gd name="T3" fmla="*/ 0 h 39"/>
                <a:gd name="T4" fmla="*/ 57 w 57"/>
                <a:gd name="T5" fmla="*/ 19 h 39"/>
                <a:gd name="T6" fmla="*/ 37 w 57"/>
                <a:gd name="T7" fmla="*/ 39 h 39"/>
                <a:gd name="T8" fmla="*/ 20 w 57"/>
                <a:gd name="T9" fmla="*/ 39 h 39"/>
                <a:gd name="T10" fmla="*/ 0 w 57"/>
                <a:gd name="T11" fmla="*/ 19 h 39"/>
                <a:gd name="T12" fmla="*/ 20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20" y="0"/>
                  </a:moveTo>
                  <a:lnTo>
                    <a:pt x="37" y="0"/>
                  </a:lnTo>
                  <a:cubicBezTo>
                    <a:pt x="48" y="0"/>
                    <a:pt x="57" y="9"/>
                    <a:pt x="57" y="19"/>
                  </a:cubicBezTo>
                  <a:cubicBezTo>
                    <a:pt x="57" y="30"/>
                    <a:pt x="48" y="39"/>
                    <a:pt x="37" y="39"/>
                  </a:cubicBezTo>
                  <a:lnTo>
                    <a:pt x="20" y="39"/>
                  </a:lnTo>
                  <a:cubicBezTo>
                    <a:pt x="9" y="39"/>
                    <a:pt x="0" y="30"/>
                    <a:pt x="0" y="19"/>
                  </a:cubicBezTo>
                  <a:cubicBezTo>
                    <a:pt x="0" y="9"/>
                    <a:pt x="9" y="0"/>
                    <a:pt x="20" y="0"/>
                  </a:cubicBezTo>
                  <a:close/>
                </a:path>
              </a:pathLst>
            </a:custGeom>
            <a:solidFill>
              <a:srgbClr val="6FBED0"/>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10" name="Rectangle 74"/>
            <p:cNvSpPr>
              <a:spLocks noChangeArrowheads="1"/>
            </p:cNvSpPr>
            <p:nvPr/>
          </p:nvSpPr>
          <p:spPr bwMode="auto">
            <a:xfrm>
              <a:off x="2956" y="2952"/>
              <a:ext cx="26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EX</a:t>
              </a:r>
              <a:endParaRPr kumimoji="0" lang="en-US" sz="1800" b="0" i="0" u="none" strike="noStrike" cap="none" normalizeH="0" baseline="0" smtClean="0">
                <a:ln>
                  <a:noFill/>
                </a:ln>
                <a:solidFill>
                  <a:schemeClr val="tx1"/>
                </a:solidFill>
                <a:effectLst/>
                <a:latin typeface="Arial" pitchFamily="34" charset="0"/>
              </a:endParaRPr>
            </a:p>
          </p:txBody>
        </p:sp>
        <p:sp>
          <p:nvSpPr>
            <p:cNvPr id="11311" name="Freeform 75"/>
            <p:cNvSpPr>
              <a:spLocks/>
            </p:cNvSpPr>
            <p:nvPr/>
          </p:nvSpPr>
          <p:spPr bwMode="auto">
            <a:xfrm>
              <a:off x="2884" y="3129"/>
              <a:ext cx="311" cy="213"/>
            </a:xfrm>
            <a:custGeom>
              <a:avLst/>
              <a:gdLst>
                <a:gd name="T0" fmla="*/ 20 w 57"/>
                <a:gd name="T1" fmla="*/ 0 h 39"/>
                <a:gd name="T2" fmla="*/ 37 w 57"/>
                <a:gd name="T3" fmla="*/ 0 h 39"/>
                <a:gd name="T4" fmla="*/ 57 w 57"/>
                <a:gd name="T5" fmla="*/ 19 h 39"/>
                <a:gd name="T6" fmla="*/ 37 w 57"/>
                <a:gd name="T7" fmla="*/ 39 h 39"/>
                <a:gd name="T8" fmla="*/ 20 w 57"/>
                <a:gd name="T9" fmla="*/ 39 h 39"/>
                <a:gd name="T10" fmla="*/ 0 w 57"/>
                <a:gd name="T11" fmla="*/ 19 h 39"/>
                <a:gd name="T12" fmla="*/ 20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20" y="0"/>
                  </a:moveTo>
                  <a:lnTo>
                    <a:pt x="37" y="0"/>
                  </a:lnTo>
                  <a:cubicBezTo>
                    <a:pt x="48" y="0"/>
                    <a:pt x="57" y="8"/>
                    <a:pt x="57" y="19"/>
                  </a:cubicBezTo>
                  <a:cubicBezTo>
                    <a:pt x="57" y="30"/>
                    <a:pt x="48" y="39"/>
                    <a:pt x="37" y="39"/>
                  </a:cubicBezTo>
                  <a:lnTo>
                    <a:pt x="20" y="39"/>
                  </a:lnTo>
                  <a:cubicBezTo>
                    <a:pt x="9" y="39"/>
                    <a:pt x="0" y="30"/>
                    <a:pt x="0" y="19"/>
                  </a:cubicBezTo>
                  <a:cubicBezTo>
                    <a:pt x="0" y="8"/>
                    <a:pt x="9" y="0"/>
                    <a:pt x="20" y="0"/>
                  </a:cubicBezTo>
                  <a:close/>
                </a:path>
              </a:pathLst>
            </a:custGeom>
            <a:solidFill>
              <a:srgbClr val="6FBED0"/>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12" name="Rectangle 76"/>
            <p:cNvSpPr>
              <a:spLocks noChangeArrowheads="1"/>
            </p:cNvSpPr>
            <p:nvPr/>
          </p:nvSpPr>
          <p:spPr bwMode="auto">
            <a:xfrm>
              <a:off x="2949" y="3188"/>
              <a:ext cx="2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MA</a:t>
              </a:r>
              <a:endParaRPr kumimoji="0" lang="en-US" sz="1800" b="0" i="0" u="none" strike="noStrike" cap="none" normalizeH="0" baseline="0" smtClean="0">
                <a:ln>
                  <a:noFill/>
                </a:ln>
                <a:solidFill>
                  <a:schemeClr val="tx1"/>
                </a:solidFill>
                <a:effectLst/>
                <a:latin typeface="Arial" pitchFamily="34" charset="0"/>
              </a:endParaRPr>
            </a:p>
          </p:txBody>
        </p:sp>
        <p:sp>
          <p:nvSpPr>
            <p:cNvPr id="11313" name="Freeform 77"/>
            <p:cNvSpPr>
              <a:spLocks/>
            </p:cNvSpPr>
            <p:nvPr/>
          </p:nvSpPr>
          <p:spPr bwMode="auto">
            <a:xfrm>
              <a:off x="2889" y="3363"/>
              <a:ext cx="312" cy="213"/>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9" y="39"/>
                    <a:pt x="0" y="30"/>
                    <a:pt x="0" y="19"/>
                  </a:cubicBezTo>
                  <a:cubicBezTo>
                    <a:pt x="0" y="8"/>
                    <a:pt x="9" y="0"/>
                    <a:pt x="19" y="0"/>
                  </a:cubicBezTo>
                  <a:close/>
                </a:path>
              </a:pathLst>
            </a:custGeom>
            <a:solidFill>
              <a:srgbClr val="6FBED0"/>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14" name="Rectangle 78"/>
            <p:cNvSpPr>
              <a:spLocks noChangeArrowheads="1"/>
            </p:cNvSpPr>
            <p:nvPr/>
          </p:nvSpPr>
          <p:spPr bwMode="auto">
            <a:xfrm>
              <a:off x="2940" y="3410"/>
              <a:ext cx="31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RW</a:t>
              </a:r>
              <a:endParaRPr kumimoji="0" lang="en-US" sz="1800" b="0" i="0" u="none" strike="noStrike" cap="none" normalizeH="0" baseline="0" smtClean="0">
                <a:ln>
                  <a:noFill/>
                </a:ln>
                <a:solidFill>
                  <a:schemeClr val="tx1"/>
                </a:solidFill>
                <a:effectLst/>
                <a:latin typeface="Arial" pitchFamily="34" charset="0"/>
              </a:endParaRPr>
            </a:p>
          </p:txBody>
        </p:sp>
        <p:sp>
          <p:nvSpPr>
            <p:cNvPr id="11315" name="Oval 79"/>
            <p:cNvSpPr>
              <a:spLocks noChangeArrowheads="1"/>
            </p:cNvSpPr>
            <p:nvPr/>
          </p:nvSpPr>
          <p:spPr bwMode="auto">
            <a:xfrm>
              <a:off x="3239" y="2025"/>
              <a:ext cx="224"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6" name="Oval 80"/>
            <p:cNvSpPr>
              <a:spLocks noChangeArrowheads="1"/>
            </p:cNvSpPr>
            <p:nvPr/>
          </p:nvSpPr>
          <p:spPr bwMode="auto">
            <a:xfrm>
              <a:off x="3239" y="2025"/>
              <a:ext cx="224"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17" name="Rectangle 81"/>
            <p:cNvSpPr>
              <a:spLocks noChangeArrowheads="1"/>
            </p:cNvSpPr>
            <p:nvPr/>
          </p:nvSpPr>
          <p:spPr bwMode="auto">
            <a:xfrm>
              <a:off x="3312" y="2054"/>
              <a:ext cx="34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MT"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11318" name="Oval 82"/>
            <p:cNvSpPr>
              <a:spLocks noChangeArrowheads="1"/>
            </p:cNvSpPr>
            <p:nvPr/>
          </p:nvSpPr>
          <p:spPr bwMode="auto">
            <a:xfrm>
              <a:off x="3507" y="2025"/>
              <a:ext cx="224"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9" name="Oval 83"/>
            <p:cNvSpPr>
              <a:spLocks noChangeArrowheads="1"/>
            </p:cNvSpPr>
            <p:nvPr/>
          </p:nvSpPr>
          <p:spPr bwMode="auto">
            <a:xfrm>
              <a:off x="3507" y="2025"/>
              <a:ext cx="224"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20" name="Rectangle 84"/>
            <p:cNvSpPr>
              <a:spLocks noChangeArrowheads="1"/>
            </p:cNvSpPr>
            <p:nvPr/>
          </p:nvSpPr>
          <p:spPr bwMode="auto">
            <a:xfrm>
              <a:off x="3580" y="2053"/>
              <a:ext cx="34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1321" name="Oval 85"/>
            <p:cNvSpPr>
              <a:spLocks noChangeArrowheads="1"/>
            </p:cNvSpPr>
            <p:nvPr/>
          </p:nvSpPr>
          <p:spPr bwMode="auto">
            <a:xfrm>
              <a:off x="3769" y="2025"/>
              <a:ext cx="224"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22" name="Oval 86"/>
            <p:cNvSpPr>
              <a:spLocks noChangeArrowheads="1"/>
            </p:cNvSpPr>
            <p:nvPr/>
          </p:nvSpPr>
          <p:spPr bwMode="auto">
            <a:xfrm>
              <a:off x="3769" y="2025"/>
              <a:ext cx="224"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23" name="Rectangle 87"/>
            <p:cNvSpPr>
              <a:spLocks noChangeArrowheads="1"/>
            </p:cNvSpPr>
            <p:nvPr/>
          </p:nvSpPr>
          <p:spPr bwMode="auto">
            <a:xfrm>
              <a:off x="3841" y="2053"/>
              <a:ext cx="34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1324" name="Oval 88"/>
            <p:cNvSpPr>
              <a:spLocks noChangeArrowheads="1"/>
            </p:cNvSpPr>
            <p:nvPr/>
          </p:nvSpPr>
          <p:spPr bwMode="auto">
            <a:xfrm>
              <a:off x="4031" y="2020"/>
              <a:ext cx="224"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25" name="Oval 89"/>
            <p:cNvSpPr>
              <a:spLocks noChangeArrowheads="1"/>
            </p:cNvSpPr>
            <p:nvPr/>
          </p:nvSpPr>
          <p:spPr bwMode="auto">
            <a:xfrm>
              <a:off x="4031" y="2020"/>
              <a:ext cx="224"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26" name="Rectangle 90"/>
            <p:cNvSpPr>
              <a:spLocks noChangeArrowheads="1"/>
            </p:cNvSpPr>
            <p:nvPr/>
          </p:nvSpPr>
          <p:spPr bwMode="auto">
            <a:xfrm>
              <a:off x="4102" y="2049"/>
              <a:ext cx="34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1327" name="Oval 91"/>
            <p:cNvSpPr>
              <a:spLocks noChangeArrowheads="1"/>
            </p:cNvSpPr>
            <p:nvPr/>
          </p:nvSpPr>
          <p:spPr bwMode="auto">
            <a:xfrm>
              <a:off x="4299" y="2020"/>
              <a:ext cx="224"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28" name="Oval 92"/>
            <p:cNvSpPr>
              <a:spLocks noChangeArrowheads="1"/>
            </p:cNvSpPr>
            <p:nvPr/>
          </p:nvSpPr>
          <p:spPr bwMode="auto">
            <a:xfrm>
              <a:off x="4299" y="2020"/>
              <a:ext cx="224"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29" name="Rectangle 93"/>
            <p:cNvSpPr>
              <a:spLocks noChangeArrowheads="1"/>
            </p:cNvSpPr>
            <p:nvPr/>
          </p:nvSpPr>
          <p:spPr bwMode="auto">
            <a:xfrm>
              <a:off x="4371" y="2048"/>
              <a:ext cx="34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11330" name="Oval 94"/>
            <p:cNvSpPr>
              <a:spLocks noChangeArrowheads="1"/>
            </p:cNvSpPr>
            <p:nvPr/>
          </p:nvSpPr>
          <p:spPr bwMode="auto">
            <a:xfrm>
              <a:off x="4555" y="2020"/>
              <a:ext cx="230"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1" name="Oval 95"/>
            <p:cNvSpPr>
              <a:spLocks noChangeArrowheads="1"/>
            </p:cNvSpPr>
            <p:nvPr/>
          </p:nvSpPr>
          <p:spPr bwMode="auto">
            <a:xfrm>
              <a:off x="4555" y="2020"/>
              <a:ext cx="230"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2" name="Rectangle 96"/>
            <p:cNvSpPr>
              <a:spLocks noChangeArrowheads="1"/>
            </p:cNvSpPr>
            <p:nvPr/>
          </p:nvSpPr>
          <p:spPr bwMode="auto">
            <a:xfrm>
              <a:off x="4631" y="2048"/>
              <a:ext cx="34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11333" name="Oval 97"/>
            <p:cNvSpPr>
              <a:spLocks noChangeArrowheads="1"/>
            </p:cNvSpPr>
            <p:nvPr/>
          </p:nvSpPr>
          <p:spPr bwMode="auto">
            <a:xfrm>
              <a:off x="4823" y="2020"/>
              <a:ext cx="230"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4" name="Oval 98"/>
            <p:cNvSpPr>
              <a:spLocks noChangeArrowheads="1"/>
            </p:cNvSpPr>
            <p:nvPr/>
          </p:nvSpPr>
          <p:spPr bwMode="auto">
            <a:xfrm>
              <a:off x="4823" y="2020"/>
              <a:ext cx="230"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5" name="Rectangle 99"/>
            <p:cNvSpPr>
              <a:spLocks noChangeArrowheads="1"/>
            </p:cNvSpPr>
            <p:nvPr/>
          </p:nvSpPr>
          <p:spPr bwMode="auto">
            <a:xfrm>
              <a:off x="4899" y="2049"/>
              <a:ext cx="34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11336" name="Oval 100"/>
            <p:cNvSpPr>
              <a:spLocks noChangeArrowheads="1"/>
            </p:cNvSpPr>
            <p:nvPr/>
          </p:nvSpPr>
          <p:spPr bwMode="auto">
            <a:xfrm>
              <a:off x="5088" y="2020"/>
              <a:ext cx="240"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7" name="Oval 101"/>
            <p:cNvSpPr>
              <a:spLocks noChangeArrowheads="1"/>
            </p:cNvSpPr>
            <p:nvPr/>
          </p:nvSpPr>
          <p:spPr bwMode="auto">
            <a:xfrm>
              <a:off x="5096" y="2020"/>
              <a:ext cx="224"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8" name="Rectangle 102"/>
            <p:cNvSpPr>
              <a:spLocks noChangeArrowheads="1"/>
            </p:cNvSpPr>
            <p:nvPr/>
          </p:nvSpPr>
          <p:spPr bwMode="auto">
            <a:xfrm>
              <a:off x="5127" y="2048"/>
              <a:ext cx="10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MT" charset="0"/>
                </a:rPr>
                <a:t> 8</a:t>
              </a:r>
              <a:endParaRPr kumimoji="0" lang="en-US" sz="1800" b="0" i="0" u="none" strike="noStrike" cap="none" normalizeH="0" baseline="0" dirty="0" smtClean="0">
                <a:ln>
                  <a:noFill/>
                </a:ln>
                <a:solidFill>
                  <a:schemeClr val="tx1"/>
                </a:solidFill>
                <a:effectLst/>
                <a:latin typeface="Arial" pitchFamily="34" charset="0"/>
              </a:endParaRPr>
            </a:p>
          </p:txBody>
        </p:sp>
        <p:sp>
          <p:nvSpPr>
            <p:cNvPr id="11339" name="Oval 103"/>
            <p:cNvSpPr>
              <a:spLocks noChangeArrowheads="1"/>
            </p:cNvSpPr>
            <p:nvPr/>
          </p:nvSpPr>
          <p:spPr bwMode="auto">
            <a:xfrm>
              <a:off x="5353" y="2020"/>
              <a:ext cx="229"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0" name="Oval 104"/>
            <p:cNvSpPr>
              <a:spLocks noChangeArrowheads="1"/>
            </p:cNvSpPr>
            <p:nvPr/>
          </p:nvSpPr>
          <p:spPr bwMode="auto">
            <a:xfrm>
              <a:off x="5353" y="2020"/>
              <a:ext cx="229"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1" name="Rectangle 105"/>
            <p:cNvSpPr>
              <a:spLocks noChangeArrowheads="1"/>
            </p:cNvSpPr>
            <p:nvPr/>
          </p:nvSpPr>
          <p:spPr bwMode="auto">
            <a:xfrm>
              <a:off x="5427" y="2048"/>
              <a:ext cx="34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9</a:t>
              </a:r>
              <a:endParaRPr kumimoji="0" lang="en-US" sz="1800" b="0" i="0" u="none" strike="noStrike" cap="none" normalizeH="0" baseline="0" smtClean="0">
                <a:ln>
                  <a:noFill/>
                </a:ln>
                <a:solidFill>
                  <a:schemeClr val="tx1"/>
                </a:solidFill>
                <a:effectLst/>
                <a:latin typeface="Arial" pitchFamily="34" charset="0"/>
              </a:endParaRPr>
            </a:p>
          </p:txBody>
        </p:sp>
        <p:sp>
          <p:nvSpPr>
            <p:cNvPr id="11342" name="Freeform 106"/>
            <p:cNvSpPr>
              <a:spLocks/>
            </p:cNvSpPr>
            <p:nvPr/>
          </p:nvSpPr>
          <p:spPr bwMode="auto">
            <a:xfrm>
              <a:off x="3239" y="1818"/>
              <a:ext cx="2218" cy="142"/>
            </a:xfrm>
            <a:custGeom>
              <a:avLst/>
              <a:gdLst>
                <a:gd name="T0" fmla="*/ 0 w 406"/>
                <a:gd name="T1" fmla="*/ 24 h 26"/>
                <a:gd name="T2" fmla="*/ 18 w 406"/>
                <a:gd name="T3" fmla="*/ 14 h 26"/>
                <a:gd name="T4" fmla="*/ 176 w 406"/>
                <a:gd name="T5" fmla="*/ 14 h 26"/>
                <a:gd name="T6" fmla="*/ 200 w 406"/>
                <a:gd name="T7" fmla="*/ 0 h 26"/>
                <a:gd name="T8" fmla="*/ 219 w 406"/>
                <a:gd name="T9" fmla="*/ 14 h 26"/>
                <a:gd name="T10" fmla="*/ 392 w 406"/>
                <a:gd name="T11" fmla="*/ 14 h 26"/>
                <a:gd name="T12" fmla="*/ 406 w 406"/>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406" h="26">
                  <a:moveTo>
                    <a:pt x="0" y="24"/>
                  </a:moveTo>
                  <a:lnTo>
                    <a:pt x="18" y="14"/>
                  </a:lnTo>
                  <a:lnTo>
                    <a:pt x="176" y="14"/>
                  </a:lnTo>
                  <a:lnTo>
                    <a:pt x="200" y="0"/>
                  </a:lnTo>
                  <a:lnTo>
                    <a:pt x="219" y="14"/>
                  </a:lnTo>
                  <a:lnTo>
                    <a:pt x="392" y="14"/>
                  </a:lnTo>
                  <a:lnTo>
                    <a:pt x="406" y="26"/>
                  </a:ln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3" name="Rectangle 107"/>
            <p:cNvSpPr>
              <a:spLocks noChangeArrowheads="1"/>
            </p:cNvSpPr>
            <p:nvPr/>
          </p:nvSpPr>
          <p:spPr bwMode="auto">
            <a:xfrm>
              <a:off x="3873" y="1635"/>
              <a:ext cx="127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MT" charset="0"/>
                </a:rPr>
                <a:t>Clock cycles</a:t>
              </a:r>
              <a:endParaRPr kumimoji="0" lang="en-US" sz="1800" b="0" i="0" u="none" strike="noStrike" cap="none" normalizeH="0" baseline="0" dirty="0" smtClean="0">
                <a:ln>
                  <a:noFill/>
                </a:ln>
                <a:solidFill>
                  <a:schemeClr val="tx1"/>
                </a:solidFill>
                <a:effectLst/>
                <a:latin typeface="Arial" pitchFamily="34" charset="0"/>
              </a:endParaRPr>
            </a:p>
          </p:txBody>
        </p:sp>
        <p:sp>
          <p:nvSpPr>
            <p:cNvPr id="11344" name="Freeform 108"/>
            <p:cNvSpPr>
              <a:spLocks noEditPoints="1"/>
            </p:cNvSpPr>
            <p:nvPr/>
          </p:nvSpPr>
          <p:spPr bwMode="auto">
            <a:xfrm>
              <a:off x="4053" y="2894"/>
              <a:ext cx="246" cy="169"/>
            </a:xfrm>
            <a:custGeom>
              <a:avLst/>
              <a:gdLst>
                <a:gd name="T0" fmla="*/ 17 w 45"/>
                <a:gd name="T1" fmla="*/ 0 h 31"/>
                <a:gd name="T2" fmla="*/ 11 w 45"/>
                <a:gd name="T3" fmla="*/ 2 h 31"/>
                <a:gd name="T4" fmla="*/ 9 w 45"/>
                <a:gd name="T5" fmla="*/ 5 h 31"/>
                <a:gd name="T6" fmla="*/ 9 w 45"/>
                <a:gd name="T7" fmla="*/ 6 h 31"/>
                <a:gd name="T8" fmla="*/ 3 w 45"/>
                <a:gd name="T9" fmla="*/ 8 h 31"/>
                <a:gd name="T10" fmla="*/ 0 w 45"/>
                <a:gd name="T11" fmla="*/ 12 h 31"/>
                <a:gd name="T12" fmla="*/ 1 w 45"/>
                <a:gd name="T13" fmla="*/ 16 h 31"/>
                <a:gd name="T14" fmla="*/ 3 w 45"/>
                <a:gd name="T15" fmla="*/ 18 h 31"/>
                <a:gd name="T16" fmla="*/ 1 w 45"/>
                <a:gd name="T17" fmla="*/ 21 h 31"/>
                <a:gd name="T18" fmla="*/ 2 w 45"/>
                <a:gd name="T19" fmla="*/ 24 h 31"/>
                <a:gd name="T20" fmla="*/ 6 w 45"/>
                <a:gd name="T21" fmla="*/ 26 h 31"/>
                <a:gd name="T22" fmla="*/ 10 w 45"/>
                <a:gd name="T23" fmla="*/ 26 h 31"/>
                <a:gd name="T24" fmla="*/ 12 w 45"/>
                <a:gd name="T25" fmla="*/ 29 h 31"/>
                <a:gd name="T26" fmla="*/ 19 w 45"/>
                <a:gd name="T27" fmla="*/ 31 h 31"/>
                <a:gd name="T28" fmla="*/ 23 w 45"/>
                <a:gd name="T29" fmla="*/ 28 h 31"/>
                <a:gd name="T30" fmla="*/ 24 w 45"/>
                <a:gd name="T31" fmla="*/ 26 h 31"/>
                <a:gd name="T32" fmla="*/ 24 w 45"/>
                <a:gd name="T33" fmla="*/ 25 h 31"/>
                <a:gd name="T34" fmla="*/ 31 w 45"/>
                <a:gd name="T35" fmla="*/ 23 h 31"/>
                <a:gd name="T36" fmla="*/ 33 w 45"/>
                <a:gd name="T37" fmla="*/ 20 h 31"/>
                <a:gd name="T38" fmla="*/ 32 w 45"/>
                <a:gd name="T39" fmla="*/ 17 h 31"/>
                <a:gd name="T40" fmla="*/ 30 w 45"/>
                <a:gd name="T41" fmla="*/ 15 h 31"/>
                <a:gd name="T42" fmla="*/ 30 w 45"/>
                <a:gd name="T43" fmla="*/ 14 h 31"/>
                <a:gd name="T44" fmla="*/ 31 w 45"/>
                <a:gd name="T45" fmla="*/ 11 h 31"/>
                <a:gd name="T46" fmla="*/ 33 w 45"/>
                <a:gd name="T47" fmla="*/ 9 h 31"/>
                <a:gd name="T48" fmla="*/ 32 w 45"/>
                <a:gd name="T49" fmla="*/ 6 h 31"/>
                <a:gd name="T50" fmla="*/ 29 w 45"/>
                <a:gd name="T51" fmla="*/ 6 h 31"/>
                <a:gd name="T52" fmla="*/ 24 w 45"/>
                <a:gd name="T53" fmla="*/ 4 h 31"/>
                <a:gd name="T54" fmla="*/ 21 w 45"/>
                <a:gd name="T55" fmla="*/ 1 h 31"/>
                <a:gd name="T56" fmla="*/ 17 w 45"/>
                <a:gd name="T57" fmla="*/ 0 h 31"/>
                <a:gd name="T58" fmla="*/ 38 w 45"/>
                <a:gd name="T59" fmla="*/ 3 h 31"/>
                <a:gd name="T60" fmla="*/ 38 w 45"/>
                <a:gd name="T61" fmla="*/ 5 h 31"/>
                <a:gd name="T62" fmla="*/ 38 w 45"/>
                <a:gd name="T63" fmla="*/ 5 h 31"/>
                <a:gd name="T64" fmla="*/ 38 w 45"/>
                <a:gd name="T65" fmla="*/ 4 h 31"/>
                <a:gd name="T66" fmla="*/ 38 w 45"/>
                <a:gd name="T67" fmla="*/ 3 h 31"/>
                <a:gd name="T68" fmla="*/ 41 w 45"/>
                <a:gd name="T69" fmla="*/ 4 h 31"/>
                <a:gd name="T70" fmla="*/ 40 w 45"/>
                <a:gd name="T71" fmla="*/ 4 h 31"/>
                <a:gd name="T72" fmla="*/ 41 w 45"/>
                <a:gd name="T73" fmla="*/ 4 h 31"/>
                <a:gd name="T74" fmla="*/ 41 w 45"/>
                <a:gd name="T75" fmla="*/ 4 h 31"/>
                <a:gd name="T76" fmla="*/ 35 w 45"/>
                <a:gd name="T77" fmla="*/ 4 h 31"/>
                <a:gd name="T78" fmla="*/ 34 w 45"/>
                <a:gd name="T79" fmla="*/ 6 h 31"/>
                <a:gd name="T80" fmla="*/ 35 w 45"/>
                <a:gd name="T81" fmla="*/ 7 h 31"/>
                <a:gd name="T82" fmla="*/ 36 w 45"/>
                <a:gd name="T83" fmla="*/ 5 h 31"/>
                <a:gd name="T84" fmla="*/ 35 w 45"/>
                <a:gd name="T85" fmla="*/ 4 h 31"/>
                <a:gd name="T86" fmla="*/ 43 w 45"/>
                <a:gd name="T87" fmla="*/ 4 h 31"/>
                <a:gd name="T88" fmla="*/ 43 w 45"/>
                <a:gd name="T89" fmla="*/ 5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1"/>
                    <a:pt x="11" y="2"/>
                  </a:cubicBezTo>
                  <a:cubicBezTo>
                    <a:pt x="10" y="3"/>
                    <a:pt x="10" y="4"/>
                    <a:pt x="9" y="5"/>
                  </a:cubicBezTo>
                  <a:cubicBezTo>
                    <a:pt x="9" y="6"/>
                    <a:pt x="9" y="6"/>
                    <a:pt x="9" y="6"/>
                  </a:cubicBezTo>
                  <a:cubicBezTo>
                    <a:pt x="7" y="6"/>
                    <a:pt x="5" y="6"/>
                    <a:pt x="3" y="8"/>
                  </a:cubicBezTo>
                  <a:cubicBezTo>
                    <a:pt x="1" y="9"/>
                    <a:pt x="1" y="10"/>
                    <a:pt x="0" y="12"/>
                  </a:cubicBezTo>
                  <a:cubicBezTo>
                    <a:pt x="0" y="14"/>
                    <a:pt x="0" y="15"/>
                    <a:pt x="1" y="16"/>
                  </a:cubicBezTo>
                  <a:cubicBezTo>
                    <a:pt x="2" y="17"/>
                    <a:pt x="2" y="18"/>
                    <a:pt x="3" y="18"/>
                  </a:cubicBezTo>
                  <a:cubicBezTo>
                    <a:pt x="2" y="19"/>
                    <a:pt x="1" y="20"/>
                    <a:pt x="1" y="21"/>
                  </a:cubicBezTo>
                  <a:cubicBezTo>
                    <a:pt x="1" y="22"/>
                    <a:pt x="2" y="23"/>
                    <a:pt x="2" y="24"/>
                  </a:cubicBezTo>
                  <a:cubicBezTo>
                    <a:pt x="3" y="25"/>
                    <a:pt x="5" y="26"/>
                    <a:pt x="6" y="26"/>
                  </a:cubicBezTo>
                  <a:cubicBezTo>
                    <a:pt x="7" y="26"/>
                    <a:pt x="8" y="27"/>
                    <a:pt x="10" y="26"/>
                  </a:cubicBezTo>
                  <a:cubicBezTo>
                    <a:pt x="10" y="28"/>
                    <a:pt x="11" y="29"/>
                    <a:pt x="12" y="29"/>
                  </a:cubicBezTo>
                  <a:cubicBezTo>
                    <a:pt x="14" y="31"/>
                    <a:pt x="17" y="31"/>
                    <a:pt x="19" y="31"/>
                  </a:cubicBezTo>
                  <a:cubicBezTo>
                    <a:pt x="20" y="30"/>
                    <a:pt x="22" y="30"/>
                    <a:pt x="23" y="28"/>
                  </a:cubicBezTo>
                  <a:cubicBezTo>
                    <a:pt x="23" y="28"/>
                    <a:pt x="24" y="27"/>
                    <a:pt x="24" y="26"/>
                  </a:cubicBezTo>
                  <a:cubicBezTo>
                    <a:pt x="24" y="25"/>
                    <a:pt x="24" y="25"/>
                    <a:pt x="24" y="25"/>
                  </a:cubicBezTo>
                  <a:cubicBezTo>
                    <a:pt x="27" y="25"/>
                    <a:pt x="29" y="24"/>
                    <a:pt x="31" y="23"/>
                  </a:cubicBezTo>
                  <a:cubicBezTo>
                    <a:pt x="32" y="22"/>
                    <a:pt x="32" y="21"/>
                    <a:pt x="33" y="20"/>
                  </a:cubicBezTo>
                  <a:cubicBezTo>
                    <a:pt x="33" y="19"/>
                    <a:pt x="33" y="18"/>
                    <a:pt x="32" y="17"/>
                  </a:cubicBezTo>
                  <a:cubicBezTo>
                    <a:pt x="32" y="16"/>
                    <a:pt x="31" y="16"/>
                    <a:pt x="30" y="15"/>
                  </a:cubicBezTo>
                  <a:cubicBezTo>
                    <a:pt x="30" y="15"/>
                    <a:pt x="30" y="14"/>
                    <a:pt x="30" y="14"/>
                  </a:cubicBezTo>
                  <a:cubicBezTo>
                    <a:pt x="31" y="13"/>
                    <a:pt x="31" y="12"/>
                    <a:pt x="31" y="11"/>
                  </a:cubicBezTo>
                  <a:cubicBezTo>
                    <a:pt x="32" y="11"/>
                    <a:pt x="33" y="10"/>
                    <a:pt x="33" y="9"/>
                  </a:cubicBezTo>
                  <a:cubicBezTo>
                    <a:pt x="33" y="7"/>
                    <a:pt x="32" y="6"/>
                    <a:pt x="32" y="6"/>
                  </a:cubicBezTo>
                  <a:cubicBezTo>
                    <a:pt x="31" y="6"/>
                    <a:pt x="30" y="6"/>
                    <a:pt x="29" y="6"/>
                  </a:cubicBezTo>
                  <a:cubicBezTo>
                    <a:pt x="28" y="5"/>
                    <a:pt x="26" y="4"/>
                    <a:pt x="24" y="4"/>
                  </a:cubicBezTo>
                  <a:cubicBezTo>
                    <a:pt x="23" y="3"/>
                    <a:pt x="22" y="2"/>
                    <a:pt x="21" y="1"/>
                  </a:cubicBezTo>
                  <a:cubicBezTo>
                    <a:pt x="20" y="1"/>
                    <a:pt x="18" y="0"/>
                    <a:pt x="17" y="0"/>
                  </a:cubicBezTo>
                  <a:close/>
                  <a:moveTo>
                    <a:pt x="38" y="3"/>
                  </a:moveTo>
                  <a:cubicBezTo>
                    <a:pt x="38" y="3"/>
                    <a:pt x="37" y="4"/>
                    <a:pt x="38" y="5"/>
                  </a:cubicBezTo>
                  <a:cubicBezTo>
                    <a:pt x="38" y="5"/>
                    <a:pt x="38" y="5"/>
                    <a:pt x="38" y="5"/>
                  </a:cubicBezTo>
                  <a:cubicBezTo>
                    <a:pt x="39" y="5"/>
                    <a:pt x="39" y="4"/>
                    <a:pt x="38" y="4"/>
                  </a:cubicBezTo>
                  <a:cubicBezTo>
                    <a:pt x="38" y="3"/>
                    <a:pt x="38" y="3"/>
                    <a:pt x="38" y="3"/>
                  </a:cubicBezTo>
                  <a:close/>
                  <a:moveTo>
                    <a:pt x="41" y="4"/>
                  </a:moveTo>
                  <a:cubicBezTo>
                    <a:pt x="40" y="4"/>
                    <a:pt x="40" y="4"/>
                    <a:pt x="40" y="4"/>
                  </a:cubicBezTo>
                  <a:cubicBezTo>
                    <a:pt x="41" y="4"/>
                    <a:pt x="41" y="4"/>
                    <a:pt x="41" y="4"/>
                  </a:cubicBezTo>
                  <a:cubicBezTo>
                    <a:pt x="41" y="4"/>
                    <a:pt x="41" y="4"/>
                    <a:pt x="41" y="4"/>
                  </a:cubicBezTo>
                  <a:close/>
                  <a:moveTo>
                    <a:pt x="35" y="4"/>
                  </a:moveTo>
                  <a:cubicBezTo>
                    <a:pt x="34" y="4"/>
                    <a:pt x="34" y="5"/>
                    <a:pt x="34" y="6"/>
                  </a:cubicBezTo>
                  <a:cubicBezTo>
                    <a:pt x="34" y="6"/>
                    <a:pt x="34" y="7"/>
                    <a:pt x="35" y="7"/>
                  </a:cubicBezTo>
                  <a:cubicBezTo>
                    <a:pt x="36" y="7"/>
                    <a:pt x="36" y="5"/>
                    <a:pt x="36" y="5"/>
                  </a:cubicBezTo>
                  <a:cubicBezTo>
                    <a:pt x="35" y="4"/>
                    <a:pt x="35" y="4"/>
                    <a:pt x="35" y="4"/>
                  </a:cubicBezTo>
                  <a:close/>
                  <a:moveTo>
                    <a:pt x="43" y="4"/>
                  </a:moveTo>
                  <a:cubicBezTo>
                    <a:pt x="43" y="4"/>
                    <a:pt x="43" y="5"/>
                    <a:pt x="43" y="5"/>
                  </a:cubicBezTo>
                  <a:cubicBezTo>
                    <a:pt x="43" y="5"/>
                    <a:pt x="43" y="4"/>
                    <a:pt x="43" y="4"/>
                  </a:cubicBezTo>
                  <a:cubicBezTo>
                    <a:pt x="43"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5" name="Freeform 109"/>
            <p:cNvSpPr>
              <a:spLocks noEditPoints="1"/>
            </p:cNvSpPr>
            <p:nvPr/>
          </p:nvSpPr>
          <p:spPr bwMode="auto">
            <a:xfrm>
              <a:off x="4282" y="2910"/>
              <a:ext cx="246" cy="169"/>
            </a:xfrm>
            <a:custGeom>
              <a:avLst/>
              <a:gdLst>
                <a:gd name="T0" fmla="*/ 17 w 45"/>
                <a:gd name="T1" fmla="*/ 0 h 31"/>
                <a:gd name="T2" fmla="*/ 11 w 45"/>
                <a:gd name="T3" fmla="*/ 2 h 31"/>
                <a:gd name="T4" fmla="*/ 10 w 45"/>
                <a:gd name="T5" fmla="*/ 5 h 31"/>
                <a:gd name="T6" fmla="*/ 10 w 45"/>
                <a:gd name="T7" fmla="*/ 6 h 31"/>
                <a:gd name="T8" fmla="*/ 3 w 45"/>
                <a:gd name="T9" fmla="*/ 7 h 31"/>
                <a:gd name="T10" fmla="*/ 0 w 45"/>
                <a:gd name="T11" fmla="*/ 11 h 31"/>
                <a:gd name="T12" fmla="*/ 1 w 45"/>
                <a:gd name="T13" fmla="*/ 16 h 31"/>
                <a:gd name="T14" fmla="*/ 3 w 45"/>
                <a:gd name="T15" fmla="*/ 18 h 31"/>
                <a:gd name="T16" fmla="*/ 1 w 45"/>
                <a:gd name="T17" fmla="*/ 20 h 31"/>
                <a:gd name="T18" fmla="*/ 2 w 45"/>
                <a:gd name="T19" fmla="*/ 23 h 31"/>
                <a:gd name="T20" fmla="*/ 6 w 45"/>
                <a:gd name="T21" fmla="*/ 26 h 31"/>
                <a:gd name="T22" fmla="*/ 10 w 45"/>
                <a:gd name="T23" fmla="*/ 26 h 31"/>
                <a:gd name="T24" fmla="*/ 12 w 45"/>
                <a:gd name="T25" fmla="*/ 29 h 31"/>
                <a:gd name="T26" fmla="*/ 19 w 45"/>
                <a:gd name="T27" fmla="*/ 30 h 31"/>
                <a:gd name="T28" fmla="*/ 23 w 45"/>
                <a:gd name="T29" fmla="*/ 28 h 31"/>
                <a:gd name="T30" fmla="*/ 24 w 45"/>
                <a:gd name="T31" fmla="*/ 25 h 31"/>
                <a:gd name="T32" fmla="*/ 24 w 45"/>
                <a:gd name="T33" fmla="*/ 25 h 31"/>
                <a:gd name="T34" fmla="*/ 31 w 45"/>
                <a:gd name="T35" fmla="*/ 22 h 31"/>
                <a:gd name="T36" fmla="*/ 33 w 45"/>
                <a:gd name="T37" fmla="*/ 20 h 31"/>
                <a:gd name="T38" fmla="*/ 32 w 45"/>
                <a:gd name="T39" fmla="*/ 17 h 31"/>
                <a:gd name="T40" fmla="*/ 30 w 45"/>
                <a:gd name="T41" fmla="*/ 14 h 31"/>
                <a:gd name="T42" fmla="*/ 30 w 45"/>
                <a:gd name="T43" fmla="*/ 14 h 31"/>
                <a:gd name="T44" fmla="*/ 31 w 45"/>
                <a:gd name="T45" fmla="*/ 10 h 31"/>
                <a:gd name="T46" fmla="*/ 33 w 45"/>
                <a:gd name="T47" fmla="*/ 8 h 31"/>
                <a:gd name="T48" fmla="*/ 32 w 45"/>
                <a:gd name="T49" fmla="*/ 5 h 31"/>
                <a:gd name="T50" fmla="*/ 29 w 45"/>
                <a:gd name="T51" fmla="*/ 6 h 31"/>
                <a:gd name="T52" fmla="*/ 24 w 45"/>
                <a:gd name="T53" fmla="*/ 4 h 31"/>
                <a:gd name="T54" fmla="*/ 21 w 45"/>
                <a:gd name="T55" fmla="*/ 1 h 31"/>
                <a:gd name="T56" fmla="*/ 17 w 45"/>
                <a:gd name="T57" fmla="*/ 0 h 31"/>
                <a:gd name="T58" fmla="*/ 38 w 45"/>
                <a:gd name="T59" fmla="*/ 3 h 31"/>
                <a:gd name="T60" fmla="*/ 38 w 45"/>
                <a:gd name="T61" fmla="*/ 4 h 31"/>
                <a:gd name="T62" fmla="*/ 38 w 45"/>
                <a:gd name="T63" fmla="*/ 4 h 31"/>
                <a:gd name="T64" fmla="*/ 38 w 45"/>
                <a:gd name="T65" fmla="*/ 3 h 31"/>
                <a:gd name="T66" fmla="*/ 38 w 45"/>
                <a:gd name="T67" fmla="*/ 3 h 31"/>
                <a:gd name="T68" fmla="*/ 41 w 45"/>
                <a:gd name="T69" fmla="*/ 3 h 31"/>
                <a:gd name="T70" fmla="*/ 41 w 45"/>
                <a:gd name="T71" fmla="*/ 4 h 31"/>
                <a:gd name="T72" fmla="*/ 41 w 45"/>
                <a:gd name="T73" fmla="*/ 3 h 31"/>
                <a:gd name="T74" fmla="*/ 41 w 45"/>
                <a:gd name="T75" fmla="*/ 3 h 31"/>
                <a:gd name="T76" fmla="*/ 35 w 45"/>
                <a:gd name="T77" fmla="*/ 4 h 31"/>
                <a:gd name="T78" fmla="*/ 34 w 45"/>
                <a:gd name="T79" fmla="*/ 5 h 31"/>
                <a:gd name="T80" fmla="*/ 35 w 45"/>
                <a:gd name="T81" fmla="*/ 6 h 31"/>
                <a:gd name="T82" fmla="*/ 36 w 45"/>
                <a:gd name="T83" fmla="*/ 4 h 31"/>
                <a:gd name="T84" fmla="*/ 35 w 45"/>
                <a:gd name="T85" fmla="*/ 4 h 31"/>
                <a:gd name="T86" fmla="*/ 43 w 45"/>
                <a:gd name="T87" fmla="*/ 4 h 31"/>
                <a:gd name="T88" fmla="*/ 43 w 45"/>
                <a:gd name="T89" fmla="*/ 4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0"/>
                    <a:pt x="11" y="2"/>
                  </a:cubicBezTo>
                  <a:cubicBezTo>
                    <a:pt x="11" y="2"/>
                    <a:pt x="10" y="4"/>
                    <a:pt x="10" y="5"/>
                  </a:cubicBezTo>
                  <a:cubicBezTo>
                    <a:pt x="10" y="5"/>
                    <a:pt x="10" y="5"/>
                    <a:pt x="10" y="6"/>
                  </a:cubicBezTo>
                  <a:cubicBezTo>
                    <a:pt x="7" y="5"/>
                    <a:pt x="5" y="6"/>
                    <a:pt x="3" y="7"/>
                  </a:cubicBezTo>
                  <a:cubicBezTo>
                    <a:pt x="2" y="8"/>
                    <a:pt x="1" y="10"/>
                    <a:pt x="0" y="11"/>
                  </a:cubicBezTo>
                  <a:cubicBezTo>
                    <a:pt x="0" y="13"/>
                    <a:pt x="1" y="15"/>
                    <a:pt x="1" y="16"/>
                  </a:cubicBezTo>
                  <a:cubicBezTo>
                    <a:pt x="2" y="16"/>
                    <a:pt x="2" y="17"/>
                    <a:pt x="3" y="18"/>
                  </a:cubicBezTo>
                  <a:cubicBezTo>
                    <a:pt x="2" y="18"/>
                    <a:pt x="2" y="19"/>
                    <a:pt x="1" y="20"/>
                  </a:cubicBezTo>
                  <a:cubicBezTo>
                    <a:pt x="1" y="21"/>
                    <a:pt x="2" y="22"/>
                    <a:pt x="2" y="23"/>
                  </a:cubicBezTo>
                  <a:cubicBezTo>
                    <a:pt x="3" y="24"/>
                    <a:pt x="5" y="25"/>
                    <a:pt x="6" y="26"/>
                  </a:cubicBezTo>
                  <a:cubicBezTo>
                    <a:pt x="7" y="26"/>
                    <a:pt x="9" y="26"/>
                    <a:pt x="10" y="26"/>
                  </a:cubicBezTo>
                  <a:cubicBezTo>
                    <a:pt x="10" y="27"/>
                    <a:pt x="11" y="28"/>
                    <a:pt x="12" y="29"/>
                  </a:cubicBezTo>
                  <a:cubicBezTo>
                    <a:pt x="14" y="30"/>
                    <a:pt x="17" y="31"/>
                    <a:pt x="19" y="30"/>
                  </a:cubicBezTo>
                  <a:cubicBezTo>
                    <a:pt x="20" y="30"/>
                    <a:pt x="22" y="29"/>
                    <a:pt x="23" y="28"/>
                  </a:cubicBezTo>
                  <a:cubicBezTo>
                    <a:pt x="24" y="27"/>
                    <a:pt x="24" y="26"/>
                    <a:pt x="24" y="25"/>
                  </a:cubicBezTo>
                  <a:cubicBezTo>
                    <a:pt x="24" y="25"/>
                    <a:pt x="24" y="24"/>
                    <a:pt x="24" y="25"/>
                  </a:cubicBezTo>
                  <a:cubicBezTo>
                    <a:pt x="27" y="24"/>
                    <a:pt x="29" y="24"/>
                    <a:pt x="31" y="22"/>
                  </a:cubicBezTo>
                  <a:cubicBezTo>
                    <a:pt x="32" y="22"/>
                    <a:pt x="32" y="21"/>
                    <a:pt x="33" y="20"/>
                  </a:cubicBezTo>
                  <a:cubicBezTo>
                    <a:pt x="33" y="18"/>
                    <a:pt x="33" y="17"/>
                    <a:pt x="32" y="17"/>
                  </a:cubicBezTo>
                  <a:cubicBezTo>
                    <a:pt x="32" y="16"/>
                    <a:pt x="31" y="15"/>
                    <a:pt x="30" y="14"/>
                  </a:cubicBezTo>
                  <a:cubicBezTo>
                    <a:pt x="30" y="14"/>
                    <a:pt x="30" y="14"/>
                    <a:pt x="30" y="14"/>
                  </a:cubicBezTo>
                  <a:cubicBezTo>
                    <a:pt x="31" y="13"/>
                    <a:pt x="31" y="12"/>
                    <a:pt x="31" y="10"/>
                  </a:cubicBezTo>
                  <a:cubicBezTo>
                    <a:pt x="32" y="10"/>
                    <a:pt x="33" y="9"/>
                    <a:pt x="33" y="8"/>
                  </a:cubicBezTo>
                  <a:cubicBezTo>
                    <a:pt x="33" y="7"/>
                    <a:pt x="33" y="6"/>
                    <a:pt x="32" y="5"/>
                  </a:cubicBezTo>
                  <a:cubicBezTo>
                    <a:pt x="31" y="5"/>
                    <a:pt x="30" y="5"/>
                    <a:pt x="29" y="6"/>
                  </a:cubicBezTo>
                  <a:cubicBezTo>
                    <a:pt x="28" y="4"/>
                    <a:pt x="26" y="3"/>
                    <a:pt x="24" y="4"/>
                  </a:cubicBezTo>
                  <a:cubicBezTo>
                    <a:pt x="24" y="2"/>
                    <a:pt x="22" y="1"/>
                    <a:pt x="21" y="1"/>
                  </a:cubicBezTo>
                  <a:cubicBezTo>
                    <a:pt x="20" y="0"/>
                    <a:pt x="18" y="0"/>
                    <a:pt x="17" y="0"/>
                  </a:cubicBezTo>
                  <a:close/>
                  <a:moveTo>
                    <a:pt x="38" y="3"/>
                  </a:moveTo>
                  <a:cubicBezTo>
                    <a:pt x="38" y="3"/>
                    <a:pt x="37" y="4"/>
                    <a:pt x="38" y="4"/>
                  </a:cubicBezTo>
                  <a:cubicBezTo>
                    <a:pt x="38" y="5"/>
                    <a:pt x="38" y="5"/>
                    <a:pt x="38" y="4"/>
                  </a:cubicBezTo>
                  <a:cubicBezTo>
                    <a:pt x="39" y="4"/>
                    <a:pt x="39" y="3"/>
                    <a:pt x="38" y="3"/>
                  </a:cubicBezTo>
                  <a:cubicBezTo>
                    <a:pt x="38" y="3"/>
                    <a:pt x="38" y="3"/>
                    <a:pt x="38" y="3"/>
                  </a:cubicBezTo>
                  <a:close/>
                  <a:moveTo>
                    <a:pt x="41" y="3"/>
                  </a:moveTo>
                  <a:cubicBezTo>
                    <a:pt x="41" y="3"/>
                    <a:pt x="40" y="3"/>
                    <a:pt x="41" y="4"/>
                  </a:cubicBezTo>
                  <a:cubicBezTo>
                    <a:pt x="41" y="4"/>
                    <a:pt x="41" y="4"/>
                    <a:pt x="41" y="3"/>
                  </a:cubicBezTo>
                  <a:cubicBezTo>
                    <a:pt x="41" y="3"/>
                    <a:pt x="41" y="3"/>
                    <a:pt x="41" y="3"/>
                  </a:cubicBezTo>
                  <a:close/>
                  <a:moveTo>
                    <a:pt x="35" y="4"/>
                  </a:moveTo>
                  <a:cubicBezTo>
                    <a:pt x="34" y="4"/>
                    <a:pt x="34" y="4"/>
                    <a:pt x="34" y="5"/>
                  </a:cubicBezTo>
                  <a:cubicBezTo>
                    <a:pt x="34" y="6"/>
                    <a:pt x="35" y="6"/>
                    <a:pt x="35" y="6"/>
                  </a:cubicBezTo>
                  <a:cubicBezTo>
                    <a:pt x="36" y="6"/>
                    <a:pt x="36" y="5"/>
                    <a:pt x="36" y="4"/>
                  </a:cubicBezTo>
                  <a:cubicBezTo>
                    <a:pt x="36" y="4"/>
                    <a:pt x="35" y="4"/>
                    <a:pt x="35" y="4"/>
                  </a:cubicBezTo>
                  <a:close/>
                  <a:moveTo>
                    <a:pt x="43" y="4"/>
                  </a:moveTo>
                  <a:cubicBezTo>
                    <a:pt x="43" y="4"/>
                    <a:pt x="43" y="4"/>
                    <a:pt x="43" y="4"/>
                  </a:cubicBezTo>
                  <a:cubicBezTo>
                    <a:pt x="43" y="4"/>
                    <a:pt x="43" y="4"/>
                    <a:pt x="43" y="4"/>
                  </a:cubicBezTo>
                  <a:cubicBezTo>
                    <a:pt x="43"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6" name="Freeform 110"/>
            <p:cNvSpPr>
              <a:spLocks noEditPoints="1"/>
            </p:cNvSpPr>
            <p:nvPr/>
          </p:nvSpPr>
          <p:spPr bwMode="auto">
            <a:xfrm>
              <a:off x="4332" y="3123"/>
              <a:ext cx="240" cy="169"/>
            </a:xfrm>
            <a:custGeom>
              <a:avLst/>
              <a:gdLst>
                <a:gd name="T0" fmla="*/ 16 w 44"/>
                <a:gd name="T1" fmla="*/ 0 h 31"/>
                <a:gd name="T2" fmla="*/ 11 w 44"/>
                <a:gd name="T3" fmla="*/ 2 h 31"/>
                <a:gd name="T4" fmla="*/ 9 w 44"/>
                <a:gd name="T5" fmla="*/ 5 h 31"/>
                <a:gd name="T6" fmla="*/ 9 w 44"/>
                <a:gd name="T7" fmla="*/ 6 h 31"/>
                <a:gd name="T8" fmla="*/ 2 w 44"/>
                <a:gd name="T9" fmla="*/ 8 h 31"/>
                <a:gd name="T10" fmla="*/ 0 w 44"/>
                <a:gd name="T11" fmla="*/ 12 h 31"/>
                <a:gd name="T12" fmla="*/ 1 w 44"/>
                <a:gd name="T13" fmla="*/ 16 h 31"/>
                <a:gd name="T14" fmla="*/ 2 w 44"/>
                <a:gd name="T15" fmla="*/ 18 h 31"/>
                <a:gd name="T16" fmla="*/ 1 w 44"/>
                <a:gd name="T17" fmla="*/ 21 h 31"/>
                <a:gd name="T18" fmla="*/ 2 w 44"/>
                <a:gd name="T19" fmla="*/ 24 h 31"/>
                <a:gd name="T20" fmla="*/ 5 w 44"/>
                <a:gd name="T21" fmla="*/ 26 h 31"/>
                <a:gd name="T22" fmla="*/ 9 w 44"/>
                <a:gd name="T23" fmla="*/ 26 h 31"/>
                <a:gd name="T24" fmla="*/ 12 w 44"/>
                <a:gd name="T25" fmla="*/ 29 h 31"/>
                <a:gd name="T26" fmla="*/ 18 w 44"/>
                <a:gd name="T27" fmla="*/ 30 h 31"/>
                <a:gd name="T28" fmla="*/ 22 w 44"/>
                <a:gd name="T29" fmla="*/ 28 h 31"/>
                <a:gd name="T30" fmla="*/ 24 w 44"/>
                <a:gd name="T31" fmla="*/ 25 h 31"/>
                <a:gd name="T32" fmla="*/ 24 w 44"/>
                <a:gd name="T33" fmla="*/ 25 h 31"/>
                <a:gd name="T34" fmla="*/ 30 w 44"/>
                <a:gd name="T35" fmla="*/ 23 h 31"/>
                <a:gd name="T36" fmla="*/ 32 w 44"/>
                <a:gd name="T37" fmla="*/ 20 h 31"/>
                <a:gd name="T38" fmla="*/ 32 w 44"/>
                <a:gd name="T39" fmla="*/ 17 h 31"/>
                <a:gd name="T40" fmla="*/ 30 w 44"/>
                <a:gd name="T41" fmla="*/ 15 h 31"/>
                <a:gd name="T42" fmla="*/ 30 w 44"/>
                <a:gd name="T43" fmla="*/ 14 h 31"/>
                <a:gd name="T44" fmla="*/ 31 w 44"/>
                <a:gd name="T45" fmla="*/ 11 h 31"/>
                <a:gd name="T46" fmla="*/ 32 w 44"/>
                <a:gd name="T47" fmla="*/ 8 h 31"/>
                <a:gd name="T48" fmla="*/ 31 w 44"/>
                <a:gd name="T49" fmla="*/ 6 h 31"/>
                <a:gd name="T50" fmla="*/ 29 w 44"/>
                <a:gd name="T51" fmla="*/ 6 h 31"/>
                <a:gd name="T52" fmla="*/ 24 w 44"/>
                <a:gd name="T53" fmla="*/ 4 h 31"/>
                <a:gd name="T54" fmla="*/ 21 w 44"/>
                <a:gd name="T55" fmla="*/ 1 h 31"/>
                <a:gd name="T56" fmla="*/ 16 w 44"/>
                <a:gd name="T57" fmla="*/ 0 h 31"/>
                <a:gd name="T58" fmla="*/ 38 w 44"/>
                <a:gd name="T59" fmla="*/ 3 h 31"/>
                <a:gd name="T60" fmla="*/ 37 w 44"/>
                <a:gd name="T61" fmla="*/ 4 h 31"/>
                <a:gd name="T62" fmla="*/ 38 w 44"/>
                <a:gd name="T63" fmla="*/ 5 h 31"/>
                <a:gd name="T64" fmla="*/ 38 w 44"/>
                <a:gd name="T65" fmla="*/ 3 h 31"/>
                <a:gd name="T66" fmla="*/ 38 w 44"/>
                <a:gd name="T67" fmla="*/ 3 h 31"/>
                <a:gd name="T68" fmla="*/ 40 w 44"/>
                <a:gd name="T69" fmla="*/ 3 h 31"/>
                <a:gd name="T70" fmla="*/ 40 w 44"/>
                <a:gd name="T71" fmla="*/ 4 h 31"/>
                <a:gd name="T72" fmla="*/ 41 w 44"/>
                <a:gd name="T73" fmla="*/ 4 h 31"/>
                <a:gd name="T74" fmla="*/ 40 w 44"/>
                <a:gd name="T75" fmla="*/ 3 h 31"/>
                <a:gd name="T76" fmla="*/ 34 w 44"/>
                <a:gd name="T77" fmla="*/ 4 h 31"/>
                <a:gd name="T78" fmla="*/ 33 w 44"/>
                <a:gd name="T79" fmla="*/ 5 h 31"/>
                <a:gd name="T80" fmla="*/ 35 w 44"/>
                <a:gd name="T81" fmla="*/ 6 h 31"/>
                <a:gd name="T82" fmla="*/ 35 w 44"/>
                <a:gd name="T83" fmla="*/ 4 h 31"/>
                <a:gd name="T84" fmla="*/ 34 w 44"/>
                <a:gd name="T85" fmla="*/ 4 h 31"/>
                <a:gd name="T86" fmla="*/ 43 w 44"/>
                <a:gd name="T87" fmla="*/ 4 h 31"/>
                <a:gd name="T88" fmla="*/ 43 w 44"/>
                <a:gd name="T89" fmla="*/ 5 h 31"/>
                <a:gd name="T90" fmla="*/ 43 w 44"/>
                <a:gd name="T91" fmla="*/ 4 h 31"/>
                <a:gd name="T92" fmla="*/ 43 w 44"/>
                <a:gd name="T93" fmla="*/ 4 h 31"/>
                <a:gd name="T94" fmla="*/ 44 w 44"/>
                <a:gd name="T95" fmla="*/ 5 h 31"/>
                <a:gd name="T96" fmla="*/ 44 w 44"/>
                <a:gd name="T97" fmla="*/ 5 h 31"/>
                <a:gd name="T98" fmla="*/ 44 w 44"/>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31">
                  <a:moveTo>
                    <a:pt x="16" y="0"/>
                  </a:moveTo>
                  <a:cubicBezTo>
                    <a:pt x="14" y="0"/>
                    <a:pt x="12" y="1"/>
                    <a:pt x="11" y="2"/>
                  </a:cubicBezTo>
                  <a:cubicBezTo>
                    <a:pt x="10" y="3"/>
                    <a:pt x="9" y="4"/>
                    <a:pt x="9" y="5"/>
                  </a:cubicBezTo>
                  <a:cubicBezTo>
                    <a:pt x="9" y="5"/>
                    <a:pt x="9" y="6"/>
                    <a:pt x="9" y="6"/>
                  </a:cubicBezTo>
                  <a:cubicBezTo>
                    <a:pt x="7" y="6"/>
                    <a:pt x="4" y="6"/>
                    <a:pt x="2" y="8"/>
                  </a:cubicBezTo>
                  <a:cubicBezTo>
                    <a:pt x="1" y="9"/>
                    <a:pt x="0" y="10"/>
                    <a:pt x="0" y="12"/>
                  </a:cubicBezTo>
                  <a:cubicBezTo>
                    <a:pt x="0" y="13"/>
                    <a:pt x="0" y="15"/>
                    <a:pt x="1" y="16"/>
                  </a:cubicBezTo>
                  <a:cubicBezTo>
                    <a:pt x="1" y="17"/>
                    <a:pt x="2" y="17"/>
                    <a:pt x="2" y="18"/>
                  </a:cubicBezTo>
                  <a:cubicBezTo>
                    <a:pt x="2" y="19"/>
                    <a:pt x="1" y="19"/>
                    <a:pt x="1" y="21"/>
                  </a:cubicBezTo>
                  <a:cubicBezTo>
                    <a:pt x="1" y="22"/>
                    <a:pt x="1" y="23"/>
                    <a:pt x="2" y="24"/>
                  </a:cubicBezTo>
                  <a:cubicBezTo>
                    <a:pt x="3" y="25"/>
                    <a:pt x="4" y="25"/>
                    <a:pt x="5" y="26"/>
                  </a:cubicBezTo>
                  <a:cubicBezTo>
                    <a:pt x="7" y="26"/>
                    <a:pt x="8" y="26"/>
                    <a:pt x="9" y="26"/>
                  </a:cubicBezTo>
                  <a:cubicBezTo>
                    <a:pt x="10" y="27"/>
                    <a:pt x="11" y="29"/>
                    <a:pt x="12" y="29"/>
                  </a:cubicBezTo>
                  <a:cubicBezTo>
                    <a:pt x="14" y="31"/>
                    <a:pt x="16" y="31"/>
                    <a:pt x="18" y="30"/>
                  </a:cubicBezTo>
                  <a:cubicBezTo>
                    <a:pt x="20" y="30"/>
                    <a:pt x="21" y="29"/>
                    <a:pt x="22" y="28"/>
                  </a:cubicBezTo>
                  <a:cubicBezTo>
                    <a:pt x="23" y="27"/>
                    <a:pt x="23" y="26"/>
                    <a:pt x="24" y="25"/>
                  </a:cubicBezTo>
                  <a:cubicBezTo>
                    <a:pt x="23" y="25"/>
                    <a:pt x="24" y="25"/>
                    <a:pt x="24" y="25"/>
                  </a:cubicBezTo>
                  <a:cubicBezTo>
                    <a:pt x="26" y="25"/>
                    <a:pt x="28" y="24"/>
                    <a:pt x="30" y="23"/>
                  </a:cubicBezTo>
                  <a:cubicBezTo>
                    <a:pt x="31" y="22"/>
                    <a:pt x="32" y="21"/>
                    <a:pt x="32" y="20"/>
                  </a:cubicBezTo>
                  <a:cubicBezTo>
                    <a:pt x="32" y="19"/>
                    <a:pt x="32" y="18"/>
                    <a:pt x="32" y="17"/>
                  </a:cubicBezTo>
                  <a:cubicBezTo>
                    <a:pt x="31" y="16"/>
                    <a:pt x="30" y="15"/>
                    <a:pt x="30" y="15"/>
                  </a:cubicBezTo>
                  <a:cubicBezTo>
                    <a:pt x="29" y="15"/>
                    <a:pt x="29" y="14"/>
                    <a:pt x="30" y="14"/>
                  </a:cubicBezTo>
                  <a:cubicBezTo>
                    <a:pt x="30" y="13"/>
                    <a:pt x="31" y="12"/>
                    <a:pt x="31" y="11"/>
                  </a:cubicBezTo>
                  <a:cubicBezTo>
                    <a:pt x="32" y="10"/>
                    <a:pt x="32" y="10"/>
                    <a:pt x="32" y="8"/>
                  </a:cubicBezTo>
                  <a:cubicBezTo>
                    <a:pt x="33" y="7"/>
                    <a:pt x="32" y="6"/>
                    <a:pt x="31" y="6"/>
                  </a:cubicBezTo>
                  <a:cubicBezTo>
                    <a:pt x="30" y="5"/>
                    <a:pt x="30" y="5"/>
                    <a:pt x="29" y="6"/>
                  </a:cubicBezTo>
                  <a:cubicBezTo>
                    <a:pt x="27" y="4"/>
                    <a:pt x="25" y="4"/>
                    <a:pt x="24" y="4"/>
                  </a:cubicBezTo>
                  <a:cubicBezTo>
                    <a:pt x="23" y="3"/>
                    <a:pt x="22" y="2"/>
                    <a:pt x="21" y="1"/>
                  </a:cubicBezTo>
                  <a:cubicBezTo>
                    <a:pt x="19" y="0"/>
                    <a:pt x="18" y="0"/>
                    <a:pt x="16" y="0"/>
                  </a:cubicBezTo>
                  <a:close/>
                  <a:moveTo>
                    <a:pt x="38" y="3"/>
                  </a:moveTo>
                  <a:cubicBezTo>
                    <a:pt x="37" y="3"/>
                    <a:pt x="37" y="4"/>
                    <a:pt x="37" y="4"/>
                  </a:cubicBezTo>
                  <a:cubicBezTo>
                    <a:pt x="37" y="5"/>
                    <a:pt x="38" y="5"/>
                    <a:pt x="38" y="5"/>
                  </a:cubicBezTo>
                  <a:cubicBezTo>
                    <a:pt x="38" y="4"/>
                    <a:pt x="38" y="3"/>
                    <a:pt x="38" y="3"/>
                  </a:cubicBezTo>
                  <a:cubicBezTo>
                    <a:pt x="38" y="3"/>
                    <a:pt x="38" y="3"/>
                    <a:pt x="38" y="3"/>
                  </a:cubicBezTo>
                  <a:close/>
                  <a:moveTo>
                    <a:pt x="40" y="3"/>
                  </a:moveTo>
                  <a:cubicBezTo>
                    <a:pt x="40" y="3"/>
                    <a:pt x="40" y="4"/>
                    <a:pt x="40" y="4"/>
                  </a:cubicBezTo>
                  <a:cubicBezTo>
                    <a:pt x="40" y="4"/>
                    <a:pt x="41" y="4"/>
                    <a:pt x="41" y="4"/>
                  </a:cubicBezTo>
                  <a:cubicBezTo>
                    <a:pt x="41" y="4"/>
                    <a:pt x="40" y="3"/>
                    <a:pt x="40" y="3"/>
                  </a:cubicBezTo>
                  <a:close/>
                  <a:moveTo>
                    <a:pt x="34" y="4"/>
                  </a:moveTo>
                  <a:cubicBezTo>
                    <a:pt x="34" y="4"/>
                    <a:pt x="33" y="5"/>
                    <a:pt x="33" y="5"/>
                  </a:cubicBezTo>
                  <a:cubicBezTo>
                    <a:pt x="33" y="6"/>
                    <a:pt x="34" y="7"/>
                    <a:pt x="35" y="6"/>
                  </a:cubicBezTo>
                  <a:cubicBezTo>
                    <a:pt x="35" y="6"/>
                    <a:pt x="36" y="5"/>
                    <a:pt x="35" y="4"/>
                  </a:cubicBezTo>
                  <a:cubicBezTo>
                    <a:pt x="35" y="4"/>
                    <a:pt x="35" y="4"/>
                    <a:pt x="34" y="4"/>
                  </a:cubicBezTo>
                  <a:close/>
                  <a:moveTo>
                    <a:pt x="43" y="4"/>
                  </a:moveTo>
                  <a:cubicBezTo>
                    <a:pt x="42" y="4"/>
                    <a:pt x="42" y="4"/>
                    <a:pt x="43" y="5"/>
                  </a:cubicBezTo>
                  <a:cubicBezTo>
                    <a:pt x="43" y="4"/>
                    <a:pt x="43" y="4"/>
                    <a:pt x="43" y="4"/>
                  </a:cubicBezTo>
                  <a:cubicBezTo>
                    <a:pt x="43" y="4"/>
                    <a:pt x="43" y="4"/>
                    <a:pt x="43" y="4"/>
                  </a:cubicBezTo>
                  <a:close/>
                  <a:moveTo>
                    <a:pt x="44" y="5"/>
                  </a:moveTo>
                  <a:cubicBezTo>
                    <a:pt x="44" y="5"/>
                    <a:pt x="44" y="5"/>
                    <a:pt x="44" y="5"/>
                  </a:cubicBezTo>
                  <a:cubicBezTo>
                    <a:pt x="44" y="5"/>
                    <a:pt x="44" y="5"/>
                    <a:pt x="44"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7" name="Freeform 111"/>
            <p:cNvSpPr>
              <a:spLocks noEditPoints="1"/>
            </p:cNvSpPr>
            <p:nvPr/>
          </p:nvSpPr>
          <p:spPr bwMode="auto">
            <a:xfrm>
              <a:off x="4583" y="3129"/>
              <a:ext cx="246" cy="169"/>
            </a:xfrm>
            <a:custGeom>
              <a:avLst/>
              <a:gdLst>
                <a:gd name="T0" fmla="*/ 17 w 45"/>
                <a:gd name="T1" fmla="*/ 0 h 31"/>
                <a:gd name="T2" fmla="*/ 12 w 45"/>
                <a:gd name="T3" fmla="*/ 2 h 31"/>
                <a:gd name="T4" fmla="*/ 10 w 45"/>
                <a:gd name="T5" fmla="*/ 5 h 31"/>
                <a:gd name="T6" fmla="*/ 10 w 45"/>
                <a:gd name="T7" fmla="*/ 6 h 31"/>
                <a:gd name="T8" fmla="*/ 3 w 45"/>
                <a:gd name="T9" fmla="*/ 8 h 31"/>
                <a:gd name="T10" fmla="*/ 1 w 45"/>
                <a:gd name="T11" fmla="*/ 12 h 31"/>
                <a:gd name="T12" fmla="*/ 2 w 45"/>
                <a:gd name="T13" fmla="*/ 16 h 31"/>
                <a:gd name="T14" fmla="*/ 3 w 45"/>
                <a:gd name="T15" fmla="*/ 18 h 31"/>
                <a:gd name="T16" fmla="*/ 2 w 45"/>
                <a:gd name="T17" fmla="*/ 21 h 31"/>
                <a:gd name="T18" fmla="*/ 3 w 45"/>
                <a:gd name="T19" fmla="*/ 24 h 31"/>
                <a:gd name="T20" fmla="*/ 6 w 45"/>
                <a:gd name="T21" fmla="*/ 26 h 31"/>
                <a:gd name="T22" fmla="*/ 10 w 45"/>
                <a:gd name="T23" fmla="*/ 26 h 31"/>
                <a:gd name="T24" fmla="*/ 13 w 45"/>
                <a:gd name="T25" fmla="*/ 29 h 31"/>
                <a:gd name="T26" fmla="*/ 19 w 45"/>
                <a:gd name="T27" fmla="*/ 31 h 31"/>
                <a:gd name="T28" fmla="*/ 23 w 45"/>
                <a:gd name="T29" fmla="*/ 28 h 31"/>
                <a:gd name="T30" fmla="*/ 24 w 45"/>
                <a:gd name="T31" fmla="*/ 26 h 31"/>
                <a:gd name="T32" fmla="*/ 25 w 45"/>
                <a:gd name="T33" fmla="*/ 25 h 31"/>
                <a:gd name="T34" fmla="*/ 31 w 45"/>
                <a:gd name="T35" fmla="*/ 23 h 31"/>
                <a:gd name="T36" fmla="*/ 33 w 45"/>
                <a:gd name="T37" fmla="*/ 20 h 31"/>
                <a:gd name="T38" fmla="*/ 33 w 45"/>
                <a:gd name="T39" fmla="*/ 17 h 31"/>
                <a:gd name="T40" fmla="*/ 30 w 45"/>
                <a:gd name="T41" fmla="*/ 15 h 31"/>
                <a:gd name="T42" fmla="*/ 31 w 45"/>
                <a:gd name="T43" fmla="*/ 14 h 31"/>
                <a:gd name="T44" fmla="*/ 32 w 45"/>
                <a:gd name="T45" fmla="*/ 11 h 31"/>
                <a:gd name="T46" fmla="*/ 33 w 45"/>
                <a:gd name="T47" fmla="*/ 9 h 31"/>
                <a:gd name="T48" fmla="*/ 32 w 45"/>
                <a:gd name="T49" fmla="*/ 6 h 31"/>
                <a:gd name="T50" fmla="*/ 30 w 45"/>
                <a:gd name="T51" fmla="*/ 6 h 31"/>
                <a:gd name="T52" fmla="*/ 25 w 45"/>
                <a:gd name="T53" fmla="*/ 4 h 31"/>
                <a:gd name="T54" fmla="*/ 21 w 45"/>
                <a:gd name="T55" fmla="*/ 1 h 31"/>
                <a:gd name="T56" fmla="*/ 17 w 45"/>
                <a:gd name="T57" fmla="*/ 0 h 31"/>
                <a:gd name="T58" fmla="*/ 38 w 45"/>
                <a:gd name="T59" fmla="*/ 3 h 31"/>
                <a:gd name="T60" fmla="*/ 38 w 45"/>
                <a:gd name="T61" fmla="*/ 5 h 31"/>
                <a:gd name="T62" fmla="*/ 39 w 45"/>
                <a:gd name="T63" fmla="*/ 5 h 31"/>
                <a:gd name="T64" fmla="*/ 39 w 45"/>
                <a:gd name="T65" fmla="*/ 3 h 31"/>
                <a:gd name="T66" fmla="*/ 38 w 45"/>
                <a:gd name="T67" fmla="*/ 3 h 31"/>
                <a:gd name="T68" fmla="*/ 41 w 45"/>
                <a:gd name="T69" fmla="*/ 4 h 31"/>
                <a:gd name="T70" fmla="*/ 41 w 45"/>
                <a:gd name="T71" fmla="*/ 4 h 31"/>
                <a:gd name="T72" fmla="*/ 41 w 45"/>
                <a:gd name="T73" fmla="*/ 4 h 31"/>
                <a:gd name="T74" fmla="*/ 41 w 45"/>
                <a:gd name="T75" fmla="*/ 4 h 31"/>
                <a:gd name="T76" fmla="*/ 35 w 45"/>
                <a:gd name="T77" fmla="*/ 4 h 31"/>
                <a:gd name="T78" fmla="*/ 34 w 45"/>
                <a:gd name="T79" fmla="*/ 6 h 31"/>
                <a:gd name="T80" fmla="*/ 36 w 45"/>
                <a:gd name="T81" fmla="*/ 7 h 31"/>
                <a:gd name="T82" fmla="*/ 36 w 45"/>
                <a:gd name="T83" fmla="*/ 5 h 31"/>
                <a:gd name="T84" fmla="*/ 35 w 45"/>
                <a:gd name="T85" fmla="*/ 4 h 31"/>
                <a:gd name="T86" fmla="*/ 43 w 45"/>
                <a:gd name="T87" fmla="*/ 4 h 31"/>
                <a:gd name="T88" fmla="*/ 43 w 45"/>
                <a:gd name="T89" fmla="*/ 5 h 31"/>
                <a:gd name="T90" fmla="*/ 44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1"/>
                    <a:pt x="12" y="2"/>
                  </a:cubicBezTo>
                  <a:cubicBezTo>
                    <a:pt x="11" y="3"/>
                    <a:pt x="10" y="4"/>
                    <a:pt x="10" y="5"/>
                  </a:cubicBezTo>
                  <a:cubicBezTo>
                    <a:pt x="10" y="6"/>
                    <a:pt x="10" y="6"/>
                    <a:pt x="10" y="6"/>
                  </a:cubicBezTo>
                  <a:cubicBezTo>
                    <a:pt x="8" y="6"/>
                    <a:pt x="5" y="6"/>
                    <a:pt x="3" y="8"/>
                  </a:cubicBezTo>
                  <a:cubicBezTo>
                    <a:pt x="2" y="9"/>
                    <a:pt x="1" y="10"/>
                    <a:pt x="1" y="12"/>
                  </a:cubicBezTo>
                  <a:cubicBezTo>
                    <a:pt x="0" y="14"/>
                    <a:pt x="1" y="15"/>
                    <a:pt x="2" y="16"/>
                  </a:cubicBezTo>
                  <a:cubicBezTo>
                    <a:pt x="2" y="17"/>
                    <a:pt x="3" y="18"/>
                    <a:pt x="3" y="18"/>
                  </a:cubicBezTo>
                  <a:cubicBezTo>
                    <a:pt x="3" y="19"/>
                    <a:pt x="2" y="20"/>
                    <a:pt x="2" y="21"/>
                  </a:cubicBezTo>
                  <a:cubicBezTo>
                    <a:pt x="2" y="22"/>
                    <a:pt x="2" y="23"/>
                    <a:pt x="3" y="24"/>
                  </a:cubicBezTo>
                  <a:cubicBezTo>
                    <a:pt x="4" y="25"/>
                    <a:pt x="5" y="26"/>
                    <a:pt x="6" y="26"/>
                  </a:cubicBezTo>
                  <a:cubicBezTo>
                    <a:pt x="8" y="26"/>
                    <a:pt x="9" y="26"/>
                    <a:pt x="10" y="26"/>
                  </a:cubicBezTo>
                  <a:cubicBezTo>
                    <a:pt x="11" y="28"/>
                    <a:pt x="12" y="29"/>
                    <a:pt x="13" y="29"/>
                  </a:cubicBezTo>
                  <a:cubicBezTo>
                    <a:pt x="15" y="31"/>
                    <a:pt x="17" y="31"/>
                    <a:pt x="19" y="31"/>
                  </a:cubicBezTo>
                  <a:cubicBezTo>
                    <a:pt x="21" y="30"/>
                    <a:pt x="22" y="30"/>
                    <a:pt x="23" y="28"/>
                  </a:cubicBezTo>
                  <a:cubicBezTo>
                    <a:pt x="24" y="28"/>
                    <a:pt x="24" y="27"/>
                    <a:pt x="24" y="26"/>
                  </a:cubicBezTo>
                  <a:cubicBezTo>
                    <a:pt x="24" y="25"/>
                    <a:pt x="25" y="25"/>
                    <a:pt x="25" y="25"/>
                  </a:cubicBezTo>
                  <a:cubicBezTo>
                    <a:pt x="27" y="25"/>
                    <a:pt x="29" y="24"/>
                    <a:pt x="31" y="23"/>
                  </a:cubicBezTo>
                  <a:cubicBezTo>
                    <a:pt x="32" y="22"/>
                    <a:pt x="33" y="21"/>
                    <a:pt x="33" y="20"/>
                  </a:cubicBezTo>
                  <a:cubicBezTo>
                    <a:pt x="33" y="19"/>
                    <a:pt x="33" y="18"/>
                    <a:pt x="33" y="17"/>
                  </a:cubicBezTo>
                  <a:cubicBezTo>
                    <a:pt x="32" y="16"/>
                    <a:pt x="31" y="15"/>
                    <a:pt x="30" y="15"/>
                  </a:cubicBezTo>
                  <a:cubicBezTo>
                    <a:pt x="30" y="15"/>
                    <a:pt x="30" y="14"/>
                    <a:pt x="31" y="14"/>
                  </a:cubicBezTo>
                  <a:cubicBezTo>
                    <a:pt x="31" y="13"/>
                    <a:pt x="32" y="12"/>
                    <a:pt x="32" y="11"/>
                  </a:cubicBezTo>
                  <a:cubicBezTo>
                    <a:pt x="32" y="11"/>
                    <a:pt x="33" y="10"/>
                    <a:pt x="33" y="9"/>
                  </a:cubicBezTo>
                  <a:cubicBezTo>
                    <a:pt x="34" y="7"/>
                    <a:pt x="33" y="6"/>
                    <a:pt x="32" y="6"/>
                  </a:cubicBezTo>
                  <a:cubicBezTo>
                    <a:pt x="31" y="6"/>
                    <a:pt x="30" y="6"/>
                    <a:pt x="30" y="6"/>
                  </a:cubicBezTo>
                  <a:cubicBezTo>
                    <a:pt x="28" y="5"/>
                    <a:pt x="26" y="4"/>
                    <a:pt x="25" y="4"/>
                  </a:cubicBezTo>
                  <a:cubicBezTo>
                    <a:pt x="24" y="3"/>
                    <a:pt x="23" y="2"/>
                    <a:pt x="21" y="1"/>
                  </a:cubicBezTo>
                  <a:cubicBezTo>
                    <a:pt x="20" y="0"/>
                    <a:pt x="19" y="0"/>
                    <a:pt x="17" y="0"/>
                  </a:cubicBezTo>
                  <a:close/>
                  <a:moveTo>
                    <a:pt x="38" y="3"/>
                  </a:moveTo>
                  <a:cubicBezTo>
                    <a:pt x="38" y="3"/>
                    <a:pt x="38" y="4"/>
                    <a:pt x="38" y="5"/>
                  </a:cubicBezTo>
                  <a:cubicBezTo>
                    <a:pt x="38" y="5"/>
                    <a:pt x="39" y="5"/>
                    <a:pt x="39" y="5"/>
                  </a:cubicBezTo>
                  <a:cubicBezTo>
                    <a:pt x="39" y="5"/>
                    <a:pt x="39" y="4"/>
                    <a:pt x="39" y="3"/>
                  </a:cubicBezTo>
                  <a:cubicBezTo>
                    <a:pt x="39" y="3"/>
                    <a:pt x="39" y="3"/>
                    <a:pt x="38" y="3"/>
                  </a:cubicBezTo>
                  <a:close/>
                  <a:moveTo>
                    <a:pt x="41" y="4"/>
                  </a:moveTo>
                  <a:cubicBezTo>
                    <a:pt x="41" y="4"/>
                    <a:pt x="41" y="4"/>
                    <a:pt x="41" y="4"/>
                  </a:cubicBezTo>
                  <a:cubicBezTo>
                    <a:pt x="41" y="4"/>
                    <a:pt x="41" y="4"/>
                    <a:pt x="41" y="4"/>
                  </a:cubicBezTo>
                  <a:cubicBezTo>
                    <a:pt x="41" y="4"/>
                    <a:pt x="41" y="4"/>
                    <a:pt x="41" y="4"/>
                  </a:cubicBezTo>
                  <a:close/>
                  <a:moveTo>
                    <a:pt x="35" y="4"/>
                  </a:moveTo>
                  <a:cubicBezTo>
                    <a:pt x="35" y="4"/>
                    <a:pt x="34" y="5"/>
                    <a:pt x="34" y="6"/>
                  </a:cubicBezTo>
                  <a:cubicBezTo>
                    <a:pt x="34" y="6"/>
                    <a:pt x="35" y="7"/>
                    <a:pt x="36" y="7"/>
                  </a:cubicBezTo>
                  <a:cubicBezTo>
                    <a:pt x="36" y="7"/>
                    <a:pt x="37" y="5"/>
                    <a:pt x="36" y="5"/>
                  </a:cubicBezTo>
                  <a:cubicBezTo>
                    <a:pt x="36" y="4"/>
                    <a:pt x="36" y="4"/>
                    <a:pt x="35" y="4"/>
                  </a:cubicBezTo>
                  <a:close/>
                  <a:moveTo>
                    <a:pt x="43" y="4"/>
                  </a:moveTo>
                  <a:cubicBezTo>
                    <a:pt x="43" y="4"/>
                    <a:pt x="43" y="5"/>
                    <a:pt x="43" y="5"/>
                  </a:cubicBezTo>
                  <a:cubicBezTo>
                    <a:pt x="44" y="5"/>
                    <a:pt x="44" y="4"/>
                    <a:pt x="44" y="4"/>
                  </a:cubicBezTo>
                  <a:cubicBezTo>
                    <a:pt x="44" y="4"/>
                    <a:pt x="44"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8" name="Freeform 112"/>
            <p:cNvSpPr>
              <a:spLocks noEditPoints="1"/>
            </p:cNvSpPr>
            <p:nvPr/>
          </p:nvSpPr>
          <p:spPr bwMode="auto">
            <a:xfrm>
              <a:off x="4572" y="3363"/>
              <a:ext cx="246" cy="170"/>
            </a:xfrm>
            <a:custGeom>
              <a:avLst/>
              <a:gdLst>
                <a:gd name="T0" fmla="*/ 17 w 45"/>
                <a:gd name="T1" fmla="*/ 0 h 31"/>
                <a:gd name="T2" fmla="*/ 11 w 45"/>
                <a:gd name="T3" fmla="*/ 2 h 31"/>
                <a:gd name="T4" fmla="*/ 10 w 45"/>
                <a:gd name="T5" fmla="*/ 5 h 31"/>
                <a:gd name="T6" fmla="*/ 10 w 45"/>
                <a:gd name="T7" fmla="*/ 6 h 31"/>
                <a:gd name="T8" fmla="*/ 3 w 45"/>
                <a:gd name="T9" fmla="*/ 7 h 31"/>
                <a:gd name="T10" fmla="*/ 0 w 45"/>
                <a:gd name="T11" fmla="*/ 11 h 31"/>
                <a:gd name="T12" fmla="*/ 1 w 45"/>
                <a:gd name="T13" fmla="*/ 16 h 31"/>
                <a:gd name="T14" fmla="*/ 3 w 45"/>
                <a:gd name="T15" fmla="*/ 17 h 31"/>
                <a:gd name="T16" fmla="*/ 1 w 45"/>
                <a:gd name="T17" fmla="*/ 20 h 31"/>
                <a:gd name="T18" fmla="*/ 2 w 45"/>
                <a:gd name="T19" fmla="*/ 23 h 31"/>
                <a:gd name="T20" fmla="*/ 6 w 45"/>
                <a:gd name="T21" fmla="*/ 25 h 31"/>
                <a:gd name="T22" fmla="*/ 10 w 45"/>
                <a:gd name="T23" fmla="*/ 26 h 31"/>
                <a:gd name="T24" fmla="*/ 12 w 45"/>
                <a:gd name="T25" fmla="*/ 29 h 31"/>
                <a:gd name="T26" fmla="*/ 19 w 45"/>
                <a:gd name="T27" fmla="*/ 30 h 31"/>
                <a:gd name="T28" fmla="*/ 23 w 45"/>
                <a:gd name="T29" fmla="*/ 28 h 31"/>
                <a:gd name="T30" fmla="*/ 24 w 45"/>
                <a:gd name="T31" fmla="*/ 25 h 31"/>
                <a:gd name="T32" fmla="*/ 24 w 45"/>
                <a:gd name="T33" fmla="*/ 24 h 31"/>
                <a:gd name="T34" fmla="*/ 31 w 45"/>
                <a:gd name="T35" fmla="*/ 22 h 31"/>
                <a:gd name="T36" fmla="*/ 33 w 45"/>
                <a:gd name="T37" fmla="*/ 19 h 31"/>
                <a:gd name="T38" fmla="*/ 32 w 45"/>
                <a:gd name="T39" fmla="*/ 16 h 31"/>
                <a:gd name="T40" fmla="*/ 30 w 45"/>
                <a:gd name="T41" fmla="*/ 14 h 31"/>
                <a:gd name="T42" fmla="*/ 30 w 45"/>
                <a:gd name="T43" fmla="*/ 14 h 31"/>
                <a:gd name="T44" fmla="*/ 31 w 45"/>
                <a:gd name="T45" fmla="*/ 10 h 31"/>
                <a:gd name="T46" fmla="*/ 33 w 45"/>
                <a:gd name="T47" fmla="*/ 8 h 31"/>
                <a:gd name="T48" fmla="*/ 32 w 45"/>
                <a:gd name="T49" fmla="*/ 5 h 31"/>
                <a:gd name="T50" fmla="*/ 29 w 45"/>
                <a:gd name="T51" fmla="*/ 5 h 31"/>
                <a:gd name="T52" fmla="*/ 24 w 45"/>
                <a:gd name="T53" fmla="*/ 4 h 31"/>
                <a:gd name="T54" fmla="*/ 21 w 45"/>
                <a:gd name="T55" fmla="*/ 0 h 31"/>
                <a:gd name="T56" fmla="*/ 17 w 45"/>
                <a:gd name="T57" fmla="*/ 0 h 31"/>
                <a:gd name="T58" fmla="*/ 38 w 45"/>
                <a:gd name="T59" fmla="*/ 3 h 31"/>
                <a:gd name="T60" fmla="*/ 38 w 45"/>
                <a:gd name="T61" fmla="*/ 4 h 31"/>
                <a:gd name="T62" fmla="*/ 38 w 45"/>
                <a:gd name="T63" fmla="*/ 4 h 31"/>
                <a:gd name="T64" fmla="*/ 38 w 45"/>
                <a:gd name="T65" fmla="*/ 3 h 31"/>
                <a:gd name="T66" fmla="*/ 38 w 45"/>
                <a:gd name="T67" fmla="*/ 3 h 31"/>
                <a:gd name="T68" fmla="*/ 41 w 45"/>
                <a:gd name="T69" fmla="*/ 3 h 31"/>
                <a:gd name="T70" fmla="*/ 40 w 45"/>
                <a:gd name="T71" fmla="*/ 3 h 31"/>
                <a:gd name="T72" fmla="*/ 41 w 45"/>
                <a:gd name="T73" fmla="*/ 3 h 31"/>
                <a:gd name="T74" fmla="*/ 41 w 45"/>
                <a:gd name="T75" fmla="*/ 3 h 31"/>
                <a:gd name="T76" fmla="*/ 35 w 45"/>
                <a:gd name="T77" fmla="*/ 3 h 31"/>
                <a:gd name="T78" fmla="*/ 34 w 45"/>
                <a:gd name="T79" fmla="*/ 5 h 31"/>
                <a:gd name="T80" fmla="*/ 35 w 45"/>
                <a:gd name="T81" fmla="*/ 6 h 31"/>
                <a:gd name="T82" fmla="*/ 36 w 45"/>
                <a:gd name="T83" fmla="*/ 4 h 31"/>
                <a:gd name="T84" fmla="*/ 35 w 45"/>
                <a:gd name="T85" fmla="*/ 3 h 31"/>
                <a:gd name="T86" fmla="*/ 43 w 45"/>
                <a:gd name="T87" fmla="*/ 3 h 31"/>
                <a:gd name="T88" fmla="*/ 43 w 45"/>
                <a:gd name="T89" fmla="*/ 4 h 31"/>
                <a:gd name="T90" fmla="*/ 43 w 45"/>
                <a:gd name="T91" fmla="*/ 4 h 31"/>
                <a:gd name="T92" fmla="*/ 43 w 45"/>
                <a:gd name="T93" fmla="*/ 3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0"/>
                    <a:pt x="11" y="2"/>
                  </a:cubicBezTo>
                  <a:cubicBezTo>
                    <a:pt x="10" y="2"/>
                    <a:pt x="10" y="3"/>
                    <a:pt x="10" y="5"/>
                  </a:cubicBezTo>
                  <a:cubicBezTo>
                    <a:pt x="10" y="5"/>
                    <a:pt x="10" y="5"/>
                    <a:pt x="10" y="6"/>
                  </a:cubicBezTo>
                  <a:cubicBezTo>
                    <a:pt x="7" y="5"/>
                    <a:pt x="5" y="6"/>
                    <a:pt x="3" y="7"/>
                  </a:cubicBezTo>
                  <a:cubicBezTo>
                    <a:pt x="2" y="8"/>
                    <a:pt x="1" y="10"/>
                    <a:pt x="0" y="11"/>
                  </a:cubicBezTo>
                  <a:cubicBezTo>
                    <a:pt x="0" y="13"/>
                    <a:pt x="0" y="14"/>
                    <a:pt x="1" y="16"/>
                  </a:cubicBezTo>
                  <a:cubicBezTo>
                    <a:pt x="2" y="16"/>
                    <a:pt x="2" y="17"/>
                    <a:pt x="3" y="17"/>
                  </a:cubicBezTo>
                  <a:cubicBezTo>
                    <a:pt x="2" y="18"/>
                    <a:pt x="2" y="19"/>
                    <a:pt x="1" y="20"/>
                  </a:cubicBezTo>
                  <a:cubicBezTo>
                    <a:pt x="1" y="21"/>
                    <a:pt x="2" y="22"/>
                    <a:pt x="2" y="23"/>
                  </a:cubicBezTo>
                  <a:cubicBezTo>
                    <a:pt x="3" y="24"/>
                    <a:pt x="5" y="25"/>
                    <a:pt x="6" y="25"/>
                  </a:cubicBezTo>
                  <a:cubicBezTo>
                    <a:pt x="7" y="26"/>
                    <a:pt x="9" y="26"/>
                    <a:pt x="10" y="26"/>
                  </a:cubicBezTo>
                  <a:cubicBezTo>
                    <a:pt x="10" y="27"/>
                    <a:pt x="11" y="28"/>
                    <a:pt x="12" y="29"/>
                  </a:cubicBezTo>
                  <a:cubicBezTo>
                    <a:pt x="14" y="30"/>
                    <a:pt x="17" y="31"/>
                    <a:pt x="19" y="30"/>
                  </a:cubicBezTo>
                  <a:cubicBezTo>
                    <a:pt x="20" y="30"/>
                    <a:pt x="22" y="29"/>
                    <a:pt x="23" y="28"/>
                  </a:cubicBezTo>
                  <a:cubicBezTo>
                    <a:pt x="23" y="27"/>
                    <a:pt x="24" y="26"/>
                    <a:pt x="24" y="25"/>
                  </a:cubicBezTo>
                  <a:cubicBezTo>
                    <a:pt x="24" y="25"/>
                    <a:pt x="24" y="24"/>
                    <a:pt x="24" y="24"/>
                  </a:cubicBezTo>
                  <a:cubicBezTo>
                    <a:pt x="27" y="24"/>
                    <a:pt x="29" y="24"/>
                    <a:pt x="31" y="22"/>
                  </a:cubicBezTo>
                  <a:cubicBezTo>
                    <a:pt x="32" y="22"/>
                    <a:pt x="32" y="21"/>
                    <a:pt x="33" y="19"/>
                  </a:cubicBezTo>
                  <a:cubicBezTo>
                    <a:pt x="33" y="18"/>
                    <a:pt x="33" y="17"/>
                    <a:pt x="32" y="16"/>
                  </a:cubicBezTo>
                  <a:cubicBezTo>
                    <a:pt x="32" y="15"/>
                    <a:pt x="31" y="15"/>
                    <a:pt x="30" y="14"/>
                  </a:cubicBezTo>
                  <a:cubicBezTo>
                    <a:pt x="30" y="14"/>
                    <a:pt x="30" y="14"/>
                    <a:pt x="30" y="14"/>
                  </a:cubicBezTo>
                  <a:cubicBezTo>
                    <a:pt x="31" y="13"/>
                    <a:pt x="31" y="11"/>
                    <a:pt x="31" y="10"/>
                  </a:cubicBezTo>
                  <a:cubicBezTo>
                    <a:pt x="32" y="10"/>
                    <a:pt x="33" y="9"/>
                    <a:pt x="33" y="8"/>
                  </a:cubicBezTo>
                  <a:cubicBezTo>
                    <a:pt x="33" y="7"/>
                    <a:pt x="32" y="6"/>
                    <a:pt x="32" y="5"/>
                  </a:cubicBezTo>
                  <a:cubicBezTo>
                    <a:pt x="31" y="5"/>
                    <a:pt x="30" y="5"/>
                    <a:pt x="29" y="5"/>
                  </a:cubicBezTo>
                  <a:cubicBezTo>
                    <a:pt x="28" y="4"/>
                    <a:pt x="26" y="3"/>
                    <a:pt x="24" y="4"/>
                  </a:cubicBezTo>
                  <a:cubicBezTo>
                    <a:pt x="24" y="2"/>
                    <a:pt x="22" y="1"/>
                    <a:pt x="21" y="0"/>
                  </a:cubicBezTo>
                  <a:cubicBezTo>
                    <a:pt x="20" y="0"/>
                    <a:pt x="18" y="0"/>
                    <a:pt x="17" y="0"/>
                  </a:cubicBezTo>
                  <a:close/>
                  <a:moveTo>
                    <a:pt x="38" y="3"/>
                  </a:moveTo>
                  <a:cubicBezTo>
                    <a:pt x="38" y="3"/>
                    <a:pt x="37" y="4"/>
                    <a:pt x="38" y="4"/>
                  </a:cubicBezTo>
                  <a:cubicBezTo>
                    <a:pt x="38" y="4"/>
                    <a:pt x="38" y="5"/>
                    <a:pt x="38" y="4"/>
                  </a:cubicBezTo>
                  <a:cubicBezTo>
                    <a:pt x="39" y="4"/>
                    <a:pt x="39" y="3"/>
                    <a:pt x="38" y="3"/>
                  </a:cubicBezTo>
                  <a:cubicBezTo>
                    <a:pt x="38" y="3"/>
                    <a:pt x="38" y="3"/>
                    <a:pt x="38" y="3"/>
                  </a:cubicBezTo>
                  <a:close/>
                  <a:moveTo>
                    <a:pt x="41" y="3"/>
                  </a:moveTo>
                  <a:cubicBezTo>
                    <a:pt x="41" y="3"/>
                    <a:pt x="40" y="3"/>
                    <a:pt x="40" y="3"/>
                  </a:cubicBezTo>
                  <a:cubicBezTo>
                    <a:pt x="41" y="4"/>
                    <a:pt x="41" y="4"/>
                    <a:pt x="41" y="3"/>
                  </a:cubicBezTo>
                  <a:cubicBezTo>
                    <a:pt x="41" y="3"/>
                    <a:pt x="41" y="3"/>
                    <a:pt x="41" y="3"/>
                  </a:cubicBezTo>
                  <a:close/>
                  <a:moveTo>
                    <a:pt x="35" y="3"/>
                  </a:moveTo>
                  <a:cubicBezTo>
                    <a:pt x="34" y="3"/>
                    <a:pt x="34" y="4"/>
                    <a:pt x="34" y="5"/>
                  </a:cubicBezTo>
                  <a:cubicBezTo>
                    <a:pt x="34" y="6"/>
                    <a:pt x="35" y="6"/>
                    <a:pt x="35" y="6"/>
                  </a:cubicBezTo>
                  <a:cubicBezTo>
                    <a:pt x="36" y="6"/>
                    <a:pt x="36" y="5"/>
                    <a:pt x="36" y="4"/>
                  </a:cubicBezTo>
                  <a:cubicBezTo>
                    <a:pt x="36" y="4"/>
                    <a:pt x="35" y="3"/>
                    <a:pt x="35" y="3"/>
                  </a:cubicBezTo>
                  <a:close/>
                  <a:moveTo>
                    <a:pt x="43" y="3"/>
                  </a:moveTo>
                  <a:cubicBezTo>
                    <a:pt x="43" y="4"/>
                    <a:pt x="43" y="4"/>
                    <a:pt x="43" y="4"/>
                  </a:cubicBezTo>
                  <a:cubicBezTo>
                    <a:pt x="43" y="4"/>
                    <a:pt x="43" y="4"/>
                    <a:pt x="43" y="4"/>
                  </a:cubicBezTo>
                  <a:cubicBezTo>
                    <a:pt x="43" y="4"/>
                    <a:pt x="43" y="3"/>
                    <a:pt x="43" y="3"/>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9" name="Rectangle 113"/>
            <p:cNvSpPr>
              <a:spLocks noChangeArrowheads="1"/>
            </p:cNvSpPr>
            <p:nvPr/>
          </p:nvSpPr>
          <p:spPr bwMode="auto">
            <a:xfrm>
              <a:off x="1147" y="1643"/>
              <a:ext cx="1081" cy="251"/>
            </a:xfrm>
            <a:prstGeom prst="rect">
              <a:avLst/>
            </a:prstGeom>
            <a:solidFill>
              <a:srgbClr val="FFFFFF"/>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50" name="Freeform 114"/>
            <p:cNvSpPr>
              <a:spLocks noEditPoints="1"/>
            </p:cNvSpPr>
            <p:nvPr/>
          </p:nvSpPr>
          <p:spPr bwMode="auto">
            <a:xfrm>
              <a:off x="1262" y="1681"/>
              <a:ext cx="240" cy="169"/>
            </a:xfrm>
            <a:custGeom>
              <a:avLst/>
              <a:gdLst>
                <a:gd name="T0" fmla="*/ 16 w 44"/>
                <a:gd name="T1" fmla="*/ 0 h 31"/>
                <a:gd name="T2" fmla="*/ 11 w 44"/>
                <a:gd name="T3" fmla="*/ 2 h 31"/>
                <a:gd name="T4" fmla="*/ 9 w 44"/>
                <a:gd name="T5" fmla="*/ 5 h 31"/>
                <a:gd name="T6" fmla="*/ 9 w 44"/>
                <a:gd name="T7" fmla="*/ 6 h 31"/>
                <a:gd name="T8" fmla="*/ 2 w 44"/>
                <a:gd name="T9" fmla="*/ 7 h 31"/>
                <a:gd name="T10" fmla="*/ 0 w 44"/>
                <a:gd name="T11" fmla="*/ 11 h 31"/>
                <a:gd name="T12" fmla="*/ 1 w 44"/>
                <a:gd name="T13" fmla="*/ 16 h 31"/>
                <a:gd name="T14" fmla="*/ 2 w 44"/>
                <a:gd name="T15" fmla="*/ 18 h 31"/>
                <a:gd name="T16" fmla="*/ 1 w 44"/>
                <a:gd name="T17" fmla="*/ 20 h 31"/>
                <a:gd name="T18" fmla="*/ 2 w 44"/>
                <a:gd name="T19" fmla="*/ 23 h 31"/>
                <a:gd name="T20" fmla="*/ 5 w 44"/>
                <a:gd name="T21" fmla="*/ 26 h 31"/>
                <a:gd name="T22" fmla="*/ 9 w 44"/>
                <a:gd name="T23" fmla="*/ 26 h 31"/>
                <a:gd name="T24" fmla="*/ 12 w 44"/>
                <a:gd name="T25" fmla="*/ 29 h 31"/>
                <a:gd name="T26" fmla="*/ 18 w 44"/>
                <a:gd name="T27" fmla="*/ 30 h 31"/>
                <a:gd name="T28" fmla="*/ 22 w 44"/>
                <a:gd name="T29" fmla="*/ 28 h 31"/>
                <a:gd name="T30" fmla="*/ 23 w 44"/>
                <a:gd name="T31" fmla="*/ 25 h 31"/>
                <a:gd name="T32" fmla="*/ 24 w 44"/>
                <a:gd name="T33" fmla="*/ 24 h 31"/>
                <a:gd name="T34" fmla="*/ 30 w 44"/>
                <a:gd name="T35" fmla="*/ 22 h 31"/>
                <a:gd name="T36" fmla="*/ 32 w 44"/>
                <a:gd name="T37" fmla="*/ 19 h 31"/>
                <a:gd name="T38" fmla="*/ 32 w 44"/>
                <a:gd name="T39" fmla="*/ 17 h 31"/>
                <a:gd name="T40" fmla="*/ 29 w 44"/>
                <a:gd name="T41" fmla="*/ 14 h 31"/>
                <a:gd name="T42" fmla="*/ 30 w 44"/>
                <a:gd name="T43" fmla="*/ 14 h 31"/>
                <a:gd name="T44" fmla="*/ 31 w 44"/>
                <a:gd name="T45" fmla="*/ 10 h 31"/>
                <a:gd name="T46" fmla="*/ 32 w 44"/>
                <a:gd name="T47" fmla="*/ 8 h 31"/>
                <a:gd name="T48" fmla="*/ 31 w 44"/>
                <a:gd name="T49" fmla="*/ 5 h 31"/>
                <a:gd name="T50" fmla="*/ 29 w 44"/>
                <a:gd name="T51" fmla="*/ 5 h 31"/>
                <a:gd name="T52" fmla="*/ 24 w 44"/>
                <a:gd name="T53" fmla="*/ 4 h 31"/>
                <a:gd name="T54" fmla="*/ 20 w 44"/>
                <a:gd name="T55" fmla="*/ 1 h 31"/>
                <a:gd name="T56" fmla="*/ 16 w 44"/>
                <a:gd name="T57" fmla="*/ 0 h 31"/>
                <a:gd name="T58" fmla="*/ 37 w 44"/>
                <a:gd name="T59" fmla="*/ 3 h 31"/>
                <a:gd name="T60" fmla="*/ 37 w 44"/>
                <a:gd name="T61" fmla="*/ 4 h 31"/>
                <a:gd name="T62" fmla="*/ 38 w 44"/>
                <a:gd name="T63" fmla="*/ 4 h 31"/>
                <a:gd name="T64" fmla="*/ 38 w 44"/>
                <a:gd name="T65" fmla="*/ 3 h 31"/>
                <a:gd name="T66" fmla="*/ 37 w 44"/>
                <a:gd name="T67" fmla="*/ 3 h 31"/>
                <a:gd name="T68" fmla="*/ 40 w 44"/>
                <a:gd name="T69" fmla="*/ 3 h 31"/>
                <a:gd name="T70" fmla="*/ 40 w 44"/>
                <a:gd name="T71" fmla="*/ 4 h 31"/>
                <a:gd name="T72" fmla="*/ 41 w 44"/>
                <a:gd name="T73" fmla="*/ 3 h 31"/>
                <a:gd name="T74" fmla="*/ 40 w 44"/>
                <a:gd name="T75" fmla="*/ 3 h 31"/>
                <a:gd name="T76" fmla="*/ 34 w 44"/>
                <a:gd name="T77" fmla="*/ 4 h 31"/>
                <a:gd name="T78" fmla="*/ 33 w 44"/>
                <a:gd name="T79" fmla="*/ 5 h 31"/>
                <a:gd name="T80" fmla="*/ 35 w 44"/>
                <a:gd name="T81" fmla="*/ 6 h 31"/>
                <a:gd name="T82" fmla="*/ 35 w 44"/>
                <a:gd name="T83" fmla="*/ 4 h 31"/>
                <a:gd name="T84" fmla="*/ 34 w 44"/>
                <a:gd name="T85" fmla="*/ 4 h 31"/>
                <a:gd name="T86" fmla="*/ 42 w 44"/>
                <a:gd name="T87" fmla="*/ 4 h 31"/>
                <a:gd name="T88" fmla="*/ 42 w 44"/>
                <a:gd name="T89" fmla="*/ 4 h 31"/>
                <a:gd name="T90" fmla="*/ 43 w 44"/>
                <a:gd name="T91" fmla="*/ 4 h 31"/>
                <a:gd name="T92" fmla="*/ 42 w 44"/>
                <a:gd name="T93" fmla="*/ 4 h 31"/>
                <a:gd name="T94" fmla="*/ 44 w 44"/>
                <a:gd name="T95" fmla="*/ 5 h 31"/>
                <a:gd name="T96" fmla="*/ 44 w 44"/>
                <a:gd name="T97" fmla="*/ 5 h 31"/>
                <a:gd name="T98" fmla="*/ 44 w 44"/>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31">
                  <a:moveTo>
                    <a:pt x="16" y="0"/>
                  </a:moveTo>
                  <a:cubicBezTo>
                    <a:pt x="14" y="0"/>
                    <a:pt x="12" y="0"/>
                    <a:pt x="11" y="2"/>
                  </a:cubicBezTo>
                  <a:cubicBezTo>
                    <a:pt x="10" y="2"/>
                    <a:pt x="9" y="4"/>
                    <a:pt x="9" y="5"/>
                  </a:cubicBezTo>
                  <a:cubicBezTo>
                    <a:pt x="9" y="5"/>
                    <a:pt x="9" y="5"/>
                    <a:pt x="9" y="6"/>
                  </a:cubicBezTo>
                  <a:cubicBezTo>
                    <a:pt x="7" y="5"/>
                    <a:pt x="4" y="6"/>
                    <a:pt x="2" y="7"/>
                  </a:cubicBezTo>
                  <a:cubicBezTo>
                    <a:pt x="1" y="8"/>
                    <a:pt x="0" y="10"/>
                    <a:pt x="0" y="11"/>
                  </a:cubicBezTo>
                  <a:cubicBezTo>
                    <a:pt x="0" y="13"/>
                    <a:pt x="0" y="15"/>
                    <a:pt x="1" y="16"/>
                  </a:cubicBezTo>
                  <a:cubicBezTo>
                    <a:pt x="1" y="16"/>
                    <a:pt x="2" y="17"/>
                    <a:pt x="2" y="18"/>
                  </a:cubicBezTo>
                  <a:cubicBezTo>
                    <a:pt x="2" y="18"/>
                    <a:pt x="1" y="19"/>
                    <a:pt x="1" y="20"/>
                  </a:cubicBezTo>
                  <a:cubicBezTo>
                    <a:pt x="1" y="21"/>
                    <a:pt x="1" y="22"/>
                    <a:pt x="2" y="23"/>
                  </a:cubicBezTo>
                  <a:cubicBezTo>
                    <a:pt x="3" y="24"/>
                    <a:pt x="4" y="25"/>
                    <a:pt x="5" y="26"/>
                  </a:cubicBezTo>
                  <a:cubicBezTo>
                    <a:pt x="7" y="26"/>
                    <a:pt x="8" y="26"/>
                    <a:pt x="9" y="26"/>
                  </a:cubicBezTo>
                  <a:cubicBezTo>
                    <a:pt x="10" y="27"/>
                    <a:pt x="11" y="28"/>
                    <a:pt x="12" y="29"/>
                  </a:cubicBezTo>
                  <a:cubicBezTo>
                    <a:pt x="14" y="30"/>
                    <a:pt x="16" y="31"/>
                    <a:pt x="18" y="30"/>
                  </a:cubicBezTo>
                  <a:cubicBezTo>
                    <a:pt x="20" y="30"/>
                    <a:pt x="21" y="29"/>
                    <a:pt x="22" y="28"/>
                  </a:cubicBezTo>
                  <a:cubicBezTo>
                    <a:pt x="23" y="27"/>
                    <a:pt x="23" y="26"/>
                    <a:pt x="23" y="25"/>
                  </a:cubicBezTo>
                  <a:cubicBezTo>
                    <a:pt x="23" y="25"/>
                    <a:pt x="24" y="24"/>
                    <a:pt x="24" y="24"/>
                  </a:cubicBezTo>
                  <a:cubicBezTo>
                    <a:pt x="26" y="24"/>
                    <a:pt x="28" y="24"/>
                    <a:pt x="30" y="22"/>
                  </a:cubicBezTo>
                  <a:cubicBezTo>
                    <a:pt x="31" y="22"/>
                    <a:pt x="32" y="21"/>
                    <a:pt x="32" y="19"/>
                  </a:cubicBezTo>
                  <a:cubicBezTo>
                    <a:pt x="32" y="18"/>
                    <a:pt x="32" y="17"/>
                    <a:pt x="32" y="17"/>
                  </a:cubicBezTo>
                  <a:cubicBezTo>
                    <a:pt x="31" y="16"/>
                    <a:pt x="30" y="15"/>
                    <a:pt x="29" y="14"/>
                  </a:cubicBezTo>
                  <a:cubicBezTo>
                    <a:pt x="29" y="14"/>
                    <a:pt x="29" y="14"/>
                    <a:pt x="30" y="14"/>
                  </a:cubicBezTo>
                  <a:cubicBezTo>
                    <a:pt x="30" y="13"/>
                    <a:pt x="31" y="12"/>
                    <a:pt x="31" y="10"/>
                  </a:cubicBezTo>
                  <a:cubicBezTo>
                    <a:pt x="31" y="10"/>
                    <a:pt x="32" y="9"/>
                    <a:pt x="32" y="8"/>
                  </a:cubicBezTo>
                  <a:cubicBezTo>
                    <a:pt x="33" y="7"/>
                    <a:pt x="32" y="6"/>
                    <a:pt x="31" y="5"/>
                  </a:cubicBezTo>
                  <a:cubicBezTo>
                    <a:pt x="30" y="5"/>
                    <a:pt x="30" y="5"/>
                    <a:pt x="29" y="5"/>
                  </a:cubicBezTo>
                  <a:cubicBezTo>
                    <a:pt x="27" y="4"/>
                    <a:pt x="25" y="3"/>
                    <a:pt x="24" y="4"/>
                  </a:cubicBezTo>
                  <a:cubicBezTo>
                    <a:pt x="23" y="2"/>
                    <a:pt x="22" y="1"/>
                    <a:pt x="20" y="1"/>
                  </a:cubicBezTo>
                  <a:cubicBezTo>
                    <a:pt x="19" y="0"/>
                    <a:pt x="18" y="0"/>
                    <a:pt x="16" y="0"/>
                  </a:cubicBezTo>
                  <a:close/>
                  <a:moveTo>
                    <a:pt x="37" y="3"/>
                  </a:moveTo>
                  <a:cubicBezTo>
                    <a:pt x="37" y="3"/>
                    <a:pt x="37" y="4"/>
                    <a:pt x="37" y="4"/>
                  </a:cubicBezTo>
                  <a:cubicBezTo>
                    <a:pt x="37" y="4"/>
                    <a:pt x="38" y="5"/>
                    <a:pt x="38" y="4"/>
                  </a:cubicBezTo>
                  <a:cubicBezTo>
                    <a:pt x="38" y="4"/>
                    <a:pt x="38" y="3"/>
                    <a:pt x="38" y="3"/>
                  </a:cubicBezTo>
                  <a:cubicBezTo>
                    <a:pt x="38" y="3"/>
                    <a:pt x="38" y="3"/>
                    <a:pt x="37" y="3"/>
                  </a:cubicBezTo>
                  <a:close/>
                  <a:moveTo>
                    <a:pt x="40" y="3"/>
                  </a:moveTo>
                  <a:cubicBezTo>
                    <a:pt x="40" y="3"/>
                    <a:pt x="40" y="3"/>
                    <a:pt x="40" y="4"/>
                  </a:cubicBezTo>
                  <a:cubicBezTo>
                    <a:pt x="40" y="4"/>
                    <a:pt x="40" y="4"/>
                    <a:pt x="41" y="3"/>
                  </a:cubicBezTo>
                  <a:cubicBezTo>
                    <a:pt x="40" y="3"/>
                    <a:pt x="40" y="3"/>
                    <a:pt x="40" y="3"/>
                  </a:cubicBezTo>
                  <a:close/>
                  <a:moveTo>
                    <a:pt x="34" y="4"/>
                  </a:moveTo>
                  <a:cubicBezTo>
                    <a:pt x="34" y="4"/>
                    <a:pt x="33" y="4"/>
                    <a:pt x="33" y="5"/>
                  </a:cubicBezTo>
                  <a:cubicBezTo>
                    <a:pt x="33" y="6"/>
                    <a:pt x="34" y="6"/>
                    <a:pt x="35" y="6"/>
                  </a:cubicBezTo>
                  <a:cubicBezTo>
                    <a:pt x="35" y="6"/>
                    <a:pt x="36" y="5"/>
                    <a:pt x="35" y="4"/>
                  </a:cubicBezTo>
                  <a:cubicBezTo>
                    <a:pt x="35" y="4"/>
                    <a:pt x="35" y="4"/>
                    <a:pt x="34" y="4"/>
                  </a:cubicBezTo>
                  <a:close/>
                  <a:moveTo>
                    <a:pt x="42" y="4"/>
                  </a:moveTo>
                  <a:cubicBezTo>
                    <a:pt x="42" y="4"/>
                    <a:pt x="42" y="4"/>
                    <a:pt x="42" y="4"/>
                  </a:cubicBezTo>
                  <a:cubicBezTo>
                    <a:pt x="43" y="4"/>
                    <a:pt x="43" y="4"/>
                    <a:pt x="43" y="4"/>
                  </a:cubicBezTo>
                  <a:cubicBezTo>
                    <a:pt x="43" y="4"/>
                    <a:pt x="43" y="4"/>
                    <a:pt x="42" y="4"/>
                  </a:cubicBezTo>
                  <a:close/>
                  <a:moveTo>
                    <a:pt x="44" y="5"/>
                  </a:moveTo>
                  <a:cubicBezTo>
                    <a:pt x="44" y="5"/>
                    <a:pt x="44" y="5"/>
                    <a:pt x="44" y="5"/>
                  </a:cubicBezTo>
                  <a:cubicBezTo>
                    <a:pt x="44" y="5"/>
                    <a:pt x="44" y="5"/>
                    <a:pt x="44"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1" name="Rectangle 115"/>
            <p:cNvSpPr>
              <a:spLocks noChangeArrowheads="1"/>
            </p:cNvSpPr>
            <p:nvPr/>
          </p:nvSpPr>
          <p:spPr bwMode="auto">
            <a:xfrm>
              <a:off x="1553" y="1675"/>
              <a:ext cx="68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24282B"/>
                  </a:solidFill>
                  <a:effectLst/>
                  <a:latin typeface="ArialMT" charset="0"/>
                </a:rPr>
                <a:t>bubble</a:t>
              </a:r>
              <a:endParaRPr kumimoji="0" lang="en-US" sz="1800" b="0" i="0" u="none" strike="noStrike" cap="none" normalizeH="0" baseline="0" smtClean="0">
                <a:ln>
                  <a:noFill/>
                </a:ln>
                <a:solidFill>
                  <a:schemeClr val="tx1"/>
                </a:solidFill>
                <a:effectLst/>
                <a:latin typeface="Arial" pitchFamily="34" charset="0"/>
              </a:endParaRPr>
            </a:p>
          </p:txBody>
        </p:sp>
        <p:sp>
          <p:nvSpPr>
            <p:cNvPr id="11352" name="Freeform 116"/>
            <p:cNvSpPr>
              <a:spLocks noEditPoints="1"/>
            </p:cNvSpPr>
            <p:nvPr/>
          </p:nvSpPr>
          <p:spPr bwMode="auto">
            <a:xfrm>
              <a:off x="4829" y="3353"/>
              <a:ext cx="245" cy="169"/>
            </a:xfrm>
            <a:custGeom>
              <a:avLst/>
              <a:gdLst>
                <a:gd name="T0" fmla="*/ 17 w 45"/>
                <a:gd name="T1" fmla="*/ 0 h 31"/>
                <a:gd name="T2" fmla="*/ 11 w 45"/>
                <a:gd name="T3" fmla="*/ 2 h 31"/>
                <a:gd name="T4" fmla="*/ 10 w 45"/>
                <a:gd name="T5" fmla="*/ 5 h 31"/>
                <a:gd name="T6" fmla="*/ 9 w 45"/>
                <a:gd name="T7" fmla="*/ 6 h 31"/>
                <a:gd name="T8" fmla="*/ 3 w 45"/>
                <a:gd name="T9" fmla="*/ 8 h 31"/>
                <a:gd name="T10" fmla="*/ 0 w 45"/>
                <a:gd name="T11" fmla="*/ 12 h 31"/>
                <a:gd name="T12" fmla="*/ 1 w 45"/>
                <a:gd name="T13" fmla="*/ 16 h 31"/>
                <a:gd name="T14" fmla="*/ 3 w 45"/>
                <a:gd name="T15" fmla="*/ 18 h 31"/>
                <a:gd name="T16" fmla="*/ 1 w 45"/>
                <a:gd name="T17" fmla="*/ 20 h 31"/>
                <a:gd name="T18" fmla="*/ 2 w 45"/>
                <a:gd name="T19" fmla="*/ 23 h 31"/>
                <a:gd name="T20" fmla="*/ 6 w 45"/>
                <a:gd name="T21" fmla="*/ 26 h 31"/>
                <a:gd name="T22" fmla="*/ 10 w 45"/>
                <a:gd name="T23" fmla="*/ 26 h 31"/>
                <a:gd name="T24" fmla="*/ 12 w 45"/>
                <a:gd name="T25" fmla="*/ 29 h 31"/>
                <a:gd name="T26" fmla="*/ 19 w 45"/>
                <a:gd name="T27" fmla="*/ 30 h 31"/>
                <a:gd name="T28" fmla="*/ 23 w 45"/>
                <a:gd name="T29" fmla="*/ 28 h 31"/>
                <a:gd name="T30" fmla="*/ 24 w 45"/>
                <a:gd name="T31" fmla="*/ 25 h 31"/>
                <a:gd name="T32" fmla="*/ 24 w 45"/>
                <a:gd name="T33" fmla="*/ 25 h 31"/>
                <a:gd name="T34" fmla="*/ 31 w 45"/>
                <a:gd name="T35" fmla="*/ 22 h 31"/>
                <a:gd name="T36" fmla="*/ 33 w 45"/>
                <a:gd name="T37" fmla="*/ 20 h 31"/>
                <a:gd name="T38" fmla="*/ 32 w 45"/>
                <a:gd name="T39" fmla="*/ 17 h 31"/>
                <a:gd name="T40" fmla="*/ 30 w 45"/>
                <a:gd name="T41" fmla="*/ 14 h 31"/>
                <a:gd name="T42" fmla="*/ 30 w 45"/>
                <a:gd name="T43" fmla="*/ 14 h 31"/>
                <a:gd name="T44" fmla="*/ 31 w 45"/>
                <a:gd name="T45" fmla="*/ 10 h 31"/>
                <a:gd name="T46" fmla="*/ 33 w 45"/>
                <a:gd name="T47" fmla="*/ 8 h 31"/>
                <a:gd name="T48" fmla="*/ 32 w 45"/>
                <a:gd name="T49" fmla="*/ 5 h 31"/>
                <a:gd name="T50" fmla="*/ 29 w 45"/>
                <a:gd name="T51" fmla="*/ 6 h 31"/>
                <a:gd name="T52" fmla="*/ 24 w 45"/>
                <a:gd name="T53" fmla="*/ 4 h 31"/>
                <a:gd name="T54" fmla="*/ 21 w 45"/>
                <a:gd name="T55" fmla="*/ 1 h 31"/>
                <a:gd name="T56" fmla="*/ 17 w 45"/>
                <a:gd name="T57" fmla="*/ 0 h 31"/>
                <a:gd name="T58" fmla="*/ 38 w 45"/>
                <a:gd name="T59" fmla="*/ 3 h 31"/>
                <a:gd name="T60" fmla="*/ 38 w 45"/>
                <a:gd name="T61" fmla="*/ 4 h 31"/>
                <a:gd name="T62" fmla="*/ 38 w 45"/>
                <a:gd name="T63" fmla="*/ 4 h 31"/>
                <a:gd name="T64" fmla="*/ 38 w 45"/>
                <a:gd name="T65" fmla="*/ 3 h 31"/>
                <a:gd name="T66" fmla="*/ 38 w 45"/>
                <a:gd name="T67" fmla="*/ 3 h 31"/>
                <a:gd name="T68" fmla="*/ 41 w 45"/>
                <a:gd name="T69" fmla="*/ 3 h 31"/>
                <a:gd name="T70" fmla="*/ 40 w 45"/>
                <a:gd name="T71" fmla="*/ 4 h 31"/>
                <a:gd name="T72" fmla="*/ 41 w 45"/>
                <a:gd name="T73" fmla="*/ 3 h 31"/>
                <a:gd name="T74" fmla="*/ 41 w 45"/>
                <a:gd name="T75" fmla="*/ 3 h 31"/>
                <a:gd name="T76" fmla="*/ 35 w 45"/>
                <a:gd name="T77" fmla="*/ 4 h 31"/>
                <a:gd name="T78" fmla="*/ 34 w 45"/>
                <a:gd name="T79" fmla="*/ 5 h 31"/>
                <a:gd name="T80" fmla="*/ 35 w 45"/>
                <a:gd name="T81" fmla="*/ 6 h 31"/>
                <a:gd name="T82" fmla="*/ 36 w 45"/>
                <a:gd name="T83" fmla="*/ 4 h 31"/>
                <a:gd name="T84" fmla="*/ 35 w 45"/>
                <a:gd name="T85" fmla="*/ 4 h 31"/>
                <a:gd name="T86" fmla="*/ 43 w 45"/>
                <a:gd name="T87" fmla="*/ 4 h 31"/>
                <a:gd name="T88" fmla="*/ 43 w 45"/>
                <a:gd name="T89" fmla="*/ 4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0"/>
                    <a:pt x="11" y="2"/>
                  </a:cubicBezTo>
                  <a:cubicBezTo>
                    <a:pt x="10" y="3"/>
                    <a:pt x="10" y="4"/>
                    <a:pt x="10" y="5"/>
                  </a:cubicBezTo>
                  <a:cubicBezTo>
                    <a:pt x="9" y="5"/>
                    <a:pt x="9" y="6"/>
                    <a:pt x="9" y="6"/>
                  </a:cubicBezTo>
                  <a:cubicBezTo>
                    <a:pt x="7" y="5"/>
                    <a:pt x="5" y="6"/>
                    <a:pt x="3" y="8"/>
                  </a:cubicBezTo>
                  <a:cubicBezTo>
                    <a:pt x="1" y="8"/>
                    <a:pt x="1" y="10"/>
                    <a:pt x="0" y="12"/>
                  </a:cubicBezTo>
                  <a:cubicBezTo>
                    <a:pt x="0" y="13"/>
                    <a:pt x="0" y="15"/>
                    <a:pt x="1" y="16"/>
                  </a:cubicBezTo>
                  <a:cubicBezTo>
                    <a:pt x="2" y="17"/>
                    <a:pt x="2" y="17"/>
                    <a:pt x="3" y="18"/>
                  </a:cubicBezTo>
                  <a:cubicBezTo>
                    <a:pt x="2" y="18"/>
                    <a:pt x="1" y="19"/>
                    <a:pt x="1" y="20"/>
                  </a:cubicBezTo>
                  <a:cubicBezTo>
                    <a:pt x="1" y="21"/>
                    <a:pt x="2" y="22"/>
                    <a:pt x="2" y="23"/>
                  </a:cubicBezTo>
                  <a:cubicBezTo>
                    <a:pt x="3" y="25"/>
                    <a:pt x="5" y="25"/>
                    <a:pt x="6" y="26"/>
                  </a:cubicBezTo>
                  <a:cubicBezTo>
                    <a:pt x="7" y="26"/>
                    <a:pt x="8" y="26"/>
                    <a:pt x="10" y="26"/>
                  </a:cubicBezTo>
                  <a:cubicBezTo>
                    <a:pt x="10" y="27"/>
                    <a:pt x="11" y="28"/>
                    <a:pt x="12" y="29"/>
                  </a:cubicBezTo>
                  <a:cubicBezTo>
                    <a:pt x="14" y="30"/>
                    <a:pt x="17" y="31"/>
                    <a:pt x="19" y="30"/>
                  </a:cubicBezTo>
                  <a:cubicBezTo>
                    <a:pt x="20" y="30"/>
                    <a:pt x="22" y="29"/>
                    <a:pt x="23" y="28"/>
                  </a:cubicBezTo>
                  <a:cubicBezTo>
                    <a:pt x="23" y="27"/>
                    <a:pt x="24" y="26"/>
                    <a:pt x="24" y="25"/>
                  </a:cubicBezTo>
                  <a:cubicBezTo>
                    <a:pt x="24" y="25"/>
                    <a:pt x="24" y="25"/>
                    <a:pt x="24" y="25"/>
                  </a:cubicBezTo>
                  <a:cubicBezTo>
                    <a:pt x="27" y="24"/>
                    <a:pt x="29" y="24"/>
                    <a:pt x="31" y="22"/>
                  </a:cubicBezTo>
                  <a:cubicBezTo>
                    <a:pt x="32" y="22"/>
                    <a:pt x="32" y="21"/>
                    <a:pt x="33" y="20"/>
                  </a:cubicBezTo>
                  <a:cubicBezTo>
                    <a:pt x="33" y="19"/>
                    <a:pt x="33" y="17"/>
                    <a:pt x="32" y="17"/>
                  </a:cubicBezTo>
                  <a:cubicBezTo>
                    <a:pt x="32" y="16"/>
                    <a:pt x="31" y="15"/>
                    <a:pt x="30" y="14"/>
                  </a:cubicBezTo>
                  <a:cubicBezTo>
                    <a:pt x="30" y="14"/>
                    <a:pt x="30" y="14"/>
                    <a:pt x="30" y="14"/>
                  </a:cubicBezTo>
                  <a:cubicBezTo>
                    <a:pt x="31" y="13"/>
                    <a:pt x="31" y="12"/>
                    <a:pt x="31" y="10"/>
                  </a:cubicBezTo>
                  <a:cubicBezTo>
                    <a:pt x="32" y="10"/>
                    <a:pt x="33" y="9"/>
                    <a:pt x="33" y="8"/>
                  </a:cubicBezTo>
                  <a:cubicBezTo>
                    <a:pt x="33" y="7"/>
                    <a:pt x="32" y="6"/>
                    <a:pt x="32" y="5"/>
                  </a:cubicBezTo>
                  <a:cubicBezTo>
                    <a:pt x="31" y="5"/>
                    <a:pt x="30" y="5"/>
                    <a:pt x="29" y="6"/>
                  </a:cubicBezTo>
                  <a:cubicBezTo>
                    <a:pt x="28" y="4"/>
                    <a:pt x="26" y="3"/>
                    <a:pt x="24" y="4"/>
                  </a:cubicBezTo>
                  <a:cubicBezTo>
                    <a:pt x="23" y="2"/>
                    <a:pt x="22" y="1"/>
                    <a:pt x="21" y="1"/>
                  </a:cubicBezTo>
                  <a:cubicBezTo>
                    <a:pt x="20" y="0"/>
                    <a:pt x="18" y="0"/>
                    <a:pt x="17" y="0"/>
                  </a:cubicBezTo>
                  <a:close/>
                  <a:moveTo>
                    <a:pt x="38" y="3"/>
                  </a:moveTo>
                  <a:cubicBezTo>
                    <a:pt x="38" y="3"/>
                    <a:pt x="37" y="4"/>
                    <a:pt x="38" y="4"/>
                  </a:cubicBezTo>
                  <a:cubicBezTo>
                    <a:pt x="38" y="5"/>
                    <a:pt x="38" y="5"/>
                    <a:pt x="38" y="4"/>
                  </a:cubicBezTo>
                  <a:cubicBezTo>
                    <a:pt x="39" y="4"/>
                    <a:pt x="39" y="3"/>
                    <a:pt x="38" y="3"/>
                  </a:cubicBezTo>
                  <a:cubicBezTo>
                    <a:pt x="38" y="3"/>
                    <a:pt x="38" y="3"/>
                    <a:pt x="38" y="3"/>
                  </a:cubicBezTo>
                  <a:close/>
                  <a:moveTo>
                    <a:pt x="41" y="3"/>
                  </a:moveTo>
                  <a:cubicBezTo>
                    <a:pt x="40" y="3"/>
                    <a:pt x="40" y="3"/>
                    <a:pt x="40" y="4"/>
                  </a:cubicBezTo>
                  <a:cubicBezTo>
                    <a:pt x="41" y="4"/>
                    <a:pt x="41" y="4"/>
                    <a:pt x="41" y="3"/>
                  </a:cubicBezTo>
                  <a:cubicBezTo>
                    <a:pt x="41" y="3"/>
                    <a:pt x="41" y="3"/>
                    <a:pt x="41" y="3"/>
                  </a:cubicBezTo>
                  <a:close/>
                  <a:moveTo>
                    <a:pt x="35" y="4"/>
                  </a:moveTo>
                  <a:cubicBezTo>
                    <a:pt x="34" y="4"/>
                    <a:pt x="34" y="4"/>
                    <a:pt x="34" y="5"/>
                  </a:cubicBezTo>
                  <a:cubicBezTo>
                    <a:pt x="34" y="6"/>
                    <a:pt x="35" y="6"/>
                    <a:pt x="35" y="6"/>
                  </a:cubicBezTo>
                  <a:cubicBezTo>
                    <a:pt x="36" y="6"/>
                    <a:pt x="36" y="5"/>
                    <a:pt x="36" y="4"/>
                  </a:cubicBezTo>
                  <a:cubicBezTo>
                    <a:pt x="35" y="4"/>
                    <a:pt x="35" y="4"/>
                    <a:pt x="35" y="4"/>
                  </a:cubicBezTo>
                  <a:close/>
                  <a:moveTo>
                    <a:pt x="43" y="4"/>
                  </a:moveTo>
                  <a:cubicBezTo>
                    <a:pt x="43" y="4"/>
                    <a:pt x="43" y="4"/>
                    <a:pt x="43" y="4"/>
                  </a:cubicBezTo>
                  <a:cubicBezTo>
                    <a:pt x="43" y="4"/>
                    <a:pt x="43" y="4"/>
                    <a:pt x="43" y="4"/>
                  </a:cubicBezTo>
                  <a:cubicBezTo>
                    <a:pt x="43"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3" name="Oval 117"/>
            <p:cNvSpPr>
              <a:spLocks noChangeArrowheads="1"/>
            </p:cNvSpPr>
            <p:nvPr/>
          </p:nvSpPr>
          <p:spPr bwMode="auto">
            <a:xfrm>
              <a:off x="4304" y="2670"/>
              <a:ext cx="191"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4" name="Oval 118"/>
            <p:cNvSpPr>
              <a:spLocks noChangeArrowheads="1"/>
            </p:cNvSpPr>
            <p:nvPr/>
          </p:nvSpPr>
          <p:spPr bwMode="auto">
            <a:xfrm>
              <a:off x="4304" y="2670"/>
              <a:ext cx="191"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55" name="Rectangle 119"/>
            <p:cNvSpPr>
              <a:spLocks noChangeArrowheads="1"/>
            </p:cNvSpPr>
            <p:nvPr/>
          </p:nvSpPr>
          <p:spPr bwMode="auto">
            <a:xfrm>
              <a:off x="4366" y="2701"/>
              <a:ext cx="14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1356" name="Oval 120"/>
            <p:cNvSpPr>
              <a:spLocks noChangeArrowheads="1"/>
            </p:cNvSpPr>
            <p:nvPr/>
          </p:nvSpPr>
          <p:spPr bwMode="auto">
            <a:xfrm>
              <a:off x="3807" y="2429"/>
              <a:ext cx="197" cy="159"/>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7" name="Oval 121"/>
            <p:cNvSpPr>
              <a:spLocks noChangeArrowheads="1"/>
            </p:cNvSpPr>
            <p:nvPr/>
          </p:nvSpPr>
          <p:spPr bwMode="auto">
            <a:xfrm>
              <a:off x="3807" y="2429"/>
              <a:ext cx="197" cy="15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58" name="Rectangle 122"/>
            <p:cNvSpPr>
              <a:spLocks noChangeArrowheads="1"/>
            </p:cNvSpPr>
            <p:nvPr/>
          </p:nvSpPr>
          <p:spPr bwMode="auto">
            <a:xfrm>
              <a:off x="3873" y="2463"/>
              <a:ext cx="14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1359" name="Oval 123"/>
            <p:cNvSpPr>
              <a:spLocks noChangeArrowheads="1"/>
            </p:cNvSpPr>
            <p:nvPr/>
          </p:nvSpPr>
          <p:spPr bwMode="auto">
            <a:xfrm>
              <a:off x="4058" y="2429"/>
              <a:ext cx="197" cy="159"/>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60" name="Oval 124"/>
            <p:cNvSpPr>
              <a:spLocks noChangeArrowheads="1"/>
            </p:cNvSpPr>
            <p:nvPr/>
          </p:nvSpPr>
          <p:spPr bwMode="auto">
            <a:xfrm>
              <a:off x="4058" y="2429"/>
              <a:ext cx="197" cy="15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61" name="Rectangle 125"/>
            <p:cNvSpPr>
              <a:spLocks noChangeArrowheads="1"/>
            </p:cNvSpPr>
            <p:nvPr/>
          </p:nvSpPr>
          <p:spPr bwMode="auto">
            <a:xfrm>
              <a:off x="4123" y="2463"/>
              <a:ext cx="14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1362" name="Freeform 126"/>
            <p:cNvSpPr>
              <a:spLocks noEditPoints="1"/>
            </p:cNvSpPr>
            <p:nvPr/>
          </p:nvSpPr>
          <p:spPr bwMode="auto">
            <a:xfrm>
              <a:off x="4053" y="2659"/>
              <a:ext cx="246" cy="169"/>
            </a:xfrm>
            <a:custGeom>
              <a:avLst/>
              <a:gdLst>
                <a:gd name="T0" fmla="*/ 17 w 45"/>
                <a:gd name="T1" fmla="*/ 0 h 31"/>
                <a:gd name="T2" fmla="*/ 11 w 45"/>
                <a:gd name="T3" fmla="*/ 2 h 31"/>
                <a:gd name="T4" fmla="*/ 9 w 45"/>
                <a:gd name="T5" fmla="*/ 5 h 31"/>
                <a:gd name="T6" fmla="*/ 9 w 45"/>
                <a:gd name="T7" fmla="*/ 6 h 31"/>
                <a:gd name="T8" fmla="*/ 3 w 45"/>
                <a:gd name="T9" fmla="*/ 8 h 31"/>
                <a:gd name="T10" fmla="*/ 0 w 45"/>
                <a:gd name="T11" fmla="*/ 12 h 31"/>
                <a:gd name="T12" fmla="*/ 1 w 45"/>
                <a:gd name="T13" fmla="*/ 16 h 31"/>
                <a:gd name="T14" fmla="*/ 3 w 45"/>
                <a:gd name="T15" fmla="*/ 18 h 31"/>
                <a:gd name="T16" fmla="*/ 1 w 45"/>
                <a:gd name="T17" fmla="*/ 20 h 31"/>
                <a:gd name="T18" fmla="*/ 2 w 45"/>
                <a:gd name="T19" fmla="*/ 23 h 31"/>
                <a:gd name="T20" fmla="*/ 6 w 45"/>
                <a:gd name="T21" fmla="*/ 26 h 31"/>
                <a:gd name="T22" fmla="*/ 10 w 45"/>
                <a:gd name="T23" fmla="*/ 26 h 31"/>
                <a:gd name="T24" fmla="*/ 12 w 45"/>
                <a:gd name="T25" fmla="*/ 29 h 31"/>
                <a:gd name="T26" fmla="*/ 19 w 45"/>
                <a:gd name="T27" fmla="*/ 30 h 31"/>
                <a:gd name="T28" fmla="*/ 23 w 45"/>
                <a:gd name="T29" fmla="*/ 28 h 31"/>
                <a:gd name="T30" fmla="*/ 24 w 45"/>
                <a:gd name="T31" fmla="*/ 25 h 31"/>
                <a:gd name="T32" fmla="*/ 24 w 45"/>
                <a:gd name="T33" fmla="*/ 25 h 31"/>
                <a:gd name="T34" fmla="*/ 31 w 45"/>
                <a:gd name="T35" fmla="*/ 22 h 31"/>
                <a:gd name="T36" fmla="*/ 33 w 45"/>
                <a:gd name="T37" fmla="*/ 20 h 31"/>
                <a:gd name="T38" fmla="*/ 32 w 45"/>
                <a:gd name="T39" fmla="*/ 17 h 31"/>
                <a:gd name="T40" fmla="*/ 30 w 45"/>
                <a:gd name="T41" fmla="*/ 14 h 31"/>
                <a:gd name="T42" fmla="*/ 30 w 45"/>
                <a:gd name="T43" fmla="*/ 14 h 31"/>
                <a:gd name="T44" fmla="*/ 31 w 45"/>
                <a:gd name="T45" fmla="*/ 10 h 31"/>
                <a:gd name="T46" fmla="*/ 33 w 45"/>
                <a:gd name="T47" fmla="*/ 8 h 31"/>
                <a:gd name="T48" fmla="*/ 32 w 45"/>
                <a:gd name="T49" fmla="*/ 5 h 31"/>
                <a:gd name="T50" fmla="*/ 29 w 45"/>
                <a:gd name="T51" fmla="*/ 6 h 31"/>
                <a:gd name="T52" fmla="*/ 24 w 45"/>
                <a:gd name="T53" fmla="*/ 4 h 31"/>
                <a:gd name="T54" fmla="*/ 21 w 45"/>
                <a:gd name="T55" fmla="*/ 1 h 31"/>
                <a:gd name="T56" fmla="*/ 17 w 45"/>
                <a:gd name="T57" fmla="*/ 0 h 31"/>
                <a:gd name="T58" fmla="*/ 38 w 45"/>
                <a:gd name="T59" fmla="*/ 3 h 31"/>
                <a:gd name="T60" fmla="*/ 38 w 45"/>
                <a:gd name="T61" fmla="*/ 4 h 31"/>
                <a:gd name="T62" fmla="*/ 38 w 45"/>
                <a:gd name="T63" fmla="*/ 4 h 31"/>
                <a:gd name="T64" fmla="*/ 38 w 45"/>
                <a:gd name="T65" fmla="*/ 3 h 31"/>
                <a:gd name="T66" fmla="*/ 38 w 45"/>
                <a:gd name="T67" fmla="*/ 3 h 31"/>
                <a:gd name="T68" fmla="*/ 41 w 45"/>
                <a:gd name="T69" fmla="*/ 3 h 31"/>
                <a:gd name="T70" fmla="*/ 40 w 45"/>
                <a:gd name="T71" fmla="*/ 4 h 31"/>
                <a:gd name="T72" fmla="*/ 41 w 45"/>
                <a:gd name="T73" fmla="*/ 3 h 31"/>
                <a:gd name="T74" fmla="*/ 41 w 45"/>
                <a:gd name="T75" fmla="*/ 3 h 31"/>
                <a:gd name="T76" fmla="*/ 35 w 45"/>
                <a:gd name="T77" fmla="*/ 4 h 31"/>
                <a:gd name="T78" fmla="*/ 34 w 45"/>
                <a:gd name="T79" fmla="*/ 5 h 31"/>
                <a:gd name="T80" fmla="*/ 35 w 45"/>
                <a:gd name="T81" fmla="*/ 6 h 31"/>
                <a:gd name="T82" fmla="*/ 36 w 45"/>
                <a:gd name="T83" fmla="*/ 4 h 31"/>
                <a:gd name="T84" fmla="*/ 35 w 45"/>
                <a:gd name="T85" fmla="*/ 4 h 31"/>
                <a:gd name="T86" fmla="*/ 43 w 45"/>
                <a:gd name="T87" fmla="*/ 4 h 31"/>
                <a:gd name="T88" fmla="*/ 43 w 45"/>
                <a:gd name="T89" fmla="*/ 4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0"/>
                    <a:pt x="11" y="2"/>
                  </a:cubicBezTo>
                  <a:cubicBezTo>
                    <a:pt x="10" y="3"/>
                    <a:pt x="10" y="4"/>
                    <a:pt x="9" y="5"/>
                  </a:cubicBezTo>
                  <a:cubicBezTo>
                    <a:pt x="9" y="5"/>
                    <a:pt x="9" y="6"/>
                    <a:pt x="9" y="6"/>
                  </a:cubicBezTo>
                  <a:cubicBezTo>
                    <a:pt x="7" y="5"/>
                    <a:pt x="5" y="6"/>
                    <a:pt x="3" y="8"/>
                  </a:cubicBezTo>
                  <a:cubicBezTo>
                    <a:pt x="1" y="8"/>
                    <a:pt x="1" y="10"/>
                    <a:pt x="0" y="12"/>
                  </a:cubicBezTo>
                  <a:cubicBezTo>
                    <a:pt x="0" y="13"/>
                    <a:pt x="0" y="15"/>
                    <a:pt x="1" y="16"/>
                  </a:cubicBezTo>
                  <a:cubicBezTo>
                    <a:pt x="2" y="16"/>
                    <a:pt x="2" y="17"/>
                    <a:pt x="3" y="18"/>
                  </a:cubicBezTo>
                  <a:cubicBezTo>
                    <a:pt x="2" y="18"/>
                    <a:pt x="1" y="19"/>
                    <a:pt x="1" y="20"/>
                  </a:cubicBezTo>
                  <a:cubicBezTo>
                    <a:pt x="1" y="21"/>
                    <a:pt x="2" y="22"/>
                    <a:pt x="2" y="23"/>
                  </a:cubicBezTo>
                  <a:cubicBezTo>
                    <a:pt x="3" y="24"/>
                    <a:pt x="5" y="25"/>
                    <a:pt x="6" y="26"/>
                  </a:cubicBezTo>
                  <a:cubicBezTo>
                    <a:pt x="7" y="26"/>
                    <a:pt x="8" y="26"/>
                    <a:pt x="10" y="26"/>
                  </a:cubicBezTo>
                  <a:cubicBezTo>
                    <a:pt x="10" y="27"/>
                    <a:pt x="11" y="28"/>
                    <a:pt x="12" y="29"/>
                  </a:cubicBezTo>
                  <a:cubicBezTo>
                    <a:pt x="14" y="30"/>
                    <a:pt x="17" y="31"/>
                    <a:pt x="19" y="30"/>
                  </a:cubicBezTo>
                  <a:cubicBezTo>
                    <a:pt x="20" y="30"/>
                    <a:pt x="22" y="29"/>
                    <a:pt x="23" y="28"/>
                  </a:cubicBezTo>
                  <a:cubicBezTo>
                    <a:pt x="23" y="27"/>
                    <a:pt x="24" y="26"/>
                    <a:pt x="24" y="25"/>
                  </a:cubicBezTo>
                  <a:cubicBezTo>
                    <a:pt x="24" y="25"/>
                    <a:pt x="24" y="24"/>
                    <a:pt x="24" y="25"/>
                  </a:cubicBezTo>
                  <a:cubicBezTo>
                    <a:pt x="27" y="24"/>
                    <a:pt x="29" y="24"/>
                    <a:pt x="31" y="22"/>
                  </a:cubicBezTo>
                  <a:cubicBezTo>
                    <a:pt x="32" y="22"/>
                    <a:pt x="32" y="21"/>
                    <a:pt x="33" y="20"/>
                  </a:cubicBezTo>
                  <a:cubicBezTo>
                    <a:pt x="33" y="19"/>
                    <a:pt x="33" y="17"/>
                    <a:pt x="32" y="17"/>
                  </a:cubicBezTo>
                  <a:cubicBezTo>
                    <a:pt x="32" y="16"/>
                    <a:pt x="31" y="15"/>
                    <a:pt x="30" y="14"/>
                  </a:cubicBezTo>
                  <a:cubicBezTo>
                    <a:pt x="30" y="14"/>
                    <a:pt x="30" y="14"/>
                    <a:pt x="30" y="14"/>
                  </a:cubicBezTo>
                  <a:cubicBezTo>
                    <a:pt x="31" y="13"/>
                    <a:pt x="31" y="12"/>
                    <a:pt x="31" y="10"/>
                  </a:cubicBezTo>
                  <a:cubicBezTo>
                    <a:pt x="32" y="10"/>
                    <a:pt x="33" y="9"/>
                    <a:pt x="33" y="8"/>
                  </a:cubicBezTo>
                  <a:cubicBezTo>
                    <a:pt x="33" y="7"/>
                    <a:pt x="32" y="6"/>
                    <a:pt x="32" y="5"/>
                  </a:cubicBezTo>
                  <a:cubicBezTo>
                    <a:pt x="31" y="5"/>
                    <a:pt x="30" y="5"/>
                    <a:pt x="29" y="6"/>
                  </a:cubicBezTo>
                  <a:cubicBezTo>
                    <a:pt x="28" y="4"/>
                    <a:pt x="26" y="3"/>
                    <a:pt x="24" y="4"/>
                  </a:cubicBezTo>
                  <a:cubicBezTo>
                    <a:pt x="23" y="2"/>
                    <a:pt x="22" y="1"/>
                    <a:pt x="21" y="1"/>
                  </a:cubicBezTo>
                  <a:cubicBezTo>
                    <a:pt x="20" y="0"/>
                    <a:pt x="18" y="0"/>
                    <a:pt x="17" y="0"/>
                  </a:cubicBezTo>
                  <a:close/>
                  <a:moveTo>
                    <a:pt x="38" y="3"/>
                  </a:moveTo>
                  <a:cubicBezTo>
                    <a:pt x="38" y="3"/>
                    <a:pt x="37" y="4"/>
                    <a:pt x="38" y="4"/>
                  </a:cubicBezTo>
                  <a:cubicBezTo>
                    <a:pt x="38" y="5"/>
                    <a:pt x="38" y="5"/>
                    <a:pt x="38" y="4"/>
                  </a:cubicBezTo>
                  <a:cubicBezTo>
                    <a:pt x="39" y="4"/>
                    <a:pt x="39" y="3"/>
                    <a:pt x="38" y="3"/>
                  </a:cubicBezTo>
                  <a:cubicBezTo>
                    <a:pt x="38" y="3"/>
                    <a:pt x="38" y="3"/>
                    <a:pt x="38" y="3"/>
                  </a:cubicBezTo>
                  <a:close/>
                  <a:moveTo>
                    <a:pt x="41" y="3"/>
                  </a:moveTo>
                  <a:cubicBezTo>
                    <a:pt x="40" y="3"/>
                    <a:pt x="40" y="3"/>
                    <a:pt x="40" y="4"/>
                  </a:cubicBezTo>
                  <a:cubicBezTo>
                    <a:pt x="41" y="4"/>
                    <a:pt x="41" y="4"/>
                    <a:pt x="41" y="3"/>
                  </a:cubicBezTo>
                  <a:cubicBezTo>
                    <a:pt x="41" y="3"/>
                    <a:pt x="41" y="3"/>
                    <a:pt x="41" y="3"/>
                  </a:cubicBezTo>
                  <a:close/>
                  <a:moveTo>
                    <a:pt x="35" y="4"/>
                  </a:moveTo>
                  <a:cubicBezTo>
                    <a:pt x="34" y="4"/>
                    <a:pt x="34" y="4"/>
                    <a:pt x="34" y="5"/>
                  </a:cubicBezTo>
                  <a:cubicBezTo>
                    <a:pt x="34" y="6"/>
                    <a:pt x="34" y="6"/>
                    <a:pt x="35" y="6"/>
                  </a:cubicBezTo>
                  <a:cubicBezTo>
                    <a:pt x="36" y="6"/>
                    <a:pt x="36" y="5"/>
                    <a:pt x="36" y="4"/>
                  </a:cubicBezTo>
                  <a:cubicBezTo>
                    <a:pt x="35" y="4"/>
                    <a:pt x="35" y="4"/>
                    <a:pt x="35" y="4"/>
                  </a:cubicBezTo>
                  <a:close/>
                  <a:moveTo>
                    <a:pt x="43" y="4"/>
                  </a:moveTo>
                  <a:cubicBezTo>
                    <a:pt x="43" y="4"/>
                    <a:pt x="43" y="4"/>
                    <a:pt x="43" y="4"/>
                  </a:cubicBezTo>
                  <a:cubicBezTo>
                    <a:pt x="43" y="4"/>
                    <a:pt x="43" y="4"/>
                    <a:pt x="43" y="4"/>
                  </a:cubicBezTo>
                  <a:cubicBezTo>
                    <a:pt x="43"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Control </a:t>
            </a:r>
            <a:r>
              <a:rPr lang="fr-FR" dirty="0" err="1">
                <a:solidFill>
                  <a:schemeClr val="tx1"/>
                </a:solidFill>
              </a:rPr>
              <a:t>Hazards</a:t>
            </a:r>
            <a:r>
              <a:rPr lang="fr-FR" dirty="0">
                <a:solidFill>
                  <a:schemeClr val="tx1"/>
                </a:solidFill>
              </a:rPr>
              <a:t> and </a:t>
            </a:r>
            <a:r>
              <a:rPr lang="fr-FR" dirty="0" err="1">
                <a:solidFill>
                  <a:schemeClr val="tx1"/>
                </a:solidFill>
              </a:rPr>
              <a:t>Bubbles</a:t>
            </a:r>
            <a:endParaRPr lang="fr-FR" dirty="0">
              <a:solidFill>
                <a:schemeClr val="tx1"/>
              </a:solidFill>
            </a:endParaRPr>
          </a:p>
        </p:txBody>
      </p:sp>
      <p:sp>
        <p:nvSpPr>
          <p:cNvPr id="3" name="Text Placeholder 2"/>
          <p:cNvSpPr txBox="1">
            <a:spLocks noGrp="1"/>
          </p:cNvSpPr>
          <p:nvPr>
            <p:ph type="body" idx="4294967295"/>
          </p:nvPr>
        </p:nvSpPr>
        <p:spPr>
          <a:xfrm>
            <a:off x="838200" y="1798637"/>
            <a:ext cx="7416800" cy="353536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We know that an instruction is a </a:t>
            </a:r>
            <a:r>
              <a:rPr lang="en-US" dirty="0">
                <a:solidFill>
                  <a:srgbClr val="FF3333"/>
                </a:solidFill>
                <a:latin typeface="Calibri" panose="020F0502020204030204" pitchFamily="34" charset="0"/>
              </a:rPr>
              <a:t>branch</a:t>
            </a:r>
            <a:r>
              <a:rPr lang="en-US" dirty="0">
                <a:latin typeface="Calibri" panose="020F0502020204030204" pitchFamily="34" charset="0"/>
              </a:rPr>
              <a:t> in the OF stage</a:t>
            </a:r>
          </a:p>
          <a:p>
            <a:pPr lvl="0">
              <a:buSzPct val="100000"/>
              <a:buFont typeface="Symbol" panose="05050102010706020507" pitchFamily="18" charset="2"/>
              <a:buChar char="*"/>
            </a:pPr>
            <a:r>
              <a:rPr lang="en-US" dirty="0">
                <a:latin typeface="Calibri" panose="020F0502020204030204" pitchFamily="34" charset="0"/>
              </a:rPr>
              <a:t>When it reaches the EX </a:t>
            </a:r>
            <a:r>
              <a:rPr lang="en-US" dirty="0" smtClean="0">
                <a:latin typeface="Calibri" panose="020F0502020204030204" pitchFamily="34" charset="0"/>
              </a:rPr>
              <a:t>stage and the branch is taken, </a:t>
            </a:r>
            <a:r>
              <a:rPr lang="en-US" dirty="0">
                <a:latin typeface="Calibri" panose="020F0502020204030204" pitchFamily="34" charset="0"/>
              </a:rPr>
              <a:t>let us </a:t>
            </a:r>
            <a:r>
              <a:rPr lang="en-US" dirty="0">
                <a:solidFill>
                  <a:srgbClr val="2300DC"/>
                </a:solidFill>
                <a:latin typeface="Calibri" panose="020F0502020204030204" pitchFamily="34" charset="0"/>
              </a:rPr>
              <a:t>convert</a:t>
            </a:r>
            <a:r>
              <a:rPr lang="en-US" dirty="0">
                <a:latin typeface="Calibri" panose="020F0502020204030204" pitchFamily="34" charset="0"/>
              </a:rPr>
              <a:t> the instructions in the IF, and OF stages to </a:t>
            </a:r>
            <a:r>
              <a:rPr lang="en-US" dirty="0">
                <a:solidFill>
                  <a:srgbClr val="2300DC"/>
                </a:solidFill>
                <a:latin typeface="Calibri" panose="020F0502020204030204" pitchFamily="34" charset="0"/>
              </a:rPr>
              <a:t>bubbles</a:t>
            </a:r>
          </a:p>
          <a:p>
            <a:pPr lvl="0">
              <a:buSzPct val="100000"/>
              <a:buFont typeface="Symbol" panose="05050102010706020507" pitchFamily="18" charset="2"/>
              <a:buChar char="*"/>
            </a:pPr>
            <a:r>
              <a:rPr lang="en-US" dirty="0">
                <a:latin typeface="Calibri" panose="020F0502020204030204" pitchFamily="34" charset="0"/>
              </a:rPr>
              <a:t>Ensures the </a:t>
            </a:r>
            <a:r>
              <a:rPr lang="en-US" dirty="0">
                <a:solidFill>
                  <a:srgbClr val="FF3333"/>
                </a:solidFill>
                <a:latin typeface="Calibri" panose="020F0502020204030204" pitchFamily="34" charset="0"/>
              </a:rPr>
              <a:t>branch-lock </a:t>
            </a:r>
            <a:r>
              <a:rPr lang="en-US" dirty="0">
                <a:latin typeface="Calibri" panose="020F0502020204030204" pitchFamily="34" charset="0"/>
              </a:rPr>
              <a:t>condition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176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Ensuring</a:t>
            </a:r>
            <a:r>
              <a:rPr lang="fr-FR" dirty="0">
                <a:solidFill>
                  <a:schemeClr val="tx1"/>
                </a:solidFill>
              </a:rPr>
              <a:t> the Data-Lock Condition</a:t>
            </a:r>
          </a:p>
        </p:txBody>
      </p:sp>
      <p:sp>
        <p:nvSpPr>
          <p:cNvPr id="3" name="Text Placeholder 2"/>
          <p:cNvSpPr txBox="1">
            <a:spLocks noGrp="1"/>
          </p:cNvSpPr>
          <p:nvPr>
            <p:ph type="body" idx="4294967295"/>
          </p:nvPr>
        </p:nvSpPr>
        <p:spPr>
          <a:xfrm>
            <a:off x="1066800" y="1646237"/>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When an </a:t>
            </a:r>
            <a:r>
              <a:rPr lang="en-US" dirty="0">
                <a:solidFill>
                  <a:srgbClr val="2323DC"/>
                </a:solidFill>
                <a:latin typeface="Calibri" panose="020F0502020204030204" pitchFamily="34" charset="0"/>
              </a:rPr>
              <a:t>instruction</a:t>
            </a:r>
            <a:r>
              <a:rPr lang="en-US" dirty="0">
                <a:latin typeface="Calibri" panose="020F0502020204030204" pitchFamily="34" charset="0"/>
              </a:rPr>
              <a:t> reaches the </a:t>
            </a:r>
            <a:r>
              <a:rPr lang="en-US" dirty="0">
                <a:solidFill>
                  <a:srgbClr val="004586"/>
                </a:solidFill>
                <a:latin typeface="Calibri" panose="020F0502020204030204" pitchFamily="34" charset="0"/>
              </a:rPr>
              <a:t>OF</a:t>
            </a:r>
            <a:r>
              <a:rPr lang="en-US" dirty="0">
                <a:latin typeface="Calibri" panose="020F0502020204030204" pitchFamily="34" charset="0"/>
              </a:rPr>
              <a:t> stage, check if it has a </a:t>
            </a:r>
            <a:r>
              <a:rPr lang="en-US" dirty="0">
                <a:solidFill>
                  <a:srgbClr val="DC2300"/>
                </a:solidFill>
                <a:latin typeface="Calibri" panose="020F0502020204030204" pitchFamily="34" charset="0"/>
              </a:rPr>
              <a:t>conflict</a:t>
            </a:r>
            <a:r>
              <a:rPr lang="en-US" dirty="0">
                <a:latin typeface="Calibri" panose="020F0502020204030204" pitchFamily="34" charset="0"/>
              </a:rPr>
              <a:t> with any of the instructions in the </a:t>
            </a:r>
            <a:r>
              <a:rPr lang="en-US" dirty="0">
                <a:solidFill>
                  <a:srgbClr val="579D1C"/>
                </a:solidFill>
                <a:latin typeface="Calibri" panose="020F0502020204030204" pitchFamily="34" charset="0"/>
              </a:rPr>
              <a:t>EX, MA, and RW</a:t>
            </a:r>
            <a:r>
              <a:rPr lang="en-US" dirty="0">
                <a:latin typeface="Calibri" panose="020F0502020204030204" pitchFamily="34" charset="0"/>
              </a:rPr>
              <a:t> stages</a:t>
            </a:r>
          </a:p>
          <a:p>
            <a:pPr lvl="0">
              <a:buSzPct val="100000"/>
              <a:buFont typeface="Symbol" panose="05050102010706020507" pitchFamily="18" charset="2"/>
              <a:buChar char="*"/>
            </a:pPr>
            <a:r>
              <a:rPr lang="en-US" dirty="0">
                <a:latin typeface="Calibri" panose="020F0502020204030204" pitchFamily="34" charset="0"/>
              </a:rPr>
              <a:t>If there is </a:t>
            </a:r>
            <a:r>
              <a:rPr lang="en-US" b="1" dirty="0">
                <a:latin typeface="Calibri" panose="020F0502020204030204" pitchFamily="34" charset="0"/>
              </a:rPr>
              <a:t>no</a:t>
            </a:r>
            <a:r>
              <a:rPr lang="en-US" dirty="0">
                <a:latin typeface="Calibri" panose="020F0502020204030204" pitchFamily="34" charset="0"/>
              </a:rPr>
              <a:t> </a:t>
            </a:r>
            <a:r>
              <a:rPr lang="en-US" dirty="0">
                <a:solidFill>
                  <a:srgbClr val="FF0000"/>
                </a:solidFill>
                <a:latin typeface="Calibri" panose="020F0502020204030204" pitchFamily="34" charset="0"/>
              </a:rPr>
              <a:t>conflict</a:t>
            </a:r>
            <a:r>
              <a:rPr lang="en-US" dirty="0">
                <a:latin typeface="Calibri" panose="020F0502020204030204" pitchFamily="34" charset="0"/>
              </a:rPr>
              <a:t>, </a:t>
            </a:r>
            <a:r>
              <a:rPr lang="en-US" dirty="0">
                <a:solidFill>
                  <a:srgbClr val="33CC66"/>
                </a:solidFill>
                <a:latin typeface="Calibri" panose="020F0502020204030204" pitchFamily="34" charset="0"/>
              </a:rPr>
              <a:t>nothing</a:t>
            </a:r>
            <a:r>
              <a:rPr lang="en-US" dirty="0">
                <a:latin typeface="Calibri" panose="020F0502020204030204" pitchFamily="34" charset="0"/>
              </a:rPr>
              <a:t> needs to be done</a:t>
            </a:r>
          </a:p>
          <a:p>
            <a:pPr lvl="0">
              <a:buSzPct val="100000"/>
              <a:buFont typeface="Symbol" panose="05050102010706020507" pitchFamily="18" charset="2"/>
              <a:buChar char="*"/>
            </a:pPr>
            <a:r>
              <a:rPr lang="en-US" dirty="0">
                <a:latin typeface="Calibri" panose="020F0502020204030204" pitchFamily="34" charset="0"/>
              </a:rPr>
              <a:t>Otherwise, </a:t>
            </a:r>
            <a:r>
              <a:rPr lang="en-US" dirty="0">
                <a:solidFill>
                  <a:srgbClr val="2323DC"/>
                </a:solidFill>
                <a:latin typeface="Calibri" panose="020F0502020204030204" pitchFamily="34" charset="0"/>
              </a:rPr>
              <a:t>stall </a:t>
            </a:r>
            <a:r>
              <a:rPr lang="en-US" dirty="0">
                <a:latin typeface="Calibri" panose="020F0502020204030204" pitchFamily="34" charset="0"/>
              </a:rPr>
              <a:t>the </a:t>
            </a:r>
            <a:r>
              <a:rPr lang="en-US" dirty="0">
                <a:solidFill>
                  <a:srgbClr val="2323DC"/>
                </a:solidFill>
                <a:latin typeface="Calibri" panose="020F0502020204030204" pitchFamily="34" charset="0"/>
              </a:rPr>
              <a:t>pipeline</a:t>
            </a:r>
            <a:r>
              <a:rPr lang="en-US" dirty="0">
                <a:latin typeface="Calibri" panose="020F0502020204030204" pitchFamily="34" charset="0"/>
              </a:rPr>
              <a:t> (IF and OF stages only)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Rectangle 1"/>
          <p:cNvSpPr/>
          <p:nvPr/>
        </p:nvSpPr>
        <p:spPr>
          <a:xfrm>
            <a:off x="1470024" y="1644650"/>
            <a:ext cx="7210425" cy="5478423"/>
          </a:xfrm>
          <a:prstGeom prst="rect">
            <a:avLst/>
          </a:prstGeom>
        </p:spPr>
        <p:txBody>
          <a:bodyPr wrap="square">
            <a:spAutoFit/>
          </a:bodyPr>
          <a:lstStyle/>
          <a:p>
            <a:pPr>
              <a:tabLst>
                <a:tab pos="457200" algn="l"/>
                <a:tab pos="914400" algn="l"/>
                <a:tab pos="1371600" algn="l"/>
                <a:tab pos="6400800" algn="l"/>
              </a:tabLst>
            </a:pPr>
            <a:r>
              <a:rPr lang="en-US" sz="1400" b="1" dirty="0">
                <a:latin typeface="Times New Roman" pitchFamily="18" charset="0"/>
                <a:cs typeface="Times New Roman" pitchFamily="18" charset="0"/>
              </a:rPr>
              <a:t>Algorithm 5: </a:t>
            </a:r>
            <a:r>
              <a:rPr lang="en-US" sz="1400" dirty="0">
                <a:latin typeface="Times New Roman" pitchFamily="18" charset="0"/>
                <a:cs typeface="Times New Roman" pitchFamily="18" charset="0"/>
              </a:rPr>
              <a:t>Algorithm to detect conflicts between instructions</a:t>
            </a:r>
          </a:p>
          <a:p>
            <a:pPr>
              <a:tabLst>
                <a:tab pos="457200" algn="l"/>
                <a:tab pos="914400" algn="l"/>
                <a:tab pos="1371600" algn="l"/>
                <a:tab pos="6400800" algn="l"/>
              </a:tabLst>
            </a:pPr>
            <a:r>
              <a:rPr lang="en-US" sz="1400" b="1" dirty="0" smtClean="0">
                <a:latin typeface="Times New Roman" pitchFamily="18" charset="0"/>
                <a:cs typeface="Times New Roman" pitchFamily="18" charset="0"/>
              </a:rPr>
              <a:t>Data</a:t>
            </a:r>
            <a:r>
              <a:rPr lang="en-US" sz="1400" dirty="0">
                <a:latin typeface="Times New Roman" pitchFamily="18" charset="0"/>
                <a:cs typeface="Times New Roman" pitchFamily="18" charset="0"/>
              </a:rPr>
              <a:t>: instructions, [A], and [B]</a:t>
            </a:r>
          </a:p>
          <a:p>
            <a:pPr>
              <a:tabLst>
                <a:tab pos="457200" algn="l"/>
                <a:tab pos="914400" algn="l"/>
                <a:tab pos="1371600" algn="l"/>
                <a:tab pos="6400800" algn="l"/>
              </a:tabLst>
            </a:pPr>
            <a:r>
              <a:rPr lang="en-US" sz="1400" b="1" dirty="0" smtClean="0">
                <a:latin typeface="Times New Roman" pitchFamily="18" charset="0"/>
                <a:cs typeface="Times New Roman" pitchFamily="18" charset="0"/>
              </a:rPr>
              <a:t>Result</a:t>
            </a:r>
            <a:r>
              <a:rPr lang="en-US" sz="1400" dirty="0">
                <a:latin typeface="Times New Roman" pitchFamily="18" charset="0"/>
                <a:cs typeface="Times New Roman" pitchFamily="18" charset="0"/>
              </a:rPr>
              <a:t>: conflict exists (</a:t>
            </a:r>
            <a:r>
              <a:rPr lang="en-US" sz="1400" b="1" dirty="0">
                <a:latin typeface="Times New Roman" pitchFamily="18" charset="0"/>
                <a:cs typeface="Times New Roman" pitchFamily="18" charset="0"/>
              </a:rPr>
              <a:t>true</a:t>
            </a:r>
            <a:r>
              <a:rPr lang="en-US" sz="1400" dirty="0">
                <a:latin typeface="Times New Roman" pitchFamily="18" charset="0"/>
                <a:cs typeface="Times New Roman" pitchFamily="18" charset="0"/>
              </a:rPr>
              <a:t>), no conflict (</a:t>
            </a:r>
            <a:r>
              <a:rPr lang="en-US" sz="1400" b="1" dirty="0">
                <a:latin typeface="Times New Roman" pitchFamily="18" charset="0"/>
                <a:cs typeface="Times New Roman" pitchFamily="18" charset="0"/>
              </a:rPr>
              <a:t>false</a:t>
            </a:r>
            <a:r>
              <a:rPr lang="en-US" sz="1400" dirty="0">
                <a:latin typeface="Times New Roman" pitchFamily="18" charset="0"/>
                <a:cs typeface="Times New Roman" pitchFamily="18" charset="0"/>
              </a:rPr>
              <a:t>)</a:t>
            </a:r>
          </a:p>
          <a:p>
            <a:pPr>
              <a:tabLst>
                <a:tab pos="457200" algn="l"/>
                <a:tab pos="914400" algn="l"/>
                <a:tab pos="1371600" algn="l"/>
                <a:tab pos="6400800" algn="l"/>
              </a:tabLst>
            </a:pPr>
            <a:r>
              <a:rPr lang="en-US" sz="1400" b="1" dirty="0" smtClean="0"/>
              <a:t>if </a:t>
            </a:r>
            <a:r>
              <a:rPr lang="en-US" sz="1400" i="1" dirty="0"/>
              <a:t>[A].</a:t>
            </a:r>
            <a:r>
              <a:rPr lang="en-US" sz="1400" i="1" dirty="0" err="1"/>
              <a:t>opcode</a:t>
            </a:r>
            <a:r>
              <a:rPr lang="en-US" sz="1400" i="1" dirty="0"/>
              <a:t> ∈ (</a:t>
            </a:r>
            <a:r>
              <a:rPr lang="en-US" sz="1400" i="1" dirty="0" err="1"/>
              <a:t>nop,b,beq,bgt,call</a:t>
            </a:r>
            <a:r>
              <a:rPr lang="en-US" sz="1400" i="1" dirty="0"/>
              <a:t>) </a:t>
            </a:r>
            <a:r>
              <a:rPr lang="en-US" sz="1400" b="1" dirty="0"/>
              <a:t>then</a:t>
            </a:r>
          </a:p>
          <a:p>
            <a:pPr>
              <a:tabLst>
                <a:tab pos="457200" algn="l"/>
                <a:tab pos="914400" algn="l"/>
                <a:tab pos="1371600" algn="l"/>
                <a:tab pos="6400800" algn="l"/>
              </a:tabLst>
            </a:pPr>
            <a:r>
              <a:rPr lang="en-US" sz="1400" dirty="0" smtClean="0"/>
              <a:t>		/* </a:t>
            </a:r>
            <a:r>
              <a:rPr lang="en-US" sz="1400" dirty="0"/>
              <a:t>Does not read from any register </a:t>
            </a:r>
            <a:r>
              <a:rPr lang="en-US" sz="1400" dirty="0" smtClean="0"/>
              <a:t>	*/</a:t>
            </a:r>
            <a:endParaRPr lang="en-US" sz="1400" dirty="0"/>
          </a:p>
          <a:p>
            <a:pPr>
              <a:tabLst>
                <a:tab pos="457200" algn="l"/>
                <a:tab pos="914400" algn="l"/>
                <a:tab pos="1371600" algn="l"/>
                <a:tab pos="6400800" algn="l"/>
              </a:tabLst>
            </a:pPr>
            <a:r>
              <a:rPr lang="en-US" sz="1400" b="1" dirty="0" smtClean="0"/>
              <a:t>	return </a:t>
            </a:r>
            <a:r>
              <a:rPr lang="en-US" sz="1400" b="1" dirty="0"/>
              <a:t>false</a:t>
            </a:r>
          </a:p>
          <a:p>
            <a:pPr>
              <a:tabLst>
                <a:tab pos="457200" algn="l"/>
                <a:tab pos="914400" algn="l"/>
                <a:tab pos="1371600" algn="l"/>
                <a:tab pos="6400800" algn="l"/>
              </a:tabLst>
            </a:pPr>
            <a:r>
              <a:rPr lang="en-US" sz="1400" b="1" dirty="0"/>
              <a:t>end</a:t>
            </a:r>
          </a:p>
          <a:p>
            <a:pPr>
              <a:tabLst>
                <a:tab pos="457200" algn="l"/>
                <a:tab pos="914400" algn="l"/>
                <a:tab pos="1371600" algn="l"/>
                <a:tab pos="6400800" algn="l"/>
              </a:tabLst>
            </a:pPr>
            <a:r>
              <a:rPr lang="en-US" sz="1400" b="1" dirty="0" smtClean="0"/>
              <a:t>if </a:t>
            </a:r>
            <a:r>
              <a:rPr lang="en-US" sz="1400" i="1" dirty="0"/>
              <a:t>[B].</a:t>
            </a:r>
            <a:r>
              <a:rPr lang="en-US" sz="1400" i="1" dirty="0" err="1"/>
              <a:t>opcode</a:t>
            </a:r>
            <a:r>
              <a:rPr lang="en-US" sz="1400" i="1" dirty="0"/>
              <a:t> ∈ (</a:t>
            </a:r>
            <a:r>
              <a:rPr lang="en-US" sz="1400" i="1" dirty="0" err="1"/>
              <a:t>nop</a:t>
            </a:r>
            <a:r>
              <a:rPr lang="en-US" sz="1400" i="1" dirty="0"/>
              <a:t>, </a:t>
            </a:r>
            <a:r>
              <a:rPr lang="en-US" sz="1400" i="1" dirty="0" err="1"/>
              <a:t>cmp</a:t>
            </a:r>
            <a:r>
              <a:rPr lang="en-US" sz="1400" i="1" dirty="0"/>
              <a:t>, </a:t>
            </a:r>
            <a:r>
              <a:rPr lang="en-US" sz="1400" i="1" dirty="0" err="1"/>
              <a:t>st</a:t>
            </a:r>
            <a:r>
              <a:rPr lang="en-US" sz="1400" i="1" dirty="0"/>
              <a:t>, b, </a:t>
            </a:r>
            <a:r>
              <a:rPr lang="en-US" sz="1400" i="1" dirty="0" err="1"/>
              <a:t>beq</a:t>
            </a:r>
            <a:r>
              <a:rPr lang="en-US" sz="1400" i="1" dirty="0"/>
              <a:t>, </a:t>
            </a:r>
            <a:r>
              <a:rPr lang="en-US" sz="1400" i="1" dirty="0" err="1"/>
              <a:t>bgt</a:t>
            </a:r>
            <a:r>
              <a:rPr lang="en-US" sz="1400" i="1" dirty="0"/>
              <a:t>, ret) </a:t>
            </a:r>
            <a:r>
              <a:rPr lang="en-US" sz="1400" b="1" dirty="0"/>
              <a:t>then</a:t>
            </a:r>
          </a:p>
          <a:p>
            <a:pPr>
              <a:tabLst>
                <a:tab pos="457200" algn="l"/>
                <a:tab pos="914400" algn="l"/>
                <a:tab pos="1371600" algn="l"/>
                <a:tab pos="6400800" algn="l"/>
              </a:tabLst>
            </a:pPr>
            <a:r>
              <a:rPr lang="en-US" sz="1400" dirty="0" smtClean="0"/>
              <a:t>	/* </a:t>
            </a:r>
            <a:r>
              <a:rPr lang="en-US" sz="1400" dirty="0"/>
              <a:t>Does not write to any register </a:t>
            </a:r>
            <a:r>
              <a:rPr lang="en-US" sz="1400" dirty="0" smtClean="0"/>
              <a:t>	*/</a:t>
            </a:r>
            <a:endParaRPr lang="en-US" sz="1400" dirty="0"/>
          </a:p>
          <a:p>
            <a:pPr>
              <a:tabLst>
                <a:tab pos="457200" algn="l"/>
                <a:tab pos="914400" algn="l"/>
                <a:tab pos="1371600" algn="l"/>
                <a:tab pos="6400800" algn="l"/>
              </a:tabLst>
            </a:pPr>
            <a:r>
              <a:rPr lang="en-US" sz="1400" b="1" dirty="0" smtClean="0"/>
              <a:t>	return </a:t>
            </a:r>
            <a:r>
              <a:rPr lang="en-US" sz="1400" b="1" dirty="0"/>
              <a:t>false</a:t>
            </a:r>
          </a:p>
          <a:p>
            <a:pPr>
              <a:tabLst>
                <a:tab pos="457200" algn="l"/>
                <a:tab pos="914400" algn="l"/>
                <a:tab pos="1371600" algn="l"/>
                <a:tab pos="6400800" algn="l"/>
              </a:tabLst>
            </a:pPr>
            <a:r>
              <a:rPr lang="en-US" sz="1400" b="1" dirty="0"/>
              <a:t>end</a:t>
            </a:r>
          </a:p>
          <a:p>
            <a:pPr>
              <a:tabLst>
                <a:tab pos="457200" algn="l"/>
                <a:tab pos="914400" algn="l"/>
                <a:tab pos="1371600" algn="l"/>
                <a:tab pos="6400800" algn="l"/>
              </a:tabLst>
            </a:pPr>
            <a:r>
              <a:rPr lang="en-US" sz="1400" dirty="0" smtClean="0"/>
              <a:t>	/* </a:t>
            </a:r>
            <a:r>
              <a:rPr lang="en-US" sz="1400" dirty="0"/>
              <a:t>Set the </a:t>
            </a:r>
            <a:r>
              <a:rPr lang="en-US" sz="1400" dirty="0" smtClean="0"/>
              <a:t>sources	 </a:t>
            </a:r>
            <a:r>
              <a:rPr lang="en-US" sz="1400" dirty="0"/>
              <a:t>*/</a:t>
            </a:r>
          </a:p>
          <a:p>
            <a:pPr>
              <a:tabLst>
                <a:tab pos="457200" algn="l"/>
                <a:tab pos="914400" algn="l"/>
                <a:tab pos="1371600" algn="l"/>
                <a:tab pos="6400800" algn="l"/>
              </a:tabLst>
            </a:pPr>
            <a:r>
              <a:rPr lang="en-US" sz="1400" dirty="0"/>
              <a:t>src1 </a:t>
            </a:r>
            <a:r>
              <a:rPr lang="en-US" sz="1400" i="1" dirty="0"/>
              <a:t>← </a:t>
            </a:r>
            <a:r>
              <a:rPr lang="en-US" sz="1400" dirty="0"/>
              <a:t>[</a:t>
            </a:r>
            <a:r>
              <a:rPr lang="en-US" sz="1400" i="1" dirty="0"/>
              <a:t>A</a:t>
            </a:r>
            <a:r>
              <a:rPr lang="en-US" sz="1400" dirty="0"/>
              <a:t>]</a:t>
            </a:r>
            <a:r>
              <a:rPr lang="en-US" sz="1400" i="1" dirty="0"/>
              <a:t>.rs</a:t>
            </a:r>
            <a:r>
              <a:rPr lang="en-US" sz="1400" dirty="0"/>
              <a:t>1</a:t>
            </a:r>
          </a:p>
          <a:p>
            <a:pPr>
              <a:tabLst>
                <a:tab pos="457200" algn="l"/>
                <a:tab pos="914400" algn="l"/>
                <a:tab pos="1371600" algn="l"/>
                <a:tab pos="6400800" algn="l"/>
              </a:tabLst>
            </a:pPr>
            <a:r>
              <a:rPr lang="en-US" sz="1400" dirty="0"/>
              <a:t>src2 </a:t>
            </a:r>
            <a:r>
              <a:rPr lang="en-US" sz="1400" i="1" dirty="0"/>
              <a:t>← </a:t>
            </a:r>
            <a:r>
              <a:rPr lang="en-US" sz="1400" dirty="0"/>
              <a:t>[</a:t>
            </a:r>
            <a:r>
              <a:rPr lang="en-US" sz="1400" i="1" dirty="0"/>
              <a:t>A</a:t>
            </a:r>
            <a:r>
              <a:rPr lang="en-US" sz="1400" dirty="0"/>
              <a:t>]</a:t>
            </a:r>
            <a:r>
              <a:rPr lang="en-US" sz="1400" i="1" dirty="0"/>
              <a:t>.rs</a:t>
            </a:r>
            <a:r>
              <a:rPr lang="en-US" sz="1400" dirty="0"/>
              <a:t>2</a:t>
            </a:r>
          </a:p>
          <a:p>
            <a:pPr>
              <a:tabLst>
                <a:tab pos="457200" algn="l"/>
                <a:tab pos="914400" algn="l"/>
                <a:tab pos="1371600" algn="l"/>
                <a:tab pos="6400800" algn="l"/>
              </a:tabLst>
            </a:pPr>
            <a:r>
              <a:rPr lang="en-US" sz="1400" b="1" dirty="0"/>
              <a:t>if </a:t>
            </a:r>
            <a:r>
              <a:rPr lang="en-US" sz="1400" i="1" dirty="0"/>
              <a:t>[A].</a:t>
            </a:r>
            <a:r>
              <a:rPr lang="en-US" sz="1400" i="1" dirty="0" err="1"/>
              <a:t>opcode</a:t>
            </a:r>
            <a:r>
              <a:rPr lang="en-US" sz="1400" i="1" dirty="0"/>
              <a:t> = </a:t>
            </a:r>
            <a:r>
              <a:rPr lang="en-US" sz="1400" i="1" dirty="0" err="1"/>
              <a:t>st</a:t>
            </a:r>
            <a:r>
              <a:rPr lang="en-US" sz="1400" i="1" dirty="0"/>
              <a:t> </a:t>
            </a:r>
            <a:r>
              <a:rPr lang="en-US" sz="1400" b="1" dirty="0"/>
              <a:t>then</a:t>
            </a:r>
          </a:p>
          <a:p>
            <a:pPr>
              <a:tabLst>
                <a:tab pos="457200" algn="l"/>
                <a:tab pos="914400" algn="l"/>
                <a:tab pos="1371600" algn="l"/>
                <a:tab pos="6400800" algn="l"/>
              </a:tabLst>
            </a:pPr>
            <a:r>
              <a:rPr lang="en-US" sz="1400" dirty="0" smtClean="0"/>
              <a:t>	src2 </a:t>
            </a:r>
            <a:r>
              <a:rPr lang="en-US" sz="1400" i="1" dirty="0"/>
              <a:t>← </a:t>
            </a:r>
            <a:r>
              <a:rPr lang="en-US" sz="1400" dirty="0"/>
              <a:t>[</a:t>
            </a:r>
            <a:r>
              <a:rPr lang="en-US" sz="1400" i="1" dirty="0"/>
              <a:t>A</a:t>
            </a:r>
            <a:r>
              <a:rPr lang="en-US" sz="1400" dirty="0"/>
              <a:t>]</a:t>
            </a:r>
            <a:r>
              <a:rPr lang="en-US" sz="1400" i="1" dirty="0"/>
              <a:t>.</a:t>
            </a:r>
            <a:r>
              <a:rPr lang="en-US" sz="1400" i="1" dirty="0" err="1"/>
              <a:t>rd</a:t>
            </a:r>
            <a:endParaRPr lang="en-US" sz="1400" i="1" dirty="0"/>
          </a:p>
          <a:p>
            <a:pPr>
              <a:tabLst>
                <a:tab pos="457200" algn="l"/>
                <a:tab pos="914400" algn="l"/>
                <a:tab pos="1371600" algn="l"/>
                <a:tab pos="6400800" algn="l"/>
              </a:tabLst>
            </a:pPr>
            <a:r>
              <a:rPr lang="en-US" sz="1400" b="1" dirty="0"/>
              <a:t>end</a:t>
            </a:r>
          </a:p>
          <a:p>
            <a:pPr>
              <a:tabLst>
                <a:tab pos="457200" algn="l"/>
                <a:tab pos="914400" algn="l"/>
                <a:tab pos="1371600" algn="l"/>
                <a:tab pos="6400800" algn="l"/>
              </a:tabLst>
            </a:pPr>
            <a:r>
              <a:rPr lang="en-US" sz="1400" b="1" dirty="0"/>
              <a:t>if </a:t>
            </a:r>
            <a:r>
              <a:rPr lang="en-US" sz="1400" i="1" dirty="0"/>
              <a:t>[A].</a:t>
            </a:r>
            <a:r>
              <a:rPr lang="en-US" sz="1400" i="1" dirty="0" err="1"/>
              <a:t>opcode</a:t>
            </a:r>
            <a:r>
              <a:rPr lang="en-US" sz="1400" i="1" dirty="0"/>
              <a:t> = ret </a:t>
            </a:r>
            <a:r>
              <a:rPr lang="en-US" sz="1400" b="1" dirty="0"/>
              <a:t>then</a:t>
            </a:r>
          </a:p>
          <a:p>
            <a:pPr>
              <a:tabLst>
                <a:tab pos="457200" algn="l"/>
                <a:tab pos="914400" algn="l"/>
                <a:tab pos="1371600" algn="l"/>
                <a:tab pos="6400800" algn="l"/>
              </a:tabLst>
            </a:pPr>
            <a:r>
              <a:rPr lang="en-US" sz="1400" dirty="0" smtClean="0"/>
              <a:t>	src1 </a:t>
            </a:r>
            <a:r>
              <a:rPr lang="en-US" sz="1400" i="1" dirty="0"/>
              <a:t>← </a:t>
            </a:r>
            <a:r>
              <a:rPr lang="en-US" sz="1400" i="1" dirty="0" err="1"/>
              <a:t>ra</a:t>
            </a:r>
            <a:endParaRPr lang="en-US" sz="1400" i="1" dirty="0"/>
          </a:p>
          <a:p>
            <a:pPr>
              <a:tabLst>
                <a:tab pos="457200" algn="l"/>
                <a:tab pos="914400" algn="l"/>
                <a:tab pos="1371600" algn="l"/>
                <a:tab pos="6400800" algn="l"/>
              </a:tabLst>
            </a:pPr>
            <a:r>
              <a:rPr lang="en-US" sz="1400" b="1" dirty="0"/>
              <a:t>end</a:t>
            </a:r>
          </a:p>
          <a:p>
            <a:pPr>
              <a:tabLst>
                <a:tab pos="457200" algn="l"/>
                <a:tab pos="914400" algn="l"/>
                <a:tab pos="1371600" algn="l"/>
                <a:tab pos="1828800" algn="l"/>
                <a:tab pos="6343650" algn="l"/>
              </a:tabLst>
            </a:pPr>
            <a:r>
              <a:rPr lang="en-US" sz="1400" dirty="0" smtClean="0"/>
              <a:t>hasSrc1 </a:t>
            </a:r>
            <a:r>
              <a:rPr lang="en-US" sz="1400" i="1" dirty="0" smtClean="0"/>
              <a:t>← </a:t>
            </a:r>
            <a:r>
              <a:rPr lang="en-US" sz="1400" b="1" i="1" dirty="0" smtClean="0"/>
              <a:t>true</a:t>
            </a:r>
          </a:p>
          <a:p>
            <a:pPr>
              <a:tabLst>
                <a:tab pos="457200" algn="l"/>
                <a:tab pos="914400" algn="l"/>
                <a:tab pos="1371600" algn="l"/>
                <a:tab pos="1828800" algn="l"/>
                <a:tab pos="6343650" algn="l"/>
              </a:tabLst>
            </a:pPr>
            <a:r>
              <a:rPr lang="en-US" sz="1400" i="1" dirty="0" smtClean="0"/>
              <a:t> if ([A] ∈ (not, </a:t>
            </a:r>
            <a:r>
              <a:rPr lang="en-US" sz="1400" i="1" dirty="0" err="1" smtClean="0"/>
              <a:t>mov</a:t>
            </a:r>
            <a:r>
              <a:rPr lang="en-US" sz="1400" i="1" dirty="0" smtClean="0"/>
              <a:t>)) </a:t>
            </a:r>
            <a:r>
              <a:rPr lang="en-US" sz="1400" dirty="0" smtClean="0"/>
              <a:t>hasSrc1 </a:t>
            </a:r>
            <a:r>
              <a:rPr lang="en-US" sz="1400" i="1" dirty="0" smtClean="0"/>
              <a:t>← </a:t>
            </a:r>
            <a:r>
              <a:rPr lang="en-US" sz="1400" b="1" i="1" dirty="0" smtClean="0"/>
              <a:t>false</a:t>
            </a:r>
          </a:p>
          <a:p>
            <a:pPr>
              <a:tabLst>
                <a:tab pos="457200" algn="l"/>
                <a:tab pos="914400" algn="l"/>
                <a:tab pos="1371600" algn="l"/>
                <a:tab pos="1828800" algn="l"/>
                <a:tab pos="6343650" algn="l"/>
              </a:tabLst>
            </a:pPr>
            <a:endParaRPr lang="en-US" sz="1400" dirty="0"/>
          </a:p>
          <a:p>
            <a:endParaRPr lang="en-US" sz="1400" dirty="0">
              <a:latin typeface="Courier New" pitchFamily="49" charset="0"/>
              <a:cs typeface="Courier New" pitchFamily="49" charset="0"/>
            </a:endParaRPr>
          </a:p>
          <a:p>
            <a:endParaRPr lang="en-US" sz="1400" dirty="0">
              <a:latin typeface="Times New Roman" pitchFamily="18" charset="0"/>
              <a:cs typeface="Times New Roman" pitchFamily="18" charset="0"/>
            </a:endParaRPr>
          </a:p>
        </p:txBody>
      </p:sp>
      <p:grpSp>
        <p:nvGrpSpPr>
          <p:cNvPr id="8" name="Group 7"/>
          <p:cNvGrpSpPr/>
          <p:nvPr/>
        </p:nvGrpSpPr>
        <p:grpSpPr>
          <a:xfrm>
            <a:off x="1447800" y="1666874"/>
            <a:ext cx="7315200" cy="4962525"/>
            <a:chOff x="1447800" y="1666875"/>
            <a:chExt cx="7315200" cy="4515600"/>
          </a:xfrm>
        </p:grpSpPr>
        <p:sp>
          <p:nvSpPr>
            <p:cNvPr id="6" name="Rectangle 5"/>
            <p:cNvSpPr/>
            <p:nvPr/>
          </p:nvSpPr>
          <p:spPr>
            <a:xfrm>
              <a:off x="1447800" y="1666875"/>
              <a:ext cx="7315200" cy="45156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cxnSp>
          <p:nvCxnSpPr>
            <p:cNvPr id="7" name="Straight Connector 6"/>
            <p:cNvCxnSpPr/>
            <p:nvPr/>
          </p:nvCxnSpPr>
          <p:spPr>
            <a:xfrm>
              <a:off x="1447800" y="1905000"/>
              <a:ext cx="7315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6" name="Rectangle 5"/>
          <p:cNvSpPr/>
          <p:nvPr/>
        </p:nvSpPr>
        <p:spPr>
          <a:xfrm>
            <a:off x="1458686" y="1728177"/>
            <a:ext cx="7304314" cy="4185761"/>
          </a:xfrm>
          <a:prstGeom prst="rect">
            <a:avLst/>
          </a:prstGeom>
        </p:spPr>
        <p:txBody>
          <a:bodyPr wrap="square">
            <a:spAutoFit/>
          </a:bodyPr>
          <a:lstStyle/>
          <a:p>
            <a:pPr>
              <a:tabLst>
                <a:tab pos="457200" algn="l"/>
                <a:tab pos="914400" algn="l"/>
                <a:tab pos="1371600" algn="l"/>
                <a:tab pos="6400800" algn="l"/>
              </a:tabLst>
            </a:pPr>
            <a:r>
              <a:rPr lang="en-US" sz="1400" dirty="0" err="1"/>
              <a:t>dest</a:t>
            </a:r>
            <a:r>
              <a:rPr lang="en-US" sz="1400" dirty="0"/>
              <a:t> </a:t>
            </a:r>
            <a:r>
              <a:rPr lang="en-US" sz="1400" i="1" dirty="0"/>
              <a:t>← </a:t>
            </a:r>
            <a:r>
              <a:rPr lang="en-US" sz="1400" dirty="0"/>
              <a:t>[</a:t>
            </a:r>
            <a:r>
              <a:rPr lang="en-US" sz="1400" i="1" dirty="0"/>
              <a:t>B</a:t>
            </a:r>
            <a:r>
              <a:rPr lang="en-US" sz="1400" dirty="0"/>
              <a:t>]</a:t>
            </a:r>
            <a:r>
              <a:rPr lang="en-US" sz="1400" i="1" dirty="0"/>
              <a:t>.</a:t>
            </a:r>
            <a:r>
              <a:rPr lang="en-US" sz="1400" i="1" dirty="0" err="1"/>
              <a:t>rd</a:t>
            </a:r>
            <a:endParaRPr lang="en-US" sz="1400" i="1" dirty="0"/>
          </a:p>
          <a:p>
            <a:pPr>
              <a:tabLst>
                <a:tab pos="457200" algn="l"/>
                <a:tab pos="914400" algn="l"/>
                <a:tab pos="1371600" algn="l"/>
                <a:tab pos="6400800" algn="l"/>
              </a:tabLst>
            </a:pPr>
            <a:r>
              <a:rPr lang="en-US" sz="1400" b="1" dirty="0"/>
              <a:t>if </a:t>
            </a:r>
            <a:r>
              <a:rPr lang="en-US" sz="1400" i="1" dirty="0"/>
              <a:t>[B].</a:t>
            </a:r>
            <a:r>
              <a:rPr lang="en-US" sz="1400" i="1" dirty="0" err="1"/>
              <a:t>opcode</a:t>
            </a:r>
            <a:r>
              <a:rPr lang="en-US" sz="1400" i="1" dirty="0"/>
              <a:t> = call </a:t>
            </a:r>
            <a:r>
              <a:rPr lang="en-US" sz="1400" b="1" dirty="0"/>
              <a:t>then</a:t>
            </a:r>
          </a:p>
          <a:p>
            <a:pPr>
              <a:tabLst>
                <a:tab pos="457200" algn="l"/>
                <a:tab pos="914400" algn="l"/>
                <a:tab pos="1371600" algn="l"/>
                <a:tab pos="6400800" algn="l"/>
              </a:tabLst>
            </a:pPr>
            <a:r>
              <a:rPr lang="en-US" sz="1400" dirty="0" smtClean="0"/>
              <a:t>	</a:t>
            </a:r>
            <a:r>
              <a:rPr lang="en-US" sz="1400" dirty="0" err="1" smtClean="0"/>
              <a:t>dest</a:t>
            </a:r>
            <a:r>
              <a:rPr lang="en-US" sz="1400" dirty="0" smtClean="0"/>
              <a:t> </a:t>
            </a:r>
            <a:r>
              <a:rPr lang="en-US" sz="1400" i="1" dirty="0"/>
              <a:t>← </a:t>
            </a:r>
            <a:r>
              <a:rPr lang="en-US" sz="1400" i="1" dirty="0" err="1"/>
              <a:t>ra</a:t>
            </a:r>
            <a:endParaRPr lang="en-US" sz="1400" i="1" dirty="0"/>
          </a:p>
          <a:p>
            <a:pPr>
              <a:tabLst>
                <a:tab pos="457200" algn="l"/>
                <a:tab pos="914400" algn="l"/>
                <a:tab pos="1371600" algn="l"/>
                <a:tab pos="6400800" algn="l"/>
              </a:tabLst>
            </a:pPr>
            <a:r>
              <a:rPr lang="en-US" sz="1400" b="1" dirty="0"/>
              <a:t>end</a:t>
            </a:r>
          </a:p>
          <a:p>
            <a:pPr>
              <a:tabLst>
                <a:tab pos="457200" algn="l"/>
                <a:tab pos="914400" algn="l"/>
                <a:tab pos="1371600" algn="l"/>
                <a:tab pos="6400800" algn="l"/>
              </a:tabLst>
            </a:pPr>
            <a:r>
              <a:rPr lang="en-US" sz="1400" dirty="0"/>
              <a:t>/* Check the second operand to see if it is a register </a:t>
            </a:r>
            <a:r>
              <a:rPr lang="en-US" sz="1400" dirty="0" smtClean="0"/>
              <a:t>	*/</a:t>
            </a:r>
            <a:endParaRPr lang="en-US" sz="1400" dirty="0"/>
          </a:p>
          <a:p>
            <a:pPr>
              <a:tabLst>
                <a:tab pos="457200" algn="l"/>
                <a:tab pos="914400" algn="l"/>
                <a:tab pos="1371600" algn="l"/>
                <a:tab pos="6400800" algn="l"/>
              </a:tabLst>
            </a:pPr>
            <a:r>
              <a:rPr lang="en-US" sz="1400" dirty="0"/>
              <a:t>hasSrc2 </a:t>
            </a:r>
            <a:r>
              <a:rPr lang="en-US" sz="1400" i="1" dirty="0"/>
              <a:t>← </a:t>
            </a:r>
            <a:r>
              <a:rPr lang="en-US" sz="1400" b="1" dirty="0"/>
              <a:t>true</a:t>
            </a:r>
          </a:p>
          <a:p>
            <a:pPr>
              <a:tabLst>
                <a:tab pos="457200" algn="l"/>
                <a:tab pos="914400" algn="l"/>
                <a:tab pos="1371600" algn="l"/>
                <a:tab pos="6400800" algn="l"/>
              </a:tabLst>
            </a:pPr>
            <a:r>
              <a:rPr lang="en-US" sz="1400" b="1" dirty="0" smtClean="0"/>
              <a:t>if </a:t>
            </a:r>
            <a:r>
              <a:rPr lang="en-US" sz="1400" i="1" dirty="0"/>
              <a:t>[A].</a:t>
            </a:r>
            <a:r>
              <a:rPr lang="en-US" sz="1400" i="1" dirty="0" err="1"/>
              <a:t>opcode</a:t>
            </a:r>
            <a:r>
              <a:rPr lang="en-US" sz="1400" i="1" dirty="0"/>
              <a:t> </a:t>
            </a:r>
            <a:r>
              <a:rPr lang="en-US" sz="1400" i="1" dirty="0" smtClean="0"/>
              <a:t>  ≠ ( </a:t>
            </a:r>
            <a:r>
              <a:rPr lang="en-US" sz="1400" i="1" dirty="0" err="1"/>
              <a:t>st</a:t>
            </a:r>
            <a:r>
              <a:rPr lang="en-US" sz="1400" i="1" dirty="0"/>
              <a:t>) </a:t>
            </a:r>
            <a:r>
              <a:rPr lang="en-US" sz="1400" b="1" dirty="0"/>
              <a:t>then</a:t>
            </a:r>
          </a:p>
          <a:p>
            <a:pPr>
              <a:tabLst>
                <a:tab pos="457200" algn="l"/>
                <a:tab pos="914400" algn="l"/>
                <a:tab pos="1371600" algn="l"/>
                <a:tab pos="6400800" algn="l"/>
              </a:tabLst>
            </a:pPr>
            <a:r>
              <a:rPr lang="en-US" sz="1400" b="1" dirty="0" smtClean="0"/>
              <a:t>	if </a:t>
            </a:r>
            <a:r>
              <a:rPr lang="en-US" sz="1400" dirty="0"/>
              <a:t>[</a:t>
            </a:r>
            <a:r>
              <a:rPr lang="en-US" sz="1400" i="1" dirty="0"/>
              <a:t>A</a:t>
            </a:r>
            <a:r>
              <a:rPr lang="en-US" sz="1400" dirty="0"/>
              <a:t>]</a:t>
            </a:r>
            <a:r>
              <a:rPr lang="en-US" sz="1400" i="1" dirty="0"/>
              <a:t>.I = 1 </a:t>
            </a:r>
            <a:r>
              <a:rPr lang="en-US" sz="1400" b="1" dirty="0"/>
              <a:t>then</a:t>
            </a:r>
          </a:p>
          <a:p>
            <a:pPr>
              <a:tabLst>
                <a:tab pos="457200" algn="l"/>
                <a:tab pos="914400" algn="l"/>
                <a:tab pos="1371600" algn="l"/>
                <a:tab pos="6400800" algn="l"/>
              </a:tabLst>
            </a:pPr>
            <a:r>
              <a:rPr lang="en-US" sz="1400" dirty="0" smtClean="0"/>
              <a:t>		hasSrc2 </a:t>
            </a:r>
            <a:r>
              <a:rPr lang="en-US" sz="1400" i="1" dirty="0"/>
              <a:t>← </a:t>
            </a:r>
            <a:r>
              <a:rPr lang="en-US" sz="1400" b="1" dirty="0"/>
              <a:t>false</a:t>
            </a:r>
          </a:p>
          <a:p>
            <a:pPr>
              <a:tabLst>
                <a:tab pos="457200" algn="l"/>
                <a:tab pos="914400" algn="l"/>
                <a:tab pos="1371600" algn="l"/>
                <a:tab pos="6400800" algn="l"/>
              </a:tabLst>
            </a:pPr>
            <a:r>
              <a:rPr lang="en-US" sz="1400" b="1" dirty="0" smtClean="0"/>
              <a:t>	end</a:t>
            </a:r>
            <a:endParaRPr lang="en-US" sz="1400" b="1" dirty="0"/>
          </a:p>
          <a:p>
            <a:pPr>
              <a:tabLst>
                <a:tab pos="457200" algn="l"/>
                <a:tab pos="914400" algn="l"/>
                <a:tab pos="1371600" algn="l"/>
                <a:tab pos="6400800" algn="l"/>
              </a:tabLst>
            </a:pPr>
            <a:r>
              <a:rPr lang="en-US" sz="1400" b="1" dirty="0"/>
              <a:t>end</a:t>
            </a:r>
          </a:p>
          <a:p>
            <a:pPr>
              <a:tabLst>
                <a:tab pos="457200" algn="l"/>
                <a:tab pos="914400" algn="l"/>
                <a:tab pos="1371600" algn="l"/>
                <a:tab pos="6400800" algn="l"/>
              </a:tabLst>
            </a:pPr>
            <a:r>
              <a:rPr lang="en-US" sz="1400" dirty="0"/>
              <a:t>/* Detect conflicts </a:t>
            </a:r>
            <a:r>
              <a:rPr lang="en-US" sz="1400" dirty="0" smtClean="0"/>
              <a:t> */	*/</a:t>
            </a:r>
            <a:endParaRPr lang="en-US" sz="1400" dirty="0"/>
          </a:p>
          <a:p>
            <a:pPr>
              <a:tabLst>
                <a:tab pos="457200" algn="l"/>
                <a:tab pos="914400" algn="l"/>
                <a:tab pos="1371600" algn="l"/>
                <a:tab pos="6400800" algn="l"/>
              </a:tabLst>
            </a:pPr>
            <a:r>
              <a:rPr lang="en-US" sz="1400" b="1" dirty="0"/>
              <a:t>if </a:t>
            </a:r>
            <a:r>
              <a:rPr lang="en-US" sz="1400" i="1" dirty="0" smtClean="0"/>
              <a:t> (hasSrc1 = </a:t>
            </a:r>
            <a:r>
              <a:rPr lang="en-US" sz="1400" b="1" i="1" dirty="0" smtClean="0"/>
              <a:t>true) </a:t>
            </a:r>
            <a:r>
              <a:rPr lang="en-US" sz="1400" i="1" dirty="0" smtClean="0"/>
              <a:t>and (src</a:t>
            </a:r>
            <a:r>
              <a:rPr lang="en-US" sz="1400" dirty="0" smtClean="0"/>
              <a:t>1 </a:t>
            </a:r>
            <a:r>
              <a:rPr lang="en-US" sz="1400" i="1" dirty="0"/>
              <a:t>= </a:t>
            </a:r>
            <a:r>
              <a:rPr lang="en-US" sz="1400" i="1" dirty="0" err="1" smtClean="0"/>
              <a:t>dest</a:t>
            </a:r>
            <a:r>
              <a:rPr lang="en-US" sz="1400" i="1" dirty="0" smtClean="0"/>
              <a:t>) </a:t>
            </a:r>
            <a:r>
              <a:rPr lang="en-US" sz="1400" b="1" dirty="0"/>
              <a:t>then</a:t>
            </a:r>
          </a:p>
          <a:p>
            <a:pPr>
              <a:tabLst>
                <a:tab pos="457200" algn="l"/>
                <a:tab pos="914400" algn="l"/>
                <a:tab pos="1371600" algn="l"/>
                <a:tab pos="6400800" algn="l"/>
              </a:tabLst>
            </a:pPr>
            <a:r>
              <a:rPr lang="en-US" sz="1400" b="1" dirty="0" smtClean="0"/>
              <a:t>	return </a:t>
            </a:r>
            <a:r>
              <a:rPr lang="en-US" sz="1400" b="1" dirty="0"/>
              <a:t>true</a:t>
            </a:r>
          </a:p>
          <a:p>
            <a:pPr>
              <a:tabLst>
                <a:tab pos="457200" algn="l"/>
                <a:tab pos="914400" algn="l"/>
                <a:tab pos="1371600" algn="l"/>
                <a:tab pos="6400800" algn="l"/>
              </a:tabLst>
            </a:pPr>
            <a:r>
              <a:rPr lang="en-US" sz="1400" b="1" dirty="0"/>
              <a:t>end</a:t>
            </a:r>
          </a:p>
          <a:p>
            <a:pPr>
              <a:tabLst>
                <a:tab pos="457200" algn="l"/>
                <a:tab pos="914400" algn="l"/>
                <a:tab pos="1371600" algn="l"/>
                <a:tab pos="6400800" algn="l"/>
              </a:tabLst>
            </a:pPr>
            <a:r>
              <a:rPr lang="en-US" sz="1400" b="1" dirty="0"/>
              <a:t>else if </a:t>
            </a:r>
            <a:r>
              <a:rPr lang="en-US" sz="1400" i="1" dirty="0"/>
              <a:t>(hasSrc</a:t>
            </a:r>
            <a:r>
              <a:rPr lang="en-US" sz="1400" dirty="0"/>
              <a:t>2 = </a:t>
            </a:r>
            <a:r>
              <a:rPr lang="en-US" sz="1400" b="1" dirty="0"/>
              <a:t>true</a:t>
            </a:r>
            <a:r>
              <a:rPr lang="en-US" sz="1400" i="1" dirty="0"/>
              <a:t>) and (src</a:t>
            </a:r>
            <a:r>
              <a:rPr lang="en-US" sz="1400" dirty="0"/>
              <a:t>2 </a:t>
            </a:r>
            <a:r>
              <a:rPr lang="en-US" sz="1400" i="1" dirty="0"/>
              <a:t>= </a:t>
            </a:r>
            <a:r>
              <a:rPr lang="en-US" sz="1400" i="1" dirty="0" err="1"/>
              <a:t>dest</a:t>
            </a:r>
            <a:r>
              <a:rPr lang="en-US" sz="1400" i="1" dirty="0"/>
              <a:t>) </a:t>
            </a:r>
            <a:r>
              <a:rPr lang="en-US" sz="1400" b="1" dirty="0"/>
              <a:t>then</a:t>
            </a:r>
          </a:p>
          <a:p>
            <a:pPr>
              <a:tabLst>
                <a:tab pos="457200" algn="l"/>
                <a:tab pos="914400" algn="l"/>
                <a:tab pos="1371600" algn="l"/>
                <a:tab pos="6400800" algn="l"/>
              </a:tabLst>
            </a:pPr>
            <a:r>
              <a:rPr lang="en-US" sz="1400" b="1" dirty="0" smtClean="0"/>
              <a:t>	return </a:t>
            </a:r>
            <a:r>
              <a:rPr lang="en-US" sz="1400" b="1" dirty="0"/>
              <a:t>true</a:t>
            </a:r>
          </a:p>
          <a:p>
            <a:pPr>
              <a:tabLst>
                <a:tab pos="457200" algn="l"/>
                <a:tab pos="914400" algn="l"/>
                <a:tab pos="1371600" algn="l"/>
                <a:tab pos="6400800" algn="l"/>
              </a:tabLst>
            </a:pPr>
            <a:r>
              <a:rPr lang="en-US" sz="1400" b="1" dirty="0"/>
              <a:t>end</a:t>
            </a:r>
          </a:p>
          <a:p>
            <a:pPr>
              <a:tabLst>
                <a:tab pos="457200" algn="l"/>
                <a:tab pos="914400" algn="l"/>
                <a:tab pos="1371600" algn="l"/>
                <a:tab pos="6400800" algn="l"/>
              </a:tabLst>
            </a:pPr>
            <a:r>
              <a:rPr lang="en-US" sz="1400" b="1" dirty="0"/>
              <a:t>return false</a:t>
            </a:r>
            <a:endParaRPr lang="en-US" sz="1400" dirty="0"/>
          </a:p>
        </p:txBody>
      </p:sp>
      <p:sp>
        <p:nvSpPr>
          <p:cNvPr id="7" name="Rectangle 6"/>
          <p:cNvSpPr/>
          <p:nvPr/>
        </p:nvSpPr>
        <p:spPr>
          <a:xfrm>
            <a:off x="1447800" y="1666875"/>
            <a:ext cx="7315200" cy="45156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Designing</a:t>
            </a:r>
            <a:r>
              <a:rPr lang="fr-FR" dirty="0">
                <a:solidFill>
                  <a:schemeClr val="tx1"/>
                </a:solidFill>
              </a:rPr>
              <a:t> Efficient Processors</a:t>
            </a:r>
          </a:p>
        </p:txBody>
      </p:sp>
      <p:sp>
        <p:nvSpPr>
          <p:cNvPr id="3" name="Text Placeholder 2"/>
          <p:cNvSpPr txBox="1">
            <a:spLocks noGrp="1"/>
          </p:cNvSpPr>
          <p:nvPr>
            <p:ph type="body" idx="4294967295"/>
          </p:nvPr>
        </p:nvSpPr>
        <p:spPr>
          <a:xfrm>
            <a:off x="914400" y="1570037"/>
            <a:ext cx="74168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solidFill>
                  <a:srgbClr val="FF3366"/>
                </a:solidFill>
                <a:latin typeface="Calibri" panose="020F0502020204030204" pitchFamily="34" charset="0"/>
              </a:rPr>
              <a:t>Microprogrammed</a:t>
            </a:r>
            <a:r>
              <a:rPr lang="en-US" dirty="0">
                <a:latin typeface="Calibri" panose="020F0502020204030204" pitchFamily="34" charset="0"/>
              </a:rPr>
              <a:t> processors are much slower that </a:t>
            </a:r>
            <a:r>
              <a:rPr lang="en-US" dirty="0">
                <a:solidFill>
                  <a:srgbClr val="2323DC"/>
                </a:solidFill>
                <a:latin typeface="Calibri" panose="020F0502020204030204" pitchFamily="34" charset="0"/>
              </a:rPr>
              <a:t>hardwired</a:t>
            </a:r>
            <a:r>
              <a:rPr lang="en-US" dirty="0">
                <a:latin typeface="Calibri" panose="020F0502020204030204" pitchFamily="34" charset="0"/>
              </a:rPr>
              <a:t> processors</a:t>
            </a:r>
          </a:p>
          <a:p>
            <a:pPr lvl="0">
              <a:buSzPct val="100000"/>
              <a:buFont typeface="Symbol" panose="05050102010706020507" pitchFamily="18" charset="2"/>
              <a:buChar char="*"/>
            </a:pPr>
            <a:r>
              <a:rPr lang="en-US" dirty="0">
                <a:latin typeface="Calibri" panose="020F0502020204030204" pitchFamily="34" charset="0"/>
              </a:rPr>
              <a:t>Even </a:t>
            </a:r>
            <a:r>
              <a:rPr lang="en-US" dirty="0">
                <a:solidFill>
                  <a:srgbClr val="2323DC"/>
                </a:solidFill>
                <a:latin typeface="Calibri" panose="020F0502020204030204" pitchFamily="34" charset="0"/>
              </a:rPr>
              <a:t>hardwired processors</a:t>
            </a:r>
          </a:p>
          <a:p>
            <a:pPr lvl="1">
              <a:buSzPct val="100000"/>
              <a:buFont typeface="Symbol" panose="05050102010706020507" pitchFamily="18" charset="2"/>
              <a:buChar char="*"/>
            </a:pPr>
            <a:r>
              <a:rPr lang="en-US" sz="2600" dirty="0">
                <a:latin typeface="Calibri" panose="020F0502020204030204" pitchFamily="34" charset="0"/>
              </a:rPr>
              <a:t>Have a lot of </a:t>
            </a:r>
            <a:r>
              <a:rPr lang="en-US" sz="2600" dirty="0">
                <a:solidFill>
                  <a:srgbClr val="DC2300"/>
                </a:solidFill>
                <a:latin typeface="Calibri" panose="020F0502020204030204" pitchFamily="34" charset="0"/>
              </a:rPr>
              <a:t>waste </a:t>
            </a:r>
            <a:r>
              <a:rPr lang="en-US" sz="2600" dirty="0">
                <a:latin typeface="Calibri" panose="020F0502020204030204" pitchFamily="34" charset="0"/>
              </a:rPr>
              <a:t>!!!</a:t>
            </a:r>
          </a:p>
          <a:p>
            <a:pPr lvl="1">
              <a:buSzPct val="100000"/>
              <a:buFont typeface="Symbol" panose="05050102010706020507" pitchFamily="18" charset="2"/>
              <a:buChar char="*"/>
            </a:pPr>
            <a:r>
              <a:rPr lang="en-US" sz="2600" dirty="0">
                <a:latin typeface="Calibri" panose="020F0502020204030204" pitchFamily="34" charset="0"/>
              </a:rPr>
              <a:t>We have 5 stages.</a:t>
            </a:r>
          </a:p>
          <a:p>
            <a:pPr lvl="1">
              <a:buSzPct val="100000"/>
              <a:buFont typeface="Symbol" panose="05050102010706020507" pitchFamily="18" charset="2"/>
              <a:buChar char="*"/>
            </a:pPr>
            <a:r>
              <a:rPr lang="en-US" sz="2600" dirty="0">
                <a:latin typeface="Calibri" panose="020F0502020204030204" pitchFamily="34" charset="0"/>
              </a:rPr>
              <a:t>What is the IF stage doing, when the MA stage is active ?</a:t>
            </a:r>
          </a:p>
          <a:p>
            <a:pPr lvl="2">
              <a:buSzPct val="100000"/>
              <a:buFont typeface="Symbol" panose="05050102010706020507" pitchFamily="18" charset="2"/>
              <a:buChar char="*"/>
            </a:pPr>
            <a:r>
              <a:rPr lang="en-US" sz="2200" b="1" dirty="0">
                <a:solidFill>
                  <a:srgbClr val="000080"/>
                </a:solidFill>
                <a:latin typeface="Calibri" panose="020F0502020204030204" pitchFamily="34" charset="0"/>
              </a:rPr>
              <a:t>ANSWER </a:t>
            </a:r>
            <a:r>
              <a:rPr lang="en-US" sz="2200" dirty="0">
                <a:latin typeface="Calibri" panose="020F0502020204030204" pitchFamily="34" charset="0"/>
              </a:rPr>
              <a:t>: It is </a:t>
            </a:r>
            <a:r>
              <a:rPr lang="en-US" sz="2200" b="1" dirty="0">
                <a:solidFill>
                  <a:srgbClr val="C5000B"/>
                </a:solidFill>
                <a:latin typeface="Calibri" panose="020F0502020204030204" pitchFamily="34" charset="0"/>
              </a:rPr>
              <a:t>idling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3000" y="47900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How to </a:t>
            </a:r>
            <a:r>
              <a:rPr lang="fr-FR" dirty="0" err="1">
                <a:solidFill>
                  <a:schemeClr val="tx1"/>
                </a:solidFill>
              </a:rPr>
              <a:t>Stall</a:t>
            </a:r>
            <a:r>
              <a:rPr lang="fr-FR" dirty="0">
                <a:solidFill>
                  <a:schemeClr val="tx1"/>
                </a:solidFill>
              </a:rPr>
              <a:t> a Pipeline ?</a:t>
            </a:r>
          </a:p>
        </p:txBody>
      </p:sp>
      <p:sp>
        <p:nvSpPr>
          <p:cNvPr id="3" name="Text Placeholder 2"/>
          <p:cNvSpPr txBox="1">
            <a:spLocks noGrp="1"/>
          </p:cNvSpPr>
          <p:nvPr>
            <p:ph type="body" idx="4294967295"/>
          </p:nvPr>
        </p:nvSpPr>
        <p:spPr>
          <a:xfrm>
            <a:off x="914400" y="1981200"/>
            <a:ext cx="7416800" cy="31242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Disable the </a:t>
            </a:r>
            <a:r>
              <a:rPr lang="en-US" dirty="0">
                <a:solidFill>
                  <a:srgbClr val="0000FF"/>
                </a:solidFill>
                <a:latin typeface="Calibri" panose="020F0502020204030204" pitchFamily="34" charset="0"/>
              </a:rPr>
              <a:t>write functionality </a:t>
            </a:r>
            <a:r>
              <a:rPr lang="en-US" dirty="0">
                <a:latin typeface="Calibri" panose="020F0502020204030204" pitchFamily="34" charset="0"/>
              </a:rPr>
              <a:t>of :</a:t>
            </a:r>
          </a:p>
          <a:p>
            <a:pPr lvl="1">
              <a:buSzPct val="100000"/>
              <a:buFont typeface="Symbol" panose="05050102010706020507" pitchFamily="18" charset="2"/>
              <a:buChar char="*"/>
            </a:pPr>
            <a:r>
              <a:rPr lang="en-US" dirty="0">
                <a:latin typeface="Calibri" panose="020F0502020204030204" pitchFamily="34" charset="0"/>
              </a:rPr>
              <a:t>The</a:t>
            </a:r>
            <a:r>
              <a:rPr lang="en-US" dirty="0">
                <a:solidFill>
                  <a:srgbClr val="FF0000"/>
                </a:solidFill>
                <a:latin typeface="Calibri" panose="020F0502020204030204" pitchFamily="34" charset="0"/>
              </a:rPr>
              <a:t> IF-OF </a:t>
            </a:r>
            <a:r>
              <a:rPr lang="en-US" dirty="0">
                <a:latin typeface="Calibri" panose="020F0502020204030204" pitchFamily="34" charset="0"/>
              </a:rPr>
              <a:t>register</a:t>
            </a:r>
          </a:p>
          <a:p>
            <a:pPr lvl="1">
              <a:buSzPct val="100000"/>
              <a:buFont typeface="Symbol" panose="05050102010706020507" pitchFamily="18" charset="2"/>
              <a:buChar char="*"/>
            </a:pPr>
            <a:r>
              <a:rPr lang="en-US" dirty="0">
                <a:latin typeface="Calibri" panose="020F0502020204030204" pitchFamily="34" charset="0"/>
              </a:rPr>
              <a:t>and the </a:t>
            </a:r>
            <a:r>
              <a:rPr lang="en-US" dirty="0">
                <a:solidFill>
                  <a:srgbClr val="579D1C"/>
                </a:solidFill>
                <a:latin typeface="Calibri" panose="020F0502020204030204" pitchFamily="34" charset="0"/>
              </a:rPr>
              <a:t>Program Counter (PC)</a:t>
            </a:r>
          </a:p>
          <a:p>
            <a:pPr lvl="0">
              <a:buSzPct val="100000"/>
              <a:buFont typeface="Symbol" panose="05050102010706020507" pitchFamily="18" charset="2"/>
              <a:buChar char="*"/>
            </a:pPr>
            <a:r>
              <a:rPr lang="en-US" dirty="0">
                <a:latin typeface="Calibri" panose="020F0502020204030204" pitchFamily="34" charset="0"/>
              </a:rPr>
              <a:t>To insert a </a:t>
            </a:r>
            <a:r>
              <a:rPr lang="en-US" dirty="0">
                <a:solidFill>
                  <a:srgbClr val="0000FF"/>
                </a:solidFill>
                <a:latin typeface="Calibri" panose="020F0502020204030204" pitchFamily="34" charset="0"/>
              </a:rPr>
              <a:t>bubble</a:t>
            </a:r>
          </a:p>
          <a:p>
            <a:pPr lvl="1">
              <a:buSzPct val="100000"/>
              <a:buFont typeface="Symbol" panose="05050102010706020507" pitchFamily="18" charset="2"/>
              <a:buChar char="*"/>
            </a:pPr>
            <a:r>
              <a:rPr lang="en-US" dirty="0">
                <a:latin typeface="Calibri" panose="020F0502020204030204" pitchFamily="34" charset="0"/>
              </a:rPr>
              <a:t>Write a </a:t>
            </a:r>
            <a:r>
              <a:rPr lang="en-US" dirty="0">
                <a:solidFill>
                  <a:srgbClr val="0000FF"/>
                </a:solidFill>
                <a:latin typeface="Calibri" panose="020F0502020204030204" pitchFamily="34" charset="0"/>
              </a:rPr>
              <a:t>bubble</a:t>
            </a:r>
            <a:r>
              <a:rPr lang="en-US" dirty="0">
                <a:latin typeface="Calibri" panose="020F0502020204030204" pitchFamily="34" charset="0"/>
              </a:rPr>
              <a:t> (</a:t>
            </a:r>
            <a:r>
              <a:rPr lang="en-US" dirty="0" err="1">
                <a:solidFill>
                  <a:srgbClr val="FF0000"/>
                </a:solidFill>
                <a:latin typeface="Calibri" panose="020F0502020204030204" pitchFamily="34" charset="0"/>
              </a:rPr>
              <a:t>nop</a:t>
            </a:r>
            <a:r>
              <a:rPr lang="en-US" dirty="0">
                <a:latin typeface="Calibri" panose="020F0502020204030204" pitchFamily="34" charset="0"/>
              </a:rPr>
              <a:t> instruction) into the </a:t>
            </a:r>
            <a:r>
              <a:rPr lang="en-US" dirty="0">
                <a:solidFill>
                  <a:srgbClr val="314004"/>
                </a:solidFill>
                <a:latin typeface="Calibri" panose="020F0502020204030204" pitchFamily="34" charset="0"/>
              </a:rPr>
              <a:t>OF-EX</a:t>
            </a:r>
            <a:r>
              <a:rPr lang="en-US" dirty="0">
                <a:latin typeface="Calibri" panose="020F0502020204030204" pitchFamily="34" charset="0"/>
              </a:rPr>
              <a:t> register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3000" y="34925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Data Path </a:t>
            </a:r>
            <a:r>
              <a:rPr lang="fr-FR" dirty="0" err="1">
                <a:solidFill>
                  <a:schemeClr val="tx1"/>
                </a:solidFill>
              </a:rPr>
              <a:t>with</a:t>
            </a:r>
            <a:r>
              <a:rPr lang="fr-FR" dirty="0">
                <a:solidFill>
                  <a:schemeClr val="tx1"/>
                </a:solidFill>
              </a:rPr>
              <a:t> Interlocks (Data-Lock)</a:t>
            </a:r>
          </a:p>
        </p:txBody>
      </p:sp>
      <p:grpSp>
        <p:nvGrpSpPr>
          <p:cNvPr id="1998" name="Group 875"/>
          <p:cNvGrpSpPr>
            <a:grpSpLocks noChangeAspect="1"/>
          </p:cNvGrpSpPr>
          <p:nvPr/>
        </p:nvGrpSpPr>
        <p:grpSpPr bwMode="auto">
          <a:xfrm>
            <a:off x="1295400" y="1752600"/>
            <a:ext cx="7250113" cy="3709988"/>
            <a:chOff x="816" y="1104"/>
            <a:chExt cx="4567" cy="2337"/>
          </a:xfrm>
        </p:grpSpPr>
        <p:sp>
          <p:nvSpPr>
            <p:cNvPr id="2040" name="Freeform 1116"/>
            <p:cNvSpPr>
              <a:spLocks noEditPoints="1"/>
            </p:cNvSpPr>
            <p:nvPr/>
          </p:nvSpPr>
          <p:spPr bwMode="auto">
            <a:xfrm>
              <a:off x="861" y="2236"/>
              <a:ext cx="741" cy="14"/>
            </a:xfrm>
            <a:custGeom>
              <a:avLst/>
              <a:gdLst>
                <a:gd name="T0" fmla="*/ 0 w 1947"/>
                <a:gd name="T1" fmla="*/ 37 h 37"/>
                <a:gd name="T2" fmla="*/ 295 w 1947"/>
                <a:gd name="T3" fmla="*/ 37 h 37"/>
                <a:gd name="T4" fmla="*/ 295 w 1947"/>
                <a:gd name="T5" fmla="*/ 0 h 37"/>
                <a:gd name="T6" fmla="*/ 0 w 1947"/>
                <a:gd name="T7" fmla="*/ 0 h 37"/>
                <a:gd name="T8" fmla="*/ 0 w 1947"/>
                <a:gd name="T9" fmla="*/ 37 h 37"/>
                <a:gd name="T10" fmla="*/ 332 w 1947"/>
                <a:gd name="T11" fmla="*/ 37 h 37"/>
                <a:gd name="T12" fmla="*/ 627 w 1947"/>
                <a:gd name="T13" fmla="*/ 37 h 37"/>
                <a:gd name="T14" fmla="*/ 627 w 1947"/>
                <a:gd name="T15" fmla="*/ 0 h 37"/>
                <a:gd name="T16" fmla="*/ 332 w 1947"/>
                <a:gd name="T17" fmla="*/ 0 h 37"/>
                <a:gd name="T18" fmla="*/ 332 w 1947"/>
                <a:gd name="T19" fmla="*/ 37 h 37"/>
                <a:gd name="T20" fmla="*/ 664 w 1947"/>
                <a:gd name="T21" fmla="*/ 37 h 37"/>
                <a:gd name="T22" fmla="*/ 959 w 1947"/>
                <a:gd name="T23" fmla="*/ 37 h 37"/>
                <a:gd name="T24" fmla="*/ 959 w 1947"/>
                <a:gd name="T25" fmla="*/ 0 h 37"/>
                <a:gd name="T26" fmla="*/ 664 w 1947"/>
                <a:gd name="T27" fmla="*/ 0 h 37"/>
                <a:gd name="T28" fmla="*/ 664 w 1947"/>
                <a:gd name="T29" fmla="*/ 37 h 37"/>
                <a:gd name="T30" fmla="*/ 996 w 1947"/>
                <a:gd name="T31" fmla="*/ 37 h 37"/>
                <a:gd name="T32" fmla="*/ 1291 w 1947"/>
                <a:gd name="T33" fmla="*/ 37 h 37"/>
                <a:gd name="T34" fmla="*/ 1291 w 1947"/>
                <a:gd name="T35" fmla="*/ 0 h 37"/>
                <a:gd name="T36" fmla="*/ 996 w 1947"/>
                <a:gd name="T37" fmla="*/ 0 h 37"/>
                <a:gd name="T38" fmla="*/ 996 w 1947"/>
                <a:gd name="T39" fmla="*/ 37 h 37"/>
                <a:gd name="T40" fmla="*/ 1328 w 1947"/>
                <a:gd name="T41" fmla="*/ 37 h 37"/>
                <a:gd name="T42" fmla="*/ 1623 w 1947"/>
                <a:gd name="T43" fmla="*/ 37 h 37"/>
                <a:gd name="T44" fmla="*/ 1623 w 1947"/>
                <a:gd name="T45" fmla="*/ 0 h 37"/>
                <a:gd name="T46" fmla="*/ 1328 w 1947"/>
                <a:gd name="T47" fmla="*/ 0 h 37"/>
                <a:gd name="T48" fmla="*/ 1328 w 1947"/>
                <a:gd name="T49" fmla="*/ 37 h 37"/>
                <a:gd name="T50" fmla="*/ 1660 w 1947"/>
                <a:gd name="T51" fmla="*/ 37 h 37"/>
                <a:gd name="T52" fmla="*/ 1947 w 1947"/>
                <a:gd name="T53" fmla="*/ 37 h 37"/>
                <a:gd name="T54" fmla="*/ 1947 w 1947"/>
                <a:gd name="T55" fmla="*/ 0 h 37"/>
                <a:gd name="T56" fmla="*/ 1660 w 1947"/>
                <a:gd name="T57" fmla="*/ 0 h 37"/>
                <a:gd name="T58" fmla="*/ 1660 w 1947"/>
                <a:gd name="T5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47" h="37">
                  <a:moveTo>
                    <a:pt x="0" y="37"/>
                  </a:moveTo>
                  <a:lnTo>
                    <a:pt x="295" y="37"/>
                  </a:lnTo>
                  <a:lnTo>
                    <a:pt x="295" y="0"/>
                  </a:lnTo>
                  <a:lnTo>
                    <a:pt x="0" y="0"/>
                  </a:lnTo>
                  <a:lnTo>
                    <a:pt x="0" y="37"/>
                  </a:lnTo>
                  <a:close/>
                  <a:moveTo>
                    <a:pt x="332" y="37"/>
                  </a:moveTo>
                  <a:lnTo>
                    <a:pt x="627" y="37"/>
                  </a:lnTo>
                  <a:lnTo>
                    <a:pt x="627" y="0"/>
                  </a:lnTo>
                  <a:lnTo>
                    <a:pt x="332" y="0"/>
                  </a:lnTo>
                  <a:lnTo>
                    <a:pt x="332" y="37"/>
                  </a:lnTo>
                  <a:close/>
                  <a:moveTo>
                    <a:pt x="664" y="37"/>
                  </a:moveTo>
                  <a:lnTo>
                    <a:pt x="959" y="37"/>
                  </a:lnTo>
                  <a:lnTo>
                    <a:pt x="959" y="0"/>
                  </a:lnTo>
                  <a:lnTo>
                    <a:pt x="664" y="0"/>
                  </a:lnTo>
                  <a:lnTo>
                    <a:pt x="664" y="37"/>
                  </a:lnTo>
                  <a:close/>
                  <a:moveTo>
                    <a:pt x="996" y="37"/>
                  </a:moveTo>
                  <a:lnTo>
                    <a:pt x="1291" y="37"/>
                  </a:lnTo>
                  <a:lnTo>
                    <a:pt x="1291" y="0"/>
                  </a:lnTo>
                  <a:lnTo>
                    <a:pt x="996" y="0"/>
                  </a:lnTo>
                  <a:lnTo>
                    <a:pt x="996" y="37"/>
                  </a:lnTo>
                  <a:close/>
                  <a:moveTo>
                    <a:pt x="1328" y="37"/>
                  </a:moveTo>
                  <a:lnTo>
                    <a:pt x="1623" y="37"/>
                  </a:lnTo>
                  <a:lnTo>
                    <a:pt x="1623" y="0"/>
                  </a:lnTo>
                  <a:lnTo>
                    <a:pt x="1328" y="0"/>
                  </a:lnTo>
                  <a:lnTo>
                    <a:pt x="1328" y="37"/>
                  </a:lnTo>
                  <a:close/>
                  <a:moveTo>
                    <a:pt x="1660" y="37"/>
                  </a:moveTo>
                  <a:lnTo>
                    <a:pt x="1947" y="37"/>
                  </a:lnTo>
                  <a:lnTo>
                    <a:pt x="1947" y="0"/>
                  </a:lnTo>
                  <a:lnTo>
                    <a:pt x="1660" y="0"/>
                  </a:lnTo>
                  <a:lnTo>
                    <a:pt x="1660" y="37"/>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9" name="AutoShape 874"/>
            <p:cNvSpPr>
              <a:spLocks noChangeAspect="1" noChangeArrowheads="1" noTextEdit="1"/>
            </p:cNvSpPr>
            <p:nvPr/>
          </p:nvSpPr>
          <p:spPr bwMode="auto">
            <a:xfrm>
              <a:off x="816" y="1104"/>
              <a:ext cx="4484" cy="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000" name="Group 1076"/>
            <p:cNvGrpSpPr>
              <a:grpSpLocks/>
            </p:cNvGrpSpPr>
            <p:nvPr/>
          </p:nvGrpSpPr>
          <p:grpSpPr bwMode="auto">
            <a:xfrm>
              <a:off x="1033" y="2118"/>
              <a:ext cx="4350" cy="1323"/>
              <a:chOff x="1033" y="2118"/>
              <a:chExt cx="4350" cy="1323"/>
            </a:xfrm>
          </p:grpSpPr>
          <p:sp>
            <p:nvSpPr>
              <p:cNvPr id="2059" name="Freeform 876"/>
              <p:cNvSpPr>
                <a:spLocks/>
              </p:cNvSpPr>
              <p:nvPr/>
            </p:nvSpPr>
            <p:spPr bwMode="auto">
              <a:xfrm>
                <a:off x="2091" y="2453"/>
                <a:ext cx="386" cy="383"/>
              </a:xfrm>
              <a:custGeom>
                <a:avLst/>
                <a:gdLst>
                  <a:gd name="T0" fmla="*/ 821 w 1012"/>
                  <a:gd name="T1" fmla="*/ 170 h 1012"/>
                  <a:gd name="T2" fmla="*/ 843 w 1012"/>
                  <a:gd name="T3" fmla="*/ 825 h 1012"/>
                  <a:gd name="T4" fmla="*/ 844 w 1012"/>
                  <a:gd name="T5" fmla="*/ 824 h 1012"/>
                  <a:gd name="T6" fmla="*/ 855 w 1012"/>
                  <a:gd name="T7" fmla="*/ 836 h 1012"/>
                  <a:gd name="T8" fmla="*/ 843 w 1012"/>
                  <a:gd name="T9" fmla="*/ 825 h 1012"/>
                  <a:gd name="T10" fmla="*/ 191 w 1012"/>
                  <a:gd name="T11" fmla="*/ 842 h 1012"/>
                  <a:gd name="T12" fmla="*/ 193 w 1012"/>
                  <a:gd name="T13" fmla="*/ 843 h 1012"/>
                  <a:gd name="T14" fmla="*/ 178 w 1012"/>
                  <a:gd name="T15" fmla="*/ 855 h 1012"/>
                  <a:gd name="T16" fmla="*/ 192 w 1012"/>
                  <a:gd name="T17" fmla="*/ 842 h 1012"/>
                  <a:gd name="T18" fmla="*/ 180 w 1012"/>
                  <a:gd name="T19" fmla="*/ 853 h 1012"/>
                  <a:gd name="T20" fmla="*/ 191 w 1012"/>
                  <a:gd name="T21" fmla="*/ 841 h 1012"/>
                  <a:gd name="T22" fmla="*/ 191 w 1012"/>
                  <a:gd name="T23" fmla="*/ 841 h 1012"/>
                  <a:gd name="T24" fmla="*/ 169 w 1012"/>
                  <a:gd name="T25" fmla="*/ 187 h 1012"/>
                  <a:gd name="T26" fmla="*/ 821 w 1012"/>
                  <a:gd name="T27" fmla="*/ 170 h 1012"/>
                  <a:gd name="T28" fmla="*/ 821 w 1012"/>
                  <a:gd name="T29" fmla="*/ 170 h 1012"/>
                  <a:gd name="T30" fmla="*/ 834 w 1012"/>
                  <a:gd name="T31" fmla="*/ 157 h 1012"/>
                  <a:gd name="T32" fmla="*/ 824 w 1012"/>
                  <a:gd name="T33" fmla="*/ 172 h 1012"/>
                  <a:gd name="T34" fmla="*/ 821 w 1012"/>
                  <a:gd name="T35" fmla="*/ 170 h 1012"/>
                  <a:gd name="T36" fmla="*/ 845 w 1012"/>
                  <a:gd name="T37" fmla="*/ 140 h 1012"/>
                  <a:gd name="T38" fmla="*/ 847 w 1012"/>
                  <a:gd name="T39" fmla="*/ 142 h 1012"/>
                  <a:gd name="T40" fmla="*/ 834 w 1012"/>
                  <a:gd name="T41" fmla="*/ 156 h 1012"/>
                  <a:gd name="T42" fmla="*/ 835 w 1012"/>
                  <a:gd name="T43" fmla="*/ 156 h 1012"/>
                  <a:gd name="T44" fmla="*/ 847 w 1012"/>
                  <a:gd name="T45" fmla="*/ 142 h 1012"/>
                  <a:gd name="T46" fmla="*/ 847 w 1012"/>
                  <a:gd name="T47" fmla="*/ 142 h 1012"/>
                  <a:gd name="T48" fmla="*/ 138 w 1012"/>
                  <a:gd name="T49" fmla="*/ 158 h 1012"/>
                  <a:gd name="T50" fmla="*/ 165 w 1012"/>
                  <a:gd name="T51" fmla="*/ 869 h 1012"/>
                  <a:gd name="T52" fmla="*/ 178 w 1012"/>
                  <a:gd name="T53" fmla="*/ 855 h 1012"/>
                  <a:gd name="T54" fmla="*/ 165 w 1012"/>
                  <a:gd name="T55" fmla="*/ 869 h 1012"/>
                  <a:gd name="T56" fmla="*/ 874 w 1012"/>
                  <a:gd name="T57" fmla="*/ 854 h 1012"/>
                  <a:gd name="T58" fmla="*/ 874 w 1012"/>
                  <a:gd name="T59" fmla="*/ 854 h 1012"/>
                  <a:gd name="T60" fmla="*/ 874 w 1012"/>
                  <a:gd name="T61" fmla="*/ 854 h 1012"/>
                  <a:gd name="T62" fmla="*/ 1008 w 1012"/>
                  <a:gd name="T63" fmla="*/ 496 h 1012"/>
                  <a:gd name="T64" fmla="*/ 846 w 1012"/>
                  <a:gd name="T65" fmla="*/ 141 h 1012"/>
                  <a:gd name="T66" fmla="*/ 834 w 1012"/>
                  <a:gd name="T67" fmla="*/ 156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2" h="1012">
                    <a:moveTo>
                      <a:pt x="834" y="156"/>
                    </a:moveTo>
                    <a:lnTo>
                      <a:pt x="821" y="170"/>
                    </a:lnTo>
                    <a:cubicBezTo>
                      <a:pt x="914" y="258"/>
                      <a:pt x="963" y="375"/>
                      <a:pt x="968" y="493"/>
                    </a:cubicBezTo>
                    <a:cubicBezTo>
                      <a:pt x="972" y="611"/>
                      <a:pt x="931" y="731"/>
                      <a:pt x="843" y="825"/>
                    </a:cubicBezTo>
                    <a:lnTo>
                      <a:pt x="855" y="836"/>
                    </a:lnTo>
                    <a:lnTo>
                      <a:pt x="844" y="824"/>
                    </a:lnTo>
                    <a:lnTo>
                      <a:pt x="843" y="825"/>
                    </a:lnTo>
                    <a:lnTo>
                      <a:pt x="855" y="836"/>
                    </a:lnTo>
                    <a:lnTo>
                      <a:pt x="844" y="824"/>
                    </a:lnTo>
                    <a:lnTo>
                      <a:pt x="843" y="825"/>
                    </a:lnTo>
                    <a:cubicBezTo>
                      <a:pt x="756" y="918"/>
                      <a:pt x="639" y="966"/>
                      <a:pt x="521" y="969"/>
                    </a:cubicBezTo>
                    <a:cubicBezTo>
                      <a:pt x="403" y="971"/>
                      <a:pt x="284" y="929"/>
                      <a:pt x="191" y="842"/>
                    </a:cubicBezTo>
                    <a:lnTo>
                      <a:pt x="178" y="855"/>
                    </a:lnTo>
                    <a:lnTo>
                      <a:pt x="193" y="843"/>
                    </a:lnTo>
                    <a:lnTo>
                      <a:pt x="191" y="842"/>
                    </a:lnTo>
                    <a:lnTo>
                      <a:pt x="178" y="855"/>
                    </a:lnTo>
                    <a:lnTo>
                      <a:pt x="193" y="843"/>
                    </a:lnTo>
                    <a:lnTo>
                      <a:pt x="192" y="842"/>
                    </a:lnTo>
                    <a:lnTo>
                      <a:pt x="191" y="841"/>
                    </a:lnTo>
                    <a:lnTo>
                      <a:pt x="180" y="853"/>
                    </a:lnTo>
                    <a:lnTo>
                      <a:pt x="191" y="841"/>
                    </a:lnTo>
                    <a:lnTo>
                      <a:pt x="191" y="841"/>
                    </a:lnTo>
                    <a:lnTo>
                      <a:pt x="180" y="853"/>
                    </a:lnTo>
                    <a:lnTo>
                      <a:pt x="191" y="841"/>
                    </a:lnTo>
                    <a:cubicBezTo>
                      <a:pt x="98" y="754"/>
                      <a:pt x="49" y="637"/>
                      <a:pt x="45" y="519"/>
                    </a:cubicBezTo>
                    <a:cubicBezTo>
                      <a:pt x="40" y="400"/>
                      <a:pt x="81" y="280"/>
                      <a:pt x="169" y="187"/>
                    </a:cubicBezTo>
                    <a:cubicBezTo>
                      <a:pt x="256" y="94"/>
                      <a:pt x="373" y="46"/>
                      <a:pt x="491" y="43"/>
                    </a:cubicBezTo>
                    <a:cubicBezTo>
                      <a:pt x="609" y="40"/>
                      <a:pt x="728" y="82"/>
                      <a:pt x="821" y="170"/>
                    </a:cubicBezTo>
                    <a:lnTo>
                      <a:pt x="834" y="157"/>
                    </a:lnTo>
                    <a:lnTo>
                      <a:pt x="821" y="170"/>
                    </a:lnTo>
                    <a:lnTo>
                      <a:pt x="821" y="170"/>
                    </a:lnTo>
                    <a:lnTo>
                      <a:pt x="834" y="157"/>
                    </a:lnTo>
                    <a:lnTo>
                      <a:pt x="821" y="170"/>
                    </a:lnTo>
                    <a:lnTo>
                      <a:pt x="824" y="172"/>
                    </a:lnTo>
                    <a:lnTo>
                      <a:pt x="834" y="156"/>
                    </a:lnTo>
                    <a:lnTo>
                      <a:pt x="821" y="170"/>
                    </a:lnTo>
                    <a:lnTo>
                      <a:pt x="834" y="156"/>
                    </a:lnTo>
                    <a:lnTo>
                      <a:pt x="845" y="140"/>
                    </a:lnTo>
                    <a:lnTo>
                      <a:pt x="834" y="156"/>
                    </a:lnTo>
                    <a:lnTo>
                      <a:pt x="847" y="142"/>
                    </a:lnTo>
                    <a:lnTo>
                      <a:pt x="845" y="140"/>
                    </a:lnTo>
                    <a:lnTo>
                      <a:pt x="834" y="156"/>
                    </a:lnTo>
                    <a:lnTo>
                      <a:pt x="847" y="142"/>
                    </a:lnTo>
                    <a:lnTo>
                      <a:pt x="835" y="156"/>
                    </a:lnTo>
                    <a:lnTo>
                      <a:pt x="847" y="142"/>
                    </a:lnTo>
                    <a:lnTo>
                      <a:pt x="847" y="142"/>
                    </a:lnTo>
                    <a:lnTo>
                      <a:pt x="835" y="156"/>
                    </a:lnTo>
                    <a:lnTo>
                      <a:pt x="847" y="142"/>
                    </a:lnTo>
                    <a:cubicBezTo>
                      <a:pt x="745" y="46"/>
                      <a:pt x="614" y="0"/>
                      <a:pt x="486" y="3"/>
                    </a:cubicBezTo>
                    <a:cubicBezTo>
                      <a:pt x="358" y="6"/>
                      <a:pt x="232" y="58"/>
                      <a:pt x="138" y="158"/>
                    </a:cubicBezTo>
                    <a:cubicBezTo>
                      <a:pt x="44" y="258"/>
                      <a:pt x="0" y="387"/>
                      <a:pt x="4" y="516"/>
                    </a:cubicBezTo>
                    <a:cubicBezTo>
                      <a:pt x="9" y="644"/>
                      <a:pt x="63" y="773"/>
                      <a:pt x="165" y="869"/>
                    </a:cubicBezTo>
                    <a:lnTo>
                      <a:pt x="165" y="870"/>
                    </a:lnTo>
                    <a:lnTo>
                      <a:pt x="178" y="855"/>
                    </a:lnTo>
                    <a:lnTo>
                      <a:pt x="163" y="867"/>
                    </a:lnTo>
                    <a:lnTo>
                      <a:pt x="165" y="869"/>
                    </a:lnTo>
                    <a:cubicBezTo>
                      <a:pt x="267" y="966"/>
                      <a:pt x="398" y="1012"/>
                      <a:pt x="526" y="1009"/>
                    </a:cubicBezTo>
                    <a:cubicBezTo>
                      <a:pt x="655" y="1006"/>
                      <a:pt x="781" y="954"/>
                      <a:pt x="874" y="854"/>
                    </a:cubicBezTo>
                    <a:lnTo>
                      <a:pt x="862" y="843"/>
                    </a:lnTo>
                    <a:lnTo>
                      <a:pt x="874" y="854"/>
                    </a:lnTo>
                    <a:lnTo>
                      <a:pt x="862" y="843"/>
                    </a:lnTo>
                    <a:lnTo>
                      <a:pt x="874" y="854"/>
                    </a:lnTo>
                    <a:lnTo>
                      <a:pt x="875" y="854"/>
                    </a:lnTo>
                    <a:cubicBezTo>
                      <a:pt x="968" y="754"/>
                      <a:pt x="1012" y="624"/>
                      <a:pt x="1008" y="496"/>
                    </a:cubicBezTo>
                    <a:cubicBezTo>
                      <a:pt x="1003" y="367"/>
                      <a:pt x="949" y="239"/>
                      <a:pt x="847" y="142"/>
                    </a:cubicBezTo>
                    <a:lnTo>
                      <a:pt x="846" y="141"/>
                    </a:lnTo>
                    <a:lnTo>
                      <a:pt x="845" y="140"/>
                    </a:lnTo>
                    <a:lnTo>
                      <a:pt x="834" y="156"/>
                    </a:lnTo>
                    <a:close/>
                  </a:path>
                </a:pathLst>
              </a:custGeom>
              <a:solidFill>
                <a:srgbClr val="FAFB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1" name="Freeform 878"/>
              <p:cNvSpPr>
                <a:spLocks/>
              </p:cNvSpPr>
              <p:nvPr/>
            </p:nvSpPr>
            <p:spPr bwMode="auto">
              <a:xfrm>
                <a:off x="1047" y="2451"/>
                <a:ext cx="426" cy="329"/>
              </a:xfrm>
              <a:custGeom>
                <a:avLst/>
                <a:gdLst>
                  <a:gd name="T0" fmla="*/ 8 w 1117"/>
                  <a:gd name="T1" fmla="*/ 8 h 868"/>
                  <a:gd name="T2" fmla="*/ 8 w 1117"/>
                  <a:gd name="T3" fmla="*/ 17 h 868"/>
                  <a:gd name="T4" fmla="*/ 1099 w 1117"/>
                  <a:gd name="T5" fmla="*/ 17 h 868"/>
                  <a:gd name="T6" fmla="*/ 1099 w 1117"/>
                  <a:gd name="T7" fmla="*/ 852 h 868"/>
                  <a:gd name="T8" fmla="*/ 16 w 1117"/>
                  <a:gd name="T9" fmla="*/ 852 h 868"/>
                  <a:gd name="T10" fmla="*/ 16 w 1117"/>
                  <a:gd name="T11" fmla="*/ 8 h 868"/>
                  <a:gd name="T12" fmla="*/ 8 w 1117"/>
                  <a:gd name="T13" fmla="*/ 8 h 868"/>
                  <a:gd name="T14" fmla="*/ 8 w 1117"/>
                  <a:gd name="T15" fmla="*/ 17 h 868"/>
                  <a:gd name="T16" fmla="*/ 8 w 1117"/>
                  <a:gd name="T17" fmla="*/ 8 h 868"/>
                  <a:gd name="T18" fmla="*/ 0 w 1117"/>
                  <a:gd name="T19" fmla="*/ 8 h 868"/>
                  <a:gd name="T20" fmla="*/ 0 w 1117"/>
                  <a:gd name="T21" fmla="*/ 860 h 868"/>
                  <a:gd name="T22" fmla="*/ 2 w 1117"/>
                  <a:gd name="T23" fmla="*/ 866 h 868"/>
                  <a:gd name="T24" fmla="*/ 8 w 1117"/>
                  <a:gd name="T25" fmla="*/ 868 h 868"/>
                  <a:gd name="T26" fmla="*/ 1108 w 1117"/>
                  <a:gd name="T27" fmla="*/ 868 h 868"/>
                  <a:gd name="T28" fmla="*/ 1114 w 1117"/>
                  <a:gd name="T29" fmla="*/ 866 h 868"/>
                  <a:gd name="T30" fmla="*/ 1117 w 1117"/>
                  <a:gd name="T31" fmla="*/ 860 h 868"/>
                  <a:gd name="T32" fmla="*/ 1117 w 1117"/>
                  <a:gd name="T33" fmla="*/ 8 h 868"/>
                  <a:gd name="T34" fmla="*/ 1114 w 1117"/>
                  <a:gd name="T35" fmla="*/ 2 h 868"/>
                  <a:gd name="T36" fmla="*/ 1108 w 1117"/>
                  <a:gd name="T37" fmla="*/ 0 h 868"/>
                  <a:gd name="T38" fmla="*/ 8 w 1117"/>
                  <a:gd name="T39" fmla="*/ 0 h 868"/>
                  <a:gd name="T40" fmla="*/ 2 w 1117"/>
                  <a:gd name="T41" fmla="*/ 2 h 868"/>
                  <a:gd name="T42" fmla="*/ 0 w 1117"/>
                  <a:gd name="T43" fmla="*/ 8 h 868"/>
                  <a:gd name="T44" fmla="*/ 8 w 1117"/>
                  <a:gd name="T45" fmla="*/ 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7" h="868">
                    <a:moveTo>
                      <a:pt x="8" y="8"/>
                    </a:moveTo>
                    <a:lnTo>
                      <a:pt x="8" y="17"/>
                    </a:lnTo>
                    <a:lnTo>
                      <a:pt x="1099" y="17"/>
                    </a:lnTo>
                    <a:lnTo>
                      <a:pt x="1099" y="852"/>
                    </a:lnTo>
                    <a:lnTo>
                      <a:pt x="16" y="852"/>
                    </a:lnTo>
                    <a:lnTo>
                      <a:pt x="16" y="8"/>
                    </a:lnTo>
                    <a:lnTo>
                      <a:pt x="8" y="8"/>
                    </a:lnTo>
                    <a:lnTo>
                      <a:pt x="8" y="17"/>
                    </a:lnTo>
                    <a:lnTo>
                      <a:pt x="8" y="8"/>
                    </a:lnTo>
                    <a:lnTo>
                      <a:pt x="0" y="8"/>
                    </a:lnTo>
                    <a:lnTo>
                      <a:pt x="0" y="860"/>
                    </a:lnTo>
                    <a:lnTo>
                      <a:pt x="2" y="866"/>
                    </a:lnTo>
                    <a:lnTo>
                      <a:pt x="8" y="868"/>
                    </a:lnTo>
                    <a:lnTo>
                      <a:pt x="1108" y="868"/>
                    </a:lnTo>
                    <a:lnTo>
                      <a:pt x="1114" y="866"/>
                    </a:lnTo>
                    <a:lnTo>
                      <a:pt x="1117" y="860"/>
                    </a:lnTo>
                    <a:lnTo>
                      <a:pt x="1117" y="8"/>
                    </a:lnTo>
                    <a:lnTo>
                      <a:pt x="1114" y="2"/>
                    </a:lnTo>
                    <a:lnTo>
                      <a:pt x="1108" y="0"/>
                    </a:lnTo>
                    <a:lnTo>
                      <a:pt x="8" y="0"/>
                    </a:lnTo>
                    <a:lnTo>
                      <a:pt x="2" y="2"/>
                    </a:lnTo>
                    <a:lnTo>
                      <a:pt x="0" y="8"/>
                    </a:lnTo>
                    <a:lnTo>
                      <a:pt x="8" y="8"/>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Rectangle 879"/>
              <p:cNvSpPr>
                <a:spLocks noChangeArrowheads="1"/>
              </p:cNvSpPr>
              <p:nvPr/>
            </p:nvSpPr>
            <p:spPr bwMode="auto">
              <a:xfrm>
                <a:off x="1036" y="2929"/>
                <a:ext cx="467" cy="300"/>
              </a:xfrm>
              <a:prstGeom prst="rect">
                <a:avLst/>
              </a:prstGeom>
              <a:solidFill>
                <a:srgbClr val="D9BD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3" name="Freeform 880"/>
              <p:cNvSpPr>
                <a:spLocks/>
              </p:cNvSpPr>
              <p:nvPr/>
            </p:nvSpPr>
            <p:spPr bwMode="auto">
              <a:xfrm>
                <a:off x="1033" y="2925"/>
                <a:ext cx="473" cy="308"/>
              </a:xfrm>
              <a:custGeom>
                <a:avLst/>
                <a:gdLst>
                  <a:gd name="T0" fmla="*/ 8 w 1241"/>
                  <a:gd name="T1" fmla="*/ 9 h 811"/>
                  <a:gd name="T2" fmla="*/ 8 w 1241"/>
                  <a:gd name="T3" fmla="*/ 18 h 811"/>
                  <a:gd name="T4" fmla="*/ 1224 w 1241"/>
                  <a:gd name="T5" fmla="*/ 18 h 811"/>
                  <a:gd name="T6" fmla="*/ 1224 w 1241"/>
                  <a:gd name="T7" fmla="*/ 793 h 811"/>
                  <a:gd name="T8" fmla="*/ 17 w 1241"/>
                  <a:gd name="T9" fmla="*/ 793 h 811"/>
                  <a:gd name="T10" fmla="*/ 17 w 1241"/>
                  <a:gd name="T11" fmla="*/ 9 h 811"/>
                  <a:gd name="T12" fmla="*/ 8 w 1241"/>
                  <a:gd name="T13" fmla="*/ 9 h 811"/>
                  <a:gd name="T14" fmla="*/ 8 w 1241"/>
                  <a:gd name="T15" fmla="*/ 18 h 811"/>
                  <a:gd name="T16" fmla="*/ 8 w 1241"/>
                  <a:gd name="T17" fmla="*/ 9 h 811"/>
                  <a:gd name="T18" fmla="*/ 0 w 1241"/>
                  <a:gd name="T19" fmla="*/ 9 h 811"/>
                  <a:gd name="T20" fmla="*/ 0 w 1241"/>
                  <a:gd name="T21" fmla="*/ 802 h 811"/>
                  <a:gd name="T22" fmla="*/ 2 w 1241"/>
                  <a:gd name="T23" fmla="*/ 808 h 811"/>
                  <a:gd name="T24" fmla="*/ 8 w 1241"/>
                  <a:gd name="T25" fmla="*/ 811 h 811"/>
                  <a:gd name="T26" fmla="*/ 1233 w 1241"/>
                  <a:gd name="T27" fmla="*/ 811 h 811"/>
                  <a:gd name="T28" fmla="*/ 1239 w 1241"/>
                  <a:gd name="T29" fmla="*/ 808 h 811"/>
                  <a:gd name="T30" fmla="*/ 1241 w 1241"/>
                  <a:gd name="T31" fmla="*/ 802 h 811"/>
                  <a:gd name="T32" fmla="*/ 1241 w 1241"/>
                  <a:gd name="T33" fmla="*/ 9 h 811"/>
                  <a:gd name="T34" fmla="*/ 1239 w 1241"/>
                  <a:gd name="T35" fmla="*/ 3 h 811"/>
                  <a:gd name="T36" fmla="*/ 1233 w 1241"/>
                  <a:gd name="T37" fmla="*/ 0 h 811"/>
                  <a:gd name="T38" fmla="*/ 8 w 1241"/>
                  <a:gd name="T39" fmla="*/ 0 h 811"/>
                  <a:gd name="T40" fmla="*/ 2 w 1241"/>
                  <a:gd name="T41" fmla="*/ 3 h 811"/>
                  <a:gd name="T42" fmla="*/ 0 w 1241"/>
                  <a:gd name="T43" fmla="*/ 9 h 811"/>
                  <a:gd name="T44" fmla="*/ 8 w 1241"/>
                  <a:gd name="T45" fmla="*/ 9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1" h="811">
                    <a:moveTo>
                      <a:pt x="8" y="9"/>
                    </a:moveTo>
                    <a:lnTo>
                      <a:pt x="8" y="18"/>
                    </a:lnTo>
                    <a:lnTo>
                      <a:pt x="1224" y="18"/>
                    </a:lnTo>
                    <a:lnTo>
                      <a:pt x="1224" y="793"/>
                    </a:lnTo>
                    <a:lnTo>
                      <a:pt x="17" y="793"/>
                    </a:lnTo>
                    <a:lnTo>
                      <a:pt x="17" y="9"/>
                    </a:lnTo>
                    <a:lnTo>
                      <a:pt x="8" y="9"/>
                    </a:lnTo>
                    <a:lnTo>
                      <a:pt x="8" y="18"/>
                    </a:lnTo>
                    <a:lnTo>
                      <a:pt x="8" y="9"/>
                    </a:lnTo>
                    <a:lnTo>
                      <a:pt x="0" y="9"/>
                    </a:lnTo>
                    <a:lnTo>
                      <a:pt x="0" y="802"/>
                    </a:lnTo>
                    <a:lnTo>
                      <a:pt x="2" y="808"/>
                    </a:lnTo>
                    <a:lnTo>
                      <a:pt x="8" y="811"/>
                    </a:lnTo>
                    <a:lnTo>
                      <a:pt x="1233" y="811"/>
                    </a:lnTo>
                    <a:lnTo>
                      <a:pt x="1239" y="808"/>
                    </a:lnTo>
                    <a:lnTo>
                      <a:pt x="1241" y="802"/>
                    </a:lnTo>
                    <a:lnTo>
                      <a:pt x="1241" y="9"/>
                    </a:lnTo>
                    <a:lnTo>
                      <a:pt x="1239" y="3"/>
                    </a:lnTo>
                    <a:lnTo>
                      <a:pt x="1233" y="0"/>
                    </a:lnTo>
                    <a:lnTo>
                      <a:pt x="8" y="0"/>
                    </a:lnTo>
                    <a:lnTo>
                      <a:pt x="2" y="3"/>
                    </a:lnTo>
                    <a:lnTo>
                      <a:pt x="0" y="9"/>
                    </a:lnTo>
                    <a:lnTo>
                      <a:pt x="8" y="9"/>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4" name="Rectangle 881"/>
              <p:cNvSpPr>
                <a:spLocks noChangeArrowheads="1"/>
              </p:cNvSpPr>
              <p:nvPr/>
            </p:nvSpPr>
            <p:spPr bwMode="auto">
              <a:xfrm>
                <a:off x="1616" y="2207"/>
                <a:ext cx="109" cy="1035"/>
              </a:xfrm>
              <a:prstGeom prst="rect">
                <a:avLst/>
              </a:prstGeom>
              <a:solidFill>
                <a:srgbClr val="6DB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5" name="Freeform 882"/>
              <p:cNvSpPr>
                <a:spLocks/>
              </p:cNvSpPr>
              <p:nvPr/>
            </p:nvSpPr>
            <p:spPr bwMode="auto">
              <a:xfrm>
                <a:off x="1613" y="2204"/>
                <a:ext cx="116" cy="1042"/>
              </a:xfrm>
              <a:custGeom>
                <a:avLst/>
                <a:gdLst>
                  <a:gd name="T0" fmla="*/ 9 w 305"/>
                  <a:gd name="T1" fmla="*/ 9 h 2749"/>
                  <a:gd name="T2" fmla="*/ 9 w 305"/>
                  <a:gd name="T3" fmla="*/ 18 h 2749"/>
                  <a:gd name="T4" fmla="*/ 287 w 305"/>
                  <a:gd name="T5" fmla="*/ 18 h 2749"/>
                  <a:gd name="T6" fmla="*/ 287 w 305"/>
                  <a:gd name="T7" fmla="*/ 2730 h 2749"/>
                  <a:gd name="T8" fmla="*/ 18 w 305"/>
                  <a:gd name="T9" fmla="*/ 2730 h 2749"/>
                  <a:gd name="T10" fmla="*/ 18 w 305"/>
                  <a:gd name="T11" fmla="*/ 9 h 2749"/>
                  <a:gd name="T12" fmla="*/ 9 w 305"/>
                  <a:gd name="T13" fmla="*/ 9 h 2749"/>
                  <a:gd name="T14" fmla="*/ 9 w 305"/>
                  <a:gd name="T15" fmla="*/ 18 h 2749"/>
                  <a:gd name="T16" fmla="*/ 9 w 305"/>
                  <a:gd name="T17" fmla="*/ 9 h 2749"/>
                  <a:gd name="T18" fmla="*/ 0 w 305"/>
                  <a:gd name="T19" fmla="*/ 9 h 2749"/>
                  <a:gd name="T20" fmla="*/ 0 w 305"/>
                  <a:gd name="T21" fmla="*/ 2739 h 2749"/>
                  <a:gd name="T22" fmla="*/ 2 w 305"/>
                  <a:gd name="T23" fmla="*/ 2746 h 2749"/>
                  <a:gd name="T24" fmla="*/ 9 w 305"/>
                  <a:gd name="T25" fmla="*/ 2749 h 2749"/>
                  <a:gd name="T26" fmla="*/ 296 w 305"/>
                  <a:gd name="T27" fmla="*/ 2749 h 2749"/>
                  <a:gd name="T28" fmla="*/ 303 w 305"/>
                  <a:gd name="T29" fmla="*/ 2746 h 2749"/>
                  <a:gd name="T30" fmla="*/ 305 w 305"/>
                  <a:gd name="T31" fmla="*/ 2739 h 2749"/>
                  <a:gd name="T32" fmla="*/ 305 w 305"/>
                  <a:gd name="T33" fmla="*/ 9 h 2749"/>
                  <a:gd name="T34" fmla="*/ 303 w 305"/>
                  <a:gd name="T35" fmla="*/ 3 h 2749"/>
                  <a:gd name="T36" fmla="*/ 296 w 305"/>
                  <a:gd name="T37" fmla="*/ 0 h 2749"/>
                  <a:gd name="T38" fmla="*/ 9 w 305"/>
                  <a:gd name="T39" fmla="*/ 0 h 2749"/>
                  <a:gd name="T40" fmla="*/ 2 w 305"/>
                  <a:gd name="T41" fmla="*/ 3 h 2749"/>
                  <a:gd name="T42" fmla="*/ 0 w 305"/>
                  <a:gd name="T43" fmla="*/ 9 h 2749"/>
                  <a:gd name="T44" fmla="*/ 9 w 305"/>
                  <a:gd name="T45" fmla="*/ 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 h="2749">
                    <a:moveTo>
                      <a:pt x="9" y="9"/>
                    </a:moveTo>
                    <a:lnTo>
                      <a:pt x="9" y="18"/>
                    </a:lnTo>
                    <a:lnTo>
                      <a:pt x="287" y="18"/>
                    </a:lnTo>
                    <a:lnTo>
                      <a:pt x="287" y="2730"/>
                    </a:lnTo>
                    <a:lnTo>
                      <a:pt x="18" y="2730"/>
                    </a:lnTo>
                    <a:lnTo>
                      <a:pt x="18" y="9"/>
                    </a:lnTo>
                    <a:lnTo>
                      <a:pt x="9" y="9"/>
                    </a:lnTo>
                    <a:lnTo>
                      <a:pt x="9" y="18"/>
                    </a:lnTo>
                    <a:lnTo>
                      <a:pt x="9" y="9"/>
                    </a:lnTo>
                    <a:lnTo>
                      <a:pt x="0" y="9"/>
                    </a:lnTo>
                    <a:lnTo>
                      <a:pt x="0" y="2739"/>
                    </a:lnTo>
                    <a:lnTo>
                      <a:pt x="2" y="2746"/>
                    </a:lnTo>
                    <a:lnTo>
                      <a:pt x="9" y="2749"/>
                    </a:lnTo>
                    <a:lnTo>
                      <a:pt x="296" y="2749"/>
                    </a:lnTo>
                    <a:lnTo>
                      <a:pt x="303" y="2746"/>
                    </a:lnTo>
                    <a:lnTo>
                      <a:pt x="305" y="2739"/>
                    </a:lnTo>
                    <a:lnTo>
                      <a:pt x="305" y="9"/>
                    </a:lnTo>
                    <a:lnTo>
                      <a:pt x="303" y="3"/>
                    </a:lnTo>
                    <a:lnTo>
                      <a:pt x="296" y="0"/>
                    </a:lnTo>
                    <a:lnTo>
                      <a:pt x="9" y="0"/>
                    </a:lnTo>
                    <a:lnTo>
                      <a:pt x="2" y="3"/>
                    </a:lnTo>
                    <a:lnTo>
                      <a:pt x="0" y="9"/>
                    </a:lnTo>
                    <a:lnTo>
                      <a:pt x="9" y="9"/>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Rectangle 883"/>
              <p:cNvSpPr>
                <a:spLocks noChangeArrowheads="1"/>
              </p:cNvSpPr>
              <p:nvPr/>
            </p:nvSpPr>
            <p:spPr bwMode="auto">
              <a:xfrm rot="16200000">
                <a:off x="1639" y="2732"/>
                <a:ext cx="6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I</a:t>
                </a:r>
                <a:endParaRPr kumimoji="0" lang="en-US" sz="1800" b="0" i="0" u="none" strike="noStrike" cap="none" normalizeH="0" baseline="0" smtClean="0">
                  <a:ln>
                    <a:noFill/>
                  </a:ln>
                  <a:solidFill>
                    <a:schemeClr val="tx1"/>
                  </a:solidFill>
                  <a:effectLst/>
                  <a:latin typeface="Arial" pitchFamily="34" charset="0"/>
                </a:endParaRPr>
              </a:p>
            </p:txBody>
          </p:sp>
          <p:sp>
            <p:nvSpPr>
              <p:cNvPr id="2067" name="Rectangle 884"/>
              <p:cNvSpPr>
                <a:spLocks noChangeArrowheads="1"/>
              </p:cNvSpPr>
              <p:nvPr/>
            </p:nvSpPr>
            <p:spPr bwMode="auto">
              <a:xfrm rot="16200000">
                <a:off x="1630" y="2697"/>
                <a:ext cx="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F</a:t>
                </a:r>
                <a:endParaRPr kumimoji="0" lang="en-US" sz="1800" b="0" i="0" u="none" strike="noStrike" cap="none" normalizeH="0" baseline="0" smtClean="0">
                  <a:ln>
                    <a:noFill/>
                  </a:ln>
                  <a:solidFill>
                    <a:schemeClr val="tx1"/>
                  </a:solidFill>
                  <a:effectLst/>
                  <a:latin typeface="Arial" pitchFamily="34" charset="0"/>
                </a:endParaRPr>
              </a:p>
            </p:txBody>
          </p:sp>
          <p:sp>
            <p:nvSpPr>
              <p:cNvPr id="2068" name="Rectangle 885"/>
              <p:cNvSpPr>
                <a:spLocks noChangeArrowheads="1"/>
              </p:cNvSpPr>
              <p:nvPr/>
            </p:nvSpPr>
            <p:spPr bwMode="auto">
              <a:xfrm rot="16200000">
                <a:off x="1639" y="2663"/>
                <a:ext cx="6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2069" name="Rectangle 886"/>
              <p:cNvSpPr>
                <a:spLocks noChangeArrowheads="1"/>
              </p:cNvSpPr>
              <p:nvPr/>
            </p:nvSpPr>
            <p:spPr bwMode="auto">
              <a:xfrm rot="16200000">
                <a:off x="1622" y="2619"/>
                <a:ext cx="9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O</a:t>
                </a:r>
                <a:endParaRPr kumimoji="0" lang="en-US" sz="1800" b="0" i="0" u="none" strike="noStrike" cap="none" normalizeH="0" baseline="0" smtClean="0">
                  <a:ln>
                    <a:noFill/>
                  </a:ln>
                  <a:solidFill>
                    <a:schemeClr val="tx1"/>
                  </a:solidFill>
                  <a:effectLst/>
                  <a:latin typeface="Arial" pitchFamily="34" charset="0"/>
                </a:endParaRPr>
              </a:p>
            </p:txBody>
          </p:sp>
          <p:sp>
            <p:nvSpPr>
              <p:cNvPr id="2070" name="Rectangle 887"/>
              <p:cNvSpPr>
                <a:spLocks noChangeArrowheads="1"/>
              </p:cNvSpPr>
              <p:nvPr/>
            </p:nvSpPr>
            <p:spPr bwMode="auto">
              <a:xfrm rot="16200000">
                <a:off x="1630" y="2575"/>
                <a:ext cx="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F</a:t>
                </a:r>
                <a:endParaRPr kumimoji="0" lang="en-US" sz="1800" b="0" i="0" u="none" strike="noStrike" cap="none" normalizeH="0" baseline="0" smtClean="0">
                  <a:ln>
                    <a:noFill/>
                  </a:ln>
                  <a:solidFill>
                    <a:schemeClr val="tx1"/>
                  </a:solidFill>
                  <a:effectLst/>
                  <a:latin typeface="Arial" pitchFamily="34" charset="0"/>
                </a:endParaRPr>
              </a:p>
            </p:txBody>
          </p:sp>
          <p:sp>
            <p:nvSpPr>
              <p:cNvPr id="2073" name="Freeform 890"/>
              <p:cNvSpPr>
                <a:spLocks noEditPoints="1"/>
              </p:cNvSpPr>
              <p:nvPr/>
            </p:nvSpPr>
            <p:spPr bwMode="auto">
              <a:xfrm>
                <a:off x="1525" y="2575"/>
                <a:ext cx="88" cy="102"/>
              </a:xfrm>
              <a:custGeom>
                <a:avLst/>
                <a:gdLst>
                  <a:gd name="T0" fmla="*/ 183 w 231"/>
                  <a:gd name="T1" fmla="*/ 0 h 270"/>
                  <a:gd name="T2" fmla="*/ 231 w 231"/>
                  <a:gd name="T3" fmla="*/ 67 h 270"/>
                  <a:gd name="T4" fmla="*/ 231 w 231"/>
                  <a:gd name="T5" fmla="*/ 60 h 270"/>
                  <a:gd name="T6" fmla="*/ 183 w 231"/>
                  <a:gd name="T7" fmla="*/ 0 h 270"/>
                  <a:gd name="T8" fmla="*/ 231 w 231"/>
                  <a:gd name="T9" fmla="*/ 147 h 270"/>
                  <a:gd name="T10" fmla="*/ 132 w 231"/>
                  <a:gd name="T11" fmla="*/ 255 h 270"/>
                  <a:gd name="T12" fmla="*/ 107 w 231"/>
                  <a:gd name="T13" fmla="*/ 269 h 270"/>
                  <a:gd name="T14" fmla="*/ 108 w 231"/>
                  <a:gd name="T15" fmla="*/ 270 h 270"/>
                  <a:gd name="T16" fmla="*/ 110 w 231"/>
                  <a:gd name="T17" fmla="*/ 270 h 270"/>
                  <a:gd name="T18" fmla="*/ 231 w 231"/>
                  <a:gd name="T19" fmla="*/ 162 h 270"/>
                  <a:gd name="T20" fmla="*/ 231 w 231"/>
                  <a:gd name="T21" fmla="*/ 147 h 270"/>
                  <a:gd name="T22" fmla="*/ 100 w 231"/>
                  <a:gd name="T23" fmla="*/ 186 h 270"/>
                  <a:gd name="T24" fmla="*/ 0 w 231"/>
                  <a:gd name="T25" fmla="*/ 187 h 270"/>
                  <a:gd name="T26" fmla="*/ 100 w 231"/>
                  <a:gd name="T27" fmla="*/ 186 h 270"/>
                  <a:gd name="T28" fmla="*/ 100 w 231"/>
                  <a:gd name="T29" fmla="*/ 18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1" h="270">
                    <a:moveTo>
                      <a:pt x="183" y="0"/>
                    </a:moveTo>
                    <a:cubicBezTo>
                      <a:pt x="202" y="20"/>
                      <a:pt x="220" y="43"/>
                      <a:pt x="231" y="67"/>
                    </a:cubicBezTo>
                    <a:lnTo>
                      <a:pt x="231" y="60"/>
                    </a:lnTo>
                    <a:cubicBezTo>
                      <a:pt x="219" y="39"/>
                      <a:pt x="201" y="18"/>
                      <a:pt x="183" y="0"/>
                    </a:cubicBezTo>
                    <a:close/>
                    <a:moveTo>
                      <a:pt x="231" y="147"/>
                    </a:moveTo>
                    <a:cubicBezTo>
                      <a:pt x="211" y="191"/>
                      <a:pt x="165" y="233"/>
                      <a:pt x="132" y="255"/>
                    </a:cubicBezTo>
                    <a:cubicBezTo>
                      <a:pt x="122" y="262"/>
                      <a:pt x="114" y="267"/>
                      <a:pt x="107" y="269"/>
                    </a:cubicBezTo>
                    <a:cubicBezTo>
                      <a:pt x="107" y="269"/>
                      <a:pt x="108" y="269"/>
                      <a:pt x="108" y="270"/>
                    </a:cubicBezTo>
                    <a:cubicBezTo>
                      <a:pt x="109" y="270"/>
                      <a:pt x="109" y="270"/>
                      <a:pt x="110" y="270"/>
                    </a:cubicBezTo>
                    <a:cubicBezTo>
                      <a:pt x="128" y="270"/>
                      <a:pt x="199" y="218"/>
                      <a:pt x="231" y="162"/>
                    </a:cubicBezTo>
                    <a:lnTo>
                      <a:pt x="231" y="147"/>
                    </a:lnTo>
                    <a:close/>
                    <a:moveTo>
                      <a:pt x="100" y="186"/>
                    </a:moveTo>
                    <a:cubicBezTo>
                      <a:pt x="85" y="186"/>
                      <a:pt x="45" y="187"/>
                      <a:pt x="0" y="187"/>
                    </a:cubicBezTo>
                    <a:cubicBezTo>
                      <a:pt x="41" y="187"/>
                      <a:pt x="79" y="186"/>
                      <a:pt x="100" y="186"/>
                    </a:cubicBezTo>
                    <a:cubicBezTo>
                      <a:pt x="100" y="186"/>
                      <a:pt x="100" y="186"/>
                      <a:pt x="100" y="186"/>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Freeform 891"/>
              <p:cNvSpPr>
                <a:spLocks/>
              </p:cNvSpPr>
              <p:nvPr/>
            </p:nvSpPr>
            <p:spPr bwMode="auto">
              <a:xfrm>
                <a:off x="1613" y="2598"/>
                <a:ext cx="5" cy="38"/>
              </a:xfrm>
              <a:custGeom>
                <a:avLst/>
                <a:gdLst>
                  <a:gd name="T0" fmla="*/ 0 w 15"/>
                  <a:gd name="T1" fmla="*/ 0 h 102"/>
                  <a:gd name="T2" fmla="*/ 0 w 15"/>
                  <a:gd name="T3" fmla="*/ 7 h 102"/>
                  <a:gd name="T4" fmla="*/ 9 w 15"/>
                  <a:gd name="T5" fmla="*/ 44 h 102"/>
                  <a:gd name="T6" fmla="*/ 9 w 15"/>
                  <a:gd name="T7" fmla="*/ 49 h 102"/>
                  <a:gd name="T8" fmla="*/ 9 w 15"/>
                  <a:gd name="T9" fmla="*/ 49 h 102"/>
                  <a:gd name="T10" fmla="*/ 9 w 15"/>
                  <a:gd name="T11" fmla="*/ 49 h 102"/>
                  <a:gd name="T12" fmla="*/ 0 w 15"/>
                  <a:gd name="T13" fmla="*/ 87 h 102"/>
                  <a:gd name="T14" fmla="*/ 0 w 15"/>
                  <a:gd name="T15" fmla="*/ 102 h 102"/>
                  <a:gd name="T16" fmla="*/ 15 w 15"/>
                  <a:gd name="T17" fmla="*/ 53 h 102"/>
                  <a:gd name="T18" fmla="*/ 15 w 15"/>
                  <a:gd name="T19" fmla="*/ 48 h 102"/>
                  <a:gd name="T20" fmla="*/ 0 w 15"/>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02">
                    <a:moveTo>
                      <a:pt x="0" y="0"/>
                    </a:moveTo>
                    <a:lnTo>
                      <a:pt x="0" y="7"/>
                    </a:lnTo>
                    <a:cubicBezTo>
                      <a:pt x="5" y="19"/>
                      <a:pt x="8" y="32"/>
                      <a:pt x="9" y="44"/>
                    </a:cubicBezTo>
                    <a:lnTo>
                      <a:pt x="9" y="49"/>
                    </a:lnTo>
                    <a:lnTo>
                      <a:pt x="9" y="49"/>
                    </a:lnTo>
                    <a:lnTo>
                      <a:pt x="9" y="49"/>
                    </a:lnTo>
                    <a:cubicBezTo>
                      <a:pt x="8" y="62"/>
                      <a:pt x="5" y="74"/>
                      <a:pt x="0" y="87"/>
                    </a:cubicBezTo>
                    <a:lnTo>
                      <a:pt x="0" y="102"/>
                    </a:lnTo>
                    <a:cubicBezTo>
                      <a:pt x="9" y="86"/>
                      <a:pt x="14" y="69"/>
                      <a:pt x="15" y="53"/>
                    </a:cubicBezTo>
                    <a:lnTo>
                      <a:pt x="15" y="48"/>
                    </a:lnTo>
                    <a:cubicBezTo>
                      <a:pt x="14" y="33"/>
                      <a:pt x="9" y="16"/>
                      <a:pt x="0" y="0"/>
                    </a:cubicBezTo>
                    <a:close/>
                  </a:path>
                </a:pathLst>
              </a:custGeom>
              <a:solidFill>
                <a:srgbClr val="24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Freeform 892"/>
              <p:cNvSpPr>
                <a:spLocks/>
              </p:cNvSpPr>
              <p:nvPr/>
            </p:nvSpPr>
            <p:spPr bwMode="auto">
              <a:xfrm>
                <a:off x="1460" y="2555"/>
                <a:ext cx="154" cy="123"/>
              </a:xfrm>
              <a:custGeom>
                <a:avLst/>
                <a:gdLst>
                  <a:gd name="T0" fmla="*/ 269 w 405"/>
                  <a:gd name="T1" fmla="*/ 1 h 325"/>
                  <a:gd name="T2" fmla="*/ 268 w 405"/>
                  <a:gd name="T3" fmla="*/ 1 h 325"/>
                  <a:gd name="T4" fmla="*/ 276 w 405"/>
                  <a:gd name="T5" fmla="*/ 85 h 325"/>
                  <a:gd name="T6" fmla="*/ 11 w 405"/>
                  <a:gd name="T7" fmla="*/ 86 h 325"/>
                  <a:gd name="T8" fmla="*/ 11 w 405"/>
                  <a:gd name="T9" fmla="*/ 233 h 325"/>
                  <a:gd name="T10" fmla="*/ 276 w 405"/>
                  <a:gd name="T11" fmla="*/ 234 h 325"/>
                  <a:gd name="T12" fmla="*/ 268 w 405"/>
                  <a:gd name="T13" fmla="*/ 319 h 325"/>
                  <a:gd name="T14" fmla="*/ 405 w 405"/>
                  <a:gd name="T15" fmla="*/ 162 h 325"/>
                  <a:gd name="T16" fmla="*/ 405 w 405"/>
                  <a:gd name="T17" fmla="*/ 162 h 325"/>
                  <a:gd name="T18" fmla="*/ 405 w 405"/>
                  <a:gd name="T19" fmla="*/ 157 h 325"/>
                  <a:gd name="T20" fmla="*/ 269 w 405"/>
                  <a:gd name="T21" fmla="*/ 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5" h="325">
                    <a:moveTo>
                      <a:pt x="269" y="1"/>
                    </a:moveTo>
                    <a:lnTo>
                      <a:pt x="268" y="1"/>
                    </a:lnTo>
                    <a:cubicBezTo>
                      <a:pt x="251" y="8"/>
                      <a:pt x="276" y="85"/>
                      <a:pt x="276" y="85"/>
                    </a:cubicBezTo>
                    <a:cubicBezTo>
                      <a:pt x="276" y="85"/>
                      <a:pt x="22" y="80"/>
                      <a:pt x="11" y="86"/>
                    </a:cubicBezTo>
                    <a:cubicBezTo>
                      <a:pt x="0" y="92"/>
                      <a:pt x="0" y="227"/>
                      <a:pt x="11" y="233"/>
                    </a:cubicBezTo>
                    <a:cubicBezTo>
                      <a:pt x="22" y="239"/>
                      <a:pt x="276" y="234"/>
                      <a:pt x="276" y="234"/>
                    </a:cubicBezTo>
                    <a:cubicBezTo>
                      <a:pt x="276" y="234"/>
                      <a:pt x="251" y="312"/>
                      <a:pt x="268" y="319"/>
                    </a:cubicBezTo>
                    <a:cubicBezTo>
                      <a:pt x="283" y="325"/>
                      <a:pt x="403" y="236"/>
                      <a:pt x="405" y="162"/>
                    </a:cubicBezTo>
                    <a:lnTo>
                      <a:pt x="405" y="162"/>
                    </a:lnTo>
                    <a:lnTo>
                      <a:pt x="405" y="157"/>
                    </a:lnTo>
                    <a:cubicBezTo>
                      <a:pt x="404" y="86"/>
                      <a:pt x="291" y="0"/>
                      <a:pt x="269"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Freeform 893"/>
              <p:cNvSpPr>
                <a:spLocks/>
              </p:cNvSpPr>
              <p:nvPr/>
            </p:nvSpPr>
            <p:spPr bwMode="auto">
              <a:xfrm>
                <a:off x="1459" y="2553"/>
                <a:ext cx="157" cy="124"/>
              </a:xfrm>
              <a:custGeom>
                <a:avLst/>
                <a:gdLst>
                  <a:gd name="T0" fmla="*/ 270 w 412"/>
                  <a:gd name="T1" fmla="*/ 1 h 327"/>
                  <a:gd name="T2" fmla="*/ 268 w 412"/>
                  <a:gd name="T3" fmla="*/ 1 h 327"/>
                  <a:gd name="T4" fmla="*/ 259 w 412"/>
                  <a:gd name="T5" fmla="*/ 21 h 327"/>
                  <a:gd name="T6" fmla="*/ 278 w 412"/>
                  <a:gd name="T7" fmla="*/ 89 h 327"/>
                  <a:gd name="T8" fmla="*/ 106 w 412"/>
                  <a:gd name="T9" fmla="*/ 83 h 327"/>
                  <a:gd name="T10" fmla="*/ 22 w 412"/>
                  <a:gd name="T11" fmla="*/ 85 h 327"/>
                  <a:gd name="T12" fmla="*/ 10 w 412"/>
                  <a:gd name="T13" fmla="*/ 87 h 327"/>
                  <a:gd name="T14" fmla="*/ 0 w 412"/>
                  <a:gd name="T15" fmla="*/ 164 h 327"/>
                  <a:gd name="T16" fmla="*/ 5 w 412"/>
                  <a:gd name="T17" fmla="*/ 231 h 327"/>
                  <a:gd name="T18" fmla="*/ 13 w 412"/>
                  <a:gd name="T19" fmla="*/ 237 h 327"/>
                  <a:gd name="T20" fmla="*/ 15 w 412"/>
                  <a:gd name="T21" fmla="*/ 242 h 327"/>
                  <a:gd name="T22" fmla="*/ 278 w 412"/>
                  <a:gd name="T23" fmla="*/ 243 h 327"/>
                  <a:gd name="T24" fmla="*/ 274 w 412"/>
                  <a:gd name="T25" fmla="*/ 237 h 327"/>
                  <a:gd name="T26" fmla="*/ 261 w 412"/>
                  <a:gd name="T27" fmla="*/ 318 h 327"/>
                  <a:gd name="T28" fmla="*/ 268 w 412"/>
                  <a:gd name="T29" fmla="*/ 326 h 327"/>
                  <a:gd name="T30" fmla="*/ 304 w 412"/>
                  <a:gd name="T31" fmla="*/ 312 h 327"/>
                  <a:gd name="T32" fmla="*/ 407 w 412"/>
                  <a:gd name="T33" fmla="*/ 166 h 327"/>
                  <a:gd name="T34" fmla="*/ 407 w 412"/>
                  <a:gd name="T35" fmla="*/ 170 h 327"/>
                  <a:gd name="T36" fmla="*/ 412 w 412"/>
                  <a:gd name="T37" fmla="*/ 166 h 327"/>
                  <a:gd name="T38" fmla="*/ 350 w 412"/>
                  <a:gd name="T39" fmla="*/ 53 h 327"/>
                  <a:gd name="T40" fmla="*/ 271 w 412"/>
                  <a:gd name="T41" fmla="*/ 0 h 327"/>
                  <a:gd name="T42" fmla="*/ 270 w 412"/>
                  <a:gd name="T43" fmla="*/ 1 h 327"/>
                  <a:gd name="T44" fmla="*/ 271 w 412"/>
                  <a:gd name="T45" fmla="*/ 9 h 327"/>
                  <a:gd name="T46" fmla="*/ 403 w 412"/>
                  <a:gd name="T47" fmla="*/ 162 h 327"/>
                  <a:gd name="T48" fmla="*/ 407 w 412"/>
                  <a:gd name="T49" fmla="*/ 166 h 327"/>
                  <a:gd name="T50" fmla="*/ 407 w 412"/>
                  <a:gd name="T51" fmla="*/ 162 h 327"/>
                  <a:gd name="T52" fmla="*/ 344 w 412"/>
                  <a:gd name="T53" fmla="*/ 268 h 327"/>
                  <a:gd name="T54" fmla="*/ 271 w 412"/>
                  <a:gd name="T55" fmla="*/ 319 h 327"/>
                  <a:gd name="T56" fmla="*/ 271 w 412"/>
                  <a:gd name="T57" fmla="*/ 319 h 327"/>
                  <a:gd name="T58" fmla="*/ 271 w 412"/>
                  <a:gd name="T59" fmla="*/ 319 h 327"/>
                  <a:gd name="T60" fmla="*/ 271 w 412"/>
                  <a:gd name="T61" fmla="*/ 319 h 327"/>
                  <a:gd name="T62" fmla="*/ 269 w 412"/>
                  <a:gd name="T63" fmla="*/ 307 h 327"/>
                  <a:gd name="T64" fmla="*/ 283 w 412"/>
                  <a:gd name="T65" fmla="*/ 240 h 327"/>
                  <a:gd name="T66" fmla="*/ 278 w 412"/>
                  <a:gd name="T67" fmla="*/ 234 h 327"/>
                  <a:gd name="T68" fmla="*/ 43 w 412"/>
                  <a:gd name="T69" fmla="*/ 235 h 327"/>
                  <a:gd name="T70" fmla="*/ 17 w 412"/>
                  <a:gd name="T71" fmla="*/ 234 h 327"/>
                  <a:gd name="T72" fmla="*/ 15 w 412"/>
                  <a:gd name="T73" fmla="*/ 233 h 327"/>
                  <a:gd name="T74" fmla="*/ 15 w 412"/>
                  <a:gd name="T75" fmla="*/ 234 h 327"/>
                  <a:gd name="T76" fmla="*/ 14 w 412"/>
                  <a:gd name="T77" fmla="*/ 235 h 327"/>
                  <a:gd name="T78" fmla="*/ 14 w 412"/>
                  <a:gd name="T79" fmla="*/ 235 h 327"/>
                  <a:gd name="T80" fmla="*/ 15 w 412"/>
                  <a:gd name="T81" fmla="*/ 234 h 327"/>
                  <a:gd name="T82" fmla="*/ 16 w 412"/>
                  <a:gd name="T83" fmla="*/ 234 h 327"/>
                  <a:gd name="T84" fmla="*/ 9 w 412"/>
                  <a:gd name="T85" fmla="*/ 164 h 327"/>
                  <a:gd name="T86" fmla="*/ 13 w 412"/>
                  <a:gd name="T87" fmla="*/ 99 h 327"/>
                  <a:gd name="T88" fmla="*/ 16 w 412"/>
                  <a:gd name="T89" fmla="*/ 94 h 327"/>
                  <a:gd name="T90" fmla="*/ 15 w 412"/>
                  <a:gd name="T91" fmla="*/ 94 h 327"/>
                  <a:gd name="T92" fmla="*/ 14 w 412"/>
                  <a:gd name="T93" fmla="*/ 93 h 327"/>
                  <a:gd name="T94" fmla="*/ 14 w 412"/>
                  <a:gd name="T95" fmla="*/ 93 h 327"/>
                  <a:gd name="T96" fmla="*/ 15 w 412"/>
                  <a:gd name="T97" fmla="*/ 94 h 327"/>
                  <a:gd name="T98" fmla="*/ 15 w 412"/>
                  <a:gd name="T99" fmla="*/ 94 h 327"/>
                  <a:gd name="T100" fmla="*/ 106 w 412"/>
                  <a:gd name="T101" fmla="*/ 92 h 327"/>
                  <a:gd name="T102" fmla="*/ 282 w 412"/>
                  <a:gd name="T103" fmla="*/ 92 h 327"/>
                  <a:gd name="T104" fmla="*/ 276 w 412"/>
                  <a:gd name="T105" fmla="*/ 63 h 327"/>
                  <a:gd name="T106" fmla="*/ 270 w 412"/>
                  <a:gd name="T107" fmla="*/ 12 h 327"/>
                  <a:gd name="T108" fmla="*/ 270 w 412"/>
                  <a:gd name="T109" fmla="*/ 5 h 327"/>
                  <a:gd name="T110" fmla="*/ 272 w 412"/>
                  <a:gd name="T111" fmla="*/ 9 h 327"/>
                  <a:gd name="T112" fmla="*/ 271 w 412"/>
                  <a:gd name="T113" fmla="*/ 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2" h="327">
                    <a:moveTo>
                      <a:pt x="271" y="5"/>
                    </a:moveTo>
                    <a:lnTo>
                      <a:pt x="270" y="1"/>
                    </a:lnTo>
                    <a:lnTo>
                      <a:pt x="268" y="1"/>
                    </a:lnTo>
                    <a:lnTo>
                      <a:pt x="268" y="1"/>
                    </a:lnTo>
                    <a:cubicBezTo>
                      <a:pt x="264" y="3"/>
                      <a:pt x="262" y="6"/>
                      <a:pt x="261" y="10"/>
                    </a:cubicBezTo>
                    <a:cubicBezTo>
                      <a:pt x="260" y="13"/>
                      <a:pt x="259" y="17"/>
                      <a:pt x="259" y="21"/>
                    </a:cubicBezTo>
                    <a:cubicBezTo>
                      <a:pt x="259" y="47"/>
                      <a:pt x="274" y="90"/>
                      <a:pt x="274" y="90"/>
                    </a:cubicBezTo>
                    <a:lnTo>
                      <a:pt x="278" y="89"/>
                    </a:lnTo>
                    <a:lnTo>
                      <a:pt x="278" y="85"/>
                    </a:lnTo>
                    <a:cubicBezTo>
                      <a:pt x="278" y="85"/>
                      <a:pt x="183" y="83"/>
                      <a:pt x="106" y="83"/>
                    </a:cubicBezTo>
                    <a:cubicBezTo>
                      <a:pt x="82" y="83"/>
                      <a:pt x="60" y="83"/>
                      <a:pt x="43" y="84"/>
                    </a:cubicBezTo>
                    <a:cubicBezTo>
                      <a:pt x="34" y="84"/>
                      <a:pt x="27" y="84"/>
                      <a:pt x="22" y="85"/>
                    </a:cubicBezTo>
                    <a:lnTo>
                      <a:pt x="15" y="85"/>
                    </a:lnTo>
                    <a:lnTo>
                      <a:pt x="10" y="87"/>
                    </a:lnTo>
                    <a:cubicBezTo>
                      <a:pt x="6" y="89"/>
                      <a:pt x="6" y="93"/>
                      <a:pt x="5" y="97"/>
                    </a:cubicBezTo>
                    <a:cubicBezTo>
                      <a:pt x="1" y="111"/>
                      <a:pt x="0" y="137"/>
                      <a:pt x="0" y="164"/>
                    </a:cubicBezTo>
                    <a:cubicBezTo>
                      <a:pt x="0" y="182"/>
                      <a:pt x="0" y="199"/>
                      <a:pt x="2" y="213"/>
                    </a:cubicBezTo>
                    <a:cubicBezTo>
                      <a:pt x="3" y="220"/>
                      <a:pt x="3" y="226"/>
                      <a:pt x="5" y="231"/>
                    </a:cubicBezTo>
                    <a:cubicBezTo>
                      <a:pt x="6" y="235"/>
                      <a:pt x="6" y="238"/>
                      <a:pt x="10" y="241"/>
                    </a:cubicBezTo>
                    <a:lnTo>
                      <a:pt x="13" y="237"/>
                    </a:lnTo>
                    <a:lnTo>
                      <a:pt x="10" y="241"/>
                    </a:lnTo>
                    <a:lnTo>
                      <a:pt x="15" y="242"/>
                    </a:lnTo>
                    <a:cubicBezTo>
                      <a:pt x="28" y="244"/>
                      <a:pt x="63" y="244"/>
                      <a:pt x="105" y="244"/>
                    </a:cubicBezTo>
                    <a:cubicBezTo>
                      <a:pt x="182" y="244"/>
                      <a:pt x="278" y="243"/>
                      <a:pt x="278" y="243"/>
                    </a:cubicBezTo>
                    <a:lnTo>
                      <a:pt x="278" y="238"/>
                    </a:lnTo>
                    <a:lnTo>
                      <a:pt x="274" y="237"/>
                    </a:lnTo>
                    <a:cubicBezTo>
                      <a:pt x="274" y="237"/>
                      <a:pt x="259" y="281"/>
                      <a:pt x="259" y="307"/>
                    </a:cubicBezTo>
                    <a:cubicBezTo>
                      <a:pt x="259" y="311"/>
                      <a:pt x="260" y="315"/>
                      <a:pt x="261" y="318"/>
                    </a:cubicBezTo>
                    <a:cubicBezTo>
                      <a:pt x="262" y="322"/>
                      <a:pt x="264" y="325"/>
                      <a:pt x="267" y="326"/>
                    </a:cubicBezTo>
                    <a:lnTo>
                      <a:pt x="268" y="326"/>
                    </a:lnTo>
                    <a:lnTo>
                      <a:pt x="271" y="327"/>
                    </a:lnTo>
                    <a:cubicBezTo>
                      <a:pt x="280" y="327"/>
                      <a:pt x="290" y="321"/>
                      <a:pt x="304" y="312"/>
                    </a:cubicBezTo>
                    <a:cubicBezTo>
                      <a:pt x="346" y="284"/>
                      <a:pt x="410" y="223"/>
                      <a:pt x="412" y="166"/>
                    </a:cubicBezTo>
                    <a:lnTo>
                      <a:pt x="407" y="166"/>
                    </a:lnTo>
                    <a:lnTo>
                      <a:pt x="407" y="170"/>
                    </a:lnTo>
                    <a:lnTo>
                      <a:pt x="407" y="170"/>
                    </a:lnTo>
                    <a:lnTo>
                      <a:pt x="411" y="169"/>
                    </a:lnTo>
                    <a:lnTo>
                      <a:pt x="412" y="166"/>
                    </a:lnTo>
                    <a:lnTo>
                      <a:pt x="412" y="161"/>
                    </a:lnTo>
                    <a:cubicBezTo>
                      <a:pt x="411" y="124"/>
                      <a:pt x="382" y="84"/>
                      <a:pt x="350" y="53"/>
                    </a:cubicBezTo>
                    <a:cubicBezTo>
                      <a:pt x="335" y="38"/>
                      <a:pt x="319" y="25"/>
                      <a:pt x="305" y="16"/>
                    </a:cubicBezTo>
                    <a:cubicBezTo>
                      <a:pt x="290" y="6"/>
                      <a:pt x="280" y="1"/>
                      <a:pt x="271" y="0"/>
                    </a:cubicBezTo>
                    <a:lnTo>
                      <a:pt x="271" y="1"/>
                    </a:lnTo>
                    <a:lnTo>
                      <a:pt x="270" y="1"/>
                    </a:lnTo>
                    <a:lnTo>
                      <a:pt x="271" y="5"/>
                    </a:lnTo>
                    <a:lnTo>
                      <a:pt x="271" y="9"/>
                    </a:lnTo>
                    <a:cubicBezTo>
                      <a:pt x="275" y="9"/>
                      <a:pt x="286" y="14"/>
                      <a:pt x="299" y="23"/>
                    </a:cubicBezTo>
                    <a:cubicBezTo>
                      <a:pt x="340" y="49"/>
                      <a:pt x="402" y="111"/>
                      <a:pt x="403" y="162"/>
                    </a:cubicBezTo>
                    <a:lnTo>
                      <a:pt x="403" y="166"/>
                    </a:lnTo>
                    <a:lnTo>
                      <a:pt x="407" y="166"/>
                    </a:lnTo>
                    <a:lnTo>
                      <a:pt x="407" y="162"/>
                    </a:lnTo>
                    <a:lnTo>
                      <a:pt x="407" y="162"/>
                    </a:lnTo>
                    <a:lnTo>
                      <a:pt x="403" y="166"/>
                    </a:lnTo>
                    <a:cubicBezTo>
                      <a:pt x="402" y="200"/>
                      <a:pt x="374" y="238"/>
                      <a:pt x="344" y="268"/>
                    </a:cubicBezTo>
                    <a:cubicBezTo>
                      <a:pt x="329" y="283"/>
                      <a:pt x="313" y="296"/>
                      <a:pt x="299" y="305"/>
                    </a:cubicBezTo>
                    <a:cubicBezTo>
                      <a:pt x="286" y="314"/>
                      <a:pt x="275" y="319"/>
                      <a:pt x="271" y="319"/>
                    </a:cubicBezTo>
                    <a:lnTo>
                      <a:pt x="271" y="319"/>
                    </a:lnTo>
                    <a:lnTo>
                      <a:pt x="271" y="319"/>
                    </a:lnTo>
                    <a:lnTo>
                      <a:pt x="271" y="319"/>
                    </a:lnTo>
                    <a:lnTo>
                      <a:pt x="271" y="319"/>
                    </a:lnTo>
                    <a:lnTo>
                      <a:pt x="271" y="319"/>
                    </a:lnTo>
                    <a:lnTo>
                      <a:pt x="271" y="319"/>
                    </a:lnTo>
                    <a:lnTo>
                      <a:pt x="270" y="316"/>
                    </a:lnTo>
                    <a:cubicBezTo>
                      <a:pt x="269" y="314"/>
                      <a:pt x="269" y="311"/>
                      <a:pt x="269" y="307"/>
                    </a:cubicBezTo>
                    <a:cubicBezTo>
                      <a:pt x="269" y="296"/>
                      <a:pt x="272" y="278"/>
                      <a:pt x="276" y="264"/>
                    </a:cubicBezTo>
                    <a:cubicBezTo>
                      <a:pt x="279" y="251"/>
                      <a:pt x="283" y="240"/>
                      <a:pt x="283" y="240"/>
                    </a:cubicBezTo>
                    <a:lnTo>
                      <a:pt x="282" y="236"/>
                    </a:lnTo>
                    <a:lnTo>
                      <a:pt x="278" y="234"/>
                    </a:lnTo>
                    <a:cubicBezTo>
                      <a:pt x="278" y="234"/>
                      <a:pt x="182" y="236"/>
                      <a:pt x="105" y="236"/>
                    </a:cubicBezTo>
                    <a:cubicBezTo>
                      <a:pt x="82" y="236"/>
                      <a:pt x="59" y="236"/>
                      <a:pt x="43" y="235"/>
                    </a:cubicBezTo>
                    <a:cubicBezTo>
                      <a:pt x="35" y="235"/>
                      <a:pt x="28" y="235"/>
                      <a:pt x="23" y="234"/>
                    </a:cubicBezTo>
                    <a:lnTo>
                      <a:pt x="17" y="234"/>
                    </a:lnTo>
                    <a:lnTo>
                      <a:pt x="15" y="234"/>
                    </a:lnTo>
                    <a:lnTo>
                      <a:pt x="15" y="233"/>
                    </a:lnTo>
                    <a:lnTo>
                      <a:pt x="14" y="235"/>
                    </a:lnTo>
                    <a:lnTo>
                      <a:pt x="15" y="234"/>
                    </a:lnTo>
                    <a:lnTo>
                      <a:pt x="15" y="233"/>
                    </a:lnTo>
                    <a:lnTo>
                      <a:pt x="14" y="235"/>
                    </a:lnTo>
                    <a:lnTo>
                      <a:pt x="15" y="234"/>
                    </a:lnTo>
                    <a:lnTo>
                      <a:pt x="14" y="235"/>
                    </a:lnTo>
                    <a:lnTo>
                      <a:pt x="16" y="234"/>
                    </a:lnTo>
                    <a:lnTo>
                      <a:pt x="15" y="234"/>
                    </a:lnTo>
                    <a:lnTo>
                      <a:pt x="14" y="235"/>
                    </a:lnTo>
                    <a:lnTo>
                      <a:pt x="16" y="234"/>
                    </a:lnTo>
                    <a:cubicBezTo>
                      <a:pt x="15" y="233"/>
                      <a:pt x="14" y="231"/>
                      <a:pt x="13" y="226"/>
                    </a:cubicBezTo>
                    <a:cubicBezTo>
                      <a:pt x="10" y="213"/>
                      <a:pt x="9" y="188"/>
                      <a:pt x="9" y="164"/>
                    </a:cubicBezTo>
                    <a:cubicBezTo>
                      <a:pt x="9" y="146"/>
                      <a:pt x="10" y="129"/>
                      <a:pt x="11" y="115"/>
                    </a:cubicBezTo>
                    <a:cubicBezTo>
                      <a:pt x="12" y="109"/>
                      <a:pt x="12" y="103"/>
                      <a:pt x="13" y="99"/>
                    </a:cubicBezTo>
                    <a:lnTo>
                      <a:pt x="15" y="95"/>
                    </a:lnTo>
                    <a:lnTo>
                      <a:pt x="16" y="94"/>
                    </a:lnTo>
                    <a:lnTo>
                      <a:pt x="14" y="93"/>
                    </a:lnTo>
                    <a:lnTo>
                      <a:pt x="15" y="94"/>
                    </a:lnTo>
                    <a:lnTo>
                      <a:pt x="16" y="94"/>
                    </a:lnTo>
                    <a:lnTo>
                      <a:pt x="14" y="93"/>
                    </a:lnTo>
                    <a:lnTo>
                      <a:pt x="15" y="94"/>
                    </a:lnTo>
                    <a:lnTo>
                      <a:pt x="14" y="93"/>
                    </a:lnTo>
                    <a:lnTo>
                      <a:pt x="15" y="94"/>
                    </a:lnTo>
                    <a:lnTo>
                      <a:pt x="15" y="94"/>
                    </a:lnTo>
                    <a:lnTo>
                      <a:pt x="14" y="93"/>
                    </a:lnTo>
                    <a:lnTo>
                      <a:pt x="15" y="94"/>
                    </a:lnTo>
                    <a:cubicBezTo>
                      <a:pt x="15" y="94"/>
                      <a:pt x="19" y="93"/>
                      <a:pt x="24" y="93"/>
                    </a:cubicBezTo>
                    <a:cubicBezTo>
                      <a:pt x="40" y="92"/>
                      <a:pt x="71" y="92"/>
                      <a:pt x="106" y="92"/>
                    </a:cubicBezTo>
                    <a:cubicBezTo>
                      <a:pt x="183" y="92"/>
                      <a:pt x="278" y="93"/>
                      <a:pt x="278" y="93"/>
                    </a:cubicBezTo>
                    <a:lnTo>
                      <a:pt x="282" y="92"/>
                    </a:lnTo>
                    <a:lnTo>
                      <a:pt x="283" y="88"/>
                    </a:lnTo>
                    <a:cubicBezTo>
                      <a:pt x="283" y="88"/>
                      <a:pt x="279" y="77"/>
                      <a:pt x="276" y="63"/>
                    </a:cubicBezTo>
                    <a:cubicBezTo>
                      <a:pt x="272" y="49"/>
                      <a:pt x="269" y="32"/>
                      <a:pt x="269" y="21"/>
                    </a:cubicBezTo>
                    <a:cubicBezTo>
                      <a:pt x="269" y="17"/>
                      <a:pt x="269" y="14"/>
                      <a:pt x="270" y="12"/>
                    </a:cubicBezTo>
                    <a:lnTo>
                      <a:pt x="271" y="9"/>
                    </a:lnTo>
                    <a:lnTo>
                      <a:pt x="270" y="5"/>
                    </a:lnTo>
                    <a:lnTo>
                      <a:pt x="270" y="9"/>
                    </a:lnTo>
                    <a:lnTo>
                      <a:pt x="272" y="9"/>
                    </a:lnTo>
                    <a:lnTo>
                      <a:pt x="271" y="5"/>
                    </a:lnTo>
                    <a:lnTo>
                      <a:pt x="271" y="9"/>
                    </a:lnTo>
                    <a:lnTo>
                      <a:pt x="271" y="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77" name="Picture 8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 y="2586"/>
                <a:ext cx="105"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Rectangle 896"/>
              <p:cNvSpPr>
                <a:spLocks noChangeArrowheads="1"/>
              </p:cNvSpPr>
              <p:nvPr/>
            </p:nvSpPr>
            <p:spPr bwMode="auto">
              <a:xfrm>
                <a:off x="1052" y="2987"/>
                <a:ext cx="368"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2144" name="Rectangle 897"/>
              <p:cNvSpPr>
                <a:spLocks noChangeArrowheads="1"/>
              </p:cNvSpPr>
              <p:nvPr/>
            </p:nvSpPr>
            <p:spPr bwMode="auto">
              <a:xfrm>
                <a:off x="1105" y="3083"/>
                <a:ext cx="289"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2145" name="Freeform 898"/>
              <p:cNvSpPr>
                <a:spLocks noEditPoints="1"/>
              </p:cNvSpPr>
              <p:nvPr/>
            </p:nvSpPr>
            <p:spPr bwMode="auto">
              <a:xfrm>
                <a:off x="1227" y="2780"/>
                <a:ext cx="102" cy="42"/>
              </a:xfrm>
              <a:custGeom>
                <a:avLst/>
                <a:gdLst>
                  <a:gd name="T0" fmla="*/ 177 w 269"/>
                  <a:gd name="T1" fmla="*/ 0 h 111"/>
                  <a:gd name="T2" fmla="*/ 166 w 269"/>
                  <a:gd name="T3" fmla="*/ 0 h 111"/>
                  <a:gd name="T4" fmla="*/ 250 w 269"/>
                  <a:gd name="T5" fmla="*/ 85 h 111"/>
                  <a:gd name="T6" fmla="*/ 264 w 269"/>
                  <a:gd name="T7" fmla="*/ 111 h 111"/>
                  <a:gd name="T8" fmla="*/ 265 w 269"/>
                  <a:gd name="T9" fmla="*/ 110 h 111"/>
                  <a:gd name="T10" fmla="*/ 177 w 269"/>
                  <a:gd name="T11" fmla="*/ 0 h 111"/>
                  <a:gd name="T12" fmla="*/ 38 w 269"/>
                  <a:gd name="T13" fmla="*/ 0 h 111"/>
                  <a:gd name="T14" fmla="*/ 35 w 269"/>
                  <a:gd name="T15" fmla="*/ 0 h 111"/>
                  <a:gd name="T16" fmla="*/ 0 w 269"/>
                  <a:gd name="T17" fmla="*/ 31 h 111"/>
                  <a:gd name="T18" fmla="*/ 38 w 269"/>
                  <a:gd name="T19"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9" h="111">
                    <a:moveTo>
                      <a:pt x="177" y="0"/>
                    </a:moveTo>
                    <a:lnTo>
                      <a:pt x="166" y="0"/>
                    </a:lnTo>
                    <a:cubicBezTo>
                      <a:pt x="201" y="23"/>
                      <a:pt x="232" y="59"/>
                      <a:pt x="250" y="85"/>
                    </a:cubicBezTo>
                    <a:cubicBezTo>
                      <a:pt x="257" y="96"/>
                      <a:pt x="262" y="104"/>
                      <a:pt x="264" y="111"/>
                    </a:cubicBezTo>
                    <a:cubicBezTo>
                      <a:pt x="264" y="111"/>
                      <a:pt x="264" y="111"/>
                      <a:pt x="265" y="110"/>
                    </a:cubicBezTo>
                    <a:cubicBezTo>
                      <a:pt x="269" y="99"/>
                      <a:pt x="228" y="38"/>
                      <a:pt x="177" y="0"/>
                    </a:cubicBezTo>
                    <a:close/>
                    <a:moveTo>
                      <a:pt x="38" y="0"/>
                    </a:moveTo>
                    <a:lnTo>
                      <a:pt x="35" y="0"/>
                    </a:lnTo>
                    <a:cubicBezTo>
                      <a:pt x="22" y="9"/>
                      <a:pt x="11" y="20"/>
                      <a:pt x="0" y="31"/>
                    </a:cubicBezTo>
                    <a:cubicBezTo>
                      <a:pt x="12" y="20"/>
                      <a:pt x="24" y="9"/>
                      <a:pt x="38" y="0"/>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6" name="Freeform 899"/>
              <p:cNvSpPr>
                <a:spLocks/>
              </p:cNvSpPr>
              <p:nvPr/>
            </p:nvSpPr>
            <p:spPr bwMode="auto">
              <a:xfrm>
                <a:off x="1250" y="2769"/>
                <a:ext cx="34" cy="5"/>
              </a:xfrm>
              <a:custGeom>
                <a:avLst/>
                <a:gdLst>
                  <a:gd name="T0" fmla="*/ 46 w 88"/>
                  <a:gd name="T1" fmla="*/ 0 h 12"/>
                  <a:gd name="T2" fmla="*/ 41 w 88"/>
                  <a:gd name="T3" fmla="*/ 0 h 12"/>
                  <a:gd name="T4" fmla="*/ 0 w 88"/>
                  <a:gd name="T5" fmla="*/ 12 h 12"/>
                  <a:gd name="T6" fmla="*/ 9 w 88"/>
                  <a:gd name="T7" fmla="*/ 12 h 12"/>
                  <a:gd name="T8" fmla="*/ 37 w 88"/>
                  <a:gd name="T9" fmla="*/ 6 h 12"/>
                  <a:gd name="T10" fmla="*/ 42 w 88"/>
                  <a:gd name="T11" fmla="*/ 6 h 12"/>
                  <a:gd name="T12" fmla="*/ 71 w 88"/>
                  <a:gd name="T13" fmla="*/ 12 h 12"/>
                  <a:gd name="T14" fmla="*/ 88 w 88"/>
                  <a:gd name="T15" fmla="*/ 12 h 12"/>
                  <a:gd name="T16" fmla="*/ 46 w 88"/>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2">
                    <a:moveTo>
                      <a:pt x="46" y="0"/>
                    </a:moveTo>
                    <a:lnTo>
                      <a:pt x="41" y="0"/>
                    </a:lnTo>
                    <a:cubicBezTo>
                      <a:pt x="28" y="1"/>
                      <a:pt x="14" y="5"/>
                      <a:pt x="0" y="12"/>
                    </a:cubicBezTo>
                    <a:lnTo>
                      <a:pt x="9" y="12"/>
                    </a:lnTo>
                    <a:cubicBezTo>
                      <a:pt x="18" y="8"/>
                      <a:pt x="28" y="6"/>
                      <a:pt x="37" y="6"/>
                    </a:cubicBezTo>
                    <a:lnTo>
                      <a:pt x="42" y="6"/>
                    </a:lnTo>
                    <a:cubicBezTo>
                      <a:pt x="52" y="6"/>
                      <a:pt x="61" y="8"/>
                      <a:pt x="71" y="12"/>
                    </a:cubicBezTo>
                    <a:lnTo>
                      <a:pt x="88" y="12"/>
                    </a:lnTo>
                    <a:cubicBezTo>
                      <a:pt x="74" y="5"/>
                      <a:pt x="60" y="1"/>
                      <a:pt x="46" y="0"/>
                    </a:cubicBezTo>
                    <a:close/>
                  </a:path>
                </a:pathLst>
              </a:custGeom>
              <a:solidFill>
                <a:srgbClr val="998B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7" name="Freeform 900"/>
              <p:cNvSpPr>
                <a:spLocks noEditPoints="1"/>
              </p:cNvSpPr>
              <p:nvPr/>
            </p:nvSpPr>
            <p:spPr bwMode="auto">
              <a:xfrm>
                <a:off x="1240" y="2774"/>
                <a:ext cx="54" cy="6"/>
              </a:xfrm>
              <a:custGeom>
                <a:avLst/>
                <a:gdLst>
                  <a:gd name="T0" fmla="*/ 115 w 142"/>
                  <a:gd name="T1" fmla="*/ 0 h 16"/>
                  <a:gd name="T2" fmla="*/ 98 w 142"/>
                  <a:gd name="T3" fmla="*/ 0 h 16"/>
                  <a:gd name="T4" fmla="*/ 131 w 142"/>
                  <a:gd name="T5" fmla="*/ 16 h 16"/>
                  <a:gd name="T6" fmla="*/ 142 w 142"/>
                  <a:gd name="T7" fmla="*/ 16 h 16"/>
                  <a:gd name="T8" fmla="*/ 115 w 142"/>
                  <a:gd name="T9" fmla="*/ 0 h 16"/>
                  <a:gd name="T10" fmla="*/ 36 w 142"/>
                  <a:gd name="T11" fmla="*/ 0 h 16"/>
                  <a:gd name="T12" fmla="*/ 27 w 142"/>
                  <a:gd name="T13" fmla="*/ 0 h 16"/>
                  <a:gd name="T14" fmla="*/ 0 w 142"/>
                  <a:gd name="T15" fmla="*/ 16 h 16"/>
                  <a:gd name="T16" fmla="*/ 3 w 142"/>
                  <a:gd name="T17" fmla="*/ 16 h 16"/>
                  <a:gd name="T18" fmla="*/ 36 w 142"/>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6">
                    <a:moveTo>
                      <a:pt x="115" y="0"/>
                    </a:moveTo>
                    <a:lnTo>
                      <a:pt x="98" y="0"/>
                    </a:lnTo>
                    <a:cubicBezTo>
                      <a:pt x="109" y="4"/>
                      <a:pt x="120" y="9"/>
                      <a:pt x="131" y="16"/>
                    </a:cubicBezTo>
                    <a:lnTo>
                      <a:pt x="142" y="16"/>
                    </a:lnTo>
                    <a:cubicBezTo>
                      <a:pt x="133" y="10"/>
                      <a:pt x="124" y="4"/>
                      <a:pt x="115" y="0"/>
                    </a:cubicBezTo>
                    <a:close/>
                    <a:moveTo>
                      <a:pt x="36" y="0"/>
                    </a:moveTo>
                    <a:lnTo>
                      <a:pt x="27" y="0"/>
                    </a:lnTo>
                    <a:cubicBezTo>
                      <a:pt x="18" y="4"/>
                      <a:pt x="9" y="10"/>
                      <a:pt x="0" y="16"/>
                    </a:cubicBezTo>
                    <a:lnTo>
                      <a:pt x="3" y="16"/>
                    </a:lnTo>
                    <a:cubicBezTo>
                      <a:pt x="13" y="9"/>
                      <a:pt x="25" y="4"/>
                      <a:pt x="36" y="0"/>
                    </a:cubicBezTo>
                    <a:close/>
                  </a:path>
                </a:pathLst>
              </a:custGeom>
              <a:solidFill>
                <a:srgbClr val="24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8" name="Freeform 901"/>
              <p:cNvSpPr>
                <a:spLocks/>
              </p:cNvSpPr>
              <p:nvPr/>
            </p:nvSpPr>
            <p:spPr bwMode="auto">
              <a:xfrm>
                <a:off x="1296" y="2825"/>
                <a:ext cx="0" cy="37"/>
              </a:xfrm>
              <a:custGeom>
                <a:avLst/>
                <a:gdLst>
                  <a:gd name="T0" fmla="*/ 0 w 1"/>
                  <a:gd name="T1" fmla="*/ 0 h 99"/>
                  <a:gd name="T2" fmla="*/ 1 w 1"/>
                  <a:gd name="T3" fmla="*/ 99 h 99"/>
                  <a:gd name="T4" fmla="*/ 0 w 1"/>
                  <a:gd name="T5" fmla="*/ 0 h 99"/>
                  <a:gd name="T6" fmla="*/ 0 w 1"/>
                  <a:gd name="T7" fmla="*/ 0 h 99"/>
                </a:gdLst>
                <a:ahLst/>
                <a:cxnLst>
                  <a:cxn ang="0">
                    <a:pos x="T0" y="T1"/>
                  </a:cxn>
                  <a:cxn ang="0">
                    <a:pos x="T2" y="T3"/>
                  </a:cxn>
                  <a:cxn ang="0">
                    <a:pos x="T4" y="T5"/>
                  </a:cxn>
                  <a:cxn ang="0">
                    <a:pos x="T6" y="T7"/>
                  </a:cxn>
                </a:cxnLst>
                <a:rect l="0" t="0" r="r" b="b"/>
                <a:pathLst>
                  <a:path w="1" h="99">
                    <a:moveTo>
                      <a:pt x="0" y="0"/>
                    </a:moveTo>
                    <a:cubicBezTo>
                      <a:pt x="0" y="15"/>
                      <a:pt x="1" y="54"/>
                      <a:pt x="1" y="99"/>
                    </a:cubicBezTo>
                    <a:cubicBezTo>
                      <a:pt x="1" y="59"/>
                      <a:pt x="0" y="21"/>
                      <a:pt x="0" y="0"/>
                    </a:cubicBezTo>
                    <a:cubicBezTo>
                      <a:pt x="0" y="0"/>
                      <a:pt x="0" y="0"/>
                      <a:pt x="0" y="0"/>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0" name="Freeform 903"/>
              <p:cNvSpPr>
                <a:spLocks/>
              </p:cNvSpPr>
              <p:nvPr/>
            </p:nvSpPr>
            <p:spPr bwMode="auto">
              <a:xfrm>
                <a:off x="1203" y="2772"/>
                <a:ext cx="125" cy="156"/>
              </a:xfrm>
              <a:custGeom>
                <a:avLst/>
                <a:gdLst>
                  <a:gd name="T0" fmla="*/ 1 w 327"/>
                  <a:gd name="T1" fmla="*/ 142 h 412"/>
                  <a:gd name="T2" fmla="*/ 1 w 327"/>
                  <a:gd name="T3" fmla="*/ 144 h 412"/>
                  <a:gd name="T4" fmla="*/ 21 w 327"/>
                  <a:gd name="T5" fmla="*/ 152 h 412"/>
                  <a:gd name="T6" fmla="*/ 89 w 327"/>
                  <a:gd name="T7" fmla="*/ 134 h 412"/>
                  <a:gd name="T8" fmla="*/ 83 w 327"/>
                  <a:gd name="T9" fmla="*/ 306 h 412"/>
                  <a:gd name="T10" fmla="*/ 85 w 327"/>
                  <a:gd name="T11" fmla="*/ 390 h 412"/>
                  <a:gd name="T12" fmla="*/ 87 w 327"/>
                  <a:gd name="T13" fmla="*/ 401 h 412"/>
                  <a:gd name="T14" fmla="*/ 87 w 327"/>
                  <a:gd name="T15" fmla="*/ 401 h 412"/>
                  <a:gd name="T16" fmla="*/ 164 w 327"/>
                  <a:gd name="T17" fmla="*/ 412 h 412"/>
                  <a:gd name="T18" fmla="*/ 230 w 327"/>
                  <a:gd name="T19" fmla="*/ 407 h 412"/>
                  <a:gd name="T20" fmla="*/ 242 w 327"/>
                  <a:gd name="T21" fmla="*/ 396 h 412"/>
                  <a:gd name="T22" fmla="*/ 242 w 327"/>
                  <a:gd name="T23" fmla="*/ 134 h 412"/>
                  <a:gd name="T24" fmla="*/ 237 w 327"/>
                  <a:gd name="T25" fmla="*/ 138 h 412"/>
                  <a:gd name="T26" fmla="*/ 318 w 327"/>
                  <a:gd name="T27" fmla="*/ 151 h 412"/>
                  <a:gd name="T28" fmla="*/ 327 w 327"/>
                  <a:gd name="T29" fmla="*/ 140 h 412"/>
                  <a:gd name="T30" fmla="*/ 166 w 327"/>
                  <a:gd name="T31" fmla="*/ 0 h 412"/>
                  <a:gd name="T32" fmla="*/ 53 w 327"/>
                  <a:gd name="T33" fmla="*/ 61 h 412"/>
                  <a:gd name="T34" fmla="*/ 0 w 327"/>
                  <a:gd name="T35" fmla="*/ 140 h 412"/>
                  <a:gd name="T36" fmla="*/ 1 w 327"/>
                  <a:gd name="T37" fmla="*/ 142 h 412"/>
                  <a:gd name="T38" fmla="*/ 9 w 327"/>
                  <a:gd name="T39" fmla="*/ 140 h 412"/>
                  <a:gd name="T40" fmla="*/ 161 w 327"/>
                  <a:gd name="T41" fmla="*/ 9 h 412"/>
                  <a:gd name="T42" fmla="*/ 161 w 327"/>
                  <a:gd name="T43" fmla="*/ 9 h 412"/>
                  <a:gd name="T44" fmla="*/ 166 w 327"/>
                  <a:gd name="T45" fmla="*/ 5 h 412"/>
                  <a:gd name="T46" fmla="*/ 268 w 327"/>
                  <a:gd name="T47" fmla="*/ 68 h 412"/>
                  <a:gd name="T48" fmla="*/ 319 w 327"/>
                  <a:gd name="T49" fmla="*/ 140 h 412"/>
                  <a:gd name="T50" fmla="*/ 319 w 327"/>
                  <a:gd name="T51" fmla="*/ 141 h 412"/>
                  <a:gd name="T52" fmla="*/ 319 w 327"/>
                  <a:gd name="T53" fmla="*/ 141 h 412"/>
                  <a:gd name="T54" fmla="*/ 316 w 327"/>
                  <a:gd name="T55" fmla="*/ 142 h 412"/>
                  <a:gd name="T56" fmla="*/ 264 w 327"/>
                  <a:gd name="T57" fmla="*/ 136 h 412"/>
                  <a:gd name="T58" fmla="*/ 236 w 327"/>
                  <a:gd name="T59" fmla="*/ 130 h 412"/>
                  <a:gd name="T60" fmla="*/ 236 w 327"/>
                  <a:gd name="T61" fmla="*/ 306 h 412"/>
                  <a:gd name="T62" fmla="*/ 234 w 327"/>
                  <a:gd name="T63" fmla="*/ 389 h 412"/>
                  <a:gd name="T64" fmla="*/ 233 w 327"/>
                  <a:gd name="T65" fmla="*/ 397 h 412"/>
                  <a:gd name="T66" fmla="*/ 235 w 327"/>
                  <a:gd name="T67" fmla="*/ 397 h 412"/>
                  <a:gd name="T68" fmla="*/ 233 w 327"/>
                  <a:gd name="T69" fmla="*/ 397 h 412"/>
                  <a:gd name="T70" fmla="*/ 233 w 327"/>
                  <a:gd name="T71" fmla="*/ 397 h 412"/>
                  <a:gd name="T72" fmla="*/ 234 w 327"/>
                  <a:gd name="T73" fmla="*/ 396 h 412"/>
                  <a:gd name="T74" fmla="*/ 235 w 327"/>
                  <a:gd name="T75" fmla="*/ 397 h 412"/>
                  <a:gd name="T76" fmla="*/ 226 w 327"/>
                  <a:gd name="T77" fmla="*/ 399 h 412"/>
                  <a:gd name="T78" fmla="*/ 115 w 327"/>
                  <a:gd name="T79" fmla="*/ 401 h 412"/>
                  <a:gd name="T80" fmla="*/ 94 w 327"/>
                  <a:gd name="T81" fmla="*/ 397 h 412"/>
                  <a:gd name="T82" fmla="*/ 93 w 327"/>
                  <a:gd name="T83" fmla="*/ 397 h 412"/>
                  <a:gd name="T84" fmla="*/ 94 w 327"/>
                  <a:gd name="T85" fmla="*/ 396 h 412"/>
                  <a:gd name="T86" fmla="*/ 94 w 327"/>
                  <a:gd name="T87" fmla="*/ 397 h 412"/>
                  <a:gd name="T88" fmla="*/ 94 w 327"/>
                  <a:gd name="T89" fmla="*/ 397 h 412"/>
                  <a:gd name="T90" fmla="*/ 93 w 327"/>
                  <a:gd name="T91" fmla="*/ 397 h 412"/>
                  <a:gd name="T92" fmla="*/ 93 w 327"/>
                  <a:gd name="T93" fmla="*/ 388 h 412"/>
                  <a:gd name="T94" fmla="*/ 93 w 327"/>
                  <a:gd name="T95" fmla="*/ 134 h 412"/>
                  <a:gd name="T96" fmla="*/ 88 w 327"/>
                  <a:gd name="T97" fmla="*/ 129 h 412"/>
                  <a:gd name="T98" fmla="*/ 21 w 327"/>
                  <a:gd name="T99" fmla="*/ 143 h 412"/>
                  <a:gd name="T100" fmla="*/ 9 w 327"/>
                  <a:gd name="T101" fmla="*/ 140 h 412"/>
                  <a:gd name="T102" fmla="*/ 9 w 327"/>
                  <a:gd name="T103" fmla="*/ 141 h 412"/>
                  <a:gd name="T104" fmla="*/ 5 w 327"/>
                  <a:gd name="T105" fmla="*/ 141 h 412"/>
                  <a:gd name="T106" fmla="*/ 5 w 327"/>
                  <a:gd name="T107" fmla="*/ 141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7" h="412">
                    <a:moveTo>
                      <a:pt x="5" y="141"/>
                    </a:moveTo>
                    <a:lnTo>
                      <a:pt x="1" y="142"/>
                    </a:lnTo>
                    <a:lnTo>
                      <a:pt x="1" y="143"/>
                    </a:lnTo>
                    <a:lnTo>
                      <a:pt x="1" y="144"/>
                    </a:lnTo>
                    <a:cubicBezTo>
                      <a:pt x="3" y="148"/>
                      <a:pt x="6" y="150"/>
                      <a:pt x="9" y="151"/>
                    </a:cubicBezTo>
                    <a:cubicBezTo>
                      <a:pt x="13" y="152"/>
                      <a:pt x="16" y="152"/>
                      <a:pt x="21" y="152"/>
                    </a:cubicBezTo>
                    <a:cubicBezTo>
                      <a:pt x="47" y="152"/>
                      <a:pt x="90" y="138"/>
                      <a:pt x="90" y="138"/>
                    </a:cubicBezTo>
                    <a:lnTo>
                      <a:pt x="89" y="134"/>
                    </a:lnTo>
                    <a:lnTo>
                      <a:pt x="85" y="134"/>
                    </a:lnTo>
                    <a:cubicBezTo>
                      <a:pt x="85" y="134"/>
                      <a:pt x="83" y="230"/>
                      <a:pt x="83" y="306"/>
                    </a:cubicBezTo>
                    <a:cubicBezTo>
                      <a:pt x="83" y="330"/>
                      <a:pt x="83" y="352"/>
                      <a:pt x="84" y="369"/>
                    </a:cubicBezTo>
                    <a:cubicBezTo>
                      <a:pt x="84" y="377"/>
                      <a:pt x="84" y="384"/>
                      <a:pt x="85" y="390"/>
                    </a:cubicBezTo>
                    <a:lnTo>
                      <a:pt x="85" y="396"/>
                    </a:lnTo>
                    <a:lnTo>
                      <a:pt x="87" y="401"/>
                    </a:lnTo>
                    <a:lnTo>
                      <a:pt x="90" y="399"/>
                    </a:lnTo>
                    <a:lnTo>
                      <a:pt x="87" y="401"/>
                    </a:lnTo>
                    <a:cubicBezTo>
                      <a:pt x="89" y="405"/>
                      <a:pt x="93" y="406"/>
                      <a:pt x="97" y="407"/>
                    </a:cubicBezTo>
                    <a:cubicBezTo>
                      <a:pt x="111" y="410"/>
                      <a:pt x="137" y="412"/>
                      <a:pt x="164" y="412"/>
                    </a:cubicBezTo>
                    <a:cubicBezTo>
                      <a:pt x="182" y="412"/>
                      <a:pt x="199" y="411"/>
                      <a:pt x="213" y="410"/>
                    </a:cubicBezTo>
                    <a:cubicBezTo>
                      <a:pt x="220" y="409"/>
                      <a:pt x="226" y="408"/>
                      <a:pt x="230" y="407"/>
                    </a:cubicBezTo>
                    <a:cubicBezTo>
                      <a:pt x="235" y="406"/>
                      <a:pt x="238" y="405"/>
                      <a:pt x="241" y="401"/>
                    </a:cubicBezTo>
                    <a:lnTo>
                      <a:pt x="242" y="396"/>
                    </a:lnTo>
                    <a:cubicBezTo>
                      <a:pt x="244" y="384"/>
                      <a:pt x="244" y="349"/>
                      <a:pt x="244" y="306"/>
                    </a:cubicBezTo>
                    <a:cubicBezTo>
                      <a:pt x="244" y="230"/>
                      <a:pt x="242" y="134"/>
                      <a:pt x="242" y="134"/>
                    </a:cubicBezTo>
                    <a:lnTo>
                      <a:pt x="238" y="134"/>
                    </a:lnTo>
                    <a:lnTo>
                      <a:pt x="237" y="138"/>
                    </a:lnTo>
                    <a:cubicBezTo>
                      <a:pt x="237" y="138"/>
                      <a:pt x="281" y="152"/>
                      <a:pt x="307" y="152"/>
                    </a:cubicBezTo>
                    <a:cubicBezTo>
                      <a:pt x="311" y="152"/>
                      <a:pt x="315" y="152"/>
                      <a:pt x="318" y="151"/>
                    </a:cubicBezTo>
                    <a:cubicBezTo>
                      <a:pt x="322" y="150"/>
                      <a:pt x="325" y="148"/>
                      <a:pt x="326" y="144"/>
                    </a:cubicBezTo>
                    <a:lnTo>
                      <a:pt x="327" y="140"/>
                    </a:lnTo>
                    <a:cubicBezTo>
                      <a:pt x="327" y="132"/>
                      <a:pt x="321" y="122"/>
                      <a:pt x="312" y="107"/>
                    </a:cubicBezTo>
                    <a:cubicBezTo>
                      <a:pt x="284" y="66"/>
                      <a:pt x="222" y="2"/>
                      <a:pt x="166" y="0"/>
                    </a:cubicBezTo>
                    <a:lnTo>
                      <a:pt x="161" y="0"/>
                    </a:lnTo>
                    <a:cubicBezTo>
                      <a:pt x="123" y="1"/>
                      <a:pt x="84" y="30"/>
                      <a:pt x="53" y="61"/>
                    </a:cubicBezTo>
                    <a:cubicBezTo>
                      <a:pt x="38" y="77"/>
                      <a:pt x="25" y="93"/>
                      <a:pt x="15" y="107"/>
                    </a:cubicBezTo>
                    <a:cubicBezTo>
                      <a:pt x="6" y="121"/>
                      <a:pt x="1" y="132"/>
                      <a:pt x="0" y="140"/>
                    </a:cubicBezTo>
                    <a:lnTo>
                      <a:pt x="0" y="141"/>
                    </a:lnTo>
                    <a:lnTo>
                      <a:pt x="1" y="142"/>
                    </a:lnTo>
                    <a:lnTo>
                      <a:pt x="5" y="141"/>
                    </a:lnTo>
                    <a:lnTo>
                      <a:pt x="9" y="140"/>
                    </a:lnTo>
                    <a:cubicBezTo>
                      <a:pt x="8" y="137"/>
                      <a:pt x="14" y="126"/>
                      <a:pt x="22" y="112"/>
                    </a:cubicBezTo>
                    <a:cubicBezTo>
                      <a:pt x="49" y="72"/>
                      <a:pt x="111" y="10"/>
                      <a:pt x="161" y="9"/>
                    </a:cubicBezTo>
                    <a:lnTo>
                      <a:pt x="161" y="5"/>
                    </a:lnTo>
                    <a:lnTo>
                      <a:pt x="161" y="9"/>
                    </a:lnTo>
                    <a:lnTo>
                      <a:pt x="166" y="9"/>
                    </a:lnTo>
                    <a:lnTo>
                      <a:pt x="166" y="5"/>
                    </a:lnTo>
                    <a:lnTo>
                      <a:pt x="166" y="9"/>
                    </a:lnTo>
                    <a:cubicBezTo>
                      <a:pt x="200" y="10"/>
                      <a:pt x="238" y="37"/>
                      <a:pt x="268" y="68"/>
                    </a:cubicBezTo>
                    <a:cubicBezTo>
                      <a:pt x="283" y="83"/>
                      <a:pt x="296" y="99"/>
                      <a:pt x="305" y="113"/>
                    </a:cubicBezTo>
                    <a:cubicBezTo>
                      <a:pt x="314" y="126"/>
                      <a:pt x="319" y="137"/>
                      <a:pt x="319" y="140"/>
                    </a:cubicBezTo>
                    <a:lnTo>
                      <a:pt x="319" y="141"/>
                    </a:lnTo>
                    <a:lnTo>
                      <a:pt x="319" y="141"/>
                    </a:lnTo>
                    <a:lnTo>
                      <a:pt x="319" y="141"/>
                    </a:lnTo>
                    <a:lnTo>
                      <a:pt x="319" y="141"/>
                    </a:lnTo>
                    <a:lnTo>
                      <a:pt x="319" y="141"/>
                    </a:lnTo>
                    <a:lnTo>
                      <a:pt x="316" y="142"/>
                    </a:lnTo>
                    <a:cubicBezTo>
                      <a:pt x="314" y="143"/>
                      <a:pt x="311" y="143"/>
                      <a:pt x="307" y="143"/>
                    </a:cubicBezTo>
                    <a:cubicBezTo>
                      <a:pt x="295" y="143"/>
                      <a:pt x="278" y="140"/>
                      <a:pt x="264" y="136"/>
                    </a:cubicBezTo>
                    <a:cubicBezTo>
                      <a:pt x="250" y="133"/>
                      <a:pt x="240" y="129"/>
                      <a:pt x="240" y="129"/>
                    </a:cubicBezTo>
                    <a:lnTo>
                      <a:pt x="236" y="130"/>
                    </a:lnTo>
                    <a:lnTo>
                      <a:pt x="234" y="134"/>
                    </a:lnTo>
                    <a:cubicBezTo>
                      <a:pt x="234" y="134"/>
                      <a:pt x="236" y="230"/>
                      <a:pt x="236" y="306"/>
                    </a:cubicBezTo>
                    <a:cubicBezTo>
                      <a:pt x="236" y="330"/>
                      <a:pt x="236" y="352"/>
                      <a:pt x="235" y="369"/>
                    </a:cubicBezTo>
                    <a:cubicBezTo>
                      <a:pt x="235" y="377"/>
                      <a:pt x="235" y="384"/>
                      <a:pt x="234" y="389"/>
                    </a:cubicBezTo>
                    <a:lnTo>
                      <a:pt x="234" y="395"/>
                    </a:lnTo>
                    <a:lnTo>
                      <a:pt x="233" y="397"/>
                    </a:lnTo>
                    <a:lnTo>
                      <a:pt x="233" y="397"/>
                    </a:lnTo>
                    <a:lnTo>
                      <a:pt x="235" y="397"/>
                    </a:lnTo>
                    <a:lnTo>
                      <a:pt x="233" y="397"/>
                    </a:lnTo>
                    <a:lnTo>
                      <a:pt x="233" y="397"/>
                    </a:lnTo>
                    <a:lnTo>
                      <a:pt x="235" y="397"/>
                    </a:lnTo>
                    <a:lnTo>
                      <a:pt x="233" y="397"/>
                    </a:lnTo>
                    <a:lnTo>
                      <a:pt x="235" y="397"/>
                    </a:lnTo>
                    <a:lnTo>
                      <a:pt x="234" y="396"/>
                    </a:lnTo>
                    <a:lnTo>
                      <a:pt x="233" y="397"/>
                    </a:lnTo>
                    <a:lnTo>
                      <a:pt x="235" y="397"/>
                    </a:lnTo>
                    <a:lnTo>
                      <a:pt x="234" y="396"/>
                    </a:lnTo>
                    <a:cubicBezTo>
                      <a:pt x="233" y="397"/>
                      <a:pt x="230" y="398"/>
                      <a:pt x="226" y="399"/>
                    </a:cubicBezTo>
                    <a:cubicBezTo>
                      <a:pt x="213" y="402"/>
                      <a:pt x="188" y="403"/>
                      <a:pt x="164" y="403"/>
                    </a:cubicBezTo>
                    <a:cubicBezTo>
                      <a:pt x="147" y="403"/>
                      <a:pt x="129" y="402"/>
                      <a:pt x="115" y="401"/>
                    </a:cubicBezTo>
                    <a:cubicBezTo>
                      <a:pt x="109" y="400"/>
                      <a:pt x="103" y="399"/>
                      <a:pt x="99" y="398"/>
                    </a:cubicBezTo>
                    <a:lnTo>
                      <a:pt x="94" y="397"/>
                    </a:lnTo>
                    <a:lnTo>
                      <a:pt x="94" y="396"/>
                    </a:lnTo>
                    <a:lnTo>
                      <a:pt x="93" y="397"/>
                    </a:lnTo>
                    <a:lnTo>
                      <a:pt x="94" y="397"/>
                    </a:lnTo>
                    <a:lnTo>
                      <a:pt x="94" y="396"/>
                    </a:lnTo>
                    <a:lnTo>
                      <a:pt x="93" y="397"/>
                    </a:lnTo>
                    <a:lnTo>
                      <a:pt x="94" y="397"/>
                    </a:lnTo>
                    <a:lnTo>
                      <a:pt x="93" y="397"/>
                    </a:lnTo>
                    <a:lnTo>
                      <a:pt x="94" y="397"/>
                    </a:lnTo>
                    <a:lnTo>
                      <a:pt x="94" y="397"/>
                    </a:lnTo>
                    <a:lnTo>
                      <a:pt x="93" y="397"/>
                    </a:lnTo>
                    <a:lnTo>
                      <a:pt x="94" y="397"/>
                    </a:lnTo>
                    <a:cubicBezTo>
                      <a:pt x="94" y="396"/>
                      <a:pt x="93" y="393"/>
                      <a:pt x="93" y="388"/>
                    </a:cubicBezTo>
                    <a:cubicBezTo>
                      <a:pt x="92" y="372"/>
                      <a:pt x="92" y="341"/>
                      <a:pt x="92" y="306"/>
                    </a:cubicBezTo>
                    <a:cubicBezTo>
                      <a:pt x="92" y="230"/>
                      <a:pt x="93" y="134"/>
                      <a:pt x="93" y="134"/>
                    </a:cubicBezTo>
                    <a:lnTo>
                      <a:pt x="92" y="130"/>
                    </a:lnTo>
                    <a:lnTo>
                      <a:pt x="88" y="129"/>
                    </a:lnTo>
                    <a:cubicBezTo>
                      <a:pt x="88" y="129"/>
                      <a:pt x="77" y="133"/>
                      <a:pt x="63" y="136"/>
                    </a:cubicBezTo>
                    <a:cubicBezTo>
                      <a:pt x="49" y="140"/>
                      <a:pt x="32" y="143"/>
                      <a:pt x="21" y="143"/>
                    </a:cubicBezTo>
                    <a:cubicBezTo>
                      <a:pt x="17" y="143"/>
                      <a:pt x="14" y="143"/>
                      <a:pt x="12" y="142"/>
                    </a:cubicBezTo>
                    <a:lnTo>
                      <a:pt x="9" y="140"/>
                    </a:lnTo>
                    <a:lnTo>
                      <a:pt x="5" y="142"/>
                    </a:lnTo>
                    <a:lnTo>
                      <a:pt x="9" y="141"/>
                    </a:lnTo>
                    <a:lnTo>
                      <a:pt x="9" y="139"/>
                    </a:lnTo>
                    <a:lnTo>
                      <a:pt x="5" y="141"/>
                    </a:lnTo>
                    <a:lnTo>
                      <a:pt x="9" y="140"/>
                    </a:lnTo>
                    <a:lnTo>
                      <a:pt x="5" y="1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3" name="Rectangle 906"/>
              <p:cNvSpPr>
                <a:spLocks noChangeArrowheads="1"/>
              </p:cNvSpPr>
              <p:nvPr/>
            </p:nvSpPr>
            <p:spPr bwMode="auto">
              <a:xfrm>
                <a:off x="1883" y="2479"/>
                <a:ext cx="559" cy="323"/>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4" name="Freeform 907"/>
              <p:cNvSpPr>
                <a:spLocks/>
              </p:cNvSpPr>
              <p:nvPr/>
            </p:nvSpPr>
            <p:spPr bwMode="auto">
              <a:xfrm>
                <a:off x="1879" y="2476"/>
                <a:ext cx="567" cy="330"/>
              </a:xfrm>
              <a:custGeom>
                <a:avLst/>
                <a:gdLst>
                  <a:gd name="T0" fmla="*/ 10 w 1488"/>
                  <a:gd name="T1" fmla="*/ 9 h 871"/>
                  <a:gd name="T2" fmla="*/ 10 w 1488"/>
                  <a:gd name="T3" fmla="*/ 19 h 871"/>
                  <a:gd name="T4" fmla="*/ 1469 w 1488"/>
                  <a:gd name="T5" fmla="*/ 19 h 871"/>
                  <a:gd name="T6" fmla="*/ 1469 w 1488"/>
                  <a:gd name="T7" fmla="*/ 851 h 871"/>
                  <a:gd name="T8" fmla="*/ 20 w 1488"/>
                  <a:gd name="T9" fmla="*/ 851 h 871"/>
                  <a:gd name="T10" fmla="*/ 20 w 1488"/>
                  <a:gd name="T11" fmla="*/ 9 h 871"/>
                  <a:gd name="T12" fmla="*/ 10 w 1488"/>
                  <a:gd name="T13" fmla="*/ 9 h 871"/>
                  <a:gd name="T14" fmla="*/ 10 w 1488"/>
                  <a:gd name="T15" fmla="*/ 19 h 871"/>
                  <a:gd name="T16" fmla="*/ 10 w 1488"/>
                  <a:gd name="T17" fmla="*/ 9 h 871"/>
                  <a:gd name="T18" fmla="*/ 0 w 1488"/>
                  <a:gd name="T19" fmla="*/ 9 h 871"/>
                  <a:gd name="T20" fmla="*/ 0 w 1488"/>
                  <a:gd name="T21" fmla="*/ 861 h 871"/>
                  <a:gd name="T22" fmla="*/ 3 w 1488"/>
                  <a:gd name="T23" fmla="*/ 868 h 871"/>
                  <a:gd name="T24" fmla="*/ 10 w 1488"/>
                  <a:gd name="T25" fmla="*/ 871 h 871"/>
                  <a:gd name="T26" fmla="*/ 1478 w 1488"/>
                  <a:gd name="T27" fmla="*/ 871 h 871"/>
                  <a:gd name="T28" fmla="*/ 1485 w 1488"/>
                  <a:gd name="T29" fmla="*/ 868 h 871"/>
                  <a:gd name="T30" fmla="*/ 1488 w 1488"/>
                  <a:gd name="T31" fmla="*/ 861 h 871"/>
                  <a:gd name="T32" fmla="*/ 1488 w 1488"/>
                  <a:gd name="T33" fmla="*/ 9 h 871"/>
                  <a:gd name="T34" fmla="*/ 1485 w 1488"/>
                  <a:gd name="T35" fmla="*/ 2 h 871"/>
                  <a:gd name="T36" fmla="*/ 1478 w 1488"/>
                  <a:gd name="T37" fmla="*/ 0 h 871"/>
                  <a:gd name="T38" fmla="*/ 10 w 1488"/>
                  <a:gd name="T39" fmla="*/ 0 h 871"/>
                  <a:gd name="T40" fmla="*/ 3 w 1488"/>
                  <a:gd name="T41" fmla="*/ 2 h 871"/>
                  <a:gd name="T42" fmla="*/ 0 w 1488"/>
                  <a:gd name="T43" fmla="*/ 9 h 871"/>
                  <a:gd name="T44" fmla="*/ 10 w 1488"/>
                  <a:gd name="T45" fmla="*/ 9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88" h="871">
                    <a:moveTo>
                      <a:pt x="10" y="9"/>
                    </a:moveTo>
                    <a:lnTo>
                      <a:pt x="10" y="19"/>
                    </a:lnTo>
                    <a:lnTo>
                      <a:pt x="1469" y="19"/>
                    </a:lnTo>
                    <a:lnTo>
                      <a:pt x="1469" y="851"/>
                    </a:lnTo>
                    <a:lnTo>
                      <a:pt x="20" y="851"/>
                    </a:lnTo>
                    <a:lnTo>
                      <a:pt x="20" y="9"/>
                    </a:lnTo>
                    <a:lnTo>
                      <a:pt x="10" y="9"/>
                    </a:lnTo>
                    <a:lnTo>
                      <a:pt x="10" y="19"/>
                    </a:lnTo>
                    <a:lnTo>
                      <a:pt x="10" y="9"/>
                    </a:lnTo>
                    <a:lnTo>
                      <a:pt x="0" y="9"/>
                    </a:lnTo>
                    <a:lnTo>
                      <a:pt x="0" y="861"/>
                    </a:lnTo>
                    <a:lnTo>
                      <a:pt x="3" y="868"/>
                    </a:lnTo>
                    <a:lnTo>
                      <a:pt x="10" y="871"/>
                    </a:lnTo>
                    <a:lnTo>
                      <a:pt x="1478" y="871"/>
                    </a:lnTo>
                    <a:lnTo>
                      <a:pt x="1485" y="868"/>
                    </a:lnTo>
                    <a:lnTo>
                      <a:pt x="1488" y="861"/>
                    </a:lnTo>
                    <a:lnTo>
                      <a:pt x="1488" y="9"/>
                    </a:lnTo>
                    <a:lnTo>
                      <a:pt x="1485" y="2"/>
                    </a:lnTo>
                    <a:lnTo>
                      <a:pt x="1478" y="0"/>
                    </a:lnTo>
                    <a:lnTo>
                      <a:pt x="10" y="0"/>
                    </a:lnTo>
                    <a:lnTo>
                      <a:pt x="3" y="2"/>
                    </a:lnTo>
                    <a:lnTo>
                      <a:pt x="0" y="9"/>
                    </a:lnTo>
                    <a:lnTo>
                      <a:pt x="10" y="9"/>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5" name="Rectangle 908"/>
              <p:cNvSpPr>
                <a:spLocks noChangeArrowheads="1"/>
              </p:cNvSpPr>
              <p:nvPr/>
            </p:nvSpPr>
            <p:spPr bwMode="auto">
              <a:xfrm>
                <a:off x="1885" y="2912"/>
                <a:ext cx="570" cy="334"/>
              </a:xfrm>
              <a:prstGeom prst="rect">
                <a:avLst/>
              </a:prstGeom>
              <a:solidFill>
                <a:srgbClr val="D9BD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6" name="Freeform 909"/>
              <p:cNvSpPr>
                <a:spLocks/>
              </p:cNvSpPr>
              <p:nvPr/>
            </p:nvSpPr>
            <p:spPr bwMode="auto">
              <a:xfrm>
                <a:off x="1881" y="2908"/>
                <a:ext cx="578" cy="342"/>
              </a:xfrm>
              <a:custGeom>
                <a:avLst/>
                <a:gdLst>
                  <a:gd name="T0" fmla="*/ 10 w 1518"/>
                  <a:gd name="T1" fmla="*/ 10 h 902"/>
                  <a:gd name="T2" fmla="*/ 10 w 1518"/>
                  <a:gd name="T3" fmla="*/ 20 h 902"/>
                  <a:gd name="T4" fmla="*/ 1498 w 1518"/>
                  <a:gd name="T5" fmla="*/ 20 h 902"/>
                  <a:gd name="T6" fmla="*/ 1498 w 1518"/>
                  <a:gd name="T7" fmla="*/ 882 h 902"/>
                  <a:gd name="T8" fmla="*/ 20 w 1518"/>
                  <a:gd name="T9" fmla="*/ 882 h 902"/>
                  <a:gd name="T10" fmla="*/ 20 w 1518"/>
                  <a:gd name="T11" fmla="*/ 10 h 902"/>
                  <a:gd name="T12" fmla="*/ 10 w 1518"/>
                  <a:gd name="T13" fmla="*/ 10 h 902"/>
                  <a:gd name="T14" fmla="*/ 10 w 1518"/>
                  <a:gd name="T15" fmla="*/ 20 h 902"/>
                  <a:gd name="T16" fmla="*/ 10 w 1518"/>
                  <a:gd name="T17" fmla="*/ 10 h 902"/>
                  <a:gd name="T18" fmla="*/ 0 w 1518"/>
                  <a:gd name="T19" fmla="*/ 10 h 902"/>
                  <a:gd name="T20" fmla="*/ 0 w 1518"/>
                  <a:gd name="T21" fmla="*/ 892 h 902"/>
                  <a:gd name="T22" fmla="*/ 3 w 1518"/>
                  <a:gd name="T23" fmla="*/ 899 h 902"/>
                  <a:gd name="T24" fmla="*/ 10 w 1518"/>
                  <a:gd name="T25" fmla="*/ 902 h 902"/>
                  <a:gd name="T26" fmla="*/ 1508 w 1518"/>
                  <a:gd name="T27" fmla="*/ 902 h 902"/>
                  <a:gd name="T28" fmla="*/ 1515 w 1518"/>
                  <a:gd name="T29" fmla="*/ 899 h 902"/>
                  <a:gd name="T30" fmla="*/ 1518 w 1518"/>
                  <a:gd name="T31" fmla="*/ 892 h 902"/>
                  <a:gd name="T32" fmla="*/ 1518 w 1518"/>
                  <a:gd name="T33" fmla="*/ 10 h 902"/>
                  <a:gd name="T34" fmla="*/ 1515 w 1518"/>
                  <a:gd name="T35" fmla="*/ 3 h 902"/>
                  <a:gd name="T36" fmla="*/ 1508 w 1518"/>
                  <a:gd name="T37" fmla="*/ 0 h 902"/>
                  <a:gd name="T38" fmla="*/ 10 w 1518"/>
                  <a:gd name="T39" fmla="*/ 0 h 902"/>
                  <a:gd name="T40" fmla="*/ 3 w 1518"/>
                  <a:gd name="T41" fmla="*/ 3 h 902"/>
                  <a:gd name="T42" fmla="*/ 0 w 1518"/>
                  <a:gd name="T43" fmla="*/ 10 h 902"/>
                  <a:gd name="T44" fmla="*/ 10 w 1518"/>
                  <a:gd name="T45" fmla="*/ 1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18" h="902">
                    <a:moveTo>
                      <a:pt x="10" y="10"/>
                    </a:moveTo>
                    <a:lnTo>
                      <a:pt x="10" y="20"/>
                    </a:lnTo>
                    <a:lnTo>
                      <a:pt x="1498" y="20"/>
                    </a:lnTo>
                    <a:lnTo>
                      <a:pt x="1498" y="882"/>
                    </a:lnTo>
                    <a:lnTo>
                      <a:pt x="20" y="882"/>
                    </a:lnTo>
                    <a:lnTo>
                      <a:pt x="20" y="10"/>
                    </a:lnTo>
                    <a:lnTo>
                      <a:pt x="10" y="10"/>
                    </a:lnTo>
                    <a:lnTo>
                      <a:pt x="10" y="20"/>
                    </a:lnTo>
                    <a:lnTo>
                      <a:pt x="10" y="10"/>
                    </a:lnTo>
                    <a:lnTo>
                      <a:pt x="0" y="10"/>
                    </a:lnTo>
                    <a:lnTo>
                      <a:pt x="0" y="892"/>
                    </a:lnTo>
                    <a:lnTo>
                      <a:pt x="3" y="899"/>
                    </a:lnTo>
                    <a:lnTo>
                      <a:pt x="10" y="902"/>
                    </a:lnTo>
                    <a:lnTo>
                      <a:pt x="1508" y="902"/>
                    </a:lnTo>
                    <a:lnTo>
                      <a:pt x="1515" y="899"/>
                    </a:lnTo>
                    <a:lnTo>
                      <a:pt x="1518" y="892"/>
                    </a:lnTo>
                    <a:lnTo>
                      <a:pt x="1518" y="10"/>
                    </a:lnTo>
                    <a:lnTo>
                      <a:pt x="1515" y="3"/>
                    </a:lnTo>
                    <a:lnTo>
                      <a:pt x="1508" y="0"/>
                    </a:lnTo>
                    <a:lnTo>
                      <a:pt x="10" y="0"/>
                    </a:lnTo>
                    <a:lnTo>
                      <a:pt x="3" y="3"/>
                    </a:lnTo>
                    <a:lnTo>
                      <a:pt x="0" y="10"/>
                    </a:lnTo>
                    <a:lnTo>
                      <a:pt x="10" y="10"/>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7" name="Rectangle 910"/>
              <p:cNvSpPr>
                <a:spLocks noChangeArrowheads="1"/>
              </p:cNvSpPr>
              <p:nvPr/>
            </p:nvSpPr>
            <p:spPr bwMode="auto">
              <a:xfrm>
                <a:off x="1980" y="2525"/>
                <a:ext cx="28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Times New Roman" pitchFamily="18" charset="0"/>
                  </a:rPr>
                  <a:t>Immediate</a:t>
                </a:r>
                <a:endParaRPr kumimoji="0" lang="en-US" sz="1800" b="0" i="0" u="none" strike="noStrike" cap="none" normalizeH="0" baseline="0" dirty="0" smtClean="0">
                  <a:ln>
                    <a:noFill/>
                  </a:ln>
                  <a:solidFill>
                    <a:schemeClr val="tx1"/>
                  </a:solidFill>
                  <a:effectLst/>
                  <a:latin typeface="Arial" pitchFamily="34" charset="0"/>
                </a:endParaRPr>
              </a:p>
            </p:txBody>
          </p:sp>
          <p:sp>
            <p:nvSpPr>
              <p:cNvPr id="2158" name="Rectangle 911"/>
              <p:cNvSpPr>
                <a:spLocks noChangeArrowheads="1"/>
              </p:cNvSpPr>
              <p:nvPr/>
            </p:nvSpPr>
            <p:spPr bwMode="auto">
              <a:xfrm>
                <a:off x="1963" y="2604"/>
                <a:ext cx="29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Times New Roman" pitchFamily="18" charset="0"/>
                  </a:rPr>
                  <a:t>and branch</a:t>
                </a:r>
                <a:endParaRPr kumimoji="0" lang="en-US" sz="1800" b="0" i="0" u="none" strike="noStrike" cap="none" normalizeH="0" baseline="0" smtClean="0">
                  <a:ln>
                    <a:noFill/>
                  </a:ln>
                  <a:solidFill>
                    <a:schemeClr val="tx1"/>
                  </a:solidFill>
                  <a:effectLst/>
                  <a:latin typeface="Arial" pitchFamily="34" charset="0"/>
                </a:endParaRPr>
              </a:p>
            </p:txBody>
          </p:sp>
          <p:sp>
            <p:nvSpPr>
              <p:cNvPr id="2161" name="Rectangle 912"/>
              <p:cNvSpPr>
                <a:spLocks noChangeArrowheads="1"/>
              </p:cNvSpPr>
              <p:nvPr/>
            </p:nvSpPr>
            <p:spPr bwMode="auto">
              <a:xfrm>
                <a:off x="2103" y="2682"/>
                <a:ext cx="12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Times New Roman" pitchFamily="18"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2162" name="Freeform 913"/>
              <p:cNvSpPr>
                <a:spLocks noEditPoints="1"/>
              </p:cNvSpPr>
              <p:nvPr/>
            </p:nvSpPr>
            <p:spPr bwMode="auto">
              <a:xfrm>
                <a:off x="1787" y="2608"/>
                <a:ext cx="92" cy="100"/>
              </a:xfrm>
              <a:custGeom>
                <a:avLst/>
                <a:gdLst>
                  <a:gd name="T0" fmla="*/ 193 w 243"/>
                  <a:gd name="T1" fmla="*/ 0 h 264"/>
                  <a:gd name="T2" fmla="*/ 243 w 243"/>
                  <a:gd name="T3" fmla="*/ 84 h 264"/>
                  <a:gd name="T4" fmla="*/ 243 w 243"/>
                  <a:gd name="T5" fmla="*/ 70 h 264"/>
                  <a:gd name="T6" fmla="*/ 193 w 243"/>
                  <a:gd name="T7" fmla="*/ 0 h 264"/>
                  <a:gd name="T8" fmla="*/ 243 w 243"/>
                  <a:gd name="T9" fmla="*/ 117 h 264"/>
                  <a:gd name="T10" fmla="*/ 138 w 243"/>
                  <a:gd name="T11" fmla="*/ 249 h 264"/>
                  <a:gd name="T12" fmla="*/ 112 w 243"/>
                  <a:gd name="T13" fmla="*/ 263 h 264"/>
                  <a:gd name="T14" fmla="*/ 113 w 243"/>
                  <a:gd name="T15" fmla="*/ 264 h 264"/>
                  <a:gd name="T16" fmla="*/ 115 w 243"/>
                  <a:gd name="T17" fmla="*/ 264 h 264"/>
                  <a:gd name="T18" fmla="*/ 243 w 243"/>
                  <a:gd name="T19" fmla="*/ 140 h 264"/>
                  <a:gd name="T20" fmla="*/ 243 w 243"/>
                  <a:gd name="T21" fmla="*/ 117 h 264"/>
                  <a:gd name="T22" fmla="*/ 105 w 243"/>
                  <a:gd name="T23" fmla="*/ 180 h 264"/>
                  <a:gd name="T24" fmla="*/ 0 w 243"/>
                  <a:gd name="T25" fmla="*/ 181 h 264"/>
                  <a:gd name="T26" fmla="*/ 105 w 243"/>
                  <a:gd name="T27" fmla="*/ 180 h 264"/>
                  <a:gd name="T28" fmla="*/ 105 w 243"/>
                  <a:gd name="T29" fmla="*/ 18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264">
                    <a:moveTo>
                      <a:pt x="193" y="0"/>
                    </a:moveTo>
                    <a:cubicBezTo>
                      <a:pt x="217" y="25"/>
                      <a:pt x="237" y="55"/>
                      <a:pt x="243" y="84"/>
                    </a:cubicBezTo>
                    <a:lnTo>
                      <a:pt x="243" y="70"/>
                    </a:lnTo>
                    <a:cubicBezTo>
                      <a:pt x="233" y="45"/>
                      <a:pt x="214" y="20"/>
                      <a:pt x="193" y="0"/>
                    </a:cubicBezTo>
                    <a:close/>
                    <a:moveTo>
                      <a:pt x="243" y="117"/>
                    </a:moveTo>
                    <a:cubicBezTo>
                      <a:pt x="233" y="169"/>
                      <a:pt x="176" y="223"/>
                      <a:pt x="138" y="249"/>
                    </a:cubicBezTo>
                    <a:cubicBezTo>
                      <a:pt x="127" y="256"/>
                      <a:pt x="119" y="261"/>
                      <a:pt x="112" y="263"/>
                    </a:cubicBezTo>
                    <a:cubicBezTo>
                      <a:pt x="112" y="263"/>
                      <a:pt x="113" y="263"/>
                      <a:pt x="113" y="264"/>
                    </a:cubicBezTo>
                    <a:cubicBezTo>
                      <a:pt x="114" y="264"/>
                      <a:pt x="114" y="264"/>
                      <a:pt x="115" y="264"/>
                    </a:cubicBezTo>
                    <a:cubicBezTo>
                      <a:pt x="134" y="264"/>
                      <a:pt x="217" y="202"/>
                      <a:pt x="243" y="140"/>
                    </a:cubicBezTo>
                    <a:lnTo>
                      <a:pt x="243" y="117"/>
                    </a:lnTo>
                    <a:close/>
                    <a:moveTo>
                      <a:pt x="105" y="180"/>
                    </a:moveTo>
                    <a:cubicBezTo>
                      <a:pt x="90" y="180"/>
                      <a:pt x="47" y="181"/>
                      <a:pt x="0" y="181"/>
                    </a:cubicBezTo>
                    <a:cubicBezTo>
                      <a:pt x="43" y="181"/>
                      <a:pt x="83" y="180"/>
                      <a:pt x="105" y="180"/>
                    </a:cubicBezTo>
                    <a:cubicBezTo>
                      <a:pt x="105" y="180"/>
                      <a:pt x="105" y="180"/>
                      <a:pt x="105" y="180"/>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3" name="Freeform 914"/>
              <p:cNvSpPr>
                <a:spLocks/>
              </p:cNvSpPr>
              <p:nvPr/>
            </p:nvSpPr>
            <p:spPr bwMode="auto">
              <a:xfrm>
                <a:off x="1879" y="2634"/>
                <a:ext cx="3" cy="27"/>
              </a:xfrm>
              <a:custGeom>
                <a:avLst/>
                <a:gdLst>
                  <a:gd name="T0" fmla="*/ 0 w 8"/>
                  <a:gd name="T1" fmla="*/ 0 h 70"/>
                  <a:gd name="T2" fmla="*/ 0 w 8"/>
                  <a:gd name="T3" fmla="*/ 14 h 70"/>
                  <a:gd name="T4" fmla="*/ 2 w 8"/>
                  <a:gd name="T5" fmla="*/ 28 h 70"/>
                  <a:gd name="T6" fmla="*/ 2 w 8"/>
                  <a:gd name="T7" fmla="*/ 33 h 70"/>
                  <a:gd name="T8" fmla="*/ 2 w 8"/>
                  <a:gd name="T9" fmla="*/ 34 h 70"/>
                  <a:gd name="T10" fmla="*/ 0 w 8"/>
                  <a:gd name="T11" fmla="*/ 47 h 70"/>
                  <a:gd name="T12" fmla="*/ 0 w 8"/>
                  <a:gd name="T13" fmla="*/ 70 h 70"/>
                  <a:gd name="T14" fmla="*/ 8 w 8"/>
                  <a:gd name="T15" fmla="*/ 37 h 70"/>
                  <a:gd name="T16" fmla="*/ 8 w 8"/>
                  <a:gd name="T17" fmla="*/ 37 h 70"/>
                  <a:gd name="T18" fmla="*/ 8 w 8"/>
                  <a:gd name="T19" fmla="*/ 33 h 70"/>
                  <a:gd name="T20" fmla="*/ 0 w 8"/>
                  <a:gd name="T2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70">
                    <a:moveTo>
                      <a:pt x="0" y="0"/>
                    </a:moveTo>
                    <a:lnTo>
                      <a:pt x="0" y="14"/>
                    </a:lnTo>
                    <a:cubicBezTo>
                      <a:pt x="1" y="19"/>
                      <a:pt x="2" y="23"/>
                      <a:pt x="2" y="28"/>
                    </a:cubicBezTo>
                    <a:lnTo>
                      <a:pt x="2" y="33"/>
                    </a:lnTo>
                    <a:lnTo>
                      <a:pt x="2" y="34"/>
                    </a:lnTo>
                    <a:cubicBezTo>
                      <a:pt x="2" y="38"/>
                      <a:pt x="1" y="43"/>
                      <a:pt x="0" y="47"/>
                    </a:cubicBezTo>
                    <a:lnTo>
                      <a:pt x="0" y="70"/>
                    </a:lnTo>
                    <a:cubicBezTo>
                      <a:pt x="5" y="59"/>
                      <a:pt x="8" y="48"/>
                      <a:pt x="8" y="37"/>
                    </a:cubicBezTo>
                    <a:lnTo>
                      <a:pt x="8" y="37"/>
                    </a:lnTo>
                    <a:lnTo>
                      <a:pt x="8" y="33"/>
                    </a:lnTo>
                    <a:cubicBezTo>
                      <a:pt x="8" y="22"/>
                      <a:pt x="5" y="11"/>
                      <a:pt x="0" y="0"/>
                    </a:cubicBezTo>
                    <a:close/>
                  </a:path>
                </a:pathLst>
              </a:custGeom>
              <a:solidFill>
                <a:srgbClr val="24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4" name="Freeform 915"/>
              <p:cNvSpPr>
                <a:spLocks/>
              </p:cNvSpPr>
              <p:nvPr/>
            </p:nvSpPr>
            <p:spPr bwMode="auto">
              <a:xfrm>
                <a:off x="1724" y="2586"/>
                <a:ext cx="154" cy="123"/>
              </a:xfrm>
              <a:custGeom>
                <a:avLst/>
                <a:gdLst>
                  <a:gd name="T0" fmla="*/ 270 w 405"/>
                  <a:gd name="T1" fmla="*/ 1 h 325"/>
                  <a:gd name="T2" fmla="*/ 268 w 405"/>
                  <a:gd name="T3" fmla="*/ 1 h 325"/>
                  <a:gd name="T4" fmla="*/ 276 w 405"/>
                  <a:gd name="T5" fmla="*/ 85 h 325"/>
                  <a:gd name="T6" fmla="*/ 11 w 405"/>
                  <a:gd name="T7" fmla="*/ 86 h 325"/>
                  <a:gd name="T8" fmla="*/ 11 w 405"/>
                  <a:gd name="T9" fmla="*/ 233 h 325"/>
                  <a:gd name="T10" fmla="*/ 276 w 405"/>
                  <a:gd name="T11" fmla="*/ 234 h 325"/>
                  <a:gd name="T12" fmla="*/ 268 w 405"/>
                  <a:gd name="T13" fmla="*/ 319 h 325"/>
                  <a:gd name="T14" fmla="*/ 405 w 405"/>
                  <a:gd name="T15" fmla="*/ 162 h 325"/>
                  <a:gd name="T16" fmla="*/ 405 w 405"/>
                  <a:gd name="T17" fmla="*/ 157 h 325"/>
                  <a:gd name="T18" fmla="*/ 270 w 405"/>
                  <a:gd name="T19" fmla="*/ 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 h="325">
                    <a:moveTo>
                      <a:pt x="270" y="1"/>
                    </a:moveTo>
                    <a:lnTo>
                      <a:pt x="268" y="1"/>
                    </a:lnTo>
                    <a:cubicBezTo>
                      <a:pt x="251" y="8"/>
                      <a:pt x="276" y="85"/>
                      <a:pt x="276" y="85"/>
                    </a:cubicBezTo>
                    <a:cubicBezTo>
                      <a:pt x="276" y="85"/>
                      <a:pt x="22" y="80"/>
                      <a:pt x="11" y="86"/>
                    </a:cubicBezTo>
                    <a:cubicBezTo>
                      <a:pt x="0" y="92"/>
                      <a:pt x="0" y="227"/>
                      <a:pt x="11" y="233"/>
                    </a:cubicBezTo>
                    <a:cubicBezTo>
                      <a:pt x="22" y="239"/>
                      <a:pt x="276" y="234"/>
                      <a:pt x="276" y="234"/>
                    </a:cubicBezTo>
                    <a:cubicBezTo>
                      <a:pt x="276" y="234"/>
                      <a:pt x="251" y="312"/>
                      <a:pt x="268" y="319"/>
                    </a:cubicBezTo>
                    <a:cubicBezTo>
                      <a:pt x="284" y="325"/>
                      <a:pt x="404" y="236"/>
                      <a:pt x="405" y="162"/>
                    </a:cubicBezTo>
                    <a:lnTo>
                      <a:pt x="405" y="157"/>
                    </a:lnTo>
                    <a:cubicBezTo>
                      <a:pt x="404" y="86"/>
                      <a:pt x="291" y="0"/>
                      <a:pt x="270"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5" name="Freeform 916"/>
              <p:cNvSpPr>
                <a:spLocks/>
              </p:cNvSpPr>
              <p:nvPr/>
            </p:nvSpPr>
            <p:spPr bwMode="auto">
              <a:xfrm>
                <a:off x="1723" y="2584"/>
                <a:ext cx="157" cy="124"/>
              </a:xfrm>
              <a:custGeom>
                <a:avLst/>
                <a:gdLst>
                  <a:gd name="T0" fmla="*/ 271 w 412"/>
                  <a:gd name="T1" fmla="*/ 1 h 327"/>
                  <a:gd name="T2" fmla="*/ 268 w 412"/>
                  <a:gd name="T3" fmla="*/ 1 h 327"/>
                  <a:gd name="T4" fmla="*/ 260 w 412"/>
                  <a:gd name="T5" fmla="*/ 21 h 327"/>
                  <a:gd name="T6" fmla="*/ 278 w 412"/>
                  <a:gd name="T7" fmla="*/ 89 h 327"/>
                  <a:gd name="T8" fmla="*/ 107 w 412"/>
                  <a:gd name="T9" fmla="*/ 83 h 327"/>
                  <a:gd name="T10" fmla="*/ 22 w 412"/>
                  <a:gd name="T11" fmla="*/ 85 h 327"/>
                  <a:gd name="T12" fmla="*/ 11 w 412"/>
                  <a:gd name="T13" fmla="*/ 87 h 327"/>
                  <a:gd name="T14" fmla="*/ 0 w 412"/>
                  <a:gd name="T15" fmla="*/ 164 h 327"/>
                  <a:gd name="T16" fmla="*/ 5 w 412"/>
                  <a:gd name="T17" fmla="*/ 230 h 327"/>
                  <a:gd name="T18" fmla="*/ 16 w 412"/>
                  <a:gd name="T19" fmla="*/ 242 h 327"/>
                  <a:gd name="T20" fmla="*/ 278 w 412"/>
                  <a:gd name="T21" fmla="*/ 243 h 327"/>
                  <a:gd name="T22" fmla="*/ 274 w 412"/>
                  <a:gd name="T23" fmla="*/ 237 h 327"/>
                  <a:gd name="T24" fmla="*/ 261 w 412"/>
                  <a:gd name="T25" fmla="*/ 318 h 327"/>
                  <a:gd name="T26" fmla="*/ 272 w 412"/>
                  <a:gd name="T27" fmla="*/ 327 h 327"/>
                  <a:gd name="T28" fmla="*/ 412 w 412"/>
                  <a:gd name="T29" fmla="*/ 166 h 327"/>
                  <a:gd name="T30" fmla="*/ 407 w 412"/>
                  <a:gd name="T31" fmla="*/ 170 h 327"/>
                  <a:gd name="T32" fmla="*/ 412 w 412"/>
                  <a:gd name="T33" fmla="*/ 166 h 327"/>
                  <a:gd name="T34" fmla="*/ 351 w 412"/>
                  <a:gd name="T35" fmla="*/ 53 h 327"/>
                  <a:gd name="T36" fmla="*/ 272 w 412"/>
                  <a:gd name="T37" fmla="*/ 0 h 327"/>
                  <a:gd name="T38" fmla="*/ 271 w 412"/>
                  <a:gd name="T39" fmla="*/ 1 h 327"/>
                  <a:gd name="T40" fmla="*/ 272 w 412"/>
                  <a:gd name="T41" fmla="*/ 9 h 327"/>
                  <a:gd name="T42" fmla="*/ 403 w 412"/>
                  <a:gd name="T43" fmla="*/ 162 h 327"/>
                  <a:gd name="T44" fmla="*/ 407 w 412"/>
                  <a:gd name="T45" fmla="*/ 166 h 327"/>
                  <a:gd name="T46" fmla="*/ 403 w 412"/>
                  <a:gd name="T47" fmla="*/ 166 h 327"/>
                  <a:gd name="T48" fmla="*/ 300 w 412"/>
                  <a:gd name="T49" fmla="*/ 305 h 327"/>
                  <a:gd name="T50" fmla="*/ 272 w 412"/>
                  <a:gd name="T51" fmla="*/ 319 h 327"/>
                  <a:gd name="T52" fmla="*/ 272 w 412"/>
                  <a:gd name="T53" fmla="*/ 319 h 327"/>
                  <a:gd name="T54" fmla="*/ 272 w 412"/>
                  <a:gd name="T55" fmla="*/ 319 h 327"/>
                  <a:gd name="T56" fmla="*/ 269 w 412"/>
                  <a:gd name="T57" fmla="*/ 307 h 327"/>
                  <a:gd name="T58" fmla="*/ 283 w 412"/>
                  <a:gd name="T59" fmla="*/ 240 h 327"/>
                  <a:gd name="T60" fmla="*/ 278 w 412"/>
                  <a:gd name="T61" fmla="*/ 234 h 327"/>
                  <a:gd name="T62" fmla="*/ 43 w 412"/>
                  <a:gd name="T63" fmla="*/ 235 h 327"/>
                  <a:gd name="T64" fmla="*/ 17 w 412"/>
                  <a:gd name="T65" fmla="*/ 234 h 327"/>
                  <a:gd name="T66" fmla="*/ 15 w 412"/>
                  <a:gd name="T67" fmla="*/ 234 h 327"/>
                  <a:gd name="T68" fmla="*/ 15 w 412"/>
                  <a:gd name="T69" fmla="*/ 234 h 327"/>
                  <a:gd name="T70" fmla="*/ 15 w 412"/>
                  <a:gd name="T71" fmla="*/ 235 h 327"/>
                  <a:gd name="T72" fmla="*/ 15 w 412"/>
                  <a:gd name="T73" fmla="*/ 235 h 327"/>
                  <a:gd name="T74" fmla="*/ 15 w 412"/>
                  <a:gd name="T75" fmla="*/ 234 h 327"/>
                  <a:gd name="T76" fmla="*/ 16 w 412"/>
                  <a:gd name="T77" fmla="*/ 234 h 327"/>
                  <a:gd name="T78" fmla="*/ 9 w 412"/>
                  <a:gd name="T79" fmla="*/ 164 h 327"/>
                  <a:gd name="T80" fmla="*/ 14 w 412"/>
                  <a:gd name="T81" fmla="*/ 99 h 327"/>
                  <a:gd name="T82" fmla="*/ 16 w 412"/>
                  <a:gd name="T83" fmla="*/ 94 h 327"/>
                  <a:gd name="T84" fmla="*/ 15 w 412"/>
                  <a:gd name="T85" fmla="*/ 94 h 327"/>
                  <a:gd name="T86" fmla="*/ 15 w 412"/>
                  <a:gd name="T87" fmla="*/ 93 h 327"/>
                  <a:gd name="T88" fmla="*/ 15 w 412"/>
                  <a:gd name="T89" fmla="*/ 93 h 327"/>
                  <a:gd name="T90" fmla="*/ 15 w 412"/>
                  <a:gd name="T91" fmla="*/ 94 h 327"/>
                  <a:gd name="T92" fmla="*/ 15 w 412"/>
                  <a:gd name="T93" fmla="*/ 94 h 327"/>
                  <a:gd name="T94" fmla="*/ 107 w 412"/>
                  <a:gd name="T95" fmla="*/ 92 h 327"/>
                  <a:gd name="T96" fmla="*/ 282 w 412"/>
                  <a:gd name="T97" fmla="*/ 92 h 327"/>
                  <a:gd name="T98" fmla="*/ 276 w 412"/>
                  <a:gd name="T99" fmla="*/ 63 h 327"/>
                  <a:gd name="T100" fmla="*/ 270 w 412"/>
                  <a:gd name="T101" fmla="*/ 12 h 327"/>
                  <a:gd name="T102" fmla="*/ 270 w 412"/>
                  <a:gd name="T103" fmla="*/ 5 h 327"/>
                  <a:gd name="T104" fmla="*/ 273 w 412"/>
                  <a:gd name="T105" fmla="*/ 9 h 327"/>
                  <a:gd name="T106" fmla="*/ 272 w 412"/>
                  <a:gd name="T107" fmla="*/ 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2" h="327">
                    <a:moveTo>
                      <a:pt x="272" y="5"/>
                    </a:moveTo>
                    <a:lnTo>
                      <a:pt x="271" y="1"/>
                    </a:lnTo>
                    <a:lnTo>
                      <a:pt x="269" y="1"/>
                    </a:lnTo>
                    <a:lnTo>
                      <a:pt x="268" y="1"/>
                    </a:lnTo>
                    <a:cubicBezTo>
                      <a:pt x="264" y="3"/>
                      <a:pt x="262" y="6"/>
                      <a:pt x="261" y="9"/>
                    </a:cubicBezTo>
                    <a:cubicBezTo>
                      <a:pt x="260" y="13"/>
                      <a:pt x="260" y="16"/>
                      <a:pt x="260" y="21"/>
                    </a:cubicBezTo>
                    <a:cubicBezTo>
                      <a:pt x="260" y="46"/>
                      <a:pt x="274" y="90"/>
                      <a:pt x="274" y="90"/>
                    </a:cubicBezTo>
                    <a:lnTo>
                      <a:pt x="278" y="89"/>
                    </a:lnTo>
                    <a:lnTo>
                      <a:pt x="279" y="85"/>
                    </a:lnTo>
                    <a:cubicBezTo>
                      <a:pt x="278" y="85"/>
                      <a:pt x="183" y="83"/>
                      <a:pt x="107" y="83"/>
                    </a:cubicBezTo>
                    <a:cubicBezTo>
                      <a:pt x="83" y="83"/>
                      <a:pt x="60" y="83"/>
                      <a:pt x="43" y="84"/>
                    </a:cubicBezTo>
                    <a:cubicBezTo>
                      <a:pt x="35" y="84"/>
                      <a:pt x="28" y="84"/>
                      <a:pt x="22" y="85"/>
                    </a:cubicBezTo>
                    <a:lnTo>
                      <a:pt x="16" y="85"/>
                    </a:lnTo>
                    <a:lnTo>
                      <a:pt x="11" y="87"/>
                    </a:lnTo>
                    <a:cubicBezTo>
                      <a:pt x="7" y="89"/>
                      <a:pt x="6" y="93"/>
                      <a:pt x="5" y="97"/>
                    </a:cubicBezTo>
                    <a:cubicBezTo>
                      <a:pt x="2" y="111"/>
                      <a:pt x="0" y="137"/>
                      <a:pt x="0" y="164"/>
                    </a:cubicBezTo>
                    <a:cubicBezTo>
                      <a:pt x="0" y="182"/>
                      <a:pt x="1" y="199"/>
                      <a:pt x="2" y="213"/>
                    </a:cubicBezTo>
                    <a:cubicBezTo>
                      <a:pt x="3" y="220"/>
                      <a:pt x="4" y="226"/>
                      <a:pt x="5" y="230"/>
                    </a:cubicBezTo>
                    <a:cubicBezTo>
                      <a:pt x="6" y="235"/>
                      <a:pt x="7" y="238"/>
                      <a:pt x="11" y="241"/>
                    </a:cubicBezTo>
                    <a:lnTo>
                      <a:pt x="16" y="242"/>
                    </a:lnTo>
                    <a:cubicBezTo>
                      <a:pt x="27" y="244"/>
                      <a:pt x="63" y="244"/>
                      <a:pt x="104" y="244"/>
                    </a:cubicBezTo>
                    <a:cubicBezTo>
                      <a:pt x="181" y="244"/>
                      <a:pt x="278" y="243"/>
                      <a:pt x="278" y="243"/>
                    </a:cubicBezTo>
                    <a:lnTo>
                      <a:pt x="278" y="238"/>
                    </a:lnTo>
                    <a:lnTo>
                      <a:pt x="274" y="237"/>
                    </a:lnTo>
                    <a:cubicBezTo>
                      <a:pt x="274" y="237"/>
                      <a:pt x="260" y="281"/>
                      <a:pt x="260" y="307"/>
                    </a:cubicBezTo>
                    <a:cubicBezTo>
                      <a:pt x="260" y="311"/>
                      <a:pt x="260" y="315"/>
                      <a:pt x="261" y="318"/>
                    </a:cubicBezTo>
                    <a:cubicBezTo>
                      <a:pt x="262" y="322"/>
                      <a:pt x="264" y="325"/>
                      <a:pt x="268" y="326"/>
                    </a:cubicBezTo>
                    <a:lnTo>
                      <a:pt x="272" y="327"/>
                    </a:lnTo>
                    <a:cubicBezTo>
                      <a:pt x="280" y="327"/>
                      <a:pt x="291" y="321"/>
                      <a:pt x="305" y="312"/>
                    </a:cubicBezTo>
                    <a:cubicBezTo>
                      <a:pt x="346" y="284"/>
                      <a:pt x="410" y="223"/>
                      <a:pt x="412" y="166"/>
                    </a:cubicBezTo>
                    <a:lnTo>
                      <a:pt x="407" y="166"/>
                    </a:lnTo>
                    <a:lnTo>
                      <a:pt x="407" y="170"/>
                    </a:lnTo>
                    <a:lnTo>
                      <a:pt x="411" y="169"/>
                    </a:lnTo>
                    <a:lnTo>
                      <a:pt x="412" y="166"/>
                    </a:lnTo>
                    <a:lnTo>
                      <a:pt x="412" y="161"/>
                    </a:lnTo>
                    <a:cubicBezTo>
                      <a:pt x="411" y="124"/>
                      <a:pt x="382" y="84"/>
                      <a:pt x="351" y="53"/>
                    </a:cubicBezTo>
                    <a:cubicBezTo>
                      <a:pt x="335" y="38"/>
                      <a:pt x="319" y="25"/>
                      <a:pt x="305" y="16"/>
                    </a:cubicBezTo>
                    <a:cubicBezTo>
                      <a:pt x="291" y="6"/>
                      <a:pt x="280" y="1"/>
                      <a:pt x="272" y="0"/>
                    </a:cubicBezTo>
                    <a:lnTo>
                      <a:pt x="272" y="0"/>
                    </a:lnTo>
                    <a:lnTo>
                      <a:pt x="271" y="1"/>
                    </a:lnTo>
                    <a:lnTo>
                      <a:pt x="272" y="5"/>
                    </a:lnTo>
                    <a:lnTo>
                      <a:pt x="272" y="9"/>
                    </a:lnTo>
                    <a:cubicBezTo>
                      <a:pt x="275" y="9"/>
                      <a:pt x="286" y="14"/>
                      <a:pt x="300" y="23"/>
                    </a:cubicBezTo>
                    <a:cubicBezTo>
                      <a:pt x="340" y="49"/>
                      <a:pt x="402" y="111"/>
                      <a:pt x="403" y="162"/>
                    </a:cubicBezTo>
                    <a:lnTo>
                      <a:pt x="403" y="166"/>
                    </a:lnTo>
                    <a:lnTo>
                      <a:pt x="407" y="166"/>
                    </a:lnTo>
                    <a:lnTo>
                      <a:pt x="407" y="162"/>
                    </a:lnTo>
                    <a:lnTo>
                      <a:pt x="403" y="166"/>
                    </a:lnTo>
                    <a:cubicBezTo>
                      <a:pt x="402" y="200"/>
                      <a:pt x="375" y="238"/>
                      <a:pt x="344" y="268"/>
                    </a:cubicBezTo>
                    <a:cubicBezTo>
                      <a:pt x="329" y="283"/>
                      <a:pt x="313" y="296"/>
                      <a:pt x="300" y="305"/>
                    </a:cubicBezTo>
                    <a:cubicBezTo>
                      <a:pt x="286" y="314"/>
                      <a:pt x="275" y="319"/>
                      <a:pt x="272" y="319"/>
                    </a:cubicBezTo>
                    <a:lnTo>
                      <a:pt x="272" y="319"/>
                    </a:lnTo>
                    <a:lnTo>
                      <a:pt x="272" y="319"/>
                    </a:lnTo>
                    <a:lnTo>
                      <a:pt x="272" y="319"/>
                    </a:lnTo>
                    <a:lnTo>
                      <a:pt x="272" y="319"/>
                    </a:lnTo>
                    <a:lnTo>
                      <a:pt x="272" y="319"/>
                    </a:lnTo>
                    <a:lnTo>
                      <a:pt x="270" y="316"/>
                    </a:lnTo>
                    <a:cubicBezTo>
                      <a:pt x="269" y="314"/>
                      <a:pt x="269" y="310"/>
                      <a:pt x="269" y="307"/>
                    </a:cubicBezTo>
                    <a:cubicBezTo>
                      <a:pt x="269" y="295"/>
                      <a:pt x="272" y="278"/>
                      <a:pt x="276" y="264"/>
                    </a:cubicBezTo>
                    <a:cubicBezTo>
                      <a:pt x="279" y="250"/>
                      <a:pt x="283" y="240"/>
                      <a:pt x="283" y="240"/>
                    </a:cubicBezTo>
                    <a:lnTo>
                      <a:pt x="282" y="236"/>
                    </a:lnTo>
                    <a:lnTo>
                      <a:pt x="278" y="234"/>
                    </a:lnTo>
                    <a:cubicBezTo>
                      <a:pt x="278" y="234"/>
                      <a:pt x="181" y="236"/>
                      <a:pt x="104" y="236"/>
                    </a:cubicBezTo>
                    <a:cubicBezTo>
                      <a:pt x="81" y="236"/>
                      <a:pt x="59" y="236"/>
                      <a:pt x="43" y="235"/>
                    </a:cubicBezTo>
                    <a:cubicBezTo>
                      <a:pt x="35" y="235"/>
                      <a:pt x="28" y="235"/>
                      <a:pt x="23" y="235"/>
                    </a:cubicBezTo>
                    <a:lnTo>
                      <a:pt x="17" y="234"/>
                    </a:lnTo>
                    <a:lnTo>
                      <a:pt x="15" y="234"/>
                    </a:lnTo>
                    <a:lnTo>
                      <a:pt x="15" y="234"/>
                    </a:lnTo>
                    <a:lnTo>
                      <a:pt x="15" y="235"/>
                    </a:lnTo>
                    <a:lnTo>
                      <a:pt x="15" y="234"/>
                    </a:lnTo>
                    <a:lnTo>
                      <a:pt x="15" y="234"/>
                    </a:lnTo>
                    <a:lnTo>
                      <a:pt x="15" y="235"/>
                    </a:lnTo>
                    <a:lnTo>
                      <a:pt x="15" y="234"/>
                    </a:lnTo>
                    <a:lnTo>
                      <a:pt x="15" y="235"/>
                    </a:lnTo>
                    <a:lnTo>
                      <a:pt x="16" y="234"/>
                    </a:lnTo>
                    <a:lnTo>
                      <a:pt x="15" y="234"/>
                    </a:lnTo>
                    <a:lnTo>
                      <a:pt x="15" y="235"/>
                    </a:lnTo>
                    <a:lnTo>
                      <a:pt x="16" y="234"/>
                    </a:lnTo>
                    <a:cubicBezTo>
                      <a:pt x="15" y="234"/>
                      <a:pt x="14" y="230"/>
                      <a:pt x="13" y="226"/>
                    </a:cubicBezTo>
                    <a:cubicBezTo>
                      <a:pt x="11" y="213"/>
                      <a:pt x="9" y="189"/>
                      <a:pt x="9" y="164"/>
                    </a:cubicBezTo>
                    <a:cubicBezTo>
                      <a:pt x="9" y="146"/>
                      <a:pt x="10" y="129"/>
                      <a:pt x="11" y="115"/>
                    </a:cubicBezTo>
                    <a:cubicBezTo>
                      <a:pt x="12" y="109"/>
                      <a:pt x="13" y="103"/>
                      <a:pt x="14" y="99"/>
                    </a:cubicBezTo>
                    <a:lnTo>
                      <a:pt x="15" y="95"/>
                    </a:lnTo>
                    <a:lnTo>
                      <a:pt x="16" y="94"/>
                    </a:lnTo>
                    <a:lnTo>
                      <a:pt x="15" y="93"/>
                    </a:lnTo>
                    <a:lnTo>
                      <a:pt x="15" y="94"/>
                    </a:lnTo>
                    <a:lnTo>
                      <a:pt x="16" y="94"/>
                    </a:lnTo>
                    <a:lnTo>
                      <a:pt x="15" y="93"/>
                    </a:lnTo>
                    <a:lnTo>
                      <a:pt x="15" y="94"/>
                    </a:lnTo>
                    <a:lnTo>
                      <a:pt x="15" y="93"/>
                    </a:lnTo>
                    <a:lnTo>
                      <a:pt x="15" y="94"/>
                    </a:lnTo>
                    <a:lnTo>
                      <a:pt x="15" y="94"/>
                    </a:lnTo>
                    <a:lnTo>
                      <a:pt x="15" y="93"/>
                    </a:lnTo>
                    <a:lnTo>
                      <a:pt x="15" y="94"/>
                    </a:lnTo>
                    <a:cubicBezTo>
                      <a:pt x="16" y="94"/>
                      <a:pt x="19" y="93"/>
                      <a:pt x="24" y="93"/>
                    </a:cubicBezTo>
                    <a:cubicBezTo>
                      <a:pt x="40" y="92"/>
                      <a:pt x="71" y="92"/>
                      <a:pt x="107" y="92"/>
                    </a:cubicBezTo>
                    <a:cubicBezTo>
                      <a:pt x="183" y="92"/>
                      <a:pt x="278" y="93"/>
                      <a:pt x="278" y="93"/>
                    </a:cubicBezTo>
                    <a:lnTo>
                      <a:pt x="282" y="92"/>
                    </a:lnTo>
                    <a:lnTo>
                      <a:pt x="283" y="88"/>
                    </a:lnTo>
                    <a:cubicBezTo>
                      <a:pt x="283" y="88"/>
                      <a:pt x="279" y="77"/>
                      <a:pt x="276" y="63"/>
                    </a:cubicBezTo>
                    <a:cubicBezTo>
                      <a:pt x="272" y="49"/>
                      <a:pt x="269" y="32"/>
                      <a:pt x="269" y="21"/>
                    </a:cubicBezTo>
                    <a:cubicBezTo>
                      <a:pt x="269" y="17"/>
                      <a:pt x="269" y="14"/>
                      <a:pt x="270" y="12"/>
                    </a:cubicBezTo>
                    <a:lnTo>
                      <a:pt x="272" y="9"/>
                    </a:lnTo>
                    <a:lnTo>
                      <a:pt x="270" y="5"/>
                    </a:lnTo>
                    <a:lnTo>
                      <a:pt x="271" y="9"/>
                    </a:lnTo>
                    <a:lnTo>
                      <a:pt x="273" y="9"/>
                    </a:lnTo>
                    <a:lnTo>
                      <a:pt x="272" y="5"/>
                    </a:lnTo>
                    <a:lnTo>
                      <a:pt x="272" y="9"/>
                    </a:lnTo>
                    <a:lnTo>
                      <a:pt x="272" y="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66" name="Picture 9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 y="2621"/>
                <a:ext cx="105"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8" name="Freeform 919"/>
              <p:cNvSpPr>
                <a:spLocks/>
              </p:cNvSpPr>
              <p:nvPr/>
            </p:nvSpPr>
            <p:spPr bwMode="auto">
              <a:xfrm>
                <a:off x="1830" y="3001"/>
                <a:ext cx="51" cy="101"/>
              </a:xfrm>
              <a:custGeom>
                <a:avLst/>
                <a:gdLst>
                  <a:gd name="T0" fmla="*/ 79 w 135"/>
                  <a:gd name="T1" fmla="*/ 0 h 266"/>
                  <a:gd name="T2" fmla="*/ 133 w 135"/>
                  <a:gd name="T3" fmla="*/ 100 h 266"/>
                  <a:gd name="T4" fmla="*/ 133 w 135"/>
                  <a:gd name="T5" fmla="*/ 105 h 266"/>
                  <a:gd name="T6" fmla="*/ 133 w 135"/>
                  <a:gd name="T7" fmla="*/ 106 h 266"/>
                  <a:gd name="T8" fmla="*/ 26 w 135"/>
                  <a:gd name="T9" fmla="*/ 251 h 266"/>
                  <a:gd name="T10" fmla="*/ 0 w 135"/>
                  <a:gd name="T11" fmla="*/ 265 h 266"/>
                  <a:gd name="T12" fmla="*/ 1 w 135"/>
                  <a:gd name="T13" fmla="*/ 266 h 266"/>
                  <a:gd name="T14" fmla="*/ 3 w 135"/>
                  <a:gd name="T15" fmla="*/ 266 h 266"/>
                  <a:gd name="T16" fmla="*/ 135 w 135"/>
                  <a:gd name="T17" fmla="*/ 133 h 266"/>
                  <a:gd name="T18" fmla="*/ 135 w 135"/>
                  <a:gd name="T19" fmla="*/ 81 h 266"/>
                  <a:gd name="T20" fmla="*/ 79 w 135"/>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266">
                    <a:moveTo>
                      <a:pt x="79" y="0"/>
                    </a:moveTo>
                    <a:cubicBezTo>
                      <a:pt x="107" y="29"/>
                      <a:pt x="132" y="66"/>
                      <a:pt x="133" y="100"/>
                    </a:cubicBezTo>
                    <a:lnTo>
                      <a:pt x="133" y="105"/>
                    </a:lnTo>
                    <a:lnTo>
                      <a:pt x="133" y="106"/>
                    </a:lnTo>
                    <a:cubicBezTo>
                      <a:pt x="131" y="162"/>
                      <a:pt x="67" y="223"/>
                      <a:pt x="26" y="251"/>
                    </a:cubicBezTo>
                    <a:cubicBezTo>
                      <a:pt x="16" y="258"/>
                      <a:pt x="7" y="263"/>
                      <a:pt x="0" y="265"/>
                    </a:cubicBezTo>
                    <a:cubicBezTo>
                      <a:pt x="0" y="265"/>
                      <a:pt x="1" y="266"/>
                      <a:pt x="1" y="266"/>
                    </a:cubicBezTo>
                    <a:cubicBezTo>
                      <a:pt x="2" y="266"/>
                      <a:pt x="2" y="266"/>
                      <a:pt x="3" y="266"/>
                    </a:cubicBezTo>
                    <a:cubicBezTo>
                      <a:pt x="23" y="266"/>
                      <a:pt x="114" y="198"/>
                      <a:pt x="135" y="133"/>
                    </a:cubicBezTo>
                    <a:lnTo>
                      <a:pt x="135" y="81"/>
                    </a:lnTo>
                    <a:cubicBezTo>
                      <a:pt x="126" y="53"/>
                      <a:pt x="103" y="24"/>
                      <a:pt x="79" y="0"/>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9" name="Freeform 920"/>
              <p:cNvSpPr>
                <a:spLocks/>
              </p:cNvSpPr>
              <p:nvPr/>
            </p:nvSpPr>
            <p:spPr bwMode="auto">
              <a:xfrm>
                <a:off x="1881" y="3032"/>
                <a:ext cx="1" cy="19"/>
              </a:xfrm>
              <a:custGeom>
                <a:avLst/>
                <a:gdLst>
                  <a:gd name="T0" fmla="*/ 0 w 4"/>
                  <a:gd name="T1" fmla="*/ 0 h 52"/>
                  <a:gd name="T2" fmla="*/ 0 w 4"/>
                  <a:gd name="T3" fmla="*/ 52 h 52"/>
                  <a:gd name="T4" fmla="*/ 4 w 4"/>
                  <a:gd name="T5" fmla="*/ 29 h 52"/>
                  <a:gd name="T6" fmla="*/ 4 w 4"/>
                  <a:gd name="T7" fmla="*/ 29 h 52"/>
                  <a:gd name="T8" fmla="*/ 4 w 4"/>
                  <a:gd name="T9" fmla="*/ 24 h 52"/>
                  <a:gd name="T10" fmla="*/ 0 w 4"/>
                  <a:gd name="T11" fmla="*/ 0 h 52"/>
                </a:gdLst>
                <a:ahLst/>
                <a:cxnLst>
                  <a:cxn ang="0">
                    <a:pos x="T0" y="T1"/>
                  </a:cxn>
                  <a:cxn ang="0">
                    <a:pos x="T2" y="T3"/>
                  </a:cxn>
                  <a:cxn ang="0">
                    <a:pos x="T4" y="T5"/>
                  </a:cxn>
                  <a:cxn ang="0">
                    <a:pos x="T6" y="T7"/>
                  </a:cxn>
                  <a:cxn ang="0">
                    <a:pos x="T8" y="T9"/>
                  </a:cxn>
                  <a:cxn ang="0">
                    <a:pos x="T10" y="T11"/>
                  </a:cxn>
                </a:cxnLst>
                <a:rect l="0" t="0" r="r" b="b"/>
                <a:pathLst>
                  <a:path w="4" h="52">
                    <a:moveTo>
                      <a:pt x="0" y="0"/>
                    </a:moveTo>
                    <a:lnTo>
                      <a:pt x="0" y="52"/>
                    </a:lnTo>
                    <a:cubicBezTo>
                      <a:pt x="2" y="44"/>
                      <a:pt x="4" y="36"/>
                      <a:pt x="4" y="29"/>
                    </a:cubicBezTo>
                    <a:lnTo>
                      <a:pt x="4" y="29"/>
                    </a:lnTo>
                    <a:lnTo>
                      <a:pt x="4" y="24"/>
                    </a:lnTo>
                    <a:cubicBezTo>
                      <a:pt x="4" y="16"/>
                      <a:pt x="2" y="8"/>
                      <a:pt x="0" y="0"/>
                    </a:cubicBezTo>
                    <a:close/>
                  </a:path>
                </a:pathLst>
              </a:custGeom>
              <a:solidFill>
                <a:srgbClr val="24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0" name="Freeform 921"/>
              <p:cNvSpPr>
                <a:spLocks/>
              </p:cNvSpPr>
              <p:nvPr/>
            </p:nvSpPr>
            <p:spPr bwMode="auto">
              <a:xfrm>
                <a:off x="1724" y="2979"/>
                <a:ext cx="154" cy="124"/>
              </a:xfrm>
              <a:custGeom>
                <a:avLst/>
                <a:gdLst>
                  <a:gd name="T0" fmla="*/ 270 w 405"/>
                  <a:gd name="T1" fmla="*/ 1 h 326"/>
                  <a:gd name="T2" fmla="*/ 268 w 405"/>
                  <a:gd name="T3" fmla="*/ 1 h 326"/>
                  <a:gd name="T4" fmla="*/ 276 w 405"/>
                  <a:gd name="T5" fmla="*/ 85 h 326"/>
                  <a:gd name="T6" fmla="*/ 11 w 405"/>
                  <a:gd name="T7" fmla="*/ 87 h 326"/>
                  <a:gd name="T8" fmla="*/ 11 w 405"/>
                  <a:gd name="T9" fmla="*/ 233 h 326"/>
                  <a:gd name="T10" fmla="*/ 276 w 405"/>
                  <a:gd name="T11" fmla="*/ 235 h 326"/>
                  <a:gd name="T12" fmla="*/ 268 w 405"/>
                  <a:gd name="T13" fmla="*/ 319 h 326"/>
                  <a:gd name="T14" fmla="*/ 405 w 405"/>
                  <a:gd name="T15" fmla="*/ 163 h 326"/>
                  <a:gd name="T16" fmla="*/ 405 w 405"/>
                  <a:gd name="T17" fmla="*/ 157 h 326"/>
                  <a:gd name="T18" fmla="*/ 270 w 405"/>
                  <a:gd name="T19" fmla="*/ 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 h="326">
                    <a:moveTo>
                      <a:pt x="270" y="1"/>
                    </a:moveTo>
                    <a:lnTo>
                      <a:pt x="268" y="1"/>
                    </a:lnTo>
                    <a:cubicBezTo>
                      <a:pt x="251" y="8"/>
                      <a:pt x="276" y="85"/>
                      <a:pt x="276" y="85"/>
                    </a:cubicBezTo>
                    <a:cubicBezTo>
                      <a:pt x="276" y="85"/>
                      <a:pt x="22" y="81"/>
                      <a:pt x="11" y="87"/>
                    </a:cubicBezTo>
                    <a:cubicBezTo>
                      <a:pt x="0" y="92"/>
                      <a:pt x="0" y="228"/>
                      <a:pt x="11" y="233"/>
                    </a:cubicBezTo>
                    <a:cubicBezTo>
                      <a:pt x="22" y="239"/>
                      <a:pt x="276" y="235"/>
                      <a:pt x="276" y="235"/>
                    </a:cubicBezTo>
                    <a:cubicBezTo>
                      <a:pt x="276" y="235"/>
                      <a:pt x="251" y="312"/>
                      <a:pt x="268" y="319"/>
                    </a:cubicBezTo>
                    <a:cubicBezTo>
                      <a:pt x="284" y="326"/>
                      <a:pt x="404" y="236"/>
                      <a:pt x="405" y="163"/>
                    </a:cubicBezTo>
                    <a:lnTo>
                      <a:pt x="405" y="157"/>
                    </a:lnTo>
                    <a:cubicBezTo>
                      <a:pt x="404" y="86"/>
                      <a:pt x="291" y="0"/>
                      <a:pt x="270"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1" name="Freeform 922"/>
              <p:cNvSpPr>
                <a:spLocks/>
              </p:cNvSpPr>
              <p:nvPr/>
            </p:nvSpPr>
            <p:spPr bwMode="auto">
              <a:xfrm>
                <a:off x="1723" y="2978"/>
                <a:ext cx="157" cy="124"/>
              </a:xfrm>
              <a:custGeom>
                <a:avLst/>
                <a:gdLst>
                  <a:gd name="T0" fmla="*/ 271 w 412"/>
                  <a:gd name="T1" fmla="*/ 0 h 326"/>
                  <a:gd name="T2" fmla="*/ 268 w 412"/>
                  <a:gd name="T3" fmla="*/ 0 h 326"/>
                  <a:gd name="T4" fmla="*/ 260 w 412"/>
                  <a:gd name="T5" fmla="*/ 20 h 326"/>
                  <a:gd name="T6" fmla="*/ 278 w 412"/>
                  <a:gd name="T7" fmla="*/ 88 h 326"/>
                  <a:gd name="T8" fmla="*/ 104 w 412"/>
                  <a:gd name="T9" fmla="*/ 82 h 326"/>
                  <a:gd name="T10" fmla="*/ 22 w 412"/>
                  <a:gd name="T11" fmla="*/ 84 h 326"/>
                  <a:gd name="T12" fmla="*/ 11 w 412"/>
                  <a:gd name="T13" fmla="*/ 86 h 326"/>
                  <a:gd name="T14" fmla="*/ 0 w 412"/>
                  <a:gd name="T15" fmla="*/ 163 h 326"/>
                  <a:gd name="T16" fmla="*/ 5 w 412"/>
                  <a:gd name="T17" fmla="*/ 230 h 326"/>
                  <a:gd name="T18" fmla="*/ 16 w 412"/>
                  <a:gd name="T19" fmla="*/ 241 h 326"/>
                  <a:gd name="T20" fmla="*/ 278 w 412"/>
                  <a:gd name="T21" fmla="*/ 242 h 326"/>
                  <a:gd name="T22" fmla="*/ 274 w 412"/>
                  <a:gd name="T23" fmla="*/ 236 h 326"/>
                  <a:gd name="T24" fmla="*/ 261 w 412"/>
                  <a:gd name="T25" fmla="*/ 318 h 326"/>
                  <a:gd name="T26" fmla="*/ 272 w 412"/>
                  <a:gd name="T27" fmla="*/ 326 h 326"/>
                  <a:gd name="T28" fmla="*/ 412 w 412"/>
                  <a:gd name="T29" fmla="*/ 166 h 326"/>
                  <a:gd name="T30" fmla="*/ 407 w 412"/>
                  <a:gd name="T31" fmla="*/ 170 h 326"/>
                  <a:gd name="T32" fmla="*/ 412 w 412"/>
                  <a:gd name="T33" fmla="*/ 165 h 326"/>
                  <a:gd name="T34" fmla="*/ 351 w 412"/>
                  <a:gd name="T35" fmla="*/ 52 h 326"/>
                  <a:gd name="T36" fmla="*/ 272 w 412"/>
                  <a:gd name="T37" fmla="*/ 0 h 326"/>
                  <a:gd name="T38" fmla="*/ 272 w 412"/>
                  <a:gd name="T39" fmla="*/ 4 h 326"/>
                  <a:gd name="T40" fmla="*/ 300 w 412"/>
                  <a:gd name="T41" fmla="*/ 22 h 326"/>
                  <a:gd name="T42" fmla="*/ 403 w 412"/>
                  <a:gd name="T43" fmla="*/ 166 h 326"/>
                  <a:gd name="T44" fmla="*/ 407 w 412"/>
                  <a:gd name="T45" fmla="*/ 161 h 326"/>
                  <a:gd name="T46" fmla="*/ 344 w 412"/>
                  <a:gd name="T47" fmla="*/ 267 h 326"/>
                  <a:gd name="T48" fmla="*/ 272 w 412"/>
                  <a:gd name="T49" fmla="*/ 318 h 326"/>
                  <a:gd name="T50" fmla="*/ 272 w 412"/>
                  <a:gd name="T51" fmla="*/ 318 h 326"/>
                  <a:gd name="T52" fmla="*/ 272 w 412"/>
                  <a:gd name="T53" fmla="*/ 318 h 326"/>
                  <a:gd name="T54" fmla="*/ 272 w 412"/>
                  <a:gd name="T55" fmla="*/ 318 h 326"/>
                  <a:gd name="T56" fmla="*/ 269 w 412"/>
                  <a:gd name="T57" fmla="*/ 306 h 326"/>
                  <a:gd name="T58" fmla="*/ 283 w 412"/>
                  <a:gd name="T59" fmla="*/ 239 h 326"/>
                  <a:gd name="T60" fmla="*/ 278 w 412"/>
                  <a:gd name="T61" fmla="*/ 233 h 326"/>
                  <a:gd name="T62" fmla="*/ 43 w 412"/>
                  <a:gd name="T63" fmla="*/ 234 h 326"/>
                  <a:gd name="T64" fmla="*/ 17 w 412"/>
                  <a:gd name="T65" fmla="*/ 233 h 326"/>
                  <a:gd name="T66" fmla="*/ 15 w 412"/>
                  <a:gd name="T67" fmla="*/ 233 h 326"/>
                  <a:gd name="T68" fmla="*/ 15 w 412"/>
                  <a:gd name="T69" fmla="*/ 233 h 326"/>
                  <a:gd name="T70" fmla="*/ 15 w 412"/>
                  <a:gd name="T71" fmla="*/ 234 h 326"/>
                  <a:gd name="T72" fmla="*/ 15 w 412"/>
                  <a:gd name="T73" fmla="*/ 234 h 326"/>
                  <a:gd name="T74" fmla="*/ 15 w 412"/>
                  <a:gd name="T75" fmla="*/ 233 h 326"/>
                  <a:gd name="T76" fmla="*/ 16 w 412"/>
                  <a:gd name="T77" fmla="*/ 233 h 326"/>
                  <a:gd name="T78" fmla="*/ 9 w 412"/>
                  <a:gd name="T79" fmla="*/ 163 h 326"/>
                  <a:gd name="T80" fmla="*/ 14 w 412"/>
                  <a:gd name="T81" fmla="*/ 98 h 326"/>
                  <a:gd name="T82" fmla="*/ 16 w 412"/>
                  <a:gd name="T83" fmla="*/ 93 h 326"/>
                  <a:gd name="T84" fmla="*/ 15 w 412"/>
                  <a:gd name="T85" fmla="*/ 93 h 326"/>
                  <a:gd name="T86" fmla="*/ 15 w 412"/>
                  <a:gd name="T87" fmla="*/ 92 h 326"/>
                  <a:gd name="T88" fmla="*/ 15 w 412"/>
                  <a:gd name="T89" fmla="*/ 92 h 326"/>
                  <a:gd name="T90" fmla="*/ 15 w 412"/>
                  <a:gd name="T91" fmla="*/ 93 h 326"/>
                  <a:gd name="T92" fmla="*/ 15 w 412"/>
                  <a:gd name="T93" fmla="*/ 93 h 326"/>
                  <a:gd name="T94" fmla="*/ 104 w 412"/>
                  <a:gd name="T95" fmla="*/ 91 h 326"/>
                  <a:gd name="T96" fmla="*/ 282 w 412"/>
                  <a:gd name="T97" fmla="*/ 91 h 326"/>
                  <a:gd name="T98" fmla="*/ 276 w 412"/>
                  <a:gd name="T99" fmla="*/ 62 h 326"/>
                  <a:gd name="T100" fmla="*/ 270 w 412"/>
                  <a:gd name="T101" fmla="*/ 11 h 326"/>
                  <a:gd name="T102" fmla="*/ 270 w 412"/>
                  <a:gd name="T103" fmla="*/ 4 h 326"/>
                  <a:gd name="T104" fmla="*/ 272 w 412"/>
                  <a:gd name="T105" fmla="*/ 8 h 326"/>
                  <a:gd name="T106" fmla="*/ 272 w 412"/>
                  <a:gd name="T107" fmla="*/ 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2" h="326">
                    <a:moveTo>
                      <a:pt x="272" y="4"/>
                    </a:moveTo>
                    <a:lnTo>
                      <a:pt x="271" y="0"/>
                    </a:lnTo>
                    <a:lnTo>
                      <a:pt x="269" y="0"/>
                    </a:lnTo>
                    <a:lnTo>
                      <a:pt x="268" y="0"/>
                    </a:lnTo>
                    <a:cubicBezTo>
                      <a:pt x="264" y="2"/>
                      <a:pt x="262" y="5"/>
                      <a:pt x="261" y="8"/>
                    </a:cubicBezTo>
                    <a:cubicBezTo>
                      <a:pt x="260" y="12"/>
                      <a:pt x="260" y="16"/>
                      <a:pt x="260" y="20"/>
                    </a:cubicBezTo>
                    <a:cubicBezTo>
                      <a:pt x="260" y="45"/>
                      <a:pt x="274" y="89"/>
                      <a:pt x="274" y="90"/>
                    </a:cubicBezTo>
                    <a:lnTo>
                      <a:pt x="278" y="88"/>
                    </a:lnTo>
                    <a:lnTo>
                      <a:pt x="279" y="84"/>
                    </a:lnTo>
                    <a:cubicBezTo>
                      <a:pt x="278" y="84"/>
                      <a:pt x="181" y="82"/>
                      <a:pt x="104" y="82"/>
                    </a:cubicBezTo>
                    <a:cubicBezTo>
                      <a:pt x="81" y="82"/>
                      <a:pt x="59" y="83"/>
                      <a:pt x="42" y="83"/>
                    </a:cubicBezTo>
                    <a:cubicBezTo>
                      <a:pt x="34" y="83"/>
                      <a:pt x="27" y="84"/>
                      <a:pt x="22" y="84"/>
                    </a:cubicBezTo>
                    <a:lnTo>
                      <a:pt x="16" y="85"/>
                    </a:lnTo>
                    <a:lnTo>
                      <a:pt x="11" y="86"/>
                    </a:lnTo>
                    <a:cubicBezTo>
                      <a:pt x="7" y="89"/>
                      <a:pt x="6" y="92"/>
                      <a:pt x="5" y="96"/>
                    </a:cubicBezTo>
                    <a:cubicBezTo>
                      <a:pt x="2" y="110"/>
                      <a:pt x="0" y="137"/>
                      <a:pt x="0" y="163"/>
                    </a:cubicBezTo>
                    <a:cubicBezTo>
                      <a:pt x="0" y="181"/>
                      <a:pt x="1" y="199"/>
                      <a:pt x="2" y="213"/>
                    </a:cubicBezTo>
                    <a:cubicBezTo>
                      <a:pt x="3" y="219"/>
                      <a:pt x="4" y="225"/>
                      <a:pt x="5" y="230"/>
                    </a:cubicBezTo>
                    <a:cubicBezTo>
                      <a:pt x="6" y="234"/>
                      <a:pt x="7" y="238"/>
                      <a:pt x="11" y="240"/>
                    </a:cubicBezTo>
                    <a:lnTo>
                      <a:pt x="16" y="241"/>
                    </a:lnTo>
                    <a:cubicBezTo>
                      <a:pt x="28" y="243"/>
                      <a:pt x="64" y="244"/>
                      <a:pt x="106" y="244"/>
                    </a:cubicBezTo>
                    <a:cubicBezTo>
                      <a:pt x="183" y="244"/>
                      <a:pt x="278" y="242"/>
                      <a:pt x="278" y="242"/>
                    </a:cubicBezTo>
                    <a:lnTo>
                      <a:pt x="278" y="238"/>
                    </a:lnTo>
                    <a:lnTo>
                      <a:pt x="274" y="236"/>
                    </a:lnTo>
                    <a:cubicBezTo>
                      <a:pt x="274" y="237"/>
                      <a:pt x="260" y="280"/>
                      <a:pt x="260" y="306"/>
                    </a:cubicBezTo>
                    <a:cubicBezTo>
                      <a:pt x="260" y="310"/>
                      <a:pt x="260" y="314"/>
                      <a:pt x="261" y="318"/>
                    </a:cubicBezTo>
                    <a:cubicBezTo>
                      <a:pt x="262" y="321"/>
                      <a:pt x="264" y="324"/>
                      <a:pt x="268" y="326"/>
                    </a:cubicBezTo>
                    <a:lnTo>
                      <a:pt x="272" y="326"/>
                    </a:lnTo>
                    <a:cubicBezTo>
                      <a:pt x="280" y="326"/>
                      <a:pt x="291" y="320"/>
                      <a:pt x="305" y="311"/>
                    </a:cubicBezTo>
                    <a:cubicBezTo>
                      <a:pt x="346" y="283"/>
                      <a:pt x="410" y="222"/>
                      <a:pt x="412" y="166"/>
                    </a:cubicBezTo>
                    <a:lnTo>
                      <a:pt x="407" y="166"/>
                    </a:lnTo>
                    <a:lnTo>
                      <a:pt x="407" y="170"/>
                    </a:lnTo>
                    <a:lnTo>
                      <a:pt x="411" y="168"/>
                    </a:lnTo>
                    <a:lnTo>
                      <a:pt x="412" y="165"/>
                    </a:lnTo>
                    <a:lnTo>
                      <a:pt x="412" y="160"/>
                    </a:lnTo>
                    <a:cubicBezTo>
                      <a:pt x="411" y="123"/>
                      <a:pt x="382" y="83"/>
                      <a:pt x="351" y="52"/>
                    </a:cubicBezTo>
                    <a:cubicBezTo>
                      <a:pt x="335" y="37"/>
                      <a:pt x="319" y="24"/>
                      <a:pt x="305" y="15"/>
                    </a:cubicBezTo>
                    <a:cubicBezTo>
                      <a:pt x="291" y="6"/>
                      <a:pt x="280" y="0"/>
                      <a:pt x="272" y="0"/>
                    </a:cubicBezTo>
                    <a:lnTo>
                      <a:pt x="271" y="0"/>
                    </a:lnTo>
                    <a:lnTo>
                      <a:pt x="272" y="4"/>
                    </a:lnTo>
                    <a:lnTo>
                      <a:pt x="272" y="8"/>
                    </a:lnTo>
                    <a:cubicBezTo>
                      <a:pt x="275" y="8"/>
                      <a:pt x="286" y="13"/>
                      <a:pt x="300" y="22"/>
                    </a:cubicBezTo>
                    <a:cubicBezTo>
                      <a:pt x="340" y="49"/>
                      <a:pt x="402" y="110"/>
                      <a:pt x="403" y="161"/>
                    </a:cubicBezTo>
                    <a:lnTo>
                      <a:pt x="403" y="166"/>
                    </a:lnTo>
                    <a:lnTo>
                      <a:pt x="407" y="166"/>
                    </a:lnTo>
                    <a:lnTo>
                      <a:pt x="407" y="161"/>
                    </a:lnTo>
                    <a:lnTo>
                      <a:pt x="403" y="165"/>
                    </a:lnTo>
                    <a:cubicBezTo>
                      <a:pt x="402" y="199"/>
                      <a:pt x="375" y="238"/>
                      <a:pt x="344" y="267"/>
                    </a:cubicBezTo>
                    <a:cubicBezTo>
                      <a:pt x="329" y="282"/>
                      <a:pt x="313" y="295"/>
                      <a:pt x="300" y="304"/>
                    </a:cubicBezTo>
                    <a:cubicBezTo>
                      <a:pt x="286" y="313"/>
                      <a:pt x="275" y="318"/>
                      <a:pt x="272" y="318"/>
                    </a:cubicBezTo>
                    <a:lnTo>
                      <a:pt x="272" y="318"/>
                    </a:lnTo>
                    <a:lnTo>
                      <a:pt x="272" y="318"/>
                    </a:lnTo>
                    <a:lnTo>
                      <a:pt x="272" y="318"/>
                    </a:lnTo>
                    <a:lnTo>
                      <a:pt x="272" y="318"/>
                    </a:lnTo>
                    <a:lnTo>
                      <a:pt x="272" y="318"/>
                    </a:lnTo>
                    <a:lnTo>
                      <a:pt x="272" y="318"/>
                    </a:lnTo>
                    <a:lnTo>
                      <a:pt x="270" y="315"/>
                    </a:lnTo>
                    <a:cubicBezTo>
                      <a:pt x="269" y="313"/>
                      <a:pt x="269" y="310"/>
                      <a:pt x="269" y="306"/>
                    </a:cubicBezTo>
                    <a:cubicBezTo>
                      <a:pt x="269" y="294"/>
                      <a:pt x="272" y="278"/>
                      <a:pt x="276" y="264"/>
                    </a:cubicBezTo>
                    <a:cubicBezTo>
                      <a:pt x="279" y="250"/>
                      <a:pt x="283" y="239"/>
                      <a:pt x="283" y="239"/>
                    </a:cubicBezTo>
                    <a:lnTo>
                      <a:pt x="282" y="235"/>
                    </a:lnTo>
                    <a:lnTo>
                      <a:pt x="278" y="233"/>
                    </a:lnTo>
                    <a:cubicBezTo>
                      <a:pt x="278" y="233"/>
                      <a:pt x="183" y="235"/>
                      <a:pt x="106" y="235"/>
                    </a:cubicBezTo>
                    <a:cubicBezTo>
                      <a:pt x="82" y="235"/>
                      <a:pt x="60" y="235"/>
                      <a:pt x="43" y="234"/>
                    </a:cubicBezTo>
                    <a:cubicBezTo>
                      <a:pt x="35" y="234"/>
                      <a:pt x="28" y="234"/>
                      <a:pt x="23" y="234"/>
                    </a:cubicBezTo>
                    <a:lnTo>
                      <a:pt x="17" y="233"/>
                    </a:lnTo>
                    <a:lnTo>
                      <a:pt x="15" y="233"/>
                    </a:lnTo>
                    <a:lnTo>
                      <a:pt x="15" y="233"/>
                    </a:lnTo>
                    <a:lnTo>
                      <a:pt x="15" y="234"/>
                    </a:lnTo>
                    <a:lnTo>
                      <a:pt x="15" y="233"/>
                    </a:lnTo>
                    <a:lnTo>
                      <a:pt x="15" y="233"/>
                    </a:lnTo>
                    <a:lnTo>
                      <a:pt x="15" y="234"/>
                    </a:lnTo>
                    <a:lnTo>
                      <a:pt x="15" y="233"/>
                    </a:lnTo>
                    <a:lnTo>
                      <a:pt x="15" y="234"/>
                    </a:lnTo>
                    <a:lnTo>
                      <a:pt x="16" y="233"/>
                    </a:lnTo>
                    <a:lnTo>
                      <a:pt x="15" y="233"/>
                    </a:lnTo>
                    <a:lnTo>
                      <a:pt x="15" y="234"/>
                    </a:lnTo>
                    <a:lnTo>
                      <a:pt x="16" y="233"/>
                    </a:lnTo>
                    <a:cubicBezTo>
                      <a:pt x="15" y="233"/>
                      <a:pt x="14" y="230"/>
                      <a:pt x="13" y="226"/>
                    </a:cubicBezTo>
                    <a:cubicBezTo>
                      <a:pt x="11" y="213"/>
                      <a:pt x="9" y="188"/>
                      <a:pt x="9" y="163"/>
                    </a:cubicBezTo>
                    <a:cubicBezTo>
                      <a:pt x="9" y="146"/>
                      <a:pt x="10" y="128"/>
                      <a:pt x="11" y="115"/>
                    </a:cubicBezTo>
                    <a:cubicBezTo>
                      <a:pt x="12" y="108"/>
                      <a:pt x="13" y="102"/>
                      <a:pt x="14" y="98"/>
                    </a:cubicBezTo>
                    <a:lnTo>
                      <a:pt x="15" y="94"/>
                    </a:lnTo>
                    <a:lnTo>
                      <a:pt x="16" y="93"/>
                    </a:lnTo>
                    <a:lnTo>
                      <a:pt x="15" y="92"/>
                    </a:lnTo>
                    <a:lnTo>
                      <a:pt x="15" y="93"/>
                    </a:lnTo>
                    <a:lnTo>
                      <a:pt x="16" y="93"/>
                    </a:lnTo>
                    <a:lnTo>
                      <a:pt x="15" y="92"/>
                    </a:lnTo>
                    <a:lnTo>
                      <a:pt x="15" y="93"/>
                    </a:lnTo>
                    <a:lnTo>
                      <a:pt x="15" y="92"/>
                    </a:lnTo>
                    <a:lnTo>
                      <a:pt x="15" y="93"/>
                    </a:lnTo>
                    <a:lnTo>
                      <a:pt x="15" y="93"/>
                    </a:lnTo>
                    <a:lnTo>
                      <a:pt x="15" y="92"/>
                    </a:lnTo>
                    <a:lnTo>
                      <a:pt x="15" y="93"/>
                    </a:lnTo>
                    <a:cubicBezTo>
                      <a:pt x="16" y="93"/>
                      <a:pt x="19" y="92"/>
                      <a:pt x="24" y="92"/>
                    </a:cubicBezTo>
                    <a:cubicBezTo>
                      <a:pt x="40" y="91"/>
                      <a:pt x="70" y="91"/>
                      <a:pt x="104" y="91"/>
                    </a:cubicBezTo>
                    <a:cubicBezTo>
                      <a:pt x="181" y="91"/>
                      <a:pt x="278" y="92"/>
                      <a:pt x="278" y="92"/>
                    </a:cubicBezTo>
                    <a:lnTo>
                      <a:pt x="282" y="91"/>
                    </a:lnTo>
                    <a:lnTo>
                      <a:pt x="283" y="87"/>
                    </a:lnTo>
                    <a:cubicBezTo>
                      <a:pt x="283" y="87"/>
                      <a:pt x="279" y="76"/>
                      <a:pt x="276" y="62"/>
                    </a:cubicBezTo>
                    <a:cubicBezTo>
                      <a:pt x="272" y="48"/>
                      <a:pt x="269" y="32"/>
                      <a:pt x="269" y="20"/>
                    </a:cubicBezTo>
                    <a:cubicBezTo>
                      <a:pt x="269" y="16"/>
                      <a:pt x="269" y="13"/>
                      <a:pt x="270" y="11"/>
                    </a:cubicBezTo>
                    <a:lnTo>
                      <a:pt x="272" y="8"/>
                    </a:lnTo>
                    <a:lnTo>
                      <a:pt x="270" y="4"/>
                    </a:lnTo>
                    <a:lnTo>
                      <a:pt x="271" y="8"/>
                    </a:lnTo>
                    <a:lnTo>
                      <a:pt x="272" y="8"/>
                    </a:lnTo>
                    <a:lnTo>
                      <a:pt x="272" y="4"/>
                    </a:lnTo>
                    <a:lnTo>
                      <a:pt x="272" y="8"/>
                    </a:lnTo>
                    <a:lnTo>
                      <a:pt x="272" y="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4" name="Rectangle 925"/>
              <p:cNvSpPr>
                <a:spLocks noChangeArrowheads="1"/>
              </p:cNvSpPr>
              <p:nvPr/>
            </p:nvSpPr>
            <p:spPr bwMode="auto">
              <a:xfrm>
                <a:off x="1928" y="2987"/>
                <a:ext cx="298"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Times New Roman" pitchFamily="18" charset="0"/>
                  </a:rPr>
                  <a:t>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175" name="Rectangle 926"/>
              <p:cNvSpPr>
                <a:spLocks noChangeArrowheads="1"/>
              </p:cNvSpPr>
              <p:nvPr/>
            </p:nvSpPr>
            <p:spPr bwMode="auto">
              <a:xfrm>
                <a:off x="2004" y="3083"/>
                <a:ext cx="10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Times New Roman" pitchFamily="18" charset="0"/>
                  </a:rPr>
                  <a:t>file</a:t>
                </a:r>
                <a:endParaRPr kumimoji="0" lang="en-US" sz="1800" b="0" i="0" u="none" strike="noStrike" cap="none" normalizeH="0" baseline="0" dirty="0" smtClean="0">
                  <a:ln>
                    <a:noFill/>
                  </a:ln>
                  <a:solidFill>
                    <a:schemeClr val="tx1"/>
                  </a:solidFill>
                  <a:effectLst/>
                  <a:latin typeface="Arial" pitchFamily="34" charset="0"/>
                </a:endParaRPr>
              </a:p>
            </p:txBody>
          </p:sp>
          <p:sp>
            <p:nvSpPr>
              <p:cNvPr id="2176" name="Rectangle 927"/>
              <p:cNvSpPr>
                <a:spLocks noChangeArrowheads="1"/>
              </p:cNvSpPr>
              <p:nvPr/>
            </p:nvSpPr>
            <p:spPr bwMode="auto">
              <a:xfrm>
                <a:off x="1890" y="2121"/>
                <a:ext cx="544" cy="301"/>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7" name="Freeform 928"/>
              <p:cNvSpPr>
                <a:spLocks/>
              </p:cNvSpPr>
              <p:nvPr/>
            </p:nvSpPr>
            <p:spPr bwMode="auto">
              <a:xfrm>
                <a:off x="1887" y="2118"/>
                <a:ext cx="551" cy="307"/>
              </a:xfrm>
              <a:custGeom>
                <a:avLst/>
                <a:gdLst>
                  <a:gd name="T0" fmla="*/ 9 w 1449"/>
                  <a:gd name="T1" fmla="*/ 9 h 811"/>
                  <a:gd name="T2" fmla="*/ 9 w 1449"/>
                  <a:gd name="T3" fmla="*/ 19 h 811"/>
                  <a:gd name="T4" fmla="*/ 1430 w 1449"/>
                  <a:gd name="T5" fmla="*/ 19 h 811"/>
                  <a:gd name="T6" fmla="*/ 1430 w 1449"/>
                  <a:gd name="T7" fmla="*/ 793 h 811"/>
                  <a:gd name="T8" fmla="*/ 19 w 1449"/>
                  <a:gd name="T9" fmla="*/ 793 h 811"/>
                  <a:gd name="T10" fmla="*/ 19 w 1449"/>
                  <a:gd name="T11" fmla="*/ 9 h 811"/>
                  <a:gd name="T12" fmla="*/ 9 w 1449"/>
                  <a:gd name="T13" fmla="*/ 9 h 811"/>
                  <a:gd name="T14" fmla="*/ 9 w 1449"/>
                  <a:gd name="T15" fmla="*/ 19 h 811"/>
                  <a:gd name="T16" fmla="*/ 9 w 1449"/>
                  <a:gd name="T17" fmla="*/ 9 h 811"/>
                  <a:gd name="T18" fmla="*/ 0 w 1449"/>
                  <a:gd name="T19" fmla="*/ 9 h 811"/>
                  <a:gd name="T20" fmla="*/ 0 w 1449"/>
                  <a:gd name="T21" fmla="*/ 802 h 811"/>
                  <a:gd name="T22" fmla="*/ 3 w 1449"/>
                  <a:gd name="T23" fmla="*/ 809 h 811"/>
                  <a:gd name="T24" fmla="*/ 9 w 1449"/>
                  <a:gd name="T25" fmla="*/ 811 h 811"/>
                  <a:gd name="T26" fmla="*/ 1439 w 1449"/>
                  <a:gd name="T27" fmla="*/ 811 h 811"/>
                  <a:gd name="T28" fmla="*/ 1446 w 1449"/>
                  <a:gd name="T29" fmla="*/ 809 h 811"/>
                  <a:gd name="T30" fmla="*/ 1449 w 1449"/>
                  <a:gd name="T31" fmla="*/ 802 h 811"/>
                  <a:gd name="T32" fmla="*/ 1449 w 1449"/>
                  <a:gd name="T33" fmla="*/ 9 h 811"/>
                  <a:gd name="T34" fmla="*/ 1446 w 1449"/>
                  <a:gd name="T35" fmla="*/ 3 h 811"/>
                  <a:gd name="T36" fmla="*/ 1439 w 1449"/>
                  <a:gd name="T37" fmla="*/ 0 h 811"/>
                  <a:gd name="T38" fmla="*/ 9 w 1449"/>
                  <a:gd name="T39" fmla="*/ 0 h 811"/>
                  <a:gd name="T40" fmla="*/ 3 w 1449"/>
                  <a:gd name="T41" fmla="*/ 3 h 811"/>
                  <a:gd name="T42" fmla="*/ 0 w 1449"/>
                  <a:gd name="T43" fmla="*/ 9 h 811"/>
                  <a:gd name="T44" fmla="*/ 9 w 1449"/>
                  <a:gd name="T45" fmla="*/ 9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9" h="811">
                    <a:moveTo>
                      <a:pt x="9" y="9"/>
                    </a:moveTo>
                    <a:lnTo>
                      <a:pt x="9" y="19"/>
                    </a:lnTo>
                    <a:lnTo>
                      <a:pt x="1430" y="19"/>
                    </a:lnTo>
                    <a:lnTo>
                      <a:pt x="1430" y="793"/>
                    </a:lnTo>
                    <a:lnTo>
                      <a:pt x="19" y="793"/>
                    </a:lnTo>
                    <a:lnTo>
                      <a:pt x="19" y="9"/>
                    </a:lnTo>
                    <a:lnTo>
                      <a:pt x="9" y="9"/>
                    </a:lnTo>
                    <a:lnTo>
                      <a:pt x="9" y="19"/>
                    </a:lnTo>
                    <a:lnTo>
                      <a:pt x="9" y="9"/>
                    </a:lnTo>
                    <a:lnTo>
                      <a:pt x="0" y="9"/>
                    </a:lnTo>
                    <a:lnTo>
                      <a:pt x="0" y="802"/>
                    </a:lnTo>
                    <a:lnTo>
                      <a:pt x="3" y="809"/>
                    </a:lnTo>
                    <a:lnTo>
                      <a:pt x="9" y="811"/>
                    </a:lnTo>
                    <a:lnTo>
                      <a:pt x="1439" y="811"/>
                    </a:lnTo>
                    <a:lnTo>
                      <a:pt x="1446" y="809"/>
                    </a:lnTo>
                    <a:lnTo>
                      <a:pt x="1449" y="802"/>
                    </a:lnTo>
                    <a:lnTo>
                      <a:pt x="1449" y="9"/>
                    </a:lnTo>
                    <a:lnTo>
                      <a:pt x="1446" y="3"/>
                    </a:lnTo>
                    <a:lnTo>
                      <a:pt x="1439" y="0"/>
                    </a:lnTo>
                    <a:lnTo>
                      <a:pt x="9" y="0"/>
                    </a:lnTo>
                    <a:lnTo>
                      <a:pt x="3" y="3"/>
                    </a:lnTo>
                    <a:lnTo>
                      <a:pt x="0" y="9"/>
                    </a:lnTo>
                    <a:lnTo>
                      <a:pt x="9" y="9"/>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8" name="Rectangle 929"/>
              <p:cNvSpPr>
                <a:spLocks noChangeArrowheads="1"/>
              </p:cNvSpPr>
              <p:nvPr/>
            </p:nvSpPr>
            <p:spPr bwMode="auto">
              <a:xfrm>
                <a:off x="2042" y="2185"/>
                <a:ext cx="271"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Times New Roman" pitchFamily="18" charset="0"/>
                  </a:rPr>
                  <a:t>Control</a:t>
                </a:r>
                <a:endParaRPr kumimoji="0" lang="en-US" sz="1800" b="0" i="0" u="none" strike="noStrike" cap="none" normalizeH="0" baseline="0" dirty="0" smtClean="0">
                  <a:ln>
                    <a:noFill/>
                  </a:ln>
                  <a:solidFill>
                    <a:schemeClr val="tx1"/>
                  </a:solidFill>
                  <a:effectLst/>
                  <a:latin typeface="Arial" pitchFamily="34" charset="0"/>
                </a:endParaRPr>
              </a:p>
            </p:txBody>
          </p:sp>
          <p:sp>
            <p:nvSpPr>
              <p:cNvPr id="2179" name="Rectangle 930"/>
              <p:cNvSpPr>
                <a:spLocks noChangeArrowheads="1"/>
              </p:cNvSpPr>
              <p:nvPr/>
            </p:nvSpPr>
            <p:spPr bwMode="auto">
              <a:xfrm>
                <a:off x="2103" y="2289"/>
                <a:ext cx="158"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Times New Roman" pitchFamily="18" charset="0"/>
                  </a:rPr>
                  <a:t>unit</a:t>
                </a:r>
                <a:endParaRPr kumimoji="0" lang="en-US" sz="1800" b="0" i="0" u="none" strike="noStrike" cap="none" normalizeH="0" baseline="0" dirty="0" smtClean="0">
                  <a:ln>
                    <a:noFill/>
                  </a:ln>
                  <a:solidFill>
                    <a:schemeClr val="tx1"/>
                  </a:solidFill>
                  <a:effectLst/>
                  <a:latin typeface="Arial" pitchFamily="34" charset="0"/>
                </a:endParaRPr>
              </a:p>
            </p:txBody>
          </p:sp>
          <p:sp>
            <p:nvSpPr>
              <p:cNvPr id="2180" name="Freeform 931"/>
              <p:cNvSpPr>
                <a:spLocks noEditPoints="1"/>
              </p:cNvSpPr>
              <p:nvPr/>
            </p:nvSpPr>
            <p:spPr bwMode="auto">
              <a:xfrm>
                <a:off x="1785" y="2262"/>
                <a:ext cx="102" cy="102"/>
              </a:xfrm>
              <a:custGeom>
                <a:avLst/>
                <a:gdLst>
                  <a:gd name="T0" fmla="*/ 136 w 268"/>
                  <a:gd name="T1" fmla="*/ 271 h 271"/>
                  <a:gd name="T2" fmla="*/ 136 w 268"/>
                  <a:gd name="T3" fmla="*/ 271 h 271"/>
                  <a:gd name="T4" fmla="*/ 268 w 268"/>
                  <a:gd name="T5" fmla="*/ 134 h 271"/>
                  <a:gd name="T6" fmla="*/ 268 w 268"/>
                  <a:gd name="T7" fmla="*/ 88 h 271"/>
                  <a:gd name="T8" fmla="*/ 208 w 268"/>
                  <a:gd name="T9" fmla="*/ 0 h 271"/>
                  <a:gd name="T10" fmla="*/ 266 w 268"/>
                  <a:gd name="T11" fmla="*/ 105 h 271"/>
                  <a:gd name="T12" fmla="*/ 266 w 268"/>
                  <a:gd name="T13" fmla="*/ 110 h 271"/>
                  <a:gd name="T14" fmla="*/ 266 w 268"/>
                  <a:gd name="T15" fmla="*/ 110 h 271"/>
                  <a:gd name="T16" fmla="*/ 266 w 268"/>
                  <a:gd name="T17" fmla="*/ 110 h 271"/>
                  <a:gd name="T18" fmla="*/ 159 w 268"/>
                  <a:gd name="T19" fmla="*/ 255 h 271"/>
                  <a:gd name="T20" fmla="*/ 132 w 268"/>
                  <a:gd name="T21" fmla="*/ 269 h 271"/>
                  <a:gd name="T22" fmla="*/ 134 w 268"/>
                  <a:gd name="T23" fmla="*/ 270 h 271"/>
                  <a:gd name="T24" fmla="*/ 136 w 268"/>
                  <a:gd name="T25" fmla="*/ 271 h 271"/>
                  <a:gd name="T26" fmla="*/ 126 w 268"/>
                  <a:gd name="T27" fmla="*/ 186 h 271"/>
                  <a:gd name="T28" fmla="*/ 0 w 268"/>
                  <a:gd name="T29" fmla="*/ 188 h 271"/>
                  <a:gd name="T30" fmla="*/ 126 w 268"/>
                  <a:gd name="T31" fmla="*/ 186 h 271"/>
                  <a:gd name="T32" fmla="*/ 126 w 268"/>
                  <a:gd name="T33" fmla="*/ 186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8" h="271">
                    <a:moveTo>
                      <a:pt x="136" y="271"/>
                    </a:moveTo>
                    <a:lnTo>
                      <a:pt x="136" y="271"/>
                    </a:lnTo>
                    <a:cubicBezTo>
                      <a:pt x="156" y="271"/>
                      <a:pt x="250" y="200"/>
                      <a:pt x="268" y="134"/>
                    </a:cubicBezTo>
                    <a:lnTo>
                      <a:pt x="268" y="88"/>
                    </a:lnTo>
                    <a:cubicBezTo>
                      <a:pt x="259" y="57"/>
                      <a:pt x="234" y="25"/>
                      <a:pt x="208" y="0"/>
                    </a:cubicBezTo>
                    <a:cubicBezTo>
                      <a:pt x="237" y="30"/>
                      <a:pt x="265" y="68"/>
                      <a:pt x="266" y="105"/>
                    </a:cubicBezTo>
                    <a:lnTo>
                      <a:pt x="266" y="110"/>
                    </a:lnTo>
                    <a:lnTo>
                      <a:pt x="266" y="110"/>
                    </a:lnTo>
                    <a:lnTo>
                      <a:pt x="266" y="110"/>
                    </a:lnTo>
                    <a:cubicBezTo>
                      <a:pt x="264" y="166"/>
                      <a:pt x="200" y="227"/>
                      <a:pt x="159" y="255"/>
                    </a:cubicBezTo>
                    <a:cubicBezTo>
                      <a:pt x="148" y="262"/>
                      <a:pt x="140" y="267"/>
                      <a:pt x="132" y="269"/>
                    </a:cubicBezTo>
                    <a:cubicBezTo>
                      <a:pt x="133" y="270"/>
                      <a:pt x="133" y="270"/>
                      <a:pt x="134" y="270"/>
                    </a:cubicBezTo>
                    <a:cubicBezTo>
                      <a:pt x="135" y="270"/>
                      <a:pt x="135" y="271"/>
                      <a:pt x="136" y="271"/>
                    </a:cubicBezTo>
                    <a:close/>
                    <a:moveTo>
                      <a:pt x="126" y="186"/>
                    </a:moveTo>
                    <a:cubicBezTo>
                      <a:pt x="108" y="187"/>
                      <a:pt x="54" y="188"/>
                      <a:pt x="0" y="188"/>
                    </a:cubicBezTo>
                    <a:cubicBezTo>
                      <a:pt x="49" y="188"/>
                      <a:pt x="101" y="187"/>
                      <a:pt x="126" y="186"/>
                    </a:cubicBezTo>
                    <a:cubicBezTo>
                      <a:pt x="126" y="186"/>
                      <a:pt x="126" y="186"/>
                      <a:pt x="126" y="186"/>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1" name="Freeform 932"/>
              <p:cNvSpPr>
                <a:spLocks/>
              </p:cNvSpPr>
              <p:nvPr/>
            </p:nvSpPr>
            <p:spPr bwMode="auto">
              <a:xfrm>
                <a:off x="1887" y="2295"/>
                <a:ext cx="1" cy="17"/>
              </a:xfrm>
              <a:custGeom>
                <a:avLst/>
                <a:gdLst>
                  <a:gd name="T0" fmla="*/ 0 w 4"/>
                  <a:gd name="T1" fmla="*/ 0 h 46"/>
                  <a:gd name="T2" fmla="*/ 0 w 4"/>
                  <a:gd name="T3" fmla="*/ 46 h 46"/>
                  <a:gd name="T4" fmla="*/ 3 w 4"/>
                  <a:gd name="T5" fmla="*/ 26 h 46"/>
                  <a:gd name="T6" fmla="*/ 4 w 4"/>
                  <a:gd name="T7" fmla="*/ 26 h 46"/>
                  <a:gd name="T8" fmla="*/ 4 w 4"/>
                  <a:gd name="T9" fmla="*/ 21 h 46"/>
                  <a:gd name="T10" fmla="*/ 0 w 4"/>
                  <a:gd name="T11" fmla="*/ 0 h 46"/>
                </a:gdLst>
                <a:ahLst/>
                <a:cxnLst>
                  <a:cxn ang="0">
                    <a:pos x="T0" y="T1"/>
                  </a:cxn>
                  <a:cxn ang="0">
                    <a:pos x="T2" y="T3"/>
                  </a:cxn>
                  <a:cxn ang="0">
                    <a:pos x="T4" y="T5"/>
                  </a:cxn>
                  <a:cxn ang="0">
                    <a:pos x="T6" y="T7"/>
                  </a:cxn>
                  <a:cxn ang="0">
                    <a:pos x="T8" y="T9"/>
                  </a:cxn>
                  <a:cxn ang="0">
                    <a:pos x="T10" y="T11"/>
                  </a:cxn>
                </a:cxnLst>
                <a:rect l="0" t="0" r="r" b="b"/>
                <a:pathLst>
                  <a:path w="4" h="46">
                    <a:moveTo>
                      <a:pt x="0" y="0"/>
                    </a:moveTo>
                    <a:lnTo>
                      <a:pt x="0" y="46"/>
                    </a:lnTo>
                    <a:cubicBezTo>
                      <a:pt x="2" y="39"/>
                      <a:pt x="3" y="33"/>
                      <a:pt x="3" y="26"/>
                    </a:cubicBezTo>
                    <a:lnTo>
                      <a:pt x="4" y="26"/>
                    </a:lnTo>
                    <a:lnTo>
                      <a:pt x="4" y="21"/>
                    </a:lnTo>
                    <a:cubicBezTo>
                      <a:pt x="4" y="14"/>
                      <a:pt x="2" y="7"/>
                      <a:pt x="0" y="0"/>
                    </a:cubicBezTo>
                    <a:close/>
                  </a:path>
                </a:pathLst>
              </a:custGeom>
              <a:solidFill>
                <a:srgbClr val="24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2" name="Freeform 933"/>
              <p:cNvSpPr>
                <a:spLocks/>
              </p:cNvSpPr>
              <p:nvPr/>
            </p:nvSpPr>
            <p:spPr bwMode="auto">
              <a:xfrm>
                <a:off x="1729" y="2241"/>
                <a:ext cx="155" cy="124"/>
              </a:xfrm>
              <a:custGeom>
                <a:avLst/>
                <a:gdLst>
                  <a:gd name="T0" fmla="*/ 270 w 406"/>
                  <a:gd name="T1" fmla="*/ 1 h 326"/>
                  <a:gd name="T2" fmla="*/ 269 w 406"/>
                  <a:gd name="T3" fmla="*/ 2 h 326"/>
                  <a:gd name="T4" fmla="*/ 277 w 406"/>
                  <a:gd name="T5" fmla="*/ 86 h 326"/>
                  <a:gd name="T6" fmla="*/ 12 w 406"/>
                  <a:gd name="T7" fmla="*/ 87 h 326"/>
                  <a:gd name="T8" fmla="*/ 12 w 406"/>
                  <a:gd name="T9" fmla="*/ 234 h 326"/>
                  <a:gd name="T10" fmla="*/ 277 w 406"/>
                  <a:gd name="T11" fmla="*/ 235 h 326"/>
                  <a:gd name="T12" fmla="*/ 269 w 406"/>
                  <a:gd name="T13" fmla="*/ 319 h 326"/>
                  <a:gd name="T14" fmla="*/ 406 w 406"/>
                  <a:gd name="T15" fmla="*/ 163 h 326"/>
                  <a:gd name="T16" fmla="*/ 406 w 406"/>
                  <a:gd name="T17" fmla="*/ 163 h 326"/>
                  <a:gd name="T18" fmla="*/ 406 w 406"/>
                  <a:gd name="T19" fmla="*/ 158 h 326"/>
                  <a:gd name="T20" fmla="*/ 270 w 406"/>
                  <a:gd name="T21" fmla="*/ 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6" h="326">
                    <a:moveTo>
                      <a:pt x="270" y="1"/>
                    </a:moveTo>
                    <a:lnTo>
                      <a:pt x="269" y="2"/>
                    </a:lnTo>
                    <a:cubicBezTo>
                      <a:pt x="252" y="9"/>
                      <a:pt x="277" y="86"/>
                      <a:pt x="277" y="86"/>
                    </a:cubicBezTo>
                    <a:cubicBezTo>
                      <a:pt x="277" y="86"/>
                      <a:pt x="23" y="81"/>
                      <a:pt x="12" y="87"/>
                    </a:cubicBezTo>
                    <a:cubicBezTo>
                      <a:pt x="1" y="93"/>
                      <a:pt x="0" y="228"/>
                      <a:pt x="12" y="234"/>
                    </a:cubicBezTo>
                    <a:cubicBezTo>
                      <a:pt x="23" y="239"/>
                      <a:pt x="277" y="235"/>
                      <a:pt x="277" y="235"/>
                    </a:cubicBezTo>
                    <a:cubicBezTo>
                      <a:pt x="277" y="235"/>
                      <a:pt x="252" y="312"/>
                      <a:pt x="269" y="319"/>
                    </a:cubicBezTo>
                    <a:cubicBezTo>
                      <a:pt x="284" y="326"/>
                      <a:pt x="404" y="237"/>
                      <a:pt x="406" y="163"/>
                    </a:cubicBezTo>
                    <a:lnTo>
                      <a:pt x="406" y="163"/>
                    </a:lnTo>
                    <a:lnTo>
                      <a:pt x="406" y="158"/>
                    </a:lnTo>
                    <a:cubicBezTo>
                      <a:pt x="404" y="86"/>
                      <a:pt x="292" y="0"/>
                      <a:pt x="270"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3" name="Freeform 934"/>
              <p:cNvSpPr>
                <a:spLocks/>
              </p:cNvSpPr>
              <p:nvPr/>
            </p:nvSpPr>
            <p:spPr bwMode="auto">
              <a:xfrm>
                <a:off x="1729" y="2240"/>
                <a:ext cx="157" cy="124"/>
              </a:xfrm>
              <a:custGeom>
                <a:avLst/>
                <a:gdLst>
                  <a:gd name="T0" fmla="*/ 270 w 412"/>
                  <a:gd name="T1" fmla="*/ 0 h 327"/>
                  <a:gd name="T2" fmla="*/ 268 w 412"/>
                  <a:gd name="T3" fmla="*/ 1 h 327"/>
                  <a:gd name="T4" fmla="*/ 259 w 412"/>
                  <a:gd name="T5" fmla="*/ 20 h 327"/>
                  <a:gd name="T6" fmla="*/ 278 w 412"/>
                  <a:gd name="T7" fmla="*/ 89 h 327"/>
                  <a:gd name="T8" fmla="*/ 104 w 412"/>
                  <a:gd name="T9" fmla="*/ 83 h 327"/>
                  <a:gd name="T10" fmla="*/ 22 w 412"/>
                  <a:gd name="T11" fmla="*/ 84 h 327"/>
                  <a:gd name="T12" fmla="*/ 10 w 412"/>
                  <a:gd name="T13" fmla="*/ 86 h 327"/>
                  <a:gd name="T14" fmla="*/ 0 w 412"/>
                  <a:gd name="T15" fmla="*/ 164 h 327"/>
                  <a:gd name="T16" fmla="*/ 4 w 412"/>
                  <a:gd name="T17" fmla="*/ 230 h 327"/>
                  <a:gd name="T18" fmla="*/ 15 w 412"/>
                  <a:gd name="T19" fmla="*/ 242 h 327"/>
                  <a:gd name="T20" fmla="*/ 278 w 412"/>
                  <a:gd name="T21" fmla="*/ 242 h 327"/>
                  <a:gd name="T22" fmla="*/ 274 w 412"/>
                  <a:gd name="T23" fmla="*/ 237 h 327"/>
                  <a:gd name="T24" fmla="*/ 261 w 412"/>
                  <a:gd name="T25" fmla="*/ 318 h 327"/>
                  <a:gd name="T26" fmla="*/ 271 w 412"/>
                  <a:gd name="T27" fmla="*/ 327 h 327"/>
                  <a:gd name="T28" fmla="*/ 412 w 412"/>
                  <a:gd name="T29" fmla="*/ 166 h 327"/>
                  <a:gd name="T30" fmla="*/ 407 w 412"/>
                  <a:gd name="T31" fmla="*/ 170 h 327"/>
                  <a:gd name="T32" fmla="*/ 410 w 412"/>
                  <a:gd name="T33" fmla="*/ 169 h 327"/>
                  <a:gd name="T34" fmla="*/ 412 w 412"/>
                  <a:gd name="T35" fmla="*/ 161 h 327"/>
                  <a:gd name="T36" fmla="*/ 305 w 412"/>
                  <a:gd name="T37" fmla="*/ 15 h 327"/>
                  <a:gd name="T38" fmla="*/ 271 w 412"/>
                  <a:gd name="T39" fmla="*/ 0 h 327"/>
                  <a:gd name="T40" fmla="*/ 271 w 412"/>
                  <a:gd name="T41" fmla="*/ 4 h 327"/>
                  <a:gd name="T42" fmla="*/ 299 w 412"/>
                  <a:gd name="T43" fmla="*/ 22 h 327"/>
                  <a:gd name="T44" fmla="*/ 407 w 412"/>
                  <a:gd name="T45" fmla="*/ 161 h 327"/>
                  <a:gd name="T46" fmla="*/ 403 w 412"/>
                  <a:gd name="T47" fmla="*/ 166 h 327"/>
                  <a:gd name="T48" fmla="*/ 407 w 412"/>
                  <a:gd name="T49" fmla="*/ 161 h 327"/>
                  <a:gd name="T50" fmla="*/ 403 w 412"/>
                  <a:gd name="T51" fmla="*/ 166 h 327"/>
                  <a:gd name="T52" fmla="*/ 299 w 412"/>
                  <a:gd name="T53" fmla="*/ 304 h 327"/>
                  <a:gd name="T54" fmla="*/ 271 w 412"/>
                  <a:gd name="T55" fmla="*/ 318 h 327"/>
                  <a:gd name="T56" fmla="*/ 271 w 412"/>
                  <a:gd name="T57" fmla="*/ 318 h 327"/>
                  <a:gd name="T58" fmla="*/ 271 w 412"/>
                  <a:gd name="T59" fmla="*/ 319 h 327"/>
                  <a:gd name="T60" fmla="*/ 270 w 412"/>
                  <a:gd name="T61" fmla="*/ 315 h 327"/>
                  <a:gd name="T62" fmla="*/ 276 w 412"/>
                  <a:gd name="T63" fmla="*/ 264 h 327"/>
                  <a:gd name="T64" fmla="*/ 282 w 412"/>
                  <a:gd name="T65" fmla="*/ 235 h 327"/>
                  <a:gd name="T66" fmla="*/ 106 w 412"/>
                  <a:gd name="T67" fmla="*/ 235 h 327"/>
                  <a:gd name="T68" fmla="*/ 23 w 412"/>
                  <a:gd name="T69" fmla="*/ 234 h 327"/>
                  <a:gd name="T70" fmla="*/ 15 w 412"/>
                  <a:gd name="T71" fmla="*/ 233 h 327"/>
                  <a:gd name="T72" fmla="*/ 14 w 412"/>
                  <a:gd name="T73" fmla="*/ 234 h 327"/>
                  <a:gd name="T74" fmla="*/ 15 w 412"/>
                  <a:gd name="T75" fmla="*/ 233 h 327"/>
                  <a:gd name="T76" fmla="*/ 15 w 412"/>
                  <a:gd name="T77" fmla="*/ 233 h 327"/>
                  <a:gd name="T78" fmla="*/ 15 w 412"/>
                  <a:gd name="T79" fmla="*/ 234 h 327"/>
                  <a:gd name="T80" fmla="*/ 14 w 412"/>
                  <a:gd name="T81" fmla="*/ 234 h 327"/>
                  <a:gd name="T82" fmla="*/ 13 w 412"/>
                  <a:gd name="T83" fmla="*/ 226 h 327"/>
                  <a:gd name="T84" fmla="*/ 11 w 412"/>
                  <a:gd name="T85" fmla="*/ 115 h 327"/>
                  <a:gd name="T86" fmla="*/ 15 w 412"/>
                  <a:gd name="T87" fmla="*/ 94 h 327"/>
                  <a:gd name="T88" fmla="*/ 14 w 412"/>
                  <a:gd name="T89" fmla="*/ 93 h 327"/>
                  <a:gd name="T90" fmla="*/ 15 w 412"/>
                  <a:gd name="T91" fmla="*/ 93 h 327"/>
                  <a:gd name="T92" fmla="*/ 15 w 412"/>
                  <a:gd name="T93" fmla="*/ 94 h 327"/>
                  <a:gd name="T94" fmla="*/ 15 w 412"/>
                  <a:gd name="T95" fmla="*/ 94 h 327"/>
                  <a:gd name="T96" fmla="*/ 15 w 412"/>
                  <a:gd name="T97" fmla="*/ 94 h 327"/>
                  <a:gd name="T98" fmla="*/ 14 w 412"/>
                  <a:gd name="T99" fmla="*/ 93 h 327"/>
                  <a:gd name="T100" fmla="*/ 24 w 412"/>
                  <a:gd name="T101" fmla="*/ 93 h 327"/>
                  <a:gd name="T102" fmla="*/ 278 w 412"/>
                  <a:gd name="T103" fmla="*/ 93 h 327"/>
                  <a:gd name="T104" fmla="*/ 283 w 412"/>
                  <a:gd name="T105" fmla="*/ 88 h 327"/>
                  <a:gd name="T106" fmla="*/ 269 w 412"/>
                  <a:gd name="T107" fmla="*/ 20 h 327"/>
                  <a:gd name="T108" fmla="*/ 271 w 412"/>
                  <a:gd name="T109" fmla="*/ 8 h 327"/>
                  <a:gd name="T110" fmla="*/ 270 w 412"/>
                  <a:gd name="T111" fmla="*/ 9 h 327"/>
                  <a:gd name="T112" fmla="*/ 271 w 412"/>
                  <a:gd name="T113" fmla="*/ 4 h 327"/>
                  <a:gd name="T114" fmla="*/ 271 w 412"/>
                  <a:gd name="T115" fmla="*/ 4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2" h="327">
                    <a:moveTo>
                      <a:pt x="271" y="4"/>
                    </a:moveTo>
                    <a:lnTo>
                      <a:pt x="270" y="0"/>
                    </a:lnTo>
                    <a:lnTo>
                      <a:pt x="269" y="0"/>
                    </a:lnTo>
                    <a:lnTo>
                      <a:pt x="268" y="1"/>
                    </a:lnTo>
                    <a:cubicBezTo>
                      <a:pt x="264" y="2"/>
                      <a:pt x="262" y="6"/>
                      <a:pt x="261" y="9"/>
                    </a:cubicBezTo>
                    <a:cubicBezTo>
                      <a:pt x="260" y="12"/>
                      <a:pt x="259" y="16"/>
                      <a:pt x="259" y="20"/>
                    </a:cubicBezTo>
                    <a:cubicBezTo>
                      <a:pt x="259" y="46"/>
                      <a:pt x="274" y="90"/>
                      <a:pt x="274" y="90"/>
                    </a:cubicBezTo>
                    <a:lnTo>
                      <a:pt x="278" y="89"/>
                    </a:lnTo>
                    <a:lnTo>
                      <a:pt x="278" y="84"/>
                    </a:lnTo>
                    <a:cubicBezTo>
                      <a:pt x="278" y="84"/>
                      <a:pt x="181" y="83"/>
                      <a:pt x="104" y="83"/>
                    </a:cubicBezTo>
                    <a:cubicBezTo>
                      <a:pt x="80" y="83"/>
                      <a:pt x="58" y="83"/>
                      <a:pt x="42" y="83"/>
                    </a:cubicBezTo>
                    <a:cubicBezTo>
                      <a:pt x="34" y="83"/>
                      <a:pt x="27" y="84"/>
                      <a:pt x="22" y="84"/>
                    </a:cubicBezTo>
                    <a:lnTo>
                      <a:pt x="15" y="85"/>
                    </a:lnTo>
                    <a:lnTo>
                      <a:pt x="10" y="86"/>
                    </a:lnTo>
                    <a:cubicBezTo>
                      <a:pt x="6" y="89"/>
                      <a:pt x="6" y="92"/>
                      <a:pt x="4" y="97"/>
                    </a:cubicBezTo>
                    <a:cubicBezTo>
                      <a:pt x="1" y="110"/>
                      <a:pt x="0" y="137"/>
                      <a:pt x="0" y="164"/>
                    </a:cubicBezTo>
                    <a:cubicBezTo>
                      <a:pt x="0" y="181"/>
                      <a:pt x="0" y="199"/>
                      <a:pt x="2" y="213"/>
                    </a:cubicBezTo>
                    <a:cubicBezTo>
                      <a:pt x="3" y="220"/>
                      <a:pt x="3" y="226"/>
                      <a:pt x="4" y="230"/>
                    </a:cubicBezTo>
                    <a:cubicBezTo>
                      <a:pt x="6" y="234"/>
                      <a:pt x="6" y="238"/>
                      <a:pt x="10" y="241"/>
                    </a:cubicBezTo>
                    <a:lnTo>
                      <a:pt x="15" y="242"/>
                    </a:lnTo>
                    <a:cubicBezTo>
                      <a:pt x="28" y="243"/>
                      <a:pt x="63" y="244"/>
                      <a:pt x="106" y="244"/>
                    </a:cubicBezTo>
                    <a:cubicBezTo>
                      <a:pt x="183" y="244"/>
                      <a:pt x="278" y="242"/>
                      <a:pt x="278" y="242"/>
                    </a:cubicBezTo>
                    <a:lnTo>
                      <a:pt x="278" y="238"/>
                    </a:lnTo>
                    <a:lnTo>
                      <a:pt x="274" y="237"/>
                    </a:lnTo>
                    <a:cubicBezTo>
                      <a:pt x="274" y="237"/>
                      <a:pt x="259" y="281"/>
                      <a:pt x="259" y="306"/>
                    </a:cubicBezTo>
                    <a:cubicBezTo>
                      <a:pt x="259" y="311"/>
                      <a:pt x="260" y="315"/>
                      <a:pt x="261" y="318"/>
                    </a:cubicBezTo>
                    <a:cubicBezTo>
                      <a:pt x="262" y="321"/>
                      <a:pt x="264" y="324"/>
                      <a:pt x="268" y="326"/>
                    </a:cubicBezTo>
                    <a:lnTo>
                      <a:pt x="271" y="327"/>
                    </a:lnTo>
                    <a:cubicBezTo>
                      <a:pt x="280" y="326"/>
                      <a:pt x="290" y="321"/>
                      <a:pt x="305" y="311"/>
                    </a:cubicBezTo>
                    <a:cubicBezTo>
                      <a:pt x="346" y="283"/>
                      <a:pt x="410" y="222"/>
                      <a:pt x="412" y="166"/>
                    </a:cubicBezTo>
                    <a:lnTo>
                      <a:pt x="407" y="166"/>
                    </a:lnTo>
                    <a:lnTo>
                      <a:pt x="407" y="170"/>
                    </a:lnTo>
                    <a:lnTo>
                      <a:pt x="407" y="170"/>
                    </a:lnTo>
                    <a:lnTo>
                      <a:pt x="410" y="169"/>
                    </a:lnTo>
                    <a:lnTo>
                      <a:pt x="412" y="166"/>
                    </a:lnTo>
                    <a:lnTo>
                      <a:pt x="412" y="161"/>
                    </a:lnTo>
                    <a:cubicBezTo>
                      <a:pt x="411" y="123"/>
                      <a:pt x="382" y="84"/>
                      <a:pt x="350" y="53"/>
                    </a:cubicBezTo>
                    <a:cubicBezTo>
                      <a:pt x="335" y="38"/>
                      <a:pt x="318" y="25"/>
                      <a:pt x="305" y="15"/>
                    </a:cubicBezTo>
                    <a:cubicBezTo>
                      <a:pt x="290" y="6"/>
                      <a:pt x="280" y="0"/>
                      <a:pt x="271" y="0"/>
                    </a:cubicBezTo>
                    <a:lnTo>
                      <a:pt x="271" y="0"/>
                    </a:lnTo>
                    <a:lnTo>
                      <a:pt x="270" y="0"/>
                    </a:lnTo>
                    <a:lnTo>
                      <a:pt x="271" y="4"/>
                    </a:lnTo>
                    <a:lnTo>
                      <a:pt x="271" y="8"/>
                    </a:lnTo>
                    <a:cubicBezTo>
                      <a:pt x="275" y="8"/>
                      <a:pt x="286" y="13"/>
                      <a:pt x="299" y="22"/>
                    </a:cubicBezTo>
                    <a:cubicBezTo>
                      <a:pt x="340" y="49"/>
                      <a:pt x="402" y="111"/>
                      <a:pt x="403" y="161"/>
                    </a:cubicBezTo>
                    <a:lnTo>
                      <a:pt x="407" y="161"/>
                    </a:lnTo>
                    <a:lnTo>
                      <a:pt x="403" y="161"/>
                    </a:lnTo>
                    <a:lnTo>
                      <a:pt x="403" y="166"/>
                    </a:lnTo>
                    <a:lnTo>
                      <a:pt x="407" y="166"/>
                    </a:lnTo>
                    <a:lnTo>
                      <a:pt x="407" y="161"/>
                    </a:lnTo>
                    <a:lnTo>
                      <a:pt x="407" y="161"/>
                    </a:lnTo>
                    <a:lnTo>
                      <a:pt x="403" y="166"/>
                    </a:lnTo>
                    <a:cubicBezTo>
                      <a:pt x="402" y="199"/>
                      <a:pt x="374" y="238"/>
                      <a:pt x="344" y="268"/>
                    </a:cubicBezTo>
                    <a:cubicBezTo>
                      <a:pt x="329" y="283"/>
                      <a:pt x="313" y="295"/>
                      <a:pt x="299" y="304"/>
                    </a:cubicBezTo>
                    <a:cubicBezTo>
                      <a:pt x="286" y="314"/>
                      <a:pt x="275" y="318"/>
                      <a:pt x="271" y="318"/>
                    </a:cubicBezTo>
                    <a:lnTo>
                      <a:pt x="271" y="318"/>
                    </a:lnTo>
                    <a:lnTo>
                      <a:pt x="271" y="319"/>
                    </a:lnTo>
                    <a:lnTo>
                      <a:pt x="271" y="318"/>
                    </a:lnTo>
                    <a:lnTo>
                      <a:pt x="271" y="318"/>
                    </a:lnTo>
                    <a:lnTo>
                      <a:pt x="271" y="319"/>
                    </a:lnTo>
                    <a:lnTo>
                      <a:pt x="271" y="318"/>
                    </a:lnTo>
                    <a:lnTo>
                      <a:pt x="270" y="315"/>
                    </a:lnTo>
                    <a:cubicBezTo>
                      <a:pt x="269" y="313"/>
                      <a:pt x="269" y="310"/>
                      <a:pt x="269" y="306"/>
                    </a:cubicBezTo>
                    <a:cubicBezTo>
                      <a:pt x="268" y="295"/>
                      <a:pt x="272" y="278"/>
                      <a:pt x="276" y="264"/>
                    </a:cubicBezTo>
                    <a:cubicBezTo>
                      <a:pt x="279" y="250"/>
                      <a:pt x="283" y="239"/>
                      <a:pt x="283" y="239"/>
                    </a:cubicBezTo>
                    <a:lnTo>
                      <a:pt x="282" y="235"/>
                    </a:lnTo>
                    <a:lnTo>
                      <a:pt x="278" y="234"/>
                    </a:lnTo>
                    <a:cubicBezTo>
                      <a:pt x="278" y="234"/>
                      <a:pt x="183" y="235"/>
                      <a:pt x="106" y="235"/>
                    </a:cubicBezTo>
                    <a:cubicBezTo>
                      <a:pt x="82" y="235"/>
                      <a:pt x="60" y="235"/>
                      <a:pt x="43" y="235"/>
                    </a:cubicBezTo>
                    <a:cubicBezTo>
                      <a:pt x="35" y="234"/>
                      <a:pt x="28" y="234"/>
                      <a:pt x="23" y="234"/>
                    </a:cubicBezTo>
                    <a:lnTo>
                      <a:pt x="16" y="233"/>
                    </a:lnTo>
                    <a:lnTo>
                      <a:pt x="15" y="233"/>
                    </a:lnTo>
                    <a:lnTo>
                      <a:pt x="15" y="233"/>
                    </a:lnTo>
                    <a:lnTo>
                      <a:pt x="14" y="234"/>
                    </a:lnTo>
                    <a:lnTo>
                      <a:pt x="15" y="233"/>
                    </a:lnTo>
                    <a:lnTo>
                      <a:pt x="15" y="233"/>
                    </a:lnTo>
                    <a:lnTo>
                      <a:pt x="14" y="234"/>
                    </a:lnTo>
                    <a:lnTo>
                      <a:pt x="15" y="233"/>
                    </a:lnTo>
                    <a:lnTo>
                      <a:pt x="14" y="234"/>
                    </a:lnTo>
                    <a:lnTo>
                      <a:pt x="15" y="234"/>
                    </a:lnTo>
                    <a:lnTo>
                      <a:pt x="15" y="233"/>
                    </a:lnTo>
                    <a:lnTo>
                      <a:pt x="14" y="234"/>
                    </a:lnTo>
                    <a:lnTo>
                      <a:pt x="15" y="234"/>
                    </a:lnTo>
                    <a:cubicBezTo>
                      <a:pt x="15" y="233"/>
                      <a:pt x="14" y="230"/>
                      <a:pt x="13" y="226"/>
                    </a:cubicBezTo>
                    <a:cubicBezTo>
                      <a:pt x="10" y="213"/>
                      <a:pt x="9" y="188"/>
                      <a:pt x="9" y="164"/>
                    </a:cubicBezTo>
                    <a:cubicBezTo>
                      <a:pt x="9" y="146"/>
                      <a:pt x="9" y="128"/>
                      <a:pt x="11" y="115"/>
                    </a:cubicBezTo>
                    <a:cubicBezTo>
                      <a:pt x="11" y="108"/>
                      <a:pt x="12" y="102"/>
                      <a:pt x="13" y="99"/>
                    </a:cubicBezTo>
                    <a:lnTo>
                      <a:pt x="15" y="94"/>
                    </a:lnTo>
                    <a:lnTo>
                      <a:pt x="15" y="93"/>
                    </a:lnTo>
                    <a:lnTo>
                      <a:pt x="14" y="93"/>
                    </a:lnTo>
                    <a:lnTo>
                      <a:pt x="15" y="94"/>
                    </a:lnTo>
                    <a:lnTo>
                      <a:pt x="15" y="93"/>
                    </a:lnTo>
                    <a:lnTo>
                      <a:pt x="14" y="93"/>
                    </a:lnTo>
                    <a:lnTo>
                      <a:pt x="15" y="94"/>
                    </a:lnTo>
                    <a:lnTo>
                      <a:pt x="13" y="90"/>
                    </a:lnTo>
                    <a:lnTo>
                      <a:pt x="15" y="94"/>
                    </a:lnTo>
                    <a:lnTo>
                      <a:pt x="14" y="93"/>
                    </a:lnTo>
                    <a:lnTo>
                      <a:pt x="15" y="94"/>
                    </a:lnTo>
                    <a:lnTo>
                      <a:pt x="15" y="94"/>
                    </a:lnTo>
                    <a:lnTo>
                      <a:pt x="14" y="93"/>
                    </a:lnTo>
                    <a:lnTo>
                      <a:pt x="15" y="94"/>
                    </a:lnTo>
                    <a:cubicBezTo>
                      <a:pt x="15" y="94"/>
                      <a:pt x="19" y="93"/>
                      <a:pt x="24" y="93"/>
                    </a:cubicBezTo>
                    <a:cubicBezTo>
                      <a:pt x="39" y="92"/>
                      <a:pt x="69" y="91"/>
                      <a:pt x="104" y="91"/>
                    </a:cubicBezTo>
                    <a:cubicBezTo>
                      <a:pt x="181" y="91"/>
                      <a:pt x="278" y="93"/>
                      <a:pt x="278" y="93"/>
                    </a:cubicBezTo>
                    <a:lnTo>
                      <a:pt x="282" y="91"/>
                    </a:lnTo>
                    <a:lnTo>
                      <a:pt x="283" y="88"/>
                    </a:lnTo>
                    <a:cubicBezTo>
                      <a:pt x="283" y="88"/>
                      <a:pt x="279" y="77"/>
                      <a:pt x="276" y="63"/>
                    </a:cubicBezTo>
                    <a:cubicBezTo>
                      <a:pt x="272" y="49"/>
                      <a:pt x="269" y="32"/>
                      <a:pt x="269" y="20"/>
                    </a:cubicBezTo>
                    <a:cubicBezTo>
                      <a:pt x="269" y="16"/>
                      <a:pt x="269" y="13"/>
                      <a:pt x="270" y="11"/>
                    </a:cubicBezTo>
                    <a:lnTo>
                      <a:pt x="271" y="8"/>
                    </a:lnTo>
                    <a:lnTo>
                      <a:pt x="270" y="5"/>
                    </a:lnTo>
                    <a:lnTo>
                      <a:pt x="270" y="9"/>
                    </a:lnTo>
                    <a:lnTo>
                      <a:pt x="272" y="8"/>
                    </a:lnTo>
                    <a:lnTo>
                      <a:pt x="271" y="4"/>
                    </a:lnTo>
                    <a:lnTo>
                      <a:pt x="271" y="8"/>
                    </a:lnTo>
                    <a:lnTo>
                      <a:pt x="271" y="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84" name="Picture 9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6" y="2281"/>
                <a:ext cx="105"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6" name="Rectangle 937"/>
              <p:cNvSpPr>
                <a:spLocks noChangeArrowheads="1"/>
              </p:cNvSpPr>
              <p:nvPr/>
            </p:nvSpPr>
            <p:spPr bwMode="auto">
              <a:xfrm>
                <a:off x="2801" y="2198"/>
                <a:ext cx="110" cy="1015"/>
              </a:xfrm>
              <a:prstGeom prst="rect">
                <a:avLst/>
              </a:prstGeom>
              <a:solidFill>
                <a:srgbClr val="6DB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7" name="Freeform 938"/>
              <p:cNvSpPr>
                <a:spLocks/>
              </p:cNvSpPr>
              <p:nvPr/>
            </p:nvSpPr>
            <p:spPr bwMode="auto">
              <a:xfrm>
                <a:off x="2798" y="2194"/>
                <a:ext cx="116" cy="1023"/>
              </a:xfrm>
              <a:custGeom>
                <a:avLst/>
                <a:gdLst>
                  <a:gd name="T0" fmla="*/ 9 w 305"/>
                  <a:gd name="T1" fmla="*/ 9 h 2697"/>
                  <a:gd name="T2" fmla="*/ 9 w 305"/>
                  <a:gd name="T3" fmla="*/ 18 h 2697"/>
                  <a:gd name="T4" fmla="*/ 287 w 305"/>
                  <a:gd name="T5" fmla="*/ 18 h 2697"/>
                  <a:gd name="T6" fmla="*/ 287 w 305"/>
                  <a:gd name="T7" fmla="*/ 2680 h 2697"/>
                  <a:gd name="T8" fmla="*/ 17 w 305"/>
                  <a:gd name="T9" fmla="*/ 2680 h 2697"/>
                  <a:gd name="T10" fmla="*/ 17 w 305"/>
                  <a:gd name="T11" fmla="*/ 9 h 2697"/>
                  <a:gd name="T12" fmla="*/ 9 w 305"/>
                  <a:gd name="T13" fmla="*/ 9 h 2697"/>
                  <a:gd name="T14" fmla="*/ 9 w 305"/>
                  <a:gd name="T15" fmla="*/ 18 h 2697"/>
                  <a:gd name="T16" fmla="*/ 9 w 305"/>
                  <a:gd name="T17" fmla="*/ 9 h 2697"/>
                  <a:gd name="T18" fmla="*/ 0 w 305"/>
                  <a:gd name="T19" fmla="*/ 9 h 2697"/>
                  <a:gd name="T20" fmla="*/ 0 w 305"/>
                  <a:gd name="T21" fmla="*/ 2688 h 2697"/>
                  <a:gd name="T22" fmla="*/ 2 w 305"/>
                  <a:gd name="T23" fmla="*/ 2695 h 2697"/>
                  <a:gd name="T24" fmla="*/ 9 w 305"/>
                  <a:gd name="T25" fmla="*/ 2697 h 2697"/>
                  <a:gd name="T26" fmla="*/ 296 w 305"/>
                  <a:gd name="T27" fmla="*/ 2697 h 2697"/>
                  <a:gd name="T28" fmla="*/ 303 w 305"/>
                  <a:gd name="T29" fmla="*/ 2695 h 2697"/>
                  <a:gd name="T30" fmla="*/ 305 w 305"/>
                  <a:gd name="T31" fmla="*/ 2688 h 2697"/>
                  <a:gd name="T32" fmla="*/ 305 w 305"/>
                  <a:gd name="T33" fmla="*/ 9 h 2697"/>
                  <a:gd name="T34" fmla="*/ 303 w 305"/>
                  <a:gd name="T35" fmla="*/ 3 h 2697"/>
                  <a:gd name="T36" fmla="*/ 296 w 305"/>
                  <a:gd name="T37" fmla="*/ 0 h 2697"/>
                  <a:gd name="T38" fmla="*/ 9 w 305"/>
                  <a:gd name="T39" fmla="*/ 0 h 2697"/>
                  <a:gd name="T40" fmla="*/ 2 w 305"/>
                  <a:gd name="T41" fmla="*/ 3 h 2697"/>
                  <a:gd name="T42" fmla="*/ 0 w 305"/>
                  <a:gd name="T43" fmla="*/ 9 h 2697"/>
                  <a:gd name="T44" fmla="*/ 9 w 305"/>
                  <a:gd name="T45" fmla="*/ 9 h 2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 h="2697">
                    <a:moveTo>
                      <a:pt x="9" y="9"/>
                    </a:moveTo>
                    <a:lnTo>
                      <a:pt x="9" y="18"/>
                    </a:lnTo>
                    <a:lnTo>
                      <a:pt x="287" y="18"/>
                    </a:lnTo>
                    <a:lnTo>
                      <a:pt x="287" y="2680"/>
                    </a:lnTo>
                    <a:lnTo>
                      <a:pt x="17" y="2680"/>
                    </a:lnTo>
                    <a:lnTo>
                      <a:pt x="17" y="9"/>
                    </a:lnTo>
                    <a:lnTo>
                      <a:pt x="9" y="9"/>
                    </a:lnTo>
                    <a:lnTo>
                      <a:pt x="9" y="18"/>
                    </a:lnTo>
                    <a:lnTo>
                      <a:pt x="9" y="9"/>
                    </a:lnTo>
                    <a:lnTo>
                      <a:pt x="0" y="9"/>
                    </a:lnTo>
                    <a:lnTo>
                      <a:pt x="0" y="2688"/>
                    </a:lnTo>
                    <a:lnTo>
                      <a:pt x="2" y="2695"/>
                    </a:lnTo>
                    <a:lnTo>
                      <a:pt x="9" y="2697"/>
                    </a:lnTo>
                    <a:lnTo>
                      <a:pt x="296" y="2697"/>
                    </a:lnTo>
                    <a:lnTo>
                      <a:pt x="303" y="2695"/>
                    </a:lnTo>
                    <a:lnTo>
                      <a:pt x="305" y="2688"/>
                    </a:lnTo>
                    <a:lnTo>
                      <a:pt x="305" y="9"/>
                    </a:lnTo>
                    <a:lnTo>
                      <a:pt x="303" y="3"/>
                    </a:lnTo>
                    <a:lnTo>
                      <a:pt x="296" y="0"/>
                    </a:lnTo>
                    <a:lnTo>
                      <a:pt x="9" y="0"/>
                    </a:lnTo>
                    <a:lnTo>
                      <a:pt x="2" y="3"/>
                    </a:lnTo>
                    <a:lnTo>
                      <a:pt x="0" y="9"/>
                    </a:lnTo>
                    <a:lnTo>
                      <a:pt x="9" y="9"/>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8" name="Rectangle 939"/>
              <p:cNvSpPr>
                <a:spLocks noChangeArrowheads="1"/>
              </p:cNvSpPr>
              <p:nvPr/>
            </p:nvSpPr>
            <p:spPr bwMode="auto">
              <a:xfrm rot="16200000">
                <a:off x="2822" y="2680"/>
                <a:ext cx="9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O</a:t>
                </a:r>
                <a:endParaRPr kumimoji="0" lang="en-US" sz="1800" b="0" i="0" u="none" strike="noStrike" cap="none" normalizeH="0" baseline="0" smtClean="0">
                  <a:ln>
                    <a:noFill/>
                  </a:ln>
                  <a:solidFill>
                    <a:schemeClr val="tx1"/>
                  </a:solidFill>
                  <a:effectLst/>
                  <a:latin typeface="Arial" pitchFamily="34" charset="0"/>
                </a:endParaRPr>
              </a:p>
            </p:txBody>
          </p:sp>
          <p:sp>
            <p:nvSpPr>
              <p:cNvPr id="2189" name="Rectangle 940"/>
              <p:cNvSpPr>
                <a:spLocks noChangeArrowheads="1"/>
              </p:cNvSpPr>
              <p:nvPr/>
            </p:nvSpPr>
            <p:spPr bwMode="auto">
              <a:xfrm rot="16200000">
                <a:off x="2830" y="2636"/>
                <a:ext cx="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F</a:t>
                </a:r>
                <a:endParaRPr kumimoji="0" lang="en-US" sz="1800" b="0" i="0" u="none" strike="noStrike" cap="none" normalizeH="0" baseline="0" smtClean="0">
                  <a:ln>
                    <a:noFill/>
                  </a:ln>
                  <a:solidFill>
                    <a:schemeClr val="tx1"/>
                  </a:solidFill>
                  <a:effectLst/>
                  <a:latin typeface="Arial" pitchFamily="34" charset="0"/>
                </a:endParaRPr>
              </a:p>
            </p:txBody>
          </p:sp>
          <p:sp>
            <p:nvSpPr>
              <p:cNvPr id="2190" name="Rectangle 941"/>
              <p:cNvSpPr>
                <a:spLocks noChangeArrowheads="1"/>
              </p:cNvSpPr>
              <p:nvPr/>
            </p:nvSpPr>
            <p:spPr bwMode="auto">
              <a:xfrm rot="16200000">
                <a:off x="2839" y="2602"/>
                <a:ext cx="6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2191" name="Rectangle 942"/>
              <p:cNvSpPr>
                <a:spLocks noChangeArrowheads="1"/>
              </p:cNvSpPr>
              <p:nvPr/>
            </p:nvSpPr>
            <p:spPr bwMode="auto">
              <a:xfrm rot="16200000">
                <a:off x="2826" y="2562"/>
                <a:ext cx="8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2192" name="Rectangle 943"/>
              <p:cNvSpPr>
                <a:spLocks noChangeArrowheads="1"/>
              </p:cNvSpPr>
              <p:nvPr/>
            </p:nvSpPr>
            <p:spPr bwMode="auto">
              <a:xfrm rot="16200000">
                <a:off x="2822" y="2506"/>
                <a:ext cx="9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X</a:t>
                </a:r>
                <a:endParaRPr kumimoji="0" lang="en-US" sz="1800" b="0" i="0" u="none" strike="noStrike" cap="none" normalizeH="0" baseline="0" smtClean="0">
                  <a:ln>
                    <a:noFill/>
                  </a:ln>
                  <a:solidFill>
                    <a:schemeClr val="tx1"/>
                  </a:solidFill>
                  <a:effectLst/>
                  <a:latin typeface="Arial" pitchFamily="34" charset="0"/>
                </a:endParaRPr>
              </a:p>
            </p:txBody>
          </p:sp>
          <p:sp>
            <p:nvSpPr>
              <p:cNvPr id="2193" name="Freeform 944"/>
              <p:cNvSpPr>
                <a:spLocks noEditPoints="1"/>
              </p:cNvSpPr>
              <p:nvPr/>
            </p:nvSpPr>
            <p:spPr bwMode="auto">
              <a:xfrm>
                <a:off x="2528" y="2581"/>
                <a:ext cx="270" cy="97"/>
              </a:xfrm>
              <a:custGeom>
                <a:avLst/>
                <a:gdLst>
                  <a:gd name="T0" fmla="*/ 579 w 708"/>
                  <a:gd name="T1" fmla="*/ 0 h 258"/>
                  <a:gd name="T2" fmla="*/ 708 w 708"/>
                  <a:gd name="T3" fmla="*/ 79 h 258"/>
                  <a:gd name="T4" fmla="*/ 708 w 708"/>
                  <a:gd name="T5" fmla="*/ 68 h 258"/>
                  <a:gd name="T6" fmla="*/ 579 w 708"/>
                  <a:gd name="T7" fmla="*/ 0 h 258"/>
                  <a:gd name="T8" fmla="*/ 708 w 708"/>
                  <a:gd name="T9" fmla="*/ 126 h 258"/>
                  <a:gd name="T10" fmla="*/ 601 w 708"/>
                  <a:gd name="T11" fmla="*/ 196 h 258"/>
                  <a:gd name="T12" fmla="*/ 424 w 708"/>
                  <a:gd name="T13" fmla="*/ 254 h 258"/>
                  <a:gd name="T14" fmla="*/ 408 w 708"/>
                  <a:gd name="T15" fmla="*/ 257 h 258"/>
                  <a:gd name="T16" fmla="*/ 411 w 708"/>
                  <a:gd name="T17" fmla="*/ 257 h 258"/>
                  <a:gd name="T18" fmla="*/ 416 w 708"/>
                  <a:gd name="T19" fmla="*/ 258 h 258"/>
                  <a:gd name="T20" fmla="*/ 708 w 708"/>
                  <a:gd name="T21" fmla="*/ 145 h 258"/>
                  <a:gd name="T22" fmla="*/ 708 w 708"/>
                  <a:gd name="T23" fmla="*/ 126 h 258"/>
                  <a:gd name="T24" fmla="*/ 393 w 708"/>
                  <a:gd name="T25" fmla="*/ 178 h 258"/>
                  <a:gd name="T26" fmla="*/ 6 w 708"/>
                  <a:gd name="T27" fmla="*/ 179 h 258"/>
                  <a:gd name="T28" fmla="*/ 0 w 708"/>
                  <a:gd name="T29" fmla="*/ 179 h 258"/>
                  <a:gd name="T30" fmla="*/ 36 w 708"/>
                  <a:gd name="T31" fmla="*/ 179 h 258"/>
                  <a:gd name="T32" fmla="*/ 392 w 708"/>
                  <a:gd name="T33" fmla="*/ 178 h 258"/>
                  <a:gd name="T34" fmla="*/ 393 w 708"/>
                  <a:gd name="T35" fmla="*/ 17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8" h="258">
                    <a:moveTo>
                      <a:pt x="579" y="0"/>
                    </a:moveTo>
                    <a:cubicBezTo>
                      <a:pt x="635" y="23"/>
                      <a:pt x="688" y="51"/>
                      <a:pt x="708" y="79"/>
                    </a:cubicBezTo>
                    <a:lnTo>
                      <a:pt x="708" y="68"/>
                    </a:lnTo>
                    <a:cubicBezTo>
                      <a:pt x="680" y="44"/>
                      <a:pt x="630" y="19"/>
                      <a:pt x="579" y="0"/>
                    </a:cubicBezTo>
                    <a:close/>
                    <a:moveTo>
                      <a:pt x="708" y="126"/>
                    </a:moveTo>
                    <a:cubicBezTo>
                      <a:pt x="690" y="151"/>
                      <a:pt x="648" y="175"/>
                      <a:pt x="601" y="196"/>
                    </a:cubicBezTo>
                    <a:cubicBezTo>
                      <a:pt x="539" y="224"/>
                      <a:pt x="469" y="245"/>
                      <a:pt x="424" y="254"/>
                    </a:cubicBezTo>
                    <a:cubicBezTo>
                      <a:pt x="418" y="255"/>
                      <a:pt x="413" y="256"/>
                      <a:pt x="408" y="257"/>
                    </a:cubicBezTo>
                    <a:cubicBezTo>
                      <a:pt x="409" y="257"/>
                      <a:pt x="410" y="257"/>
                      <a:pt x="411" y="257"/>
                    </a:cubicBezTo>
                    <a:cubicBezTo>
                      <a:pt x="412" y="258"/>
                      <a:pt x="414" y="258"/>
                      <a:pt x="416" y="258"/>
                    </a:cubicBezTo>
                    <a:cubicBezTo>
                      <a:pt x="459" y="258"/>
                      <a:pt x="643" y="202"/>
                      <a:pt x="708" y="145"/>
                    </a:cubicBezTo>
                    <a:lnTo>
                      <a:pt x="708" y="126"/>
                    </a:lnTo>
                    <a:close/>
                    <a:moveTo>
                      <a:pt x="393" y="178"/>
                    </a:moveTo>
                    <a:cubicBezTo>
                      <a:pt x="340" y="178"/>
                      <a:pt x="157" y="179"/>
                      <a:pt x="6" y="179"/>
                    </a:cubicBezTo>
                    <a:cubicBezTo>
                      <a:pt x="4" y="179"/>
                      <a:pt x="2" y="179"/>
                      <a:pt x="0" y="179"/>
                    </a:cubicBezTo>
                    <a:cubicBezTo>
                      <a:pt x="12" y="179"/>
                      <a:pt x="24" y="179"/>
                      <a:pt x="36" y="179"/>
                    </a:cubicBezTo>
                    <a:cubicBezTo>
                      <a:pt x="167" y="179"/>
                      <a:pt x="322" y="178"/>
                      <a:pt x="392" y="178"/>
                    </a:cubicBezTo>
                    <a:cubicBezTo>
                      <a:pt x="392" y="178"/>
                      <a:pt x="392" y="178"/>
                      <a:pt x="393" y="178"/>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4" name="Freeform 945"/>
              <p:cNvSpPr>
                <a:spLocks/>
              </p:cNvSpPr>
              <p:nvPr/>
            </p:nvSpPr>
            <p:spPr bwMode="auto">
              <a:xfrm>
                <a:off x="2804" y="2614"/>
                <a:ext cx="2" cy="13"/>
              </a:xfrm>
              <a:custGeom>
                <a:avLst/>
                <a:gdLst>
                  <a:gd name="T0" fmla="*/ 0 w 5"/>
                  <a:gd name="T1" fmla="*/ 0 h 34"/>
                  <a:gd name="T2" fmla="*/ 0 w 5"/>
                  <a:gd name="T3" fmla="*/ 34 h 34"/>
                  <a:gd name="T4" fmla="*/ 5 w 5"/>
                  <a:gd name="T5" fmla="*/ 20 h 34"/>
                  <a:gd name="T6" fmla="*/ 5 w 5"/>
                  <a:gd name="T7" fmla="*/ 20 h 34"/>
                  <a:gd name="T8" fmla="*/ 5 w 5"/>
                  <a:gd name="T9" fmla="*/ 15 h 34"/>
                  <a:gd name="T10" fmla="*/ 0 w 5"/>
                  <a:gd name="T11" fmla="*/ 0 h 34"/>
                </a:gdLst>
                <a:ahLst/>
                <a:cxnLst>
                  <a:cxn ang="0">
                    <a:pos x="T0" y="T1"/>
                  </a:cxn>
                  <a:cxn ang="0">
                    <a:pos x="T2" y="T3"/>
                  </a:cxn>
                  <a:cxn ang="0">
                    <a:pos x="T4" y="T5"/>
                  </a:cxn>
                  <a:cxn ang="0">
                    <a:pos x="T6" y="T7"/>
                  </a:cxn>
                  <a:cxn ang="0">
                    <a:pos x="T8" y="T9"/>
                  </a:cxn>
                  <a:cxn ang="0">
                    <a:pos x="T10" y="T11"/>
                  </a:cxn>
                </a:cxnLst>
                <a:rect l="0" t="0" r="r" b="b"/>
                <a:pathLst>
                  <a:path w="5" h="34">
                    <a:moveTo>
                      <a:pt x="0" y="0"/>
                    </a:moveTo>
                    <a:lnTo>
                      <a:pt x="0" y="34"/>
                    </a:lnTo>
                    <a:cubicBezTo>
                      <a:pt x="3" y="30"/>
                      <a:pt x="5" y="25"/>
                      <a:pt x="5" y="20"/>
                    </a:cubicBezTo>
                    <a:lnTo>
                      <a:pt x="5" y="20"/>
                    </a:lnTo>
                    <a:lnTo>
                      <a:pt x="5" y="15"/>
                    </a:lnTo>
                    <a:cubicBezTo>
                      <a:pt x="5" y="10"/>
                      <a:pt x="3" y="5"/>
                      <a:pt x="0" y="0"/>
                    </a:cubicBezTo>
                    <a:close/>
                  </a:path>
                </a:pathLst>
              </a:custGeom>
              <a:solidFill>
                <a:srgbClr val="678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5" name="Freeform 946"/>
              <p:cNvSpPr>
                <a:spLocks/>
              </p:cNvSpPr>
              <p:nvPr/>
            </p:nvSpPr>
            <p:spPr bwMode="auto">
              <a:xfrm>
                <a:off x="2798" y="2606"/>
                <a:ext cx="6" cy="30"/>
              </a:xfrm>
              <a:custGeom>
                <a:avLst/>
                <a:gdLst>
                  <a:gd name="T0" fmla="*/ 0 w 17"/>
                  <a:gd name="T1" fmla="*/ 0 h 77"/>
                  <a:gd name="T2" fmla="*/ 0 w 17"/>
                  <a:gd name="T3" fmla="*/ 11 h 77"/>
                  <a:gd name="T4" fmla="*/ 8 w 17"/>
                  <a:gd name="T5" fmla="*/ 32 h 77"/>
                  <a:gd name="T6" fmla="*/ 8 w 17"/>
                  <a:gd name="T7" fmla="*/ 32 h 77"/>
                  <a:gd name="T8" fmla="*/ 9 w 17"/>
                  <a:gd name="T9" fmla="*/ 37 h 77"/>
                  <a:gd name="T10" fmla="*/ 8 w 17"/>
                  <a:gd name="T11" fmla="*/ 37 h 77"/>
                  <a:gd name="T12" fmla="*/ 0 w 17"/>
                  <a:gd name="T13" fmla="*/ 58 h 77"/>
                  <a:gd name="T14" fmla="*/ 0 w 17"/>
                  <a:gd name="T15" fmla="*/ 77 h 77"/>
                  <a:gd name="T16" fmla="*/ 17 w 17"/>
                  <a:gd name="T17" fmla="*/ 55 h 77"/>
                  <a:gd name="T18" fmla="*/ 17 w 17"/>
                  <a:gd name="T19" fmla="*/ 21 h 77"/>
                  <a:gd name="T20" fmla="*/ 0 w 17"/>
                  <a:gd name="T2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77">
                    <a:moveTo>
                      <a:pt x="0" y="0"/>
                    </a:moveTo>
                    <a:lnTo>
                      <a:pt x="0" y="11"/>
                    </a:lnTo>
                    <a:cubicBezTo>
                      <a:pt x="5" y="18"/>
                      <a:pt x="8" y="25"/>
                      <a:pt x="8" y="32"/>
                    </a:cubicBezTo>
                    <a:lnTo>
                      <a:pt x="8" y="32"/>
                    </a:lnTo>
                    <a:lnTo>
                      <a:pt x="9" y="37"/>
                    </a:lnTo>
                    <a:lnTo>
                      <a:pt x="8" y="37"/>
                    </a:lnTo>
                    <a:cubicBezTo>
                      <a:pt x="8" y="44"/>
                      <a:pt x="5" y="51"/>
                      <a:pt x="0" y="58"/>
                    </a:cubicBezTo>
                    <a:lnTo>
                      <a:pt x="0" y="77"/>
                    </a:lnTo>
                    <a:cubicBezTo>
                      <a:pt x="8" y="70"/>
                      <a:pt x="14" y="62"/>
                      <a:pt x="17" y="55"/>
                    </a:cubicBezTo>
                    <a:lnTo>
                      <a:pt x="17" y="21"/>
                    </a:lnTo>
                    <a:cubicBezTo>
                      <a:pt x="14" y="14"/>
                      <a:pt x="7" y="7"/>
                      <a:pt x="0" y="0"/>
                    </a:cubicBezTo>
                    <a:close/>
                  </a:path>
                </a:pathLst>
              </a:custGeom>
              <a:solidFill>
                <a:srgbClr val="24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6" name="Freeform 947"/>
              <p:cNvSpPr>
                <a:spLocks/>
              </p:cNvSpPr>
              <p:nvPr/>
            </p:nvSpPr>
            <p:spPr bwMode="auto">
              <a:xfrm>
                <a:off x="2439" y="2562"/>
                <a:ext cx="358" cy="117"/>
              </a:xfrm>
              <a:custGeom>
                <a:avLst/>
                <a:gdLst>
                  <a:gd name="T0" fmla="*/ 625 w 941"/>
                  <a:gd name="T1" fmla="*/ 1 h 309"/>
                  <a:gd name="T2" fmla="*/ 621 w 941"/>
                  <a:gd name="T3" fmla="*/ 1 h 309"/>
                  <a:gd name="T4" fmla="*/ 642 w 941"/>
                  <a:gd name="T5" fmla="*/ 81 h 309"/>
                  <a:gd name="T6" fmla="*/ 26 w 941"/>
                  <a:gd name="T7" fmla="*/ 82 h 309"/>
                  <a:gd name="T8" fmla="*/ 26 w 941"/>
                  <a:gd name="T9" fmla="*/ 221 h 309"/>
                  <a:gd name="T10" fmla="*/ 642 w 941"/>
                  <a:gd name="T11" fmla="*/ 222 h 309"/>
                  <a:gd name="T12" fmla="*/ 621 w 941"/>
                  <a:gd name="T13" fmla="*/ 302 h 309"/>
                  <a:gd name="T14" fmla="*/ 941 w 941"/>
                  <a:gd name="T15" fmla="*/ 154 h 309"/>
                  <a:gd name="T16" fmla="*/ 941 w 941"/>
                  <a:gd name="T17" fmla="*/ 154 h 309"/>
                  <a:gd name="T18" fmla="*/ 941 w 941"/>
                  <a:gd name="T19" fmla="*/ 149 h 309"/>
                  <a:gd name="T20" fmla="*/ 625 w 941"/>
                  <a:gd name="T21" fmla="*/ 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1" h="309">
                    <a:moveTo>
                      <a:pt x="625" y="1"/>
                    </a:moveTo>
                    <a:lnTo>
                      <a:pt x="621" y="1"/>
                    </a:lnTo>
                    <a:cubicBezTo>
                      <a:pt x="584" y="7"/>
                      <a:pt x="642" y="81"/>
                      <a:pt x="642" y="81"/>
                    </a:cubicBezTo>
                    <a:cubicBezTo>
                      <a:pt x="642" y="81"/>
                      <a:pt x="52" y="76"/>
                      <a:pt x="26" y="82"/>
                    </a:cubicBezTo>
                    <a:cubicBezTo>
                      <a:pt x="0" y="87"/>
                      <a:pt x="0" y="216"/>
                      <a:pt x="26" y="221"/>
                    </a:cubicBezTo>
                    <a:cubicBezTo>
                      <a:pt x="52" y="227"/>
                      <a:pt x="642" y="222"/>
                      <a:pt x="642" y="222"/>
                    </a:cubicBezTo>
                    <a:cubicBezTo>
                      <a:pt x="642" y="222"/>
                      <a:pt x="584" y="296"/>
                      <a:pt x="621" y="302"/>
                    </a:cubicBezTo>
                    <a:cubicBezTo>
                      <a:pt x="658" y="309"/>
                      <a:pt x="937" y="224"/>
                      <a:pt x="941" y="154"/>
                    </a:cubicBezTo>
                    <a:lnTo>
                      <a:pt x="941" y="154"/>
                    </a:lnTo>
                    <a:lnTo>
                      <a:pt x="941" y="149"/>
                    </a:lnTo>
                    <a:cubicBezTo>
                      <a:pt x="937" y="81"/>
                      <a:pt x="676" y="0"/>
                      <a:pt x="625"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7" name="Freeform 948"/>
              <p:cNvSpPr>
                <a:spLocks/>
              </p:cNvSpPr>
              <p:nvPr/>
            </p:nvSpPr>
            <p:spPr bwMode="auto">
              <a:xfrm>
                <a:off x="2437" y="2561"/>
                <a:ext cx="364" cy="117"/>
              </a:xfrm>
              <a:custGeom>
                <a:avLst/>
                <a:gdLst>
                  <a:gd name="T0" fmla="*/ 623 w 956"/>
                  <a:gd name="T1" fmla="*/ 1 h 311"/>
                  <a:gd name="T2" fmla="*/ 602 w 956"/>
                  <a:gd name="T3" fmla="*/ 20 h 311"/>
                  <a:gd name="T4" fmla="*/ 646 w 956"/>
                  <a:gd name="T5" fmla="*/ 81 h 311"/>
                  <a:gd name="T6" fmla="*/ 51 w 956"/>
                  <a:gd name="T7" fmla="*/ 80 h 311"/>
                  <a:gd name="T8" fmla="*/ 16 w 956"/>
                  <a:gd name="T9" fmla="*/ 87 h 311"/>
                  <a:gd name="T10" fmla="*/ 5 w 956"/>
                  <a:gd name="T11" fmla="*/ 203 h 311"/>
                  <a:gd name="T12" fmla="*/ 25 w 956"/>
                  <a:gd name="T13" fmla="*/ 229 h 311"/>
                  <a:gd name="T14" fmla="*/ 245 w 956"/>
                  <a:gd name="T15" fmla="*/ 232 h 311"/>
                  <a:gd name="T16" fmla="*/ 635 w 956"/>
                  <a:gd name="T17" fmla="*/ 225 h 311"/>
                  <a:gd name="T18" fmla="*/ 621 w 956"/>
                  <a:gd name="T19" fmla="*/ 310 h 311"/>
                  <a:gd name="T20" fmla="*/ 840 w 956"/>
                  <a:gd name="T21" fmla="*/ 249 h 311"/>
                  <a:gd name="T22" fmla="*/ 945 w 956"/>
                  <a:gd name="T23" fmla="*/ 162 h 311"/>
                  <a:gd name="T24" fmla="*/ 956 w 956"/>
                  <a:gd name="T25" fmla="*/ 158 h 311"/>
                  <a:gd name="T26" fmla="*/ 813 w 956"/>
                  <a:gd name="T27" fmla="*/ 51 h 311"/>
                  <a:gd name="T28" fmla="*/ 630 w 956"/>
                  <a:gd name="T29" fmla="*/ 0 h 311"/>
                  <a:gd name="T30" fmla="*/ 629 w 956"/>
                  <a:gd name="T31" fmla="*/ 5 h 311"/>
                  <a:gd name="T32" fmla="*/ 654 w 956"/>
                  <a:gd name="T33" fmla="*/ 12 h 311"/>
                  <a:gd name="T34" fmla="*/ 945 w 956"/>
                  <a:gd name="T35" fmla="*/ 153 h 311"/>
                  <a:gd name="T36" fmla="*/ 945 w 956"/>
                  <a:gd name="T37" fmla="*/ 158 h 311"/>
                  <a:gd name="T38" fmla="*/ 934 w 956"/>
                  <a:gd name="T39" fmla="*/ 158 h 311"/>
                  <a:gd name="T40" fmla="*/ 654 w 956"/>
                  <a:gd name="T41" fmla="*/ 300 h 311"/>
                  <a:gd name="T42" fmla="*/ 629 w 956"/>
                  <a:gd name="T43" fmla="*/ 303 h 311"/>
                  <a:gd name="T44" fmla="*/ 629 w 956"/>
                  <a:gd name="T45" fmla="*/ 303 h 311"/>
                  <a:gd name="T46" fmla="*/ 623 w 956"/>
                  <a:gd name="T47" fmla="*/ 292 h 311"/>
                  <a:gd name="T48" fmla="*/ 656 w 956"/>
                  <a:gd name="T49" fmla="*/ 228 h 311"/>
                  <a:gd name="T50" fmla="*/ 512 w 956"/>
                  <a:gd name="T51" fmla="*/ 223 h 311"/>
                  <a:gd name="T52" fmla="*/ 53 w 956"/>
                  <a:gd name="T53" fmla="*/ 223 h 311"/>
                  <a:gd name="T54" fmla="*/ 35 w 956"/>
                  <a:gd name="T55" fmla="*/ 222 h 311"/>
                  <a:gd name="T56" fmla="*/ 35 w 956"/>
                  <a:gd name="T57" fmla="*/ 222 h 311"/>
                  <a:gd name="T58" fmla="*/ 33 w 956"/>
                  <a:gd name="T59" fmla="*/ 224 h 311"/>
                  <a:gd name="T60" fmla="*/ 33 w 956"/>
                  <a:gd name="T61" fmla="*/ 224 h 311"/>
                  <a:gd name="T62" fmla="*/ 36 w 956"/>
                  <a:gd name="T63" fmla="*/ 222 h 311"/>
                  <a:gd name="T64" fmla="*/ 36 w 956"/>
                  <a:gd name="T65" fmla="*/ 222 h 311"/>
                  <a:gd name="T66" fmla="*/ 26 w 956"/>
                  <a:gd name="T67" fmla="*/ 110 h 311"/>
                  <a:gd name="T68" fmla="*/ 36 w 956"/>
                  <a:gd name="T69" fmla="*/ 89 h 311"/>
                  <a:gd name="T70" fmla="*/ 36 w 956"/>
                  <a:gd name="T71" fmla="*/ 89 h 311"/>
                  <a:gd name="T72" fmla="*/ 35 w 956"/>
                  <a:gd name="T73" fmla="*/ 89 h 311"/>
                  <a:gd name="T74" fmla="*/ 35 w 956"/>
                  <a:gd name="T75" fmla="*/ 89 h 311"/>
                  <a:gd name="T76" fmla="*/ 35 w 956"/>
                  <a:gd name="T77" fmla="*/ 89 h 311"/>
                  <a:gd name="T78" fmla="*/ 56 w 956"/>
                  <a:gd name="T79" fmla="*/ 88 h 311"/>
                  <a:gd name="T80" fmla="*/ 646 w 956"/>
                  <a:gd name="T81" fmla="*/ 89 h 311"/>
                  <a:gd name="T82" fmla="*/ 651 w 956"/>
                  <a:gd name="T83" fmla="*/ 77 h 311"/>
                  <a:gd name="T84" fmla="*/ 630 w 956"/>
                  <a:gd name="T85" fmla="*/ 9 h 311"/>
                  <a:gd name="T86" fmla="*/ 632 w 956"/>
                  <a:gd name="T87" fmla="*/ 8 h 311"/>
                  <a:gd name="T88" fmla="*/ 629 w 956"/>
                  <a:gd name="T89" fmla="*/ 5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56" h="311">
                    <a:moveTo>
                      <a:pt x="629" y="5"/>
                    </a:moveTo>
                    <a:lnTo>
                      <a:pt x="627" y="1"/>
                    </a:lnTo>
                    <a:lnTo>
                      <a:pt x="623" y="1"/>
                    </a:lnTo>
                    <a:lnTo>
                      <a:pt x="621" y="1"/>
                    </a:lnTo>
                    <a:cubicBezTo>
                      <a:pt x="612" y="3"/>
                      <a:pt x="608" y="6"/>
                      <a:pt x="606" y="9"/>
                    </a:cubicBezTo>
                    <a:cubicBezTo>
                      <a:pt x="603" y="12"/>
                      <a:pt x="602" y="16"/>
                      <a:pt x="602" y="20"/>
                    </a:cubicBezTo>
                    <a:cubicBezTo>
                      <a:pt x="602" y="44"/>
                      <a:pt x="635" y="86"/>
                      <a:pt x="635" y="86"/>
                    </a:cubicBezTo>
                    <a:lnTo>
                      <a:pt x="646" y="85"/>
                    </a:lnTo>
                    <a:lnTo>
                      <a:pt x="646" y="81"/>
                    </a:lnTo>
                    <a:cubicBezTo>
                      <a:pt x="646" y="81"/>
                      <a:pt x="423" y="79"/>
                      <a:pt x="245" y="79"/>
                    </a:cubicBezTo>
                    <a:cubicBezTo>
                      <a:pt x="189" y="79"/>
                      <a:pt x="138" y="79"/>
                      <a:pt x="99" y="79"/>
                    </a:cubicBezTo>
                    <a:cubicBezTo>
                      <a:pt x="80" y="80"/>
                      <a:pt x="64" y="80"/>
                      <a:pt x="51" y="80"/>
                    </a:cubicBezTo>
                    <a:cubicBezTo>
                      <a:pt x="45" y="81"/>
                      <a:pt x="40" y="81"/>
                      <a:pt x="36" y="81"/>
                    </a:cubicBezTo>
                    <a:cubicBezTo>
                      <a:pt x="32" y="81"/>
                      <a:pt x="29" y="81"/>
                      <a:pt x="25" y="82"/>
                    </a:cubicBezTo>
                    <a:cubicBezTo>
                      <a:pt x="20" y="84"/>
                      <a:pt x="18" y="85"/>
                      <a:pt x="16" y="87"/>
                    </a:cubicBezTo>
                    <a:cubicBezTo>
                      <a:pt x="10" y="92"/>
                      <a:pt x="6" y="102"/>
                      <a:pt x="4" y="114"/>
                    </a:cubicBezTo>
                    <a:cubicBezTo>
                      <a:pt x="1" y="126"/>
                      <a:pt x="0" y="141"/>
                      <a:pt x="0" y="156"/>
                    </a:cubicBezTo>
                    <a:cubicBezTo>
                      <a:pt x="0" y="173"/>
                      <a:pt x="1" y="190"/>
                      <a:pt x="5" y="203"/>
                    </a:cubicBezTo>
                    <a:cubicBezTo>
                      <a:pt x="6" y="209"/>
                      <a:pt x="8" y="215"/>
                      <a:pt x="11" y="219"/>
                    </a:cubicBezTo>
                    <a:lnTo>
                      <a:pt x="16" y="225"/>
                    </a:lnTo>
                    <a:cubicBezTo>
                      <a:pt x="18" y="226"/>
                      <a:pt x="20" y="228"/>
                      <a:pt x="25" y="229"/>
                    </a:cubicBezTo>
                    <a:cubicBezTo>
                      <a:pt x="29" y="230"/>
                      <a:pt x="32" y="230"/>
                      <a:pt x="36" y="230"/>
                    </a:cubicBezTo>
                    <a:cubicBezTo>
                      <a:pt x="50" y="231"/>
                      <a:pt x="78" y="232"/>
                      <a:pt x="114" y="232"/>
                    </a:cubicBezTo>
                    <a:cubicBezTo>
                      <a:pt x="151" y="232"/>
                      <a:pt x="196" y="232"/>
                      <a:pt x="245" y="232"/>
                    </a:cubicBezTo>
                    <a:cubicBezTo>
                      <a:pt x="423" y="232"/>
                      <a:pt x="646" y="231"/>
                      <a:pt x="646" y="231"/>
                    </a:cubicBezTo>
                    <a:lnTo>
                      <a:pt x="646" y="226"/>
                    </a:lnTo>
                    <a:lnTo>
                      <a:pt x="635" y="225"/>
                    </a:lnTo>
                    <a:cubicBezTo>
                      <a:pt x="635" y="225"/>
                      <a:pt x="602" y="267"/>
                      <a:pt x="602" y="292"/>
                    </a:cubicBezTo>
                    <a:cubicBezTo>
                      <a:pt x="602" y="296"/>
                      <a:pt x="603" y="299"/>
                      <a:pt x="605" y="302"/>
                    </a:cubicBezTo>
                    <a:cubicBezTo>
                      <a:pt x="608" y="305"/>
                      <a:pt x="612" y="309"/>
                      <a:pt x="621" y="310"/>
                    </a:cubicBezTo>
                    <a:cubicBezTo>
                      <a:pt x="624" y="311"/>
                      <a:pt x="627" y="311"/>
                      <a:pt x="630" y="311"/>
                    </a:cubicBezTo>
                    <a:cubicBezTo>
                      <a:pt x="640" y="311"/>
                      <a:pt x="650" y="309"/>
                      <a:pt x="663" y="307"/>
                    </a:cubicBezTo>
                    <a:cubicBezTo>
                      <a:pt x="708" y="298"/>
                      <a:pt x="778" y="277"/>
                      <a:pt x="840" y="249"/>
                    </a:cubicBezTo>
                    <a:cubicBezTo>
                      <a:pt x="901" y="222"/>
                      <a:pt x="953" y="189"/>
                      <a:pt x="955" y="158"/>
                    </a:cubicBezTo>
                    <a:lnTo>
                      <a:pt x="945" y="158"/>
                    </a:lnTo>
                    <a:lnTo>
                      <a:pt x="945" y="162"/>
                    </a:lnTo>
                    <a:lnTo>
                      <a:pt x="945" y="162"/>
                    </a:lnTo>
                    <a:lnTo>
                      <a:pt x="952" y="161"/>
                    </a:lnTo>
                    <a:lnTo>
                      <a:pt x="956" y="158"/>
                    </a:lnTo>
                    <a:lnTo>
                      <a:pt x="955" y="153"/>
                    </a:lnTo>
                    <a:lnTo>
                      <a:pt x="955" y="153"/>
                    </a:lnTo>
                    <a:cubicBezTo>
                      <a:pt x="953" y="118"/>
                      <a:pt x="886" y="80"/>
                      <a:pt x="813" y="51"/>
                    </a:cubicBezTo>
                    <a:cubicBezTo>
                      <a:pt x="777" y="36"/>
                      <a:pt x="739" y="24"/>
                      <a:pt x="707" y="15"/>
                    </a:cubicBezTo>
                    <a:cubicBezTo>
                      <a:pt x="691" y="11"/>
                      <a:pt x="676" y="7"/>
                      <a:pt x="663" y="5"/>
                    </a:cubicBezTo>
                    <a:cubicBezTo>
                      <a:pt x="651" y="2"/>
                      <a:pt x="640" y="0"/>
                      <a:pt x="630" y="0"/>
                    </a:cubicBezTo>
                    <a:lnTo>
                      <a:pt x="629" y="0"/>
                    </a:lnTo>
                    <a:lnTo>
                      <a:pt x="627" y="1"/>
                    </a:lnTo>
                    <a:lnTo>
                      <a:pt x="629" y="5"/>
                    </a:lnTo>
                    <a:lnTo>
                      <a:pt x="630" y="8"/>
                    </a:lnTo>
                    <a:lnTo>
                      <a:pt x="630" y="8"/>
                    </a:lnTo>
                    <a:cubicBezTo>
                      <a:pt x="634" y="8"/>
                      <a:pt x="642" y="9"/>
                      <a:pt x="654" y="12"/>
                    </a:cubicBezTo>
                    <a:cubicBezTo>
                      <a:pt x="694" y="19"/>
                      <a:pt x="765" y="41"/>
                      <a:pt x="824" y="67"/>
                    </a:cubicBezTo>
                    <a:cubicBezTo>
                      <a:pt x="884" y="94"/>
                      <a:pt x="933" y="125"/>
                      <a:pt x="934" y="153"/>
                    </a:cubicBezTo>
                    <a:lnTo>
                      <a:pt x="945" y="153"/>
                    </a:lnTo>
                    <a:lnTo>
                      <a:pt x="934" y="153"/>
                    </a:lnTo>
                    <a:lnTo>
                      <a:pt x="934" y="158"/>
                    </a:lnTo>
                    <a:lnTo>
                      <a:pt x="945" y="158"/>
                    </a:lnTo>
                    <a:lnTo>
                      <a:pt x="945" y="154"/>
                    </a:lnTo>
                    <a:lnTo>
                      <a:pt x="945" y="154"/>
                    </a:lnTo>
                    <a:cubicBezTo>
                      <a:pt x="939" y="154"/>
                      <a:pt x="934" y="156"/>
                      <a:pt x="934" y="158"/>
                    </a:cubicBezTo>
                    <a:cubicBezTo>
                      <a:pt x="933" y="190"/>
                      <a:pt x="869" y="227"/>
                      <a:pt x="798" y="255"/>
                    </a:cubicBezTo>
                    <a:cubicBezTo>
                      <a:pt x="762" y="269"/>
                      <a:pt x="726" y="281"/>
                      <a:pt x="695" y="290"/>
                    </a:cubicBezTo>
                    <a:cubicBezTo>
                      <a:pt x="679" y="294"/>
                      <a:pt x="665" y="298"/>
                      <a:pt x="654" y="300"/>
                    </a:cubicBezTo>
                    <a:cubicBezTo>
                      <a:pt x="642" y="302"/>
                      <a:pt x="633" y="303"/>
                      <a:pt x="630" y="303"/>
                    </a:cubicBezTo>
                    <a:lnTo>
                      <a:pt x="629" y="303"/>
                    </a:lnTo>
                    <a:lnTo>
                      <a:pt x="629" y="303"/>
                    </a:lnTo>
                    <a:lnTo>
                      <a:pt x="630" y="303"/>
                    </a:lnTo>
                    <a:lnTo>
                      <a:pt x="629" y="303"/>
                    </a:lnTo>
                    <a:lnTo>
                      <a:pt x="629" y="303"/>
                    </a:lnTo>
                    <a:lnTo>
                      <a:pt x="630" y="303"/>
                    </a:lnTo>
                    <a:lnTo>
                      <a:pt x="626" y="300"/>
                    </a:lnTo>
                    <a:cubicBezTo>
                      <a:pt x="624" y="298"/>
                      <a:pt x="623" y="295"/>
                      <a:pt x="623" y="292"/>
                    </a:cubicBezTo>
                    <a:cubicBezTo>
                      <a:pt x="623" y="281"/>
                      <a:pt x="631" y="265"/>
                      <a:pt x="639" y="251"/>
                    </a:cubicBezTo>
                    <a:cubicBezTo>
                      <a:pt x="643" y="245"/>
                      <a:pt x="648" y="239"/>
                      <a:pt x="651" y="234"/>
                    </a:cubicBezTo>
                    <a:cubicBezTo>
                      <a:pt x="654" y="230"/>
                      <a:pt x="656" y="228"/>
                      <a:pt x="656" y="228"/>
                    </a:cubicBezTo>
                    <a:lnTo>
                      <a:pt x="654" y="224"/>
                    </a:lnTo>
                    <a:cubicBezTo>
                      <a:pt x="652" y="223"/>
                      <a:pt x="649" y="223"/>
                      <a:pt x="645" y="223"/>
                    </a:cubicBezTo>
                    <a:cubicBezTo>
                      <a:pt x="645" y="223"/>
                      <a:pt x="590" y="223"/>
                      <a:pt x="512" y="223"/>
                    </a:cubicBezTo>
                    <a:cubicBezTo>
                      <a:pt x="434" y="224"/>
                      <a:pt x="334" y="224"/>
                      <a:pt x="245" y="224"/>
                    </a:cubicBezTo>
                    <a:cubicBezTo>
                      <a:pt x="189" y="224"/>
                      <a:pt x="138" y="224"/>
                      <a:pt x="100" y="224"/>
                    </a:cubicBezTo>
                    <a:cubicBezTo>
                      <a:pt x="80" y="223"/>
                      <a:pt x="65" y="223"/>
                      <a:pt x="53" y="223"/>
                    </a:cubicBezTo>
                    <a:cubicBezTo>
                      <a:pt x="47" y="223"/>
                      <a:pt x="42" y="222"/>
                      <a:pt x="39" y="222"/>
                    </a:cubicBezTo>
                    <a:lnTo>
                      <a:pt x="35" y="222"/>
                    </a:lnTo>
                    <a:lnTo>
                      <a:pt x="35" y="222"/>
                    </a:lnTo>
                    <a:lnTo>
                      <a:pt x="34" y="223"/>
                    </a:lnTo>
                    <a:lnTo>
                      <a:pt x="35" y="222"/>
                    </a:lnTo>
                    <a:lnTo>
                      <a:pt x="35" y="222"/>
                    </a:lnTo>
                    <a:lnTo>
                      <a:pt x="34" y="223"/>
                    </a:lnTo>
                    <a:lnTo>
                      <a:pt x="35" y="222"/>
                    </a:lnTo>
                    <a:lnTo>
                      <a:pt x="33" y="224"/>
                    </a:lnTo>
                    <a:lnTo>
                      <a:pt x="36" y="222"/>
                    </a:lnTo>
                    <a:lnTo>
                      <a:pt x="35" y="222"/>
                    </a:lnTo>
                    <a:lnTo>
                      <a:pt x="33" y="224"/>
                    </a:lnTo>
                    <a:lnTo>
                      <a:pt x="36" y="222"/>
                    </a:lnTo>
                    <a:lnTo>
                      <a:pt x="35" y="223"/>
                    </a:lnTo>
                    <a:lnTo>
                      <a:pt x="36" y="222"/>
                    </a:lnTo>
                    <a:lnTo>
                      <a:pt x="36" y="222"/>
                    </a:lnTo>
                    <a:lnTo>
                      <a:pt x="35" y="223"/>
                    </a:lnTo>
                    <a:lnTo>
                      <a:pt x="36" y="222"/>
                    </a:lnTo>
                    <a:cubicBezTo>
                      <a:pt x="36" y="222"/>
                      <a:pt x="33" y="219"/>
                      <a:pt x="31" y="216"/>
                    </a:cubicBezTo>
                    <a:cubicBezTo>
                      <a:pt x="24" y="204"/>
                      <a:pt x="21" y="180"/>
                      <a:pt x="21" y="156"/>
                    </a:cubicBezTo>
                    <a:cubicBezTo>
                      <a:pt x="21" y="139"/>
                      <a:pt x="23" y="123"/>
                      <a:pt x="26" y="110"/>
                    </a:cubicBezTo>
                    <a:cubicBezTo>
                      <a:pt x="27" y="103"/>
                      <a:pt x="29" y="98"/>
                      <a:pt x="32" y="94"/>
                    </a:cubicBezTo>
                    <a:lnTo>
                      <a:pt x="35" y="90"/>
                    </a:lnTo>
                    <a:lnTo>
                      <a:pt x="36" y="89"/>
                    </a:lnTo>
                    <a:lnTo>
                      <a:pt x="36" y="89"/>
                    </a:lnTo>
                    <a:lnTo>
                      <a:pt x="36" y="89"/>
                    </a:lnTo>
                    <a:lnTo>
                      <a:pt x="36" y="89"/>
                    </a:lnTo>
                    <a:lnTo>
                      <a:pt x="36" y="89"/>
                    </a:lnTo>
                    <a:lnTo>
                      <a:pt x="33" y="88"/>
                    </a:lnTo>
                    <a:lnTo>
                      <a:pt x="35" y="89"/>
                    </a:lnTo>
                    <a:lnTo>
                      <a:pt x="36" y="89"/>
                    </a:lnTo>
                    <a:lnTo>
                      <a:pt x="33" y="88"/>
                    </a:lnTo>
                    <a:lnTo>
                      <a:pt x="35" y="89"/>
                    </a:lnTo>
                    <a:lnTo>
                      <a:pt x="34" y="88"/>
                    </a:lnTo>
                    <a:lnTo>
                      <a:pt x="35" y="89"/>
                    </a:lnTo>
                    <a:lnTo>
                      <a:pt x="35" y="89"/>
                    </a:lnTo>
                    <a:lnTo>
                      <a:pt x="34" y="88"/>
                    </a:lnTo>
                    <a:lnTo>
                      <a:pt x="35" y="89"/>
                    </a:lnTo>
                    <a:cubicBezTo>
                      <a:pt x="36" y="89"/>
                      <a:pt x="45" y="89"/>
                      <a:pt x="56" y="88"/>
                    </a:cubicBezTo>
                    <a:cubicBezTo>
                      <a:pt x="93" y="87"/>
                      <a:pt x="164" y="87"/>
                      <a:pt x="245" y="87"/>
                    </a:cubicBezTo>
                    <a:cubicBezTo>
                      <a:pt x="334" y="87"/>
                      <a:pt x="434" y="87"/>
                      <a:pt x="512" y="88"/>
                    </a:cubicBezTo>
                    <a:cubicBezTo>
                      <a:pt x="590" y="88"/>
                      <a:pt x="645" y="89"/>
                      <a:pt x="646" y="89"/>
                    </a:cubicBezTo>
                    <a:cubicBezTo>
                      <a:pt x="649" y="89"/>
                      <a:pt x="652" y="88"/>
                      <a:pt x="654" y="87"/>
                    </a:cubicBezTo>
                    <a:lnTo>
                      <a:pt x="656" y="84"/>
                    </a:lnTo>
                    <a:cubicBezTo>
                      <a:pt x="656" y="84"/>
                      <a:pt x="654" y="81"/>
                      <a:pt x="651" y="77"/>
                    </a:cubicBezTo>
                    <a:cubicBezTo>
                      <a:pt x="641" y="64"/>
                      <a:pt x="623" y="36"/>
                      <a:pt x="623" y="20"/>
                    </a:cubicBezTo>
                    <a:cubicBezTo>
                      <a:pt x="623" y="16"/>
                      <a:pt x="624" y="13"/>
                      <a:pt x="626" y="11"/>
                    </a:cubicBezTo>
                    <a:lnTo>
                      <a:pt x="630" y="9"/>
                    </a:lnTo>
                    <a:lnTo>
                      <a:pt x="625" y="5"/>
                    </a:lnTo>
                    <a:lnTo>
                      <a:pt x="628" y="9"/>
                    </a:lnTo>
                    <a:lnTo>
                      <a:pt x="632" y="8"/>
                    </a:lnTo>
                    <a:lnTo>
                      <a:pt x="629" y="5"/>
                    </a:lnTo>
                    <a:lnTo>
                      <a:pt x="630" y="8"/>
                    </a:lnTo>
                    <a:lnTo>
                      <a:pt x="629" y="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98" name="Picture 9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6" y="2595"/>
                <a:ext cx="218"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0" name="Freeform 951"/>
              <p:cNvSpPr>
                <a:spLocks/>
              </p:cNvSpPr>
              <p:nvPr/>
            </p:nvSpPr>
            <p:spPr bwMode="auto">
              <a:xfrm>
                <a:off x="2580" y="2779"/>
                <a:ext cx="92" cy="255"/>
              </a:xfrm>
              <a:custGeom>
                <a:avLst/>
                <a:gdLst>
                  <a:gd name="T0" fmla="*/ 0 w 240"/>
                  <a:gd name="T1" fmla="*/ 0 h 673"/>
                  <a:gd name="T2" fmla="*/ 0 w 240"/>
                  <a:gd name="T3" fmla="*/ 673 h 673"/>
                  <a:gd name="T4" fmla="*/ 240 w 240"/>
                  <a:gd name="T5" fmla="*/ 535 h 673"/>
                  <a:gd name="T6" fmla="*/ 240 w 240"/>
                  <a:gd name="T7" fmla="*/ 117 h 673"/>
                  <a:gd name="T8" fmla="*/ 0 w 240"/>
                  <a:gd name="T9" fmla="*/ 0 h 673"/>
                </a:gdLst>
                <a:ahLst/>
                <a:cxnLst>
                  <a:cxn ang="0">
                    <a:pos x="T0" y="T1"/>
                  </a:cxn>
                  <a:cxn ang="0">
                    <a:pos x="T2" y="T3"/>
                  </a:cxn>
                  <a:cxn ang="0">
                    <a:pos x="T4" y="T5"/>
                  </a:cxn>
                  <a:cxn ang="0">
                    <a:pos x="T6" y="T7"/>
                  </a:cxn>
                  <a:cxn ang="0">
                    <a:pos x="T8" y="T9"/>
                  </a:cxn>
                </a:cxnLst>
                <a:rect l="0" t="0" r="r" b="b"/>
                <a:pathLst>
                  <a:path w="240" h="673">
                    <a:moveTo>
                      <a:pt x="0" y="0"/>
                    </a:moveTo>
                    <a:lnTo>
                      <a:pt x="0" y="673"/>
                    </a:lnTo>
                    <a:lnTo>
                      <a:pt x="240" y="535"/>
                    </a:lnTo>
                    <a:lnTo>
                      <a:pt x="240" y="117"/>
                    </a:lnTo>
                    <a:lnTo>
                      <a:pt x="0" y="0"/>
                    </a:lnTo>
                    <a:close/>
                  </a:path>
                </a:pathLst>
              </a:custGeom>
              <a:solidFill>
                <a:srgbClr val="D9BD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1" name="Freeform 952"/>
              <p:cNvSpPr>
                <a:spLocks/>
              </p:cNvSpPr>
              <p:nvPr/>
            </p:nvSpPr>
            <p:spPr bwMode="auto">
              <a:xfrm>
                <a:off x="2576" y="2773"/>
                <a:ext cx="99" cy="268"/>
              </a:xfrm>
              <a:custGeom>
                <a:avLst/>
                <a:gdLst>
                  <a:gd name="T0" fmla="*/ 10 w 260"/>
                  <a:gd name="T1" fmla="*/ 16 h 707"/>
                  <a:gd name="T2" fmla="*/ 0 w 260"/>
                  <a:gd name="T3" fmla="*/ 16 h 707"/>
                  <a:gd name="T4" fmla="*/ 0 w 260"/>
                  <a:gd name="T5" fmla="*/ 707 h 707"/>
                  <a:gd name="T6" fmla="*/ 260 w 260"/>
                  <a:gd name="T7" fmla="*/ 557 h 707"/>
                  <a:gd name="T8" fmla="*/ 260 w 260"/>
                  <a:gd name="T9" fmla="*/ 127 h 707"/>
                  <a:gd name="T10" fmla="*/ 0 w 260"/>
                  <a:gd name="T11" fmla="*/ 0 h 707"/>
                  <a:gd name="T12" fmla="*/ 0 w 260"/>
                  <a:gd name="T13" fmla="*/ 16 h 707"/>
                  <a:gd name="T14" fmla="*/ 10 w 260"/>
                  <a:gd name="T15" fmla="*/ 16 h 707"/>
                  <a:gd name="T16" fmla="*/ 5 w 260"/>
                  <a:gd name="T17" fmla="*/ 25 h 707"/>
                  <a:gd name="T18" fmla="*/ 240 w 260"/>
                  <a:gd name="T19" fmla="*/ 140 h 707"/>
                  <a:gd name="T20" fmla="*/ 240 w 260"/>
                  <a:gd name="T21" fmla="*/ 545 h 707"/>
                  <a:gd name="T22" fmla="*/ 20 w 260"/>
                  <a:gd name="T23" fmla="*/ 672 h 707"/>
                  <a:gd name="T24" fmla="*/ 20 w 260"/>
                  <a:gd name="T25" fmla="*/ 16 h 707"/>
                  <a:gd name="T26" fmla="*/ 10 w 260"/>
                  <a:gd name="T27" fmla="*/ 16 h 707"/>
                  <a:gd name="T28" fmla="*/ 5 w 260"/>
                  <a:gd name="T29" fmla="*/ 25 h 707"/>
                  <a:gd name="T30" fmla="*/ 10 w 260"/>
                  <a:gd name="T31" fmla="*/ 16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0" h="707">
                    <a:moveTo>
                      <a:pt x="10" y="16"/>
                    </a:moveTo>
                    <a:lnTo>
                      <a:pt x="0" y="16"/>
                    </a:lnTo>
                    <a:lnTo>
                      <a:pt x="0" y="707"/>
                    </a:lnTo>
                    <a:lnTo>
                      <a:pt x="260" y="557"/>
                    </a:lnTo>
                    <a:lnTo>
                      <a:pt x="260" y="127"/>
                    </a:lnTo>
                    <a:lnTo>
                      <a:pt x="0" y="0"/>
                    </a:lnTo>
                    <a:lnTo>
                      <a:pt x="0" y="16"/>
                    </a:lnTo>
                    <a:lnTo>
                      <a:pt x="10" y="16"/>
                    </a:lnTo>
                    <a:lnTo>
                      <a:pt x="5" y="25"/>
                    </a:lnTo>
                    <a:lnTo>
                      <a:pt x="240" y="140"/>
                    </a:lnTo>
                    <a:lnTo>
                      <a:pt x="240" y="545"/>
                    </a:lnTo>
                    <a:lnTo>
                      <a:pt x="20" y="672"/>
                    </a:lnTo>
                    <a:lnTo>
                      <a:pt x="20" y="16"/>
                    </a:lnTo>
                    <a:lnTo>
                      <a:pt x="10" y="16"/>
                    </a:lnTo>
                    <a:lnTo>
                      <a:pt x="5" y="25"/>
                    </a:lnTo>
                    <a:lnTo>
                      <a:pt x="10" y="1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2" name="Freeform 953"/>
              <p:cNvSpPr>
                <a:spLocks/>
              </p:cNvSpPr>
              <p:nvPr/>
            </p:nvSpPr>
            <p:spPr bwMode="auto">
              <a:xfrm>
                <a:off x="2432" y="2739"/>
                <a:ext cx="137" cy="108"/>
              </a:xfrm>
              <a:custGeom>
                <a:avLst/>
                <a:gdLst>
                  <a:gd name="T0" fmla="*/ 0 w 359"/>
                  <a:gd name="T1" fmla="*/ 20 h 284"/>
                  <a:gd name="T2" fmla="*/ 129 w 359"/>
                  <a:gd name="T3" fmla="*/ 20 h 284"/>
                  <a:gd name="T4" fmla="*/ 129 w 359"/>
                  <a:gd name="T5" fmla="*/ 284 h 284"/>
                  <a:gd name="T6" fmla="*/ 359 w 359"/>
                  <a:gd name="T7" fmla="*/ 284 h 284"/>
                  <a:gd name="T8" fmla="*/ 359 w 359"/>
                  <a:gd name="T9" fmla="*/ 263 h 284"/>
                  <a:gd name="T10" fmla="*/ 149 w 359"/>
                  <a:gd name="T11" fmla="*/ 263 h 284"/>
                  <a:gd name="T12" fmla="*/ 149 w 359"/>
                  <a:gd name="T13" fmla="*/ 0 h 284"/>
                  <a:gd name="T14" fmla="*/ 0 w 359"/>
                  <a:gd name="T15" fmla="*/ 0 h 284"/>
                  <a:gd name="T16" fmla="*/ 0 w 359"/>
                  <a:gd name="T17" fmla="*/ 2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284">
                    <a:moveTo>
                      <a:pt x="0" y="20"/>
                    </a:moveTo>
                    <a:lnTo>
                      <a:pt x="129" y="20"/>
                    </a:lnTo>
                    <a:lnTo>
                      <a:pt x="129" y="284"/>
                    </a:lnTo>
                    <a:lnTo>
                      <a:pt x="359" y="284"/>
                    </a:lnTo>
                    <a:lnTo>
                      <a:pt x="359" y="263"/>
                    </a:lnTo>
                    <a:lnTo>
                      <a:pt x="149" y="263"/>
                    </a:lnTo>
                    <a:lnTo>
                      <a:pt x="149" y="0"/>
                    </a:lnTo>
                    <a:lnTo>
                      <a:pt x="0" y="0"/>
                    </a:lnTo>
                    <a:lnTo>
                      <a:pt x="0" y="2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3" name="Freeform 954"/>
              <p:cNvSpPr>
                <a:spLocks/>
              </p:cNvSpPr>
              <p:nvPr/>
            </p:nvSpPr>
            <p:spPr bwMode="auto">
              <a:xfrm>
                <a:off x="2522" y="2827"/>
                <a:ext cx="55" cy="31"/>
              </a:xfrm>
              <a:custGeom>
                <a:avLst/>
                <a:gdLst>
                  <a:gd name="T0" fmla="*/ 41 w 143"/>
                  <a:gd name="T1" fmla="*/ 41 h 82"/>
                  <a:gd name="T2" fmla="*/ 0 w 143"/>
                  <a:gd name="T3" fmla="*/ 82 h 82"/>
                  <a:gd name="T4" fmla="*/ 143 w 143"/>
                  <a:gd name="T5" fmla="*/ 41 h 82"/>
                  <a:gd name="T6" fmla="*/ 0 w 143"/>
                  <a:gd name="T7" fmla="*/ 0 h 82"/>
                  <a:gd name="T8" fmla="*/ 41 w 143"/>
                  <a:gd name="T9" fmla="*/ 41 h 82"/>
                </a:gdLst>
                <a:ahLst/>
                <a:cxnLst>
                  <a:cxn ang="0">
                    <a:pos x="T0" y="T1"/>
                  </a:cxn>
                  <a:cxn ang="0">
                    <a:pos x="T2" y="T3"/>
                  </a:cxn>
                  <a:cxn ang="0">
                    <a:pos x="T4" y="T5"/>
                  </a:cxn>
                  <a:cxn ang="0">
                    <a:pos x="T6" y="T7"/>
                  </a:cxn>
                  <a:cxn ang="0">
                    <a:pos x="T8" y="T9"/>
                  </a:cxn>
                </a:cxnLst>
                <a:rect l="0" t="0" r="r" b="b"/>
                <a:pathLst>
                  <a:path w="143" h="82">
                    <a:moveTo>
                      <a:pt x="41" y="41"/>
                    </a:moveTo>
                    <a:lnTo>
                      <a:pt x="0" y="82"/>
                    </a:lnTo>
                    <a:lnTo>
                      <a:pt x="143" y="41"/>
                    </a:lnTo>
                    <a:lnTo>
                      <a:pt x="0" y="0"/>
                    </a:lnTo>
                    <a:lnTo>
                      <a:pt x="41"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4" name="Freeform 955"/>
              <p:cNvSpPr>
                <a:spLocks/>
              </p:cNvSpPr>
              <p:nvPr/>
            </p:nvSpPr>
            <p:spPr bwMode="auto">
              <a:xfrm>
                <a:off x="2515" y="2824"/>
                <a:ext cx="69" cy="39"/>
              </a:xfrm>
              <a:custGeom>
                <a:avLst/>
                <a:gdLst>
                  <a:gd name="T0" fmla="*/ 59 w 180"/>
                  <a:gd name="T1" fmla="*/ 51 h 103"/>
                  <a:gd name="T2" fmla="*/ 55 w 180"/>
                  <a:gd name="T3" fmla="*/ 48 h 103"/>
                  <a:gd name="T4" fmla="*/ 0 w 180"/>
                  <a:gd name="T5" fmla="*/ 103 h 103"/>
                  <a:gd name="T6" fmla="*/ 180 w 180"/>
                  <a:gd name="T7" fmla="*/ 51 h 103"/>
                  <a:gd name="T8" fmla="*/ 0 w 180"/>
                  <a:gd name="T9" fmla="*/ 0 h 103"/>
                  <a:gd name="T10" fmla="*/ 55 w 180"/>
                  <a:gd name="T11" fmla="*/ 55 h 103"/>
                  <a:gd name="T12" fmla="*/ 59 w 180"/>
                  <a:gd name="T13" fmla="*/ 51 h 103"/>
                  <a:gd name="T14" fmla="*/ 55 w 180"/>
                  <a:gd name="T15" fmla="*/ 48 h 103"/>
                  <a:gd name="T16" fmla="*/ 59 w 180"/>
                  <a:gd name="T17" fmla="*/ 51 h 103"/>
                  <a:gd name="T18" fmla="*/ 62 w 180"/>
                  <a:gd name="T19" fmla="*/ 48 h 103"/>
                  <a:gd name="T20" fmla="*/ 35 w 180"/>
                  <a:gd name="T21" fmla="*/ 21 h 103"/>
                  <a:gd name="T22" fmla="*/ 142 w 180"/>
                  <a:gd name="T23" fmla="*/ 51 h 103"/>
                  <a:gd name="T24" fmla="*/ 35 w 180"/>
                  <a:gd name="T25" fmla="*/ 82 h 103"/>
                  <a:gd name="T26" fmla="*/ 66 w 180"/>
                  <a:gd name="T27" fmla="*/ 51 h 103"/>
                  <a:gd name="T28" fmla="*/ 62 w 180"/>
                  <a:gd name="T29" fmla="*/ 48 h 103"/>
                  <a:gd name="T30" fmla="*/ 59 w 180"/>
                  <a:gd name="T3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03">
                    <a:moveTo>
                      <a:pt x="59" y="51"/>
                    </a:moveTo>
                    <a:lnTo>
                      <a:pt x="55" y="48"/>
                    </a:lnTo>
                    <a:lnTo>
                      <a:pt x="0" y="103"/>
                    </a:lnTo>
                    <a:lnTo>
                      <a:pt x="180" y="51"/>
                    </a:lnTo>
                    <a:lnTo>
                      <a:pt x="0" y="0"/>
                    </a:lnTo>
                    <a:lnTo>
                      <a:pt x="55" y="55"/>
                    </a:lnTo>
                    <a:lnTo>
                      <a:pt x="59" y="51"/>
                    </a:lnTo>
                    <a:lnTo>
                      <a:pt x="55" y="48"/>
                    </a:lnTo>
                    <a:lnTo>
                      <a:pt x="59" y="51"/>
                    </a:lnTo>
                    <a:lnTo>
                      <a:pt x="62" y="48"/>
                    </a:lnTo>
                    <a:lnTo>
                      <a:pt x="35" y="21"/>
                    </a:lnTo>
                    <a:lnTo>
                      <a:pt x="142" y="51"/>
                    </a:lnTo>
                    <a:lnTo>
                      <a:pt x="35" y="82"/>
                    </a:lnTo>
                    <a:lnTo>
                      <a:pt x="66" y="51"/>
                    </a:lnTo>
                    <a:lnTo>
                      <a:pt x="62" y="48"/>
                    </a:lnTo>
                    <a:lnTo>
                      <a:pt x="59" y="5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5" name="Rectangle 956"/>
              <p:cNvSpPr>
                <a:spLocks noChangeArrowheads="1"/>
              </p:cNvSpPr>
              <p:nvPr/>
            </p:nvSpPr>
            <p:spPr bwMode="auto">
              <a:xfrm>
                <a:off x="2460" y="2989"/>
                <a:ext cx="112" cy="7"/>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6" name="Freeform 957"/>
              <p:cNvSpPr>
                <a:spLocks/>
              </p:cNvSpPr>
              <p:nvPr/>
            </p:nvSpPr>
            <p:spPr bwMode="auto">
              <a:xfrm>
                <a:off x="2529" y="2979"/>
                <a:ext cx="50" cy="28"/>
              </a:xfrm>
              <a:custGeom>
                <a:avLst/>
                <a:gdLst>
                  <a:gd name="T0" fmla="*/ 37 w 131"/>
                  <a:gd name="T1" fmla="*/ 38 h 75"/>
                  <a:gd name="T2" fmla="*/ 0 w 131"/>
                  <a:gd name="T3" fmla="*/ 75 h 75"/>
                  <a:gd name="T4" fmla="*/ 131 w 131"/>
                  <a:gd name="T5" fmla="*/ 38 h 75"/>
                  <a:gd name="T6" fmla="*/ 0 w 131"/>
                  <a:gd name="T7" fmla="*/ 0 h 75"/>
                  <a:gd name="T8" fmla="*/ 37 w 131"/>
                  <a:gd name="T9" fmla="*/ 38 h 75"/>
                </a:gdLst>
                <a:ahLst/>
                <a:cxnLst>
                  <a:cxn ang="0">
                    <a:pos x="T0" y="T1"/>
                  </a:cxn>
                  <a:cxn ang="0">
                    <a:pos x="T2" y="T3"/>
                  </a:cxn>
                  <a:cxn ang="0">
                    <a:pos x="T4" y="T5"/>
                  </a:cxn>
                  <a:cxn ang="0">
                    <a:pos x="T6" y="T7"/>
                  </a:cxn>
                  <a:cxn ang="0">
                    <a:pos x="T8" y="T9"/>
                  </a:cxn>
                </a:cxnLst>
                <a:rect l="0" t="0" r="r" b="b"/>
                <a:pathLst>
                  <a:path w="131" h="75">
                    <a:moveTo>
                      <a:pt x="37" y="38"/>
                    </a:moveTo>
                    <a:lnTo>
                      <a:pt x="0" y="75"/>
                    </a:lnTo>
                    <a:lnTo>
                      <a:pt x="131" y="38"/>
                    </a:lnTo>
                    <a:lnTo>
                      <a:pt x="0" y="0"/>
                    </a:lnTo>
                    <a:lnTo>
                      <a:pt x="37" y="3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7" name="Freeform 958"/>
              <p:cNvSpPr>
                <a:spLocks/>
              </p:cNvSpPr>
              <p:nvPr/>
            </p:nvSpPr>
            <p:spPr bwMode="auto">
              <a:xfrm>
                <a:off x="2523" y="2975"/>
                <a:ext cx="63" cy="36"/>
              </a:xfrm>
              <a:custGeom>
                <a:avLst/>
                <a:gdLst>
                  <a:gd name="T0" fmla="*/ 54 w 165"/>
                  <a:gd name="T1" fmla="*/ 47 h 94"/>
                  <a:gd name="T2" fmla="*/ 51 w 165"/>
                  <a:gd name="T3" fmla="*/ 43 h 94"/>
                  <a:gd name="T4" fmla="*/ 0 w 165"/>
                  <a:gd name="T5" fmla="*/ 94 h 94"/>
                  <a:gd name="T6" fmla="*/ 165 w 165"/>
                  <a:gd name="T7" fmla="*/ 47 h 94"/>
                  <a:gd name="T8" fmla="*/ 0 w 165"/>
                  <a:gd name="T9" fmla="*/ 0 h 94"/>
                  <a:gd name="T10" fmla="*/ 51 w 165"/>
                  <a:gd name="T11" fmla="*/ 50 h 94"/>
                  <a:gd name="T12" fmla="*/ 54 w 165"/>
                  <a:gd name="T13" fmla="*/ 47 h 94"/>
                  <a:gd name="T14" fmla="*/ 51 w 165"/>
                  <a:gd name="T15" fmla="*/ 43 h 94"/>
                  <a:gd name="T16" fmla="*/ 54 w 165"/>
                  <a:gd name="T17" fmla="*/ 47 h 94"/>
                  <a:gd name="T18" fmla="*/ 57 w 165"/>
                  <a:gd name="T19" fmla="*/ 43 h 94"/>
                  <a:gd name="T20" fmla="*/ 33 w 165"/>
                  <a:gd name="T21" fmla="*/ 19 h 94"/>
                  <a:gd name="T22" fmla="*/ 131 w 165"/>
                  <a:gd name="T23" fmla="*/ 47 h 94"/>
                  <a:gd name="T24" fmla="*/ 33 w 165"/>
                  <a:gd name="T25" fmla="*/ 75 h 94"/>
                  <a:gd name="T26" fmla="*/ 61 w 165"/>
                  <a:gd name="T27" fmla="*/ 47 h 94"/>
                  <a:gd name="T28" fmla="*/ 57 w 165"/>
                  <a:gd name="T29" fmla="*/ 43 h 94"/>
                  <a:gd name="T30" fmla="*/ 54 w 165"/>
                  <a:gd name="T31" fmla="*/ 4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94">
                    <a:moveTo>
                      <a:pt x="54" y="47"/>
                    </a:moveTo>
                    <a:lnTo>
                      <a:pt x="51" y="43"/>
                    </a:lnTo>
                    <a:lnTo>
                      <a:pt x="0" y="94"/>
                    </a:lnTo>
                    <a:lnTo>
                      <a:pt x="165" y="47"/>
                    </a:lnTo>
                    <a:lnTo>
                      <a:pt x="0" y="0"/>
                    </a:lnTo>
                    <a:lnTo>
                      <a:pt x="51" y="50"/>
                    </a:lnTo>
                    <a:lnTo>
                      <a:pt x="54" y="47"/>
                    </a:lnTo>
                    <a:lnTo>
                      <a:pt x="51" y="43"/>
                    </a:lnTo>
                    <a:lnTo>
                      <a:pt x="54" y="47"/>
                    </a:lnTo>
                    <a:lnTo>
                      <a:pt x="57" y="43"/>
                    </a:lnTo>
                    <a:lnTo>
                      <a:pt x="33" y="19"/>
                    </a:lnTo>
                    <a:lnTo>
                      <a:pt x="131" y="47"/>
                    </a:lnTo>
                    <a:lnTo>
                      <a:pt x="33" y="75"/>
                    </a:lnTo>
                    <a:lnTo>
                      <a:pt x="61" y="47"/>
                    </a:lnTo>
                    <a:lnTo>
                      <a:pt x="57" y="43"/>
                    </a:lnTo>
                    <a:lnTo>
                      <a:pt x="54" y="4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8" name="Freeform 959"/>
              <p:cNvSpPr>
                <a:spLocks/>
              </p:cNvSpPr>
              <p:nvPr/>
            </p:nvSpPr>
            <p:spPr bwMode="auto">
              <a:xfrm>
                <a:off x="2490" y="2996"/>
                <a:ext cx="296" cy="79"/>
              </a:xfrm>
              <a:custGeom>
                <a:avLst/>
                <a:gdLst>
                  <a:gd name="T0" fmla="*/ 0 w 778"/>
                  <a:gd name="T1" fmla="*/ 0 h 208"/>
                  <a:gd name="T2" fmla="*/ 0 w 778"/>
                  <a:gd name="T3" fmla="*/ 208 h 208"/>
                  <a:gd name="T4" fmla="*/ 778 w 778"/>
                  <a:gd name="T5" fmla="*/ 208 h 208"/>
                  <a:gd name="T6" fmla="*/ 778 w 778"/>
                  <a:gd name="T7" fmla="*/ 187 h 208"/>
                  <a:gd name="T8" fmla="*/ 20 w 778"/>
                  <a:gd name="T9" fmla="*/ 187 h 208"/>
                  <a:gd name="T10" fmla="*/ 20 w 778"/>
                  <a:gd name="T11" fmla="*/ 0 h 208"/>
                  <a:gd name="T12" fmla="*/ 0 w 778"/>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778" h="208">
                    <a:moveTo>
                      <a:pt x="0" y="0"/>
                    </a:moveTo>
                    <a:lnTo>
                      <a:pt x="0" y="208"/>
                    </a:lnTo>
                    <a:lnTo>
                      <a:pt x="778" y="208"/>
                    </a:lnTo>
                    <a:lnTo>
                      <a:pt x="778" y="187"/>
                    </a:lnTo>
                    <a:lnTo>
                      <a:pt x="20" y="187"/>
                    </a:lnTo>
                    <a:lnTo>
                      <a:pt x="20" y="0"/>
                    </a:lnTo>
                    <a:lnTo>
                      <a:pt x="0" y="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9" name="Freeform 960"/>
              <p:cNvSpPr>
                <a:spLocks/>
              </p:cNvSpPr>
              <p:nvPr/>
            </p:nvSpPr>
            <p:spPr bwMode="auto">
              <a:xfrm>
                <a:off x="2740" y="3055"/>
                <a:ext cx="54" cy="31"/>
              </a:xfrm>
              <a:custGeom>
                <a:avLst/>
                <a:gdLst>
                  <a:gd name="T0" fmla="*/ 40 w 143"/>
                  <a:gd name="T1" fmla="*/ 40 h 82"/>
                  <a:gd name="T2" fmla="*/ 0 w 143"/>
                  <a:gd name="T3" fmla="*/ 82 h 82"/>
                  <a:gd name="T4" fmla="*/ 143 w 143"/>
                  <a:gd name="T5" fmla="*/ 40 h 82"/>
                  <a:gd name="T6" fmla="*/ 0 w 143"/>
                  <a:gd name="T7" fmla="*/ 0 h 82"/>
                  <a:gd name="T8" fmla="*/ 40 w 143"/>
                  <a:gd name="T9" fmla="*/ 40 h 82"/>
                </a:gdLst>
                <a:ahLst/>
                <a:cxnLst>
                  <a:cxn ang="0">
                    <a:pos x="T0" y="T1"/>
                  </a:cxn>
                  <a:cxn ang="0">
                    <a:pos x="T2" y="T3"/>
                  </a:cxn>
                  <a:cxn ang="0">
                    <a:pos x="T4" y="T5"/>
                  </a:cxn>
                  <a:cxn ang="0">
                    <a:pos x="T6" y="T7"/>
                  </a:cxn>
                  <a:cxn ang="0">
                    <a:pos x="T8" y="T9"/>
                  </a:cxn>
                </a:cxnLst>
                <a:rect l="0" t="0" r="r" b="b"/>
                <a:pathLst>
                  <a:path w="143" h="82">
                    <a:moveTo>
                      <a:pt x="40" y="40"/>
                    </a:moveTo>
                    <a:lnTo>
                      <a:pt x="0" y="82"/>
                    </a:lnTo>
                    <a:lnTo>
                      <a:pt x="143" y="40"/>
                    </a:lnTo>
                    <a:lnTo>
                      <a:pt x="0" y="0"/>
                    </a:lnTo>
                    <a:lnTo>
                      <a:pt x="40" y="4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0" name="Freeform 961"/>
              <p:cNvSpPr>
                <a:spLocks/>
              </p:cNvSpPr>
              <p:nvPr/>
            </p:nvSpPr>
            <p:spPr bwMode="auto">
              <a:xfrm>
                <a:off x="2733" y="3051"/>
                <a:ext cx="68" cy="39"/>
              </a:xfrm>
              <a:custGeom>
                <a:avLst/>
                <a:gdLst>
                  <a:gd name="T0" fmla="*/ 58 w 180"/>
                  <a:gd name="T1" fmla="*/ 51 h 103"/>
                  <a:gd name="T2" fmla="*/ 55 w 180"/>
                  <a:gd name="T3" fmla="*/ 48 h 103"/>
                  <a:gd name="T4" fmla="*/ 0 w 180"/>
                  <a:gd name="T5" fmla="*/ 103 h 103"/>
                  <a:gd name="T6" fmla="*/ 180 w 180"/>
                  <a:gd name="T7" fmla="*/ 51 h 103"/>
                  <a:gd name="T8" fmla="*/ 0 w 180"/>
                  <a:gd name="T9" fmla="*/ 0 h 103"/>
                  <a:gd name="T10" fmla="*/ 55 w 180"/>
                  <a:gd name="T11" fmla="*/ 55 h 103"/>
                  <a:gd name="T12" fmla="*/ 58 w 180"/>
                  <a:gd name="T13" fmla="*/ 51 h 103"/>
                  <a:gd name="T14" fmla="*/ 55 w 180"/>
                  <a:gd name="T15" fmla="*/ 48 h 103"/>
                  <a:gd name="T16" fmla="*/ 58 w 180"/>
                  <a:gd name="T17" fmla="*/ 51 h 103"/>
                  <a:gd name="T18" fmla="*/ 62 w 180"/>
                  <a:gd name="T19" fmla="*/ 48 h 103"/>
                  <a:gd name="T20" fmla="*/ 35 w 180"/>
                  <a:gd name="T21" fmla="*/ 21 h 103"/>
                  <a:gd name="T22" fmla="*/ 142 w 180"/>
                  <a:gd name="T23" fmla="*/ 51 h 103"/>
                  <a:gd name="T24" fmla="*/ 35 w 180"/>
                  <a:gd name="T25" fmla="*/ 82 h 103"/>
                  <a:gd name="T26" fmla="*/ 66 w 180"/>
                  <a:gd name="T27" fmla="*/ 51 h 103"/>
                  <a:gd name="T28" fmla="*/ 62 w 180"/>
                  <a:gd name="T29" fmla="*/ 48 h 103"/>
                  <a:gd name="T30" fmla="*/ 58 w 180"/>
                  <a:gd name="T31"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103">
                    <a:moveTo>
                      <a:pt x="58" y="51"/>
                    </a:moveTo>
                    <a:lnTo>
                      <a:pt x="55" y="48"/>
                    </a:lnTo>
                    <a:lnTo>
                      <a:pt x="0" y="103"/>
                    </a:lnTo>
                    <a:lnTo>
                      <a:pt x="180" y="51"/>
                    </a:lnTo>
                    <a:lnTo>
                      <a:pt x="0" y="0"/>
                    </a:lnTo>
                    <a:lnTo>
                      <a:pt x="55" y="55"/>
                    </a:lnTo>
                    <a:lnTo>
                      <a:pt x="58" y="51"/>
                    </a:lnTo>
                    <a:lnTo>
                      <a:pt x="55" y="48"/>
                    </a:lnTo>
                    <a:lnTo>
                      <a:pt x="58" y="51"/>
                    </a:lnTo>
                    <a:lnTo>
                      <a:pt x="62" y="48"/>
                    </a:lnTo>
                    <a:lnTo>
                      <a:pt x="35" y="21"/>
                    </a:lnTo>
                    <a:lnTo>
                      <a:pt x="142" y="51"/>
                    </a:lnTo>
                    <a:lnTo>
                      <a:pt x="35" y="82"/>
                    </a:lnTo>
                    <a:lnTo>
                      <a:pt x="66" y="51"/>
                    </a:lnTo>
                    <a:lnTo>
                      <a:pt x="62" y="48"/>
                    </a:lnTo>
                    <a:lnTo>
                      <a:pt x="58" y="5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1" name="Rectangle 962"/>
              <p:cNvSpPr>
                <a:spLocks noChangeArrowheads="1"/>
              </p:cNvSpPr>
              <p:nvPr/>
            </p:nvSpPr>
            <p:spPr bwMode="auto">
              <a:xfrm>
                <a:off x="2678" y="2898"/>
                <a:ext cx="105" cy="7"/>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2" name="Freeform 963"/>
              <p:cNvSpPr>
                <a:spLocks/>
              </p:cNvSpPr>
              <p:nvPr/>
            </p:nvSpPr>
            <p:spPr bwMode="auto">
              <a:xfrm>
                <a:off x="2737" y="2886"/>
                <a:ext cx="54" cy="31"/>
              </a:xfrm>
              <a:custGeom>
                <a:avLst/>
                <a:gdLst>
                  <a:gd name="T0" fmla="*/ 41 w 144"/>
                  <a:gd name="T1" fmla="*/ 41 h 82"/>
                  <a:gd name="T2" fmla="*/ 0 w 144"/>
                  <a:gd name="T3" fmla="*/ 82 h 82"/>
                  <a:gd name="T4" fmla="*/ 144 w 144"/>
                  <a:gd name="T5" fmla="*/ 41 h 82"/>
                  <a:gd name="T6" fmla="*/ 0 w 144"/>
                  <a:gd name="T7" fmla="*/ 0 h 82"/>
                  <a:gd name="T8" fmla="*/ 41 w 144"/>
                  <a:gd name="T9" fmla="*/ 41 h 82"/>
                </a:gdLst>
                <a:ahLst/>
                <a:cxnLst>
                  <a:cxn ang="0">
                    <a:pos x="T0" y="T1"/>
                  </a:cxn>
                  <a:cxn ang="0">
                    <a:pos x="T2" y="T3"/>
                  </a:cxn>
                  <a:cxn ang="0">
                    <a:pos x="T4" y="T5"/>
                  </a:cxn>
                  <a:cxn ang="0">
                    <a:pos x="T6" y="T7"/>
                  </a:cxn>
                  <a:cxn ang="0">
                    <a:pos x="T8" y="T9"/>
                  </a:cxn>
                </a:cxnLst>
                <a:rect l="0" t="0" r="r" b="b"/>
                <a:pathLst>
                  <a:path w="144" h="82">
                    <a:moveTo>
                      <a:pt x="41" y="41"/>
                    </a:moveTo>
                    <a:lnTo>
                      <a:pt x="0" y="82"/>
                    </a:lnTo>
                    <a:lnTo>
                      <a:pt x="144" y="41"/>
                    </a:lnTo>
                    <a:lnTo>
                      <a:pt x="0" y="0"/>
                    </a:lnTo>
                    <a:lnTo>
                      <a:pt x="41" y="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3" name="Freeform 964"/>
              <p:cNvSpPr>
                <a:spLocks/>
              </p:cNvSpPr>
              <p:nvPr/>
            </p:nvSpPr>
            <p:spPr bwMode="auto">
              <a:xfrm>
                <a:off x="2730" y="2882"/>
                <a:ext cx="68" cy="39"/>
              </a:xfrm>
              <a:custGeom>
                <a:avLst/>
                <a:gdLst>
                  <a:gd name="T0" fmla="*/ 58 w 179"/>
                  <a:gd name="T1" fmla="*/ 51 h 102"/>
                  <a:gd name="T2" fmla="*/ 55 w 179"/>
                  <a:gd name="T3" fmla="*/ 48 h 102"/>
                  <a:gd name="T4" fmla="*/ 0 w 179"/>
                  <a:gd name="T5" fmla="*/ 102 h 102"/>
                  <a:gd name="T6" fmla="*/ 179 w 179"/>
                  <a:gd name="T7" fmla="*/ 51 h 102"/>
                  <a:gd name="T8" fmla="*/ 0 w 179"/>
                  <a:gd name="T9" fmla="*/ 0 h 102"/>
                  <a:gd name="T10" fmla="*/ 55 w 179"/>
                  <a:gd name="T11" fmla="*/ 55 h 102"/>
                  <a:gd name="T12" fmla="*/ 58 w 179"/>
                  <a:gd name="T13" fmla="*/ 51 h 102"/>
                  <a:gd name="T14" fmla="*/ 55 w 179"/>
                  <a:gd name="T15" fmla="*/ 48 h 102"/>
                  <a:gd name="T16" fmla="*/ 58 w 179"/>
                  <a:gd name="T17" fmla="*/ 51 h 102"/>
                  <a:gd name="T18" fmla="*/ 62 w 179"/>
                  <a:gd name="T19" fmla="*/ 48 h 102"/>
                  <a:gd name="T20" fmla="*/ 35 w 179"/>
                  <a:gd name="T21" fmla="*/ 20 h 102"/>
                  <a:gd name="T22" fmla="*/ 142 w 179"/>
                  <a:gd name="T23" fmla="*/ 51 h 102"/>
                  <a:gd name="T24" fmla="*/ 35 w 179"/>
                  <a:gd name="T25" fmla="*/ 82 h 102"/>
                  <a:gd name="T26" fmla="*/ 65 w 179"/>
                  <a:gd name="T27" fmla="*/ 51 h 102"/>
                  <a:gd name="T28" fmla="*/ 62 w 179"/>
                  <a:gd name="T29" fmla="*/ 48 h 102"/>
                  <a:gd name="T30" fmla="*/ 58 w 179"/>
                  <a:gd name="T3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9" h="102">
                    <a:moveTo>
                      <a:pt x="58" y="51"/>
                    </a:moveTo>
                    <a:lnTo>
                      <a:pt x="55" y="48"/>
                    </a:lnTo>
                    <a:lnTo>
                      <a:pt x="0" y="102"/>
                    </a:lnTo>
                    <a:lnTo>
                      <a:pt x="179" y="51"/>
                    </a:lnTo>
                    <a:lnTo>
                      <a:pt x="0" y="0"/>
                    </a:lnTo>
                    <a:lnTo>
                      <a:pt x="55" y="55"/>
                    </a:lnTo>
                    <a:lnTo>
                      <a:pt x="58" y="51"/>
                    </a:lnTo>
                    <a:lnTo>
                      <a:pt x="55" y="48"/>
                    </a:lnTo>
                    <a:lnTo>
                      <a:pt x="58" y="51"/>
                    </a:lnTo>
                    <a:lnTo>
                      <a:pt x="62" y="48"/>
                    </a:lnTo>
                    <a:lnTo>
                      <a:pt x="35" y="20"/>
                    </a:lnTo>
                    <a:lnTo>
                      <a:pt x="142" y="51"/>
                    </a:lnTo>
                    <a:lnTo>
                      <a:pt x="35" y="82"/>
                    </a:lnTo>
                    <a:lnTo>
                      <a:pt x="65" y="51"/>
                    </a:lnTo>
                    <a:lnTo>
                      <a:pt x="62" y="48"/>
                    </a:lnTo>
                    <a:lnTo>
                      <a:pt x="58" y="5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4" name="Rectangle 965"/>
              <p:cNvSpPr>
                <a:spLocks noChangeArrowheads="1"/>
              </p:cNvSpPr>
              <p:nvPr/>
            </p:nvSpPr>
            <p:spPr bwMode="auto">
              <a:xfrm>
                <a:off x="2455" y="3164"/>
                <a:ext cx="334" cy="8"/>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5" name="Freeform 966"/>
              <p:cNvSpPr>
                <a:spLocks/>
              </p:cNvSpPr>
              <p:nvPr/>
            </p:nvSpPr>
            <p:spPr bwMode="auto">
              <a:xfrm>
                <a:off x="2740" y="3151"/>
                <a:ext cx="57" cy="33"/>
              </a:xfrm>
              <a:custGeom>
                <a:avLst/>
                <a:gdLst>
                  <a:gd name="T0" fmla="*/ 42 w 149"/>
                  <a:gd name="T1" fmla="*/ 43 h 85"/>
                  <a:gd name="T2" fmla="*/ 0 w 149"/>
                  <a:gd name="T3" fmla="*/ 85 h 85"/>
                  <a:gd name="T4" fmla="*/ 149 w 149"/>
                  <a:gd name="T5" fmla="*/ 43 h 85"/>
                  <a:gd name="T6" fmla="*/ 0 w 149"/>
                  <a:gd name="T7" fmla="*/ 0 h 85"/>
                  <a:gd name="T8" fmla="*/ 42 w 149"/>
                  <a:gd name="T9" fmla="*/ 43 h 85"/>
                </a:gdLst>
                <a:ahLst/>
                <a:cxnLst>
                  <a:cxn ang="0">
                    <a:pos x="T0" y="T1"/>
                  </a:cxn>
                  <a:cxn ang="0">
                    <a:pos x="T2" y="T3"/>
                  </a:cxn>
                  <a:cxn ang="0">
                    <a:pos x="T4" y="T5"/>
                  </a:cxn>
                  <a:cxn ang="0">
                    <a:pos x="T6" y="T7"/>
                  </a:cxn>
                  <a:cxn ang="0">
                    <a:pos x="T8" y="T9"/>
                  </a:cxn>
                </a:cxnLst>
                <a:rect l="0" t="0" r="r" b="b"/>
                <a:pathLst>
                  <a:path w="149" h="85">
                    <a:moveTo>
                      <a:pt x="42" y="43"/>
                    </a:moveTo>
                    <a:lnTo>
                      <a:pt x="0" y="85"/>
                    </a:lnTo>
                    <a:lnTo>
                      <a:pt x="149" y="43"/>
                    </a:lnTo>
                    <a:lnTo>
                      <a:pt x="0" y="0"/>
                    </a:lnTo>
                    <a:lnTo>
                      <a:pt x="42" y="4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6" name="Freeform 967"/>
              <p:cNvSpPr>
                <a:spLocks/>
              </p:cNvSpPr>
              <p:nvPr/>
            </p:nvSpPr>
            <p:spPr bwMode="auto">
              <a:xfrm>
                <a:off x="2734" y="3147"/>
                <a:ext cx="70" cy="41"/>
              </a:xfrm>
              <a:custGeom>
                <a:avLst/>
                <a:gdLst>
                  <a:gd name="T0" fmla="*/ 60 w 186"/>
                  <a:gd name="T1" fmla="*/ 54 h 107"/>
                  <a:gd name="T2" fmla="*/ 57 w 186"/>
                  <a:gd name="T3" fmla="*/ 50 h 107"/>
                  <a:gd name="T4" fmla="*/ 0 w 186"/>
                  <a:gd name="T5" fmla="*/ 107 h 107"/>
                  <a:gd name="T6" fmla="*/ 186 w 186"/>
                  <a:gd name="T7" fmla="*/ 54 h 107"/>
                  <a:gd name="T8" fmla="*/ 0 w 186"/>
                  <a:gd name="T9" fmla="*/ 0 h 107"/>
                  <a:gd name="T10" fmla="*/ 57 w 186"/>
                  <a:gd name="T11" fmla="*/ 57 h 107"/>
                  <a:gd name="T12" fmla="*/ 60 w 186"/>
                  <a:gd name="T13" fmla="*/ 54 h 107"/>
                  <a:gd name="T14" fmla="*/ 57 w 186"/>
                  <a:gd name="T15" fmla="*/ 50 h 107"/>
                  <a:gd name="T16" fmla="*/ 60 w 186"/>
                  <a:gd name="T17" fmla="*/ 54 h 107"/>
                  <a:gd name="T18" fmla="*/ 64 w 186"/>
                  <a:gd name="T19" fmla="*/ 50 h 107"/>
                  <a:gd name="T20" fmla="*/ 36 w 186"/>
                  <a:gd name="T21" fmla="*/ 22 h 107"/>
                  <a:gd name="T22" fmla="*/ 147 w 186"/>
                  <a:gd name="T23" fmla="*/ 54 h 107"/>
                  <a:gd name="T24" fmla="*/ 36 w 186"/>
                  <a:gd name="T25" fmla="*/ 85 h 107"/>
                  <a:gd name="T26" fmla="*/ 68 w 186"/>
                  <a:gd name="T27" fmla="*/ 54 h 107"/>
                  <a:gd name="T28" fmla="*/ 64 w 186"/>
                  <a:gd name="T29" fmla="*/ 50 h 107"/>
                  <a:gd name="T30" fmla="*/ 60 w 186"/>
                  <a:gd name="T31" fmla="*/ 5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6" h="107">
                    <a:moveTo>
                      <a:pt x="60" y="54"/>
                    </a:moveTo>
                    <a:lnTo>
                      <a:pt x="57" y="50"/>
                    </a:lnTo>
                    <a:lnTo>
                      <a:pt x="0" y="107"/>
                    </a:lnTo>
                    <a:lnTo>
                      <a:pt x="186" y="54"/>
                    </a:lnTo>
                    <a:lnTo>
                      <a:pt x="0" y="0"/>
                    </a:lnTo>
                    <a:lnTo>
                      <a:pt x="57" y="57"/>
                    </a:lnTo>
                    <a:lnTo>
                      <a:pt x="60" y="54"/>
                    </a:lnTo>
                    <a:lnTo>
                      <a:pt x="57" y="50"/>
                    </a:lnTo>
                    <a:lnTo>
                      <a:pt x="60" y="54"/>
                    </a:lnTo>
                    <a:lnTo>
                      <a:pt x="64" y="50"/>
                    </a:lnTo>
                    <a:lnTo>
                      <a:pt x="36" y="22"/>
                    </a:lnTo>
                    <a:lnTo>
                      <a:pt x="147" y="54"/>
                    </a:lnTo>
                    <a:lnTo>
                      <a:pt x="36" y="85"/>
                    </a:lnTo>
                    <a:lnTo>
                      <a:pt x="68" y="54"/>
                    </a:lnTo>
                    <a:lnTo>
                      <a:pt x="64" y="50"/>
                    </a:lnTo>
                    <a:lnTo>
                      <a:pt x="60" y="5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7" name="Rectangle 968"/>
              <p:cNvSpPr>
                <a:spLocks noChangeArrowheads="1"/>
              </p:cNvSpPr>
              <p:nvPr/>
            </p:nvSpPr>
            <p:spPr bwMode="auto">
              <a:xfrm>
                <a:off x="2305" y="2935"/>
                <a:ext cx="130" cy="116"/>
              </a:xfrm>
              <a:prstGeom prst="rect">
                <a:avLst/>
              </a:prstGeom>
              <a:solidFill>
                <a:srgbClr val="D9BD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8" name="Freeform 969"/>
              <p:cNvSpPr>
                <a:spLocks/>
              </p:cNvSpPr>
              <p:nvPr/>
            </p:nvSpPr>
            <p:spPr bwMode="auto">
              <a:xfrm>
                <a:off x="2302" y="2932"/>
                <a:ext cx="136" cy="122"/>
              </a:xfrm>
              <a:custGeom>
                <a:avLst/>
                <a:gdLst>
                  <a:gd name="T0" fmla="*/ 8 w 359"/>
                  <a:gd name="T1" fmla="*/ 8 h 322"/>
                  <a:gd name="T2" fmla="*/ 8 w 359"/>
                  <a:gd name="T3" fmla="*/ 15 h 322"/>
                  <a:gd name="T4" fmla="*/ 344 w 359"/>
                  <a:gd name="T5" fmla="*/ 15 h 322"/>
                  <a:gd name="T6" fmla="*/ 344 w 359"/>
                  <a:gd name="T7" fmla="*/ 307 h 322"/>
                  <a:gd name="T8" fmla="*/ 15 w 359"/>
                  <a:gd name="T9" fmla="*/ 307 h 322"/>
                  <a:gd name="T10" fmla="*/ 15 w 359"/>
                  <a:gd name="T11" fmla="*/ 8 h 322"/>
                  <a:gd name="T12" fmla="*/ 8 w 359"/>
                  <a:gd name="T13" fmla="*/ 8 h 322"/>
                  <a:gd name="T14" fmla="*/ 8 w 359"/>
                  <a:gd name="T15" fmla="*/ 15 h 322"/>
                  <a:gd name="T16" fmla="*/ 8 w 359"/>
                  <a:gd name="T17" fmla="*/ 8 h 322"/>
                  <a:gd name="T18" fmla="*/ 0 w 359"/>
                  <a:gd name="T19" fmla="*/ 8 h 322"/>
                  <a:gd name="T20" fmla="*/ 0 w 359"/>
                  <a:gd name="T21" fmla="*/ 322 h 322"/>
                  <a:gd name="T22" fmla="*/ 359 w 359"/>
                  <a:gd name="T23" fmla="*/ 322 h 322"/>
                  <a:gd name="T24" fmla="*/ 359 w 359"/>
                  <a:gd name="T25" fmla="*/ 0 h 322"/>
                  <a:gd name="T26" fmla="*/ 0 w 359"/>
                  <a:gd name="T27" fmla="*/ 0 h 322"/>
                  <a:gd name="T28" fmla="*/ 0 w 359"/>
                  <a:gd name="T29" fmla="*/ 8 h 322"/>
                  <a:gd name="T30" fmla="*/ 8 w 359"/>
                  <a:gd name="T31" fmla="*/ 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9" h="322">
                    <a:moveTo>
                      <a:pt x="8" y="8"/>
                    </a:moveTo>
                    <a:lnTo>
                      <a:pt x="8" y="15"/>
                    </a:lnTo>
                    <a:lnTo>
                      <a:pt x="344" y="15"/>
                    </a:lnTo>
                    <a:lnTo>
                      <a:pt x="344" y="307"/>
                    </a:lnTo>
                    <a:lnTo>
                      <a:pt x="15" y="307"/>
                    </a:lnTo>
                    <a:lnTo>
                      <a:pt x="15" y="8"/>
                    </a:lnTo>
                    <a:lnTo>
                      <a:pt x="8" y="8"/>
                    </a:lnTo>
                    <a:lnTo>
                      <a:pt x="8" y="15"/>
                    </a:lnTo>
                    <a:lnTo>
                      <a:pt x="8" y="8"/>
                    </a:lnTo>
                    <a:lnTo>
                      <a:pt x="0" y="8"/>
                    </a:lnTo>
                    <a:lnTo>
                      <a:pt x="0" y="322"/>
                    </a:lnTo>
                    <a:lnTo>
                      <a:pt x="359" y="322"/>
                    </a:lnTo>
                    <a:lnTo>
                      <a:pt x="359" y="0"/>
                    </a:lnTo>
                    <a:lnTo>
                      <a:pt x="0" y="0"/>
                    </a:lnTo>
                    <a:lnTo>
                      <a:pt x="0" y="8"/>
                    </a:lnTo>
                    <a:lnTo>
                      <a:pt x="8" y="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9" name="Rectangle 970"/>
              <p:cNvSpPr>
                <a:spLocks noChangeArrowheads="1"/>
              </p:cNvSpPr>
              <p:nvPr/>
            </p:nvSpPr>
            <p:spPr bwMode="auto">
              <a:xfrm>
                <a:off x="2313" y="2935"/>
                <a:ext cx="10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82B"/>
                    </a:solidFill>
                    <a:effectLst/>
                    <a:latin typeface="Times New Roman" pitchFamily="18" charset="0"/>
                  </a:rPr>
                  <a:t>op2</a:t>
                </a:r>
                <a:endParaRPr kumimoji="0" lang="en-US" sz="900" b="0" i="0" u="none" strike="noStrike" cap="none" normalizeH="0" baseline="0" dirty="0" smtClean="0">
                  <a:ln>
                    <a:noFill/>
                  </a:ln>
                  <a:solidFill>
                    <a:schemeClr val="tx1"/>
                  </a:solidFill>
                  <a:effectLst/>
                  <a:latin typeface="Arial" pitchFamily="34" charset="0"/>
                </a:endParaRPr>
              </a:p>
            </p:txBody>
          </p:sp>
          <p:sp>
            <p:nvSpPr>
              <p:cNvPr id="2220" name="Rectangle 971"/>
              <p:cNvSpPr>
                <a:spLocks noChangeArrowheads="1"/>
              </p:cNvSpPr>
              <p:nvPr/>
            </p:nvSpPr>
            <p:spPr bwMode="auto">
              <a:xfrm>
                <a:off x="2310" y="3104"/>
                <a:ext cx="125" cy="116"/>
              </a:xfrm>
              <a:prstGeom prst="rect">
                <a:avLst/>
              </a:prstGeom>
              <a:solidFill>
                <a:srgbClr val="D9BD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1" name="Freeform 972"/>
              <p:cNvSpPr>
                <a:spLocks/>
              </p:cNvSpPr>
              <p:nvPr/>
            </p:nvSpPr>
            <p:spPr bwMode="auto">
              <a:xfrm>
                <a:off x="2307" y="3101"/>
                <a:ext cx="131" cy="122"/>
              </a:xfrm>
              <a:custGeom>
                <a:avLst/>
                <a:gdLst>
                  <a:gd name="T0" fmla="*/ 7 w 345"/>
                  <a:gd name="T1" fmla="*/ 8 h 321"/>
                  <a:gd name="T2" fmla="*/ 7 w 345"/>
                  <a:gd name="T3" fmla="*/ 15 h 321"/>
                  <a:gd name="T4" fmla="*/ 330 w 345"/>
                  <a:gd name="T5" fmla="*/ 15 h 321"/>
                  <a:gd name="T6" fmla="*/ 330 w 345"/>
                  <a:gd name="T7" fmla="*/ 307 h 321"/>
                  <a:gd name="T8" fmla="*/ 14 w 345"/>
                  <a:gd name="T9" fmla="*/ 307 h 321"/>
                  <a:gd name="T10" fmla="*/ 14 w 345"/>
                  <a:gd name="T11" fmla="*/ 8 h 321"/>
                  <a:gd name="T12" fmla="*/ 7 w 345"/>
                  <a:gd name="T13" fmla="*/ 8 h 321"/>
                  <a:gd name="T14" fmla="*/ 7 w 345"/>
                  <a:gd name="T15" fmla="*/ 15 h 321"/>
                  <a:gd name="T16" fmla="*/ 7 w 345"/>
                  <a:gd name="T17" fmla="*/ 8 h 321"/>
                  <a:gd name="T18" fmla="*/ 0 w 345"/>
                  <a:gd name="T19" fmla="*/ 8 h 321"/>
                  <a:gd name="T20" fmla="*/ 0 w 345"/>
                  <a:gd name="T21" fmla="*/ 321 h 321"/>
                  <a:gd name="T22" fmla="*/ 345 w 345"/>
                  <a:gd name="T23" fmla="*/ 321 h 321"/>
                  <a:gd name="T24" fmla="*/ 345 w 345"/>
                  <a:gd name="T25" fmla="*/ 0 h 321"/>
                  <a:gd name="T26" fmla="*/ 0 w 345"/>
                  <a:gd name="T27" fmla="*/ 0 h 321"/>
                  <a:gd name="T28" fmla="*/ 0 w 345"/>
                  <a:gd name="T29" fmla="*/ 8 h 321"/>
                  <a:gd name="T30" fmla="*/ 7 w 345"/>
                  <a:gd name="T31" fmla="*/ 8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5" h="321">
                    <a:moveTo>
                      <a:pt x="7" y="8"/>
                    </a:moveTo>
                    <a:lnTo>
                      <a:pt x="7" y="15"/>
                    </a:lnTo>
                    <a:lnTo>
                      <a:pt x="330" y="15"/>
                    </a:lnTo>
                    <a:lnTo>
                      <a:pt x="330" y="307"/>
                    </a:lnTo>
                    <a:lnTo>
                      <a:pt x="14" y="307"/>
                    </a:lnTo>
                    <a:lnTo>
                      <a:pt x="14" y="8"/>
                    </a:lnTo>
                    <a:lnTo>
                      <a:pt x="7" y="8"/>
                    </a:lnTo>
                    <a:lnTo>
                      <a:pt x="7" y="15"/>
                    </a:lnTo>
                    <a:lnTo>
                      <a:pt x="7" y="8"/>
                    </a:lnTo>
                    <a:lnTo>
                      <a:pt x="0" y="8"/>
                    </a:lnTo>
                    <a:lnTo>
                      <a:pt x="0" y="321"/>
                    </a:lnTo>
                    <a:lnTo>
                      <a:pt x="345" y="321"/>
                    </a:lnTo>
                    <a:lnTo>
                      <a:pt x="345" y="0"/>
                    </a:lnTo>
                    <a:lnTo>
                      <a:pt x="0" y="0"/>
                    </a:lnTo>
                    <a:lnTo>
                      <a:pt x="0" y="8"/>
                    </a:lnTo>
                    <a:lnTo>
                      <a:pt x="7" y="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2" name="Rectangle 973"/>
              <p:cNvSpPr>
                <a:spLocks noChangeArrowheads="1"/>
              </p:cNvSpPr>
              <p:nvPr/>
            </p:nvSpPr>
            <p:spPr bwMode="auto">
              <a:xfrm>
                <a:off x="2313" y="3101"/>
                <a:ext cx="10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82B"/>
                    </a:solidFill>
                    <a:effectLst/>
                    <a:latin typeface="Times New Roman" pitchFamily="18" charset="0"/>
                  </a:rPr>
                  <a:t>op1</a:t>
                </a:r>
                <a:endParaRPr kumimoji="0" lang="en-US" sz="900" b="0" i="0" u="none" strike="noStrike" cap="none" normalizeH="0" baseline="0" dirty="0" smtClean="0">
                  <a:ln>
                    <a:noFill/>
                  </a:ln>
                  <a:solidFill>
                    <a:schemeClr val="tx1"/>
                  </a:solidFill>
                  <a:effectLst/>
                  <a:latin typeface="Arial" pitchFamily="34" charset="0"/>
                </a:endParaRPr>
              </a:p>
            </p:txBody>
          </p:sp>
          <p:sp>
            <p:nvSpPr>
              <p:cNvPr id="2223" name="Rectangle 974"/>
              <p:cNvSpPr>
                <a:spLocks noChangeArrowheads="1"/>
              </p:cNvSpPr>
              <p:nvPr/>
            </p:nvSpPr>
            <p:spPr bwMode="auto">
              <a:xfrm>
                <a:off x="3061" y="2788"/>
                <a:ext cx="467" cy="323"/>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4" name="Freeform 975"/>
              <p:cNvSpPr>
                <a:spLocks/>
              </p:cNvSpPr>
              <p:nvPr/>
            </p:nvSpPr>
            <p:spPr bwMode="auto">
              <a:xfrm>
                <a:off x="3058" y="2785"/>
                <a:ext cx="474" cy="329"/>
              </a:xfrm>
              <a:custGeom>
                <a:avLst/>
                <a:gdLst>
                  <a:gd name="T0" fmla="*/ 9 w 1245"/>
                  <a:gd name="T1" fmla="*/ 9 h 869"/>
                  <a:gd name="T2" fmla="*/ 9 w 1245"/>
                  <a:gd name="T3" fmla="*/ 18 h 869"/>
                  <a:gd name="T4" fmla="*/ 1227 w 1245"/>
                  <a:gd name="T5" fmla="*/ 18 h 869"/>
                  <a:gd name="T6" fmla="*/ 1227 w 1245"/>
                  <a:gd name="T7" fmla="*/ 852 h 869"/>
                  <a:gd name="T8" fmla="*/ 18 w 1245"/>
                  <a:gd name="T9" fmla="*/ 852 h 869"/>
                  <a:gd name="T10" fmla="*/ 18 w 1245"/>
                  <a:gd name="T11" fmla="*/ 9 h 869"/>
                  <a:gd name="T12" fmla="*/ 9 w 1245"/>
                  <a:gd name="T13" fmla="*/ 9 h 869"/>
                  <a:gd name="T14" fmla="*/ 9 w 1245"/>
                  <a:gd name="T15" fmla="*/ 18 h 869"/>
                  <a:gd name="T16" fmla="*/ 9 w 1245"/>
                  <a:gd name="T17" fmla="*/ 9 h 869"/>
                  <a:gd name="T18" fmla="*/ 0 w 1245"/>
                  <a:gd name="T19" fmla="*/ 9 h 869"/>
                  <a:gd name="T20" fmla="*/ 0 w 1245"/>
                  <a:gd name="T21" fmla="*/ 861 h 869"/>
                  <a:gd name="T22" fmla="*/ 2 w 1245"/>
                  <a:gd name="T23" fmla="*/ 867 h 869"/>
                  <a:gd name="T24" fmla="*/ 9 w 1245"/>
                  <a:gd name="T25" fmla="*/ 869 h 869"/>
                  <a:gd name="T26" fmla="*/ 1236 w 1245"/>
                  <a:gd name="T27" fmla="*/ 869 h 869"/>
                  <a:gd name="T28" fmla="*/ 1243 w 1245"/>
                  <a:gd name="T29" fmla="*/ 867 h 869"/>
                  <a:gd name="T30" fmla="*/ 1245 w 1245"/>
                  <a:gd name="T31" fmla="*/ 861 h 869"/>
                  <a:gd name="T32" fmla="*/ 1245 w 1245"/>
                  <a:gd name="T33" fmla="*/ 9 h 869"/>
                  <a:gd name="T34" fmla="*/ 1243 w 1245"/>
                  <a:gd name="T35" fmla="*/ 3 h 869"/>
                  <a:gd name="T36" fmla="*/ 1236 w 1245"/>
                  <a:gd name="T37" fmla="*/ 0 h 869"/>
                  <a:gd name="T38" fmla="*/ 9 w 1245"/>
                  <a:gd name="T39" fmla="*/ 0 h 869"/>
                  <a:gd name="T40" fmla="*/ 2 w 1245"/>
                  <a:gd name="T41" fmla="*/ 3 h 869"/>
                  <a:gd name="T42" fmla="*/ 0 w 1245"/>
                  <a:gd name="T43" fmla="*/ 9 h 869"/>
                  <a:gd name="T44" fmla="*/ 9 w 1245"/>
                  <a:gd name="T45" fmla="*/ 9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5" h="869">
                    <a:moveTo>
                      <a:pt x="9" y="9"/>
                    </a:moveTo>
                    <a:lnTo>
                      <a:pt x="9" y="18"/>
                    </a:lnTo>
                    <a:lnTo>
                      <a:pt x="1227" y="18"/>
                    </a:lnTo>
                    <a:lnTo>
                      <a:pt x="1227" y="852"/>
                    </a:lnTo>
                    <a:lnTo>
                      <a:pt x="18" y="852"/>
                    </a:lnTo>
                    <a:lnTo>
                      <a:pt x="18" y="9"/>
                    </a:lnTo>
                    <a:lnTo>
                      <a:pt x="9" y="9"/>
                    </a:lnTo>
                    <a:lnTo>
                      <a:pt x="9" y="18"/>
                    </a:lnTo>
                    <a:lnTo>
                      <a:pt x="9" y="9"/>
                    </a:lnTo>
                    <a:lnTo>
                      <a:pt x="0" y="9"/>
                    </a:lnTo>
                    <a:lnTo>
                      <a:pt x="0" y="861"/>
                    </a:lnTo>
                    <a:lnTo>
                      <a:pt x="2" y="867"/>
                    </a:lnTo>
                    <a:lnTo>
                      <a:pt x="9" y="869"/>
                    </a:lnTo>
                    <a:lnTo>
                      <a:pt x="1236" y="869"/>
                    </a:lnTo>
                    <a:lnTo>
                      <a:pt x="1243" y="867"/>
                    </a:lnTo>
                    <a:lnTo>
                      <a:pt x="1245" y="861"/>
                    </a:lnTo>
                    <a:lnTo>
                      <a:pt x="1245" y="9"/>
                    </a:lnTo>
                    <a:lnTo>
                      <a:pt x="1243" y="3"/>
                    </a:lnTo>
                    <a:lnTo>
                      <a:pt x="1236" y="0"/>
                    </a:lnTo>
                    <a:lnTo>
                      <a:pt x="9" y="0"/>
                    </a:lnTo>
                    <a:lnTo>
                      <a:pt x="2" y="3"/>
                    </a:lnTo>
                    <a:lnTo>
                      <a:pt x="0" y="9"/>
                    </a:lnTo>
                    <a:lnTo>
                      <a:pt x="9" y="9"/>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5" name="Rectangle 976"/>
              <p:cNvSpPr>
                <a:spLocks noChangeArrowheads="1"/>
              </p:cNvSpPr>
              <p:nvPr/>
            </p:nvSpPr>
            <p:spPr bwMode="auto">
              <a:xfrm>
                <a:off x="3215" y="2856"/>
                <a:ext cx="16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Times New Roman" pitchFamily="18" charset="0"/>
                  </a:rPr>
                  <a:t>ALU</a:t>
                </a:r>
                <a:endParaRPr kumimoji="0" lang="en-US" sz="1800" b="0" i="0" u="none" strike="noStrike" cap="none" normalizeH="0" baseline="0" smtClean="0">
                  <a:ln>
                    <a:noFill/>
                  </a:ln>
                  <a:solidFill>
                    <a:schemeClr val="tx1"/>
                  </a:solidFill>
                  <a:effectLst/>
                  <a:latin typeface="Arial" pitchFamily="34" charset="0"/>
                </a:endParaRPr>
              </a:p>
            </p:txBody>
          </p:sp>
          <p:sp>
            <p:nvSpPr>
              <p:cNvPr id="2226" name="Rectangle 977"/>
              <p:cNvSpPr>
                <a:spLocks noChangeArrowheads="1"/>
              </p:cNvSpPr>
              <p:nvPr/>
            </p:nvSpPr>
            <p:spPr bwMode="auto">
              <a:xfrm>
                <a:off x="3215" y="2943"/>
                <a:ext cx="13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Times New Roman" pitchFamily="18"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2227" name="Rectangle 978"/>
              <p:cNvSpPr>
                <a:spLocks noChangeArrowheads="1"/>
              </p:cNvSpPr>
              <p:nvPr/>
            </p:nvSpPr>
            <p:spPr bwMode="auto">
              <a:xfrm>
                <a:off x="3071" y="2217"/>
                <a:ext cx="472" cy="300"/>
              </a:xfrm>
              <a:prstGeom prst="rect">
                <a:avLst/>
              </a:prstGeom>
              <a:solidFill>
                <a:srgbClr val="9FC9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8" name="Freeform 979"/>
              <p:cNvSpPr>
                <a:spLocks/>
              </p:cNvSpPr>
              <p:nvPr/>
            </p:nvSpPr>
            <p:spPr bwMode="auto">
              <a:xfrm>
                <a:off x="3068" y="2214"/>
                <a:ext cx="478" cy="307"/>
              </a:xfrm>
              <a:custGeom>
                <a:avLst/>
                <a:gdLst>
                  <a:gd name="T0" fmla="*/ 8 w 1257"/>
                  <a:gd name="T1" fmla="*/ 9 h 810"/>
                  <a:gd name="T2" fmla="*/ 8 w 1257"/>
                  <a:gd name="T3" fmla="*/ 17 h 810"/>
                  <a:gd name="T4" fmla="*/ 1239 w 1257"/>
                  <a:gd name="T5" fmla="*/ 17 h 810"/>
                  <a:gd name="T6" fmla="*/ 1239 w 1257"/>
                  <a:gd name="T7" fmla="*/ 792 h 810"/>
                  <a:gd name="T8" fmla="*/ 17 w 1257"/>
                  <a:gd name="T9" fmla="*/ 792 h 810"/>
                  <a:gd name="T10" fmla="*/ 17 w 1257"/>
                  <a:gd name="T11" fmla="*/ 9 h 810"/>
                  <a:gd name="T12" fmla="*/ 8 w 1257"/>
                  <a:gd name="T13" fmla="*/ 9 h 810"/>
                  <a:gd name="T14" fmla="*/ 8 w 1257"/>
                  <a:gd name="T15" fmla="*/ 17 h 810"/>
                  <a:gd name="T16" fmla="*/ 8 w 1257"/>
                  <a:gd name="T17" fmla="*/ 9 h 810"/>
                  <a:gd name="T18" fmla="*/ 0 w 1257"/>
                  <a:gd name="T19" fmla="*/ 9 h 810"/>
                  <a:gd name="T20" fmla="*/ 0 w 1257"/>
                  <a:gd name="T21" fmla="*/ 801 h 810"/>
                  <a:gd name="T22" fmla="*/ 2 w 1257"/>
                  <a:gd name="T23" fmla="*/ 807 h 810"/>
                  <a:gd name="T24" fmla="*/ 8 w 1257"/>
                  <a:gd name="T25" fmla="*/ 810 h 810"/>
                  <a:gd name="T26" fmla="*/ 1248 w 1257"/>
                  <a:gd name="T27" fmla="*/ 810 h 810"/>
                  <a:gd name="T28" fmla="*/ 1254 w 1257"/>
                  <a:gd name="T29" fmla="*/ 807 h 810"/>
                  <a:gd name="T30" fmla="*/ 1257 w 1257"/>
                  <a:gd name="T31" fmla="*/ 801 h 810"/>
                  <a:gd name="T32" fmla="*/ 1257 w 1257"/>
                  <a:gd name="T33" fmla="*/ 9 h 810"/>
                  <a:gd name="T34" fmla="*/ 1254 w 1257"/>
                  <a:gd name="T35" fmla="*/ 3 h 810"/>
                  <a:gd name="T36" fmla="*/ 1248 w 1257"/>
                  <a:gd name="T37" fmla="*/ 0 h 810"/>
                  <a:gd name="T38" fmla="*/ 8 w 1257"/>
                  <a:gd name="T39" fmla="*/ 0 h 810"/>
                  <a:gd name="T40" fmla="*/ 2 w 1257"/>
                  <a:gd name="T41" fmla="*/ 3 h 810"/>
                  <a:gd name="T42" fmla="*/ 0 w 1257"/>
                  <a:gd name="T43" fmla="*/ 9 h 810"/>
                  <a:gd name="T44" fmla="*/ 8 w 1257"/>
                  <a:gd name="T45" fmla="*/ 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7" h="810">
                    <a:moveTo>
                      <a:pt x="8" y="9"/>
                    </a:moveTo>
                    <a:lnTo>
                      <a:pt x="8" y="17"/>
                    </a:lnTo>
                    <a:lnTo>
                      <a:pt x="1239" y="17"/>
                    </a:lnTo>
                    <a:lnTo>
                      <a:pt x="1239" y="792"/>
                    </a:lnTo>
                    <a:lnTo>
                      <a:pt x="17" y="792"/>
                    </a:lnTo>
                    <a:lnTo>
                      <a:pt x="17" y="9"/>
                    </a:lnTo>
                    <a:lnTo>
                      <a:pt x="8" y="9"/>
                    </a:lnTo>
                    <a:lnTo>
                      <a:pt x="8" y="17"/>
                    </a:lnTo>
                    <a:lnTo>
                      <a:pt x="8" y="9"/>
                    </a:lnTo>
                    <a:lnTo>
                      <a:pt x="0" y="9"/>
                    </a:lnTo>
                    <a:lnTo>
                      <a:pt x="0" y="801"/>
                    </a:lnTo>
                    <a:lnTo>
                      <a:pt x="2" y="807"/>
                    </a:lnTo>
                    <a:lnTo>
                      <a:pt x="8" y="810"/>
                    </a:lnTo>
                    <a:lnTo>
                      <a:pt x="1248" y="810"/>
                    </a:lnTo>
                    <a:lnTo>
                      <a:pt x="1254" y="807"/>
                    </a:lnTo>
                    <a:lnTo>
                      <a:pt x="1257" y="801"/>
                    </a:lnTo>
                    <a:lnTo>
                      <a:pt x="1257" y="9"/>
                    </a:lnTo>
                    <a:lnTo>
                      <a:pt x="1254" y="3"/>
                    </a:lnTo>
                    <a:lnTo>
                      <a:pt x="1248" y="0"/>
                    </a:lnTo>
                    <a:lnTo>
                      <a:pt x="8" y="0"/>
                    </a:lnTo>
                    <a:lnTo>
                      <a:pt x="2" y="3"/>
                    </a:lnTo>
                    <a:lnTo>
                      <a:pt x="0" y="9"/>
                    </a:lnTo>
                    <a:lnTo>
                      <a:pt x="8" y="9"/>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9" name="Rectangle 980"/>
              <p:cNvSpPr>
                <a:spLocks noChangeArrowheads="1"/>
              </p:cNvSpPr>
              <p:nvPr/>
            </p:nvSpPr>
            <p:spPr bwMode="auto">
              <a:xfrm>
                <a:off x="3153" y="2263"/>
                <a:ext cx="263"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Branch</a:t>
                </a:r>
                <a:endParaRPr kumimoji="0" lang="en-US" sz="1800" b="0" i="0" u="none" strike="noStrike" cap="none" normalizeH="0" baseline="0" smtClean="0">
                  <a:ln>
                    <a:noFill/>
                  </a:ln>
                  <a:solidFill>
                    <a:schemeClr val="tx1"/>
                  </a:solidFill>
                  <a:effectLst/>
                  <a:latin typeface="Arial" pitchFamily="34" charset="0"/>
                </a:endParaRPr>
              </a:p>
            </p:txBody>
          </p:sp>
          <p:sp>
            <p:nvSpPr>
              <p:cNvPr id="2230" name="Rectangle 981"/>
              <p:cNvSpPr>
                <a:spLocks noChangeArrowheads="1"/>
              </p:cNvSpPr>
              <p:nvPr/>
            </p:nvSpPr>
            <p:spPr bwMode="auto">
              <a:xfrm>
                <a:off x="3215" y="2368"/>
                <a:ext cx="158"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2231" name="Freeform 982"/>
              <p:cNvSpPr>
                <a:spLocks/>
              </p:cNvSpPr>
              <p:nvPr/>
            </p:nvSpPr>
            <p:spPr bwMode="auto">
              <a:xfrm>
                <a:off x="3096" y="2588"/>
                <a:ext cx="392" cy="111"/>
              </a:xfrm>
              <a:custGeom>
                <a:avLst/>
                <a:gdLst>
                  <a:gd name="T0" fmla="*/ 146 w 1032"/>
                  <a:gd name="T1" fmla="*/ 0 h 293"/>
                  <a:gd name="T2" fmla="*/ 885 w 1032"/>
                  <a:gd name="T3" fmla="*/ 0 h 293"/>
                  <a:gd name="T4" fmla="*/ 1032 w 1032"/>
                  <a:gd name="T5" fmla="*/ 146 h 293"/>
                  <a:gd name="T6" fmla="*/ 885 w 1032"/>
                  <a:gd name="T7" fmla="*/ 293 h 293"/>
                  <a:gd name="T8" fmla="*/ 146 w 1032"/>
                  <a:gd name="T9" fmla="*/ 293 h 293"/>
                  <a:gd name="T10" fmla="*/ 0 w 1032"/>
                  <a:gd name="T11" fmla="*/ 146 h 293"/>
                  <a:gd name="T12" fmla="*/ 146 w 1032"/>
                  <a:gd name="T13" fmla="*/ 0 h 293"/>
                </a:gdLst>
                <a:ahLst/>
                <a:cxnLst>
                  <a:cxn ang="0">
                    <a:pos x="T0" y="T1"/>
                  </a:cxn>
                  <a:cxn ang="0">
                    <a:pos x="T2" y="T3"/>
                  </a:cxn>
                  <a:cxn ang="0">
                    <a:pos x="T4" y="T5"/>
                  </a:cxn>
                  <a:cxn ang="0">
                    <a:pos x="T6" y="T7"/>
                  </a:cxn>
                  <a:cxn ang="0">
                    <a:pos x="T8" y="T9"/>
                  </a:cxn>
                  <a:cxn ang="0">
                    <a:pos x="T10" y="T11"/>
                  </a:cxn>
                  <a:cxn ang="0">
                    <a:pos x="T12" y="T13"/>
                  </a:cxn>
                </a:cxnLst>
                <a:rect l="0" t="0" r="r" b="b"/>
                <a:pathLst>
                  <a:path w="1032" h="293">
                    <a:moveTo>
                      <a:pt x="146" y="0"/>
                    </a:moveTo>
                    <a:lnTo>
                      <a:pt x="885" y="0"/>
                    </a:lnTo>
                    <a:cubicBezTo>
                      <a:pt x="966" y="0"/>
                      <a:pt x="1032" y="66"/>
                      <a:pt x="1032" y="146"/>
                    </a:cubicBezTo>
                    <a:cubicBezTo>
                      <a:pt x="1032" y="227"/>
                      <a:pt x="966" y="293"/>
                      <a:pt x="885" y="293"/>
                    </a:cubicBezTo>
                    <a:lnTo>
                      <a:pt x="146" y="293"/>
                    </a:lnTo>
                    <a:cubicBezTo>
                      <a:pt x="65" y="293"/>
                      <a:pt x="0" y="227"/>
                      <a:pt x="0" y="146"/>
                    </a:cubicBezTo>
                    <a:cubicBezTo>
                      <a:pt x="0" y="66"/>
                      <a:pt x="65" y="0"/>
                      <a:pt x="146" y="0"/>
                    </a:cubicBezTo>
                    <a:close/>
                  </a:path>
                </a:pathLst>
              </a:custGeom>
              <a:solidFill>
                <a:srgbClr val="6DB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2" name="Freeform 983"/>
              <p:cNvSpPr>
                <a:spLocks/>
              </p:cNvSpPr>
              <p:nvPr/>
            </p:nvSpPr>
            <p:spPr bwMode="auto">
              <a:xfrm>
                <a:off x="3092" y="2585"/>
                <a:ext cx="399" cy="117"/>
              </a:xfrm>
              <a:custGeom>
                <a:avLst/>
                <a:gdLst>
                  <a:gd name="T0" fmla="*/ 154 w 1048"/>
                  <a:gd name="T1" fmla="*/ 8 h 309"/>
                  <a:gd name="T2" fmla="*/ 154 w 1048"/>
                  <a:gd name="T3" fmla="*/ 16 h 309"/>
                  <a:gd name="T4" fmla="*/ 893 w 1048"/>
                  <a:gd name="T5" fmla="*/ 16 h 309"/>
                  <a:gd name="T6" fmla="*/ 1032 w 1048"/>
                  <a:gd name="T7" fmla="*/ 154 h 309"/>
                  <a:gd name="T8" fmla="*/ 893 w 1048"/>
                  <a:gd name="T9" fmla="*/ 293 h 309"/>
                  <a:gd name="T10" fmla="*/ 154 w 1048"/>
                  <a:gd name="T11" fmla="*/ 293 h 309"/>
                  <a:gd name="T12" fmla="*/ 16 w 1048"/>
                  <a:gd name="T13" fmla="*/ 154 h 309"/>
                  <a:gd name="T14" fmla="*/ 154 w 1048"/>
                  <a:gd name="T15" fmla="*/ 16 h 309"/>
                  <a:gd name="T16" fmla="*/ 154 w 1048"/>
                  <a:gd name="T17" fmla="*/ 0 h 309"/>
                  <a:gd name="T18" fmla="*/ 45 w 1048"/>
                  <a:gd name="T19" fmla="*/ 45 h 309"/>
                  <a:gd name="T20" fmla="*/ 0 w 1048"/>
                  <a:gd name="T21" fmla="*/ 154 h 309"/>
                  <a:gd name="T22" fmla="*/ 45 w 1048"/>
                  <a:gd name="T23" fmla="*/ 264 h 309"/>
                  <a:gd name="T24" fmla="*/ 154 w 1048"/>
                  <a:gd name="T25" fmla="*/ 309 h 309"/>
                  <a:gd name="T26" fmla="*/ 893 w 1048"/>
                  <a:gd name="T27" fmla="*/ 309 h 309"/>
                  <a:gd name="T28" fmla="*/ 1003 w 1048"/>
                  <a:gd name="T29" fmla="*/ 264 h 309"/>
                  <a:gd name="T30" fmla="*/ 1048 w 1048"/>
                  <a:gd name="T31" fmla="*/ 154 h 309"/>
                  <a:gd name="T32" fmla="*/ 1003 w 1048"/>
                  <a:gd name="T33" fmla="*/ 45 h 309"/>
                  <a:gd name="T34" fmla="*/ 893 w 1048"/>
                  <a:gd name="T35" fmla="*/ 0 h 309"/>
                  <a:gd name="T36" fmla="*/ 154 w 1048"/>
                  <a:gd name="T37" fmla="*/ 0 h 309"/>
                  <a:gd name="T38" fmla="*/ 154 w 1048"/>
                  <a:gd name="T39" fmla="*/ 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8" h="309">
                    <a:moveTo>
                      <a:pt x="154" y="8"/>
                    </a:moveTo>
                    <a:lnTo>
                      <a:pt x="154" y="16"/>
                    </a:lnTo>
                    <a:lnTo>
                      <a:pt x="893" y="16"/>
                    </a:lnTo>
                    <a:cubicBezTo>
                      <a:pt x="970" y="16"/>
                      <a:pt x="1032" y="78"/>
                      <a:pt x="1032" y="154"/>
                    </a:cubicBezTo>
                    <a:cubicBezTo>
                      <a:pt x="1032" y="231"/>
                      <a:pt x="970" y="293"/>
                      <a:pt x="893" y="293"/>
                    </a:cubicBezTo>
                    <a:lnTo>
                      <a:pt x="154" y="293"/>
                    </a:lnTo>
                    <a:cubicBezTo>
                      <a:pt x="77" y="293"/>
                      <a:pt x="16" y="231"/>
                      <a:pt x="16" y="154"/>
                    </a:cubicBezTo>
                    <a:cubicBezTo>
                      <a:pt x="16" y="78"/>
                      <a:pt x="77" y="16"/>
                      <a:pt x="154" y="16"/>
                    </a:cubicBezTo>
                    <a:lnTo>
                      <a:pt x="154" y="0"/>
                    </a:lnTo>
                    <a:cubicBezTo>
                      <a:pt x="111" y="0"/>
                      <a:pt x="73" y="17"/>
                      <a:pt x="45" y="45"/>
                    </a:cubicBezTo>
                    <a:cubicBezTo>
                      <a:pt x="17" y="73"/>
                      <a:pt x="0" y="112"/>
                      <a:pt x="0" y="154"/>
                    </a:cubicBezTo>
                    <a:cubicBezTo>
                      <a:pt x="0" y="197"/>
                      <a:pt x="17" y="236"/>
                      <a:pt x="45" y="264"/>
                    </a:cubicBezTo>
                    <a:cubicBezTo>
                      <a:pt x="73" y="292"/>
                      <a:pt x="111" y="309"/>
                      <a:pt x="154" y="309"/>
                    </a:cubicBezTo>
                    <a:lnTo>
                      <a:pt x="893" y="309"/>
                    </a:lnTo>
                    <a:cubicBezTo>
                      <a:pt x="936" y="309"/>
                      <a:pt x="975" y="292"/>
                      <a:pt x="1003" y="264"/>
                    </a:cubicBezTo>
                    <a:cubicBezTo>
                      <a:pt x="1031" y="236"/>
                      <a:pt x="1048" y="197"/>
                      <a:pt x="1048" y="154"/>
                    </a:cubicBezTo>
                    <a:cubicBezTo>
                      <a:pt x="1048" y="112"/>
                      <a:pt x="1031" y="73"/>
                      <a:pt x="1003" y="45"/>
                    </a:cubicBezTo>
                    <a:cubicBezTo>
                      <a:pt x="975" y="17"/>
                      <a:pt x="936" y="0"/>
                      <a:pt x="893" y="0"/>
                    </a:cubicBezTo>
                    <a:lnTo>
                      <a:pt x="154" y="0"/>
                    </a:lnTo>
                    <a:lnTo>
                      <a:pt x="154" y="8"/>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3" name="Rectangle 984"/>
              <p:cNvSpPr>
                <a:spLocks noChangeArrowheads="1"/>
              </p:cNvSpPr>
              <p:nvPr/>
            </p:nvSpPr>
            <p:spPr bwMode="auto">
              <a:xfrm>
                <a:off x="3223" y="2586"/>
                <a:ext cx="18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Times New Roman" pitchFamily="18" charset="0"/>
                  </a:rPr>
                  <a:t>flags</a:t>
                </a:r>
                <a:endParaRPr kumimoji="0" lang="en-US" sz="1800" b="0" i="0" u="none" strike="noStrike" cap="none" normalizeH="0" baseline="0" dirty="0" smtClean="0">
                  <a:ln>
                    <a:noFill/>
                  </a:ln>
                  <a:solidFill>
                    <a:schemeClr val="tx1"/>
                  </a:solidFill>
                  <a:effectLst/>
                  <a:latin typeface="Arial" pitchFamily="34" charset="0"/>
                </a:endParaRPr>
              </a:p>
            </p:txBody>
          </p:sp>
          <p:sp>
            <p:nvSpPr>
              <p:cNvPr id="2234" name="Freeform 985"/>
              <p:cNvSpPr>
                <a:spLocks noEditPoints="1"/>
              </p:cNvSpPr>
              <p:nvPr/>
            </p:nvSpPr>
            <p:spPr bwMode="auto">
              <a:xfrm>
                <a:off x="3255" y="2521"/>
                <a:ext cx="88" cy="13"/>
              </a:xfrm>
              <a:custGeom>
                <a:avLst/>
                <a:gdLst>
                  <a:gd name="T0" fmla="*/ 189 w 229"/>
                  <a:gd name="T1" fmla="*/ 0 h 35"/>
                  <a:gd name="T2" fmla="*/ 183 w 229"/>
                  <a:gd name="T3" fmla="*/ 0 h 35"/>
                  <a:gd name="T4" fmla="*/ 214 w 229"/>
                  <a:gd name="T5" fmla="*/ 22 h 35"/>
                  <a:gd name="T6" fmla="*/ 225 w 229"/>
                  <a:gd name="T7" fmla="*/ 35 h 35"/>
                  <a:gd name="T8" fmla="*/ 226 w 229"/>
                  <a:gd name="T9" fmla="*/ 34 h 35"/>
                  <a:gd name="T10" fmla="*/ 189 w 229"/>
                  <a:gd name="T11" fmla="*/ 0 h 35"/>
                  <a:gd name="T12" fmla="*/ 3 w 229"/>
                  <a:gd name="T13" fmla="*/ 0 h 35"/>
                  <a:gd name="T14" fmla="*/ 3 w 229"/>
                  <a:gd name="T15" fmla="*/ 0 h 35"/>
                  <a:gd name="T16" fmla="*/ 0 w 229"/>
                  <a:gd name="T17" fmla="*/ 1 h 35"/>
                  <a:gd name="T18" fmla="*/ 2 w 229"/>
                  <a:gd name="T19" fmla="*/ 0 h 35"/>
                  <a:gd name="T20" fmla="*/ 3 w 229"/>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9" h="35">
                    <a:moveTo>
                      <a:pt x="189" y="0"/>
                    </a:moveTo>
                    <a:lnTo>
                      <a:pt x="183" y="0"/>
                    </a:lnTo>
                    <a:cubicBezTo>
                      <a:pt x="195" y="7"/>
                      <a:pt x="206" y="15"/>
                      <a:pt x="214" y="22"/>
                    </a:cubicBezTo>
                    <a:cubicBezTo>
                      <a:pt x="219" y="27"/>
                      <a:pt x="223" y="31"/>
                      <a:pt x="225" y="35"/>
                    </a:cubicBezTo>
                    <a:cubicBezTo>
                      <a:pt x="225" y="34"/>
                      <a:pt x="226" y="34"/>
                      <a:pt x="226" y="34"/>
                    </a:cubicBezTo>
                    <a:cubicBezTo>
                      <a:pt x="229" y="30"/>
                      <a:pt x="213" y="15"/>
                      <a:pt x="189" y="0"/>
                    </a:cubicBezTo>
                    <a:close/>
                    <a:moveTo>
                      <a:pt x="3" y="0"/>
                    </a:moveTo>
                    <a:lnTo>
                      <a:pt x="3" y="0"/>
                    </a:lnTo>
                    <a:cubicBezTo>
                      <a:pt x="2" y="0"/>
                      <a:pt x="1" y="1"/>
                      <a:pt x="0" y="1"/>
                    </a:cubicBezTo>
                    <a:cubicBezTo>
                      <a:pt x="1" y="1"/>
                      <a:pt x="2" y="1"/>
                      <a:pt x="2" y="0"/>
                    </a:cubicBezTo>
                    <a:cubicBezTo>
                      <a:pt x="2" y="0"/>
                      <a:pt x="3" y="0"/>
                      <a:pt x="3" y="0"/>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5" name="Freeform 986"/>
              <p:cNvSpPr>
                <a:spLocks/>
              </p:cNvSpPr>
              <p:nvPr/>
            </p:nvSpPr>
            <p:spPr bwMode="auto">
              <a:xfrm>
                <a:off x="3269" y="2509"/>
                <a:ext cx="46" cy="5"/>
              </a:xfrm>
              <a:custGeom>
                <a:avLst/>
                <a:gdLst>
                  <a:gd name="T0" fmla="*/ 62 w 120"/>
                  <a:gd name="T1" fmla="*/ 0 h 14"/>
                  <a:gd name="T2" fmla="*/ 58 w 120"/>
                  <a:gd name="T3" fmla="*/ 0 h 14"/>
                  <a:gd name="T4" fmla="*/ 0 w 120"/>
                  <a:gd name="T5" fmla="*/ 14 h 14"/>
                  <a:gd name="T6" fmla="*/ 2 w 120"/>
                  <a:gd name="T7" fmla="*/ 14 h 14"/>
                  <a:gd name="T8" fmla="*/ 54 w 120"/>
                  <a:gd name="T9" fmla="*/ 3 h 14"/>
                  <a:gd name="T10" fmla="*/ 59 w 120"/>
                  <a:gd name="T11" fmla="*/ 3 h 14"/>
                  <a:gd name="T12" fmla="*/ 111 w 120"/>
                  <a:gd name="T13" fmla="*/ 14 h 14"/>
                  <a:gd name="T14" fmla="*/ 120 w 120"/>
                  <a:gd name="T15" fmla="*/ 14 h 14"/>
                  <a:gd name="T16" fmla="*/ 62 w 120"/>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4">
                    <a:moveTo>
                      <a:pt x="62" y="0"/>
                    </a:moveTo>
                    <a:lnTo>
                      <a:pt x="58" y="0"/>
                    </a:lnTo>
                    <a:cubicBezTo>
                      <a:pt x="39" y="0"/>
                      <a:pt x="18" y="6"/>
                      <a:pt x="0" y="14"/>
                    </a:cubicBezTo>
                    <a:lnTo>
                      <a:pt x="2" y="14"/>
                    </a:lnTo>
                    <a:cubicBezTo>
                      <a:pt x="19" y="8"/>
                      <a:pt x="37" y="3"/>
                      <a:pt x="54" y="3"/>
                    </a:cubicBezTo>
                    <a:lnTo>
                      <a:pt x="59" y="3"/>
                    </a:lnTo>
                    <a:cubicBezTo>
                      <a:pt x="76" y="3"/>
                      <a:pt x="94" y="8"/>
                      <a:pt x="111" y="14"/>
                    </a:cubicBezTo>
                    <a:lnTo>
                      <a:pt x="120" y="14"/>
                    </a:lnTo>
                    <a:cubicBezTo>
                      <a:pt x="101" y="6"/>
                      <a:pt x="81" y="0"/>
                      <a:pt x="62" y="0"/>
                    </a:cubicBezTo>
                    <a:close/>
                  </a:path>
                </a:pathLst>
              </a:custGeom>
              <a:solidFill>
                <a:srgbClr val="808D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6" name="Freeform 987"/>
              <p:cNvSpPr>
                <a:spLocks noEditPoints="1"/>
              </p:cNvSpPr>
              <p:nvPr/>
            </p:nvSpPr>
            <p:spPr bwMode="auto">
              <a:xfrm>
                <a:off x="3257" y="2514"/>
                <a:ext cx="70" cy="7"/>
              </a:xfrm>
              <a:custGeom>
                <a:avLst/>
                <a:gdLst>
                  <a:gd name="T0" fmla="*/ 153 w 186"/>
                  <a:gd name="T1" fmla="*/ 0 h 18"/>
                  <a:gd name="T2" fmla="*/ 144 w 186"/>
                  <a:gd name="T3" fmla="*/ 0 h 18"/>
                  <a:gd name="T4" fmla="*/ 180 w 186"/>
                  <a:gd name="T5" fmla="*/ 18 h 18"/>
                  <a:gd name="T6" fmla="*/ 186 w 186"/>
                  <a:gd name="T7" fmla="*/ 18 h 18"/>
                  <a:gd name="T8" fmla="*/ 153 w 186"/>
                  <a:gd name="T9" fmla="*/ 0 h 18"/>
                  <a:gd name="T10" fmla="*/ 35 w 186"/>
                  <a:gd name="T11" fmla="*/ 0 h 18"/>
                  <a:gd name="T12" fmla="*/ 33 w 186"/>
                  <a:gd name="T13" fmla="*/ 0 h 18"/>
                  <a:gd name="T14" fmla="*/ 0 w 186"/>
                  <a:gd name="T15" fmla="*/ 18 h 18"/>
                  <a:gd name="T16" fmla="*/ 0 w 186"/>
                  <a:gd name="T17" fmla="*/ 18 h 18"/>
                  <a:gd name="T18" fmla="*/ 35 w 18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8">
                    <a:moveTo>
                      <a:pt x="153" y="0"/>
                    </a:moveTo>
                    <a:lnTo>
                      <a:pt x="144" y="0"/>
                    </a:lnTo>
                    <a:cubicBezTo>
                      <a:pt x="157" y="5"/>
                      <a:pt x="169" y="12"/>
                      <a:pt x="180" y="18"/>
                    </a:cubicBezTo>
                    <a:lnTo>
                      <a:pt x="186" y="18"/>
                    </a:lnTo>
                    <a:cubicBezTo>
                      <a:pt x="176" y="12"/>
                      <a:pt x="165" y="6"/>
                      <a:pt x="153" y="0"/>
                    </a:cubicBezTo>
                    <a:close/>
                    <a:moveTo>
                      <a:pt x="35" y="0"/>
                    </a:moveTo>
                    <a:lnTo>
                      <a:pt x="33" y="0"/>
                    </a:lnTo>
                    <a:cubicBezTo>
                      <a:pt x="21" y="6"/>
                      <a:pt x="9" y="12"/>
                      <a:pt x="0" y="18"/>
                    </a:cubicBezTo>
                    <a:lnTo>
                      <a:pt x="0" y="18"/>
                    </a:lnTo>
                    <a:cubicBezTo>
                      <a:pt x="10" y="12"/>
                      <a:pt x="22" y="5"/>
                      <a:pt x="35" y="0"/>
                    </a:cubicBezTo>
                    <a:close/>
                  </a:path>
                </a:pathLst>
              </a:custGeom>
              <a:solidFill>
                <a:srgbClr val="24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7" name="Freeform 988"/>
              <p:cNvSpPr>
                <a:spLocks/>
              </p:cNvSpPr>
              <p:nvPr/>
            </p:nvSpPr>
            <p:spPr bwMode="auto">
              <a:xfrm>
                <a:off x="3316" y="2550"/>
                <a:ext cx="0" cy="14"/>
              </a:xfrm>
              <a:custGeom>
                <a:avLst/>
                <a:gdLst>
                  <a:gd name="T0" fmla="*/ 0 h 35"/>
                  <a:gd name="T1" fmla="*/ 35 h 35"/>
                  <a:gd name="T2" fmla="*/ 0 h 35"/>
                </a:gdLst>
                <a:ahLst/>
                <a:cxnLst>
                  <a:cxn ang="0">
                    <a:pos x="0" y="T0"/>
                  </a:cxn>
                  <a:cxn ang="0">
                    <a:pos x="0" y="T1"/>
                  </a:cxn>
                  <a:cxn ang="0">
                    <a:pos x="0" y="T2"/>
                  </a:cxn>
                </a:cxnLst>
                <a:rect l="0" t="0" r="r" b="b"/>
                <a:pathLst>
                  <a:path h="35">
                    <a:moveTo>
                      <a:pt x="0" y="0"/>
                    </a:moveTo>
                    <a:cubicBezTo>
                      <a:pt x="0" y="11"/>
                      <a:pt x="0" y="24"/>
                      <a:pt x="0" y="35"/>
                    </a:cubicBezTo>
                    <a:cubicBezTo>
                      <a:pt x="0" y="24"/>
                      <a:pt x="0" y="11"/>
                      <a:pt x="0" y="0"/>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8" name="Freeform 989"/>
              <p:cNvSpPr>
                <a:spLocks/>
              </p:cNvSpPr>
              <p:nvPr/>
            </p:nvSpPr>
            <p:spPr bwMode="auto">
              <a:xfrm>
                <a:off x="3241" y="2511"/>
                <a:ext cx="101" cy="73"/>
              </a:xfrm>
              <a:custGeom>
                <a:avLst/>
                <a:gdLst>
                  <a:gd name="T0" fmla="*/ 0 w 266"/>
                  <a:gd name="T1" fmla="*/ 65 h 193"/>
                  <a:gd name="T2" fmla="*/ 1 w 266"/>
                  <a:gd name="T3" fmla="*/ 66 h 193"/>
                  <a:gd name="T4" fmla="*/ 69 w 266"/>
                  <a:gd name="T5" fmla="*/ 62 h 193"/>
                  <a:gd name="T6" fmla="*/ 70 w 266"/>
                  <a:gd name="T7" fmla="*/ 188 h 193"/>
                  <a:gd name="T8" fmla="*/ 191 w 266"/>
                  <a:gd name="T9" fmla="*/ 188 h 193"/>
                  <a:gd name="T10" fmla="*/ 192 w 266"/>
                  <a:gd name="T11" fmla="*/ 62 h 193"/>
                  <a:gd name="T12" fmla="*/ 260 w 266"/>
                  <a:gd name="T13" fmla="*/ 66 h 193"/>
                  <a:gd name="T14" fmla="*/ 133 w 266"/>
                  <a:gd name="T15" fmla="*/ 0 h 193"/>
                  <a:gd name="T16" fmla="*/ 128 w 266"/>
                  <a:gd name="T17" fmla="*/ 0 h 193"/>
                  <a:gd name="T18" fmla="*/ 0 w 266"/>
                  <a:gd name="T19" fmla="*/ 6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193">
                    <a:moveTo>
                      <a:pt x="0" y="65"/>
                    </a:moveTo>
                    <a:lnTo>
                      <a:pt x="1" y="66"/>
                    </a:lnTo>
                    <a:cubicBezTo>
                      <a:pt x="6" y="74"/>
                      <a:pt x="69" y="62"/>
                      <a:pt x="69" y="62"/>
                    </a:cubicBezTo>
                    <a:cubicBezTo>
                      <a:pt x="69" y="62"/>
                      <a:pt x="66" y="183"/>
                      <a:pt x="70" y="188"/>
                    </a:cubicBezTo>
                    <a:cubicBezTo>
                      <a:pt x="75" y="193"/>
                      <a:pt x="186" y="193"/>
                      <a:pt x="191" y="188"/>
                    </a:cubicBezTo>
                    <a:cubicBezTo>
                      <a:pt x="195" y="183"/>
                      <a:pt x="192" y="62"/>
                      <a:pt x="192" y="62"/>
                    </a:cubicBezTo>
                    <a:cubicBezTo>
                      <a:pt x="192" y="62"/>
                      <a:pt x="255" y="74"/>
                      <a:pt x="260" y="66"/>
                    </a:cubicBezTo>
                    <a:cubicBezTo>
                      <a:pt x="266" y="58"/>
                      <a:pt x="193" y="1"/>
                      <a:pt x="133" y="0"/>
                    </a:cubicBezTo>
                    <a:lnTo>
                      <a:pt x="128" y="0"/>
                    </a:lnTo>
                    <a:cubicBezTo>
                      <a:pt x="70" y="1"/>
                      <a:pt x="0" y="55"/>
                      <a:pt x="0" y="6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9" name="Freeform 990"/>
              <p:cNvSpPr>
                <a:spLocks/>
              </p:cNvSpPr>
              <p:nvPr/>
            </p:nvSpPr>
            <p:spPr bwMode="auto">
              <a:xfrm>
                <a:off x="3240" y="2510"/>
                <a:ext cx="101" cy="74"/>
              </a:xfrm>
              <a:custGeom>
                <a:avLst/>
                <a:gdLst>
                  <a:gd name="T0" fmla="*/ 0 w 267"/>
                  <a:gd name="T1" fmla="*/ 67 h 196"/>
                  <a:gd name="T2" fmla="*/ 0 w 267"/>
                  <a:gd name="T3" fmla="*/ 69 h 196"/>
                  <a:gd name="T4" fmla="*/ 73 w 267"/>
                  <a:gd name="T5" fmla="*/ 66 h 196"/>
                  <a:gd name="T6" fmla="*/ 69 w 267"/>
                  <a:gd name="T7" fmla="*/ 64 h 196"/>
                  <a:gd name="T8" fmla="*/ 68 w 267"/>
                  <a:gd name="T9" fmla="*/ 176 h 196"/>
                  <a:gd name="T10" fmla="*/ 70 w 267"/>
                  <a:gd name="T11" fmla="*/ 191 h 196"/>
                  <a:gd name="T12" fmla="*/ 133 w 267"/>
                  <a:gd name="T13" fmla="*/ 196 h 196"/>
                  <a:gd name="T14" fmla="*/ 188 w 267"/>
                  <a:gd name="T15" fmla="*/ 194 h 196"/>
                  <a:gd name="T16" fmla="*/ 198 w 267"/>
                  <a:gd name="T17" fmla="*/ 186 h 196"/>
                  <a:gd name="T18" fmla="*/ 198 w 267"/>
                  <a:gd name="T19" fmla="*/ 64 h 196"/>
                  <a:gd name="T20" fmla="*/ 193 w 267"/>
                  <a:gd name="T21" fmla="*/ 66 h 196"/>
                  <a:gd name="T22" fmla="*/ 266 w 267"/>
                  <a:gd name="T23" fmla="*/ 69 h 196"/>
                  <a:gd name="T24" fmla="*/ 255 w 267"/>
                  <a:gd name="T25" fmla="*/ 51 h 196"/>
                  <a:gd name="T26" fmla="*/ 136 w 267"/>
                  <a:gd name="T27" fmla="*/ 2 h 196"/>
                  <a:gd name="T28" fmla="*/ 138 w 267"/>
                  <a:gd name="T29" fmla="*/ 1 h 196"/>
                  <a:gd name="T30" fmla="*/ 131 w 267"/>
                  <a:gd name="T31" fmla="*/ 0 h 196"/>
                  <a:gd name="T32" fmla="*/ 12 w 267"/>
                  <a:gd name="T33" fmla="*/ 51 h 196"/>
                  <a:gd name="T34" fmla="*/ 0 w 267"/>
                  <a:gd name="T35" fmla="*/ 67 h 196"/>
                  <a:gd name="T36" fmla="*/ 7 w 267"/>
                  <a:gd name="T37" fmla="*/ 67 h 196"/>
                  <a:gd name="T38" fmla="*/ 131 w 267"/>
                  <a:gd name="T39" fmla="*/ 4 h 196"/>
                  <a:gd name="T40" fmla="*/ 131 w 267"/>
                  <a:gd name="T41" fmla="*/ 4 h 196"/>
                  <a:gd name="T42" fmla="*/ 136 w 267"/>
                  <a:gd name="T43" fmla="*/ 2 h 196"/>
                  <a:gd name="T44" fmla="*/ 135 w 267"/>
                  <a:gd name="T45" fmla="*/ 5 h 196"/>
                  <a:gd name="T46" fmla="*/ 249 w 267"/>
                  <a:gd name="T47" fmla="*/ 53 h 196"/>
                  <a:gd name="T48" fmla="*/ 260 w 267"/>
                  <a:gd name="T49" fmla="*/ 67 h 196"/>
                  <a:gd name="T50" fmla="*/ 260 w 267"/>
                  <a:gd name="T51" fmla="*/ 67 h 196"/>
                  <a:gd name="T52" fmla="*/ 260 w 267"/>
                  <a:gd name="T53" fmla="*/ 67 h 196"/>
                  <a:gd name="T54" fmla="*/ 258 w 267"/>
                  <a:gd name="T55" fmla="*/ 68 h 196"/>
                  <a:gd name="T56" fmla="*/ 216 w 267"/>
                  <a:gd name="T57" fmla="*/ 65 h 196"/>
                  <a:gd name="T58" fmla="*/ 192 w 267"/>
                  <a:gd name="T59" fmla="*/ 62 h 196"/>
                  <a:gd name="T60" fmla="*/ 192 w 267"/>
                  <a:gd name="T61" fmla="*/ 147 h 196"/>
                  <a:gd name="T62" fmla="*/ 191 w 267"/>
                  <a:gd name="T63" fmla="*/ 185 h 196"/>
                  <a:gd name="T64" fmla="*/ 191 w 267"/>
                  <a:gd name="T65" fmla="*/ 189 h 196"/>
                  <a:gd name="T66" fmla="*/ 191 w 267"/>
                  <a:gd name="T67" fmla="*/ 189 h 196"/>
                  <a:gd name="T68" fmla="*/ 191 w 267"/>
                  <a:gd name="T69" fmla="*/ 189 h 196"/>
                  <a:gd name="T70" fmla="*/ 171 w 267"/>
                  <a:gd name="T71" fmla="*/ 191 h 196"/>
                  <a:gd name="T72" fmla="*/ 94 w 267"/>
                  <a:gd name="T73" fmla="*/ 191 h 196"/>
                  <a:gd name="T74" fmla="*/ 77 w 267"/>
                  <a:gd name="T75" fmla="*/ 189 h 196"/>
                  <a:gd name="T76" fmla="*/ 76 w 267"/>
                  <a:gd name="T77" fmla="*/ 189 h 196"/>
                  <a:gd name="T78" fmla="*/ 76 w 267"/>
                  <a:gd name="T79" fmla="*/ 189 h 196"/>
                  <a:gd name="T80" fmla="*/ 77 w 267"/>
                  <a:gd name="T81" fmla="*/ 189 h 196"/>
                  <a:gd name="T82" fmla="*/ 77 w 267"/>
                  <a:gd name="T83" fmla="*/ 189 h 196"/>
                  <a:gd name="T84" fmla="*/ 77 w 267"/>
                  <a:gd name="T85" fmla="*/ 189 h 196"/>
                  <a:gd name="T86" fmla="*/ 74 w 267"/>
                  <a:gd name="T87" fmla="*/ 145 h 196"/>
                  <a:gd name="T88" fmla="*/ 74 w 267"/>
                  <a:gd name="T89" fmla="*/ 62 h 196"/>
                  <a:gd name="T90" fmla="*/ 51 w 267"/>
                  <a:gd name="T91" fmla="*/ 65 h 196"/>
                  <a:gd name="T92" fmla="*/ 9 w 267"/>
                  <a:gd name="T93" fmla="*/ 68 h 196"/>
                  <a:gd name="T94" fmla="*/ 4 w 267"/>
                  <a:gd name="T95" fmla="*/ 68 h 196"/>
                  <a:gd name="T96" fmla="*/ 7 w 267"/>
                  <a:gd name="T97" fmla="*/ 66 h 196"/>
                  <a:gd name="T98" fmla="*/ 7 w 267"/>
                  <a:gd name="T99" fmla="*/ 67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7" h="196">
                    <a:moveTo>
                      <a:pt x="3" y="67"/>
                    </a:moveTo>
                    <a:lnTo>
                      <a:pt x="0" y="67"/>
                    </a:lnTo>
                    <a:lnTo>
                      <a:pt x="0" y="68"/>
                    </a:lnTo>
                    <a:lnTo>
                      <a:pt x="0" y="69"/>
                    </a:lnTo>
                    <a:cubicBezTo>
                      <a:pt x="4" y="72"/>
                      <a:pt x="10" y="72"/>
                      <a:pt x="16" y="72"/>
                    </a:cubicBezTo>
                    <a:cubicBezTo>
                      <a:pt x="37" y="72"/>
                      <a:pt x="73" y="66"/>
                      <a:pt x="73" y="66"/>
                    </a:cubicBezTo>
                    <a:lnTo>
                      <a:pt x="72" y="64"/>
                    </a:lnTo>
                    <a:lnTo>
                      <a:pt x="69" y="64"/>
                    </a:lnTo>
                    <a:cubicBezTo>
                      <a:pt x="69" y="64"/>
                      <a:pt x="67" y="109"/>
                      <a:pt x="67" y="145"/>
                    </a:cubicBezTo>
                    <a:cubicBezTo>
                      <a:pt x="67" y="157"/>
                      <a:pt x="68" y="167"/>
                      <a:pt x="68" y="176"/>
                    </a:cubicBezTo>
                    <a:cubicBezTo>
                      <a:pt x="68" y="179"/>
                      <a:pt x="68" y="183"/>
                      <a:pt x="69" y="185"/>
                    </a:cubicBezTo>
                    <a:lnTo>
                      <a:pt x="70" y="191"/>
                    </a:lnTo>
                    <a:cubicBezTo>
                      <a:pt x="72" y="193"/>
                      <a:pt x="75" y="193"/>
                      <a:pt x="79" y="194"/>
                    </a:cubicBezTo>
                    <a:cubicBezTo>
                      <a:pt x="90" y="195"/>
                      <a:pt x="111" y="196"/>
                      <a:pt x="133" y="196"/>
                    </a:cubicBezTo>
                    <a:cubicBezTo>
                      <a:pt x="148" y="196"/>
                      <a:pt x="163" y="196"/>
                      <a:pt x="174" y="195"/>
                    </a:cubicBezTo>
                    <a:cubicBezTo>
                      <a:pt x="179" y="195"/>
                      <a:pt x="184" y="194"/>
                      <a:pt x="188" y="194"/>
                    </a:cubicBezTo>
                    <a:cubicBezTo>
                      <a:pt x="192" y="193"/>
                      <a:pt x="194" y="193"/>
                      <a:pt x="197" y="191"/>
                    </a:cubicBezTo>
                    <a:lnTo>
                      <a:pt x="198" y="186"/>
                    </a:lnTo>
                    <a:cubicBezTo>
                      <a:pt x="199" y="178"/>
                      <a:pt x="199" y="164"/>
                      <a:pt x="199" y="147"/>
                    </a:cubicBezTo>
                    <a:cubicBezTo>
                      <a:pt x="199" y="110"/>
                      <a:pt x="198" y="64"/>
                      <a:pt x="198" y="64"/>
                    </a:cubicBezTo>
                    <a:lnTo>
                      <a:pt x="195" y="64"/>
                    </a:lnTo>
                    <a:lnTo>
                      <a:pt x="193" y="66"/>
                    </a:lnTo>
                    <a:cubicBezTo>
                      <a:pt x="194" y="66"/>
                      <a:pt x="230" y="72"/>
                      <a:pt x="251" y="72"/>
                    </a:cubicBezTo>
                    <a:cubicBezTo>
                      <a:pt x="258" y="72"/>
                      <a:pt x="264" y="72"/>
                      <a:pt x="266" y="69"/>
                    </a:cubicBezTo>
                    <a:lnTo>
                      <a:pt x="267" y="67"/>
                    </a:lnTo>
                    <a:cubicBezTo>
                      <a:pt x="267" y="63"/>
                      <a:pt x="262" y="58"/>
                      <a:pt x="255" y="51"/>
                    </a:cubicBezTo>
                    <a:cubicBezTo>
                      <a:pt x="232" y="31"/>
                      <a:pt x="182" y="1"/>
                      <a:pt x="136" y="0"/>
                    </a:cubicBezTo>
                    <a:lnTo>
                      <a:pt x="136" y="2"/>
                    </a:lnTo>
                    <a:lnTo>
                      <a:pt x="139" y="2"/>
                    </a:lnTo>
                    <a:lnTo>
                      <a:pt x="138" y="1"/>
                    </a:lnTo>
                    <a:lnTo>
                      <a:pt x="136" y="0"/>
                    </a:lnTo>
                    <a:lnTo>
                      <a:pt x="131" y="0"/>
                    </a:lnTo>
                    <a:cubicBezTo>
                      <a:pt x="101" y="0"/>
                      <a:pt x="68" y="14"/>
                      <a:pt x="43" y="29"/>
                    </a:cubicBezTo>
                    <a:cubicBezTo>
                      <a:pt x="31" y="37"/>
                      <a:pt x="20" y="45"/>
                      <a:pt x="12" y="51"/>
                    </a:cubicBezTo>
                    <a:cubicBezTo>
                      <a:pt x="5" y="58"/>
                      <a:pt x="0" y="63"/>
                      <a:pt x="0" y="67"/>
                    </a:cubicBezTo>
                    <a:lnTo>
                      <a:pt x="0" y="67"/>
                    </a:lnTo>
                    <a:lnTo>
                      <a:pt x="3" y="67"/>
                    </a:lnTo>
                    <a:lnTo>
                      <a:pt x="7" y="67"/>
                    </a:lnTo>
                    <a:cubicBezTo>
                      <a:pt x="6" y="65"/>
                      <a:pt x="10" y="60"/>
                      <a:pt x="18" y="53"/>
                    </a:cubicBezTo>
                    <a:cubicBezTo>
                      <a:pt x="40" y="34"/>
                      <a:pt x="90" y="5"/>
                      <a:pt x="131" y="4"/>
                    </a:cubicBezTo>
                    <a:lnTo>
                      <a:pt x="131" y="2"/>
                    </a:lnTo>
                    <a:lnTo>
                      <a:pt x="131" y="4"/>
                    </a:lnTo>
                    <a:lnTo>
                      <a:pt x="136" y="4"/>
                    </a:lnTo>
                    <a:lnTo>
                      <a:pt x="136" y="2"/>
                    </a:lnTo>
                    <a:lnTo>
                      <a:pt x="132" y="2"/>
                    </a:lnTo>
                    <a:lnTo>
                      <a:pt x="135" y="5"/>
                    </a:lnTo>
                    <a:cubicBezTo>
                      <a:pt x="163" y="5"/>
                      <a:pt x="195" y="18"/>
                      <a:pt x="219" y="32"/>
                    </a:cubicBezTo>
                    <a:cubicBezTo>
                      <a:pt x="231" y="39"/>
                      <a:pt x="242" y="47"/>
                      <a:pt x="249" y="53"/>
                    </a:cubicBezTo>
                    <a:cubicBezTo>
                      <a:pt x="256" y="60"/>
                      <a:pt x="260" y="65"/>
                      <a:pt x="260" y="67"/>
                    </a:cubicBezTo>
                    <a:lnTo>
                      <a:pt x="260" y="67"/>
                    </a:lnTo>
                    <a:lnTo>
                      <a:pt x="260" y="67"/>
                    </a:lnTo>
                    <a:lnTo>
                      <a:pt x="260" y="67"/>
                    </a:lnTo>
                    <a:lnTo>
                      <a:pt x="260" y="67"/>
                    </a:lnTo>
                    <a:lnTo>
                      <a:pt x="260" y="67"/>
                    </a:lnTo>
                    <a:lnTo>
                      <a:pt x="260" y="67"/>
                    </a:lnTo>
                    <a:lnTo>
                      <a:pt x="258" y="68"/>
                    </a:lnTo>
                    <a:lnTo>
                      <a:pt x="251" y="68"/>
                    </a:lnTo>
                    <a:cubicBezTo>
                      <a:pt x="241" y="68"/>
                      <a:pt x="227" y="66"/>
                      <a:pt x="216" y="65"/>
                    </a:cubicBezTo>
                    <a:cubicBezTo>
                      <a:pt x="204" y="63"/>
                      <a:pt x="196" y="62"/>
                      <a:pt x="196" y="62"/>
                    </a:cubicBezTo>
                    <a:lnTo>
                      <a:pt x="192" y="62"/>
                    </a:lnTo>
                    <a:lnTo>
                      <a:pt x="191" y="64"/>
                    </a:lnTo>
                    <a:cubicBezTo>
                      <a:pt x="191" y="64"/>
                      <a:pt x="192" y="110"/>
                      <a:pt x="192" y="147"/>
                    </a:cubicBezTo>
                    <a:cubicBezTo>
                      <a:pt x="192" y="158"/>
                      <a:pt x="192" y="168"/>
                      <a:pt x="192" y="176"/>
                    </a:cubicBezTo>
                    <a:cubicBezTo>
                      <a:pt x="192" y="180"/>
                      <a:pt x="191" y="183"/>
                      <a:pt x="191" y="185"/>
                    </a:cubicBezTo>
                    <a:lnTo>
                      <a:pt x="191" y="188"/>
                    </a:lnTo>
                    <a:lnTo>
                      <a:pt x="191" y="189"/>
                    </a:lnTo>
                    <a:lnTo>
                      <a:pt x="191" y="189"/>
                    </a:lnTo>
                    <a:lnTo>
                      <a:pt x="191" y="189"/>
                    </a:lnTo>
                    <a:lnTo>
                      <a:pt x="191" y="189"/>
                    </a:lnTo>
                    <a:lnTo>
                      <a:pt x="191" y="189"/>
                    </a:lnTo>
                    <a:lnTo>
                      <a:pt x="191" y="189"/>
                    </a:lnTo>
                    <a:cubicBezTo>
                      <a:pt x="190" y="189"/>
                      <a:pt x="182" y="191"/>
                      <a:pt x="171" y="191"/>
                    </a:cubicBezTo>
                    <a:cubicBezTo>
                      <a:pt x="160" y="192"/>
                      <a:pt x="147" y="192"/>
                      <a:pt x="133" y="192"/>
                    </a:cubicBezTo>
                    <a:cubicBezTo>
                      <a:pt x="119" y="192"/>
                      <a:pt x="105" y="192"/>
                      <a:pt x="94" y="191"/>
                    </a:cubicBezTo>
                    <a:cubicBezTo>
                      <a:pt x="88" y="191"/>
                      <a:pt x="84" y="190"/>
                      <a:pt x="80" y="190"/>
                    </a:cubicBezTo>
                    <a:lnTo>
                      <a:pt x="77" y="189"/>
                    </a:lnTo>
                    <a:lnTo>
                      <a:pt x="76" y="189"/>
                    </a:lnTo>
                    <a:lnTo>
                      <a:pt x="76" y="189"/>
                    </a:lnTo>
                    <a:lnTo>
                      <a:pt x="77" y="189"/>
                    </a:lnTo>
                    <a:lnTo>
                      <a:pt x="76" y="189"/>
                    </a:lnTo>
                    <a:lnTo>
                      <a:pt x="76" y="189"/>
                    </a:lnTo>
                    <a:lnTo>
                      <a:pt x="77" y="189"/>
                    </a:lnTo>
                    <a:lnTo>
                      <a:pt x="76" y="189"/>
                    </a:lnTo>
                    <a:lnTo>
                      <a:pt x="77" y="189"/>
                    </a:lnTo>
                    <a:lnTo>
                      <a:pt x="76" y="189"/>
                    </a:lnTo>
                    <a:lnTo>
                      <a:pt x="77" y="189"/>
                    </a:lnTo>
                    <a:cubicBezTo>
                      <a:pt x="76" y="188"/>
                      <a:pt x="75" y="182"/>
                      <a:pt x="75" y="175"/>
                    </a:cubicBezTo>
                    <a:cubicBezTo>
                      <a:pt x="75" y="167"/>
                      <a:pt x="74" y="156"/>
                      <a:pt x="74" y="145"/>
                    </a:cubicBezTo>
                    <a:cubicBezTo>
                      <a:pt x="74" y="109"/>
                      <a:pt x="76" y="64"/>
                      <a:pt x="76" y="64"/>
                    </a:cubicBezTo>
                    <a:lnTo>
                      <a:pt x="74" y="62"/>
                    </a:lnTo>
                    <a:lnTo>
                      <a:pt x="71" y="62"/>
                    </a:lnTo>
                    <a:cubicBezTo>
                      <a:pt x="71" y="62"/>
                      <a:pt x="63" y="63"/>
                      <a:pt x="51" y="65"/>
                    </a:cubicBezTo>
                    <a:cubicBezTo>
                      <a:pt x="40" y="66"/>
                      <a:pt x="26" y="68"/>
                      <a:pt x="16" y="68"/>
                    </a:cubicBezTo>
                    <a:lnTo>
                      <a:pt x="9" y="68"/>
                    </a:lnTo>
                    <a:lnTo>
                      <a:pt x="7" y="67"/>
                    </a:lnTo>
                    <a:lnTo>
                      <a:pt x="4" y="68"/>
                    </a:lnTo>
                    <a:lnTo>
                      <a:pt x="7" y="67"/>
                    </a:lnTo>
                    <a:lnTo>
                      <a:pt x="7" y="66"/>
                    </a:lnTo>
                    <a:lnTo>
                      <a:pt x="3" y="67"/>
                    </a:lnTo>
                    <a:lnTo>
                      <a:pt x="7" y="67"/>
                    </a:lnTo>
                    <a:lnTo>
                      <a:pt x="3" y="6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240" name="Picture 9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7" y="2534"/>
                <a:ext cx="5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 name="Freeform 993"/>
              <p:cNvSpPr>
                <a:spLocks noEditPoints="1"/>
              </p:cNvSpPr>
              <p:nvPr/>
            </p:nvSpPr>
            <p:spPr bwMode="auto">
              <a:xfrm>
                <a:off x="3254" y="2703"/>
                <a:ext cx="86" cy="42"/>
              </a:xfrm>
              <a:custGeom>
                <a:avLst/>
                <a:gdLst>
                  <a:gd name="T0" fmla="*/ 94 w 227"/>
                  <a:gd name="T1" fmla="*/ 0 h 111"/>
                  <a:gd name="T2" fmla="*/ 90 w 227"/>
                  <a:gd name="T3" fmla="*/ 0 h 111"/>
                  <a:gd name="T4" fmla="*/ 0 w 227"/>
                  <a:gd name="T5" fmla="*/ 33 h 111"/>
                  <a:gd name="T6" fmla="*/ 87 w 227"/>
                  <a:gd name="T7" fmla="*/ 3 h 111"/>
                  <a:gd name="T8" fmla="*/ 90 w 227"/>
                  <a:gd name="T9" fmla="*/ 3 h 111"/>
                  <a:gd name="T10" fmla="*/ 210 w 227"/>
                  <a:gd name="T11" fmla="*/ 57 h 111"/>
                  <a:gd name="T12" fmla="*/ 221 w 227"/>
                  <a:gd name="T13" fmla="*/ 71 h 111"/>
                  <a:gd name="T14" fmla="*/ 222 w 227"/>
                  <a:gd name="T15" fmla="*/ 70 h 111"/>
                  <a:gd name="T16" fmla="*/ 94 w 227"/>
                  <a:gd name="T17" fmla="*/ 0 h 111"/>
                  <a:gd name="T18" fmla="*/ 153 w 227"/>
                  <a:gd name="T19" fmla="*/ 74 h 111"/>
                  <a:gd name="T20" fmla="*/ 154 w 227"/>
                  <a:gd name="T21" fmla="*/ 111 h 111"/>
                  <a:gd name="T22" fmla="*/ 153 w 227"/>
                  <a:gd name="T23" fmla="*/ 74 h 111"/>
                  <a:gd name="T24" fmla="*/ 153 w 227"/>
                  <a:gd name="T25" fmla="*/ 7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111">
                    <a:moveTo>
                      <a:pt x="94" y="0"/>
                    </a:moveTo>
                    <a:lnTo>
                      <a:pt x="90" y="0"/>
                    </a:lnTo>
                    <a:cubicBezTo>
                      <a:pt x="59" y="0"/>
                      <a:pt x="25" y="16"/>
                      <a:pt x="0" y="33"/>
                    </a:cubicBezTo>
                    <a:cubicBezTo>
                      <a:pt x="25" y="17"/>
                      <a:pt x="57" y="3"/>
                      <a:pt x="87" y="3"/>
                    </a:cubicBezTo>
                    <a:lnTo>
                      <a:pt x="90" y="3"/>
                    </a:lnTo>
                    <a:cubicBezTo>
                      <a:pt x="136" y="4"/>
                      <a:pt x="187" y="37"/>
                      <a:pt x="210" y="57"/>
                    </a:cubicBezTo>
                    <a:cubicBezTo>
                      <a:pt x="215" y="63"/>
                      <a:pt x="219" y="67"/>
                      <a:pt x="221" y="71"/>
                    </a:cubicBezTo>
                    <a:cubicBezTo>
                      <a:pt x="221" y="71"/>
                      <a:pt x="222" y="70"/>
                      <a:pt x="222" y="70"/>
                    </a:cubicBezTo>
                    <a:cubicBezTo>
                      <a:pt x="227" y="62"/>
                      <a:pt x="154" y="1"/>
                      <a:pt x="94" y="0"/>
                    </a:cubicBezTo>
                    <a:close/>
                    <a:moveTo>
                      <a:pt x="153" y="74"/>
                    </a:moveTo>
                    <a:cubicBezTo>
                      <a:pt x="153" y="80"/>
                      <a:pt x="154" y="94"/>
                      <a:pt x="154" y="111"/>
                    </a:cubicBezTo>
                    <a:cubicBezTo>
                      <a:pt x="154" y="96"/>
                      <a:pt x="153" y="82"/>
                      <a:pt x="153" y="74"/>
                    </a:cubicBezTo>
                    <a:cubicBezTo>
                      <a:pt x="153" y="74"/>
                      <a:pt x="153" y="74"/>
                      <a:pt x="153" y="74"/>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3" name="Freeform 994"/>
              <p:cNvSpPr>
                <a:spLocks/>
              </p:cNvSpPr>
              <p:nvPr/>
            </p:nvSpPr>
            <p:spPr bwMode="auto">
              <a:xfrm>
                <a:off x="3238" y="2705"/>
                <a:ext cx="101" cy="78"/>
              </a:xfrm>
              <a:custGeom>
                <a:avLst/>
                <a:gdLst>
                  <a:gd name="T0" fmla="*/ 0 w 266"/>
                  <a:gd name="T1" fmla="*/ 70 h 207"/>
                  <a:gd name="T2" fmla="*/ 1 w 266"/>
                  <a:gd name="T3" fmla="*/ 71 h 207"/>
                  <a:gd name="T4" fmla="*/ 69 w 266"/>
                  <a:gd name="T5" fmla="*/ 66 h 207"/>
                  <a:gd name="T6" fmla="*/ 70 w 266"/>
                  <a:gd name="T7" fmla="*/ 202 h 207"/>
                  <a:gd name="T8" fmla="*/ 190 w 266"/>
                  <a:gd name="T9" fmla="*/ 202 h 207"/>
                  <a:gd name="T10" fmla="*/ 191 w 266"/>
                  <a:gd name="T11" fmla="*/ 66 h 207"/>
                  <a:gd name="T12" fmla="*/ 260 w 266"/>
                  <a:gd name="T13" fmla="*/ 71 h 207"/>
                  <a:gd name="T14" fmla="*/ 132 w 266"/>
                  <a:gd name="T15" fmla="*/ 0 h 207"/>
                  <a:gd name="T16" fmla="*/ 129 w 266"/>
                  <a:gd name="T17" fmla="*/ 0 h 207"/>
                  <a:gd name="T18" fmla="*/ 0 w 266"/>
                  <a:gd name="T19" fmla="*/ 7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07">
                    <a:moveTo>
                      <a:pt x="0" y="70"/>
                    </a:moveTo>
                    <a:lnTo>
                      <a:pt x="1" y="71"/>
                    </a:lnTo>
                    <a:cubicBezTo>
                      <a:pt x="6" y="79"/>
                      <a:pt x="69" y="66"/>
                      <a:pt x="69" y="66"/>
                    </a:cubicBezTo>
                    <a:cubicBezTo>
                      <a:pt x="69" y="66"/>
                      <a:pt x="66" y="196"/>
                      <a:pt x="70" y="202"/>
                    </a:cubicBezTo>
                    <a:cubicBezTo>
                      <a:pt x="75" y="207"/>
                      <a:pt x="186" y="207"/>
                      <a:pt x="190" y="202"/>
                    </a:cubicBezTo>
                    <a:cubicBezTo>
                      <a:pt x="195" y="196"/>
                      <a:pt x="191" y="66"/>
                      <a:pt x="191" y="66"/>
                    </a:cubicBezTo>
                    <a:cubicBezTo>
                      <a:pt x="191" y="66"/>
                      <a:pt x="255" y="79"/>
                      <a:pt x="260" y="71"/>
                    </a:cubicBezTo>
                    <a:cubicBezTo>
                      <a:pt x="266" y="62"/>
                      <a:pt x="193" y="1"/>
                      <a:pt x="132" y="0"/>
                    </a:cubicBezTo>
                    <a:lnTo>
                      <a:pt x="129" y="0"/>
                    </a:lnTo>
                    <a:cubicBezTo>
                      <a:pt x="70" y="1"/>
                      <a:pt x="0" y="59"/>
                      <a:pt x="0" y="7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4" name="Freeform 995"/>
              <p:cNvSpPr>
                <a:spLocks/>
              </p:cNvSpPr>
              <p:nvPr/>
            </p:nvSpPr>
            <p:spPr bwMode="auto">
              <a:xfrm>
                <a:off x="3237" y="2704"/>
                <a:ext cx="101" cy="79"/>
              </a:xfrm>
              <a:custGeom>
                <a:avLst/>
                <a:gdLst>
                  <a:gd name="T0" fmla="*/ 0 w 267"/>
                  <a:gd name="T1" fmla="*/ 72 h 210"/>
                  <a:gd name="T2" fmla="*/ 0 w 267"/>
                  <a:gd name="T3" fmla="*/ 74 h 210"/>
                  <a:gd name="T4" fmla="*/ 73 w 267"/>
                  <a:gd name="T5" fmla="*/ 70 h 210"/>
                  <a:gd name="T6" fmla="*/ 69 w 267"/>
                  <a:gd name="T7" fmla="*/ 68 h 210"/>
                  <a:gd name="T8" fmla="*/ 68 w 267"/>
                  <a:gd name="T9" fmla="*/ 189 h 210"/>
                  <a:gd name="T10" fmla="*/ 70 w 267"/>
                  <a:gd name="T11" fmla="*/ 205 h 210"/>
                  <a:gd name="T12" fmla="*/ 133 w 267"/>
                  <a:gd name="T13" fmla="*/ 210 h 210"/>
                  <a:gd name="T14" fmla="*/ 188 w 267"/>
                  <a:gd name="T15" fmla="*/ 208 h 210"/>
                  <a:gd name="T16" fmla="*/ 198 w 267"/>
                  <a:gd name="T17" fmla="*/ 199 h 210"/>
                  <a:gd name="T18" fmla="*/ 198 w 267"/>
                  <a:gd name="T19" fmla="*/ 68 h 210"/>
                  <a:gd name="T20" fmla="*/ 193 w 267"/>
                  <a:gd name="T21" fmla="*/ 70 h 210"/>
                  <a:gd name="T22" fmla="*/ 266 w 267"/>
                  <a:gd name="T23" fmla="*/ 74 h 210"/>
                  <a:gd name="T24" fmla="*/ 255 w 267"/>
                  <a:gd name="T25" fmla="*/ 54 h 210"/>
                  <a:gd name="T26" fmla="*/ 132 w 267"/>
                  <a:gd name="T27" fmla="*/ 0 h 210"/>
                  <a:gd name="T28" fmla="*/ 12 w 267"/>
                  <a:gd name="T29" fmla="*/ 54 h 210"/>
                  <a:gd name="T30" fmla="*/ 0 w 267"/>
                  <a:gd name="T31" fmla="*/ 72 h 210"/>
                  <a:gd name="T32" fmla="*/ 7 w 267"/>
                  <a:gd name="T33" fmla="*/ 72 h 210"/>
                  <a:gd name="T34" fmla="*/ 132 w 267"/>
                  <a:gd name="T35" fmla="*/ 5 h 210"/>
                  <a:gd name="T36" fmla="*/ 132 w 267"/>
                  <a:gd name="T37" fmla="*/ 5 h 210"/>
                  <a:gd name="T38" fmla="*/ 135 w 267"/>
                  <a:gd name="T39" fmla="*/ 2 h 210"/>
                  <a:gd name="T40" fmla="*/ 219 w 267"/>
                  <a:gd name="T41" fmla="*/ 34 h 210"/>
                  <a:gd name="T42" fmla="*/ 260 w 267"/>
                  <a:gd name="T43" fmla="*/ 72 h 210"/>
                  <a:gd name="T44" fmla="*/ 260 w 267"/>
                  <a:gd name="T45" fmla="*/ 72 h 210"/>
                  <a:gd name="T46" fmla="*/ 260 w 267"/>
                  <a:gd name="T47" fmla="*/ 72 h 210"/>
                  <a:gd name="T48" fmla="*/ 250 w 267"/>
                  <a:gd name="T49" fmla="*/ 73 h 210"/>
                  <a:gd name="T50" fmla="*/ 196 w 267"/>
                  <a:gd name="T51" fmla="*/ 66 h 210"/>
                  <a:gd name="T52" fmla="*/ 191 w 267"/>
                  <a:gd name="T53" fmla="*/ 68 h 210"/>
                  <a:gd name="T54" fmla="*/ 192 w 267"/>
                  <a:gd name="T55" fmla="*/ 188 h 210"/>
                  <a:gd name="T56" fmla="*/ 191 w 267"/>
                  <a:gd name="T57" fmla="*/ 202 h 210"/>
                  <a:gd name="T58" fmla="*/ 191 w 267"/>
                  <a:gd name="T59" fmla="*/ 203 h 210"/>
                  <a:gd name="T60" fmla="*/ 191 w 267"/>
                  <a:gd name="T61" fmla="*/ 203 h 210"/>
                  <a:gd name="T62" fmla="*/ 191 w 267"/>
                  <a:gd name="T63" fmla="*/ 202 h 210"/>
                  <a:gd name="T64" fmla="*/ 133 w 267"/>
                  <a:gd name="T65" fmla="*/ 206 h 210"/>
                  <a:gd name="T66" fmla="*/ 80 w 267"/>
                  <a:gd name="T67" fmla="*/ 203 h 210"/>
                  <a:gd name="T68" fmla="*/ 76 w 267"/>
                  <a:gd name="T69" fmla="*/ 202 h 210"/>
                  <a:gd name="T70" fmla="*/ 76 w 267"/>
                  <a:gd name="T71" fmla="*/ 203 h 210"/>
                  <a:gd name="T72" fmla="*/ 75 w 267"/>
                  <a:gd name="T73" fmla="*/ 203 h 210"/>
                  <a:gd name="T74" fmla="*/ 76 w 267"/>
                  <a:gd name="T75" fmla="*/ 202 h 210"/>
                  <a:gd name="T76" fmla="*/ 76 w 267"/>
                  <a:gd name="T77" fmla="*/ 68 h 210"/>
                  <a:gd name="T78" fmla="*/ 71 w 267"/>
                  <a:gd name="T79" fmla="*/ 66 h 210"/>
                  <a:gd name="T80" fmla="*/ 16 w 267"/>
                  <a:gd name="T81" fmla="*/ 73 h 210"/>
                  <a:gd name="T82" fmla="*/ 7 w 267"/>
                  <a:gd name="T83" fmla="*/ 72 h 210"/>
                  <a:gd name="T84" fmla="*/ 7 w 267"/>
                  <a:gd name="T85" fmla="*/ 72 h 210"/>
                  <a:gd name="T86" fmla="*/ 3 w 267"/>
                  <a:gd name="T87" fmla="*/ 72 h 210"/>
                  <a:gd name="T88" fmla="*/ 3 w 267"/>
                  <a:gd name="T89" fmla="*/ 72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7" h="210">
                    <a:moveTo>
                      <a:pt x="3" y="72"/>
                    </a:moveTo>
                    <a:lnTo>
                      <a:pt x="0" y="72"/>
                    </a:lnTo>
                    <a:lnTo>
                      <a:pt x="0" y="73"/>
                    </a:lnTo>
                    <a:lnTo>
                      <a:pt x="0" y="74"/>
                    </a:lnTo>
                    <a:cubicBezTo>
                      <a:pt x="4" y="77"/>
                      <a:pt x="10" y="78"/>
                      <a:pt x="16" y="78"/>
                    </a:cubicBezTo>
                    <a:cubicBezTo>
                      <a:pt x="38" y="78"/>
                      <a:pt x="73" y="70"/>
                      <a:pt x="73" y="70"/>
                    </a:cubicBezTo>
                    <a:lnTo>
                      <a:pt x="72" y="68"/>
                    </a:lnTo>
                    <a:lnTo>
                      <a:pt x="69" y="68"/>
                    </a:lnTo>
                    <a:cubicBezTo>
                      <a:pt x="69" y="68"/>
                      <a:pt x="67" y="118"/>
                      <a:pt x="67" y="157"/>
                    </a:cubicBezTo>
                    <a:cubicBezTo>
                      <a:pt x="67" y="169"/>
                      <a:pt x="68" y="180"/>
                      <a:pt x="68" y="189"/>
                    </a:cubicBezTo>
                    <a:cubicBezTo>
                      <a:pt x="68" y="193"/>
                      <a:pt x="68" y="196"/>
                      <a:pt x="69" y="199"/>
                    </a:cubicBezTo>
                    <a:lnTo>
                      <a:pt x="70" y="205"/>
                    </a:lnTo>
                    <a:cubicBezTo>
                      <a:pt x="72" y="207"/>
                      <a:pt x="75" y="207"/>
                      <a:pt x="79" y="208"/>
                    </a:cubicBezTo>
                    <a:cubicBezTo>
                      <a:pt x="90" y="210"/>
                      <a:pt x="112" y="210"/>
                      <a:pt x="133" y="210"/>
                    </a:cubicBezTo>
                    <a:cubicBezTo>
                      <a:pt x="148" y="210"/>
                      <a:pt x="162" y="210"/>
                      <a:pt x="174" y="209"/>
                    </a:cubicBezTo>
                    <a:cubicBezTo>
                      <a:pt x="179" y="209"/>
                      <a:pt x="184" y="208"/>
                      <a:pt x="188" y="208"/>
                    </a:cubicBezTo>
                    <a:cubicBezTo>
                      <a:pt x="192" y="207"/>
                      <a:pt x="194" y="207"/>
                      <a:pt x="197" y="205"/>
                    </a:cubicBezTo>
                    <a:lnTo>
                      <a:pt x="198" y="199"/>
                    </a:lnTo>
                    <a:cubicBezTo>
                      <a:pt x="199" y="191"/>
                      <a:pt x="199" y="175"/>
                      <a:pt x="199" y="156"/>
                    </a:cubicBezTo>
                    <a:cubicBezTo>
                      <a:pt x="199" y="117"/>
                      <a:pt x="198" y="68"/>
                      <a:pt x="198" y="68"/>
                    </a:cubicBezTo>
                    <a:lnTo>
                      <a:pt x="194" y="68"/>
                    </a:lnTo>
                    <a:lnTo>
                      <a:pt x="193" y="70"/>
                    </a:lnTo>
                    <a:cubicBezTo>
                      <a:pt x="194" y="70"/>
                      <a:pt x="229" y="78"/>
                      <a:pt x="250" y="78"/>
                    </a:cubicBezTo>
                    <a:cubicBezTo>
                      <a:pt x="257" y="78"/>
                      <a:pt x="264" y="77"/>
                      <a:pt x="266" y="74"/>
                    </a:cubicBezTo>
                    <a:lnTo>
                      <a:pt x="267" y="72"/>
                    </a:lnTo>
                    <a:cubicBezTo>
                      <a:pt x="267" y="67"/>
                      <a:pt x="262" y="62"/>
                      <a:pt x="255" y="54"/>
                    </a:cubicBezTo>
                    <a:cubicBezTo>
                      <a:pt x="232" y="34"/>
                      <a:pt x="181" y="1"/>
                      <a:pt x="135" y="0"/>
                    </a:cubicBezTo>
                    <a:lnTo>
                      <a:pt x="132" y="0"/>
                    </a:lnTo>
                    <a:cubicBezTo>
                      <a:pt x="101" y="1"/>
                      <a:pt x="68" y="15"/>
                      <a:pt x="43" y="31"/>
                    </a:cubicBezTo>
                    <a:cubicBezTo>
                      <a:pt x="31" y="39"/>
                      <a:pt x="20" y="47"/>
                      <a:pt x="12" y="54"/>
                    </a:cubicBezTo>
                    <a:cubicBezTo>
                      <a:pt x="5" y="62"/>
                      <a:pt x="0" y="67"/>
                      <a:pt x="0" y="72"/>
                    </a:cubicBezTo>
                    <a:lnTo>
                      <a:pt x="0" y="72"/>
                    </a:lnTo>
                    <a:lnTo>
                      <a:pt x="3" y="72"/>
                    </a:lnTo>
                    <a:lnTo>
                      <a:pt x="7" y="72"/>
                    </a:lnTo>
                    <a:cubicBezTo>
                      <a:pt x="6" y="70"/>
                      <a:pt x="11" y="64"/>
                      <a:pt x="18" y="57"/>
                    </a:cubicBezTo>
                    <a:cubicBezTo>
                      <a:pt x="40" y="37"/>
                      <a:pt x="90" y="5"/>
                      <a:pt x="132" y="5"/>
                    </a:cubicBezTo>
                    <a:lnTo>
                      <a:pt x="132" y="2"/>
                    </a:lnTo>
                    <a:lnTo>
                      <a:pt x="132" y="5"/>
                    </a:lnTo>
                    <a:lnTo>
                      <a:pt x="135" y="5"/>
                    </a:lnTo>
                    <a:lnTo>
                      <a:pt x="135" y="2"/>
                    </a:lnTo>
                    <a:lnTo>
                      <a:pt x="135" y="5"/>
                    </a:lnTo>
                    <a:cubicBezTo>
                      <a:pt x="163" y="5"/>
                      <a:pt x="194" y="19"/>
                      <a:pt x="219" y="34"/>
                    </a:cubicBezTo>
                    <a:cubicBezTo>
                      <a:pt x="231" y="42"/>
                      <a:pt x="242" y="50"/>
                      <a:pt x="249" y="57"/>
                    </a:cubicBezTo>
                    <a:cubicBezTo>
                      <a:pt x="256" y="64"/>
                      <a:pt x="260" y="70"/>
                      <a:pt x="260" y="72"/>
                    </a:cubicBezTo>
                    <a:lnTo>
                      <a:pt x="260" y="72"/>
                    </a:lnTo>
                    <a:lnTo>
                      <a:pt x="260" y="72"/>
                    </a:lnTo>
                    <a:lnTo>
                      <a:pt x="260" y="72"/>
                    </a:lnTo>
                    <a:lnTo>
                      <a:pt x="260" y="72"/>
                    </a:lnTo>
                    <a:lnTo>
                      <a:pt x="258" y="73"/>
                    </a:lnTo>
                    <a:lnTo>
                      <a:pt x="250" y="73"/>
                    </a:lnTo>
                    <a:cubicBezTo>
                      <a:pt x="241" y="73"/>
                      <a:pt x="227" y="71"/>
                      <a:pt x="216" y="69"/>
                    </a:cubicBezTo>
                    <a:cubicBezTo>
                      <a:pt x="204" y="68"/>
                      <a:pt x="196" y="66"/>
                      <a:pt x="196" y="66"/>
                    </a:cubicBezTo>
                    <a:lnTo>
                      <a:pt x="192" y="66"/>
                    </a:lnTo>
                    <a:lnTo>
                      <a:pt x="191" y="68"/>
                    </a:lnTo>
                    <a:cubicBezTo>
                      <a:pt x="191" y="68"/>
                      <a:pt x="192" y="117"/>
                      <a:pt x="192" y="156"/>
                    </a:cubicBezTo>
                    <a:cubicBezTo>
                      <a:pt x="192" y="168"/>
                      <a:pt x="192" y="180"/>
                      <a:pt x="192" y="188"/>
                    </a:cubicBezTo>
                    <a:cubicBezTo>
                      <a:pt x="192" y="193"/>
                      <a:pt x="192" y="196"/>
                      <a:pt x="191" y="199"/>
                    </a:cubicBezTo>
                    <a:lnTo>
                      <a:pt x="191" y="202"/>
                    </a:lnTo>
                    <a:lnTo>
                      <a:pt x="191" y="203"/>
                    </a:lnTo>
                    <a:lnTo>
                      <a:pt x="191" y="203"/>
                    </a:lnTo>
                    <a:lnTo>
                      <a:pt x="191" y="202"/>
                    </a:lnTo>
                    <a:lnTo>
                      <a:pt x="191" y="203"/>
                    </a:lnTo>
                    <a:lnTo>
                      <a:pt x="191" y="203"/>
                    </a:lnTo>
                    <a:lnTo>
                      <a:pt x="191" y="202"/>
                    </a:lnTo>
                    <a:cubicBezTo>
                      <a:pt x="190" y="203"/>
                      <a:pt x="181" y="204"/>
                      <a:pt x="171" y="205"/>
                    </a:cubicBezTo>
                    <a:cubicBezTo>
                      <a:pt x="160" y="206"/>
                      <a:pt x="147" y="206"/>
                      <a:pt x="133" y="206"/>
                    </a:cubicBezTo>
                    <a:cubicBezTo>
                      <a:pt x="119" y="206"/>
                      <a:pt x="105" y="205"/>
                      <a:pt x="94" y="205"/>
                    </a:cubicBezTo>
                    <a:cubicBezTo>
                      <a:pt x="88" y="204"/>
                      <a:pt x="84" y="204"/>
                      <a:pt x="80" y="203"/>
                    </a:cubicBezTo>
                    <a:lnTo>
                      <a:pt x="77" y="203"/>
                    </a:lnTo>
                    <a:lnTo>
                      <a:pt x="76" y="202"/>
                    </a:lnTo>
                    <a:lnTo>
                      <a:pt x="75" y="203"/>
                    </a:lnTo>
                    <a:lnTo>
                      <a:pt x="76" y="203"/>
                    </a:lnTo>
                    <a:lnTo>
                      <a:pt x="76" y="202"/>
                    </a:lnTo>
                    <a:lnTo>
                      <a:pt x="75" y="203"/>
                    </a:lnTo>
                    <a:lnTo>
                      <a:pt x="76" y="203"/>
                    </a:lnTo>
                    <a:lnTo>
                      <a:pt x="76" y="202"/>
                    </a:lnTo>
                    <a:cubicBezTo>
                      <a:pt x="75" y="199"/>
                      <a:pt x="74" y="180"/>
                      <a:pt x="74" y="157"/>
                    </a:cubicBezTo>
                    <a:cubicBezTo>
                      <a:pt x="74" y="118"/>
                      <a:pt x="76" y="68"/>
                      <a:pt x="76" y="68"/>
                    </a:cubicBezTo>
                    <a:lnTo>
                      <a:pt x="74" y="66"/>
                    </a:lnTo>
                    <a:lnTo>
                      <a:pt x="71" y="66"/>
                    </a:lnTo>
                    <a:cubicBezTo>
                      <a:pt x="71" y="66"/>
                      <a:pt x="62" y="67"/>
                      <a:pt x="51" y="69"/>
                    </a:cubicBezTo>
                    <a:cubicBezTo>
                      <a:pt x="40" y="71"/>
                      <a:pt x="26" y="73"/>
                      <a:pt x="16" y="73"/>
                    </a:cubicBezTo>
                    <a:lnTo>
                      <a:pt x="9" y="73"/>
                    </a:lnTo>
                    <a:lnTo>
                      <a:pt x="7" y="72"/>
                    </a:lnTo>
                    <a:lnTo>
                      <a:pt x="4" y="73"/>
                    </a:lnTo>
                    <a:lnTo>
                      <a:pt x="7" y="72"/>
                    </a:lnTo>
                    <a:lnTo>
                      <a:pt x="7" y="71"/>
                    </a:lnTo>
                    <a:lnTo>
                      <a:pt x="3" y="72"/>
                    </a:lnTo>
                    <a:lnTo>
                      <a:pt x="7" y="72"/>
                    </a:lnTo>
                    <a:lnTo>
                      <a:pt x="3" y="7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245" name="Picture 9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7" y="2725"/>
                <a:ext cx="53"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7" name="Freeform 998"/>
              <p:cNvSpPr>
                <a:spLocks noEditPoints="1"/>
              </p:cNvSpPr>
              <p:nvPr/>
            </p:nvSpPr>
            <p:spPr bwMode="auto">
              <a:xfrm>
                <a:off x="3018" y="2318"/>
                <a:ext cx="50" cy="102"/>
              </a:xfrm>
              <a:custGeom>
                <a:avLst/>
                <a:gdLst>
                  <a:gd name="T0" fmla="*/ 82 w 131"/>
                  <a:gd name="T1" fmla="*/ 0 h 269"/>
                  <a:gd name="T2" fmla="*/ 131 w 131"/>
                  <a:gd name="T3" fmla="*/ 62 h 269"/>
                  <a:gd name="T4" fmla="*/ 131 w 131"/>
                  <a:gd name="T5" fmla="*/ 56 h 269"/>
                  <a:gd name="T6" fmla="*/ 82 w 131"/>
                  <a:gd name="T7" fmla="*/ 0 h 269"/>
                  <a:gd name="T8" fmla="*/ 131 w 131"/>
                  <a:gd name="T9" fmla="*/ 150 h 269"/>
                  <a:gd name="T10" fmla="*/ 28 w 131"/>
                  <a:gd name="T11" fmla="*/ 254 h 269"/>
                  <a:gd name="T12" fmla="*/ 0 w 131"/>
                  <a:gd name="T13" fmla="*/ 268 h 269"/>
                  <a:gd name="T14" fmla="*/ 1 w 131"/>
                  <a:gd name="T15" fmla="*/ 269 h 269"/>
                  <a:gd name="T16" fmla="*/ 4 w 131"/>
                  <a:gd name="T17" fmla="*/ 269 h 269"/>
                  <a:gd name="T18" fmla="*/ 131 w 131"/>
                  <a:gd name="T19" fmla="*/ 164 h 269"/>
                  <a:gd name="T20" fmla="*/ 131 w 131"/>
                  <a:gd name="T21" fmla="*/ 15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269">
                    <a:moveTo>
                      <a:pt x="82" y="0"/>
                    </a:moveTo>
                    <a:cubicBezTo>
                      <a:pt x="101" y="18"/>
                      <a:pt x="120" y="40"/>
                      <a:pt x="131" y="62"/>
                    </a:cubicBezTo>
                    <a:lnTo>
                      <a:pt x="131" y="56"/>
                    </a:lnTo>
                    <a:cubicBezTo>
                      <a:pt x="118" y="36"/>
                      <a:pt x="101" y="16"/>
                      <a:pt x="82" y="0"/>
                    </a:cubicBezTo>
                    <a:close/>
                    <a:moveTo>
                      <a:pt x="131" y="150"/>
                    </a:moveTo>
                    <a:cubicBezTo>
                      <a:pt x="109" y="192"/>
                      <a:pt x="62" y="233"/>
                      <a:pt x="28" y="254"/>
                    </a:cubicBezTo>
                    <a:cubicBezTo>
                      <a:pt x="17" y="261"/>
                      <a:pt x="7" y="265"/>
                      <a:pt x="0" y="268"/>
                    </a:cubicBezTo>
                    <a:cubicBezTo>
                      <a:pt x="0" y="268"/>
                      <a:pt x="1" y="268"/>
                      <a:pt x="1" y="269"/>
                    </a:cubicBezTo>
                    <a:cubicBezTo>
                      <a:pt x="2" y="269"/>
                      <a:pt x="3" y="269"/>
                      <a:pt x="4" y="269"/>
                    </a:cubicBezTo>
                    <a:cubicBezTo>
                      <a:pt x="22" y="269"/>
                      <a:pt x="96" y="219"/>
                      <a:pt x="131" y="164"/>
                    </a:cubicBezTo>
                    <a:lnTo>
                      <a:pt x="131" y="150"/>
                    </a:ln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8" name="Freeform 999"/>
              <p:cNvSpPr>
                <a:spLocks/>
              </p:cNvSpPr>
              <p:nvPr/>
            </p:nvSpPr>
            <p:spPr bwMode="auto">
              <a:xfrm>
                <a:off x="3074" y="2354"/>
                <a:ext cx="1" cy="11"/>
              </a:xfrm>
              <a:custGeom>
                <a:avLst/>
                <a:gdLst>
                  <a:gd name="T0" fmla="*/ 0 w 1"/>
                  <a:gd name="T1" fmla="*/ 0 h 28"/>
                  <a:gd name="T2" fmla="*/ 0 w 1"/>
                  <a:gd name="T3" fmla="*/ 28 h 28"/>
                  <a:gd name="T4" fmla="*/ 1 w 1"/>
                  <a:gd name="T5" fmla="*/ 16 h 28"/>
                  <a:gd name="T6" fmla="*/ 1 w 1"/>
                  <a:gd name="T7" fmla="*/ 11 h 28"/>
                  <a:gd name="T8" fmla="*/ 0 w 1"/>
                  <a:gd name="T9" fmla="*/ 0 h 28"/>
                </a:gdLst>
                <a:ahLst/>
                <a:cxnLst>
                  <a:cxn ang="0">
                    <a:pos x="T0" y="T1"/>
                  </a:cxn>
                  <a:cxn ang="0">
                    <a:pos x="T2" y="T3"/>
                  </a:cxn>
                  <a:cxn ang="0">
                    <a:pos x="T4" y="T5"/>
                  </a:cxn>
                  <a:cxn ang="0">
                    <a:pos x="T6" y="T7"/>
                  </a:cxn>
                  <a:cxn ang="0">
                    <a:pos x="T8" y="T9"/>
                  </a:cxn>
                </a:cxnLst>
                <a:rect l="0" t="0" r="r" b="b"/>
                <a:pathLst>
                  <a:path w="1" h="28">
                    <a:moveTo>
                      <a:pt x="0" y="0"/>
                    </a:moveTo>
                    <a:lnTo>
                      <a:pt x="0" y="28"/>
                    </a:lnTo>
                    <a:cubicBezTo>
                      <a:pt x="1" y="24"/>
                      <a:pt x="1" y="20"/>
                      <a:pt x="1" y="16"/>
                    </a:cubicBezTo>
                    <a:lnTo>
                      <a:pt x="1" y="11"/>
                    </a:lnTo>
                    <a:cubicBezTo>
                      <a:pt x="1" y="8"/>
                      <a:pt x="1" y="4"/>
                      <a:pt x="0" y="0"/>
                    </a:cubicBezTo>
                    <a:close/>
                  </a:path>
                </a:pathLst>
              </a:custGeom>
              <a:solidFill>
                <a:srgbClr val="808D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9" name="Freeform 1000"/>
              <p:cNvSpPr>
                <a:spLocks/>
              </p:cNvSpPr>
              <p:nvPr/>
            </p:nvSpPr>
            <p:spPr bwMode="auto">
              <a:xfrm>
                <a:off x="3068" y="2339"/>
                <a:ext cx="6" cy="41"/>
              </a:xfrm>
              <a:custGeom>
                <a:avLst/>
                <a:gdLst>
                  <a:gd name="T0" fmla="*/ 0 w 17"/>
                  <a:gd name="T1" fmla="*/ 0 h 108"/>
                  <a:gd name="T2" fmla="*/ 0 w 17"/>
                  <a:gd name="T3" fmla="*/ 6 h 108"/>
                  <a:gd name="T4" fmla="*/ 12 w 17"/>
                  <a:gd name="T5" fmla="*/ 47 h 108"/>
                  <a:gd name="T6" fmla="*/ 12 w 17"/>
                  <a:gd name="T7" fmla="*/ 52 h 108"/>
                  <a:gd name="T8" fmla="*/ 0 w 17"/>
                  <a:gd name="T9" fmla="*/ 94 h 108"/>
                  <a:gd name="T10" fmla="*/ 0 w 17"/>
                  <a:gd name="T11" fmla="*/ 108 h 108"/>
                  <a:gd name="T12" fmla="*/ 17 w 17"/>
                  <a:gd name="T13" fmla="*/ 68 h 108"/>
                  <a:gd name="T14" fmla="*/ 17 w 17"/>
                  <a:gd name="T15" fmla="*/ 40 h 108"/>
                  <a:gd name="T16" fmla="*/ 0 w 17"/>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8">
                    <a:moveTo>
                      <a:pt x="0" y="0"/>
                    </a:moveTo>
                    <a:lnTo>
                      <a:pt x="0" y="6"/>
                    </a:lnTo>
                    <a:cubicBezTo>
                      <a:pt x="7" y="19"/>
                      <a:pt x="12" y="33"/>
                      <a:pt x="12" y="47"/>
                    </a:cubicBezTo>
                    <a:lnTo>
                      <a:pt x="12" y="52"/>
                    </a:lnTo>
                    <a:cubicBezTo>
                      <a:pt x="12" y="66"/>
                      <a:pt x="7" y="80"/>
                      <a:pt x="0" y="94"/>
                    </a:cubicBezTo>
                    <a:lnTo>
                      <a:pt x="0" y="108"/>
                    </a:lnTo>
                    <a:cubicBezTo>
                      <a:pt x="8" y="95"/>
                      <a:pt x="15" y="81"/>
                      <a:pt x="17" y="68"/>
                    </a:cubicBezTo>
                    <a:lnTo>
                      <a:pt x="17" y="40"/>
                    </a:lnTo>
                    <a:cubicBezTo>
                      <a:pt x="15" y="27"/>
                      <a:pt x="8" y="13"/>
                      <a:pt x="0" y="0"/>
                    </a:cubicBezTo>
                    <a:close/>
                  </a:path>
                </a:pathLst>
              </a:custGeom>
              <a:solidFill>
                <a:srgbClr val="24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0" name="Freeform 1001"/>
              <p:cNvSpPr>
                <a:spLocks/>
              </p:cNvSpPr>
              <p:nvPr/>
            </p:nvSpPr>
            <p:spPr bwMode="auto">
              <a:xfrm>
                <a:off x="2975" y="2388"/>
                <a:ext cx="40" cy="0"/>
              </a:xfrm>
              <a:custGeom>
                <a:avLst/>
                <a:gdLst>
                  <a:gd name="T0" fmla="*/ 105 w 105"/>
                  <a:gd name="T1" fmla="*/ 0 h 1"/>
                  <a:gd name="T2" fmla="*/ 0 w 105"/>
                  <a:gd name="T3" fmla="*/ 1 h 1"/>
                  <a:gd name="T4" fmla="*/ 105 w 105"/>
                  <a:gd name="T5" fmla="*/ 0 h 1"/>
                  <a:gd name="T6" fmla="*/ 105 w 105"/>
                  <a:gd name="T7" fmla="*/ 0 h 1"/>
                </a:gdLst>
                <a:ahLst/>
                <a:cxnLst>
                  <a:cxn ang="0">
                    <a:pos x="T0" y="T1"/>
                  </a:cxn>
                  <a:cxn ang="0">
                    <a:pos x="T2" y="T3"/>
                  </a:cxn>
                  <a:cxn ang="0">
                    <a:pos x="T4" y="T5"/>
                  </a:cxn>
                  <a:cxn ang="0">
                    <a:pos x="T6" y="T7"/>
                  </a:cxn>
                </a:cxnLst>
                <a:rect l="0" t="0" r="r" b="b"/>
                <a:pathLst>
                  <a:path w="105" h="1">
                    <a:moveTo>
                      <a:pt x="105" y="0"/>
                    </a:moveTo>
                    <a:cubicBezTo>
                      <a:pt x="89" y="0"/>
                      <a:pt x="47" y="1"/>
                      <a:pt x="0" y="1"/>
                    </a:cubicBezTo>
                    <a:cubicBezTo>
                      <a:pt x="43" y="1"/>
                      <a:pt x="83" y="0"/>
                      <a:pt x="105" y="0"/>
                    </a:cubicBezTo>
                    <a:cubicBezTo>
                      <a:pt x="105" y="0"/>
                      <a:pt x="105" y="0"/>
                      <a:pt x="105" y="0"/>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1" name="Freeform 1002"/>
              <p:cNvSpPr>
                <a:spLocks/>
              </p:cNvSpPr>
              <p:nvPr/>
            </p:nvSpPr>
            <p:spPr bwMode="auto">
              <a:xfrm>
                <a:off x="2905" y="2297"/>
                <a:ext cx="165" cy="123"/>
              </a:xfrm>
              <a:custGeom>
                <a:avLst/>
                <a:gdLst>
                  <a:gd name="T0" fmla="*/ 289 w 435"/>
                  <a:gd name="T1" fmla="*/ 1 h 325"/>
                  <a:gd name="T2" fmla="*/ 287 w 435"/>
                  <a:gd name="T3" fmla="*/ 1 h 325"/>
                  <a:gd name="T4" fmla="*/ 297 w 435"/>
                  <a:gd name="T5" fmla="*/ 85 h 325"/>
                  <a:gd name="T6" fmla="*/ 12 w 435"/>
                  <a:gd name="T7" fmla="*/ 86 h 325"/>
                  <a:gd name="T8" fmla="*/ 12 w 435"/>
                  <a:gd name="T9" fmla="*/ 233 h 325"/>
                  <a:gd name="T10" fmla="*/ 297 w 435"/>
                  <a:gd name="T11" fmla="*/ 234 h 325"/>
                  <a:gd name="T12" fmla="*/ 287 w 435"/>
                  <a:gd name="T13" fmla="*/ 318 h 325"/>
                  <a:gd name="T14" fmla="*/ 435 w 435"/>
                  <a:gd name="T15" fmla="*/ 162 h 325"/>
                  <a:gd name="T16" fmla="*/ 435 w 435"/>
                  <a:gd name="T17" fmla="*/ 157 h 325"/>
                  <a:gd name="T18" fmla="*/ 289 w 435"/>
                  <a:gd name="T19" fmla="*/ 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325">
                    <a:moveTo>
                      <a:pt x="289" y="1"/>
                    </a:moveTo>
                    <a:lnTo>
                      <a:pt x="287" y="1"/>
                    </a:lnTo>
                    <a:cubicBezTo>
                      <a:pt x="270" y="8"/>
                      <a:pt x="297" y="85"/>
                      <a:pt x="297" y="85"/>
                    </a:cubicBezTo>
                    <a:cubicBezTo>
                      <a:pt x="297" y="85"/>
                      <a:pt x="24" y="80"/>
                      <a:pt x="12" y="86"/>
                    </a:cubicBezTo>
                    <a:cubicBezTo>
                      <a:pt x="0" y="92"/>
                      <a:pt x="0" y="227"/>
                      <a:pt x="12" y="233"/>
                    </a:cubicBezTo>
                    <a:cubicBezTo>
                      <a:pt x="24" y="239"/>
                      <a:pt x="297" y="234"/>
                      <a:pt x="297" y="234"/>
                    </a:cubicBezTo>
                    <a:cubicBezTo>
                      <a:pt x="297" y="234"/>
                      <a:pt x="270" y="312"/>
                      <a:pt x="287" y="318"/>
                    </a:cubicBezTo>
                    <a:cubicBezTo>
                      <a:pt x="304" y="325"/>
                      <a:pt x="433" y="236"/>
                      <a:pt x="435" y="162"/>
                    </a:cubicBezTo>
                    <a:lnTo>
                      <a:pt x="435" y="157"/>
                    </a:lnTo>
                    <a:cubicBezTo>
                      <a:pt x="433" y="86"/>
                      <a:pt x="313" y="0"/>
                      <a:pt x="289"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2" name="Freeform 1003"/>
              <p:cNvSpPr>
                <a:spLocks/>
              </p:cNvSpPr>
              <p:nvPr/>
            </p:nvSpPr>
            <p:spPr bwMode="auto">
              <a:xfrm>
                <a:off x="2904" y="2296"/>
                <a:ext cx="168" cy="124"/>
              </a:xfrm>
              <a:custGeom>
                <a:avLst/>
                <a:gdLst>
                  <a:gd name="T0" fmla="*/ 290 w 442"/>
                  <a:gd name="T1" fmla="*/ 1 h 327"/>
                  <a:gd name="T2" fmla="*/ 287 w 442"/>
                  <a:gd name="T3" fmla="*/ 1 h 327"/>
                  <a:gd name="T4" fmla="*/ 278 w 442"/>
                  <a:gd name="T5" fmla="*/ 21 h 327"/>
                  <a:gd name="T6" fmla="*/ 299 w 442"/>
                  <a:gd name="T7" fmla="*/ 89 h 327"/>
                  <a:gd name="T8" fmla="*/ 114 w 442"/>
                  <a:gd name="T9" fmla="*/ 83 h 327"/>
                  <a:gd name="T10" fmla="*/ 24 w 442"/>
                  <a:gd name="T11" fmla="*/ 85 h 327"/>
                  <a:gd name="T12" fmla="*/ 12 w 442"/>
                  <a:gd name="T13" fmla="*/ 87 h 327"/>
                  <a:gd name="T14" fmla="*/ 2 w 442"/>
                  <a:gd name="T15" fmla="*/ 120 h 327"/>
                  <a:gd name="T16" fmla="*/ 2 w 442"/>
                  <a:gd name="T17" fmla="*/ 213 h 327"/>
                  <a:gd name="T18" fmla="*/ 7 w 442"/>
                  <a:gd name="T19" fmla="*/ 236 h 327"/>
                  <a:gd name="T20" fmla="*/ 17 w 442"/>
                  <a:gd name="T21" fmla="*/ 242 h 327"/>
                  <a:gd name="T22" fmla="*/ 299 w 442"/>
                  <a:gd name="T23" fmla="*/ 242 h 327"/>
                  <a:gd name="T24" fmla="*/ 294 w 442"/>
                  <a:gd name="T25" fmla="*/ 237 h 327"/>
                  <a:gd name="T26" fmla="*/ 280 w 442"/>
                  <a:gd name="T27" fmla="*/ 318 h 327"/>
                  <a:gd name="T28" fmla="*/ 291 w 442"/>
                  <a:gd name="T29" fmla="*/ 327 h 327"/>
                  <a:gd name="T30" fmla="*/ 442 w 442"/>
                  <a:gd name="T31" fmla="*/ 166 h 327"/>
                  <a:gd name="T32" fmla="*/ 376 w 442"/>
                  <a:gd name="T33" fmla="*/ 53 h 327"/>
                  <a:gd name="T34" fmla="*/ 291 w 442"/>
                  <a:gd name="T35" fmla="*/ 0 h 327"/>
                  <a:gd name="T36" fmla="*/ 290 w 442"/>
                  <a:gd name="T37" fmla="*/ 1 h 327"/>
                  <a:gd name="T38" fmla="*/ 291 w 442"/>
                  <a:gd name="T39" fmla="*/ 9 h 327"/>
                  <a:gd name="T40" fmla="*/ 432 w 442"/>
                  <a:gd name="T41" fmla="*/ 161 h 327"/>
                  <a:gd name="T42" fmla="*/ 432 w 442"/>
                  <a:gd name="T43" fmla="*/ 161 h 327"/>
                  <a:gd name="T44" fmla="*/ 437 w 442"/>
                  <a:gd name="T45" fmla="*/ 166 h 327"/>
                  <a:gd name="T46" fmla="*/ 369 w 442"/>
                  <a:gd name="T47" fmla="*/ 268 h 327"/>
                  <a:gd name="T48" fmla="*/ 291 w 442"/>
                  <a:gd name="T49" fmla="*/ 319 h 327"/>
                  <a:gd name="T50" fmla="*/ 291 w 442"/>
                  <a:gd name="T51" fmla="*/ 319 h 327"/>
                  <a:gd name="T52" fmla="*/ 291 w 442"/>
                  <a:gd name="T53" fmla="*/ 319 h 327"/>
                  <a:gd name="T54" fmla="*/ 291 w 442"/>
                  <a:gd name="T55" fmla="*/ 319 h 327"/>
                  <a:gd name="T56" fmla="*/ 288 w 442"/>
                  <a:gd name="T57" fmla="*/ 307 h 327"/>
                  <a:gd name="T58" fmla="*/ 303 w 442"/>
                  <a:gd name="T59" fmla="*/ 240 h 327"/>
                  <a:gd name="T60" fmla="*/ 298 w 442"/>
                  <a:gd name="T61" fmla="*/ 234 h 327"/>
                  <a:gd name="T62" fmla="*/ 46 w 442"/>
                  <a:gd name="T63" fmla="*/ 235 h 327"/>
                  <a:gd name="T64" fmla="*/ 18 w 442"/>
                  <a:gd name="T65" fmla="*/ 234 h 327"/>
                  <a:gd name="T66" fmla="*/ 16 w 442"/>
                  <a:gd name="T67" fmla="*/ 233 h 327"/>
                  <a:gd name="T68" fmla="*/ 16 w 442"/>
                  <a:gd name="T69" fmla="*/ 234 h 327"/>
                  <a:gd name="T70" fmla="*/ 16 w 442"/>
                  <a:gd name="T71" fmla="*/ 235 h 327"/>
                  <a:gd name="T72" fmla="*/ 16 w 442"/>
                  <a:gd name="T73" fmla="*/ 235 h 327"/>
                  <a:gd name="T74" fmla="*/ 16 w 442"/>
                  <a:gd name="T75" fmla="*/ 234 h 327"/>
                  <a:gd name="T76" fmla="*/ 17 w 442"/>
                  <a:gd name="T77" fmla="*/ 234 h 327"/>
                  <a:gd name="T78" fmla="*/ 10 w 442"/>
                  <a:gd name="T79" fmla="*/ 164 h 327"/>
                  <a:gd name="T80" fmla="*/ 15 w 442"/>
                  <a:gd name="T81" fmla="*/ 99 h 327"/>
                  <a:gd name="T82" fmla="*/ 17 w 442"/>
                  <a:gd name="T83" fmla="*/ 94 h 327"/>
                  <a:gd name="T84" fmla="*/ 17 w 442"/>
                  <a:gd name="T85" fmla="*/ 94 h 327"/>
                  <a:gd name="T86" fmla="*/ 16 w 442"/>
                  <a:gd name="T87" fmla="*/ 93 h 327"/>
                  <a:gd name="T88" fmla="*/ 16 w 442"/>
                  <a:gd name="T89" fmla="*/ 93 h 327"/>
                  <a:gd name="T90" fmla="*/ 17 w 442"/>
                  <a:gd name="T91" fmla="*/ 94 h 327"/>
                  <a:gd name="T92" fmla="*/ 16 w 442"/>
                  <a:gd name="T93" fmla="*/ 94 h 327"/>
                  <a:gd name="T94" fmla="*/ 114 w 442"/>
                  <a:gd name="T95" fmla="*/ 91 h 327"/>
                  <a:gd name="T96" fmla="*/ 303 w 442"/>
                  <a:gd name="T97" fmla="*/ 92 h 327"/>
                  <a:gd name="T98" fmla="*/ 296 w 442"/>
                  <a:gd name="T99" fmla="*/ 63 h 327"/>
                  <a:gd name="T100" fmla="*/ 290 w 442"/>
                  <a:gd name="T101" fmla="*/ 12 h 327"/>
                  <a:gd name="T102" fmla="*/ 289 w 442"/>
                  <a:gd name="T103" fmla="*/ 5 h 327"/>
                  <a:gd name="T104" fmla="*/ 292 w 442"/>
                  <a:gd name="T105" fmla="*/ 9 h 327"/>
                  <a:gd name="T106" fmla="*/ 291 w 442"/>
                  <a:gd name="T107" fmla="*/ 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327">
                    <a:moveTo>
                      <a:pt x="291" y="5"/>
                    </a:moveTo>
                    <a:lnTo>
                      <a:pt x="290" y="1"/>
                    </a:lnTo>
                    <a:lnTo>
                      <a:pt x="288" y="1"/>
                    </a:lnTo>
                    <a:lnTo>
                      <a:pt x="287" y="1"/>
                    </a:lnTo>
                    <a:cubicBezTo>
                      <a:pt x="283" y="3"/>
                      <a:pt x="281" y="6"/>
                      <a:pt x="280" y="9"/>
                    </a:cubicBezTo>
                    <a:cubicBezTo>
                      <a:pt x="279" y="13"/>
                      <a:pt x="278" y="16"/>
                      <a:pt x="278" y="21"/>
                    </a:cubicBezTo>
                    <a:cubicBezTo>
                      <a:pt x="279" y="46"/>
                      <a:pt x="294" y="90"/>
                      <a:pt x="294" y="90"/>
                    </a:cubicBezTo>
                    <a:lnTo>
                      <a:pt x="299" y="89"/>
                    </a:lnTo>
                    <a:lnTo>
                      <a:pt x="299" y="85"/>
                    </a:lnTo>
                    <a:cubicBezTo>
                      <a:pt x="299" y="85"/>
                      <a:pt x="196" y="83"/>
                      <a:pt x="114" y="83"/>
                    </a:cubicBezTo>
                    <a:cubicBezTo>
                      <a:pt x="88" y="83"/>
                      <a:pt x="64" y="83"/>
                      <a:pt x="46" y="84"/>
                    </a:cubicBezTo>
                    <a:cubicBezTo>
                      <a:pt x="37" y="84"/>
                      <a:pt x="30" y="84"/>
                      <a:pt x="24" y="85"/>
                    </a:cubicBezTo>
                    <a:lnTo>
                      <a:pt x="17" y="85"/>
                    </a:lnTo>
                    <a:lnTo>
                      <a:pt x="12" y="87"/>
                    </a:lnTo>
                    <a:lnTo>
                      <a:pt x="7" y="91"/>
                    </a:lnTo>
                    <a:cubicBezTo>
                      <a:pt x="4" y="97"/>
                      <a:pt x="3" y="107"/>
                      <a:pt x="2" y="120"/>
                    </a:cubicBezTo>
                    <a:cubicBezTo>
                      <a:pt x="1" y="133"/>
                      <a:pt x="0" y="149"/>
                      <a:pt x="0" y="164"/>
                    </a:cubicBezTo>
                    <a:cubicBezTo>
                      <a:pt x="0" y="182"/>
                      <a:pt x="1" y="199"/>
                      <a:pt x="2" y="213"/>
                    </a:cubicBezTo>
                    <a:cubicBezTo>
                      <a:pt x="3" y="220"/>
                      <a:pt x="4" y="226"/>
                      <a:pt x="5" y="230"/>
                    </a:cubicBezTo>
                    <a:lnTo>
                      <a:pt x="7" y="236"/>
                    </a:lnTo>
                    <a:lnTo>
                      <a:pt x="11" y="241"/>
                    </a:lnTo>
                    <a:lnTo>
                      <a:pt x="17" y="242"/>
                    </a:lnTo>
                    <a:cubicBezTo>
                      <a:pt x="30" y="244"/>
                      <a:pt x="69" y="244"/>
                      <a:pt x="114" y="244"/>
                    </a:cubicBezTo>
                    <a:cubicBezTo>
                      <a:pt x="196" y="244"/>
                      <a:pt x="299" y="242"/>
                      <a:pt x="299" y="242"/>
                    </a:cubicBezTo>
                    <a:lnTo>
                      <a:pt x="299" y="238"/>
                    </a:lnTo>
                    <a:lnTo>
                      <a:pt x="294" y="237"/>
                    </a:lnTo>
                    <a:cubicBezTo>
                      <a:pt x="294" y="237"/>
                      <a:pt x="278" y="281"/>
                      <a:pt x="278" y="307"/>
                    </a:cubicBezTo>
                    <a:cubicBezTo>
                      <a:pt x="278" y="311"/>
                      <a:pt x="279" y="315"/>
                      <a:pt x="280" y="318"/>
                    </a:cubicBezTo>
                    <a:cubicBezTo>
                      <a:pt x="281" y="322"/>
                      <a:pt x="283" y="325"/>
                      <a:pt x="287" y="326"/>
                    </a:cubicBezTo>
                    <a:lnTo>
                      <a:pt x="291" y="327"/>
                    </a:lnTo>
                    <a:cubicBezTo>
                      <a:pt x="300" y="327"/>
                      <a:pt x="312" y="321"/>
                      <a:pt x="327" y="312"/>
                    </a:cubicBezTo>
                    <a:cubicBezTo>
                      <a:pt x="371" y="284"/>
                      <a:pt x="440" y="222"/>
                      <a:pt x="442" y="166"/>
                    </a:cubicBezTo>
                    <a:lnTo>
                      <a:pt x="442" y="161"/>
                    </a:lnTo>
                    <a:cubicBezTo>
                      <a:pt x="441" y="123"/>
                      <a:pt x="410" y="84"/>
                      <a:pt x="376" y="53"/>
                    </a:cubicBezTo>
                    <a:cubicBezTo>
                      <a:pt x="359" y="38"/>
                      <a:pt x="342" y="25"/>
                      <a:pt x="327" y="15"/>
                    </a:cubicBezTo>
                    <a:cubicBezTo>
                      <a:pt x="312" y="6"/>
                      <a:pt x="300" y="1"/>
                      <a:pt x="291" y="0"/>
                    </a:cubicBezTo>
                    <a:lnTo>
                      <a:pt x="291" y="0"/>
                    </a:lnTo>
                    <a:lnTo>
                      <a:pt x="290" y="1"/>
                    </a:lnTo>
                    <a:lnTo>
                      <a:pt x="291" y="5"/>
                    </a:lnTo>
                    <a:lnTo>
                      <a:pt x="291" y="9"/>
                    </a:lnTo>
                    <a:cubicBezTo>
                      <a:pt x="295" y="8"/>
                      <a:pt x="307" y="14"/>
                      <a:pt x="321" y="22"/>
                    </a:cubicBezTo>
                    <a:cubicBezTo>
                      <a:pt x="364" y="49"/>
                      <a:pt x="431" y="111"/>
                      <a:pt x="432" y="161"/>
                    </a:cubicBezTo>
                    <a:lnTo>
                      <a:pt x="437" y="161"/>
                    </a:lnTo>
                    <a:lnTo>
                      <a:pt x="432" y="161"/>
                    </a:lnTo>
                    <a:lnTo>
                      <a:pt x="432" y="166"/>
                    </a:lnTo>
                    <a:lnTo>
                      <a:pt x="437" y="166"/>
                    </a:lnTo>
                    <a:lnTo>
                      <a:pt x="432" y="166"/>
                    </a:lnTo>
                    <a:cubicBezTo>
                      <a:pt x="431" y="200"/>
                      <a:pt x="402" y="238"/>
                      <a:pt x="369" y="268"/>
                    </a:cubicBezTo>
                    <a:cubicBezTo>
                      <a:pt x="353" y="283"/>
                      <a:pt x="336" y="296"/>
                      <a:pt x="321" y="305"/>
                    </a:cubicBezTo>
                    <a:cubicBezTo>
                      <a:pt x="307" y="314"/>
                      <a:pt x="295" y="319"/>
                      <a:pt x="291" y="319"/>
                    </a:cubicBezTo>
                    <a:lnTo>
                      <a:pt x="291" y="319"/>
                    </a:lnTo>
                    <a:lnTo>
                      <a:pt x="291" y="319"/>
                    </a:lnTo>
                    <a:lnTo>
                      <a:pt x="291" y="319"/>
                    </a:lnTo>
                    <a:lnTo>
                      <a:pt x="291" y="319"/>
                    </a:lnTo>
                    <a:lnTo>
                      <a:pt x="291" y="319"/>
                    </a:lnTo>
                    <a:lnTo>
                      <a:pt x="291" y="319"/>
                    </a:lnTo>
                    <a:lnTo>
                      <a:pt x="289" y="316"/>
                    </a:lnTo>
                    <a:cubicBezTo>
                      <a:pt x="289" y="314"/>
                      <a:pt x="288" y="310"/>
                      <a:pt x="288" y="307"/>
                    </a:cubicBezTo>
                    <a:cubicBezTo>
                      <a:pt x="288" y="295"/>
                      <a:pt x="292" y="278"/>
                      <a:pt x="296" y="264"/>
                    </a:cubicBezTo>
                    <a:cubicBezTo>
                      <a:pt x="300" y="250"/>
                      <a:pt x="303" y="240"/>
                      <a:pt x="303" y="240"/>
                    </a:cubicBezTo>
                    <a:lnTo>
                      <a:pt x="303" y="236"/>
                    </a:lnTo>
                    <a:lnTo>
                      <a:pt x="298" y="234"/>
                    </a:lnTo>
                    <a:cubicBezTo>
                      <a:pt x="298" y="234"/>
                      <a:pt x="196" y="236"/>
                      <a:pt x="114" y="236"/>
                    </a:cubicBezTo>
                    <a:cubicBezTo>
                      <a:pt x="88" y="236"/>
                      <a:pt x="64" y="236"/>
                      <a:pt x="46" y="235"/>
                    </a:cubicBezTo>
                    <a:cubicBezTo>
                      <a:pt x="37" y="235"/>
                      <a:pt x="30" y="235"/>
                      <a:pt x="25" y="234"/>
                    </a:cubicBezTo>
                    <a:lnTo>
                      <a:pt x="18" y="234"/>
                    </a:lnTo>
                    <a:lnTo>
                      <a:pt x="17" y="234"/>
                    </a:lnTo>
                    <a:lnTo>
                      <a:pt x="16" y="233"/>
                    </a:lnTo>
                    <a:lnTo>
                      <a:pt x="16" y="235"/>
                    </a:lnTo>
                    <a:lnTo>
                      <a:pt x="16" y="234"/>
                    </a:lnTo>
                    <a:lnTo>
                      <a:pt x="16" y="233"/>
                    </a:lnTo>
                    <a:lnTo>
                      <a:pt x="16" y="235"/>
                    </a:lnTo>
                    <a:lnTo>
                      <a:pt x="16" y="234"/>
                    </a:lnTo>
                    <a:lnTo>
                      <a:pt x="16" y="235"/>
                    </a:lnTo>
                    <a:lnTo>
                      <a:pt x="17" y="234"/>
                    </a:lnTo>
                    <a:lnTo>
                      <a:pt x="16" y="234"/>
                    </a:lnTo>
                    <a:lnTo>
                      <a:pt x="16" y="235"/>
                    </a:lnTo>
                    <a:lnTo>
                      <a:pt x="17" y="234"/>
                    </a:lnTo>
                    <a:cubicBezTo>
                      <a:pt x="17" y="233"/>
                      <a:pt x="15" y="230"/>
                      <a:pt x="14" y="226"/>
                    </a:cubicBezTo>
                    <a:cubicBezTo>
                      <a:pt x="11" y="213"/>
                      <a:pt x="10" y="189"/>
                      <a:pt x="10" y="164"/>
                    </a:cubicBezTo>
                    <a:cubicBezTo>
                      <a:pt x="10" y="147"/>
                      <a:pt x="10" y="129"/>
                      <a:pt x="12" y="115"/>
                    </a:cubicBezTo>
                    <a:cubicBezTo>
                      <a:pt x="13" y="108"/>
                      <a:pt x="14" y="103"/>
                      <a:pt x="15" y="99"/>
                    </a:cubicBezTo>
                    <a:lnTo>
                      <a:pt x="17" y="95"/>
                    </a:lnTo>
                    <a:lnTo>
                      <a:pt x="17" y="94"/>
                    </a:lnTo>
                    <a:lnTo>
                      <a:pt x="16" y="93"/>
                    </a:lnTo>
                    <a:lnTo>
                      <a:pt x="17" y="94"/>
                    </a:lnTo>
                    <a:lnTo>
                      <a:pt x="17" y="94"/>
                    </a:lnTo>
                    <a:lnTo>
                      <a:pt x="16" y="93"/>
                    </a:lnTo>
                    <a:lnTo>
                      <a:pt x="17" y="94"/>
                    </a:lnTo>
                    <a:lnTo>
                      <a:pt x="16" y="93"/>
                    </a:lnTo>
                    <a:lnTo>
                      <a:pt x="16" y="94"/>
                    </a:lnTo>
                    <a:lnTo>
                      <a:pt x="17" y="94"/>
                    </a:lnTo>
                    <a:lnTo>
                      <a:pt x="16" y="93"/>
                    </a:lnTo>
                    <a:lnTo>
                      <a:pt x="16" y="94"/>
                    </a:lnTo>
                    <a:cubicBezTo>
                      <a:pt x="17" y="94"/>
                      <a:pt x="21" y="93"/>
                      <a:pt x="26" y="93"/>
                    </a:cubicBezTo>
                    <a:cubicBezTo>
                      <a:pt x="43" y="92"/>
                      <a:pt x="77" y="91"/>
                      <a:pt x="114" y="91"/>
                    </a:cubicBezTo>
                    <a:cubicBezTo>
                      <a:pt x="196" y="91"/>
                      <a:pt x="298" y="93"/>
                      <a:pt x="298" y="93"/>
                    </a:cubicBezTo>
                    <a:lnTo>
                      <a:pt x="303" y="92"/>
                    </a:lnTo>
                    <a:lnTo>
                      <a:pt x="303" y="88"/>
                    </a:lnTo>
                    <a:cubicBezTo>
                      <a:pt x="303" y="88"/>
                      <a:pt x="300" y="77"/>
                      <a:pt x="296" y="63"/>
                    </a:cubicBezTo>
                    <a:cubicBezTo>
                      <a:pt x="292" y="49"/>
                      <a:pt x="288" y="32"/>
                      <a:pt x="288" y="21"/>
                    </a:cubicBezTo>
                    <a:cubicBezTo>
                      <a:pt x="288" y="17"/>
                      <a:pt x="289" y="14"/>
                      <a:pt x="290" y="12"/>
                    </a:cubicBezTo>
                    <a:lnTo>
                      <a:pt x="291" y="9"/>
                    </a:lnTo>
                    <a:lnTo>
                      <a:pt x="289" y="5"/>
                    </a:lnTo>
                    <a:lnTo>
                      <a:pt x="291" y="9"/>
                    </a:lnTo>
                    <a:lnTo>
                      <a:pt x="292" y="9"/>
                    </a:lnTo>
                    <a:lnTo>
                      <a:pt x="291" y="5"/>
                    </a:lnTo>
                    <a:lnTo>
                      <a:pt x="291" y="9"/>
                    </a:lnTo>
                    <a:lnTo>
                      <a:pt x="291" y="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253" name="Picture 10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0" y="2333"/>
                <a:ext cx="105"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 name="Rectangle 1006"/>
              <p:cNvSpPr>
                <a:spLocks noChangeArrowheads="1"/>
              </p:cNvSpPr>
              <p:nvPr/>
            </p:nvSpPr>
            <p:spPr bwMode="auto">
              <a:xfrm>
                <a:off x="3709" y="2196"/>
                <a:ext cx="110" cy="1015"/>
              </a:xfrm>
              <a:prstGeom prst="rect">
                <a:avLst/>
              </a:prstGeom>
              <a:solidFill>
                <a:srgbClr val="6DB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6" name="Freeform 1007"/>
              <p:cNvSpPr>
                <a:spLocks/>
              </p:cNvSpPr>
              <p:nvPr/>
            </p:nvSpPr>
            <p:spPr bwMode="auto">
              <a:xfrm>
                <a:off x="3706" y="2192"/>
                <a:ext cx="116" cy="1022"/>
              </a:xfrm>
              <a:custGeom>
                <a:avLst/>
                <a:gdLst>
                  <a:gd name="T0" fmla="*/ 9 w 306"/>
                  <a:gd name="T1" fmla="*/ 9 h 2697"/>
                  <a:gd name="T2" fmla="*/ 9 w 306"/>
                  <a:gd name="T3" fmla="*/ 18 h 2697"/>
                  <a:gd name="T4" fmla="*/ 288 w 306"/>
                  <a:gd name="T5" fmla="*/ 18 h 2697"/>
                  <a:gd name="T6" fmla="*/ 288 w 306"/>
                  <a:gd name="T7" fmla="*/ 2679 h 2697"/>
                  <a:gd name="T8" fmla="*/ 18 w 306"/>
                  <a:gd name="T9" fmla="*/ 2679 h 2697"/>
                  <a:gd name="T10" fmla="*/ 18 w 306"/>
                  <a:gd name="T11" fmla="*/ 9 h 2697"/>
                  <a:gd name="T12" fmla="*/ 9 w 306"/>
                  <a:gd name="T13" fmla="*/ 9 h 2697"/>
                  <a:gd name="T14" fmla="*/ 9 w 306"/>
                  <a:gd name="T15" fmla="*/ 18 h 2697"/>
                  <a:gd name="T16" fmla="*/ 9 w 306"/>
                  <a:gd name="T17" fmla="*/ 9 h 2697"/>
                  <a:gd name="T18" fmla="*/ 0 w 306"/>
                  <a:gd name="T19" fmla="*/ 9 h 2697"/>
                  <a:gd name="T20" fmla="*/ 0 w 306"/>
                  <a:gd name="T21" fmla="*/ 2688 h 2697"/>
                  <a:gd name="T22" fmla="*/ 3 w 306"/>
                  <a:gd name="T23" fmla="*/ 2694 h 2697"/>
                  <a:gd name="T24" fmla="*/ 9 w 306"/>
                  <a:gd name="T25" fmla="*/ 2697 h 2697"/>
                  <a:gd name="T26" fmla="*/ 297 w 306"/>
                  <a:gd name="T27" fmla="*/ 2697 h 2697"/>
                  <a:gd name="T28" fmla="*/ 303 w 306"/>
                  <a:gd name="T29" fmla="*/ 2694 h 2697"/>
                  <a:gd name="T30" fmla="*/ 306 w 306"/>
                  <a:gd name="T31" fmla="*/ 2688 h 2697"/>
                  <a:gd name="T32" fmla="*/ 306 w 306"/>
                  <a:gd name="T33" fmla="*/ 9 h 2697"/>
                  <a:gd name="T34" fmla="*/ 303 w 306"/>
                  <a:gd name="T35" fmla="*/ 2 h 2697"/>
                  <a:gd name="T36" fmla="*/ 297 w 306"/>
                  <a:gd name="T37" fmla="*/ 0 h 2697"/>
                  <a:gd name="T38" fmla="*/ 9 w 306"/>
                  <a:gd name="T39" fmla="*/ 0 h 2697"/>
                  <a:gd name="T40" fmla="*/ 3 w 306"/>
                  <a:gd name="T41" fmla="*/ 2 h 2697"/>
                  <a:gd name="T42" fmla="*/ 0 w 306"/>
                  <a:gd name="T43" fmla="*/ 9 h 2697"/>
                  <a:gd name="T44" fmla="*/ 9 w 306"/>
                  <a:gd name="T45" fmla="*/ 9 h 2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2697">
                    <a:moveTo>
                      <a:pt x="9" y="9"/>
                    </a:moveTo>
                    <a:lnTo>
                      <a:pt x="9" y="18"/>
                    </a:lnTo>
                    <a:lnTo>
                      <a:pt x="288" y="18"/>
                    </a:lnTo>
                    <a:lnTo>
                      <a:pt x="288" y="2679"/>
                    </a:lnTo>
                    <a:lnTo>
                      <a:pt x="18" y="2679"/>
                    </a:lnTo>
                    <a:lnTo>
                      <a:pt x="18" y="9"/>
                    </a:lnTo>
                    <a:lnTo>
                      <a:pt x="9" y="9"/>
                    </a:lnTo>
                    <a:lnTo>
                      <a:pt x="9" y="18"/>
                    </a:lnTo>
                    <a:lnTo>
                      <a:pt x="9" y="9"/>
                    </a:lnTo>
                    <a:lnTo>
                      <a:pt x="0" y="9"/>
                    </a:lnTo>
                    <a:lnTo>
                      <a:pt x="0" y="2688"/>
                    </a:lnTo>
                    <a:lnTo>
                      <a:pt x="3" y="2694"/>
                    </a:lnTo>
                    <a:lnTo>
                      <a:pt x="9" y="2697"/>
                    </a:lnTo>
                    <a:lnTo>
                      <a:pt x="297" y="2697"/>
                    </a:lnTo>
                    <a:lnTo>
                      <a:pt x="303" y="2694"/>
                    </a:lnTo>
                    <a:lnTo>
                      <a:pt x="306" y="2688"/>
                    </a:lnTo>
                    <a:lnTo>
                      <a:pt x="306" y="9"/>
                    </a:lnTo>
                    <a:lnTo>
                      <a:pt x="303" y="2"/>
                    </a:lnTo>
                    <a:lnTo>
                      <a:pt x="297" y="0"/>
                    </a:lnTo>
                    <a:lnTo>
                      <a:pt x="9" y="0"/>
                    </a:lnTo>
                    <a:lnTo>
                      <a:pt x="3" y="2"/>
                    </a:lnTo>
                    <a:lnTo>
                      <a:pt x="0" y="9"/>
                    </a:lnTo>
                    <a:lnTo>
                      <a:pt x="9" y="9"/>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7" name="Rectangle 1008"/>
              <p:cNvSpPr>
                <a:spLocks noChangeArrowheads="1"/>
              </p:cNvSpPr>
              <p:nvPr/>
            </p:nvSpPr>
            <p:spPr bwMode="auto">
              <a:xfrm rot="16200000">
                <a:off x="3727" y="2693"/>
                <a:ext cx="8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2258" name="Rectangle 1009"/>
              <p:cNvSpPr>
                <a:spLocks noChangeArrowheads="1"/>
              </p:cNvSpPr>
              <p:nvPr/>
            </p:nvSpPr>
            <p:spPr bwMode="auto">
              <a:xfrm rot="16200000">
                <a:off x="3723" y="2637"/>
                <a:ext cx="9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Times New Roman" pitchFamily="18" charset="0"/>
                  </a:rPr>
                  <a:t>X</a:t>
                </a:r>
                <a:endParaRPr kumimoji="0" lang="en-US" sz="1800" b="0" i="0" u="none" strike="noStrike" cap="none" normalizeH="0" baseline="0" dirty="0" smtClean="0">
                  <a:ln>
                    <a:noFill/>
                  </a:ln>
                  <a:solidFill>
                    <a:schemeClr val="tx1"/>
                  </a:solidFill>
                  <a:effectLst/>
                  <a:latin typeface="Arial" pitchFamily="34" charset="0"/>
                </a:endParaRPr>
              </a:p>
            </p:txBody>
          </p:sp>
          <p:sp>
            <p:nvSpPr>
              <p:cNvPr id="2259" name="Rectangle 1010"/>
              <p:cNvSpPr>
                <a:spLocks noChangeArrowheads="1"/>
              </p:cNvSpPr>
              <p:nvPr/>
            </p:nvSpPr>
            <p:spPr bwMode="auto">
              <a:xfrm rot="16200000">
                <a:off x="3740" y="2602"/>
                <a:ext cx="6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2260" name="Rectangle 1011"/>
              <p:cNvSpPr>
                <a:spLocks noChangeArrowheads="1"/>
              </p:cNvSpPr>
              <p:nvPr/>
            </p:nvSpPr>
            <p:spPr bwMode="auto">
              <a:xfrm rot="16200000">
                <a:off x="3714" y="2549"/>
                <a:ext cx="11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M</a:t>
                </a:r>
                <a:endParaRPr kumimoji="0" lang="en-US" sz="1800" b="0" i="0" u="none" strike="noStrike" cap="none" normalizeH="0" baseline="0" smtClean="0">
                  <a:ln>
                    <a:noFill/>
                  </a:ln>
                  <a:solidFill>
                    <a:schemeClr val="tx1"/>
                  </a:solidFill>
                  <a:effectLst/>
                  <a:latin typeface="Arial" pitchFamily="34" charset="0"/>
                </a:endParaRPr>
              </a:p>
            </p:txBody>
          </p:sp>
          <p:sp>
            <p:nvSpPr>
              <p:cNvPr id="2261" name="Rectangle 1012"/>
              <p:cNvSpPr>
                <a:spLocks noChangeArrowheads="1"/>
              </p:cNvSpPr>
              <p:nvPr/>
            </p:nvSpPr>
            <p:spPr bwMode="auto">
              <a:xfrm rot="16200000">
                <a:off x="3723" y="2489"/>
                <a:ext cx="9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Times New Roman" pitchFamily="18" charset="0"/>
                  </a:rPr>
                  <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2262" name="Freeform 1013"/>
              <p:cNvSpPr>
                <a:spLocks noEditPoints="1"/>
              </p:cNvSpPr>
              <p:nvPr/>
            </p:nvSpPr>
            <p:spPr bwMode="auto">
              <a:xfrm>
                <a:off x="3655" y="2909"/>
                <a:ext cx="51" cy="103"/>
              </a:xfrm>
              <a:custGeom>
                <a:avLst/>
                <a:gdLst>
                  <a:gd name="T0" fmla="*/ 93 w 133"/>
                  <a:gd name="T1" fmla="*/ 0 h 270"/>
                  <a:gd name="T2" fmla="*/ 133 w 133"/>
                  <a:gd name="T3" fmla="*/ 40 h 270"/>
                  <a:gd name="T4" fmla="*/ 133 w 133"/>
                  <a:gd name="T5" fmla="*/ 38 h 270"/>
                  <a:gd name="T6" fmla="*/ 93 w 133"/>
                  <a:gd name="T7" fmla="*/ 0 h 270"/>
                  <a:gd name="T8" fmla="*/ 133 w 133"/>
                  <a:gd name="T9" fmla="*/ 174 h 270"/>
                  <a:gd name="T10" fmla="*/ 102 w 133"/>
                  <a:gd name="T11" fmla="*/ 206 h 270"/>
                  <a:gd name="T12" fmla="*/ 9 w 133"/>
                  <a:gd name="T13" fmla="*/ 266 h 270"/>
                  <a:gd name="T14" fmla="*/ 0 w 133"/>
                  <a:gd name="T15" fmla="*/ 269 h 270"/>
                  <a:gd name="T16" fmla="*/ 2 w 133"/>
                  <a:gd name="T17" fmla="*/ 270 h 270"/>
                  <a:gd name="T18" fmla="*/ 5 w 133"/>
                  <a:gd name="T19" fmla="*/ 270 h 270"/>
                  <a:gd name="T20" fmla="*/ 133 w 133"/>
                  <a:gd name="T21" fmla="*/ 185 h 270"/>
                  <a:gd name="T22" fmla="*/ 133 w 133"/>
                  <a:gd name="T23" fmla="*/ 17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270">
                    <a:moveTo>
                      <a:pt x="93" y="0"/>
                    </a:moveTo>
                    <a:cubicBezTo>
                      <a:pt x="108" y="13"/>
                      <a:pt x="122" y="26"/>
                      <a:pt x="133" y="40"/>
                    </a:cubicBezTo>
                    <a:lnTo>
                      <a:pt x="133" y="38"/>
                    </a:lnTo>
                    <a:cubicBezTo>
                      <a:pt x="121" y="24"/>
                      <a:pt x="107" y="12"/>
                      <a:pt x="93" y="0"/>
                    </a:cubicBezTo>
                    <a:close/>
                    <a:moveTo>
                      <a:pt x="133" y="174"/>
                    </a:moveTo>
                    <a:cubicBezTo>
                      <a:pt x="124" y="185"/>
                      <a:pt x="114" y="196"/>
                      <a:pt x="102" y="206"/>
                    </a:cubicBezTo>
                    <a:cubicBezTo>
                      <a:pt x="70" y="234"/>
                      <a:pt x="33" y="257"/>
                      <a:pt x="9" y="266"/>
                    </a:cubicBezTo>
                    <a:cubicBezTo>
                      <a:pt x="6" y="267"/>
                      <a:pt x="3" y="268"/>
                      <a:pt x="0" y="269"/>
                    </a:cubicBezTo>
                    <a:cubicBezTo>
                      <a:pt x="1" y="270"/>
                      <a:pt x="2" y="270"/>
                      <a:pt x="2" y="270"/>
                    </a:cubicBezTo>
                    <a:cubicBezTo>
                      <a:pt x="3" y="270"/>
                      <a:pt x="4" y="270"/>
                      <a:pt x="5" y="270"/>
                    </a:cubicBezTo>
                    <a:cubicBezTo>
                      <a:pt x="23" y="270"/>
                      <a:pt x="91" y="232"/>
                      <a:pt x="133" y="185"/>
                    </a:cubicBezTo>
                    <a:lnTo>
                      <a:pt x="133" y="174"/>
                    </a:ln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3" name="Freeform 1014"/>
              <p:cNvSpPr>
                <a:spLocks/>
              </p:cNvSpPr>
              <p:nvPr/>
            </p:nvSpPr>
            <p:spPr bwMode="auto">
              <a:xfrm>
                <a:off x="3713" y="2932"/>
                <a:ext cx="7" cy="39"/>
              </a:xfrm>
              <a:custGeom>
                <a:avLst/>
                <a:gdLst>
                  <a:gd name="T0" fmla="*/ 0 w 19"/>
                  <a:gd name="T1" fmla="*/ 0 h 103"/>
                  <a:gd name="T2" fmla="*/ 0 w 19"/>
                  <a:gd name="T3" fmla="*/ 6 h 103"/>
                  <a:gd name="T4" fmla="*/ 12 w 19"/>
                  <a:gd name="T5" fmla="*/ 45 h 103"/>
                  <a:gd name="T6" fmla="*/ 12 w 19"/>
                  <a:gd name="T7" fmla="*/ 50 h 103"/>
                  <a:gd name="T8" fmla="*/ 0 w 19"/>
                  <a:gd name="T9" fmla="*/ 88 h 103"/>
                  <a:gd name="T10" fmla="*/ 0 w 19"/>
                  <a:gd name="T11" fmla="*/ 103 h 103"/>
                  <a:gd name="T12" fmla="*/ 19 w 19"/>
                  <a:gd name="T13" fmla="*/ 54 h 103"/>
                  <a:gd name="T14" fmla="*/ 19 w 19"/>
                  <a:gd name="T15" fmla="*/ 54 h 103"/>
                  <a:gd name="T16" fmla="*/ 19 w 19"/>
                  <a:gd name="T17" fmla="*/ 49 h 103"/>
                  <a:gd name="T18" fmla="*/ 0 w 19"/>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03">
                    <a:moveTo>
                      <a:pt x="0" y="0"/>
                    </a:moveTo>
                    <a:lnTo>
                      <a:pt x="0" y="6"/>
                    </a:lnTo>
                    <a:cubicBezTo>
                      <a:pt x="7" y="19"/>
                      <a:pt x="11" y="32"/>
                      <a:pt x="12" y="45"/>
                    </a:cubicBezTo>
                    <a:lnTo>
                      <a:pt x="12" y="50"/>
                    </a:lnTo>
                    <a:cubicBezTo>
                      <a:pt x="11" y="62"/>
                      <a:pt x="7" y="75"/>
                      <a:pt x="0" y="88"/>
                    </a:cubicBezTo>
                    <a:lnTo>
                      <a:pt x="0" y="103"/>
                    </a:lnTo>
                    <a:cubicBezTo>
                      <a:pt x="11" y="86"/>
                      <a:pt x="18" y="70"/>
                      <a:pt x="19" y="54"/>
                    </a:cubicBezTo>
                    <a:lnTo>
                      <a:pt x="19" y="54"/>
                    </a:lnTo>
                    <a:lnTo>
                      <a:pt x="19" y="49"/>
                    </a:lnTo>
                    <a:cubicBezTo>
                      <a:pt x="19" y="33"/>
                      <a:pt x="11" y="16"/>
                      <a:pt x="0" y="0"/>
                    </a:cubicBezTo>
                    <a:close/>
                  </a:path>
                </a:pathLst>
              </a:custGeom>
              <a:solidFill>
                <a:srgbClr val="678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4" name="Freeform 1015"/>
              <p:cNvSpPr>
                <a:spLocks noEditPoints="1"/>
              </p:cNvSpPr>
              <p:nvPr/>
            </p:nvSpPr>
            <p:spPr bwMode="auto">
              <a:xfrm>
                <a:off x="3706" y="2924"/>
                <a:ext cx="7" cy="55"/>
              </a:xfrm>
              <a:custGeom>
                <a:avLst/>
                <a:gdLst>
                  <a:gd name="T0" fmla="*/ 0 w 18"/>
                  <a:gd name="T1" fmla="*/ 0 h 147"/>
                  <a:gd name="T2" fmla="*/ 0 w 18"/>
                  <a:gd name="T3" fmla="*/ 2 h 147"/>
                  <a:gd name="T4" fmla="*/ 18 w 18"/>
                  <a:gd name="T5" fmla="*/ 28 h 147"/>
                  <a:gd name="T6" fmla="*/ 18 w 18"/>
                  <a:gd name="T7" fmla="*/ 22 h 147"/>
                  <a:gd name="T8" fmla="*/ 0 w 18"/>
                  <a:gd name="T9" fmla="*/ 0 h 147"/>
                  <a:gd name="T10" fmla="*/ 18 w 18"/>
                  <a:gd name="T11" fmla="*/ 110 h 147"/>
                  <a:gd name="T12" fmla="*/ 0 w 18"/>
                  <a:gd name="T13" fmla="*/ 136 h 147"/>
                  <a:gd name="T14" fmla="*/ 0 w 18"/>
                  <a:gd name="T15" fmla="*/ 147 h 147"/>
                  <a:gd name="T16" fmla="*/ 18 w 18"/>
                  <a:gd name="T17" fmla="*/ 125 h 147"/>
                  <a:gd name="T18" fmla="*/ 18 w 18"/>
                  <a:gd name="T19" fmla="*/ 11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47">
                    <a:moveTo>
                      <a:pt x="0" y="0"/>
                    </a:moveTo>
                    <a:lnTo>
                      <a:pt x="0" y="2"/>
                    </a:lnTo>
                    <a:cubicBezTo>
                      <a:pt x="7" y="11"/>
                      <a:pt x="13" y="20"/>
                      <a:pt x="18" y="28"/>
                    </a:cubicBezTo>
                    <a:lnTo>
                      <a:pt x="18" y="22"/>
                    </a:lnTo>
                    <a:cubicBezTo>
                      <a:pt x="13" y="14"/>
                      <a:pt x="7" y="7"/>
                      <a:pt x="0" y="0"/>
                    </a:cubicBezTo>
                    <a:close/>
                    <a:moveTo>
                      <a:pt x="18" y="110"/>
                    </a:moveTo>
                    <a:cubicBezTo>
                      <a:pt x="13" y="119"/>
                      <a:pt x="7" y="127"/>
                      <a:pt x="0" y="136"/>
                    </a:cubicBezTo>
                    <a:lnTo>
                      <a:pt x="0" y="147"/>
                    </a:lnTo>
                    <a:cubicBezTo>
                      <a:pt x="7" y="140"/>
                      <a:pt x="13" y="132"/>
                      <a:pt x="18" y="125"/>
                    </a:cubicBezTo>
                    <a:lnTo>
                      <a:pt x="18" y="110"/>
                    </a:lnTo>
                    <a:close/>
                  </a:path>
                </a:pathLst>
              </a:custGeom>
              <a:solidFill>
                <a:srgbClr val="24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5" name="Freeform 1016"/>
              <p:cNvSpPr>
                <a:spLocks/>
              </p:cNvSpPr>
              <p:nvPr/>
            </p:nvSpPr>
            <p:spPr bwMode="auto">
              <a:xfrm>
                <a:off x="3527" y="2889"/>
                <a:ext cx="188" cy="124"/>
              </a:xfrm>
              <a:custGeom>
                <a:avLst/>
                <a:gdLst>
                  <a:gd name="T0" fmla="*/ 329 w 494"/>
                  <a:gd name="T1" fmla="*/ 1 h 326"/>
                  <a:gd name="T2" fmla="*/ 326 w 494"/>
                  <a:gd name="T3" fmla="*/ 1 h 326"/>
                  <a:gd name="T4" fmla="*/ 337 w 494"/>
                  <a:gd name="T5" fmla="*/ 86 h 326"/>
                  <a:gd name="T6" fmla="*/ 14 w 494"/>
                  <a:gd name="T7" fmla="*/ 86 h 326"/>
                  <a:gd name="T8" fmla="*/ 14 w 494"/>
                  <a:gd name="T9" fmla="*/ 234 h 326"/>
                  <a:gd name="T10" fmla="*/ 337 w 494"/>
                  <a:gd name="T11" fmla="*/ 235 h 326"/>
                  <a:gd name="T12" fmla="*/ 326 w 494"/>
                  <a:gd name="T13" fmla="*/ 319 h 326"/>
                  <a:gd name="T14" fmla="*/ 494 w 494"/>
                  <a:gd name="T15" fmla="*/ 163 h 326"/>
                  <a:gd name="T16" fmla="*/ 494 w 494"/>
                  <a:gd name="T17" fmla="*/ 158 h 326"/>
                  <a:gd name="T18" fmla="*/ 329 w 494"/>
                  <a:gd name="T19" fmla="*/ 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4" h="326">
                    <a:moveTo>
                      <a:pt x="329" y="1"/>
                    </a:moveTo>
                    <a:lnTo>
                      <a:pt x="326" y="1"/>
                    </a:lnTo>
                    <a:cubicBezTo>
                      <a:pt x="307" y="8"/>
                      <a:pt x="337" y="86"/>
                      <a:pt x="337" y="86"/>
                    </a:cubicBezTo>
                    <a:cubicBezTo>
                      <a:pt x="337" y="86"/>
                      <a:pt x="28" y="81"/>
                      <a:pt x="14" y="86"/>
                    </a:cubicBezTo>
                    <a:cubicBezTo>
                      <a:pt x="0" y="93"/>
                      <a:pt x="0" y="228"/>
                      <a:pt x="14" y="234"/>
                    </a:cubicBezTo>
                    <a:cubicBezTo>
                      <a:pt x="28" y="240"/>
                      <a:pt x="337" y="235"/>
                      <a:pt x="337" y="235"/>
                    </a:cubicBezTo>
                    <a:cubicBezTo>
                      <a:pt x="337" y="235"/>
                      <a:pt x="307" y="312"/>
                      <a:pt x="326" y="319"/>
                    </a:cubicBezTo>
                    <a:cubicBezTo>
                      <a:pt x="346" y="326"/>
                      <a:pt x="492" y="236"/>
                      <a:pt x="494" y="163"/>
                    </a:cubicBezTo>
                    <a:lnTo>
                      <a:pt x="494" y="158"/>
                    </a:lnTo>
                    <a:cubicBezTo>
                      <a:pt x="492" y="86"/>
                      <a:pt x="355" y="0"/>
                      <a:pt x="329"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6" name="Freeform 1017"/>
              <p:cNvSpPr>
                <a:spLocks/>
              </p:cNvSpPr>
              <p:nvPr/>
            </p:nvSpPr>
            <p:spPr bwMode="auto">
              <a:xfrm>
                <a:off x="3526" y="2888"/>
                <a:ext cx="191" cy="124"/>
              </a:xfrm>
              <a:custGeom>
                <a:avLst/>
                <a:gdLst>
                  <a:gd name="T0" fmla="*/ 329 w 502"/>
                  <a:gd name="T1" fmla="*/ 0 h 326"/>
                  <a:gd name="T2" fmla="*/ 326 w 502"/>
                  <a:gd name="T3" fmla="*/ 1 h 326"/>
                  <a:gd name="T4" fmla="*/ 316 w 502"/>
                  <a:gd name="T5" fmla="*/ 20 h 326"/>
                  <a:gd name="T6" fmla="*/ 339 w 502"/>
                  <a:gd name="T7" fmla="*/ 89 h 326"/>
                  <a:gd name="T8" fmla="*/ 130 w 502"/>
                  <a:gd name="T9" fmla="*/ 83 h 326"/>
                  <a:gd name="T10" fmla="*/ 27 w 502"/>
                  <a:gd name="T11" fmla="*/ 84 h 326"/>
                  <a:gd name="T12" fmla="*/ 14 w 502"/>
                  <a:gd name="T13" fmla="*/ 86 h 326"/>
                  <a:gd name="T14" fmla="*/ 2 w 502"/>
                  <a:gd name="T15" fmla="*/ 119 h 326"/>
                  <a:gd name="T16" fmla="*/ 3 w 502"/>
                  <a:gd name="T17" fmla="*/ 213 h 326"/>
                  <a:gd name="T18" fmla="*/ 9 w 502"/>
                  <a:gd name="T19" fmla="*/ 236 h 326"/>
                  <a:gd name="T20" fmla="*/ 19 w 502"/>
                  <a:gd name="T21" fmla="*/ 242 h 326"/>
                  <a:gd name="T22" fmla="*/ 339 w 502"/>
                  <a:gd name="T23" fmla="*/ 242 h 326"/>
                  <a:gd name="T24" fmla="*/ 334 w 502"/>
                  <a:gd name="T25" fmla="*/ 237 h 326"/>
                  <a:gd name="T26" fmla="*/ 318 w 502"/>
                  <a:gd name="T27" fmla="*/ 318 h 326"/>
                  <a:gd name="T28" fmla="*/ 331 w 502"/>
                  <a:gd name="T29" fmla="*/ 326 h 326"/>
                  <a:gd name="T30" fmla="*/ 441 w 502"/>
                  <a:gd name="T31" fmla="*/ 262 h 326"/>
                  <a:gd name="T32" fmla="*/ 502 w 502"/>
                  <a:gd name="T33" fmla="*/ 161 h 326"/>
                  <a:gd name="T34" fmla="*/ 371 w 502"/>
                  <a:gd name="T35" fmla="*/ 15 h 326"/>
                  <a:gd name="T36" fmla="*/ 331 w 502"/>
                  <a:gd name="T37" fmla="*/ 0 h 326"/>
                  <a:gd name="T38" fmla="*/ 329 w 502"/>
                  <a:gd name="T39" fmla="*/ 0 h 326"/>
                  <a:gd name="T40" fmla="*/ 331 w 502"/>
                  <a:gd name="T41" fmla="*/ 8 h 326"/>
                  <a:gd name="T42" fmla="*/ 343 w 502"/>
                  <a:gd name="T43" fmla="*/ 12 h 326"/>
                  <a:gd name="T44" fmla="*/ 491 w 502"/>
                  <a:gd name="T45" fmla="*/ 161 h 326"/>
                  <a:gd name="T46" fmla="*/ 491 w 502"/>
                  <a:gd name="T47" fmla="*/ 161 h 326"/>
                  <a:gd name="T48" fmla="*/ 496 w 502"/>
                  <a:gd name="T49" fmla="*/ 166 h 326"/>
                  <a:gd name="T50" fmla="*/ 419 w 502"/>
                  <a:gd name="T51" fmla="*/ 268 h 326"/>
                  <a:gd name="T52" fmla="*/ 343 w 502"/>
                  <a:gd name="T53" fmla="*/ 315 h 326"/>
                  <a:gd name="T54" fmla="*/ 331 w 502"/>
                  <a:gd name="T55" fmla="*/ 318 h 326"/>
                  <a:gd name="T56" fmla="*/ 331 w 502"/>
                  <a:gd name="T57" fmla="*/ 318 h 326"/>
                  <a:gd name="T58" fmla="*/ 331 w 502"/>
                  <a:gd name="T59" fmla="*/ 318 h 326"/>
                  <a:gd name="T60" fmla="*/ 329 w 502"/>
                  <a:gd name="T61" fmla="*/ 315 h 326"/>
                  <a:gd name="T62" fmla="*/ 336 w 502"/>
                  <a:gd name="T63" fmla="*/ 264 h 326"/>
                  <a:gd name="T64" fmla="*/ 344 w 502"/>
                  <a:gd name="T65" fmla="*/ 235 h 326"/>
                  <a:gd name="T66" fmla="*/ 269 w 502"/>
                  <a:gd name="T67" fmla="*/ 235 h 326"/>
                  <a:gd name="T68" fmla="*/ 53 w 502"/>
                  <a:gd name="T69" fmla="*/ 235 h 326"/>
                  <a:gd name="T70" fmla="*/ 21 w 502"/>
                  <a:gd name="T71" fmla="*/ 233 h 326"/>
                  <a:gd name="T72" fmla="*/ 19 w 502"/>
                  <a:gd name="T73" fmla="*/ 233 h 326"/>
                  <a:gd name="T74" fmla="*/ 19 w 502"/>
                  <a:gd name="T75" fmla="*/ 233 h 326"/>
                  <a:gd name="T76" fmla="*/ 18 w 502"/>
                  <a:gd name="T77" fmla="*/ 234 h 326"/>
                  <a:gd name="T78" fmla="*/ 18 w 502"/>
                  <a:gd name="T79" fmla="*/ 234 h 326"/>
                  <a:gd name="T80" fmla="*/ 19 w 502"/>
                  <a:gd name="T81" fmla="*/ 233 h 326"/>
                  <a:gd name="T82" fmla="*/ 19 w 502"/>
                  <a:gd name="T83" fmla="*/ 233 h 326"/>
                  <a:gd name="T84" fmla="*/ 11 w 502"/>
                  <a:gd name="T85" fmla="*/ 163 h 326"/>
                  <a:gd name="T86" fmla="*/ 17 w 502"/>
                  <a:gd name="T87" fmla="*/ 98 h 326"/>
                  <a:gd name="T88" fmla="*/ 20 w 502"/>
                  <a:gd name="T89" fmla="*/ 93 h 326"/>
                  <a:gd name="T90" fmla="*/ 19 w 502"/>
                  <a:gd name="T91" fmla="*/ 93 h 326"/>
                  <a:gd name="T92" fmla="*/ 18 w 502"/>
                  <a:gd name="T93" fmla="*/ 92 h 326"/>
                  <a:gd name="T94" fmla="*/ 18 w 502"/>
                  <a:gd name="T95" fmla="*/ 92 h 326"/>
                  <a:gd name="T96" fmla="*/ 19 w 502"/>
                  <a:gd name="T97" fmla="*/ 93 h 326"/>
                  <a:gd name="T98" fmla="*/ 19 w 502"/>
                  <a:gd name="T99" fmla="*/ 93 h 326"/>
                  <a:gd name="T100" fmla="*/ 130 w 502"/>
                  <a:gd name="T101" fmla="*/ 91 h 326"/>
                  <a:gd name="T102" fmla="*/ 344 w 502"/>
                  <a:gd name="T103" fmla="*/ 91 h 326"/>
                  <a:gd name="T104" fmla="*/ 336 w 502"/>
                  <a:gd name="T105" fmla="*/ 63 h 326"/>
                  <a:gd name="T106" fmla="*/ 329 w 502"/>
                  <a:gd name="T107" fmla="*/ 11 h 326"/>
                  <a:gd name="T108" fmla="*/ 328 w 502"/>
                  <a:gd name="T109" fmla="*/ 4 h 326"/>
                  <a:gd name="T110" fmla="*/ 332 w 502"/>
                  <a:gd name="T111" fmla="*/ 8 h 326"/>
                  <a:gd name="T112" fmla="*/ 331 w 502"/>
                  <a:gd name="T113" fmla="*/ 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2" h="326">
                    <a:moveTo>
                      <a:pt x="331" y="4"/>
                    </a:moveTo>
                    <a:lnTo>
                      <a:pt x="329" y="0"/>
                    </a:lnTo>
                    <a:lnTo>
                      <a:pt x="327" y="0"/>
                    </a:lnTo>
                    <a:lnTo>
                      <a:pt x="326" y="1"/>
                    </a:lnTo>
                    <a:cubicBezTo>
                      <a:pt x="322" y="2"/>
                      <a:pt x="320" y="5"/>
                      <a:pt x="318" y="9"/>
                    </a:cubicBezTo>
                    <a:cubicBezTo>
                      <a:pt x="317" y="12"/>
                      <a:pt x="316" y="16"/>
                      <a:pt x="316" y="20"/>
                    </a:cubicBezTo>
                    <a:cubicBezTo>
                      <a:pt x="316" y="46"/>
                      <a:pt x="334" y="89"/>
                      <a:pt x="334" y="90"/>
                    </a:cubicBezTo>
                    <a:lnTo>
                      <a:pt x="339" y="89"/>
                    </a:lnTo>
                    <a:lnTo>
                      <a:pt x="340" y="84"/>
                    </a:lnTo>
                    <a:cubicBezTo>
                      <a:pt x="339" y="84"/>
                      <a:pt x="223" y="83"/>
                      <a:pt x="130" y="83"/>
                    </a:cubicBezTo>
                    <a:cubicBezTo>
                      <a:pt x="100" y="83"/>
                      <a:pt x="73" y="83"/>
                      <a:pt x="53" y="83"/>
                    </a:cubicBezTo>
                    <a:cubicBezTo>
                      <a:pt x="42" y="83"/>
                      <a:pt x="34" y="84"/>
                      <a:pt x="27" y="84"/>
                    </a:cubicBezTo>
                    <a:cubicBezTo>
                      <a:pt x="24" y="84"/>
                      <a:pt x="21" y="84"/>
                      <a:pt x="19" y="85"/>
                    </a:cubicBezTo>
                    <a:lnTo>
                      <a:pt x="14" y="86"/>
                    </a:lnTo>
                    <a:lnTo>
                      <a:pt x="9" y="90"/>
                    </a:lnTo>
                    <a:cubicBezTo>
                      <a:pt x="6" y="96"/>
                      <a:pt x="4" y="106"/>
                      <a:pt x="2" y="119"/>
                    </a:cubicBezTo>
                    <a:cubicBezTo>
                      <a:pt x="1" y="132"/>
                      <a:pt x="0" y="148"/>
                      <a:pt x="0" y="163"/>
                    </a:cubicBezTo>
                    <a:cubicBezTo>
                      <a:pt x="0" y="181"/>
                      <a:pt x="1" y="199"/>
                      <a:pt x="3" y="213"/>
                    </a:cubicBezTo>
                    <a:cubicBezTo>
                      <a:pt x="4" y="219"/>
                      <a:pt x="5" y="225"/>
                      <a:pt x="6" y="230"/>
                    </a:cubicBezTo>
                    <a:lnTo>
                      <a:pt x="9" y="236"/>
                    </a:lnTo>
                    <a:lnTo>
                      <a:pt x="14" y="240"/>
                    </a:lnTo>
                    <a:lnTo>
                      <a:pt x="19" y="242"/>
                    </a:lnTo>
                    <a:cubicBezTo>
                      <a:pt x="34" y="243"/>
                      <a:pt x="78" y="244"/>
                      <a:pt x="130" y="244"/>
                    </a:cubicBezTo>
                    <a:cubicBezTo>
                      <a:pt x="223" y="244"/>
                      <a:pt x="339" y="242"/>
                      <a:pt x="339" y="242"/>
                    </a:cubicBezTo>
                    <a:lnTo>
                      <a:pt x="339" y="238"/>
                    </a:lnTo>
                    <a:lnTo>
                      <a:pt x="334" y="237"/>
                    </a:lnTo>
                    <a:cubicBezTo>
                      <a:pt x="334" y="237"/>
                      <a:pt x="316" y="280"/>
                      <a:pt x="316" y="306"/>
                    </a:cubicBezTo>
                    <a:cubicBezTo>
                      <a:pt x="316" y="310"/>
                      <a:pt x="317" y="314"/>
                      <a:pt x="318" y="318"/>
                    </a:cubicBezTo>
                    <a:cubicBezTo>
                      <a:pt x="320" y="321"/>
                      <a:pt x="322" y="324"/>
                      <a:pt x="326" y="326"/>
                    </a:cubicBezTo>
                    <a:lnTo>
                      <a:pt x="331" y="326"/>
                    </a:lnTo>
                    <a:cubicBezTo>
                      <a:pt x="336" y="326"/>
                      <a:pt x="342" y="325"/>
                      <a:pt x="348" y="322"/>
                    </a:cubicBezTo>
                    <a:cubicBezTo>
                      <a:pt x="372" y="313"/>
                      <a:pt x="409" y="290"/>
                      <a:pt x="441" y="262"/>
                    </a:cubicBezTo>
                    <a:cubicBezTo>
                      <a:pt x="474" y="233"/>
                      <a:pt x="501" y="199"/>
                      <a:pt x="502" y="166"/>
                    </a:cubicBezTo>
                    <a:lnTo>
                      <a:pt x="502" y="161"/>
                    </a:lnTo>
                    <a:cubicBezTo>
                      <a:pt x="501" y="123"/>
                      <a:pt x="465" y="83"/>
                      <a:pt x="427" y="53"/>
                    </a:cubicBezTo>
                    <a:cubicBezTo>
                      <a:pt x="408" y="37"/>
                      <a:pt x="388" y="24"/>
                      <a:pt x="371" y="15"/>
                    </a:cubicBezTo>
                    <a:cubicBezTo>
                      <a:pt x="363" y="10"/>
                      <a:pt x="355" y="7"/>
                      <a:pt x="348" y="4"/>
                    </a:cubicBezTo>
                    <a:cubicBezTo>
                      <a:pt x="342" y="2"/>
                      <a:pt x="336" y="0"/>
                      <a:pt x="331" y="0"/>
                    </a:cubicBezTo>
                    <a:lnTo>
                      <a:pt x="331" y="0"/>
                    </a:lnTo>
                    <a:lnTo>
                      <a:pt x="329" y="0"/>
                    </a:lnTo>
                    <a:lnTo>
                      <a:pt x="331" y="4"/>
                    </a:lnTo>
                    <a:lnTo>
                      <a:pt x="331" y="8"/>
                    </a:lnTo>
                    <a:lnTo>
                      <a:pt x="331" y="8"/>
                    </a:lnTo>
                    <a:cubicBezTo>
                      <a:pt x="333" y="8"/>
                      <a:pt x="338" y="9"/>
                      <a:pt x="343" y="12"/>
                    </a:cubicBezTo>
                    <a:cubicBezTo>
                      <a:pt x="365" y="20"/>
                      <a:pt x="402" y="42"/>
                      <a:pt x="433" y="70"/>
                    </a:cubicBezTo>
                    <a:cubicBezTo>
                      <a:pt x="464" y="98"/>
                      <a:pt x="490" y="131"/>
                      <a:pt x="491" y="161"/>
                    </a:cubicBezTo>
                    <a:lnTo>
                      <a:pt x="496" y="161"/>
                    </a:lnTo>
                    <a:lnTo>
                      <a:pt x="491" y="161"/>
                    </a:lnTo>
                    <a:lnTo>
                      <a:pt x="491" y="166"/>
                    </a:lnTo>
                    <a:lnTo>
                      <a:pt x="496" y="166"/>
                    </a:lnTo>
                    <a:lnTo>
                      <a:pt x="491" y="165"/>
                    </a:lnTo>
                    <a:cubicBezTo>
                      <a:pt x="490" y="199"/>
                      <a:pt x="456" y="238"/>
                      <a:pt x="419" y="268"/>
                    </a:cubicBezTo>
                    <a:cubicBezTo>
                      <a:pt x="401" y="283"/>
                      <a:pt x="381" y="295"/>
                      <a:pt x="365" y="304"/>
                    </a:cubicBezTo>
                    <a:cubicBezTo>
                      <a:pt x="357" y="309"/>
                      <a:pt x="349" y="312"/>
                      <a:pt x="343" y="315"/>
                    </a:cubicBezTo>
                    <a:cubicBezTo>
                      <a:pt x="338" y="317"/>
                      <a:pt x="333" y="318"/>
                      <a:pt x="331" y="318"/>
                    </a:cubicBezTo>
                    <a:lnTo>
                      <a:pt x="331" y="318"/>
                    </a:lnTo>
                    <a:lnTo>
                      <a:pt x="331" y="318"/>
                    </a:lnTo>
                    <a:lnTo>
                      <a:pt x="331" y="318"/>
                    </a:lnTo>
                    <a:lnTo>
                      <a:pt x="331" y="318"/>
                    </a:lnTo>
                    <a:lnTo>
                      <a:pt x="331" y="318"/>
                    </a:lnTo>
                    <a:lnTo>
                      <a:pt x="331" y="318"/>
                    </a:lnTo>
                    <a:lnTo>
                      <a:pt x="329" y="315"/>
                    </a:lnTo>
                    <a:cubicBezTo>
                      <a:pt x="328" y="313"/>
                      <a:pt x="328" y="310"/>
                      <a:pt x="328" y="306"/>
                    </a:cubicBezTo>
                    <a:cubicBezTo>
                      <a:pt x="328" y="295"/>
                      <a:pt x="332" y="278"/>
                      <a:pt x="336" y="264"/>
                    </a:cubicBezTo>
                    <a:cubicBezTo>
                      <a:pt x="340" y="250"/>
                      <a:pt x="345" y="239"/>
                      <a:pt x="345" y="239"/>
                    </a:cubicBezTo>
                    <a:lnTo>
                      <a:pt x="344" y="235"/>
                    </a:lnTo>
                    <a:lnTo>
                      <a:pt x="339" y="234"/>
                    </a:lnTo>
                    <a:cubicBezTo>
                      <a:pt x="339" y="234"/>
                      <a:pt x="310" y="234"/>
                      <a:pt x="269" y="235"/>
                    </a:cubicBezTo>
                    <a:cubicBezTo>
                      <a:pt x="228" y="235"/>
                      <a:pt x="176" y="235"/>
                      <a:pt x="130" y="235"/>
                    </a:cubicBezTo>
                    <a:cubicBezTo>
                      <a:pt x="100" y="235"/>
                      <a:pt x="73" y="235"/>
                      <a:pt x="53" y="235"/>
                    </a:cubicBezTo>
                    <a:cubicBezTo>
                      <a:pt x="43" y="235"/>
                      <a:pt x="34" y="234"/>
                      <a:pt x="28" y="234"/>
                    </a:cubicBezTo>
                    <a:lnTo>
                      <a:pt x="21" y="233"/>
                    </a:lnTo>
                    <a:lnTo>
                      <a:pt x="19" y="233"/>
                    </a:lnTo>
                    <a:lnTo>
                      <a:pt x="19" y="233"/>
                    </a:lnTo>
                    <a:lnTo>
                      <a:pt x="18" y="234"/>
                    </a:lnTo>
                    <a:lnTo>
                      <a:pt x="19" y="233"/>
                    </a:lnTo>
                    <a:lnTo>
                      <a:pt x="19" y="233"/>
                    </a:lnTo>
                    <a:lnTo>
                      <a:pt x="18" y="234"/>
                    </a:lnTo>
                    <a:lnTo>
                      <a:pt x="19" y="233"/>
                    </a:lnTo>
                    <a:lnTo>
                      <a:pt x="18" y="234"/>
                    </a:lnTo>
                    <a:lnTo>
                      <a:pt x="19" y="233"/>
                    </a:lnTo>
                    <a:lnTo>
                      <a:pt x="19" y="233"/>
                    </a:lnTo>
                    <a:lnTo>
                      <a:pt x="18" y="234"/>
                    </a:lnTo>
                    <a:lnTo>
                      <a:pt x="19" y="233"/>
                    </a:lnTo>
                    <a:cubicBezTo>
                      <a:pt x="19" y="233"/>
                      <a:pt x="17" y="230"/>
                      <a:pt x="16" y="226"/>
                    </a:cubicBezTo>
                    <a:cubicBezTo>
                      <a:pt x="13" y="213"/>
                      <a:pt x="11" y="188"/>
                      <a:pt x="11" y="163"/>
                    </a:cubicBezTo>
                    <a:cubicBezTo>
                      <a:pt x="11" y="146"/>
                      <a:pt x="12" y="128"/>
                      <a:pt x="14" y="115"/>
                    </a:cubicBezTo>
                    <a:cubicBezTo>
                      <a:pt x="15" y="108"/>
                      <a:pt x="16" y="103"/>
                      <a:pt x="17" y="98"/>
                    </a:cubicBezTo>
                    <a:lnTo>
                      <a:pt x="19" y="94"/>
                    </a:lnTo>
                    <a:lnTo>
                      <a:pt x="20" y="93"/>
                    </a:lnTo>
                    <a:lnTo>
                      <a:pt x="18" y="92"/>
                    </a:lnTo>
                    <a:lnTo>
                      <a:pt x="19" y="93"/>
                    </a:lnTo>
                    <a:lnTo>
                      <a:pt x="20" y="93"/>
                    </a:lnTo>
                    <a:lnTo>
                      <a:pt x="18" y="92"/>
                    </a:lnTo>
                    <a:lnTo>
                      <a:pt x="19" y="93"/>
                    </a:lnTo>
                    <a:lnTo>
                      <a:pt x="18" y="92"/>
                    </a:lnTo>
                    <a:lnTo>
                      <a:pt x="19" y="93"/>
                    </a:lnTo>
                    <a:lnTo>
                      <a:pt x="19" y="93"/>
                    </a:lnTo>
                    <a:lnTo>
                      <a:pt x="18" y="92"/>
                    </a:lnTo>
                    <a:lnTo>
                      <a:pt x="19" y="93"/>
                    </a:lnTo>
                    <a:cubicBezTo>
                      <a:pt x="19" y="93"/>
                      <a:pt x="24" y="93"/>
                      <a:pt x="30" y="92"/>
                    </a:cubicBezTo>
                    <a:cubicBezTo>
                      <a:pt x="49" y="91"/>
                      <a:pt x="87" y="91"/>
                      <a:pt x="130" y="91"/>
                    </a:cubicBezTo>
                    <a:cubicBezTo>
                      <a:pt x="223" y="91"/>
                      <a:pt x="339" y="93"/>
                      <a:pt x="339" y="93"/>
                    </a:cubicBezTo>
                    <a:lnTo>
                      <a:pt x="344" y="91"/>
                    </a:lnTo>
                    <a:lnTo>
                      <a:pt x="345" y="87"/>
                    </a:lnTo>
                    <a:cubicBezTo>
                      <a:pt x="345" y="87"/>
                      <a:pt x="340" y="76"/>
                      <a:pt x="336" y="63"/>
                    </a:cubicBezTo>
                    <a:cubicBezTo>
                      <a:pt x="332" y="49"/>
                      <a:pt x="328" y="32"/>
                      <a:pt x="328" y="20"/>
                    </a:cubicBezTo>
                    <a:cubicBezTo>
                      <a:pt x="328" y="16"/>
                      <a:pt x="328" y="13"/>
                      <a:pt x="329" y="11"/>
                    </a:cubicBezTo>
                    <a:lnTo>
                      <a:pt x="331" y="8"/>
                    </a:lnTo>
                    <a:lnTo>
                      <a:pt x="328" y="4"/>
                    </a:lnTo>
                    <a:lnTo>
                      <a:pt x="330" y="9"/>
                    </a:lnTo>
                    <a:lnTo>
                      <a:pt x="332" y="8"/>
                    </a:lnTo>
                    <a:lnTo>
                      <a:pt x="331" y="4"/>
                    </a:lnTo>
                    <a:lnTo>
                      <a:pt x="331" y="8"/>
                    </a:lnTo>
                    <a:lnTo>
                      <a:pt x="331" y="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267" name="Picture 10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21" y="2926"/>
                <a:ext cx="123"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9" name="Rectangle 1020"/>
              <p:cNvSpPr>
                <a:spLocks noChangeArrowheads="1"/>
              </p:cNvSpPr>
              <p:nvPr/>
            </p:nvSpPr>
            <p:spPr bwMode="auto">
              <a:xfrm>
                <a:off x="3974" y="2262"/>
                <a:ext cx="419" cy="322"/>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0" name="Freeform 1021"/>
              <p:cNvSpPr>
                <a:spLocks/>
              </p:cNvSpPr>
              <p:nvPr/>
            </p:nvSpPr>
            <p:spPr bwMode="auto">
              <a:xfrm>
                <a:off x="3971" y="2258"/>
                <a:ext cx="425" cy="329"/>
              </a:xfrm>
              <a:custGeom>
                <a:avLst/>
                <a:gdLst>
                  <a:gd name="T0" fmla="*/ 8 w 1117"/>
                  <a:gd name="T1" fmla="*/ 9 h 869"/>
                  <a:gd name="T2" fmla="*/ 8 w 1117"/>
                  <a:gd name="T3" fmla="*/ 17 h 869"/>
                  <a:gd name="T4" fmla="*/ 1100 w 1117"/>
                  <a:gd name="T5" fmla="*/ 17 h 869"/>
                  <a:gd name="T6" fmla="*/ 1100 w 1117"/>
                  <a:gd name="T7" fmla="*/ 852 h 869"/>
                  <a:gd name="T8" fmla="*/ 17 w 1117"/>
                  <a:gd name="T9" fmla="*/ 852 h 869"/>
                  <a:gd name="T10" fmla="*/ 17 w 1117"/>
                  <a:gd name="T11" fmla="*/ 9 h 869"/>
                  <a:gd name="T12" fmla="*/ 8 w 1117"/>
                  <a:gd name="T13" fmla="*/ 9 h 869"/>
                  <a:gd name="T14" fmla="*/ 8 w 1117"/>
                  <a:gd name="T15" fmla="*/ 17 h 869"/>
                  <a:gd name="T16" fmla="*/ 8 w 1117"/>
                  <a:gd name="T17" fmla="*/ 9 h 869"/>
                  <a:gd name="T18" fmla="*/ 0 w 1117"/>
                  <a:gd name="T19" fmla="*/ 9 h 869"/>
                  <a:gd name="T20" fmla="*/ 0 w 1117"/>
                  <a:gd name="T21" fmla="*/ 861 h 869"/>
                  <a:gd name="T22" fmla="*/ 2 w 1117"/>
                  <a:gd name="T23" fmla="*/ 867 h 869"/>
                  <a:gd name="T24" fmla="*/ 8 w 1117"/>
                  <a:gd name="T25" fmla="*/ 869 h 869"/>
                  <a:gd name="T26" fmla="*/ 1108 w 1117"/>
                  <a:gd name="T27" fmla="*/ 869 h 869"/>
                  <a:gd name="T28" fmla="*/ 1114 w 1117"/>
                  <a:gd name="T29" fmla="*/ 867 h 869"/>
                  <a:gd name="T30" fmla="*/ 1117 w 1117"/>
                  <a:gd name="T31" fmla="*/ 861 h 869"/>
                  <a:gd name="T32" fmla="*/ 1117 w 1117"/>
                  <a:gd name="T33" fmla="*/ 9 h 869"/>
                  <a:gd name="T34" fmla="*/ 1114 w 1117"/>
                  <a:gd name="T35" fmla="*/ 3 h 869"/>
                  <a:gd name="T36" fmla="*/ 1108 w 1117"/>
                  <a:gd name="T37" fmla="*/ 0 h 869"/>
                  <a:gd name="T38" fmla="*/ 8 w 1117"/>
                  <a:gd name="T39" fmla="*/ 0 h 869"/>
                  <a:gd name="T40" fmla="*/ 2 w 1117"/>
                  <a:gd name="T41" fmla="*/ 3 h 869"/>
                  <a:gd name="T42" fmla="*/ 0 w 1117"/>
                  <a:gd name="T43" fmla="*/ 9 h 869"/>
                  <a:gd name="T44" fmla="*/ 8 w 1117"/>
                  <a:gd name="T45" fmla="*/ 9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7" h="869">
                    <a:moveTo>
                      <a:pt x="8" y="9"/>
                    </a:moveTo>
                    <a:lnTo>
                      <a:pt x="8" y="17"/>
                    </a:lnTo>
                    <a:lnTo>
                      <a:pt x="1100" y="17"/>
                    </a:lnTo>
                    <a:lnTo>
                      <a:pt x="1100" y="852"/>
                    </a:lnTo>
                    <a:lnTo>
                      <a:pt x="17" y="852"/>
                    </a:lnTo>
                    <a:lnTo>
                      <a:pt x="17" y="9"/>
                    </a:lnTo>
                    <a:lnTo>
                      <a:pt x="8" y="9"/>
                    </a:lnTo>
                    <a:lnTo>
                      <a:pt x="8" y="17"/>
                    </a:lnTo>
                    <a:lnTo>
                      <a:pt x="8" y="9"/>
                    </a:lnTo>
                    <a:lnTo>
                      <a:pt x="0" y="9"/>
                    </a:lnTo>
                    <a:lnTo>
                      <a:pt x="0" y="861"/>
                    </a:lnTo>
                    <a:lnTo>
                      <a:pt x="2" y="867"/>
                    </a:lnTo>
                    <a:lnTo>
                      <a:pt x="8" y="869"/>
                    </a:lnTo>
                    <a:lnTo>
                      <a:pt x="1108" y="869"/>
                    </a:lnTo>
                    <a:lnTo>
                      <a:pt x="1114" y="867"/>
                    </a:lnTo>
                    <a:lnTo>
                      <a:pt x="1117" y="861"/>
                    </a:lnTo>
                    <a:lnTo>
                      <a:pt x="1117" y="9"/>
                    </a:lnTo>
                    <a:lnTo>
                      <a:pt x="1114" y="3"/>
                    </a:lnTo>
                    <a:lnTo>
                      <a:pt x="1108" y="0"/>
                    </a:lnTo>
                    <a:lnTo>
                      <a:pt x="8" y="0"/>
                    </a:lnTo>
                    <a:lnTo>
                      <a:pt x="2" y="3"/>
                    </a:lnTo>
                    <a:lnTo>
                      <a:pt x="0" y="9"/>
                    </a:lnTo>
                    <a:lnTo>
                      <a:pt x="8" y="9"/>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1" name="Rectangle 1022"/>
              <p:cNvSpPr>
                <a:spLocks noChangeArrowheads="1"/>
              </p:cNvSpPr>
              <p:nvPr/>
            </p:nvSpPr>
            <p:spPr bwMode="auto">
              <a:xfrm>
                <a:off x="3961" y="2736"/>
                <a:ext cx="466" cy="300"/>
              </a:xfrm>
              <a:prstGeom prst="rect">
                <a:avLst/>
              </a:prstGeom>
              <a:solidFill>
                <a:srgbClr val="D9BD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2" name="Freeform 1023"/>
              <p:cNvSpPr>
                <a:spLocks/>
              </p:cNvSpPr>
              <p:nvPr/>
            </p:nvSpPr>
            <p:spPr bwMode="auto">
              <a:xfrm>
                <a:off x="3957" y="2733"/>
                <a:ext cx="473" cy="307"/>
              </a:xfrm>
              <a:custGeom>
                <a:avLst/>
                <a:gdLst>
                  <a:gd name="T0" fmla="*/ 9 w 1241"/>
                  <a:gd name="T1" fmla="*/ 8 h 810"/>
                  <a:gd name="T2" fmla="*/ 9 w 1241"/>
                  <a:gd name="T3" fmla="*/ 17 h 810"/>
                  <a:gd name="T4" fmla="*/ 1224 w 1241"/>
                  <a:gd name="T5" fmla="*/ 17 h 810"/>
                  <a:gd name="T6" fmla="*/ 1224 w 1241"/>
                  <a:gd name="T7" fmla="*/ 793 h 810"/>
                  <a:gd name="T8" fmla="*/ 17 w 1241"/>
                  <a:gd name="T9" fmla="*/ 793 h 810"/>
                  <a:gd name="T10" fmla="*/ 17 w 1241"/>
                  <a:gd name="T11" fmla="*/ 8 h 810"/>
                  <a:gd name="T12" fmla="*/ 9 w 1241"/>
                  <a:gd name="T13" fmla="*/ 8 h 810"/>
                  <a:gd name="T14" fmla="*/ 9 w 1241"/>
                  <a:gd name="T15" fmla="*/ 17 h 810"/>
                  <a:gd name="T16" fmla="*/ 9 w 1241"/>
                  <a:gd name="T17" fmla="*/ 8 h 810"/>
                  <a:gd name="T18" fmla="*/ 0 w 1241"/>
                  <a:gd name="T19" fmla="*/ 8 h 810"/>
                  <a:gd name="T20" fmla="*/ 0 w 1241"/>
                  <a:gd name="T21" fmla="*/ 801 h 810"/>
                  <a:gd name="T22" fmla="*/ 3 w 1241"/>
                  <a:gd name="T23" fmla="*/ 807 h 810"/>
                  <a:gd name="T24" fmla="*/ 9 w 1241"/>
                  <a:gd name="T25" fmla="*/ 810 h 810"/>
                  <a:gd name="T26" fmla="*/ 1233 w 1241"/>
                  <a:gd name="T27" fmla="*/ 810 h 810"/>
                  <a:gd name="T28" fmla="*/ 1239 w 1241"/>
                  <a:gd name="T29" fmla="*/ 807 h 810"/>
                  <a:gd name="T30" fmla="*/ 1241 w 1241"/>
                  <a:gd name="T31" fmla="*/ 801 h 810"/>
                  <a:gd name="T32" fmla="*/ 1241 w 1241"/>
                  <a:gd name="T33" fmla="*/ 8 h 810"/>
                  <a:gd name="T34" fmla="*/ 1239 w 1241"/>
                  <a:gd name="T35" fmla="*/ 2 h 810"/>
                  <a:gd name="T36" fmla="*/ 1233 w 1241"/>
                  <a:gd name="T37" fmla="*/ 0 h 810"/>
                  <a:gd name="T38" fmla="*/ 9 w 1241"/>
                  <a:gd name="T39" fmla="*/ 0 h 810"/>
                  <a:gd name="T40" fmla="*/ 3 w 1241"/>
                  <a:gd name="T41" fmla="*/ 2 h 810"/>
                  <a:gd name="T42" fmla="*/ 0 w 1241"/>
                  <a:gd name="T43" fmla="*/ 8 h 810"/>
                  <a:gd name="T44" fmla="*/ 9 w 1241"/>
                  <a:gd name="T45" fmla="*/ 8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1" h="810">
                    <a:moveTo>
                      <a:pt x="9" y="8"/>
                    </a:moveTo>
                    <a:lnTo>
                      <a:pt x="9" y="17"/>
                    </a:lnTo>
                    <a:lnTo>
                      <a:pt x="1224" y="17"/>
                    </a:lnTo>
                    <a:lnTo>
                      <a:pt x="1224" y="793"/>
                    </a:lnTo>
                    <a:lnTo>
                      <a:pt x="17" y="793"/>
                    </a:lnTo>
                    <a:lnTo>
                      <a:pt x="17" y="8"/>
                    </a:lnTo>
                    <a:lnTo>
                      <a:pt x="9" y="8"/>
                    </a:lnTo>
                    <a:lnTo>
                      <a:pt x="9" y="17"/>
                    </a:lnTo>
                    <a:lnTo>
                      <a:pt x="9" y="8"/>
                    </a:lnTo>
                    <a:lnTo>
                      <a:pt x="0" y="8"/>
                    </a:lnTo>
                    <a:lnTo>
                      <a:pt x="0" y="801"/>
                    </a:lnTo>
                    <a:lnTo>
                      <a:pt x="3" y="807"/>
                    </a:lnTo>
                    <a:lnTo>
                      <a:pt x="9" y="810"/>
                    </a:lnTo>
                    <a:lnTo>
                      <a:pt x="1233" y="810"/>
                    </a:lnTo>
                    <a:lnTo>
                      <a:pt x="1239" y="807"/>
                    </a:lnTo>
                    <a:lnTo>
                      <a:pt x="1241" y="801"/>
                    </a:lnTo>
                    <a:lnTo>
                      <a:pt x="1241" y="8"/>
                    </a:lnTo>
                    <a:lnTo>
                      <a:pt x="1239" y="2"/>
                    </a:lnTo>
                    <a:lnTo>
                      <a:pt x="1233" y="0"/>
                    </a:lnTo>
                    <a:lnTo>
                      <a:pt x="9" y="0"/>
                    </a:lnTo>
                    <a:lnTo>
                      <a:pt x="3" y="2"/>
                    </a:lnTo>
                    <a:lnTo>
                      <a:pt x="0" y="8"/>
                    </a:lnTo>
                    <a:lnTo>
                      <a:pt x="9" y="8"/>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3" name="Rectangle 1024"/>
              <p:cNvSpPr>
                <a:spLocks noChangeArrowheads="1"/>
              </p:cNvSpPr>
              <p:nvPr/>
            </p:nvSpPr>
            <p:spPr bwMode="auto">
              <a:xfrm>
                <a:off x="3985" y="2325"/>
                <a:ext cx="33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2274" name="Rectangle 1025"/>
              <p:cNvSpPr>
                <a:spLocks noChangeArrowheads="1"/>
              </p:cNvSpPr>
              <p:nvPr/>
            </p:nvSpPr>
            <p:spPr bwMode="auto">
              <a:xfrm>
                <a:off x="4081" y="2430"/>
                <a:ext cx="1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2275" name="Rectangle 1026"/>
              <p:cNvSpPr>
                <a:spLocks noChangeArrowheads="1"/>
              </p:cNvSpPr>
              <p:nvPr/>
            </p:nvSpPr>
            <p:spPr bwMode="auto">
              <a:xfrm>
                <a:off x="4090" y="2795"/>
                <a:ext cx="184"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2276" name="Rectangle 1027"/>
              <p:cNvSpPr>
                <a:spLocks noChangeArrowheads="1"/>
              </p:cNvSpPr>
              <p:nvPr/>
            </p:nvSpPr>
            <p:spPr bwMode="auto">
              <a:xfrm>
                <a:off x="4020" y="2891"/>
                <a:ext cx="289"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Times New Roman" pitchFamily="18"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2277" name="Freeform 1028"/>
              <p:cNvSpPr>
                <a:spLocks noEditPoints="1"/>
              </p:cNvSpPr>
              <p:nvPr/>
            </p:nvSpPr>
            <p:spPr bwMode="auto">
              <a:xfrm>
                <a:off x="4083" y="2587"/>
                <a:ext cx="103" cy="83"/>
              </a:xfrm>
              <a:custGeom>
                <a:avLst/>
                <a:gdLst>
                  <a:gd name="T0" fmla="*/ 179 w 272"/>
                  <a:gd name="T1" fmla="*/ 0 h 217"/>
                  <a:gd name="T2" fmla="*/ 168 w 272"/>
                  <a:gd name="T3" fmla="*/ 0 h 217"/>
                  <a:gd name="T4" fmla="*/ 252 w 272"/>
                  <a:gd name="T5" fmla="*/ 85 h 217"/>
                  <a:gd name="T6" fmla="*/ 266 w 272"/>
                  <a:gd name="T7" fmla="*/ 111 h 217"/>
                  <a:gd name="T8" fmla="*/ 267 w 272"/>
                  <a:gd name="T9" fmla="*/ 109 h 217"/>
                  <a:gd name="T10" fmla="*/ 179 w 272"/>
                  <a:gd name="T11" fmla="*/ 0 h 217"/>
                  <a:gd name="T12" fmla="*/ 40 w 272"/>
                  <a:gd name="T13" fmla="*/ 0 h 217"/>
                  <a:gd name="T14" fmla="*/ 37 w 272"/>
                  <a:gd name="T15" fmla="*/ 0 h 217"/>
                  <a:gd name="T16" fmla="*/ 0 w 272"/>
                  <a:gd name="T17" fmla="*/ 32 h 217"/>
                  <a:gd name="T18" fmla="*/ 40 w 272"/>
                  <a:gd name="T19" fmla="*/ 0 h 217"/>
                  <a:gd name="T20" fmla="*/ 183 w 272"/>
                  <a:gd name="T21" fmla="*/ 117 h 217"/>
                  <a:gd name="T22" fmla="*/ 184 w 272"/>
                  <a:gd name="T23" fmla="*/ 217 h 217"/>
                  <a:gd name="T24" fmla="*/ 183 w 272"/>
                  <a:gd name="T25" fmla="*/ 117 h 217"/>
                  <a:gd name="T26" fmla="*/ 183 w 272"/>
                  <a:gd name="T27" fmla="*/ 1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2" h="217">
                    <a:moveTo>
                      <a:pt x="179" y="0"/>
                    </a:moveTo>
                    <a:lnTo>
                      <a:pt x="168" y="0"/>
                    </a:lnTo>
                    <a:cubicBezTo>
                      <a:pt x="203" y="23"/>
                      <a:pt x="234" y="58"/>
                      <a:pt x="252" y="85"/>
                    </a:cubicBezTo>
                    <a:cubicBezTo>
                      <a:pt x="259" y="95"/>
                      <a:pt x="264" y="104"/>
                      <a:pt x="266" y="111"/>
                    </a:cubicBezTo>
                    <a:cubicBezTo>
                      <a:pt x="266" y="110"/>
                      <a:pt x="267" y="110"/>
                      <a:pt x="267" y="109"/>
                    </a:cubicBezTo>
                    <a:cubicBezTo>
                      <a:pt x="272" y="98"/>
                      <a:pt x="230" y="37"/>
                      <a:pt x="179" y="0"/>
                    </a:cubicBezTo>
                    <a:close/>
                    <a:moveTo>
                      <a:pt x="40" y="0"/>
                    </a:moveTo>
                    <a:lnTo>
                      <a:pt x="37" y="0"/>
                    </a:lnTo>
                    <a:cubicBezTo>
                      <a:pt x="24" y="9"/>
                      <a:pt x="12" y="20"/>
                      <a:pt x="0" y="32"/>
                    </a:cubicBezTo>
                    <a:cubicBezTo>
                      <a:pt x="13" y="20"/>
                      <a:pt x="26" y="9"/>
                      <a:pt x="40" y="0"/>
                    </a:cubicBezTo>
                    <a:close/>
                    <a:moveTo>
                      <a:pt x="183" y="117"/>
                    </a:moveTo>
                    <a:cubicBezTo>
                      <a:pt x="183" y="132"/>
                      <a:pt x="184" y="172"/>
                      <a:pt x="184" y="217"/>
                    </a:cubicBezTo>
                    <a:cubicBezTo>
                      <a:pt x="184" y="177"/>
                      <a:pt x="183" y="138"/>
                      <a:pt x="183" y="117"/>
                    </a:cubicBezTo>
                    <a:cubicBezTo>
                      <a:pt x="183" y="117"/>
                      <a:pt x="183" y="117"/>
                      <a:pt x="183" y="117"/>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8" name="Freeform 1029"/>
              <p:cNvSpPr>
                <a:spLocks/>
              </p:cNvSpPr>
              <p:nvPr/>
            </p:nvSpPr>
            <p:spPr bwMode="auto">
              <a:xfrm>
                <a:off x="4107" y="2577"/>
                <a:ext cx="34" cy="4"/>
              </a:xfrm>
              <a:custGeom>
                <a:avLst/>
                <a:gdLst>
                  <a:gd name="T0" fmla="*/ 46 w 88"/>
                  <a:gd name="T1" fmla="*/ 0 h 11"/>
                  <a:gd name="T2" fmla="*/ 42 w 88"/>
                  <a:gd name="T3" fmla="*/ 0 h 11"/>
                  <a:gd name="T4" fmla="*/ 0 w 88"/>
                  <a:gd name="T5" fmla="*/ 11 h 11"/>
                  <a:gd name="T6" fmla="*/ 9 w 88"/>
                  <a:gd name="T7" fmla="*/ 11 h 11"/>
                  <a:gd name="T8" fmla="*/ 38 w 88"/>
                  <a:gd name="T9" fmla="*/ 6 h 11"/>
                  <a:gd name="T10" fmla="*/ 42 w 88"/>
                  <a:gd name="T11" fmla="*/ 5 h 11"/>
                  <a:gd name="T12" fmla="*/ 43 w 88"/>
                  <a:gd name="T13" fmla="*/ 6 h 11"/>
                  <a:gd name="T14" fmla="*/ 70 w 88"/>
                  <a:gd name="T15" fmla="*/ 11 h 11"/>
                  <a:gd name="T16" fmla="*/ 88 w 88"/>
                  <a:gd name="T17" fmla="*/ 11 h 11"/>
                  <a:gd name="T18" fmla="*/ 46 w 88"/>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1">
                    <a:moveTo>
                      <a:pt x="46" y="0"/>
                    </a:moveTo>
                    <a:lnTo>
                      <a:pt x="42" y="0"/>
                    </a:lnTo>
                    <a:cubicBezTo>
                      <a:pt x="28" y="0"/>
                      <a:pt x="14" y="4"/>
                      <a:pt x="0" y="11"/>
                    </a:cubicBezTo>
                    <a:lnTo>
                      <a:pt x="9" y="11"/>
                    </a:lnTo>
                    <a:cubicBezTo>
                      <a:pt x="19" y="8"/>
                      <a:pt x="28" y="6"/>
                      <a:pt x="38" y="6"/>
                    </a:cubicBezTo>
                    <a:lnTo>
                      <a:pt x="42" y="5"/>
                    </a:lnTo>
                    <a:lnTo>
                      <a:pt x="43" y="6"/>
                    </a:lnTo>
                    <a:cubicBezTo>
                      <a:pt x="52" y="6"/>
                      <a:pt x="61" y="8"/>
                      <a:pt x="70" y="11"/>
                    </a:cubicBezTo>
                    <a:lnTo>
                      <a:pt x="88" y="11"/>
                    </a:lnTo>
                    <a:cubicBezTo>
                      <a:pt x="74" y="4"/>
                      <a:pt x="60" y="0"/>
                      <a:pt x="46" y="0"/>
                    </a:cubicBezTo>
                    <a:close/>
                  </a:path>
                </a:pathLst>
              </a:custGeom>
              <a:solidFill>
                <a:srgbClr val="998B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9" name="Freeform 1030"/>
              <p:cNvSpPr>
                <a:spLocks noEditPoints="1"/>
              </p:cNvSpPr>
              <p:nvPr/>
            </p:nvSpPr>
            <p:spPr bwMode="auto">
              <a:xfrm>
                <a:off x="4097" y="2581"/>
                <a:ext cx="54" cy="6"/>
              </a:xfrm>
              <a:custGeom>
                <a:avLst/>
                <a:gdLst>
                  <a:gd name="T0" fmla="*/ 115 w 142"/>
                  <a:gd name="T1" fmla="*/ 0 h 17"/>
                  <a:gd name="T2" fmla="*/ 97 w 142"/>
                  <a:gd name="T3" fmla="*/ 0 h 17"/>
                  <a:gd name="T4" fmla="*/ 131 w 142"/>
                  <a:gd name="T5" fmla="*/ 17 h 17"/>
                  <a:gd name="T6" fmla="*/ 142 w 142"/>
                  <a:gd name="T7" fmla="*/ 17 h 17"/>
                  <a:gd name="T8" fmla="*/ 115 w 142"/>
                  <a:gd name="T9" fmla="*/ 0 h 17"/>
                  <a:gd name="T10" fmla="*/ 36 w 142"/>
                  <a:gd name="T11" fmla="*/ 0 h 17"/>
                  <a:gd name="T12" fmla="*/ 27 w 142"/>
                  <a:gd name="T13" fmla="*/ 0 h 17"/>
                  <a:gd name="T14" fmla="*/ 0 w 142"/>
                  <a:gd name="T15" fmla="*/ 17 h 17"/>
                  <a:gd name="T16" fmla="*/ 3 w 142"/>
                  <a:gd name="T17" fmla="*/ 17 h 17"/>
                  <a:gd name="T18" fmla="*/ 36 w 14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7">
                    <a:moveTo>
                      <a:pt x="115" y="0"/>
                    </a:moveTo>
                    <a:lnTo>
                      <a:pt x="97" y="0"/>
                    </a:lnTo>
                    <a:cubicBezTo>
                      <a:pt x="109" y="4"/>
                      <a:pt x="120" y="10"/>
                      <a:pt x="131" y="17"/>
                    </a:cubicBezTo>
                    <a:lnTo>
                      <a:pt x="142" y="17"/>
                    </a:lnTo>
                    <a:cubicBezTo>
                      <a:pt x="133" y="10"/>
                      <a:pt x="124" y="5"/>
                      <a:pt x="115" y="0"/>
                    </a:cubicBezTo>
                    <a:close/>
                    <a:moveTo>
                      <a:pt x="36" y="0"/>
                    </a:moveTo>
                    <a:lnTo>
                      <a:pt x="27" y="0"/>
                    </a:lnTo>
                    <a:cubicBezTo>
                      <a:pt x="18" y="5"/>
                      <a:pt x="9" y="10"/>
                      <a:pt x="0" y="17"/>
                    </a:cubicBezTo>
                    <a:lnTo>
                      <a:pt x="3" y="17"/>
                    </a:lnTo>
                    <a:cubicBezTo>
                      <a:pt x="14" y="10"/>
                      <a:pt x="25" y="4"/>
                      <a:pt x="36" y="0"/>
                    </a:cubicBezTo>
                    <a:close/>
                  </a:path>
                </a:pathLst>
              </a:custGeom>
              <a:solidFill>
                <a:srgbClr val="24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0" name="Freeform 1031"/>
              <p:cNvSpPr>
                <a:spLocks/>
              </p:cNvSpPr>
              <p:nvPr/>
            </p:nvSpPr>
            <p:spPr bwMode="auto">
              <a:xfrm>
                <a:off x="4062" y="2581"/>
                <a:ext cx="123" cy="154"/>
              </a:xfrm>
              <a:custGeom>
                <a:avLst/>
                <a:gdLst>
                  <a:gd name="T0" fmla="*/ 1 w 325"/>
                  <a:gd name="T1" fmla="*/ 136 h 406"/>
                  <a:gd name="T2" fmla="*/ 1 w 325"/>
                  <a:gd name="T3" fmla="*/ 138 h 406"/>
                  <a:gd name="T4" fmla="*/ 85 w 325"/>
                  <a:gd name="T5" fmla="*/ 129 h 406"/>
                  <a:gd name="T6" fmla="*/ 86 w 325"/>
                  <a:gd name="T7" fmla="*/ 394 h 406"/>
                  <a:gd name="T8" fmla="*/ 233 w 325"/>
                  <a:gd name="T9" fmla="*/ 395 h 406"/>
                  <a:gd name="T10" fmla="*/ 235 w 325"/>
                  <a:gd name="T11" fmla="*/ 129 h 406"/>
                  <a:gd name="T12" fmla="*/ 319 w 325"/>
                  <a:gd name="T13" fmla="*/ 138 h 406"/>
                  <a:gd name="T14" fmla="*/ 162 w 325"/>
                  <a:gd name="T15" fmla="*/ 0 h 406"/>
                  <a:gd name="T16" fmla="*/ 158 w 325"/>
                  <a:gd name="T17" fmla="*/ 0 h 406"/>
                  <a:gd name="T18" fmla="*/ 1 w 325"/>
                  <a:gd name="T19" fmla="*/ 13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406">
                    <a:moveTo>
                      <a:pt x="1" y="136"/>
                    </a:moveTo>
                    <a:lnTo>
                      <a:pt x="1" y="138"/>
                    </a:lnTo>
                    <a:cubicBezTo>
                      <a:pt x="8" y="154"/>
                      <a:pt x="85" y="129"/>
                      <a:pt x="85" y="129"/>
                    </a:cubicBezTo>
                    <a:cubicBezTo>
                      <a:pt x="85" y="129"/>
                      <a:pt x="81" y="383"/>
                      <a:pt x="86" y="394"/>
                    </a:cubicBezTo>
                    <a:cubicBezTo>
                      <a:pt x="92" y="406"/>
                      <a:pt x="228" y="406"/>
                      <a:pt x="233" y="395"/>
                    </a:cubicBezTo>
                    <a:cubicBezTo>
                      <a:pt x="239" y="383"/>
                      <a:pt x="235" y="129"/>
                      <a:pt x="235" y="129"/>
                    </a:cubicBezTo>
                    <a:cubicBezTo>
                      <a:pt x="235" y="129"/>
                      <a:pt x="312" y="154"/>
                      <a:pt x="319" y="138"/>
                    </a:cubicBezTo>
                    <a:cubicBezTo>
                      <a:pt x="325" y="122"/>
                      <a:pt x="236" y="2"/>
                      <a:pt x="162" y="0"/>
                    </a:cubicBezTo>
                    <a:lnTo>
                      <a:pt x="158" y="0"/>
                    </a:lnTo>
                    <a:cubicBezTo>
                      <a:pt x="86" y="2"/>
                      <a:pt x="0" y="114"/>
                      <a:pt x="1" y="136"/>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1" name="Freeform 1032"/>
              <p:cNvSpPr>
                <a:spLocks/>
              </p:cNvSpPr>
              <p:nvPr/>
            </p:nvSpPr>
            <p:spPr bwMode="auto">
              <a:xfrm>
                <a:off x="4060" y="2579"/>
                <a:ext cx="124" cy="156"/>
              </a:xfrm>
              <a:custGeom>
                <a:avLst/>
                <a:gdLst>
                  <a:gd name="T0" fmla="*/ 0 w 326"/>
                  <a:gd name="T1" fmla="*/ 142 h 412"/>
                  <a:gd name="T2" fmla="*/ 0 w 326"/>
                  <a:gd name="T3" fmla="*/ 145 h 412"/>
                  <a:gd name="T4" fmla="*/ 20 w 326"/>
                  <a:gd name="T5" fmla="*/ 153 h 412"/>
                  <a:gd name="T6" fmla="*/ 88 w 326"/>
                  <a:gd name="T7" fmla="*/ 134 h 412"/>
                  <a:gd name="T8" fmla="*/ 82 w 326"/>
                  <a:gd name="T9" fmla="*/ 307 h 412"/>
                  <a:gd name="T10" fmla="*/ 84 w 326"/>
                  <a:gd name="T11" fmla="*/ 390 h 412"/>
                  <a:gd name="T12" fmla="*/ 86 w 326"/>
                  <a:gd name="T13" fmla="*/ 402 h 412"/>
                  <a:gd name="T14" fmla="*/ 163 w 326"/>
                  <a:gd name="T15" fmla="*/ 412 h 412"/>
                  <a:gd name="T16" fmla="*/ 230 w 326"/>
                  <a:gd name="T17" fmla="*/ 408 h 412"/>
                  <a:gd name="T18" fmla="*/ 241 w 326"/>
                  <a:gd name="T19" fmla="*/ 397 h 412"/>
                  <a:gd name="T20" fmla="*/ 242 w 326"/>
                  <a:gd name="T21" fmla="*/ 134 h 412"/>
                  <a:gd name="T22" fmla="*/ 236 w 326"/>
                  <a:gd name="T23" fmla="*/ 138 h 412"/>
                  <a:gd name="T24" fmla="*/ 317 w 326"/>
                  <a:gd name="T25" fmla="*/ 151 h 412"/>
                  <a:gd name="T26" fmla="*/ 326 w 326"/>
                  <a:gd name="T27" fmla="*/ 141 h 412"/>
                  <a:gd name="T28" fmla="*/ 165 w 326"/>
                  <a:gd name="T29" fmla="*/ 1 h 412"/>
                  <a:gd name="T30" fmla="*/ 169 w 326"/>
                  <a:gd name="T31" fmla="*/ 5 h 412"/>
                  <a:gd name="T32" fmla="*/ 165 w 326"/>
                  <a:gd name="T33" fmla="*/ 0 h 412"/>
                  <a:gd name="T34" fmla="*/ 53 w 326"/>
                  <a:gd name="T35" fmla="*/ 62 h 412"/>
                  <a:gd name="T36" fmla="*/ 0 w 326"/>
                  <a:gd name="T37" fmla="*/ 141 h 412"/>
                  <a:gd name="T38" fmla="*/ 4 w 326"/>
                  <a:gd name="T39" fmla="*/ 141 h 412"/>
                  <a:gd name="T40" fmla="*/ 22 w 326"/>
                  <a:gd name="T41" fmla="*/ 113 h 412"/>
                  <a:gd name="T42" fmla="*/ 165 w 326"/>
                  <a:gd name="T43" fmla="*/ 10 h 412"/>
                  <a:gd name="T44" fmla="*/ 161 w 326"/>
                  <a:gd name="T45" fmla="*/ 5 h 412"/>
                  <a:gd name="T46" fmla="*/ 268 w 326"/>
                  <a:gd name="T47" fmla="*/ 68 h 412"/>
                  <a:gd name="T48" fmla="*/ 318 w 326"/>
                  <a:gd name="T49" fmla="*/ 141 h 412"/>
                  <a:gd name="T50" fmla="*/ 318 w 326"/>
                  <a:gd name="T51" fmla="*/ 141 h 412"/>
                  <a:gd name="T52" fmla="*/ 318 w 326"/>
                  <a:gd name="T53" fmla="*/ 141 h 412"/>
                  <a:gd name="T54" fmla="*/ 315 w 326"/>
                  <a:gd name="T55" fmla="*/ 143 h 412"/>
                  <a:gd name="T56" fmla="*/ 264 w 326"/>
                  <a:gd name="T57" fmla="*/ 137 h 412"/>
                  <a:gd name="T58" fmla="*/ 235 w 326"/>
                  <a:gd name="T59" fmla="*/ 130 h 412"/>
                  <a:gd name="T60" fmla="*/ 235 w 326"/>
                  <a:gd name="T61" fmla="*/ 307 h 412"/>
                  <a:gd name="T62" fmla="*/ 234 w 326"/>
                  <a:gd name="T63" fmla="*/ 390 h 412"/>
                  <a:gd name="T64" fmla="*/ 233 w 326"/>
                  <a:gd name="T65" fmla="*/ 397 h 412"/>
                  <a:gd name="T66" fmla="*/ 234 w 326"/>
                  <a:gd name="T67" fmla="*/ 398 h 412"/>
                  <a:gd name="T68" fmla="*/ 234 w 326"/>
                  <a:gd name="T69" fmla="*/ 398 h 412"/>
                  <a:gd name="T70" fmla="*/ 234 w 326"/>
                  <a:gd name="T71" fmla="*/ 398 h 412"/>
                  <a:gd name="T72" fmla="*/ 233 w 326"/>
                  <a:gd name="T73" fmla="*/ 397 h 412"/>
                  <a:gd name="T74" fmla="*/ 233 w 326"/>
                  <a:gd name="T75" fmla="*/ 397 h 412"/>
                  <a:gd name="T76" fmla="*/ 163 w 326"/>
                  <a:gd name="T77" fmla="*/ 404 h 412"/>
                  <a:gd name="T78" fmla="*/ 98 w 326"/>
                  <a:gd name="T79" fmla="*/ 399 h 412"/>
                  <a:gd name="T80" fmla="*/ 93 w 326"/>
                  <a:gd name="T81" fmla="*/ 397 h 412"/>
                  <a:gd name="T82" fmla="*/ 93 w 326"/>
                  <a:gd name="T83" fmla="*/ 397 h 412"/>
                  <a:gd name="T84" fmla="*/ 92 w 326"/>
                  <a:gd name="T85" fmla="*/ 398 h 412"/>
                  <a:gd name="T86" fmla="*/ 92 w 326"/>
                  <a:gd name="T87" fmla="*/ 398 h 412"/>
                  <a:gd name="T88" fmla="*/ 93 w 326"/>
                  <a:gd name="T89" fmla="*/ 397 h 412"/>
                  <a:gd name="T90" fmla="*/ 93 w 326"/>
                  <a:gd name="T91" fmla="*/ 397 h 412"/>
                  <a:gd name="T92" fmla="*/ 91 w 326"/>
                  <a:gd name="T93" fmla="*/ 307 h 412"/>
                  <a:gd name="T94" fmla="*/ 91 w 326"/>
                  <a:gd name="T95" fmla="*/ 130 h 412"/>
                  <a:gd name="T96" fmla="*/ 62 w 326"/>
                  <a:gd name="T97" fmla="*/ 137 h 412"/>
                  <a:gd name="T98" fmla="*/ 11 w 326"/>
                  <a:gd name="T99" fmla="*/ 143 h 412"/>
                  <a:gd name="T100" fmla="*/ 4 w 326"/>
                  <a:gd name="T101" fmla="*/ 143 h 412"/>
                  <a:gd name="T102" fmla="*/ 8 w 326"/>
                  <a:gd name="T103" fmla="*/ 140 h 412"/>
                  <a:gd name="T104" fmla="*/ 8 w 326"/>
                  <a:gd name="T105" fmla="*/ 141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6" h="412">
                    <a:moveTo>
                      <a:pt x="4" y="141"/>
                    </a:moveTo>
                    <a:lnTo>
                      <a:pt x="0" y="142"/>
                    </a:lnTo>
                    <a:lnTo>
                      <a:pt x="0" y="144"/>
                    </a:lnTo>
                    <a:lnTo>
                      <a:pt x="0" y="145"/>
                    </a:lnTo>
                    <a:cubicBezTo>
                      <a:pt x="2" y="148"/>
                      <a:pt x="5" y="150"/>
                      <a:pt x="8" y="151"/>
                    </a:cubicBezTo>
                    <a:cubicBezTo>
                      <a:pt x="12" y="152"/>
                      <a:pt x="16" y="153"/>
                      <a:pt x="20" y="153"/>
                    </a:cubicBezTo>
                    <a:cubicBezTo>
                      <a:pt x="46" y="153"/>
                      <a:pt x="89" y="138"/>
                      <a:pt x="89" y="138"/>
                    </a:cubicBezTo>
                    <a:lnTo>
                      <a:pt x="88" y="134"/>
                    </a:lnTo>
                    <a:lnTo>
                      <a:pt x="84" y="134"/>
                    </a:lnTo>
                    <a:cubicBezTo>
                      <a:pt x="84" y="134"/>
                      <a:pt x="82" y="230"/>
                      <a:pt x="82" y="307"/>
                    </a:cubicBezTo>
                    <a:cubicBezTo>
                      <a:pt x="82" y="331"/>
                      <a:pt x="82" y="353"/>
                      <a:pt x="83" y="370"/>
                    </a:cubicBezTo>
                    <a:cubicBezTo>
                      <a:pt x="83" y="378"/>
                      <a:pt x="83" y="385"/>
                      <a:pt x="84" y="390"/>
                    </a:cubicBezTo>
                    <a:lnTo>
                      <a:pt x="85" y="397"/>
                    </a:lnTo>
                    <a:lnTo>
                      <a:pt x="86" y="402"/>
                    </a:lnTo>
                    <a:cubicBezTo>
                      <a:pt x="88" y="406"/>
                      <a:pt x="92" y="406"/>
                      <a:pt x="96" y="408"/>
                    </a:cubicBezTo>
                    <a:cubicBezTo>
                      <a:pt x="110" y="411"/>
                      <a:pt x="136" y="412"/>
                      <a:pt x="163" y="412"/>
                    </a:cubicBezTo>
                    <a:cubicBezTo>
                      <a:pt x="181" y="412"/>
                      <a:pt x="199" y="412"/>
                      <a:pt x="212" y="411"/>
                    </a:cubicBezTo>
                    <a:cubicBezTo>
                      <a:pt x="219" y="410"/>
                      <a:pt x="225" y="409"/>
                      <a:pt x="230" y="408"/>
                    </a:cubicBezTo>
                    <a:cubicBezTo>
                      <a:pt x="234" y="406"/>
                      <a:pt x="237" y="406"/>
                      <a:pt x="240" y="402"/>
                    </a:cubicBezTo>
                    <a:lnTo>
                      <a:pt x="241" y="397"/>
                    </a:lnTo>
                    <a:cubicBezTo>
                      <a:pt x="243" y="385"/>
                      <a:pt x="243" y="349"/>
                      <a:pt x="244" y="307"/>
                    </a:cubicBezTo>
                    <a:cubicBezTo>
                      <a:pt x="244" y="230"/>
                      <a:pt x="242" y="134"/>
                      <a:pt x="242" y="134"/>
                    </a:cubicBezTo>
                    <a:lnTo>
                      <a:pt x="238" y="134"/>
                    </a:lnTo>
                    <a:lnTo>
                      <a:pt x="236" y="138"/>
                    </a:lnTo>
                    <a:cubicBezTo>
                      <a:pt x="236" y="138"/>
                      <a:pt x="280" y="153"/>
                      <a:pt x="306" y="153"/>
                    </a:cubicBezTo>
                    <a:cubicBezTo>
                      <a:pt x="310" y="153"/>
                      <a:pt x="314" y="152"/>
                      <a:pt x="317" y="151"/>
                    </a:cubicBezTo>
                    <a:cubicBezTo>
                      <a:pt x="321" y="150"/>
                      <a:pt x="324" y="149"/>
                      <a:pt x="326" y="145"/>
                    </a:cubicBezTo>
                    <a:lnTo>
                      <a:pt x="326" y="141"/>
                    </a:lnTo>
                    <a:cubicBezTo>
                      <a:pt x="326" y="132"/>
                      <a:pt x="320" y="122"/>
                      <a:pt x="311" y="108"/>
                    </a:cubicBezTo>
                    <a:cubicBezTo>
                      <a:pt x="283" y="66"/>
                      <a:pt x="222" y="2"/>
                      <a:pt x="165" y="1"/>
                    </a:cubicBezTo>
                    <a:lnTo>
                      <a:pt x="165" y="5"/>
                    </a:lnTo>
                    <a:lnTo>
                      <a:pt x="169" y="5"/>
                    </a:lnTo>
                    <a:lnTo>
                      <a:pt x="168" y="2"/>
                    </a:lnTo>
                    <a:lnTo>
                      <a:pt x="165" y="0"/>
                    </a:lnTo>
                    <a:lnTo>
                      <a:pt x="161" y="1"/>
                    </a:lnTo>
                    <a:cubicBezTo>
                      <a:pt x="123" y="2"/>
                      <a:pt x="83" y="30"/>
                      <a:pt x="53" y="62"/>
                    </a:cubicBezTo>
                    <a:cubicBezTo>
                      <a:pt x="37" y="77"/>
                      <a:pt x="24" y="94"/>
                      <a:pt x="15" y="108"/>
                    </a:cubicBezTo>
                    <a:cubicBezTo>
                      <a:pt x="6" y="122"/>
                      <a:pt x="0" y="132"/>
                      <a:pt x="0" y="141"/>
                    </a:cubicBezTo>
                    <a:lnTo>
                      <a:pt x="0" y="142"/>
                    </a:lnTo>
                    <a:lnTo>
                      <a:pt x="4" y="141"/>
                    </a:lnTo>
                    <a:lnTo>
                      <a:pt x="8" y="141"/>
                    </a:lnTo>
                    <a:cubicBezTo>
                      <a:pt x="8" y="137"/>
                      <a:pt x="13" y="126"/>
                      <a:pt x="22" y="113"/>
                    </a:cubicBezTo>
                    <a:cubicBezTo>
                      <a:pt x="48" y="72"/>
                      <a:pt x="110" y="10"/>
                      <a:pt x="161" y="10"/>
                    </a:cubicBezTo>
                    <a:lnTo>
                      <a:pt x="165" y="10"/>
                    </a:lnTo>
                    <a:lnTo>
                      <a:pt x="165" y="5"/>
                    </a:lnTo>
                    <a:lnTo>
                      <a:pt x="161" y="5"/>
                    </a:lnTo>
                    <a:lnTo>
                      <a:pt x="165" y="10"/>
                    </a:lnTo>
                    <a:cubicBezTo>
                      <a:pt x="199" y="10"/>
                      <a:pt x="238" y="38"/>
                      <a:pt x="268" y="68"/>
                    </a:cubicBezTo>
                    <a:cubicBezTo>
                      <a:pt x="282" y="83"/>
                      <a:pt x="295" y="100"/>
                      <a:pt x="304" y="113"/>
                    </a:cubicBezTo>
                    <a:cubicBezTo>
                      <a:pt x="313" y="126"/>
                      <a:pt x="318" y="138"/>
                      <a:pt x="318" y="141"/>
                    </a:cubicBezTo>
                    <a:lnTo>
                      <a:pt x="318" y="141"/>
                    </a:lnTo>
                    <a:lnTo>
                      <a:pt x="318" y="141"/>
                    </a:lnTo>
                    <a:lnTo>
                      <a:pt x="318" y="141"/>
                    </a:lnTo>
                    <a:lnTo>
                      <a:pt x="318" y="141"/>
                    </a:lnTo>
                    <a:lnTo>
                      <a:pt x="318" y="141"/>
                    </a:lnTo>
                    <a:lnTo>
                      <a:pt x="315" y="143"/>
                    </a:lnTo>
                    <a:cubicBezTo>
                      <a:pt x="313" y="143"/>
                      <a:pt x="310" y="144"/>
                      <a:pt x="306" y="144"/>
                    </a:cubicBezTo>
                    <a:cubicBezTo>
                      <a:pt x="294" y="144"/>
                      <a:pt x="277" y="140"/>
                      <a:pt x="264" y="137"/>
                    </a:cubicBezTo>
                    <a:cubicBezTo>
                      <a:pt x="250" y="133"/>
                      <a:pt x="239" y="130"/>
                      <a:pt x="239" y="130"/>
                    </a:cubicBezTo>
                    <a:lnTo>
                      <a:pt x="235" y="130"/>
                    </a:lnTo>
                    <a:lnTo>
                      <a:pt x="233" y="134"/>
                    </a:lnTo>
                    <a:cubicBezTo>
                      <a:pt x="233" y="134"/>
                      <a:pt x="235" y="230"/>
                      <a:pt x="235" y="307"/>
                    </a:cubicBezTo>
                    <a:cubicBezTo>
                      <a:pt x="235" y="331"/>
                      <a:pt x="235" y="353"/>
                      <a:pt x="234" y="370"/>
                    </a:cubicBezTo>
                    <a:cubicBezTo>
                      <a:pt x="234" y="378"/>
                      <a:pt x="234" y="384"/>
                      <a:pt x="234" y="390"/>
                    </a:cubicBezTo>
                    <a:lnTo>
                      <a:pt x="233" y="396"/>
                    </a:lnTo>
                    <a:lnTo>
                      <a:pt x="233" y="397"/>
                    </a:lnTo>
                    <a:lnTo>
                      <a:pt x="233" y="397"/>
                    </a:lnTo>
                    <a:lnTo>
                      <a:pt x="234" y="398"/>
                    </a:lnTo>
                    <a:lnTo>
                      <a:pt x="233" y="397"/>
                    </a:lnTo>
                    <a:lnTo>
                      <a:pt x="234" y="398"/>
                    </a:lnTo>
                    <a:lnTo>
                      <a:pt x="233" y="397"/>
                    </a:lnTo>
                    <a:lnTo>
                      <a:pt x="234" y="398"/>
                    </a:lnTo>
                    <a:lnTo>
                      <a:pt x="233" y="397"/>
                    </a:lnTo>
                    <a:lnTo>
                      <a:pt x="233" y="397"/>
                    </a:lnTo>
                    <a:lnTo>
                      <a:pt x="234" y="398"/>
                    </a:lnTo>
                    <a:lnTo>
                      <a:pt x="233" y="397"/>
                    </a:lnTo>
                    <a:cubicBezTo>
                      <a:pt x="233" y="397"/>
                      <a:pt x="229" y="398"/>
                      <a:pt x="225" y="399"/>
                    </a:cubicBezTo>
                    <a:cubicBezTo>
                      <a:pt x="212" y="402"/>
                      <a:pt x="188" y="404"/>
                      <a:pt x="163" y="404"/>
                    </a:cubicBezTo>
                    <a:cubicBezTo>
                      <a:pt x="146" y="404"/>
                      <a:pt x="128" y="403"/>
                      <a:pt x="114" y="401"/>
                    </a:cubicBezTo>
                    <a:cubicBezTo>
                      <a:pt x="108" y="401"/>
                      <a:pt x="102" y="400"/>
                      <a:pt x="98" y="399"/>
                    </a:cubicBezTo>
                    <a:lnTo>
                      <a:pt x="94" y="397"/>
                    </a:lnTo>
                    <a:lnTo>
                      <a:pt x="93" y="397"/>
                    </a:lnTo>
                    <a:lnTo>
                      <a:pt x="92" y="398"/>
                    </a:lnTo>
                    <a:lnTo>
                      <a:pt x="93" y="397"/>
                    </a:lnTo>
                    <a:lnTo>
                      <a:pt x="93" y="397"/>
                    </a:lnTo>
                    <a:lnTo>
                      <a:pt x="92" y="398"/>
                    </a:lnTo>
                    <a:lnTo>
                      <a:pt x="93" y="397"/>
                    </a:lnTo>
                    <a:lnTo>
                      <a:pt x="92" y="398"/>
                    </a:lnTo>
                    <a:lnTo>
                      <a:pt x="93" y="397"/>
                    </a:lnTo>
                    <a:lnTo>
                      <a:pt x="93" y="397"/>
                    </a:lnTo>
                    <a:lnTo>
                      <a:pt x="92" y="398"/>
                    </a:lnTo>
                    <a:lnTo>
                      <a:pt x="93" y="397"/>
                    </a:lnTo>
                    <a:cubicBezTo>
                      <a:pt x="93" y="397"/>
                      <a:pt x="93" y="393"/>
                      <a:pt x="92" y="388"/>
                    </a:cubicBezTo>
                    <a:cubicBezTo>
                      <a:pt x="91" y="372"/>
                      <a:pt x="91" y="342"/>
                      <a:pt x="91" y="307"/>
                    </a:cubicBezTo>
                    <a:cubicBezTo>
                      <a:pt x="91" y="230"/>
                      <a:pt x="93" y="134"/>
                      <a:pt x="93" y="134"/>
                    </a:cubicBezTo>
                    <a:lnTo>
                      <a:pt x="91" y="130"/>
                    </a:lnTo>
                    <a:lnTo>
                      <a:pt x="87" y="130"/>
                    </a:lnTo>
                    <a:cubicBezTo>
                      <a:pt x="87" y="130"/>
                      <a:pt x="76" y="133"/>
                      <a:pt x="62" y="137"/>
                    </a:cubicBezTo>
                    <a:cubicBezTo>
                      <a:pt x="48" y="140"/>
                      <a:pt x="32" y="144"/>
                      <a:pt x="20" y="144"/>
                    </a:cubicBezTo>
                    <a:cubicBezTo>
                      <a:pt x="16" y="144"/>
                      <a:pt x="13" y="143"/>
                      <a:pt x="11" y="143"/>
                    </a:cubicBezTo>
                    <a:lnTo>
                      <a:pt x="8" y="141"/>
                    </a:lnTo>
                    <a:lnTo>
                      <a:pt x="4" y="143"/>
                    </a:lnTo>
                    <a:lnTo>
                      <a:pt x="8" y="142"/>
                    </a:lnTo>
                    <a:lnTo>
                      <a:pt x="8" y="140"/>
                    </a:lnTo>
                    <a:lnTo>
                      <a:pt x="4" y="141"/>
                    </a:lnTo>
                    <a:lnTo>
                      <a:pt x="8" y="141"/>
                    </a:lnTo>
                    <a:lnTo>
                      <a:pt x="4" y="141"/>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282" name="Picture 10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9" y="2638"/>
                <a:ext cx="61"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4" name="Rectangle 1035"/>
              <p:cNvSpPr>
                <a:spLocks noChangeArrowheads="1"/>
              </p:cNvSpPr>
              <p:nvPr/>
            </p:nvSpPr>
            <p:spPr bwMode="auto">
              <a:xfrm>
                <a:off x="4561" y="2193"/>
                <a:ext cx="110" cy="1015"/>
              </a:xfrm>
              <a:prstGeom prst="rect">
                <a:avLst/>
              </a:prstGeom>
              <a:solidFill>
                <a:srgbClr val="6DB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5" name="Freeform 1036"/>
              <p:cNvSpPr>
                <a:spLocks/>
              </p:cNvSpPr>
              <p:nvPr/>
            </p:nvSpPr>
            <p:spPr bwMode="auto">
              <a:xfrm>
                <a:off x="4558" y="2190"/>
                <a:ext cx="116" cy="1022"/>
              </a:xfrm>
              <a:custGeom>
                <a:avLst/>
                <a:gdLst>
                  <a:gd name="T0" fmla="*/ 9 w 305"/>
                  <a:gd name="T1" fmla="*/ 8 h 2697"/>
                  <a:gd name="T2" fmla="*/ 9 w 305"/>
                  <a:gd name="T3" fmla="*/ 17 h 2697"/>
                  <a:gd name="T4" fmla="*/ 287 w 305"/>
                  <a:gd name="T5" fmla="*/ 17 h 2697"/>
                  <a:gd name="T6" fmla="*/ 287 w 305"/>
                  <a:gd name="T7" fmla="*/ 2679 h 2697"/>
                  <a:gd name="T8" fmla="*/ 17 w 305"/>
                  <a:gd name="T9" fmla="*/ 2679 h 2697"/>
                  <a:gd name="T10" fmla="*/ 17 w 305"/>
                  <a:gd name="T11" fmla="*/ 8 h 2697"/>
                  <a:gd name="T12" fmla="*/ 9 w 305"/>
                  <a:gd name="T13" fmla="*/ 8 h 2697"/>
                  <a:gd name="T14" fmla="*/ 9 w 305"/>
                  <a:gd name="T15" fmla="*/ 17 h 2697"/>
                  <a:gd name="T16" fmla="*/ 9 w 305"/>
                  <a:gd name="T17" fmla="*/ 8 h 2697"/>
                  <a:gd name="T18" fmla="*/ 0 w 305"/>
                  <a:gd name="T19" fmla="*/ 8 h 2697"/>
                  <a:gd name="T20" fmla="*/ 0 w 305"/>
                  <a:gd name="T21" fmla="*/ 2688 h 2697"/>
                  <a:gd name="T22" fmla="*/ 2 w 305"/>
                  <a:gd name="T23" fmla="*/ 2694 h 2697"/>
                  <a:gd name="T24" fmla="*/ 9 w 305"/>
                  <a:gd name="T25" fmla="*/ 2697 h 2697"/>
                  <a:gd name="T26" fmla="*/ 296 w 305"/>
                  <a:gd name="T27" fmla="*/ 2697 h 2697"/>
                  <a:gd name="T28" fmla="*/ 303 w 305"/>
                  <a:gd name="T29" fmla="*/ 2694 h 2697"/>
                  <a:gd name="T30" fmla="*/ 305 w 305"/>
                  <a:gd name="T31" fmla="*/ 2688 h 2697"/>
                  <a:gd name="T32" fmla="*/ 305 w 305"/>
                  <a:gd name="T33" fmla="*/ 8 h 2697"/>
                  <a:gd name="T34" fmla="*/ 303 w 305"/>
                  <a:gd name="T35" fmla="*/ 2 h 2697"/>
                  <a:gd name="T36" fmla="*/ 296 w 305"/>
                  <a:gd name="T37" fmla="*/ 0 h 2697"/>
                  <a:gd name="T38" fmla="*/ 9 w 305"/>
                  <a:gd name="T39" fmla="*/ 0 h 2697"/>
                  <a:gd name="T40" fmla="*/ 2 w 305"/>
                  <a:gd name="T41" fmla="*/ 2 h 2697"/>
                  <a:gd name="T42" fmla="*/ 0 w 305"/>
                  <a:gd name="T43" fmla="*/ 8 h 2697"/>
                  <a:gd name="T44" fmla="*/ 9 w 305"/>
                  <a:gd name="T45" fmla="*/ 8 h 2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5" h="2697">
                    <a:moveTo>
                      <a:pt x="9" y="8"/>
                    </a:moveTo>
                    <a:lnTo>
                      <a:pt x="9" y="17"/>
                    </a:lnTo>
                    <a:lnTo>
                      <a:pt x="287" y="17"/>
                    </a:lnTo>
                    <a:lnTo>
                      <a:pt x="287" y="2679"/>
                    </a:lnTo>
                    <a:lnTo>
                      <a:pt x="17" y="2679"/>
                    </a:lnTo>
                    <a:lnTo>
                      <a:pt x="17" y="8"/>
                    </a:lnTo>
                    <a:lnTo>
                      <a:pt x="9" y="8"/>
                    </a:lnTo>
                    <a:lnTo>
                      <a:pt x="9" y="17"/>
                    </a:lnTo>
                    <a:lnTo>
                      <a:pt x="9" y="8"/>
                    </a:lnTo>
                    <a:lnTo>
                      <a:pt x="0" y="8"/>
                    </a:lnTo>
                    <a:lnTo>
                      <a:pt x="0" y="2688"/>
                    </a:lnTo>
                    <a:lnTo>
                      <a:pt x="2" y="2694"/>
                    </a:lnTo>
                    <a:lnTo>
                      <a:pt x="9" y="2697"/>
                    </a:lnTo>
                    <a:lnTo>
                      <a:pt x="296" y="2697"/>
                    </a:lnTo>
                    <a:lnTo>
                      <a:pt x="303" y="2694"/>
                    </a:lnTo>
                    <a:lnTo>
                      <a:pt x="305" y="2688"/>
                    </a:lnTo>
                    <a:lnTo>
                      <a:pt x="305" y="8"/>
                    </a:lnTo>
                    <a:lnTo>
                      <a:pt x="303" y="2"/>
                    </a:lnTo>
                    <a:lnTo>
                      <a:pt x="296" y="0"/>
                    </a:lnTo>
                    <a:lnTo>
                      <a:pt x="9" y="0"/>
                    </a:lnTo>
                    <a:lnTo>
                      <a:pt x="2" y="2"/>
                    </a:lnTo>
                    <a:lnTo>
                      <a:pt x="0" y="8"/>
                    </a:lnTo>
                    <a:lnTo>
                      <a:pt x="9" y="8"/>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6" name="Rectangle 1037"/>
              <p:cNvSpPr>
                <a:spLocks noChangeArrowheads="1"/>
              </p:cNvSpPr>
              <p:nvPr/>
            </p:nvSpPr>
            <p:spPr bwMode="auto">
              <a:xfrm rot="16200000">
                <a:off x="4572" y="2672"/>
                <a:ext cx="11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M</a:t>
                </a:r>
                <a:endParaRPr kumimoji="0" lang="en-US" sz="1800" b="0" i="0" u="none" strike="noStrike" cap="none" normalizeH="0" baseline="0" smtClean="0">
                  <a:ln>
                    <a:noFill/>
                  </a:ln>
                  <a:solidFill>
                    <a:schemeClr val="tx1"/>
                  </a:solidFill>
                  <a:effectLst/>
                  <a:latin typeface="Arial" pitchFamily="34" charset="0"/>
                </a:endParaRPr>
              </a:p>
            </p:txBody>
          </p:sp>
          <p:sp>
            <p:nvSpPr>
              <p:cNvPr id="2287" name="Rectangle 1038"/>
              <p:cNvSpPr>
                <a:spLocks noChangeArrowheads="1"/>
              </p:cNvSpPr>
              <p:nvPr/>
            </p:nvSpPr>
            <p:spPr bwMode="auto">
              <a:xfrm rot="16200000">
                <a:off x="4581" y="2612"/>
                <a:ext cx="9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288" name="Rectangle 1039"/>
              <p:cNvSpPr>
                <a:spLocks noChangeArrowheads="1"/>
              </p:cNvSpPr>
              <p:nvPr/>
            </p:nvSpPr>
            <p:spPr bwMode="auto">
              <a:xfrm rot="16200000">
                <a:off x="4598" y="2576"/>
                <a:ext cx="6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2289" name="Rectangle 1040"/>
              <p:cNvSpPr>
                <a:spLocks noChangeArrowheads="1"/>
              </p:cNvSpPr>
              <p:nvPr/>
            </p:nvSpPr>
            <p:spPr bwMode="auto">
              <a:xfrm rot="16200000">
                <a:off x="4581" y="2533"/>
                <a:ext cx="9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R</a:t>
                </a:r>
                <a:endParaRPr kumimoji="0" lang="en-US" sz="1800" b="0" i="0" u="none" strike="noStrike" cap="none" normalizeH="0" baseline="0" smtClean="0">
                  <a:ln>
                    <a:noFill/>
                  </a:ln>
                  <a:solidFill>
                    <a:schemeClr val="tx1"/>
                  </a:solidFill>
                  <a:effectLst/>
                  <a:latin typeface="Arial" pitchFamily="34" charset="0"/>
                </a:endParaRPr>
              </a:p>
            </p:txBody>
          </p:sp>
          <p:sp>
            <p:nvSpPr>
              <p:cNvPr id="2290" name="Rectangle 1041"/>
              <p:cNvSpPr>
                <a:spLocks noChangeArrowheads="1"/>
              </p:cNvSpPr>
              <p:nvPr/>
            </p:nvSpPr>
            <p:spPr bwMode="auto">
              <a:xfrm rot="16200000">
                <a:off x="4572" y="2472"/>
                <a:ext cx="11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W</a:t>
                </a:r>
                <a:endParaRPr kumimoji="0" lang="en-US" sz="1800" b="0" i="0" u="none" strike="noStrike" cap="none" normalizeH="0" baseline="0" smtClean="0">
                  <a:ln>
                    <a:noFill/>
                  </a:ln>
                  <a:solidFill>
                    <a:schemeClr val="tx1"/>
                  </a:solidFill>
                  <a:effectLst/>
                  <a:latin typeface="Arial" pitchFamily="34" charset="0"/>
                </a:endParaRPr>
              </a:p>
            </p:txBody>
          </p:sp>
          <p:sp>
            <p:nvSpPr>
              <p:cNvPr id="2291" name="Freeform 1042"/>
              <p:cNvSpPr>
                <a:spLocks noEditPoints="1"/>
              </p:cNvSpPr>
              <p:nvPr/>
            </p:nvSpPr>
            <p:spPr bwMode="auto">
              <a:xfrm>
                <a:off x="4503" y="2357"/>
                <a:ext cx="55" cy="103"/>
              </a:xfrm>
              <a:custGeom>
                <a:avLst/>
                <a:gdLst>
                  <a:gd name="T0" fmla="*/ 78 w 143"/>
                  <a:gd name="T1" fmla="*/ 0 h 272"/>
                  <a:gd name="T2" fmla="*/ 143 w 143"/>
                  <a:gd name="T3" fmla="*/ 101 h 272"/>
                  <a:gd name="T4" fmla="*/ 143 w 143"/>
                  <a:gd name="T5" fmla="*/ 81 h 272"/>
                  <a:gd name="T6" fmla="*/ 78 w 143"/>
                  <a:gd name="T7" fmla="*/ 0 h 272"/>
                  <a:gd name="T8" fmla="*/ 143 w 143"/>
                  <a:gd name="T9" fmla="*/ 116 h 272"/>
                  <a:gd name="T10" fmla="*/ 28 w 143"/>
                  <a:gd name="T11" fmla="*/ 257 h 272"/>
                  <a:gd name="T12" fmla="*/ 0 w 143"/>
                  <a:gd name="T13" fmla="*/ 271 h 272"/>
                  <a:gd name="T14" fmla="*/ 2 w 143"/>
                  <a:gd name="T15" fmla="*/ 272 h 272"/>
                  <a:gd name="T16" fmla="*/ 4 w 143"/>
                  <a:gd name="T17" fmla="*/ 272 h 272"/>
                  <a:gd name="T18" fmla="*/ 143 w 143"/>
                  <a:gd name="T19" fmla="*/ 145 h 272"/>
                  <a:gd name="T20" fmla="*/ 143 w 143"/>
                  <a:gd name="T21" fmla="*/ 11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272">
                    <a:moveTo>
                      <a:pt x="78" y="0"/>
                    </a:moveTo>
                    <a:cubicBezTo>
                      <a:pt x="110" y="29"/>
                      <a:pt x="139" y="66"/>
                      <a:pt x="143" y="101"/>
                    </a:cubicBezTo>
                    <a:lnTo>
                      <a:pt x="143" y="81"/>
                    </a:lnTo>
                    <a:cubicBezTo>
                      <a:pt x="131" y="52"/>
                      <a:pt x="105" y="23"/>
                      <a:pt x="78" y="0"/>
                    </a:cubicBezTo>
                    <a:close/>
                    <a:moveTo>
                      <a:pt x="143" y="116"/>
                    </a:moveTo>
                    <a:cubicBezTo>
                      <a:pt x="137" y="171"/>
                      <a:pt x="72" y="230"/>
                      <a:pt x="28" y="257"/>
                    </a:cubicBezTo>
                    <a:cubicBezTo>
                      <a:pt x="17" y="264"/>
                      <a:pt x="8" y="269"/>
                      <a:pt x="0" y="271"/>
                    </a:cubicBezTo>
                    <a:cubicBezTo>
                      <a:pt x="1" y="271"/>
                      <a:pt x="1" y="271"/>
                      <a:pt x="2" y="272"/>
                    </a:cubicBezTo>
                    <a:cubicBezTo>
                      <a:pt x="2" y="272"/>
                      <a:pt x="3" y="272"/>
                      <a:pt x="4" y="272"/>
                    </a:cubicBezTo>
                    <a:cubicBezTo>
                      <a:pt x="25" y="272"/>
                      <a:pt x="117" y="208"/>
                      <a:pt x="143" y="145"/>
                    </a:cubicBezTo>
                    <a:lnTo>
                      <a:pt x="143" y="116"/>
                    </a:ln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2" name="Freeform 1043"/>
              <p:cNvSpPr>
                <a:spLocks/>
              </p:cNvSpPr>
              <p:nvPr/>
            </p:nvSpPr>
            <p:spPr bwMode="auto">
              <a:xfrm>
                <a:off x="4558" y="2387"/>
                <a:ext cx="2" cy="25"/>
              </a:xfrm>
              <a:custGeom>
                <a:avLst/>
                <a:gdLst>
                  <a:gd name="T0" fmla="*/ 0 w 6"/>
                  <a:gd name="T1" fmla="*/ 0 h 64"/>
                  <a:gd name="T2" fmla="*/ 0 w 6"/>
                  <a:gd name="T3" fmla="*/ 20 h 64"/>
                  <a:gd name="T4" fmla="*/ 0 w 6"/>
                  <a:gd name="T5" fmla="*/ 25 h 64"/>
                  <a:gd name="T6" fmla="*/ 0 w 6"/>
                  <a:gd name="T7" fmla="*/ 30 h 64"/>
                  <a:gd name="T8" fmla="*/ 0 w 6"/>
                  <a:gd name="T9" fmla="*/ 35 h 64"/>
                  <a:gd name="T10" fmla="*/ 0 w 6"/>
                  <a:gd name="T11" fmla="*/ 64 h 64"/>
                  <a:gd name="T12" fmla="*/ 6 w 6"/>
                  <a:gd name="T13" fmla="*/ 34 h 64"/>
                  <a:gd name="T14" fmla="*/ 6 w 6"/>
                  <a:gd name="T15" fmla="*/ 30 h 64"/>
                  <a:gd name="T16" fmla="*/ 0 w 6"/>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4">
                    <a:moveTo>
                      <a:pt x="0" y="0"/>
                    </a:moveTo>
                    <a:lnTo>
                      <a:pt x="0" y="20"/>
                    </a:lnTo>
                    <a:cubicBezTo>
                      <a:pt x="0" y="22"/>
                      <a:pt x="0" y="24"/>
                      <a:pt x="0" y="25"/>
                    </a:cubicBezTo>
                    <a:lnTo>
                      <a:pt x="0" y="30"/>
                    </a:lnTo>
                    <a:cubicBezTo>
                      <a:pt x="0" y="32"/>
                      <a:pt x="0" y="33"/>
                      <a:pt x="0" y="35"/>
                    </a:cubicBezTo>
                    <a:lnTo>
                      <a:pt x="0" y="64"/>
                    </a:lnTo>
                    <a:cubicBezTo>
                      <a:pt x="4" y="54"/>
                      <a:pt x="6" y="44"/>
                      <a:pt x="6" y="34"/>
                    </a:cubicBezTo>
                    <a:lnTo>
                      <a:pt x="6" y="30"/>
                    </a:lnTo>
                    <a:cubicBezTo>
                      <a:pt x="6" y="20"/>
                      <a:pt x="4" y="10"/>
                      <a:pt x="0" y="0"/>
                    </a:cubicBezTo>
                    <a:close/>
                  </a:path>
                </a:pathLst>
              </a:custGeom>
              <a:solidFill>
                <a:srgbClr val="24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3" name="Freeform 1044"/>
              <p:cNvSpPr>
                <a:spLocks/>
              </p:cNvSpPr>
              <p:nvPr/>
            </p:nvSpPr>
            <p:spPr bwMode="auto">
              <a:xfrm>
                <a:off x="4431" y="2428"/>
                <a:ext cx="70" cy="1"/>
              </a:xfrm>
              <a:custGeom>
                <a:avLst/>
                <a:gdLst>
                  <a:gd name="T0" fmla="*/ 184 w 184"/>
                  <a:gd name="T1" fmla="*/ 0 h 2"/>
                  <a:gd name="T2" fmla="*/ 6 w 184"/>
                  <a:gd name="T3" fmla="*/ 1 h 2"/>
                  <a:gd name="T4" fmla="*/ 0 w 184"/>
                  <a:gd name="T5" fmla="*/ 1 h 2"/>
                  <a:gd name="T6" fmla="*/ 19 w 184"/>
                  <a:gd name="T7" fmla="*/ 2 h 2"/>
                  <a:gd name="T8" fmla="*/ 184 w 184"/>
                  <a:gd name="T9" fmla="*/ 0 h 2"/>
                  <a:gd name="T10" fmla="*/ 184 w 184"/>
                  <a:gd name="T11" fmla="*/ 0 h 2"/>
                </a:gdLst>
                <a:ahLst/>
                <a:cxnLst>
                  <a:cxn ang="0">
                    <a:pos x="T0" y="T1"/>
                  </a:cxn>
                  <a:cxn ang="0">
                    <a:pos x="T2" y="T3"/>
                  </a:cxn>
                  <a:cxn ang="0">
                    <a:pos x="T4" y="T5"/>
                  </a:cxn>
                  <a:cxn ang="0">
                    <a:pos x="T6" y="T7"/>
                  </a:cxn>
                  <a:cxn ang="0">
                    <a:pos x="T8" y="T9"/>
                  </a:cxn>
                  <a:cxn ang="0">
                    <a:pos x="T10" y="T11"/>
                  </a:cxn>
                </a:cxnLst>
                <a:rect l="0" t="0" r="r" b="b"/>
                <a:pathLst>
                  <a:path w="184" h="2">
                    <a:moveTo>
                      <a:pt x="184" y="0"/>
                    </a:moveTo>
                    <a:cubicBezTo>
                      <a:pt x="160" y="0"/>
                      <a:pt x="76" y="1"/>
                      <a:pt x="6" y="1"/>
                    </a:cubicBezTo>
                    <a:cubicBezTo>
                      <a:pt x="4" y="1"/>
                      <a:pt x="2" y="1"/>
                      <a:pt x="0" y="1"/>
                    </a:cubicBezTo>
                    <a:cubicBezTo>
                      <a:pt x="6" y="1"/>
                      <a:pt x="13" y="2"/>
                      <a:pt x="19" y="2"/>
                    </a:cubicBezTo>
                    <a:cubicBezTo>
                      <a:pt x="80" y="2"/>
                      <a:pt x="151" y="1"/>
                      <a:pt x="184" y="0"/>
                    </a:cubicBezTo>
                    <a:cubicBezTo>
                      <a:pt x="184" y="0"/>
                      <a:pt x="184" y="0"/>
                      <a:pt x="184" y="0"/>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4" name="Freeform 1045"/>
              <p:cNvSpPr>
                <a:spLocks/>
              </p:cNvSpPr>
              <p:nvPr/>
            </p:nvSpPr>
            <p:spPr bwMode="auto">
              <a:xfrm>
                <a:off x="4390" y="2337"/>
                <a:ext cx="166" cy="124"/>
              </a:xfrm>
              <a:custGeom>
                <a:avLst/>
                <a:gdLst>
                  <a:gd name="T0" fmla="*/ 289 w 435"/>
                  <a:gd name="T1" fmla="*/ 1 h 326"/>
                  <a:gd name="T2" fmla="*/ 288 w 435"/>
                  <a:gd name="T3" fmla="*/ 1 h 326"/>
                  <a:gd name="T4" fmla="*/ 297 w 435"/>
                  <a:gd name="T5" fmla="*/ 85 h 326"/>
                  <a:gd name="T6" fmla="*/ 12 w 435"/>
                  <a:gd name="T7" fmla="*/ 86 h 326"/>
                  <a:gd name="T8" fmla="*/ 12 w 435"/>
                  <a:gd name="T9" fmla="*/ 233 h 326"/>
                  <a:gd name="T10" fmla="*/ 297 w 435"/>
                  <a:gd name="T11" fmla="*/ 234 h 326"/>
                  <a:gd name="T12" fmla="*/ 287 w 435"/>
                  <a:gd name="T13" fmla="*/ 319 h 326"/>
                  <a:gd name="T14" fmla="*/ 435 w 435"/>
                  <a:gd name="T15" fmla="*/ 162 h 326"/>
                  <a:gd name="T16" fmla="*/ 435 w 435"/>
                  <a:gd name="T17" fmla="*/ 157 h 326"/>
                  <a:gd name="T18" fmla="*/ 289 w 435"/>
                  <a:gd name="T19" fmla="*/ 1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326">
                    <a:moveTo>
                      <a:pt x="289" y="1"/>
                    </a:moveTo>
                    <a:lnTo>
                      <a:pt x="288" y="1"/>
                    </a:lnTo>
                    <a:cubicBezTo>
                      <a:pt x="270" y="8"/>
                      <a:pt x="297" y="85"/>
                      <a:pt x="297" y="85"/>
                    </a:cubicBezTo>
                    <a:cubicBezTo>
                      <a:pt x="297" y="85"/>
                      <a:pt x="24" y="80"/>
                      <a:pt x="12" y="86"/>
                    </a:cubicBezTo>
                    <a:cubicBezTo>
                      <a:pt x="0" y="92"/>
                      <a:pt x="0" y="227"/>
                      <a:pt x="12" y="233"/>
                    </a:cubicBezTo>
                    <a:cubicBezTo>
                      <a:pt x="24" y="239"/>
                      <a:pt x="297" y="234"/>
                      <a:pt x="297" y="234"/>
                    </a:cubicBezTo>
                    <a:cubicBezTo>
                      <a:pt x="297" y="234"/>
                      <a:pt x="270" y="312"/>
                      <a:pt x="287" y="319"/>
                    </a:cubicBezTo>
                    <a:cubicBezTo>
                      <a:pt x="304" y="326"/>
                      <a:pt x="433" y="236"/>
                      <a:pt x="435" y="162"/>
                    </a:cubicBezTo>
                    <a:lnTo>
                      <a:pt x="435" y="157"/>
                    </a:lnTo>
                    <a:cubicBezTo>
                      <a:pt x="434" y="86"/>
                      <a:pt x="313" y="0"/>
                      <a:pt x="289"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5" name="Freeform 1046"/>
              <p:cNvSpPr>
                <a:spLocks/>
              </p:cNvSpPr>
              <p:nvPr/>
            </p:nvSpPr>
            <p:spPr bwMode="auto">
              <a:xfrm>
                <a:off x="4390" y="2336"/>
                <a:ext cx="168" cy="124"/>
              </a:xfrm>
              <a:custGeom>
                <a:avLst/>
                <a:gdLst>
                  <a:gd name="T0" fmla="*/ 291 w 442"/>
                  <a:gd name="T1" fmla="*/ 0 h 326"/>
                  <a:gd name="T2" fmla="*/ 287 w 442"/>
                  <a:gd name="T3" fmla="*/ 0 h 326"/>
                  <a:gd name="T4" fmla="*/ 279 w 442"/>
                  <a:gd name="T5" fmla="*/ 20 h 326"/>
                  <a:gd name="T6" fmla="*/ 299 w 442"/>
                  <a:gd name="T7" fmla="*/ 88 h 326"/>
                  <a:gd name="T8" fmla="*/ 112 w 442"/>
                  <a:gd name="T9" fmla="*/ 82 h 326"/>
                  <a:gd name="T10" fmla="*/ 24 w 442"/>
                  <a:gd name="T11" fmla="*/ 84 h 326"/>
                  <a:gd name="T12" fmla="*/ 12 w 442"/>
                  <a:gd name="T13" fmla="*/ 86 h 326"/>
                  <a:gd name="T14" fmla="*/ 0 w 442"/>
                  <a:gd name="T15" fmla="*/ 163 h 326"/>
                  <a:gd name="T16" fmla="*/ 5 w 442"/>
                  <a:gd name="T17" fmla="*/ 229 h 326"/>
                  <a:gd name="T18" fmla="*/ 12 w 442"/>
                  <a:gd name="T19" fmla="*/ 240 h 326"/>
                  <a:gd name="T20" fmla="*/ 114 w 442"/>
                  <a:gd name="T21" fmla="*/ 243 h 326"/>
                  <a:gd name="T22" fmla="*/ 299 w 442"/>
                  <a:gd name="T23" fmla="*/ 237 h 326"/>
                  <a:gd name="T24" fmla="*/ 279 w 442"/>
                  <a:gd name="T25" fmla="*/ 306 h 326"/>
                  <a:gd name="T26" fmla="*/ 287 w 442"/>
                  <a:gd name="T27" fmla="*/ 325 h 326"/>
                  <a:gd name="T28" fmla="*/ 327 w 442"/>
                  <a:gd name="T29" fmla="*/ 311 h 326"/>
                  <a:gd name="T30" fmla="*/ 437 w 442"/>
                  <a:gd name="T31" fmla="*/ 165 h 326"/>
                  <a:gd name="T32" fmla="*/ 441 w 442"/>
                  <a:gd name="T33" fmla="*/ 168 h 326"/>
                  <a:gd name="T34" fmla="*/ 442 w 442"/>
                  <a:gd name="T35" fmla="*/ 160 h 326"/>
                  <a:gd name="T36" fmla="*/ 327 w 442"/>
                  <a:gd name="T37" fmla="*/ 15 h 326"/>
                  <a:gd name="T38" fmla="*/ 291 w 442"/>
                  <a:gd name="T39" fmla="*/ 0 h 326"/>
                  <a:gd name="T40" fmla="*/ 292 w 442"/>
                  <a:gd name="T41" fmla="*/ 8 h 326"/>
                  <a:gd name="T42" fmla="*/ 432 w 442"/>
                  <a:gd name="T43" fmla="*/ 161 h 326"/>
                  <a:gd name="T44" fmla="*/ 432 w 442"/>
                  <a:gd name="T45" fmla="*/ 160 h 326"/>
                  <a:gd name="T46" fmla="*/ 437 w 442"/>
                  <a:gd name="T47" fmla="*/ 165 h 326"/>
                  <a:gd name="T48" fmla="*/ 432 w 442"/>
                  <a:gd name="T49" fmla="*/ 165 h 326"/>
                  <a:gd name="T50" fmla="*/ 322 w 442"/>
                  <a:gd name="T51" fmla="*/ 304 h 326"/>
                  <a:gd name="T52" fmla="*/ 291 w 442"/>
                  <a:gd name="T53" fmla="*/ 318 h 326"/>
                  <a:gd name="T54" fmla="*/ 291 w 442"/>
                  <a:gd name="T55" fmla="*/ 318 h 326"/>
                  <a:gd name="T56" fmla="*/ 291 w 442"/>
                  <a:gd name="T57" fmla="*/ 318 h 326"/>
                  <a:gd name="T58" fmla="*/ 288 w 442"/>
                  <a:gd name="T59" fmla="*/ 306 h 326"/>
                  <a:gd name="T60" fmla="*/ 304 w 442"/>
                  <a:gd name="T61" fmla="*/ 239 h 326"/>
                  <a:gd name="T62" fmla="*/ 299 w 442"/>
                  <a:gd name="T63" fmla="*/ 233 h 326"/>
                  <a:gd name="T64" fmla="*/ 47 w 442"/>
                  <a:gd name="T65" fmla="*/ 235 h 326"/>
                  <a:gd name="T66" fmla="*/ 18 w 442"/>
                  <a:gd name="T67" fmla="*/ 233 h 326"/>
                  <a:gd name="T68" fmla="*/ 16 w 442"/>
                  <a:gd name="T69" fmla="*/ 233 h 326"/>
                  <a:gd name="T70" fmla="*/ 17 w 442"/>
                  <a:gd name="T71" fmla="*/ 233 h 326"/>
                  <a:gd name="T72" fmla="*/ 16 w 442"/>
                  <a:gd name="T73" fmla="*/ 234 h 326"/>
                  <a:gd name="T74" fmla="*/ 16 w 442"/>
                  <a:gd name="T75" fmla="*/ 234 h 326"/>
                  <a:gd name="T76" fmla="*/ 17 w 442"/>
                  <a:gd name="T77" fmla="*/ 233 h 326"/>
                  <a:gd name="T78" fmla="*/ 17 w 442"/>
                  <a:gd name="T79" fmla="*/ 233 h 326"/>
                  <a:gd name="T80" fmla="*/ 10 w 442"/>
                  <a:gd name="T81" fmla="*/ 163 h 326"/>
                  <a:gd name="T82" fmla="*/ 15 w 442"/>
                  <a:gd name="T83" fmla="*/ 98 h 326"/>
                  <a:gd name="T84" fmla="*/ 17 w 442"/>
                  <a:gd name="T85" fmla="*/ 93 h 326"/>
                  <a:gd name="T86" fmla="*/ 17 w 442"/>
                  <a:gd name="T87" fmla="*/ 93 h 326"/>
                  <a:gd name="T88" fmla="*/ 16 w 442"/>
                  <a:gd name="T89" fmla="*/ 92 h 326"/>
                  <a:gd name="T90" fmla="*/ 16 w 442"/>
                  <a:gd name="T91" fmla="*/ 92 h 326"/>
                  <a:gd name="T92" fmla="*/ 17 w 442"/>
                  <a:gd name="T93" fmla="*/ 93 h 326"/>
                  <a:gd name="T94" fmla="*/ 16 w 442"/>
                  <a:gd name="T95" fmla="*/ 93 h 326"/>
                  <a:gd name="T96" fmla="*/ 112 w 442"/>
                  <a:gd name="T97" fmla="*/ 91 h 326"/>
                  <a:gd name="T98" fmla="*/ 303 w 442"/>
                  <a:gd name="T99" fmla="*/ 91 h 326"/>
                  <a:gd name="T100" fmla="*/ 296 w 442"/>
                  <a:gd name="T101" fmla="*/ 62 h 326"/>
                  <a:gd name="T102" fmla="*/ 290 w 442"/>
                  <a:gd name="T103" fmla="*/ 11 h 326"/>
                  <a:gd name="T104" fmla="*/ 290 w 442"/>
                  <a:gd name="T105" fmla="*/ 4 h 326"/>
                  <a:gd name="T106" fmla="*/ 292 w 442"/>
                  <a:gd name="T107" fmla="*/ 8 h 326"/>
                  <a:gd name="T108" fmla="*/ 292 w 442"/>
                  <a:gd name="T109" fmla="*/ 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2" h="326">
                    <a:moveTo>
                      <a:pt x="291" y="4"/>
                    </a:moveTo>
                    <a:lnTo>
                      <a:pt x="291" y="0"/>
                    </a:lnTo>
                    <a:lnTo>
                      <a:pt x="289" y="0"/>
                    </a:lnTo>
                    <a:lnTo>
                      <a:pt x="287" y="0"/>
                    </a:lnTo>
                    <a:cubicBezTo>
                      <a:pt x="284" y="2"/>
                      <a:pt x="281" y="5"/>
                      <a:pt x="280" y="8"/>
                    </a:cubicBezTo>
                    <a:cubicBezTo>
                      <a:pt x="279" y="12"/>
                      <a:pt x="279" y="15"/>
                      <a:pt x="279" y="20"/>
                    </a:cubicBezTo>
                    <a:cubicBezTo>
                      <a:pt x="279" y="46"/>
                      <a:pt x="294" y="89"/>
                      <a:pt x="294" y="89"/>
                    </a:cubicBezTo>
                    <a:lnTo>
                      <a:pt x="299" y="88"/>
                    </a:lnTo>
                    <a:lnTo>
                      <a:pt x="299" y="84"/>
                    </a:lnTo>
                    <a:cubicBezTo>
                      <a:pt x="299" y="84"/>
                      <a:pt x="195" y="82"/>
                      <a:pt x="112" y="82"/>
                    </a:cubicBezTo>
                    <a:cubicBezTo>
                      <a:pt x="87" y="82"/>
                      <a:pt x="64" y="82"/>
                      <a:pt x="46" y="83"/>
                    </a:cubicBezTo>
                    <a:cubicBezTo>
                      <a:pt x="37" y="83"/>
                      <a:pt x="30" y="83"/>
                      <a:pt x="24" y="84"/>
                    </a:cubicBezTo>
                    <a:lnTo>
                      <a:pt x="17" y="84"/>
                    </a:lnTo>
                    <a:lnTo>
                      <a:pt x="12" y="86"/>
                    </a:lnTo>
                    <a:cubicBezTo>
                      <a:pt x="7" y="89"/>
                      <a:pt x="7" y="92"/>
                      <a:pt x="5" y="96"/>
                    </a:cubicBezTo>
                    <a:cubicBezTo>
                      <a:pt x="2" y="110"/>
                      <a:pt x="0" y="136"/>
                      <a:pt x="0" y="163"/>
                    </a:cubicBezTo>
                    <a:cubicBezTo>
                      <a:pt x="0" y="181"/>
                      <a:pt x="1" y="198"/>
                      <a:pt x="3" y="212"/>
                    </a:cubicBezTo>
                    <a:cubicBezTo>
                      <a:pt x="3" y="219"/>
                      <a:pt x="4" y="225"/>
                      <a:pt x="5" y="229"/>
                    </a:cubicBezTo>
                    <a:lnTo>
                      <a:pt x="8" y="235"/>
                    </a:lnTo>
                    <a:lnTo>
                      <a:pt x="12" y="240"/>
                    </a:lnTo>
                    <a:lnTo>
                      <a:pt x="17" y="241"/>
                    </a:lnTo>
                    <a:cubicBezTo>
                      <a:pt x="30" y="243"/>
                      <a:pt x="69" y="243"/>
                      <a:pt x="114" y="243"/>
                    </a:cubicBezTo>
                    <a:cubicBezTo>
                      <a:pt x="196" y="243"/>
                      <a:pt x="299" y="242"/>
                      <a:pt x="299" y="242"/>
                    </a:cubicBezTo>
                    <a:lnTo>
                      <a:pt x="299" y="237"/>
                    </a:lnTo>
                    <a:lnTo>
                      <a:pt x="294" y="236"/>
                    </a:lnTo>
                    <a:cubicBezTo>
                      <a:pt x="294" y="236"/>
                      <a:pt x="279" y="280"/>
                      <a:pt x="279" y="306"/>
                    </a:cubicBezTo>
                    <a:cubicBezTo>
                      <a:pt x="279" y="310"/>
                      <a:pt x="279" y="314"/>
                      <a:pt x="280" y="317"/>
                    </a:cubicBezTo>
                    <a:cubicBezTo>
                      <a:pt x="281" y="321"/>
                      <a:pt x="284" y="324"/>
                      <a:pt x="287" y="325"/>
                    </a:cubicBezTo>
                    <a:lnTo>
                      <a:pt x="292" y="326"/>
                    </a:lnTo>
                    <a:cubicBezTo>
                      <a:pt x="300" y="326"/>
                      <a:pt x="312" y="320"/>
                      <a:pt x="327" y="311"/>
                    </a:cubicBezTo>
                    <a:cubicBezTo>
                      <a:pt x="372" y="283"/>
                      <a:pt x="440" y="222"/>
                      <a:pt x="442" y="165"/>
                    </a:cubicBezTo>
                    <a:lnTo>
                      <a:pt x="437" y="165"/>
                    </a:lnTo>
                    <a:lnTo>
                      <a:pt x="437" y="169"/>
                    </a:lnTo>
                    <a:lnTo>
                      <a:pt x="441" y="168"/>
                    </a:lnTo>
                    <a:lnTo>
                      <a:pt x="442" y="165"/>
                    </a:lnTo>
                    <a:lnTo>
                      <a:pt x="442" y="160"/>
                    </a:lnTo>
                    <a:cubicBezTo>
                      <a:pt x="441" y="123"/>
                      <a:pt x="410" y="83"/>
                      <a:pt x="376" y="53"/>
                    </a:cubicBezTo>
                    <a:cubicBezTo>
                      <a:pt x="360" y="37"/>
                      <a:pt x="342" y="24"/>
                      <a:pt x="327" y="15"/>
                    </a:cubicBezTo>
                    <a:cubicBezTo>
                      <a:pt x="312" y="6"/>
                      <a:pt x="301" y="0"/>
                      <a:pt x="292" y="0"/>
                    </a:cubicBezTo>
                    <a:lnTo>
                      <a:pt x="291" y="0"/>
                    </a:lnTo>
                    <a:lnTo>
                      <a:pt x="291" y="4"/>
                    </a:lnTo>
                    <a:lnTo>
                      <a:pt x="292" y="8"/>
                    </a:lnTo>
                    <a:cubicBezTo>
                      <a:pt x="295" y="8"/>
                      <a:pt x="307" y="13"/>
                      <a:pt x="322" y="22"/>
                    </a:cubicBezTo>
                    <a:cubicBezTo>
                      <a:pt x="365" y="48"/>
                      <a:pt x="432" y="110"/>
                      <a:pt x="432" y="161"/>
                    </a:cubicBezTo>
                    <a:lnTo>
                      <a:pt x="437" y="160"/>
                    </a:lnTo>
                    <a:lnTo>
                      <a:pt x="432" y="160"/>
                    </a:lnTo>
                    <a:lnTo>
                      <a:pt x="432" y="165"/>
                    </a:lnTo>
                    <a:lnTo>
                      <a:pt x="437" y="165"/>
                    </a:lnTo>
                    <a:lnTo>
                      <a:pt x="437" y="161"/>
                    </a:lnTo>
                    <a:lnTo>
                      <a:pt x="432" y="165"/>
                    </a:lnTo>
                    <a:cubicBezTo>
                      <a:pt x="432" y="199"/>
                      <a:pt x="402" y="237"/>
                      <a:pt x="369" y="267"/>
                    </a:cubicBezTo>
                    <a:cubicBezTo>
                      <a:pt x="353" y="282"/>
                      <a:pt x="336" y="295"/>
                      <a:pt x="322" y="304"/>
                    </a:cubicBezTo>
                    <a:cubicBezTo>
                      <a:pt x="307" y="313"/>
                      <a:pt x="295" y="318"/>
                      <a:pt x="292" y="318"/>
                    </a:cubicBezTo>
                    <a:lnTo>
                      <a:pt x="291" y="318"/>
                    </a:lnTo>
                    <a:lnTo>
                      <a:pt x="291" y="318"/>
                    </a:lnTo>
                    <a:lnTo>
                      <a:pt x="291" y="318"/>
                    </a:lnTo>
                    <a:lnTo>
                      <a:pt x="291" y="318"/>
                    </a:lnTo>
                    <a:lnTo>
                      <a:pt x="291" y="318"/>
                    </a:lnTo>
                    <a:lnTo>
                      <a:pt x="290" y="315"/>
                    </a:lnTo>
                    <a:cubicBezTo>
                      <a:pt x="289" y="313"/>
                      <a:pt x="288" y="310"/>
                      <a:pt x="288" y="306"/>
                    </a:cubicBezTo>
                    <a:cubicBezTo>
                      <a:pt x="288" y="295"/>
                      <a:pt x="292" y="277"/>
                      <a:pt x="296" y="263"/>
                    </a:cubicBezTo>
                    <a:cubicBezTo>
                      <a:pt x="300" y="250"/>
                      <a:pt x="304" y="239"/>
                      <a:pt x="304" y="239"/>
                    </a:cubicBezTo>
                    <a:lnTo>
                      <a:pt x="303" y="235"/>
                    </a:lnTo>
                    <a:lnTo>
                      <a:pt x="299" y="233"/>
                    </a:lnTo>
                    <a:cubicBezTo>
                      <a:pt x="298" y="233"/>
                      <a:pt x="196" y="235"/>
                      <a:pt x="114" y="235"/>
                    </a:cubicBezTo>
                    <a:cubicBezTo>
                      <a:pt x="88" y="235"/>
                      <a:pt x="64" y="235"/>
                      <a:pt x="47" y="235"/>
                    </a:cubicBezTo>
                    <a:cubicBezTo>
                      <a:pt x="38" y="234"/>
                      <a:pt x="30" y="234"/>
                      <a:pt x="25" y="234"/>
                    </a:cubicBezTo>
                    <a:lnTo>
                      <a:pt x="18" y="233"/>
                    </a:lnTo>
                    <a:lnTo>
                      <a:pt x="17" y="233"/>
                    </a:lnTo>
                    <a:lnTo>
                      <a:pt x="16" y="233"/>
                    </a:lnTo>
                    <a:lnTo>
                      <a:pt x="16" y="234"/>
                    </a:lnTo>
                    <a:lnTo>
                      <a:pt x="17" y="233"/>
                    </a:lnTo>
                    <a:lnTo>
                      <a:pt x="16" y="233"/>
                    </a:lnTo>
                    <a:lnTo>
                      <a:pt x="16" y="234"/>
                    </a:lnTo>
                    <a:lnTo>
                      <a:pt x="17" y="233"/>
                    </a:lnTo>
                    <a:lnTo>
                      <a:pt x="16" y="234"/>
                    </a:lnTo>
                    <a:lnTo>
                      <a:pt x="17" y="233"/>
                    </a:lnTo>
                    <a:lnTo>
                      <a:pt x="17" y="233"/>
                    </a:lnTo>
                    <a:lnTo>
                      <a:pt x="16" y="234"/>
                    </a:lnTo>
                    <a:lnTo>
                      <a:pt x="17" y="233"/>
                    </a:lnTo>
                    <a:cubicBezTo>
                      <a:pt x="17" y="233"/>
                      <a:pt x="15" y="229"/>
                      <a:pt x="14" y="225"/>
                    </a:cubicBezTo>
                    <a:cubicBezTo>
                      <a:pt x="11" y="212"/>
                      <a:pt x="10" y="188"/>
                      <a:pt x="10" y="163"/>
                    </a:cubicBezTo>
                    <a:cubicBezTo>
                      <a:pt x="10" y="146"/>
                      <a:pt x="11" y="128"/>
                      <a:pt x="12" y="115"/>
                    </a:cubicBezTo>
                    <a:cubicBezTo>
                      <a:pt x="13" y="108"/>
                      <a:pt x="14" y="102"/>
                      <a:pt x="15" y="98"/>
                    </a:cubicBezTo>
                    <a:lnTo>
                      <a:pt x="17" y="94"/>
                    </a:lnTo>
                    <a:lnTo>
                      <a:pt x="17" y="93"/>
                    </a:lnTo>
                    <a:lnTo>
                      <a:pt x="16" y="92"/>
                    </a:lnTo>
                    <a:lnTo>
                      <a:pt x="17" y="93"/>
                    </a:lnTo>
                    <a:lnTo>
                      <a:pt x="17" y="93"/>
                    </a:lnTo>
                    <a:lnTo>
                      <a:pt x="16" y="92"/>
                    </a:lnTo>
                    <a:lnTo>
                      <a:pt x="17" y="93"/>
                    </a:lnTo>
                    <a:lnTo>
                      <a:pt x="16" y="92"/>
                    </a:lnTo>
                    <a:lnTo>
                      <a:pt x="16" y="93"/>
                    </a:lnTo>
                    <a:lnTo>
                      <a:pt x="17" y="93"/>
                    </a:lnTo>
                    <a:lnTo>
                      <a:pt x="16" y="92"/>
                    </a:lnTo>
                    <a:lnTo>
                      <a:pt x="16" y="93"/>
                    </a:lnTo>
                    <a:cubicBezTo>
                      <a:pt x="17" y="93"/>
                      <a:pt x="21" y="92"/>
                      <a:pt x="26" y="92"/>
                    </a:cubicBezTo>
                    <a:cubicBezTo>
                      <a:pt x="43" y="91"/>
                      <a:pt x="76" y="91"/>
                      <a:pt x="112" y="91"/>
                    </a:cubicBezTo>
                    <a:cubicBezTo>
                      <a:pt x="195" y="91"/>
                      <a:pt x="299" y="93"/>
                      <a:pt x="299" y="93"/>
                    </a:cubicBezTo>
                    <a:lnTo>
                      <a:pt x="303" y="91"/>
                    </a:lnTo>
                    <a:lnTo>
                      <a:pt x="304" y="87"/>
                    </a:lnTo>
                    <a:cubicBezTo>
                      <a:pt x="304" y="87"/>
                      <a:pt x="300" y="76"/>
                      <a:pt x="296" y="62"/>
                    </a:cubicBezTo>
                    <a:cubicBezTo>
                      <a:pt x="292" y="48"/>
                      <a:pt x="288" y="31"/>
                      <a:pt x="289" y="20"/>
                    </a:cubicBezTo>
                    <a:cubicBezTo>
                      <a:pt x="289" y="16"/>
                      <a:pt x="289" y="13"/>
                      <a:pt x="290" y="11"/>
                    </a:cubicBezTo>
                    <a:lnTo>
                      <a:pt x="291" y="8"/>
                    </a:lnTo>
                    <a:lnTo>
                      <a:pt x="290" y="4"/>
                    </a:lnTo>
                    <a:lnTo>
                      <a:pt x="291" y="8"/>
                    </a:lnTo>
                    <a:lnTo>
                      <a:pt x="292" y="8"/>
                    </a:lnTo>
                    <a:lnTo>
                      <a:pt x="291" y="4"/>
                    </a:lnTo>
                    <a:lnTo>
                      <a:pt x="292" y="8"/>
                    </a:lnTo>
                    <a:lnTo>
                      <a:pt x="291" y="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296" name="Picture 10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88" y="2377"/>
                <a:ext cx="105" cy="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8" name="Rectangle 1049"/>
              <p:cNvSpPr>
                <a:spLocks noChangeArrowheads="1"/>
              </p:cNvSpPr>
              <p:nvPr/>
            </p:nvSpPr>
            <p:spPr bwMode="auto">
              <a:xfrm>
                <a:off x="4844" y="2454"/>
                <a:ext cx="536" cy="323"/>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9" name="Freeform 1050"/>
              <p:cNvSpPr>
                <a:spLocks/>
              </p:cNvSpPr>
              <p:nvPr/>
            </p:nvSpPr>
            <p:spPr bwMode="auto">
              <a:xfrm>
                <a:off x="4841" y="2451"/>
                <a:ext cx="542" cy="330"/>
              </a:xfrm>
              <a:custGeom>
                <a:avLst/>
                <a:gdLst>
                  <a:gd name="T0" fmla="*/ 9 w 1425"/>
                  <a:gd name="T1" fmla="*/ 9 h 871"/>
                  <a:gd name="T2" fmla="*/ 9 w 1425"/>
                  <a:gd name="T3" fmla="*/ 19 h 871"/>
                  <a:gd name="T4" fmla="*/ 1406 w 1425"/>
                  <a:gd name="T5" fmla="*/ 19 h 871"/>
                  <a:gd name="T6" fmla="*/ 1406 w 1425"/>
                  <a:gd name="T7" fmla="*/ 851 h 871"/>
                  <a:gd name="T8" fmla="*/ 19 w 1425"/>
                  <a:gd name="T9" fmla="*/ 851 h 871"/>
                  <a:gd name="T10" fmla="*/ 19 w 1425"/>
                  <a:gd name="T11" fmla="*/ 9 h 871"/>
                  <a:gd name="T12" fmla="*/ 9 w 1425"/>
                  <a:gd name="T13" fmla="*/ 9 h 871"/>
                  <a:gd name="T14" fmla="*/ 9 w 1425"/>
                  <a:gd name="T15" fmla="*/ 19 h 871"/>
                  <a:gd name="T16" fmla="*/ 9 w 1425"/>
                  <a:gd name="T17" fmla="*/ 9 h 871"/>
                  <a:gd name="T18" fmla="*/ 0 w 1425"/>
                  <a:gd name="T19" fmla="*/ 9 h 871"/>
                  <a:gd name="T20" fmla="*/ 0 w 1425"/>
                  <a:gd name="T21" fmla="*/ 861 h 871"/>
                  <a:gd name="T22" fmla="*/ 3 w 1425"/>
                  <a:gd name="T23" fmla="*/ 868 h 871"/>
                  <a:gd name="T24" fmla="*/ 9 w 1425"/>
                  <a:gd name="T25" fmla="*/ 871 h 871"/>
                  <a:gd name="T26" fmla="*/ 1416 w 1425"/>
                  <a:gd name="T27" fmla="*/ 871 h 871"/>
                  <a:gd name="T28" fmla="*/ 1422 w 1425"/>
                  <a:gd name="T29" fmla="*/ 868 h 871"/>
                  <a:gd name="T30" fmla="*/ 1425 w 1425"/>
                  <a:gd name="T31" fmla="*/ 861 h 871"/>
                  <a:gd name="T32" fmla="*/ 1425 w 1425"/>
                  <a:gd name="T33" fmla="*/ 9 h 871"/>
                  <a:gd name="T34" fmla="*/ 1422 w 1425"/>
                  <a:gd name="T35" fmla="*/ 3 h 871"/>
                  <a:gd name="T36" fmla="*/ 1416 w 1425"/>
                  <a:gd name="T37" fmla="*/ 0 h 871"/>
                  <a:gd name="T38" fmla="*/ 9 w 1425"/>
                  <a:gd name="T39" fmla="*/ 0 h 871"/>
                  <a:gd name="T40" fmla="*/ 3 w 1425"/>
                  <a:gd name="T41" fmla="*/ 3 h 871"/>
                  <a:gd name="T42" fmla="*/ 0 w 1425"/>
                  <a:gd name="T43" fmla="*/ 9 h 871"/>
                  <a:gd name="T44" fmla="*/ 9 w 1425"/>
                  <a:gd name="T45" fmla="*/ 9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25" h="871">
                    <a:moveTo>
                      <a:pt x="9" y="9"/>
                    </a:moveTo>
                    <a:lnTo>
                      <a:pt x="9" y="19"/>
                    </a:lnTo>
                    <a:lnTo>
                      <a:pt x="1406" y="19"/>
                    </a:lnTo>
                    <a:lnTo>
                      <a:pt x="1406" y="851"/>
                    </a:lnTo>
                    <a:lnTo>
                      <a:pt x="19" y="851"/>
                    </a:lnTo>
                    <a:lnTo>
                      <a:pt x="19" y="9"/>
                    </a:lnTo>
                    <a:lnTo>
                      <a:pt x="9" y="9"/>
                    </a:lnTo>
                    <a:lnTo>
                      <a:pt x="9" y="19"/>
                    </a:lnTo>
                    <a:lnTo>
                      <a:pt x="9" y="9"/>
                    </a:lnTo>
                    <a:lnTo>
                      <a:pt x="0" y="9"/>
                    </a:lnTo>
                    <a:lnTo>
                      <a:pt x="0" y="861"/>
                    </a:lnTo>
                    <a:lnTo>
                      <a:pt x="3" y="868"/>
                    </a:lnTo>
                    <a:lnTo>
                      <a:pt x="9" y="871"/>
                    </a:lnTo>
                    <a:lnTo>
                      <a:pt x="1416" y="871"/>
                    </a:lnTo>
                    <a:lnTo>
                      <a:pt x="1422" y="868"/>
                    </a:lnTo>
                    <a:lnTo>
                      <a:pt x="1425" y="861"/>
                    </a:lnTo>
                    <a:lnTo>
                      <a:pt x="1425" y="9"/>
                    </a:lnTo>
                    <a:lnTo>
                      <a:pt x="1422" y="3"/>
                    </a:lnTo>
                    <a:lnTo>
                      <a:pt x="1416" y="0"/>
                    </a:lnTo>
                    <a:lnTo>
                      <a:pt x="9" y="0"/>
                    </a:lnTo>
                    <a:lnTo>
                      <a:pt x="3" y="3"/>
                    </a:lnTo>
                    <a:lnTo>
                      <a:pt x="0" y="9"/>
                    </a:lnTo>
                    <a:lnTo>
                      <a:pt x="9" y="9"/>
                    </a:lnTo>
                    <a:close/>
                  </a:path>
                </a:pathLst>
              </a:custGeom>
              <a:solidFill>
                <a:srgbClr val="323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0" name="Rectangle 1051"/>
              <p:cNvSpPr>
                <a:spLocks noChangeArrowheads="1"/>
              </p:cNvSpPr>
              <p:nvPr/>
            </p:nvSpPr>
            <p:spPr bwMode="auto">
              <a:xfrm>
                <a:off x="4922" y="2491"/>
                <a:ext cx="324"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2301" name="Rectangle 1052"/>
              <p:cNvSpPr>
                <a:spLocks noChangeArrowheads="1"/>
              </p:cNvSpPr>
              <p:nvPr/>
            </p:nvSpPr>
            <p:spPr bwMode="auto">
              <a:xfrm>
                <a:off x="4887" y="2604"/>
                <a:ext cx="36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Times New Roman" pitchFamily="18" charset="0"/>
                  </a:rPr>
                  <a:t>write unit</a:t>
                </a:r>
                <a:endParaRPr kumimoji="0" lang="en-US" sz="1800" b="0" i="0" u="none" strike="noStrike" cap="none" normalizeH="0" baseline="0" smtClean="0">
                  <a:ln>
                    <a:noFill/>
                  </a:ln>
                  <a:solidFill>
                    <a:schemeClr val="tx1"/>
                  </a:solidFill>
                  <a:effectLst/>
                  <a:latin typeface="Arial" pitchFamily="34" charset="0"/>
                </a:endParaRPr>
              </a:p>
            </p:txBody>
          </p:sp>
          <p:sp>
            <p:nvSpPr>
              <p:cNvPr id="2302" name="Freeform 1053"/>
              <p:cNvSpPr>
                <a:spLocks noEditPoints="1"/>
              </p:cNvSpPr>
              <p:nvPr/>
            </p:nvSpPr>
            <p:spPr bwMode="auto">
              <a:xfrm>
                <a:off x="4790" y="2570"/>
                <a:ext cx="51" cy="102"/>
              </a:xfrm>
              <a:custGeom>
                <a:avLst/>
                <a:gdLst>
                  <a:gd name="T0" fmla="*/ 82 w 134"/>
                  <a:gd name="T1" fmla="*/ 0 h 269"/>
                  <a:gd name="T2" fmla="*/ 134 w 134"/>
                  <a:gd name="T3" fmla="*/ 68 h 269"/>
                  <a:gd name="T4" fmla="*/ 134 w 134"/>
                  <a:gd name="T5" fmla="*/ 61 h 269"/>
                  <a:gd name="T6" fmla="*/ 82 w 134"/>
                  <a:gd name="T7" fmla="*/ 0 h 269"/>
                  <a:gd name="T8" fmla="*/ 134 w 134"/>
                  <a:gd name="T9" fmla="*/ 143 h 269"/>
                  <a:gd name="T10" fmla="*/ 28 w 134"/>
                  <a:gd name="T11" fmla="*/ 254 h 269"/>
                  <a:gd name="T12" fmla="*/ 0 w 134"/>
                  <a:gd name="T13" fmla="*/ 268 h 269"/>
                  <a:gd name="T14" fmla="*/ 1 w 134"/>
                  <a:gd name="T15" fmla="*/ 269 h 269"/>
                  <a:gd name="T16" fmla="*/ 3 w 134"/>
                  <a:gd name="T17" fmla="*/ 269 h 269"/>
                  <a:gd name="T18" fmla="*/ 134 w 134"/>
                  <a:gd name="T19" fmla="*/ 159 h 269"/>
                  <a:gd name="T20" fmla="*/ 134 w 134"/>
                  <a:gd name="T21" fmla="*/ 143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269">
                    <a:moveTo>
                      <a:pt x="82" y="0"/>
                    </a:moveTo>
                    <a:cubicBezTo>
                      <a:pt x="103" y="20"/>
                      <a:pt x="123" y="44"/>
                      <a:pt x="134" y="68"/>
                    </a:cubicBezTo>
                    <a:lnTo>
                      <a:pt x="134" y="61"/>
                    </a:lnTo>
                    <a:cubicBezTo>
                      <a:pt x="121" y="39"/>
                      <a:pt x="102" y="18"/>
                      <a:pt x="82" y="0"/>
                    </a:cubicBezTo>
                    <a:close/>
                    <a:moveTo>
                      <a:pt x="134" y="143"/>
                    </a:moveTo>
                    <a:cubicBezTo>
                      <a:pt x="114" y="188"/>
                      <a:pt x="63" y="231"/>
                      <a:pt x="28" y="254"/>
                    </a:cubicBezTo>
                    <a:cubicBezTo>
                      <a:pt x="17" y="261"/>
                      <a:pt x="7" y="266"/>
                      <a:pt x="0" y="268"/>
                    </a:cubicBezTo>
                    <a:cubicBezTo>
                      <a:pt x="0" y="268"/>
                      <a:pt x="1" y="268"/>
                      <a:pt x="1" y="269"/>
                    </a:cubicBezTo>
                    <a:cubicBezTo>
                      <a:pt x="2" y="269"/>
                      <a:pt x="3" y="269"/>
                      <a:pt x="3" y="269"/>
                    </a:cubicBezTo>
                    <a:cubicBezTo>
                      <a:pt x="22" y="269"/>
                      <a:pt x="100" y="216"/>
                      <a:pt x="134" y="159"/>
                    </a:cubicBezTo>
                    <a:lnTo>
                      <a:pt x="134" y="143"/>
                    </a:ln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3" name="Freeform 1054"/>
              <p:cNvSpPr>
                <a:spLocks/>
              </p:cNvSpPr>
              <p:nvPr/>
            </p:nvSpPr>
            <p:spPr bwMode="auto">
              <a:xfrm>
                <a:off x="4841" y="2593"/>
                <a:ext cx="5" cy="37"/>
              </a:xfrm>
              <a:custGeom>
                <a:avLst/>
                <a:gdLst>
                  <a:gd name="T0" fmla="*/ 0 w 15"/>
                  <a:gd name="T1" fmla="*/ 0 h 98"/>
                  <a:gd name="T2" fmla="*/ 0 w 15"/>
                  <a:gd name="T3" fmla="*/ 7 h 98"/>
                  <a:gd name="T4" fmla="*/ 9 w 15"/>
                  <a:gd name="T5" fmla="*/ 42 h 98"/>
                  <a:gd name="T6" fmla="*/ 9 w 15"/>
                  <a:gd name="T7" fmla="*/ 47 h 98"/>
                  <a:gd name="T8" fmla="*/ 8 w 15"/>
                  <a:gd name="T9" fmla="*/ 48 h 98"/>
                  <a:gd name="T10" fmla="*/ 0 w 15"/>
                  <a:gd name="T11" fmla="*/ 82 h 98"/>
                  <a:gd name="T12" fmla="*/ 0 w 15"/>
                  <a:gd name="T13" fmla="*/ 98 h 98"/>
                  <a:gd name="T14" fmla="*/ 15 w 15"/>
                  <a:gd name="T15" fmla="*/ 51 h 98"/>
                  <a:gd name="T16" fmla="*/ 15 w 15"/>
                  <a:gd name="T17" fmla="*/ 46 h 98"/>
                  <a:gd name="T18" fmla="*/ 0 w 15"/>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98">
                    <a:moveTo>
                      <a:pt x="0" y="0"/>
                    </a:moveTo>
                    <a:lnTo>
                      <a:pt x="0" y="7"/>
                    </a:lnTo>
                    <a:cubicBezTo>
                      <a:pt x="5" y="19"/>
                      <a:pt x="8" y="30"/>
                      <a:pt x="9" y="42"/>
                    </a:cubicBezTo>
                    <a:lnTo>
                      <a:pt x="9" y="47"/>
                    </a:lnTo>
                    <a:lnTo>
                      <a:pt x="8" y="48"/>
                    </a:lnTo>
                    <a:cubicBezTo>
                      <a:pt x="8" y="59"/>
                      <a:pt x="5" y="71"/>
                      <a:pt x="0" y="82"/>
                    </a:cubicBezTo>
                    <a:lnTo>
                      <a:pt x="0" y="98"/>
                    </a:lnTo>
                    <a:cubicBezTo>
                      <a:pt x="9" y="82"/>
                      <a:pt x="15" y="66"/>
                      <a:pt x="15" y="51"/>
                    </a:cubicBezTo>
                    <a:lnTo>
                      <a:pt x="15" y="46"/>
                    </a:lnTo>
                    <a:cubicBezTo>
                      <a:pt x="15" y="31"/>
                      <a:pt x="9" y="15"/>
                      <a:pt x="0" y="0"/>
                    </a:cubicBezTo>
                    <a:close/>
                  </a:path>
                </a:pathLst>
              </a:custGeom>
              <a:solidFill>
                <a:srgbClr val="24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4" name="Freeform 1055"/>
              <p:cNvSpPr>
                <a:spLocks/>
              </p:cNvSpPr>
              <p:nvPr/>
            </p:nvSpPr>
            <p:spPr bwMode="auto">
              <a:xfrm>
                <a:off x="4677" y="2550"/>
                <a:ext cx="165" cy="123"/>
              </a:xfrm>
              <a:custGeom>
                <a:avLst/>
                <a:gdLst>
                  <a:gd name="T0" fmla="*/ 289 w 435"/>
                  <a:gd name="T1" fmla="*/ 0 h 325"/>
                  <a:gd name="T2" fmla="*/ 287 w 435"/>
                  <a:gd name="T3" fmla="*/ 1 h 325"/>
                  <a:gd name="T4" fmla="*/ 297 w 435"/>
                  <a:gd name="T5" fmla="*/ 85 h 325"/>
                  <a:gd name="T6" fmla="*/ 12 w 435"/>
                  <a:gd name="T7" fmla="*/ 86 h 325"/>
                  <a:gd name="T8" fmla="*/ 12 w 435"/>
                  <a:gd name="T9" fmla="*/ 233 h 325"/>
                  <a:gd name="T10" fmla="*/ 296 w 435"/>
                  <a:gd name="T11" fmla="*/ 234 h 325"/>
                  <a:gd name="T12" fmla="*/ 287 w 435"/>
                  <a:gd name="T13" fmla="*/ 318 h 325"/>
                  <a:gd name="T14" fmla="*/ 435 w 435"/>
                  <a:gd name="T15" fmla="*/ 162 h 325"/>
                  <a:gd name="T16" fmla="*/ 435 w 435"/>
                  <a:gd name="T17" fmla="*/ 157 h 325"/>
                  <a:gd name="T18" fmla="*/ 289 w 435"/>
                  <a:gd name="T19"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325">
                    <a:moveTo>
                      <a:pt x="289" y="0"/>
                    </a:moveTo>
                    <a:lnTo>
                      <a:pt x="287" y="1"/>
                    </a:lnTo>
                    <a:cubicBezTo>
                      <a:pt x="270" y="8"/>
                      <a:pt x="297" y="85"/>
                      <a:pt x="297" y="85"/>
                    </a:cubicBezTo>
                    <a:cubicBezTo>
                      <a:pt x="297" y="85"/>
                      <a:pt x="24" y="80"/>
                      <a:pt x="12" y="86"/>
                    </a:cubicBezTo>
                    <a:cubicBezTo>
                      <a:pt x="0" y="92"/>
                      <a:pt x="0" y="227"/>
                      <a:pt x="12" y="233"/>
                    </a:cubicBezTo>
                    <a:cubicBezTo>
                      <a:pt x="24" y="239"/>
                      <a:pt x="296" y="234"/>
                      <a:pt x="296" y="234"/>
                    </a:cubicBezTo>
                    <a:cubicBezTo>
                      <a:pt x="296" y="234"/>
                      <a:pt x="270" y="311"/>
                      <a:pt x="287" y="318"/>
                    </a:cubicBezTo>
                    <a:cubicBezTo>
                      <a:pt x="304" y="325"/>
                      <a:pt x="433" y="236"/>
                      <a:pt x="435" y="162"/>
                    </a:cubicBezTo>
                    <a:lnTo>
                      <a:pt x="435" y="157"/>
                    </a:lnTo>
                    <a:cubicBezTo>
                      <a:pt x="433" y="86"/>
                      <a:pt x="312" y="0"/>
                      <a:pt x="289"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5" name="Freeform 1056"/>
              <p:cNvSpPr>
                <a:spLocks/>
              </p:cNvSpPr>
              <p:nvPr/>
            </p:nvSpPr>
            <p:spPr bwMode="auto">
              <a:xfrm>
                <a:off x="4676" y="2548"/>
                <a:ext cx="168" cy="124"/>
              </a:xfrm>
              <a:custGeom>
                <a:avLst/>
                <a:gdLst>
                  <a:gd name="T0" fmla="*/ 290 w 442"/>
                  <a:gd name="T1" fmla="*/ 0 h 327"/>
                  <a:gd name="T2" fmla="*/ 287 w 442"/>
                  <a:gd name="T3" fmla="*/ 1 h 327"/>
                  <a:gd name="T4" fmla="*/ 278 w 442"/>
                  <a:gd name="T5" fmla="*/ 21 h 327"/>
                  <a:gd name="T6" fmla="*/ 299 w 442"/>
                  <a:gd name="T7" fmla="*/ 89 h 327"/>
                  <a:gd name="T8" fmla="*/ 114 w 442"/>
                  <a:gd name="T9" fmla="*/ 83 h 327"/>
                  <a:gd name="T10" fmla="*/ 24 w 442"/>
                  <a:gd name="T11" fmla="*/ 84 h 327"/>
                  <a:gd name="T12" fmla="*/ 12 w 442"/>
                  <a:gd name="T13" fmla="*/ 86 h 327"/>
                  <a:gd name="T14" fmla="*/ 2 w 442"/>
                  <a:gd name="T15" fmla="*/ 120 h 327"/>
                  <a:gd name="T16" fmla="*/ 2 w 442"/>
                  <a:gd name="T17" fmla="*/ 213 h 327"/>
                  <a:gd name="T18" fmla="*/ 7 w 442"/>
                  <a:gd name="T19" fmla="*/ 236 h 327"/>
                  <a:gd name="T20" fmla="*/ 17 w 442"/>
                  <a:gd name="T21" fmla="*/ 242 h 327"/>
                  <a:gd name="T22" fmla="*/ 299 w 442"/>
                  <a:gd name="T23" fmla="*/ 243 h 327"/>
                  <a:gd name="T24" fmla="*/ 294 w 442"/>
                  <a:gd name="T25" fmla="*/ 237 h 327"/>
                  <a:gd name="T26" fmla="*/ 280 w 442"/>
                  <a:gd name="T27" fmla="*/ 318 h 327"/>
                  <a:gd name="T28" fmla="*/ 291 w 442"/>
                  <a:gd name="T29" fmla="*/ 327 h 327"/>
                  <a:gd name="T30" fmla="*/ 442 w 442"/>
                  <a:gd name="T31" fmla="*/ 166 h 327"/>
                  <a:gd name="T32" fmla="*/ 437 w 442"/>
                  <a:gd name="T33" fmla="*/ 170 h 327"/>
                  <a:gd name="T34" fmla="*/ 442 w 442"/>
                  <a:gd name="T35" fmla="*/ 166 h 327"/>
                  <a:gd name="T36" fmla="*/ 376 w 442"/>
                  <a:gd name="T37" fmla="*/ 53 h 327"/>
                  <a:gd name="T38" fmla="*/ 291 w 442"/>
                  <a:gd name="T39" fmla="*/ 0 h 327"/>
                  <a:gd name="T40" fmla="*/ 291 w 442"/>
                  <a:gd name="T41" fmla="*/ 4 h 327"/>
                  <a:gd name="T42" fmla="*/ 321 w 442"/>
                  <a:gd name="T43" fmla="*/ 23 h 327"/>
                  <a:gd name="T44" fmla="*/ 437 w 442"/>
                  <a:gd name="T45" fmla="*/ 161 h 327"/>
                  <a:gd name="T46" fmla="*/ 432 w 442"/>
                  <a:gd name="T47" fmla="*/ 166 h 327"/>
                  <a:gd name="T48" fmla="*/ 437 w 442"/>
                  <a:gd name="T49" fmla="*/ 162 h 327"/>
                  <a:gd name="T50" fmla="*/ 369 w 442"/>
                  <a:gd name="T51" fmla="*/ 268 h 327"/>
                  <a:gd name="T52" fmla="*/ 291 w 442"/>
                  <a:gd name="T53" fmla="*/ 318 h 327"/>
                  <a:gd name="T54" fmla="*/ 291 w 442"/>
                  <a:gd name="T55" fmla="*/ 319 h 327"/>
                  <a:gd name="T56" fmla="*/ 291 w 442"/>
                  <a:gd name="T57" fmla="*/ 319 h 327"/>
                  <a:gd name="T58" fmla="*/ 289 w 442"/>
                  <a:gd name="T59" fmla="*/ 316 h 327"/>
                  <a:gd name="T60" fmla="*/ 295 w 442"/>
                  <a:gd name="T61" fmla="*/ 264 h 327"/>
                  <a:gd name="T62" fmla="*/ 302 w 442"/>
                  <a:gd name="T63" fmla="*/ 236 h 327"/>
                  <a:gd name="T64" fmla="*/ 114 w 442"/>
                  <a:gd name="T65" fmla="*/ 236 h 327"/>
                  <a:gd name="T66" fmla="*/ 25 w 442"/>
                  <a:gd name="T67" fmla="*/ 234 h 327"/>
                  <a:gd name="T68" fmla="*/ 16 w 442"/>
                  <a:gd name="T69" fmla="*/ 233 h 327"/>
                  <a:gd name="T70" fmla="*/ 15 w 442"/>
                  <a:gd name="T71" fmla="*/ 234 h 327"/>
                  <a:gd name="T72" fmla="*/ 15 w 442"/>
                  <a:gd name="T73" fmla="*/ 234 h 327"/>
                  <a:gd name="T74" fmla="*/ 15 w 442"/>
                  <a:gd name="T75" fmla="*/ 234 h 327"/>
                  <a:gd name="T76" fmla="*/ 16 w 442"/>
                  <a:gd name="T77" fmla="*/ 233 h 327"/>
                  <a:gd name="T78" fmla="*/ 17 w 442"/>
                  <a:gd name="T79" fmla="*/ 234 h 327"/>
                  <a:gd name="T80" fmla="*/ 10 w 442"/>
                  <a:gd name="T81" fmla="*/ 164 h 327"/>
                  <a:gd name="T82" fmla="*/ 15 w 442"/>
                  <a:gd name="T83" fmla="*/ 99 h 327"/>
                  <a:gd name="T84" fmla="*/ 17 w 442"/>
                  <a:gd name="T85" fmla="*/ 94 h 327"/>
                  <a:gd name="T86" fmla="*/ 16 w 442"/>
                  <a:gd name="T87" fmla="*/ 94 h 327"/>
                  <a:gd name="T88" fmla="*/ 16 w 442"/>
                  <a:gd name="T89" fmla="*/ 93 h 327"/>
                  <a:gd name="T90" fmla="*/ 16 w 442"/>
                  <a:gd name="T91" fmla="*/ 93 h 327"/>
                  <a:gd name="T92" fmla="*/ 16 w 442"/>
                  <a:gd name="T93" fmla="*/ 94 h 327"/>
                  <a:gd name="T94" fmla="*/ 16 w 442"/>
                  <a:gd name="T95" fmla="*/ 94 h 327"/>
                  <a:gd name="T96" fmla="*/ 114 w 442"/>
                  <a:gd name="T97" fmla="*/ 91 h 327"/>
                  <a:gd name="T98" fmla="*/ 302 w 442"/>
                  <a:gd name="T99" fmla="*/ 91 h 327"/>
                  <a:gd name="T100" fmla="*/ 296 w 442"/>
                  <a:gd name="T101" fmla="*/ 63 h 327"/>
                  <a:gd name="T102" fmla="*/ 289 w 442"/>
                  <a:gd name="T103" fmla="*/ 12 h 327"/>
                  <a:gd name="T104" fmla="*/ 289 w 442"/>
                  <a:gd name="T105" fmla="*/ 5 h 327"/>
                  <a:gd name="T106" fmla="*/ 292 w 442"/>
                  <a:gd name="T107" fmla="*/ 9 h 327"/>
                  <a:gd name="T108" fmla="*/ 291 w 442"/>
                  <a:gd name="T109" fmla="*/ 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2" h="327">
                    <a:moveTo>
                      <a:pt x="291" y="4"/>
                    </a:moveTo>
                    <a:lnTo>
                      <a:pt x="290" y="0"/>
                    </a:lnTo>
                    <a:lnTo>
                      <a:pt x="288" y="1"/>
                    </a:lnTo>
                    <a:lnTo>
                      <a:pt x="287" y="1"/>
                    </a:lnTo>
                    <a:cubicBezTo>
                      <a:pt x="283" y="3"/>
                      <a:pt x="281" y="6"/>
                      <a:pt x="280" y="9"/>
                    </a:cubicBezTo>
                    <a:cubicBezTo>
                      <a:pt x="279" y="12"/>
                      <a:pt x="278" y="16"/>
                      <a:pt x="278" y="21"/>
                    </a:cubicBezTo>
                    <a:cubicBezTo>
                      <a:pt x="278" y="46"/>
                      <a:pt x="294" y="90"/>
                      <a:pt x="294" y="90"/>
                    </a:cubicBezTo>
                    <a:lnTo>
                      <a:pt x="299" y="89"/>
                    </a:lnTo>
                    <a:lnTo>
                      <a:pt x="299" y="85"/>
                    </a:lnTo>
                    <a:cubicBezTo>
                      <a:pt x="299" y="85"/>
                      <a:pt x="196" y="83"/>
                      <a:pt x="114" y="83"/>
                    </a:cubicBezTo>
                    <a:cubicBezTo>
                      <a:pt x="88" y="83"/>
                      <a:pt x="64" y="83"/>
                      <a:pt x="46" y="84"/>
                    </a:cubicBezTo>
                    <a:cubicBezTo>
                      <a:pt x="37" y="84"/>
                      <a:pt x="29" y="84"/>
                      <a:pt x="24" y="84"/>
                    </a:cubicBezTo>
                    <a:lnTo>
                      <a:pt x="17" y="85"/>
                    </a:lnTo>
                    <a:lnTo>
                      <a:pt x="12" y="86"/>
                    </a:lnTo>
                    <a:lnTo>
                      <a:pt x="7" y="91"/>
                    </a:lnTo>
                    <a:cubicBezTo>
                      <a:pt x="4" y="97"/>
                      <a:pt x="3" y="107"/>
                      <a:pt x="2" y="120"/>
                    </a:cubicBezTo>
                    <a:cubicBezTo>
                      <a:pt x="1" y="133"/>
                      <a:pt x="0" y="149"/>
                      <a:pt x="0" y="164"/>
                    </a:cubicBezTo>
                    <a:cubicBezTo>
                      <a:pt x="0" y="182"/>
                      <a:pt x="1" y="199"/>
                      <a:pt x="2" y="213"/>
                    </a:cubicBezTo>
                    <a:cubicBezTo>
                      <a:pt x="3" y="220"/>
                      <a:pt x="4" y="226"/>
                      <a:pt x="5" y="231"/>
                    </a:cubicBezTo>
                    <a:lnTo>
                      <a:pt x="7" y="236"/>
                    </a:lnTo>
                    <a:lnTo>
                      <a:pt x="11" y="241"/>
                    </a:lnTo>
                    <a:lnTo>
                      <a:pt x="17" y="242"/>
                    </a:lnTo>
                    <a:cubicBezTo>
                      <a:pt x="30" y="244"/>
                      <a:pt x="68" y="244"/>
                      <a:pt x="114" y="244"/>
                    </a:cubicBezTo>
                    <a:cubicBezTo>
                      <a:pt x="196" y="244"/>
                      <a:pt x="299" y="243"/>
                      <a:pt x="299" y="243"/>
                    </a:cubicBezTo>
                    <a:lnTo>
                      <a:pt x="298" y="238"/>
                    </a:lnTo>
                    <a:lnTo>
                      <a:pt x="294" y="237"/>
                    </a:lnTo>
                    <a:cubicBezTo>
                      <a:pt x="294" y="237"/>
                      <a:pt x="278" y="281"/>
                      <a:pt x="278" y="307"/>
                    </a:cubicBezTo>
                    <a:cubicBezTo>
                      <a:pt x="278" y="311"/>
                      <a:pt x="279" y="315"/>
                      <a:pt x="280" y="318"/>
                    </a:cubicBezTo>
                    <a:cubicBezTo>
                      <a:pt x="281" y="321"/>
                      <a:pt x="283" y="325"/>
                      <a:pt x="287" y="326"/>
                    </a:cubicBezTo>
                    <a:lnTo>
                      <a:pt x="291" y="327"/>
                    </a:lnTo>
                    <a:cubicBezTo>
                      <a:pt x="300" y="327"/>
                      <a:pt x="312" y="321"/>
                      <a:pt x="327" y="312"/>
                    </a:cubicBezTo>
                    <a:cubicBezTo>
                      <a:pt x="371" y="284"/>
                      <a:pt x="440" y="223"/>
                      <a:pt x="442" y="166"/>
                    </a:cubicBezTo>
                    <a:lnTo>
                      <a:pt x="437" y="166"/>
                    </a:lnTo>
                    <a:lnTo>
                      <a:pt x="437" y="170"/>
                    </a:lnTo>
                    <a:lnTo>
                      <a:pt x="440" y="169"/>
                    </a:lnTo>
                    <a:lnTo>
                      <a:pt x="442" y="166"/>
                    </a:lnTo>
                    <a:lnTo>
                      <a:pt x="442" y="161"/>
                    </a:lnTo>
                    <a:cubicBezTo>
                      <a:pt x="441" y="124"/>
                      <a:pt x="409" y="84"/>
                      <a:pt x="376" y="53"/>
                    </a:cubicBezTo>
                    <a:cubicBezTo>
                      <a:pt x="359" y="38"/>
                      <a:pt x="342" y="25"/>
                      <a:pt x="327" y="16"/>
                    </a:cubicBezTo>
                    <a:cubicBezTo>
                      <a:pt x="312" y="6"/>
                      <a:pt x="300" y="1"/>
                      <a:pt x="291" y="0"/>
                    </a:cubicBezTo>
                    <a:lnTo>
                      <a:pt x="290" y="0"/>
                    </a:lnTo>
                    <a:lnTo>
                      <a:pt x="291" y="4"/>
                    </a:lnTo>
                    <a:lnTo>
                      <a:pt x="291" y="9"/>
                    </a:lnTo>
                    <a:cubicBezTo>
                      <a:pt x="295" y="9"/>
                      <a:pt x="307" y="13"/>
                      <a:pt x="321" y="23"/>
                    </a:cubicBezTo>
                    <a:cubicBezTo>
                      <a:pt x="364" y="49"/>
                      <a:pt x="431" y="111"/>
                      <a:pt x="432" y="161"/>
                    </a:cubicBezTo>
                    <a:lnTo>
                      <a:pt x="437" y="161"/>
                    </a:lnTo>
                    <a:lnTo>
                      <a:pt x="432" y="161"/>
                    </a:lnTo>
                    <a:lnTo>
                      <a:pt x="432" y="166"/>
                    </a:lnTo>
                    <a:lnTo>
                      <a:pt x="437" y="166"/>
                    </a:lnTo>
                    <a:lnTo>
                      <a:pt x="437" y="162"/>
                    </a:lnTo>
                    <a:lnTo>
                      <a:pt x="432" y="166"/>
                    </a:lnTo>
                    <a:cubicBezTo>
                      <a:pt x="431" y="199"/>
                      <a:pt x="402" y="238"/>
                      <a:pt x="369" y="268"/>
                    </a:cubicBezTo>
                    <a:cubicBezTo>
                      <a:pt x="353" y="283"/>
                      <a:pt x="335" y="296"/>
                      <a:pt x="321" y="305"/>
                    </a:cubicBezTo>
                    <a:cubicBezTo>
                      <a:pt x="307" y="314"/>
                      <a:pt x="295" y="319"/>
                      <a:pt x="291" y="318"/>
                    </a:cubicBezTo>
                    <a:lnTo>
                      <a:pt x="291" y="318"/>
                    </a:lnTo>
                    <a:lnTo>
                      <a:pt x="291" y="319"/>
                    </a:lnTo>
                    <a:lnTo>
                      <a:pt x="291" y="318"/>
                    </a:lnTo>
                    <a:lnTo>
                      <a:pt x="291" y="319"/>
                    </a:lnTo>
                    <a:lnTo>
                      <a:pt x="291" y="318"/>
                    </a:lnTo>
                    <a:lnTo>
                      <a:pt x="289" y="316"/>
                    </a:lnTo>
                    <a:cubicBezTo>
                      <a:pt x="288" y="314"/>
                      <a:pt x="288" y="311"/>
                      <a:pt x="288" y="307"/>
                    </a:cubicBezTo>
                    <a:cubicBezTo>
                      <a:pt x="288" y="295"/>
                      <a:pt x="292" y="278"/>
                      <a:pt x="295" y="264"/>
                    </a:cubicBezTo>
                    <a:cubicBezTo>
                      <a:pt x="299" y="251"/>
                      <a:pt x="303" y="240"/>
                      <a:pt x="303" y="239"/>
                    </a:cubicBezTo>
                    <a:lnTo>
                      <a:pt x="302" y="236"/>
                    </a:lnTo>
                    <a:lnTo>
                      <a:pt x="298" y="234"/>
                    </a:lnTo>
                    <a:cubicBezTo>
                      <a:pt x="298" y="234"/>
                      <a:pt x="196" y="236"/>
                      <a:pt x="114" y="236"/>
                    </a:cubicBezTo>
                    <a:cubicBezTo>
                      <a:pt x="88" y="236"/>
                      <a:pt x="64" y="236"/>
                      <a:pt x="46" y="235"/>
                    </a:cubicBezTo>
                    <a:cubicBezTo>
                      <a:pt x="37" y="235"/>
                      <a:pt x="30" y="235"/>
                      <a:pt x="25" y="234"/>
                    </a:cubicBezTo>
                    <a:lnTo>
                      <a:pt x="18" y="234"/>
                    </a:lnTo>
                    <a:lnTo>
                      <a:pt x="16" y="233"/>
                    </a:lnTo>
                    <a:lnTo>
                      <a:pt x="16" y="233"/>
                    </a:lnTo>
                    <a:lnTo>
                      <a:pt x="15" y="234"/>
                    </a:lnTo>
                    <a:lnTo>
                      <a:pt x="16" y="233"/>
                    </a:lnTo>
                    <a:lnTo>
                      <a:pt x="15" y="234"/>
                    </a:lnTo>
                    <a:lnTo>
                      <a:pt x="16" y="233"/>
                    </a:lnTo>
                    <a:lnTo>
                      <a:pt x="15" y="234"/>
                    </a:lnTo>
                    <a:lnTo>
                      <a:pt x="17" y="234"/>
                    </a:lnTo>
                    <a:lnTo>
                      <a:pt x="16" y="233"/>
                    </a:lnTo>
                    <a:lnTo>
                      <a:pt x="15" y="234"/>
                    </a:lnTo>
                    <a:lnTo>
                      <a:pt x="17" y="234"/>
                    </a:lnTo>
                    <a:cubicBezTo>
                      <a:pt x="16" y="233"/>
                      <a:pt x="15" y="230"/>
                      <a:pt x="14" y="226"/>
                    </a:cubicBezTo>
                    <a:cubicBezTo>
                      <a:pt x="11" y="213"/>
                      <a:pt x="10" y="189"/>
                      <a:pt x="10" y="164"/>
                    </a:cubicBezTo>
                    <a:cubicBezTo>
                      <a:pt x="10" y="146"/>
                      <a:pt x="10" y="129"/>
                      <a:pt x="12" y="115"/>
                    </a:cubicBezTo>
                    <a:cubicBezTo>
                      <a:pt x="13" y="109"/>
                      <a:pt x="14" y="103"/>
                      <a:pt x="15" y="99"/>
                    </a:cubicBezTo>
                    <a:lnTo>
                      <a:pt x="16" y="94"/>
                    </a:lnTo>
                    <a:lnTo>
                      <a:pt x="17" y="94"/>
                    </a:lnTo>
                    <a:lnTo>
                      <a:pt x="16" y="93"/>
                    </a:lnTo>
                    <a:lnTo>
                      <a:pt x="16" y="94"/>
                    </a:lnTo>
                    <a:lnTo>
                      <a:pt x="17" y="94"/>
                    </a:lnTo>
                    <a:lnTo>
                      <a:pt x="16" y="93"/>
                    </a:lnTo>
                    <a:lnTo>
                      <a:pt x="16" y="94"/>
                    </a:lnTo>
                    <a:lnTo>
                      <a:pt x="16" y="93"/>
                    </a:lnTo>
                    <a:lnTo>
                      <a:pt x="16" y="94"/>
                    </a:lnTo>
                    <a:lnTo>
                      <a:pt x="16" y="94"/>
                    </a:lnTo>
                    <a:lnTo>
                      <a:pt x="16" y="93"/>
                    </a:lnTo>
                    <a:lnTo>
                      <a:pt x="16" y="94"/>
                    </a:lnTo>
                    <a:cubicBezTo>
                      <a:pt x="17" y="94"/>
                      <a:pt x="21" y="93"/>
                      <a:pt x="26" y="93"/>
                    </a:cubicBezTo>
                    <a:cubicBezTo>
                      <a:pt x="43" y="92"/>
                      <a:pt x="76" y="91"/>
                      <a:pt x="114" y="91"/>
                    </a:cubicBezTo>
                    <a:cubicBezTo>
                      <a:pt x="196" y="91"/>
                      <a:pt x="298" y="93"/>
                      <a:pt x="298" y="93"/>
                    </a:cubicBezTo>
                    <a:lnTo>
                      <a:pt x="302" y="91"/>
                    </a:lnTo>
                    <a:lnTo>
                      <a:pt x="303" y="88"/>
                    </a:lnTo>
                    <a:cubicBezTo>
                      <a:pt x="303" y="88"/>
                      <a:pt x="299" y="77"/>
                      <a:pt x="296" y="63"/>
                    </a:cubicBezTo>
                    <a:cubicBezTo>
                      <a:pt x="292" y="49"/>
                      <a:pt x="288" y="32"/>
                      <a:pt x="288" y="21"/>
                    </a:cubicBezTo>
                    <a:cubicBezTo>
                      <a:pt x="288" y="17"/>
                      <a:pt x="288" y="14"/>
                      <a:pt x="289" y="12"/>
                    </a:cubicBezTo>
                    <a:lnTo>
                      <a:pt x="291" y="9"/>
                    </a:lnTo>
                    <a:lnTo>
                      <a:pt x="289" y="5"/>
                    </a:lnTo>
                    <a:lnTo>
                      <a:pt x="290" y="9"/>
                    </a:lnTo>
                    <a:lnTo>
                      <a:pt x="292" y="9"/>
                    </a:lnTo>
                    <a:lnTo>
                      <a:pt x="291" y="4"/>
                    </a:lnTo>
                    <a:lnTo>
                      <a:pt x="291" y="9"/>
                    </a:lnTo>
                    <a:lnTo>
                      <a:pt x="291" y="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81" name="Picture 10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68" y="2586"/>
                <a:ext cx="114"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10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68" y="2577"/>
                <a:ext cx="44" cy="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6" name="Freeform 1059"/>
              <p:cNvSpPr>
                <a:spLocks/>
              </p:cNvSpPr>
              <p:nvPr/>
            </p:nvSpPr>
            <p:spPr bwMode="auto">
              <a:xfrm>
                <a:off x="2753" y="2244"/>
                <a:ext cx="45" cy="27"/>
              </a:xfrm>
              <a:custGeom>
                <a:avLst/>
                <a:gdLst>
                  <a:gd name="T0" fmla="*/ 118 w 118"/>
                  <a:gd name="T1" fmla="*/ 71 h 71"/>
                  <a:gd name="T2" fmla="*/ 118 w 118"/>
                  <a:gd name="T3" fmla="*/ 62 h 71"/>
                  <a:gd name="T4" fmla="*/ 0 w 118"/>
                  <a:gd name="T5" fmla="*/ 0 h 71"/>
                  <a:gd name="T6" fmla="*/ 118 w 118"/>
                  <a:gd name="T7" fmla="*/ 71 h 71"/>
                </a:gdLst>
                <a:ahLst/>
                <a:cxnLst>
                  <a:cxn ang="0">
                    <a:pos x="T0" y="T1"/>
                  </a:cxn>
                  <a:cxn ang="0">
                    <a:pos x="T2" y="T3"/>
                  </a:cxn>
                  <a:cxn ang="0">
                    <a:pos x="T4" y="T5"/>
                  </a:cxn>
                  <a:cxn ang="0">
                    <a:pos x="T6" y="T7"/>
                  </a:cxn>
                </a:cxnLst>
                <a:rect l="0" t="0" r="r" b="b"/>
                <a:pathLst>
                  <a:path w="118" h="71">
                    <a:moveTo>
                      <a:pt x="118" y="71"/>
                    </a:moveTo>
                    <a:lnTo>
                      <a:pt x="118" y="62"/>
                    </a:lnTo>
                    <a:cubicBezTo>
                      <a:pt x="90" y="40"/>
                      <a:pt x="46" y="18"/>
                      <a:pt x="0" y="0"/>
                    </a:cubicBezTo>
                    <a:cubicBezTo>
                      <a:pt x="50" y="21"/>
                      <a:pt x="95" y="46"/>
                      <a:pt x="118" y="71"/>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7" name="Freeform 1060"/>
              <p:cNvSpPr>
                <a:spLocks/>
              </p:cNvSpPr>
              <p:nvPr/>
            </p:nvSpPr>
            <p:spPr bwMode="auto">
              <a:xfrm>
                <a:off x="2768" y="2295"/>
                <a:ext cx="30" cy="23"/>
              </a:xfrm>
              <a:custGeom>
                <a:avLst/>
                <a:gdLst>
                  <a:gd name="T0" fmla="*/ 78 w 78"/>
                  <a:gd name="T1" fmla="*/ 0 h 61"/>
                  <a:gd name="T2" fmla="*/ 16 w 78"/>
                  <a:gd name="T3" fmla="*/ 43 h 61"/>
                  <a:gd name="T4" fmla="*/ 0 w 78"/>
                  <a:gd name="T5" fmla="*/ 61 h 61"/>
                  <a:gd name="T6" fmla="*/ 78 w 78"/>
                  <a:gd name="T7" fmla="*/ 16 h 61"/>
                  <a:gd name="T8" fmla="*/ 78 w 78"/>
                  <a:gd name="T9" fmla="*/ 0 h 61"/>
                </a:gdLst>
                <a:ahLst/>
                <a:cxnLst>
                  <a:cxn ang="0">
                    <a:pos x="T0" y="T1"/>
                  </a:cxn>
                  <a:cxn ang="0">
                    <a:pos x="T2" y="T3"/>
                  </a:cxn>
                  <a:cxn ang="0">
                    <a:pos x="T4" y="T5"/>
                  </a:cxn>
                  <a:cxn ang="0">
                    <a:pos x="T6" y="T7"/>
                  </a:cxn>
                  <a:cxn ang="0">
                    <a:pos x="T8" y="T9"/>
                  </a:cxn>
                </a:cxnLst>
                <a:rect l="0" t="0" r="r" b="b"/>
                <a:pathLst>
                  <a:path w="78" h="61">
                    <a:moveTo>
                      <a:pt x="78" y="0"/>
                    </a:moveTo>
                    <a:cubicBezTo>
                      <a:pt x="64" y="15"/>
                      <a:pt x="42" y="29"/>
                      <a:pt x="16" y="43"/>
                    </a:cubicBezTo>
                    <a:lnTo>
                      <a:pt x="0" y="61"/>
                    </a:lnTo>
                    <a:cubicBezTo>
                      <a:pt x="31" y="47"/>
                      <a:pt x="58" y="31"/>
                      <a:pt x="78" y="16"/>
                    </a:cubicBezTo>
                    <a:lnTo>
                      <a:pt x="78" y="0"/>
                    </a:ln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8" name="Freeform 1061"/>
              <p:cNvSpPr>
                <a:spLocks/>
              </p:cNvSpPr>
              <p:nvPr/>
            </p:nvSpPr>
            <p:spPr bwMode="auto">
              <a:xfrm>
                <a:off x="2686" y="2311"/>
                <a:ext cx="88" cy="31"/>
              </a:xfrm>
              <a:custGeom>
                <a:avLst/>
                <a:gdLst>
                  <a:gd name="T0" fmla="*/ 8 w 233"/>
                  <a:gd name="T1" fmla="*/ 81 h 81"/>
                  <a:gd name="T2" fmla="*/ 8 w 233"/>
                  <a:gd name="T3" fmla="*/ 81 h 81"/>
                  <a:gd name="T4" fmla="*/ 8 w 233"/>
                  <a:gd name="T5" fmla="*/ 81 h 81"/>
                  <a:gd name="T6" fmla="*/ 8 w 233"/>
                  <a:gd name="T7" fmla="*/ 81 h 81"/>
                  <a:gd name="T8" fmla="*/ 217 w 233"/>
                  <a:gd name="T9" fmla="*/ 18 h 81"/>
                  <a:gd name="T10" fmla="*/ 233 w 233"/>
                  <a:gd name="T11" fmla="*/ 0 h 81"/>
                  <a:gd name="T12" fmla="*/ 194 w 233"/>
                  <a:gd name="T13" fmla="*/ 20 h 81"/>
                  <a:gd name="T14" fmla="*/ 17 w 233"/>
                  <a:gd name="T15" fmla="*/ 77 h 81"/>
                  <a:gd name="T16" fmla="*/ 0 w 233"/>
                  <a:gd name="T17" fmla="*/ 80 h 81"/>
                  <a:gd name="T18" fmla="*/ 3 w 233"/>
                  <a:gd name="T19" fmla="*/ 81 h 81"/>
                  <a:gd name="T20" fmla="*/ 8 w 233"/>
                  <a:gd name="T2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 h="81">
                    <a:moveTo>
                      <a:pt x="8" y="81"/>
                    </a:moveTo>
                    <a:lnTo>
                      <a:pt x="8" y="81"/>
                    </a:lnTo>
                    <a:lnTo>
                      <a:pt x="8" y="81"/>
                    </a:lnTo>
                    <a:lnTo>
                      <a:pt x="8" y="81"/>
                    </a:lnTo>
                    <a:cubicBezTo>
                      <a:pt x="38" y="81"/>
                      <a:pt x="138" y="54"/>
                      <a:pt x="217" y="18"/>
                    </a:cubicBezTo>
                    <a:lnTo>
                      <a:pt x="233" y="0"/>
                    </a:lnTo>
                    <a:cubicBezTo>
                      <a:pt x="221" y="7"/>
                      <a:pt x="208" y="13"/>
                      <a:pt x="194" y="20"/>
                    </a:cubicBezTo>
                    <a:cubicBezTo>
                      <a:pt x="132" y="47"/>
                      <a:pt x="61" y="68"/>
                      <a:pt x="17" y="77"/>
                    </a:cubicBezTo>
                    <a:cubicBezTo>
                      <a:pt x="11" y="78"/>
                      <a:pt x="5" y="79"/>
                      <a:pt x="0" y="80"/>
                    </a:cubicBezTo>
                    <a:cubicBezTo>
                      <a:pt x="1" y="80"/>
                      <a:pt x="2" y="81"/>
                      <a:pt x="3" y="81"/>
                    </a:cubicBezTo>
                    <a:cubicBezTo>
                      <a:pt x="4" y="81"/>
                      <a:pt x="6" y="81"/>
                      <a:pt x="8" y="81"/>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9" name="Freeform 1062"/>
              <p:cNvSpPr>
                <a:spLocks/>
              </p:cNvSpPr>
              <p:nvPr/>
            </p:nvSpPr>
            <p:spPr bwMode="auto">
              <a:xfrm>
                <a:off x="2804" y="2275"/>
                <a:ext cx="5" cy="19"/>
              </a:xfrm>
              <a:custGeom>
                <a:avLst/>
                <a:gdLst>
                  <a:gd name="T0" fmla="*/ 0 w 11"/>
                  <a:gd name="T1" fmla="*/ 0 h 50"/>
                  <a:gd name="T2" fmla="*/ 0 w 11"/>
                  <a:gd name="T3" fmla="*/ 50 h 50"/>
                  <a:gd name="T4" fmla="*/ 11 w 11"/>
                  <a:gd name="T5" fmla="*/ 27 h 50"/>
                  <a:gd name="T6" fmla="*/ 11 w 11"/>
                  <a:gd name="T7" fmla="*/ 23 h 50"/>
                  <a:gd name="T8" fmla="*/ 0 w 11"/>
                  <a:gd name="T9" fmla="*/ 0 h 50"/>
                </a:gdLst>
                <a:ahLst/>
                <a:cxnLst>
                  <a:cxn ang="0">
                    <a:pos x="T0" y="T1"/>
                  </a:cxn>
                  <a:cxn ang="0">
                    <a:pos x="T2" y="T3"/>
                  </a:cxn>
                  <a:cxn ang="0">
                    <a:pos x="T4" y="T5"/>
                  </a:cxn>
                  <a:cxn ang="0">
                    <a:pos x="T6" y="T7"/>
                  </a:cxn>
                  <a:cxn ang="0">
                    <a:pos x="T8" y="T9"/>
                  </a:cxn>
                </a:cxnLst>
                <a:rect l="0" t="0" r="r" b="b"/>
                <a:pathLst>
                  <a:path w="11" h="50">
                    <a:moveTo>
                      <a:pt x="0" y="0"/>
                    </a:moveTo>
                    <a:lnTo>
                      <a:pt x="0" y="50"/>
                    </a:lnTo>
                    <a:cubicBezTo>
                      <a:pt x="7" y="43"/>
                      <a:pt x="10" y="35"/>
                      <a:pt x="11" y="27"/>
                    </a:cubicBezTo>
                    <a:lnTo>
                      <a:pt x="11" y="23"/>
                    </a:lnTo>
                    <a:cubicBezTo>
                      <a:pt x="10" y="15"/>
                      <a:pt x="7" y="8"/>
                      <a:pt x="0" y="0"/>
                    </a:cubicBezTo>
                    <a:close/>
                  </a:path>
                </a:pathLst>
              </a:custGeom>
              <a:solidFill>
                <a:srgbClr val="678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0" name="Freeform 1063"/>
              <p:cNvSpPr>
                <a:spLocks/>
              </p:cNvSpPr>
              <p:nvPr/>
            </p:nvSpPr>
            <p:spPr bwMode="auto">
              <a:xfrm>
                <a:off x="2798" y="2268"/>
                <a:ext cx="6" cy="33"/>
              </a:xfrm>
              <a:custGeom>
                <a:avLst/>
                <a:gdLst>
                  <a:gd name="T0" fmla="*/ 0 w 17"/>
                  <a:gd name="T1" fmla="*/ 0 h 86"/>
                  <a:gd name="T2" fmla="*/ 0 w 17"/>
                  <a:gd name="T3" fmla="*/ 9 h 86"/>
                  <a:gd name="T4" fmla="*/ 14 w 17"/>
                  <a:gd name="T5" fmla="*/ 37 h 86"/>
                  <a:gd name="T6" fmla="*/ 14 w 17"/>
                  <a:gd name="T7" fmla="*/ 41 h 86"/>
                  <a:gd name="T8" fmla="*/ 14 w 17"/>
                  <a:gd name="T9" fmla="*/ 42 h 86"/>
                  <a:gd name="T10" fmla="*/ 0 w 17"/>
                  <a:gd name="T11" fmla="*/ 70 h 86"/>
                  <a:gd name="T12" fmla="*/ 0 w 17"/>
                  <a:gd name="T13" fmla="*/ 86 h 86"/>
                  <a:gd name="T14" fmla="*/ 17 w 17"/>
                  <a:gd name="T15" fmla="*/ 68 h 86"/>
                  <a:gd name="T16" fmla="*/ 17 w 17"/>
                  <a:gd name="T17" fmla="*/ 18 h 86"/>
                  <a:gd name="T18" fmla="*/ 0 w 17"/>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86">
                    <a:moveTo>
                      <a:pt x="0" y="0"/>
                    </a:moveTo>
                    <a:lnTo>
                      <a:pt x="0" y="9"/>
                    </a:lnTo>
                    <a:cubicBezTo>
                      <a:pt x="8" y="18"/>
                      <a:pt x="13" y="27"/>
                      <a:pt x="14" y="37"/>
                    </a:cubicBezTo>
                    <a:lnTo>
                      <a:pt x="14" y="41"/>
                    </a:lnTo>
                    <a:lnTo>
                      <a:pt x="14" y="42"/>
                    </a:lnTo>
                    <a:cubicBezTo>
                      <a:pt x="13" y="51"/>
                      <a:pt x="8" y="60"/>
                      <a:pt x="0" y="70"/>
                    </a:cubicBezTo>
                    <a:lnTo>
                      <a:pt x="0" y="86"/>
                    </a:lnTo>
                    <a:cubicBezTo>
                      <a:pt x="7" y="80"/>
                      <a:pt x="13" y="74"/>
                      <a:pt x="17" y="68"/>
                    </a:cubicBezTo>
                    <a:lnTo>
                      <a:pt x="17" y="18"/>
                    </a:lnTo>
                    <a:cubicBezTo>
                      <a:pt x="13" y="12"/>
                      <a:pt x="7" y="6"/>
                      <a:pt x="0" y="0"/>
                    </a:cubicBezTo>
                    <a:close/>
                  </a:path>
                </a:pathLst>
              </a:custGeom>
              <a:solidFill>
                <a:srgbClr val="24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1" name="Freeform 1064"/>
              <p:cNvSpPr>
                <a:spLocks/>
              </p:cNvSpPr>
              <p:nvPr/>
            </p:nvSpPr>
            <p:spPr bwMode="auto">
              <a:xfrm>
                <a:off x="2441" y="2225"/>
                <a:ext cx="358" cy="117"/>
              </a:xfrm>
              <a:custGeom>
                <a:avLst/>
                <a:gdLst>
                  <a:gd name="T0" fmla="*/ 626 w 941"/>
                  <a:gd name="T1" fmla="*/ 1 h 309"/>
                  <a:gd name="T2" fmla="*/ 622 w 941"/>
                  <a:gd name="T3" fmla="*/ 1 h 309"/>
                  <a:gd name="T4" fmla="*/ 642 w 941"/>
                  <a:gd name="T5" fmla="*/ 81 h 309"/>
                  <a:gd name="T6" fmla="*/ 27 w 941"/>
                  <a:gd name="T7" fmla="*/ 82 h 309"/>
                  <a:gd name="T8" fmla="*/ 26 w 941"/>
                  <a:gd name="T9" fmla="*/ 222 h 309"/>
                  <a:gd name="T10" fmla="*/ 642 w 941"/>
                  <a:gd name="T11" fmla="*/ 223 h 309"/>
                  <a:gd name="T12" fmla="*/ 622 w 941"/>
                  <a:gd name="T13" fmla="*/ 303 h 309"/>
                  <a:gd name="T14" fmla="*/ 941 w 941"/>
                  <a:gd name="T15" fmla="*/ 154 h 309"/>
                  <a:gd name="T16" fmla="*/ 941 w 941"/>
                  <a:gd name="T17" fmla="*/ 154 h 309"/>
                  <a:gd name="T18" fmla="*/ 941 w 941"/>
                  <a:gd name="T19" fmla="*/ 150 h 309"/>
                  <a:gd name="T20" fmla="*/ 626 w 941"/>
                  <a:gd name="T21" fmla="*/ 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1" h="309">
                    <a:moveTo>
                      <a:pt x="626" y="1"/>
                    </a:moveTo>
                    <a:lnTo>
                      <a:pt x="622" y="1"/>
                    </a:lnTo>
                    <a:cubicBezTo>
                      <a:pt x="584" y="8"/>
                      <a:pt x="642" y="81"/>
                      <a:pt x="642" y="81"/>
                    </a:cubicBezTo>
                    <a:cubicBezTo>
                      <a:pt x="642" y="81"/>
                      <a:pt x="53" y="77"/>
                      <a:pt x="27" y="82"/>
                    </a:cubicBezTo>
                    <a:cubicBezTo>
                      <a:pt x="0" y="88"/>
                      <a:pt x="0" y="216"/>
                      <a:pt x="26" y="222"/>
                    </a:cubicBezTo>
                    <a:cubicBezTo>
                      <a:pt x="52" y="228"/>
                      <a:pt x="642" y="223"/>
                      <a:pt x="642" y="223"/>
                    </a:cubicBezTo>
                    <a:cubicBezTo>
                      <a:pt x="642" y="223"/>
                      <a:pt x="584" y="296"/>
                      <a:pt x="622" y="303"/>
                    </a:cubicBezTo>
                    <a:cubicBezTo>
                      <a:pt x="659" y="309"/>
                      <a:pt x="937" y="225"/>
                      <a:pt x="941" y="154"/>
                    </a:cubicBezTo>
                    <a:lnTo>
                      <a:pt x="941" y="154"/>
                    </a:lnTo>
                    <a:lnTo>
                      <a:pt x="941" y="150"/>
                    </a:lnTo>
                    <a:cubicBezTo>
                      <a:pt x="938" y="82"/>
                      <a:pt x="676" y="0"/>
                      <a:pt x="626"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2" name="Freeform 1065"/>
              <p:cNvSpPr>
                <a:spLocks/>
              </p:cNvSpPr>
              <p:nvPr/>
            </p:nvSpPr>
            <p:spPr bwMode="auto">
              <a:xfrm>
                <a:off x="2439" y="2224"/>
                <a:ext cx="364" cy="118"/>
              </a:xfrm>
              <a:custGeom>
                <a:avLst/>
                <a:gdLst>
                  <a:gd name="T0" fmla="*/ 624 w 956"/>
                  <a:gd name="T1" fmla="*/ 0 h 310"/>
                  <a:gd name="T2" fmla="*/ 603 w 956"/>
                  <a:gd name="T3" fmla="*/ 19 h 310"/>
                  <a:gd name="T4" fmla="*/ 646 w 956"/>
                  <a:gd name="T5" fmla="*/ 80 h 310"/>
                  <a:gd name="T6" fmla="*/ 52 w 956"/>
                  <a:gd name="T7" fmla="*/ 80 h 310"/>
                  <a:gd name="T8" fmla="*/ 26 w 956"/>
                  <a:gd name="T9" fmla="*/ 82 h 310"/>
                  <a:gd name="T10" fmla="*/ 0 w 956"/>
                  <a:gd name="T11" fmla="*/ 155 h 310"/>
                  <a:gd name="T12" fmla="*/ 16 w 956"/>
                  <a:gd name="T13" fmla="*/ 224 h 310"/>
                  <a:gd name="T14" fmla="*/ 115 w 956"/>
                  <a:gd name="T15" fmla="*/ 231 h 310"/>
                  <a:gd name="T16" fmla="*/ 646 w 956"/>
                  <a:gd name="T17" fmla="*/ 226 h 310"/>
                  <a:gd name="T18" fmla="*/ 606 w 956"/>
                  <a:gd name="T19" fmla="*/ 302 h 310"/>
                  <a:gd name="T20" fmla="*/ 664 w 956"/>
                  <a:gd name="T21" fmla="*/ 306 h 310"/>
                  <a:gd name="T22" fmla="*/ 945 w 956"/>
                  <a:gd name="T23" fmla="*/ 157 h 310"/>
                  <a:gd name="T24" fmla="*/ 953 w 956"/>
                  <a:gd name="T25" fmla="*/ 160 h 310"/>
                  <a:gd name="T26" fmla="*/ 814 w 956"/>
                  <a:gd name="T27" fmla="*/ 50 h 310"/>
                  <a:gd name="T28" fmla="*/ 631 w 956"/>
                  <a:gd name="T29" fmla="*/ 0 h 310"/>
                  <a:gd name="T30" fmla="*/ 630 w 956"/>
                  <a:gd name="T31" fmla="*/ 8 h 310"/>
                  <a:gd name="T32" fmla="*/ 825 w 956"/>
                  <a:gd name="T33" fmla="*/ 67 h 310"/>
                  <a:gd name="T34" fmla="*/ 935 w 956"/>
                  <a:gd name="T35" fmla="*/ 153 h 310"/>
                  <a:gd name="T36" fmla="*/ 945 w 956"/>
                  <a:gd name="T37" fmla="*/ 153 h 310"/>
                  <a:gd name="T38" fmla="*/ 798 w 956"/>
                  <a:gd name="T39" fmla="*/ 254 h 310"/>
                  <a:gd name="T40" fmla="*/ 631 w 956"/>
                  <a:gd name="T41" fmla="*/ 302 h 310"/>
                  <a:gd name="T42" fmla="*/ 630 w 956"/>
                  <a:gd name="T43" fmla="*/ 302 h 310"/>
                  <a:gd name="T44" fmla="*/ 630 w 956"/>
                  <a:gd name="T45" fmla="*/ 302 h 310"/>
                  <a:gd name="T46" fmla="*/ 640 w 956"/>
                  <a:gd name="T47" fmla="*/ 251 h 310"/>
                  <a:gd name="T48" fmla="*/ 655 w 956"/>
                  <a:gd name="T49" fmla="*/ 224 h 310"/>
                  <a:gd name="T50" fmla="*/ 245 w 956"/>
                  <a:gd name="T51" fmla="*/ 224 h 310"/>
                  <a:gd name="T52" fmla="*/ 40 w 956"/>
                  <a:gd name="T53" fmla="*/ 222 h 310"/>
                  <a:gd name="T54" fmla="*/ 34 w 956"/>
                  <a:gd name="T55" fmla="*/ 222 h 310"/>
                  <a:gd name="T56" fmla="*/ 34 w 956"/>
                  <a:gd name="T57" fmla="*/ 222 h 310"/>
                  <a:gd name="T58" fmla="*/ 36 w 956"/>
                  <a:gd name="T59" fmla="*/ 222 h 310"/>
                  <a:gd name="T60" fmla="*/ 36 w 956"/>
                  <a:gd name="T61" fmla="*/ 222 h 310"/>
                  <a:gd name="T62" fmla="*/ 36 w 956"/>
                  <a:gd name="T63" fmla="*/ 222 h 310"/>
                  <a:gd name="T64" fmla="*/ 31 w 956"/>
                  <a:gd name="T65" fmla="*/ 215 h 310"/>
                  <a:gd name="T66" fmla="*/ 32 w 956"/>
                  <a:gd name="T67" fmla="*/ 94 h 310"/>
                  <a:gd name="T68" fmla="*/ 34 w 956"/>
                  <a:gd name="T69" fmla="*/ 88 h 310"/>
                  <a:gd name="T70" fmla="*/ 34 w 956"/>
                  <a:gd name="T71" fmla="*/ 88 h 310"/>
                  <a:gd name="T72" fmla="*/ 35 w 956"/>
                  <a:gd name="T73" fmla="*/ 89 h 310"/>
                  <a:gd name="T74" fmla="*/ 35 w 956"/>
                  <a:gd name="T75" fmla="*/ 89 h 310"/>
                  <a:gd name="T76" fmla="*/ 512 w 956"/>
                  <a:gd name="T77" fmla="*/ 87 h 310"/>
                  <a:gd name="T78" fmla="*/ 656 w 956"/>
                  <a:gd name="T79" fmla="*/ 83 h 310"/>
                  <a:gd name="T80" fmla="*/ 626 w 956"/>
                  <a:gd name="T81" fmla="*/ 10 h 310"/>
                  <a:gd name="T82" fmla="*/ 628 w 956"/>
                  <a:gd name="T83" fmla="*/ 8 h 310"/>
                  <a:gd name="T84" fmla="*/ 630 w 956"/>
                  <a:gd name="T85" fmla="*/ 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6" h="310">
                    <a:moveTo>
                      <a:pt x="630" y="4"/>
                    </a:moveTo>
                    <a:lnTo>
                      <a:pt x="628" y="0"/>
                    </a:lnTo>
                    <a:lnTo>
                      <a:pt x="624" y="0"/>
                    </a:lnTo>
                    <a:lnTo>
                      <a:pt x="622" y="1"/>
                    </a:lnTo>
                    <a:cubicBezTo>
                      <a:pt x="613" y="2"/>
                      <a:pt x="608" y="5"/>
                      <a:pt x="606" y="8"/>
                    </a:cubicBezTo>
                    <a:cubicBezTo>
                      <a:pt x="603" y="11"/>
                      <a:pt x="603" y="15"/>
                      <a:pt x="603" y="19"/>
                    </a:cubicBezTo>
                    <a:cubicBezTo>
                      <a:pt x="603" y="43"/>
                      <a:pt x="636" y="85"/>
                      <a:pt x="636" y="85"/>
                    </a:cubicBezTo>
                    <a:lnTo>
                      <a:pt x="646" y="84"/>
                    </a:lnTo>
                    <a:lnTo>
                      <a:pt x="646" y="80"/>
                    </a:lnTo>
                    <a:cubicBezTo>
                      <a:pt x="646" y="80"/>
                      <a:pt x="423" y="78"/>
                      <a:pt x="244" y="78"/>
                    </a:cubicBezTo>
                    <a:cubicBezTo>
                      <a:pt x="189" y="78"/>
                      <a:pt x="138" y="79"/>
                      <a:pt x="99" y="79"/>
                    </a:cubicBezTo>
                    <a:cubicBezTo>
                      <a:pt x="80" y="79"/>
                      <a:pt x="64" y="80"/>
                      <a:pt x="52" y="80"/>
                    </a:cubicBezTo>
                    <a:cubicBezTo>
                      <a:pt x="46" y="80"/>
                      <a:pt x="41" y="80"/>
                      <a:pt x="36" y="81"/>
                    </a:cubicBezTo>
                    <a:cubicBezTo>
                      <a:pt x="32" y="81"/>
                      <a:pt x="29" y="81"/>
                      <a:pt x="25" y="82"/>
                    </a:cubicBezTo>
                    <a:lnTo>
                      <a:pt x="26" y="82"/>
                    </a:lnTo>
                    <a:cubicBezTo>
                      <a:pt x="20" y="83"/>
                      <a:pt x="18" y="84"/>
                      <a:pt x="16" y="86"/>
                    </a:cubicBezTo>
                    <a:cubicBezTo>
                      <a:pt x="10" y="92"/>
                      <a:pt x="7" y="101"/>
                      <a:pt x="4" y="113"/>
                    </a:cubicBezTo>
                    <a:cubicBezTo>
                      <a:pt x="1" y="126"/>
                      <a:pt x="0" y="141"/>
                      <a:pt x="0" y="155"/>
                    </a:cubicBezTo>
                    <a:cubicBezTo>
                      <a:pt x="0" y="172"/>
                      <a:pt x="2" y="189"/>
                      <a:pt x="5" y="202"/>
                    </a:cubicBezTo>
                    <a:cubicBezTo>
                      <a:pt x="7" y="209"/>
                      <a:pt x="9" y="214"/>
                      <a:pt x="12" y="218"/>
                    </a:cubicBezTo>
                    <a:lnTo>
                      <a:pt x="16" y="224"/>
                    </a:lnTo>
                    <a:cubicBezTo>
                      <a:pt x="18" y="226"/>
                      <a:pt x="20" y="227"/>
                      <a:pt x="25" y="229"/>
                    </a:cubicBezTo>
                    <a:cubicBezTo>
                      <a:pt x="29" y="229"/>
                      <a:pt x="32" y="229"/>
                      <a:pt x="36" y="230"/>
                    </a:cubicBezTo>
                    <a:cubicBezTo>
                      <a:pt x="51" y="231"/>
                      <a:pt x="78" y="231"/>
                      <a:pt x="115" y="231"/>
                    </a:cubicBezTo>
                    <a:cubicBezTo>
                      <a:pt x="151" y="232"/>
                      <a:pt x="196" y="232"/>
                      <a:pt x="245" y="232"/>
                    </a:cubicBezTo>
                    <a:cubicBezTo>
                      <a:pt x="423" y="232"/>
                      <a:pt x="646" y="230"/>
                      <a:pt x="646" y="230"/>
                    </a:cubicBezTo>
                    <a:lnTo>
                      <a:pt x="646" y="226"/>
                    </a:lnTo>
                    <a:lnTo>
                      <a:pt x="636" y="225"/>
                    </a:lnTo>
                    <a:cubicBezTo>
                      <a:pt x="636" y="225"/>
                      <a:pt x="603" y="267"/>
                      <a:pt x="603" y="291"/>
                    </a:cubicBezTo>
                    <a:cubicBezTo>
                      <a:pt x="603" y="295"/>
                      <a:pt x="603" y="299"/>
                      <a:pt x="606" y="302"/>
                    </a:cubicBezTo>
                    <a:cubicBezTo>
                      <a:pt x="608" y="305"/>
                      <a:pt x="613" y="308"/>
                      <a:pt x="621" y="310"/>
                    </a:cubicBezTo>
                    <a:cubicBezTo>
                      <a:pt x="624" y="310"/>
                      <a:pt x="628" y="310"/>
                      <a:pt x="631" y="310"/>
                    </a:cubicBezTo>
                    <a:cubicBezTo>
                      <a:pt x="641" y="310"/>
                      <a:pt x="651" y="309"/>
                      <a:pt x="664" y="306"/>
                    </a:cubicBezTo>
                    <a:cubicBezTo>
                      <a:pt x="708" y="297"/>
                      <a:pt x="779" y="276"/>
                      <a:pt x="841" y="249"/>
                    </a:cubicBezTo>
                    <a:cubicBezTo>
                      <a:pt x="902" y="221"/>
                      <a:pt x="954" y="189"/>
                      <a:pt x="956" y="157"/>
                    </a:cubicBezTo>
                    <a:lnTo>
                      <a:pt x="945" y="157"/>
                    </a:lnTo>
                    <a:lnTo>
                      <a:pt x="945" y="162"/>
                    </a:lnTo>
                    <a:lnTo>
                      <a:pt x="945" y="162"/>
                    </a:lnTo>
                    <a:lnTo>
                      <a:pt x="953" y="160"/>
                    </a:lnTo>
                    <a:lnTo>
                      <a:pt x="956" y="157"/>
                    </a:lnTo>
                    <a:lnTo>
                      <a:pt x="956" y="153"/>
                    </a:lnTo>
                    <a:cubicBezTo>
                      <a:pt x="953" y="117"/>
                      <a:pt x="886" y="79"/>
                      <a:pt x="814" y="50"/>
                    </a:cubicBezTo>
                    <a:cubicBezTo>
                      <a:pt x="777" y="36"/>
                      <a:pt x="740" y="23"/>
                      <a:pt x="708" y="14"/>
                    </a:cubicBezTo>
                    <a:cubicBezTo>
                      <a:pt x="691" y="10"/>
                      <a:pt x="677" y="6"/>
                      <a:pt x="664" y="4"/>
                    </a:cubicBezTo>
                    <a:cubicBezTo>
                      <a:pt x="651" y="2"/>
                      <a:pt x="641" y="0"/>
                      <a:pt x="631" y="0"/>
                    </a:cubicBezTo>
                    <a:lnTo>
                      <a:pt x="628" y="0"/>
                    </a:lnTo>
                    <a:lnTo>
                      <a:pt x="630" y="4"/>
                    </a:lnTo>
                    <a:lnTo>
                      <a:pt x="630" y="8"/>
                    </a:lnTo>
                    <a:lnTo>
                      <a:pt x="631" y="8"/>
                    </a:lnTo>
                    <a:cubicBezTo>
                      <a:pt x="634" y="8"/>
                      <a:pt x="643" y="9"/>
                      <a:pt x="654" y="11"/>
                    </a:cubicBezTo>
                    <a:cubicBezTo>
                      <a:pt x="695" y="19"/>
                      <a:pt x="765" y="40"/>
                      <a:pt x="825" y="67"/>
                    </a:cubicBezTo>
                    <a:cubicBezTo>
                      <a:pt x="884" y="93"/>
                      <a:pt x="933" y="125"/>
                      <a:pt x="935" y="153"/>
                    </a:cubicBezTo>
                    <a:lnTo>
                      <a:pt x="945" y="153"/>
                    </a:lnTo>
                    <a:lnTo>
                      <a:pt x="935" y="153"/>
                    </a:lnTo>
                    <a:lnTo>
                      <a:pt x="935" y="157"/>
                    </a:lnTo>
                    <a:lnTo>
                      <a:pt x="945" y="157"/>
                    </a:lnTo>
                    <a:lnTo>
                      <a:pt x="945" y="153"/>
                    </a:lnTo>
                    <a:lnTo>
                      <a:pt x="945" y="153"/>
                    </a:lnTo>
                    <a:cubicBezTo>
                      <a:pt x="939" y="153"/>
                      <a:pt x="935" y="155"/>
                      <a:pt x="935" y="157"/>
                    </a:cubicBezTo>
                    <a:cubicBezTo>
                      <a:pt x="933" y="189"/>
                      <a:pt x="869" y="226"/>
                      <a:pt x="798" y="254"/>
                    </a:cubicBezTo>
                    <a:cubicBezTo>
                      <a:pt x="763" y="269"/>
                      <a:pt x="726" y="281"/>
                      <a:pt x="695" y="289"/>
                    </a:cubicBezTo>
                    <a:cubicBezTo>
                      <a:pt x="680" y="293"/>
                      <a:pt x="665" y="297"/>
                      <a:pt x="654" y="299"/>
                    </a:cubicBezTo>
                    <a:cubicBezTo>
                      <a:pt x="643" y="301"/>
                      <a:pt x="634" y="302"/>
                      <a:pt x="631" y="302"/>
                    </a:cubicBezTo>
                    <a:lnTo>
                      <a:pt x="630" y="302"/>
                    </a:lnTo>
                    <a:lnTo>
                      <a:pt x="630" y="303"/>
                    </a:lnTo>
                    <a:lnTo>
                      <a:pt x="630" y="302"/>
                    </a:lnTo>
                    <a:lnTo>
                      <a:pt x="630" y="302"/>
                    </a:lnTo>
                    <a:lnTo>
                      <a:pt x="630" y="303"/>
                    </a:lnTo>
                    <a:lnTo>
                      <a:pt x="630" y="302"/>
                    </a:lnTo>
                    <a:lnTo>
                      <a:pt x="626" y="300"/>
                    </a:lnTo>
                    <a:cubicBezTo>
                      <a:pt x="624" y="297"/>
                      <a:pt x="623" y="295"/>
                      <a:pt x="623" y="291"/>
                    </a:cubicBezTo>
                    <a:cubicBezTo>
                      <a:pt x="623" y="280"/>
                      <a:pt x="631" y="264"/>
                      <a:pt x="640" y="251"/>
                    </a:cubicBezTo>
                    <a:cubicBezTo>
                      <a:pt x="644" y="244"/>
                      <a:pt x="648" y="238"/>
                      <a:pt x="651" y="234"/>
                    </a:cubicBezTo>
                    <a:cubicBezTo>
                      <a:pt x="654" y="230"/>
                      <a:pt x="656" y="227"/>
                      <a:pt x="656" y="227"/>
                    </a:cubicBezTo>
                    <a:lnTo>
                      <a:pt x="655" y="224"/>
                    </a:lnTo>
                    <a:cubicBezTo>
                      <a:pt x="652" y="223"/>
                      <a:pt x="649" y="222"/>
                      <a:pt x="646" y="222"/>
                    </a:cubicBezTo>
                    <a:cubicBezTo>
                      <a:pt x="646" y="222"/>
                      <a:pt x="590" y="223"/>
                      <a:pt x="512" y="223"/>
                    </a:cubicBezTo>
                    <a:cubicBezTo>
                      <a:pt x="434" y="223"/>
                      <a:pt x="334" y="224"/>
                      <a:pt x="245" y="224"/>
                    </a:cubicBezTo>
                    <a:cubicBezTo>
                      <a:pt x="190" y="224"/>
                      <a:pt x="139" y="224"/>
                      <a:pt x="100" y="223"/>
                    </a:cubicBezTo>
                    <a:cubicBezTo>
                      <a:pt x="81" y="223"/>
                      <a:pt x="65" y="223"/>
                      <a:pt x="53" y="222"/>
                    </a:cubicBezTo>
                    <a:cubicBezTo>
                      <a:pt x="48" y="222"/>
                      <a:pt x="43" y="222"/>
                      <a:pt x="40" y="222"/>
                    </a:cubicBezTo>
                    <a:lnTo>
                      <a:pt x="36" y="221"/>
                    </a:lnTo>
                    <a:lnTo>
                      <a:pt x="35" y="221"/>
                    </a:lnTo>
                    <a:lnTo>
                      <a:pt x="34" y="222"/>
                    </a:lnTo>
                    <a:lnTo>
                      <a:pt x="35" y="221"/>
                    </a:lnTo>
                    <a:lnTo>
                      <a:pt x="35" y="221"/>
                    </a:lnTo>
                    <a:lnTo>
                      <a:pt x="34" y="222"/>
                    </a:lnTo>
                    <a:lnTo>
                      <a:pt x="35" y="221"/>
                    </a:lnTo>
                    <a:lnTo>
                      <a:pt x="33" y="223"/>
                    </a:lnTo>
                    <a:lnTo>
                      <a:pt x="36" y="222"/>
                    </a:lnTo>
                    <a:lnTo>
                      <a:pt x="35" y="221"/>
                    </a:lnTo>
                    <a:lnTo>
                      <a:pt x="33" y="223"/>
                    </a:lnTo>
                    <a:lnTo>
                      <a:pt x="36" y="222"/>
                    </a:lnTo>
                    <a:lnTo>
                      <a:pt x="35" y="222"/>
                    </a:lnTo>
                    <a:lnTo>
                      <a:pt x="37" y="222"/>
                    </a:lnTo>
                    <a:lnTo>
                      <a:pt x="36" y="222"/>
                    </a:lnTo>
                    <a:lnTo>
                      <a:pt x="35" y="222"/>
                    </a:lnTo>
                    <a:lnTo>
                      <a:pt x="37" y="222"/>
                    </a:lnTo>
                    <a:cubicBezTo>
                      <a:pt x="36" y="222"/>
                      <a:pt x="33" y="219"/>
                      <a:pt x="31" y="215"/>
                    </a:cubicBezTo>
                    <a:cubicBezTo>
                      <a:pt x="25" y="203"/>
                      <a:pt x="21" y="179"/>
                      <a:pt x="21" y="155"/>
                    </a:cubicBezTo>
                    <a:cubicBezTo>
                      <a:pt x="21" y="139"/>
                      <a:pt x="23" y="122"/>
                      <a:pt x="26" y="109"/>
                    </a:cubicBezTo>
                    <a:cubicBezTo>
                      <a:pt x="28" y="103"/>
                      <a:pt x="30" y="97"/>
                      <a:pt x="32" y="94"/>
                    </a:cubicBezTo>
                    <a:lnTo>
                      <a:pt x="35" y="89"/>
                    </a:lnTo>
                    <a:lnTo>
                      <a:pt x="37" y="89"/>
                    </a:lnTo>
                    <a:lnTo>
                      <a:pt x="34" y="88"/>
                    </a:lnTo>
                    <a:lnTo>
                      <a:pt x="36" y="89"/>
                    </a:lnTo>
                    <a:lnTo>
                      <a:pt x="37" y="89"/>
                    </a:lnTo>
                    <a:lnTo>
                      <a:pt x="34" y="88"/>
                    </a:lnTo>
                    <a:lnTo>
                      <a:pt x="36" y="89"/>
                    </a:lnTo>
                    <a:lnTo>
                      <a:pt x="34" y="88"/>
                    </a:lnTo>
                    <a:lnTo>
                      <a:pt x="35" y="89"/>
                    </a:lnTo>
                    <a:lnTo>
                      <a:pt x="36" y="89"/>
                    </a:lnTo>
                    <a:lnTo>
                      <a:pt x="34" y="88"/>
                    </a:lnTo>
                    <a:lnTo>
                      <a:pt x="35" y="89"/>
                    </a:lnTo>
                    <a:cubicBezTo>
                      <a:pt x="36" y="89"/>
                      <a:pt x="45" y="88"/>
                      <a:pt x="57" y="88"/>
                    </a:cubicBezTo>
                    <a:cubicBezTo>
                      <a:pt x="93" y="87"/>
                      <a:pt x="164" y="86"/>
                      <a:pt x="244" y="86"/>
                    </a:cubicBezTo>
                    <a:cubicBezTo>
                      <a:pt x="333" y="86"/>
                      <a:pt x="434" y="87"/>
                      <a:pt x="512" y="87"/>
                    </a:cubicBezTo>
                    <a:cubicBezTo>
                      <a:pt x="590" y="88"/>
                      <a:pt x="646" y="88"/>
                      <a:pt x="646" y="88"/>
                    </a:cubicBezTo>
                    <a:cubicBezTo>
                      <a:pt x="650" y="88"/>
                      <a:pt x="653" y="88"/>
                      <a:pt x="655" y="87"/>
                    </a:cubicBezTo>
                    <a:lnTo>
                      <a:pt x="656" y="83"/>
                    </a:lnTo>
                    <a:cubicBezTo>
                      <a:pt x="656" y="83"/>
                      <a:pt x="654" y="80"/>
                      <a:pt x="651" y="76"/>
                    </a:cubicBezTo>
                    <a:cubicBezTo>
                      <a:pt x="642" y="63"/>
                      <a:pt x="623" y="36"/>
                      <a:pt x="624" y="19"/>
                    </a:cubicBezTo>
                    <a:cubicBezTo>
                      <a:pt x="624" y="16"/>
                      <a:pt x="624" y="13"/>
                      <a:pt x="626" y="10"/>
                    </a:cubicBezTo>
                    <a:lnTo>
                      <a:pt x="630" y="8"/>
                    </a:lnTo>
                    <a:lnTo>
                      <a:pt x="626" y="4"/>
                    </a:lnTo>
                    <a:lnTo>
                      <a:pt x="628" y="8"/>
                    </a:lnTo>
                    <a:lnTo>
                      <a:pt x="632" y="8"/>
                    </a:lnTo>
                    <a:lnTo>
                      <a:pt x="630" y="4"/>
                    </a:lnTo>
                    <a:lnTo>
                      <a:pt x="630" y="8"/>
                    </a:lnTo>
                    <a:lnTo>
                      <a:pt x="630" y="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90" name="Picture 106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36" y="2255"/>
                <a:ext cx="218"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3" name="Freeform 1068"/>
              <p:cNvSpPr>
                <a:spLocks/>
              </p:cNvSpPr>
              <p:nvPr/>
            </p:nvSpPr>
            <p:spPr bwMode="auto">
              <a:xfrm>
                <a:off x="2067" y="3223"/>
                <a:ext cx="133" cy="218"/>
              </a:xfrm>
              <a:custGeom>
                <a:avLst/>
                <a:gdLst>
                  <a:gd name="T0" fmla="*/ 322 w 351"/>
                  <a:gd name="T1" fmla="*/ 337 h 576"/>
                  <a:gd name="T2" fmla="*/ 258 w 351"/>
                  <a:gd name="T3" fmla="*/ 337 h 576"/>
                  <a:gd name="T4" fmla="*/ 257 w 351"/>
                  <a:gd name="T5" fmla="*/ 435 h 576"/>
                  <a:gd name="T6" fmla="*/ 251 w 351"/>
                  <a:gd name="T7" fmla="*/ 549 h 576"/>
                  <a:gd name="T8" fmla="*/ 185 w 351"/>
                  <a:gd name="T9" fmla="*/ 566 h 576"/>
                  <a:gd name="T10" fmla="*/ 116 w 351"/>
                  <a:gd name="T11" fmla="*/ 566 h 576"/>
                  <a:gd name="T12" fmla="*/ 88 w 351"/>
                  <a:gd name="T13" fmla="*/ 476 h 576"/>
                  <a:gd name="T14" fmla="*/ 88 w 351"/>
                  <a:gd name="T15" fmla="*/ 344 h 576"/>
                  <a:gd name="T16" fmla="*/ 76 w 351"/>
                  <a:gd name="T17" fmla="*/ 337 h 576"/>
                  <a:gd name="T18" fmla="*/ 34 w 351"/>
                  <a:gd name="T19" fmla="*/ 337 h 576"/>
                  <a:gd name="T20" fmla="*/ 17 w 351"/>
                  <a:gd name="T21" fmla="*/ 268 h 576"/>
                  <a:gd name="T22" fmla="*/ 61 w 351"/>
                  <a:gd name="T23" fmla="*/ 194 h 576"/>
                  <a:gd name="T24" fmla="*/ 156 w 351"/>
                  <a:gd name="T25" fmla="*/ 34 h 576"/>
                  <a:gd name="T26" fmla="*/ 209 w 351"/>
                  <a:gd name="T27" fmla="*/ 58 h 576"/>
                  <a:gd name="T28" fmla="*/ 266 w 351"/>
                  <a:gd name="T29" fmla="*/ 155 h 576"/>
                  <a:gd name="T30" fmla="*/ 323 w 351"/>
                  <a:gd name="T31" fmla="*/ 250 h 576"/>
                  <a:gd name="T32" fmla="*/ 335 w 351"/>
                  <a:gd name="T33" fmla="*/ 327 h 576"/>
                  <a:gd name="T34" fmla="*/ 322 w 351"/>
                  <a:gd name="T35" fmla="*/ 337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1" h="576">
                    <a:moveTo>
                      <a:pt x="322" y="337"/>
                    </a:moveTo>
                    <a:lnTo>
                      <a:pt x="258" y="337"/>
                    </a:lnTo>
                    <a:cubicBezTo>
                      <a:pt x="256" y="337"/>
                      <a:pt x="257" y="426"/>
                      <a:pt x="257" y="435"/>
                    </a:cubicBezTo>
                    <a:cubicBezTo>
                      <a:pt x="257" y="465"/>
                      <a:pt x="263" y="524"/>
                      <a:pt x="251" y="549"/>
                    </a:cubicBezTo>
                    <a:cubicBezTo>
                      <a:pt x="237" y="576"/>
                      <a:pt x="203" y="566"/>
                      <a:pt x="185" y="566"/>
                    </a:cubicBezTo>
                    <a:lnTo>
                      <a:pt x="116" y="566"/>
                    </a:lnTo>
                    <a:cubicBezTo>
                      <a:pt x="85" y="566"/>
                      <a:pt x="88" y="512"/>
                      <a:pt x="88" y="476"/>
                    </a:cubicBezTo>
                    <a:lnTo>
                      <a:pt x="88" y="344"/>
                    </a:lnTo>
                    <a:cubicBezTo>
                      <a:pt x="88" y="332"/>
                      <a:pt x="82" y="337"/>
                      <a:pt x="76" y="337"/>
                    </a:cubicBezTo>
                    <a:lnTo>
                      <a:pt x="34" y="337"/>
                    </a:lnTo>
                    <a:cubicBezTo>
                      <a:pt x="11" y="337"/>
                      <a:pt x="0" y="297"/>
                      <a:pt x="17" y="268"/>
                    </a:cubicBezTo>
                    <a:cubicBezTo>
                      <a:pt x="32" y="243"/>
                      <a:pt x="46" y="219"/>
                      <a:pt x="61" y="194"/>
                    </a:cubicBezTo>
                    <a:cubicBezTo>
                      <a:pt x="92" y="141"/>
                      <a:pt x="122" y="81"/>
                      <a:pt x="156" y="34"/>
                    </a:cubicBezTo>
                    <a:cubicBezTo>
                      <a:pt x="176" y="0"/>
                      <a:pt x="195" y="34"/>
                      <a:pt x="209" y="58"/>
                    </a:cubicBezTo>
                    <a:cubicBezTo>
                      <a:pt x="228" y="90"/>
                      <a:pt x="247" y="123"/>
                      <a:pt x="266" y="155"/>
                    </a:cubicBezTo>
                    <a:cubicBezTo>
                      <a:pt x="285" y="187"/>
                      <a:pt x="304" y="219"/>
                      <a:pt x="323" y="250"/>
                    </a:cubicBezTo>
                    <a:cubicBezTo>
                      <a:pt x="335" y="271"/>
                      <a:pt x="351" y="297"/>
                      <a:pt x="335" y="327"/>
                    </a:cubicBezTo>
                    <a:cubicBezTo>
                      <a:pt x="332" y="333"/>
                      <a:pt x="327" y="337"/>
                      <a:pt x="322" y="337"/>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4" name="Freeform 1069"/>
              <p:cNvSpPr>
                <a:spLocks/>
              </p:cNvSpPr>
              <p:nvPr/>
            </p:nvSpPr>
            <p:spPr bwMode="auto">
              <a:xfrm>
                <a:off x="2070" y="3231"/>
                <a:ext cx="127" cy="104"/>
              </a:xfrm>
              <a:custGeom>
                <a:avLst/>
                <a:gdLst>
                  <a:gd name="T0" fmla="*/ 38 w 332"/>
                  <a:gd name="T1" fmla="*/ 236 h 274"/>
                  <a:gd name="T2" fmla="*/ 166 w 332"/>
                  <a:gd name="T3" fmla="*/ 20 h 274"/>
                  <a:gd name="T4" fmla="*/ 238 w 332"/>
                  <a:gd name="T5" fmla="*/ 141 h 274"/>
                  <a:gd name="T6" fmla="*/ 281 w 332"/>
                  <a:gd name="T7" fmla="*/ 213 h 274"/>
                  <a:gd name="T8" fmla="*/ 301 w 332"/>
                  <a:gd name="T9" fmla="*/ 274 h 274"/>
                  <a:gd name="T10" fmla="*/ 332 w 332"/>
                  <a:gd name="T11" fmla="*/ 274 h 274"/>
                  <a:gd name="T12" fmla="*/ 306 w 332"/>
                  <a:gd name="T13" fmla="*/ 219 h 274"/>
                  <a:gd name="T14" fmla="*/ 251 w 332"/>
                  <a:gd name="T15" fmla="*/ 126 h 274"/>
                  <a:gd name="T16" fmla="*/ 199 w 332"/>
                  <a:gd name="T17" fmla="*/ 38 h 274"/>
                  <a:gd name="T18" fmla="*/ 166 w 332"/>
                  <a:gd name="T19" fmla="*/ 0 h 274"/>
                  <a:gd name="T20" fmla="*/ 134 w 332"/>
                  <a:gd name="T21" fmla="*/ 35 h 274"/>
                  <a:gd name="T22" fmla="*/ 83 w 332"/>
                  <a:gd name="T23" fmla="*/ 122 h 274"/>
                  <a:gd name="T24" fmla="*/ 27 w 332"/>
                  <a:gd name="T25" fmla="*/ 215 h 274"/>
                  <a:gd name="T26" fmla="*/ 0 w 332"/>
                  <a:gd name="T27" fmla="*/ 274 h 274"/>
                  <a:gd name="T28" fmla="*/ 32 w 332"/>
                  <a:gd name="T29" fmla="*/ 274 h 274"/>
                  <a:gd name="T30" fmla="*/ 38 w 332"/>
                  <a:gd name="T31" fmla="*/ 23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2" h="274">
                    <a:moveTo>
                      <a:pt x="38" y="236"/>
                    </a:moveTo>
                    <a:cubicBezTo>
                      <a:pt x="50" y="216"/>
                      <a:pt x="166" y="19"/>
                      <a:pt x="166" y="20"/>
                    </a:cubicBezTo>
                    <a:cubicBezTo>
                      <a:pt x="190" y="60"/>
                      <a:pt x="214" y="101"/>
                      <a:pt x="238" y="141"/>
                    </a:cubicBezTo>
                    <a:cubicBezTo>
                      <a:pt x="253" y="165"/>
                      <a:pt x="267" y="189"/>
                      <a:pt x="281" y="213"/>
                    </a:cubicBezTo>
                    <a:cubicBezTo>
                      <a:pt x="290" y="228"/>
                      <a:pt x="307" y="249"/>
                      <a:pt x="301" y="274"/>
                    </a:cubicBezTo>
                    <a:lnTo>
                      <a:pt x="332" y="274"/>
                    </a:lnTo>
                    <a:cubicBezTo>
                      <a:pt x="330" y="251"/>
                      <a:pt x="315" y="233"/>
                      <a:pt x="306" y="219"/>
                    </a:cubicBezTo>
                    <a:cubicBezTo>
                      <a:pt x="288" y="188"/>
                      <a:pt x="270" y="157"/>
                      <a:pt x="251" y="126"/>
                    </a:cubicBezTo>
                    <a:cubicBezTo>
                      <a:pt x="234" y="97"/>
                      <a:pt x="217" y="67"/>
                      <a:pt x="199" y="38"/>
                    </a:cubicBezTo>
                    <a:cubicBezTo>
                      <a:pt x="190" y="22"/>
                      <a:pt x="180" y="0"/>
                      <a:pt x="166" y="0"/>
                    </a:cubicBezTo>
                    <a:cubicBezTo>
                      <a:pt x="152" y="0"/>
                      <a:pt x="143" y="20"/>
                      <a:pt x="134" y="35"/>
                    </a:cubicBezTo>
                    <a:cubicBezTo>
                      <a:pt x="117" y="64"/>
                      <a:pt x="100" y="93"/>
                      <a:pt x="83" y="122"/>
                    </a:cubicBezTo>
                    <a:cubicBezTo>
                      <a:pt x="64" y="153"/>
                      <a:pt x="46" y="184"/>
                      <a:pt x="27" y="215"/>
                    </a:cubicBezTo>
                    <a:cubicBezTo>
                      <a:pt x="18" y="231"/>
                      <a:pt x="2" y="250"/>
                      <a:pt x="0" y="274"/>
                    </a:cubicBezTo>
                    <a:lnTo>
                      <a:pt x="32" y="274"/>
                    </a:lnTo>
                    <a:cubicBezTo>
                      <a:pt x="28" y="261"/>
                      <a:pt x="32" y="246"/>
                      <a:pt x="38" y="236"/>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5" name="Freeform 1070"/>
              <p:cNvSpPr>
                <a:spLocks/>
              </p:cNvSpPr>
              <p:nvPr/>
            </p:nvSpPr>
            <p:spPr bwMode="auto">
              <a:xfrm>
                <a:off x="2069" y="3333"/>
                <a:ext cx="129" cy="106"/>
              </a:xfrm>
              <a:custGeom>
                <a:avLst/>
                <a:gdLst>
                  <a:gd name="T0" fmla="*/ 23 w 337"/>
                  <a:gd name="T1" fmla="*/ 47 h 280"/>
                  <a:gd name="T2" fmla="*/ 80 w 337"/>
                  <a:gd name="T3" fmla="*/ 47 h 280"/>
                  <a:gd name="T4" fmla="*/ 81 w 337"/>
                  <a:gd name="T5" fmla="*/ 126 h 280"/>
                  <a:gd name="T6" fmla="*/ 81 w 337"/>
                  <a:gd name="T7" fmla="*/ 228 h 280"/>
                  <a:gd name="T8" fmla="*/ 125 w 337"/>
                  <a:gd name="T9" fmla="*/ 276 h 280"/>
                  <a:gd name="T10" fmla="*/ 201 w 337"/>
                  <a:gd name="T11" fmla="*/ 276 h 280"/>
                  <a:gd name="T12" fmla="*/ 250 w 337"/>
                  <a:gd name="T13" fmla="*/ 238 h 280"/>
                  <a:gd name="T14" fmla="*/ 251 w 337"/>
                  <a:gd name="T15" fmla="*/ 145 h 280"/>
                  <a:gd name="T16" fmla="*/ 251 w 337"/>
                  <a:gd name="T17" fmla="*/ 47 h 280"/>
                  <a:gd name="T18" fmla="*/ 313 w 337"/>
                  <a:gd name="T19" fmla="*/ 47 h 280"/>
                  <a:gd name="T20" fmla="*/ 331 w 337"/>
                  <a:gd name="T21" fmla="*/ 30 h 280"/>
                  <a:gd name="T22" fmla="*/ 332 w 337"/>
                  <a:gd name="T23" fmla="*/ 4 h 280"/>
                  <a:gd name="T24" fmla="*/ 313 w 337"/>
                  <a:gd name="T25" fmla="*/ 4 h 280"/>
                  <a:gd name="T26" fmla="*/ 299 w 337"/>
                  <a:gd name="T27" fmla="*/ 12 h 280"/>
                  <a:gd name="T28" fmla="*/ 268 w 337"/>
                  <a:gd name="T29" fmla="*/ 18 h 280"/>
                  <a:gd name="T30" fmla="*/ 230 w 337"/>
                  <a:gd name="T31" fmla="*/ 18 h 280"/>
                  <a:gd name="T32" fmla="*/ 229 w 337"/>
                  <a:gd name="T33" fmla="*/ 116 h 280"/>
                  <a:gd name="T34" fmla="*/ 225 w 337"/>
                  <a:gd name="T35" fmla="*/ 229 h 280"/>
                  <a:gd name="T36" fmla="*/ 157 w 337"/>
                  <a:gd name="T37" fmla="*/ 245 h 280"/>
                  <a:gd name="T38" fmla="*/ 102 w 337"/>
                  <a:gd name="T39" fmla="*/ 200 h 280"/>
                  <a:gd name="T40" fmla="*/ 102 w 337"/>
                  <a:gd name="T41" fmla="*/ 19 h 280"/>
                  <a:gd name="T42" fmla="*/ 62 w 337"/>
                  <a:gd name="T43" fmla="*/ 18 h 280"/>
                  <a:gd name="T44" fmla="*/ 45 w 337"/>
                  <a:gd name="T45" fmla="*/ 17 h 280"/>
                  <a:gd name="T46" fmla="*/ 34 w 337"/>
                  <a:gd name="T47" fmla="*/ 4 h 280"/>
                  <a:gd name="T48" fmla="*/ 23 w 337"/>
                  <a:gd name="T49" fmla="*/ 4 h 280"/>
                  <a:gd name="T50" fmla="*/ 2 w 337"/>
                  <a:gd name="T51" fmla="*/ 4 h 280"/>
                  <a:gd name="T52" fmla="*/ 23 w 337"/>
                  <a:gd name="T53" fmla="*/ 4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7" h="280">
                    <a:moveTo>
                      <a:pt x="23" y="47"/>
                    </a:moveTo>
                    <a:lnTo>
                      <a:pt x="80" y="47"/>
                    </a:lnTo>
                    <a:cubicBezTo>
                      <a:pt x="82" y="47"/>
                      <a:pt x="81" y="119"/>
                      <a:pt x="81" y="126"/>
                    </a:cubicBezTo>
                    <a:lnTo>
                      <a:pt x="81" y="228"/>
                    </a:lnTo>
                    <a:cubicBezTo>
                      <a:pt x="81" y="274"/>
                      <a:pt x="106" y="276"/>
                      <a:pt x="125" y="276"/>
                    </a:cubicBezTo>
                    <a:lnTo>
                      <a:pt x="201" y="276"/>
                    </a:lnTo>
                    <a:cubicBezTo>
                      <a:pt x="220" y="276"/>
                      <a:pt x="246" y="280"/>
                      <a:pt x="250" y="238"/>
                    </a:cubicBezTo>
                    <a:cubicBezTo>
                      <a:pt x="253" y="208"/>
                      <a:pt x="251" y="174"/>
                      <a:pt x="251" y="145"/>
                    </a:cubicBezTo>
                    <a:cubicBezTo>
                      <a:pt x="251" y="112"/>
                      <a:pt x="251" y="80"/>
                      <a:pt x="251" y="47"/>
                    </a:cubicBezTo>
                    <a:lnTo>
                      <a:pt x="313" y="47"/>
                    </a:lnTo>
                    <a:cubicBezTo>
                      <a:pt x="321" y="47"/>
                      <a:pt x="328" y="42"/>
                      <a:pt x="331" y="30"/>
                    </a:cubicBezTo>
                    <a:cubicBezTo>
                      <a:pt x="333" y="25"/>
                      <a:pt x="337" y="4"/>
                      <a:pt x="332" y="4"/>
                    </a:cubicBezTo>
                    <a:lnTo>
                      <a:pt x="313" y="4"/>
                    </a:lnTo>
                    <a:cubicBezTo>
                      <a:pt x="304" y="4"/>
                      <a:pt x="305" y="4"/>
                      <a:pt x="299" y="12"/>
                    </a:cubicBezTo>
                    <a:cubicBezTo>
                      <a:pt x="291" y="22"/>
                      <a:pt x="277" y="18"/>
                      <a:pt x="268" y="18"/>
                    </a:cubicBezTo>
                    <a:lnTo>
                      <a:pt x="230" y="18"/>
                    </a:lnTo>
                    <a:cubicBezTo>
                      <a:pt x="228" y="18"/>
                      <a:pt x="229" y="107"/>
                      <a:pt x="229" y="116"/>
                    </a:cubicBezTo>
                    <a:cubicBezTo>
                      <a:pt x="229" y="146"/>
                      <a:pt x="235" y="201"/>
                      <a:pt x="225" y="229"/>
                    </a:cubicBezTo>
                    <a:cubicBezTo>
                      <a:pt x="215" y="258"/>
                      <a:pt x="173" y="245"/>
                      <a:pt x="157" y="245"/>
                    </a:cubicBezTo>
                    <a:cubicBezTo>
                      <a:pt x="134" y="245"/>
                      <a:pt x="102" y="255"/>
                      <a:pt x="102" y="200"/>
                    </a:cubicBezTo>
                    <a:lnTo>
                      <a:pt x="102" y="19"/>
                    </a:lnTo>
                    <a:cubicBezTo>
                      <a:pt x="102" y="17"/>
                      <a:pt x="66" y="18"/>
                      <a:pt x="62" y="18"/>
                    </a:cubicBezTo>
                    <a:cubicBezTo>
                      <a:pt x="57" y="18"/>
                      <a:pt x="51" y="19"/>
                      <a:pt x="45" y="17"/>
                    </a:cubicBezTo>
                    <a:cubicBezTo>
                      <a:pt x="40" y="16"/>
                      <a:pt x="36" y="12"/>
                      <a:pt x="34" y="4"/>
                    </a:cubicBezTo>
                    <a:lnTo>
                      <a:pt x="23" y="4"/>
                    </a:lnTo>
                    <a:cubicBezTo>
                      <a:pt x="20" y="4"/>
                      <a:pt x="5" y="0"/>
                      <a:pt x="2" y="4"/>
                    </a:cubicBezTo>
                    <a:cubicBezTo>
                      <a:pt x="0" y="26"/>
                      <a:pt x="9" y="47"/>
                      <a:pt x="23" y="47"/>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6" name="Freeform 1071"/>
              <p:cNvSpPr>
                <a:spLocks noEditPoints="1"/>
              </p:cNvSpPr>
              <p:nvPr/>
            </p:nvSpPr>
            <p:spPr bwMode="auto">
              <a:xfrm>
                <a:off x="2068" y="3222"/>
                <a:ext cx="130" cy="217"/>
              </a:xfrm>
              <a:custGeom>
                <a:avLst/>
                <a:gdLst>
                  <a:gd name="T0" fmla="*/ 150 w 341"/>
                  <a:gd name="T1" fmla="*/ 34 h 573"/>
                  <a:gd name="T2" fmla="*/ 55 w 341"/>
                  <a:gd name="T3" fmla="*/ 194 h 573"/>
                  <a:gd name="T4" fmla="*/ 12 w 341"/>
                  <a:gd name="T5" fmla="*/ 268 h 573"/>
                  <a:gd name="T6" fmla="*/ 5 w 341"/>
                  <a:gd name="T7" fmla="*/ 321 h 573"/>
                  <a:gd name="T8" fmla="*/ 40 w 341"/>
                  <a:gd name="T9" fmla="*/ 344 h 573"/>
                  <a:gd name="T10" fmla="*/ 79 w 341"/>
                  <a:gd name="T11" fmla="*/ 344 h 573"/>
                  <a:gd name="T12" fmla="*/ 82 w 341"/>
                  <a:gd name="T13" fmla="*/ 379 h 573"/>
                  <a:gd name="T14" fmla="*/ 82 w 341"/>
                  <a:gd name="T15" fmla="*/ 515 h 573"/>
                  <a:gd name="T16" fmla="*/ 125 w 341"/>
                  <a:gd name="T17" fmla="*/ 573 h 573"/>
                  <a:gd name="T18" fmla="*/ 207 w 341"/>
                  <a:gd name="T19" fmla="*/ 573 h 573"/>
                  <a:gd name="T20" fmla="*/ 255 w 341"/>
                  <a:gd name="T21" fmla="*/ 522 h 573"/>
                  <a:gd name="T22" fmla="*/ 255 w 341"/>
                  <a:gd name="T23" fmla="*/ 407 h 573"/>
                  <a:gd name="T24" fmla="*/ 255 w 341"/>
                  <a:gd name="T25" fmla="*/ 353 h 573"/>
                  <a:gd name="T26" fmla="*/ 270 w 341"/>
                  <a:gd name="T27" fmla="*/ 344 h 573"/>
                  <a:gd name="T28" fmla="*/ 339 w 341"/>
                  <a:gd name="T29" fmla="*/ 301 h 573"/>
                  <a:gd name="T30" fmla="*/ 313 w 341"/>
                  <a:gd name="T31" fmla="*/ 239 h 573"/>
                  <a:gd name="T32" fmla="*/ 256 w 341"/>
                  <a:gd name="T33" fmla="*/ 142 h 573"/>
                  <a:gd name="T34" fmla="*/ 205 w 341"/>
                  <a:gd name="T35" fmla="*/ 56 h 573"/>
                  <a:gd name="T36" fmla="*/ 150 w 341"/>
                  <a:gd name="T37" fmla="*/ 34 h 573"/>
                  <a:gd name="T38" fmla="*/ 9 w 341"/>
                  <a:gd name="T39" fmla="*/ 318 h 573"/>
                  <a:gd name="T40" fmla="*/ 34 w 341"/>
                  <a:gd name="T41" fmla="*/ 241 h 573"/>
                  <a:gd name="T42" fmla="*/ 95 w 341"/>
                  <a:gd name="T43" fmla="*/ 139 h 573"/>
                  <a:gd name="T44" fmla="*/ 146 w 341"/>
                  <a:gd name="T45" fmla="*/ 51 h 573"/>
                  <a:gd name="T46" fmla="*/ 191 w 341"/>
                  <a:gd name="T47" fmla="*/ 43 h 573"/>
                  <a:gd name="T48" fmla="*/ 298 w 341"/>
                  <a:gd name="T49" fmla="*/ 223 h 573"/>
                  <a:gd name="T50" fmla="*/ 330 w 341"/>
                  <a:gd name="T51" fmla="*/ 277 h 573"/>
                  <a:gd name="T52" fmla="*/ 318 w 341"/>
                  <a:gd name="T53" fmla="*/ 336 h 573"/>
                  <a:gd name="T54" fmla="*/ 251 w 341"/>
                  <a:gd name="T55" fmla="*/ 336 h 573"/>
                  <a:gd name="T56" fmla="*/ 251 w 341"/>
                  <a:gd name="T57" fmla="*/ 364 h 573"/>
                  <a:gd name="T58" fmla="*/ 251 w 341"/>
                  <a:gd name="T59" fmla="*/ 503 h 573"/>
                  <a:gd name="T60" fmla="*/ 219 w 341"/>
                  <a:gd name="T61" fmla="*/ 565 h 573"/>
                  <a:gd name="T62" fmla="*/ 139 w 341"/>
                  <a:gd name="T63" fmla="*/ 565 h 573"/>
                  <a:gd name="T64" fmla="*/ 86 w 341"/>
                  <a:gd name="T65" fmla="*/ 522 h 573"/>
                  <a:gd name="T66" fmla="*/ 86 w 341"/>
                  <a:gd name="T67" fmla="*/ 348 h 573"/>
                  <a:gd name="T68" fmla="*/ 80 w 341"/>
                  <a:gd name="T69" fmla="*/ 336 h 573"/>
                  <a:gd name="T70" fmla="*/ 9 w 341"/>
                  <a:gd name="T71" fmla="*/ 318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1" h="573">
                    <a:moveTo>
                      <a:pt x="150" y="34"/>
                    </a:moveTo>
                    <a:lnTo>
                      <a:pt x="55" y="194"/>
                    </a:lnTo>
                    <a:cubicBezTo>
                      <a:pt x="41" y="219"/>
                      <a:pt x="26" y="244"/>
                      <a:pt x="12" y="268"/>
                    </a:cubicBezTo>
                    <a:cubicBezTo>
                      <a:pt x="3" y="282"/>
                      <a:pt x="0" y="302"/>
                      <a:pt x="5" y="321"/>
                    </a:cubicBezTo>
                    <a:cubicBezTo>
                      <a:pt x="11" y="346"/>
                      <a:pt x="26" y="344"/>
                      <a:pt x="40" y="344"/>
                    </a:cubicBezTo>
                    <a:lnTo>
                      <a:pt x="79" y="344"/>
                    </a:lnTo>
                    <a:cubicBezTo>
                      <a:pt x="84" y="344"/>
                      <a:pt x="82" y="371"/>
                      <a:pt x="82" y="379"/>
                    </a:cubicBezTo>
                    <a:lnTo>
                      <a:pt x="82" y="515"/>
                    </a:lnTo>
                    <a:cubicBezTo>
                      <a:pt x="82" y="562"/>
                      <a:pt x="102" y="573"/>
                      <a:pt x="125" y="573"/>
                    </a:cubicBezTo>
                    <a:lnTo>
                      <a:pt x="207" y="573"/>
                    </a:lnTo>
                    <a:cubicBezTo>
                      <a:pt x="228" y="573"/>
                      <a:pt x="255" y="571"/>
                      <a:pt x="255" y="522"/>
                    </a:cubicBezTo>
                    <a:cubicBezTo>
                      <a:pt x="255" y="484"/>
                      <a:pt x="255" y="446"/>
                      <a:pt x="255" y="407"/>
                    </a:cubicBezTo>
                    <a:lnTo>
                      <a:pt x="255" y="353"/>
                    </a:lnTo>
                    <a:cubicBezTo>
                      <a:pt x="255" y="338"/>
                      <a:pt x="262" y="344"/>
                      <a:pt x="270" y="344"/>
                    </a:cubicBezTo>
                    <a:cubicBezTo>
                      <a:pt x="293" y="344"/>
                      <a:pt x="339" y="360"/>
                      <a:pt x="339" y="301"/>
                    </a:cubicBezTo>
                    <a:cubicBezTo>
                      <a:pt x="339" y="274"/>
                      <a:pt x="324" y="256"/>
                      <a:pt x="313" y="239"/>
                    </a:cubicBezTo>
                    <a:cubicBezTo>
                      <a:pt x="294" y="207"/>
                      <a:pt x="275" y="174"/>
                      <a:pt x="256" y="142"/>
                    </a:cubicBezTo>
                    <a:cubicBezTo>
                      <a:pt x="239" y="113"/>
                      <a:pt x="222" y="84"/>
                      <a:pt x="205" y="56"/>
                    </a:cubicBezTo>
                    <a:cubicBezTo>
                      <a:pt x="190" y="31"/>
                      <a:pt x="170" y="0"/>
                      <a:pt x="150" y="34"/>
                    </a:cubicBezTo>
                    <a:close/>
                    <a:moveTo>
                      <a:pt x="9" y="318"/>
                    </a:moveTo>
                    <a:cubicBezTo>
                      <a:pt x="1" y="285"/>
                      <a:pt x="22" y="261"/>
                      <a:pt x="34" y="241"/>
                    </a:cubicBezTo>
                    <a:cubicBezTo>
                      <a:pt x="54" y="207"/>
                      <a:pt x="74" y="173"/>
                      <a:pt x="95" y="139"/>
                    </a:cubicBezTo>
                    <a:cubicBezTo>
                      <a:pt x="112" y="109"/>
                      <a:pt x="129" y="80"/>
                      <a:pt x="146" y="51"/>
                    </a:cubicBezTo>
                    <a:cubicBezTo>
                      <a:pt x="159" y="29"/>
                      <a:pt x="175" y="17"/>
                      <a:pt x="191" y="43"/>
                    </a:cubicBezTo>
                    <a:cubicBezTo>
                      <a:pt x="227" y="103"/>
                      <a:pt x="262" y="163"/>
                      <a:pt x="298" y="223"/>
                    </a:cubicBezTo>
                    <a:cubicBezTo>
                      <a:pt x="308" y="241"/>
                      <a:pt x="321" y="258"/>
                      <a:pt x="330" y="277"/>
                    </a:cubicBezTo>
                    <a:cubicBezTo>
                      <a:pt x="341" y="296"/>
                      <a:pt x="334" y="336"/>
                      <a:pt x="318" y="336"/>
                    </a:cubicBezTo>
                    <a:lnTo>
                      <a:pt x="251" y="336"/>
                    </a:lnTo>
                    <a:lnTo>
                      <a:pt x="251" y="364"/>
                    </a:lnTo>
                    <a:cubicBezTo>
                      <a:pt x="251" y="411"/>
                      <a:pt x="251" y="457"/>
                      <a:pt x="251" y="503"/>
                    </a:cubicBezTo>
                    <a:cubicBezTo>
                      <a:pt x="251" y="540"/>
                      <a:pt x="243" y="565"/>
                      <a:pt x="219" y="565"/>
                    </a:cubicBezTo>
                    <a:lnTo>
                      <a:pt x="139" y="565"/>
                    </a:lnTo>
                    <a:cubicBezTo>
                      <a:pt x="119" y="565"/>
                      <a:pt x="86" y="572"/>
                      <a:pt x="86" y="522"/>
                    </a:cubicBezTo>
                    <a:lnTo>
                      <a:pt x="86" y="348"/>
                    </a:lnTo>
                    <a:cubicBezTo>
                      <a:pt x="86" y="336"/>
                      <a:pt x="87" y="336"/>
                      <a:pt x="80" y="336"/>
                    </a:cubicBezTo>
                    <a:cubicBezTo>
                      <a:pt x="64" y="336"/>
                      <a:pt x="17" y="351"/>
                      <a:pt x="9" y="318"/>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7" name="Rectangle 1072"/>
              <p:cNvSpPr>
                <a:spLocks noChangeArrowheads="1"/>
              </p:cNvSpPr>
              <p:nvPr/>
            </p:nvSpPr>
            <p:spPr bwMode="auto">
              <a:xfrm>
                <a:off x="5068" y="2774"/>
                <a:ext cx="47" cy="663"/>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8" name="Rectangle 1073"/>
              <p:cNvSpPr>
                <a:spLocks noChangeArrowheads="1"/>
              </p:cNvSpPr>
              <p:nvPr/>
            </p:nvSpPr>
            <p:spPr bwMode="auto">
              <a:xfrm>
                <a:off x="2116" y="3391"/>
                <a:ext cx="2989" cy="47"/>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9" name="Freeform 1074"/>
              <p:cNvSpPr>
                <a:spLocks/>
              </p:cNvSpPr>
              <p:nvPr/>
            </p:nvSpPr>
            <p:spPr bwMode="auto">
              <a:xfrm>
                <a:off x="1162" y="2242"/>
                <a:ext cx="133" cy="219"/>
              </a:xfrm>
              <a:custGeom>
                <a:avLst/>
                <a:gdLst>
                  <a:gd name="T0" fmla="*/ 28 w 350"/>
                  <a:gd name="T1" fmla="*/ 239 h 576"/>
                  <a:gd name="T2" fmla="*/ 92 w 350"/>
                  <a:gd name="T3" fmla="*/ 239 h 576"/>
                  <a:gd name="T4" fmla="*/ 93 w 350"/>
                  <a:gd name="T5" fmla="*/ 142 h 576"/>
                  <a:gd name="T6" fmla="*/ 100 w 350"/>
                  <a:gd name="T7" fmla="*/ 27 h 576"/>
                  <a:gd name="T8" fmla="*/ 165 w 350"/>
                  <a:gd name="T9" fmla="*/ 11 h 576"/>
                  <a:gd name="T10" fmla="*/ 234 w 350"/>
                  <a:gd name="T11" fmla="*/ 11 h 576"/>
                  <a:gd name="T12" fmla="*/ 262 w 350"/>
                  <a:gd name="T13" fmla="*/ 100 h 576"/>
                  <a:gd name="T14" fmla="*/ 262 w 350"/>
                  <a:gd name="T15" fmla="*/ 233 h 576"/>
                  <a:gd name="T16" fmla="*/ 274 w 350"/>
                  <a:gd name="T17" fmla="*/ 239 h 576"/>
                  <a:gd name="T18" fmla="*/ 316 w 350"/>
                  <a:gd name="T19" fmla="*/ 239 h 576"/>
                  <a:gd name="T20" fmla="*/ 333 w 350"/>
                  <a:gd name="T21" fmla="*/ 308 h 576"/>
                  <a:gd name="T22" fmla="*/ 289 w 350"/>
                  <a:gd name="T23" fmla="*/ 382 h 576"/>
                  <a:gd name="T24" fmla="*/ 195 w 350"/>
                  <a:gd name="T25" fmla="*/ 543 h 576"/>
                  <a:gd name="T26" fmla="*/ 142 w 350"/>
                  <a:gd name="T27" fmla="*/ 518 h 576"/>
                  <a:gd name="T28" fmla="*/ 84 w 350"/>
                  <a:gd name="T29" fmla="*/ 421 h 576"/>
                  <a:gd name="T30" fmla="*/ 27 w 350"/>
                  <a:gd name="T31" fmla="*/ 326 h 576"/>
                  <a:gd name="T32" fmla="*/ 15 w 350"/>
                  <a:gd name="T33" fmla="*/ 249 h 576"/>
                  <a:gd name="T34" fmla="*/ 28 w 350"/>
                  <a:gd name="T35" fmla="*/ 239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0" h="576">
                    <a:moveTo>
                      <a:pt x="28" y="239"/>
                    </a:moveTo>
                    <a:lnTo>
                      <a:pt x="92" y="239"/>
                    </a:lnTo>
                    <a:cubicBezTo>
                      <a:pt x="94" y="239"/>
                      <a:pt x="93" y="150"/>
                      <a:pt x="93" y="142"/>
                    </a:cubicBezTo>
                    <a:cubicBezTo>
                      <a:pt x="93" y="111"/>
                      <a:pt x="87" y="53"/>
                      <a:pt x="100" y="27"/>
                    </a:cubicBezTo>
                    <a:cubicBezTo>
                      <a:pt x="113" y="0"/>
                      <a:pt x="147" y="11"/>
                      <a:pt x="165" y="11"/>
                    </a:cubicBezTo>
                    <a:lnTo>
                      <a:pt x="234" y="11"/>
                    </a:lnTo>
                    <a:cubicBezTo>
                      <a:pt x="265" y="11"/>
                      <a:pt x="262" y="64"/>
                      <a:pt x="262" y="100"/>
                    </a:cubicBezTo>
                    <a:lnTo>
                      <a:pt x="262" y="233"/>
                    </a:lnTo>
                    <a:cubicBezTo>
                      <a:pt x="262" y="244"/>
                      <a:pt x="268" y="239"/>
                      <a:pt x="274" y="239"/>
                    </a:cubicBezTo>
                    <a:lnTo>
                      <a:pt x="316" y="239"/>
                    </a:lnTo>
                    <a:cubicBezTo>
                      <a:pt x="339" y="239"/>
                      <a:pt x="350" y="280"/>
                      <a:pt x="333" y="308"/>
                    </a:cubicBezTo>
                    <a:cubicBezTo>
                      <a:pt x="318" y="333"/>
                      <a:pt x="304" y="358"/>
                      <a:pt x="289" y="382"/>
                    </a:cubicBezTo>
                    <a:cubicBezTo>
                      <a:pt x="258" y="435"/>
                      <a:pt x="228" y="495"/>
                      <a:pt x="195" y="543"/>
                    </a:cubicBezTo>
                    <a:cubicBezTo>
                      <a:pt x="175" y="576"/>
                      <a:pt x="156" y="542"/>
                      <a:pt x="142" y="518"/>
                    </a:cubicBezTo>
                    <a:cubicBezTo>
                      <a:pt x="122" y="486"/>
                      <a:pt x="103" y="454"/>
                      <a:pt x="84" y="421"/>
                    </a:cubicBezTo>
                    <a:cubicBezTo>
                      <a:pt x="65" y="390"/>
                      <a:pt x="46" y="358"/>
                      <a:pt x="27" y="326"/>
                    </a:cubicBezTo>
                    <a:cubicBezTo>
                      <a:pt x="15" y="305"/>
                      <a:pt x="0" y="279"/>
                      <a:pt x="15" y="249"/>
                    </a:cubicBezTo>
                    <a:cubicBezTo>
                      <a:pt x="18" y="243"/>
                      <a:pt x="23" y="239"/>
                      <a:pt x="28" y="239"/>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0" name="Freeform 1075"/>
              <p:cNvSpPr>
                <a:spLocks/>
              </p:cNvSpPr>
              <p:nvPr/>
            </p:nvSpPr>
            <p:spPr bwMode="auto">
              <a:xfrm>
                <a:off x="1165" y="2349"/>
                <a:ext cx="126" cy="104"/>
              </a:xfrm>
              <a:custGeom>
                <a:avLst/>
                <a:gdLst>
                  <a:gd name="T0" fmla="*/ 295 w 332"/>
                  <a:gd name="T1" fmla="*/ 37 h 273"/>
                  <a:gd name="T2" fmla="*/ 166 w 332"/>
                  <a:gd name="T3" fmla="*/ 253 h 273"/>
                  <a:gd name="T4" fmla="*/ 94 w 332"/>
                  <a:gd name="T5" fmla="*/ 132 h 273"/>
                  <a:gd name="T6" fmla="*/ 51 w 332"/>
                  <a:gd name="T7" fmla="*/ 60 h 273"/>
                  <a:gd name="T8" fmla="*/ 31 w 332"/>
                  <a:gd name="T9" fmla="*/ 0 h 273"/>
                  <a:gd name="T10" fmla="*/ 0 w 332"/>
                  <a:gd name="T11" fmla="*/ 0 h 273"/>
                  <a:gd name="T12" fmla="*/ 26 w 332"/>
                  <a:gd name="T13" fmla="*/ 55 h 273"/>
                  <a:gd name="T14" fmla="*/ 81 w 332"/>
                  <a:gd name="T15" fmla="*/ 147 h 273"/>
                  <a:gd name="T16" fmla="*/ 133 w 332"/>
                  <a:gd name="T17" fmla="*/ 235 h 273"/>
                  <a:gd name="T18" fmla="*/ 167 w 332"/>
                  <a:gd name="T19" fmla="*/ 273 h 273"/>
                  <a:gd name="T20" fmla="*/ 198 w 332"/>
                  <a:gd name="T21" fmla="*/ 238 h 273"/>
                  <a:gd name="T22" fmla="*/ 249 w 332"/>
                  <a:gd name="T23" fmla="*/ 152 h 273"/>
                  <a:gd name="T24" fmla="*/ 305 w 332"/>
                  <a:gd name="T25" fmla="*/ 58 h 273"/>
                  <a:gd name="T26" fmla="*/ 332 w 332"/>
                  <a:gd name="T27" fmla="*/ 0 h 273"/>
                  <a:gd name="T28" fmla="*/ 301 w 332"/>
                  <a:gd name="T29" fmla="*/ 0 h 273"/>
                  <a:gd name="T30" fmla="*/ 295 w 332"/>
                  <a:gd name="T31" fmla="*/ 37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2" h="273">
                    <a:moveTo>
                      <a:pt x="295" y="37"/>
                    </a:moveTo>
                    <a:cubicBezTo>
                      <a:pt x="282" y="58"/>
                      <a:pt x="167" y="254"/>
                      <a:pt x="166" y="253"/>
                    </a:cubicBezTo>
                    <a:cubicBezTo>
                      <a:pt x="142" y="213"/>
                      <a:pt x="118" y="173"/>
                      <a:pt x="94" y="132"/>
                    </a:cubicBezTo>
                    <a:cubicBezTo>
                      <a:pt x="80" y="108"/>
                      <a:pt x="65" y="84"/>
                      <a:pt x="51" y="60"/>
                    </a:cubicBezTo>
                    <a:cubicBezTo>
                      <a:pt x="42" y="45"/>
                      <a:pt x="25" y="24"/>
                      <a:pt x="31" y="0"/>
                    </a:cubicBezTo>
                    <a:lnTo>
                      <a:pt x="0" y="0"/>
                    </a:lnTo>
                    <a:cubicBezTo>
                      <a:pt x="2" y="22"/>
                      <a:pt x="17" y="40"/>
                      <a:pt x="26" y="55"/>
                    </a:cubicBezTo>
                    <a:cubicBezTo>
                      <a:pt x="44" y="86"/>
                      <a:pt x="62" y="116"/>
                      <a:pt x="81" y="147"/>
                    </a:cubicBezTo>
                    <a:cubicBezTo>
                      <a:pt x="98" y="177"/>
                      <a:pt x="116" y="206"/>
                      <a:pt x="133" y="235"/>
                    </a:cubicBezTo>
                    <a:cubicBezTo>
                      <a:pt x="143" y="251"/>
                      <a:pt x="152" y="273"/>
                      <a:pt x="167" y="273"/>
                    </a:cubicBezTo>
                    <a:cubicBezTo>
                      <a:pt x="180" y="273"/>
                      <a:pt x="189" y="253"/>
                      <a:pt x="198" y="238"/>
                    </a:cubicBezTo>
                    <a:cubicBezTo>
                      <a:pt x="215" y="209"/>
                      <a:pt x="232" y="180"/>
                      <a:pt x="249" y="152"/>
                    </a:cubicBezTo>
                    <a:cubicBezTo>
                      <a:pt x="268" y="120"/>
                      <a:pt x="286" y="89"/>
                      <a:pt x="305" y="58"/>
                    </a:cubicBezTo>
                    <a:cubicBezTo>
                      <a:pt x="314" y="42"/>
                      <a:pt x="330" y="23"/>
                      <a:pt x="332" y="0"/>
                    </a:cubicBezTo>
                    <a:lnTo>
                      <a:pt x="301" y="0"/>
                    </a:lnTo>
                    <a:cubicBezTo>
                      <a:pt x="304" y="12"/>
                      <a:pt x="300" y="28"/>
                      <a:pt x="295" y="37"/>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877"/>
              <p:cNvSpPr>
                <a:spLocks noChangeArrowheads="1"/>
              </p:cNvSpPr>
              <p:nvPr/>
            </p:nvSpPr>
            <p:spPr bwMode="auto">
              <a:xfrm>
                <a:off x="1050" y="2454"/>
                <a:ext cx="419" cy="323"/>
              </a:xfrm>
              <a:prstGeom prst="rect">
                <a:avLst/>
              </a:prstGeom>
              <a:solidFill>
                <a:srgbClr val="F0D8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888"/>
              <p:cNvSpPr>
                <a:spLocks noChangeArrowheads="1"/>
              </p:cNvSpPr>
              <p:nvPr/>
            </p:nvSpPr>
            <p:spPr bwMode="auto">
              <a:xfrm>
                <a:off x="1122" y="2517"/>
                <a:ext cx="22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Times New Roman" pitchFamily="18" charset="0"/>
                  </a:rPr>
                  <a:t>Fetch</a:t>
                </a:r>
                <a:endParaRPr kumimoji="0" lang="en-US" sz="1800" b="0" i="0" u="none" strike="noStrike" cap="none" normalizeH="0" baseline="0" dirty="0" smtClean="0">
                  <a:ln>
                    <a:noFill/>
                  </a:ln>
                  <a:solidFill>
                    <a:schemeClr val="tx1"/>
                  </a:solidFill>
                  <a:effectLst/>
                  <a:latin typeface="Arial" pitchFamily="34" charset="0"/>
                </a:endParaRPr>
              </a:p>
            </p:txBody>
          </p:sp>
          <p:sp>
            <p:nvSpPr>
              <p:cNvPr id="2072" name="Rectangle 889"/>
              <p:cNvSpPr>
                <a:spLocks noChangeArrowheads="1"/>
              </p:cNvSpPr>
              <p:nvPr/>
            </p:nvSpPr>
            <p:spPr bwMode="auto">
              <a:xfrm>
                <a:off x="1157" y="2621"/>
                <a:ext cx="175"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Times New Roman" pitchFamily="18" charset="0"/>
                  </a:rPr>
                  <a:t>unit</a:t>
                </a:r>
                <a:endParaRPr kumimoji="0" lang="en-US" sz="1800" b="0" i="0" u="none" strike="noStrike" cap="none" normalizeH="0" baseline="0" dirty="0" smtClean="0">
                  <a:ln>
                    <a:noFill/>
                  </a:ln>
                  <a:solidFill>
                    <a:schemeClr val="tx1"/>
                  </a:solidFill>
                  <a:effectLst/>
                  <a:latin typeface="Arial" pitchFamily="34" charset="0"/>
                </a:endParaRPr>
              </a:p>
            </p:txBody>
          </p:sp>
          <p:pic>
            <p:nvPicPr>
              <p:cNvPr id="2151" name="Picture 90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5" y="2830"/>
                <a:ext cx="52"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9" name="Freeform 902"/>
              <p:cNvSpPr>
                <a:spLocks/>
              </p:cNvSpPr>
              <p:nvPr/>
            </p:nvSpPr>
            <p:spPr bwMode="auto">
              <a:xfrm>
                <a:off x="1205" y="2774"/>
                <a:ext cx="123" cy="153"/>
              </a:xfrm>
              <a:custGeom>
                <a:avLst/>
                <a:gdLst>
                  <a:gd name="T0" fmla="*/ 1 w 325"/>
                  <a:gd name="T1" fmla="*/ 136 h 405"/>
                  <a:gd name="T2" fmla="*/ 1 w 325"/>
                  <a:gd name="T3" fmla="*/ 137 h 405"/>
                  <a:gd name="T4" fmla="*/ 85 w 325"/>
                  <a:gd name="T5" fmla="*/ 129 h 405"/>
                  <a:gd name="T6" fmla="*/ 86 w 325"/>
                  <a:gd name="T7" fmla="*/ 394 h 405"/>
                  <a:gd name="T8" fmla="*/ 233 w 325"/>
                  <a:gd name="T9" fmla="*/ 394 h 405"/>
                  <a:gd name="T10" fmla="*/ 234 w 325"/>
                  <a:gd name="T11" fmla="*/ 129 h 405"/>
                  <a:gd name="T12" fmla="*/ 318 w 325"/>
                  <a:gd name="T13" fmla="*/ 137 h 405"/>
                  <a:gd name="T14" fmla="*/ 162 w 325"/>
                  <a:gd name="T15" fmla="*/ 0 h 405"/>
                  <a:gd name="T16" fmla="*/ 157 w 325"/>
                  <a:gd name="T17" fmla="*/ 0 h 405"/>
                  <a:gd name="T18" fmla="*/ 1 w 325"/>
                  <a:gd name="T19" fmla="*/ 136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405">
                    <a:moveTo>
                      <a:pt x="1" y="136"/>
                    </a:moveTo>
                    <a:lnTo>
                      <a:pt x="1" y="137"/>
                    </a:lnTo>
                    <a:cubicBezTo>
                      <a:pt x="8" y="154"/>
                      <a:pt x="85" y="129"/>
                      <a:pt x="85" y="129"/>
                    </a:cubicBezTo>
                    <a:cubicBezTo>
                      <a:pt x="85" y="129"/>
                      <a:pt x="80" y="383"/>
                      <a:pt x="86" y="394"/>
                    </a:cubicBezTo>
                    <a:cubicBezTo>
                      <a:pt x="92" y="405"/>
                      <a:pt x="227" y="405"/>
                      <a:pt x="233" y="394"/>
                    </a:cubicBezTo>
                    <a:cubicBezTo>
                      <a:pt x="239" y="383"/>
                      <a:pt x="234" y="129"/>
                      <a:pt x="234" y="129"/>
                    </a:cubicBezTo>
                    <a:cubicBezTo>
                      <a:pt x="234" y="129"/>
                      <a:pt x="311" y="154"/>
                      <a:pt x="318" y="137"/>
                    </a:cubicBezTo>
                    <a:cubicBezTo>
                      <a:pt x="325" y="122"/>
                      <a:pt x="236" y="1"/>
                      <a:pt x="162" y="0"/>
                    </a:cubicBezTo>
                    <a:lnTo>
                      <a:pt x="157" y="0"/>
                    </a:lnTo>
                    <a:cubicBezTo>
                      <a:pt x="86" y="1"/>
                      <a:pt x="0" y="114"/>
                      <a:pt x="1" y="136"/>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01" name="Freeform 1077"/>
            <p:cNvSpPr>
              <a:spLocks/>
            </p:cNvSpPr>
            <p:nvPr/>
          </p:nvSpPr>
          <p:spPr bwMode="auto">
            <a:xfrm>
              <a:off x="1164" y="2244"/>
              <a:ext cx="128" cy="107"/>
            </a:xfrm>
            <a:custGeom>
              <a:avLst/>
              <a:gdLst>
                <a:gd name="T0" fmla="*/ 314 w 337"/>
                <a:gd name="T1" fmla="*/ 233 h 280"/>
                <a:gd name="T2" fmla="*/ 257 w 337"/>
                <a:gd name="T3" fmla="*/ 233 h 280"/>
                <a:gd name="T4" fmla="*/ 256 w 337"/>
                <a:gd name="T5" fmla="*/ 154 h 280"/>
                <a:gd name="T6" fmla="*/ 256 w 337"/>
                <a:gd name="T7" fmla="*/ 52 h 280"/>
                <a:gd name="T8" fmla="*/ 212 w 337"/>
                <a:gd name="T9" fmla="*/ 5 h 280"/>
                <a:gd name="T10" fmla="*/ 137 w 337"/>
                <a:gd name="T11" fmla="*/ 5 h 280"/>
                <a:gd name="T12" fmla="*/ 87 w 337"/>
                <a:gd name="T13" fmla="*/ 42 h 280"/>
                <a:gd name="T14" fmla="*/ 87 w 337"/>
                <a:gd name="T15" fmla="*/ 136 h 280"/>
                <a:gd name="T16" fmla="*/ 87 w 337"/>
                <a:gd name="T17" fmla="*/ 233 h 280"/>
                <a:gd name="T18" fmla="*/ 24 w 337"/>
                <a:gd name="T19" fmla="*/ 233 h 280"/>
                <a:gd name="T20" fmla="*/ 6 w 337"/>
                <a:gd name="T21" fmla="*/ 250 h 280"/>
                <a:gd name="T22" fmla="*/ 5 w 337"/>
                <a:gd name="T23" fmla="*/ 277 h 280"/>
                <a:gd name="T24" fmla="*/ 24 w 337"/>
                <a:gd name="T25" fmla="*/ 277 h 280"/>
                <a:gd name="T26" fmla="*/ 38 w 337"/>
                <a:gd name="T27" fmla="*/ 268 h 280"/>
                <a:gd name="T28" fmla="*/ 69 w 337"/>
                <a:gd name="T29" fmla="*/ 262 h 280"/>
                <a:gd name="T30" fmla="*/ 107 w 337"/>
                <a:gd name="T31" fmla="*/ 262 h 280"/>
                <a:gd name="T32" fmla="*/ 108 w 337"/>
                <a:gd name="T33" fmla="*/ 165 h 280"/>
                <a:gd name="T34" fmla="*/ 112 w 337"/>
                <a:gd name="T35" fmla="*/ 51 h 280"/>
                <a:gd name="T36" fmla="*/ 180 w 337"/>
                <a:gd name="T37" fmla="*/ 35 h 280"/>
                <a:gd name="T38" fmla="*/ 235 w 337"/>
                <a:gd name="T39" fmla="*/ 80 h 280"/>
                <a:gd name="T40" fmla="*/ 235 w 337"/>
                <a:gd name="T41" fmla="*/ 261 h 280"/>
                <a:gd name="T42" fmla="*/ 275 w 337"/>
                <a:gd name="T43" fmla="*/ 262 h 280"/>
                <a:gd name="T44" fmla="*/ 292 w 337"/>
                <a:gd name="T45" fmla="*/ 263 h 280"/>
                <a:gd name="T46" fmla="*/ 304 w 337"/>
                <a:gd name="T47" fmla="*/ 277 h 280"/>
                <a:gd name="T48" fmla="*/ 314 w 337"/>
                <a:gd name="T49" fmla="*/ 277 h 280"/>
                <a:gd name="T50" fmla="*/ 335 w 337"/>
                <a:gd name="T51" fmla="*/ 277 h 280"/>
                <a:gd name="T52" fmla="*/ 314 w 337"/>
                <a:gd name="T53" fmla="*/ 23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7" h="280">
                  <a:moveTo>
                    <a:pt x="314" y="233"/>
                  </a:moveTo>
                  <a:lnTo>
                    <a:pt x="257" y="233"/>
                  </a:lnTo>
                  <a:cubicBezTo>
                    <a:pt x="255" y="233"/>
                    <a:pt x="256" y="162"/>
                    <a:pt x="256" y="154"/>
                  </a:cubicBezTo>
                  <a:lnTo>
                    <a:pt x="256" y="52"/>
                  </a:lnTo>
                  <a:cubicBezTo>
                    <a:pt x="256" y="7"/>
                    <a:pt x="232" y="5"/>
                    <a:pt x="212" y="5"/>
                  </a:cubicBezTo>
                  <a:lnTo>
                    <a:pt x="137" y="5"/>
                  </a:lnTo>
                  <a:cubicBezTo>
                    <a:pt x="118" y="5"/>
                    <a:pt x="92" y="0"/>
                    <a:pt x="87" y="42"/>
                  </a:cubicBezTo>
                  <a:cubicBezTo>
                    <a:pt x="84" y="72"/>
                    <a:pt x="87" y="106"/>
                    <a:pt x="87" y="136"/>
                  </a:cubicBezTo>
                  <a:cubicBezTo>
                    <a:pt x="87" y="168"/>
                    <a:pt x="87" y="201"/>
                    <a:pt x="87" y="233"/>
                  </a:cubicBezTo>
                  <a:lnTo>
                    <a:pt x="24" y="233"/>
                  </a:lnTo>
                  <a:cubicBezTo>
                    <a:pt x="17" y="233"/>
                    <a:pt x="10" y="239"/>
                    <a:pt x="6" y="250"/>
                  </a:cubicBezTo>
                  <a:cubicBezTo>
                    <a:pt x="4" y="255"/>
                    <a:pt x="0" y="277"/>
                    <a:pt x="5" y="277"/>
                  </a:cubicBezTo>
                  <a:lnTo>
                    <a:pt x="24" y="277"/>
                  </a:lnTo>
                  <a:cubicBezTo>
                    <a:pt x="34" y="277"/>
                    <a:pt x="32" y="276"/>
                    <a:pt x="38" y="268"/>
                  </a:cubicBezTo>
                  <a:cubicBezTo>
                    <a:pt x="46" y="259"/>
                    <a:pt x="60" y="262"/>
                    <a:pt x="69" y="262"/>
                  </a:cubicBezTo>
                  <a:lnTo>
                    <a:pt x="107" y="262"/>
                  </a:lnTo>
                  <a:cubicBezTo>
                    <a:pt x="109" y="262"/>
                    <a:pt x="108" y="173"/>
                    <a:pt x="108" y="165"/>
                  </a:cubicBezTo>
                  <a:cubicBezTo>
                    <a:pt x="108" y="134"/>
                    <a:pt x="102" y="79"/>
                    <a:pt x="112" y="51"/>
                  </a:cubicBezTo>
                  <a:cubicBezTo>
                    <a:pt x="122" y="22"/>
                    <a:pt x="164" y="35"/>
                    <a:pt x="180" y="35"/>
                  </a:cubicBezTo>
                  <a:cubicBezTo>
                    <a:pt x="203" y="35"/>
                    <a:pt x="235" y="25"/>
                    <a:pt x="235" y="80"/>
                  </a:cubicBezTo>
                  <a:lnTo>
                    <a:pt x="235" y="261"/>
                  </a:lnTo>
                  <a:cubicBezTo>
                    <a:pt x="235" y="264"/>
                    <a:pt x="271" y="262"/>
                    <a:pt x="275" y="262"/>
                  </a:cubicBezTo>
                  <a:cubicBezTo>
                    <a:pt x="280" y="262"/>
                    <a:pt x="287" y="261"/>
                    <a:pt x="292" y="263"/>
                  </a:cubicBezTo>
                  <a:cubicBezTo>
                    <a:pt x="297" y="265"/>
                    <a:pt x="302" y="269"/>
                    <a:pt x="304" y="277"/>
                  </a:cubicBezTo>
                  <a:lnTo>
                    <a:pt x="314" y="277"/>
                  </a:lnTo>
                  <a:cubicBezTo>
                    <a:pt x="317" y="277"/>
                    <a:pt x="333" y="280"/>
                    <a:pt x="335" y="277"/>
                  </a:cubicBezTo>
                  <a:cubicBezTo>
                    <a:pt x="337" y="254"/>
                    <a:pt x="328" y="233"/>
                    <a:pt x="314" y="233"/>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2" name="Freeform 1078"/>
            <p:cNvSpPr>
              <a:spLocks noEditPoints="1"/>
            </p:cNvSpPr>
            <p:nvPr/>
          </p:nvSpPr>
          <p:spPr bwMode="auto">
            <a:xfrm>
              <a:off x="1164" y="2245"/>
              <a:ext cx="129" cy="217"/>
            </a:xfrm>
            <a:custGeom>
              <a:avLst/>
              <a:gdLst>
                <a:gd name="T0" fmla="*/ 191 w 341"/>
                <a:gd name="T1" fmla="*/ 538 h 572"/>
                <a:gd name="T2" fmla="*/ 286 w 341"/>
                <a:gd name="T3" fmla="*/ 378 h 572"/>
                <a:gd name="T4" fmla="*/ 330 w 341"/>
                <a:gd name="T5" fmla="*/ 304 h 572"/>
                <a:gd name="T6" fmla="*/ 337 w 341"/>
                <a:gd name="T7" fmla="*/ 252 h 572"/>
                <a:gd name="T8" fmla="*/ 302 w 341"/>
                <a:gd name="T9" fmla="*/ 228 h 572"/>
                <a:gd name="T10" fmla="*/ 262 w 341"/>
                <a:gd name="T11" fmla="*/ 228 h 572"/>
                <a:gd name="T12" fmla="*/ 259 w 341"/>
                <a:gd name="T13" fmla="*/ 194 h 572"/>
                <a:gd name="T14" fmla="*/ 259 w 341"/>
                <a:gd name="T15" fmla="*/ 57 h 572"/>
                <a:gd name="T16" fmla="*/ 217 w 341"/>
                <a:gd name="T17" fmla="*/ 0 h 572"/>
                <a:gd name="T18" fmla="*/ 134 w 341"/>
                <a:gd name="T19" fmla="*/ 0 h 572"/>
                <a:gd name="T20" fmla="*/ 86 w 341"/>
                <a:gd name="T21" fmla="*/ 50 h 572"/>
                <a:gd name="T22" fmla="*/ 86 w 341"/>
                <a:gd name="T23" fmla="*/ 165 h 572"/>
                <a:gd name="T24" fmla="*/ 86 w 341"/>
                <a:gd name="T25" fmla="*/ 219 h 572"/>
                <a:gd name="T26" fmla="*/ 71 w 341"/>
                <a:gd name="T27" fmla="*/ 228 h 572"/>
                <a:gd name="T28" fmla="*/ 2 w 341"/>
                <a:gd name="T29" fmla="*/ 271 h 572"/>
                <a:gd name="T30" fmla="*/ 28 w 341"/>
                <a:gd name="T31" fmla="*/ 333 h 572"/>
                <a:gd name="T32" fmla="*/ 85 w 341"/>
                <a:gd name="T33" fmla="*/ 430 h 572"/>
                <a:gd name="T34" fmla="*/ 137 w 341"/>
                <a:gd name="T35" fmla="*/ 517 h 572"/>
                <a:gd name="T36" fmla="*/ 191 w 341"/>
                <a:gd name="T37" fmla="*/ 538 h 572"/>
                <a:gd name="T38" fmla="*/ 332 w 341"/>
                <a:gd name="T39" fmla="*/ 254 h 572"/>
                <a:gd name="T40" fmla="*/ 307 w 341"/>
                <a:gd name="T41" fmla="*/ 331 h 572"/>
                <a:gd name="T42" fmla="*/ 247 w 341"/>
                <a:gd name="T43" fmla="*/ 434 h 572"/>
                <a:gd name="T44" fmla="*/ 195 w 341"/>
                <a:gd name="T45" fmla="*/ 521 h 572"/>
                <a:gd name="T46" fmla="*/ 150 w 341"/>
                <a:gd name="T47" fmla="*/ 529 h 572"/>
                <a:gd name="T48" fmla="*/ 43 w 341"/>
                <a:gd name="T49" fmla="*/ 349 h 572"/>
                <a:gd name="T50" fmla="*/ 11 w 341"/>
                <a:gd name="T51" fmla="*/ 295 h 572"/>
                <a:gd name="T52" fmla="*/ 24 w 341"/>
                <a:gd name="T53" fmla="*/ 236 h 572"/>
                <a:gd name="T54" fmla="*/ 90 w 341"/>
                <a:gd name="T55" fmla="*/ 236 h 572"/>
                <a:gd name="T56" fmla="*/ 90 w 341"/>
                <a:gd name="T57" fmla="*/ 208 h 572"/>
                <a:gd name="T58" fmla="*/ 90 w 341"/>
                <a:gd name="T59" fmla="*/ 69 h 572"/>
                <a:gd name="T60" fmla="*/ 122 w 341"/>
                <a:gd name="T61" fmla="*/ 7 h 572"/>
                <a:gd name="T62" fmla="*/ 202 w 341"/>
                <a:gd name="T63" fmla="*/ 7 h 572"/>
                <a:gd name="T64" fmla="*/ 255 w 341"/>
                <a:gd name="T65" fmla="*/ 50 h 572"/>
                <a:gd name="T66" fmla="*/ 255 w 341"/>
                <a:gd name="T67" fmla="*/ 224 h 572"/>
                <a:gd name="T68" fmla="*/ 261 w 341"/>
                <a:gd name="T69" fmla="*/ 236 h 572"/>
                <a:gd name="T70" fmla="*/ 332 w 341"/>
                <a:gd name="T71" fmla="*/ 25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1" h="572">
                  <a:moveTo>
                    <a:pt x="191" y="538"/>
                  </a:moveTo>
                  <a:lnTo>
                    <a:pt x="286" y="378"/>
                  </a:lnTo>
                  <a:cubicBezTo>
                    <a:pt x="300" y="353"/>
                    <a:pt x="315" y="329"/>
                    <a:pt x="330" y="304"/>
                  </a:cubicBezTo>
                  <a:cubicBezTo>
                    <a:pt x="338" y="290"/>
                    <a:pt x="341" y="270"/>
                    <a:pt x="337" y="252"/>
                  </a:cubicBezTo>
                  <a:cubicBezTo>
                    <a:pt x="330" y="226"/>
                    <a:pt x="315" y="228"/>
                    <a:pt x="302" y="228"/>
                  </a:cubicBezTo>
                  <a:lnTo>
                    <a:pt x="262" y="228"/>
                  </a:lnTo>
                  <a:cubicBezTo>
                    <a:pt x="257" y="228"/>
                    <a:pt x="259" y="201"/>
                    <a:pt x="259" y="194"/>
                  </a:cubicBezTo>
                  <a:lnTo>
                    <a:pt x="259" y="57"/>
                  </a:lnTo>
                  <a:cubicBezTo>
                    <a:pt x="259" y="11"/>
                    <a:pt x="239" y="0"/>
                    <a:pt x="217" y="0"/>
                  </a:cubicBezTo>
                  <a:lnTo>
                    <a:pt x="134" y="0"/>
                  </a:lnTo>
                  <a:cubicBezTo>
                    <a:pt x="113" y="0"/>
                    <a:pt x="86" y="2"/>
                    <a:pt x="86" y="50"/>
                  </a:cubicBezTo>
                  <a:cubicBezTo>
                    <a:pt x="86" y="88"/>
                    <a:pt x="86" y="127"/>
                    <a:pt x="86" y="165"/>
                  </a:cubicBezTo>
                  <a:lnTo>
                    <a:pt x="86" y="219"/>
                  </a:lnTo>
                  <a:cubicBezTo>
                    <a:pt x="86" y="234"/>
                    <a:pt x="79" y="228"/>
                    <a:pt x="71" y="228"/>
                  </a:cubicBezTo>
                  <a:cubicBezTo>
                    <a:pt x="48" y="228"/>
                    <a:pt x="2" y="212"/>
                    <a:pt x="2" y="271"/>
                  </a:cubicBezTo>
                  <a:cubicBezTo>
                    <a:pt x="2" y="298"/>
                    <a:pt x="18" y="316"/>
                    <a:pt x="28" y="333"/>
                  </a:cubicBezTo>
                  <a:cubicBezTo>
                    <a:pt x="47" y="366"/>
                    <a:pt x="66" y="398"/>
                    <a:pt x="85" y="430"/>
                  </a:cubicBezTo>
                  <a:cubicBezTo>
                    <a:pt x="102" y="459"/>
                    <a:pt x="119" y="488"/>
                    <a:pt x="137" y="517"/>
                  </a:cubicBezTo>
                  <a:cubicBezTo>
                    <a:pt x="151" y="541"/>
                    <a:pt x="171" y="572"/>
                    <a:pt x="191" y="538"/>
                  </a:cubicBezTo>
                  <a:close/>
                  <a:moveTo>
                    <a:pt x="332" y="254"/>
                  </a:moveTo>
                  <a:cubicBezTo>
                    <a:pt x="340" y="287"/>
                    <a:pt x="319" y="312"/>
                    <a:pt x="307" y="331"/>
                  </a:cubicBezTo>
                  <a:cubicBezTo>
                    <a:pt x="287" y="365"/>
                    <a:pt x="267" y="400"/>
                    <a:pt x="247" y="434"/>
                  </a:cubicBezTo>
                  <a:cubicBezTo>
                    <a:pt x="229" y="463"/>
                    <a:pt x="212" y="492"/>
                    <a:pt x="195" y="521"/>
                  </a:cubicBezTo>
                  <a:cubicBezTo>
                    <a:pt x="182" y="543"/>
                    <a:pt x="166" y="556"/>
                    <a:pt x="150" y="529"/>
                  </a:cubicBezTo>
                  <a:cubicBezTo>
                    <a:pt x="115" y="469"/>
                    <a:pt x="79" y="409"/>
                    <a:pt x="43" y="349"/>
                  </a:cubicBezTo>
                  <a:cubicBezTo>
                    <a:pt x="33" y="332"/>
                    <a:pt x="20" y="315"/>
                    <a:pt x="11" y="295"/>
                  </a:cubicBezTo>
                  <a:cubicBezTo>
                    <a:pt x="0" y="277"/>
                    <a:pt x="7" y="236"/>
                    <a:pt x="24" y="236"/>
                  </a:cubicBezTo>
                  <a:lnTo>
                    <a:pt x="90" y="236"/>
                  </a:lnTo>
                  <a:lnTo>
                    <a:pt x="90" y="208"/>
                  </a:lnTo>
                  <a:cubicBezTo>
                    <a:pt x="90" y="162"/>
                    <a:pt x="90" y="115"/>
                    <a:pt x="90" y="69"/>
                  </a:cubicBezTo>
                  <a:cubicBezTo>
                    <a:pt x="90" y="32"/>
                    <a:pt x="98" y="7"/>
                    <a:pt x="122" y="7"/>
                  </a:cubicBezTo>
                  <a:lnTo>
                    <a:pt x="202" y="7"/>
                  </a:lnTo>
                  <a:cubicBezTo>
                    <a:pt x="222" y="7"/>
                    <a:pt x="255" y="0"/>
                    <a:pt x="255" y="50"/>
                  </a:cubicBezTo>
                  <a:lnTo>
                    <a:pt x="255" y="224"/>
                  </a:lnTo>
                  <a:cubicBezTo>
                    <a:pt x="255" y="236"/>
                    <a:pt x="254" y="236"/>
                    <a:pt x="261" y="236"/>
                  </a:cubicBezTo>
                  <a:cubicBezTo>
                    <a:pt x="277" y="236"/>
                    <a:pt x="324" y="222"/>
                    <a:pt x="332" y="254"/>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3" name="Rectangle 1079"/>
            <p:cNvSpPr>
              <a:spLocks noChangeArrowheads="1"/>
            </p:cNvSpPr>
            <p:nvPr/>
          </p:nvSpPr>
          <p:spPr bwMode="auto">
            <a:xfrm>
              <a:off x="3273" y="1875"/>
              <a:ext cx="43" cy="335"/>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4" name="Rectangle 1080"/>
            <p:cNvSpPr>
              <a:spLocks noChangeArrowheads="1"/>
            </p:cNvSpPr>
            <p:nvPr/>
          </p:nvSpPr>
          <p:spPr bwMode="auto">
            <a:xfrm>
              <a:off x="1195" y="1871"/>
              <a:ext cx="2119" cy="47"/>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5" name="Rectangle 1081"/>
            <p:cNvSpPr>
              <a:spLocks noChangeArrowheads="1"/>
            </p:cNvSpPr>
            <p:nvPr/>
          </p:nvSpPr>
          <p:spPr bwMode="auto">
            <a:xfrm>
              <a:off x="1195" y="1887"/>
              <a:ext cx="65" cy="368"/>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6" name="Rectangle 1082"/>
            <p:cNvSpPr>
              <a:spLocks noChangeArrowheads="1"/>
            </p:cNvSpPr>
            <p:nvPr/>
          </p:nvSpPr>
          <p:spPr bwMode="auto">
            <a:xfrm>
              <a:off x="2917" y="2863"/>
              <a:ext cx="144" cy="9"/>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7" name="Freeform 1083"/>
            <p:cNvSpPr>
              <a:spLocks/>
            </p:cNvSpPr>
            <p:nvPr/>
          </p:nvSpPr>
          <p:spPr bwMode="auto">
            <a:xfrm>
              <a:off x="3006" y="2849"/>
              <a:ext cx="64" cy="36"/>
            </a:xfrm>
            <a:custGeom>
              <a:avLst/>
              <a:gdLst>
                <a:gd name="T0" fmla="*/ 48 w 167"/>
                <a:gd name="T1" fmla="*/ 48 h 95"/>
                <a:gd name="T2" fmla="*/ 0 w 167"/>
                <a:gd name="T3" fmla="*/ 95 h 95"/>
                <a:gd name="T4" fmla="*/ 167 w 167"/>
                <a:gd name="T5" fmla="*/ 48 h 95"/>
                <a:gd name="T6" fmla="*/ 0 w 167"/>
                <a:gd name="T7" fmla="*/ 0 h 95"/>
                <a:gd name="T8" fmla="*/ 48 w 167"/>
                <a:gd name="T9" fmla="*/ 48 h 95"/>
              </a:gdLst>
              <a:ahLst/>
              <a:cxnLst>
                <a:cxn ang="0">
                  <a:pos x="T0" y="T1"/>
                </a:cxn>
                <a:cxn ang="0">
                  <a:pos x="T2" y="T3"/>
                </a:cxn>
                <a:cxn ang="0">
                  <a:pos x="T4" y="T5"/>
                </a:cxn>
                <a:cxn ang="0">
                  <a:pos x="T6" y="T7"/>
                </a:cxn>
                <a:cxn ang="0">
                  <a:pos x="T8" y="T9"/>
                </a:cxn>
              </a:cxnLst>
              <a:rect l="0" t="0" r="r" b="b"/>
              <a:pathLst>
                <a:path w="167" h="95">
                  <a:moveTo>
                    <a:pt x="48" y="48"/>
                  </a:moveTo>
                  <a:lnTo>
                    <a:pt x="0" y="95"/>
                  </a:lnTo>
                  <a:lnTo>
                    <a:pt x="167" y="48"/>
                  </a:lnTo>
                  <a:lnTo>
                    <a:pt x="0" y="0"/>
                  </a:lnTo>
                  <a:lnTo>
                    <a:pt x="48" y="4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8" name="Freeform 1084"/>
            <p:cNvSpPr>
              <a:spLocks/>
            </p:cNvSpPr>
            <p:nvPr/>
          </p:nvSpPr>
          <p:spPr bwMode="auto">
            <a:xfrm>
              <a:off x="2998" y="2845"/>
              <a:ext cx="80" cy="45"/>
            </a:xfrm>
            <a:custGeom>
              <a:avLst/>
              <a:gdLst>
                <a:gd name="T0" fmla="*/ 68 w 209"/>
                <a:gd name="T1" fmla="*/ 60 h 119"/>
                <a:gd name="T2" fmla="*/ 64 w 209"/>
                <a:gd name="T3" fmla="*/ 55 h 119"/>
                <a:gd name="T4" fmla="*/ 0 w 209"/>
                <a:gd name="T5" fmla="*/ 119 h 119"/>
                <a:gd name="T6" fmla="*/ 209 w 209"/>
                <a:gd name="T7" fmla="*/ 60 h 119"/>
                <a:gd name="T8" fmla="*/ 0 w 209"/>
                <a:gd name="T9" fmla="*/ 0 h 119"/>
                <a:gd name="T10" fmla="*/ 64 w 209"/>
                <a:gd name="T11" fmla="*/ 64 h 119"/>
                <a:gd name="T12" fmla="*/ 68 w 209"/>
                <a:gd name="T13" fmla="*/ 60 h 119"/>
                <a:gd name="T14" fmla="*/ 64 w 209"/>
                <a:gd name="T15" fmla="*/ 55 h 119"/>
                <a:gd name="T16" fmla="*/ 68 w 209"/>
                <a:gd name="T17" fmla="*/ 60 h 119"/>
                <a:gd name="T18" fmla="*/ 72 w 209"/>
                <a:gd name="T19" fmla="*/ 55 h 119"/>
                <a:gd name="T20" fmla="*/ 41 w 209"/>
                <a:gd name="T21" fmla="*/ 24 h 119"/>
                <a:gd name="T22" fmla="*/ 165 w 209"/>
                <a:gd name="T23" fmla="*/ 60 h 119"/>
                <a:gd name="T24" fmla="*/ 41 w 209"/>
                <a:gd name="T25" fmla="*/ 95 h 119"/>
                <a:gd name="T26" fmla="*/ 76 w 209"/>
                <a:gd name="T27" fmla="*/ 60 h 119"/>
                <a:gd name="T28" fmla="*/ 72 w 209"/>
                <a:gd name="T29" fmla="*/ 55 h 119"/>
                <a:gd name="T30" fmla="*/ 68 w 209"/>
                <a:gd name="T31"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9" h="119">
                  <a:moveTo>
                    <a:pt x="68" y="60"/>
                  </a:moveTo>
                  <a:lnTo>
                    <a:pt x="64" y="55"/>
                  </a:lnTo>
                  <a:lnTo>
                    <a:pt x="0" y="119"/>
                  </a:lnTo>
                  <a:lnTo>
                    <a:pt x="209" y="60"/>
                  </a:lnTo>
                  <a:lnTo>
                    <a:pt x="0" y="0"/>
                  </a:lnTo>
                  <a:lnTo>
                    <a:pt x="64" y="64"/>
                  </a:lnTo>
                  <a:lnTo>
                    <a:pt x="68" y="60"/>
                  </a:lnTo>
                  <a:lnTo>
                    <a:pt x="64" y="55"/>
                  </a:lnTo>
                  <a:lnTo>
                    <a:pt x="68" y="60"/>
                  </a:lnTo>
                  <a:lnTo>
                    <a:pt x="72" y="55"/>
                  </a:lnTo>
                  <a:lnTo>
                    <a:pt x="41" y="24"/>
                  </a:lnTo>
                  <a:lnTo>
                    <a:pt x="165" y="60"/>
                  </a:lnTo>
                  <a:lnTo>
                    <a:pt x="41" y="95"/>
                  </a:lnTo>
                  <a:lnTo>
                    <a:pt x="76" y="60"/>
                  </a:lnTo>
                  <a:lnTo>
                    <a:pt x="72" y="55"/>
                  </a:lnTo>
                  <a:lnTo>
                    <a:pt x="68" y="6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9" name="Rectangle 1085"/>
            <p:cNvSpPr>
              <a:spLocks noChangeArrowheads="1"/>
            </p:cNvSpPr>
            <p:nvPr/>
          </p:nvSpPr>
          <p:spPr bwMode="auto">
            <a:xfrm>
              <a:off x="2911" y="3028"/>
              <a:ext cx="142" cy="9"/>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0" name="Freeform 1086"/>
            <p:cNvSpPr>
              <a:spLocks/>
            </p:cNvSpPr>
            <p:nvPr/>
          </p:nvSpPr>
          <p:spPr bwMode="auto">
            <a:xfrm>
              <a:off x="2999" y="3014"/>
              <a:ext cx="63" cy="36"/>
            </a:xfrm>
            <a:custGeom>
              <a:avLst/>
              <a:gdLst>
                <a:gd name="T0" fmla="*/ 48 w 167"/>
                <a:gd name="T1" fmla="*/ 47 h 95"/>
                <a:gd name="T2" fmla="*/ 0 w 167"/>
                <a:gd name="T3" fmla="*/ 95 h 95"/>
                <a:gd name="T4" fmla="*/ 167 w 167"/>
                <a:gd name="T5" fmla="*/ 47 h 95"/>
                <a:gd name="T6" fmla="*/ 0 w 167"/>
                <a:gd name="T7" fmla="*/ 0 h 95"/>
                <a:gd name="T8" fmla="*/ 48 w 167"/>
                <a:gd name="T9" fmla="*/ 47 h 95"/>
              </a:gdLst>
              <a:ahLst/>
              <a:cxnLst>
                <a:cxn ang="0">
                  <a:pos x="T0" y="T1"/>
                </a:cxn>
                <a:cxn ang="0">
                  <a:pos x="T2" y="T3"/>
                </a:cxn>
                <a:cxn ang="0">
                  <a:pos x="T4" y="T5"/>
                </a:cxn>
                <a:cxn ang="0">
                  <a:pos x="T6" y="T7"/>
                </a:cxn>
                <a:cxn ang="0">
                  <a:pos x="T8" y="T9"/>
                </a:cxn>
              </a:cxnLst>
              <a:rect l="0" t="0" r="r" b="b"/>
              <a:pathLst>
                <a:path w="167" h="95">
                  <a:moveTo>
                    <a:pt x="48" y="47"/>
                  </a:moveTo>
                  <a:lnTo>
                    <a:pt x="0" y="95"/>
                  </a:lnTo>
                  <a:lnTo>
                    <a:pt x="167" y="47"/>
                  </a:lnTo>
                  <a:lnTo>
                    <a:pt x="0" y="0"/>
                  </a:lnTo>
                  <a:lnTo>
                    <a:pt x="48" y="4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1" name="Freeform 1087"/>
            <p:cNvSpPr>
              <a:spLocks/>
            </p:cNvSpPr>
            <p:nvPr/>
          </p:nvSpPr>
          <p:spPr bwMode="auto">
            <a:xfrm>
              <a:off x="2991" y="3010"/>
              <a:ext cx="80" cy="45"/>
            </a:xfrm>
            <a:custGeom>
              <a:avLst/>
              <a:gdLst>
                <a:gd name="T0" fmla="*/ 68 w 209"/>
                <a:gd name="T1" fmla="*/ 59 h 119"/>
                <a:gd name="T2" fmla="*/ 64 w 209"/>
                <a:gd name="T3" fmla="*/ 55 h 119"/>
                <a:gd name="T4" fmla="*/ 0 w 209"/>
                <a:gd name="T5" fmla="*/ 119 h 119"/>
                <a:gd name="T6" fmla="*/ 209 w 209"/>
                <a:gd name="T7" fmla="*/ 59 h 119"/>
                <a:gd name="T8" fmla="*/ 0 w 209"/>
                <a:gd name="T9" fmla="*/ 0 h 119"/>
                <a:gd name="T10" fmla="*/ 64 w 209"/>
                <a:gd name="T11" fmla="*/ 64 h 119"/>
                <a:gd name="T12" fmla="*/ 68 w 209"/>
                <a:gd name="T13" fmla="*/ 59 h 119"/>
                <a:gd name="T14" fmla="*/ 64 w 209"/>
                <a:gd name="T15" fmla="*/ 55 h 119"/>
                <a:gd name="T16" fmla="*/ 68 w 209"/>
                <a:gd name="T17" fmla="*/ 59 h 119"/>
                <a:gd name="T18" fmla="*/ 72 w 209"/>
                <a:gd name="T19" fmla="*/ 55 h 119"/>
                <a:gd name="T20" fmla="*/ 41 w 209"/>
                <a:gd name="T21" fmla="*/ 24 h 119"/>
                <a:gd name="T22" fmla="*/ 165 w 209"/>
                <a:gd name="T23" fmla="*/ 59 h 119"/>
                <a:gd name="T24" fmla="*/ 41 w 209"/>
                <a:gd name="T25" fmla="*/ 95 h 119"/>
                <a:gd name="T26" fmla="*/ 76 w 209"/>
                <a:gd name="T27" fmla="*/ 59 h 119"/>
                <a:gd name="T28" fmla="*/ 72 w 209"/>
                <a:gd name="T29" fmla="*/ 55 h 119"/>
                <a:gd name="T30" fmla="*/ 68 w 209"/>
                <a:gd name="T31"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9" h="119">
                  <a:moveTo>
                    <a:pt x="68" y="59"/>
                  </a:moveTo>
                  <a:lnTo>
                    <a:pt x="64" y="55"/>
                  </a:lnTo>
                  <a:lnTo>
                    <a:pt x="0" y="119"/>
                  </a:lnTo>
                  <a:lnTo>
                    <a:pt x="209" y="59"/>
                  </a:lnTo>
                  <a:lnTo>
                    <a:pt x="0" y="0"/>
                  </a:lnTo>
                  <a:lnTo>
                    <a:pt x="64" y="64"/>
                  </a:lnTo>
                  <a:lnTo>
                    <a:pt x="68" y="59"/>
                  </a:lnTo>
                  <a:lnTo>
                    <a:pt x="64" y="55"/>
                  </a:lnTo>
                  <a:lnTo>
                    <a:pt x="68" y="59"/>
                  </a:lnTo>
                  <a:lnTo>
                    <a:pt x="72" y="55"/>
                  </a:lnTo>
                  <a:lnTo>
                    <a:pt x="41" y="24"/>
                  </a:lnTo>
                  <a:lnTo>
                    <a:pt x="165" y="59"/>
                  </a:lnTo>
                  <a:lnTo>
                    <a:pt x="41" y="95"/>
                  </a:lnTo>
                  <a:lnTo>
                    <a:pt x="76" y="59"/>
                  </a:lnTo>
                  <a:lnTo>
                    <a:pt x="72" y="55"/>
                  </a:lnTo>
                  <a:lnTo>
                    <a:pt x="68" y="5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2" name="Rectangle 1088"/>
            <p:cNvSpPr>
              <a:spLocks noChangeArrowheads="1"/>
            </p:cNvSpPr>
            <p:nvPr/>
          </p:nvSpPr>
          <p:spPr bwMode="auto">
            <a:xfrm>
              <a:off x="3828" y="2345"/>
              <a:ext cx="143" cy="9"/>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3" name="Freeform 1089"/>
            <p:cNvSpPr>
              <a:spLocks/>
            </p:cNvSpPr>
            <p:nvPr/>
          </p:nvSpPr>
          <p:spPr bwMode="auto">
            <a:xfrm>
              <a:off x="3917" y="2332"/>
              <a:ext cx="63" cy="36"/>
            </a:xfrm>
            <a:custGeom>
              <a:avLst/>
              <a:gdLst>
                <a:gd name="T0" fmla="*/ 47 w 166"/>
                <a:gd name="T1" fmla="*/ 48 h 95"/>
                <a:gd name="T2" fmla="*/ 0 w 166"/>
                <a:gd name="T3" fmla="*/ 95 h 95"/>
                <a:gd name="T4" fmla="*/ 166 w 166"/>
                <a:gd name="T5" fmla="*/ 48 h 95"/>
                <a:gd name="T6" fmla="*/ 0 w 166"/>
                <a:gd name="T7" fmla="*/ 0 h 95"/>
                <a:gd name="T8" fmla="*/ 47 w 166"/>
                <a:gd name="T9" fmla="*/ 48 h 95"/>
              </a:gdLst>
              <a:ahLst/>
              <a:cxnLst>
                <a:cxn ang="0">
                  <a:pos x="T0" y="T1"/>
                </a:cxn>
                <a:cxn ang="0">
                  <a:pos x="T2" y="T3"/>
                </a:cxn>
                <a:cxn ang="0">
                  <a:pos x="T4" y="T5"/>
                </a:cxn>
                <a:cxn ang="0">
                  <a:pos x="T6" y="T7"/>
                </a:cxn>
                <a:cxn ang="0">
                  <a:pos x="T8" y="T9"/>
                </a:cxn>
              </a:cxnLst>
              <a:rect l="0" t="0" r="r" b="b"/>
              <a:pathLst>
                <a:path w="166" h="95">
                  <a:moveTo>
                    <a:pt x="47" y="48"/>
                  </a:moveTo>
                  <a:lnTo>
                    <a:pt x="0" y="95"/>
                  </a:lnTo>
                  <a:lnTo>
                    <a:pt x="166" y="48"/>
                  </a:lnTo>
                  <a:lnTo>
                    <a:pt x="0" y="0"/>
                  </a:lnTo>
                  <a:lnTo>
                    <a:pt x="47" y="4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4" name="Freeform 1090"/>
            <p:cNvSpPr>
              <a:spLocks/>
            </p:cNvSpPr>
            <p:nvPr/>
          </p:nvSpPr>
          <p:spPr bwMode="auto">
            <a:xfrm>
              <a:off x="3909" y="2327"/>
              <a:ext cx="79" cy="45"/>
            </a:xfrm>
            <a:custGeom>
              <a:avLst/>
              <a:gdLst>
                <a:gd name="T0" fmla="*/ 68 w 209"/>
                <a:gd name="T1" fmla="*/ 60 h 119"/>
                <a:gd name="T2" fmla="*/ 64 w 209"/>
                <a:gd name="T3" fmla="*/ 55 h 119"/>
                <a:gd name="T4" fmla="*/ 0 w 209"/>
                <a:gd name="T5" fmla="*/ 119 h 119"/>
                <a:gd name="T6" fmla="*/ 209 w 209"/>
                <a:gd name="T7" fmla="*/ 60 h 119"/>
                <a:gd name="T8" fmla="*/ 0 w 209"/>
                <a:gd name="T9" fmla="*/ 0 h 119"/>
                <a:gd name="T10" fmla="*/ 64 w 209"/>
                <a:gd name="T11" fmla="*/ 64 h 119"/>
                <a:gd name="T12" fmla="*/ 68 w 209"/>
                <a:gd name="T13" fmla="*/ 60 h 119"/>
                <a:gd name="T14" fmla="*/ 64 w 209"/>
                <a:gd name="T15" fmla="*/ 55 h 119"/>
                <a:gd name="T16" fmla="*/ 68 w 209"/>
                <a:gd name="T17" fmla="*/ 60 h 119"/>
                <a:gd name="T18" fmla="*/ 73 w 209"/>
                <a:gd name="T19" fmla="*/ 55 h 119"/>
                <a:gd name="T20" fmla="*/ 41 w 209"/>
                <a:gd name="T21" fmla="*/ 24 h 119"/>
                <a:gd name="T22" fmla="*/ 166 w 209"/>
                <a:gd name="T23" fmla="*/ 60 h 119"/>
                <a:gd name="T24" fmla="*/ 41 w 209"/>
                <a:gd name="T25" fmla="*/ 95 h 119"/>
                <a:gd name="T26" fmla="*/ 77 w 209"/>
                <a:gd name="T27" fmla="*/ 60 h 119"/>
                <a:gd name="T28" fmla="*/ 73 w 209"/>
                <a:gd name="T29" fmla="*/ 55 h 119"/>
                <a:gd name="T30" fmla="*/ 68 w 209"/>
                <a:gd name="T31"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9" h="119">
                  <a:moveTo>
                    <a:pt x="68" y="60"/>
                  </a:moveTo>
                  <a:lnTo>
                    <a:pt x="64" y="55"/>
                  </a:lnTo>
                  <a:lnTo>
                    <a:pt x="0" y="119"/>
                  </a:lnTo>
                  <a:lnTo>
                    <a:pt x="209" y="60"/>
                  </a:lnTo>
                  <a:lnTo>
                    <a:pt x="0" y="0"/>
                  </a:lnTo>
                  <a:lnTo>
                    <a:pt x="64" y="64"/>
                  </a:lnTo>
                  <a:lnTo>
                    <a:pt x="68" y="60"/>
                  </a:lnTo>
                  <a:lnTo>
                    <a:pt x="64" y="55"/>
                  </a:lnTo>
                  <a:lnTo>
                    <a:pt x="68" y="60"/>
                  </a:lnTo>
                  <a:lnTo>
                    <a:pt x="73" y="55"/>
                  </a:lnTo>
                  <a:lnTo>
                    <a:pt x="41" y="24"/>
                  </a:lnTo>
                  <a:lnTo>
                    <a:pt x="166" y="60"/>
                  </a:lnTo>
                  <a:lnTo>
                    <a:pt x="41" y="95"/>
                  </a:lnTo>
                  <a:lnTo>
                    <a:pt x="77" y="60"/>
                  </a:lnTo>
                  <a:lnTo>
                    <a:pt x="73" y="55"/>
                  </a:lnTo>
                  <a:lnTo>
                    <a:pt x="68" y="6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5" name="Rectangle 1091"/>
            <p:cNvSpPr>
              <a:spLocks noChangeArrowheads="1"/>
            </p:cNvSpPr>
            <p:nvPr/>
          </p:nvSpPr>
          <p:spPr bwMode="auto">
            <a:xfrm>
              <a:off x="3821" y="2510"/>
              <a:ext cx="143" cy="9"/>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6" name="Freeform 1092"/>
            <p:cNvSpPr>
              <a:spLocks/>
            </p:cNvSpPr>
            <p:nvPr/>
          </p:nvSpPr>
          <p:spPr bwMode="auto">
            <a:xfrm>
              <a:off x="3909" y="2497"/>
              <a:ext cx="64" cy="36"/>
            </a:xfrm>
            <a:custGeom>
              <a:avLst/>
              <a:gdLst>
                <a:gd name="T0" fmla="*/ 48 w 167"/>
                <a:gd name="T1" fmla="*/ 47 h 95"/>
                <a:gd name="T2" fmla="*/ 0 w 167"/>
                <a:gd name="T3" fmla="*/ 95 h 95"/>
                <a:gd name="T4" fmla="*/ 167 w 167"/>
                <a:gd name="T5" fmla="*/ 47 h 95"/>
                <a:gd name="T6" fmla="*/ 0 w 167"/>
                <a:gd name="T7" fmla="*/ 0 h 95"/>
                <a:gd name="T8" fmla="*/ 48 w 167"/>
                <a:gd name="T9" fmla="*/ 47 h 95"/>
              </a:gdLst>
              <a:ahLst/>
              <a:cxnLst>
                <a:cxn ang="0">
                  <a:pos x="T0" y="T1"/>
                </a:cxn>
                <a:cxn ang="0">
                  <a:pos x="T2" y="T3"/>
                </a:cxn>
                <a:cxn ang="0">
                  <a:pos x="T4" y="T5"/>
                </a:cxn>
                <a:cxn ang="0">
                  <a:pos x="T6" y="T7"/>
                </a:cxn>
                <a:cxn ang="0">
                  <a:pos x="T8" y="T9"/>
                </a:cxn>
              </a:cxnLst>
              <a:rect l="0" t="0" r="r" b="b"/>
              <a:pathLst>
                <a:path w="167" h="95">
                  <a:moveTo>
                    <a:pt x="48" y="47"/>
                  </a:moveTo>
                  <a:lnTo>
                    <a:pt x="0" y="95"/>
                  </a:lnTo>
                  <a:lnTo>
                    <a:pt x="167" y="47"/>
                  </a:lnTo>
                  <a:lnTo>
                    <a:pt x="0" y="0"/>
                  </a:lnTo>
                  <a:lnTo>
                    <a:pt x="48" y="47"/>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7" name="Freeform 1093"/>
            <p:cNvSpPr>
              <a:spLocks/>
            </p:cNvSpPr>
            <p:nvPr/>
          </p:nvSpPr>
          <p:spPr bwMode="auto">
            <a:xfrm>
              <a:off x="3901" y="2492"/>
              <a:ext cx="80" cy="45"/>
            </a:xfrm>
            <a:custGeom>
              <a:avLst/>
              <a:gdLst>
                <a:gd name="T0" fmla="*/ 69 w 209"/>
                <a:gd name="T1" fmla="*/ 59 h 119"/>
                <a:gd name="T2" fmla="*/ 64 w 209"/>
                <a:gd name="T3" fmla="*/ 55 h 119"/>
                <a:gd name="T4" fmla="*/ 0 w 209"/>
                <a:gd name="T5" fmla="*/ 119 h 119"/>
                <a:gd name="T6" fmla="*/ 209 w 209"/>
                <a:gd name="T7" fmla="*/ 59 h 119"/>
                <a:gd name="T8" fmla="*/ 0 w 209"/>
                <a:gd name="T9" fmla="*/ 0 h 119"/>
                <a:gd name="T10" fmla="*/ 64 w 209"/>
                <a:gd name="T11" fmla="*/ 63 h 119"/>
                <a:gd name="T12" fmla="*/ 69 w 209"/>
                <a:gd name="T13" fmla="*/ 59 h 119"/>
                <a:gd name="T14" fmla="*/ 64 w 209"/>
                <a:gd name="T15" fmla="*/ 55 h 119"/>
                <a:gd name="T16" fmla="*/ 69 w 209"/>
                <a:gd name="T17" fmla="*/ 59 h 119"/>
                <a:gd name="T18" fmla="*/ 73 w 209"/>
                <a:gd name="T19" fmla="*/ 55 h 119"/>
                <a:gd name="T20" fmla="*/ 41 w 209"/>
                <a:gd name="T21" fmla="*/ 24 h 119"/>
                <a:gd name="T22" fmla="*/ 166 w 209"/>
                <a:gd name="T23" fmla="*/ 59 h 119"/>
                <a:gd name="T24" fmla="*/ 41 w 209"/>
                <a:gd name="T25" fmla="*/ 95 h 119"/>
                <a:gd name="T26" fmla="*/ 77 w 209"/>
                <a:gd name="T27" fmla="*/ 59 h 119"/>
                <a:gd name="T28" fmla="*/ 73 w 209"/>
                <a:gd name="T29" fmla="*/ 55 h 119"/>
                <a:gd name="T30" fmla="*/ 69 w 209"/>
                <a:gd name="T31"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9" h="119">
                  <a:moveTo>
                    <a:pt x="69" y="59"/>
                  </a:moveTo>
                  <a:lnTo>
                    <a:pt x="64" y="55"/>
                  </a:lnTo>
                  <a:lnTo>
                    <a:pt x="0" y="119"/>
                  </a:lnTo>
                  <a:lnTo>
                    <a:pt x="209" y="59"/>
                  </a:lnTo>
                  <a:lnTo>
                    <a:pt x="0" y="0"/>
                  </a:lnTo>
                  <a:lnTo>
                    <a:pt x="64" y="63"/>
                  </a:lnTo>
                  <a:lnTo>
                    <a:pt x="69" y="59"/>
                  </a:lnTo>
                  <a:lnTo>
                    <a:pt x="64" y="55"/>
                  </a:lnTo>
                  <a:lnTo>
                    <a:pt x="69" y="59"/>
                  </a:lnTo>
                  <a:lnTo>
                    <a:pt x="73" y="55"/>
                  </a:lnTo>
                  <a:lnTo>
                    <a:pt x="41" y="24"/>
                  </a:lnTo>
                  <a:lnTo>
                    <a:pt x="166" y="59"/>
                  </a:lnTo>
                  <a:lnTo>
                    <a:pt x="41" y="95"/>
                  </a:lnTo>
                  <a:lnTo>
                    <a:pt x="77" y="59"/>
                  </a:lnTo>
                  <a:lnTo>
                    <a:pt x="73" y="55"/>
                  </a:lnTo>
                  <a:lnTo>
                    <a:pt x="69" y="59"/>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8" name="Freeform 1094"/>
            <p:cNvSpPr>
              <a:spLocks/>
            </p:cNvSpPr>
            <p:nvPr/>
          </p:nvSpPr>
          <p:spPr bwMode="auto">
            <a:xfrm>
              <a:off x="2960" y="2446"/>
              <a:ext cx="108" cy="417"/>
            </a:xfrm>
            <a:custGeom>
              <a:avLst/>
              <a:gdLst>
                <a:gd name="T0" fmla="*/ 27 w 283"/>
                <a:gd name="T1" fmla="*/ 1100 h 1100"/>
                <a:gd name="T2" fmla="*/ 27 w 283"/>
                <a:gd name="T3" fmla="*/ 27 h 1100"/>
                <a:gd name="T4" fmla="*/ 283 w 283"/>
                <a:gd name="T5" fmla="*/ 27 h 1100"/>
                <a:gd name="T6" fmla="*/ 283 w 283"/>
                <a:gd name="T7" fmla="*/ 0 h 1100"/>
                <a:gd name="T8" fmla="*/ 0 w 283"/>
                <a:gd name="T9" fmla="*/ 0 h 1100"/>
                <a:gd name="T10" fmla="*/ 0 w 283"/>
                <a:gd name="T11" fmla="*/ 1100 h 1100"/>
                <a:gd name="T12" fmla="*/ 27 w 283"/>
                <a:gd name="T13" fmla="*/ 1100 h 1100"/>
              </a:gdLst>
              <a:ahLst/>
              <a:cxnLst>
                <a:cxn ang="0">
                  <a:pos x="T0" y="T1"/>
                </a:cxn>
                <a:cxn ang="0">
                  <a:pos x="T2" y="T3"/>
                </a:cxn>
                <a:cxn ang="0">
                  <a:pos x="T4" y="T5"/>
                </a:cxn>
                <a:cxn ang="0">
                  <a:pos x="T6" y="T7"/>
                </a:cxn>
                <a:cxn ang="0">
                  <a:pos x="T8" y="T9"/>
                </a:cxn>
                <a:cxn ang="0">
                  <a:pos x="T10" y="T11"/>
                </a:cxn>
                <a:cxn ang="0">
                  <a:pos x="T12" y="T13"/>
                </a:cxn>
              </a:cxnLst>
              <a:rect l="0" t="0" r="r" b="b"/>
              <a:pathLst>
                <a:path w="283" h="1100">
                  <a:moveTo>
                    <a:pt x="27" y="1100"/>
                  </a:moveTo>
                  <a:lnTo>
                    <a:pt x="27" y="27"/>
                  </a:lnTo>
                  <a:lnTo>
                    <a:pt x="283" y="27"/>
                  </a:lnTo>
                  <a:lnTo>
                    <a:pt x="283" y="0"/>
                  </a:lnTo>
                  <a:lnTo>
                    <a:pt x="0" y="0"/>
                  </a:lnTo>
                  <a:lnTo>
                    <a:pt x="0" y="1100"/>
                  </a:lnTo>
                  <a:lnTo>
                    <a:pt x="27" y="110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9" name="Freeform 1095"/>
            <p:cNvSpPr>
              <a:spLocks/>
            </p:cNvSpPr>
            <p:nvPr/>
          </p:nvSpPr>
          <p:spPr bwMode="auto">
            <a:xfrm>
              <a:off x="3006" y="2431"/>
              <a:ext cx="72" cy="41"/>
            </a:xfrm>
            <a:custGeom>
              <a:avLst/>
              <a:gdLst>
                <a:gd name="T0" fmla="*/ 54 w 189"/>
                <a:gd name="T1" fmla="*/ 54 h 108"/>
                <a:gd name="T2" fmla="*/ 0 w 189"/>
                <a:gd name="T3" fmla="*/ 108 h 108"/>
                <a:gd name="T4" fmla="*/ 189 w 189"/>
                <a:gd name="T5" fmla="*/ 54 h 108"/>
                <a:gd name="T6" fmla="*/ 0 w 189"/>
                <a:gd name="T7" fmla="*/ 0 h 108"/>
                <a:gd name="T8" fmla="*/ 54 w 189"/>
                <a:gd name="T9" fmla="*/ 54 h 108"/>
              </a:gdLst>
              <a:ahLst/>
              <a:cxnLst>
                <a:cxn ang="0">
                  <a:pos x="T0" y="T1"/>
                </a:cxn>
                <a:cxn ang="0">
                  <a:pos x="T2" y="T3"/>
                </a:cxn>
                <a:cxn ang="0">
                  <a:pos x="T4" y="T5"/>
                </a:cxn>
                <a:cxn ang="0">
                  <a:pos x="T6" y="T7"/>
                </a:cxn>
                <a:cxn ang="0">
                  <a:pos x="T8" y="T9"/>
                </a:cxn>
              </a:cxnLst>
              <a:rect l="0" t="0" r="r" b="b"/>
              <a:pathLst>
                <a:path w="189" h="108">
                  <a:moveTo>
                    <a:pt x="54" y="54"/>
                  </a:moveTo>
                  <a:lnTo>
                    <a:pt x="0" y="108"/>
                  </a:lnTo>
                  <a:lnTo>
                    <a:pt x="189" y="54"/>
                  </a:lnTo>
                  <a:lnTo>
                    <a:pt x="0" y="0"/>
                  </a:lnTo>
                  <a:lnTo>
                    <a:pt x="54" y="5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0" name="Freeform 1096"/>
            <p:cNvSpPr>
              <a:spLocks/>
            </p:cNvSpPr>
            <p:nvPr/>
          </p:nvSpPr>
          <p:spPr bwMode="auto">
            <a:xfrm>
              <a:off x="2998" y="2426"/>
              <a:ext cx="90" cy="51"/>
            </a:xfrm>
            <a:custGeom>
              <a:avLst/>
              <a:gdLst>
                <a:gd name="T0" fmla="*/ 77 w 236"/>
                <a:gd name="T1" fmla="*/ 68 h 135"/>
                <a:gd name="T2" fmla="*/ 72 w 236"/>
                <a:gd name="T3" fmla="*/ 63 h 135"/>
                <a:gd name="T4" fmla="*/ 0 w 236"/>
                <a:gd name="T5" fmla="*/ 135 h 135"/>
                <a:gd name="T6" fmla="*/ 236 w 236"/>
                <a:gd name="T7" fmla="*/ 68 h 135"/>
                <a:gd name="T8" fmla="*/ 0 w 236"/>
                <a:gd name="T9" fmla="*/ 0 h 135"/>
                <a:gd name="T10" fmla="*/ 72 w 236"/>
                <a:gd name="T11" fmla="*/ 72 h 135"/>
                <a:gd name="T12" fmla="*/ 77 w 236"/>
                <a:gd name="T13" fmla="*/ 68 h 135"/>
                <a:gd name="T14" fmla="*/ 72 w 236"/>
                <a:gd name="T15" fmla="*/ 63 h 135"/>
                <a:gd name="T16" fmla="*/ 77 w 236"/>
                <a:gd name="T17" fmla="*/ 68 h 135"/>
                <a:gd name="T18" fmla="*/ 82 w 236"/>
                <a:gd name="T19" fmla="*/ 63 h 135"/>
                <a:gd name="T20" fmla="*/ 46 w 236"/>
                <a:gd name="T21" fmla="*/ 27 h 135"/>
                <a:gd name="T22" fmla="*/ 187 w 236"/>
                <a:gd name="T23" fmla="*/ 68 h 135"/>
                <a:gd name="T24" fmla="*/ 46 w 236"/>
                <a:gd name="T25" fmla="*/ 108 h 135"/>
                <a:gd name="T26" fmla="*/ 86 w 236"/>
                <a:gd name="T27" fmla="*/ 68 h 135"/>
                <a:gd name="T28" fmla="*/ 82 w 236"/>
                <a:gd name="T29" fmla="*/ 63 h 135"/>
                <a:gd name="T30" fmla="*/ 77 w 236"/>
                <a:gd name="T31"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6" h="135">
                  <a:moveTo>
                    <a:pt x="77" y="68"/>
                  </a:moveTo>
                  <a:lnTo>
                    <a:pt x="72" y="63"/>
                  </a:lnTo>
                  <a:lnTo>
                    <a:pt x="0" y="135"/>
                  </a:lnTo>
                  <a:lnTo>
                    <a:pt x="236" y="68"/>
                  </a:lnTo>
                  <a:lnTo>
                    <a:pt x="0" y="0"/>
                  </a:lnTo>
                  <a:lnTo>
                    <a:pt x="72" y="72"/>
                  </a:lnTo>
                  <a:lnTo>
                    <a:pt x="77" y="68"/>
                  </a:lnTo>
                  <a:lnTo>
                    <a:pt x="72" y="63"/>
                  </a:lnTo>
                  <a:lnTo>
                    <a:pt x="77" y="68"/>
                  </a:lnTo>
                  <a:lnTo>
                    <a:pt x="82" y="63"/>
                  </a:lnTo>
                  <a:lnTo>
                    <a:pt x="46" y="27"/>
                  </a:lnTo>
                  <a:lnTo>
                    <a:pt x="187" y="68"/>
                  </a:lnTo>
                  <a:lnTo>
                    <a:pt x="46" y="108"/>
                  </a:lnTo>
                  <a:lnTo>
                    <a:pt x="86" y="68"/>
                  </a:lnTo>
                  <a:lnTo>
                    <a:pt x="82" y="63"/>
                  </a:lnTo>
                  <a:lnTo>
                    <a:pt x="77" y="6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1" name="Oval 1097"/>
            <p:cNvSpPr>
              <a:spLocks noChangeArrowheads="1"/>
            </p:cNvSpPr>
            <p:nvPr/>
          </p:nvSpPr>
          <p:spPr bwMode="auto">
            <a:xfrm>
              <a:off x="2950" y="2854"/>
              <a:ext cx="39" cy="33"/>
            </a:xfrm>
            <a:prstGeom prst="ellipse">
              <a:avLst/>
            </a:pr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2" name="Freeform 1098"/>
            <p:cNvSpPr>
              <a:spLocks/>
            </p:cNvSpPr>
            <p:nvPr/>
          </p:nvSpPr>
          <p:spPr bwMode="auto">
            <a:xfrm>
              <a:off x="2415" y="1472"/>
              <a:ext cx="1493" cy="205"/>
            </a:xfrm>
            <a:custGeom>
              <a:avLst/>
              <a:gdLst>
                <a:gd name="T0" fmla="*/ 44 w 3921"/>
                <a:gd name="T1" fmla="*/ 0 h 542"/>
                <a:gd name="T2" fmla="*/ 3877 w 3921"/>
                <a:gd name="T3" fmla="*/ 0 h 542"/>
                <a:gd name="T4" fmla="*/ 3921 w 3921"/>
                <a:gd name="T5" fmla="*/ 44 h 542"/>
                <a:gd name="T6" fmla="*/ 3921 w 3921"/>
                <a:gd name="T7" fmla="*/ 498 h 542"/>
                <a:gd name="T8" fmla="*/ 3877 w 3921"/>
                <a:gd name="T9" fmla="*/ 542 h 542"/>
                <a:gd name="T10" fmla="*/ 44 w 3921"/>
                <a:gd name="T11" fmla="*/ 542 h 542"/>
                <a:gd name="T12" fmla="*/ 0 w 3921"/>
                <a:gd name="T13" fmla="*/ 498 h 542"/>
                <a:gd name="T14" fmla="*/ 0 w 3921"/>
                <a:gd name="T15" fmla="*/ 44 h 542"/>
                <a:gd name="T16" fmla="*/ 44 w 3921"/>
                <a:gd name="T17" fmla="*/ 0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1" h="542">
                  <a:moveTo>
                    <a:pt x="44" y="0"/>
                  </a:moveTo>
                  <a:lnTo>
                    <a:pt x="3877" y="0"/>
                  </a:lnTo>
                  <a:cubicBezTo>
                    <a:pt x="3902" y="0"/>
                    <a:pt x="3921" y="20"/>
                    <a:pt x="3921" y="44"/>
                  </a:cubicBezTo>
                  <a:lnTo>
                    <a:pt x="3921" y="498"/>
                  </a:lnTo>
                  <a:cubicBezTo>
                    <a:pt x="3921" y="522"/>
                    <a:pt x="3902" y="542"/>
                    <a:pt x="3877" y="542"/>
                  </a:cubicBezTo>
                  <a:lnTo>
                    <a:pt x="44" y="542"/>
                  </a:lnTo>
                  <a:cubicBezTo>
                    <a:pt x="20" y="542"/>
                    <a:pt x="0" y="522"/>
                    <a:pt x="0" y="498"/>
                  </a:cubicBezTo>
                  <a:lnTo>
                    <a:pt x="0" y="44"/>
                  </a:lnTo>
                  <a:cubicBezTo>
                    <a:pt x="0" y="20"/>
                    <a:pt x="20" y="0"/>
                    <a:pt x="44" y="0"/>
                  </a:cubicBezTo>
                  <a:close/>
                </a:path>
              </a:pathLst>
            </a:custGeom>
            <a:solidFill>
              <a:srgbClr val="E5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3" name="Freeform 1099"/>
            <p:cNvSpPr>
              <a:spLocks/>
            </p:cNvSpPr>
            <p:nvPr/>
          </p:nvSpPr>
          <p:spPr bwMode="auto">
            <a:xfrm>
              <a:off x="2408" y="1464"/>
              <a:ext cx="1507" cy="221"/>
            </a:xfrm>
            <a:custGeom>
              <a:avLst/>
              <a:gdLst>
                <a:gd name="T0" fmla="*/ 64 w 3961"/>
                <a:gd name="T1" fmla="*/ 20 h 582"/>
                <a:gd name="T2" fmla="*/ 64 w 3961"/>
                <a:gd name="T3" fmla="*/ 40 h 582"/>
                <a:gd name="T4" fmla="*/ 3897 w 3961"/>
                <a:gd name="T5" fmla="*/ 40 h 582"/>
                <a:gd name="T6" fmla="*/ 3921 w 3961"/>
                <a:gd name="T7" fmla="*/ 64 h 582"/>
                <a:gd name="T8" fmla="*/ 3921 w 3961"/>
                <a:gd name="T9" fmla="*/ 518 h 582"/>
                <a:gd name="T10" fmla="*/ 3897 w 3961"/>
                <a:gd name="T11" fmla="*/ 542 h 582"/>
                <a:gd name="T12" fmla="*/ 64 w 3961"/>
                <a:gd name="T13" fmla="*/ 542 h 582"/>
                <a:gd name="T14" fmla="*/ 40 w 3961"/>
                <a:gd name="T15" fmla="*/ 518 h 582"/>
                <a:gd name="T16" fmla="*/ 40 w 3961"/>
                <a:gd name="T17" fmla="*/ 64 h 582"/>
                <a:gd name="T18" fmla="*/ 64 w 3961"/>
                <a:gd name="T19" fmla="*/ 40 h 582"/>
                <a:gd name="T20" fmla="*/ 64 w 3961"/>
                <a:gd name="T21" fmla="*/ 0 h 582"/>
                <a:gd name="T22" fmla="*/ 0 w 3961"/>
                <a:gd name="T23" fmla="*/ 64 h 582"/>
                <a:gd name="T24" fmla="*/ 0 w 3961"/>
                <a:gd name="T25" fmla="*/ 518 h 582"/>
                <a:gd name="T26" fmla="*/ 64 w 3961"/>
                <a:gd name="T27" fmla="*/ 582 h 582"/>
                <a:gd name="T28" fmla="*/ 3897 w 3961"/>
                <a:gd name="T29" fmla="*/ 582 h 582"/>
                <a:gd name="T30" fmla="*/ 3961 w 3961"/>
                <a:gd name="T31" fmla="*/ 518 h 582"/>
                <a:gd name="T32" fmla="*/ 3961 w 3961"/>
                <a:gd name="T33" fmla="*/ 64 h 582"/>
                <a:gd name="T34" fmla="*/ 3897 w 3961"/>
                <a:gd name="T35" fmla="*/ 0 h 582"/>
                <a:gd name="T36" fmla="*/ 64 w 3961"/>
                <a:gd name="T37" fmla="*/ 0 h 582"/>
                <a:gd name="T38" fmla="*/ 64 w 3961"/>
                <a:gd name="T39" fmla="*/ 2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1" h="582">
                  <a:moveTo>
                    <a:pt x="64" y="20"/>
                  </a:moveTo>
                  <a:lnTo>
                    <a:pt x="64" y="40"/>
                  </a:lnTo>
                  <a:lnTo>
                    <a:pt x="3897" y="40"/>
                  </a:lnTo>
                  <a:cubicBezTo>
                    <a:pt x="3911" y="40"/>
                    <a:pt x="3921" y="51"/>
                    <a:pt x="3921" y="64"/>
                  </a:cubicBezTo>
                  <a:lnTo>
                    <a:pt x="3921" y="518"/>
                  </a:lnTo>
                  <a:cubicBezTo>
                    <a:pt x="3921" y="531"/>
                    <a:pt x="3911" y="542"/>
                    <a:pt x="3897" y="542"/>
                  </a:cubicBezTo>
                  <a:lnTo>
                    <a:pt x="64" y="542"/>
                  </a:lnTo>
                  <a:cubicBezTo>
                    <a:pt x="50" y="542"/>
                    <a:pt x="40" y="531"/>
                    <a:pt x="40" y="518"/>
                  </a:cubicBezTo>
                  <a:lnTo>
                    <a:pt x="40" y="64"/>
                  </a:lnTo>
                  <a:cubicBezTo>
                    <a:pt x="40" y="51"/>
                    <a:pt x="50" y="40"/>
                    <a:pt x="64" y="40"/>
                  </a:cubicBezTo>
                  <a:lnTo>
                    <a:pt x="64" y="0"/>
                  </a:lnTo>
                  <a:cubicBezTo>
                    <a:pt x="29" y="0"/>
                    <a:pt x="0" y="29"/>
                    <a:pt x="0" y="64"/>
                  </a:cubicBezTo>
                  <a:lnTo>
                    <a:pt x="0" y="518"/>
                  </a:lnTo>
                  <a:cubicBezTo>
                    <a:pt x="0" y="553"/>
                    <a:pt x="29" y="582"/>
                    <a:pt x="64" y="582"/>
                  </a:cubicBezTo>
                  <a:lnTo>
                    <a:pt x="3897" y="582"/>
                  </a:lnTo>
                  <a:cubicBezTo>
                    <a:pt x="3933" y="582"/>
                    <a:pt x="3961" y="553"/>
                    <a:pt x="3961" y="518"/>
                  </a:cubicBezTo>
                  <a:lnTo>
                    <a:pt x="3961" y="64"/>
                  </a:lnTo>
                  <a:cubicBezTo>
                    <a:pt x="3961" y="29"/>
                    <a:pt x="3933" y="0"/>
                    <a:pt x="3897" y="0"/>
                  </a:cubicBezTo>
                  <a:lnTo>
                    <a:pt x="64" y="0"/>
                  </a:lnTo>
                  <a:lnTo>
                    <a:pt x="64" y="20"/>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4" name="Rectangle 1100"/>
            <p:cNvSpPr>
              <a:spLocks noChangeArrowheads="1"/>
            </p:cNvSpPr>
            <p:nvPr/>
          </p:nvSpPr>
          <p:spPr bwMode="auto">
            <a:xfrm>
              <a:off x="2611" y="1479"/>
              <a:ext cx="105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24282B"/>
                  </a:solidFill>
                  <a:effectLst/>
                  <a:latin typeface="Times New Roman" pitchFamily="18" charset="0"/>
                </a:rPr>
                <a:t>Data-lock Unit</a:t>
              </a:r>
              <a:endParaRPr kumimoji="0" lang="en-US" sz="1800" b="0" i="0" u="none" strike="noStrike" cap="none" normalizeH="0" baseline="0" dirty="0" smtClean="0">
                <a:ln>
                  <a:noFill/>
                </a:ln>
                <a:solidFill>
                  <a:schemeClr val="tx1"/>
                </a:solidFill>
                <a:effectLst/>
                <a:latin typeface="Arial" pitchFamily="34" charset="0"/>
              </a:endParaRPr>
            </a:p>
          </p:txBody>
        </p:sp>
        <p:sp>
          <p:nvSpPr>
            <p:cNvPr id="2025" name="Freeform 1101"/>
            <p:cNvSpPr>
              <a:spLocks/>
            </p:cNvSpPr>
            <p:nvPr/>
          </p:nvSpPr>
          <p:spPr bwMode="auto">
            <a:xfrm>
              <a:off x="1645" y="1621"/>
              <a:ext cx="767" cy="593"/>
            </a:xfrm>
            <a:custGeom>
              <a:avLst/>
              <a:gdLst>
                <a:gd name="T0" fmla="*/ 33 w 2015"/>
                <a:gd name="T1" fmla="*/ 1524 h 1524"/>
                <a:gd name="T2" fmla="*/ 33 w 2015"/>
                <a:gd name="T3" fmla="*/ 32 h 1524"/>
                <a:gd name="T4" fmla="*/ 2015 w 2015"/>
                <a:gd name="T5" fmla="*/ 32 h 1524"/>
                <a:gd name="T6" fmla="*/ 2015 w 2015"/>
                <a:gd name="T7" fmla="*/ 0 h 1524"/>
                <a:gd name="T8" fmla="*/ 0 w 2015"/>
                <a:gd name="T9" fmla="*/ 0 h 1524"/>
                <a:gd name="T10" fmla="*/ 0 w 2015"/>
                <a:gd name="T11" fmla="*/ 1524 h 1524"/>
                <a:gd name="T12" fmla="*/ 33 w 2015"/>
                <a:gd name="T13" fmla="*/ 1524 h 1524"/>
              </a:gdLst>
              <a:ahLst/>
              <a:cxnLst>
                <a:cxn ang="0">
                  <a:pos x="T0" y="T1"/>
                </a:cxn>
                <a:cxn ang="0">
                  <a:pos x="T2" y="T3"/>
                </a:cxn>
                <a:cxn ang="0">
                  <a:pos x="T4" y="T5"/>
                </a:cxn>
                <a:cxn ang="0">
                  <a:pos x="T6" y="T7"/>
                </a:cxn>
                <a:cxn ang="0">
                  <a:pos x="T8" y="T9"/>
                </a:cxn>
                <a:cxn ang="0">
                  <a:pos x="T10" y="T11"/>
                </a:cxn>
                <a:cxn ang="0">
                  <a:pos x="T12" y="T13"/>
                </a:cxn>
              </a:cxnLst>
              <a:rect l="0" t="0" r="r" b="b"/>
              <a:pathLst>
                <a:path w="2015" h="1524">
                  <a:moveTo>
                    <a:pt x="33" y="1524"/>
                  </a:moveTo>
                  <a:lnTo>
                    <a:pt x="33" y="32"/>
                  </a:lnTo>
                  <a:lnTo>
                    <a:pt x="2015" y="32"/>
                  </a:lnTo>
                  <a:lnTo>
                    <a:pt x="2015" y="0"/>
                  </a:lnTo>
                  <a:lnTo>
                    <a:pt x="0" y="0"/>
                  </a:lnTo>
                  <a:lnTo>
                    <a:pt x="0" y="1524"/>
                  </a:lnTo>
                  <a:lnTo>
                    <a:pt x="33" y="152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6" name="Freeform 1102"/>
            <p:cNvSpPr>
              <a:spLocks/>
            </p:cNvSpPr>
            <p:nvPr/>
          </p:nvSpPr>
          <p:spPr bwMode="auto">
            <a:xfrm>
              <a:off x="2337" y="1603"/>
              <a:ext cx="88" cy="49"/>
            </a:xfrm>
            <a:custGeom>
              <a:avLst/>
              <a:gdLst>
                <a:gd name="T0" fmla="*/ 66 w 230"/>
                <a:gd name="T1" fmla="*/ 65 h 131"/>
                <a:gd name="T2" fmla="*/ 0 w 230"/>
                <a:gd name="T3" fmla="*/ 131 h 131"/>
                <a:gd name="T4" fmla="*/ 230 w 230"/>
                <a:gd name="T5" fmla="*/ 65 h 131"/>
                <a:gd name="T6" fmla="*/ 0 w 230"/>
                <a:gd name="T7" fmla="*/ 0 h 131"/>
                <a:gd name="T8" fmla="*/ 66 w 230"/>
                <a:gd name="T9" fmla="*/ 65 h 131"/>
              </a:gdLst>
              <a:ahLst/>
              <a:cxnLst>
                <a:cxn ang="0">
                  <a:pos x="T0" y="T1"/>
                </a:cxn>
                <a:cxn ang="0">
                  <a:pos x="T2" y="T3"/>
                </a:cxn>
                <a:cxn ang="0">
                  <a:pos x="T4" y="T5"/>
                </a:cxn>
                <a:cxn ang="0">
                  <a:pos x="T6" y="T7"/>
                </a:cxn>
                <a:cxn ang="0">
                  <a:pos x="T8" y="T9"/>
                </a:cxn>
              </a:cxnLst>
              <a:rect l="0" t="0" r="r" b="b"/>
              <a:pathLst>
                <a:path w="230" h="131">
                  <a:moveTo>
                    <a:pt x="66" y="65"/>
                  </a:moveTo>
                  <a:lnTo>
                    <a:pt x="0" y="131"/>
                  </a:lnTo>
                  <a:lnTo>
                    <a:pt x="230" y="65"/>
                  </a:lnTo>
                  <a:lnTo>
                    <a:pt x="0" y="0"/>
                  </a:lnTo>
                  <a:lnTo>
                    <a:pt x="66" y="6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7" name="Freeform 1103"/>
            <p:cNvSpPr>
              <a:spLocks/>
            </p:cNvSpPr>
            <p:nvPr/>
          </p:nvSpPr>
          <p:spPr bwMode="auto">
            <a:xfrm>
              <a:off x="2327" y="1596"/>
              <a:ext cx="109" cy="63"/>
            </a:xfrm>
            <a:custGeom>
              <a:avLst/>
              <a:gdLst>
                <a:gd name="T0" fmla="*/ 94 w 288"/>
                <a:gd name="T1" fmla="*/ 82 h 164"/>
                <a:gd name="T2" fmla="*/ 88 w 288"/>
                <a:gd name="T3" fmla="*/ 76 h 164"/>
                <a:gd name="T4" fmla="*/ 0 w 288"/>
                <a:gd name="T5" fmla="*/ 164 h 164"/>
                <a:gd name="T6" fmla="*/ 288 w 288"/>
                <a:gd name="T7" fmla="*/ 82 h 164"/>
                <a:gd name="T8" fmla="*/ 0 w 288"/>
                <a:gd name="T9" fmla="*/ 0 h 164"/>
                <a:gd name="T10" fmla="*/ 88 w 288"/>
                <a:gd name="T11" fmla="*/ 88 h 164"/>
                <a:gd name="T12" fmla="*/ 94 w 288"/>
                <a:gd name="T13" fmla="*/ 82 h 164"/>
                <a:gd name="T14" fmla="*/ 88 w 288"/>
                <a:gd name="T15" fmla="*/ 76 h 164"/>
                <a:gd name="T16" fmla="*/ 94 w 288"/>
                <a:gd name="T17" fmla="*/ 82 h 164"/>
                <a:gd name="T18" fmla="*/ 100 w 288"/>
                <a:gd name="T19" fmla="*/ 76 h 164"/>
                <a:gd name="T20" fmla="*/ 57 w 288"/>
                <a:gd name="T21" fmla="*/ 33 h 164"/>
                <a:gd name="T22" fmla="*/ 228 w 288"/>
                <a:gd name="T23" fmla="*/ 82 h 164"/>
                <a:gd name="T24" fmla="*/ 57 w 288"/>
                <a:gd name="T25" fmla="*/ 131 h 164"/>
                <a:gd name="T26" fmla="*/ 106 w 288"/>
                <a:gd name="T27" fmla="*/ 82 h 164"/>
                <a:gd name="T28" fmla="*/ 100 w 288"/>
                <a:gd name="T29" fmla="*/ 76 h 164"/>
                <a:gd name="T30" fmla="*/ 94 w 288"/>
                <a:gd name="T31" fmla="*/ 8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64">
                  <a:moveTo>
                    <a:pt x="94" y="82"/>
                  </a:moveTo>
                  <a:lnTo>
                    <a:pt x="88" y="76"/>
                  </a:lnTo>
                  <a:lnTo>
                    <a:pt x="0" y="164"/>
                  </a:lnTo>
                  <a:lnTo>
                    <a:pt x="288" y="82"/>
                  </a:lnTo>
                  <a:lnTo>
                    <a:pt x="0" y="0"/>
                  </a:lnTo>
                  <a:lnTo>
                    <a:pt x="88" y="88"/>
                  </a:lnTo>
                  <a:lnTo>
                    <a:pt x="94" y="82"/>
                  </a:lnTo>
                  <a:lnTo>
                    <a:pt x="88" y="76"/>
                  </a:lnTo>
                  <a:lnTo>
                    <a:pt x="94" y="82"/>
                  </a:lnTo>
                  <a:lnTo>
                    <a:pt x="100" y="76"/>
                  </a:lnTo>
                  <a:lnTo>
                    <a:pt x="57" y="33"/>
                  </a:lnTo>
                  <a:lnTo>
                    <a:pt x="228" y="82"/>
                  </a:lnTo>
                  <a:lnTo>
                    <a:pt x="57" y="131"/>
                  </a:lnTo>
                  <a:lnTo>
                    <a:pt x="106" y="82"/>
                  </a:lnTo>
                  <a:lnTo>
                    <a:pt x="100" y="76"/>
                  </a:lnTo>
                  <a:lnTo>
                    <a:pt x="94" y="8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8" name="Rectangle 1104"/>
            <p:cNvSpPr>
              <a:spLocks noChangeArrowheads="1"/>
            </p:cNvSpPr>
            <p:nvPr/>
          </p:nvSpPr>
          <p:spPr bwMode="auto">
            <a:xfrm>
              <a:off x="2865" y="1683"/>
              <a:ext cx="14" cy="505"/>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9" name="Freeform 1105"/>
            <p:cNvSpPr>
              <a:spLocks/>
            </p:cNvSpPr>
            <p:nvPr/>
          </p:nvSpPr>
          <p:spPr bwMode="auto">
            <a:xfrm>
              <a:off x="2844" y="1669"/>
              <a:ext cx="56" cy="98"/>
            </a:xfrm>
            <a:custGeom>
              <a:avLst/>
              <a:gdLst>
                <a:gd name="T0" fmla="*/ 74 w 148"/>
                <a:gd name="T1" fmla="*/ 184 h 258"/>
                <a:gd name="T2" fmla="*/ 148 w 148"/>
                <a:gd name="T3" fmla="*/ 258 h 258"/>
                <a:gd name="T4" fmla="*/ 74 w 148"/>
                <a:gd name="T5" fmla="*/ 0 h 258"/>
                <a:gd name="T6" fmla="*/ 0 w 148"/>
                <a:gd name="T7" fmla="*/ 258 h 258"/>
                <a:gd name="T8" fmla="*/ 74 w 148"/>
                <a:gd name="T9" fmla="*/ 184 h 258"/>
              </a:gdLst>
              <a:ahLst/>
              <a:cxnLst>
                <a:cxn ang="0">
                  <a:pos x="T0" y="T1"/>
                </a:cxn>
                <a:cxn ang="0">
                  <a:pos x="T2" y="T3"/>
                </a:cxn>
                <a:cxn ang="0">
                  <a:pos x="T4" y="T5"/>
                </a:cxn>
                <a:cxn ang="0">
                  <a:pos x="T6" y="T7"/>
                </a:cxn>
                <a:cxn ang="0">
                  <a:pos x="T8" y="T9"/>
                </a:cxn>
              </a:cxnLst>
              <a:rect l="0" t="0" r="r" b="b"/>
              <a:pathLst>
                <a:path w="148" h="258">
                  <a:moveTo>
                    <a:pt x="74" y="184"/>
                  </a:moveTo>
                  <a:lnTo>
                    <a:pt x="148" y="258"/>
                  </a:lnTo>
                  <a:lnTo>
                    <a:pt x="74" y="0"/>
                  </a:lnTo>
                  <a:lnTo>
                    <a:pt x="0" y="258"/>
                  </a:lnTo>
                  <a:lnTo>
                    <a:pt x="74" y="18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0" name="Freeform 1106"/>
            <p:cNvSpPr>
              <a:spLocks/>
            </p:cNvSpPr>
            <p:nvPr/>
          </p:nvSpPr>
          <p:spPr bwMode="auto">
            <a:xfrm>
              <a:off x="2836" y="1656"/>
              <a:ext cx="71" cy="123"/>
            </a:xfrm>
            <a:custGeom>
              <a:avLst/>
              <a:gdLst>
                <a:gd name="T0" fmla="*/ 93 w 185"/>
                <a:gd name="T1" fmla="*/ 218 h 323"/>
                <a:gd name="T2" fmla="*/ 86 w 185"/>
                <a:gd name="T3" fmla="*/ 225 h 323"/>
                <a:gd name="T4" fmla="*/ 185 w 185"/>
                <a:gd name="T5" fmla="*/ 323 h 323"/>
                <a:gd name="T6" fmla="*/ 93 w 185"/>
                <a:gd name="T7" fmla="*/ 0 h 323"/>
                <a:gd name="T8" fmla="*/ 0 w 185"/>
                <a:gd name="T9" fmla="*/ 323 h 323"/>
                <a:gd name="T10" fmla="*/ 99 w 185"/>
                <a:gd name="T11" fmla="*/ 225 h 323"/>
                <a:gd name="T12" fmla="*/ 93 w 185"/>
                <a:gd name="T13" fmla="*/ 218 h 323"/>
                <a:gd name="T14" fmla="*/ 86 w 185"/>
                <a:gd name="T15" fmla="*/ 225 h 323"/>
                <a:gd name="T16" fmla="*/ 93 w 185"/>
                <a:gd name="T17" fmla="*/ 218 h 323"/>
                <a:gd name="T18" fmla="*/ 86 w 185"/>
                <a:gd name="T19" fmla="*/ 211 h 323"/>
                <a:gd name="T20" fmla="*/ 38 w 185"/>
                <a:gd name="T21" fmla="*/ 260 h 323"/>
                <a:gd name="T22" fmla="*/ 93 w 185"/>
                <a:gd name="T23" fmla="*/ 67 h 323"/>
                <a:gd name="T24" fmla="*/ 148 w 185"/>
                <a:gd name="T25" fmla="*/ 260 h 323"/>
                <a:gd name="T26" fmla="*/ 93 w 185"/>
                <a:gd name="T27" fmla="*/ 205 h 323"/>
                <a:gd name="T28" fmla="*/ 86 w 185"/>
                <a:gd name="T29" fmla="*/ 211 h 323"/>
                <a:gd name="T30" fmla="*/ 93 w 185"/>
                <a:gd name="T31" fmla="*/ 21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5" h="323">
                  <a:moveTo>
                    <a:pt x="93" y="218"/>
                  </a:moveTo>
                  <a:lnTo>
                    <a:pt x="86" y="225"/>
                  </a:lnTo>
                  <a:lnTo>
                    <a:pt x="185" y="323"/>
                  </a:lnTo>
                  <a:lnTo>
                    <a:pt x="93" y="0"/>
                  </a:lnTo>
                  <a:lnTo>
                    <a:pt x="0" y="323"/>
                  </a:lnTo>
                  <a:lnTo>
                    <a:pt x="99" y="225"/>
                  </a:lnTo>
                  <a:lnTo>
                    <a:pt x="93" y="218"/>
                  </a:lnTo>
                  <a:lnTo>
                    <a:pt x="86" y="225"/>
                  </a:lnTo>
                  <a:lnTo>
                    <a:pt x="93" y="218"/>
                  </a:lnTo>
                  <a:lnTo>
                    <a:pt x="86" y="211"/>
                  </a:lnTo>
                  <a:lnTo>
                    <a:pt x="38" y="260"/>
                  </a:lnTo>
                  <a:lnTo>
                    <a:pt x="93" y="67"/>
                  </a:lnTo>
                  <a:lnTo>
                    <a:pt x="148" y="260"/>
                  </a:lnTo>
                  <a:lnTo>
                    <a:pt x="93" y="205"/>
                  </a:lnTo>
                  <a:lnTo>
                    <a:pt x="86" y="211"/>
                  </a:lnTo>
                  <a:lnTo>
                    <a:pt x="93" y="21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1" name="Rectangle 1107"/>
            <p:cNvSpPr>
              <a:spLocks noChangeArrowheads="1"/>
            </p:cNvSpPr>
            <p:nvPr/>
          </p:nvSpPr>
          <p:spPr bwMode="auto">
            <a:xfrm>
              <a:off x="3745" y="1688"/>
              <a:ext cx="14" cy="500"/>
            </a:xfrm>
            <a:prstGeom prst="rect">
              <a:avLst/>
            </a:prstGeom>
            <a:solidFill>
              <a:srgbClr val="242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2" name="Freeform 1108"/>
            <p:cNvSpPr>
              <a:spLocks/>
            </p:cNvSpPr>
            <p:nvPr/>
          </p:nvSpPr>
          <p:spPr bwMode="auto">
            <a:xfrm>
              <a:off x="3724" y="1674"/>
              <a:ext cx="56" cy="98"/>
            </a:xfrm>
            <a:custGeom>
              <a:avLst/>
              <a:gdLst>
                <a:gd name="T0" fmla="*/ 74 w 147"/>
                <a:gd name="T1" fmla="*/ 185 h 258"/>
                <a:gd name="T2" fmla="*/ 147 w 147"/>
                <a:gd name="T3" fmla="*/ 258 h 258"/>
                <a:gd name="T4" fmla="*/ 74 w 147"/>
                <a:gd name="T5" fmla="*/ 0 h 258"/>
                <a:gd name="T6" fmla="*/ 0 w 147"/>
                <a:gd name="T7" fmla="*/ 258 h 258"/>
                <a:gd name="T8" fmla="*/ 74 w 147"/>
                <a:gd name="T9" fmla="*/ 185 h 258"/>
              </a:gdLst>
              <a:ahLst/>
              <a:cxnLst>
                <a:cxn ang="0">
                  <a:pos x="T0" y="T1"/>
                </a:cxn>
                <a:cxn ang="0">
                  <a:pos x="T2" y="T3"/>
                </a:cxn>
                <a:cxn ang="0">
                  <a:pos x="T4" y="T5"/>
                </a:cxn>
                <a:cxn ang="0">
                  <a:pos x="T6" y="T7"/>
                </a:cxn>
                <a:cxn ang="0">
                  <a:pos x="T8" y="T9"/>
                </a:cxn>
              </a:cxnLst>
              <a:rect l="0" t="0" r="r" b="b"/>
              <a:pathLst>
                <a:path w="147" h="258">
                  <a:moveTo>
                    <a:pt x="74" y="185"/>
                  </a:moveTo>
                  <a:lnTo>
                    <a:pt x="147" y="258"/>
                  </a:lnTo>
                  <a:lnTo>
                    <a:pt x="74" y="0"/>
                  </a:lnTo>
                  <a:lnTo>
                    <a:pt x="0" y="258"/>
                  </a:lnTo>
                  <a:lnTo>
                    <a:pt x="74" y="18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3" name="Freeform 1109"/>
            <p:cNvSpPr>
              <a:spLocks/>
            </p:cNvSpPr>
            <p:nvPr/>
          </p:nvSpPr>
          <p:spPr bwMode="auto">
            <a:xfrm>
              <a:off x="3717" y="1662"/>
              <a:ext cx="70" cy="122"/>
            </a:xfrm>
            <a:custGeom>
              <a:avLst/>
              <a:gdLst>
                <a:gd name="T0" fmla="*/ 93 w 185"/>
                <a:gd name="T1" fmla="*/ 218 h 323"/>
                <a:gd name="T2" fmla="*/ 86 w 185"/>
                <a:gd name="T3" fmla="*/ 224 h 323"/>
                <a:gd name="T4" fmla="*/ 185 w 185"/>
                <a:gd name="T5" fmla="*/ 323 h 323"/>
                <a:gd name="T6" fmla="*/ 93 w 185"/>
                <a:gd name="T7" fmla="*/ 0 h 323"/>
                <a:gd name="T8" fmla="*/ 0 w 185"/>
                <a:gd name="T9" fmla="*/ 323 h 323"/>
                <a:gd name="T10" fmla="*/ 99 w 185"/>
                <a:gd name="T11" fmla="*/ 224 h 323"/>
                <a:gd name="T12" fmla="*/ 93 w 185"/>
                <a:gd name="T13" fmla="*/ 218 h 323"/>
                <a:gd name="T14" fmla="*/ 86 w 185"/>
                <a:gd name="T15" fmla="*/ 224 h 323"/>
                <a:gd name="T16" fmla="*/ 93 w 185"/>
                <a:gd name="T17" fmla="*/ 218 h 323"/>
                <a:gd name="T18" fmla="*/ 86 w 185"/>
                <a:gd name="T19" fmla="*/ 211 h 323"/>
                <a:gd name="T20" fmla="*/ 37 w 185"/>
                <a:gd name="T21" fmla="*/ 260 h 323"/>
                <a:gd name="T22" fmla="*/ 93 w 185"/>
                <a:gd name="T23" fmla="*/ 67 h 323"/>
                <a:gd name="T24" fmla="*/ 148 w 185"/>
                <a:gd name="T25" fmla="*/ 260 h 323"/>
                <a:gd name="T26" fmla="*/ 93 w 185"/>
                <a:gd name="T27" fmla="*/ 205 h 323"/>
                <a:gd name="T28" fmla="*/ 86 w 185"/>
                <a:gd name="T29" fmla="*/ 211 h 323"/>
                <a:gd name="T30" fmla="*/ 93 w 185"/>
                <a:gd name="T31" fmla="*/ 218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5" h="323">
                  <a:moveTo>
                    <a:pt x="93" y="218"/>
                  </a:moveTo>
                  <a:lnTo>
                    <a:pt x="86" y="224"/>
                  </a:lnTo>
                  <a:lnTo>
                    <a:pt x="185" y="323"/>
                  </a:lnTo>
                  <a:lnTo>
                    <a:pt x="93" y="0"/>
                  </a:lnTo>
                  <a:lnTo>
                    <a:pt x="0" y="323"/>
                  </a:lnTo>
                  <a:lnTo>
                    <a:pt x="99" y="224"/>
                  </a:lnTo>
                  <a:lnTo>
                    <a:pt x="93" y="218"/>
                  </a:lnTo>
                  <a:lnTo>
                    <a:pt x="86" y="224"/>
                  </a:lnTo>
                  <a:lnTo>
                    <a:pt x="93" y="218"/>
                  </a:lnTo>
                  <a:lnTo>
                    <a:pt x="86" y="211"/>
                  </a:lnTo>
                  <a:lnTo>
                    <a:pt x="37" y="260"/>
                  </a:lnTo>
                  <a:lnTo>
                    <a:pt x="93" y="67"/>
                  </a:lnTo>
                  <a:lnTo>
                    <a:pt x="148" y="260"/>
                  </a:lnTo>
                  <a:lnTo>
                    <a:pt x="93" y="205"/>
                  </a:lnTo>
                  <a:lnTo>
                    <a:pt x="86" y="211"/>
                  </a:lnTo>
                  <a:lnTo>
                    <a:pt x="93" y="21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4" name="Freeform 1110"/>
            <p:cNvSpPr>
              <a:spLocks/>
            </p:cNvSpPr>
            <p:nvPr/>
          </p:nvSpPr>
          <p:spPr bwMode="auto">
            <a:xfrm>
              <a:off x="3902" y="1593"/>
              <a:ext cx="698" cy="578"/>
            </a:xfrm>
            <a:custGeom>
              <a:avLst/>
              <a:gdLst>
                <a:gd name="T0" fmla="*/ 1833 w 1833"/>
                <a:gd name="T1" fmla="*/ 1526 h 1526"/>
                <a:gd name="T2" fmla="*/ 1833 w 1833"/>
                <a:gd name="T3" fmla="*/ 0 h 1526"/>
                <a:gd name="T4" fmla="*/ 0 w 1833"/>
                <a:gd name="T5" fmla="*/ 0 h 1526"/>
                <a:gd name="T6" fmla="*/ 0 w 1833"/>
                <a:gd name="T7" fmla="*/ 37 h 1526"/>
                <a:gd name="T8" fmla="*/ 1796 w 1833"/>
                <a:gd name="T9" fmla="*/ 37 h 1526"/>
                <a:gd name="T10" fmla="*/ 1796 w 1833"/>
                <a:gd name="T11" fmla="*/ 1526 h 1526"/>
                <a:gd name="T12" fmla="*/ 1833 w 1833"/>
                <a:gd name="T13" fmla="*/ 1526 h 1526"/>
              </a:gdLst>
              <a:ahLst/>
              <a:cxnLst>
                <a:cxn ang="0">
                  <a:pos x="T0" y="T1"/>
                </a:cxn>
                <a:cxn ang="0">
                  <a:pos x="T2" y="T3"/>
                </a:cxn>
                <a:cxn ang="0">
                  <a:pos x="T4" y="T5"/>
                </a:cxn>
                <a:cxn ang="0">
                  <a:pos x="T6" y="T7"/>
                </a:cxn>
                <a:cxn ang="0">
                  <a:pos x="T8" y="T9"/>
                </a:cxn>
                <a:cxn ang="0">
                  <a:pos x="T10" y="T11"/>
                </a:cxn>
                <a:cxn ang="0">
                  <a:pos x="T12" y="T13"/>
                </a:cxn>
              </a:cxnLst>
              <a:rect l="0" t="0" r="r" b="b"/>
              <a:pathLst>
                <a:path w="1833" h="1526">
                  <a:moveTo>
                    <a:pt x="1833" y="1526"/>
                  </a:moveTo>
                  <a:lnTo>
                    <a:pt x="1833" y="0"/>
                  </a:lnTo>
                  <a:lnTo>
                    <a:pt x="0" y="0"/>
                  </a:lnTo>
                  <a:lnTo>
                    <a:pt x="0" y="37"/>
                  </a:lnTo>
                  <a:lnTo>
                    <a:pt x="1796" y="37"/>
                  </a:lnTo>
                  <a:lnTo>
                    <a:pt x="1796" y="1526"/>
                  </a:lnTo>
                  <a:lnTo>
                    <a:pt x="1833" y="152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5" name="Freeform 1111"/>
            <p:cNvSpPr>
              <a:spLocks/>
            </p:cNvSpPr>
            <p:nvPr/>
          </p:nvSpPr>
          <p:spPr bwMode="auto">
            <a:xfrm>
              <a:off x="3888" y="1572"/>
              <a:ext cx="99" cy="56"/>
            </a:xfrm>
            <a:custGeom>
              <a:avLst/>
              <a:gdLst>
                <a:gd name="T0" fmla="*/ 184 w 258"/>
                <a:gd name="T1" fmla="*/ 74 h 148"/>
                <a:gd name="T2" fmla="*/ 258 w 258"/>
                <a:gd name="T3" fmla="*/ 0 h 148"/>
                <a:gd name="T4" fmla="*/ 0 w 258"/>
                <a:gd name="T5" fmla="*/ 74 h 148"/>
                <a:gd name="T6" fmla="*/ 258 w 258"/>
                <a:gd name="T7" fmla="*/ 148 h 148"/>
                <a:gd name="T8" fmla="*/ 184 w 258"/>
                <a:gd name="T9" fmla="*/ 74 h 148"/>
              </a:gdLst>
              <a:ahLst/>
              <a:cxnLst>
                <a:cxn ang="0">
                  <a:pos x="T0" y="T1"/>
                </a:cxn>
                <a:cxn ang="0">
                  <a:pos x="T2" y="T3"/>
                </a:cxn>
                <a:cxn ang="0">
                  <a:pos x="T4" y="T5"/>
                </a:cxn>
                <a:cxn ang="0">
                  <a:pos x="T6" y="T7"/>
                </a:cxn>
                <a:cxn ang="0">
                  <a:pos x="T8" y="T9"/>
                </a:cxn>
              </a:cxnLst>
              <a:rect l="0" t="0" r="r" b="b"/>
              <a:pathLst>
                <a:path w="258" h="148">
                  <a:moveTo>
                    <a:pt x="184" y="74"/>
                  </a:moveTo>
                  <a:lnTo>
                    <a:pt x="258" y="0"/>
                  </a:lnTo>
                  <a:lnTo>
                    <a:pt x="0" y="74"/>
                  </a:lnTo>
                  <a:lnTo>
                    <a:pt x="258" y="148"/>
                  </a:lnTo>
                  <a:lnTo>
                    <a:pt x="184" y="7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6" name="Freeform 1112"/>
            <p:cNvSpPr>
              <a:spLocks/>
            </p:cNvSpPr>
            <p:nvPr/>
          </p:nvSpPr>
          <p:spPr bwMode="auto">
            <a:xfrm>
              <a:off x="3875" y="1565"/>
              <a:ext cx="124" cy="70"/>
            </a:xfrm>
            <a:custGeom>
              <a:avLst/>
              <a:gdLst>
                <a:gd name="T0" fmla="*/ 218 w 324"/>
                <a:gd name="T1" fmla="*/ 92 h 184"/>
                <a:gd name="T2" fmla="*/ 225 w 324"/>
                <a:gd name="T3" fmla="*/ 98 h 184"/>
                <a:gd name="T4" fmla="*/ 324 w 324"/>
                <a:gd name="T5" fmla="*/ 0 h 184"/>
                <a:gd name="T6" fmla="*/ 0 w 324"/>
                <a:gd name="T7" fmla="*/ 92 h 184"/>
                <a:gd name="T8" fmla="*/ 324 w 324"/>
                <a:gd name="T9" fmla="*/ 184 h 184"/>
                <a:gd name="T10" fmla="*/ 225 w 324"/>
                <a:gd name="T11" fmla="*/ 85 h 184"/>
                <a:gd name="T12" fmla="*/ 218 w 324"/>
                <a:gd name="T13" fmla="*/ 92 h 184"/>
                <a:gd name="T14" fmla="*/ 225 w 324"/>
                <a:gd name="T15" fmla="*/ 98 h 184"/>
                <a:gd name="T16" fmla="*/ 218 w 324"/>
                <a:gd name="T17" fmla="*/ 92 h 184"/>
                <a:gd name="T18" fmla="*/ 212 w 324"/>
                <a:gd name="T19" fmla="*/ 98 h 184"/>
                <a:gd name="T20" fmla="*/ 260 w 324"/>
                <a:gd name="T21" fmla="*/ 147 h 184"/>
                <a:gd name="T22" fmla="*/ 67 w 324"/>
                <a:gd name="T23" fmla="*/ 92 h 184"/>
                <a:gd name="T24" fmla="*/ 260 w 324"/>
                <a:gd name="T25" fmla="*/ 37 h 184"/>
                <a:gd name="T26" fmla="*/ 205 w 324"/>
                <a:gd name="T27" fmla="*/ 92 h 184"/>
                <a:gd name="T28" fmla="*/ 212 w 324"/>
                <a:gd name="T29" fmla="*/ 98 h 184"/>
                <a:gd name="T30" fmla="*/ 218 w 324"/>
                <a:gd name="T31" fmla="*/ 9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4" h="184">
                  <a:moveTo>
                    <a:pt x="218" y="92"/>
                  </a:moveTo>
                  <a:lnTo>
                    <a:pt x="225" y="98"/>
                  </a:lnTo>
                  <a:lnTo>
                    <a:pt x="324" y="0"/>
                  </a:lnTo>
                  <a:lnTo>
                    <a:pt x="0" y="92"/>
                  </a:lnTo>
                  <a:lnTo>
                    <a:pt x="324" y="184"/>
                  </a:lnTo>
                  <a:lnTo>
                    <a:pt x="225" y="85"/>
                  </a:lnTo>
                  <a:lnTo>
                    <a:pt x="218" y="92"/>
                  </a:lnTo>
                  <a:lnTo>
                    <a:pt x="225" y="98"/>
                  </a:lnTo>
                  <a:lnTo>
                    <a:pt x="218" y="92"/>
                  </a:lnTo>
                  <a:lnTo>
                    <a:pt x="212" y="98"/>
                  </a:lnTo>
                  <a:lnTo>
                    <a:pt x="260" y="147"/>
                  </a:lnTo>
                  <a:lnTo>
                    <a:pt x="67" y="92"/>
                  </a:lnTo>
                  <a:lnTo>
                    <a:pt x="260" y="37"/>
                  </a:lnTo>
                  <a:lnTo>
                    <a:pt x="205" y="92"/>
                  </a:lnTo>
                  <a:lnTo>
                    <a:pt x="212" y="98"/>
                  </a:lnTo>
                  <a:lnTo>
                    <a:pt x="218" y="9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7" name="Freeform 1113"/>
            <p:cNvSpPr>
              <a:spLocks noEditPoints="1"/>
            </p:cNvSpPr>
            <p:nvPr/>
          </p:nvSpPr>
          <p:spPr bwMode="auto">
            <a:xfrm>
              <a:off x="865" y="1295"/>
              <a:ext cx="2326" cy="1338"/>
            </a:xfrm>
            <a:custGeom>
              <a:avLst/>
              <a:gdLst>
                <a:gd name="T0" fmla="*/ 6074 w 6111"/>
                <a:gd name="T1" fmla="*/ 395 h 3529"/>
                <a:gd name="T2" fmla="*/ 6074 w 6111"/>
                <a:gd name="T3" fmla="*/ 63 h 3529"/>
                <a:gd name="T4" fmla="*/ 5933 w 6111"/>
                <a:gd name="T5" fmla="*/ 57 h 3529"/>
                <a:gd name="T6" fmla="*/ 5748 w 6111"/>
                <a:gd name="T7" fmla="*/ 56 h 3529"/>
                <a:gd name="T8" fmla="*/ 5564 w 6111"/>
                <a:gd name="T9" fmla="*/ 55 h 3529"/>
                <a:gd name="T10" fmla="*/ 5379 w 6111"/>
                <a:gd name="T11" fmla="*/ 55 h 3529"/>
                <a:gd name="T12" fmla="*/ 5195 w 6111"/>
                <a:gd name="T13" fmla="*/ 54 h 3529"/>
                <a:gd name="T14" fmla="*/ 5010 w 6111"/>
                <a:gd name="T15" fmla="*/ 53 h 3529"/>
                <a:gd name="T16" fmla="*/ 4826 w 6111"/>
                <a:gd name="T17" fmla="*/ 53 h 3529"/>
                <a:gd name="T18" fmla="*/ 4642 w 6111"/>
                <a:gd name="T19" fmla="*/ 52 h 3529"/>
                <a:gd name="T20" fmla="*/ 4457 w 6111"/>
                <a:gd name="T21" fmla="*/ 52 h 3529"/>
                <a:gd name="T22" fmla="*/ 4273 w 6111"/>
                <a:gd name="T23" fmla="*/ 51 h 3529"/>
                <a:gd name="T24" fmla="*/ 4088 w 6111"/>
                <a:gd name="T25" fmla="*/ 50 h 3529"/>
                <a:gd name="T26" fmla="*/ 3904 w 6111"/>
                <a:gd name="T27" fmla="*/ 50 h 3529"/>
                <a:gd name="T28" fmla="*/ 3719 w 6111"/>
                <a:gd name="T29" fmla="*/ 49 h 3529"/>
                <a:gd name="T30" fmla="*/ 3535 w 6111"/>
                <a:gd name="T31" fmla="*/ 48 h 3529"/>
                <a:gd name="T32" fmla="*/ 3351 w 6111"/>
                <a:gd name="T33" fmla="*/ 48 h 3529"/>
                <a:gd name="T34" fmla="*/ 3166 w 6111"/>
                <a:gd name="T35" fmla="*/ 47 h 3529"/>
                <a:gd name="T36" fmla="*/ 2982 w 6111"/>
                <a:gd name="T37" fmla="*/ 47 h 3529"/>
                <a:gd name="T38" fmla="*/ 2797 w 6111"/>
                <a:gd name="T39" fmla="*/ 46 h 3529"/>
                <a:gd name="T40" fmla="*/ 2613 w 6111"/>
                <a:gd name="T41" fmla="*/ 45 h 3529"/>
                <a:gd name="T42" fmla="*/ 2429 w 6111"/>
                <a:gd name="T43" fmla="*/ 45 h 3529"/>
                <a:gd name="T44" fmla="*/ 2244 w 6111"/>
                <a:gd name="T45" fmla="*/ 44 h 3529"/>
                <a:gd name="T46" fmla="*/ 2060 w 6111"/>
                <a:gd name="T47" fmla="*/ 43 h 3529"/>
                <a:gd name="T48" fmla="*/ 1875 w 6111"/>
                <a:gd name="T49" fmla="*/ 43 h 3529"/>
                <a:gd name="T50" fmla="*/ 1691 w 6111"/>
                <a:gd name="T51" fmla="*/ 42 h 3529"/>
                <a:gd name="T52" fmla="*/ 1506 w 6111"/>
                <a:gd name="T53" fmla="*/ 42 h 3529"/>
                <a:gd name="T54" fmla="*/ 1322 w 6111"/>
                <a:gd name="T55" fmla="*/ 41 h 3529"/>
                <a:gd name="T56" fmla="*/ 1138 w 6111"/>
                <a:gd name="T57" fmla="*/ 40 h 3529"/>
                <a:gd name="T58" fmla="*/ 953 w 6111"/>
                <a:gd name="T59" fmla="*/ 40 h 3529"/>
                <a:gd name="T60" fmla="*/ 769 w 6111"/>
                <a:gd name="T61" fmla="*/ 39 h 3529"/>
                <a:gd name="T62" fmla="*/ 584 w 6111"/>
                <a:gd name="T63" fmla="*/ 38 h 3529"/>
                <a:gd name="T64" fmla="*/ 400 w 6111"/>
                <a:gd name="T65" fmla="*/ 38 h 3529"/>
                <a:gd name="T66" fmla="*/ 215 w 6111"/>
                <a:gd name="T67" fmla="*/ 37 h 3529"/>
                <a:gd name="T68" fmla="*/ 31 w 6111"/>
                <a:gd name="T69" fmla="*/ 36 h 3529"/>
                <a:gd name="T70" fmla="*/ 0 w 6111"/>
                <a:gd name="T71" fmla="*/ 190 h 3529"/>
                <a:gd name="T72" fmla="*/ 0 w 6111"/>
                <a:gd name="T73" fmla="*/ 227 h 3529"/>
                <a:gd name="T74" fmla="*/ 37 w 6111"/>
                <a:gd name="T75" fmla="*/ 411 h 3529"/>
                <a:gd name="T76" fmla="*/ 0 w 6111"/>
                <a:gd name="T77" fmla="*/ 411 h 3529"/>
                <a:gd name="T78" fmla="*/ 37 w 6111"/>
                <a:gd name="T79" fmla="*/ 595 h 3529"/>
                <a:gd name="T80" fmla="*/ 37 w 6111"/>
                <a:gd name="T81" fmla="*/ 927 h 3529"/>
                <a:gd name="T82" fmla="*/ 0 w 6111"/>
                <a:gd name="T83" fmla="*/ 1112 h 3529"/>
                <a:gd name="T84" fmla="*/ 0 w 6111"/>
                <a:gd name="T85" fmla="*/ 1149 h 3529"/>
                <a:gd name="T86" fmla="*/ 37 w 6111"/>
                <a:gd name="T87" fmla="*/ 1333 h 3529"/>
                <a:gd name="T88" fmla="*/ 0 w 6111"/>
                <a:gd name="T89" fmla="*/ 1333 h 3529"/>
                <a:gd name="T90" fmla="*/ 37 w 6111"/>
                <a:gd name="T91" fmla="*/ 1518 h 3529"/>
                <a:gd name="T92" fmla="*/ 37 w 6111"/>
                <a:gd name="T93" fmla="*/ 1850 h 3529"/>
                <a:gd name="T94" fmla="*/ 0 w 6111"/>
                <a:gd name="T95" fmla="*/ 2034 h 3529"/>
                <a:gd name="T96" fmla="*/ 0 w 6111"/>
                <a:gd name="T97" fmla="*/ 2071 h 3529"/>
                <a:gd name="T98" fmla="*/ 37 w 6111"/>
                <a:gd name="T99" fmla="*/ 2255 h 3529"/>
                <a:gd name="T100" fmla="*/ 0 w 6111"/>
                <a:gd name="T101" fmla="*/ 2255 h 3529"/>
                <a:gd name="T102" fmla="*/ 37 w 6111"/>
                <a:gd name="T103" fmla="*/ 2440 h 3529"/>
                <a:gd name="T104" fmla="*/ 37 w 6111"/>
                <a:gd name="T105" fmla="*/ 2772 h 3529"/>
                <a:gd name="T106" fmla="*/ 0 w 6111"/>
                <a:gd name="T107" fmla="*/ 2956 h 3529"/>
                <a:gd name="T108" fmla="*/ 0 w 6111"/>
                <a:gd name="T109" fmla="*/ 2993 h 3529"/>
                <a:gd name="T110" fmla="*/ 37 w 6111"/>
                <a:gd name="T111" fmla="*/ 3177 h 3529"/>
                <a:gd name="T112" fmla="*/ 0 w 6111"/>
                <a:gd name="T113" fmla="*/ 3177 h 3529"/>
                <a:gd name="T114" fmla="*/ 37 w 6111"/>
                <a:gd name="T115" fmla="*/ 3362 h 3529"/>
                <a:gd name="T116" fmla="*/ 54 w 6111"/>
                <a:gd name="T117" fmla="*/ 3492 h 3529"/>
                <a:gd name="T118" fmla="*/ 238 w 6111"/>
                <a:gd name="T119" fmla="*/ 3492 h 3529"/>
                <a:gd name="T120" fmla="*/ 423 w 6111"/>
                <a:gd name="T121" fmla="*/ 3492 h 3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111" h="3529">
                  <a:moveTo>
                    <a:pt x="6074" y="395"/>
                  </a:moveTo>
                  <a:lnTo>
                    <a:pt x="6111" y="395"/>
                  </a:lnTo>
                  <a:lnTo>
                    <a:pt x="6111" y="247"/>
                  </a:lnTo>
                  <a:lnTo>
                    <a:pt x="6074" y="247"/>
                  </a:lnTo>
                  <a:lnTo>
                    <a:pt x="6074" y="395"/>
                  </a:lnTo>
                  <a:close/>
                  <a:moveTo>
                    <a:pt x="6111" y="395"/>
                  </a:moveTo>
                  <a:close/>
                  <a:moveTo>
                    <a:pt x="6074" y="211"/>
                  </a:moveTo>
                  <a:lnTo>
                    <a:pt x="6111" y="211"/>
                  </a:lnTo>
                  <a:lnTo>
                    <a:pt x="6111" y="63"/>
                  </a:lnTo>
                  <a:lnTo>
                    <a:pt x="6074" y="63"/>
                  </a:lnTo>
                  <a:lnTo>
                    <a:pt x="6074" y="211"/>
                  </a:lnTo>
                  <a:close/>
                  <a:moveTo>
                    <a:pt x="6111" y="211"/>
                  </a:moveTo>
                  <a:close/>
                  <a:moveTo>
                    <a:pt x="6080" y="20"/>
                  </a:moveTo>
                  <a:lnTo>
                    <a:pt x="5933" y="20"/>
                  </a:lnTo>
                  <a:lnTo>
                    <a:pt x="5933" y="57"/>
                  </a:lnTo>
                  <a:lnTo>
                    <a:pt x="6080" y="57"/>
                  </a:lnTo>
                  <a:lnTo>
                    <a:pt x="6080" y="20"/>
                  </a:lnTo>
                  <a:close/>
                  <a:moveTo>
                    <a:pt x="5896" y="20"/>
                  </a:moveTo>
                  <a:lnTo>
                    <a:pt x="5748" y="19"/>
                  </a:lnTo>
                  <a:lnTo>
                    <a:pt x="5748" y="56"/>
                  </a:lnTo>
                  <a:lnTo>
                    <a:pt x="5896" y="56"/>
                  </a:lnTo>
                  <a:lnTo>
                    <a:pt x="5896" y="20"/>
                  </a:lnTo>
                  <a:close/>
                  <a:moveTo>
                    <a:pt x="5711" y="19"/>
                  </a:moveTo>
                  <a:lnTo>
                    <a:pt x="5564" y="18"/>
                  </a:lnTo>
                  <a:lnTo>
                    <a:pt x="5564" y="55"/>
                  </a:lnTo>
                  <a:lnTo>
                    <a:pt x="5711" y="56"/>
                  </a:lnTo>
                  <a:lnTo>
                    <a:pt x="5711" y="19"/>
                  </a:lnTo>
                  <a:close/>
                  <a:moveTo>
                    <a:pt x="5527" y="18"/>
                  </a:moveTo>
                  <a:lnTo>
                    <a:pt x="5379" y="18"/>
                  </a:lnTo>
                  <a:lnTo>
                    <a:pt x="5379" y="55"/>
                  </a:lnTo>
                  <a:lnTo>
                    <a:pt x="5527" y="55"/>
                  </a:lnTo>
                  <a:lnTo>
                    <a:pt x="5527" y="18"/>
                  </a:lnTo>
                  <a:close/>
                  <a:moveTo>
                    <a:pt x="5342" y="18"/>
                  </a:moveTo>
                  <a:lnTo>
                    <a:pt x="5195" y="17"/>
                  </a:lnTo>
                  <a:lnTo>
                    <a:pt x="5195" y="54"/>
                  </a:lnTo>
                  <a:lnTo>
                    <a:pt x="5342" y="55"/>
                  </a:lnTo>
                  <a:lnTo>
                    <a:pt x="5342" y="18"/>
                  </a:lnTo>
                  <a:close/>
                  <a:moveTo>
                    <a:pt x="5158" y="17"/>
                  </a:moveTo>
                  <a:lnTo>
                    <a:pt x="5011" y="17"/>
                  </a:lnTo>
                  <a:lnTo>
                    <a:pt x="5010" y="53"/>
                  </a:lnTo>
                  <a:lnTo>
                    <a:pt x="5158" y="54"/>
                  </a:lnTo>
                  <a:lnTo>
                    <a:pt x="5158" y="17"/>
                  </a:lnTo>
                  <a:close/>
                  <a:moveTo>
                    <a:pt x="4974" y="16"/>
                  </a:moveTo>
                  <a:lnTo>
                    <a:pt x="4826" y="16"/>
                  </a:lnTo>
                  <a:lnTo>
                    <a:pt x="4826" y="53"/>
                  </a:lnTo>
                  <a:lnTo>
                    <a:pt x="4974" y="53"/>
                  </a:lnTo>
                  <a:lnTo>
                    <a:pt x="4974" y="16"/>
                  </a:lnTo>
                  <a:close/>
                  <a:moveTo>
                    <a:pt x="4789" y="16"/>
                  </a:moveTo>
                  <a:lnTo>
                    <a:pt x="4642" y="15"/>
                  </a:lnTo>
                  <a:lnTo>
                    <a:pt x="4642" y="52"/>
                  </a:lnTo>
                  <a:lnTo>
                    <a:pt x="4789" y="53"/>
                  </a:lnTo>
                  <a:lnTo>
                    <a:pt x="4789" y="16"/>
                  </a:lnTo>
                  <a:close/>
                  <a:moveTo>
                    <a:pt x="4605" y="15"/>
                  </a:moveTo>
                  <a:lnTo>
                    <a:pt x="4457" y="15"/>
                  </a:lnTo>
                  <a:lnTo>
                    <a:pt x="4457" y="52"/>
                  </a:lnTo>
                  <a:lnTo>
                    <a:pt x="4605" y="52"/>
                  </a:lnTo>
                  <a:lnTo>
                    <a:pt x="4605" y="15"/>
                  </a:lnTo>
                  <a:close/>
                  <a:moveTo>
                    <a:pt x="4420" y="15"/>
                  </a:moveTo>
                  <a:lnTo>
                    <a:pt x="4273" y="14"/>
                  </a:lnTo>
                  <a:lnTo>
                    <a:pt x="4273" y="51"/>
                  </a:lnTo>
                  <a:lnTo>
                    <a:pt x="4420" y="51"/>
                  </a:lnTo>
                  <a:lnTo>
                    <a:pt x="4420" y="15"/>
                  </a:lnTo>
                  <a:close/>
                  <a:moveTo>
                    <a:pt x="4236" y="14"/>
                  </a:moveTo>
                  <a:lnTo>
                    <a:pt x="4088" y="13"/>
                  </a:lnTo>
                  <a:lnTo>
                    <a:pt x="4088" y="50"/>
                  </a:lnTo>
                  <a:lnTo>
                    <a:pt x="4236" y="51"/>
                  </a:lnTo>
                  <a:lnTo>
                    <a:pt x="4236" y="14"/>
                  </a:lnTo>
                  <a:close/>
                  <a:moveTo>
                    <a:pt x="4052" y="13"/>
                  </a:moveTo>
                  <a:lnTo>
                    <a:pt x="3904" y="13"/>
                  </a:lnTo>
                  <a:lnTo>
                    <a:pt x="3904" y="50"/>
                  </a:lnTo>
                  <a:lnTo>
                    <a:pt x="4051" y="50"/>
                  </a:lnTo>
                  <a:lnTo>
                    <a:pt x="4052" y="13"/>
                  </a:lnTo>
                  <a:close/>
                  <a:moveTo>
                    <a:pt x="3867" y="13"/>
                  </a:moveTo>
                  <a:lnTo>
                    <a:pt x="3720" y="12"/>
                  </a:lnTo>
                  <a:lnTo>
                    <a:pt x="3719" y="49"/>
                  </a:lnTo>
                  <a:lnTo>
                    <a:pt x="3867" y="50"/>
                  </a:lnTo>
                  <a:lnTo>
                    <a:pt x="3867" y="13"/>
                  </a:lnTo>
                  <a:close/>
                  <a:moveTo>
                    <a:pt x="3683" y="12"/>
                  </a:moveTo>
                  <a:lnTo>
                    <a:pt x="3535" y="12"/>
                  </a:lnTo>
                  <a:lnTo>
                    <a:pt x="3535" y="48"/>
                  </a:lnTo>
                  <a:lnTo>
                    <a:pt x="3683" y="49"/>
                  </a:lnTo>
                  <a:lnTo>
                    <a:pt x="3683" y="12"/>
                  </a:lnTo>
                  <a:close/>
                  <a:moveTo>
                    <a:pt x="3498" y="11"/>
                  </a:moveTo>
                  <a:lnTo>
                    <a:pt x="3351" y="11"/>
                  </a:lnTo>
                  <a:lnTo>
                    <a:pt x="3351" y="48"/>
                  </a:lnTo>
                  <a:lnTo>
                    <a:pt x="3498" y="48"/>
                  </a:lnTo>
                  <a:lnTo>
                    <a:pt x="3498" y="11"/>
                  </a:lnTo>
                  <a:close/>
                  <a:moveTo>
                    <a:pt x="3314" y="11"/>
                  </a:moveTo>
                  <a:lnTo>
                    <a:pt x="3166" y="10"/>
                  </a:lnTo>
                  <a:lnTo>
                    <a:pt x="3166" y="47"/>
                  </a:lnTo>
                  <a:lnTo>
                    <a:pt x="3314" y="48"/>
                  </a:lnTo>
                  <a:lnTo>
                    <a:pt x="3314" y="11"/>
                  </a:lnTo>
                  <a:close/>
                  <a:moveTo>
                    <a:pt x="3129" y="10"/>
                  </a:moveTo>
                  <a:lnTo>
                    <a:pt x="2982" y="10"/>
                  </a:lnTo>
                  <a:lnTo>
                    <a:pt x="2982" y="47"/>
                  </a:lnTo>
                  <a:lnTo>
                    <a:pt x="3129" y="47"/>
                  </a:lnTo>
                  <a:lnTo>
                    <a:pt x="3129" y="10"/>
                  </a:lnTo>
                  <a:close/>
                  <a:moveTo>
                    <a:pt x="2945" y="10"/>
                  </a:moveTo>
                  <a:lnTo>
                    <a:pt x="2797" y="9"/>
                  </a:lnTo>
                  <a:lnTo>
                    <a:pt x="2797" y="46"/>
                  </a:lnTo>
                  <a:lnTo>
                    <a:pt x="2945" y="46"/>
                  </a:lnTo>
                  <a:lnTo>
                    <a:pt x="2945" y="10"/>
                  </a:lnTo>
                  <a:close/>
                  <a:moveTo>
                    <a:pt x="2761" y="9"/>
                  </a:moveTo>
                  <a:lnTo>
                    <a:pt x="2613" y="8"/>
                  </a:lnTo>
                  <a:lnTo>
                    <a:pt x="2613" y="45"/>
                  </a:lnTo>
                  <a:lnTo>
                    <a:pt x="2760" y="46"/>
                  </a:lnTo>
                  <a:lnTo>
                    <a:pt x="2761" y="9"/>
                  </a:lnTo>
                  <a:close/>
                  <a:moveTo>
                    <a:pt x="2576" y="8"/>
                  </a:moveTo>
                  <a:lnTo>
                    <a:pt x="2429" y="8"/>
                  </a:lnTo>
                  <a:lnTo>
                    <a:pt x="2429" y="45"/>
                  </a:lnTo>
                  <a:lnTo>
                    <a:pt x="2576" y="45"/>
                  </a:lnTo>
                  <a:lnTo>
                    <a:pt x="2576" y="8"/>
                  </a:lnTo>
                  <a:close/>
                  <a:moveTo>
                    <a:pt x="2392" y="8"/>
                  </a:moveTo>
                  <a:lnTo>
                    <a:pt x="2244" y="7"/>
                  </a:lnTo>
                  <a:lnTo>
                    <a:pt x="2244" y="44"/>
                  </a:lnTo>
                  <a:lnTo>
                    <a:pt x="2392" y="45"/>
                  </a:lnTo>
                  <a:lnTo>
                    <a:pt x="2392" y="8"/>
                  </a:lnTo>
                  <a:close/>
                  <a:moveTo>
                    <a:pt x="2207" y="7"/>
                  </a:moveTo>
                  <a:lnTo>
                    <a:pt x="2060" y="7"/>
                  </a:lnTo>
                  <a:lnTo>
                    <a:pt x="2060" y="43"/>
                  </a:lnTo>
                  <a:lnTo>
                    <a:pt x="2207" y="44"/>
                  </a:lnTo>
                  <a:lnTo>
                    <a:pt x="2207" y="7"/>
                  </a:lnTo>
                  <a:close/>
                  <a:moveTo>
                    <a:pt x="2023" y="6"/>
                  </a:moveTo>
                  <a:lnTo>
                    <a:pt x="1875" y="6"/>
                  </a:lnTo>
                  <a:lnTo>
                    <a:pt x="1875" y="43"/>
                  </a:lnTo>
                  <a:lnTo>
                    <a:pt x="2023" y="43"/>
                  </a:lnTo>
                  <a:lnTo>
                    <a:pt x="2023" y="6"/>
                  </a:lnTo>
                  <a:close/>
                  <a:moveTo>
                    <a:pt x="1838" y="6"/>
                  </a:moveTo>
                  <a:lnTo>
                    <a:pt x="1691" y="5"/>
                  </a:lnTo>
                  <a:lnTo>
                    <a:pt x="1691" y="42"/>
                  </a:lnTo>
                  <a:lnTo>
                    <a:pt x="1838" y="43"/>
                  </a:lnTo>
                  <a:lnTo>
                    <a:pt x="1838" y="6"/>
                  </a:lnTo>
                  <a:close/>
                  <a:moveTo>
                    <a:pt x="1654" y="5"/>
                  </a:moveTo>
                  <a:lnTo>
                    <a:pt x="1507" y="5"/>
                  </a:lnTo>
                  <a:lnTo>
                    <a:pt x="1506" y="42"/>
                  </a:lnTo>
                  <a:lnTo>
                    <a:pt x="1654" y="42"/>
                  </a:lnTo>
                  <a:lnTo>
                    <a:pt x="1654" y="5"/>
                  </a:lnTo>
                  <a:close/>
                  <a:moveTo>
                    <a:pt x="1470" y="5"/>
                  </a:moveTo>
                  <a:lnTo>
                    <a:pt x="1322" y="4"/>
                  </a:lnTo>
                  <a:lnTo>
                    <a:pt x="1322" y="41"/>
                  </a:lnTo>
                  <a:lnTo>
                    <a:pt x="1470" y="41"/>
                  </a:lnTo>
                  <a:lnTo>
                    <a:pt x="1470" y="5"/>
                  </a:lnTo>
                  <a:close/>
                  <a:moveTo>
                    <a:pt x="1285" y="4"/>
                  </a:moveTo>
                  <a:lnTo>
                    <a:pt x="1138" y="3"/>
                  </a:lnTo>
                  <a:lnTo>
                    <a:pt x="1138" y="40"/>
                  </a:lnTo>
                  <a:lnTo>
                    <a:pt x="1285" y="41"/>
                  </a:lnTo>
                  <a:lnTo>
                    <a:pt x="1285" y="4"/>
                  </a:lnTo>
                  <a:close/>
                  <a:moveTo>
                    <a:pt x="1101" y="3"/>
                  </a:moveTo>
                  <a:lnTo>
                    <a:pt x="953" y="3"/>
                  </a:lnTo>
                  <a:lnTo>
                    <a:pt x="953" y="40"/>
                  </a:lnTo>
                  <a:lnTo>
                    <a:pt x="1101" y="40"/>
                  </a:lnTo>
                  <a:lnTo>
                    <a:pt x="1101" y="3"/>
                  </a:lnTo>
                  <a:close/>
                  <a:moveTo>
                    <a:pt x="916" y="3"/>
                  </a:moveTo>
                  <a:lnTo>
                    <a:pt x="769" y="2"/>
                  </a:lnTo>
                  <a:lnTo>
                    <a:pt x="769" y="39"/>
                  </a:lnTo>
                  <a:lnTo>
                    <a:pt x="916" y="40"/>
                  </a:lnTo>
                  <a:lnTo>
                    <a:pt x="916" y="3"/>
                  </a:lnTo>
                  <a:close/>
                  <a:moveTo>
                    <a:pt x="732" y="2"/>
                  </a:moveTo>
                  <a:lnTo>
                    <a:pt x="584" y="1"/>
                  </a:lnTo>
                  <a:lnTo>
                    <a:pt x="584" y="38"/>
                  </a:lnTo>
                  <a:lnTo>
                    <a:pt x="732" y="39"/>
                  </a:lnTo>
                  <a:lnTo>
                    <a:pt x="732" y="2"/>
                  </a:lnTo>
                  <a:close/>
                  <a:moveTo>
                    <a:pt x="548" y="1"/>
                  </a:moveTo>
                  <a:lnTo>
                    <a:pt x="400" y="1"/>
                  </a:lnTo>
                  <a:lnTo>
                    <a:pt x="400" y="38"/>
                  </a:lnTo>
                  <a:lnTo>
                    <a:pt x="547" y="38"/>
                  </a:lnTo>
                  <a:lnTo>
                    <a:pt x="548" y="1"/>
                  </a:lnTo>
                  <a:close/>
                  <a:moveTo>
                    <a:pt x="363" y="1"/>
                  </a:moveTo>
                  <a:lnTo>
                    <a:pt x="216" y="0"/>
                  </a:lnTo>
                  <a:lnTo>
                    <a:pt x="215" y="37"/>
                  </a:lnTo>
                  <a:lnTo>
                    <a:pt x="363" y="38"/>
                  </a:lnTo>
                  <a:lnTo>
                    <a:pt x="363" y="1"/>
                  </a:lnTo>
                  <a:close/>
                  <a:moveTo>
                    <a:pt x="179" y="0"/>
                  </a:moveTo>
                  <a:lnTo>
                    <a:pt x="31" y="0"/>
                  </a:lnTo>
                  <a:lnTo>
                    <a:pt x="31" y="36"/>
                  </a:lnTo>
                  <a:lnTo>
                    <a:pt x="179" y="37"/>
                  </a:lnTo>
                  <a:lnTo>
                    <a:pt x="179" y="0"/>
                  </a:lnTo>
                  <a:close/>
                  <a:moveTo>
                    <a:pt x="37" y="42"/>
                  </a:moveTo>
                  <a:lnTo>
                    <a:pt x="0" y="42"/>
                  </a:lnTo>
                  <a:lnTo>
                    <a:pt x="0" y="190"/>
                  </a:lnTo>
                  <a:lnTo>
                    <a:pt x="37" y="190"/>
                  </a:lnTo>
                  <a:lnTo>
                    <a:pt x="37" y="42"/>
                  </a:lnTo>
                  <a:close/>
                  <a:moveTo>
                    <a:pt x="0" y="42"/>
                  </a:moveTo>
                  <a:close/>
                  <a:moveTo>
                    <a:pt x="37" y="227"/>
                  </a:moveTo>
                  <a:lnTo>
                    <a:pt x="0" y="227"/>
                  </a:lnTo>
                  <a:lnTo>
                    <a:pt x="0" y="374"/>
                  </a:lnTo>
                  <a:lnTo>
                    <a:pt x="37" y="374"/>
                  </a:lnTo>
                  <a:lnTo>
                    <a:pt x="37" y="227"/>
                  </a:lnTo>
                  <a:close/>
                  <a:moveTo>
                    <a:pt x="0" y="227"/>
                  </a:moveTo>
                  <a:close/>
                  <a:moveTo>
                    <a:pt x="37" y="411"/>
                  </a:moveTo>
                  <a:lnTo>
                    <a:pt x="0" y="411"/>
                  </a:lnTo>
                  <a:lnTo>
                    <a:pt x="0" y="559"/>
                  </a:lnTo>
                  <a:lnTo>
                    <a:pt x="37" y="559"/>
                  </a:lnTo>
                  <a:lnTo>
                    <a:pt x="37" y="411"/>
                  </a:lnTo>
                  <a:close/>
                  <a:moveTo>
                    <a:pt x="0" y="411"/>
                  </a:moveTo>
                  <a:close/>
                  <a:moveTo>
                    <a:pt x="37" y="595"/>
                  </a:moveTo>
                  <a:lnTo>
                    <a:pt x="0" y="595"/>
                  </a:lnTo>
                  <a:lnTo>
                    <a:pt x="0" y="743"/>
                  </a:lnTo>
                  <a:lnTo>
                    <a:pt x="37" y="743"/>
                  </a:lnTo>
                  <a:lnTo>
                    <a:pt x="37" y="595"/>
                  </a:lnTo>
                  <a:close/>
                  <a:moveTo>
                    <a:pt x="0" y="595"/>
                  </a:moveTo>
                  <a:close/>
                  <a:moveTo>
                    <a:pt x="37" y="780"/>
                  </a:moveTo>
                  <a:lnTo>
                    <a:pt x="0" y="780"/>
                  </a:lnTo>
                  <a:lnTo>
                    <a:pt x="0" y="927"/>
                  </a:lnTo>
                  <a:lnTo>
                    <a:pt x="37" y="927"/>
                  </a:lnTo>
                  <a:lnTo>
                    <a:pt x="37" y="780"/>
                  </a:lnTo>
                  <a:close/>
                  <a:moveTo>
                    <a:pt x="0" y="780"/>
                  </a:moveTo>
                  <a:close/>
                  <a:moveTo>
                    <a:pt x="37" y="964"/>
                  </a:moveTo>
                  <a:lnTo>
                    <a:pt x="0" y="964"/>
                  </a:lnTo>
                  <a:lnTo>
                    <a:pt x="0" y="1112"/>
                  </a:lnTo>
                  <a:lnTo>
                    <a:pt x="37" y="1112"/>
                  </a:lnTo>
                  <a:lnTo>
                    <a:pt x="37" y="964"/>
                  </a:lnTo>
                  <a:close/>
                  <a:moveTo>
                    <a:pt x="0" y="964"/>
                  </a:moveTo>
                  <a:close/>
                  <a:moveTo>
                    <a:pt x="37" y="1149"/>
                  </a:moveTo>
                  <a:lnTo>
                    <a:pt x="0" y="1149"/>
                  </a:lnTo>
                  <a:lnTo>
                    <a:pt x="0" y="1296"/>
                  </a:lnTo>
                  <a:lnTo>
                    <a:pt x="37" y="1296"/>
                  </a:lnTo>
                  <a:lnTo>
                    <a:pt x="37" y="1149"/>
                  </a:lnTo>
                  <a:close/>
                  <a:moveTo>
                    <a:pt x="0" y="1149"/>
                  </a:moveTo>
                  <a:close/>
                  <a:moveTo>
                    <a:pt x="37" y="1333"/>
                  </a:moveTo>
                  <a:lnTo>
                    <a:pt x="0" y="1333"/>
                  </a:lnTo>
                  <a:lnTo>
                    <a:pt x="0" y="1481"/>
                  </a:lnTo>
                  <a:lnTo>
                    <a:pt x="37" y="1481"/>
                  </a:lnTo>
                  <a:lnTo>
                    <a:pt x="37" y="1333"/>
                  </a:lnTo>
                  <a:close/>
                  <a:moveTo>
                    <a:pt x="0" y="1333"/>
                  </a:moveTo>
                  <a:close/>
                  <a:moveTo>
                    <a:pt x="37" y="1518"/>
                  </a:moveTo>
                  <a:lnTo>
                    <a:pt x="0" y="1518"/>
                  </a:lnTo>
                  <a:lnTo>
                    <a:pt x="0" y="1665"/>
                  </a:lnTo>
                  <a:lnTo>
                    <a:pt x="37" y="1665"/>
                  </a:lnTo>
                  <a:lnTo>
                    <a:pt x="37" y="1518"/>
                  </a:lnTo>
                  <a:close/>
                  <a:moveTo>
                    <a:pt x="0" y="1518"/>
                  </a:moveTo>
                  <a:close/>
                  <a:moveTo>
                    <a:pt x="37" y="1702"/>
                  </a:moveTo>
                  <a:lnTo>
                    <a:pt x="0" y="1702"/>
                  </a:lnTo>
                  <a:lnTo>
                    <a:pt x="0" y="1850"/>
                  </a:lnTo>
                  <a:lnTo>
                    <a:pt x="37" y="1850"/>
                  </a:lnTo>
                  <a:lnTo>
                    <a:pt x="37" y="1702"/>
                  </a:lnTo>
                  <a:close/>
                  <a:moveTo>
                    <a:pt x="0" y="1702"/>
                  </a:moveTo>
                  <a:close/>
                  <a:moveTo>
                    <a:pt x="37" y="1886"/>
                  </a:moveTo>
                  <a:lnTo>
                    <a:pt x="0" y="1886"/>
                  </a:lnTo>
                  <a:lnTo>
                    <a:pt x="0" y="2034"/>
                  </a:lnTo>
                  <a:lnTo>
                    <a:pt x="37" y="2034"/>
                  </a:lnTo>
                  <a:lnTo>
                    <a:pt x="37" y="1886"/>
                  </a:lnTo>
                  <a:close/>
                  <a:moveTo>
                    <a:pt x="0" y="1886"/>
                  </a:moveTo>
                  <a:close/>
                  <a:moveTo>
                    <a:pt x="37" y="2071"/>
                  </a:moveTo>
                  <a:lnTo>
                    <a:pt x="0" y="2071"/>
                  </a:lnTo>
                  <a:lnTo>
                    <a:pt x="0" y="2218"/>
                  </a:lnTo>
                  <a:lnTo>
                    <a:pt x="37" y="2218"/>
                  </a:lnTo>
                  <a:lnTo>
                    <a:pt x="37" y="2071"/>
                  </a:lnTo>
                  <a:close/>
                  <a:moveTo>
                    <a:pt x="0" y="2071"/>
                  </a:moveTo>
                  <a:close/>
                  <a:moveTo>
                    <a:pt x="37" y="2255"/>
                  </a:moveTo>
                  <a:lnTo>
                    <a:pt x="0" y="2255"/>
                  </a:lnTo>
                  <a:lnTo>
                    <a:pt x="0" y="2403"/>
                  </a:lnTo>
                  <a:lnTo>
                    <a:pt x="37" y="2403"/>
                  </a:lnTo>
                  <a:lnTo>
                    <a:pt x="37" y="2255"/>
                  </a:lnTo>
                  <a:close/>
                  <a:moveTo>
                    <a:pt x="0" y="2255"/>
                  </a:moveTo>
                  <a:close/>
                  <a:moveTo>
                    <a:pt x="37" y="2440"/>
                  </a:moveTo>
                  <a:lnTo>
                    <a:pt x="0" y="2440"/>
                  </a:lnTo>
                  <a:lnTo>
                    <a:pt x="0" y="2587"/>
                  </a:lnTo>
                  <a:lnTo>
                    <a:pt x="37" y="2587"/>
                  </a:lnTo>
                  <a:lnTo>
                    <a:pt x="37" y="2440"/>
                  </a:lnTo>
                  <a:close/>
                  <a:moveTo>
                    <a:pt x="0" y="2440"/>
                  </a:moveTo>
                  <a:close/>
                  <a:moveTo>
                    <a:pt x="37" y="2624"/>
                  </a:moveTo>
                  <a:lnTo>
                    <a:pt x="0" y="2624"/>
                  </a:lnTo>
                  <a:lnTo>
                    <a:pt x="0" y="2772"/>
                  </a:lnTo>
                  <a:lnTo>
                    <a:pt x="37" y="2772"/>
                  </a:lnTo>
                  <a:lnTo>
                    <a:pt x="37" y="2624"/>
                  </a:lnTo>
                  <a:close/>
                  <a:moveTo>
                    <a:pt x="0" y="2624"/>
                  </a:moveTo>
                  <a:close/>
                  <a:moveTo>
                    <a:pt x="37" y="2809"/>
                  </a:moveTo>
                  <a:lnTo>
                    <a:pt x="0" y="2809"/>
                  </a:lnTo>
                  <a:lnTo>
                    <a:pt x="0" y="2956"/>
                  </a:lnTo>
                  <a:lnTo>
                    <a:pt x="37" y="2956"/>
                  </a:lnTo>
                  <a:lnTo>
                    <a:pt x="37" y="2809"/>
                  </a:lnTo>
                  <a:close/>
                  <a:moveTo>
                    <a:pt x="0" y="2809"/>
                  </a:moveTo>
                  <a:close/>
                  <a:moveTo>
                    <a:pt x="37" y="2993"/>
                  </a:moveTo>
                  <a:lnTo>
                    <a:pt x="0" y="2993"/>
                  </a:lnTo>
                  <a:lnTo>
                    <a:pt x="0" y="3140"/>
                  </a:lnTo>
                  <a:lnTo>
                    <a:pt x="37" y="3140"/>
                  </a:lnTo>
                  <a:lnTo>
                    <a:pt x="37" y="2993"/>
                  </a:lnTo>
                  <a:close/>
                  <a:moveTo>
                    <a:pt x="0" y="2993"/>
                  </a:moveTo>
                  <a:close/>
                  <a:moveTo>
                    <a:pt x="37" y="3177"/>
                  </a:moveTo>
                  <a:lnTo>
                    <a:pt x="0" y="3177"/>
                  </a:lnTo>
                  <a:lnTo>
                    <a:pt x="0" y="3325"/>
                  </a:lnTo>
                  <a:lnTo>
                    <a:pt x="37" y="3325"/>
                  </a:lnTo>
                  <a:lnTo>
                    <a:pt x="37" y="3177"/>
                  </a:lnTo>
                  <a:close/>
                  <a:moveTo>
                    <a:pt x="0" y="3177"/>
                  </a:moveTo>
                  <a:close/>
                  <a:moveTo>
                    <a:pt x="37" y="3362"/>
                  </a:moveTo>
                  <a:lnTo>
                    <a:pt x="0" y="3362"/>
                  </a:lnTo>
                  <a:lnTo>
                    <a:pt x="0" y="3509"/>
                  </a:lnTo>
                  <a:lnTo>
                    <a:pt x="37" y="3509"/>
                  </a:lnTo>
                  <a:lnTo>
                    <a:pt x="37" y="3362"/>
                  </a:lnTo>
                  <a:close/>
                  <a:moveTo>
                    <a:pt x="0" y="3362"/>
                  </a:moveTo>
                  <a:close/>
                  <a:moveTo>
                    <a:pt x="54" y="3529"/>
                  </a:moveTo>
                  <a:lnTo>
                    <a:pt x="201" y="3529"/>
                  </a:lnTo>
                  <a:lnTo>
                    <a:pt x="201" y="3492"/>
                  </a:lnTo>
                  <a:lnTo>
                    <a:pt x="54" y="3492"/>
                  </a:lnTo>
                  <a:lnTo>
                    <a:pt x="54" y="3529"/>
                  </a:lnTo>
                  <a:close/>
                  <a:moveTo>
                    <a:pt x="238" y="3529"/>
                  </a:moveTo>
                  <a:lnTo>
                    <a:pt x="386" y="3529"/>
                  </a:lnTo>
                  <a:lnTo>
                    <a:pt x="386" y="3492"/>
                  </a:lnTo>
                  <a:lnTo>
                    <a:pt x="238" y="3492"/>
                  </a:lnTo>
                  <a:lnTo>
                    <a:pt x="238" y="3529"/>
                  </a:lnTo>
                  <a:close/>
                  <a:moveTo>
                    <a:pt x="423" y="3529"/>
                  </a:moveTo>
                  <a:lnTo>
                    <a:pt x="487" y="3529"/>
                  </a:lnTo>
                  <a:lnTo>
                    <a:pt x="487" y="3492"/>
                  </a:lnTo>
                  <a:lnTo>
                    <a:pt x="423" y="3492"/>
                  </a:lnTo>
                  <a:lnTo>
                    <a:pt x="423" y="3529"/>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8" name="Freeform 1114"/>
            <p:cNvSpPr>
              <a:spLocks/>
            </p:cNvSpPr>
            <p:nvPr/>
          </p:nvSpPr>
          <p:spPr bwMode="auto">
            <a:xfrm>
              <a:off x="966" y="2598"/>
              <a:ext cx="98" cy="56"/>
            </a:xfrm>
            <a:custGeom>
              <a:avLst/>
              <a:gdLst>
                <a:gd name="T0" fmla="*/ 74 w 259"/>
                <a:gd name="T1" fmla="*/ 74 h 147"/>
                <a:gd name="T2" fmla="*/ 0 w 259"/>
                <a:gd name="T3" fmla="*/ 147 h 147"/>
                <a:gd name="T4" fmla="*/ 259 w 259"/>
                <a:gd name="T5" fmla="*/ 74 h 147"/>
                <a:gd name="T6" fmla="*/ 0 w 259"/>
                <a:gd name="T7" fmla="*/ 0 h 147"/>
                <a:gd name="T8" fmla="*/ 74 w 259"/>
                <a:gd name="T9" fmla="*/ 74 h 147"/>
              </a:gdLst>
              <a:ahLst/>
              <a:cxnLst>
                <a:cxn ang="0">
                  <a:pos x="T0" y="T1"/>
                </a:cxn>
                <a:cxn ang="0">
                  <a:pos x="T2" y="T3"/>
                </a:cxn>
                <a:cxn ang="0">
                  <a:pos x="T4" y="T5"/>
                </a:cxn>
                <a:cxn ang="0">
                  <a:pos x="T6" y="T7"/>
                </a:cxn>
                <a:cxn ang="0">
                  <a:pos x="T8" y="T9"/>
                </a:cxn>
              </a:cxnLst>
              <a:rect l="0" t="0" r="r" b="b"/>
              <a:pathLst>
                <a:path w="259" h="147">
                  <a:moveTo>
                    <a:pt x="74" y="74"/>
                  </a:moveTo>
                  <a:lnTo>
                    <a:pt x="0" y="147"/>
                  </a:lnTo>
                  <a:lnTo>
                    <a:pt x="259" y="74"/>
                  </a:lnTo>
                  <a:lnTo>
                    <a:pt x="0" y="0"/>
                  </a:lnTo>
                  <a:lnTo>
                    <a:pt x="74" y="7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9" name="Freeform 1115"/>
            <p:cNvSpPr>
              <a:spLocks/>
            </p:cNvSpPr>
            <p:nvPr/>
          </p:nvSpPr>
          <p:spPr bwMode="auto">
            <a:xfrm>
              <a:off x="954" y="2591"/>
              <a:ext cx="123" cy="70"/>
            </a:xfrm>
            <a:custGeom>
              <a:avLst/>
              <a:gdLst>
                <a:gd name="T0" fmla="*/ 105 w 323"/>
                <a:gd name="T1" fmla="*/ 93 h 185"/>
                <a:gd name="T2" fmla="*/ 99 w 323"/>
                <a:gd name="T3" fmla="*/ 86 h 185"/>
                <a:gd name="T4" fmla="*/ 0 w 323"/>
                <a:gd name="T5" fmla="*/ 185 h 185"/>
                <a:gd name="T6" fmla="*/ 323 w 323"/>
                <a:gd name="T7" fmla="*/ 93 h 185"/>
                <a:gd name="T8" fmla="*/ 0 w 323"/>
                <a:gd name="T9" fmla="*/ 0 h 185"/>
                <a:gd name="T10" fmla="*/ 99 w 323"/>
                <a:gd name="T11" fmla="*/ 99 h 185"/>
                <a:gd name="T12" fmla="*/ 105 w 323"/>
                <a:gd name="T13" fmla="*/ 93 h 185"/>
                <a:gd name="T14" fmla="*/ 99 w 323"/>
                <a:gd name="T15" fmla="*/ 86 h 185"/>
                <a:gd name="T16" fmla="*/ 105 w 323"/>
                <a:gd name="T17" fmla="*/ 93 h 185"/>
                <a:gd name="T18" fmla="*/ 112 w 323"/>
                <a:gd name="T19" fmla="*/ 86 h 185"/>
                <a:gd name="T20" fmla="*/ 63 w 323"/>
                <a:gd name="T21" fmla="*/ 38 h 185"/>
                <a:gd name="T22" fmla="*/ 256 w 323"/>
                <a:gd name="T23" fmla="*/ 93 h 185"/>
                <a:gd name="T24" fmla="*/ 63 w 323"/>
                <a:gd name="T25" fmla="*/ 148 h 185"/>
                <a:gd name="T26" fmla="*/ 118 w 323"/>
                <a:gd name="T27" fmla="*/ 93 h 185"/>
                <a:gd name="T28" fmla="*/ 112 w 323"/>
                <a:gd name="T29" fmla="*/ 86 h 185"/>
                <a:gd name="T30" fmla="*/ 105 w 323"/>
                <a:gd name="T31"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3" h="185">
                  <a:moveTo>
                    <a:pt x="105" y="93"/>
                  </a:moveTo>
                  <a:lnTo>
                    <a:pt x="99" y="86"/>
                  </a:lnTo>
                  <a:lnTo>
                    <a:pt x="0" y="185"/>
                  </a:lnTo>
                  <a:lnTo>
                    <a:pt x="323" y="93"/>
                  </a:lnTo>
                  <a:lnTo>
                    <a:pt x="0" y="0"/>
                  </a:lnTo>
                  <a:lnTo>
                    <a:pt x="99" y="99"/>
                  </a:lnTo>
                  <a:lnTo>
                    <a:pt x="105" y="93"/>
                  </a:lnTo>
                  <a:lnTo>
                    <a:pt x="99" y="86"/>
                  </a:lnTo>
                  <a:lnTo>
                    <a:pt x="105" y="93"/>
                  </a:lnTo>
                  <a:lnTo>
                    <a:pt x="112" y="86"/>
                  </a:lnTo>
                  <a:lnTo>
                    <a:pt x="63" y="38"/>
                  </a:lnTo>
                  <a:lnTo>
                    <a:pt x="256" y="93"/>
                  </a:lnTo>
                  <a:lnTo>
                    <a:pt x="63" y="148"/>
                  </a:lnTo>
                  <a:lnTo>
                    <a:pt x="118" y="93"/>
                  </a:lnTo>
                  <a:lnTo>
                    <a:pt x="112" y="86"/>
                  </a:lnTo>
                  <a:lnTo>
                    <a:pt x="105" y="9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1" name="Freeform 1117"/>
            <p:cNvSpPr>
              <a:spLocks/>
            </p:cNvSpPr>
            <p:nvPr/>
          </p:nvSpPr>
          <p:spPr bwMode="auto">
            <a:xfrm>
              <a:off x="1517" y="2215"/>
              <a:ext cx="99" cy="56"/>
            </a:xfrm>
            <a:custGeom>
              <a:avLst/>
              <a:gdLst>
                <a:gd name="T0" fmla="*/ 73 w 258"/>
                <a:gd name="T1" fmla="*/ 74 h 148"/>
                <a:gd name="T2" fmla="*/ 0 w 258"/>
                <a:gd name="T3" fmla="*/ 148 h 148"/>
                <a:gd name="T4" fmla="*/ 258 w 258"/>
                <a:gd name="T5" fmla="*/ 74 h 148"/>
                <a:gd name="T6" fmla="*/ 0 w 258"/>
                <a:gd name="T7" fmla="*/ 0 h 148"/>
                <a:gd name="T8" fmla="*/ 73 w 258"/>
                <a:gd name="T9" fmla="*/ 74 h 148"/>
              </a:gdLst>
              <a:ahLst/>
              <a:cxnLst>
                <a:cxn ang="0">
                  <a:pos x="T0" y="T1"/>
                </a:cxn>
                <a:cxn ang="0">
                  <a:pos x="T2" y="T3"/>
                </a:cxn>
                <a:cxn ang="0">
                  <a:pos x="T4" y="T5"/>
                </a:cxn>
                <a:cxn ang="0">
                  <a:pos x="T6" y="T7"/>
                </a:cxn>
                <a:cxn ang="0">
                  <a:pos x="T8" y="T9"/>
                </a:cxn>
              </a:cxnLst>
              <a:rect l="0" t="0" r="r" b="b"/>
              <a:pathLst>
                <a:path w="258" h="148">
                  <a:moveTo>
                    <a:pt x="73" y="74"/>
                  </a:moveTo>
                  <a:lnTo>
                    <a:pt x="0" y="148"/>
                  </a:lnTo>
                  <a:lnTo>
                    <a:pt x="258" y="74"/>
                  </a:lnTo>
                  <a:lnTo>
                    <a:pt x="0" y="0"/>
                  </a:lnTo>
                  <a:lnTo>
                    <a:pt x="73" y="7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2" name="Freeform 1118"/>
            <p:cNvSpPr>
              <a:spLocks/>
            </p:cNvSpPr>
            <p:nvPr/>
          </p:nvSpPr>
          <p:spPr bwMode="auto">
            <a:xfrm>
              <a:off x="1505" y="2208"/>
              <a:ext cx="123" cy="70"/>
            </a:xfrm>
            <a:custGeom>
              <a:avLst/>
              <a:gdLst>
                <a:gd name="T0" fmla="*/ 105 w 323"/>
                <a:gd name="T1" fmla="*/ 93 h 185"/>
                <a:gd name="T2" fmla="*/ 99 w 323"/>
                <a:gd name="T3" fmla="*/ 86 h 185"/>
                <a:gd name="T4" fmla="*/ 0 w 323"/>
                <a:gd name="T5" fmla="*/ 185 h 185"/>
                <a:gd name="T6" fmla="*/ 323 w 323"/>
                <a:gd name="T7" fmla="*/ 93 h 185"/>
                <a:gd name="T8" fmla="*/ 0 w 323"/>
                <a:gd name="T9" fmla="*/ 0 h 185"/>
                <a:gd name="T10" fmla="*/ 99 w 323"/>
                <a:gd name="T11" fmla="*/ 99 h 185"/>
                <a:gd name="T12" fmla="*/ 105 w 323"/>
                <a:gd name="T13" fmla="*/ 93 h 185"/>
                <a:gd name="T14" fmla="*/ 99 w 323"/>
                <a:gd name="T15" fmla="*/ 86 h 185"/>
                <a:gd name="T16" fmla="*/ 105 w 323"/>
                <a:gd name="T17" fmla="*/ 93 h 185"/>
                <a:gd name="T18" fmla="*/ 112 w 323"/>
                <a:gd name="T19" fmla="*/ 86 h 185"/>
                <a:gd name="T20" fmla="*/ 63 w 323"/>
                <a:gd name="T21" fmla="*/ 38 h 185"/>
                <a:gd name="T22" fmla="*/ 256 w 323"/>
                <a:gd name="T23" fmla="*/ 93 h 185"/>
                <a:gd name="T24" fmla="*/ 63 w 323"/>
                <a:gd name="T25" fmla="*/ 148 h 185"/>
                <a:gd name="T26" fmla="*/ 118 w 323"/>
                <a:gd name="T27" fmla="*/ 93 h 185"/>
                <a:gd name="T28" fmla="*/ 112 w 323"/>
                <a:gd name="T29" fmla="*/ 86 h 185"/>
                <a:gd name="T30" fmla="*/ 105 w 323"/>
                <a:gd name="T31"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3" h="185">
                  <a:moveTo>
                    <a:pt x="105" y="93"/>
                  </a:moveTo>
                  <a:lnTo>
                    <a:pt x="99" y="86"/>
                  </a:lnTo>
                  <a:lnTo>
                    <a:pt x="0" y="185"/>
                  </a:lnTo>
                  <a:lnTo>
                    <a:pt x="323" y="93"/>
                  </a:lnTo>
                  <a:lnTo>
                    <a:pt x="0" y="0"/>
                  </a:lnTo>
                  <a:lnTo>
                    <a:pt x="99" y="99"/>
                  </a:lnTo>
                  <a:lnTo>
                    <a:pt x="105" y="93"/>
                  </a:lnTo>
                  <a:lnTo>
                    <a:pt x="99" y="86"/>
                  </a:lnTo>
                  <a:lnTo>
                    <a:pt x="105" y="93"/>
                  </a:lnTo>
                  <a:lnTo>
                    <a:pt x="112" y="86"/>
                  </a:lnTo>
                  <a:lnTo>
                    <a:pt x="63" y="38"/>
                  </a:lnTo>
                  <a:lnTo>
                    <a:pt x="256" y="93"/>
                  </a:lnTo>
                  <a:lnTo>
                    <a:pt x="63" y="148"/>
                  </a:lnTo>
                  <a:lnTo>
                    <a:pt x="118" y="93"/>
                  </a:lnTo>
                  <a:lnTo>
                    <a:pt x="112" y="86"/>
                  </a:lnTo>
                  <a:lnTo>
                    <a:pt x="105" y="9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3" name="Oval 1119"/>
            <p:cNvSpPr>
              <a:spLocks noChangeArrowheads="1"/>
            </p:cNvSpPr>
            <p:nvPr/>
          </p:nvSpPr>
          <p:spPr bwMode="auto">
            <a:xfrm>
              <a:off x="816" y="2216"/>
              <a:ext cx="117" cy="72"/>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4" name="Rectangle 1120"/>
            <p:cNvSpPr>
              <a:spLocks noChangeArrowheads="1"/>
            </p:cNvSpPr>
            <p:nvPr/>
          </p:nvSpPr>
          <p:spPr bwMode="auto">
            <a:xfrm>
              <a:off x="1175" y="1331"/>
              <a:ext cx="32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stall</a:t>
              </a:r>
              <a:endParaRPr kumimoji="0" lang="en-US" sz="1800" b="0" i="0" u="none" strike="noStrike" cap="none" normalizeH="0" baseline="0" smtClean="0">
                <a:ln>
                  <a:noFill/>
                </a:ln>
                <a:solidFill>
                  <a:schemeClr val="tx1"/>
                </a:solidFill>
                <a:effectLst/>
                <a:latin typeface="Arial" pitchFamily="34" charset="0"/>
              </a:endParaRPr>
            </a:p>
          </p:txBody>
        </p:sp>
        <p:sp>
          <p:nvSpPr>
            <p:cNvPr id="2045" name="Freeform 1121"/>
            <p:cNvSpPr>
              <a:spLocks noEditPoints="1"/>
            </p:cNvSpPr>
            <p:nvPr/>
          </p:nvSpPr>
          <p:spPr bwMode="auto">
            <a:xfrm>
              <a:off x="2527" y="1694"/>
              <a:ext cx="256" cy="773"/>
            </a:xfrm>
            <a:custGeom>
              <a:avLst/>
              <a:gdLst>
                <a:gd name="T0" fmla="*/ 37 w 671"/>
                <a:gd name="T1" fmla="*/ 303 h 2039"/>
                <a:gd name="T2" fmla="*/ 75 w 671"/>
                <a:gd name="T3" fmla="*/ 0 h 2039"/>
                <a:gd name="T4" fmla="*/ 37 w 671"/>
                <a:gd name="T5" fmla="*/ 378 h 2039"/>
                <a:gd name="T6" fmla="*/ 75 w 671"/>
                <a:gd name="T7" fmla="*/ 416 h 2039"/>
                <a:gd name="T8" fmla="*/ 37 w 671"/>
                <a:gd name="T9" fmla="*/ 378 h 2039"/>
                <a:gd name="T10" fmla="*/ 36 w 671"/>
                <a:gd name="T11" fmla="*/ 794 h 2039"/>
                <a:gd name="T12" fmla="*/ 75 w 671"/>
                <a:gd name="T13" fmla="*/ 492 h 2039"/>
                <a:gd name="T14" fmla="*/ 36 w 671"/>
                <a:gd name="T15" fmla="*/ 870 h 2039"/>
                <a:gd name="T16" fmla="*/ 74 w 671"/>
                <a:gd name="T17" fmla="*/ 908 h 2039"/>
                <a:gd name="T18" fmla="*/ 36 w 671"/>
                <a:gd name="T19" fmla="*/ 870 h 2039"/>
                <a:gd name="T20" fmla="*/ 34 w 671"/>
                <a:gd name="T21" fmla="*/ 1285 h 2039"/>
                <a:gd name="T22" fmla="*/ 73 w 671"/>
                <a:gd name="T23" fmla="*/ 983 h 2039"/>
                <a:gd name="T24" fmla="*/ 34 w 671"/>
                <a:gd name="T25" fmla="*/ 1361 h 2039"/>
                <a:gd name="T26" fmla="*/ 71 w 671"/>
                <a:gd name="T27" fmla="*/ 1399 h 2039"/>
                <a:gd name="T28" fmla="*/ 34 w 671"/>
                <a:gd name="T29" fmla="*/ 1361 h 2039"/>
                <a:gd name="T30" fmla="*/ 30 w 671"/>
                <a:gd name="T31" fmla="*/ 1776 h 2039"/>
                <a:gd name="T32" fmla="*/ 71 w 671"/>
                <a:gd name="T33" fmla="*/ 1475 h 2039"/>
                <a:gd name="T34" fmla="*/ 28 w 671"/>
                <a:gd name="T35" fmla="*/ 1852 h 2039"/>
                <a:gd name="T36" fmla="*/ 65 w 671"/>
                <a:gd name="T37" fmla="*/ 1890 h 2039"/>
                <a:gd name="T38" fmla="*/ 28 w 671"/>
                <a:gd name="T39" fmla="*/ 1852 h 2039"/>
                <a:gd name="T40" fmla="*/ 23 w 671"/>
                <a:gd name="T41" fmla="*/ 2011 h 2039"/>
                <a:gd name="T42" fmla="*/ 33 w 671"/>
                <a:gd name="T43" fmla="*/ 2017 h 2039"/>
                <a:gd name="T44" fmla="*/ 23 w 671"/>
                <a:gd name="T45" fmla="*/ 2016 h 2039"/>
                <a:gd name="T46" fmla="*/ 23 w 671"/>
                <a:gd name="T47" fmla="*/ 2015 h 2039"/>
                <a:gd name="T48" fmla="*/ 24 w 671"/>
                <a:gd name="T49" fmla="*/ 2012 h 2039"/>
                <a:gd name="T50" fmla="*/ 40 w 671"/>
                <a:gd name="T51" fmla="*/ 2019 h 2039"/>
                <a:gd name="T52" fmla="*/ 41 w 671"/>
                <a:gd name="T53" fmla="*/ 2019 h 2039"/>
                <a:gd name="T54" fmla="*/ 24 w 671"/>
                <a:gd name="T55" fmla="*/ 2012 h 2039"/>
                <a:gd name="T56" fmla="*/ 25 w 671"/>
                <a:gd name="T57" fmla="*/ 2010 h 2039"/>
                <a:gd name="T58" fmla="*/ 27 w 671"/>
                <a:gd name="T59" fmla="*/ 2007 h 2039"/>
                <a:gd name="T60" fmla="*/ 41 w 671"/>
                <a:gd name="T61" fmla="*/ 2020 h 2039"/>
                <a:gd name="T62" fmla="*/ 0 w 671"/>
                <a:gd name="T63" fmla="*/ 2039 h 2039"/>
                <a:gd name="T64" fmla="*/ 288 w 671"/>
                <a:gd name="T65" fmla="*/ 2001 h 2039"/>
                <a:gd name="T66" fmla="*/ 41 w 671"/>
                <a:gd name="T67" fmla="*/ 2020 h 2039"/>
                <a:gd name="T68" fmla="*/ 60 w 671"/>
                <a:gd name="T69" fmla="*/ 2024 h 2039"/>
                <a:gd name="T70" fmla="*/ 63 w 671"/>
                <a:gd name="T71" fmla="*/ 1965 h 2039"/>
                <a:gd name="T72" fmla="*/ 364 w 671"/>
                <a:gd name="T73" fmla="*/ 2039 h 2039"/>
                <a:gd name="T74" fmla="*/ 402 w 671"/>
                <a:gd name="T75" fmla="*/ 2001 h 2039"/>
                <a:gd name="T76" fmla="*/ 364 w 671"/>
                <a:gd name="T77" fmla="*/ 2039 h 2039"/>
                <a:gd name="T78" fmla="*/ 671 w 671"/>
                <a:gd name="T79" fmla="*/ 2039 h 2039"/>
                <a:gd name="T80" fmla="*/ 477 w 671"/>
                <a:gd name="T81" fmla="*/ 2001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1" h="2039">
                  <a:moveTo>
                    <a:pt x="37" y="0"/>
                  </a:moveTo>
                  <a:cubicBezTo>
                    <a:pt x="37" y="107"/>
                    <a:pt x="37" y="207"/>
                    <a:pt x="37" y="303"/>
                  </a:cubicBezTo>
                  <a:lnTo>
                    <a:pt x="75" y="303"/>
                  </a:lnTo>
                  <a:cubicBezTo>
                    <a:pt x="75" y="207"/>
                    <a:pt x="75" y="107"/>
                    <a:pt x="75" y="0"/>
                  </a:cubicBezTo>
                  <a:lnTo>
                    <a:pt x="37" y="0"/>
                  </a:lnTo>
                  <a:close/>
                  <a:moveTo>
                    <a:pt x="37" y="378"/>
                  </a:moveTo>
                  <a:cubicBezTo>
                    <a:pt x="37" y="391"/>
                    <a:pt x="37" y="404"/>
                    <a:pt x="37" y="416"/>
                  </a:cubicBezTo>
                  <a:lnTo>
                    <a:pt x="75" y="416"/>
                  </a:lnTo>
                  <a:cubicBezTo>
                    <a:pt x="75" y="404"/>
                    <a:pt x="75" y="391"/>
                    <a:pt x="75" y="379"/>
                  </a:cubicBezTo>
                  <a:lnTo>
                    <a:pt x="37" y="378"/>
                  </a:lnTo>
                  <a:close/>
                  <a:moveTo>
                    <a:pt x="37" y="492"/>
                  </a:moveTo>
                  <a:cubicBezTo>
                    <a:pt x="37" y="600"/>
                    <a:pt x="36" y="701"/>
                    <a:pt x="36" y="794"/>
                  </a:cubicBezTo>
                  <a:lnTo>
                    <a:pt x="74" y="794"/>
                  </a:lnTo>
                  <a:cubicBezTo>
                    <a:pt x="74" y="701"/>
                    <a:pt x="74" y="600"/>
                    <a:pt x="75" y="492"/>
                  </a:cubicBezTo>
                  <a:lnTo>
                    <a:pt x="37" y="492"/>
                  </a:lnTo>
                  <a:close/>
                  <a:moveTo>
                    <a:pt x="36" y="870"/>
                  </a:moveTo>
                  <a:cubicBezTo>
                    <a:pt x="36" y="883"/>
                    <a:pt x="36" y="895"/>
                    <a:pt x="36" y="908"/>
                  </a:cubicBezTo>
                  <a:lnTo>
                    <a:pt x="74" y="908"/>
                  </a:lnTo>
                  <a:cubicBezTo>
                    <a:pt x="74" y="895"/>
                    <a:pt x="74" y="883"/>
                    <a:pt x="74" y="870"/>
                  </a:cubicBezTo>
                  <a:lnTo>
                    <a:pt x="36" y="870"/>
                  </a:lnTo>
                  <a:close/>
                  <a:moveTo>
                    <a:pt x="36" y="983"/>
                  </a:moveTo>
                  <a:cubicBezTo>
                    <a:pt x="35" y="1096"/>
                    <a:pt x="35" y="1196"/>
                    <a:pt x="34" y="1285"/>
                  </a:cubicBezTo>
                  <a:lnTo>
                    <a:pt x="72" y="1286"/>
                  </a:lnTo>
                  <a:cubicBezTo>
                    <a:pt x="73" y="1196"/>
                    <a:pt x="73" y="1096"/>
                    <a:pt x="73" y="983"/>
                  </a:cubicBezTo>
                  <a:lnTo>
                    <a:pt x="36" y="983"/>
                  </a:lnTo>
                  <a:close/>
                  <a:moveTo>
                    <a:pt x="34" y="1361"/>
                  </a:moveTo>
                  <a:cubicBezTo>
                    <a:pt x="34" y="1374"/>
                    <a:pt x="33" y="1386"/>
                    <a:pt x="33" y="1399"/>
                  </a:cubicBezTo>
                  <a:lnTo>
                    <a:pt x="71" y="1399"/>
                  </a:lnTo>
                  <a:cubicBezTo>
                    <a:pt x="71" y="1387"/>
                    <a:pt x="71" y="1374"/>
                    <a:pt x="72" y="1361"/>
                  </a:cubicBezTo>
                  <a:lnTo>
                    <a:pt x="34" y="1361"/>
                  </a:lnTo>
                  <a:close/>
                  <a:moveTo>
                    <a:pt x="33" y="1474"/>
                  </a:moveTo>
                  <a:cubicBezTo>
                    <a:pt x="32" y="1603"/>
                    <a:pt x="31" y="1701"/>
                    <a:pt x="30" y="1776"/>
                  </a:cubicBezTo>
                  <a:lnTo>
                    <a:pt x="67" y="1777"/>
                  </a:lnTo>
                  <a:cubicBezTo>
                    <a:pt x="69" y="1702"/>
                    <a:pt x="70" y="1603"/>
                    <a:pt x="71" y="1475"/>
                  </a:cubicBezTo>
                  <a:lnTo>
                    <a:pt x="33" y="1474"/>
                  </a:lnTo>
                  <a:close/>
                  <a:moveTo>
                    <a:pt x="28" y="1852"/>
                  </a:moveTo>
                  <a:cubicBezTo>
                    <a:pt x="28" y="1865"/>
                    <a:pt x="28" y="1878"/>
                    <a:pt x="28" y="1889"/>
                  </a:cubicBezTo>
                  <a:lnTo>
                    <a:pt x="65" y="1890"/>
                  </a:lnTo>
                  <a:cubicBezTo>
                    <a:pt x="66" y="1878"/>
                    <a:pt x="66" y="1866"/>
                    <a:pt x="66" y="1852"/>
                  </a:cubicBezTo>
                  <a:lnTo>
                    <a:pt x="28" y="1852"/>
                  </a:lnTo>
                  <a:close/>
                  <a:moveTo>
                    <a:pt x="26" y="1964"/>
                  </a:moveTo>
                  <a:cubicBezTo>
                    <a:pt x="25" y="1991"/>
                    <a:pt x="24" y="2004"/>
                    <a:pt x="23" y="2011"/>
                  </a:cubicBezTo>
                  <a:cubicBezTo>
                    <a:pt x="23" y="2014"/>
                    <a:pt x="23" y="2016"/>
                    <a:pt x="23" y="2016"/>
                  </a:cubicBezTo>
                  <a:lnTo>
                    <a:pt x="33" y="2017"/>
                  </a:lnTo>
                  <a:lnTo>
                    <a:pt x="23" y="2015"/>
                  </a:lnTo>
                  <a:lnTo>
                    <a:pt x="23" y="2016"/>
                  </a:lnTo>
                  <a:lnTo>
                    <a:pt x="33" y="2017"/>
                  </a:lnTo>
                  <a:lnTo>
                    <a:pt x="23" y="2015"/>
                  </a:lnTo>
                  <a:lnTo>
                    <a:pt x="40" y="2019"/>
                  </a:lnTo>
                  <a:lnTo>
                    <a:pt x="24" y="2012"/>
                  </a:lnTo>
                  <a:lnTo>
                    <a:pt x="23" y="2015"/>
                  </a:lnTo>
                  <a:lnTo>
                    <a:pt x="40" y="2019"/>
                  </a:lnTo>
                  <a:lnTo>
                    <a:pt x="24" y="2012"/>
                  </a:lnTo>
                  <a:lnTo>
                    <a:pt x="41" y="2019"/>
                  </a:lnTo>
                  <a:lnTo>
                    <a:pt x="25" y="2010"/>
                  </a:lnTo>
                  <a:lnTo>
                    <a:pt x="24" y="2012"/>
                  </a:lnTo>
                  <a:lnTo>
                    <a:pt x="41" y="2019"/>
                  </a:lnTo>
                  <a:lnTo>
                    <a:pt x="25" y="2010"/>
                  </a:lnTo>
                  <a:lnTo>
                    <a:pt x="41" y="2020"/>
                  </a:lnTo>
                  <a:lnTo>
                    <a:pt x="27" y="2007"/>
                  </a:lnTo>
                  <a:lnTo>
                    <a:pt x="25" y="2010"/>
                  </a:lnTo>
                  <a:lnTo>
                    <a:pt x="41" y="2020"/>
                  </a:lnTo>
                  <a:lnTo>
                    <a:pt x="27" y="2007"/>
                  </a:lnTo>
                  <a:lnTo>
                    <a:pt x="0" y="2039"/>
                  </a:lnTo>
                  <a:lnTo>
                    <a:pt x="288" y="2039"/>
                  </a:lnTo>
                  <a:lnTo>
                    <a:pt x="288" y="2001"/>
                  </a:lnTo>
                  <a:lnTo>
                    <a:pt x="41" y="2001"/>
                  </a:lnTo>
                  <a:lnTo>
                    <a:pt x="41" y="2020"/>
                  </a:lnTo>
                  <a:lnTo>
                    <a:pt x="56" y="2032"/>
                  </a:lnTo>
                  <a:cubicBezTo>
                    <a:pt x="60" y="2027"/>
                    <a:pt x="59" y="2026"/>
                    <a:pt x="60" y="2024"/>
                  </a:cubicBezTo>
                  <a:cubicBezTo>
                    <a:pt x="61" y="2021"/>
                    <a:pt x="61" y="2019"/>
                    <a:pt x="61" y="2011"/>
                  </a:cubicBezTo>
                  <a:cubicBezTo>
                    <a:pt x="62" y="2002"/>
                    <a:pt x="63" y="1989"/>
                    <a:pt x="63" y="1965"/>
                  </a:cubicBezTo>
                  <a:lnTo>
                    <a:pt x="26" y="1964"/>
                  </a:lnTo>
                  <a:close/>
                  <a:moveTo>
                    <a:pt x="364" y="2039"/>
                  </a:moveTo>
                  <a:lnTo>
                    <a:pt x="402" y="2039"/>
                  </a:lnTo>
                  <a:lnTo>
                    <a:pt x="402" y="2001"/>
                  </a:lnTo>
                  <a:lnTo>
                    <a:pt x="364" y="2001"/>
                  </a:lnTo>
                  <a:lnTo>
                    <a:pt x="364" y="2039"/>
                  </a:lnTo>
                  <a:close/>
                  <a:moveTo>
                    <a:pt x="477" y="2039"/>
                  </a:moveTo>
                  <a:lnTo>
                    <a:pt x="671" y="2039"/>
                  </a:lnTo>
                  <a:lnTo>
                    <a:pt x="671" y="2001"/>
                  </a:lnTo>
                  <a:lnTo>
                    <a:pt x="477" y="2001"/>
                  </a:lnTo>
                  <a:lnTo>
                    <a:pt x="477" y="2039"/>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6" name="Freeform 1122"/>
            <p:cNvSpPr>
              <a:spLocks/>
            </p:cNvSpPr>
            <p:nvPr/>
          </p:nvSpPr>
          <p:spPr bwMode="auto">
            <a:xfrm>
              <a:off x="2696" y="2431"/>
              <a:ext cx="101" cy="57"/>
            </a:xfrm>
            <a:custGeom>
              <a:avLst/>
              <a:gdLst>
                <a:gd name="T0" fmla="*/ 75 w 265"/>
                <a:gd name="T1" fmla="*/ 76 h 151"/>
                <a:gd name="T2" fmla="*/ 0 w 265"/>
                <a:gd name="T3" fmla="*/ 151 h 151"/>
                <a:gd name="T4" fmla="*/ 265 w 265"/>
                <a:gd name="T5" fmla="*/ 76 h 151"/>
                <a:gd name="T6" fmla="*/ 0 w 265"/>
                <a:gd name="T7" fmla="*/ 0 h 151"/>
                <a:gd name="T8" fmla="*/ 75 w 265"/>
                <a:gd name="T9" fmla="*/ 76 h 151"/>
              </a:gdLst>
              <a:ahLst/>
              <a:cxnLst>
                <a:cxn ang="0">
                  <a:pos x="T0" y="T1"/>
                </a:cxn>
                <a:cxn ang="0">
                  <a:pos x="T2" y="T3"/>
                </a:cxn>
                <a:cxn ang="0">
                  <a:pos x="T4" y="T5"/>
                </a:cxn>
                <a:cxn ang="0">
                  <a:pos x="T6" y="T7"/>
                </a:cxn>
                <a:cxn ang="0">
                  <a:pos x="T8" y="T9"/>
                </a:cxn>
              </a:cxnLst>
              <a:rect l="0" t="0" r="r" b="b"/>
              <a:pathLst>
                <a:path w="265" h="151">
                  <a:moveTo>
                    <a:pt x="75" y="76"/>
                  </a:moveTo>
                  <a:lnTo>
                    <a:pt x="0" y="151"/>
                  </a:lnTo>
                  <a:lnTo>
                    <a:pt x="265" y="76"/>
                  </a:lnTo>
                  <a:lnTo>
                    <a:pt x="0" y="0"/>
                  </a:lnTo>
                  <a:lnTo>
                    <a:pt x="75" y="7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7" name="Freeform 1123"/>
            <p:cNvSpPr>
              <a:spLocks/>
            </p:cNvSpPr>
            <p:nvPr/>
          </p:nvSpPr>
          <p:spPr bwMode="auto">
            <a:xfrm>
              <a:off x="2684" y="2424"/>
              <a:ext cx="126" cy="71"/>
            </a:xfrm>
            <a:custGeom>
              <a:avLst/>
              <a:gdLst>
                <a:gd name="T0" fmla="*/ 108 w 332"/>
                <a:gd name="T1" fmla="*/ 95 h 189"/>
                <a:gd name="T2" fmla="*/ 102 w 332"/>
                <a:gd name="T3" fmla="*/ 88 h 189"/>
                <a:gd name="T4" fmla="*/ 0 w 332"/>
                <a:gd name="T5" fmla="*/ 189 h 189"/>
                <a:gd name="T6" fmla="*/ 332 w 332"/>
                <a:gd name="T7" fmla="*/ 95 h 189"/>
                <a:gd name="T8" fmla="*/ 0 w 332"/>
                <a:gd name="T9" fmla="*/ 0 h 189"/>
                <a:gd name="T10" fmla="*/ 102 w 332"/>
                <a:gd name="T11" fmla="*/ 101 h 189"/>
                <a:gd name="T12" fmla="*/ 108 w 332"/>
                <a:gd name="T13" fmla="*/ 95 h 189"/>
                <a:gd name="T14" fmla="*/ 102 w 332"/>
                <a:gd name="T15" fmla="*/ 88 h 189"/>
                <a:gd name="T16" fmla="*/ 108 w 332"/>
                <a:gd name="T17" fmla="*/ 95 h 189"/>
                <a:gd name="T18" fmla="*/ 115 w 332"/>
                <a:gd name="T19" fmla="*/ 88 h 189"/>
                <a:gd name="T20" fmla="*/ 65 w 332"/>
                <a:gd name="T21" fmla="*/ 38 h 189"/>
                <a:gd name="T22" fmla="*/ 263 w 332"/>
                <a:gd name="T23" fmla="*/ 95 h 189"/>
                <a:gd name="T24" fmla="*/ 65 w 332"/>
                <a:gd name="T25" fmla="*/ 151 h 189"/>
                <a:gd name="T26" fmla="*/ 122 w 332"/>
                <a:gd name="T27" fmla="*/ 95 h 189"/>
                <a:gd name="T28" fmla="*/ 115 w 332"/>
                <a:gd name="T29" fmla="*/ 88 h 189"/>
                <a:gd name="T30" fmla="*/ 108 w 332"/>
                <a:gd name="T31" fmla="*/ 9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2" h="189">
                  <a:moveTo>
                    <a:pt x="108" y="95"/>
                  </a:moveTo>
                  <a:lnTo>
                    <a:pt x="102" y="88"/>
                  </a:lnTo>
                  <a:lnTo>
                    <a:pt x="0" y="189"/>
                  </a:lnTo>
                  <a:lnTo>
                    <a:pt x="332" y="95"/>
                  </a:lnTo>
                  <a:lnTo>
                    <a:pt x="0" y="0"/>
                  </a:lnTo>
                  <a:lnTo>
                    <a:pt x="102" y="101"/>
                  </a:lnTo>
                  <a:lnTo>
                    <a:pt x="108" y="95"/>
                  </a:lnTo>
                  <a:lnTo>
                    <a:pt x="102" y="88"/>
                  </a:lnTo>
                  <a:lnTo>
                    <a:pt x="108" y="95"/>
                  </a:lnTo>
                  <a:lnTo>
                    <a:pt x="115" y="88"/>
                  </a:lnTo>
                  <a:lnTo>
                    <a:pt x="65" y="38"/>
                  </a:lnTo>
                  <a:lnTo>
                    <a:pt x="263" y="95"/>
                  </a:lnTo>
                  <a:lnTo>
                    <a:pt x="65" y="151"/>
                  </a:lnTo>
                  <a:lnTo>
                    <a:pt x="122" y="95"/>
                  </a:lnTo>
                  <a:lnTo>
                    <a:pt x="115" y="88"/>
                  </a:lnTo>
                  <a:lnTo>
                    <a:pt x="108" y="9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8" name="Freeform 1124"/>
            <p:cNvSpPr>
              <a:spLocks/>
            </p:cNvSpPr>
            <p:nvPr/>
          </p:nvSpPr>
          <p:spPr bwMode="auto">
            <a:xfrm>
              <a:off x="4137" y="1110"/>
              <a:ext cx="1232" cy="384"/>
            </a:xfrm>
            <a:custGeom>
              <a:avLst/>
              <a:gdLst>
                <a:gd name="T0" fmla="*/ 39 w 3239"/>
                <a:gd name="T1" fmla="*/ 0 h 1013"/>
                <a:gd name="T2" fmla="*/ 3200 w 3239"/>
                <a:gd name="T3" fmla="*/ 0 h 1013"/>
                <a:gd name="T4" fmla="*/ 3239 w 3239"/>
                <a:gd name="T5" fmla="*/ 39 h 1013"/>
                <a:gd name="T6" fmla="*/ 3239 w 3239"/>
                <a:gd name="T7" fmla="*/ 974 h 1013"/>
                <a:gd name="T8" fmla="*/ 3200 w 3239"/>
                <a:gd name="T9" fmla="*/ 1013 h 1013"/>
                <a:gd name="T10" fmla="*/ 39 w 3239"/>
                <a:gd name="T11" fmla="*/ 1013 h 1013"/>
                <a:gd name="T12" fmla="*/ 0 w 3239"/>
                <a:gd name="T13" fmla="*/ 974 h 1013"/>
                <a:gd name="T14" fmla="*/ 0 w 3239"/>
                <a:gd name="T15" fmla="*/ 39 h 1013"/>
                <a:gd name="T16" fmla="*/ 39 w 3239"/>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39" h="1013">
                  <a:moveTo>
                    <a:pt x="39" y="0"/>
                  </a:moveTo>
                  <a:lnTo>
                    <a:pt x="3200" y="0"/>
                  </a:lnTo>
                  <a:cubicBezTo>
                    <a:pt x="3222" y="0"/>
                    <a:pt x="3239" y="18"/>
                    <a:pt x="3239" y="39"/>
                  </a:cubicBezTo>
                  <a:lnTo>
                    <a:pt x="3239" y="974"/>
                  </a:lnTo>
                  <a:cubicBezTo>
                    <a:pt x="3239" y="995"/>
                    <a:pt x="3222" y="1013"/>
                    <a:pt x="3200" y="1013"/>
                  </a:cubicBezTo>
                  <a:lnTo>
                    <a:pt x="39" y="1013"/>
                  </a:lnTo>
                  <a:cubicBezTo>
                    <a:pt x="18" y="1013"/>
                    <a:pt x="0" y="995"/>
                    <a:pt x="0" y="974"/>
                  </a:cubicBezTo>
                  <a:lnTo>
                    <a:pt x="0" y="39"/>
                  </a:lnTo>
                  <a:cubicBezTo>
                    <a:pt x="0" y="18"/>
                    <a:pt x="18" y="0"/>
                    <a:pt x="39" y="0"/>
                  </a:cubicBezTo>
                  <a:close/>
                </a:path>
              </a:pathLst>
            </a:custGeom>
            <a:solidFill>
              <a:srgbClr val="F1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Freeform 1125"/>
            <p:cNvSpPr>
              <a:spLocks/>
            </p:cNvSpPr>
            <p:nvPr/>
          </p:nvSpPr>
          <p:spPr bwMode="auto">
            <a:xfrm>
              <a:off x="4130" y="1104"/>
              <a:ext cx="1246" cy="396"/>
            </a:xfrm>
            <a:custGeom>
              <a:avLst/>
              <a:gdLst>
                <a:gd name="T0" fmla="*/ 55 w 3272"/>
                <a:gd name="T1" fmla="*/ 16 h 1045"/>
                <a:gd name="T2" fmla="*/ 55 w 3272"/>
                <a:gd name="T3" fmla="*/ 32 h 1045"/>
                <a:gd name="T4" fmla="*/ 3216 w 3272"/>
                <a:gd name="T5" fmla="*/ 32 h 1045"/>
                <a:gd name="T6" fmla="*/ 3239 w 3272"/>
                <a:gd name="T7" fmla="*/ 55 h 1045"/>
                <a:gd name="T8" fmla="*/ 3239 w 3272"/>
                <a:gd name="T9" fmla="*/ 990 h 1045"/>
                <a:gd name="T10" fmla="*/ 3216 w 3272"/>
                <a:gd name="T11" fmla="*/ 1013 h 1045"/>
                <a:gd name="T12" fmla="*/ 55 w 3272"/>
                <a:gd name="T13" fmla="*/ 1013 h 1045"/>
                <a:gd name="T14" fmla="*/ 33 w 3272"/>
                <a:gd name="T15" fmla="*/ 990 h 1045"/>
                <a:gd name="T16" fmla="*/ 33 w 3272"/>
                <a:gd name="T17" fmla="*/ 55 h 1045"/>
                <a:gd name="T18" fmla="*/ 55 w 3272"/>
                <a:gd name="T19" fmla="*/ 32 h 1045"/>
                <a:gd name="T20" fmla="*/ 55 w 3272"/>
                <a:gd name="T21" fmla="*/ 0 h 1045"/>
                <a:gd name="T22" fmla="*/ 0 w 3272"/>
                <a:gd name="T23" fmla="*/ 55 h 1045"/>
                <a:gd name="T24" fmla="*/ 0 w 3272"/>
                <a:gd name="T25" fmla="*/ 990 h 1045"/>
                <a:gd name="T26" fmla="*/ 55 w 3272"/>
                <a:gd name="T27" fmla="*/ 1045 h 1045"/>
                <a:gd name="T28" fmla="*/ 3216 w 3272"/>
                <a:gd name="T29" fmla="*/ 1045 h 1045"/>
                <a:gd name="T30" fmla="*/ 3272 w 3272"/>
                <a:gd name="T31" fmla="*/ 990 h 1045"/>
                <a:gd name="T32" fmla="*/ 3272 w 3272"/>
                <a:gd name="T33" fmla="*/ 55 h 1045"/>
                <a:gd name="T34" fmla="*/ 3216 w 3272"/>
                <a:gd name="T35" fmla="*/ 0 h 1045"/>
                <a:gd name="T36" fmla="*/ 55 w 3272"/>
                <a:gd name="T37" fmla="*/ 0 h 1045"/>
                <a:gd name="T38" fmla="*/ 55 w 3272"/>
                <a:gd name="T39" fmla="*/ 16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72" h="1045">
                  <a:moveTo>
                    <a:pt x="55" y="16"/>
                  </a:moveTo>
                  <a:lnTo>
                    <a:pt x="55" y="32"/>
                  </a:lnTo>
                  <a:lnTo>
                    <a:pt x="3216" y="32"/>
                  </a:lnTo>
                  <a:cubicBezTo>
                    <a:pt x="3229" y="32"/>
                    <a:pt x="3239" y="43"/>
                    <a:pt x="3239" y="55"/>
                  </a:cubicBezTo>
                  <a:lnTo>
                    <a:pt x="3239" y="990"/>
                  </a:lnTo>
                  <a:cubicBezTo>
                    <a:pt x="3239" y="1003"/>
                    <a:pt x="3229" y="1012"/>
                    <a:pt x="3216" y="1013"/>
                  </a:cubicBezTo>
                  <a:lnTo>
                    <a:pt x="55" y="1013"/>
                  </a:lnTo>
                  <a:cubicBezTo>
                    <a:pt x="43" y="1012"/>
                    <a:pt x="33" y="1003"/>
                    <a:pt x="33" y="990"/>
                  </a:cubicBezTo>
                  <a:lnTo>
                    <a:pt x="33" y="55"/>
                  </a:lnTo>
                  <a:cubicBezTo>
                    <a:pt x="33" y="43"/>
                    <a:pt x="43" y="32"/>
                    <a:pt x="55" y="32"/>
                  </a:cubicBezTo>
                  <a:lnTo>
                    <a:pt x="55" y="0"/>
                  </a:lnTo>
                  <a:cubicBezTo>
                    <a:pt x="25" y="0"/>
                    <a:pt x="0" y="25"/>
                    <a:pt x="0" y="55"/>
                  </a:cubicBezTo>
                  <a:lnTo>
                    <a:pt x="0" y="990"/>
                  </a:lnTo>
                  <a:cubicBezTo>
                    <a:pt x="0" y="1020"/>
                    <a:pt x="25" y="1045"/>
                    <a:pt x="55" y="1045"/>
                  </a:cubicBezTo>
                  <a:lnTo>
                    <a:pt x="3216" y="1045"/>
                  </a:lnTo>
                  <a:cubicBezTo>
                    <a:pt x="3247" y="1045"/>
                    <a:pt x="3272" y="1020"/>
                    <a:pt x="3272" y="990"/>
                  </a:cubicBezTo>
                  <a:lnTo>
                    <a:pt x="3272" y="55"/>
                  </a:lnTo>
                  <a:cubicBezTo>
                    <a:pt x="3272" y="25"/>
                    <a:pt x="3247" y="0"/>
                    <a:pt x="3216" y="0"/>
                  </a:cubicBezTo>
                  <a:lnTo>
                    <a:pt x="55" y="0"/>
                  </a:lnTo>
                  <a:lnTo>
                    <a:pt x="55" y="16"/>
                  </a:lnTo>
                  <a:close/>
                </a:path>
              </a:pathLst>
            </a:custGeom>
            <a:solidFill>
              <a:srgbClr val="292E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Rectangle 1126"/>
            <p:cNvSpPr>
              <a:spLocks noChangeArrowheads="1"/>
            </p:cNvSpPr>
            <p:nvPr/>
          </p:nvSpPr>
          <p:spPr bwMode="auto">
            <a:xfrm>
              <a:off x="4755" y="1113"/>
              <a:ext cx="49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bubble</a:t>
              </a:r>
              <a:endParaRPr kumimoji="0" lang="en-US" sz="1800" b="0" i="0" u="none" strike="noStrike" cap="none" normalizeH="0" baseline="0" smtClean="0">
                <a:ln>
                  <a:noFill/>
                </a:ln>
                <a:solidFill>
                  <a:schemeClr val="tx1"/>
                </a:solidFill>
                <a:effectLst/>
                <a:latin typeface="Arial" pitchFamily="34" charset="0"/>
              </a:endParaRPr>
            </a:p>
          </p:txBody>
        </p:sp>
        <p:sp>
          <p:nvSpPr>
            <p:cNvPr id="2051" name="Freeform 1127"/>
            <p:cNvSpPr>
              <a:spLocks noEditPoints="1"/>
            </p:cNvSpPr>
            <p:nvPr/>
          </p:nvSpPr>
          <p:spPr bwMode="auto">
            <a:xfrm>
              <a:off x="4209" y="1204"/>
              <a:ext cx="446" cy="14"/>
            </a:xfrm>
            <a:custGeom>
              <a:avLst/>
              <a:gdLst>
                <a:gd name="T0" fmla="*/ 0 w 1171"/>
                <a:gd name="T1" fmla="*/ 38 h 38"/>
                <a:gd name="T2" fmla="*/ 302 w 1171"/>
                <a:gd name="T3" fmla="*/ 38 h 38"/>
                <a:gd name="T4" fmla="*/ 302 w 1171"/>
                <a:gd name="T5" fmla="*/ 0 h 38"/>
                <a:gd name="T6" fmla="*/ 0 w 1171"/>
                <a:gd name="T7" fmla="*/ 0 h 38"/>
                <a:gd name="T8" fmla="*/ 0 w 1171"/>
                <a:gd name="T9" fmla="*/ 38 h 38"/>
                <a:gd name="T10" fmla="*/ 378 w 1171"/>
                <a:gd name="T11" fmla="*/ 38 h 38"/>
                <a:gd name="T12" fmla="*/ 416 w 1171"/>
                <a:gd name="T13" fmla="*/ 38 h 38"/>
                <a:gd name="T14" fmla="*/ 416 w 1171"/>
                <a:gd name="T15" fmla="*/ 0 h 38"/>
                <a:gd name="T16" fmla="*/ 378 w 1171"/>
                <a:gd name="T17" fmla="*/ 0 h 38"/>
                <a:gd name="T18" fmla="*/ 378 w 1171"/>
                <a:gd name="T19" fmla="*/ 38 h 38"/>
                <a:gd name="T20" fmla="*/ 491 w 1171"/>
                <a:gd name="T21" fmla="*/ 38 h 38"/>
                <a:gd name="T22" fmla="*/ 794 w 1171"/>
                <a:gd name="T23" fmla="*/ 38 h 38"/>
                <a:gd name="T24" fmla="*/ 794 w 1171"/>
                <a:gd name="T25" fmla="*/ 0 h 38"/>
                <a:gd name="T26" fmla="*/ 491 w 1171"/>
                <a:gd name="T27" fmla="*/ 0 h 38"/>
                <a:gd name="T28" fmla="*/ 491 w 1171"/>
                <a:gd name="T29" fmla="*/ 38 h 38"/>
                <a:gd name="T30" fmla="*/ 870 w 1171"/>
                <a:gd name="T31" fmla="*/ 38 h 38"/>
                <a:gd name="T32" fmla="*/ 907 w 1171"/>
                <a:gd name="T33" fmla="*/ 38 h 38"/>
                <a:gd name="T34" fmla="*/ 907 w 1171"/>
                <a:gd name="T35" fmla="*/ 0 h 38"/>
                <a:gd name="T36" fmla="*/ 870 w 1171"/>
                <a:gd name="T37" fmla="*/ 0 h 38"/>
                <a:gd name="T38" fmla="*/ 870 w 1171"/>
                <a:gd name="T39" fmla="*/ 38 h 38"/>
                <a:gd name="T40" fmla="*/ 983 w 1171"/>
                <a:gd name="T41" fmla="*/ 38 h 38"/>
                <a:gd name="T42" fmla="*/ 1171 w 1171"/>
                <a:gd name="T43" fmla="*/ 38 h 38"/>
                <a:gd name="T44" fmla="*/ 1171 w 1171"/>
                <a:gd name="T45" fmla="*/ 0 h 38"/>
                <a:gd name="T46" fmla="*/ 983 w 1171"/>
                <a:gd name="T47" fmla="*/ 0 h 38"/>
                <a:gd name="T48" fmla="*/ 983 w 1171"/>
                <a:gd name="T4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1" h="38">
                  <a:moveTo>
                    <a:pt x="0" y="38"/>
                  </a:moveTo>
                  <a:lnTo>
                    <a:pt x="302" y="38"/>
                  </a:lnTo>
                  <a:lnTo>
                    <a:pt x="302" y="0"/>
                  </a:lnTo>
                  <a:lnTo>
                    <a:pt x="0" y="0"/>
                  </a:lnTo>
                  <a:lnTo>
                    <a:pt x="0" y="38"/>
                  </a:lnTo>
                  <a:close/>
                  <a:moveTo>
                    <a:pt x="378" y="38"/>
                  </a:moveTo>
                  <a:lnTo>
                    <a:pt x="416" y="38"/>
                  </a:lnTo>
                  <a:lnTo>
                    <a:pt x="416" y="0"/>
                  </a:lnTo>
                  <a:lnTo>
                    <a:pt x="378" y="0"/>
                  </a:lnTo>
                  <a:lnTo>
                    <a:pt x="378" y="38"/>
                  </a:lnTo>
                  <a:close/>
                  <a:moveTo>
                    <a:pt x="491" y="38"/>
                  </a:moveTo>
                  <a:lnTo>
                    <a:pt x="794" y="38"/>
                  </a:lnTo>
                  <a:lnTo>
                    <a:pt x="794" y="0"/>
                  </a:lnTo>
                  <a:lnTo>
                    <a:pt x="491" y="0"/>
                  </a:lnTo>
                  <a:lnTo>
                    <a:pt x="491" y="38"/>
                  </a:lnTo>
                  <a:close/>
                  <a:moveTo>
                    <a:pt x="870" y="38"/>
                  </a:moveTo>
                  <a:lnTo>
                    <a:pt x="907" y="38"/>
                  </a:lnTo>
                  <a:lnTo>
                    <a:pt x="907" y="0"/>
                  </a:lnTo>
                  <a:lnTo>
                    <a:pt x="870" y="0"/>
                  </a:lnTo>
                  <a:lnTo>
                    <a:pt x="870" y="38"/>
                  </a:lnTo>
                  <a:close/>
                  <a:moveTo>
                    <a:pt x="983" y="38"/>
                  </a:moveTo>
                  <a:lnTo>
                    <a:pt x="1171" y="38"/>
                  </a:lnTo>
                  <a:lnTo>
                    <a:pt x="1171" y="0"/>
                  </a:lnTo>
                  <a:lnTo>
                    <a:pt x="983" y="0"/>
                  </a:lnTo>
                  <a:lnTo>
                    <a:pt x="983" y="38"/>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Freeform 1128"/>
            <p:cNvSpPr>
              <a:spLocks noEditPoints="1"/>
            </p:cNvSpPr>
            <p:nvPr/>
          </p:nvSpPr>
          <p:spPr bwMode="auto">
            <a:xfrm>
              <a:off x="4204" y="1348"/>
              <a:ext cx="432" cy="14"/>
            </a:xfrm>
            <a:custGeom>
              <a:avLst/>
              <a:gdLst>
                <a:gd name="T0" fmla="*/ 0 w 1135"/>
                <a:gd name="T1" fmla="*/ 38 h 38"/>
                <a:gd name="T2" fmla="*/ 76 w 1135"/>
                <a:gd name="T3" fmla="*/ 38 h 38"/>
                <a:gd name="T4" fmla="*/ 76 w 1135"/>
                <a:gd name="T5" fmla="*/ 0 h 38"/>
                <a:gd name="T6" fmla="*/ 0 w 1135"/>
                <a:gd name="T7" fmla="*/ 0 h 38"/>
                <a:gd name="T8" fmla="*/ 0 w 1135"/>
                <a:gd name="T9" fmla="*/ 38 h 38"/>
                <a:gd name="T10" fmla="*/ 151 w 1135"/>
                <a:gd name="T11" fmla="*/ 38 h 38"/>
                <a:gd name="T12" fmla="*/ 227 w 1135"/>
                <a:gd name="T13" fmla="*/ 38 h 38"/>
                <a:gd name="T14" fmla="*/ 227 w 1135"/>
                <a:gd name="T15" fmla="*/ 0 h 38"/>
                <a:gd name="T16" fmla="*/ 151 w 1135"/>
                <a:gd name="T17" fmla="*/ 0 h 38"/>
                <a:gd name="T18" fmla="*/ 151 w 1135"/>
                <a:gd name="T19" fmla="*/ 38 h 38"/>
                <a:gd name="T20" fmla="*/ 303 w 1135"/>
                <a:gd name="T21" fmla="*/ 38 h 38"/>
                <a:gd name="T22" fmla="*/ 378 w 1135"/>
                <a:gd name="T23" fmla="*/ 38 h 38"/>
                <a:gd name="T24" fmla="*/ 378 w 1135"/>
                <a:gd name="T25" fmla="*/ 0 h 38"/>
                <a:gd name="T26" fmla="*/ 303 w 1135"/>
                <a:gd name="T27" fmla="*/ 0 h 38"/>
                <a:gd name="T28" fmla="*/ 303 w 1135"/>
                <a:gd name="T29" fmla="*/ 38 h 38"/>
                <a:gd name="T30" fmla="*/ 454 w 1135"/>
                <a:gd name="T31" fmla="*/ 38 h 38"/>
                <a:gd name="T32" fmla="*/ 530 w 1135"/>
                <a:gd name="T33" fmla="*/ 38 h 38"/>
                <a:gd name="T34" fmla="*/ 530 w 1135"/>
                <a:gd name="T35" fmla="*/ 0 h 38"/>
                <a:gd name="T36" fmla="*/ 454 w 1135"/>
                <a:gd name="T37" fmla="*/ 0 h 38"/>
                <a:gd name="T38" fmla="*/ 454 w 1135"/>
                <a:gd name="T39" fmla="*/ 38 h 38"/>
                <a:gd name="T40" fmla="*/ 605 w 1135"/>
                <a:gd name="T41" fmla="*/ 38 h 38"/>
                <a:gd name="T42" fmla="*/ 681 w 1135"/>
                <a:gd name="T43" fmla="*/ 38 h 38"/>
                <a:gd name="T44" fmla="*/ 681 w 1135"/>
                <a:gd name="T45" fmla="*/ 0 h 38"/>
                <a:gd name="T46" fmla="*/ 605 w 1135"/>
                <a:gd name="T47" fmla="*/ 0 h 38"/>
                <a:gd name="T48" fmla="*/ 605 w 1135"/>
                <a:gd name="T49" fmla="*/ 38 h 38"/>
                <a:gd name="T50" fmla="*/ 757 w 1135"/>
                <a:gd name="T51" fmla="*/ 38 h 38"/>
                <a:gd name="T52" fmla="*/ 832 w 1135"/>
                <a:gd name="T53" fmla="*/ 38 h 38"/>
                <a:gd name="T54" fmla="*/ 832 w 1135"/>
                <a:gd name="T55" fmla="*/ 0 h 38"/>
                <a:gd name="T56" fmla="*/ 757 w 1135"/>
                <a:gd name="T57" fmla="*/ 0 h 38"/>
                <a:gd name="T58" fmla="*/ 757 w 1135"/>
                <a:gd name="T59" fmla="*/ 38 h 38"/>
                <a:gd name="T60" fmla="*/ 908 w 1135"/>
                <a:gd name="T61" fmla="*/ 38 h 38"/>
                <a:gd name="T62" fmla="*/ 983 w 1135"/>
                <a:gd name="T63" fmla="*/ 38 h 38"/>
                <a:gd name="T64" fmla="*/ 983 w 1135"/>
                <a:gd name="T65" fmla="*/ 0 h 38"/>
                <a:gd name="T66" fmla="*/ 908 w 1135"/>
                <a:gd name="T67" fmla="*/ 0 h 38"/>
                <a:gd name="T68" fmla="*/ 908 w 1135"/>
                <a:gd name="T69" fmla="*/ 38 h 38"/>
                <a:gd name="T70" fmla="*/ 1059 w 1135"/>
                <a:gd name="T71" fmla="*/ 38 h 38"/>
                <a:gd name="T72" fmla="*/ 1135 w 1135"/>
                <a:gd name="T73" fmla="*/ 38 h 38"/>
                <a:gd name="T74" fmla="*/ 1135 w 1135"/>
                <a:gd name="T75" fmla="*/ 0 h 38"/>
                <a:gd name="T76" fmla="*/ 1059 w 1135"/>
                <a:gd name="T77" fmla="*/ 0 h 38"/>
                <a:gd name="T78" fmla="*/ 1059 w 1135"/>
                <a:gd name="T7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5" h="38">
                  <a:moveTo>
                    <a:pt x="0" y="38"/>
                  </a:moveTo>
                  <a:lnTo>
                    <a:pt x="76" y="38"/>
                  </a:lnTo>
                  <a:lnTo>
                    <a:pt x="76" y="0"/>
                  </a:lnTo>
                  <a:lnTo>
                    <a:pt x="0" y="0"/>
                  </a:lnTo>
                  <a:lnTo>
                    <a:pt x="0" y="38"/>
                  </a:lnTo>
                  <a:close/>
                  <a:moveTo>
                    <a:pt x="151" y="38"/>
                  </a:moveTo>
                  <a:lnTo>
                    <a:pt x="227" y="38"/>
                  </a:lnTo>
                  <a:lnTo>
                    <a:pt x="227" y="0"/>
                  </a:lnTo>
                  <a:lnTo>
                    <a:pt x="151" y="0"/>
                  </a:lnTo>
                  <a:lnTo>
                    <a:pt x="151" y="38"/>
                  </a:lnTo>
                  <a:close/>
                  <a:moveTo>
                    <a:pt x="303" y="38"/>
                  </a:moveTo>
                  <a:lnTo>
                    <a:pt x="378" y="38"/>
                  </a:lnTo>
                  <a:lnTo>
                    <a:pt x="378" y="0"/>
                  </a:lnTo>
                  <a:lnTo>
                    <a:pt x="303" y="0"/>
                  </a:lnTo>
                  <a:lnTo>
                    <a:pt x="303" y="38"/>
                  </a:lnTo>
                  <a:close/>
                  <a:moveTo>
                    <a:pt x="454" y="38"/>
                  </a:moveTo>
                  <a:lnTo>
                    <a:pt x="530" y="38"/>
                  </a:lnTo>
                  <a:lnTo>
                    <a:pt x="530" y="0"/>
                  </a:lnTo>
                  <a:lnTo>
                    <a:pt x="454" y="0"/>
                  </a:lnTo>
                  <a:lnTo>
                    <a:pt x="454" y="38"/>
                  </a:lnTo>
                  <a:close/>
                  <a:moveTo>
                    <a:pt x="605" y="38"/>
                  </a:moveTo>
                  <a:lnTo>
                    <a:pt x="681" y="38"/>
                  </a:lnTo>
                  <a:lnTo>
                    <a:pt x="681" y="0"/>
                  </a:lnTo>
                  <a:lnTo>
                    <a:pt x="605" y="0"/>
                  </a:lnTo>
                  <a:lnTo>
                    <a:pt x="605" y="38"/>
                  </a:lnTo>
                  <a:close/>
                  <a:moveTo>
                    <a:pt x="757" y="38"/>
                  </a:moveTo>
                  <a:lnTo>
                    <a:pt x="832" y="38"/>
                  </a:lnTo>
                  <a:lnTo>
                    <a:pt x="832" y="0"/>
                  </a:lnTo>
                  <a:lnTo>
                    <a:pt x="757" y="0"/>
                  </a:lnTo>
                  <a:lnTo>
                    <a:pt x="757" y="38"/>
                  </a:lnTo>
                  <a:close/>
                  <a:moveTo>
                    <a:pt x="908" y="38"/>
                  </a:moveTo>
                  <a:lnTo>
                    <a:pt x="983" y="38"/>
                  </a:lnTo>
                  <a:lnTo>
                    <a:pt x="983" y="0"/>
                  </a:lnTo>
                  <a:lnTo>
                    <a:pt x="908" y="0"/>
                  </a:lnTo>
                  <a:lnTo>
                    <a:pt x="908" y="38"/>
                  </a:lnTo>
                  <a:close/>
                  <a:moveTo>
                    <a:pt x="1059" y="38"/>
                  </a:moveTo>
                  <a:lnTo>
                    <a:pt x="1135" y="38"/>
                  </a:lnTo>
                  <a:lnTo>
                    <a:pt x="1135" y="0"/>
                  </a:lnTo>
                  <a:lnTo>
                    <a:pt x="1059" y="0"/>
                  </a:lnTo>
                  <a:lnTo>
                    <a:pt x="1059" y="38"/>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129"/>
            <p:cNvSpPr>
              <a:spLocks noChangeArrowheads="1"/>
            </p:cNvSpPr>
            <p:nvPr/>
          </p:nvSpPr>
          <p:spPr bwMode="auto">
            <a:xfrm>
              <a:off x="4747" y="1279"/>
              <a:ext cx="32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Times New Roman" pitchFamily="18" charset="0"/>
                </a:rPr>
                <a:t>stall</a:t>
              </a:r>
              <a:endParaRPr kumimoji="0" lang="en-US" sz="1800" b="0" i="0" u="none" strike="noStrike" cap="none" normalizeH="0" baseline="0" smtClean="0">
                <a:ln>
                  <a:noFill/>
                </a:ln>
                <a:solidFill>
                  <a:schemeClr val="tx1"/>
                </a:solidFill>
                <a:effectLst/>
                <a:latin typeface="Arial" pitchFamily="34" charset="0"/>
              </a:endParaRPr>
            </a:p>
          </p:txBody>
        </p:sp>
        <p:sp>
          <p:nvSpPr>
            <p:cNvPr id="2054" name="Freeform 1130"/>
            <p:cNvSpPr>
              <a:spLocks noEditPoints="1"/>
            </p:cNvSpPr>
            <p:nvPr/>
          </p:nvSpPr>
          <p:spPr bwMode="auto">
            <a:xfrm>
              <a:off x="4197" y="2667"/>
              <a:ext cx="105" cy="66"/>
            </a:xfrm>
            <a:custGeom>
              <a:avLst/>
              <a:gdLst>
                <a:gd name="T0" fmla="*/ 188 w 276"/>
                <a:gd name="T1" fmla="*/ 0 h 172"/>
                <a:gd name="T2" fmla="*/ 187 w 276"/>
                <a:gd name="T3" fmla="*/ 53 h 172"/>
                <a:gd name="T4" fmla="*/ 188 w 276"/>
                <a:gd name="T5" fmla="*/ 53 h 172"/>
                <a:gd name="T6" fmla="*/ 188 w 276"/>
                <a:gd name="T7" fmla="*/ 0 h 172"/>
                <a:gd name="T8" fmla="*/ 270 w 276"/>
                <a:gd name="T9" fmla="*/ 59 h 172"/>
                <a:gd name="T10" fmla="*/ 257 w 276"/>
                <a:gd name="T11" fmla="*/ 85 h 172"/>
                <a:gd name="T12" fmla="*/ 170 w 276"/>
                <a:gd name="T13" fmla="*/ 172 h 172"/>
                <a:gd name="T14" fmla="*/ 181 w 276"/>
                <a:gd name="T15" fmla="*/ 172 h 172"/>
                <a:gd name="T16" fmla="*/ 271 w 276"/>
                <a:gd name="T17" fmla="*/ 61 h 172"/>
                <a:gd name="T18" fmla="*/ 270 w 276"/>
                <a:gd name="T19" fmla="*/ 59 h 172"/>
                <a:gd name="T20" fmla="*/ 0 w 276"/>
                <a:gd name="T21" fmla="*/ 133 h 172"/>
                <a:gd name="T22" fmla="*/ 44 w 276"/>
                <a:gd name="T23" fmla="*/ 172 h 172"/>
                <a:gd name="T24" fmla="*/ 47 w 276"/>
                <a:gd name="T25" fmla="*/ 172 h 172"/>
                <a:gd name="T26" fmla="*/ 0 w 276"/>
                <a:gd name="T27" fmla="*/ 13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6" h="172">
                  <a:moveTo>
                    <a:pt x="188" y="0"/>
                  </a:moveTo>
                  <a:cubicBezTo>
                    <a:pt x="188" y="24"/>
                    <a:pt x="188" y="43"/>
                    <a:pt x="187" y="53"/>
                  </a:cubicBezTo>
                  <a:cubicBezTo>
                    <a:pt x="187" y="53"/>
                    <a:pt x="188" y="53"/>
                    <a:pt x="188" y="53"/>
                  </a:cubicBezTo>
                  <a:cubicBezTo>
                    <a:pt x="188" y="40"/>
                    <a:pt x="188" y="21"/>
                    <a:pt x="188" y="0"/>
                  </a:cubicBezTo>
                  <a:close/>
                  <a:moveTo>
                    <a:pt x="270" y="59"/>
                  </a:moveTo>
                  <a:cubicBezTo>
                    <a:pt x="268" y="66"/>
                    <a:pt x="263" y="75"/>
                    <a:pt x="257" y="85"/>
                  </a:cubicBezTo>
                  <a:cubicBezTo>
                    <a:pt x="238" y="112"/>
                    <a:pt x="206" y="149"/>
                    <a:pt x="170" y="172"/>
                  </a:cubicBezTo>
                  <a:lnTo>
                    <a:pt x="181" y="172"/>
                  </a:lnTo>
                  <a:cubicBezTo>
                    <a:pt x="233" y="135"/>
                    <a:pt x="276" y="72"/>
                    <a:pt x="271" y="61"/>
                  </a:cubicBezTo>
                  <a:cubicBezTo>
                    <a:pt x="271" y="60"/>
                    <a:pt x="271" y="60"/>
                    <a:pt x="270" y="59"/>
                  </a:cubicBezTo>
                  <a:close/>
                  <a:moveTo>
                    <a:pt x="0" y="133"/>
                  </a:moveTo>
                  <a:cubicBezTo>
                    <a:pt x="13" y="147"/>
                    <a:pt x="28" y="161"/>
                    <a:pt x="44" y="172"/>
                  </a:cubicBezTo>
                  <a:lnTo>
                    <a:pt x="47" y="172"/>
                  </a:lnTo>
                  <a:cubicBezTo>
                    <a:pt x="31" y="161"/>
                    <a:pt x="15" y="148"/>
                    <a:pt x="0" y="133"/>
                  </a:cubicBezTo>
                  <a:close/>
                </a:path>
              </a:pathLst>
            </a:custGeom>
            <a:solidFill>
              <a:srgbClr val="9795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Freeform 1131"/>
            <p:cNvSpPr>
              <a:spLocks/>
            </p:cNvSpPr>
            <p:nvPr/>
          </p:nvSpPr>
          <p:spPr bwMode="auto">
            <a:xfrm>
              <a:off x="4224" y="2739"/>
              <a:ext cx="31" cy="4"/>
            </a:xfrm>
            <a:custGeom>
              <a:avLst/>
              <a:gdLst>
                <a:gd name="T0" fmla="*/ 79 w 79"/>
                <a:gd name="T1" fmla="*/ 0 h 9"/>
                <a:gd name="T2" fmla="*/ 60 w 79"/>
                <a:gd name="T3" fmla="*/ 0 h 9"/>
                <a:gd name="T4" fmla="*/ 38 w 79"/>
                <a:gd name="T5" fmla="*/ 3 h 9"/>
                <a:gd name="T6" fmla="*/ 33 w 79"/>
                <a:gd name="T7" fmla="*/ 3 h 9"/>
                <a:gd name="T8" fmla="*/ 11 w 79"/>
                <a:gd name="T9" fmla="*/ 0 h 9"/>
                <a:gd name="T10" fmla="*/ 0 w 79"/>
                <a:gd name="T11" fmla="*/ 0 h 9"/>
                <a:gd name="T12" fmla="*/ 37 w 79"/>
                <a:gd name="T13" fmla="*/ 9 h 9"/>
                <a:gd name="T14" fmla="*/ 42 w 79"/>
                <a:gd name="T15" fmla="*/ 9 h 9"/>
                <a:gd name="T16" fmla="*/ 79 w 7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9">
                  <a:moveTo>
                    <a:pt x="79" y="0"/>
                  </a:moveTo>
                  <a:lnTo>
                    <a:pt x="60" y="0"/>
                  </a:lnTo>
                  <a:cubicBezTo>
                    <a:pt x="52" y="2"/>
                    <a:pt x="45" y="3"/>
                    <a:pt x="38" y="3"/>
                  </a:cubicBezTo>
                  <a:lnTo>
                    <a:pt x="33" y="3"/>
                  </a:lnTo>
                  <a:cubicBezTo>
                    <a:pt x="26" y="3"/>
                    <a:pt x="18" y="2"/>
                    <a:pt x="11" y="0"/>
                  </a:cubicBezTo>
                  <a:lnTo>
                    <a:pt x="0" y="0"/>
                  </a:lnTo>
                  <a:cubicBezTo>
                    <a:pt x="12" y="6"/>
                    <a:pt x="25" y="9"/>
                    <a:pt x="37" y="9"/>
                  </a:cubicBezTo>
                  <a:lnTo>
                    <a:pt x="42" y="9"/>
                  </a:lnTo>
                  <a:cubicBezTo>
                    <a:pt x="54" y="9"/>
                    <a:pt x="67" y="6"/>
                    <a:pt x="79" y="0"/>
                  </a:cubicBezTo>
                  <a:close/>
                </a:path>
              </a:pathLst>
            </a:custGeom>
            <a:solidFill>
              <a:srgbClr val="9783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Freeform 1132"/>
            <p:cNvSpPr>
              <a:spLocks noEditPoints="1"/>
            </p:cNvSpPr>
            <p:nvPr/>
          </p:nvSpPr>
          <p:spPr bwMode="auto">
            <a:xfrm>
              <a:off x="4213" y="2733"/>
              <a:ext cx="53" cy="6"/>
            </a:xfrm>
            <a:custGeom>
              <a:avLst/>
              <a:gdLst>
                <a:gd name="T0" fmla="*/ 137 w 137"/>
                <a:gd name="T1" fmla="*/ 0 h 17"/>
                <a:gd name="T2" fmla="*/ 126 w 137"/>
                <a:gd name="T3" fmla="*/ 0 h 17"/>
                <a:gd name="T4" fmla="*/ 89 w 137"/>
                <a:gd name="T5" fmla="*/ 17 h 17"/>
                <a:gd name="T6" fmla="*/ 108 w 137"/>
                <a:gd name="T7" fmla="*/ 17 h 17"/>
                <a:gd name="T8" fmla="*/ 137 w 137"/>
                <a:gd name="T9" fmla="*/ 0 h 17"/>
                <a:gd name="T10" fmla="*/ 3 w 137"/>
                <a:gd name="T11" fmla="*/ 0 h 17"/>
                <a:gd name="T12" fmla="*/ 0 w 137"/>
                <a:gd name="T13" fmla="*/ 0 h 17"/>
                <a:gd name="T14" fmla="*/ 29 w 137"/>
                <a:gd name="T15" fmla="*/ 17 h 17"/>
                <a:gd name="T16" fmla="*/ 40 w 137"/>
                <a:gd name="T17" fmla="*/ 17 h 17"/>
                <a:gd name="T18" fmla="*/ 3 w 137"/>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7">
                  <a:moveTo>
                    <a:pt x="137" y="0"/>
                  </a:moveTo>
                  <a:lnTo>
                    <a:pt x="126" y="0"/>
                  </a:lnTo>
                  <a:cubicBezTo>
                    <a:pt x="114" y="7"/>
                    <a:pt x="101" y="13"/>
                    <a:pt x="89" y="17"/>
                  </a:cubicBezTo>
                  <a:lnTo>
                    <a:pt x="108" y="17"/>
                  </a:lnTo>
                  <a:cubicBezTo>
                    <a:pt x="118" y="12"/>
                    <a:pt x="128" y="7"/>
                    <a:pt x="137" y="0"/>
                  </a:cubicBezTo>
                  <a:close/>
                  <a:moveTo>
                    <a:pt x="3" y="0"/>
                  </a:moveTo>
                  <a:lnTo>
                    <a:pt x="0" y="0"/>
                  </a:lnTo>
                  <a:cubicBezTo>
                    <a:pt x="9" y="7"/>
                    <a:pt x="19" y="12"/>
                    <a:pt x="29" y="17"/>
                  </a:cubicBezTo>
                  <a:lnTo>
                    <a:pt x="40" y="17"/>
                  </a:lnTo>
                  <a:cubicBezTo>
                    <a:pt x="28" y="13"/>
                    <a:pt x="15" y="7"/>
                    <a:pt x="3" y="0"/>
                  </a:cubicBezTo>
                  <a:close/>
                </a:path>
              </a:pathLst>
            </a:custGeom>
            <a:solidFill>
              <a:srgbClr val="242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Freeform 1133"/>
            <p:cNvSpPr>
              <a:spLocks/>
            </p:cNvSpPr>
            <p:nvPr/>
          </p:nvSpPr>
          <p:spPr bwMode="auto">
            <a:xfrm>
              <a:off x="4177" y="2585"/>
              <a:ext cx="124" cy="154"/>
            </a:xfrm>
            <a:custGeom>
              <a:avLst/>
              <a:gdLst>
                <a:gd name="T0" fmla="*/ 1 w 325"/>
                <a:gd name="T1" fmla="*/ 270 h 406"/>
                <a:gd name="T2" fmla="*/ 1 w 325"/>
                <a:gd name="T3" fmla="*/ 268 h 406"/>
                <a:gd name="T4" fmla="*/ 85 w 325"/>
                <a:gd name="T5" fmla="*/ 277 h 406"/>
                <a:gd name="T6" fmla="*/ 86 w 325"/>
                <a:gd name="T7" fmla="*/ 12 h 406"/>
                <a:gd name="T8" fmla="*/ 233 w 325"/>
                <a:gd name="T9" fmla="*/ 11 h 406"/>
                <a:gd name="T10" fmla="*/ 234 w 325"/>
                <a:gd name="T11" fmla="*/ 277 h 406"/>
                <a:gd name="T12" fmla="*/ 318 w 325"/>
                <a:gd name="T13" fmla="*/ 268 h 406"/>
                <a:gd name="T14" fmla="*/ 162 w 325"/>
                <a:gd name="T15" fmla="*/ 406 h 406"/>
                <a:gd name="T16" fmla="*/ 157 w 325"/>
                <a:gd name="T17" fmla="*/ 406 h 406"/>
                <a:gd name="T18" fmla="*/ 1 w 325"/>
                <a:gd name="T19" fmla="*/ 27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406">
                  <a:moveTo>
                    <a:pt x="1" y="270"/>
                  </a:moveTo>
                  <a:lnTo>
                    <a:pt x="1" y="268"/>
                  </a:lnTo>
                  <a:cubicBezTo>
                    <a:pt x="8" y="252"/>
                    <a:pt x="85" y="277"/>
                    <a:pt x="85" y="277"/>
                  </a:cubicBezTo>
                  <a:cubicBezTo>
                    <a:pt x="85" y="277"/>
                    <a:pt x="80" y="23"/>
                    <a:pt x="86" y="12"/>
                  </a:cubicBezTo>
                  <a:cubicBezTo>
                    <a:pt x="92" y="0"/>
                    <a:pt x="227" y="0"/>
                    <a:pt x="233" y="11"/>
                  </a:cubicBezTo>
                  <a:cubicBezTo>
                    <a:pt x="239" y="23"/>
                    <a:pt x="234" y="277"/>
                    <a:pt x="234" y="277"/>
                  </a:cubicBezTo>
                  <a:cubicBezTo>
                    <a:pt x="234" y="277"/>
                    <a:pt x="311" y="252"/>
                    <a:pt x="318" y="268"/>
                  </a:cubicBezTo>
                  <a:cubicBezTo>
                    <a:pt x="325" y="284"/>
                    <a:pt x="236" y="404"/>
                    <a:pt x="162" y="406"/>
                  </a:cubicBezTo>
                  <a:lnTo>
                    <a:pt x="157" y="406"/>
                  </a:lnTo>
                  <a:cubicBezTo>
                    <a:pt x="86" y="404"/>
                    <a:pt x="0" y="292"/>
                    <a:pt x="1" y="27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Freeform 1134"/>
            <p:cNvSpPr>
              <a:spLocks/>
            </p:cNvSpPr>
            <p:nvPr/>
          </p:nvSpPr>
          <p:spPr bwMode="auto">
            <a:xfrm>
              <a:off x="4176" y="2584"/>
              <a:ext cx="124" cy="156"/>
            </a:xfrm>
            <a:custGeom>
              <a:avLst/>
              <a:gdLst>
                <a:gd name="T0" fmla="*/ 0 w 327"/>
                <a:gd name="T1" fmla="*/ 271 h 412"/>
                <a:gd name="T2" fmla="*/ 1 w 327"/>
                <a:gd name="T3" fmla="*/ 268 h 412"/>
                <a:gd name="T4" fmla="*/ 20 w 327"/>
                <a:gd name="T5" fmla="*/ 260 h 412"/>
                <a:gd name="T6" fmla="*/ 89 w 327"/>
                <a:gd name="T7" fmla="*/ 279 h 412"/>
                <a:gd name="T8" fmla="*/ 83 w 327"/>
                <a:gd name="T9" fmla="*/ 106 h 412"/>
                <a:gd name="T10" fmla="*/ 85 w 327"/>
                <a:gd name="T11" fmla="*/ 23 h 412"/>
                <a:gd name="T12" fmla="*/ 86 w 327"/>
                <a:gd name="T13" fmla="*/ 11 h 412"/>
                <a:gd name="T14" fmla="*/ 86 w 327"/>
                <a:gd name="T15" fmla="*/ 11 h 412"/>
                <a:gd name="T16" fmla="*/ 164 w 327"/>
                <a:gd name="T17" fmla="*/ 0 h 412"/>
                <a:gd name="T18" fmla="*/ 230 w 327"/>
                <a:gd name="T19" fmla="*/ 5 h 412"/>
                <a:gd name="T20" fmla="*/ 242 w 327"/>
                <a:gd name="T21" fmla="*/ 16 h 412"/>
                <a:gd name="T22" fmla="*/ 242 w 327"/>
                <a:gd name="T23" fmla="*/ 279 h 412"/>
                <a:gd name="T24" fmla="*/ 237 w 327"/>
                <a:gd name="T25" fmla="*/ 275 h 412"/>
                <a:gd name="T26" fmla="*/ 318 w 327"/>
                <a:gd name="T27" fmla="*/ 262 h 412"/>
                <a:gd name="T28" fmla="*/ 327 w 327"/>
                <a:gd name="T29" fmla="*/ 272 h 412"/>
                <a:gd name="T30" fmla="*/ 166 w 327"/>
                <a:gd name="T31" fmla="*/ 412 h 412"/>
                <a:gd name="T32" fmla="*/ 53 w 327"/>
                <a:gd name="T33" fmla="*/ 351 h 412"/>
                <a:gd name="T34" fmla="*/ 0 w 327"/>
                <a:gd name="T35" fmla="*/ 272 h 412"/>
                <a:gd name="T36" fmla="*/ 0 w 327"/>
                <a:gd name="T37" fmla="*/ 271 h 412"/>
                <a:gd name="T38" fmla="*/ 9 w 327"/>
                <a:gd name="T39" fmla="*/ 272 h 412"/>
                <a:gd name="T40" fmla="*/ 161 w 327"/>
                <a:gd name="T41" fmla="*/ 404 h 412"/>
                <a:gd name="T42" fmla="*/ 161 w 327"/>
                <a:gd name="T43" fmla="*/ 404 h 412"/>
                <a:gd name="T44" fmla="*/ 166 w 327"/>
                <a:gd name="T45" fmla="*/ 408 h 412"/>
                <a:gd name="T46" fmla="*/ 268 w 327"/>
                <a:gd name="T47" fmla="*/ 344 h 412"/>
                <a:gd name="T48" fmla="*/ 319 w 327"/>
                <a:gd name="T49" fmla="*/ 272 h 412"/>
                <a:gd name="T50" fmla="*/ 319 w 327"/>
                <a:gd name="T51" fmla="*/ 272 h 412"/>
                <a:gd name="T52" fmla="*/ 318 w 327"/>
                <a:gd name="T53" fmla="*/ 272 h 412"/>
                <a:gd name="T54" fmla="*/ 319 w 327"/>
                <a:gd name="T55" fmla="*/ 272 h 412"/>
                <a:gd name="T56" fmla="*/ 307 w 327"/>
                <a:gd name="T57" fmla="*/ 269 h 412"/>
                <a:gd name="T58" fmla="*/ 239 w 327"/>
                <a:gd name="T59" fmla="*/ 283 h 412"/>
                <a:gd name="T60" fmla="*/ 234 w 327"/>
                <a:gd name="T61" fmla="*/ 279 h 412"/>
                <a:gd name="T62" fmla="*/ 235 w 327"/>
                <a:gd name="T63" fmla="*/ 44 h 412"/>
                <a:gd name="T64" fmla="*/ 233 w 327"/>
                <a:gd name="T65" fmla="*/ 17 h 412"/>
                <a:gd name="T66" fmla="*/ 233 w 327"/>
                <a:gd name="T67" fmla="*/ 16 h 412"/>
                <a:gd name="T68" fmla="*/ 233 w 327"/>
                <a:gd name="T69" fmla="*/ 16 h 412"/>
                <a:gd name="T70" fmla="*/ 233 w 327"/>
                <a:gd name="T71" fmla="*/ 16 h 412"/>
                <a:gd name="T72" fmla="*/ 233 w 327"/>
                <a:gd name="T73" fmla="*/ 16 h 412"/>
                <a:gd name="T74" fmla="*/ 234 w 327"/>
                <a:gd name="T75" fmla="*/ 15 h 412"/>
                <a:gd name="T76" fmla="*/ 226 w 327"/>
                <a:gd name="T77" fmla="*/ 14 h 412"/>
                <a:gd name="T78" fmla="*/ 115 w 327"/>
                <a:gd name="T79" fmla="*/ 12 h 412"/>
                <a:gd name="T80" fmla="*/ 94 w 327"/>
                <a:gd name="T81" fmla="*/ 16 h 412"/>
                <a:gd name="T82" fmla="*/ 93 w 327"/>
                <a:gd name="T83" fmla="*/ 15 h 412"/>
                <a:gd name="T84" fmla="*/ 93 w 327"/>
                <a:gd name="T85" fmla="*/ 16 h 412"/>
                <a:gd name="T86" fmla="*/ 94 w 327"/>
                <a:gd name="T87" fmla="*/ 16 h 412"/>
                <a:gd name="T88" fmla="*/ 93 w 327"/>
                <a:gd name="T89" fmla="*/ 15 h 412"/>
                <a:gd name="T90" fmla="*/ 94 w 327"/>
                <a:gd name="T91" fmla="*/ 16 h 412"/>
                <a:gd name="T92" fmla="*/ 94 w 327"/>
                <a:gd name="T93" fmla="*/ 16 h 412"/>
                <a:gd name="T94" fmla="*/ 91 w 327"/>
                <a:gd name="T95" fmla="*/ 106 h 412"/>
                <a:gd name="T96" fmla="*/ 91 w 327"/>
                <a:gd name="T97" fmla="*/ 283 h 412"/>
                <a:gd name="T98" fmla="*/ 63 w 327"/>
                <a:gd name="T99" fmla="*/ 276 h 412"/>
                <a:gd name="T100" fmla="*/ 11 w 327"/>
                <a:gd name="T101" fmla="*/ 270 h 412"/>
                <a:gd name="T102" fmla="*/ 5 w 327"/>
                <a:gd name="T103" fmla="*/ 270 h 412"/>
                <a:gd name="T104" fmla="*/ 9 w 327"/>
                <a:gd name="T105" fmla="*/ 273 h 412"/>
                <a:gd name="T106" fmla="*/ 9 w 327"/>
                <a:gd name="T107" fmla="*/ 27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7" h="412">
                  <a:moveTo>
                    <a:pt x="5" y="272"/>
                  </a:moveTo>
                  <a:lnTo>
                    <a:pt x="0" y="271"/>
                  </a:lnTo>
                  <a:lnTo>
                    <a:pt x="1" y="269"/>
                  </a:lnTo>
                  <a:lnTo>
                    <a:pt x="1" y="268"/>
                  </a:lnTo>
                  <a:cubicBezTo>
                    <a:pt x="3" y="265"/>
                    <a:pt x="6" y="263"/>
                    <a:pt x="9" y="262"/>
                  </a:cubicBezTo>
                  <a:cubicBezTo>
                    <a:pt x="12" y="261"/>
                    <a:pt x="16" y="260"/>
                    <a:pt x="20" y="260"/>
                  </a:cubicBezTo>
                  <a:cubicBezTo>
                    <a:pt x="46" y="260"/>
                    <a:pt x="90" y="275"/>
                    <a:pt x="90" y="275"/>
                  </a:cubicBezTo>
                  <a:lnTo>
                    <a:pt x="89" y="279"/>
                  </a:lnTo>
                  <a:lnTo>
                    <a:pt x="85" y="279"/>
                  </a:lnTo>
                  <a:cubicBezTo>
                    <a:pt x="85" y="279"/>
                    <a:pt x="83" y="183"/>
                    <a:pt x="83" y="106"/>
                  </a:cubicBezTo>
                  <a:cubicBezTo>
                    <a:pt x="83" y="82"/>
                    <a:pt x="83" y="60"/>
                    <a:pt x="84" y="43"/>
                  </a:cubicBezTo>
                  <a:cubicBezTo>
                    <a:pt x="84" y="35"/>
                    <a:pt x="84" y="28"/>
                    <a:pt x="85" y="23"/>
                  </a:cubicBezTo>
                  <a:lnTo>
                    <a:pt x="85" y="16"/>
                  </a:lnTo>
                  <a:lnTo>
                    <a:pt x="86" y="11"/>
                  </a:lnTo>
                  <a:lnTo>
                    <a:pt x="90" y="14"/>
                  </a:lnTo>
                  <a:lnTo>
                    <a:pt x="86" y="11"/>
                  </a:lnTo>
                  <a:cubicBezTo>
                    <a:pt x="89" y="7"/>
                    <a:pt x="92" y="7"/>
                    <a:pt x="97" y="5"/>
                  </a:cubicBezTo>
                  <a:cubicBezTo>
                    <a:pt x="111" y="2"/>
                    <a:pt x="137" y="1"/>
                    <a:pt x="164" y="0"/>
                  </a:cubicBezTo>
                  <a:cubicBezTo>
                    <a:pt x="181" y="0"/>
                    <a:pt x="199" y="1"/>
                    <a:pt x="213" y="3"/>
                  </a:cubicBezTo>
                  <a:cubicBezTo>
                    <a:pt x="220" y="3"/>
                    <a:pt x="225" y="4"/>
                    <a:pt x="230" y="5"/>
                  </a:cubicBezTo>
                  <a:cubicBezTo>
                    <a:pt x="235" y="7"/>
                    <a:pt x="238" y="7"/>
                    <a:pt x="241" y="11"/>
                  </a:cubicBezTo>
                  <a:lnTo>
                    <a:pt x="242" y="16"/>
                  </a:lnTo>
                  <a:cubicBezTo>
                    <a:pt x="244" y="28"/>
                    <a:pt x="244" y="64"/>
                    <a:pt x="244" y="107"/>
                  </a:cubicBezTo>
                  <a:cubicBezTo>
                    <a:pt x="244" y="183"/>
                    <a:pt x="242" y="279"/>
                    <a:pt x="242" y="279"/>
                  </a:cubicBezTo>
                  <a:lnTo>
                    <a:pt x="238" y="279"/>
                  </a:lnTo>
                  <a:lnTo>
                    <a:pt x="237" y="275"/>
                  </a:lnTo>
                  <a:cubicBezTo>
                    <a:pt x="237" y="275"/>
                    <a:pt x="281" y="260"/>
                    <a:pt x="307" y="260"/>
                  </a:cubicBezTo>
                  <a:cubicBezTo>
                    <a:pt x="311" y="260"/>
                    <a:pt x="315" y="260"/>
                    <a:pt x="318" y="262"/>
                  </a:cubicBezTo>
                  <a:cubicBezTo>
                    <a:pt x="321" y="263"/>
                    <a:pt x="325" y="264"/>
                    <a:pt x="326" y="268"/>
                  </a:cubicBezTo>
                  <a:lnTo>
                    <a:pt x="327" y="272"/>
                  </a:lnTo>
                  <a:cubicBezTo>
                    <a:pt x="326" y="280"/>
                    <a:pt x="321" y="291"/>
                    <a:pt x="312" y="305"/>
                  </a:cubicBezTo>
                  <a:cubicBezTo>
                    <a:pt x="284" y="347"/>
                    <a:pt x="222" y="411"/>
                    <a:pt x="166" y="412"/>
                  </a:cubicBezTo>
                  <a:lnTo>
                    <a:pt x="161" y="412"/>
                  </a:lnTo>
                  <a:cubicBezTo>
                    <a:pt x="123" y="411"/>
                    <a:pt x="84" y="382"/>
                    <a:pt x="53" y="351"/>
                  </a:cubicBezTo>
                  <a:cubicBezTo>
                    <a:pt x="38" y="336"/>
                    <a:pt x="25" y="319"/>
                    <a:pt x="15" y="305"/>
                  </a:cubicBezTo>
                  <a:cubicBezTo>
                    <a:pt x="6" y="291"/>
                    <a:pt x="0" y="281"/>
                    <a:pt x="0" y="272"/>
                  </a:cubicBezTo>
                  <a:lnTo>
                    <a:pt x="0" y="272"/>
                  </a:lnTo>
                  <a:lnTo>
                    <a:pt x="0" y="271"/>
                  </a:lnTo>
                  <a:lnTo>
                    <a:pt x="5" y="272"/>
                  </a:lnTo>
                  <a:lnTo>
                    <a:pt x="9" y="272"/>
                  </a:lnTo>
                  <a:cubicBezTo>
                    <a:pt x="8" y="275"/>
                    <a:pt x="13" y="287"/>
                    <a:pt x="22" y="300"/>
                  </a:cubicBezTo>
                  <a:cubicBezTo>
                    <a:pt x="49" y="340"/>
                    <a:pt x="111" y="403"/>
                    <a:pt x="161" y="404"/>
                  </a:cubicBezTo>
                  <a:lnTo>
                    <a:pt x="161" y="408"/>
                  </a:lnTo>
                  <a:lnTo>
                    <a:pt x="161" y="404"/>
                  </a:lnTo>
                  <a:lnTo>
                    <a:pt x="166" y="404"/>
                  </a:lnTo>
                  <a:lnTo>
                    <a:pt x="166" y="408"/>
                  </a:lnTo>
                  <a:lnTo>
                    <a:pt x="166" y="404"/>
                  </a:lnTo>
                  <a:cubicBezTo>
                    <a:pt x="199" y="403"/>
                    <a:pt x="238" y="375"/>
                    <a:pt x="268" y="344"/>
                  </a:cubicBezTo>
                  <a:cubicBezTo>
                    <a:pt x="283" y="329"/>
                    <a:pt x="296" y="313"/>
                    <a:pt x="305" y="300"/>
                  </a:cubicBezTo>
                  <a:cubicBezTo>
                    <a:pt x="314" y="287"/>
                    <a:pt x="319" y="275"/>
                    <a:pt x="319" y="272"/>
                  </a:cubicBezTo>
                  <a:lnTo>
                    <a:pt x="318" y="272"/>
                  </a:lnTo>
                  <a:lnTo>
                    <a:pt x="319" y="272"/>
                  </a:lnTo>
                  <a:lnTo>
                    <a:pt x="319" y="272"/>
                  </a:lnTo>
                  <a:lnTo>
                    <a:pt x="318" y="272"/>
                  </a:lnTo>
                  <a:lnTo>
                    <a:pt x="319" y="272"/>
                  </a:lnTo>
                  <a:lnTo>
                    <a:pt x="319" y="272"/>
                  </a:lnTo>
                  <a:lnTo>
                    <a:pt x="316" y="270"/>
                  </a:lnTo>
                  <a:cubicBezTo>
                    <a:pt x="313" y="270"/>
                    <a:pt x="310" y="269"/>
                    <a:pt x="307" y="269"/>
                  </a:cubicBezTo>
                  <a:cubicBezTo>
                    <a:pt x="295" y="269"/>
                    <a:pt x="278" y="273"/>
                    <a:pt x="264" y="276"/>
                  </a:cubicBezTo>
                  <a:cubicBezTo>
                    <a:pt x="250" y="280"/>
                    <a:pt x="239" y="283"/>
                    <a:pt x="239" y="283"/>
                  </a:cubicBezTo>
                  <a:lnTo>
                    <a:pt x="236" y="283"/>
                  </a:lnTo>
                  <a:lnTo>
                    <a:pt x="234" y="279"/>
                  </a:lnTo>
                  <a:cubicBezTo>
                    <a:pt x="234" y="279"/>
                    <a:pt x="236" y="183"/>
                    <a:pt x="236" y="107"/>
                  </a:cubicBezTo>
                  <a:cubicBezTo>
                    <a:pt x="236" y="83"/>
                    <a:pt x="235" y="60"/>
                    <a:pt x="235" y="44"/>
                  </a:cubicBezTo>
                  <a:cubicBezTo>
                    <a:pt x="235" y="35"/>
                    <a:pt x="234" y="29"/>
                    <a:pt x="234" y="23"/>
                  </a:cubicBezTo>
                  <a:lnTo>
                    <a:pt x="233" y="17"/>
                  </a:lnTo>
                  <a:lnTo>
                    <a:pt x="233" y="16"/>
                  </a:lnTo>
                  <a:lnTo>
                    <a:pt x="233" y="16"/>
                  </a:lnTo>
                  <a:lnTo>
                    <a:pt x="234" y="15"/>
                  </a:lnTo>
                  <a:lnTo>
                    <a:pt x="233" y="16"/>
                  </a:lnTo>
                  <a:lnTo>
                    <a:pt x="234" y="15"/>
                  </a:lnTo>
                  <a:lnTo>
                    <a:pt x="233" y="16"/>
                  </a:lnTo>
                  <a:lnTo>
                    <a:pt x="234" y="15"/>
                  </a:lnTo>
                  <a:lnTo>
                    <a:pt x="233" y="16"/>
                  </a:lnTo>
                  <a:lnTo>
                    <a:pt x="233" y="16"/>
                  </a:lnTo>
                  <a:lnTo>
                    <a:pt x="234" y="15"/>
                  </a:lnTo>
                  <a:lnTo>
                    <a:pt x="233" y="16"/>
                  </a:lnTo>
                  <a:cubicBezTo>
                    <a:pt x="233" y="16"/>
                    <a:pt x="230" y="14"/>
                    <a:pt x="226" y="14"/>
                  </a:cubicBezTo>
                  <a:cubicBezTo>
                    <a:pt x="213" y="11"/>
                    <a:pt x="188" y="9"/>
                    <a:pt x="164" y="9"/>
                  </a:cubicBezTo>
                  <a:cubicBezTo>
                    <a:pt x="146" y="9"/>
                    <a:pt x="129" y="10"/>
                    <a:pt x="115" y="12"/>
                  </a:cubicBezTo>
                  <a:cubicBezTo>
                    <a:pt x="108" y="12"/>
                    <a:pt x="103" y="13"/>
                    <a:pt x="99" y="14"/>
                  </a:cubicBezTo>
                  <a:lnTo>
                    <a:pt x="94" y="16"/>
                  </a:lnTo>
                  <a:lnTo>
                    <a:pt x="93" y="16"/>
                  </a:lnTo>
                  <a:lnTo>
                    <a:pt x="93" y="15"/>
                  </a:lnTo>
                  <a:lnTo>
                    <a:pt x="94" y="16"/>
                  </a:lnTo>
                  <a:lnTo>
                    <a:pt x="93" y="16"/>
                  </a:lnTo>
                  <a:lnTo>
                    <a:pt x="93" y="15"/>
                  </a:lnTo>
                  <a:lnTo>
                    <a:pt x="94" y="16"/>
                  </a:lnTo>
                  <a:lnTo>
                    <a:pt x="94" y="16"/>
                  </a:lnTo>
                  <a:lnTo>
                    <a:pt x="93" y="15"/>
                  </a:lnTo>
                  <a:lnTo>
                    <a:pt x="94" y="16"/>
                  </a:lnTo>
                  <a:lnTo>
                    <a:pt x="94" y="16"/>
                  </a:lnTo>
                  <a:lnTo>
                    <a:pt x="93" y="15"/>
                  </a:lnTo>
                  <a:lnTo>
                    <a:pt x="94" y="16"/>
                  </a:lnTo>
                  <a:cubicBezTo>
                    <a:pt x="94" y="16"/>
                    <a:pt x="93" y="20"/>
                    <a:pt x="93" y="25"/>
                  </a:cubicBezTo>
                  <a:cubicBezTo>
                    <a:pt x="91" y="41"/>
                    <a:pt x="91" y="71"/>
                    <a:pt x="91" y="106"/>
                  </a:cubicBezTo>
                  <a:cubicBezTo>
                    <a:pt x="91" y="183"/>
                    <a:pt x="93" y="279"/>
                    <a:pt x="93" y="279"/>
                  </a:cubicBezTo>
                  <a:lnTo>
                    <a:pt x="91" y="283"/>
                  </a:lnTo>
                  <a:lnTo>
                    <a:pt x="88" y="283"/>
                  </a:lnTo>
                  <a:cubicBezTo>
                    <a:pt x="88" y="283"/>
                    <a:pt x="77" y="280"/>
                    <a:pt x="63" y="276"/>
                  </a:cubicBezTo>
                  <a:cubicBezTo>
                    <a:pt x="49" y="273"/>
                    <a:pt x="32" y="269"/>
                    <a:pt x="20" y="269"/>
                  </a:cubicBezTo>
                  <a:cubicBezTo>
                    <a:pt x="17" y="269"/>
                    <a:pt x="13" y="270"/>
                    <a:pt x="11" y="270"/>
                  </a:cubicBezTo>
                  <a:lnTo>
                    <a:pt x="9" y="272"/>
                  </a:lnTo>
                  <a:lnTo>
                    <a:pt x="5" y="270"/>
                  </a:lnTo>
                  <a:lnTo>
                    <a:pt x="9" y="271"/>
                  </a:lnTo>
                  <a:lnTo>
                    <a:pt x="9" y="273"/>
                  </a:lnTo>
                  <a:lnTo>
                    <a:pt x="5" y="272"/>
                  </a:lnTo>
                  <a:lnTo>
                    <a:pt x="9" y="272"/>
                  </a:lnTo>
                  <a:lnTo>
                    <a:pt x="5" y="27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159" name="Picture 11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13" y="2577"/>
              <a:ext cx="61"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4925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Ensuring</a:t>
            </a:r>
            <a:r>
              <a:rPr lang="fr-FR" dirty="0">
                <a:solidFill>
                  <a:schemeClr val="tx1"/>
                </a:solidFill>
              </a:rPr>
              <a:t> the Branch-Lock Condition</a:t>
            </a:r>
          </a:p>
        </p:txBody>
      </p:sp>
      <p:sp>
        <p:nvSpPr>
          <p:cNvPr id="3" name="Text Placeholder 2"/>
          <p:cNvSpPr txBox="1">
            <a:spLocks noGrp="1"/>
          </p:cNvSpPr>
          <p:nvPr>
            <p:ph type="body" idx="4294967295"/>
          </p:nvPr>
        </p:nvSpPr>
        <p:spPr>
          <a:xfrm>
            <a:off x="838200" y="1722437"/>
            <a:ext cx="80010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Option 1 :</a:t>
            </a:r>
          </a:p>
          <a:p>
            <a:pPr lvl="1">
              <a:buSzPct val="100000"/>
              <a:buFont typeface="Symbol" panose="05050102010706020507" pitchFamily="18" charset="2"/>
              <a:buChar char="*"/>
            </a:pPr>
            <a:r>
              <a:rPr lang="en-US" sz="2800" dirty="0">
                <a:latin typeface="Calibri" panose="020F0502020204030204" pitchFamily="34" charset="0"/>
              </a:rPr>
              <a:t>Use </a:t>
            </a:r>
            <a:r>
              <a:rPr lang="en-US" sz="2800" dirty="0">
                <a:solidFill>
                  <a:srgbClr val="0000FF"/>
                </a:solidFill>
                <a:latin typeface="Calibri" panose="020F0502020204030204" pitchFamily="34" charset="0"/>
              </a:rPr>
              <a:t>delay slots</a:t>
            </a:r>
            <a:r>
              <a:rPr lang="en-US" sz="2800" dirty="0">
                <a:latin typeface="Calibri" panose="020F0502020204030204" pitchFamily="34" charset="0"/>
              </a:rPr>
              <a:t> (</a:t>
            </a:r>
            <a:r>
              <a:rPr lang="en-US" sz="2800" dirty="0">
                <a:solidFill>
                  <a:srgbClr val="FF3333"/>
                </a:solidFill>
                <a:latin typeface="Calibri" panose="020F0502020204030204" pitchFamily="34" charset="0"/>
              </a:rPr>
              <a:t>interlocks</a:t>
            </a:r>
            <a:r>
              <a:rPr lang="en-US" sz="2800" dirty="0">
                <a:latin typeface="Calibri" panose="020F0502020204030204" pitchFamily="34" charset="0"/>
              </a:rPr>
              <a:t> not required)</a:t>
            </a:r>
          </a:p>
          <a:p>
            <a:pPr lvl="0">
              <a:buSzPct val="100000"/>
              <a:buFont typeface="Symbol" panose="05050102010706020507" pitchFamily="18" charset="2"/>
              <a:buChar char="*"/>
            </a:pPr>
            <a:r>
              <a:rPr lang="en-US" sz="3600" dirty="0">
                <a:latin typeface="Calibri" panose="020F0502020204030204" pitchFamily="34" charset="0"/>
              </a:rPr>
              <a:t>Option 2 :</a:t>
            </a:r>
          </a:p>
          <a:p>
            <a:pPr lvl="1">
              <a:buSzPct val="100000"/>
              <a:buFont typeface="Symbol" panose="05050102010706020507" pitchFamily="18" charset="2"/>
              <a:buChar char="*"/>
            </a:pPr>
            <a:r>
              <a:rPr lang="en-US" sz="2800" dirty="0">
                <a:solidFill>
                  <a:srgbClr val="FF3333"/>
                </a:solidFill>
                <a:latin typeface="Calibri" panose="020F0502020204030204" pitchFamily="34" charset="0"/>
              </a:rPr>
              <a:t>Convert</a:t>
            </a:r>
            <a:r>
              <a:rPr lang="en-US" sz="2800" dirty="0">
                <a:latin typeface="Calibri" panose="020F0502020204030204" pitchFamily="34" charset="0"/>
              </a:rPr>
              <a:t> the instructions in the IF, and OF stages, to </a:t>
            </a:r>
            <a:r>
              <a:rPr lang="en-US" sz="2800" dirty="0">
                <a:solidFill>
                  <a:srgbClr val="2323DC"/>
                </a:solidFill>
                <a:latin typeface="Calibri" panose="020F0502020204030204" pitchFamily="34" charset="0"/>
              </a:rPr>
              <a:t>bubbles</a:t>
            </a:r>
            <a:r>
              <a:rPr lang="en-US" sz="2800" dirty="0">
                <a:latin typeface="Calibri" panose="020F0502020204030204" pitchFamily="34" charset="0"/>
              </a:rPr>
              <a:t> once a </a:t>
            </a:r>
            <a:r>
              <a:rPr lang="en-US" sz="2800" dirty="0">
                <a:solidFill>
                  <a:srgbClr val="94006B"/>
                </a:solidFill>
                <a:latin typeface="Calibri" panose="020F0502020204030204" pitchFamily="34" charset="0"/>
              </a:rPr>
              <a:t>branch instruction</a:t>
            </a:r>
            <a:r>
              <a:rPr lang="en-US" sz="2800" dirty="0">
                <a:latin typeface="Calibri" panose="020F0502020204030204" pitchFamily="34" charset="0"/>
              </a:rPr>
              <a:t> reaches the </a:t>
            </a:r>
            <a:r>
              <a:rPr lang="en-US" sz="2800" dirty="0">
                <a:solidFill>
                  <a:srgbClr val="2300DC"/>
                </a:solidFill>
                <a:latin typeface="Calibri" panose="020F0502020204030204" pitchFamily="34" charset="0"/>
              </a:rPr>
              <a:t>EX</a:t>
            </a:r>
            <a:r>
              <a:rPr lang="en-US" sz="2800" dirty="0">
                <a:latin typeface="Calibri" panose="020F0502020204030204" pitchFamily="34" charset="0"/>
              </a:rPr>
              <a:t> stage.</a:t>
            </a:r>
          </a:p>
          <a:p>
            <a:pPr lvl="1">
              <a:buSzPct val="100000"/>
              <a:buFont typeface="Symbol" panose="05050102010706020507" pitchFamily="18" charset="2"/>
              <a:buChar char="*"/>
            </a:pPr>
            <a:r>
              <a:rPr lang="en-US" sz="2800" dirty="0">
                <a:latin typeface="Calibri" panose="020F0502020204030204" pitchFamily="34" charset="0"/>
              </a:rPr>
              <a:t>Start fetching from the </a:t>
            </a:r>
            <a:r>
              <a:rPr lang="en-US" sz="2800" dirty="0">
                <a:solidFill>
                  <a:srgbClr val="0000FF"/>
                </a:solidFill>
                <a:latin typeface="Calibri" panose="020F0502020204030204" pitchFamily="34" charset="0"/>
              </a:rPr>
              <a:t>next PC (not taken)</a:t>
            </a:r>
            <a:r>
              <a:rPr lang="en-US" sz="2800" dirty="0">
                <a:latin typeface="Calibri" panose="020F0502020204030204" pitchFamily="34" charset="0"/>
              </a:rPr>
              <a:t> or the </a:t>
            </a:r>
            <a:r>
              <a:rPr lang="en-US" sz="2800" dirty="0">
                <a:solidFill>
                  <a:srgbClr val="B84700"/>
                </a:solidFill>
                <a:latin typeface="Calibri" panose="020F0502020204030204" pitchFamily="34" charset="0"/>
              </a:rPr>
              <a:t>branch target (taken)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17600" y="34925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Ensuring</a:t>
            </a:r>
            <a:r>
              <a:rPr lang="fr-FR" dirty="0">
                <a:solidFill>
                  <a:schemeClr val="tx1"/>
                </a:solidFill>
              </a:rPr>
              <a:t> the Branch-Lock Condition - II</a:t>
            </a:r>
          </a:p>
        </p:txBody>
      </p:sp>
      <p:sp>
        <p:nvSpPr>
          <p:cNvPr id="3" name="Text Placeholder 2"/>
          <p:cNvSpPr txBox="1">
            <a:spLocks noGrp="1"/>
          </p:cNvSpPr>
          <p:nvPr>
            <p:ph type="body" idx="4294967295"/>
          </p:nvPr>
        </p:nvSpPr>
        <p:spPr>
          <a:xfrm>
            <a:off x="1066800" y="1828800"/>
            <a:ext cx="7416800" cy="40386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Option 3</a:t>
            </a:r>
          </a:p>
          <a:p>
            <a:pPr lvl="1">
              <a:buSzPct val="100000"/>
              <a:buFont typeface="Symbol" panose="05050102010706020507" pitchFamily="18" charset="2"/>
              <a:buChar char="*"/>
            </a:pPr>
            <a:r>
              <a:rPr lang="en-US" sz="2600" dirty="0">
                <a:latin typeface="Calibri" panose="020F0502020204030204" pitchFamily="34" charset="0"/>
              </a:rPr>
              <a:t>If the </a:t>
            </a:r>
            <a:r>
              <a:rPr lang="en-US" sz="2600" dirty="0">
                <a:solidFill>
                  <a:srgbClr val="B84700"/>
                </a:solidFill>
                <a:latin typeface="Calibri" panose="020F0502020204030204" pitchFamily="34" charset="0"/>
              </a:rPr>
              <a:t>branch instruction</a:t>
            </a:r>
            <a:r>
              <a:rPr lang="en-US" sz="2600" dirty="0">
                <a:latin typeface="Calibri" panose="020F0502020204030204" pitchFamily="34" charset="0"/>
              </a:rPr>
              <a:t> in the </a:t>
            </a:r>
            <a:r>
              <a:rPr lang="en-US" sz="2600" dirty="0">
                <a:solidFill>
                  <a:srgbClr val="2323DC"/>
                </a:solidFill>
                <a:latin typeface="Calibri" panose="020F0502020204030204" pitchFamily="34" charset="0"/>
              </a:rPr>
              <a:t>EX</a:t>
            </a:r>
            <a:r>
              <a:rPr lang="en-US" sz="2600" dirty="0">
                <a:latin typeface="Calibri" panose="020F0502020204030204" pitchFamily="34" charset="0"/>
              </a:rPr>
              <a:t> stage is </a:t>
            </a:r>
            <a:r>
              <a:rPr lang="en-US" sz="2600" b="1" dirty="0">
                <a:solidFill>
                  <a:srgbClr val="FF00FF"/>
                </a:solidFill>
                <a:latin typeface="Calibri" panose="020F0502020204030204" pitchFamily="34" charset="0"/>
              </a:rPr>
              <a:t>taken</a:t>
            </a:r>
            <a:r>
              <a:rPr lang="en-US" sz="2600" dirty="0">
                <a:latin typeface="Calibri" panose="020F0502020204030204" pitchFamily="34" charset="0"/>
              </a:rPr>
              <a:t>, then </a:t>
            </a:r>
            <a:r>
              <a:rPr lang="en-US" sz="2600" dirty="0">
                <a:solidFill>
                  <a:srgbClr val="FF0000"/>
                </a:solidFill>
                <a:latin typeface="Calibri" panose="020F0502020204030204" pitchFamily="34" charset="0"/>
              </a:rPr>
              <a:t>invalidate</a:t>
            </a:r>
            <a:r>
              <a:rPr lang="en-US" sz="2600" dirty="0">
                <a:latin typeface="Calibri" panose="020F0502020204030204" pitchFamily="34" charset="0"/>
              </a:rPr>
              <a:t> the instructions in the IF and OF stages. Start </a:t>
            </a:r>
            <a:r>
              <a:rPr lang="en-US" sz="2600" dirty="0">
                <a:solidFill>
                  <a:srgbClr val="579D1C"/>
                </a:solidFill>
                <a:latin typeface="Calibri" panose="020F0502020204030204" pitchFamily="34" charset="0"/>
              </a:rPr>
              <a:t>fetching</a:t>
            </a:r>
            <a:r>
              <a:rPr lang="en-US" sz="2600" dirty="0">
                <a:latin typeface="Calibri" panose="020F0502020204030204" pitchFamily="34" charset="0"/>
              </a:rPr>
              <a:t> from the </a:t>
            </a:r>
            <a:r>
              <a:rPr lang="en-US" sz="2600" dirty="0">
                <a:solidFill>
                  <a:srgbClr val="FF3366"/>
                </a:solidFill>
                <a:latin typeface="Calibri" panose="020F0502020204030204" pitchFamily="34" charset="0"/>
              </a:rPr>
              <a:t>branch target</a:t>
            </a:r>
            <a:r>
              <a:rPr lang="en-US" sz="2600" dirty="0">
                <a:latin typeface="Calibri" panose="020F0502020204030204" pitchFamily="34" charset="0"/>
              </a:rPr>
              <a:t>.</a:t>
            </a:r>
          </a:p>
          <a:p>
            <a:pPr lvl="1">
              <a:buSzPct val="100000"/>
              <a:buFont typeface="Symbol" panose="05050102010706020507" pitchFamily="18" charset="2"/>
              <a:buChar char="*"/>
            </a:pPr>
            <a:r>
              <a:rPr lang="en-US" sz="2600" dirty="0">
                <a:latin typeface="Calibri" panose="020F0502020204030204" pitchFamily="34" charset="0"/>
              </a:rPr>
              <a:t>Otherwise, do not take </a:t>
            </a:r>
            <a:r>
              <a:rPr lang="en-US" sz="2600" b="1" dirty="0">
                <a:solidFill>
                  <a:srgbClr val="006B6B"/>
                </a:solidFill>
                <a:latin typeface="Calibri" panose="020F0502020204030204" pitchFamily="34" charset="0"/>
              </a:rPr>
              <a:t>any special action</a:t>
            </a:r>
          </a:p>
          <a:p>
            <a:pPr lvl="1">
              <a:buSzPct val="100000"/>
              <a:buFont typeface="Symbol" panose="05050102010706020507" pitchFamily="18" charset="2"/>
              <a:buChar char="*"/>
            </a:pPr>
            <a:r>
              <a:rPr lang="en-US" sz="2600" b="1" dirty="0">
                <a:solidFill>
                  <a:srgbClr val="FF3366"/>
                </a:solidFill>
                <a:latin typeface="Calibri" panose="020F0502020204030204" pitchFamily="34" charset="0"/>
              </a:rPr>
              <a:t>This method is also called predict not-taken (we shall use this method because it is more efficient that option 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3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Data Path </a:t>
            </a:r>
            <a:r>
              <a:rPr lang="fr-FR" dirty="0" err="1">
                <a:solidFill>
                  <a:schemeClr val="tx1"/>
                </a:solidFill>
              </a:rPr>
              <a:t>with</a:t>
            </a:r>
            <a:r>
              <a:rPr lang="fr-FR" dirty="0">
                <a:solidFill>
                  <a:schemeClr val="tx1"/>
                </a:solidFill>
              </a:rPr>
              <a:t> Interlocks</a:t>
            </a:r>
          </a:p>
        </p:txBody>
      </p:sp>
      <p:grpSp>
        <p:nvGrpSpPr>
          <p:cNvPr id="4774" name="Group 2541"/>
          <p:cNvGrpSpPr>
            <a:grpSpLocks/>
          </p:cNvGrpSpPr>
          <p:nvPr/>
        </p:nvGrpSpPr>
        <p:grpSpPr bwMode="auto">
          <a:xfrm>
            <a:off x="1495744" y="2730501"/>
            <a:ext cx="7331075" cy="3228974"/>
            <a:chOff x="924" y="1749"/>
            <a:chExt cx="4618" cy="2034"/>
          </a:xfrm>
        </p:grpSpPr>
        <p:sp>
          <p:nvSpPr>
            <p:cNvPr id="4858" name="Rectangle 2341"/>
            <p:cNvSpPr>
              <a:spLocks noChangeArrowheads="1"/>
            </p:cNvSpPr>
            <p:nvPr/>
          </p:nvSpPr>
          <p:spPr bwMode="auto">
            <a:xfrm>
              <a:off x="1116" y="2763"/>
              <a:ext cx="424" cy="331"/>
            </a:xfrm>
            <a:prstGeom prst="rect">
              <a:avLst/>
            </a:prstGeom>
            <a:solidFill>
              <a:srgbClr val="F0D8C2"/>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59" name="Rectangle 2342"/>
            <p:cNvSpPr>
              <a:spLocks noChangeArrowheads="1"/>
            </p:cNvSpPr>
            <p:nvPr/>
          </p:nvSpPr>
          <p:spPr bwMode="auto">
            <a:xfrm>
              <a:off x="1103" y="3253"/>
              <a:ext cx="477" cy="312"/>
            </a:xfrm>
            <a:prstGeom prst="rect">
              <a:avLst/>
            </a:prstGeom>
            <a:solidFill>
              <a:srgbClr val="D9BDC9"/>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60" name="Rectangle 2343"/>
            <p:cNvSpPr>
              <a:spLocks noChangeArrowheads="1"/>
            </p:cNvSpPr>
            <p:nvPr/>
          </p:nvSpPr>
          <p:spPr bwMode="auto">
            <a:xfrm>
              <a:off x="1692" y="2511"/>
              <a:ext cx="113" cy="1067"/>
            </a:xfrm>
            <a:prstGeom prst="rect">
              <a:avLst/>
            </a:prstGeom>
            <a:solidFill>
              <a:srgbClr val="6DBF96"/>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61" name="Rectangle 2344"/>
            <p:cNvSpPr>
              <a:spLocks noChangeArrowheads="1"/>
            </p:cNvSpPr>
            <p:nvPr/>
          </p:nvSpPr>
          <p:spPr bwMode="auto">
            <a:xfrm rot="16200000">
              <a:off x="1620" y="2921"/>
              <a:ext cx="2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IF-OF</a:t>
              </a:r>
              <a:endParaRPr kumimoji="0" lang="en-US" sz="1200" b="0" i="0" u="none" strike="noStrike" cap="none" normalizeH="0" baseline="0" dirty="0" smtClean="0">
                <a:ln>
                  <a:noFill/>
                </a:ln>
                <a:solidFill>
                  <a:schemeClr val="tx1"/>
                </a:solidFill>
                <a:effectLst/>
                <a:latin typeface="Arial" pitchFamily="34" charset="0"/>
              </a:endParaRPr>
            </a:p>
          </p:txBody>
        </p:sp>
        <p:sp>
          <p:nvSpPr>
            <p:cNvPr id="4862" name="Rectangle 2345"/>
            <p:cNvSpPr>
              <a:spLocks noChangeArrowheads="1"/>
            </p:cNvSpPr>
            <p:nvPr/>
          </p:nvSpPr>
          <p:spPr bwMode="auto">
            <a:xfrm>
              <a:off x="1190" y="2820"/>
              <a:ext cx="31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Fetch</a:t>
              </a:r>
              <a:endParaRPr kumimoji="0" lang="en-US" sz="1800" b="0" i="0" u="none" strike="noStrike" cap="none" normalizeH="0" baseline="0" smtClean="0">
                <a:ln>
                  <a:noFill/>
                </a:ln>
                <a:solidFill>
                  <a:schemeClr val="tx1"/>
                </a:solidFill>
                <a:effectLst/>
                <a:latin typeface="Arial" pitchFamily="34" charset="0"/>
              </a:endParaRPr>
            </a:p>
          </p:txBody>
        </p:sp>
        <p:sp>
          <p:nvSpPr>
            <p:cNvPr id="4863" name="Rectangle 2346"/>
            <p:cNvSpPr>
              <a:spLocks noChangeArrowheads="1"/>
            </p:cNvSpPr>
            <p:nvPr/>
          </p:nvSpPr>
          <p:spPr bwMode="auto">
            <a:xfrm>
              <a:off x="1228" y="2933"/>
              <a:ext cx="2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4865" name="Freeform 2348"/>
            <p:cNvSpPr>
              <a:spLocks/>
            </p:cNvSpPr>
            <p:nvPr/>
          </p:nvSpPr>
          <p:spPr bwMode="auto">
            <a:xfrm>
              <a:off x="1540" y="2875"/>
              <a:ext cx="159" cy="126"/>
            </a:xfrm>
            <a:custGeom>
              <a:avLst/>
              <a:gdLst>
                <a:gd name="T0" fmla="*/ 16 w 24"/>
                <a:gd name="T1" fmla="*/ 0 h 19"/>
                <a:gd name="T2" fmla="*/ 16 w 24"/>
                <a:gd name="T3" fmla="*/ 0 h 19"/>
                <a:gd name="T4" fmla="*/ 16 w 24"/>
                <a:gd name="T5" fmla="*/ 5 h 19"/>
                <a:gd name="T6" fmla="*/ 1 w 24"/>
                <a:gd name="T7" fmla="*/ 5 h 19"/>
                <a:gd name="T8" fmla="*/ 1 w 24"/>
                <a:gd name="T9" fmla="*/ 13 h 19"/>
                <a:gd name="T10" fmla="*/ 16 w 24"/>
                <a:gd name="T11" fmla="*/ 13 h 19"/>
                <a:gd name="T12" fmla="*/ 16 w 24"/>
                <a:gd name="T13" fmla="*/ 18 h 19"/>
                <a:gd name="T14" fmla="*/ 24 w 24"/>
                <a:gd name="T15" fmla="*/ 9 h 19"/>
                <a:gd name="T16" fmla="*/ 24 w 24"/>
                <a:gd name="T17" fmla="*/ 9 h 19"/>
                <a:gd name="T18" fmla="*/ 24 w 24"/>
                <a:gd name="T19" fmla="*/ 9 h 19"/>
                <a:gd name="T20" fmla="*/ 16 w 2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9">
                  <a:moveTo>
                    <a:pt x="16" y="0"/>
                  </a:moveTo>
                  <a:cubicBezTo>
                    <a:pt x="16" y="0"/>
                    <a:pt x="16" y="0"/>
                    <a:pt x="16" y="0"/>
                  </a:cubicBezTo>
                  <a:cubicBezTo>
                    <a:pt x="15" y="0"/>
                    <a:pt x="16" y="5"/>
                    <a:pt x="16" y="5"/>
                  </a:cubicBezTo>
                  <a:cubicBezTo>
                    <a:pt x="16" y="5"/>
                    <a:pt x="1" y="4"/>
                    <a:pt x="1" y="5"/>
                  </a:cubicBezTo>
                  <a:cubicBezTo>
                    <a:pt x="0" y="5"/>
                    <a:pt x="0" y="13"/>
                    <a:pt x="1" y="13"/>
                  </a:cubicBezTo>
                  <a:cubicBezTo>
                    <a:pt x="1" y="14"/>
                    <a:pt x="16" y="13"/>
                    <a:pt x="16" y="13"/>
                  </a:cubicBezTo>
                  <a:cubicBezTo>
                    <a:pt x="16" y="13"/>
                    <a:pt x="15" y="18"/>
                    <a:pt x="16" y="18"/>
                  </a:cubicBezTo>
                  <a:cubicBezTo>
                    <a:pt x="17" y="19"/>
                    <a:pt x="24" y="14"/>
                    <a:pt x="24" y="9"/>
                  </a:cubicBezTo>
                  <a:lnTo>
                    <a:pt x="24" y="9"/>
                  </a:lnTo>
                  <a:cubicBezTo>
                    <a:pt x="24" y="9"/>
                    <a:pt x="24" y="9"/>
                    <a:pt x="24" y="9"/>
                  </a:cubicBezTo>
                  <a:cubicBezTo>
                    <a:pt x="24" y="5"/>
                    <a:pt x="17" y="0"/>
                    <a:pt x="1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2351"/>
            <p:cNvSpPr>
              <a:spLocks noChangeArrowheads="1"/>
            </p:cNvSpPr>
            <p:nvPr/>
          </p:nvSpPr>
          <p:spPr bwMode="auto">
            <a:xfrm>
              <a:off x="1120" y="3302"/>
              <a:ext cx="434"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ArialMT" charset="0"/>
                </a:rPr>
                <a:t>Instruction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4869" name="Rectangle 2352"/>
            <p:cNvSpPr>
              <a:spLocks noChangeArrowheads="1"/>
            </p:cNvSpPr>
            <p:nvPr/>
          </p:nvSpPr>
          <p:spPr bwMode="auto">
            <a:xfrm>
              <a:off x="1167" y="3410"/>
              <a:ext cx="352"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4871" name="Freeform 2354"/>
            <p:cNvSpPr>
              <a:spLocks/>
            </p:cNvSpPr>
            <p:nvPr/>
          </p:nvSpPr>
          <p:spPr bwMode="auto">
            <a:xfrm>
              <a:off x="1265" y="3095"/>
              <a:ext cx="126" cy="159"/>
            </a:xfrm>
            <a:custGeom>
              <a:avLst/>
              <a:gdLst>
                <a:gd name="T0" fmla="*/ 0 w 19"/>
                <a:gd name="T1" fmla="*/ 8 h 24"/>
                <a:gd name="T2" fmla="*/ 0 w 19"/>
                <a:gd name="T3" fmla="*/ 8 h 24"/>
                <a:gd name="T4" fmla="*/ 5 w 19"/>
                <a:gd name="T5" fmla="*/ 7 h 24"/>
                <a:gd name="T6" fmla="*/ 5 w 19"/>
                <a:gd name="T7" fmla="*/ 23 h 24"/>
                <a:gd name="T8" fmla="*/ 13 w 19"/>
                <a:gd name="T9" fmla="*/ 23 h 24"/>
                <a:gd name="T10" fmla="*/ 13 w 19"/>
                <a:gd name="T11" fmla="*/ 7 h 24"/>
                <a:gd name="T12" fmla="*/ 18 w 19"/>
                <a:gd name="T13" fmla="*/ 8 h 24"/>
                <a:gd name="T14" fmla="*/ 9 w 19"/>
                <a:gd name="T15" fmla="*/ 0 h 24"/>
                <a:gd name="T16" fmla="*/ 9 w 19"/>
                <a:gd name="T17" fmla="*/ 0 h 24"/>
                <a:gd name="T18" fmla="*/ 9 w 19"/>
                <a:gd name="T19" fmla="*/ 0 h 24"/>
                <a:gd name="T20" fmla="*/ 0 w 19"/>
                <a:gd name="T21"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4">
                  <a:moveTo>
                    <a:pt x="0" y="8"/>
                  </a:moveTo>
                  <a:cubicBezTo>
                    <a:pt x="0" y="8"/>
                    <a:pt x="0" y="8"/>
                    <a:pt x="0" y="8"/>
                  </a:cubicBezTo>
                  <a:cubicBezTo>
                    <a:pt x="0" y="9"/>
                    <a:pt x="5" y="7"/>
                    <a:pt x="5" y="7"/>
                  </a:cubicBezTo>
                  <a:cubicBezTo>
                    <a:pt x="5" y="7"/>
                    <a:pt x="4" y="22"/>
                    <a:pt x="5" y="23"/>
                  </a:cubicBezTo>
                  <a:cubicBezTo>
                    <a:pt x="5" y="24"/>
                    <a:pt x="13" y="24"/>
                    <a:pt x="13" y="23"/>
                  </a:cubicBezTo>
                  <a:cubicBezTo>
                    <a:pt x="14" y="22"/>
                    <a:pt x="13" y="7"/>
                    <a:pt x="13" y="7"/>
                  </a:cubicBezTo>
                  <a:cubicBezTo>
                    <a:pt x="13" y="7"/>
                    <a:pt x="18" y="9"/>
                    <a:pt x="18" y="8"/>
                  </a:cubicBezTo>
                  <a:cubicBezTo>
                    <a:pt x="19" y="7"/>
                    <a:pt x="14" y="0"/>
                    <a:pt x="9" y="0"/>
                  </a:cubicBezTo>
                  <a:lnTo>
                    <a:pt x="9" y="0"/>
                  </a:lnTo>
                  <a:cubicBezTo>
                    <a:pt x="9" y="0"/>
                    <a:pt x="9" y="0"/>
                    <a:pt x="9" y="0"/>
                  </a:cubicBezTo>
                  <a:cubicBezTo>
                    <a:pt x="5" y="0"/>
                    <a:pt x="0" y="6"/>
                    <a:pt x="0" y="8"/>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2357"/>
            <p:cNvSpPr>
              <a:spLocks noChangeArrowheads="1"/>
            </p:cNvSpPr>
            <p:nvPr/>
          </p:nvSpPr>
          <p:spPr bwMode="auto">
            <a:xfrm>
              <a:off x="1964" y="2789"/>
              <a:ext cx="576" cy="332"/>
            </a:xfrm>
            <a:prstGeom prst="rect">
              <a:avLst/>
            </a:prstGeom>
            <a:solidFill>
              <a:srgbClr val="F0D8C2"/>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75" name="Rectangle 2358"/>
            <p:cNvSpPr>
              <a:spLocks noChangeArrowheads="1"/>
            </p:cNvSpPr>
            <p:nvPr/>
          </p:nvSpPr>
          <p:spPr bwMode="auto">
            <a:xfrm>
              <a:off x="1971" y="3233"/>
              <a:ext cx="583" cy="345"/>
            </a:xfrm>
            <a:prstGeom prst="rect">
              <a:avLst/>
            </a:prstGeom>
            <a:solidFill>
              <a:srgbClr val="D9BDC9"/>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76" name="Rectangle 2359"/>
            <p:cNvSpPr>
              <a:spLocks noChangeArrowheads="1"/>
            </p:cNvSpPr>
            <p:nvPr/>
          </p:nvSpPr>
          <p:spPr bwMode="auto">
            <a:xfrm>
              <a:off x="2051" y="2835"/>
              <a:ext cx="448" cy="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Immediate</a:t>
              </a:r>
              <a:endParaRPr kumimoji="0" lang="en-US" sz="1800" b="0" i="0" u="none" strike="noStrike" cap="none" normalizeH="0" baseline="0" smtClean="0">
                <a:ln>
                  <a:noFill/>
                </a:ln>
                <a:solidFill>
                  <a:schemeClr val="tx1"/>
                </a:solidFill>
                <a:effectLst/>
                <a:latin typeface="Arial" pitchFamily="34" charset="0"/>
              </a:endParaRPr>
            </a:p>
          </p:txBody>
        </p:sp>
        <p:sp>
          <p:nvSpPr>
            <p:cNvPr id="4877" name="Rectangle 2360"/>
            <p:cNvSpPr>
              <a:spLocks noChangeArrowheads="1"/>
            </p:cNvSpPr>
            <p:nvPr/>
          </p:nvSpPr>
          <p:spPr bwMode="auto">
            <a:xfrm>
              <a:off x="2040" y="2914"/>
              <a:ext cx="479"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and branch</a:t>
              </a:r>
              <a:endParaRPr kumimoji="0" lang="en-US" sz="1800" b="0" i="0" u="none" strike="noStrike" cap="none" normalizeH="0" baseline="0" smtClean="0">
                <a:ln>
                  <a:noFill/>
                </a:ln>
                <a:solidFill>
                  <a:schemeClr val="tx1"/>
                </a:solidFill>
                <a:effectLst/>
                <a:latin typeface="Arial" pitchFamily="34" charset="0"/>
              </a:endParaRPr>
            </a:p>
          </p:txBody>
        </p:sp>
        <p:sp>
          <p:nvSpPr>
            <p:cNvPr id="4878" name="Rectangle 2361"/>
            <p:cNvSpPr>
              <a:spLocks noChangeArrowheads="1"/>
            </p:cNvSpPr>
            <p:nvPr/>
          </p:nvSpPr>
          <p:spPr bwMode="auto">
            <a:xfrm>
              <a:off x="2179" y="2994"/>
              <a:ext cx="19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4880" name="Freeform 2363"/>
            <p:cNvSpPr>
              <a:spLocks/>
            </p:cNvSpPr>
            <p:nvPr/>
          </p:nvSpPr>
          <p:spPr bwMode="auto">
            <a:xfrm>
              <a:off x="1803" y="2897"/>
              <a:ext cx="159" cy="133"/>
            </a:xfrm>
            <a:custGeom>
              <a:avLst/>
              <a:gdLst>
                <a:gd name="T0" fmla="*/ 16 w 24"/>
                <a:gd name="T1" fmla="*/ 0 h 20"/>
                <a:gd name="T2" fmla="*/ 16 w 24"/>
                <a:gd name="T3" fmla="*/ 0 h 20"/>
                <a:gd name="T4" fmla="*/ 16 w 24"/>
                <a:gd name="T5" fmla="*/ 5 h 20"/>
                <a:gd name="T6" fmla="*/ 1 w 24"/>
                <a:gd name="T7" fmla="*/ 6 h 20"/>
                <a:gd name="T8" fmla="*/ 1 w 24"/>
                <a:gd name="T9" fmla="*/ 14 h 20"/>
                <a:gd name="T10" fmla="*/ 16 w 24"/>
                <a:gd name="T11" fmla="*/ 14 h 20"/>
                <a:gd name="T12" fmla="*/ 16 w 24"/>
                <a:gd name="T13" fmla="*/ 19 h 20"/>
                <a:gd name="T14" fmla="*/ 24 w 24"/>
                <a:gd name="T15" fmla="*/ 10 h 20"/>
                <a:gd name="T16" fmla="*/ 24 w 24"/>
                <a:gd name="T17" fmla="*/ 10 h 20"/>
                <a:gd name="T18" fmla="*/ 24 w 24"/>
                <a:gd name="T19" fmla="*/ 10 h 20"/>
                <a:gd name="T20" fmla="*/ 16 w 24"/>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0">
                  <a:moveTo>
                    <a:pt x="16" y="0"/>
                  </a:moveTo>
                  <a:cubicBezTo>
                    <a:pt x="16" y="0"/>
                    <a:pt x="16" y="0"/>
                    <a:pt x="16" y="0"/>
                  </a:cubicBezTo>
                  <a:cubicBezTo>
                    <a:pt x="15" y="1"/>
                    <a:pt x="16" y="5"/>
                    <a:pt x="16" y="5"/>
                  </a:cubicBezTo>
                  <a:cubicBezTo>
                    <a:pt x="16" y="5"/>
                    <a:pt x="1" y="5"/>
                    <a:pt x="1" y="6"/>
                  </a:cubicBezTo>
                  <a:cubicBezTo>
                    <a:pt x="0" y="6"/>
                    <a:pt x="0" y="14"/>
                    <a:pt x="1" y="14"/>
                  </a:cubicBezTo>
                  <a:cubicBezTo>
                    <a:pt x="1" y="15"/>
                    <a:pt x="16" y="14"/>
                    <a:pt x="16" y="14"/>
                  </a:cubicBezTo>
                  <a:cubicBezTo>
                    <a:pt x="16" y="14"/>
                    <a:pt x="15" y="19"/>
                    <a:pt x="16" y="19"/>
                  </a:cubicBezTo>
                  <a:cubicBezTo>
                    <a:pt x="17" y="20"/>
                    <a:pt x="24" y="14"/>
                    <a:pt x="24" y="10"/>
                  </a:cubicBezTo>
                  <a:lnTo>
                    <a:pt x="24" y="10"/>
                  </a:lnTo>
                  <a:cubicBezTo>
                    <a:pt x="24" y="10"/>
                    <a:pt x="24" y="10"/>
                    <a:pt x="24" y="10"/>
                  </a:cubicBezTo>
                  <a:cubicBezTo>
                    <a:pt x="24" y="5"/>
                    <a:pt x="17" y="0"/>
                    <a:pt x="1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Freeform 2367"/>
            <p:cNvSpPr>
              <a:spLocks/>
            </p:cNvSpPr>
            <p:nvPr/>
          </p:nvSpPr>
          <p:spPr bwMode="auto">
            <a:xfrm>
              <a:off x="1805" y="3330"/>
              <a:ext cx="159" cy="126"/>
            </a:xfrm>
            <a:custGeom>
              <a:avLst/>
              <a:gdLst>
                <a:gd name="T0" fmla="*/ 16 w 24"/>
                <a:gd name="T1" fmla="*/ 0 h 19"/>
                <a:gd name="T2" fmla="*/ 16 w 24"/>
                <a:gd name="T3" fmla="*/ 0 h 19"/>
                <a:gd name="T4" fmla="*/ 16 w 24"/>
                <a:gd name="T5" fmla="*/ 5 h 19"/>
                <a:gd name="T6" fmla="*/ 1 w 24"/>
                <a:gd name="T7" fmla="*/ 5 h 19"/>
                <a:gd name="T8" fmla="*/ 1 w 24"/>
                <a:gd name="T9" fmla="*/ 14 h 19"/>
                <a:gd name="T10" fmla="*/ 16 w 24"/>
                <a:gd name="T11" fmla="*/ 14 h 19"/>
                <a:gd name="T12" fmla="*/ 16 w 24"/>
                <a:gd name="T13" fmla="*/ 19 h 19"/>
                <a:gd name="T14" fmla="*/ 24 w 24"/>
                <a:gd name="T15" fmla="*/ 9 h 19"/>
                <a:gd name="T16" fmla="*/ 24 w 24"/>
                <a:gd name="T17" fmla="*/ 9 h 19"/>
                <a:gd name="T18" fmla="*/ 24 w 24"/>
                <a:gd name="T19" fmla="*/ 9 h 19"/>
                <a:gd name="T20" fmla="*/ 16 w 2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9">
                  <a:moveTo>
                    <a:pt x="16" y="0"/>
                  </a:moveTo>
                  <a:cubicBezTo>
                    <a:pt x="16" y="0"/>
                    <a:pt x="16" y="0"/>
                    <a:pt x="16" y="0"/>
                  </a:cubicBezTo>
                  <a:cubicBezTo>
                    <a:pt x="15" y="0"/>
                    <a:pt x="16" y="5"/>
                    <a:pt x="16" y="5"/>
                  </a:cubicBezTo>
                  <a:cubicBezTo>
                    <a:pt x="16" y="5"/>
                    <a:pt x="1" y="5"/>
                    <a:pt x="1" y="5"/>
                  </a:cubicBezTo>
                  <a:cubicBezTo>
                    <a:pt x="0" y="5"/>
                    <a:pt x="0" y="13"/>
                    <a:pt x="1" y="14"/>
                  </a:cubicBezTo>
                  <a:cubicBezTo>
                    <a:pt x="1" y="14"/>
                    <a:pt x="16" y="14"/>
                    <a:pt x="16" y="14"/>
                  </a:cubicBezTo>
                  <a:cubicBezTo>
                    <a:pt x="16" y="14"/>
                    <a:pt x="15" y="18"/>
                    <a:pt x="16" y="19"/>
                  </a:cubicBezTo>
                  <a:cubicBezTo>
                    <a:pt x="17" y="19"/>
                    <a:pt x="24" y="14"/>
                    <a:pt x="24" y="9"/>
                  </a:cubicBezTo>
                  <a:lnTo>
                    <a:pt x="24" y="9"/>
                  </a:lnTo>
                  <a:cubicBezTo>
                    <a:pt x="24" y="9"/>
                    <a:pt x="24" y="9"/>
                    <a:pt x="24" y="9"/>
                  </a:cubicBezTo>
                  <a:cubicBezTo>
                    <a:pt x="24" y="5"/>
                    <a:pt x="17" y="0"/>
                    <a:pt x="1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2370"/>
            <p:cNvSpPr>
              <a:spLocks noChangeArrowheads="1"/>
            </p:cNvSpPr>
            <p:nvPr/>
          </p:nvSpPr>
          <p:spPr bwMode="auto">
            <a:xfrm>
              <a:off x="2015" y="3304"/>
              <a:ext cx="366"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4888" name="Rectangle 2371"/>
            <p:cNvSpPr>
              <a:spLocks noChangeArrowheads="1"/>
            </p:cNvSpPr>
            <p:nvPr/>
          </p:nvSpPr>
          <p:spPr bwMode="auto">
            <a:xfrm>
              <a:off x="2119" y="3410"/>
              <a:ext cx="1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ArialMT" charset="0"/>
                </a:rPr>
                <a:t>file</a:t>
              </a:r>
              <a:endParaRPr kumimoji="0" lang="en-US" sz="1800" b="0" i="0" u="none" strike="noStrike" cap="none" normalizeH="0" baseline="0" dirty="0" smtClean="0">
                <a:ln>
                  <a:noFill/>
                </a:ln>
                <a:solidFill>
                  <a:schemeClr val="tx1"/>
                </a:solidFill>
                <a:effectLst/>
                <a:latin typeface="Arial" pitchFamily="34" charset="0"/>
              </a:endParaRPr>
            </a:p>
          </p:txBody>
        </p:sp>
        <p:sp>
          <p:nvSpPr>
            <p:cNvPr id="4889" name="Rectangle 2372"/>
            <p:cNvSpPr>
              <a:spLocks noChangeArrowheads="1"/>
            </p:cNvSpPr>
            <p:nvPr/>
          </p:nvSpPr>
          <p:spPr bwMode="auto">
            <a:xfrm>
              <a:off x="1977" y="2418"/>
              <a:ext cx="557" cy="312"/>
            </a:xfrm>
            <a:prstGeom prst="rect">
              <a:avLst/>
            </a:prstGeom>
            <a:solidFill>
              <a:srgbClr val="9FC9D6"/>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90" name="Rectangle 2373"/>
            <p:cNvSpPr>
              <a:spLocks noChangeArrowheads="1"/>
            </p:cNvSpPr>
            <p:nvPr/>
          </p:nvSpPr>
          <p:spPr bwMode="auto">
            <a:xfrm>
              <a:off x="2129" y="2481"/>
              <a:ext cx="328"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4891" name="Rectangle 2374"/>
            <p:cNvSpPr>
              <a:spLocks noChangeArrowheads="1"/>
            </p:cNvSpPr>
            <p:nvPr/>
          </p:nvSpPr>
          <p:spPr bwMode="auto">
            <a:xfrm>
              <a:off x="2197" y="2585"/>
              <a:ext cx="192"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4893" name="Freeform 2376"/>
            <p:cNvSpPr>
              <a:spLocks/>
            </p:cNvSpPr>
            <p:nvPr/>
          </p:nvSpPr>
          <p:spPr bwMode="auto">
            <a:xfrm>
              <a:off x="1805" y="2577"/>
              <a:ext cx="172" cy="126"/>
            </a:xfrm>
            <a:custGeom>
              <a:avLst/>
              <a:gdLst>
                <a:gd name="T0" fmla="*/ 16 w 24"/>
                <a:gd name="T1" fmla="*/ 0 h 19"/>
                <a:gd name="T2" fmla="*/ 15 w 24"/>
                <a:gd name="T3" fmla="*/ 0 h 19"/>
                <a:gd name="T4" fmla="*/ 16 w 24"/>
                <a:gd name="T5" fmla="*/ 5 h 19"/>
                <a:gd name="T6" fmla="*/ 0 w 24"/>
                <a:gd name="T7" fmla="*/ 5 h 19"/>
                <a:gd name="T8" fmla="*/ 0 w 24"/>
                <a:gd name="T9" fmla="*/ 14 h 19"/>
                <a:gd name="T10" fmla="*/ 16 w 24"/>
                <a:gd name="T11" fmla="*/ 14 h 19"/>
                <a:gd name="T12" fmla="*/ 15 w 24"/>
                <a:gd name="T13" fmla="*/ 19 h 19"/>
                <a:gd name="T14" fmla="*/ 24 w 24"/>
                <a:gd name="T15" fmla="*/ 9 h 19"/>
                <a:gd name="T16" fmla="*/ 24 w 24"/>
                <a:gd name="T17" fmla="*/ 9 h 19"/>
                <a:gd name="T18" fmla="*/ 24 w 24"/>
                <a:gd name="T19" fmla="*/ 9 h 19"/>
                <a:gd name="T20" fmla="*/ 16 w 2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9">
                  <a:moveTo>
                    <a:pt x="16" y="0"/>
                  </a:moveTo>
                  <a:cubicBezTo>
                    <a:pt x="16" y="0"/>
                    <a:pt x="15" y="0"/>
                    <a:pt x="15" y="0"/>
                  </a:cubicBezTo>
                  <a:cubicBezTo>
                    <a:pt x="15" y="0"/>
                    <a:pt x="16" y="5"/>
                    <a:pt x="16" y="5"/>
                  </a:cubicBezTo>
                  <a:cubicBezTo>
                    <a:pt x="16" y="5"/>
                    <a:pt x="1" y="5"/>
                    <a:pt x="0" y="5"/>
                  </a:cubicBezTo>
                  <a:cubicBezTo>
                    <a:pt x="0" y="5"/>
                    <a:pt x="0" y="13"/>
                    <a:pt x="0" y="14"/>
                  </a:cubicBezTo>
                  <a:cubicBezTo>
                    <a:pt x="1" y="14"/>
                    <a:pt x="16" y="14"/>
                    <a:pt x="16" y="14"/>
                  </a:cubicBezTo>
                  <a:cubicBezTo>
                    <a:pt x="16" y="14"/>
                    <a:pt x="14" y="18"/>
                    <a:pt x="15" y="19"/>
                  </a:cubicBezTo>
                  <a:cubicBezTo>
                    <a:pt x="16" y="19"/>
                    <a:pt x="23" y="14"/>
                    <a:pt x="24" y="9"/>
                  </a:cubicBezTo>
                  <a:lnTo>
                    <a:pt x="24" y="9"/>
                  </a:lnTo>
                  <a:cubicBezTo>
                    <a:pt x="24" y="9"/>
                    <a:pt x="24" y="9"/>
                    <a:pt x="24" y="9"/>
                  </a:cubicBezTo>
                  <a:cubicBezTo>
                    <a:pt x="23" y="5"/>
                    <a:pt x="17" y="0"/>
                    <a:pt x="1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2379"/>
            <p:cNvSpPr>
              <a:spLocks noChangeArrowheads="1"/>
            </p:cNvSpPr>
            <p:nvPr/>
          </p:nvSpPr>
          <p:spPr bwMode="auto">
            <a:xfrm>
              <a:off x="2905" y="2498"/>
              <a:ext cx="113" cy="1047"/>
            </a:xfrm>
            <a:prstGeom prst="rect">
              <a:avLst/>
            </a:prstGeom>
            <a:solidFill>
              <a:srgbClr val="6DBF96"/>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97" name="Rectangle 2380"/>
            <p:cNvSpPr>
              <a:spLocks noChangeArrowheads="1"/>
            </p:cNvSpPr>
            <p:nvPr/>
          </p:nvSpPr>
          <p:spPr bwMode="auto">
            <a:xfrm rot="16200000">
              <a:off x="2836" y="2987"/>
              <a:ext cx="245"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OF-EX</a:t>
              </a:r>
              <a:endParaRPr kumimoji="0" lang="en-US" sz="1200" b="0" i="0" u="none" strike="noStrike" cap="none" normalizeH="0" baseline="0" dirty="0" smtClean="0">
                <a:ln>
                  <a:noFill/>
                </a:ln>
                <a:solidFill>
                  <a:schemeClr val="tx1"/>
                </a:solidFill>
                <a:effectLst/>
                <a:latin typeface="Arial" pitchFamily="34" charset="0"/>
              </a:endParaRPr>
            </a:p>
          </p:txBody>
        </p:sp>
        <p:sp>
          <p:nvSpPr>
            <p:cNvPr id="4899" name="Freeform 2382"/>
            <p:cNvSpPr>
              <a:spLocks/>
            </p:cNvSpPr>
            <p:nvPr/>
          </p:nvSpPr>
          <p:spPr bwMode="auto">
            <a:xfrm>
              <a:off x="2539" y="2892"/>
              <a:ext cx="371" cy="119"/>
            </a:xfrm>
            <a:custGeom>
              <a:avLst/>
              <a:gdLst>
                <a:gd name="T0" fmla="*/ 37 w 56"/>
                <a:gd name="T1" fmla="*/ 0 h 18"/>
                <a:gd name="T2" fmla="*/ 37 w 56"/>
                <a:gd name="T3" fmla="*/ 0 h 18"/>
                <a:gd name="T4" fmla="*/ 38 w 56"/>
                <a:gd name="T5" fmla="*/ 5 h 18"/>
                <a:gd name="T6" fmla="*/ 2 w 56"/>
                <a:gd name="T7" fmla="*/ 5 h 18"/>
                <a:gd name="T8" fmla="*/ 2 w 56"/>
                <a:gd name="T9" fmla="*/ 13 h 18"/>
                <a:gd name="T10" fmla="*/ 38 w 56"/>
                <a:gd name="T11" fmla="*/ 13 h 18"/>
                <a:gd name="T12" fmla="*/ 37 w 56"/>
                <a:gd name="T13" fmla="*/ 18 h 18"/>
                <a:gd name="T14" fmla="*/ 56 w 56"/>
                <a:gd name="T15" fmla="*/ 9 h 18"/>
                <a:gd name="T16" fmla="*/ 56 w 56"/>
                <a:gd name="T17" fmla="*/ 9 h 18"/>
                <a:gd name="T18" fmla="*/ 56 w 56"/>
                <a:gd name="T19" fmla="*/ 9 h 18"/>
                <a:gd name="T20" fmla="*/ 37 w 56"/>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18">
                  <a:moveTo>
                    <a:pt x="37" y="0"/>
                  </a:moveTo>
                  <a:cubicBezTo>
                    <a:pt x="37" y="0"/>
                    <a:pt x="37" y="0"/>
                    <a:pt x="37" y="0"/>
                  </a:cubicBezTo>
                  <a:cubicBezTo>
                    <a:pt x="35" y="0"/>
                    <a:pt x="38" y="5"/>
                    <a:pt x="38" y="5"/>
                  </a:cubicBezTo>
                  <a:cubicBezTo>
                    <a:pt x="38" y="5"/>
                    <a:pt x="3" y="4"/>
                    <a:pt x="2" y="5"/>
                  </a:cubicBezTo>
                  <a:cubicBezTo>
                    <a:pt x="0" y="5"/>
                    <a:pt x="0" y="13"/>
                    <a:pt x="2" y="13"/>
                  </a:cubicBezTo>
                  <a:cubicBezTo>
                    <a:pt x="3" y="13"/>
                    <a:pt x="38" y="13"/>
                    <a:pt x="38" y="13"/>
                  </a:cubicBezTo>
                  <a:cubicBezTo>
                    <a:pt x="38" y="13"/>
                    <a:pt x="35" y="17"/>
                    <a:pt x="37" y="18"/>
                  </a:cubicBezTo>
                  <a:cubicBezTo>
                    <a:pt x="39" y="18"/>
                    <a:pt x="55" y="13"/>
                    <a:pt x="56" y="9"/>
                  </a:cubicBezTo>
                  <a:lnTo>
                    <a:pt x="56" y="9"/>
                  </a:lnTo>
                  <a:cubicBezTo>
                    <a:pt x="56" y="9"/>
                    <a:pt x="56" y="9"/>
                    <a:pt x="56" y="9"/>
                  </a:cubicBezTo>
                  <a:cubicBezTo>
                    <a:pt x="55" y="5"/>
                    <a:pt x="40" y="0"/>
                    <a:pt x="37"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Freeform 2385"/>
            <p:cNvSpPr>
              <a:spLocks/>
            </p:cNvSpPr>
            <p:nvPr/>
          </p:nvSpPr>
          <p:spPr bwMode="auto">
            <a:xfrm>
              <a:off x="2680" y="3101"/>
              <a:ext cx="92" cy="258"/>
            </a:xfrm>
            <a:custGeom>
              <a:avLst/>
              <a:gdLst>
                <a:gd name="T0" fmla="*/ 0 w 14"/>
                <a:gd name="T1" fmla="*/ 0 h 39"/>
                <a:gd name="T2" fmla="*/ 0 w 14"/>
                <a:gd name="T3" fmla="*/ 39 h 39"/>
                <a:gd name="T4" fmla="*/ 14 w 14"/>
                <a:gd name="T5" fmla="*/ 31 h 39"/>
                <a:gd name="T6" fmla="*/ 14 w 14"/>
                <a:gd name="T7" fmla="*/ 7 h 39"/>
                <a:gd name="T8" fmla="*/ 0 w 14"/>
                <a:gd name="T9" fmla="*/ 0 h 39"/>
              </a:gdLst>
              <a:ahLst/>
              <a:cxnLst>
                <a:cxn ang="0">
                  <a:pos x="T0" y="T1"/>
                </a:cxn>
                <a:cxn ang="0">
                  <a:pos x="T2" y="T3"/>
                </a:cxn>
                <a:cxn ang="0">
                  <a:pos x="T4" y="T5"/>
                </a:cxn>
                <a:cxn ang="0">
                  <a:pos x="T6" y="T7"/>
                </a:cxn>
                <a:cxn ang="0">
                  <a:pos x="T8" y="T9"/>
                </a:cxn>
              </a:cxnLst>
              <a:rect l="0" t="0" r="r" b="b"/>
              <a:pathLst>
                <a:path w="14" h="39">
                  <a:moveTo>
                    <a:pt x="0" y="0"/>
                  </a:moveTo>
                  <a:lnTo>
                    <a:pt x="0" y="39"/>
                  </a:lnTo>
                  <a:lnTo>
                    <a:pt x="14" y="31"/>
                  </a:lnTo>
                  <a:lnTo>
                    <a:pt x="14" y="7"/>
                  </a:lnTo>
                  <a:lnTo>
                    <a:pt x="0" y="0"/>
                  </a:lnTo>
                  <a:close/>
                </a:path>
              </a:pathLst>
            </a:custGeom>
            <a:solidFill>
              <a:srgbClr val="D9BDC9"/>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03" name="Freeform 2386"/>
            <p:cNvSpPr>
              <a:spLocks/>
            </p:cNvSpPr>
            <p:nvPr/>
          </p:nvSpPr>
          <p:spPr bwMode="auto">
            <a:xfrm>
              <a:off x="2527" y="3061"/>
              <a:ext cx="139" cy="106"/>
            </a:xfrm>
            <a:custGeom>
              <a:avLst/>
              <a:gdLst>
                <a:gd name="T0" fmla="*/ 0 w 21"/>
                <a:gd name="T1" fmla="*/ 0 h 16"/>
                <a:gd name="T2" fmla="*/ 8 w 21"/>
                <a:gd name="T3" fmla="*/ 0 h 16"/>
                <a:gd name="T4" fmla="*/ 8 w 21"/>
                <a:gd name="T5" fmla="*/ 16 h 16"/>
                <a:gd name="T6" fmla="*/ 21 w 21"/>
                <a:gd name="T7" fmla="*/ 16 h 16"/>
              </a:gdLst>
              <a:ahLst/>
              <a:cxnLst>
                <a:cxn ang="0">
                  <a:pos x="T0" y="T1"/>
                </a:cxn>
                <a:cxn ang="0">
                  <a:pos x="T2" y="T3"/>
                </a:cxn>
                <a:cxn ang="0">
                  <a:pos x="T4" y="T5"/>
                </a:cxn>
                <a:cxn ang="0">
                  <a:pos x="T6" y="T7"/>
                </a:cxn>
              </a:cxnLst>
              <a:rect l="0" t="0" r="r" b="b"/>
              <a:pathLst>
                <a:path w="21" h="16">
                  <a:moveTo>
                    <a:pt x="0" y="0"/>
                  </a:moveTo>
                  <a:lnTo>
                    <a:pt x="8" y="0"/>
                  </a:lnTo>
                  <a:lnTo>
                    <a:pt x="8" y="16"/>
                  </a:lnTo>
                  <a:lnTo>
                    <a:pt x="21" y="16"/>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4" name="Freeform 2387"/>
            <p:cNvSpPr>
              <a:spLocks/>
            </p:cNvSpPr>
            <p:nvPr/>
          </p:nvSpPr>
          <p:spPr bwMode="auto">
            <a:xfrm>
              <a:off x="2620" y="3147"/>
              <a:ext cx="60" cy="33"/>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05" name="Line 2388"/>
            <p:cNvSpPr>
              <a:spLocks noChangeShapeType="1"/>
            </p:cNvSpPr>
            <p:nvPr/>
          </p:nvSpPr>
          <p:spPr bwMode="auto">
            <a:xfrm>
              <a:off x="2560" y="3320"/>
              <a:ext cx="113" cy="0"/>
            </a:xfrm>
            <a:prstGeom prst="line">
              <a:avLst/>
            </a:prstGeom>
            <a:noFill/>
            <a:ln w="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6" name="Freeform 2389"/>
            <p:cNvSpPr>
              <a:spLocks/>
            </p:cNvSpPr>
            <p:nvPr/>
          </p:nvSpPr>
          <p:spPr bwMode="auto">
            <a:xfrm>
              <a:off x="2627" y="3306"/>
              <a:ext cx="53" cy="27"/>
            </a:xfrm>
            <a:custGeom>
              <a:avLst/>
              <a:gdLst>
                <a:gd name="T0" fmla="*/ 2 w 8"/>
                <a:gd name="T1" fmla="*/ 2 h 4"/>
                <a:gd name="T2" fmla="*/ 0 w 8"/>
                <a:gd name="T3" fmla="*/ 4 h 4"/>
                <a:gd name="T4" fmla="*/ 8 w 8"/>
                <a:gd name="T5" fmla="*/ 2 h 4"/>
                <a:gd name="T6" fmla="*/ 0 w 8"/>
                <a:gd name="T7" fmla="*/ 0 h 4"/>
                <a:gd name="T8" fmla="*/ 2 w 8"/>
                <a:gd name="T9" fmla="*/ 2 h 4"/>
              </a:gdLst>
              <a:ahLst/>
              <a:cxnLst>
                <a:cxn ang="0">
                  <a:pos x="T0" y="T1"/>
                </a:cxn>
                <a:cxn ang="0">
                  <a:pos x="T2" y="T3"/>
                </a:cxn>
                <a:cxn ang="0">
                  <a:pos x="T4" y="T5"/>
                </a:cxn>
                <a:cxn ang="0">
                  <a:pos x="T6" y="T7"/>
                </a:cxn>
                <a:cxn ang="0">
                  <a:pos x="T8" y="T9"/>
                </a:cxn>
              </a:cxnLst>
              <a:rect l="0" t="0" r="r" b="b"/>
              <a:pathLst>
                <a:path w="8" h="4">
                  <a:moveTo>
                    <a:pt x="2" y="2"/>
                  </a:moveTo>
                  <a:lnTo>
                    <a:pt x="0" y="4"/>
                  </a:lnTo>
                  <a:lnTo>
                    <a:pt x="8"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07" name="Freeform 2390"/>
            <p:cNvSpPr>
              <a:spLocks/>
            </p:cNvSpPr>
            <p:nvPr/>
          </p:nvSpPr>
          <p:spPr bwMode="auto">
            <a:xfrm>
              <a:off x="2593" y="3320"/>
              <a:ext cx="299" cy="79"/>
            </a:xfrm>
            <a:custGeom>
              <a:avLst/>
              <a:gdLst>
                <a:gd name="T0" fmla="*/ 0 w 45"/>
                <a:gd name="T1" fmla="*/ 0 h 12"/>
                <a:gd name="T2" fmla="*/ 0 w 45"/>
                <a:gd name="T3" fmla="*/ 12 h 12"/>
                <a:gd name="T4" fmla="*/ 45 w 45"/>
                <a:gd name="T5" fmla="*/ 12 h 12"/>
              </a:gdLst>
              <a:ahLst/>
              <a:cxnLst>
                <a:cxn ang="0">
                  <a:pos x="T0" y="T1"/>
                </a:cxn>
                <a:cxn ang="0">
                  <a:pos x="T2" y="T3"/>
                </a:cxn>
                <a:cxn ang="0">
                  <a:pos x="T4" y="T5"/>
                </a:cxn>
              </a:cxnLst>
              <a:rect l="0" t="0" r="r" b="b"/>
              <a:pathLst>
                <a:path w="45" h="12">
                  <a:moveTo>
                    <a:pt x="0" y="0"/>
                  </a:moveTo>
                  <a:lnTo>
                    <a:pt x="0" y="12"/>
                  </a:lnTo>
                  <a:lnTo>
                    <a:pt x="45" y="12"/>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8" name="Freeform 2391"/>
            <p:cNvSpPr>
              <a:spLocks/>
            </p:cNvSpPr>
            <p:nvPr/>
          </p:nvSpPr>
          <p:spPr bwMode="auto">
            <a:xfrm>
              <a:off x="2845" y="3386"/>
              <a:ext cx="53" cy="26"/>
            </a:xfrm>
            <a:custGeom>
              <a:avLst/>
              <a:gdLst>
                <a:gd name="T0" fmla="*/ 2 w 8"/>
                <a:gd name="T1" fmla="*/ 2 h 4"/>
                <a:gd name="T2" fmla="*/ 0 w 8"/>
                <a:gd name="T3" fmla="*/ 4 h 4"/>
                <a:gd name="T4" fmla="*/ 8 w 8"/>
                <a:gd name="T5" fmla="*/ 2 h 4"/>
                <a:gd name="T6" fmla="*/ 0 w 8"/>
                <a:gd name="T7" fmla="*/ 0 h 4"/>
                <a:gd name="T8" fmla="*/ 2 w 8"/>
                <a:gd name="T9" fmla="*/ 2 h 4"/>
              </a:gdLst>
              <a:ahLst/>
              <a:cxnLst>
                <a:cxn ang="0">
                  <a:pos x="T0" y="T1"/>
                </a:cxn>
                <a:cxn ang="0">
                  <a:pos x="T2" y="T3"/>
                </a:cxn>
                <a:cxn ang="0">
                  <a:pos x="T4" y="T5"/>
                </a:cxn>
                <a:cxn ang="0">
                  <a:pos x="T6" y="T7"/>
                </a:cxn>
                <a:cxn ang="0">
                  <a:pos x="T8" y="T9"/>
                </a:cxn>
              </a:cxnLst>
              <a:rect l="0" t="0" r="r" b="b"/>
              <a:pathLst>
                <a:path w="8" h="4">
                  <a:moveTo>
                    <a:pt x="2" y="2"/>
                  </a:moveTo>
                  <a:lnTo>
                    <a:pt x="0" y="4"/>
                  </a:lnTo>
                  <a:lnTo>
                    <a:pt x="8"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09" name="Line 2392"/>
            <p:cNvSpPr>
              <a:spLocks noChangeShapeType="1"/>
            </p:cNvSpPr>
            <p:nvPr/>
          </p:nvSpPr>
          <p:spPr bwMode="auto">
            <a:xfrm>
              <a:off x="2779" y="3227"/>
              <a:ext cx="106" cy="0"/>
            </a:xfrm>
            <a:prstGeom prst="line">
              <a:avLst/>
            </a:prstGeom>
            <a:noFill/>
            <a:ln w="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0" name="Freeform 2393"/>
            <p:cNvSpPr>
              <a:spLocks/>
            </p:cNvSpPr>
            <p:nvPr/>
          </p:nvSpPr>
          <p:spPr bwMode="auto">
            <a:xfrm>
              <a:off x="2839" y="3207"/>
              <a:ext cx="59" cy="33"/>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1" name="Line 2394"/>
            <p:cNvSpPr>
              <a:spLocks noChangeShapeType="1"/>
            </p:cNvSpPr>
            <p:nvPr/>
          </p:nvSpPr>
          <p:spPr bwMode="auto">
            <a:xfrm>
              <a:off x="2554" y="3498"/>
              <a:ext cx="338" cy="0"/>
            </a:xfrm>
            <a:prstGeom prst="line">
              <a:avLst/>
            </a:prstGeom>
            <a:noFill/>
            <a:ln w="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2" name="Freeform 2395"/>
            <p:cNvSpPr>
              <a:spLocks/>
            </p:cNvSpPr>
            <p:nvPr/>
          </p:nvSpPr>
          <p:spPr bwMode="auto">
            <a:xfrm>
              <a:off x="2845" y="3485"/>
              <a:ext cx="60" cy="33"/>
            </a:xfrm>
            <a:custGeom>
              <a:avLst/>
              <a:gdLst>
                <a:gd name="T0" fmla="*/ 2 w 9"/>
                <a:gd name="T1" fmla="*/ 2 h 5"/>
                <a:gd name="T2" fmla="*/ 0 w 9"/>
                <a:gd name="T3" fmla="*/ 5 h 5"/>
                <a:gd name="T4" fmla="*/ 9 w 9"/>
                <a:gd name="T5" fmla="*/ 2 h 5"/>
                <a:gd name="T6" fmla="*/ 0 w 9"/>
                <a:gd name="T7" fmla="*/ 0 h 5"/>
                <a:gd name="T8" fmla="*/ 2 w 9"/>
                <a:gd name="T9" fmla="*/ 2 h 5"/>
              </a:gdLst>
              <a:ahLst/>
              <a:cxnLst>
                <a:cxn ang="0">
                  <a:pos x="T0" y="T1"/>
                </a:cxn>
                <a:cxn ang="0">
                  <a:pos x="T2" y="T3"/>
                </a:cxn>
                <a:cxn ang="0">
                  <a:pos x="T4" y="T5"/>
                </a:cxn>
                <a:cxn ang="0">
                  <a:pos x="T6" y="T7"/>
                </a:cxn>
                <a:cxn ang="0">
                  <a:pos x="T8" y="T9"/>
                </a:cxn>
              </a:cxnLst>
              <a:rect l="0" t="0" r="r" b="b"/>
              <a:pathLst>
                <a:path w="9" h="5">
                  <a:moveTo>
                    <a:pt x="2" y="2"/>
                  </a:moveTo>
                  <a:lnTo>
                    <a:pt x="0" y="5"/>
                  </a:lnTo>
                  <a:lnTo>
                    <a:pt x="9"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3" name="Rectangle 2396"/>
            <p:cNvSpPr>
              <a:spLocks noChangeArrowheads="1"/>
            </p:cNvSpPr>
            <p:nvPr/>
          </p:nvSpPr>
          <p:spPr bwMode="auto">
            <a:xfrm>
              <a:off x="2395" y="3260"/>
              <a:ext cx="139" cy="119"/>
            </a:xfrm>
            <a:prstGeom prst="rect">
              <a:avLst/>
            </a:prstGeom>
            <a:solidFill>
              <a:srgbClr val="D9BDC9"/>
            </a:solidFill>
            <a:ln w="0">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14" name="Rectangle 2397"/>
            <p:cNvSpPr>
              <a:spLocks noChangeArrowheads="1"/>
            </p:cNvSpPr>
            <p:nvPr/>
          </p:nvSpPr>
          <p:spPr bwMode="auto">
            <a:xfrm>
              <a:off x="2405" y="3275"/>
              <a:ext cx="14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82B"/>
                  </a:solidFill>
                  <a:effectLst/>
                  <a:latin typeface="ArialMT" charset="0"/>
                </a:rPr>
                <a:t>op2</a:t>
              </a:r>
              <a:endParaRPr kumimoji="0" lang="en-US" sz="1800" b="0" i="0" u="none" strike="noStrike" cap="none" normalizeH="0" baseline="0" dirty="0" smtClean="0">
                <a:ln>
                  <a:noFill/>
                </a:ln>
                <a:solidFill>
                  <a:schemeClr val="tx1"/>
                </a:solidFill>
                <a:effectLst/>
                <a:latin typeface="Arial" pitchFamily="34" charset="0"/>
              </a:endParaRPr>
            </a:p>
          </p:txBody>
        </p:sp>
        <p:sp>
          <p:nvSpPr>
            <p:cNvPr id="4915" name="Rectangle 2398"/>
            <p:cNvSpPr>
              <a:spLocks noChangeArrowheads="1"/>
            </p:cNvSpPr>
            <p:nvPr/>
          </p:nvSpPr>
          <p:spPr bwMode="auto">
            <a:xfrm>
              <a:off x="2401" y="3432"/>
              <a:ext cx="133" cy="119"/>
            </a:xfrm>
            <a:prstGeom prst="rect">
              <a:avLst/>
            </a:prstGeom>
            <a:solidFill>
              <a:srgbClr val="D9BDC9"/>
            </a:solidFill>
            <a:ln w="0">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16" name="Rectangle 2399"/>
            <p:cNvSpPr>
              <a:spLocks noChangeArrowheads="1"/>
            </p:cNvSpPr>
            <p:nvPr/>
          </p:nvSpPr>
          <p:spPr bwMode="auto">
            <a:xfrm>
              <a:off x="2400" y="3450"/>
              <a:ext cx="142"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82B"/>
                  </a:solidFill>
                  <a:effectLst/>
                  <a:latin typeface="ArialMT" charset="0"/>
                </a:rPr>
                <a:t>op1</a:t>
              </a:r>
              <a:endParaRPr kumimoji="0" lang="en-US" sz="1800" b="0" i="0" u="none" strike="noStrike" cap="none" normalizeH="0" baseline="0" dirty="0" smtClean="0">
                <a:ln>
                  <a:noFill/>
                </a:ln>
                <a:solidFill>
                  <a:schemeClr val="tx1"/>
                </a:solidFill>
                <a:effectLst/>
                <a:latin typeface="Arial" pitchFamily="34" charset="0"/>
              </a:endParaRPr>
            </a:p>
          </p:txBody>
        </p:sp>
        <p:sp>
          <p:nvSpPr>
            <p:cNvPr id="4917" name="Rectangle 2400"/>
            <p:cNvSpPr>
              <a:spLocks noChangeArrowheads="1"/>
            </p:cNvSpPr>
            <p:nvPr/>
          </p:nvSpPr>
          <p:spPr bwMode="auto">
            <a:xfrm>
              <a:off x="3170" y="3107"/>
              <a:ext cx="477" cy="332"/>
            </a:xfrm>
            <a:prstGeom prst="rect">
              <a:avLst/>
            </a:prstGeom>
            <a:solidFill>
              <a:srgbClr val="F0D8C2"/>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8" name="Rectangle 2401"/>
            <p:cNvSpPr>
              <a:spLocks noChangeArrowheads="1"/>
            </p:cNvSpPr>
            <p:nvPr/>
          </p:nvSpPr>
          <p:spPr bwMode="auto">
            <a:xfrm>
              <a:off x="3330" y="3177"/>
              <a:ext cx="23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ALU</a:t>
              </a:r>
              <a:endParaRPr kumimoji="0" lang="en-US" sz="1800" b="0" i="0" u="none" strike="noStrike" cap="none" normalizeH="0" baseline="0" smtClean="0">
                <a:ln>
                  <a:noFill/>
                </a:ln>
                <a:solidFill>
                  <a:schemeClr val="tx1"/>
                </a:solidFill>
                <a:effectLst/>
                <a:latin typeface="Arial" pitchFamily="34" charset="0"/>
              </a:endParaRPr>
            </a:p>
          </p:txBody>
        </p:sp>
        <p:sp>
          <p:nvSpPr>
            <p:cNvPr id="4919" name="Rectangle 2402"/>
            <p:cNvSpPr>
              <a:spLocks noChangeArrowheads="1"/>
            </p:cNvSpPr>
            <p:nvPr/>
          </p:nvSpPr>
          <p:spPr bwMode="auto">
            <a:xfrm>
              <a:off x="3329" y="3266"/>
              <a:ext cx="201"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4920" name="Rectangle 2403"/>
            <p:cNvSpPr>
              <a:spLocks noChangeArrowheads="1"/>
            </p:cNvSpPr>
            <p:nvPr/>
          </p:nvSpPr>
          <p:spPr bwMode="auto">
            <a:xfrm>
              <a:off x="3183" y="2518"/>
              <a:ext cx="484" cy="311"/>
            </a:xfrm>
            <a:prstGeom prst="rect">
              <a:avLst/>
            </a:prstGeom>
            <a:solidFill>
              <a:srgbClr val="9FC9D6"/>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21" name="Rectangle 2404"/>
            <p:cNvSpPr>
              <a:spLocks noChangeArrowheads="1"/>
            </p:cNvSpPr>
            <p:nvPr/>
          </p:nvSpPr>
          <p:spPr bwMode="auto">
            <a:xfrm>
              <a:off x="3267" y="2561"/>
              <a:ext cx="32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Branch</a:t>
              </a:r>
              <a:endParaRPr kumimoji="0" lang="en-US" sz="1800" b="0" i="0" u="none" strike="noStrike" cap="none" normalizeH="0" baseline="0" smtClean="0">
                <a:ln>
                  <a:noFill/>
                </a:ln>
                <a:solidFill>
                  <a:schemeClr val="tx1"/>
                </a:solidFill>
                <a:effectLst/>
                <a:latin typeface="Arial" pitchFamily="34" charset="0"/>
              </a:endParaRPr>
            </a:p>
          </p:txBody>
        </p:sp>
        <p:sp>
          <p:nvSpPr>
            <p:cNvPr id="4922" name="Rectangle 2405"/>
            <p:cNvSpPr>
              <a:spLocks noChangeArrowheads="1"/>
            </p:cNvSpPr>
            <p:nvPr/>
          </p:nvSpPr>
          <p:spPr bwMode="auto">
            <a:xfrm>
              <a:off x="3331" y="2665"/>
              <a:ext cx="19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4923" name="Freeform 2406"/>
            <p:cNvSpPr>
              <a:spLocks/>
            </p:cNvSpPr>
            <p:nvPr/>
          </p:nvSpPr>
          <p:spPr bwMode="auto">
            <a:xfrm>
              <a:off x="3210" y="2902"/>
              <a:ext cx="397" cy="113"/>
            </a:xfrm>
            <a:custGeom>
              <a:avLst/>
              <a:gdLst>
                <a:gd name="T0" fmla="*/ 8 w 60"/>
                <a:gd name="T1" fmla="*/ 0 h 17"/>
                <a:gd name="T2" fmla="*/ 52 w 60"/>
                <a:gd name="T3" fmla="*/ 0 h 17"/>
                <a:gd name="T4" fmla="*/ 60 w 60"/>
                <a:gd name="T5" fmla="*/ 8 h 17"/>
                <a:gd name="T6" fmla="*/ 52 w 60"/>
                <a:gd name="T7" fmla="*/ 17 h 17"/>
                <a:gd name="T8" fmla="*/ 8 w 60"/>
                <a:gd name="T9" fmla="*/ 17 h 17"/>
                <a:gd name="T10" fmla="*/ 0 w 60"/>
                <a:gd name="T11" fmla="*/ 8 h 17"/>
                <a:gd name="T12" fmla="*/ 8 w 6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60" h="17">
                  <a:moveTo>
                    <a:pt x="8" y="0"/>
                  </a:moveTo>
                  <a:lnTo>
                    <a:pt x="52" y="0"/>
                  </a:lnTo>
                  <a:cubicBezTo>
                    <a:pt x="56" y="0"/>
                    <a:pt x="60" y="4"/>
                    <a:pt x="60" y="8"/>
                  </a:cubicBezTo>
                  <a:cubicBezTo>
                    <a:pt x="60" y="13"/>
                    <a:pt x="56" y="17"/>
                    <a:pt x="52" y="17"/>
                  </a:cubicBezTo>
                  <a:lnTo>
                    <a:pt x="8" y="17"/>
                  </a:lnTo>
                  <a:cubicBezTo>
                    <a:pt x="3" y="17"/>
                    <a:pt x="0" y="13"/>
                    <a:pt x="0" y="8"/>
                  </a:cubicBezTo>
                  <a:cubicBezTo>
                    <a:pt x="0" y="4"/>
                    <a:pt x="3" y="0"/>
                    <a:pt x="8" y="0"/>
                  </a:cubicBezTo>
                  <a:close/>
                </a:path>
              </a:pathLst>
            </a:custGeom>
            <a:solidFill>
              <a:srgbClr val="6DBF96"/>
            </a:solidFill>
            <a:ln w="0">
              <a:solidFill>
                <a:srgbClr val="3A257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24" name="Rectangle 2407"/>
            <p:cNvSpPr>
              <a:spLocks noChangeArrowheads="1"/>
            </p:cNvSpPr>
            <p:nvPr/>
          </p:nvSpPr>
          <p:spPr bwMode="auto">
            <a:xfrm>
              <a:off x="3277" y="2892"/>
              <a:ext cx="22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82B"/>
                  </a:solidFill>
                  <a:effectLst/>
                  <a:latin typeface="ArialMT" charset="0"/>
                </a:rPr>
                <a:t>flags</a:t>
              </a:r>
              <a:endParaRPr kumimoji="0" lang="en-US" sz="1800" b="0" i="0" u="none" strike="noStrike" cap="none" normalizeH="0" baseline="0" dirty="0" smtClean="0">
                <a:ln>
                  <a:noFill/>
                </a:ln>
                <a:solidFill>
                  <a:schemeClr val="tx1"/>
                </a:solidFill>
                <a:effectLst/>
                <a:latin typeface="Arial" pitchFamily="34" charset="0"/>
              </a:endParaRPr>
            </a:p>
          </p:txBody>
        </p:sp>
        <p:sp>
          <p:nvSpPr>
            <p:cNvPr id="4926" name="Freeform 2409"/>
            <p:cNvSpPr>
              <a:spLocks/>
            </p:cNvSpPr>
            <p:nvPr/>
          </p:nvSpPr>
          <p:spPr bwMode="auto">
            <a:xfrm>
              <a:off x="3355" y="2826"/>
              <a:ext cx="106" cy="72"/>
            </a:xfrm>
            <a:custGeom>
              <a:avLst/>
              <a:gdLst>
                <a:gd name="T0" fmla="*/ 0 w 16"/>
                <a:gd name="T1" fmla="*/ 4 h 11"/>
                <a:gd name="T2" fmla="*/ 0 w 16"/>
                <a:gd name="T3" fmla="*/ 4 h 11"/>
                <a:gd name="T4" fmla="*/ 4 w 16"/>
                <a:gd name="T5" fmla="*/ 3 h 11"/>
                <a:gd name="T6" fmla="*/ 4 w 16"/>
                <a:gd name="T7" fmla="*/ 11 h 11"/>
                <a:gd name="T8" fmla="*/ 11 w 16"/>
                <a:gd name="T9" fmla="*/ 11 h 11"/>
                <a:gd name="T10" fmla="*/ 11 w 16"/>
                <a:gd name="T11" fmla="*/ 3 h 11"/>
                <a:gd name="T12" fmla="*/ 15 w 16"/>
                <a:gd name="T13" fmla="*/ 4 h 11"/>
                <a:gd name="T14" fmla="*/ 8 w 16"/>
                <a:gd name="T15" fmla="*/ 0 h 11"/>
                <a:gd name="T16" fmla="*/ 8 w 16"/>
                <a:gd name="T17" fmla="*/ 0 h 11"/>
                <a:gd name="T18" fmla="*/ 0 w 16"/>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0" y="4"/>
                  </a:moveTo>
                  <a:cubicBezTo>
                    <a:pt x="0" y="4"/>
                    <a:pt x="0" y="4"/>
                    <a:pt x="0" y="4"/>
                  </a:cubicBezTo>
                  <a:cubicBezTo>
                    <a:pt x="0" y="4"/>
                    <a:pt x="4" y="3"/>
                    <a:pt x="4" y="3"/>
                  </a:cubicBezTo>
                  <a:cubicBezTo>
                    <a:pt x="4" y="3"/>
                    <a:pt x="4" y="11"/>
                    <a:pt x="4" y="11"/>
                  </a:cubicBezTo>
                  <a:cubicBezTo>
                    <a:pt x="4" y="11"/>
                    <a:pt x="11" y="11"/>
                    <a:pt x="11" y="11"/>
                  </a:cubicBezTo>
                  <a:cubicBezTo>
                    <a:pt x="12" y="11"/>
                    <a:pt x="11" y="3"/>
                    <a:pt x="11" y="3"/>
                  </a:cubicBezTo>
                  <a:cubicBezTo>
                    <a:pt x="11" y="3"/>
                    <a:pt x="15" y="4"/>
                    <a:pt x="15" y="4"/>
                  </a:cubicBezTo>
                  <a:cubicBezTo>
                    <a:pt x="16" y="3"/>
                    <a:pt x="11" y="0"/>
                    <a:pt x="8" y="0"/>
                  </a:cubicBezTo>
                  <a:cubicBezTo>
                    <a:pt x="8" y="0"/>
                    <a:pt x="8" y="0"/>
                    <a:pt x="8" y="0"/>
                  </a:cubicBezTo>
                  <a:cubicBezTo>
                    <a:pt x="4" y="0"/>
                    <a:pt x="0" y="3"/>
                    <a:pt x="0" y="4"/>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Freeform 2413"/>
            <p:cNvSpPr>
              <a:spLocks/>
            </p:cNvSpPr>
            <p:nvPr/>
          </p:nvSpPr>
          <p:spPr bwMode="auto">
            <a:xfrm>
              <a:off x="3358" y="3016"/>
              <a:ext cx="99" cy="90"/>
            </a:xfrm>
            <a:custGeom>
              <a:avLst/>
              <a:gdLst>
                <a:gd name="T0" fmla="*/ 0 w 15"/>
                <a:gd name="T1" fmla="*/ 4 h 12"/>
                <a:gd name="T2" fmla="*/ 0 w 15"/>
                <a:gd name="T3" fmla="*/ 4 h 12"/>
                <a:gd name="T4" fmla="*/ 4 w 15"/>
                <a:gd name="T5" fmla="*/ 4 h 12"/>
                <a:gd name="T6" fmla="*/ 4 w 15"/>
                <a:gd name="T7" fmla="*/ 12 h 12"/>
                <a:gd name="T8" fmla="*/ 11 w 15"/>
                <a:gd name="T9" fmla="*/ 12 h 12"/>
                <a:gd name="T10" fmla="*/ 11 w 15"/>
                <a:gd name="T11" fmla="*/ 4 h 12"/>
                <a:gd name="T12" fmla="*/ 15 w 15"/>
                <a:gd name="T13" fmla="*/ 4 h 12"/>
                <a:gd name="T14" fmla="*/ 7 w 15"/>
                <a:gd name="T15" fmla="*/ 0 h 12"/>
                <a:gd name="T16" fmla="*/ 7 w 15"/>
                <a:gd name="T17" fmla="*/ 0 h 12"/>
                <a:gd name="T18" fmla="*/ 0 w 15"/>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2">
                  <a:moveTo>
                    <a:pt x="0" y="4"/>
                  </a:moveTo>
                  <a:cubicBezTo>
                    <a:pt x="0" y="4"/>
                    <a:pt x="0" y="4"/>
                    <a:pt x="0" y="4"/>
                  </a:cubicBezTo>
                  <a:cubicBezTo>
                    <a:pt x="0" y="5"/>
                    <a:pt x="4" y="4"/>
                    <a:pt x="4" y="4"/>
                  </a:cubicBezTo>
                  <a:cubicBezTo>
                    <a:pt x="4" y="4"/>
                    <a:pt x="3" y="12"/>
                    <a:pt x="4" y="12"/>
                  </a:cubicBezTo>
                  <a:cubicBezTo>
                    <a:pt x="4" y="12"/>
                    <a:pt x="11" y="12"/>
                    <a:pt x="11" y="12"/>
                  </a:cubicBezTo>
                  <a:cubicBezTo>
                    <a:pt x="11" y="12"/>
                    <a:pt x="11" y="4"/>
                    <a:pt x="11" y="4"/>
                  </a:cubicBezTo>
                  <a:cubicBezTo>
                    <a:pt x="11" y="4"/>
                    <a:pt x="15" y="5"/>
                    <a:pt x="15" y="4"/>
                  </a:cubicBezTo>
                  <a:cubicBezTo>
                    <a:pt x="15" y="4"/>
                    <a:pt x="11" y="0"/>
                    <a:pt x="7" y="0"/>
                  </a:cubicBezTo>
                  <a:cubicBezTo>
                    <a:pt x="7" y="0"/>
                    <a:pt x="7" y="0"/>
                    <a:pt x="7" y="0"/>
                  </a:cubicBezTo>
                  <a:cubicBezTo>
                    <a:pt x="4" y="0"/>
                    <a:pt x="0" y="3"/>
                    <a:pt x="0" y="4"/>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Freeform 2417"/>
            <p:cNvSpPr>
              <a:spLocks/>
            </p:cNvSpPr>
            <p:nvPr/>
          </p:nvSpPr>
          <p:spPr bwMode="auto">
            <a:xfrm>
              <a:off x="3018" y="2607"/>
              <a:ext cx="165" cy="133"/>
            </a:xfrm>
            <a:custGeom>
              <a:avLst/>
              <a:gdLst>
                <a:gd name="T0" fmla="*/ 17 w 26"/>
                <a:gd name="T1" fmla="*/ 1 h 20"/>
                <a:gd name="T2" fmla="*/ 17 w 26"/>
                <a:gd name="T3" fmla="*/ 1 h 20"/>
                <a:gd name="T4" fmla="*/ 18 w 26"/>
                <a:gd name="T5" fmla="*/ 6 h 20"/>
                <a:gd name="T6" fmla="*/ 1 w 26"/>
                <a:gd name="T7" fmla="*/ 6 h 20"/>
                <a:gd name="T8" fmla="*/ 1 w 26"/>
                <a:gd name="T9" fmla="*/ 14 h 20"/>
                <a:gd name="T10" fmla="*/ 18 w 26"/>
                <a:gd name="T11" fmla="*/ 14 h 20"/>
                <a:gd name="T12" fmla="*/ 17 w 26"/>
                <a:gd name="T13" fmla="*/ 19 h 20"/>
                <a:gd name="T14" fmla="*/ 26 w 26"/>
                <a:gd name="T15" fmla="*/ 10 h 20"/>
                <a:gd name="T16" fmla="*/ 26 w 26"/>
                <a:gd name="T17" fmla="*/ 10 h 20"/>
                <a:gd name="T18" fmla="*/ 17 w 26"/>
                <a:gd name="T19"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0">
                  <a:moveTo>
                    <a:pt x="17" y="1"/>
                  </a:moveTo>
                  <a:cubicBezTo>
                    <a:pt x="17" y="1"/>
                    <a:pt x="17" y="1"/>
                    <a:pt x="17" y="1"/>
                  </a:cubicBezTo>
                  <a:cubicBezTo>
                    <a:pt x="16" y="1"/>
                    <a:pt x="18" y="6"/>
                    <a:pt x="18" y="6"/>
                  </a:cubicBezTo>
                  <a:cubicBezTo>
                    <a:pt x="18" y="6"/>
                    <a:pt x="2" y="5"/>
                    <a:pt x="1" y="6"/>
                  </a:cubicBezTo>
                  <a:cubicBezTo>
                    <a:pt x="0" y="6"/>
                    <a:pt x="0" y="14"/>
                    <a:pt x="1" y="14"/>
                  </a:cubicBezTo>
                  <a:cubicBezTo>
                    <a:pt x="2" y="15"/>
                    <a:pt x="18" y="14"/>
                    <a:pt x="18" y="14"/>
                  </a:cubicBezTo>
                  <a:cubicBezTo>
                    <a:pt x="18" y="14"/>
                    <a:pt x="16" y="19"/>
                    <a:pt x="17" y="19"/>
                  </a:cubicBezTo>
                  <a:cubicBezTo>
                    <a:pt x="18" y="20"/>
                    <a:pt x="26" y="14"/>
                    <a:pt x="26" y="10"/>
                  </a:cubicBezTo>
                  <a:cubicBezTo>
                    <a:pt x="26" y="10"/>
                    <a:pt x="26" y="10"/>
                    <a:pt x="26" y="10"/>
                  </a:cubicBezTo>
                  <a:cubicBezTo>
                    <a:pt x="26" y="6"/>
                    <a:pt x="19" y="0"/>
                    <a:pt x="17"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2420"/>
            <p:cNvSpPr>
              <a:spLocks noChangeArrowheads="1"/>
            </p:cNvSpPr>
            <p:nvPr/>
          </p:nvSpPr>
          <p:spPr bwMode="auto">
            <a:xfrm>
              <a:off x="3833" y="2498"/>
              <a:ext cx="112" cy="1047"/>
            </a:xfrm>
            <a:prstGeom prst="rect">
              <a:avLst/>
            </a:prstGeom>
            <a:solidFill>
              <a:srgbClr val="6DBF96"/>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38" name="Rectangle 2421"/>
            <p:cNvSpPr>
              <a:spLocks noChangeArrowheads="1"/>
            </p:cNvSpPr>
            <p:nvPr/>
          </p:nvSpPr>
          <p:spPr bwMode="auto">
            <a:xfrm rot="16200000">
              <a:off x="3765" y="3002"/>
              <a:ext cx="25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EX-MA</a:t>
              </a:r>
              <a:endParaRPr kumimoji="0" lang="en-US" sz="1000" b="0" i="0" u="none" strike="noStrike" cap="none" normalizeH="0" baseline="0" dirty="0" smtClean="0">
                <a:ln>
                  <a:noFill/>
                </a:ln>
                <a:solidFill>
                  <a:schemeClr val="tx1"/>
                </a:solidFill>
                <a:effectLst/>
                <a:latin typeface="Arial" pitchFamily="34" charset="0"/>
              </a:endParaRPr>
            </a:p>
          </p:txBody>
        </p:sp>
        <p:sp>
          <p:nvSpPr>
            <p:cNvPr id="4940" name="Freeform 2423"/>
            <p:cNvSpPr>
              <a:spLocks/>
            </p:cNvSpPr>
            <p:nvPr/>
          </p:nvSpPr>
          <p:spPr bwMode="auto">
            <a:xfrm>
              <a:off x="3647" y="3214"/>
              <a:ext cx="192" cy="125"/>
            </a:xfrm>
            <a:custGeom>
              <a:avLst/>
              <a:gdLst>
                <a:gd name="T0" fmla="*/ 20 w 29"/>
                <a:gd name="T1" fmla="*/ 0 h 19"/>
                <a:gd name="T2" fmla="*/ 19 w 29"/>
                <a:gd name="T3" fmla="*/ 0 h 19"/>
                <a:gd name="T4" fmla="*/ 20 w 29"/>
                <a:gd name="T5" fmla="*/ 5 h 19"/>
                <a:gd name="T6" fmla="*/ 1 w 29"/>
                <a:gd name="T7" fmla="*/ 5 h 19"/>
                <a:gd name="T8" fmla="*/ 1 w 29"/>
                <a:gd name="T9" fmla="*/ 14 h 19"/>
                <a:gd name="T10" fmla="*/ 20 w 29"/>
                <a:gd name="T11" fmla="*/ 14 h 19"/>
                <a:gd name="T12" fmla="*/ 19 w 29"/>
                <a:gd name="T13" fmla="*/ 19 h 19"/>
                <a:gd name="T14" fmla="*/ 29 w 29"/>
                <a:gd name="T15" fmla="*/ 9 h 19"/>
                <a:gd name="T16" fmla="*/ 29 w 29"/>
                <a:gd name="T17" fmla="*/ 9 h 19"/>
                <a:gd name="T18" fmla="*/ 20 w 29"/>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19">
                  <a:moveTo>
                    <a:pt x="20" y="0"/>
                  </a:moveTo>
                  <a:cubicBezTo>
                    <a:pt x="19" y="0"/>
                    <a:pt x="19" y="0"/>
                    <a:pt x="19" y="0"/>
                  </a:cubicBezTo>
                  <a:cubicBezTo>
                    <a:pt x="18" y="0"/>
                    <a:pt x="20" y="5"/>
                    <a:pt x="20" y="5"/>
                  </a:cubicBezTo>
                  <a:cubicBezTo>
                    <a:pt x="20" y="5"/>
                    <a:pt x="2" y="4"/>
                    <a:pt x="1" y="5"/>
                  </a:cubicBezTo>
                  <a:cubicBezTo>
                    <a:pt x="0" y="5"/>
                    <a:pt x="0" y="13"/>
                    <a:pt x="1" y="14"/>
                  </a:cubicBezTo>
                  <a:cubicBezTo>
                    <a:pt x="2" y="14"/>
                    <a:pt x="20" y="14"/>
                    <a:pt x="20" y="14"/>
                  </a:cubicBezTo>
                  <a:cubicBezTo>
                    <a:pt x="20" y="14"/>
                    <a:pt x="18" y="18"/>
                    <a:pt x="19" y="19"/>
                  </a:cubicBezTo>
                  <a:cubicBezTo>
                    <a:pt x="21" y="19"/>
                    <a:pt x="29" y="14"/>
                    <a:pt x="29" y="9"/>
                  </a:cubicBezTo>
                  <a:cubicBezTo>
                    <a:pt x="29" y="9"/>
                    <a:pt x="29" y="9"/>
                    <a:pt x="29" y="9"/>
                  </a:cubicBezTo>
                  <a:cubicBezTo>
                    <a:pt x="29" y="5"/>
                    <a:pt x="21" y="0"/>
                    <a:pt x="20"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Rectangle 2426"/>
            <p:cNvSpPr>
              <a:spLocks noChangeArrowheads="1"/>
            </p:cNvSpPr>
            <p:nvPr/>
          </p:nvSpPr>
          <p:spPr bwMode="auto">
            <a:xfrm>
              <a:off x="4116" y="2564"/>
              <a:ext cx="431" cy="331"/>
            </a:xfrm>
            <a:prstGeom prst="rect">
              <a:avLst/>
            </a:prstGeom>
            <a:solidFill>
              <a:srgbClr val="F0D8C2"/>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44" name="Rectangle 2427"/>
            <p:cNvSpPr>
              <a:spLocks noChangeArrowheads="1"/>
            </p:cNvSpPr>
            <p:nvPr/>
          </p:nvSpPr>
          <p:spPr bwMode="auto">
            <a:xfrm>
              <a:off x="4091" y="3054"/>
              <a:ext cx="477" cy="312"/>
            </a:xfrm>
            <a:prstGeom prst="rect">
              <a:avLst/>
            </a:prstGeom>
            <a:solidFill>
              <a:srgbClr val="D9BDC9"/>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45" name="Rectangle 2428"/>
            <p:cNvSpPr>
              <a:spLocks noChangeArrowheads="1"/>
            </p:cNvSpPr>
            <p:nvPr/>
          </p:nvSpPr>
          <p:spPr bwMode="auto">
            <a:xfrm>
              <a:off x="4163" y="2621"/>
              <a:ext cx="36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4946" name="Rectangle 2429"/>
            <p:cNvSpPr>
              <a:spLocks noChangeArrowheads="1"/>
            </p:cNvSpPr>
            <p:nvPr/>
          </p:nvSpPr>
          <p:spPr bwMode="auto">
            <a:xfrm>
              <a:off x="4220" y="2734"/>
              <a:ext cx="2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4947" name="Rectangle 2430"/>
            <p:cNvSpPr>
              <a:spLocks noChangeArrowheads="1"/>
            </p:cNvSpPr>
            <p:nvPr/>
          </p:nvSpPr>
          <p:spPr bwMode="auto">
            <a:xfrm>
              <a:off x="4231" y="3103"/>
              <a:ext cx="233"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4948" name="Rectangle 2431"/>
            <p:cNvSpPr>
              <a:spLocks noChangeArrowheads="1"/>
            </p:cNvSpPr>
            <p:nvPr/>
          </p:nvSpPr>
          <p:spPr bwMode="auto">
            <a:xfrm>
              <a:off x="4159" y="3211"/>
              <a:ext cx="352"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4950" name="Freeform 2433"/>
            <p:cNvSpPr>
              <a:spLocks/>
            </p:cNvSpPr>
            <p:nvPr/>
          </p:nvSpPr>
          <p:spPr bwMode="auto">
            <a:xfrm>
              <a:off x="4190" y="2901"/>
              <a:ext cx="115" cy="159"/>
            </a:xfrm>
            <a:custGeom>
              <a:avLst/>
              <a:gdLst>
                <a:gd name="T0" fmla="*/ 0 w 19"/>
                <a:gd name="T1" fmla="*/ 8 h 24"/>
                <a:gd name="T2" fmla="*/ 0 w 19"/>
                <a:gd name="T3" fmla="*/ 8 h 24"/>
                <a:gd name="T4" fmla="*/ 5 w 19"/>
                <a:gd name="T5" fmla="*/ 7 h 24"/>
                <a:gd name="T6" fmla="*/ 5 w 19"/>
                <a:gd name="T7" fmla="*/ 23 h 24"/>
                <a:gd name="T8" fmla="*/ 14 w 19"/>
                <a:gd name="T9" fmla="*/ 23 h 24"/>
                <a:gd name="T10" fmla="*/ 14 w 19"/>
                <a:gd name="T11" fmla="*/ 7 h 24"/>
                <a:gd name="T12" fmla="*/ 19 w 19"/>
                <a:gd name="T13" fmla="*/ 8 h 24"/>
                <a:gd name="T14" fmla="*/ 10 w 19"/>
                <a:gd name="T15" fmla="*/ 0 h 24"/>
                <a:gd name="T16" fmla="*/ 10 w 19"/>
                <a:gd name="T17" fmla="*/ 0 h 24"/>
                <a:gd name="T18" fmla="*/ 0 w 19"/>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4">
                  <a:moveTo>
                    <a:pt x="0" y="8"/>
                  </a:moveTo>
                  <a:cubicBezTo>
                    <a:pt x="0" y="8"/>
                    <a:pt x="0" y="8"/>
                    <a:pt x="0" y="8"/>
                  </a:cubicBezTo>
                  <a:cubicBezTo>
                    <a:pt x="1" y="9"/>
                    <a:pt x="5" y="7"/>
                    <a:pt x="5" y="7"/>
                  </a:cubicBezTo>
                  <a:cubicBezTo>
                    <a:pt x="5" y="7"/>
                    <a:pt x="5" y="22"/>
                    <a:pt x="5" y="23"/>
                  </a:cubicBezTo>
                  <a:cubicBezTo>
                    <a:pt x="6" y="24"/>
                    <a:pt x="14" y="24"/>
                    <a:pt x="14" y="23"/>
                  </a:cubicBezTo>
                  <a:cubicBezTo>
                    <a:pt x="14" y="22"/>
                    <a:pt x="14" y="7"/>
                    <a:pt x="14" y="7"/>
                  </a:cubicBezTo>
                  <a:cubicBezTo>
                    <a:pt x="14" y="7"/>
                    <a:pt x="19" y="9"/>
                    <a:pt x="19" y="8"/>
                  </a:cubicBezTo>
                  <a:cubicBezTo>
                    <a:pt x="19" y="7"/>
                    <a:pt x="14" y="0"/>
                    <a:pt x="10" y="0"/>
                  </a:cubicBezTo>
                  <a:cubicBezTo>
                    <a:pt x="10" y="0"/>
                    <a:pt x="10" y="0"/>
                    <a:pt x="10" y="0"/>
                  </a:cubicBezTo>
                  <a:cubicBezTo>
                    <a:pt x="5" y="0"/>
                    <a:pt x="0" y="6"/>
                    <a:pt x="0" y="8"/>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Rectangle 2436"/>
            <p:cNvSpPr>
              <a:spLocks noChangeArrowheads="1"/>
            </p:cNvSpPr>
            <p:nvPr/>
          </p:nvSpPr>
          <p:spPr bwMode="auto">
            <a:xfrm>
              <a:off x="4707" y="2491"/>
              <a:ext cx="113" cy="1047"/>
            </a:xfrm>
            <a:prstGeom prst="rect">
              <a:avLst/>
            </a:prstGeom>
            <a:solidFill>
              <a:srgbClr val="6DBF96"/>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54" name="Rectangle 2437"/>
            <p:cNvSpPr>
              <a:spLocks noChangeArrowheads="1"/>
            </p:cNvSpPr>
            <p:nvPr/>
          </p:nvSpPr>
          <p:spPr bwMode="auto">
            <a:xfrm rot="16200000">
              <a:off x="4603" y="2967"/>
              <a:ext cx="33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MA-RW</a:t>
              </a:r>
              <a:endParaRPr kumimoji="0" lang="en-US" sz="1200" b="0" i="0" u="none" strike="noStrike" cap="none" normalizeH="0" baseline="0" dirty="0" smtClean="0">
                <a:ln>
                  <a:noFill/>
                </a:ln>
                <a:solidFill>
                  <a:schemeClr val="tx1"/>
                </a:solidFill>
                <a:effectLst/>
                <a:latin typeface="Arial" pitchFamily="34" charset="0"/>
              </a:endParaRPr>
            </a:p>
          </p:txBody>
        </p:sp>
        <p:sp>
          <p:nvSpPr>
            <p:cNvPr id="4956" name="Freeform 2439"/>
            <p:cNvSpPr>
              <a:spLocks/>
            </p:cNvSpPr>
            <p:nvPr/>
          </p:nvSpPr>
          <p:spPr bwMode="auto">
            <a:xfrm>
              <a:off x="4547" y="2673"/>
              <a:ext cx="166" cy="126"/>
            </a:xfrm>
            <a:custGeom>
              <a:avLst/>
              <a:gdLst>
                <a:gd name="T0" fmla="*/ 17 w 25"/>
                <a:gd name="T1" fmla="*/ 0 h 19"/>
                <a:gd name="T2" fmla="*/ 16 w 25"/>
                <a:gd name="T3" fmla="*/ 0 h 19"/>
                <a:gd name="T4" fmla="*/ 17 w 25"/>
                <a:gd name="T5" fmla="*/ 5 h 19"/>
                <a:gd name="T6" fmla="*/ 0 w 25"/>
                <a:gd name="T7" fmla="*/ 5 h 19"/>
                <a:gd name="T8" fmla="*/ 0 w 25"/>
                <a:gd name="T9" fmla="*/ 14 h 19"/>
                <a:gd name="T10" fmla="*/ 17 w 25"/>
                <a:gd name="T11" fmla="*/ 14 h 19"/>
                <a:gd name="T12" fmla="*/ 16 w 25"/>
                <a:gd name="T13" fmla="*/ 19 h 19"/>
                <a:gd name="T14" fmla="*/ 25 w 25"/>
                <a:gd name="T15" fmla="*/ 9 h 19"/>
                <a:gd name="T16" fmla="*/ 25 w 25"/>
                <a:gd name="T17" fmla="*/ 9 h 19"/>
                <a:gd name="T18" fmla="*/ 25 w 25"/>
                <a:gd name="T19" fmla="*/ 9 h 19"/>
                <a:gd name="T20" fmla="*/ 17 w 25"/>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
                  <a:moveTo>
                    <a:pt x="17" y="0"/>
                  </a:moveTo>
                  <a:cubicBezTo>
                    <a:pt x="17" y="0"/>
                    <a:pt x="17" y="0"/>
                    <a:pt x="16" y="0"/>
                  </a:cubicBezTo>
                  <a:cubicBezTo>
                    <a:pt x="15" y="0"/>
                    <a:pt x="17" y="5"/>
                    <a:pt x="17" y="5"/>
                  </a:cubicBezTo>
                  <a:cubicBezTo>
                    <a:pt x="17" y="5"/>
                    <a:pt x="1" y="5"/>
                    <a:pt x="0" y="5"/>
                  </a:cubicBezTo>
                  <a:cubicBezTo>
                    <a:pt x="0" y="5"/>
                    <a:pt x="0" y="13"/>
                    <a:pt x="0" y="14"/>
                  </a:cubicBezTo>
                  <a:cubicBezTo>
                    <a:pt x="1" y="14"/>
                    <a:pt x="17" y="14"/>
                    <a:pt x="17" y="14"/>
                  </a:cubicBezTo>
                  <a:cubicBezTo>
                    <a:pt x="17" y="14"/>
                    <a:pt x="15" y="18"/>
                    <a:pt x="16" y="19"/>
                  </a:cubicBezTo>
                  <a:cubicBezTo>
                    <a:pt x="17" y="19"/>
                    <a:pt x="25" y="14"/>
                    <a:pt x="25" y="9"/>
                  </a:cubicBezTo>
                  <a:lnTo>
                    <a:pt x="25" y="9"/>
                  </a:lnTo>
                  <a:cubicBezTo>
                    <a:pt x="25" y="9"/>
                    <a:pt x="25" y="9"/>
                    <a:pt x="25" y="9"/>
                  </a:cubicBezTo>
                  <a:cubicBezTo>
                    <a:pt x="25" y="5"/>
                    <a:pt x="18" y="0"/>
                    <a:pt x="17"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2442"/>
            <p:cNvSpPr>
              <a:spLocks noChangeArrowheads="1"/>
            </p:cNvSpPr>
            <p:nvPr/>
          </p:nvSpPr>
          <p:spPr bwMode="auto">
            <a:xfrm>
              <a:off x="4999" y="2763"/>
              <a:ext cx="543" cy="331"/>
            </a:xfrm>
            <a:prstGeom prst="rect">
              <a:avLst/>
            </a:prstGeom>
            <a:solidFill>
              <a:srgbClr val="F0D8C2"/>
            </a:solidFill>
            <a:ln w="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60" name="Rectangle 2443"/>
            <p:cNvSpPr>
              <a:spLocks noChangeArrowheads="1"/>
            </p:cNvSpPr>
            <p:nvPr/>
          </p:nvSpPr>
          <p:spPr bwMode="auto">
            <a:xfrm>
              <a:off x="5074" y="2797"/>
              <a:ext cx="44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4961" name="Rectangle 2444"/>
            <p:cNvSpPr>
              <a:spLocks noChangeArrowheads="1"/>
            </p:cNvSpPr>
            <p:nvPr/>
          </p:nvSpPr>
          <p:spPr bwMode="auto">
            <a:xfrm>
              <a:off x="5042" y="2910"/>
              <a:ext cx="47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write unit</a:t>
              </a:r>
              <a:endParaRPr kumimoji="0" lang="en-US" sz="1800" b="0" i="0" u="none" strike="noStrike" cap="none" normalizeH="0" baseline="0" smtClean="0">
                <a:ln>
                  <a:noFill/>
                </a:ln>
                <a:solidFill>
                  <a:schemeClr val="tx1"/>
                </a:solidFill>
                <a:effectLst/>
                <a:latin typeface="Arial" pitchFamily="34" charset="0"/>
              </a:endParaRPr>
            </a:p>
          </p:txBody>
        </p:sp>
        <p:sp>
          <p:nvSpPr>
            <p:cNvPr id="4963" name="Freeform 2446"/>
            <p:cNvSpPr>
              <a:spLocks/>
            </p:cNvSpPr>
            <p:nvPr/>
          </p:nvSpPr>
          <p:spPr bwMode="auto">
            <a:xfrm>
              <a:off x="4824" y="2897"/>
              <a:ext cx="175" cy="126"/>
            </a:xfrm>
            <a:custGeom>
              <a:avLst/>
              <a:gdLst>
                <a:gd name="T0" fmla="*/ 17 w 25"/>
                <a:gd name="T1" fmla="*/ 0 h 19"/>
                <a:gd name="T2" fmla="*/ 17 w 25"/>
                <a:gd name="T3" fmla="*/ 0 h 19"/>
                <a:gd name="T4" fmla="*/ 17 w 25"/>
                <a:gd name="T5" fmla="*/ 5 h 19"/>
                <a:gd name="T6" fmla="*/ 0 w 25"/>
                <a:gd name="T7" fmla="*/ 5 h 19"/>
                <a:gd name="T8" fmla="*/ 0 w 25"/>
                <a:gd name="T9" fmla="*/ 14 h 19"/>
                <a:gd name="T10" fmla="*/ 17 w 25"/>
                <a:gd name="T11" fmla="*/ 14 h 19"/>
                <a:gd name="T12" fmla="*/ 17 w 25"/>
                <a:gd name="T13" fmla="*/ 19 h 19"/>
                <a:gd name="T14" fmla="*/ 25 w 25"/>
                <a:gd name="T15" fmla="*/ 9 h 19"/>
                <a:gd name="T16" fmla="*/ 25 w 25"/>
                <a:gd name="T17" fmla="*/ 9 h 19"/>
                <a:gd name="T18" fmla="*/ 25 w 25"/>
                <a:gd name="T19" fmla="*/ 9 h 19"/>
                <a:gd name="T20" fmla="*/ 17 w 25"/>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
                  <a:moveTo>
                    <a:pt x="17" y="0"/>
                  </a:moveTo>
                  <a:cubicBezTo>
                    <a:pt x="17" y="0"/>
                    <a:pt x="17" y="0"/>
                    <a:pt x="17" y="0"/>
                  </a:cubicBezTo>
                  <a:cubicBezTo>
                    <a:pt x="16" y="0"/>
                    <a:pt x="17" y="5"/>
                    <a:pt x="17" y="5"/>
                  </a:cubicBezTo>
                  <a:cubicBezTo>
                    <a:pt x="17" y="5"/>
                    <a:pt x="1" y="5"/>
                    <a:pt x="0" y="5"/>
                  </a:cubicBezTo>
                  <a:cubicBezTo>
                    <a:pt x="0" y="5"/>
                    <a:pt x="0" y="13"/>
                    <a:pt x="0" y="14"/>
                  </a:cubicBezTo>
                  <a:cubicBezTo>
                    <a:pt x="1" y="14"/>
                    <a:pt x="17" y="14"/>
                    <a:pt x="17" y="14"/>
                  </a:cubicBezTo>
                  <a:cubicBezTo>
                    <a:pt x="17" y="14"/>
                    <a:pt x="16" y="18"/>
                    <a:pt x="17" y="19"/>
                  </a:cubicBezTo>
                  <a:cubicBezTo>
                    <a:pt x="18" y="19"/>
                    <a:pt x="25" y="14"/>
                    <a:pt x="25" y="9"/>
                  </a:cubicBezTo>
                  <a:lnTo>
                    <a:pt x="25" y="9"/>
                  </a:lnTo>
                  <a:cubicBezTo>
                    <a:pt x="25" y="9"/>
                    <a:pt x="25" y="9"/>
                    <a:pt x="25" y="9"/>
                  </a:cubicBezTo>
                  <a:cubicBezTo>
                    <a:pt x="25" y="5"/>
                    <a:pt x="18" y="0"/>
                    <a:pt x="17"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Freeform 2450"/>
            <p:cNvSpPr>
              <a:spLocks/>
            </p:cNvSpPr>
            <p:nvPr/>
          </p:nvSpPr>
          <p:spPr bwMode="auto">
            <a:xfrm>
              <a:off x="2534" y="2562"/>
              <a:ext cx="371" cy="126"/>
            </a:xfrm>
            <a:custGeom>
              <a:avLst/>
              <a:gdLst>
                <a:gd name="T0" fmla="*/ 36 w 55"/>
                <a:gd name="T1" fmla="*/ 0 h 19"/>
                <a:gd name="T2" fmla="*/ 36 w 55"/>
                <a:gd name="T3" fmla="*/ 0 h 19"/>
                <a:gd name="T4" fmla="*/ 37 w 55"/>
                <a:gd name="T5" fmla="*/ 5 h 19"/>
                <a:gd name="T6" fmla="*/ 1 w 55"/>
                <a:gd name="T7" fmla="*/ 5 h 19"/>
                <a:gd name="T8" fmla="*/ 1 w 55"/>
                <a:gd name="T9" fmla="*/ 13 h 19"/>
                <a:gd name="T10" fmla="*/ 37 w 55"/>
                <a:gd name="T11" fmla="*/ 13 h 19"/>
                <a:gd name="T12" fmla="*/ 36 w 55"/>
                <a:gd name="T13" fmla="*/ 18 h 19"/>
                <a:gd name="T14" fmla="*/ 55 w 55"/>
                <a:gd name="T15" fmla="*/ 9 h 19"/>
                <a:gd name="T16" fmla="*/ 55 w 55"/>
                <a:gd name="T17" fmla="*/ 9 h 19"/>
                <a:gd name="T18" fmla="*/ 55 w 55"/>
                <a:gd name="T19" fmla="*/ 9 h 19"/>
                <a:gd name="T20" fmla="*/ 36 w 55"/>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19">
                  <a:moveTo>
                    <a:pt x="36" y="0"/>
                  </a:moveTo>
                  <a:cubicBezTo>
                    <a:pt x="36" y="0"/>
                    <a:pt x="36" y="0"/>
                    <a:pt x="36" y="0"/>
                  </a:cubicBezTo>
                  <a:cubicBezTo>
                    <a:pt x="34" y="1"/>
                    <a:pt x="37" y="5"/>
                    <a:pt x="37" y="5"/>
                  </a:cubicBezTo>
                  <a:cubicBezTo>
                    <a:pt x="37" y="5"/>
                    <a:pt x="3" y="5"/>
                    <a:pt x="1" y="5"/>
                  </a:cubicBezTo>
                  <a:cubicBezTo>
                    <a:pt x="0" y="5"/>
                    <a:pt x="0" y="13"/>
                    <a:pt x="1" y="13"/>
                  </a:cubicBezTo>
                  <a:cubicBezTo>
                    <a:pt x="3" y="14"/>
                    <a:pt x="37" y="13"/>
                    <a:pt x="37" y="13"/>
                  </a:cubicBezTo>
                  <a:cubicBezTo>
                    <a:pt x="37" y="13"/>
                    <a:pt x="34" y="18"/>
                    <a:pt x="36" y="18"/>
                  </a:cubicBezTo>
                  <a:cubicBezTo>
                    <a:pt x="38" y="19"/>
                    <a:pt x="55" y="14"/>
                    <a:pt x="55" y="9"/>
                  </a:cubicBezTo>
                  <a:lnTo>
                    <a:pt x="55" y="9"/>
                  </a:lnTo>
                  <a:cubicBezTo>
                    <a:pt x="55" y="9"/>
                    <a:pt x="55" y="9"/>
                    <a:pt x="55" y="9"/>
                  </a:cubicBezTo>
                  <a:cubicBezTo>
                    <a:pt x="55" y="5"/>
                    <a:pt x="39" y="0"/>
                    <a:pt x="3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Freeform 2453"/>
            <p:cNvSpPr>
              <a:spLocks/>
            </p:cNvSpPr>
            <p:nvPr/>
          </p:nvSpPr>
          <p:spPr bwMode="auto">
            <a:xfrm>
              <a:off x="2156" y="3558"/>
              <a:ext cx="133" cy="225"/>
            </a:xfrm>
            <a:custGeom>
              <a:avLst/>
              <a:gdLst>
                <a:gd name="T0" fmla="*/ 19 w 20"/>
                <a:gd name="T1" fmla="*/ 20 h 34"/>
                <a:gd name="T2" fmla="*/ 15 w 20"/>
                <a:gd name="T3" fmla="*/ 20 h 34"/>
                <a:gd name="T4" fmla="*/ 15 w 20"/>
                <a:gd name="T5" fmla="*/ 25 h 34"/>
                <a:gd name="T6" fmla="*/ 14 w 20"/>
                <a:gd name="T7" fmla="*/ 32 h 34"/>
                <a:gd name="T8" fmla="*/ 11 w 20"/>
                <a:gd name="T9" fmla="*/ 33 h 34"/>
                <a:gd name="T10" fmla="*/ 7 w 20"/>
                <a:gd name="T11" fmla="*/ 33 h 34"/>
                <a:gd name="T12" fmla="*/ 5 w 20"/>
                <a:gd name="T13" fmla="*/ 28 h 34"/>
                <a:gd name="T14" fmla="*/ 5 w 20"/>
                <a:gd name="T15" fmla="*/ 20 h 34"/>
                <a:gd name="T16" fmla="*/ 4 w 20"/>
                <a:gd name="T17" fmla="*/ 20 h 34"/>
                <a:gd name="T18" fmla="*/ 2 w 20"/>
                <a:gd name="T19" fmla="*/ 20 h 34"/>
                <a:gd name="T20" fmla="*/ 1 w 20"/>
                <a:gd name="T21" fmla="*/ 16 h 34"/>
                <a:gd name="T22" fmla="*/ 3 w 20"/>
                <a:gd name="T23" fmla="*/ 11 h 34"/>
                <a:gd name="T24" fmla="*/ 9 w 20"/>
                <a:gd name="T25" fmla="*/ 2 h 34"/>
                <a:gd name="T26" fmla="*/ 12 w 20"/>
                <a:gd name="T27" fmla="*/ 3 h 34"/>
                <a:gd name="T28" fmla="*/ 15 w 20"/>
                <a:gd name="T29" fmla="*/ 9 h 34"/>
                <a:gd name="T30" fmla="*/ 19 w 20"/>
                <a:gd name="T31" fmla="*/ 15 h 34"/>
                <a:gd name="T32" fmla="*/ 19 w 20"/>
                <a:gd name="T33" fmla="*/ 19 h 34"/>
                <a:gd name="T34" fmla="*/ 19 w 20"/>
                <a:gd name="T35" fmla="*/ 2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9" y="20"/>
                  </a:moveTo>
                  <a:lnTo>
                    <a:pt x="15" y="20"/>
                  </a:lnTo>
                  <a:cubicBezTo>
                    <a:pt x="15" y="20"/>
                    <a:pt x="15" y="25"/>
                    <a:pt x="15" y="25"/>
                  </a:cubicBezTo>
                  <a:cubicBezTo>
                    <a:pt x="15" y="27"/>
                    <a:pt x="15" y="31"/>
                    <a:pt x="14" y="32"/>
                  </a:cubicBezTo>
                  <a:cubicBezTo>
                    <a:pt x="14" y="34"/>
                    <a:pt x="12" y="33"/>
                    <a:pt x="11" y="33"/>
                  </a:cubicBezTo>
                  <a:lnTo>
                    <a:pt x="7" y="33"/>
                  </a:lnTo>
                  <a:cubicBezTo>
                    <a:pt x="5" y="33"/>
                    <a:pt x="5" y="30"/>
                    <a:pt x="5" y="28"/>
                  </a:cubicBezTo>
                  <a:lnTo>
                    <a:pt x="5" y="20"/>
                  </a:lnTo>
                  <a:cubicBezTo>
                    <a:pt x="5" y="19"/>
                    <a:pt x="5" y="20"/>
                    <a:pt x="4" y="20"/>
                  </a:cubicBezTo>
                  <a:lnTo>
                    <a:pt x="2" y="20"/>
                  </a:lnTo>
                  <a:cubicBezTo>
                    <a:pt x="0" y="20"/>
                    <a:pt x="0" y="17"/>
                    <a:pt x="1" y="16"/>
                  </a:cubicBezTo>
                  <a:cubicBezTo>
                    <a:pt x="2" y="14"/>
                    <a:pt x="2" y="13"/>
                    <a:pt x="3" y="11"/>
                  </a:cubicBezTo>
                  <a:cubicBezTo>
                    <a:pt x="5" y="8"/>
                    <a:pt x="7" y="5"/>
                    <a:pt x="9" y="2"/>
                  </a:cubicBezTo>
                  <a:cubicBezTo>
                    <a:pt x="10" y="0"/>
                    <a:pt x="11" y="2"/>
                    <a:pt x="12" y="3"/>
                  </a:cubicBezTo>
                  <a:cubicBezTo>
                    <a:pt x="13" y="5"/>
                    <a:pt x="14" y="7"/>
                    <a:pt x="15" y="9"/>
                  </a:cubicBezTo>
                  <a:cubicBezTo>
                    <a:pt x="17" y="11"/>
                    <a:pt x="18" y="13"/>
                    <a:pt x="19" y="15"/>
                  </a:cubicBezTo>
                  <a:cubicBezTo>
                    <a:pt x="19" y="16"/>
                    <a:pt x="20" y="17"/>
                    <a:pt x="19" y="19"/>
                  </a:cubicBezTo>
                  <a:cubicBezTo>
                    <a:pt x="19" y="19"/>
                    <a:pt x="19" y="20"/>
                    <a:pt x="19" y="20"/>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Freeform 2454"/>
            <p:cNvSpPr>
              <a:spLocks/>
            </p:cNvSpPr>
            <p:nvPr/>
          </p:nvSpPr>
          <p:spPr bwMode="auto">
            <a:xfrm>
              <a:off x="2156" y="3565"/>
              <a:ext cx="133" cy="106"/>
            </a:xfrm>
            <a:custGeom>
              <a:avLst/>
              <a:gdLst>
                <a:gd name="T0" fmla="*/ 2 w 20"/>
                <a:gd name="T1" fmla="*/ 14 h 16"/>
                <a:gd name="T2" fmla="*/ 10 w 20"/>
                <a:gd name="T3" fmla="*/ 1 h 16"/>
                <a:gd name="T4" fmla="*/ 14 w 20"/>
                <a:gd name="T5" fmla="*/ 8 h 16"/>
                <a:gd name="T6" fmla="*/ 17 w 20"/>
                <a:gd name="T7" fmla="*/ 13 h 16"/>
                <a:gd name="T8" fmla="*/ 18 w 20"/>
                <a:gd name="T9" fmla="*/ 16 h 16"/>
                <a:gd name="T10" fmla="*/ 20 w 20"/>
                <a:gd name="T11" fmla="*/ 16 h 16"/>
                <a:gd name="T12" fmla="*/ 18 w 20"/>
                <a:gd name="T13" fmla="*/ 13 h 16"/>
                <a:gd name="T14" fmla="*/ 15 w 20"/>
                <a:gd name="T15" fmla="*/ 7 h 16"/>
                <a:gd name="T16" fmla="*/ 12 w 20"/>
                <a:gd name="T17" fmla="*/ 2 h 16"/>
                <a:gd name="T18" fmla="*/ 10 w 20"/>
                <a:gd name="T19" fmla="*/ 0 h 16"/>
                <a:gd name="T20" fmla="*/ 8 w 20"/>
                <a:gd name="T21" fmla="*/ 2 h 16"/>
                <a:gd name="T22" fmla="*/ 5 w 20"/>
                <a:gd name="T23" fmla="*/ 7 h 16"/>
                <a:gd name="T24" fmla="*/ 2 w 20"/>
                <a:gd name="T25" fmla="*/ 13 h 16"/>
                <a:gd name="T26" fmla="*/ 0 w 20"/>
                <a:gd name="T27" fmla="*/ 16 h 16"/>
                <a:gd name="T28" fmla="*/ 2 w 20"/>
                <a:gd name="T29" fmla="*/ 16 h 16"/>
                <a:gd name="T30" fmla="*/ 2 w 20"/>
                <a:gd name="T3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6">
                  <a:moveTo>
                    <a:pt x="2" y="14"/>
                  </a:moveTo>
                  <a:cubicBezTo>
                    <a:pt x="3" y="13"/>
                    <a:pt x="10" y="1"/>
                    <a:pt x="10" y="1"/>
                  </a:cubicBezTo>
                  <a:cubicBezTo>
                    <a:pt x="11" y="3"/>
                    <a:pt x="13" y="6"/>
                    <a:pt x="14" y="8"/>
                  </a:cubicBezTo>
                  <a:cubicBezTo>
                    <a:pt x="15" y="10"/>
                    <a:pt x="16" y="11"/>
                    <a:pt x="17" y="13"/>
                  </a:cubicBezTo>
                  <a:cubicBezTo>
                    <a:pt x="17" y="13"/>
                    <a:pt x="18" y="15"/>
                    <a:pt x="18" y="16"/>
                  </a:cubicBezTo>
                  <a:lnTo>
                    <a:pt x="20" y="16"/>
                  </a:lnTo>
                  <a:cubicBezTo>
                    <a:pt x="20" y="15"/>
                    <a:pt x="19" y="14"/>
                    <a:pt x="18" y="13"/>
                  </a:cubicBezTo>
                  <a:cubicBezTo>
                    <a:pt x="17" y="11"/>
                    <a:pt x="16" y="9"/>
                    <a:pt x="15" y="7"/>
                  </a:cubicBezTo>
                  <a:cubicBezTo>
                    <a:pt x="14" y="6"/>
                    <a:pt x="13" y="4"/>
                    <a:pt x="12" y="2"/>
                  </a:cubicBezTo>
                  <a:cubicBezTo>
                    <a:pt x="11" y="1"/>
                    <a:pt x="11" y="0"/>
                    <a:pt x="10" y="0"/>
                  </a:cubicBezTo>
                  <a:cubicBezTo>
                    <a:pt x="9" y="0"/>
                    <a:pt x="9" y="1"/>
                    <a:pt x="8" y="2"/>
                  </a:cubicBezTo>
                  <a:cubicBezTo>
                    <a:pt x="7" y="4"/>
                    <a:pt x="6" y="5"/>
                    <a:pt x="5" y="7"/>
                  </a:cubicBezTo>
                  <a:cubicBezTo>
                    <a:pt x="4" y="9"/>
                    <a:pt x="3" y="11"/>
                    <a:pt x="2" y="13"/>
                  </a:cubicBezTo>
                  <a:cubicBezTo>
                    <a:pt x="1" y="14"/>
                    <a:pt x="0" y="15"/>
                    <a:pt x="0" y="16"/>
                  </a:cubicBezTo>
                  <a:lnTo>
                    <a:pt x="2" y="16"/>
                  </a:lnTo>
                  <a:cubicBezTo>
                    <a:pt x="2" y="15"/>
                    <a:pt x="2" y="14"/>
                    <a:pt x="2" y="14"/>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Freeform 2455"/>
            <p:cNvSpPr>
              <a:spLocks/>
            </p:cNvSpPr>
            <p:nvPr/>
          </p:nvSpPr>
          <p:spPr bwMode="auto">
            <a:xfrm>
              <a:off x="2156" y="3671"/>
              <a:ext cx="133" cy="106"/>
            </a:xfrm>
            <a:custGeom>
              <a:avLst/>
              <a:gdLst>
                <a:gd name="T0" fmla="*/ 2 w 20"/>
                <a:gd name="T1" fmla="*/ 3 h 16"/>
                <a:gd name="T2" fmla="*/ 5 w 20"/>
                <a:gd name="T3" fmla="*/ 3 h 16"/>
                <a:gd name="T4" fmla="*/ 5 w 20"/>
                <a:gd name="T5" fmla="*/ 7 h 16"/>
                <a:gd name="T6" fmla="*/ 5 w 20"/>
                <a:gd name="T7" fmla="*/ 13 h 16"/>
                <a:gd name="T8" fmla="*/ 8 w 20"/>
                <a:gd name="T9" fmla="*/ 16 h 16"/>
                <a:gd name="T10" fmla="*/ 12 w 20"/>
                <a:gd name="T11" fmla="*/ 16 h 16"/>
                <a:gd name="T12" fmla="*/ 15 w 20"/>
                <a:gd name="T13" fmla="*/ 14 h 16"/>
                <a:gd name="T14" fmla="*/ 15 w 20"/>
                <a:gd name="T15" fmla="*/ 8 h 16"/>
                <a:gd name="T16" fmla="*/ 15 w 20"/>
                <a:gd name="T17" fmla="*/ 3 h 16"/>
                <a:gd name="T18" fmla="*/ 19 w 20"/>
                <a:gd name="T19" fmla="*/ 3 h 16"/>
                <a:gd name="T20" fmla="*/ 20 w 20"/>
                <a:gd name="T21" fmla="*/ 2 h 16"/>
                <a:gd name="T22" fmla="*/ 20 w 20"/>
                <a:gd name="T23" fmla="*/ 0 h 16"/>
                <a:gd name="T24" fmla="*/ 19 w 20"/>
                <a:gd name="T25" fmla="*/ 0 h 16"/>
                <a:gd name="T26" fmla="*/ 18 w 20"/>
                <a:gd name="T27" fmla="*/ 1 h 16"/>
                <a:gd name="T28" fmla="*/ 16 w 20"/>
                <a:gd name="T29" fmla="*/ 1 h 16"/>
                <a:gd name="T30" fmla="*/ 14 w 20"/>
                <a:gd name="T31" fmla="*/ 1 h 16"/>
                <a:gd name="T32" fmla="*/ 14 w 20"/>
                <a:gd name="T33" fmla="*/ 7 h 16"/>
                <a:gd name="T34" fmla="*/ 13 w 20"/>
                <a:gd name="T35" fmla="*/ 13 h 16"/>
                <a:gd name="T36" fmla="*/ 9 w 20"/>
                <a:gd name="T37" fmla="*/ 14 h 16"/>
                <a:gd name="T38" fmla="*/ 6 w 20"/>
                <a:gd name="T39" fmla="*/ 12 h 16"/>
                <a:gd name="T40" fmla="*/ 6 w 20"/>
                <a:gd name="T41" fmla="*/ 1 h 16"/>
                <a:gd name="T42" fmla="*/ 4 w 20"/>
                <a:gd name="T43" fmla="*/ 1 h 16"/>
                <a:gd name="T44" fmla="*/ 3 w 20"/>
                <a:gd name="T45" fmla="*/ 1 h 16"/>
                <a:gd name="T46" fmla="*/ 2 w 20"/>
                <a:gd name="T47" fmla="*/ 0 h 16"/>
                <a:gd name="T48" fmla="*/ 2 w 20"/>
                <a:gd name="T49" fmla="*/ 0 h 16"/>
                <a:gd name="T50" fmla="*/ 0 w 20"/>
                <a:gd name="T51" fmla="*/ 0 h 16"/>
                <a:gd name="T52" fmla="*/ 2 w 20"/>
                <a:gd name="T5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6">
                  <a:moveTo>
                    <a:pt x="2" y="3"/>
                  </a:moveTo>
                  <a:lnTo>
                    <a:pt x="5" y="3"/>
                  </a:lnTo>
                  <a:cubicBezTo>
                    <a:pt x="5" y="3"/>
                    <a:pt x="5" y="7"/>
                    <a:pt x="5" y="7"/>
                  </a:cubicBezTo>
                  <a:lnTo>
                    <a:pt x="5" y="13"/>
                  </a:lnTo>
                  <a:cubicBezTo>
                    <a:pt x="5" y="16"/>
                    <a:pt x="6" y="16"/>
                    <a:pt x="8" y="16"/>
                  </a:cubicBezTo>
                  <a:lnTo>
                    <a:pt x="12" y="16"/>
                  </a:lnTo>
                  <a:cubicBezTo>
                    <a:pt x="13" y="16"/>
                    <a:pt x="15" y="16"/>
                    <a:pt x="15" y="14"/>
                  </a:cubicBezTo>
                  <a:cubicBezTo>
                    <a:pt x="15" y="12"/>
                    <a:pt x="15" y="10"/>
                    <a:pt x="15" y="8"/>
                  </a:cubicBezTo>
                  <a:cubicBezTo>
                    <a:pt x="15" y="6"/>
                    <a:pt x="15" y="5"/>
                    <a:pt x="15" y="3"/>
                  </a:cubicBezTo>
                  <a:lnTo>
                    <a:pt x="19" y="3"/>
                  </a:lnTo>
                  <a:cubicBezTo>
                    <a:pt x="19" y="3"/>
                    <a:pt x="19" y="2"/>
                    <a:pt x="20" y="2"/>
                  </a:cubicBezTo>
                  <a:cubicBezTo>
                    <a:pt x="20" y="1"/>
                    <a:pt x="20" y="0"/>
                    <a:pt x="20" y="0"/>
                  </a:cubicBezTo>
                  <a:lnTo>
                    <a:pt x="19" y="0"/>
                  </a:lnTo>
                  <a:cubicBezTo>
                    <a:pt x="18" y="0"/>
                    <a:pt x="18" y="0"/>
                    <a:pt x="18" y="1"/>
                  </a:cubicBezTo>
                  <a:cubicBezTo>
                    <a:pt x="17" y="1"/>
                    <a:pt x="16" y="1"/>
                    <a:pt x="16" y="1"/>
                  </a:cubicBezTo>
                  <a:lnTo>
                    <a:pt x="14" y="1"/>
                  </a:lnTo>
                  <a:cubicBezTo>
                    <a:pt x="14" y="1"/>
                    <a:pt x="14" y="6"/>
                    <a:pt x="14" y="7"/>
                  </a:cubicBezTo>
                  <a:cubicBezTo>
                    <a:pt x="14" y="8"/>
                    <a:pt x="14" y="12"/>
                    <a:pt x="13" y="13"/>
                  </a:cubicBezTo>
                  <a:cubicBezTo>
                    <a:pt x="13" y="15"/>
                    <a:pt x="10" y="14"/>
                    <a:pt x="9" y="14"/>
                  </a:cubicBezTo>
                  <a:cubicBezTo>
                    <a:pt x="8" y="14"/>
                    <a:pt x="6" y="15"/>
                    <a:pt x="6" y="12"/>
                  </a:cubicBezTo>
                  <a:lnTo>
                    <a:pt x="6" y="1"/>
                  </a:lnTo>
                  <a:cubicBezTo>
                    <a:pt x="6" y="1"/>
                    <a:pt x="4" y="1"/>
                    <a:pt x="4" y="1"/>
                  </a:cubicBezTo>
                  <a:cubicBezTo>
                    <a:pt x="4" y="1"/>
                    <a:pt x="3" y="1"/>
                    <a:pt x="3" y="1"/>
                  </a:cubicBezTo>
                  <a:cubicBezTo>
                    <a:pt x="3" y="1"/>
                    <a:pt x="2" y="1"/>
                    <a:pt x="2" y="0"/>
                  </a:cubicBezTo>
                  <a:cubicBezTo>
                    <a:pt x="2" y="0"/>
                    <a:pt x="2" y="0"/>
                    <a:pt x="2" y="0"/>
                  </a:cubicBezTo>
                  <a:cubicBezTo>
                    <a:pt x="1" y="0"/>
                    <a:pt x="0" y="0"/>
                    <a:pt x="0" y="0"/>
                  </a:cubicBezTo>
                  <a:cubicBezTo>
                    <a:pt x="0" y="1"/>
                    <a:pt x="1" y="3"/>
                    <a:pt x="2" y="3"/>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Freeform 2456"/>
            <p:cNvSpPr>
              <a:spLocks noEditPoints="1"/>
            </p:cNvSpPr>
            <p:nvPr/>
          </p:nvSpPr>
          <p:spPr bwMode="auto">
            <a:xfrm>
              <a:off x="2156" y="3558"/>
              <a:ext cx="133" cy="219"/>
            </a:xfrm>
            <a:custGeom>
              <a:avLst/>
              <a:gdLst>
                <a:gd name="T0" fmla="*/ 9 w 20"/>
                <a:gd name="T1" fmla="*/ 2 h 33"/>
                <a:gd name="T2" fmla="*/ 3 w 20"/>
                <a:gd name="T3" fmla="*/ 11 h 33"/>
                <a:gd name="T4" fmla="*/ 1 w 20"/>
                <a:gd name="T5" fmla="*/ 15 h 33"/>
                <a:gd name="T6" fmla="*/ 0 w 20"/>
                <a:gd name="T7" fmla="*/ 19 h 33"/>
                <a:gd name="T8" fmla="*/ 2 w 20"/>
                <a:gd name="T9" fmla="*/ 20 h 33"/>
                <a:gd name="T10" fmla="*/ 5 w 20"/>
                <a:gd name="T11" fmla="*/ 20 h 33"/>
                <a:gd name="T12" fmla="*/ 5 w 20"/>
                <a:gd name="T13" fmla="*/ 22 h 33"/>
                <a:gd name="T14" fmla="*/ 5 w 20"/>
                <a:gd name="T15" fmla="*/ 30 h 33"/>
                <a:gd name="T16" fmla="*/ 7 w 20"/>
                <a:gd name="T17" fmla="*/ 33 h 33"/>
                <a:gd name="T18" fmla="*/ 12 w 20"/>
                <a:gd name="T19" fmla="*/ 33 h 33"/>
                <a:gd name="T20" fmla="*/ 15 w 20"/>
                <a:gd name="T21" fmla="*/ 30 h 33"/>
                <a:gd name="T22" fmla="*/ 15 w 20"/>
                <a:gd name="T23" fmla="*/ 24 h 33"/>
                <a:gd name="T24" fmla="*/ 15 w 20"/>
                <a:gd name="T25" fmla="*/ 20 h 33"/>
                <a:gd name="T26" fmla="*/ 16 w 20"/>
                <a:gd name="T27" fmla="*/ 20 h 33"/>
                <a:gd name="T28" fmla="*/ 20 w 20"/>
                <a:gd name="T29" fmla="*/ 17 h 33"/>
                <a:gd name="T30" fmla="*/ 18 w 20"/>
                <a:gd name="T31" fmla="*/ 14 h 33"/>
                <a:gd name="T32" fmla="*/ 15 w 20"/>
                <a:gd name="T33" fmla="*/ 8 h 33"/>
                <a:gd name="T34" fmla="*/ 12 w 20"/>
                <a:gd name="T35" fmla="*/ 3 h 33"/>
                <a:gd name="T36" fmla="*/ 9 w 20"/>
                <a:gd name="T37" fmla="*/ 2 h 33"/>
                <a:gd name="T38" fmla="*/ 1 w 20"/>
                <a:gd name="T39" fmla="*/ 18 h 33"/>
                <a:gd name="T40" fmla="*/ 2 w 20"/>
                <a:gd name="T41" fmla="*/ 14 h 33"/>
                <a:gd name="T42" fmla="*/ 6 w 20"/>
                <a:gd name="T43" fmla="*/ 8 h 33"/>
                <a:gd name="T44" fmla="*/ 9 w 20"/>
                <a:gd name="T45" fmla="*/ 3 h 33"/>
                <a:gd name="T46" fmla="*/ 11 w 20"/>
                <a:gd name="T47" fmla="*/ 2 h 33"/>
                <a:gd name="T48" fmla="*/ 18 w 20"/>
                <a:gd name="T49" fmla="*/ 13 h 33"/>
                <a:gd name="T50" fmla="*/ 19 w 20"/>
                <a:gd name="T51" fmla="*/ 16 h 33"/>
                <a:gd name="T52" fmla="*/ 19 w 20"/>
                <a:gd name="T53" fmla="*/ 19 h 33"/>
                <a:gd name="T54" fmla="*/ 15 w 20"/>
                <a:gd name="T55" fmla="*/ 19 h 33"/>
                <a:gd name="T56" fmla="*/ 15 w 20"/>
                <a:gd name="T57" fmla="*/ 21 h 33"/>
                <a:gd name="T58" fmla="*/ 15 w 20"/>
                <a:gd name="T59" fmla="*/ 29 h 33"/>
                <a:gd name="T60" fmla="*/ 13 w 20"/>
                <a:gd name="T61" fmla="*/ 33 h 33"/>
                <a:gd name="T62" fmla="*/ 8 w 20"/>
                <a:gd name="T63" fmla="*/ 33 h 33"/>
                <a:gd name="T64" fmla="*/ 5 w 20"/>
                <a:gd name="T65" fmla="*/ 30 h 33"/>
                <a:gd name="T66" fmla="*/ 5 w 20"/>
                <a:gd name="T67" fmla="*/ 20 h 33"/>
                <a:gd name="T68" fmla="*/ 5 w 20"/>
                <a:gd name="T69" fmla="*/ 19 h 33"/>
                <a:gd name="T70" fmla="*/ 1 w 20"/>
                <a:gd name="T71"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 h="33">
                  <a:moveTo>
                    <a:pt x="9" y="2"/>
                  </a:moveTo>
                  <a:lnTo>
                    <a:pt x="3" y="11"/>
                  </a:lnTo>
                  <a:cubicBezTo>
                    <a:pt x="2" y="12"/>
                    <a:pt x="2" y="14"/>
                    <a:pt x="1" y="15"/>
                  </a:cubicBezTo>
                  <a:cubicBezTo>
                    <a:pt x="0" y="16"/>
                    <a:pt x="0" y="17"/>
                    <a:pt x="0" y="19"/>
                  </a:cubicBezTo>
                  <a:cubicBezTo>
                    <a:pt x="1" y="20"/>
                    <a:pt x="2" y="20"/>
                    <a:pt x="2" y="20"/>
                  </a:cubicBezTo>
                  <a:lnTo>
                    <a:pt x="5" y="20"/>
                  </a:lnTo>
                  <a:cubicBezTo>
                    <a:pt x="5" y="20"/>
                    <a:pt x="5" y="22"/>
                    <a:pt x="5" y="22"/>
                  </a:cubicBezTo>
                  <a:lnTo>
                    <a:pt x="5" y="30"/>
                  </a:lnTo>
                  <a:cubicBezTo>
                    <a:pt x="5" y="33"/>
                    <a:pt x="6" y="33"/>
                    <a:pt x="7" y="33"/>
                  </a:cubicBezTo>
                  <a:lnTo>
                    <a:pt x="12" y="33"/>
                  </a:lnTo>
                  <a:cubicBezTo>
                    <a:pt x="13" y="33"/>
                    <a:pt x="15" y="33"/>
                    <a:pt x="15" y="30"/>
                  </a:cubicBezTo>
                  <a:cubicBezTo>
                    <a:pt x="15" y="28"/>
                    <a:pt x="15" y="26"/>
                    <a:pt x="15" y="24"/>
                  </a:cubicBezTo>
                  <a:lnTo>
                    <a:pt x="15" y="20"/>
                  </a:lnTo>
                  <a:cubicBezTo>
                    <a:pt x="15" y="20"/>
                    <a:pt x="15" y="20"/>
                    <a:pt x="16" y="20"/>
                  </a:cubicBezTo>
                  <a:cubicBezTo>
                    <a:pt x="17" y="20"/>
                    <a:pt x="20" y="21"/>
                    <a:pt x="20" y="17"/>
                  </a:cubicBezTo>
                  <a:cubicBezTo>
                    <a:pt x="20" y="16"/>
                    <a:pt x="19" y="15"/>
                    <a:pt x="18" y="14"/>
                  </a:cubicBezTo>
                  <a:cubicBezTo>
                    <a:pt x="17" y="12"/>
                    <a:pt x="16" y="10"/>
                    <a:pt x="15" y="8"/>
                  </a:cubicBezTo>
                  <a:cubicBezTo>
                    <a:pt x="14" y="6"/>
                    <a:pt x="13" y="5"/>
                    <a:pt x="12" y="3"/>
                  </a:cubicBezTo>
                  <a:cubicBezTo>
                    <a:pt x="11" y="1"/>
                    <a:pt x="10" y="0"/>
                    <a:pt x="9" y="2"/>
                  </a:cubicBezTo>
                  <a:close/>
                  <a:moveTo>
                    <a:pt x="1" y="18"/>
                  </a:moveTo>
                  <a:cubicBezTo>
                    <a:pt x="0" y="16"/>
                    <a:pt x="1" y="15"/>
                    <a:pt x="2" y="14"/>
                  </a:cubicBezTo>
                  <a:cubicBezTo>
                    <a:pt x="3" y="12"/>
                    <a:pt x="4" y="10"/>
                    <a:pt x="6" y="8"/>
                  </a:cubicBezTo>
                  <a:cubicBezTo>
                    <a:pt x="7" y="6"/>
                    <a:pt x="8" y="4"/>
                    <a:pt x="9" y="3"/>
                  </a:cubicBezTo>
                  <a:cubicBezTo>
                    <a:pt x="9" y="1"/>
                    <a:pt x="10" y="1"/>
                    <a:pt x="11" y="2"/>
                  </a:cubicBezTo>
                  <a:cubicBezTo>
                    <a:pt x="13" y="6"/>
                    <a:pt x="15" y="9"/>
                    <a:pt x="18" y="13"/>
                  </a:cubicBezTo>
                  <a:cubicBezTo>
                    <a:pt x="18" y="14"/>
                    <a:pt x="19" y="15"/>
                    <a:pt x="19" y="16"/>
                  </a:cubicBezTo>
                  <a:cubicBezTo>
                    <a:pt x="20" y="17"/>
                    <a:pt x="20" y="19"/>
                    <a:pt x="19" y="19"/>
                  </a:cubicBezTo>
                  <a:lnTo>
                    <a:pt x="15" y="19"/>
                  </a:lnTo>
                  <a:cubicBezTo>
                    <a:pt x="15" y="19"/>
                    <a:pt x="15" y="21"/>
                    <a:pt x="15" y="21"/>
                  </a:cubicBezTo>
                  <a:cubicBezTo>
                    <a:pt x="15" y="24"/>
                    <a:pt x="15" y="27"/>
                    <a:pt x="15" y="29"/>
                  </a:cubicBezTo>
                  <a:cubicBezTo>
                    <a:pt x="15" y="31"/>
                    <a:pt x="14" y="33"/>
                    <a:pt x="13" y="33"/>
                  </a:cubicBezTo>
                  <a:lnTo>
                    <a:pt x="8" y="33"/>
                  </a:lnTo>
                  <a:cubicBezTo>
                    <a:pt x="7" y="33"/>
                    <a:pt x="5" y="33"/>
                    <a:pt x="5" y="30"/>
                  </a:cubicBezTo>
                  <a:lnTo>
                    <a:pt x="5" y="20"/>
                  </a:lnTo>
                  <a:cubicBezTo>
                    <a:pt x="5" y="19"/>
                    <a:pt x="5" y="19"/>
                    <a:pt x="5" y="19"/>
                  </a:cubicBezTo>
                  <a:cubicBezTo>
                    <a:pt x="4" y="19"/>
                    <a:pt x="1" y="20"/>
                    <a:pt x="1" y="18"/>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2457"/>
            <p:cNvSpPr>
              <a:spLocks noChangeArrowheads="1"/>
            </p:cNvSpPr>
            <p:nvPr/>
          </p:nvSpPr>
          <p:spPr bwMode="auto">
            <a:xfrm>
              <a:off x="5224" y="3094"/>
              <a:ext cx="47" cy="683"/>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2458"/>
            <p:cNvSpPr>
              <a:spLocks noChangeArrowheads="1"/>
            </p:cNvSpPr>
            <p:nvPr/>
          </p:nvSpPr>
          <p:spPr bwMode="auto">
            <a:xfrm>
              <a:off x="2203" y="3730"/>
              <a:ext cx="3061" cy="47"/>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Freeform 2459"/>
            <p:cNvSpPr>
              <a:spLocks/>
            </p:cNvSpPr>
            <p:nvPr/>
          </p:nvSpPr>
          <p:spPr bwMode="auto">
            <a:xfrm>
              <a:off x="1228" y="2544"/>
              <a:ext cx="140" cy="226"/>
            </a:xfrm>
            <a:custGeom>
              <a:avLst/>
              <a:gdLst>
                <a:gd name="T0" fmla="*/ 2 w 21"/>
                <a:gd name="T1" fmla="*/ 14 h 34"/>
                <a:gd name="T2" fmla="*/ 5 w 21"/>
                <a:gd name="T3" fmla="*/ 14 h 34"/>
                <a:gd name="T4" fmla="*/ 5 w 21"/>
                <a:gd name="T5" fmla="*/ 8 h 34"/>
                <a:gd name="T6" fmla="*/ 6 w 21"/>
                <a:gd name="T7" fmla="*/ 2 h 34"/>
                <a:gd name="T8" fmla="*/ 10 w 21"/>
                <a:gd name="T9" fmla="*/ 1 h 34"/>
                <a:gd name="T10" fmla="*/ 14 w 21"/>
                <a:gd name="T11" fmla="*/ 1 h 34"/>
                <a:gd name="T12" fmla="*/ 15 w 21"/>
                <a:gd name="T13" fmla="*/ 6 h 34"/>
                <a:gd name="T14" fmla="*/ 15 w 21"/>
                <a:gd name="T15" fmla="*/ 14 h 34"/>
                <a:gd name="T16" fmla="*/ 16 w 21"/>
                <a:gd name="T17" fmla="*/ 14 h 34"/>
                <a:gd name="T18" fmla="*/ 19 w 21"/>
                <a:gd name="T19" fmla="*/ 14 h 34"/>
                <a:gd name="T20" fmla="*/ 20 w 21"/>
                <a:gd name="T21" fmla="*/ 18 h 34"/>
                <a:gd name="T22" fmla="*/ 17 w 21"/>
                <a:gd name="T23" fmla="*/ 23 h 34"/>
                <a:gd name="T24" fmla="*/ 11 w 21"/>
                <a:gd name="T25" fmla="*/ 32 h 34"/>
                <a:gd name="T26" fmla="*/ 8 w 21"/>
                <a:gd name="T27" fmla="*/ 31 h 34"/>
                <a:gd name="T28" fmla="*/ 5 w 21"/>
                <a:gd name="T29" fmla="*/ 25 h 34"/>
                <a:gd name="T30" fmla="*/ 2 w 21"/>
                <a:gd name="T31" fmla="*/ 19 h 34"/>
                <a:gd name="T32" fmla="*/ 1 w 21"/>
                <a:gd name="T33" fmla="*/ 15 h 34"/>
                <a:gd name="T34" fmla="*/ 2 w 21"/>
                <a:gd name="T35"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34">
                  <a:moveTo>
                    <a:pt x="2" y="14"/>
                  </a:moveTo>
                  <a:lnTo>
                    <a:pt x="5" y="14"/>
                  </a:lnTo>
                  <a:cubicBezTo>
                    <a:pt x="6" y="14"/>
                    <a:pt x="5" y="9"/>
                    <a:pt x="5" y="8"/>
                  </a:cubicBezTo>
                  <a:cubicBezTo>
                    <a:pt x="5" y="7"/>
                    <a:pt x="5" y="3"/>
                    <a:pt x="6" y="2"/>
                  </a:cubicBezTo>
                  <a:cubicBezTo>
                    <a:pt x="7" y="0"/>
                    <a:pt x="9" y="1"/>
                    <a:pt x="10" y="1"/>
                  </a:cubicBezTo>
                  <a:lnTo>
                    <a:pt x="14" y="1"/>
                  </a:lnTo>
                  <a:cubicBezTo>
                    <a:pt x="16" y="1"/>
                    <a:pt x="15" y="4"/>
                    <a:pt x="15" y="6"/>
                  </a:cubicBezTo>
                  <a:lnTo>
                    <a:pt x="15" y="14"/>
                  </a:lnTo>
                  <a:cubicBezTo>
                    <a:pt x="15" y="14"/>
                    <a:pt x="16" y="14"/>
                    <a:pt x="16" y="14"/>
                  </a:cubicBezTo>
                  <a:lnTo>
                    <a:pt x="19" y="14"/>
                  </a:lnTo>
                  <a:cubicBezTo>
                    <a:pt x="20" y="14"/>
                    <a:pt x="21" y="16"/>
                    <a:pt x="20" y="18"/>
                  </a:cubicBezTo>
                  <a:cubicBezTo>
                    <a:pt x="19" y="20"/>
                    <a:pt x="18" y="21"/>
                    <a:pt x="17" y="23"/>
                  </a:cubicBezTo>
                  <a:cubicBezTo>
                    <a:pt x="15" y="26"/>
                    <a:pt x="13" y="29"/>
                    <a:pt x="11" y="32"/>
                  </a:cubicBezTo>
                  <a:cubicBezTo>
                    <a:pt x="10" y="34"/>
                    <a:pt x="9" y="32"/>
                    <a:pt x="8" y="31"/>
                  </a:cubicBezTo>
                  <a:cubicBezTo>
                    <a:pt x="7" y="29"/>
                    <a:pt x="6" y="27"/>
                    <a:pt x="5" y="25"/>
                  </a:cubicBezTo>
                  <a:cubicBezTo>
                    <a:pt x="4" y="23"/>
                    <a:pt x="3" y="21"/>
                    <a:pt x="2" y="19"/>
                  </a:cubicBezTo>
                  <a:cubicBezTo>
                    <a:pt x="1" y="18"/>
                    <a:pt x="0" y="16"/>
                    <a:pt x="1" y="15"/>
                  </a:cubicBezTo>
                  <a:cubicBezTo>
                    <a:pt x="1" y="14"/>
                    <a:pt x="1" y="14"/>
                    <a:pt x="2" y="14"/>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2460"/>
            <p:cNvSpPr>
              <a:spLocks/>
            </p:cNvSpPr>
            <p:nvPr/>
          </p:nvSpPr>
          <p:spPr bwMode="auto">
            <a:xfrm>
              <a:off x="1235" y="2657"/>
              <a:ext cx="126" cy="106"/>
            </a:xfrm>
            <a:custGeom>
              <a:avLst/>
              <a:gdLst>
                <a:gd name="T0" fmla="*/ 17 w 19"/>
                <a:gd name="T1" fmla="*/ 2 h 16"/>
                <a:gd name="T2" fmla="*/ 9 w 19"/>
                <a:gd name="T3" fmla="*/ 15 h 16"/>
                <a:gd name="T4" fmla="*/ 5 w 19"/>
                <a:gd name="T5" fmla="*/ 7 h 16"/>
                <a:gd name="T6" fmla="*/ 3 w 19"/>
                <a:gd name="T7" fmla="*/ 3 h 16"/>
                <a:gd name="T8" fmla="*/ 1 w 19"/>
                <a:gd name="T9" fmla="*/ 0 h 16"/>
                <a:gd name="T10" fmla="*/ 0 w 19"/>
                <a:gd name="T11" fmla="*/ 0 h 16"/>
                <a:gd name="T12" fmla="*/ 1 w 19"/>
                <a:gd name="T13" fmla="*/ 3 h 16"/>
                <a:gd name="T14" fmla="*/ 4 w 19"/>
                <a:gd name="T15" fmla="*/ 8 h 16"/>
                <a:gd name="T16" fmla="*/ 7 w 19"/>
                <a:gd name="T17" fmla="*/ 14 h 16"/>
                <a:gd name="T18" fmla="*/ 9 w 19"/>
                <a:gd name="T19" fmla="*/ 16 h 16"/>
                <a:gd name="T20" fmla="*/ 11 w 19"/>
                <a:gd name="T21" fmla="*/ 14 h 16"/>
                <a:gd name="T22" fmla="*/ 14 w 19"/>
                <a:gd name="T23" fmla="*/ 9 h 16"/>
                <a:gd name="T24" fmla="*/ 17 w 19"/>
                <a:gd name="T25" fmla="*/ 3 h 16"/>
                <a:gd name="T26" fmla="*/ 19 w 19"/>
                <a:gd name="T27" fmla="*/ 0 h 16"/>
                <a:gd name="T28" fmla="*/ 17 w 19"/>
                <a:gd name="T29" fmla="*/ 0 h 16"/>
                <a:gd name="T30" fmla="*/ 17 w 19"/>
                <a:gd name="T31"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16">
                  <a:moveTo>
                    <a:pt x="17" y="2"/>
                  </a:moveTo>
                  <a:cubicBezTo>
                    <a:pt x="16" y="3"/>
                    <a:pt x="9" y="15"/>
                    <a:pt x="9" y="15"/>
                  </a:cubicBezTo>
                  <a:cubicBezTo>
                    <a:pt x="8" y="12"/>
                    <a:pt x="6" y="10"/>
                    <a:pt x="5" y="7"/>
                  </a:cubicBezTo>
                  <a:cubicBezTo>
                    <a:pt x="4" y="6"/>
                    <a:pt x="3" y="5"/>
                    <a:pt x="3" y="3"/>
                  </a:cubicBezTo>
                  <a:cubicBezTo>
                    <a:pt x="2" y="2"/>
                    <a:pt x="1" y="1"/>
                    <a:pt x="1" y="0"/>
                  </a:cubicBezTo>
                  <a:lnTo>
                    <a:pt x="0" y="0"/>
                  </a:lnTo>
                  <a:cubicBezTo>
                    <a:pt x="0" y="1"/>
                    <a:pt x="1" y="2"/>
                    <a:pt x="1" y="3"/>
                  </a:cubicBezTo>
                  <a:cubicBezTo>
                    <a:pt x="2" y="5"/>
                    <a:pt x="3" y="7"/>
                    <a:pt x="4" y="8"/>
                  </a:cubicBezTo>
                  <a:cubicBezTo>
                    <a:pt x="5" y="10"/>
                    <a:pt x="6" y="12"/>
                    <a:pt x="7" y="14"/>
                  </a:cubicBezTo>
                  <a:cubicBezTo>
                    <a:pt x="8" y="14"/>
                    <a:pt x="8" y="16"/>
                    <a:pt x="9" y="16"/>
                  </a:cubicBezTo>
                  <a:cubicBezTo>
                    <a:pt x="10" y="16"/>
                    <a:pt x="11" y="15"/>
                    <a:pt x="11" y="14"/>
                  </a:cubicBezTo>
                  <a:cubicBezTo>
                    <a:pt x="12" y="12"/>
                    <a:pt x="13" y="10"/>
                    <a:pt x="14" y="9"/>
                  </a:cubicBezTo>
                  <a:cubicBezTo>
                    <a:pt x="15" y="7"/>
                    <a:pt x="16" y="5"/>
                    <a:pt x="17" y="3"/>
                  </a:cubicBezTo>
                  <a:cubicBezTo>
                    <a:pt x="18" y="2"/>
                    <a:pt x="19" y="1"/>
                    <a:pt x="19" y="0"/>
                  </a:cubicBezTo>
                  <a:lnTo>
                    <a:pt x="17" y="0"/>
                  </a:lnTo>
                  <a:cubicBezTo>
                    <a:pt x="17" y="0"/>
                    <a:pt x="17" y="1"/>
                    <a:pt x="17" y="2"/>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Freeform 2461"/>
            <p:cNvSpPr>
              <a:spLocks/>
            </p:cNvSpPr>
            <p:nvPr/>
          </p:nvSpPr>
          <p:spPr bwMode="auto">
            <a:xfrm>
              <a:off x="1228" y="2544"/>
              <a:ext cx="133" cy="113"/>
            </a:xfrm>
            <a:custGeom>
              <a:avLst/>
              <a:gdLst>
                <a:gd name="T0" fmla="*/ 19 w 20"/>
                <a:gd name="T1" fmla="*/ 14 h 17"/>
                <a:gd name="T2" fmla="*/ 15 w 20"/>
                <a:gd name="T3" fmla="*/ 14 h 17"/>
                <a:gd name="T4" fmla="*/ 15 w 20"/>
                <a:gd name="T5" fmla="*/ 9 h 17"/>
                <a:gd name="T6" fmla="*/ 15 w 20"/>
                <a:gd name="T7" fmla="*/ 3 h 17"/>
                <a:gd name="T8" fmla="*/ 13 w 20"/>
                <a:gd name="T9" fmla="*/ 1 h 17"/>
                <a:gd name="T10" fmla="*/ 8 w 20"/>
                <a:gd name="T11" fmla="*/ 1 h 17"/>
                <a:gd name="T12" fmla="*/ 5 w 20"/>
                <a:gd name="T13" fmla="*/ 3 h 17"/>
                <a:gd name="T14" fmla="*/ 5 w 20"/>
                <a:gd name="T15" fmla="*/ 8 h 17"/>
                <a:gd name="T16" fmla="*/ 5 w 20"/>
                <a:gd name="T17" fmla="*/ 14 h 17"/>
                <a:gd name="T18" fmla="*/ 2 w 20"/>
                <a:gd name="T19" fmla="*/ 14 h 17"/>
                <a:gd name="T20" fmla="*/ 1 w 20"/>
                <a:gd name="T21" fmla="*/ 15 h 17"/>
                <a:gd name="T22" fmla="*/ 1 w 20"/>
                <a:gd name="T23" fmla="*/ 17 h 17"/>
                <a:gd name="T24" fmla="*/ 2 w 20"/>
                <a:gd name="T25" fmla="*/ 17 h 17"/>
                <a:gd name="T26" fmla="*/ 3 w 20"/>
                <a:gd name="T27" fmla="*/ 16 h 17"/>
                <a:gd name="T28" fmla="*/ 4 w 20"/>
                <a:gd name="T29" fmla="*/ 16 h 17"/>
                <a:gd name="T30" fmla="*/ 7 w 20"/>
                <a:gd name="T31" fmla="*/ 16 h 17"/>
                <a:gd name="T32" fmla="*/ 7 w 20"/>
                <a:gd name="T33" fmla="*/ 10 h 17"/>
                <a:gd name="T34" fmla="*/ 7 w 20"/>
                <a:gd name="T35" fmla="*/ 3 h 17"/>
                <a:gd name="T36" fmla="*/ 11 w 20"/>
                <a:gd name="T37" fmla="*/ 2 h 17"/>
                <a:gd name="T38" fmla="*/ 14 w 20"/>
                <a:gd name="T39" fmla="*/ 5 h 17"/>
                <a:gd name="T40" fmla="*/ 14 w 20"/>
                <a:gd name="T41" fmla="*/ 16 h 17"/>
                <a:gd name="T42" fmla="*/ 16 w 20"/>
                <a:gd name="T43" fmla="*/ 16 h 17"/>
                <a:gd name="T44" fmla="*/ 18 w 20"/>
                <a:gd name="T45" fmla="*/ 16 h 17"/>
                <a:gd name="T46" fmla="*/ 18 w 20"/>
                <a:gd name="T47" fmla="*/ 17 h 17"/>
                <a:gd name="T48" fmla="*/ 19 w 20"/>
                <a:gd name="T49" fmla="*/ 17 h 17"/>
                <a:gd name="T50" fmla="*/ 20 w 20"/>
                <a:gd name="T51" fmla="*/ 17 h 17"/>
                <a:gd name="T52" fmla="*/ 19 w 20"/>
                <a:gd name="T5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7">
                  <a:moveTo>
                    <a:pt x="19" y="14"/>
                  </a:moveTo>
                  <a:lnTo>
                    <a:pt x="15" y="14"/>
                  </a:lnTo>
                  <a:cubicBezTo>
                    <a:pt x="15" y="14"/>
                    <a:pt x="15" y="10"/>
                    <a:pt x="15" y="9"/>
                  </a:cubicBezTo>
                  <a:lnTo>
                    <a:pt x="15" y="3"/>
                  </a:lnTo>
                  <a:cubicBezTo>
                    <a:pt x="15" y="1"/>
                    <a:pt x="14" y="1"/>
                    <a:pt x="13" y="1"/>
                  </a:cubicBezTo>
                  <a:lnTo>
                    <a:pt x="8" y="1"/>
                  </a:lnTo>
                  <a:cubicBezTo>
                    <a:pt x="7" y="1"/>
                    <a:pt x="6" y="0"/>
                    <a:pt x="5" y="3"/>
                  </a:cubicBezTo>
                  <a:cubicBezTo>
                    <a:pt x="5" y="5"/>
                    <a:pt x="5" y="7"/>
                    <a:pt x="5" y="8"/>
                  </a:cubicBezTo>
                  <a:cubicBezTo>
                    <a:pt x="5" y="10"/>
                    <a:pt x="5" y="12"/>
                    <a:pt x="5" y="14"/>
                  </a:cubicBezTo>
                  <a:lnTo>
                    <a:pt x="2" y="14"/>
                  </a:lnTo>
                  <a:cubicBezTo>
                    <a:pt x="1" y="14"/>
                    <a:pt x="1" y="14"/>
                    <a:pt x="1" y="15"/>
                  </a:cubicBezTo>
                  <a:cubicBezTo>
                    <a:pt x="1" y="15"/>
                    <a:pt x="0" y="17"/>
                    <a:pt x="1" y="17"/>
                  </a:cubicBezTo>
                  <a:lnTo>
                    <a:pt x="2" y="17"/>
                  </a:lnTo>
                  <a:cubicBezTo>
                    <a:pt x="2" y="17"/>
                    <a:pt x="2" y="17"/>
                    <a:pt x="3" y="16"/>
                  </a:cubicBezTo>
                  <a:cubicBezTo>
                    <a:pt x="3" y="16"/>
                    <a:pt x="4" y="16"/>
                    <a:pt x="4" y="16"/>
                  </a:cubicBezTo>
                  <a:lnTo>
                    <a:pt x="7" y="16"/>
                  </a:lnTo>
                  <a:cubicBezTo>
                    <a:pt x="7" y="16"/>
                    <a:pt x="7" y="11"/>
                    <a:pt x="7" y="10"/>
                  </a:cubicBezTo>
                  <a:cubicBezTo>
                    <a:pt x="7" y="8"/>
                    <a:pt x="6" y="5"/>
                    <a:pt x="7" y="3"/>
                  </a:cubicBezTo>
                  <a:cubicBezTo>
                    <a:pt x="8" y="2"/>
                    <a:pt x="10" y="2"/>
                    <a:pt x="11" y="2"/>
                  </a:cubicBezTo>
                  <a:cubicBezTo>
                    <a:pt x="12" y="2"/>
                    <a:pt x="14" y="2"/>
                    <a:pt x="14" y="5"/>
                  </a:cubicBezTo>
                  <a:lnTo>
                    <a:pt x="14" y="16"/>
                  </a:lnTo>
                  <a:cubicBezTo>
                    <a:pt x="14" y="16"/>
                    <a:pt x="16" y="16"/>
                    <a:pt x="16" y="16"/>
                  </a:cubicBezTo>
                  <a:cubicBezTo>
                    <a:pt x="17" y="16"/>
                    <a:pt x="17" y="16"/>
                    <a:pt x="18" y="16"/>
                  </a:cubicBezTo>
                  <a:cubicBezTo>
                    <a:pt x="18" y="16"/>
                    <a:pt x="18" y="16"/>
                    <a:pt x="18" y="17"/>
                  </a:cubicBezTo>
                  <a:cubicBezTo>
                    <a:pt x="18" y="17"/>
                    <a:pt x="19" y="17"/>
                    <a:pt x="19" y="17"/>
                  </a:cubicBezTo>
                  <a:cubicBezTo>
                    <a:pt x="19" y="17"/>
                    <a:pt x="20" y="17"/>
                    <a:pt x="20" y="17"/>
                  </a:cubicBezTo>
                  <a:cubicBezTo>
                    <a:pt x="20" y="15"/>
                    <a:pt x="20" y="14"/>
                    <a:pt x="19" y="14"/>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Freeform 2462"/>
            <p:cNvSpPr>
              <a:spLocks noEditPoints="1"/>
            </p:cNvSpPr>
            <p:nvPr/>
          </p:nvSpPr>
          <p:spPr bwMode="auto">
            <a:xfrm>
              <a:off x="1228" y="2544"/>
              <a:ext cx="133" cy="226"/>
            </a:xfrm>
            <a:custGeom>
              <a:avLst/>
              <a:gdLst>
                <a:gd name="T0" fmla="*/ 12 w 20"/>
                <a:gd name="T1" fmla="*/ 32 h 34"/>
                <a:gd name="T2" fmla="*/ 17 w 20"/>
                <a:gd name="T3" fmla="*/ 23 h 34"/>
                <a:gd name="T4" fmla="*/ 20 w 20"/>
                <a:gd name="T5" fmla="*/ 18 h 34"/>
                <a:gd name="T6" fmla="*/ 20 w 20"/>
                <a:gd name="T7" fmla="*/ 15 h 34"/>
                <a:gd name="T8" fmla="*/ 18 w 20"/>
                <a:gd name="T9" fmla="*/ 14 h 34"/>
                <a:gd name="T10" fmla="*/ 16 w 20"/>
                <a:gd name="T11" fmla="*/ 14 h 34"/>
                <a:gd name="T12" fmla="*/ 16 w 20"/>
                <a:gd name="T13" fmla="*/ 12 h 34"/>
                <a:gd name="T14" fmla="*/ 16 w 20"/>
                <a:gd name="T15" fmla="*/ 4 h 34"/>
                <a:gd name="T16" fmla="*/ 13 w 20"/>
                <a:gd name="T17" fmla="*/ 0 h 34"/>
                <a:gd name="T18" fmla="*/ 8 w 20"/>
                <a:gd name="T19" fmla="*/ 0 h 34"/>
                <a:gd name="T20" fmla="*/ 5 w 20"/>
                <a:gd name="T21" fmla="*/ 3 h 34"/>
                <a:gd name="T22" fmla="*/ 5 w 20"/>
                <a:gd name="T23" fmla="*/ 10 h 34"/>
                <a:gd name="T24" fmla="*/ 5 w 20"/>
                <a:gd name="T25" fmla="*/ 13 h 34"/>
                <a:gd name="T26" fmla="*/ 4 w 20"/>
                <a:gd name="T27" fmla="*/ 14 h 34"/>
                <a:gd name="T28" fmla="*/ 0 w 20"/>
                <a:gd name="T29" fmla="*/ 16 h 34"/>
                <a:gd name="T30" fmla="*/ 2 w 20"/>
                <a:gd name="T31" fmla="*/ 20 h 34"/>
                <a:gd name="T32" fmla="*/ 5 w 20"/>
                <a:gd name="T33" fmla="*/ 26 h 34"/>
                <a:gd name="T34" fmla="*/ 8 w 20"/>
                <a:gd name="T35" fmla="*/ 31 h 34"/>
                <a:gd name="T36" fmla="*/ 12 w 20"/>
                <a:gd name="T37" fmla="*/ 32 h 34"/>
                <a:gd name="T38" fmla="*/ 20 w 20"/>
                <a:gd name="T39" fmla="*/ 15 h 34"/>
                <a:gd name="T40" fmla="*/ 18 w 20"/>
                <a:gd name="T41" fmla="*/ 20 h 34"/>
                <a:gd name="T42" fmla="*/ 15 w 20"/>
                <a:gd name="T43" fmla="*/ 26 h 34"/>
                <a:gd name="T44" fmla="*/ 12 w 20"/>
                <a:gd name="T45" fmla="*/ 31 h 34"/>
                <a:gd name="T46" fmla="*/ 9 w 20"/>
                <a:gd name="T47" fmla="*/ 32 h 34"/>
                <a:gd name="T48" fmla="*/ 3 w 20"/>
                <a:gd name="T49" fmla="*/ 21 h 34"/>
                <a:gd name="T50" fmla="*/ 1 w 20"/>
                <a:gd name="T51" fmla="*/ 18 h 34"/>
                <a:gd name="T52" fmla="*/ 2 w 20"/>
                <a:gd name="T53" fmla="*/ 14 h 34"/>
                <a:gd name="T54" fmla="*/ 6 w 20"/>
                <a:gd name="T55" fmla="*/ 14 h 34"/>
                <a:gd name="T56" fmla="*/ 6 w 20"/>
                <a:gd name="T57" fmla="*/ 13 h 34"/>
                <a:gd name="T58" fmla="*/ 6 w 20"/>
                <a:gd name="T59" fmla="*/ 4 h 34"/>
                <a:gd name="T60" fmla="*/ 7 w 20"/>
                <a:gd name="T61" fmla="*/ 1 h 34"/>
                <a:gd name="T62" fmla="*/ 12 w 20"/>
                <a:gd name="T63" fmla="*/ 1 h 34"/>
                <a:gd name="T64" fmla="*/ 15 w 20"/>
                <a:gd name="T65" fmla="*/ 3 h 34"/>
                <a:gd name="T66" fmla="*/ 15 w 20"/>
                <a:gd name="T67" fmla="*/ 14 h 34"/>
                <a:gd name="T68" fmla="*/ 16 w 20"/>
                <a:gd name="T69" fmla="*/ 14 h 34"/>
                <a:gd name="T70" fmla="*/ 20 w 20"/>
                <a:gd name="T7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 h="34">
                  <a:moveTo>
                    <a:pt x="12" y="32"/>
                  </a:moveTo>
                  <a:lnTo>
                    <a:pt x="17" y="23"/>
                  </a:lnTo>
                  <a:cubicBezTo>
                    <a:pt x="18" y="21"/>
                    <a:pt x="19" y="20"/>
                    <a:pt x="20" y="18"/>
                  </a:cubicBezTo>
                  <a:cubicBezTo>
                    <a:pt x="20" y="17"/>
                    <a:pt x="20" y="16"/>
                    <a:pt x="20" y="15"/>
                  </a:cubicBezTo>
                  <a:cubicBezTo>
                    <a:pt x="20" y="14"/>
                    <a:pt x="19" y="14"/>
                    <a:pt x="18" y="14"/>
                  </a:cubicBezTo>
                  <a:lnTo>
                    <a:pt x="16" y="14"/>
                  </a:lnTo>
                  <a:cubicBezTo>
                    <a:pt x="15" y="14"/>
                    <a:pt x="16" y="12"/>
                    <a:pt x="16" y="12"/>
                  </a:cubicBezTo>
                  <a:lnTo>
                    <a:pt x="16" y="4"/>
                  </a:lnTo>
                  <a:cubicBezTo>
                    <a:pt x="16" y="1"/>
                    <a:pt x="14" y="0"/>
                    <a:pt x="13" y="0"/>
                  </a:cubicBezTo>
                  <a:lnTo>
                    <a:pt x="8" y="0"/>
                  </a:lnTo>
                  <a:cubicBezTo>
                    <a:pt x="7" y="0"/>
                    <a:pt x="5" y="0"/>
                    <a:pt x="5" y="3"/>
                  </a:cubicBezTo>
                  <a:cubicBezTo>
                    <a:pt x="5" y="6"/>
                    <a:pt x="5" y="8"/>
                    <a:pt x="5" y="10"/>
                  </a:cubicBezTo>
                  <a:lnTo>
                    <a:pt x="5" y="13"/>
                  </a:lnTo>
                  <a:cubicBezTo>
                    <a:pt x="5" y="14"/>
                    <a:pt x="5" y="14"/>
                    <a:pt x="4" y="14"/>
                  </a:cubicBezTo>
                  <a:cubicBezTo>
                    <a:pt x="3" y="14"/>
                    <a:pt x="0" y="13"/>
                    <a:pt x="0" y="16"/>
                  </a:cubicBezTo>
                  <a:cubicBezTo>
                    <a:pt x="0" y="18"/>
                    <a:pt x="1" y="19"/>
                    <a:pt x="2" y="20"/>
                  </a:cubicBezTo>
                  <a:cubicBezTo>
                    <a:pt x="3" y="22"/>
                    <a:pt x="4" y="24"/>
                    <a:pt x="5" y="26"/>
                  </a:cubicBezTo>
                  <a:cubicBezTo>
                    <a:pt x="6" y="27"/>
                    <a:pt x="7" y="29"/>
                    <a:pt x="8" y="31"/>
                  </a:cubicBezTo>
                  <a:cubicBezTo>
                    <a:pt x="9" y="32"/>
                    <a:pt x="10" y="34"/>
                    <a:pt x="12" y="32"/>
                  </a:cubicBezTo>
                  <a:close/>
                  <a:moveTo>
                    <a:pt x="20" y="15"/>
                  </a:moveTo>
                  <a:cubicBezTo>
                    <a:pt x="20" y="17"/>
                    <a:pt x="19" y="19"/>
                    <a:pt x="18" y="20"/>
                  </a:cubicBezTo>
                  <a:cubicBezTo>
                    <a:pt x="17" y="22"/>
                    <a:pt x="16" y="24"/>
                    <a:pt x="15" y="26"/>
                  </a:cubicBezTo>
                  <a:cubicBezTo>
                    <a:pt x="14" y="28"/>
                    <a:pt x="13" y="29"/>
                    <a:pt x="12" y="31"/>
                  </a:cubicBezTo>
                  <a:cubicBezTo>
                    <a:pt x="11" y="32"/>
                    <a:pt x="10" y="33"/>
                    <a:pt x="9" y="32"/>
                  </a:cubicBezTo>
                  <a:cubicBezTo>
                    <a:pt x="7" y="28"/>
                    <a:pt x="5" y="24"/>
                    <a:pt x="3" y="21"/>
                  </a:cubicBezTo>
                  <a:cubicBezTo>
                    <a:pt x="2" y="20"/>
                    <a:pt x="1" y="19"/>
                    <a:pt x="1" y="18"/>
                  </a:cubicBezTo>
                  <a:cubicBezTo>
                    <a:pt x="0" y="17"/>
                    <a:pt x="1" y="14"/>
                    <a:pt x="2" y="14"/>
                  </a:cubicBezTo>
                  <a:lnTo>
                    <a:pt x="6" y="14"/>
                  </a:lnTo>
                  <a:cubicBezTo>
                    <a:pt x="6" y="14"/>
                    <a:pt x="6" y="13"/>
                    <a:pt x="6" y="13"/>
                  </a:cubicBezTo>
                  <a:cubicBezTo>
                    <a:pt x="6" y="10"/>
                    <a:pt x="6" y="7"/>
                    <a:pt x="6" y="4"/>
                  </a:cubicBezTo>
                  <a:cubicBezTo>
                    <a:pt x="6" y="2"/>
                    <a:pt x="6" y="1"/>
                    <a:pt x="7" y="1"/>
                  </a:cubicBezTo>
                  <a:lnTo>
                    <a:pt x="12" y="1"/>
                  </a:lnTo>
                  <a:cubicBezTo>
                    <a:pt x="13" y="1"/>
                    <a:pt x="15" y="0"/>
                    <a:pt x="15" y="3"/>
                  </a:cubicBezTo>
                  <a:lnTo>
                    <a:pt x="15" y="14"/>
                  </a:lnTo>
                  <a:cubicBezTo>
                    <a:pt x="15" y="14"/>
                    <a:pt x="15" y="14"/>
                    <a:pt x="16" y="14"/>
                  </a:cubicBezTo>
                  <a:cubicBezTo>
                    <a:pt x="17" y="14"/>
                    <a:pt x="19" y="13"/>
                    <a:pt x="20" y="15"/>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2463"/>
            <p:cNvSpPr>
              <a:spLocks noChangeArrowheads="1"/>
            </p:cNvSpPr>
            <p:nvPr/>
          </p:nvSpPr>
          <p:spPr bwMode="auto">
            <a:xfrm>
              <a:off x="3389" y="2306"/>
              <a:ext cx="46" cy="205"/>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2464"/>
            <p:cNvSpPr>
              <a:spLocks noChangeArrowheads="1"/>
            </p:cNvSpPr>
            <p:nvPr/>
          </p:nvSpPr>
          <p:spPr bwMode="auto">
            <a:xfrm>
              <a:off x="1262" y="2306"/>
              <a:ext cx="2166" cy="46"/>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Freeform 2465"/>
            <p:cNvSpPr>
              <a:spLocks/>
            </p:cNvSpPr>
            <p:nvPr/>
          </p:nvSpPr>
          <p:spPr bwMode="auto">
            <a:xfrm>
              <a:off x="2600" y="1802"/>
              <a:ext cx="7" cy="20"/>
            </a:xfrm>
            <a:custGeom>
              <a:avLst/>
              <a:gdLst>
                <a:gd name="T0" fmla="*/ 7 w 7"/>
                <a:gd name="T1" fmla="*/ 0 h 20"/>
                <a:gd name="T2" fmla="*/ 0 w 7"/>
                <a:gd name="T3" fmla="*/ 7 h 20"/>
                <a:gd name="T4" fmla="*/ 0 w 7"/>
                <a:gd name="T5" fmla="*/ 7 h 20"/>
                <a:gd name="T6" fmla="*/ 7 w 7"/>
                <a:gd name="T7" fmla="*/ 20 h 20"/>
                <a:gd name="T8" fmla="*/ 7 w 7"/>
                <a:gd name="T9" fmla="*/ 13 h 20"/>
                <a:gd name="T10" fmla="*/ 7 w 7"/>
                <a:gd name="T11" fmla="*/ 0 h 20"/>
              </a:gdLst>
              <a:ahLst/>
              <a:cxnLst>
                <a:cxn ang="0">
                  <a:pos x="T0" y="T1"/>
                </a:cxn>
                <a:cxn ang="0">
                  <a:pos x="T2" y="T3"/>
                </a:cxn>
                <a:cxn ang="0">
                  <a:pos x="T4" y="T5"/>
                </a:cxn>
                <a:cxn ang="0">
                  <a:pos x="T6" y="T7"/>
                </a:cxn>
                <a:cxn ang="0">
                  <a:pos x="T8" y="T9"/>
                </a:cxn>
                <a:cxn ang="0">
                  <a:pos x="T10" y="T11"/>
                </a:cxn>
              </a:cxnLst>
              <a:rect l="0" t="0" r="r" b="b"/>
              <a:pathLst>
                <a:path w="7" h="20">
                  <a:moveTo>
                    <a:pt x="7" y="0"/>
                  </a:moveTo>
                  <a:lnTo>
                    <a:pt x="0" y="7"/>
                  </a:lnTo>
                  <a:lnTo>
                    <a:pt x="0" y="7"/>
                  </a:lnTo>
                  <a:lnTo>
                    <a:pt x="7" y="20"/>
                  </a:lnTo>
                  <a:lnTo>
                    <a:pt x="7" y="13"/>
                  </a:lnTo>
                  <a:lnTo>
                    <a:pt x="7" y="0"/>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Freeform 2466"/>
            <p:cNvSpPr>
              <a:spLocks/>
            </p:cNvSpPr>
            <p:nvPr/>
          </p:nvSpPr>
          <p:spPr bwMode="auto">
            <a:xfrm>
              <a:off x="2607" y="1802"/>
              <a:ext cx="26" cy="13"/>
            </a:xfrm>
            <a:custGeom>
              <a:avLst/>
              <a:gdLst>
                <a:gd name="T0" fmla="*/ 0 w 26"/>
                <a:gd name="T1" fmla="*/ 0 h 13"/>
                <a:gd name="T2" fmla="*/ 26 w 26"/>
                <a:gd name="T3" fmla="*/ 0 h 13"/>
                <a:gd name="T4" fmla="*/ 0 w 26"/>
                <a:gd name="T5" fmla="*/ 13 h 13"/>
                <a:gd name="T6" fmla="*/ 0 w 26"/>
                <a:gd name="T7" fmla="*/ 0 h 13"/>
              </a:gdLst>
              <a:ahLst/>
              <a:cxnLst>
                <a:cxn ang="0">
                  <a:pos x="T0" y="T1"/>
                </a:cxn>
                <a:cxn ang="0">
                  <a:pos x="T2" y="T3"/>
                </a:cxn>
                <a:cxn ang="0">
                  <a:pos x="T4" y="T5"/>
                </a:cxn>
                <a:cxn ang="0">
                  <a:pos x="T6" y="T7"/>
                </a:cxn>
              </a:cxnLst>
              <a:rect l="0" t="0" r="r" b="b"/>
              <a:pathLst>
                <a:path w="26" h="13">
                  <a:moveTo>
                    <a:pt x="0" y="0"/>
                  </a:moveTo>
                  <a:lnTo>
                    <a:pt x="26" y="0"/>
                  </a:lnTo>
                  <a:lnTo>
                    <a:pt x="0" y="13"/>
                  </a:lnTo>
                  <a:lnTo>
                    <a:pt x="0" y="0"/>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2467"/>
            <p:cNvSpPr>
              <a:spLocks noChangeArrowheads="1"/>
            </p:cNvSpPr>
            <p:nvPr/>
          </p:nvSpPr>
          <p:spPr bwMode="auto">
            <a:xfrm>
              <a:off x="2560" y="1802"/>
              <a:ext cx="47" cy="2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Rectangle 2468"/>
            <p:cNvSpPr>
              <a:spLocks noChangeArrowheads="1"/>
            </p:cNvSpPr>
            <p:nvPr/>
          </p:nvSpPr>
          <p:spPr bwMode="auto">
            <a:xfrm>
              <a:off x="2487" y="1802"/>
              <a:ext cx="47" cy="2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2469"/>
            <p:cNvSpPr>
              <a:spLocks noChangeArrowheads="1"/>
            </p:cNvSpPr>
            <p:nvPr/>
          </p:nvSpPr>
          <p:spPr bwMode="auto">
            <a:xfrm>
              <a:off x="2415" y="1802"/>
              <a:ext cx="46"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2470"/>
            <p:cNvSpPr>
              <a:spLocks noChangeArrowheads="1"/>
            </p:cNvSpPr>
            <p:nvPr/>
          </p:nvSpPr>
          <p:spPr bwMode="auto">
            <a:xfrm>
              <a:off x="2342" y="1802"/>
              <a:ext cx="53"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2471"/>
            <p:cNvSpPr>
              <a:spLocks noChangeArrowheads="1"/>
            </p:cNvSpPr>
            <p:nvPr/>
          </p:nvSpPr>
          <p:spPr bwMode="auto">
            <a:xfrm>
              <a:off x="2275" y="1802"/>
              <a:ext cx="47"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2472"/>
            <p:cNvSpPr>
              <a:spLocks noChangeArrowheads="1"/>
            </p:cNvSpPr>
            <p:nvPr/>
          </p:nvSpPr>
          <p:spPr bwMode="auto">
            <a:xfrm>
              <a:off x="2203" y="1802"/>
              <a:ext cx="46"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2473"/>
            <p:cNvSpPr>
              <a:spLocks noChangeArrowheads="1"/>
            </p:cNvSpPr>
            <p:nvPr/>
          </p:nvSpPr>
          <p:spPr bwMode="auto">
            <a:xfrm>
              <a:off x="2130" y="1802"/>
              <a:ext cx="46"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2474"/>
            <p:cNvSpPr>
              <a:spLocks noChangeArrowheads="1"/>
            </p:cNvSpPr>
            <p:nvPr/>
          </p:nvSpPr>
          <p:spPr bwMode="auto">
            <a:xfrm>
              <a:off x="2057" y="1802"/>
              <a:ext cx="46"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2475"/>
            <p:cNvSpPr>
              <a:spLocks noChangeArrowheads="1"/>
            </p:cNvSpPr>
            <p:nvPr/>
          </p:nvSpPr>
          <p:spPr bwMode="auto">
            <a:xfrm>
              <a:off x="1984" y="1802"/>
              <a:ext cx="46"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Rectangle 2476"/>
            <p:cNvSpPr>
              <a:spLocks noChangeArrowheads="1"/>
            </p:cNvSpPr>
            <p:nvPr/>
          </p:nvSpPr>
          <p:spPr bwMode="auto">
            <a:xfrm>
              <a:off x="1911" y="1802"/>
              <a:ext cx="53"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2477"/>
            <p:cNvSpPr>
              <a:spLocks noChangeArrowheads="1"/>
            </p:cNvSpPr>
            <p:nvPr/>
          </p:nvSpPr>
          <p:spPr bwMode="auto">
            <a:xfrm>
              <a:off x="1845" y="1802"/>
              <a:ext cx="46"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2478"/>
            <p:cNvSpPr>
              <a:spLocks noChangeArrowheads="1"/>
            </p:cNvSpPr>
            <p:nvPr/>
          </p:nvSpPr>
          <p:spPr bwMode="auto">
            <a:xfrm>
              <a:off x="1772" y="1802"/>
              <a:ext cx="46"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2479"/>
            <p:cNvSpPr>
              <a:spLocks noChangeArrowheads="1"/>
            </p:cNvSpPr>
            <p:nvPr/>
          </p:nvSpPr>
          <p:spPr bwMode="auto">
            <a:xfrm>
              <a:off x="1699" y="1802"/>
              <a:ext cx="46"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2480"/>
            <p:cNvSpPr>
              <a:spLocks noChangeArrowheads="1"/>
            </p:cNvSpPr>
            <p:nvPr/>
          </p:nvSpPr>
          <p:spPr bwMode="auto">
            <a:xfrm>
              <a:off x="1626" y="1802"/>
              <a:ext cx="46"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2481"/>
            <p:cNvSpPr>
              <a:spLocks noChangeArrowheads="1"/>
            </p:cNvSpPr>
            <p:nvPr/>
          </p:nvSpPr>
          <p:spPr bwMode="auto">
            <a:xfrm>
              <a:off x="1553" y="1802"/>
              <a:ext cx="47"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Freeform 2482"/>
            <p:cNvSpPr>
              <a:spLocks/>
            </p:cNvSpPr>
            <p:nvPr/>
          </p:nvSpPr>
          <p:spPr bwMode="auto">
            <a:xfrm>
              <a:off x="1480" y="1795"/>
              <a:ext cx="53" cy="20"/>
            </a:xfrm>
            <a:custGeom>
              <a:avLst/>
              <a:gdLst>
                <a:gd name="T0" fmla="*/ 0 w 53"/>
                <a:gd name="T1" fmla="*/ 20 h 20"/>
                <a:gd name="T2" fmla="*/ 0 w 53"/>
                <a:gd name="T3" fmla="*/ 0 h 20"/>
                <a:gd name="T4" fmla="*/ 53 w 53"/>
                <a:gd name="T5" fmla="*/ 7 h 20"/>
                <a:gd name="T6" fmla="*/ 53 w 53"/>
                <a:gd name="T7" fmla="*/ 20 h 20"/>
                <a:gd name="T8" fmla="*/ 0 w 53"/>
                <a:gd name="T9" fmla="*/ 20 h 20"/>
              </a:gdLst>
              <a:ahLst/>
              <a:cxnLst>
                <a:cxn ang="0">
                  <a:pos x="T0" y="T1"/>
                </a:cxn>
                <a:cxn ang="0">
                  <a:pos x="T2" y="T3"/>
                </a:cxn>
                <a:cxn ang="0">
                  <a:pos x="T4" y="T5"/>
                </a:cxn>
                <a:cxn ang="0">
                  <a:pos x="T6" y="T7"/>
                </a:cxn>
                <a:cxn ang="0">
                  <a:pos x="T8" y="T9"/>
                </a:cxn>
              </a:cxnLst>
              <a:rect l="0" t="0" r="r" b="b"/>
              <a:pathLst>
                <a:path w="53" h="20">
                  <a:moveTo>
                    <a:pt x="0" y="20"/>
                  </a:moveTo>
                  <a:lnTo>
                    <a:pt x="0" y="0"/>
                  </a:lnTo>
                  <a:lnTo>
                    <a:pt x="53" y="7"/>
                  </a:lnTo>
                  <a:lnTo>
                    <a:pt x="53" y="20"/>
                  </a:lnTo>
                  <a:lnTo>
                    <a:pt x="0" y="20"/>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2483"/>
            <p:cNvSpPr>
              <a:spLocks noChangeArrowheads="1"/>
            </p:cNvSpPr>
            <p:nvPr/>
          </p:nvSpPr>
          <p:spPr bwMode="auto">
            <a:xfrm>
              <a:off x="1414" y="1795"/>
              <a:ext cx="46" cy="2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Rectangle 2484"/>
            <p:cNvSpPr>
              <a:spLocks noChangeArrowheads="1"/>
            </p:cNvSpPr>
            <p:nvPr/>
          </p:nvSpPr>
          <p:spPr bwMode="auto">
            <a:xfrm>
              <a:off x="1341" y="1795"/>
              <a:ext cx="46" cy="2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2485"/>
            <p:cNvSpPr>
              <a:spLocks noChangeArrowheads="1"/>
            </p:cNvSpPr>
            <p:nvPr/>
          </p:nvSpPr>
          <p:spPr bwMode="auto">
            <a:xfrm>
              <a:off x="1268" y="1795"/>
              <a:ext cx="47"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2486"/>
            <p:cNvSpPr>
              <a:spLocks noChangeArrowheads="1"/>
            </p:cNvSpPr>
            <p:nvPr/>
          </p:nvSpPr>
          <p:spPr bwMode="auto">
            <a:xfrm>
              <a:off x="1195" y="1795"/>
              <a:ext cx="47"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2487"/>
            <p:cNvSpPr>
              <a:spLocks noChangeArrowheads="1"/>
            </p:cNvSpPr>
            <p:nvPr/>
          </p:nvSpPr>
          <p:spPr bwMode="auto">
            <a:xfrm>
              <a:off x="1122" y="1795"/>
              <a:ext cx="47"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2488"/>
            <p:cNvSpPr>
              <a:spLocks noChangeArrowheads="1"/>
            </p:cNvSpPr>
            <p:nvPr/>
          </p:nvSpPr>
          <p:spPr bwMode="auto">
            <a:xfrm>
              <a:off x="1050" y="1795"/>
              <a:ext cx="53"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2489"/>
            <p:cNvSpPr>
              <a:spLocks noChangeArrowheads="1"/>
            </p:cNvSpPr>
            <p:nvPr/>
          </p:nvSpPr>
          <p:spPr bwMode="auto">
            <a:xfrm>
              <a:off x="977" y="1795"/>
              <a:ext cx="53" cy="14"/>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Freeform 2490"/>
            <p:cNvSpPr>
              <a:spLocks/>
            </p:cNvSpPr>
            <p:nvPr/>
          </p:nvSpPr>
          <p:spPr bwMode="auto">
            <a:xfrm>
              <a:off x="930" y="1795"/>
              <a:ext cx="27" cy="14"/>
            </a:xfrm>
            <a:custGeom>
              <a:avLst/>
              <a:gdLst>
                <a:gd name="T0" fmla="*/ 0 w 27"/>
                <a:gd name="T1" fmla="*/ 7 h 14"/>
                <a:gd name="T2" fmla="*/ 7 w 27"/>
                <a:gd name="T3" fmla="*/ 14 h 14"/>
                <a:gd name="T4" fmla="*/ 27 w 27"/>
                <a:gd name="T5" fmla="*/ 14 h 14"/>
                <a:gd name="T6" fmla="*/ 27 w 27"/>
                <a:gd name="T7" fmla="*/ 0 h 14"/>
                <a:gd name="T8" fmla="*/ 7 w 27"/>
                <a:gd name="T9" fmla="*/ 0 h 14"/>
                <a:gd name="T10" fmla="*/ 0 w 27"/>
                <a:gd name="T11" fmla="*/ 7 h 14"/>
              </a:gdLst>
              <a:ahLst/>
              <a:cxnLst>
                <a:cxn ang="0">
                  <a:pos x="T0" y="T1"/>
                </a:cxn>
                <a:cxn ang="0">
                  <a:pos x="T2" y="T3"/>
                </a:cxn>
                <a:cxn ang="0">
                  <a:pos x="T4" y="T5"/>
                </a:cxn>
                <a:cxn ang="0">
                  <a:pos x="T6" y="T7"/>
                </a:cxn>
                <a:cxn ang="0">
                  <a:pos x="T8" y="T9"/>
                </a:cxn>
                <a:cxn ang="0">
                  <a:pos x="T10" y="T11"/>
                </a:cxn>
              </a:cxnLst>
              <a:rect l="0" t="0" r="r" b="b"/>
              <a:pathLst>
                <a:path w="27" h="14">
                  <a:moveTo>
                    <a:pt x="0" y="7"/>
                  </a:moveTo>
                  <a:lnTo>
                    <a:pt x="7" y="14"/>
                  </a:lnTo>
                  <a:lnTo>
                    <a:pt x="27" y="14"/>
                  </a:lnTo>
                  <a:lnTo>
                    <a:pt x="27" y="0"/>
                  </a:lnTo>
                  <a:lnTo>
                    <a:pt x="7" y="0"/>
                  </a:lnTo>
                  <a:lnTo>
                    <a:pt x="0" y="7"/>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Freeform 2491"/>
            <p:cNvSpPr>
              <a:spLocks/>
            </p:cNvSpPr>
            <p:nvPr/>
          </p:nvSpPr>
          <p:spPr bwMode="auto">
            <a:xfrm>
              <a:off x="930" y="1795"/>
              <a:ext cx="7" cy="7"/>
            </a:xfrm>
            <a:custGeom>
              <a:avLst/>
              <a:gdLst>
                <a:gd name="T0" fmla="*/ 0 w 7"/>
                <a:gd name="T1" fmla="*/ 7 h 7"/>
                <a:gd name="T2" fmla="*/ 0 w 7"/>
                <a:gd name="T3" fmla="*/ 0 h 7"/>
                <a:gd name="T4" fmla="*/ 7 w 7"/>
                <a:gd name="T5" fmla="*/ 0 h 7"/>
                <a:gd name="T6" fmla="*/ 0 w 7"/>
                <a:gd name="T7" fmla="*/ 7 h 7"/>
              </a:gdLst>
              <a:ahLst/>
              <a:cxnLst>
                <a:cxn ang="0">
                  <a:pos x="T0" y="T1"/>
                </a:cxn>
                <a:cxn ang="0">
                  <a:pos x="T2" y="T3"/>
                </a:cxn>
                <a:cxn ang="0">
                  <a:pos x="T4" y="T5"/>
                </a:cxn>
                <a:cxn ang="0">
                  <a:pos x="T6" y="T7"/>
                </a:cxn>
              </a:cxnLst>
              <a:rect l="0" t="0" r="r" b="b"/>
              <a:pathLst>
                <a:path w="7" h="7">
                  <a:moveTo>
                    <a:pt x="0" y="7"/>
                  </a:moveTo>
                  <a:lnTo>
                    <a:pt x="0" y="0"/>
                  </a:lnTo>
                  <a:lnTo>
                    <a:pt x="7" y="0"/>
                  </a:lnTo>
                  <a:lnTo>
                    <a:pt x="0" y="7"/>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2492"/>
            <p:cNvSpPr>
              <a:spLocks noChangeArrowheads="1"/>
            </p:cNvSpPr>
            <p:nvPr/>
          </p:nvSpPr>
          <p:spPr bwMode="auto">
            <a:xfrm>
              <a:off x="930" y="1802"/>
              <a:ext cx="14" cy="3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2493"/>
            <p:cNvSpPr>
              <a:spLocks noChangeArrowheads="1"/>
            </p:cNvSpPr>
            <p:nvPr/>
          </p:nvSpPr>
          <p:spPr bwMode="auto">
            <a:xfrm>
              <a:off x="930" y="1855"/>
              <a:ext cx="14" cy="4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Rectangle 2494"/>
            <p:cNvSpPr>
              <a:spLocks noChangeArrowheads="1"/>
            </p:cNvSpPr>
            <p:nvPr/>
          </p:nvSpPr>
          <p:spPr bwMode="auto">
            <a:xfrm>
              <a:off x="930" y="1928"/>
              <a:ext cx="14" cy="4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2495"/>
            <p:cNvSpPr>
              <a:spLocks noChangeArrowheads="1"/>
            </p:cNvSpPr>
            <p:nvPr/>
          </p:nvSpPr>
          <p:spPr bwMode="auto">
            <a:xfrm>
              <a:off x="930" y="2001"/>
              <a:ext cx="14" cy="4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2496"/>
            <p:cNvSpPr>
              <a:spLocks noChangeArrowheads="1"/>
            </p:cNvSpPr>
            <p:nvPr/>
          </p:nvSpPr>
          <p:spPr bwMode="auto">
            <a:xfrm>
              <a:off x="930" y="2074"/>
              <a:ext cx="14" cy="4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2497"/>
            <p:cNvSpPr>
              <a:spLocks noChangeArrowheads="1"/>
            </p:cNvSpPr>
            <p:nvPr/>
          </p:nvSpPr>
          <p:spPr bwMode="auto">
            <a:xfrm>
              <a:off x="930" y="2147"/>
              <a:ext cx="14" cy="4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2498"/>
            <p:cNvSpPr>
              <a:spLocks noChangeArrowheads="1"/>
            </p:cNvSpPr>
            <p:nvPr/>
          </p:nvSpPr>
          <p:spPr bwMode="auto">
            <a:xfrm>
              <a:off x="930" y="2220"/>
              <a:ext cx="14" cy="4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2499"/>
            <p:cNvSpPr>
              <a:spLocks noChangeArrowheads="1"/>
            </p:cNvSpPr>
            <p:nvPr/>
          </p:nvSpPr>
          <p:spPr bwMode="auto">
            <a:xfrm>
              <a:off x="930" y="2286"/>
              <a:ext cx="14"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2500"/>
            <p:cNvSpPr>
              <a:spLocks noChangeArrowheads="1"/>
            </p:cNvSpPr>
            <p:nvPr/>
          </p:nvSpPr>
          <p:spPr bwMode="auto">
            <a:xfrm>
              <a:off x="930" y="2359"/>
              <a:ext cx="14" cy="5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Freeform 2501"/>
            <p:cNvSpPr>
              <a:spLocks/>
            </p:cNvSpPr>
            <p:nvPr/>
          </p:nvSpPr>
          <p:spPr bwMode="auto">
            <a:xfrm>
              <a:off x="924" y="2432"/>
              <a:ext cx="20" cy="53"/>
            </a:xfrm>
            <a:custGeom>
              <a:avLst/>
              <a:gdLst>
                <a:gd name="T0" fmla="*/ 20 w 20"/>
                <a:gd name="T1" fmla="*/ 53 h 53"/>
                <a:gd name="T2" fmla="*/ 0 w 20"/>
                <a:gd name="T3" fmla="*/ 53 h 53"/>
                <a:gd name="T4" fmla="*/ 6 w 20"/>
                <a:gd name="T5" fmla="*/ 0 h 53"/>
                <a:gd name="T6" fmla="*/ 20 w 20"/>
                <a:gd name="T7" fmla="*/ 0 h 53"/>
                <a:gd name="T8" fmla="*/ 20 w 20"/>
                <a:gd name="T9" fmla="*/ 53 h 53"/>
              </a:gdLst>
              <a:ahLst/>
              <a:cxnLst>
                <a:cxn ang="0">
                  <a:pos x="T0" y="T1"/>
                </a:cxn>
                <a:cxn ang="0">
                  <a:pos x="T2" y="T3"/>
                </a:cxn>
                <a:cxn ang="0">
                  <a:pos x="T4" y="T5"/>
                </a:cxn>
                <a:cxn ang="0">
                  <a:pos x="T6" y="T7"/>
                </a:cxn>
                <a:cxn ang="0">
                  <a:pos x="T8" y="T9"/>
                </a:cxn>
              </a:cxnLst>
              <a:rect l="0" t="0" r="r" b="b"/>
              <a:pathLst>
                <a:path w="20" h="53">
                  <a:moveTo>
                    <a:pt x="20" y="53"/>
                  </a:moveTo>
                  <a:lnTo>
                    <a:pt x="0" y="53"/>
                  </a:lnTo>
                  <a:lnTo>
                    <a:pt x="6" y="0"/>
                  </a:lnTo>
                  <a:lnTo>
                    <a:pt x="20" y="0"/>
                  </a:lnTo>
                  <a:lnTo>
                    <a:pt x="20" y="53"/>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Rectangle 2502"/>
            <p:cNvSpPr>
              <a:spLocks noChangeArrowheads="1"/>
            </p:cNvSpPr>
            <p:nvPr/>
          </p:nvSpPr>
          <p:spPr bwMode="auto">
            <a:xfrm>
              <a:off x="924" y="2504"/>
              <a:ext cx="20" cy="4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2503"/>
            <p:cNvSpPr>
              <a:spLocks noChangeArrowheads="1"/>
            </p:cNvSpPr>
            <p:nvPr/>
          </p:nvSpPr>
          <p:spPr bwMode="auto">
            <a:xfrm>
              <a:off x="924" y="2577"/>
              <a:ext cx="20" cy="4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Freeform 2504"/>
            <p:cNvSpPr>
              <a:spLocks/>
            </p:cNvSpPr>
            <p:nvPr/>
          </p:nvSpPr>
          <p:spPr bwMode="auto">
            <a:xfrm>
              <a:off x="924" y="2650"/>
              <a:ext cx="20" cy="47"/>
            </a:xfrm>
            <a:custGeom>
              <a:avLst/>
              <a:gdLst>
                <a:gd name="T0" fmla="*/ 13 w 20"/>
                <a:gd name="T1" fmla="*/ 47 h 47"/>
                <a:gd name="T2" fmla="*/ 0 w 20"/>
                <a:gd name="T3" fmla="*/ 47 h 47"/>
                <a:gd name="T4" fmla="*/ 0 w 20"/>
                <a:gd name="T5" fmla="*/ 0 h 47"/>
                <a:gd name="T6" fmla="*/ 20 w 20"/>
                <a:gd name="T7" fmla="*/ 0 h 47"/>
                <a:gd name="T8" fmla="*/ 13 w 20"/>
                <a:gd name="T9" fmla="*/ 47 h 47"/>
              </a:gdLst>
              <a:ahLst/>
              <a:cxnLst>
                <a:cxn ang="0">
                  <a:pos x="T0" y="T1"/>
                </a:cxn>
                <a:cxn ang="0">
                  <a:pos x="T2" y="T3"/>
                </a:cxn>
                <a:cxn ang="0">
                  <a:pos x="T4" y="T5"/>
                </a:cxn>
                <a:cxn ang="0">
                  <a:pos x="T6" y="T7"/>
                </a:cxn>
                <a:cxn ang="0">
                  <a:pos x="T8" y="T9"/>
                </a:cxn>
              </a:cxnLst>
              <a:rect l="0" t="0" r="r" b="b"/>
              <a:pathLst>
                <a:path w="20" h="47">
                  <a:moveTo>
                    <a:pt x="13" y="47"/>
                  </a:moveTo>
                  <a:lnTo>
                    <a:pt x="0" y="47"/>
                  </a:lnTo>
                  <a:lnTo>
                    <a:pt x="0" y="0"/>
                  </a:lnTo>
                  <a:lnTo>
                    <a:pt x="20" y="0"/>
                  </a:lnTo>
                  <a:lnTo>
                    <a:pt x="13" y="47"/>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2505"/>
            <p:cNvSpPr>
              <a:spLocks noChangeArrowheads="1"/>
            </p:cNvSpPr>
            <p:nvPr/>
          </p:nvSpPr>
          <p:spPr bwMode="auto">
            <a:xfrm>
              <a:off x="924" y="2723"/>
              <a:ext cx="13" cy="4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2506"/>
            <p:cNvSpPr>
              <a:spLocks noChangeArrowheads="1"/>
            </p:cNvSpPr>
            <p:nvPr/>
          </p:nvSpPr>
          <p:spPr bwMode="auto">
            <a:xfrm>
              <a:off x="924" y="2796"/>
              <a:ext cx="13" cy="4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2507"/>
            <p:cNvSpPr>
              <a:spLocks noChangeArrowheads="1"/>
            </p:cNvSpPr>
            <p:nvPr/>
          </p:nvSpPr>
          <p:spPr bwMode="auto">
            <a:xfrm>
              <a:off x="924" y="2869"/>
              <a:ext cx="13" cy="4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Freeform 2508"/>
            <p:cNvSpPr>
              <a:spLocks/>
            </p:cNvSpPr>
            <p:nvPr/>
          </p:nvSpPr>
          <p:spPr bwMode="auto">
            <a:xfrm>
              <a:off x="924" y="2935"/>
              <a:ext cx="13" cy="13"/>
            </a:xfrm>
            <a:custGeom>
              <a:avLst/>
              <a:gdLst>
                <a:gd name="T0" fmla="*/ 6 w 13"/>
                <a:gd name="T1" fmla="*/ 13 h 13"/>
                <a:gd name="T2" fmla="*/ 13 w 13"/>
                <a:gd name="T3" fmla="*/ 7 h 13"/>
                <a:gd name="T4" fmla="*/ 13 w 13"/>
                <a:gd name="T5" fmla="*/ 0 h 13"/>
                <a:gd name="T6" fmla="*/ 0 w 13"/>
                <a:gd name="T7" fmla="*/ 0 h 13"/>
                <a:gd name="T8" fmla="*/ 0 w 13"/>
                <a:gd name="T9" fmla="*/ 7 h 13"/>
                <a:gd name="T10" fmla="*/ 6 w 13"/>
                <a:gd name="T11" fmla="*/ 13 h 13"/>
              </a:gdLst>
              <a:ahLst/>
              <a:cxnLst>
                <a:cxn ang="0">
                  <a:pos x="T0" y="T1"/>
                </a:cxn>
                <a:cxn ang="0">
                  <a:pos x="T2" y="T3"/>
                </a:cxn>
                <a:cxn ang="0">
                  <a:pos x="T4" y="T5"/>
                </a:cxn>
                <a:cxn ang="0">
                  <a:pos x="T6" y="T7"/>
                </a:cxn>
                <a:cxn ang="0">
                  <a:pos x="T8" y="T9"/>
                </a:cxn>
                <a:cxn ang="0">
                  <a:pos x="T10" y="T11"/>
                </a:cxn>
              </a:cxnLst>
              <a:rect l="0" t="0" r="r" b="b"/>
              <a:pathLst>
                <a:path w="13" h="13">
                  <a:moveTo>
                    <a:pt x="6" y="13"/>
                  </a:moveTo>
                  <a:lnTo>
                    <a:pt x="13" y="7"/>
                  </a:lnTo>
                  <a:lnTo>
                    <a:pt x="13" y="0"/>
                  </a:lnTo>
                  <a:lnTo>
                    <a:pt x="0" y="0"/>
                  </a:lnTo>
                  <a:lnTo>
                    <a:pt x="0" y="7"/>
                  </a:lnTo>
                  <a:lnTo>
                    <a:pt x="6" y="13"/>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Freeform 2509"/>
            <p:cNvSpPr>
              <a:spLocks/>
            </p:cNvSpPr>
            <p:nvPr/>
          </p:nvSpPr>
          <p:spPr bwMode="auto">
            <a:xfrm>
              <a:off x="924" y="2942"/>
              <a:ext cx="6" cy="6"/>
            </a:xfrm>
            <a:custGeom>
              <a:avLst/>
              <a:gdLst>
                <a:gd name="T0" fmla="*/ 6 w 6"/>
                <a:gd name="T1" fmla="*/ 6 h 6"/>
                <a:gd name="T2" fmla="*/ 0 w 6"/>
                <a:gd name="T3" fmla="*/ 6 h 6"/>
                <a:gd name="T4" fmla="*/ 0 w 6"/>
                <a:gd name="T5" fmla="*/ 0 h 6"/>
                <a:gd name="T6" fmla="*/ 6 w 6"/>
                <a:gd name="T7" fmla="*/ 6 h 6"/>
              </a:gdLst>
              <a:ahLst/>
              <a:cxnLst>
                <a:cxn ang="0">
                  <a:pos x="T0" y="T1"/>
                </a:cxn>
                <a:cxn ang="0">
                  <a:pos x="T2" y="T3"/>
                </a:cxn>
                <a:cxn ang="0">
                  <a:pos x="T4" y="T5"/>
                </a:cxn>
                <a:cxn ang="0">
                  <a:pos x="T6" y="T7"/>
                </a:cxn>
              </a:cxnLst>
              <a:rect l="0" t="0" r="r" b="b"/>
              <a:pathLst>
                <a:path w="6" h="6">
                  <a:moveTo>
                    <a:pt x="6" y="6"/>
                  </a:moveTo>
                  <a:lnTo>
                    <a:pt x="0" y="6"/>
                  </a:lnTo>
                  <a:lnTo>
                    <a:pt x="0" y="0"/>
                  </a:lnTo>
                  <a:lnTo>
                    <a:pt x="6" y="6"/>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Rectangle 2510"/>
            <p:cNvSpPr>
              <a:spLocks noChangeArrowheads="1"/>
            </p:cNvSpPr>
            <p:nvPr/>
          </p:nvSpPr>
          <p:spPr bwMode="auto">
            <a:xfrm>
              <a:off x="930" y="2935"/>
              <a:ext cx="47"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2511"/>
            <p:cNvSpPr>
              <a:spLocks noChangeArrowheads="1"/>
            </p:cNvSpPr>
            <p:nvPr/>
          </p:nvSpPr>
          <p:spPr bwMode="auto">
            <a:xfrm>
              <a:off x="1003" y="2935"/>
              <a:ext cx="47"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2512"/>
            <p:cNvSpPr>
              <a:spLocks noChangeArrowheads="1"/>
            </p:cNvSpPr>
            <p:nvPr/>
          </p:nvSpPr>
          <p:spPr bwMode="auto">
            <a:xfrm>
              <a:off x="1076" y="2935"/>
              <a:ext cx="40"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Freeform 2513"/>
            <p:cNvSpPr>
              <a:spLocks/>
            </p:cNvSpPr>
            <p:nvPr/>
          </p:nvSpPr>
          <p:spPr bwMode="auto">
            <a:xfrm>
              <a:off x="1030" y="2909"/>
              <a:ext cx="99" cy="59"/>
            </a:xfrm>
            <a:custGeom>
              <a:avLst/>
              <a:gdLst>
                <a:gd name="T0" fmla="*/ 4 w 15"/>
                <a:gd name="T1" fmla="*/ 5 h 9"/>
                <a:gd name="T2" fmla="*/ 0 w 15"/>
                <a:gd name="T3" fmla="*/ 9 h 9"/>
                <a:gd name="T4" fmla="*/ 15 w 15"/>
                <a:gd name="T5" fmla="*/ 5 h 9"/>
                <a:gd name="T6" fmla="*/ 0 w 15"/>
                <a:gd name="T7" fmla="*/ 0 h 9"/>
                <a:gd name="T8" fmla="*/ 4 w 15"/>
                <a:gd name="T9" fmla="*/ 5 h 9"/>
              </a:gdLst>
              <a:ahLst/>
              <a:cxnLst>
                <a:cxn ang="0">
                  <a:pos x="T0" y="T1"/>
                </a:cxn>
                <a:cxn ang="0">
                  <a:pos x="T2" y="T3"/>
                </a:cxn>
                <a:cxn ang="0">
                  <a:pos x="T4" y="T5"/>
                </a:cxn>
                <a:cxn ang="0">
                  <a:pos x="T6" y="T7"/>
                </a:cxn>
                <a:cxn ang="0">
                  <a:pos x="T8" y="T9"/>
                </a:cxn>
              </a:cxnLst>
              <a:rect l="0" t="0" r="r" b="b"/>
              <a:pathLst>
                <a:path w="15" h="9">
                  <a:moveTo>
                    <a:pt x="4" y="5"/>
                  </a:moveTo>
                  <a:lnTo>
                    <a:pt x="0" y="9"/>
                  </a:lnTo>
                  <a:lnTo>
                    <a:pt x="15" y="5"/>
                  </a:lnTo>
                  <a:lnTo>
                    <a:pt x="0" y="0"/>
                  </a:lnTo>
                  <a:lnTo>
                    <a:pt x="4" y="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31" name="Rectangle 2514"/>
            <p:cNvSpPr>
              <a:spLocks noChangeArrowheads="1"/>
            </p:cNvSpPr>
            <p:nvPr/>
          </p:nvSpPr>
          <p:spPr bwMode="auto">
            <a:xfrm>
              <a:off x="1262" y="2312"/>
              <a:ext cx="66" cy="245"/>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Line 2515"/>
            <p:cNvSpPr>
              <a:spLocks noChangeShapeType="1"/>
            </p:cNvSpPr>
            <p:nvPr/>
          </p:nvSpPr>
          <p:spPr bwMode="auto">
            <a:xfrm>
              <a:off x="3024" y="3187"/>
              <a:ext cx="146" cy="0"/>
            </a:xfrm>
            <a:prstGeom prst="line">
              <a:avLst/>
            </a:prstGeom>
            <a:noFill/>
            <a:ln w="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3" name="Freeform 2516"/>
            <p:cNvSpPr>
              <a:spLocks/>
            </p:cNvSpPr>
            <p:nvPr/>
          </p:nvSpPr>
          <p:spPr bwMode="auto">
            <a:xfrm>
              <a:off x="3117" y="3174"/>
              <a:ext cx="66" cy="33"/>
            </a:xfrm>
            <a:custGeom>
              <a:avLst/>
              <a:gdLst>
                <a:gd name="T0" fmla="*/ 3 w 10"/>
                <a:gd name="T1" fmla="*/ 2 h 5"/>
                <a:gd name="T2" fmla="*/ 0 w 10"/>
                <a:gd name="T3" fmla="*/ 5 h 5"/>
                <a:gd name="T4" fmla="*/ 10 w 10"/>
                <a:gd name="T5" fmla="*/ 2 h 5"/>
                <a:gd name="T6" fmla="*/ 0 w 10"/>
                <a:gd name="T7" fmla="*/ 0 h 5"/>
                <a:gd name="T8" fmla="*/ 3 w 10"/>
                <a:gd name="T9" fmla="*/ 2 h 5"/>
              </a:gdLst>
              <a:ahLst/>
              <a:cxnLst>
                <a:cxn ang="0">
                  <a:pos x="T0" y="T1"/>
                </a:cxn>
                <a:cxn ang="0">
                  <a:pos x="T2" y="T3"/>
                </a:cxn>
                <a:cxn ang="0">
                  <a:pos x="T4" y="T5"/>
                </a:cxn>
                <a:cxn ang="0">
                  <a:pos x="T6" y="T7"/>
                </a:cxn>
                <a:cxn ang="0">
                  <a:pos x="T8" y="T9"/>
                </a:cxn>
              </a:cxnLst>
              <a:rect l="0" t="0" r="r" b="b"/>
              <a:pathLst>
                <a:path w="10" h="5">
                  <a:moveTo>
                    <a:pt x="3" y="2"/>
                  </a:moveTo>
                  <a:lnTo>
                    <a:pt x="0" y="5"/>
                  </a:lnTo>
                  <a:lnTo>
                    <a:pt x="10" y="2"/>
                  </a:lnTo>
                  <a:lnTo>
                    <a:pt x="0"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34" name="Line 2517"/>
            <p:cNvSpPr>
              <a:spLocks noChangeShapeType="1"/>
            </p:cNvSpPr>
            <p:nvPr/>
          </p:nvSpPr>
          <p:spPr bwMode="auto">
            <a:xfrm>
              <a:off x="3018" y="3359"/>
              <a:ext cx="145" cy="0"/>
            </a:xfrm>
            <a:prstGeom prst="line">
              <a:avLst/>
            </a:prstGeom>
            <a:noFill/>
            <a:ln w="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5" name="Freeform 2518"/>
            <p:cNvSpPr>
              <a:spLocks/>
            </p:cNvSpPr>
            <p:nvPr/>
          </p:nvSpPr>
          <p:spPr bwMode="auto">
            <a:xfrm>
              <a:off x="3110" y="3339"/>
              <a:ext cx="67" cy="40"/>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36" name="Line 2519"/>
            <p:cNvSpPr>
              <a:spLocks noChangeShapeType="1"/>
            </p:cNvSpPr>
            <p:nvPr/>
          </p:nvSpPr>
          <p:spPr bwMode="auto">
            <a:xfrm>
              <a:off x="3959" y="2657"/>
              <a:ext cx="145" cy="0"/>
            </a:xfrm>
            <a:prstGeom prst="line">
              <a:avLst/>
            </a:prstGeom>
            <a:noFill/>
            <a:ln w="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7" name="Freeform 2520"/>
            <p:cNvSpPr>
              <a:spLocks/>
            </p:cNvSpPr>
            <p:nvPr/>
          </p:nvSpPr>
          <p:spPr bwMode="auto">
            <a:xfrm>
              <a:off x="4045" y="2637"/>
              <a:ext cx="66" cy="33"/>
            </a:xfrm>
            <a:custGeom>
              <a:avLst/>
              <a:gdLst>
                <a:gd name="T0" fmla="*/ 3 w 10"/>
                <a:gd name="T1" fmla="*/ 3 h 5"/>
                <a:gd name="T2" fmla="*/ 0 w 10"/>
                <a:gd name="T3" fmla="*/ 5 h 5"/>
                <a:gd name="T4" fmla="*/ 10 w 10"/>
                <a:gd name="T5" fmla="*/ 3 h 5"/>
                <a:gd name="T6" fmla="*/ 0 w 10"/>
                <a:gd name="T7" fmla="*/ 0 h 5"/>
                <a:gd name="T8" fmla="*/ 3 w 10"/>
                <a:gd name="T9" fmla="*/ 3 h 5"/>
              </a:gdLst>
              <a:ahLst/>
              <a:cxnLst>
                <a:cxn ang="0">
                  <a:pos x="T0" y="T1"/>
                </a:cxn>
                <a:cxn ang="0">
                  <a:pos x="T2" y="T3"/>
                </a:cxn>
                <a:cxn ang="0">
                  <a:pos x="T4" y="T5"/>
                </a:cxn>
                <a:cxn ang="0">
                  <a:pos x="T6" y="T7"/>
                </a:cxn>
                <a:cxn ang="0">
                  <a:pos x="T8" y="T9"/>
                </a:cxn>
              </a:cxnLst>
              <a:rect l="0" t="0" r="r" b="b"/>
              <a:pathLst>
                <a:path w="10" h="5">
                  <a:moveTo>
                    <a:pt x="3" y="3"/>
                  </a:moveTo>
                  <a:lnTo>
                    <a:pt x="0" y="5"/>
                  </a:lnTo>
                  <a:lnTo>
                    <a:pt x="10" y="3"/>
                  </a:lnTo>
                  <a:lnTo>
                    <a:pt x="0"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38" name="Line 2521"/>
            <p:cNvSpPr>
              <a:spLocks noChangeShapeType="1"/>
            </p:cNvSpPr>
            <p:nvPr/>
          </p:nvSpPr>
          <p:spPr bwMode="auto">
            <a:xfrm>
              <a:off x="3952" y="2823"/>
              <a:ext cx="146" cy="0"/>
            </a:xfrm>
            <a:prstGeom prst="line">
              <a:avLst/>
            </a:prstGeom>
            <a:noFill/>
            <a:ln w="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9" name="Freeform 2522"/>
            <p:cNvSpPr>
              <a:spLocks/>
            </p:cNvSpPr>
            <p:nvPr/>
          </p:nvSpPr>
          <p:spPr bwMode="auto">
            <a:xfrm>
              <a:off x="4038" y="2809"/>
              <a:ext cx="66" cy="33"/>
            </a:xfrm>
            <a:custGeom>
              <a:avLst/>
              <a:gdLst>
                <a:gd name="T0" fmla="*/ 3 w 10"/>
                <a:gd name="T1" fmla="*/ 2 h 5"/>
                <a:gd name="T2" fmla="*/ 0 w 10"/>
                <a:gd name="T3" fmla="*/ 5 h 5"/>
                <a:gd name="T4" fmla="*/ 10 w 10"/>
                <a:gd name="T5" fmla="*/ 2 h 5"/>
                <a:gd name="T6" fmla="*/ 0 w 10"/>
                <a:gd name="T7" fmla="*/ 0 h 5"/>
                <a:gd name="T8" fmla="*/ 3 w 10"/>
                <a:gd name="T9" fmla="*/ 2 h 5"/>
              </a:gdLst>
              <a:ahLst/>
              <a:cxnLst>
                <a:cxn ang="0">
                  <a:pos x="T0" y="T1"/>
                </a:cxn>
                <a:cxn ang="0">
                  <a:pos x="T2" y="T3"/>
                </a:cxn>
                <a:cxn ang="0">
                  <a:pos x="T4" y="T5"/>
                </a:cxn>
                <a:cxn ang="0">
                  <a:pos x="T6" y="T7"/>
                </a:cxn>
                <a:cxn ang="0">
                  <a:pos x="T8" y="T9"/>
                </a:cxn>
              </a:cxnLst>
              <a:rect l="0" t="0" r="r" b="b"/>
              <a:pathLst>
                <a:path w="10" h="5">
                  <a:moveTo>
                    <a:pt x="3" y="2"/>
                  </a:moveTo>
                  <a:lnTo>
                    <a:pt x="0" y="5"/>
                  </a:lnTo>
                  <a:lnTo>
                    <a:pt x="10" y="2"/>
                  </a:lnTo>
                  <a:lnTo>
                    <a:pt x="0" y="0"/>
                  </a:lnTo>
                  <a:lnTo>
                    <a:pt x="3"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40" name="Freeform 2523"/>
            <p:cNvSpPr>
              <a:spLocks/>
            </p:cNvSpPr>
            <p:nvPr/>
          </p:nvSpPr>
          <p:spPr bwMode="auto">
            <a:xfrm>
              <a:off x="3077" y="2763"/>
              <a:ext cx="100" cy="424"/>
            </a:xfrm>
            <a:custGeom>
              <a:avLst/>
              <a:gdLst>
                <a:gd name="T0" fmla="*/ 0 w 15"/>
                <a:gd name="T1" fmla="*/ 64 h 64"/>
                <a:gd name="T2" fmla="*/ 0 w 15"/>
                <a:gd name="T3" fmla="*/ 0 h 64"/>
                <a:gd name="T4" fmla="*/ 15 w 15"/>
                <a:gd name="T5" fmla="*/ 0 h 64"/>
              </a:gdLst>
              <a:ahLst/>
              <a:cxnLst>
                <a:cxn ang="0">
                  <a:pos x="T0" y="T1"/>
                </a:cxn>
                <a:cxn ang="0">
                  <a:pos x="T2" y="T3"/>
                </a:cxn>
                <a:cxn ang="0">
                  <a:pos x="T4" y="T5"/>
                </a:cxn>
              </a:cxnLst>
              <a:rect l="0" t="0" r="r" b="b"/>
              <a:pathLst>
                <a:path w="15" h="64">
                  <a:moveTo>
                    <a:pt x="0" y="64"/>
                  </a:moveTo>
                  <a:lnTo>
                    <a:pt x="0" y="0"/>
                  </a:lnTo>
                  <a:lnTo>
                    <a:pt x="15" y="0"/>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1" name="Freeform 2524"/>
            <p:cNvSpPr>
              <a:spLocks/>
            </p:cNvSpPr>
            <p:nvPr/>
          </p:nvSpPr>
          <p:spPr bwMode="auto">
            <a:xfrm>
              <a:off x="3117" y="2736"/>
              <a:ext cx="73" cy="47"/>
            </a:xfrm>
            <a:custGeom>
              <a:avLst/>
              <a:gdLst>
                <a:gd name="T0" fmla="*/ 3 w 11"/>
                <a:gd name="T1" fmla="*/ 4 h 7"/>
                <a:gd name="T2" fmla="*/ 0 w 11"/>
                <a:gd name="T3" fmla="*/ 7 h 7"/>
                <a:gd name="T4" fmla="*/ 11 w 11"/>
                <a:gd name="T5" fmla="*/ 4 h 7"/>
                <a:gd name="T6" fmla="*/ 0 w 11"/>
                <a:gd name="T7" fmla="*/ 0 h 7"/>
                <a:gd name="T8" fmla="*/ 3 w 11"/>
                <a:gd name="T9" fmla="*/ 4 h 7"/>
              </a:gdLst>
              <a:ahLst/>
              <a:cxnLst>
                <a:cxn ang="0">
                  <a:pos x="T0" y="T1"/>
                </a:cxn>
                <a:cxn ang="0">
                  <a:pos x="T2" y="T3"/>
                </a:cxn>
                <a:cxn ang="0">
                  <a:pos x="T4" y="T5"/>
                </a:cxn>
                <a:cxn ang="0">
                  <a:pos x="T6" y="T7"/>
                </a:cxn>
                <a:cxn ang="0">
                  <a:pos x="T8" y="T9"/>
                </a:cxn>
              </a:cxnLst>
              <a:rect l="0" t="0" r="r" b="b"/>
              <a:pathLst>
                <a:path w="11" h="7">
                  <a:moveTo>
                    <a:pt x="3" y="4"/>
                  </a:moveTo>
                  <a:lnTo>
                    <a:pt x="0" y="7"/>
                  </a:lnTo>
                  <a:lnTo>
                    <a:pt x="11" y="4"/>
                  </a:lnTo>
                  <a:lnTo>
                    <a:pt x="0" y="0"/>
                  </a:lnTo>
                  <a:lnTo>
                    <a:pt x="3" y="4"/>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42" name="Oval 2525"/>
            <p:cNvSpPr>
              <a:spLocks noChangeArrowheads="1"/>
            </p:cNvSpPr>
            <p:nvPr/>
          </p:nvSpPr>
          <p:spPr bwMode="auto">
            <a:xfrm>
              <a:off x="3057" y="3174"/>
              <a:ext cx="40" cy="33"/>
            </a:xfrm>
            <a:prstGeom prst="ellipse">
              <a:avLst/>
            </a:pr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2526"/>
            <p:cNvSpPr>
              <a:spLocks/>
            </p:cNvSpPr>
            <p:nvPr/>
          </p:nvSpPr>
          <p:spPr bwMode="auto">
            <a:xfrm>
              <a:off x="2607" y="1749"/>
              <a:ext cx="1332" cy="212"/>
            </a:xfrm>
            <a:custGeom>
              <a:avLst/>
              <a:gdLst>
                <a:gd name="T0" fmla="*/ 3 w 201"/>
                <a:gd name="T1" fmla="*/ 0 h 32"/>
                <a:gd name="T2" fmla="*/ 198 w 201"/>
                <a:gd name="T3" fmla="*/ 0 h 32"/>
                <a:gd name="T4" fmla="*/ 201 w 201"/>
                <a:gd name="T5" fmla="*/ 3 h 32"/>
                <a:gd name="T6" fmla="*/ 201 w 201"/>
                <a:gd name="T7" fmla="*/ 29 h 32"/>
                <a:gd name="T8" fmla="*/ 198 w 201"/>
                <a:gd name="T9" fmla="*/ 32 h 32"/>
                <a:gd name="T10" fmla="*/ 3 w 201"/>
                <a:gd name="T11" fmla="*/ 32 h 32"/>
                <a:gd name="T12" fmla="*/ 0 w 201"/>
                <a:gd name="T13" fmla="*/ 29 h 32"/>
                <a:gd name="T14" fmla="*/ 0 w 201"/>
                <a:gd name="T15" fmla="*/ 3 h 32"/>
                <a:gd name="T16" fmla="*/ 3 w 201"/>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2">
                  <a:moveTo>
                    <a:pt x="3" y="0"/>
                  </a:moveTo>
                  <a:lnTo>
                    <a:pt x="198" y="0"/>
                  </a:lnTo>
                  <a:cubicBezTo>
                    <a:pt x="200" y="0"/>
                    <a:pt x="201" y="1"/>
                    <a:pt x="201" y="3"/>
                  </a:cubicBezTo>
                  <a:lnTo>
                    <a:pt x="201" y="29"/>
                  </a:lnTo>
                  <a:cubicBezTo>
                    <a:pt x="201" y="31"/>
                    <a:pt x="200" y="32"/>
                    <a:pt x="198" y="32"/>
                  </a:cubicBezTo>
                  <a:lnTo>
                    <a:pt x="3" y="32"/>
                  </a:lnTo>
                  <a:cubicBezTo>
                    <a:pt x="1" y="32"/>
                    <a:pt x="0" y="31"/>
                    <a:pt x="0" y="29"/>
                  </a:cubicBezTo>
                  <a:lnTo>
                    <a:pt x="0" y="3"/>
                  </a:lnTo>
                  <a:cubicBezTo>
                    <a:pt x="0" y="1"/>
                    <a:pt x="1" y="0"/>
                    <a:pt x="3" y="0"/>
                  </a:cubicBezTo>
                  <a:close/>
                </a:path>
              </a:pathLst>
            </a:custGeom>
            <a:solidFill>
              <a:srgbClr val="E5CACA"/>
            </a:solidFill>
            <a:ln w="13"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44" name="Rectangle 2527"/>
            <p:cNvSpPr>
              <a:spLocks noChangeArrowheads="1"/>
            </p:cNvSpPr>
            <p:nvPr/>
          </p:nvSpPr>
          <p:spPr bwMode="auto">
            <a:xfrm>
              <a:off x="2789" y="1759"/>
              <a:ext cx="88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4282B"/>
                  </a:solidFill>
                  <a:effectLst/>
                  <a:latin typeface="ArialMT" charset="0"/>
                </a:rPr>
                <a:t>Data-lock unit</a:t>
              </a:r>
              <a:endParaRPr kumimoji="0" lang="en-US" sz="1800" b="0" i="0" u="none" strike="noStrike" cap="none" normalizeH="0" baseline="0" dirty="0" smtClean="0">
                <a:ln>
                  <a:noFill/>
                </a:ln>
                <a:solidFill>
                  <a:schemeClr val="tx1"/>
                </a:solidFill>
                <a:effectLst/>
                <a:latin typeface="Arial" pitchFamily="34" charset="0"/>
              </a:endParaRPr>
            </a:p>
          </p:txBody>
        </p:sp>
        <p:sp>
          <p:nvSpPr>
            <p:cNvPr id="5045" name="Freeform 2528"/>
            <p:cNvSpPr>
              <a:spLocks/>
            </p:cNvSpPr>
            <p:nvPr/>
          </p:nvSpPr>
          <p:spPr bwMode="auto">
            <a:xfrm>
              <a:off x="1732" y="1908"/>
              <a:ext cx="861" cy="590"/>
            </a:xfrm>
            <a:custGeom>
              <a:avLst/>
              <a:gdLst>
                <a:gd name="T0" fmla="*/ 0 w 130"/>
                <a:gd name="T1" fmla="*/ 89 h 89"/>
                <a:gd name="T2" fmla="*/ 0 w 130"/>
                <a:gd name="T3" fmla="*/ 0 h 89"/>
                <a:gd name="T4" fmla="*/ 130 w 130"/>
                <a:gd name="T5" fmla="*/ 0 h 89"/>
              </a:gdLst>
              <a:ahLst/>
              <a:cxnLst>
                <a:cxn ang="0">
                  <a:pos x="T0" y="T1"/>
                </a:cxn>
                <a:cxn ang="0">
                  <a:pos x="T2" y="T3"/>
                </a:cxn>
                <a:cxn ang="0">
                  <a:pos x="T4" y="T5"/>
                </a:cxn>
              </a:cxnLst>
              <a:rect l="0" t="0" r="r" b="b"/>
              <a:pathLst>
                <a:path w="130" h="89">
                  <a:moveTo>
                    <a:pt x="0" y="89"/>
                  </a:moveTo>
                  <a:lnTo>
                    <a:pt x="0" y="0"/>
                  </a:lnTo>
                  <a:lnTo>
                    <a:pt x="130" y="0"/>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6" name="Freeform 2529"/>
            <p:cNvSpPr>
              <a:spLocks/>
            </p:cNvSpPr>
            <p:nvPr/>
          </p:nvSpPr>
          <p:spPr bwMode="auto">
            <a:xfrm>
              <a:off x="2521" y="1882"/>
              <a:ext cx="86" cy="53"/>
            </a:xfrm>
            <a:custGeom>
              <a:avLst/>
              <a:gdLst>
                <a:gd name="T0" fmla="*/ 4 w 13"/>
                <a:gd name="T1" fmla="*/ 4 h 8"/>
                <a:gd name="T2" fmla="*/ 0 w 13"/>
                <a:gd name="T3" fmla="*/ 8 h 8"/>
                <a:gd name="T4" fmla="*/ 13 w 13"/>
                <a:gd name="T5" fmla="*/ 4 h 8"/>
                <a:gd name="T6" fmla="*/ 0 w 13"/>
                <a:gd name="T7" fmla="*/ 0 h 8"/>
                <a:gd name="T8" fmla="*/ 4 w 13"/>
                <a:gd name="T9" fmla="*/ 4 h 8"/>
              </a:gdLst>
              <a:ahLst/>
              <a:cxnLst>
                <a:cxn ang="0">
                  <a:pos x="T0" y="T1"/>
                </a:cxn>
                <a:cxn ang="0">
                  <a:pos x="T2" y="T3"/>
                </a:cxn>
                <a:cxn ang="0">
                  <a:pos x="T4" y="T5"/>
                </a:cxn>
                <a:cxn ang="0">
                  <a:pos x="T6" y="T7"/>
                </a:cxn>
                <a:cxn ang="0">
                  <a:pos x="T8" y="T9"/>
                </a:cxn>
              </a:cxnLst>
              <a:rect l="0" t="0" r="r" b="b"/>
              <a:pathLst>
                <a:path w="13" h="8">
                  <a:moveTo>
                    <a:pt x="4" y="4"/>
                  </a:moveTo>
                  <a:lnTo>
                    <a:pt x="0" y="8"/>
                  </a:lnTo>
                  <a:lnTo>
                    <a:pt x="13" y="4"/>
                  </a:lnTo>
                  <a:lnTo>
                    <a:pt x="0" y="0"/>
                  </a:lnTo>
                  <a:lnTo>
                    <a:pt x="4" y="4"/>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47" name="Line 2530"/>
            <p:cNvSpPr>
              <a:spLocks noChangeShapeType="1"/>
            </p:cNvSpPr>
            <p:nvPr/>
          </p:nvSpPr>
          <p:spPr bwMode="auto">
            <a:xfrm flipV="1">
              <a:off x="2978" y="1968"/>
              <a:ext cx="0" cy="517"/>
            </a:xfrm>
            <a:prstGeom prst="line">
              <a:avLst/>
            </a:prstGeom>
            <a:noFill/>
            <a:ln w="13"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8" name="Freeform 2531"/>
            <p:cNvSpPr>
              <a:spLocks/>
            </p:cNvSpPr>
            <p:nvPr/>
          </p:nvSpPr>
          <p:spPr bwMode="auto">
            <a:xfrm>
              <a:off x="2951" y="1954"/>
              <a:ext cx="53" cy="100"/>
            </a:xfrm>
            <a:custGeom>
              <a:avLst/>
              <a:gdLst>
                <a:gd name="T0" fmla="*/ 4 w 8"/>
                <a:gd name="T1" fmla="*/ 11 h 15"/>
                <a:gd name="T2" fmla="*/ 8 w 8"/>
                <a:gd name="T3" fmla="*/ 15 h 15"/>
                <a:gd name="T4" fmla="*/ 4 w 8"/>
                <a:gd name="T5" fmla="*/ 0 h 15"/>
                <a:gd name="T6" fmla="*/ 0 w 8"/>
                <a:gd name="T7" fmla="*/ 15 h 15"/>
                <a:gd name="T8" fmla="*/ 4 w 8"/>
                <a:gd name="T9" fmla="*/ 11 h 15"/>
              </a:gdLst>
              <a:ahLst/>
              <a:cxnLst>
                <a:cxn ang="0">
                  <a:pos x="T0" y="T1"/>
                </a:cxn>
                <a:cxn ang="0">
                  <a:pos x="T2" y="T3"/>
                </a:cxn>
                <a:cxn ang="0">
                  <a:pos x="T4" y="T5"/>
                </a:cxn>
                <a:cxn ang="0">
                  <a:pos x="T6" y="T7"/>
                </a:cxn>
                <a:cxn ang="0">
                  <a:pos x="T8" y="T9"/>
                </a:cxn>
              </a:cxnLst>
              <a:rect l="0" t="0" r="r" b="b"/>
              <a:pathLst>
                <a:path w="8" h="15">
                  <a:moveTo>
                    <a:pt x="4" y="11"/>
                  </a:moveTo>
                  <a:lnTo>
                    <a:pt x="8" y="15"/>
                  </a:lnTo>
                  <a:lnTo>
                    <a:pt x="4" y="0"/>
                  </a:lnTo>
                  <a:lnTo>
                    <a:pt x="0" y="15"/>
                  </a:lnTo>
                  <a:lnTo>
                    <a:pt x="4" y="11"/>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49" name="Line 2532"/>
            <p:cNvSpPr>
              <a:spLocks noChangeShapeType="1"/>
            </p:cNvSpPr>
            <p:nvPr/>
          </p:nvSpPr>
          <p:spPr bwMode="auto">
            <a:xfrm flipV="1">
              <a:off x="3879" y="1974"/>
              <a:ext cx="0" cy="511"/>
            </a:xfrm>
            <a:prstGeom prst="line">
              <a:avLst/>
            </a:prstGeom>
            <a:noFill/>
            <a:ln w="13"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0" name="Freeform 2533"/>
            <p:cNvSpPr>
              <a:spLocks/>
            </p:cNvSpPr>
            <p:nvPr/>
          </p:nvSpPr>
          <p:spPr bwMode="auto">
            <a:xfrm>
              <a:off x="3852" y="1954"/>
              <a:ext cx="54" cy="106"/>
            </a:xfrm>
            <a:custGeom>
              <a:avLst/>
              <a:gdLst>
                <a:gd name="T0" fmla="*/ 4 w 8"/>
                <a:gd name="T1" fmla="*/ 11 h 16"/>
                <a:gd name="T2" fmla="*/ 8 w 8"/>
                <a:gd name="T3" fmla="*/ 16 h 16"/>
                <a:gd name="T4" fmla="*/ 4 w 8"/>
                <a:gd name="T5" fmla="*/ 0 h 16"/>
                <a:gd name="T6" fmla="*/ 0 w 8"/>
                <a:gd name="T7" fmla="*/ 16 h 16"/>
                <a:gd name="T8" fmla="*/ 4 w 8"/>
                <a:gd name="T9" fmla="*/ 11 h 16"/>
              </a:gdLst>
              <a:ahLst/>
              <a:cxnLst>
                <a:cxn ang="0">
                  <a:pos x="T0" y="T1"/>
                </a:cxn>
                <a:cxn ang="0">
                  <a:pos x="T2" y="T3"/>
                </a:cxn>
                <a:cxn ang="0">
                  <a:pos x="T4" y="T5"/>
                </a:cxn>
                <a:cxn ang="0">
                  <a:pos x="T6" y="T7"/>
                </a:cxn>
                <a:cxn ang="0">
                  <a:pos x="T8" y="T9"/>
                </a:cxn>
              </a:cxnLst>
              <a:rect l="0" t="0" r="r" b="b"/>
              <a:pathLst>
                <a:path w="8" h="16">
                  <a:moveTo>
                    <a:pt x="4" y="11"/>
                  </a:moveTo>
                  <a:lnTo>
                    <a:pt x="8" y="16"/>
                  </a:lnTo>
                  <a:lnTo>
                    <a:pt x="4" y="0"/>
                  </a:lnTo>
                  <a:lnTo>
                    <a:pt x="0" y="16"/>
                  </a:lnTo>
                  <a:lnTo>
                    <a:pt x="4" y="11"/>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51" name="Freeform 2534"/>
            <p:cNvSpPr>
              <a:spLocks/>
            </p:cNvSpPr>
            <p:nvPr/>
          </p:nvSpPr>
          <p:spPr bwMode="auto">
            <a:xfrm>
              <a:off x="3945" y="1882"/>
              <a:ext cx="795" cy="589"/>
            </a:xfrm>
            <a:custGeom>
              <a:avLst/>
              <a:gdLst>
                <a:gd name="T0" fmla="*/ 120 w 120"/>
                <a:gd name="T1" fmla="*/ 89 h 89"/>
                <a:gd name="T2" fmla="*/ 120 w 120"/>
                <a:gd name="T3" fmla="*/ 0 h 89"/>
                <a:gd name="T4" fmla="*/ 0 w 120"/>
                <a:gd name="T5" fmla="*/ 0 h 89"/>
              </a:gdLst>
              <a:ahLst/>
              <a:cxnLst>
                <a:cxn ang="0">
                  <a:pos x="T0" y="T1"/>
                </a:cxn>
                <a:cxn ang="0">
                  <a:pos x="T2" y="T3"/>
                </a:cxn>
                <a:cxn ang="0">
                  <a:pos x="T4" y="T5"/>
                </a:cxn>
              </a:cxnLst>
              <a:rect l="0" t="0" r="r" b="b"/>
              <a:pathLst>
                <a:path w="120" h="89">
                  <a:moveTo>
                    <a:pt x="120" y="89"/>
                  </a:moveTo>
                  <a:lnTo>
                    <a:pt x="120" y="0"/>
                  </a:lnTo>
                  <a:lnTo>
                    <a:pt x="0" y="0"/>
                  </a:lnTo>
                </a:path>
              </a:pathLst>
            </a:custGeom>
            <a:noFill/>
            <a:ln w="1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2" name="Freeform 2535"/>
            <p:cNvSpPr>
              <a:spLocks/>
            </p:cNvSpPr>
            <p:nvPr/>
          </p:nvSpPr>
          <p:spPr bwMode="auto">
            <a:xfrm>
              <a:off x="3932" y="1848"/>
              <a:ext cx="99" cy="60"/>
            </a:xfrm>
            <a:custGeom>
              <a:avLst/>
              <a:gdLst>
                <a:gd name="T0" fmla="*/ 11 w 15"/>
                <a:gd name="T1" fmla="*/ 5 h 9"/>
                <a:gd name="T2" fmla="*/ 15 w 15"/>
                <a:gd name="T3" fmla="*/ 0 h 9"/>
                <a:gd name="T4" fmla="*/ 0 w 15"/>
                <a:gd name="T5" fmla="*/ 5 h 9"/>
                <a:gd name="T6" fmla="*/ 15 w 15"/>
                <a:gd name="T7" fmla="*/ 9 h 9"/>
                <a:gd name="T8" fmla="*/ 11 w 15"/>
                <a:gd name="T9" fmla="*/ 5 h 9"/>
              </a:gdLst>
              <a:ahLst/>
              <a:cxnLst>
                <a:cxn ang="0">
                  <a:pos x="T0" y="T1"/>
                </a:cxn>
                <a:cxn ang="0">
                  <a:pos x="T2" y="T3"/>
                </a:cxn>
                <a:cxn ang="0">
                  <a:pos x="T4" y="T5"/>
                </a:cxn>
                <a:cxn ang="0">
                  <a:pos x="T6" y="T7"/>
                </a:cxn>
                <a:cxn ang="0">
                  <a:pos x="T8" y="T9"/>
                </a:cxn>
              </a:cxnLst>
              <a:rect l="0" t="0" r="r" b="b"/>
              <a:pathLst>
                <a:path w="15" h="9">
                  <a:moveTo>
                    <a:pt x="11" y="5"/>
                  </a:moveTo>
                  <a:lnTo>
                    <a:pt x="15" y="0"/>
                  </a:lnTo>
                  <a:lnTo>
                    <a:pt x="0" y="5"/>
                  </a:lnTo>
                  <a:lnTo>
                    <a:pt x="15" y="9"/>
                  </a:lnTo>
                  <a:lnTo>
                    <a:pt x="11" y="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53" name="Rectangle 2536"/>
            <p:cNvSpPr>
              <a:spLocks noChangeArrowheads="1"/>
            </p:cNvSpPr>
            <p:nvPr/>
          </p:nvSpPr>
          <p:spPr bwMode="auto">
            <a:xfrm>
              <a:off x="924" y="2538"/>
              <a:ext cx="119"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537"/>
            <p:cNvSpPr>
              <a:spLocks noChangeArrowheads="1"/>
            </p:cNvSpPr>
            <p:nvPr/>
          </p:nvSpPr>
          <p:spPr bwMode="auto">
            <a:xfrm>
              <a:off x="1063" y="2538"/>
              <a:ext cx="119"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538"/>
            <p:cNvSpPr>
              <a:spLocks noChangeArrowheads="1"/>
            </p:cNvSpPr>
            <p:nvPr/>
          </p:nvSpPr>
          <p:spPr bwMode="auto">
            <a:xfrm>
              <a:off x="1209" y="2538"/>
              <a:ext cx="119"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6" name="Rectangle 2539"/>
            <p:cNvSpPr>
              <a:spLocks noChangeArrowheads="1"/>
            </p:cNvSpPr>
            <p:nvPr/>
          </p:nvSpPr>
          <p:spPr bwMode="auto">
            <a:xfrm>
              <a:off x="1354" y="2538"/>
              <a:ext cx="120"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7" name="Rectangle 2540"/>
            <p:cNvSpPr>
              <a:spLocks noChangeArrowheads="1"/>
            </p:cNvSpPr>
            <p:nvPr/>
          </p:nvSpPr>
          <p:spPr bwMode="auto">
            <a:xfrm>
              <a:off x="1494" y="2538"/>
              <a:ext cx="119" cy="13"/>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775" name="Rectangle 2542"/>
          <p:cNvSpPr>
            <a:spLocks noChangeArrowheads="1"/>
          </p:cNvSpPr>
          <p:nvPr/>
        </p:nvSpPr>
        <p:spPr bwMode="auto">
          <a:xfrm>
            <a:off x="2622551" y="4029075"/>
            <a:ext cx="63500"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Freeform 2543"/>
          <p:cNvSpPr>
            <a:spLocks/>
          </p:cNvSpPr>
          <p:nvPr/>
        </p:nvSpPr>
        <p:spPr bwMode="auto">
          <a:xfrm>
            <a:off x="2549526" y="3954463"/>
            <a:ext cx="157163" cy="84137"/>
          </a:xfrm>
          <a:custGeom>
            <a:avLst/>
            <a:gdLst>
              <a:gd name="T0" fmla="*/ 4 w 15"/>
              <a:gd name="T1" fmla="*/ 4 h 8"/>
              <a:gd name="T2" fmla="*/ 0 w 15"/>
              <a:gd name="T3" fmla="*/ 8 h 8"/>
              <a:gd name="T4" fmla="*/ 15 w 15"/>
              <a:gd name="T5" fmla="*/ 4 h 8"/>
              <a:gd name="T6" fmla="*/ 0 w 15"/>
              <a:gd name="T7" fmla="*/ 0 h 8"/>
              <a:gd name="T8" fmla="*/ 4 w 15"/>
              <a:gd name="T9" fmla="*/ 4 h 8"/>
            </a:gdLst>
            <a:ahLst/>
            <a:cxnLst>
              <a:cxn ang="0">
                <a:pos x="T0" y="T1"/>
              </a:cxn>
              <a:cxn ang="0">
                <a:pos x="T2" y="T3"/>
              </a:cxn>
              <a:cxn ang="0">
                <a:pos x="T4" y="T5"/>
              </a:cxn>
              <a:cxn ang="0">
                <a:pos x="T6" y="T7"/>
              </a:cxn>
              <a:cxn ang="0">
                <a:pos x="T8" y="T9"/>
              </a:cxn>
            </a:cxnLst>
            <a:rect l="0" t="0" r="r" b="b"/>
            <a:pathLst>
              <a:path w="15" h="8">
                <a:moveTo>
                  <a:pt x="4" y="4"/>
                </a:moveTo>
                <a:lnTo>
                  <a:pt x="0" y="8"/>
                </a:lnTo>
                <a:lnTo>
                  <a:pt x="15" y="4"/>
                </a:lnTo>
                <a:lnTo>
                  <a:pt x="0" y="0"/>
                </a:lnTo>
                <a:lnTo>
                  <a:pt x="4" y="4"/>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77" name="Oval 2544"/>
          <p:cNvSpPr>
            <a:spLocks noChangeArrowheads="1"/>
          </p:cNvSpPr>
          <p:nvPr/>
        </p:nvSpPr>
        <p:spPr bwMode="auto">
          <a:xfrm>
            <a:off x="1412876" y="3997325"/>
            <a:ext cx="190500" cy="115887"/>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545"/>
          <p:cNvSpPr>
            <a:spLocks noChangeArrowheads="1"/>
          </p:cNvSpPr>
          <p:nvPr/>
        </p:nvSpPr>
        <p:spPr bwMode="auto">
          <a:xfrm>
            <a:off x="1635126" y="2576513"/>
            <a:ext cx="592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ArialMT" charset="0"/>
              </a:rPr>
              <a:t>stall</a:t>
            </a:r>
            <a:endParaRPr kumimoji="0" lang="en-US" sz="1800" b="0" i="0" u="none" strike="noStrike" cap="none" normalizeH="0" baseline="0" smtClean="0">
              <a:ln>
                <a:noFill/>
              </a:ln>
              <a:solidFill>
                <a:schemeClr val="tx1"/>
              </a:solidFill>
              <a:effectLst/>
              <a:latin typeface="Arial" pitchFamily="34" charset="0"/>
            </a:endParaRPr>
          </a:p>
        </p:txBody>
      </p:sp>
      <p:sp>
        <p:nvSpPr>
          <p:cNvPr id="4779" name="Freeform 2546"/>
          <p:cNvSpPr>
            <a:spLocks/>
          </p:cNvSpPr>
          <p:nvPr/>
        </p:nvSpPr>
        <p:spPr bwMode="auto">
          <a:xfrm>
            <a:off x="6831014" y="2187575"/>
            <a:ext cx="1998663" cy="620712"/>
          </a:xfrm>
          <a:custGeom>
            <a:avLst/>
            <a:gdLst>
              <a:gd name="T0" fmla="*/ 2 w 190"/>
              <a:gd name="T1" fmla="*/ 0 h 59"/>
              <a:gd name="T2" fmla="*/ 188 w 190"/>
              <a:gd name="T3" fmla="*/ 0 h 59"/>
              <a:gd name="T4" fmla="*/ 190 w 190"/>
              <a:gd name="T5" fmla="*/ 2 h 59"/>
              <a:gd name="T6" fmla="*/ 190 w 190"/>
              <a:gd name="T7" fmla="*/ 57 h 59"/>
              <a:gd name="T8" fmla="*/ 188 w 190"/>
              <a:gd name="T9" fmla="*/ 59 h 59"/>
              <a:gd name="T10" fmla="*/ 2 w 190"/>
              <a:gd name="T11" fmla="*/ 59 h 59"/>
              <a:gd name="T12" fmla="*/ 0 w 190"/>
              <a:gd name="T13" fmla="*/ 57 h 59"/>
              <a:gd name="T14" fmla="*/ 0 w 190"/>
              <a:gd name="T15" fmla="*/ 2 h 59"/>
              <a:gd name="T16" fmla="*/ 2 w 190"/>
              <a:gd name="T17"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59">
                <a:moveTo>
                  <a:pt x="2" y="0"/>
                </a:moveTo>
                <a:lnTo>
                  <a:pt x="188" y="0"/>
                </a:lnTo>
                <a:cubicBezTo>
                  <a:pt x="189" y="0"/>
                  <a:pt x="190" y="1"/>
                  <a:pt x="190" y="2"/>
                </a:cubicBezTo>
                <a:lnTo>
                  <a:pt x="190" y="57"/>
                </a:lnTo>
                <a:cubicBezTo>
                  <a:pt x="190" y="58"/>
                  <a:pt x="189" y="59"/>
                  <a:pt x="188" y="59"/>
                </a:cubicBezTo>
                <a:lnTo>
                  <a:pt x="2" y="59"/>
                </a:lnTo>
                <a:cubicBezTo>
                  <a:pt x="1" y="59"/>
                  <a:pt x="0" y="58"/>
                  <a:pt x="0" y="57"/>
                </a:cubicBezTo>
                <a:lnTo>
                  <a:pt x="0" y="2"/>
                </a:lnTo>
                <a:cubicBezTo>
                  <a:pt x="0" y="1"/>
                  <a:pt x="1" y="0"/>
                  <a:pt x="2" y="0"/>
                </a:cubicBezTo>
                <a:close/>
              </a:path>
            </a:pathLst>
          </a:custGeom>
          <a:solidFill>
            <a:srgbClr val="F1EAEB"/>
          </a:solidFill>
          <a:ln w="7" cap="flat">
            <a:solidFill>
              <a:srgbClr val="292E3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80" name="Rectangle 2547"/>
          <p:cNvSpPr>
            <a:spLocks noChangeArrowheads="1"/>
          </p:cNvSpPr>
          <p:nvPr/>
        </p:nvSpPr>
        <p:spPr bwMode="auto">
          <a:xfrm>
            <a:off x="7835901" y="2178050"/>
            <a:ext cx="908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ArialMT" charset="0"/>
              </a:rPr>
              <a:t>bubble</a:t>
            </a:r>
            <a:endParaRPr kumimoji="0" lang="en-US" sz="1800" b="0" i="0" u="none" strike="noStrike" cap="none" normalizeH="0" baseline="0" smtClean="0">
              <a:ln>
                <a:noFill/>
              </a:ln>
              <a:solidFill>
                <a:schemeClr val="tx1"/>
              </a:solidFill>
              <a:effectLst/>
              <a:latin typeface="Arial" pitchFamily="34" charset="0"/>
            </a:endParaRPr>
          </a:p>
        </p:txBody>
      </p:sp>
      <p:sp>
        <p:nvSpPr>
          <p:cNvPr id="4781" name="Rectangle 2548"/>
          <p:cNvSpPr>
            <a:spLocks noChangeArrowheads="1"/>
          </p:cNvSpPr>
          <p:nvPr/>
        </p:nvSpPr>
        <p:spPr bwMode="auto">
          <a:xfrm>
            <a:off x="6946901" y="2335213"/>
            <a:ext cx="188913"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549"/>
          <p:cNvSpPr>
            <a:spLocks noChangeArrowheads="1"/>
          </p:cNvSpPr>
          <p:nvPr/>
        </p:nvSpPr>
        <p:spPr bwMode="auto">
          <a:xfrm>
            <a:off x="7178676" y="2335213"/>
            <a:ext cx="41275"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550"/>
          <p:cNvSpPr>
            <a:spLocks noChangeArrowheads="1"/>
          </p:cNvSpPr>
          <p:nvPr/>
        </p:nvSpPr>
        <p:spPr bwMode="auto">
          <a:xfrm>
            <a:off x="7251701" y="2335213"/>
            <a:ext cx="188913"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551"/>
          <p:cNvSpPr>
            <a:spLocks noChangeArrowheads="1"/>
          </p:cNvSpPr>
          <p:nvPr/>
        </p:nvSpPr>
        <p:spPr bwMode="auto">
          <a:xfrm>
            <a:off x="7483476" y="2335213"/>
            <a:ext cx="31750"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552"/>
          <p:cNvSpPr>
            <a:spLocks noChangeArrowheads="1"/>
          </p:cNvSpPr>
          <p:nvPr/>
        </p:nvSpPr>
        <p:spPr bwMode="auto">
          <a:xfrm>
            <a:off x="7556501" y="2335213"/>
            <a:ext cx="115888"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553"/>
          <p:cNvSpPr>
            <a:spLocks noChangeArrowheads="1"/>
          </p:cNvSpPr>
          <p:nvPr/>
        </p:nvSpPr>
        <p:spPr bwMode="auto">
          <a:xfrm>
            <a:off x="6935789" y="2576513"/>
            <a:ext cx="42863"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554"/>
          <p:cNvSpPr>
            <a:spLocks noChangeArrowheads="1"/>
          </p:cNvSpPr>
          <p:nvPr/>
        </p:nvSpPr>
        <p:spPr bwMode="auto">
          <a:xfrm>
            <a:off x="7019926" y="2576513"/>
            <a:ext cx="31750"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555"/>
          <p:cNvSpPr>
            <a:spLocks noChangeArrowheads="1"/>
          </p:cNvSpPr>
          <p:nvPr/>
        </p:nvSpPr>
        <p:spPr bwMode="auto">
          <a:xfrm>
            <a:off x="7092951" y="2576513"/>
            <a:ext cx="31750"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556"/>
          <p:cNvSpPr>
            <a:spLocks noChangeArrowheads="1"/>
          </p:cNvSpPr>
          <p:nvPr/>
        </p:nvSpPr>
        <p:spPr bwMode="auto">
          <a:xfrm>
            <a:off x="7167564" y="2576513"/>
            <a:ext cx="41275"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557"/>
          <p:cNvSpPr>
            <a:spLocks noChangeArrowheads="1"/>
          </p:cNvSpPr>
          <p:nvPr/>
        </p:nvSpPr>
        <p:spPr bwMode="auto">
          <a:xfrm>
            <a:off x="7240589" y="2576513"/>
            <a:ext cx="42863"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Rectangle 2558"/>
          <p:cNvSpPr>
            <a:spLocks noChangeArrowheads="1"/>
          </p:cNvSpPr>
          <p:nvPr/>
        </p:nvSpPr>
        <p:spPr bwMode="auto">
          <a:xfrm>
            <a:off x="7324726" y="2576513"/>
            <a:ext cx="31750"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559"/>
          <p:cNvSpPr>
            <a:spLocks noChangeArrowheads="1"/>
          </p:cNvSpPr>
          <p:nvPr/>
        </p:nvSpPr>
        <p:spPr bwMode="auto">
          <a:xfrm>
            <a:off x="7399339" y="2576513"/>
            <a:ext cx="31750"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560"/>
          <p:cNvSpPr>
            <a:spLocks noChangeArrowheads="1"/>
          </p:cNvSpPr>
          <p:nvPr/>
        </p:nvSpPr>
        <p:spPr bwMode="auto">
          <a:xfrm>
            <a:off x="7472364" y="2576513"/>
            <a:ext cx="42863"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561"/>
          <p:cNvSpPr>
            <a:spLocks noChangeArrowheads="1"/>
          </p:cNvSpPr>
          <p:nvPr/>
        </p:nvSpPr>
        <p:spPr bwMode="auto">
          <a:xfrm>
            <a:off x="7545389" y="2576513"/>
            <a:ext cx="42863"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562"/>
          <p:cNvSpPr>
            <a:spLocks noChangeArrowheads="1"/>
          </p:cNvSpPr>
          <p:nvPr/>
        </p:nvSpPr>
        <p:spPr bwMode="auto">
          <a:xfrm>
            <a:off x="7620001" y="2576513"/>
            <a:ext cx="31750"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563"/>
          <p:cNvSpPr>
            <a:spLocks noChangeArrowheads="1"/>
          </p:cNvSpPr>
          <p:nvPr/>
        </p:nvSpPr>
        <p:spPr bwMode="auto">
          <a:xfrm>
            <a:off x="7821614" y="2459038"/>
            <a:ext cx="6080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ArialMT" charset="0"/>
              </a:rPr>
              <a:t>stall</a:t>
            </a:r>
            <a:endParaRPr kumimoji="0" lang="en-US" sz="1800" b="0" i="0" u="none" strike="noStrike" cap="none" normalizeH="0" baseline="0" smtClean="0">
              <a:ln>
                <a:noFill/>
              </a:ln>
              <a:solidFill>
                <a:schemeClr val="tx1"/>
              </a:solidFill>
              <a:effectLst/>
              <a:latin typeface="Arial" pitchFamily="34" charset="0"/>
            </a:endParaRPr>
          </a:p>
        </p:txBody>
      </p:sp>
      <p:sp>
        <p:nvSpPr>
          <p:cNvPr id="4797" name="Freeform 2564"/>
          <p:cNvSpPr>
            <a:spLocks/>
          </p:cNvSpPr>
          <p:nvPr/>
        </p:nvSpPr>
        <p:spPr bwMode="auto">
          <a:xfrm>
            <a:off x="3979864" y="2228850"/>
            <a:ext cx="2419350" cy="338137"/>
          </a:xfrm>
          <a:custGeom>
            <a:avLst/>
            <a:gdLst>
              <a:gd name="T0" fmla="*/ 3 w 230"/>
              <a:gd name="T1" fmla="*/ 0 h 32"/>
              <a:gd name="T2" fmla="*/ 228 w 230"/>
              <a:gd name="T3" fmla="*/ 0 h 32"/>
              <a:gd name="T4" fmla="*/ 230 w 230"/>
              <a:gd name="T5" fmla="*/ 3 h 32"/>
              <a:gd name="T6" fmla="*/ 230 w 230"/>
              <a:gd name="T7" fmla="*/ 30 h 32"/>
              <a:gd name="T8" fmla="*/ 228 w 230"/>
              <a:gd name="T9" fmla="*/ 32 h 32"/>
              <a:gd name="T10" fmla="*/ 3 w 230"/>
              <a:gd name="T11" fmla="*/ 32 h 32"/>
              <a:gd name="T12" fmla="*/ 0 w 230"/>
              <a:gd name="T13" fmla="*/ 30 h 32"/>
              <a:gd name="T14" fmla="*/ 0 w 230"/>
              <a:gd name="T15" fmla="*/ 3 h 32"/>
              <a:gd name="T16" fmla="*/ 3 w 230"/>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2">
                <a:moveTo>
                  <a:pt x="3" y="0"/>
                </a:moveTo>
                <a:lnTo>
                  <a:pt x="228" y="0"/>
                </a:lnTo>
                <a:cubicBezTo>
                  <a:pt x="229" y="0"/>
                  <a:pt x="230" y="1"/>
                  <a:pt x="230" y="3"/>
                </a:cubicBezTo>
                <a:lnTo>
                  <a:pt x="230" y="30"/>
                </a:lnTo>
                <a:cubicBezTo>
                  <a:pt x="230" y="31"/>
                  <a:pt x="229" y="32"/>
                  <a:pt x="228" y="32"/>
                </a:cubicBezTo>
                <a:lnTo>
                  <a:pt x="3" y="32"/>
                </a:lnTo>
                <a:cubicBezTo>
                  <a:pt x="1" y="32"/>
                  <a:pt x="0" y="31"/>
                  <a:pt x="0" y="30"/>
                </a:cubicBezTo>
                <a:lnTo>
                  <a:pt x="0" y="3"/>
                </a:lnTo>
                <a:cubicBezTo>
                  <a:pt x="0" y="1"/>
                  <a:pt x="1" y="0"/>
                  <a:pt x="3" y="0"/>
                </a:cubicBezTo>
                <a:close/>
              </a:path>
            </a:pathLst>
          </a:custGeom>
          <a:solidFill>
            <a:srgbClr val="E5CACA"/>
          </a:solidFill>
          <a:ln w="13"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98" name="Rectangle 2565"/>
          <p:cNvSpPr>
            <a:spLocks noChangeArrowheads="1"/>
          </p:cNvSpPr>
          <p:nvPr/>
        </p:nvSpPr>
        <p:spPr bwMode="auto">
          <a:xfrm>
            <a:off x="4303714" y="2284413"/>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Branch-lock unit</a:t>
            </a:r>
            <a:endParaRPr kumimoji="0" lang="en-US" sz="1800" b="0" i="0" u="none" strike="noStrike" cap="none" normalizeH="0" baseline="0" smtClean="0">
              <a:ln>
                <a:noFill/>
              </a:ln>
              <a:solidFill>
                <a:schemeClr val="tx1"/>
              </a:solidFill>
              <a:effectLst/>
              <a:latin typeface="Arial" pitchFamily="34" charset="0"/>
            </a:endParaRPr>
          </a:p>
        </p:txBody>
      </p:sp>
      <p:sp>
        <p:nvSpPr>
          <p:cNvPr id="4799" name="Freeform 2566"/>
          <p:cNvSpPr>
            <a:spLocks/>
          </p:cNvSpPr>
          <p:nvPr/>
        </p:nvSpPr>
        <p:spPr bwMode="auto">
          <a:xfrm>
            <a:off x="5168901" y="1976438"/>
            <a:ext cx="1587500" cy="2009775"/>
          </a:xfrm>
          <a:custGeom>
            <a:avLst/>
            <a:gdLst>
              <a:gd name="T0" fmla="*/ 44 w 151"/>
              <a:gd name="T1" fmla="*/ 191 h 191"/>
              <a:gd name="T2" fmla="*/ 44 w 151"/>
              <a:gd name="T3" fmla="*/ 128 h 191"/>
              <a:gd name="T4" fmla="*/ 151 w 151"/>
              <a:gd name="T5" fmla="*/ 128 h 191"/>
              <a:gd name="T6" fmla="*/ 151 w 151"/>
              <a:gd name="T7" fmla="*/ 0 h 191"/>
              <a:gd name="T8" fmla="*/ 0 w 151"/>
              <a:gd name="T9" fmla="*/ 0 h 191"/>
              <a:gd name="T10" fmla="*/ 0 w 151"/>
              <a:gd name="T11" fmla="*/ 23 h 191"/>
            </a:gdLst>
            <a:ahLst/>
            <a:cxnLst>
              <a:cxn ang="0">
                <a:pos x="T0" y="T1"/>
              </a:cxn>
              <a:cxn ang="0">
                <a:pos x="T2" y="T3"/>
              </a:cxn>
              <a:cxn ang="0">
                <a:pos x="T4" y="T5"/>
              </a:cxn>
              <a:cxn ang="0">
                <a:pos x="T6" y="T7"/>
              </a:cxn>
              <a:cxn ang="0">
                <a:pos x="T8" y="T9"/>
              </a:cxn>
              <a:cxn ang="0">
                <a:pos x="T10" y="T11"/>
              </a:cxn>
            </a:cxnLst>
            <a:rect l="0" t="0" r="r" b="b"/>
            <a:pathLst>
              <a:path w="151" h="191">
                <a:moveTo>
                  <a:pt x="44" y="191"/>
                </a:moveTo>
                <a:lnTo>
                  <a:pt x="44" y="128"/>
                </a:lnTo>
                <a:lnTo>
                  <a:pt x="151" y="128"/>
                </a:lnTo>
                <a:lnTo>
                  <a:pt x="151" y="0"/>
                </a:lnTo>
                <a:lnTo>
                  <a:pt x="0" y="0"/>
                </a:lnTo>
                <a:lnTo>
                  <a:pt x="0" y="23"/>
                </a:lnTo>
              </a:path>
            </a:pathLst>
          </a:custGeom>
          <a:noFill/>
          <a:ln w="7" cap="flat">
            <a:solidFill>
              <a:srgbClr val="3A257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0" name="Freeform 2567"/>
          <p:cNvSpPr>
            <a:spLocks/>
          </p:cNvSpPr>
          <p:nvPr/>
        </p:nvSpPr>
        <p:spPr bwMode="auto">
          <a:xfrm>
            <a:off x="5137151" y="2114550"/>
            <a:ext cx="73025" cy="125412"/>
          </a:xfrm>
          <a:custGeom>
            <a:avLst/>
            <a:gdLst>
              <a:gd name="T0" fmla="*/ 3 w 7"/>
              <a:gd name="T1" fmla="*/ 3 h 12"/>
              <a:gd name="T2" fmla="*/ 0 w 7"/>
              <a:gd name="T3" fmla="*/ 0 h 12"/>
              <a:gd name="T4" fmla="*/ 3 w 7"/>
              <a:gd name="T5" fmla="*/ 12 h 12"/>
              <a:gd name="T6" fmla="*/ 7 w 7"/>
              <a:gd name="T7" fmla="*/ 0 h 12"/>
              <a:gd name="T8" fmla="*/ 3 w 7"/>
              <a:gd name="T9" fmla="*/ 3 h 12"/>
            </a:gdLst>
            <a:ahLst/>
            <a:cxnLst>
              <a:cxn ang="0">
                <a:pos x="T0" y="T1"/>
              </a:cxn>
              <a:cxn ang="0">
                <a:pos x="T2" y="T3"/>
              </a:cxn>
              <a:cxn ang="0">
                <a:pos x="T4" y="T5"/>
              </a:cxn>
              <a:cxn ang="0">
                <a:pos x="T6" y="T7"/>
              </a:cxn>
              <a:cxn ang="0">
                <a:pos x="T8" y="T9"/>
              </a:cxn>
            </a:cxnLst>
            <a:rect l="0" t="0" r="r" b="b"/>
            <a:pathLst>
              <a:path w="7" h="12">
                <a:moveTo>
                  <a:pt x="3" y="3"/>
                </a:moveTo>
                <a:lnTo>
                  <a:pt x="0" y="0"/>
                </a:lnTo>
                <a:lnTo>
                  <a:pt x="3" y="12"/>
                </a:lnTo>
                <a:lnTo>
                  <a:pt x="7" y="0"/>
                </a:lnTo>
                <a:lnTo>
                  <a:pt x="3" y="3"/>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01" name="Rectangle 2568"/>
          <p:cNvSpPr>
            <a:spLocks noChangeArrowheads="1"/>
          </p:cNvSpPr>
          <p:nvPr/>
        </p:nvSpPr>
        <p:spPr bwMode="auto">
          <a:xfrm>
            <a:off x="5476876" y="1703388"/>
            <a:ext cx="1165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MT" charset="0"/>
              </a:rPr>
              <a:t>isBranchTaken</a:t>
            </a:r>
            <a:endParaRPr kumimoji="0" lang="en-US" sz="1800" b="0" i="0" u="none" strike="noStrike" cap="none" normalizeH="0" baseline="0" smtClean="0">
              <a:ln>
                <a:noFill/>
              </a:ln>
              <a:solidFill>
                <a:schemeClr val="tx1"/>
              </a:solidFill>
              <a:effectLst/>
              <a:latin typeface="Arial" pitchFamily="34" charset="0"/>
            </a:endParaRPr>
          </a:p>
        </p:txBody>
      </p:sp>
      <p:sp>
        <p:nvSpPr>
          <p:cNvPr id="4802" name="Freeform 2569"/>
          <p:cNvSpPr>
            <a:spLocks/>
          </p:cNvSpPr>
          <p:nvPr/>
        </p:nvSpPr>
        <p:spPr bwMode="auto">
          <a:xfrm>
            <a:off x="4168776" y="4197350"/>
            <a:ext cx="31750" cy="188912"/>
          </a:xfrm>
          <a:custGeom>
            <a:avLst/>
            <a:gdLst>
              <a:gd name="T0" fmla="*/ 0 w 20"/>
              <a:gd name="T1" fmla="*/ 0 h 119"/>
              <a:gd name="T2" fmla="*/ 14 w 20"/>
              <a:gd name="T3" fmla="*/ 0 h 119"/>
              <a:gd name="T4" fmla="*/ 20 w 20"/>
              <a:gd name="T5" fmla="*/ 119 h 119"/>
              <a:gd name="T6" fmla="*/ 0 w 20"/>
              <a:gd name="T7" fmla="*/ 119 h 119"/>
              <a:gd name="T8" fmla="*/ 0 w 20"/>
              <a:gd name="T9" fmla="*/ 0 h 119"/>
            </a:gdLst>
            <a:ahLst/>
            <a:cxnLst>
              <a:cxn ang="0">
                <a:pos x="T0" y="T1"/>
              </a:cxn>
              <a:cxn ang="0">
                <a:pos x="T2" y="T3"/>
              </a:cxn>
              <a:cxn ang="0">
                <a:pos x="T4" y="T5"/>
              </a:cxn>
              <a:cxn ang="0">
                <a:pos x="T6" y="T7"/>
              </a:cxn>
              <a:cxn ang="0">
                <a:pos x="T8" y="T9"/>
              </a:cxn>
            </a:cxnLst>
            <a:rect l="0" t="0" r="r" b="b"/>
            <a:pathLst>
              <a:path w="20" h="119">
                <a:moveTo>
                  <a:pt x="0" y="0"/>
                </a:moveTo>
                <a:lnTo>
                  <a:pt x="14" y="0"/>
                </a:lnTo>
                <a:lnTo>
                  <a:pt x="20" y="119"/>
                </a:lnTo>
                <a:lnTo>
                  <a:pt x="0" y="119"/>
                </a:lnTo>
                <a:lnTo>
                  <a:pt x="0" y="0"/>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570"/>
          <p:cNvSpPr>
            <a:spLocks noChangeArrowheads="1"/>
          </p:cNvSpPr>
          <p:nvPr/>
        </p:nvSpPr>
        <p:spPr bwMode="auto">
          <a:xfrm>
            <a:off x="4168776" y="4122737"/>
            <a:ext cx="22225" cy="3175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571"/>
          <p:cNvSpPr>
            <a:spLocks noChangeArrowheads="1"/>
          </p:cNvSpPr>
          <p:nvPr/>
        </p:nvSpPr>
        <p:spPr bwMode="auto">
          <a:xfrm>
            <a:off x="4168776" y="3890962"/>
            <a:ext cx="22225" cy="19050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572"/>
          <p:cNvSpPr>
            <a:spLocks noChangeArrowheads="1"/>
          </p:cNvSpPr>
          <p:nvPr/>
        </p:nvSpPr>
        <p:spPr bwMode="auto">
          <a:xfrm>
            <a:off x="4168776" y="3817938"/>
            <a:ext cx="22225" cy="3175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Rectangle 2574"/>
          <p:cNvSpPr>
            <a:spLocks noChangeArrowheads="1"/>
          </p:cNvSpPr>
          <p:nvPr/>
        </p:nvSpPr>
        <p:spPr bwMode="auto">
          <a:xfrm>
            <a:off x="4243389" y="4406900"/>
            <a:ext cx="188913"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575"/>
          <p:cNvSpPr>
            <a:spLocks noChangeArrowheads="1"/>
          </p:cNvSpPr>
          <p:nvPr/>
        </p:nvSpPr>
        <p:spPr bwMode="auto">
          <a:xfrm>
            <a:off x="4464051" y="4406900"/>
            <a:ext cx="41275"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576"/>
          <p:cNvSpPr>
            <a:spLocks noChangeArrowheads="1"/>
          </p:cNvSpPr>
          <p:nvPr/>
        </p:nvSpPr>
        <p:spPr bwMode="auto">
          <a:xfrm>
            <a:off x="4548189" y="4406900"/>
            <a:ext cx="31750" cy="206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Freeform 2577"/>
          <p:cNvSpPr>
            <a:spLocks/>
          </p:cNvSpPr>
          <p:nvPr/>
        </p:nvSpPr>
        <p:spPr bwMode="auto">
          <a:xfrm>
            <a:off x="4443414" y="4365625"/>
            <a:ext cx="168275" cy="93662"/>
          </a:xfrm>
          <a:custGeom>
            <a:avLst/>
            <a:gdLst>
              <a:gd name="T0" fmla="*/ 5 w 16"/>
              <a:gd name="T1" fmla="*/ 5 h 9"/>
              <a:gd name="T2" fmla="*/ 0 w 16"/>
              <a:gd name="T3" fmla="*/ 9 h 9"/>
              <a:gd name="T4" fmla="*/ 16 w 16"/>
              <a:gd name="T5" fmla="*/ 5 h 9"/>
              <a:gd name="T6" fmla="*/ 0 w 16"/>
              <a:gd name="T7" fmla="*/ 0 h 9"/>
              <a:gd name="T8" fmla="*/ 5 w 16"/>
              <a:gd name="T9" fmla="*/ 5 h 9"/>
            </a:gdLst>
            <a:ahLst/>
            <a:cxnLst>
              <a:cxn ang="0">
                <a:pos x="T0" y="T1"/>
              </a:cxn>
              <a:cxn ang="0">
                <a:pos x="T2" y="T3"/>
              </a:cxn>
              <a:cxn ang="0">
                <a:pos x="T4" y="T5"/>
              </a:cxn>
              <a:cxn ang="0">
                <a:pos x="T6" y="T7"/>
              </a:cxn>
              <a:cxn ang="0">
                <a:pos x="T8" y="T9"/>
              </a:cxn>
            </a:cxnLst>
            <a:rect l="0" t="0" r="r" b="b"/>
            <a:pathLst>
              <a:path w="16" h="9">
                <a:moveTo>
                  <a:pt x="5" y="5"/>
                </a:moveTo>
                <a:lnTo>
                  <a:pt x="0" y="9"/>
                </a:lnTo>
                <a:lnTo>
                  <a:pt x="16" y="5"/>
                </a:lnTo>
                <a:lnTo>
                  <a:pt x="0" y="0"/>
                </a:lnTo>
                <a:lnTo>
                  <a:pt x="5" y="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11" name="Rectangle 2578"/>
          <p:cNvSpPr>
            <a:spLocks noChangeArrowheads="1"/>
          </p:cNvSpPr>
          <p:nvPr/>
        </p:nvSpPr>
        <p:spPr bwMode="auto">
          <a:xfrm>
            <a:off x="3790951" y="2460625"/>
            <a:ext cx="188913" cy="20637"/>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579"/>
          <p:cNvSpPr>
            <a:spLocks noChangeArrowheads="1"/>
          </p:cNvSpPr>
          <p:nvPr/>
        </p:nvSpPr>
        <p:spPr bwMode="auto">
          <a:xfrm>
            <a:off x="3706814" y="2460625"/>
            <a:ext cx="41275" cy="20637"/>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580"/>
          <p:cNvSpPr>
            <a:spLocks noChangeArrowheads="1"/>
          </p:cNvSpPr>
          <p:nvPr/>
        </p:nvSpPr>
        <p:spPr bwMode="auto">
          <a:xfrm>
            <a:off x="3486151" y="2460625"/>
            <a:ext cx="188913" cy="20637"/>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2581"/>
          <p:cNvSpPr>
            <a:spLocks noChangeArrowheads="1"/>
          </p:cNvSpPr>
          <p:nvPr/>
        </p:nvSpPr>
        <p:spPr bwMode="auto">
          <a:xfrm>
            <a:off x="3411539" y="2460625"/>
            <a:ext cx="31750" cy="20637"/>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Rectangle 2582"/>
          <p:cNvSpPr>
            <a:spLocks noChangeArrowheads="1"/>
          </p:cNvSpPr>
          <p:nvPr/>
        </p:nvSpPr>
        <p:spPr bwMode="auto">
          <a:xfrm>
            <a:off x="3179764" y="2460625"/>
            <a:ext cx="190500" cy="20637"/>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2583"/>
          <p:cNvSpPr>
            <a:spLocks noChangeArrowheads="1"/>
          </p:cNvSpPr>
          <p:nvPr/>
        </p:nvSpPr>
        <p:spPr bwMode="auto">
          <a:xfrm>
            <a:off x="3106739" y="2460625"/>
            <a:ext cx="31750" cy="20637"/>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2584"/>
          <p:cNvSpPr>
            <a:spLocks noChangeArrowheads="1"/>
          </p:cNvSpPr>
          <p:nvPr/>
        </p:nvSpPr>
        <p:spPr bwMode="auto">
          <a:xfrm>
            <a:off x="2874964" y="2460625"/>
            <a:ext cx="190500" cy="20637"/>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2585"/>
          <p:cNvSpPr>
            <a:spLocks noChangeArrowheads="1"/>
          </p:cNvSpPr>
          <p:nvPr/>
        </p:nvSpPr>
        <p:spPr bwMode="auto">
          <a:xfrm>
            <a:off x="2801939" y="2460625"/>
            <a:ext cx="31750" cy="20637"/>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2586"/>
          <p:cNvSpPr>
            <a:spLocks noChangeArrowheads="1"/>
          </p:cNvSpPr>
          <p:nvPr/>
        </p:nvSpPr>
        <p:spPr bwMode="auto">
          <a:xfrm>
            <a:off x="2570164" y="2460625"/>
            <a:ext cx="188913" cy="20637"/>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2587"/>
          <p:cNvSpPr>
            <a:spLocks noChangeArrowheads="1"/>
          </p:cNvSpPr>
          <p:nvPr/>
        </p:nvSpPr>
        <p:spPr bwMode="auto">
          <a:xfrm>
            <a:off x="2497139" y="2460625"/>
            <a:ext cx="41275" cy="20637"/>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Freeform 2588"/>
          <p:cNvSpPr>
            <a:spLocks/>
          </p:cNvSpPr>
          <p:nvPr/>
        </p:nvSpPr>
        <p:spPr bwMode="auto">
          <a:xfrm>
            <a:off x="2370139" y="2460625"/>
            <a:ext cx="84138" cy="20637"/>
          </a:xfrm>
          <a:custGeom>
            <a:avLst/>
            <a:gdLst>
              <a:gd name="T0" fmla="*/ 0 w 53"/>
              <a:gd name="T1" fmla="*/ 7 h 13"/>
              <a:gd name="T2" fmla="*/ 7 w 53"/>
              <a:gd name="T3" fmla="*/ 13 h 13"/>
              <a:gd name="T4" fmla="*/ 53 w 53"/>
              <a:gd name="T5" fmla="*/ 13 h 13"/>
              <a:gd name="T6" fmla="*/ 53 w 53"/>
              <a:gd name="T7" fmla="*/ 0 h 13"/>
              <a:gd name="T8" fmla="*/ 7 w 53"/>
              <a:gd name="T9" fmla="*/ 0 h 13"/>
              <a:gd name="T10" fmla="*/ 0 w 53"/>
              <a:gd name="T11" fmla="*/ 7 h 13"/>
            </a:gdLst>
            <a:ahLst/>
            <a:cxnLst>
              <a:cxn ang="0">
                <a:pos x="T0" y="T1"/>
              </a:cxn>
              <a:cxn ang="0">
                <a:pos x="T2" y="T3"/>
              </a:cxn>
              <a:cxn ang="0">
                <a:pos x="T4" y="T5"/>
              </a:cxn>
              <a:cxn ang="0">
                <a:pos x="T6" y="T7"/>
              </a:cxn>
              <a:cxn ang="0">
                <a:pos x="T8" y="T9"/>
              </a:cxn>
              <a:cxn ang="0">
                <a:pos x="T10" y="T11"/>
              </a:cxn>
            </a:cxnLst>
            <a:rect l="0" t="0" r="r" b="b"/>
            <a:pathLst>
              <a:path w="53" h="13">
                <a:moveTo>
                  <a:pt x="0" y="7"/>
                </a:moveTo>
                <a:lnTo>
                  <a:pt x="7" y="13"/>
                </a:lnTo>
                <a:lnTo>
                  <a:pt x="53" y="13"/>
                </a:lnTo>
                <a:lnTo>
                  <a:pt x="53" y="0"/>
                </a:lnTo>
                <a:lnTo>
                  <a:pt x="7" y="0"/>
                </a:lnTo>
                <a:lnTo>
                  <a:pt x="0" y="7"/>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Freeform 2589"/>
          <p:cNvSpPr>
            <a:spLocks/>
          </p:cNvSpPr>
          <p:nvPr/>
        </p:nvSpPr>
        <p:spPr bwMode="auto">
          <a:xfrm>
            <a:off x="2370139" y="2460625"/>
            <a:ext cx="11113" cy="11112"/>
          </a:xfrm>
          <a:custGeom>
            <a:avLst/>
            <a:gdLst>
              <a:gd name="T0" fmla="*/ 0 w 7"/>
              <a:gd name="T1" fmla="*/ 7 h 7"/>
              <a:gd name="T2" fmla="*/ 0 w 7"/>
              <a:gd name="T3" fmla="*/ 0 h 7"/>
              <a:gd name="T4" fmla="*/ 7 w 7"/>
              <a:gd name="T5" fmla="*/ 0 h 7"/>
              <a:gd name="T6" fmla="*/ 0 w 7"/>
              <a:gd name="T7" fmla="*/ 7 h 7"/>
            </a:gdLst>
            <a:ahLst/>
            <a:cxnLst>
              <a:cxn ang="0">
                <a:pos x="T0" y="T1"/>
              </a:cxn>
              <a:cxn ang="0">
                <a:pos x="T2" y="T3"/>
              </a:cxn>
              <a:cxn ang="0">
                <a:pos x="T4" y="T5"/>
              </a:cxn>
              <a:cxn ang="0">
                <a:pos x="T6" y="T7"/>
              </a:cxn>
            </a:cxnLst>
            <a:rect l="0" t="0" r="r" b="b"/>
            <a:pathLst>
              <a:path w="7" h="7">
                <a:moveTo>
                  <a:pt x="0" y="7"/>
                </a:moveTo>
                <a:lnTo>
                  <a:pt x="0" y="0"/>
                </a:lnTo>
                <a:lnTo>
                  <a:pt x="7" y="0"/>
                </a:lnTo>
                <a:lnTo>
                  <a:pt x="0" y="7"/>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Rectangle 2590"/>
          <p:cNvSpPr>
            <a:spLocks noChangeArrowheads="1"/>
          </p:cNvSpPr>
          <p:nvPr/>
        </p:nvSpPr>
        <p:spPr bwMode="auto">
          <a:xfrm>
            <a:off x="2370139" y="2471738"/>
            <a:ext cx="22225" cy="115887"/>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2591"/>
          <p:cNvSpPr>
            <a:spLocks noChangeArrowheads="1"/>
          </p:cNvSpPr>
          <p:nvPr/>
        </p:nvSpPr>
        <p:spPr bwMode="auto">
          <a:xfrm>
            <a:off x="2370139" y="2628900"/>
            <a:ext cx="22225" cy="3175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2592"/>
          <p:cNvSpPr>
            <a:spLocks noChangeArrowheads="1"/>
          </p:cNvSpPr>
          <p:nvPr/>
        </p:nvSpPr>
        <p:spPr bwMode="auto">
          <a:xfrm>
            <a:off x="2370139" y="2703513"/>
            <a:ext cx="22225" cy="188912"/>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2593"/>
          <p:cNvSpPr>
            <a:spLocks noChangeArrowheads="1"/>
          </p:cNvSpPr>
          <p:nvPr/>
        </p:nvSpPr>
        <p:spPr bwMode="auto">
          <a:xfrm>
            <a:off x="2370139" y="2933700"/>
            <a:ext cx="22225" cy="3175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2594"/>
          <p:cNvSpPr>
            <a:spLocks noChangeArrowheads="1"/>
          </p:cNvSpPr>
          <p:nvPr/>
        </p:nvSpPr>
        <p:spPr bwMode="auto">
          <a:xfrm>
            <a:off x="2370139" y="3008313"/>
            <a:ext cx="22225" cy="188912"/>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2595"/>
          <p:cNvSpPr>
            <a:spLocks noChangeArrowheads="1"/>
          </p:cNvSpPr>
          <p:nvPr/>
        </p:nvSpPr>
        <p:spPr bwMode="auto">
          <a:xfrm>
            <a:off x="2370139" y="3240088"/>
            <a:ext cx="22225" cy="30162"/>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2596"/>
          <p:cNvSpPr>
            <a:spLocks noChangeArrowheads="1"/>
          </p:cNvSpPr>
          <p:nvPr/>
        </p:nvSpPr>
        <p:spPr bwMode="auto">
          <a:xfrm>
            <a:off x="2370139" y="3313113"/>
            <a:ext cx="22225" cy="188912"/>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2597"/>
          <p:cNvSpPr>
            <a:spLocks noChangeArrowheads="1"/>
          </p:cNvSpPr>
          <p:nvPr/>
        </p:nvSpPr>
        <p:spPr bwMode="auto">
          <a:xfrm>
            <a:off x="2370139" y="3544888"/>
            <a:ext cx="22225" cy="3175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Rectangle 2598"/>
          <p:cNvSpPr>
            <a:spLocks noChangeArrowheads="1"/>
          </p:cNvSpPr>
          <p:nvPr/>
        </p:nvSpPr>
        <p:spPr bwMode="auto">
          <a:xfrm>
            <a:off x="2370139" y="3617913"/>
            <a:ext cx="22225" cy="188912"/>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2599"/>
          <p:cNvSpPr>
            <a:spLocks noChangeArrowheads="1"/>
          </p:cNvSpPr>
          <p:nvPr/>
        </p:nvSpPr>
        <p:spPr bwMode="auto">
          <a:xfrm>
            <a:off x="2370139" y="3849688"/>
            <a:ext cx="22225" cy="3175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2600"/>
          <p:cNvSpPr>
            <a:spLocks noChangeArrowheads="1"/>
          </p:cNvSpPr>
          <p:nvPr/>
        </p:nvSpPr>
        <p:spPr bwMode="auto">
          <a:xfrm>
            <a:off x="2370139" y="3922712"/>
            <a:ext cx="22225" cy="19050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2601"/>
          <p:cNvSpPr>
            <a:spLocks noChangeArrowheads="1"/>
          </p:cNvSpPr>
          <p:nvPr/>
        </p:nvSpPr>
        <p:spPr bwMode="auto">
          <a:xfrm>
            <a:off x="2370139" y="4154487"/>
            <a:ext cx="22225" cy="3175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Freeform 2602"/>
          <p:cNvSpPr>
            <a:spLocks/>
          </p:cNvSpPr>
          <p:nvPr/>
        </p:nvSpPr>
        <p:spPr bwMode="auto">
          <a:xfrm>
            <a:off x="2370139" y="4229100"/>
            <a:ext cx="22225" cy="84137"/>
          </a:xfrm>
          <a:custGeom>
            <a:avLst/>
            <a:gdLst>
              <a:gd name="T0" fmla="*/ 7 w 14"/>
              <a:gd name="T1" fmla="*/ 53 h 53"/>
              <a:gd name="T2" fmla="*/ 14 w 14"/>
              <a:gd name="T3" fmla="*/ 46 h 53"/>
              <a:gd name="T4" fmla="*/ 14 w 14"/>
              <a:gd name="T5" fmla="*/ 0 h 53"/>
              <a:gd name="T6" fmla="*/ 0 w 14"/>
              <a:gd name="T7" fmla="*/ 0 h 53"/>
              <a:gd name="T8" fmla="*/ 0 w 14"/>
              <a:gd name="T9" fmla="*/ 46 h 53"/>
              <a:gd name="T10" fmla="*/ 7 w 14"/>
              <a:gd name="T11" fmla="*/ 53 h 53"/>
            </a:gdLst>
            <a:ahLst/>
            <a:cxnLst>
              <a:cxn ang="0">
                <a:pos x="T0" y="T1"/>
              </a:cxn>
              <a:cxn ang="0">
                <a:pos x="T2" y="T3"/>
              </a:cxn>
              <a:cxn ang="0">
                <a:pos x="T4" y="T5"/>
              </a:cxn>
              <a:cxn ang="0">
                <a:pos x="T6" y="T7"/>
              </a:cxn>
              <a:cxn ang="0">
                <a:pos x="T8" y="T9"/>
              </a:cxn>
              <a:cxn ang="0">
                <a:pos x="T10" y="T11"/>
              </a:cxn>
            </a:cxnLst>
            <a:rect l="0" t="0" r="r" b="b"/>
            <a:pathLst>
              <a:path w="14" h="53">
                <a:moveTo>
                  <a:pt x="7" y="53"/>
                </a:moveTo>
                <a:lnTo>
                  <a:pt x="14" y="46"/>
                </a:lnTo>
                <a:lnTo>
                  <a:pt x="14" y="0"/>
                </a:lnTo>
                <a:lnTo>
                  <a:pt x="0" y="0"/>
                </a:lnTo>
                <a:lnTo>
                  <a:pt x="0" y="46"/>
                </a:lnTo>
                <a:lnTo>
                  <a:pt x="7" y="53"/>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Freeform 2603"/>
          <p:cNvSpPr>
            <a:spLocks/>
          </p:cNvSpPr>
          <p:nvPr/>
        </p:nvSpPr>
        <p:spPr bwMode="auto">
          <a:xfrm>
            <a:off x="2370139" y="4302125"/>
            <a:ext cx="11113" cy="11112"/>
          </a:xfrm>
          <a:custGeom>
            <a:avLst/>
            <a:gdLst>
              <a:gd name="T0" fmla="*/ 7 w 7"/>
              <a:gd name="T1" fmla="*/ 7 h 7"/>
              <a:gd name="T2" fmla="*/ 0 w 7"/>
              <a:gd name="T3" fmla="*/ 7 h 7"/>
              <a:gd name="T4" fmla="*/ 0 w 7"/>
              <a:gd name="T5" fmla="*/ 0 h 7"/>
              <a:gd name="T6" fmla="*/ 7 w 7"/>
              <a:gd name="T7" fmla="*/ 7 h 7"/>
            </a:gdLst>
            <a:ahLst/>
            <a:cxnLst>
              <a:cxn ang="0">
                <a:pos x="T0" y="T1"/>
              </a:cxn>
              <a:cxn ang="0">
                <a:pos x="T2" y="T3"/>
              </a:cxn>
              <a:cxn ang="0">
                <a:pos x="T4" y="T5"/>
              </a:cxn>
              <a:cxn ang="0">
                <a:pos x="T6" y="T7"/>
              </a:cxn>
            </a:cxnLst>
            <a:rect l="0" t="0" r="r" b="b"/>
            <a:pathLst>
              <a:path w="7" h="7">
                <a:moveTo>
                  <a:pt x="7" y="7"/>
                </a:moveTo>
                <a:lnTo>
                  <a:pt x="0" y="7"/>
                </a:lnTo>
                <a:lnTo>
                  <a:pt x="0" y="0"/>
                </a:lnTo>
                <a:lnTo>
                  <a:pt x="7" y="7"/>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2604"/>
          <p:cNvSpPr>
            <a:spLocks noChangeArrowheads="1"/>
          </p:cNvSpPr>
          <p:nvPr/>
        </p:nvSpPr>
        <p:spPr bwMode="auto">
          <a:xfrm>
            <a:off x="2381251" y="4281487"/>
            <a:ext cx="125413" cy="3175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2605"/>
          <p:cNvSpPr>
            <a:spLocks noChangeArrowheads="1"/>
          </p:cNvSpPr>
          <p:nvPr/>
        </p:nvSpPr>
        <p:spPr bwMode="auto">
          <a:xfrm>
            <a:off x="2538414" y="4281487"/>
            <a:ext cx="42863" cy="3175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Rectangle 2606"/>
          <p:cNvSpPr>
            <a:spLocks noChangeArrowheads="1"/>
          </p:cNvSpPr>
          <p:nvPr/>
        </p:nvSpPr>
        <p:spPr bwMode="auto">
          <a:xfrm>
            <a:off x="2622551" y="4281487"/>
            <a:ext cx="31750" cy="3175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Freeform 2607"/>
          <p:cNvSpPr>
            <a:spLocks/>
          </p:cNvSpPr>
          <p:nvPr/>
        </p:nvSpPr>
        <p:spPr bwMode="auto">
          <a:xfrm>
            <a:off x="2517776" y="4249737"/>
            <a:ext cx="157163" cy="93662"/>
          </a:xfrm>
          <a:custGeom>
            <a:avLst/>
            <a:gdLst>
              <a:gd name="T0" fmla="*/ 4 w 15"/>
              <a:gd name="T1" fmla="*/ 5 h 9"/>
              <a:gd name="T2" fmla="*/ 0 w 15"/>
              <a:gd name="T3" fmla="*/ 9 h 9"/>
              <a:gd name="T4" fmla="*/ 15 w 15"/>
              <a:gd name="T5" fmla="*/ 5 h 9"/>
              <a:gd name="T6" fmla="*/ 0 w 15"/>
              <a:gd name="T7" fmla="*/ 0 h 9"/>
              <a:gd name="T8" fmla="*/ 4 w 15"/>
              <a:gd name="T9" fmla="*/ 5 h 9"/>
            </a:gdLst>
            <a:ahLst/>
            <a:cxnLst>
              <a:cxn ang="0">
                <a:pos x="T0" y="T1"/>
              </a:cxn>
              <a:cxn ang="0">
                <a:pos x="T2" y="T3"/>
              </a:cxn>
              <a:cxn ang="0">
                <a:pos x="T4" y="T5"/>
              </a:cxn>
              <a:cxn ang="0">
                <a:pos x="T6" y="T7"/>
              </a:cxn>
              <a:cxn ang="0">
                <a:pos x="T8" y="T9"/>
              </a:cxn>
            </a:cxnLst>
            <a:rect l="0" t="0" r="r" b="b"/>
            <a:pathLst>
              <a:path w="15" h="9">
                <a:moveTo>
                  <a:pt x="4" y="5"/>
                </a:moveTo>
                <a:lnTo>
                  <a:pt x="0" y="9"/>
                </a:lnTo>
                <a:lnTo>
                  <a:pt x="15" y="5"/>
                </a:lnTo>
                <a:lnTo>
                  <a:pt x="0" y="0"/>
                </a:lnTo>
                <a:lnTo>
                  <a:pt x="4" y="5"/>
                </a:lnTo>
                <a:close/>
              </a:path>
            </a:pathLst>
          </a:custGeom>
          <a:solidFill>
            <a:srgbClr val="24282B"/>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41" name="Freeform 2608"/>
          <p:cNvSpPr>
            <a:spLocks/>
          </p:cNvSpPr>
          <p:nvPr/>
        </p:nvSpPr>
        <p:spPr bwMode="auto">
          <a:xfrm>
            <a:off x="3979864" y="3270250"/>
            <a:ext cx="388938" cy="327025"/>
          </a:xfrm>
          <a:custGeom>
            <a:avLst/>
            <a:gdLst>
              <a:gd name="T0" fmla="*/ 37 w 37"/>
              <a:gd name="T1" fmla="*/ 0 h 31"/>
              <a:gd name="T2" fmla="*/ 18 w 37"/>
              <a:gd name="T3" fmla="*/ 4 h 31"/>
              <a:gd name="T4" fmla="*/ 0 w 37"/>
              <a:gd name="T5" fmla="*/ 0 h 31"/>
              <a:gd name="T6" fmla="*/ 18 w 37"/>
              <a:gd name="T7" fmla="*/ 31 h 31"/>
              <a:gd name="T8" fmla="*/ 37 w 37"/>
              <a:gd name="T9" fmla="*/ 0 h 31"/>
            </a:gdLst>
            <a:ahLst/>
            <a:cxnLst>
              <a:cxn ang="0">
                <a:pos x="T0" y="T1"/>
              </a:cxn>
              <a:cxn ang="0">
                <a:pos x="T2" y="T3"/>
              </a:cxn>
              <a:cxn ang="0">
                <a:pos x="T4" y="T5"/>
              </a:cxn>
              <a:cxn ang="0">
                <a:pos x="T6" y="T7"/>
              </a:cxn>
              <a:cxn ang="0">
                <a:pos x="T8" y="T9"/>
              </a:cxn>
            </a:cxnLst>
            <a:rect l="0" t="0" r="r" b="b"/>
            <a:pathLst>
              <a:path w="37" h="31">
                <a:moveTo>
                  <a:pt x="37" y="0"/>
                </a:moveTo>
                <a:cubicBezTo>
                  <a:pt x="30" y="4"/>
                  <a:pt x="24" y="4"/>
                  <a:pt x="18" y="4"/>
                </a:cubicBezTo>
                <a:cubicBezTo>
                  <a:pt x="11" y="4"/>
                  <a:pt x="6" y="3"/>
                  <a:pt x="0" y="0"/>
                </a:cubicBezTo>
                <a:cubicBezTo>
                  <a:pt x="0" y="10"/>
                  <a:pt x="6" y="25"/>
                  <a:pt x="18" y="31"/>
                </a:cubicBezTo>
                <a:cubicBezTo>
                  <a:pt x="29" y="25"/>
                  <a:pt x="37" y="10"/>
                  <a:pt x="37" y="0"/>
                </a:cubicBezTo>
                <a:close/>
              </a:path>
            </a:pathLst>
          </a:custGeom>
          <a:noFill/>
          <a:ln w="7" cap="flat">
            <a:solidFill>
              <a:srgbClr val="3C1F7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2609"/>
          <p:cNvSpPr>
            <a:spLocks noChangeArrowheads="1"/>
          </p:cNvSpPr>
          <p:nvPr/>
        </p:nvSpPr>
        <p:spPr bwMode="auto">
          <a:xfrm>
            <a:off x="3800476" y="2471738"/>
            <a:ext cx="22225" cy="20002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2610"/>
          <p:cNvSpPr>
            <a:spLocks noChangeArrowheads="1"/>
          </p:cNvSpPr>
          <p:nvPr/>
        </p:nvSpPr>
        <p:spPr bwMode="auto">
          <a:xfrm>
            <a:off x="3800476" y="2703513"/>
            <a:ext cx="22225" cy="4127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2611"/>
          <p:cNvSpPr>
            <a:spLocks noChangeArrowheads="1"/>
          </p:cNvSpPr>
          <p:nvPr/>
        </p:nvSpPr>
        <p:spPr bwMode="auto">
          <a:xfrm>
            <a:off x="3800476" y="2776538"/>
            <a:ext cx="22225" cy="20002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2612"/>
          <p:cNvSpPr>
            <a:spLocks noChangeArrowheads="1"/>
          </p:cNvSpPr>
          <p:nvPr/>
        </p:nvSpPr>
        <p:spPr bwMode="auto">
          <a:xfrm>
            <a:off x="3800476" y="3008313"/>
            <a:ext cx="22225" cy="4127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Freeform 2613"/>
          <p:cNvSpPr>
            <a:spLocks/>
          </p:cNvSpPr>
          <p:nvPr/>
        </p:nvSpPr>
        <p:spPr bwMode="auto">
          <a:xfrm>
            <a:off x="3800476" y="3081338"/>
            <a:ext cx="22225" cy="104775"/>
          </a:xfrm>
          <a:custGeom>
            <a:avLst/>
            <a:gdLst>
              <a:gd name="T0" fmla="*/ 7 w 14"/>
              <a:gd name="T1" fmla="*/ 66 h 66"/>
              <a:gd name="T2" fmla="*/ 14 w 14"/>
              <a:gd name="T3" fmla="*/ 60 h 66"/>
              <a:gd name="T4" fmla="*/ 14 w 14"/>
              <a:gd name="T5" fmla="*/ 0 h 66"/>
              <a:gd name="T6" fmla="*/ 0 w 14"/>
              <a:gd name="T7" fmla="*/ 0 h 66"/>
              <a:gd name="T8" fmla="*/ 0 w 14"/>
              <a:gd name="T9" fmla="*/ 60 h 66"/>
              <a:gd name="T10" fmla="*/ 7 w 14"/>
              <a:gd name="T11" fmla="*/ 66 h 66"/>
            </a:gdLst>
            <a:ahLst/>
            <a:cxnLst>
              <a:cxn ang="0">
                <a:pos x="T0" y="T1"/>
              </a:cxn>
              <a:cxn ang="0">
                <a:pos x="T2" y="T3"/>
              </a:cxn>
              <a:cxn ang="0">
                <a:pos x="T4" y="T5"/>
              </a:cxn>
              <a:cxn ang="0">
                <a:pos x="T6" y="T7"/>
              </a:cxn>
              <a:cxn ang="0">
                <a:pos x="T8" y="T9"/>
              </a:cxn>
              <a:cxn ang="0">
                <a:pos x="T10" y="T11"/>
              </a:cxn>
            </a:cxnLst>
            <a:rect l="0" t="0" r="r" b="b"/>
            <a:pathLst>
              <a:path w="14" h="66">
                <a:moveTo>
                  <a:pt x="7" y="66"/>
                </a:moveTo>
                <a:lnTo>
                  <a:pt x="14" y="60"/>
                </a:lnTo>
                <a:lnTo>
                  <a:pt x="14" y="0"/>
                </a:lnTo>
                <a:lnTo>
                  <a:pt x="0" y="0"/>
                </a:lnTo>
                <a:lnTo>
                  <a:pt x="0" y="60"/>
                </a:lnTo>
                <a:lnTo>
                  <a:pt x="7" y="66"/>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Freeform 2614"/>
          <p:cNvSpPr>
            <a:spLocks/>
          </p:cNvSpPr>
          <p:nvPr/>
        </p:nvSpPr>
        <p:spPr bwMode="auto">
          <a:xfrm>
            <a:off x="3800476" y="3176588"/>
            <a:ext cx="11113" cy="9525"/>
          </a:xfrm>
          <a:custGeom>
            <a:avLst/>
            <a:gdLst>
              <a:gd name="T0" fmla="*/ 7 w 7"/>
              <a:gd name="T1" fmla="*/ 6 h 6"/>
              <a:gd name="T2" fmla="*/ 0 w 7"/>
              <a:gd name="T3" fmla="*/ 6 h 6"/>
              <a:gd name="T4" fmla="*/ 0 w 7"/>
              <a:gd name="T5" fmla="*/ 0 h 6"/>
              <a:gd name="T6" fmla="*/ 7 w 7"/>
              <a:gd name="T7" fmla="*/ 6 h 6"/>
            </a:gdLst>
            <a:ahLst/>
            <a:cxnLst>
              <a:cxn ang="0">
                <a:pos x="T0" y="T1"/>
              </a:cxn>
              <a:cxn ang="0">
                <a:pos x="T2" y="T3"/>
              </a:cxn>
              <a:cxn ang="0">
                <a:pos x="T4" y="T5"/>
              </a:cxn>
              <a:cxn ang="0">
                <a:pos x="T6" y="T7"/>
              </a:cxn>
            </a:cxnLst>
            <a:rect l="0" t="0" r="r" b="b"/>
            <a:pathLst>
              <a:path w="7" h="6">
                <a:moveTo>
                  <a:pt x="7" y="6"/>
                </a:moveTo>
                <a:lnTo>
                  <a:pt x="0" y="6"/>
                </a:lnTo>
                <a:lnTo>
                  <a:pt x="0" y="0"/>
                </a:lnTo>
                <a:lnTo>
                  <a:pt x="7" y="6"/>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2615"/>
          <p:cNvSpPr>
            <a:spLocks noChangeArrowheads="1"/>
          </p:cNvSpPr>
          <p:nvPr/>
        </p:nvSpPr>
        <p:spPr bwMode="auto">
          <a:xfrm>
            <a:off x="3811589" y="3155950"/>
            <a:ext cx="104775" cy="30162"/>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Rectangle 2616"/>
          <p:cNvSpPr>
            <a:spLocks noChangeArrowheads="1"/>
          </p:cNvSpPr>
          <p:nvPr/>
        </p:nvSpPr>
        <p:spPr bwMode="auto">
          <a:xfrm>
            <a:off x="3959226" y="3155950"/>
            <a:ext cx="41275" cy="30162"/>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2617"/>
          <p:cNvSpPr>
            <a:spLocks noChangeArrowheads="1"/>
          </p:cNvSpPr>
          <p:nvPr/>
        </p:nvSpPr>
        <p:spPr bwMode="auto">
          <a:xfrm>
            <a:off x="4022726" y="3176588"/>
            <a:ext cx="20638" cy="10477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2618"/>
          <p:cNvSpPr>
            <a:spLocks noChangeArrowheads="1"/>
          </p:cNvSpPr>
          <p:nvPr/>
        </p:nvSpPr>
        <p:spPr bwMode="auto">
          <a:xfrm>
            <a:off x="4243389" y="3113088"/>
            <a:ext cx="20638" cy="188912"/>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Oval 2619"/>
          <p:cNvSpPr>
            <a:spLocks noChangeArrowheads="1"/>
          </p:cNvSpPr>
          <p:nvPr/>
        </p:nvSpPr>
        <p:spPr bwMode="auto">
          <a:xfrm>
            <a:off x="3748089" y="2419350"/>
            <a:ext cx="115888" cy="93662"/>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2620"/>
          <p:cNvSpPr>
            <a:spLocks noChangeArrowheads="1"/>
          </p:cNvSpPr>
          <p:nvPr/>
        </p:nvSpPr>
        <p:spPr bwMode="auto">
          <a:xfrm>
            <a:off x="2466976" y="2185988"/>
            <a:ext cx="908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24282B"/>
                </a:solidFill>
                <a:effectLst/>
                <a:latin typeface="ArialMT" charset="0"/>
              </a:rPr>
              <a:t>bubble</a:t>
            </a:r>
            <a:endParaRPr kumimoji="0" lang="en-US" sz="1800" b="0" i="0" u="none" strike="noStrike" cap="none" normalizeH="0" baseline="0" smtClean="0">
              <a:ln>
                <a:noFill/>
              </a:ln>
              <a:solidFill>
                <a:schemeClr val="tx1"/>
              </a:solidFill>
              <a:effectLst/>
              <a:latin typeface="Arial" pitchFamily="34" charset="0"/>
            </a:endParaRPr>
          </a:p>
        </p:txBody>
      </p:sp>
      <p:sp>
        <p:nvSpPr>
          <p:cNvPr id="2627" name="Rectangle 2571"/>
          <p:cNvSpPr>
            <a:spLocks noChangeArrowheads="1"/>
          </p:cNvSpPr>
          <p:nvPr/>
        </p:nvSpPr>
        <p:spPr bwMode="auto">
          <a:xfrm>
            <a:off x="4169571" y="3596481"/>
            <a:ext cx="22225" cy="190500"/>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798638" y="1622425"/>
            <a:ext cx="6507162" cy="45497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12763" lvl="0" indent="-395288">
              <a:buSzPct val="100000"/>
              <a:buFont typeface="Symbol" panose="05050102010706020507" pitchFamily="18" charset="2"/>
              <a:buChar char="*"/>
            </a:pPr>
            <a:r>
              <a:rPr lang="en-US" dirty="0">
                <a:latin typeface="Calibri" panose="020F0502020204030204" pitchFamily="34" charset="0"/>
              </a:rPr>
              <a:t>Overview of Pipelining</a:t>
            </a:r>
          </a:p>
          <a:p>
            <a:pPr marL="512763" lvl="0" indent="-395288">
              <a:buSzPct val="100000"/>
              <a:buFont typeface="Symbol" panose="05050102010706020507" pitchFamily="18" charset="2"/>
              <a:buChar char="*"/>
            </a:pPr>
            <a:r>
              <a:rPr lang="en-US" dirty="0">
                <a:latin typeface="Calibri" panose="020F0502020204030204" pitchFamily="34" charset="0"/>
              </a:rPr>
              <a:t>A Pipelined Data Path</a:t>
            </a:r>
          </a:p>
          <a:p>
            <a:pPr marL="512763" lvl="0" indent="-395288">
              <a:buSzPct val="100000"/>
              <a:buFont typeface="Symbol" panose="05050102010706020507" pitchFamily="18" charset="2"/>
              <a:buChar char="*"/>
            </a:pPr>
            <a:r>
              <a:rPr lang="en-US" dirty="0">
                <a:latin typeface="Calibri" panose="020F0502020204030204" pitchFamily="34" charset="0"/>
              </a:rPr>
              <a:t>Pipeline Hazards</a:t>
            </a:r>
          </a:p>
          <a:p>
            <a:pPr marL="512763" lvl="0" indent="-395288">
              <a:buSzPct val="100000"/>
              <a:buFont typeface="Symbol" panose="05050102010706020507" pitchFamily="18" charset="2"/>
              <a:buChar char="*"/>
            </a:pPr>
            <a:r>
              <a:rPr lang="en-US" dirty="0">
                <a:latin typeface="Calibri" panose="020F0502020204030204" pitchFamily="34" charset="0"/>
              </a:rPr>
              <a:t>Pipeline with Interlocks</a:t>
            </a:r>
          </a:p>
          <a:p>
            <a:pPr marL="512763" lvl="0" indent="-395288">
              <a:buSzPct val="100000"/>
              <a:buFont typeface="Symbol" panose="05050102010706020507" pitchFamily="18" charset="2"/>
              <a:buChar char="*"/>
            </a:pPr>
            <a:r>
              <a:rPr lang="en-US" dirty="0">
                <a:latin typeface="Calibri" panose="020F0502020204030204" pitchFamily="34" charset="0"/>
              </a:rPr>
              <a:t>Forwarding</a:t>
            </a:r>
          </a:p>
          <a:p>
            <a:pPr marL="512763" lvl="0" indent="-395288">
              <a:buSzPct val="100000"/>
              <a:buFont typeface="Symbol" panose="05050102010706020507" pitchFamily="18" charset="2"/>
              <a:buChar char="*"/>
            </a:pPr>
            <a:r>
              <a:rPr lang="en-US" dirty="0">
                <a:latin typeface="Calibri" panose="020F0502020204030204" pitchFamily="34" charset="0"/>
              </a:rPr>
              <a:t>Performance Metrics</a:t>
            </a:r>
          </a:p>
          <a:p>
            <a:pPr marL="512763" lvl="0" indent="-395288">
              <a:buSzPct val="100000"/>
              <a:buFont typeface="Symbol" panose="05050102010706020507" pitchFamily="18" charset="2"/>
              <a:buChar char="*"/>
            </a:pPr>
            <a:r>
              <a:rPr lang="en-US" dirty="0">
                <a:latin typeface="Calibri" panose="020F0502020204030204" pitchFamily="34" charset="0"/>
              </a:rPr>
              <a:t>Interrupts/ Exceptions</a:t>
            </a:r>
          </a:p>
        </p:txBody>
      </p:sp>
      <p:pic>
        <p:nvPicPr>
          <p:cNvPr id="4" name="Picture 3"/>
          <p:cNvPicPr>
            <a:picLocks noChangeAspect="1"/>
          </p:cNvPicPr>
          <p:nvPr/>
        </p:nvPicPr>
        <p:blipFill>
          <a:blip r:embed="rId3">
            <a:lum/>
            <a:alphaModFix/>
          </a:blip>
          <a:srcRect/>
          <a:stretch>
            <a:fillRect/>
          </a:stretch>
        </p:blipFill>
        <p:spPr>
          <a:xfrm rot="10800000">
            <a:off x="6972240" y="4191000"/>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Relook</a:t>
            </a:r>
            <a:r>
              <a:rPr lang="fr-FR" dirty="0">
                <a:solidFill>
                  <a:schemeClr val="tx1"/>
                </a:solidFill>
              </a:rPr>
              <a:t> at the Pipeline </a:t>
            </a:r>
            <a:r>
              <a:rPr lang="fr-FR" dirty="0" err="1">
                <a:solidFill>
                  <a:schemeClr val="tx1"/>
                </a:solidFill>
              </a:rPr>
              <a:t>Diagram</a:t>
            </a:r>
            <a:endParaRPr lang="fr-FR" dirty="0">
              <a:solidFill>
                <a:schemeClr val="tx1"/>
              </a:solidFill>
            </a:endParaRPr>
          </a:p>
        </p:txBody>
      </p:sp>
      <p:sp>
        <p:nvSpPr>
          <p:cNvPr id="3" name="Text Placeholder 2"/>
          <p:cNvSpPr txBox="1">
            <a:spLocks noGrp="1"/>
          </p:cNvSpPr>
          <p:nvPr>
            <p:ph type="body" idx="4294967295"/>
          </p:nvPr>
        </p:nvSpPr>
        <p:spPr>
          <a:xfrm>
            <a:off x="1727200" y="4703763"/>
            <a:ext cx="7416800" cy="16700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458788" lvl="0" indent="-404813">
              <a:buSzPct val="100000"/>
              <a:buFont typeface="Symbol" panose="05050102010706020507" pitchFamily="18" charset="2"/>
              <a:buChar char="*"/>
            </a:pPr>
            <a:r>
              <a:rPr lang="en-US" dirty="0">
                <a:latin typeface="Calibri" panose="020F0502020204030204" pitchFamily="34" charset="0"/>
              </a:rPr>
              <a:t>(a) → with </a:t>
            </a:r>
            <a:r>
              <a:rPr lang="en-US" dirty="0">
                <a:solidFill>
                  <a:srgbClr val="2300DC"/>
                </a:solidFill>
                <a:latin typeface="Calibri" panose="020F0502020204030204" pitchFamily="34" charset="0"/>
              </a:rPr>
              <a:t>bubbles</a:t>
            </a:r>
          </a:p>
          <a:p>
            <a:pPr marL="458788" lvl="0" indent="-404813">
              <a:buSzPct val="100000"/>
              <a:buFont typeface="Symbol" panose="05050102010706020507" pitchFamily="18" charset="2"/>
              <a:buChar char="*"/>
            </a:pPr>
            <a:r>
              <a:rPr lang="en-US" dirty="0">
                <a:latin typeface="Calibri" panose="020F0502020204030204" pitchFamily="34" charset="0"/>
              </a:rPr>
              <a:t>(b) → </a:t>
            </a:r>
            <a:r>
              <a:rPr lang="en-US" dirty="0">
                <a:solidFill>
                  <a:srgbClr val="FF0000"/>
                </a:solidFill>
                <a:latin typeface="Calibri" panose="020F0502020204030204" pitchFamily="34" charset="0"/>
              </a:rPr>
              <a:t>no</a:t>
            </a:r>
            <a:r>
              <a:rPr lang="en-US" dirty="0">
                <a:latin typeface="Calibri" panose="020F0502020204030204" pitchFamily="34" charset="0"/>
              </a:rPr>
              <a:t> </a:t>
            </a:r>
            <a:r>
              <a:rPr lang="en-US" dirty="0">
                <a:solidFill>
                  <a:srgbClr val="2300DC"/>
                </a:solidFill>
                <a:latin typeface="Calibri" panose="020F0502020204030204" pitchFamily="34" charset="0"/>
              </a:rPr>
              <a:t>bubbles</a:t>
            </a:r>
            <a:r>
              <a:rPr lang="en-US" dirty="0">
                <a:latin typeface="Calibri" panose="020F0502020204030204" pitchFamily="34" charset="0"/>
              </a:rPr>
              <a:t> (may lead to wrong results)</a:t>
            </a:r>
          </a:p>
        </p:txBody>
      </p:sp>
      <p:grpSp>
        <p:nvGrpSpPr>
          <p:cNvPr id="7" name="Group 5"/>
          <p:cNvGrpSpPr>
            <a:grpSpLocks noChangeAspect="1"/>
          </p:cNvGrpSpPr>
          <p:nvPr/>
        </p:nvGrpSpPr>
        <p:grpSpPr bwMode="auto">
          <a:xfrm>
            <a:off x="1355725" y="1812925"/>
            <a:ext cx="7624763" cy="2382838"/>
            <a:chOff x="854" y="1142"/>
            <a:chExt cx="4803" cy="1501"/>
          </a:xfrm>
        </p:grpSpPr>
        <p:sp>
          <p:nvSpPr>
            <p:cNvPr id="8" name="AutoShape 4"/>
            <p:cNvSpPr>
              <a:spLocks noChangeAspect="1" noChangeArrowheads="1" noTextEdit="1"/>
            </p:cNvSpPr>
            <p:nvPr/>
          </p:nvSpPr>
          <p:spPr bwMode="auto">
            <a:xfrm>
              <a:off x="864" y="1152"/>
              <a:ext cx="4793" cy="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206"/>
            <p:cNvGrpSpPr>
              <a:grpSpLocks/>
            </p:cNvGrpSpPr>
            <p:nvPr/>
          </p:nvGrpSpPr>
          <p:grpSpPr bwMode="auto">
            <a:xfrm>
              <a:off x="854" y="1142"/>
              <a:ext cx="4793" cy="1501"/>
              <a:chOff x="854" y="1142"/>
              <a:chExt cx="4793" cy="1501"/>
            </a:xfrm>
          </p:grpSpPr>
          <p:sp>
            <p:nvSpPr>
              <p:cNvPr id="18" name="Rectangle 6"/>
              <p:cNvSpPr>
                <a:spLocks noChangeArrowheads="1"/>
              </p:cNvSpPr>
              <p:nvPr/>
            </p:nvSpPr>
            <p:spPr bwMode="auto">
              <a:xfrm>
                <a:off x="2414" y="1661"/>
                <a:ext cx="166"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7"/>
              <p:cNvSpPr>
                <a:spLocks noChangeArrowheads="1"/>
              </p:cNvSpPr>
              <p:nvPr/>
            </p:nvSpPr>
            <p:spPr bwMode="auto">
              <a:xfrm>
                <a:off x="2584" y="1661"/>
                <a:ext cx="166"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8"/>
              <p:cNvSpPr>
                <a:spLocks noChangeArrowheads="1"/>
              </p:cNvSpPr>
              <p:nvPr/>
            </p:nvSpPr>
            <p:spPr bwMode="auto">
              <a:xfrm>
                <a:off x="2750" y="1661"/>
                <a:ext cx="169"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9"/>
              <p:cNvSpPr>
                <a:spLocks noChangeArrowheads="1"/>
              </p:cNvSpPr>
              <p:nvPr/>
            </p:nvSpPr>
            <p:spPr bwMode="auto">
              <a:xfrm>
                <a:off x="2919" y="1661"/>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0"/>
              <p:cNvSpPr>
                <a:spLocks noChangeArrowheads="1"/>
              </p:cNvSpPr>
              <p:nvPr/>
            </p:nvSpPr>
            <p:spPr bwMode="auto">
              <a:xfrm>
                <a:off x="3089" y="1661"/>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1"/>
              <p:cNvSpPr>
                <a:spLocks noChangeArrowheads="1"/>
              </p:cNvSpPr>
              <p:nvPr/>
            </p:nvSpPr>
            <p:spPr bwMode="auto">
              <a:xfrm>
                <a:off x="2580" y="1817"/>
                <a:ext cx="170" cy="151"/>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2"/>
              <p:cNvSpPr>
                <a:spLocks noChangeArrowheads="1"/>
              </p:cNvSpPr>
              <p:nvPr/>
            </p:nvSpPr>
            <p:spPr bwMode="auto">
              <a:xfrm>
                <a:off x="2750" y="1817"/>
                <a:ext cx="169" cy="151"/>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13"/>
              <p:cNvSpPr>
                <a:spLocks noChangeArrowheads="1"/>
              </p:cNvSpPr>
              <p:nvPr/>
            </p:nvSpPr>
            <p:spPr bwMode="auto">
              <a:xfrm>
                <a:off x="2919" y="1817"/>
                <a:ext cx="167" cy="151"/>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14"/>
              <p:cNvSpPr>
                <a:spLocks noChangeArrowheads="1"/>
              </p:cNvSpPr>
              <p:nvPr/>
            </p:nvSpPr>
            <p:spPr bwMode="auto">
              <a:xfrm>
                <a:off x="3089" y="1817"/>
                <a:ext cx="166" cy="151"/>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15"/>
              <p:cNvSpPr>
                <a:spLocks noChangeArrowheads="1"/>
              </p:cNvSpPr>
              <p:nvPr/>
            </p:nvSpPr>
            <p:spPr bwMode="auto">
              <a:xfrm>
                <a:off x="3255" y="1817"/>
                <a:ext cx="170" cy="151"/>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16"/>
              <p:cNvSpPr>
                <a:spLocks noChangeArrowheads="1"/>
              </p:cNvSpPr>
              <p:nvPr/>
            </p:nvSpPr>
            <p:spPr bwMode="auto">
              <a:xfrm>
                <a:off x="2746" y="1968"/>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17"/>
              <p:cNvSpPr>
                <a:spLocks noChangeArrowheads="1"/>
              </p:cNvSpPr>
              <p:nvPr/>
            </p:nvSpPr>
            <p:spPr bwMode="auto">
              <a:xfrm>
                <a:off x="2916" y="1968"/>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18"/>
              <p:cNvSpPr>
                <a:spLocks noChangeArrowheads="1"/>
              </p:cNvSpPr>
              <p:nvPr/>
            </p:nvSpPr>
            <p:spPr bwMode="auto">
              <a:xfrm>
                <a:off x="3086" y="1968"/>
                <a:ext cx="169"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19"/>
              <p:cNvSpPr>
                <a:spLocks noChangeArrowheads="1"/>
              </p:cNvSpPr>
              <p:nvPr/>
            </p:nvSpPr>
            <p:spPr bwMode="auto">
              <a:xfrm>
                <a:off x="3255" y="1968"/>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20" name="Rectangle 20"/>
              <p:cNvSpPr>
                <a:spLocks noChangeArrowheads="1"/>
              </p:cNvSpPr>
              <p:nvPr/>
            </p:nvSpPr>
            <p:spPr bwMode="auto">
              <a:xfrm>
                <a:off x="3425" y="1968"/>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21" name="Rectangle 21"/>
              <p:cNvSpPr>
                <a:spLocks noChangeArrowheads="1"/>
              </p:cNvSpPr>
              <p:nvPr/>
            </p:nvSpPr>
            <p:spPr bwMode="auto">
              <a:xfrm>
                <a:off x="854" y="1669"/>
                <a:ext cx="1174" cy="719"/>
              </a:xfrm>
              <a:prstGeom prst="rect">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23" name="Rectangle 22"/>
              <p:cNvSpPr>
                <a:spLocks noChangeArrowheads="1"/>
              </p:cNvSpPr>
              <p:nvPr/>
            </p:nvSpPr>
            <p:spPr bwMode="auto">
              <a:xfrm>
                <a:off x="1043" y="1797"/>
                <a:ext cx="89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[1]: add r1, r2, r3</a:t>
                </a:r>
                <a:endParaRPr kumimoji="0" lang="en-US" sz="1800" b="0" i="0" u="none" strike="noStrike" cap="none" normalizeH="0" baseline="0" smtClean="0">
                  <a:ln>
                    <a:noFill/>
                  </a:ln>
                  <a:solidFill>
                    <a:schemeClr val="tx1"/>
                  </a:solidFill>
                  <a:effectLst/>
                  <a:latin typeface="Arial" pitchFamily="34" charset="0"/>
                </a:endParaRPr>
              </a:p>
            </p:txBody>
          </p:sp>
          <p:sp>
            <p:nvSpPr>
              <p:cNvPr id="5124" name="Rectangle 23"/>
              <p:cNvSpPr>
                <a:spLocks noChangeArrowheads="1"/>
              </p:cNvSpPr>
              <p:nvPr/>
            </p:nvSpPr>
            <p:spPr bwMode="auto">
              <a:xfrm>
                <a:off x="1043" y="1998"/>
                <a:ext cx="88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[2]: sub r4, r1, r2</a:t>
                </a:r>
                <a:endParaRPr kumimoji="0" lang="en-US" sz="1800" b="0" i="0" u="none" strike="noStrike" cap="none" normalizeH="0" baseline="0" dirty="0" smtClean="0">
                  <a:ln>
                    <a:noFill/>
                  </a:ln>
                  <a:solidFill>
                    <a:schemeClr val="tx1"/>
                  </a:solidFill>
                  <a:effectLst/>
                  <a:latin typeface="Arial" pitchFamily="34" charset="0"/>
                </a:endParaRPr>
              </a:p>
            </p:txBody>
          </p:sp>
          <p:sp>
            <p:nvSpPr>
              <p:cNvPr id="5125" name="Oval 24"/>
              <p:cNvSpPr>
                <a:spLocks noChangeArrowheads="1"/>
              </p:cNvSpPr>
              <p:nvPr/>
            </p:nvSpPr>
            <p:spPr bwMode="auto">
              <a:xfrm>
                <a:off x="2428" y="1687"/>
                <a:ext cx="130" cy="104"/>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6" name="Oval 25"/>
              <p:cNvSpPr>
                <a:spLocks noChangeArrowheads="1"/>
              </p:cNvSpPr>
              <p:nvPr/>
            </p:nvSpPr>
            <p:spPr bwMode="auto">
              <a:xfrm>
                <a:off x="2428" y="1687"/>
                <a:ext cx="130" cy="104"/>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26"/>
              <p:cNvSpPr>
                <a:spLocks noChangeArrowheads="1"/>
              </p:cNvSpPr>
              <p:nvPr/>
            </p:nvSpPr>
            <p:spPr bwMode="auto">
              <a:xfrm>
                <a:off x="2472" y="1706"/>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128" name="Oval 27"/>
              <p:cNvSpPr>
                <a:spLocks noChangeArrowheads="1"/>
              </p:cNvSpPr>
              <p:nvPr/>
            </p:nvSpPr>
            <p:spPr bwMode="auto">
              <a:xfrm>
                <a:off x="2602" y="1842"/>
                <a:ext cx="130" cy="10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Oval 28"/>
              <p:cNvSpPr>
                <a:spLocks noChangeArrowheads="1"/>
              </p:cNvSpPr>
              <p:nvPr/>
            </p:nvSpPr>
            <p:spPr bwMode="auto">
              <a:xfrm>
                <a:off x="2602" y="1842"/>
                <a:ext cx="130" cy="10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0" name="Rectangle 29"/>
              <p:cNvSpPr>
                <a:spLocks noChangeArrowheads="1"/>
              </p:cNvSpPr>
              <p:nvPr/>
            </p:nvSpPr>
            <p:spPr bwMode="auto">
              <a:xfrm>
                <a:off x="2645" y="1861"/>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131" name="Oval 30"/>
              <p:cNvSpPr>
                <a:spLocks noChangeArrowheads="1"/>
              </p:cNvSpPr>
              <p:nvPr/>
            </p:nvSpPr>
            <p:spPr bwMode="auto">
              <a:xfrm>
                <a:off x="2764" y="1994"/>
                <a:ext cx="127" cy="10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2" name="Oval 31"/>
              <p:cNvSpPr>
                <a:spLocks noChangeArrowheads="1"/>
              </p:cNvSpPr>
              <p:nvPr/>
            </p:nvSpPr>
            <p:spPr bwMode="auto">
              <a:xfrm>
                <a:off x="2764" y="1994"/>
                <a:ext cx="127" cy="10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32"/>
              <p:cNvSpPr>
                <a:spLocks noChangeArrowheads="1"/>
              </p:cNvSpPr>
              <p:nvPr/>
            </p:nvSpPr>
            <p:spPr bwMode="auto">
              <a:xfrm>
                <a:off x="2807" y="2018"/>
                <a:ext cx="9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134" name="Rectangle 33"/>
              <p:cNvSpPr>
                <a:spLocks noChangeArrowheads="1"/>
              </p:cNvSpPr>
              <p:nvPr/>
            </p:nvSpPr>
            <p:spPr bwMode="auto">
              <a:xfrm>
                <a:off x="2919" y="2120"/>
                <a:ext cx="170" cy="156"/>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35" name="Rectangle 34"/>
              <p:cNvSpPr>
                <a:spLocks noChangeArrowheads="1"/>
              </p:cNvSpPr>
              <p:nvPr/>
            </p:nvSpPr>
            <p:spPr bwMode="auto">
              <a:xfrm>
                <a:off x="3089" y="2120"/>
                <a:ext cx="170" cy="156"/>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36" name="Rectangle 35"/>
              <p:cNvSpPr>
                <a:spLocks noChangeArrowheads="1"/>
              </p:cNvSpPr>
              <p:nvPr/>
            </p:nvSpPr>
            <p:spPr bwMode="auto">
              <a:xfrm>
                <a:off x="3259" y="2120"/>
                <a:ext cx="170" cy="156"/>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37" name="Rectangle 36"/>
              <p:cNvSpPr>
                <a:spLocks noChangeArrowheads="1"/>
              </p:cNvSpPr>
              <p:nvPr/>
            </p:nvSpPr>
            <p:spPr bwMode="auto">
              <a:xfrm>
                <a:off x="3429" y="2120"/>
                <a:ext cx="170" cy="156"/>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38" name="Rectangle 37"/>
              <p:cNvSpPr>
                <a:spLocks noChangeArrowheads="1"/>
              </p:cNvSpPr>
              <p:nvPr/>
            </p:nvSpPr>
            <p:spPr bwMode="auto">
              <a:xfrm>
                <a:off x="3599" y="2120"/>
                <a:ext cx="169" cy="156"/>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39" name="Rectangle 38"/>
              <p:cNvSpPr>
                <a:spLocks noChangeArrowheads="1"/>
              </p:cNvSpPr>
              <p:nvPr/>
            </p:nvSpPr>
            <p:spPr bwMode="auto">
              <a:xfrm>
                <a:off x="3089" y="2272"/>
                <a:ext cx="170" cy="155"/>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40" name="Rectangle 39"/>
              <p:cNvSpPr>
                <a:spLocks noChangeArrowheads="1"/>
              </p:cNvSpPr>
              <p:nvPr/>
            </p:nvSpPr>
            <p:spPr bwMode="auto">
              <a:xfrm>
                <a:off x="3259" y="2272"/>
                <a:ext cx="170" cy="155"/>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41" name="Rectangle 40"/>
              <p:cNvSpPr>
                <a:spLocks noChangeArrowheads="1"/>
              </p:cNvSpPr>
              <p:nvPr/>
            </p:nvSpPr>
            <p:spPr bwMode="auto">
              <a:xfrm>
                <a:off x="3429" y="2272"/>
                <a:ext cx="166" cy="155"/>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42" name="Rectangle 41"/>
              <p:cNvSpPr>
                <a:spLocks noChangeArrowheads="1"/>
              </p:cNvSpPr>
              <p:nvPr/>
            </p:nvSpPr>
            <p:spPr bwMode="auto">
              <a:xfrm>
                <a:off x="3599" y="2272"/>
                <a:ext cx="166" cy="155"/>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43" name="Rectangle 42"/>
              <p:cNvSpPr>
                <a:spLocks noChangeArrowheads="1"/>
              </p:cNvSpPr>
              <p:nvPr/>
            </p:nvSpPr>
            <p:spPr bwMode="auto">
              <a:xfrm>
                <a:off x="3765" y="2272"/>
                <a:ext cx="170" cy="155"/>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44" name="Oval 43"/>
              <p:cNvSpPr>
                <a:spLocks noChangeArrowheads="1"/>
              </p:cNvSpPr>
              <p:nvPr/>
            </p:nvSpPr>
            <p:spPr bwMode="auto">
              <a:xfrm>
                <a:off x="2945" y="2145"/>
                <a:ext cx="126" cy="10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5" name="Oval 44"/>
              <p:cNvSpPr>
                <a:spLocks noChangeArrowheads="1"/>
              </p:cNvSpPr>
              <p:nvPr/>
            </p:nvSpPr>
            <p:spPr bwMode="auto">
              <a:xfrm>
                <a:off x="2945" y="2145"/>
                <a:ext cx="126" cy="10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Rectangle 45"/>
              <p:cNvSpPr>
                <a:spLocks noChangeArrowheads="1"/>
              </p:cNvSpPr>
              <p:nvPr/>
            </p:nvSpPr>
            <p:spPr bwMode="auto">
              <a:xfrm>
                <a:off x="2986" y="2167"/>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147" name="Oval 46"/>
              <p:cNvSpPr>
                <a:spLocks noChangeArrowheads="1"/>
              </p:cNvSpPr>
              <p:nvPr/>
            </p:nvSpPr>
            <p:spPr bwMode="auto">
              <a:xfrm>
                <a:off x="3104" y="2301"/>
                <a:ext cx="130" cy="10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8" name="Oval 47"/>
              <p:cNvSpPr>
                <a:spLocks noChangeArrowheads="1"/>
              </p:cNvSpPr>
              <p:nvPr/>
            </p:nvSpPr>
            <p:spPr bwMode="auto">
              <a:xfrm>
                <a:off x="3104" y="2301"/>
                <a:ext cx="130" cy="10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Rectangle 48"/>
              <p:cNvSpPr>
                <a:spLocks noChangeArrowheads="1"/>
              </p:cNvSpPr>
              <p:nvPr/>
            </p:nvSpPr>
            <p:spPr bwMode="auto">
              <a:xfrm>
                <a:off x="3148" y="2321"/>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150" name="Oval 49"/>
              <p:cNvSpPr>
                <a:spLocks noChangeArrowheads="1"/>
              </p:cNvSpPr>
              <p:nvPr/>
            </p:nvSpPr>
            <p:spPr bwMode="auto">
              <a:xfrm>
                <a:off x="2612" y="1679"/>
                <a:ext cx="130" cy="10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1" name="Oval 50"/>
              <p:cNvSpPr>
                <a:spLocks noChangeArrowheads="1"/>
              </p:cNvSpPr>
              <p:nvPr/>
            </p:nvSpPr>
            <p:spPr bwMode="auto">
              <a:xfrm>
                <a:off x="2612" y="1679"/>
                <a:ext cx="130" cy="10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Rectangle 51"/>
              <p:cNvSpPr>
                <a:spLocks noChangeArrowheads="1"/>
              </p:cNvSpPr>
              <p:nvPr/>
            </p:nvSpPr>
            <p:spPr bwMode="auto">
              <a:xfrm>
                <a:off x="2657" y="1699"/>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153" name="Oval 52"/>
              <p:cNvSpPr>
                <a:spLocks noChangeArrowheads="1"/>
              </p:cNvSpPr>
              <p:nvPr/>
            </p:nvSpPr>
            <p:spPr bwMode="auto">
              <a:xfrm>
                <a:off x="2775" y="1838"/>
                <a:ext cx="126" cy="10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4" name="Oval 53"/>
              <p:cNvSpPr>
                <a:spLocks noChangeArrowheads="1"/>
              </p:cNvSpPr>
              <p:nvPr/>
            </p:nvSpPr>
            <p:spPr bwMode="auto">
              <a:xfrm>
                <a:off x="2775" y="1838"/>
                <a:ext cx="126" cy="10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5" name="Rectangle 54"/>
              <p:cNvSpPr>
                <a:spLocks noChangeArrowheads="1"/>
              </p:cNvSpPr>
              <p:nvPr/>
            </p:nvSpPr>
            <p:spPr bwMode="auto">
              <a:xfrm>
                <a:off x="2817" y="1860"/>
                <a:ext cx="9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156" name="Oval 55"/>
              <p:cNvSpPr>
                <a:spLocks noChangeArrowheads="1"/>
              </p:cNvSpPr>
              <p:nvPr/>
            </p:nvSpPr>
            <p:spPr bwMode="auto">
              <a:xfrm>
                <a:off x="3461" y="1983"/>
                <a:ext cx="130" cy="10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7" name="Oval 56"/>
              <p:cNvSpPr>
                <a:spLocks noChangeArrowheads="1"/>
              </p:cNvSpPr>
              <p:nvPr/>
            </p:nvSpPr>
            <p:spPr bwMode="auto">
              <a:xfrm>
                <a:off x="3461" y="1983"/>
                <a:ext cx="130" cy="10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8" name="Rectangle 57"/>
              <p:cNvSpPr>
                <a:spLocks noChangeArrowheads="1"/>
              </p:cNvSpPr>
              <p:nvPr/>
            </p:nvSpPr>
            <p:spPr bwMode="auto">
              <a:xfrm>
                <a:off x="3504" y="2005"/>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159" name="Oval 58"/>
              <p:cNvSpPr>
                <a:spLocks noChangeArrowheads="1"/>
              </p:cNvSpPr>
              <p:nvPr/>
            </p:nvSpPr>
            <p:spPr bwMode="auto">
              <a:xfrm>
                <a:off x="3620" y="2145"/>
                <a:ext cx="127" cy="10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0" name="Oval 59"/>
              <p:cNvSpPr>
                <a:spLocks noChangeArrowheads="1"/>
              </p:cNvSpPr>
              <p:nvPr/>
            </p:nvSpPr>
            <p:spPr bwMode="auto">
              <a:xfrm>
                <a:off x="3620" y="2145"/>
                <a:ext cx="127" cy="10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1" name="Rectangle 60"/>
              <p:cNvSpPr>
                <a:spLocks noChangeArrowheads="1"/>
              </p:cNvSpPr>
              <p:nvPr/>
            </p:nvSpPr>
            <p:spPr bwMode="auto">
              <a:xfrm>
                <a:off x="3662" y="2167"/>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162" name="Oval 61"/>
              <p:cNvSpPr>
                <a:spLocks noChangeArrowheads="1"/>
              </p:cNvSpPr>
              <p:nvPr/>
            </p:nvSpPr>
            <p:spPr bwMode="auto">
              <a:xfrm>
                <a:off x="3797" y="2294"/>
                <a:ext cx="130" cy="104"/>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3" name="Oval 62"/>
              <p:cNvSpPr>
                <a:spLocks noChangeArrowheads="1"/>
              </p:cNvSpPr>
              <p:nvPr/>
            </p:nvSpPr>
            <p:spPr bwMode="auto">
              <a:xfrm>
                <a:off x="3797" y="2294"/>
                <a:ext cx="130" cy="104"/>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4" name="Rectangle 63"/>
              <p:cNvSpPr>
                <a:spLocks noChangeArrowheads="1"/>
              </p:cNvSpPr>
              <p:nvPr/>
            </p:nvSpPr>
            <p:spPr bwMode="auto">
              <a:xfrm>
                <a:off x="3841" y="2313"/>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165" name="Freeform 64"/>
              <p:cNvSpPr>
                <a:spLocks/>
              </p:cNvSpPr>
              <p:nvPr/>
            </p:nvSpPr>
            <p:spPr bwMode="auto">
              <a:xfrm>
                <a:off x="2168" y="1665"/>
                <a:ext cx="206" cy="141"/>
              </a:xfrm>
              <a:custGeom>
                <a:avLst/>
                <a:gdLst>
                  <a:gd name="T0" fmla="*/ 20 w 57"/>
                  <a:gd name="T1" fmla="*/ 0 h 39"/>
                  <a:gd name="T2" fmla="*/ 38 w 57"/>
                  <a:gd name="T3" fmla="*/ 0 h 39"/>
                  <a:gd name="T4" fmla="*/ 57 w 57"/>
                  <a:gd name="T5" fmla="*/ 19 h 39"/>
                  <a:gd name="T6" fmla="*/ 38 w 57"/>
                  <a:gd name="T7" fmla="*/ 39 h 39"/>
                  <a:gd name="T8" fmla="*/ 20 w 57"/>
                  <a:gd name="T9" fmla="*/ 39 h 39"/>
                  <a:gd name="T10" fmla="*/ 0 w 57"/>
                  <a:gd name="T11" fmla="*/ 19 h 39"/>
                  <a:gd name="T12" fmla="*/ 20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20" y="0"/>
                    </a:moveTo>
                    <a:lnTo>
                      <a:pt x="38" y="0"/>
                    </a:lnTo>
                    <a:cubicBezTo>
                      <a:pt x="48" y="0"/>
                      <a:pt x="57" y="9"/>
                      <a:pt x="57" y="19"/>
                    </a:cubicBezTo>
                    <a:cubicBezTo>
                      <a:pt x="57" y="30"/>
                      <a:pt x="48" y="39"/>
                      <a:pt x="38" y="39"/>
                    </a:cubicBezTo>
                    <a:lnTo>
                      <a:pt x="20" y="39"/>
                    </a:lnTo>
                    <a:cubicBezTo>
                      <a:pt x="9" y="39"/>
                      <a:pt x="0" y="30"/>
                      <a:pt x="0" y="19"/>
                    </a:cubicBezTo>
                    <a:cubicBezTo>
                      <a:pt x="0" y="9"/>
                      <a:pt x="9" y="0"/>
                      <a:pt x="20" y="0"/>
                    </a:cubicBezTo>
                    <a:close/>
                  </a:path>
                </a:pathLst>
              </a:custGeom>
              <a:solidFill>
                <a:srgbClr val="6FBED0"/>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66" name="Rectangle 65"/>
              <p:cNvSpPr>
                <a:spLocks noChangeArrowheads="1"/>
              </p:cNvSpPr>
              <p:nvPr/>
            </p:nvSpPr>
            <p:spPr bwMode="auto">
              <a:xfrm>
                <a:off x="2239" y="1682"/>
                <a:ext cx="7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IF</a:t>
                </a:r>
                <a:endParaRPr kumimoji="0" lang="en-US" sz="1000" b="0" i="0" u="none" strike="noStrike" cap="none" normalizeH="0" baseline="0" dirty="0" smtClean="0">
                  <a:ln>
                    <a:noFill/>
                  </a:ln>
                  <a:solidFill>
                    <a:schemeClr val="tx1"/>
                  </a:solidFill>
                  <a:effectLst/>
                  <a:latin typeface="Arial" pitchFamily="34" charset="0"/>
                </a:endParaRPr>
              </a:p>
            </p:txBody>
          </p:sp>
          <p:sp>
            <p:nvSpPr>
              <p:cNvPr id="5167" name="Freeform 66"/>
              <p:cNvSpPr>
                <a:spLocks/>
              </p:cNvSpPr>
              <p:nvPr/>
            </p:nvSpPr>
            <p:spPr bwMode="auto">
              <a:xfrm>
                <a:off x="2164" y="1824"/>
                <a:ext cx="206" cy="141"/>
              </a:xfrm>
              <a:custGeom>
                <a:avLst/>
                <a:gdLst>
                  <a:gd name="T0" fmla="*/ 20 w 57"/>
                  <a:gd name="T1" fmla="*/ 0 h 39"/>
                  <a:gd name="T2" fmla="*/ 38 w 57"/>
                  <a:gd name="T3" fmla="*/ 0 h 39"/>
                  <a:gd name="T4" fmla="*/ 57 w 57"/>
                  <a:gd name="T5" fmla="*/ 20 h 39"/>
                  <a:gd name="T6" fmla="*/ 38 w 57"/>
                  <a:gd name="T7" fmla="*/ 39 h 39"/>
                  <a:gd name="T8" fmla="*/ 20 w 57"/>
                  <a:gd name="T9" fmla="*/ 39 h 39"/>
                  <a:gd name="T10" fmla="*/ 0 w 57"/>
                  <a:gd name="T11" fmla="*/ 20 h 39"/>
                  <a:gd name="T12" fmla="*/ 20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20" y="0"/>
                    </a:moveTo>
                    <a:lnTo>
                      <a:pt x="38" y="0"/>
                    </a:lnTo>
                    <a:cubicBezTo>
                      <a:pt x="48" y="0"/>
                      <a:pt x="57" y="9"/>
                      <a:pt x="57" y="20"/>
                    </a:cubicBezTo>
                    <a:cubicBezTo>
                      <a:pt x="57" y="31"/>
                      <a:pt x="48" y="39"/>
                      <a:pt x="38" y="39"/>
                    </a:cubicBezTo>
                    <a:lnTo>
                      <a:pt x="20" y="39"/>
                    </a:lnTo>
                    <a:cubicBezTo>
                      <a:pt x="9" y="39"/>
                      <a:pt x="0" y="31"/>
                      <a:pt x="0" y="20"/>
                    </a:cubicBezTo>
                    <a:cubicBezTo>
                      <a:pt x="0" y="9"/>
                      <a:pt x="9" y="0"/>
                      <a:pt x="20" y="0"/>
                    </a:cubicBezTo>
                    <a:close/>
                  </a:path>
                </a:pathLst>
              </a:custGeom>
              <a:solidFill>
                <a:srgbClr val="6FBED0"/>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68" name="Rectangle 67"/>
              <p:cNvSpPr>
                <a:spLocks noChangeArrowheads="1"/>
              </p:cNvSpPr>
              <p:nvPr/>
            </p:nvSpPr>
            <p:spPr bwMode="auto">
              <a:xfrm>
                <a:off x="2229" y="1843"/>
                <a:ext cx="11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OF</a:t>
                </a:r>
                <a:endParaRPr kumimoji="0" lang="en-US" sz="1000" b="0" i="0" u="none" strike="noStrike" cap="none" normalizeH="0" baseline="0" smtClean="0">
                  <a:ln>
                    <a:noFill/>
                  </a:ln>
                  <a:solidFill>
                    <a:schemeClr val="tx1"/>
                  </a:solidFill>
                  <a:effectLst/>
                  <a:latin typeface="Arial" pitchFamily="34" charset="0"/>
                </a:endParaRPr>
              </a:p>
            </p:txBody>
          </p:sp>
          <p:sp>
            <p:nvSpPr>
              <p:cNvPr id="5169" name="Freeform 68"/>
              <p:cNvSpPr>
                <a:spLocks/>
              </p:cNvSpPr>
              <p:nvPr/>
            </p:nvSpPr>
            <p:spPr bwMode="auto">
              <a:xfrm>
                <a:off x="2168" y="1990"/>
                <a:ext cx="206" cy="141"/>
              </a:xfrm>
              <a:custGeom>
                <a:avLst/>
                <a:gdLst>
                  <a:gd name="T0" fmla="*/ 20 w 57"/>
                  <a:gd name="T1" fmla="*/ 0 h 39"/>
                  <a:gd name="T2" fmla="*/ 37 w 57"/>
                  <a:gd name="T3" fmla="*/ 0 h 39"/>
                  <a:gd name="T4" fmla="*/ 57 w 57"/>
                  <a:gd name="T5" fmla="*/ 19 h 39"/>
                  <a:gd name="T6" fmla="*/ 37 w 57"/>
                  <a:gd name="T7" fmla="*/ 39 h 39"/>
                  <a:gd name="T8" fmla="*/ 20 w 57"/>
                  <a:gd name="T9" fmla="*/ 39 h 39"/>
                  <a:gd name="T10" fmla="*/ 0 w 57"/>
                  <a:gd name="T11" fmla="*/ 19 h 39"/>
                  <a:gd name="T12" fmla="*/ 20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20" y="0"/>
                    </a:moveTo>
                    <a:lnTo>
                      <a:pt x="37" y="0"/>
                    </a:lnTo>
                    <a:cubicBezTo>
                      <a:pt x="48" y="0"/>
                      <a:pt x="57" y="8"/>
                      <a:pt x="57" y="19"/>
                    </a:cubicBezTo>
                    <a:cubicBezTo>
                      <a:pt x="57" y="30"/>
                      <a:pt x="48" y="39"/>
                      <a:pt x="37" y="39"/>
                    </a:cubicBezTo>
                    <a:lnTo>
                      <a:pt x="20" y="39"/>
                    </a:lnTo>
                    <a:cubicBezTo>
                      <a:pt x="9" y="39"/>
                      <a:pt x="0" y="30"/>
                      <a:pt x="0" y="19"/>
                    </a:cubicBezTo>
                    <a:cubicBezTo>
                      <a:pt x="0" y="8"/>
                      <a:pt x="9" y="0"/>
                      <a:pt x="20" y="0"/>
                    </a:cubicBezTo>
                    <a:close/>
                  </a:path>
                </a:pathLst>
              </a:custGeom>
              <a:solidFill>
                <a:srgbClr val="6FBED0"/>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70" name="Rectangle 69"/>
              <p:cNvSpPr>
                <a:spLocks noChangeArrowheads="1"/>
              </p:cNvSpPr>
              <p:nvPr/>
            </p:nvSpPr>
            <p:spPr bwMode="auto">
              <a:xfrm>
                <a:off x="2227" y="2008"/>
                <a:ext cx="10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EX</a:t>
                </a:r>
                <a:endParaRPr kumimoji="0" lang="en-US" sz="1000" b="0" i="0" u="none" strike="noStrike" cap="none" normalizeH="0" baseline="0" smtClean="0">
                  <a:ln>
                    <a:noFill/>
                  </a:ln>
                  <a:solidFill>
                    <a:schemeClr val="tx1"/>
                  </a:solidFill>
                  <a:effectLst/>
                  <a:latin typeface="Arial" pitchFamily="34" charset="0"/>
                </a:endParaRPr>
              </a:p>
            </p:txBody>
          </p:sp>
          <p:sp>
            <p:nvSpPr>
              <p:cNvPr id="5171" name="Freeform 70"/>
              <p:cNvSpPr>
                <a:spLocks/>
              </p:cNvSpPr>
              <p:nvPr/>
            </p:nvSpPr>
            <p:spPr bwMode="auto">
              <a:xfrm>
                <a:off x="2168" y="2145"/>
                <a:ext cx="206" cy="141"/>
              </a:xfrm>
              <a:custGeom>
                <a:avLst/>
                <a:gdLst>
                  <a:gd name="T0" fmla="*/ 20 w 57"/>
                  <a:gd name="T1" fmla="*/ 0 h 39"/>
                  <a:gd name="T2" fmla="*/ 37 w 57"/>
                  <a:gd name="T3" fmla="*/ 0 h 39"/>
                  <a:gd name="T4" fmla="*/ 57 w 57"/>
                  <a:gd name="T5" fmla="*/ 19 h 39"/>
                  <a:gd name="T6" fmla="*/ 37 w 57"/>
                  <a:gd name="T7" fmla="*/ 39 h 39"/>
                  <a:gd name="T8" fmla="*/ 20 w 57"/>
                  <a:gd name="T9" fmla="*/ 39 h 39"/>
                  <a:gd name="T10" fmla="*/ 0 w 57"/>
                  <a:gd name="T11" fmla="*/ 19 h 39"/>
                  <a:gd name="T12" fmla="*/ 20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20" y="0"/>
                    </a:moveTo>
                    <a:lnTo>
                      <a:pt x="37" y="0"/>
                    </a:lnTo>
                    <a:cubicBezTo>
                      <a:pt x="48" y="0"/>
                      <a:pt x="57" y="8"/>
                      <a:pt x="57" y="19"/>
                    </a:cubicBezTo>
                    <a:cubicBezTo>
                      <a:pt x="57" y="30"/>
                      <a:pt x="48" y="39"/>
                      <a:pt x="37" y="39"/>
                    </a:cubicBezTo>
                    <a:lnTo>
                      <a:pt x="20" y="39"/>
                    </a:lnTo>
                    <a:cubicBezTo>
                      <a:pt x="9" y="39"/>
                      <a:pt x="0" y="30"/>
                      <a:pt x="0" y="19"/>
                    </a:cubicBezTo>
                    <a:cubicBezTo>
                      <a:pt x="0" y="8"/>
                      <a:pt x="9" y="0"/>
                      <a:pt x="20" y="0"/>
                    </a:cubicBezTo>
                    <a:close/>
                  </a:path>
                </a:pathLst>
              </a:custGeom>
              <a:solidFill>
                <a:srgbClr val="6FBED0"/>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72" name="Rectangle 71"/>
              <p:cNvSpPr>
                <a:spLocks noChangeArrowheads="1"/>
              </p:cNvSpPr>
              <p:nvPr/>
            </p:nvSpPr>
            <p:spPr bwMode="auto">
              <a:xfrm>
                <a:off x="2223" y="2162"/>
                <a:ext cx="12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MA</a:t>
                </a:r>
                <a:endParaRPr kumimoji="0" lang="en-US" sz="1000" b="0" i="0" u="none" strike="noStrike" cap="none" normalizeH="0" baseline="0" smtClean="0">
                  <a:ln>
                    <a:noFill/>
                  </a:ln>
                  <a:solidFill>
                    <a:schemeClr val="tx1"/>
                  </a:solidFill>
                  <a:effectLst/>
                  <a:latin typeface="Arial" pitchFamily="34" charset="0"/>
                </a:endParaRPr>
              </a:p>
            </p:txBody>
          </p:sp>
          <p:sp>
            <p:nvSpPr>
              <p:cNvPr id="5173" name="Freeform 72"/>
              <p:cNvSpPr>
                <a:spLocks/>
              </p:cNvSpPr>
              <p:nvPr/>
            </p:nvSpPr>
            <p:spPr bwMode="auto">
              <a:xfrm>
                <a:off x="2172" y="2301"/>
                <a:ext cx="206" cy="141"/>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9" y="39"/>
                      <a:pt x="0" y="30"/>
                      <a:pt x="0" y="19"/>
                    </a:cubicBezTo>
                    <a:cubicBezTo>
                      <a:pt x="0" y="8"/>
                      <a:pt x="9" y="0"/>
                      <a:pt x="19" y="0"/>
                    </a:cubicBezTo>
                    <a:close/>
                  </a:path>
                </a:pathLst>
              </a:custGeom>
              <a:solidFill>
                <a:srgbClr val="6FBED0"/>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74" name="Rectangle 73"/>
              <p:cNvSpPr>
                <a:spLocks noChangeArrowheads="1"/>
              </p:cNvSpPr>
              <p:nvPr/>
            </p:nvSpPr>
            <p:spPr bwMode="auto">
              <a:xfrm>
                <a:off x="2217" y="2310"/>
                <a:ext cx="13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RW</a:t>
                </a:r>
                <a:endParaRPr kumimoji="0" lang="en-US" sz="1000" b="0" i="0" u="none" strike="noStrike" cap="none" normalizeH="0" baseline="0" smtClean="0">
                  <a:ln>
                    <a:noFill/>
                  </a:ln>
                  <a:solidFill>
                    <a:schemeClr val="tx1"/>
                  </a:solidFill>
                  <a:effectLst/>
                  <a:latin typeface="Arial" pitchFamily="34" charset="0"/>
                </a:endParaRPr>
              </a:p>
            </p:txBody>
          </p:sp>
          <p:sp>
            <p:nvSpPr>
              <p:cNvPr id="5175" name="Oval 74"/>
              <p:cNvSpPr>
                <a:spLocks noChangeArrowheads="1"/>
              </p:cNvSpPr>
              <p:nvPr/>
            </p:nvSpPr>
            <p:spPr bwMode="auto">
              <a:xfrm>
                <a:off x="2403" y="1416"/>
                <a:ext cx="148" cy="126"/>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6" name="Oval 75"/>
              <p:cNvSpPr>
                <a:spLocks noChangeArrowheads="1"/>
              </p:cNvSpPr>
              <p:nvPr/>
            </p:nvSpPr>
            <p:spPr bwMode="auto">
              <a:xfrm>
                <a:off x="2403" y="1416"/>
                <a:ext cx="148" cy="12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7" name="Rectangle 76"/>
              <p:cNvSpPr>
                <a:spLocks noChangeArrowheads="1"/>
              </p:cNvSpPr>
              <p:nvPr/>
            </p:nvSpPr>
            <p:spPr bwMode="auto">
              <a:xfrm>
                <a:off x="2425" y="1435"/>
                <a:ext cx="6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82B"/>
                    </a:solidFill>
                    <a:effectLst/>
                    <a:latin typeface="ArialMT" charset="0"/>
                  </a:rPr>
                  <a:t> </a:t>
                </a:r>
                <a:r>
                  <a:rPr kumimoji="0" lang="en-US" sz="1000" b="0" i="0" u="none" strike="noStrike" cap="none" normalizeH="0" baseline="0" dirty="0" smtClean="0">
                    <a:ln>
                      <a:noFill/>
                    </a:ln>
                    <a:solidFill>
                      <a:srgbClr val="24282B"/>
                    </a:solidFill>
                    <a:effectLst/>
                    <a:latin typeface="ArialMT" charset="0"/>
                  </a:rPr>
                  <a:t>1</a:t>
                </a:r>
                <a:endParaRPr kumimoji="0" lang="en-US" sz="1000" b="0" i="0" u="none" strike="noStrike" cap="none" normalizeH="0" baseline="0" dirty="0" smtClean="0">
                  <a:ln>
                    <a:noFill/>
                  </a:ln>
                  <a:solidFill>
                    <a:schemeClr val="tx1"/>
                  </a:solidFill>
                  <a:effectLst/>
                  <a:latin typeface="Arial" pitchFamily="34" charset="0"/>
                </a:endParaRPr>
              </a:p>
            </p:txBody>
          </p:sp>
          <p:sp>
            <p:nvSpPr>
              <p:cNvPr id="5178" name="Oval 77"/>
              <p:cNvSpPr>
                <a:spLocks noChangeArrowheads="1"/>
              </p:cNvSpPr>
              <p:nvPr/>
            </p:nvSpPr>
            <p:spPr bwMode="auto">
              <a:xfrm>
                <a:off x="2580" y="1416"/>
                <a:ext cx="152" cy="126"/>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9" name="Oval 78"/>
              <p:cNvSpPr>
                <a:spLocks noChangeArrowheads="1"/>
              </p:cNvSpPr>
              <p:nvPr/>
            </p:nvSpPr>
            <p:spPr bwMode="auto">
              <a:xfrm>
                <a:off x="2580" y="1416"/>
                <a:ext cx="152" cy="12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0" name="Rectangle 79"/>
              <p:cNvSpPr>
                <a:spLocks noChangeArrowheads="1"/>
              </p:cNvSpPr>
              <p:nvPr/>
            </p:nvSpPr>
            <p:spPr bwMode="auto">
              <a:xfrm>
                <a:off x="2646" y="1433"/>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2</a:t>
                </a:r>
                <a:endParaRPr kumimoji="0" lang="en-US" sz="1000" b="0" i="0" u="none" strike="noStrike" cap="none" normalizeH="0" baseline="0" dirty="0" smtClean="0">
                  <a:ln>
                    <a:noFill/>
                  </a:ln>
                  <a:solidFill>
                    <a:schemeClr val="tx1"/>
                  </a:solidFill>
                  <a:effectLst/>
                  <a:latin typeface="Arial" pitchFamily="34" charset="0"/>
                </a:endParaRPr>
              </a:p>
            </p:txBody>
          </p:sp>
          <p:sp>
            <p:nvSpPr>
              <p:cNvPr id="5181" name="Oval 80"/>
              <p:cNvSpPr>
                <a:spLocks noChangeArrowheads="1"/>
              </p:cNvSpPr>
              <p:nvPr/>
            </p:nvSpPr>
            <p:spPr bwMode="auto">
              <a:xfrm>
                <a:off x="2753" y="1416"/>
                <a:ext cx="148" cy="126"/>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2" name="Oval 81"/>
              <p:cNvSpPr>
                <a:spLocks noChangeArrowheads="1"/>
              </p:cNvSpPr>
              <p:nvPr/>
            </p:nvSpPr>
            <p:spPr bwMode="auto">
              <a:xfrm>
                <a:off x="2753" y="1416"/>
                <a:ext cx="148" cy="12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3" name="Rectangle 82"/>
              <p:cNvSpPr>
                <a:spLocks noChangeArrowheads="1"/>
              </p:cNvSpPr>
              <p:nvPr/>
            </p:nvSpPr>
            <p:spPr bwMode="auto">
              <a:xfrm>
                <a:off x="2819" y="1433"/>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3</a:t>
                </a:r>
                <a:endParaRPr kumimoji="0" lang="en-US" sz="1000" b="0" i="0" u="none" strike="noStrike" cap="none" normalizeH="0" baseline="0" smtClean="0">
                  <a:ln>
                    <a:noFill/>
                  </a:ln>
                  <a:solidFill>
                    <a:schemeClr val="tx1"/>
                  </a:solidFill>
                  <a:effectLst/>
                  <a:latin typeface="Arial" pitchFamily="34" charset="0"/>
                </a:endParaRPr>
              </a:p>
            </p:txBody>
          </p:sp>
          <p:sp>
            <p:nvSpPr>
              <p:cNvPr id="5184" name="Oval 83"/>
              <p:cNvSpPr>
                <a:spLocks noChangeArrowheads="1"/>
              </p:cNvSpPr>
              <p:nvPr/>
            </p:nvSpPr>
            <p:spPr bwMode="auto">
              <a:xfrm>
                <a:off x="2927" y="1412"/>
                <a:ext cx="148" cy="12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5" name="Oval 84"/>
              <p:cNvSpPr>
                <a:spLocks noChangeArrowheads="1"/>
              </p:cNvSpPr>
              <p:nvPr/>
            </p:nvSpPr>
            <p:spPr bwMode="auto">
              <a:xfrm>
                <a:off x="2927" y="1412"/>
                <a:ext cx="148" cy="12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6" name="Rectangle 85"/>
              <p:cNvSpPr>
                <a:spLocks noChangeArrowheads="1"/>
              </p:cNvSpPr>
              <p:nvPr/>
            </p:nvSpPr>
            <p:spPr bwMode="auto">
              <a:xfrm>
                <a:off x="2991" y="1430"/>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4</a:t>
                </a:r>
                <a:endParaRPr kumimoji="0" lang="en-US" sz="1000" b="0" i="0" u="none" strike="noStrike" cap="none" normalizeH="0" baseline="0" smtClean="0">
                  <a:ln>
                    <a:noFill/>
                  </a:ln>
                  <a:solidFill>
                    <a:schemeClr val="tx1"/>
                  </a:solidFill>
                  <a:effectLst/>
                  <a:latin typeface="Arial" pitchFamily="34" charset="0"/>
                </a:endParaRPr>
              </a:p>
            </p:txBody>
          </p:sp>
          <p:sp>
            <p:nvSpPr>
              <p:cNvPr id="5187" name="Oval 86"/>
              <p:cNvSpPr>
                <a:spLocks noChangeArrowheads="1"/>
              </p:cNvSpPr>
              <p:nvPr/>
            </p:nvSpPr>
            <p:spPr bwMode="auto">
              <a:xfrm>
                <a:off x="3104" y="1412"/>
                <a:ext cx="148" cy="12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8" name="Oval 87"/>
              <p:cNvSpPr>
                <a:spLocks noChangeArrowheads="1"/>
              </p:cNvSpPr>
              <p:nvPr/>
            </p:nvSpPr>
            <p:spPr bwMode="auto">
              <a:xfrm>
                <a:off x="3104" y="1412"/>
                <a:ext cx="148" cy="12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9" name="Rectangle 88"/>
              <p:cNvSpPr>
                <a:spLocks noChangeArrowheads="1"/>
              </p:cNvSpPr>
              <p:nvPr/>
            </p:nvSpPr>
            <p:spPr bwMode="auto">
              <a:xfrm>
                <a:off x="3169" y="1431"/>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5</a:t>
                </a:r>
                <a:endParaRPr kumimoji="0" lang="en-US" sz="1000" b="0" i="0" u="none" strike="noStrike" cap="none" normalizeH="0" baseline="0" smtClean="0">
                  <a:ln>
                    <a:noFill/>
                  </a:ln>
                  <a:solidFill>
                    <a:schemeClr val="tx1"/>
                  </a:solidFill>
                  <a:effectLst/>
                  <a:latin typeface="Arial" pitchFamily="34" charset="0"/>
                </a:endParaRPr>
              </a:p>
            </p:txBody>
          </p:sp>
          <p:sp>
            <p:nvSpPr>
              <p:cNvPr id="5190" name="Oval 89"/>
              <p:cNvSpPr>
                <a:spLocks noChangeArrowheads="1"/>
              </p:cNvSpPr>
              <p:nvPr/>
            </p:nvSpPr>
            <p:spPr bwMode="auto">
              <a:xfrm>
                <a:off x="3277" y="1412"/>
                <a:ext cx="148" cy="12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1" name="Oval 90"/>
              <p:cNvSpPr>
                <a:spLocks noChangeArrowheads="1"/>
              </p:cNvSpPr>
              <p:nvPr/>
            </p:nvSpPr>
            <p:spPr bwMode="auto">
              <a:xfrm>
                <a:off x="3277" y="1412"/>
                <a:ext cx="148" cy="12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2" name="Rectangle 91"/>
              <p:cNvSpPr>
                <a:spLocks noChangeArrowheads="1"/>
              </p:cNvSpPr>
              <p:nvPr/>
            </p:nvSpPr>
            <p:spPr bwMode="auto">
              <a:xfrm>
                <a:off x="3341" y="1431"/>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6</a:t>
                </a:r>
                <a:endParaRPr kumimoji="0" lang="en-US" sz="1000" b="0" i="0" u="none" strike="noStrike" cap="none" normalizeH="0" baseline="0" smtClean="0">
                  <a:ln>
                    <a:noFill/>
                  </a:ln>
                  <a:solidFill>
                    <a:schemeClr val="tx1"/>
                  </a:solidFill>
                  <a:effectLst/>
                  <a:latin typeface="Arial" pitchFamily="34" charset="0"/>
                </a:endParaRPr>
              </a:p>
            </p:txBody>
          </p:sp>
          <p:sp>
            <p:nvSpPr>
              <p:cNvPr id="5193" name="Oval 92"/>
              <p:cNvSpPr>
                <a:spLocks noChangeArrowheads="1"/>
              </p:cNvSpPr>
              <p:nvPr/>
            </p:nvSpPr>
            <p:spPr bwMode="auto">
              <a:xfrm>
                <a:off x="3454" y="1412"/>
                <a:ext cx="148" cy="12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4" name="Oval 93"/>
              <p:cNvSpPr>
                <a:spLocks noChangeArrowheads="1"/>
              </p:cNvSpPr>
              <p:nvPr/>
            </p:nvSpPr>
            <p:spPr bwMode="auto">
              <a:xfrm>
                <a:off x="3454" y="1412"/>
                <a:ext cx="148" cy="12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5" name="Rectangle 94"/>
              <p:cNvSpPr>
                <a:spLocks noChangeArrowheads="1"/>
              </p:cNvSpPr>
              <p:nvPr/>
            </p:nvSpPr>
            <p:spPr bwMode="auto">
              <a:xfrm>
                <a:off x="3518" y="1430"/>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7</a:t>
                </a:r>
                <a:endParaRPr kumimoji="0" lang="en-US" sz="1000" b="0" i="0" u="none" strike="noStrike" cap="none" normalizeH="0" baseline="0" smtClean="0">
                  <a:ln>
                    <a:noFill/>
                  </a:ln>
                  <a:solidFill>
                    <a:schemeClr val="tx1"/>
                  </a:solidFill>
                  <a:effectLst/>
                  <a:latin typeface="Arial" pitchFamily="34" charset="0"/>
                </a:endParaRPr>
              </a:p>
            </p:txBody>
          </p:sp>
          <p:sp>
            <p:nvSpPr>
              <p:cNvPr id="5196" name="Oval 95"/>
              <p:cNvSpPr>
                <a:spLocks noChangeArrowheads="1"/>
              </p:cNvSpPr>
              <p:nvPr/>
            </p:nvSpPr>
            <p:spPr bwMode="auto">
              <a:xfrm>
                <a:off x="3631" y="1412"/>
                <a:ext cx="148" cy="12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7" name="Oval 96"/>
              <p:cNvSpPr>
                <a:spLocks noChangeArrowheads="1"/>
              </p:cNvSpPr>
              <p:nvPr/>
            </p:nvSpPr>
            <p:spPr bwMode="auto">
              <a:xfrm>
                <a:off x="3631" y="1412"/>
                <a:ext cx="148" cy="12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8" name="Rectangle 97"/>
              <p:cNvSpPr>
                <a:spLocks noChangeArrowheads="1"/>
              </p:cNvSpPr>
              <p:nvPr/>
            </p:nvSpPr>
            <p:spPr bwMode="auto">
              <a:xfrm>
                <a:off x="3696" y="1431"/>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8</a:t>
                </a:r>
                <a:endParaRPr kumimoji="0" lang="en-US" sz="1000" b="0" i="0" u="none" strike="noStrike" cap="none" normalizeH="0" baseline="0" smtClean="0">
                  <a:ln>
                    <a:noFill/>
                  </a:ln>
                  <a:solidFill>
                    <a:schemeClr val="tx1"/>
                  </a:solidFill>
                  <a:effectLst/>
                  <a:latin typeface="Arial" pitchFamily="34" charset="0"/>
                </a:endParaRPr>
              </a:p>
            </p:txBody>
          </p:sp>
          <p:sp>
            <p:nvSpPr>
              <p:cNvPr id="5199" name="Oval 98"/>
              <p:cNvSpPr>
                <a:spLocks noChangeArrowheads="1"/>
              </p:cNvSpPr>
              <p:nvPr/>
            </p:nvSpPr>
            <p:spPr bwMode="auto">
              <a:xfrm>
                <a:off x="3801" y="1412"/>
                <a:ext cx="152" cy="12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0" name="Oval 99"/>
              <p:cNvSpPr>
                <a:spLocks noChangeArrowheads="1"/>
              </p:cNvSpPr>
              <p:nvPr/>
            </p:nvSpPr>
            <p:spPr bwMode="auto">
              <a:xfrm>
                <a:off x="3801" y="1412"/>
                <a:ext cx="152" cy="12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1" name="Rectangle 100"/>
              <p:cNvSpPr>
                <a:spLocks noChangeArrowheads="1"/>
              </p:cNvSpPr>
              <p:nvPr/>
            </p:nvSpPr>
            <p:spPr bwMode="auto">
              <a:xfrm>
                <a:off x="3868" y="1431"/>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9</a:t>
                </a:r>
                <a:endParaRPr kumimoji="0" lang="en-US" sz="1000" b="0" i="0" u="none" strike="noStrike" cap="none" normalizeH="0" baseline="0" dirty="0" smtClean="0">
                  <a:ln>
                    <a:noFill/>
                  </a:ln>
                  <a:solidFill>
                    <a:schemeClr val="tx1"/>
                  </a:solidFill>
                  <a:effectLst/>
                  <a:latin typeface="Arial" pitchFamily="34" charset="0"/>
                </a:endParaRPr>
              </a:p>
            </p:txBody>
          </p:sp>
          <p:sp>
            <p:nvSpPr>
              <p:cNvPr id="5202" name="Freeform 101"/>
              <p:cNvSpPr>
                <a:spLocks/>
              </p:cNvSpPr>
              <p:nvPr/>
            </p:nvSpPr>
            <p:spPr bwMode="auto">
              <a:xfrm>
                <a:off x="2403" y="1278"/>
                <a:ext cx="1467" cy="94"/>
              </a:xfrm>
              <a:custGeom>
                <a:avLst/>
                <a:gdLst>
                  <a:gd name="T0" fmla="*/ 0 w 406"/>
                  <a:gd name="T1" fmla="*/ 24 h 26"/>
                  <a:gd name="T2" fmla="*/ 18 w 406"/>
                  <a:gd name="T3" fmla="*/ 14 h 26"/>
                  <a:gd name="T4" fmla="*/ 176 w 406"/>
                  <a:gd name="T5" fmla="*/ 14 h 26"/>
                  <a:gd name="T6" fmla="*/ 200 w 406"/>
                  <a:gd name="T7" fmla="*/ 0 h 26"/>
                  <a:gd name="T8" fmla="*/ 219 w 406"/>
                  <a:gd name="T9" fmla="*/ 14 h 26"/>
                  <a:gd name="T10" fmla="*/ 392 w 406"/>
                  <a:gd name="T11" fmla="*/ 14 h 26"/>
                  <a:gd name="T12" fmla="*/ 406 w 406"/>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406" h="26">
                    <a:moveTo>
                      <a:pt x="0" y="24"/>
                    </a:moveTo>
                    <a:lnTo>
                      <a:pt x="18" y="14"/>
                    </a:lnTo>
                    <a:lnTo>
                      <a:pt x="176" y="14"/>
                    </a:lnTo>
                    <a:lnTo>
                      <a:pt x="200" y="0"/>
                    </a:lnTo>
                    <a:lnTo>
                      <a:pt x="219" y="14"/>
                    </a:lnTo>
                    <a:lnTo>
                      <a:pt x="392" y="14"/>
                    </a:lnTo>
                    <a:lnTo>
                      <a:pt x="406" y="26"/>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3" name="Rectangle 102"/>
              <p:cNvSpPr>
                <a:spLocks noChangeArrowheads="1"/>
              </p:cNvSpPr>
              <p:nvPr/>
            </p:nvSpPr>
            <p:spPr bwMode="auto">
              <a:xfrm>
                <a:off x="2742" y="1158"/>
                <a:ext cx="80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Clock cycles</a:t>
                </a:r>
                <a:endParaRPr kumimoji="0" lang="en-US" sz="1800" b="0" i="0" u="none" strike="noStrike" cap="none" normalizeH="0" baseline="0" smtClean="0">
                  <a:ln>
                    <a:noFill/>
                  </a:ln>
                  <a:solidFill>
                    <a:schemeClr val="tx1"/>
                  </a:solidFill>
                  <a:effectLst/>
                  <a:latin typeface="Arial" pitchFamily="34" charset="0"/>
                </a:endParaRPr>
              </a:p>
            </p:txBody>
          </p:sp>
          <p:sp>
            <p:nvSpPr>
              <p:cNvPr id="5204" name="Oval 103"/>
              <p:cNvSpPr>
                <a:spLocks noChangeArrowheads="1"/>
              </p:cNvSpPr>
              <p:nvPr/>
            </p:nvSpPr>
            <p:spPr bwMode="auto">
              <a:xfrm>
                <a:off x="1311" y="1785"/>
                <a:ext cx="108" cy="105"/>
              </a:xfrm>
              <a:prstGeom prst="ellipse">
                <a:avLst/>
              </a:prstGeom>
              <a:noFill/>
              <a:ln w="7"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5" name="Freeform 104"/>
              <p:cNvSpPr>
                <a:spLocks/>
              </p:cNvSpPr>
              <p:nvPr/>
            </p:nvSpPr>
            <p:spPr bwMode="auto">
              <a:xfrm>
                <a:off x="1382" y="1908"/>
                <a:ext cx="83" cy="94"/>
              </a:xfrm>
              <a:custGeom>
                <a:avLst/>
                <a:gdLst>
                  <a:gd name="T0" fmla="*/ 0 w 23"/>
                  <a:gd name="T1" fmla="*/ 0 h 26"/>
                  <a:gd name="T2" fmla="*/ 23 w 23"/>
                  <a:gd name="T3" fmla="*/ 26 h 26"/>
                  <a:gd name="T4" fmla="*/ 0 w 23"/>
                  <a:gd name="T5" fmla="*/ 0 h 26"/>
                </a:gdLst>
                <a:ahLst/>
                <a:cxnLst>
                  <a:cxn ang="0">
                    <a:pos x="T0" y="T1"/>
                  </a:cxn>
                  <a:cxn ang="0">
                    <a:pos x="T2" y="T3"/>
                  </a:cxn>
                  <a:cxn ang="0">
                    <a:pos x="T4" y="T5"/>
                  </a:cxn>
                </a:cxnLst>
                <a:rect l="0" t="0" r="r" b="b"/>
                <a:pathLst>
                  <a:path w="23" h="26">
                    <a:moveTo>
                      <a:pt x="0" y="0"/>
                    </a:moveTo>
                    <a:lnTo>
                      <a:pt x="23" y="26"/>
                    </a:lnTo>
                    <a:lnTo>
                      <a:pt x="0" y="0"/>
                    </a:lnTo>
                    <a:close/>
                  </a:path>
                </a:pathLst>
              </a:custGeom>
              <a:solidFill>
                <a:srgbClr val="3B2478"/>
              </a:solidFill>
              <a:ln w="7" cap="flat">
                <a:solidFill>
                  <a:srgbClr val="3A27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06" name="Freeform 105"/>
              <p:cNvSpPr>
                <a:spLocks/>
              </p:cNvSpPr>
              <p:nvPr/>
            </p:nvSpPr>
            <p:spPr bwMode="auto">
              <a:xfrm>
                <a:off x="1422" y="1955"/>
                <a:ext cx="47" cy="51"/>
              </a:xfrm>
              <a:custGeom>
                <a:avLst/>
                <a:gdLst>
                  <a:gd name="T0" fmla="*/ 6 w 13"/>
                  <a:gd name="T1" fmla="*/ 6 h 14"/>
                  <a:gd name="T2" fmla="*/ 0 w 13"/>
                  <a:gd name="T3" fmla="*/ 6 h 14"/>
                  <a:gd name="T4" fmla="*/ 13 w 13"/>
                  <a:gd name="T5" fmla="*/ 14 h 14"/>
                  <a:gd name="T6" fmla="*/ 6 w 13"/>
                  <a:gd name="T7" fmla="*/ 0 h 14"/>
                  <a:gd name="T8" fmla="*/ 6 w 13"/>
                  <a:gd name="T9" fmla="*/ 6 h 14"/>
                </a:gdLst>
                <a:ahLst/>
                <a:cxnLst>
                  <a:cxn ang="0">
                    <a:pos x="T0" y="T1"/>
                  </a:cxn>
                  <a:cxn ang="0">
                    <a:pos x="T2" y="T3"/>
                  </a:cxn>
                  <a:cxn ang="0">
                    <a:pos x="T4" y="T5"/>
                  </a:cxn>
                  <a:cxn ang="0">
                    <a:pos x="T6" y="T7"/>
                  </a:cxn>
                  <a:cxn ang="0">
                    <a:pos x="T8" y="T9"/>
                  </a:cxn>
                </a:cxnLst>
                <a:rect l="0" t="0" r="r" b="b"/>
                <a:pathLst>
                  <a:path w="13" h="14">
                    <a:moveTo>
                      <a:pt x="6" y="6"/>
                    </a:moveTo>
                    <a:lnTo>
                      <a:pt x="0" y="6"/>
                    </a:lnTo>
                    <a:lnTo>
                      <a:pt x="13" y="14"/>
                    </a:lnTo>
                    <a:lnTo>
                      <a:pt x="6" y="0"/>
                    </a:lnTo>
                    <a:lnTo>
                      <a:pt x="6" y="6"/>
                    </a:lnTo>
                    <a:close/>
                  </a:path>
                </a:pathLst>
              </a:custGeom>
              <a:solidFill>
                <a:srgbClr val="24282B"/>
              </a:solidFill>
              <a:ln w="4"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07" name="Freeform 106"/>
              <p:cNvSpPr>
                <a:spLocks noEditPoints="1"/>
              </p:cNvSpPr>
              <p:nvPr/>
            </p:nvSpPr>
            <p:spPr bwMode="auto">
              <a:xfrm>
                <a:off x="2941" y="1990"/>
                <a:ext cx="163" cy="112"/>
              </a:xfrm>
              <a:custGeom>
                <a:avLst/>
                <a:gdLst>
                  <a:gd name="T0" fmla="*/ 17 w 45"/>
                  <a:gd name="T1" fmla="*/ 0 h 31"/>
                  <a:gd name="T2" fmla="*/ 11 w 45"/>
                  <a:gd name="T3" fmla="*/ 2 h 31"/>
                  <a:gd name="T4" fmla="*/ 10 w 45"/>
                  <a:gd name="T5" fmla="*/ 5 h 31"/>
                  <a:gd name="T6" fmla="*/ 10 w 45"/>
                  <a:gd name="T7" fmla="*/ 6 h 31"/>
                  <a:gd name="T8" fmla="*/ 3 w 45"/>
                  <a:gd name="T9" fmla="*/ 8 h 31"/>
                  <a:gd name="T10" fmla="*/ 0 w 45"/>
                  <a:gd name="T11" fmla="*/ 12 h 31"/>
                  <a:gd name="T12" fmla="*/ 1 w 45"/>
                  <a:gd name="T13" fmla="*/ 16 h 31"/>
                  <a:gd name="T14" fmla="*/ 3 w 45"/>
                  <a:gd name="T15" fmla="*/ 18 h 31"/>
                  <a:gd name="T16" fmla="*/ 1 w 45"/>
                  <a:gd name="T17" fmla="*/ 21 h 31"/>
                  <a:gd name="T18" fmla="*/ 2 w 45"/>
                  <a:gd name="T19" fmla="*/ 24 h 31"/>
                  <a:gd name="T20" fmla="*/ 6 w 45"/>
                  <a:gd name="T21" fmla="*/ 26 h 31"/>
                  <a:gd name="T22" fmla="*/ 10 w 45"/>
                  <a:gd name="T23" fmla="*/ 26 h 31"/>
                  <a:gd name="T24" fmla="*/ 12 w 45"/>
                  <a:gd name="T25" fmla="*/ 29 h 31"/>
                  <a:gd name="T26" fmla="*/ 19 w 45"/>
                  <a:gd name="T27" fmla="*/ 31 h 31"/>
                  <a:gd name="T28" fmla="*/ 23 w 45"/>
                  <a:gd name="T29" fmla="*/ 28 h 31"/>
                  <a:gd name="T30" fmla="*/ 24 w 45"/>
                  <a:gd name="T31" fmla="*/ 26 h 31"/>
                  <a:gd name="T32" fmla="*/ 24 w 45"/>
                  <a:gd name="T33" fmla="*/ 25 h 31"/>
                  <a:gd name="T34" fmla="*/ 31 w 45"/>
                  <a:gd name="T35" fmla="*/ 23 h 31"/>
                  <a:gd name="T36" fmla="*/ 33 w 45"/>
                  <a:gd name="T37" fmla="*/ 20 h 31"/>
                  <a:gd name="T38" fmla="*/ 32 w 45"/>
                  <a:gd name="T39" fmla="*/ 17 h 31"/>
                  <a:gd name="T40" fmla="*/ 30 w 45"/>
                  <a:gd name="T41" fmla="*/ 15 h 31"/>
                  <a:gd name="T42" fmla="*/ 30 w 45"/>
                  <a:gd name="T43" fmla="*/ 14 h 31"/>
                  <a:gd name="T44" fmla="*/ 31 w 45"/>
                  <a:gd name="T45" fmla="*/ 11 h 31"/>
                  <a:gd name="T46" fmla="*/ 33 w 45"/>
                  <a:gd name="T47" fmla="*/ 9 h 31"/>
                  <a:gd name="T48" fmla="*/ 32 w 45"/>
                  <a:gd name="T49" fmla="*/ 6 h 31"/>
                  <a:gd name="T50" fmla="*/ 29 w 45"/>
                  <a:gd name="T51" fmla="*/ 6 h 31"/>
                  <a:gd name="T52" fmla="*/ 24 w 45"/>
                  <a:gd name="T53" fmla="*/ 4 h 31"/>
                  <a:gd name="T54" fmla="*/ 21 w 45"/>
                  <a:gd name="T55" fmla="*/ 1 h 31"/>
                  <a:gd name="T56" fmla="*/ 17 w 45"/>
                  <a:gd name="T57" fmla="*/ 0 h 31"/>
                  <a:gd name="T58" fmla="*/ 38 w 45"/>
                  <a:gd name="T59" fmla="*/ 3 h 31"/>
                  <a:gd name="T60" fmla="*/ 38 w 45"/>
                  <a:gd name="T61" fmla="*/ 5 h 31"/>
                  <a:gd name="T62" fmla="*/ 38 w 45"/>
                  <a:gd name="T63" fmla="*/ 5 h 31"/>
                  <a:gd name="T64" fmla="*/ 38 w 45"/>
                  <a:gd name="T65" fmla="*/ 3 h 31"/>
                  <a:gd name="T66" fmla="*/ 38 w 45"/>
                  <a:gd name="T67" fmla="*/ 3 h 31"/>
                  <a:gd name="T68" fmla="*/ 41 w 45"/>
                  <a:gd name="T69" fmla="*/ 4 h 31"/>
                  <a:gd name="T70" fmla="*/ 40 w 45"/>
                  <a:gd name="T71" fmla="*/ 4 h 31"/>
                  <a:gd name="T72" fmla="*/ 41 w 45"/>
                  <a:gd name="T73" fmla="*/ 4 h 31"/>
                  <a:gd name="T74" fmla="*/ 41 w 45"/>
                  <a:gd name="T75" fmla="*/ 4 h 31"/>
                  <a:gd name="T76" fmla="*/ 35 w 45"/>
                  <a:gd name="T77" fmla="*/ 4 h 31"/>
                  <a:gd name="T78" fmla="*/ 34 w 45"/>
                  <a:gd name="T79" fmla="*/ 6 h 31"/>
                  <a:gd name="T80" fmla="*/ 35 w 45"/>
                  <a:gd name="T81" fmla="*/ 7 h 31"/>
                  <a:gd name="T82" fmla="*/ 36 w 45"/>
                  <a:gd name="T83" fmla="*/ 5 h 31"/>
                  <a:gd name="T84" fmla="*/ 35 w 45"/>
                  <a:gd name="T85" fmla="*/ 4 h 31"/>
                  <a:gd name="T86" fmla="*/ 43 w 45"/>
                  <a:gd name="T87" fmla="*/ 4 h 31"/>
                  <a:gd name="T88" fmla="*/ 43 w 45"/>
                  <a:gd name="T89" fmla="*/ 5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1"/>
                      <a:pt x="11" y="2"/>
                    </a:cubicBezTo>
                    <a:cubicBezTo>
                      <a:pt x="10" y="3"/>
                      <a:pt x="10" y="4"/>
                      <a:pt x="10" y="5"/>
                    </a:cubicBezTo>
                    <a:cubicBezTo>
                      <a:pt x="10" y="6"/>
                      <a:pt x="10" y="6"/>
                      <a:pt x="10" y="6"/>
                    </a:cubicBezTo>
                    <a:cubicBezTo>
                      <a:pt x="7" y="6"/>
                      <a:pt x="5" y="6"/>
                      <a:pt x="3" y="8"/>
                    </a:cubicBezTo>
                    <a:cubicBezTo>
                      <a:pt x="2" y="9"/>
                      <a:pt x="1" y="10"/>
                      <a:pt x="0" y="12"/>
                    </a:cubicBezTo>
                    <a:cubicBezTo>
                      <a:pt x="0" y="14"/>
                      <a:pt x="0" y="15"/>
                      <a:pt x="1" y="16"/>
                    </a:cubicBezTo>
                    <a:cubicBezTo>
                      <a:pt x="2" y="17"/>
                      <a:pt x="2" y="18"/>
                      <a:pt x="3" y="18"/>
                    </a:cubicBezTo>
                    <a:cubicBezTo>
                      <a:pt x="2" y="19"/>
                      <a:pt x="2" y="20"/>
                      <a:pt x="1" y="21"/>
                    </a:cubicBezTo>
                    <a:cubicBezTo>
                      <a:pt x="1" y="22"/>
                      <a:pt x="2" y="23"/>
                      <a:pt x="2" y="24"/>
                    </a:cubicBezTo>
                    <a:cubicBezTo>
                      <a:pt x="3" y="25"/>
                      <a:pt x="5" y="26"/>
                      <a:pt x="6" y="26"/>
                    </a:cubicBezTo>
                    <a:cubicBezTo>
                      <a:pt x="7" y="26"/>
                      <a:pt x="9" y="26"/>
                      <a:pt x="10" y="26"/>
                    </a:cubicBezTo>
                    <a:cubicBezTo>
                      <a:pt x="10" y="28"/>
                      <a:pt x="11" y="29"/>
                      <a:pt x="12" y="29"/>
                    </a:cubicBezTo>
                    <a:cubicBezTo>
                      <a:pt x="14" y="31"/>
                      <a:pt x="17" y="31"/>
                      <a:pt x="19" y="31"/>
                    </a:cubicBezTo>
                    <a:cubicBezTo>
                      <a:pt x="20" y="30"/>
                      <a:pt x="22" y="30"/>
                      <a:pt x="23" y="28"/>
                    </a:cubicBezTo>
                    <a:cubicBezTo>
                      <a:pt x="23" y="28"/>
                      <a:pt x="24" y="27"/>
                      <a:pt x="24" y="26"/>
                    </a:cubicBezTo>
                    <a:cubicBezTo>
                      <a:pt x="24" y="25"/>
                      <a:pt x="24" y="25"/>
                      <a:pt x="24" y="25"/>
                    </a:cubicBezTo>
                    <a:cubicBezTo>
                      <a:pt x="27" y="25"/>
                      <a:pt x="29" y="24"/>
                      <a:pt x="31" y="23"/>
                    </a:cubicBezTo>
                    <a:cubicBezTo>
                      <a:pt x="32" y="22"/>
                      <a:pt x="32" y="21"/>
                      <a:pt x="33" y="20"/>
                    </a:cubicBezTo>
                    <a:cubicBezTo>
                      <a:pt x="33" y="19"/>
                      <a:pt x="33" y="18"/>
                      <a:pt x="32" y="17"/>
                    </a:cubicBezTo>
                    <a:cubicBezTo>
                      <a:pt x="32" y="16"/>
                      <a:pt x="31" y="16"/>
                      <a:pt x="30" y="15"/>
                    </a:cubicBezTo>
                    <a:cubicBezTo>
                      <a:pt x="30" y="15"/>
                      <a:pt x="30" y="14"/>
                      <a:pt x="30" y="14"/>
                    </a:cubicBezTo>
                    <a:cubicBezTo>
                      <a:pt x="31" y="13"/>
                      <a:pt x="31" y="12"/>
                      <a:pt x="31" y="11"/>
                    </a:cubicBezTo>
                    <a:cubicBezTo>
                      <a:pt x="32" y="11"/>
                      <a:pt x="33" y="10"/>
                      <a:pt x="33" y="9"/>
                    </a:cubicBezTo>
                    <a:cubicBezTo>
                      <a:pt x="33" y="7"/>
                      <a:pt x="32" y="6"/>
                      <a:pt x="32" y="6"/>
                    </a:cubicBezTo>
                    <a:cubicBezTo>
                      <a:pt x="31" y="6"/>
                      <a:pt x="30" y="6"/>
                      <a:pt x="29" y="6"/>
                    </a:cubicBezTo>
                    <a:cubicBezTo>
                      <a:pt x="28" y="5"/>
                      <a:pt x="26" y="4"/>
                      <a:pt x="24" y="4"/>
                    </a:cubicBezTo>
                    <a:cubicBezTo>
                      <a:pt x="24" y="3"/>
                      <a:pt x="22" y="2"/>
                      <a:pt x="21" y="1"/>
                    </a:cubicBezTo>
                    <a:cubicBezTo>
                      <a:pt x="20" y="0"/>
                      <a:pt x="18" y="0"/>
                      <a:pt x="17" y="0"/>
                    </a:cubicBezTo>
                    <a:close/>
                    <a:moveTo>
                      <a:pt x="38" y="3"/>
                    </a:moveTo>
                    <a:cubicBezTo>
                      <a:pt x="38" y="3"/>
                      <a:pt x="37" y="4"/>
                      <a:pt x="38" y="5"/>
                    </a:cubicBezTo>
                    <a:cubicBezTo>
                      <a:pt x="38" y="5"/>
                      <a:pt x="38" y="5"/>
                      <a:pt x="38" y="5"/>
                    </a:cubicBezTo>
                    <a:cubicBezTo>
                      <a:pt x="39" y="5"/>
                      <a:pt x="39" y="4"/>
                      <a:pt x="38" y="3"/>
                    </a:cubicBezTo>
                    <a:cubicBezTo>
                      <a:pt x="38" y="3"/>
                      <a:pt x="38" y="3"/>
                      <a:pt x="38" y="3"/>
                    </a:cubicBezTo>
                    <a:close/>
                    <a:moveTo>
                      <a:pt x="41" y="4"/>
                    </a:moveTo>
                    <a:cubicBezTo>
                      <a:pt x="41" y="4"/>
                      <a:pt x="40" y="4"/>
                      <a:pt x="40" y="4"/>
                    </a:cubicBezTo>
                    <a:cubicBezTo>
                      <a:pt x="41" y="4"/>
                      <a:pt x="41" y="4"/>
                      <a:pt x="41" y="4"/>
                    </a:cubicBezTo>
                    <a:cubicBezTo>
                      <a:pt x="41" y="4"/>
                      <a:pt x="41" y="4"/>
                      <a:pt x="41" y="4"/>
                    </a:cubicBezTo>
                    <a:close/>
                    <a:moveTo>
                      <a:pt x="35" y="4"/>
                    </a:moveTo>
                    <a:cubicBezTo>
                      <a:pt x="34" y="4"/>
                      <a:pt x="34" y="5"/>
                      <a:pt x="34" y="6"/>
                    </a:cubicBezTo>
                    <a:cubicBezTo>
                      <a:pt x="34" y="6"/>
                      <a:pt x="35" y="7"/>
                      <a:pt x="35" y="7"/>
                    </a:cubicBezTo>
                    <a:cubicBezTo>
                      <a:pt x="36" y="7"/>
                      <a:pt x="36" y="5"/>
                      <a:pt x="36" y="5"/>
                    </a:cubicBezTo>
                    <a:cubicBezTo>
                      <a:pt x="36" y="4"/>
                      <a:pt x="35" y="4"/>
                      <a:pt x="35" y="4"/>
                    </a:cubicBezTo>
                    <a:close/>
                    <a:moveTo>
                      <a:pt x="43" y="4"/>
                    </a:moveTo>
                    <a:cubicBezTo>
                      <a:pt x="43" y="4"/>
                      <a:pt x="43" y="5"/>
                      <a:pt x="43" y="5"/>
                    </a:cubicBezTo>
                    <a:cubicBezTo>
                      <a:pt x="43" y="5"/>
                      <a:pt x="43" y="4"/>
                      <a:pt x="43" y="4"/>
                    </a:cubicBezTo>
                    <a:cubicBezTo>
                      <a:pt x="43"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8" name="Freeform 107"/>
              <p:cNvSpPr>
                <a:spLocks noEditPoints="1"/>
              </p:cNvSpPr>
              <p:nvPr/>
            </p:nvSpPr>
            <p:spPr bwMode="auto">
              <a:xfrm>
                <a:off x="3093" y="2001"/>
                <a:ext cx="162" cy="112"/>
              </a:xfrm>
              <a:custGeom>
                <a:avLst/>
                <a:gdLst>
                  <a:gd name="T0" fmla="*/ 17 w 45"/>
                  <a:gd name="T1" fmla="*/ 0 h 31"/>
                  <a:gd name="T2" fmla="*/ 11 w 45"/>
                  <a:gd name="T3" fmla="*/ 2 h 31"/>
                  <a:gd name="T4" fmla="*/ 10 w 45"/>
                  <a:gd name="T5" fmla="*/ 5 h 31"/>
                  <a:gd name="T6" fmla="*/ 10 w 45"/>
                  <a:gd name="T7" fmla="*/ 6 h 31"/>
                  <a:gd name="T8" fmla="*/ 3 w 45"/>
                  <a:gd name="T9" fmla="*/ 7 h 31"/>
                  <a:gd name="T10" fmla="*/ 0 w 45"/>
                  <a:gd name="T11" fmla="*/ 11 h 31"/>
                  <a:gd name="T12" fmla="*/ 1 w 45"/>
                  <a:gd name="T13" fmla="*/ 16 h 31"/>
                  <a:gd name="T14" fmla="*/ 3 w 45"/>
                  <a:gd name="T15" fmla="*/ 17 h 31"/>
                  <a:gd name="T16" fmla="*/ 2 w 45"/>
                  <a:gd name="T17" fmla="*/ 20 h 31"/>
                  <a:gd name="T18" fmla="*/ 2 w 45"/>
                  <a:gd name="T19" fmla="*/ 23 h 31"/>
                  <a:gd name="T20" fmla="*/ 6 w 45"/>
                  <a:gd name="T21" fmla="*/ 25 h 31"/>
                  <a:gd name="T22" fmla="*/ 10 w 45"/>
                  <a:gd name="T23" fmla="*/ 26 h 31"/>
                  <a:gd name="T24" fmla="*/ 12 w 45"/>
                  <a:gd name="T25" fmla="*/ 29 h 31"/>
                  <a:gd name="T26" fmla="*/ 19 w 45"/>
                  <a:gd name="T27" fmla="*/ 30 h 31"/>
                  <a:gd name="T28" fmla="*/ 23 w 45"/>
                  <a:gd name="T29" fmla="*/ 28 h 31"/>
                  <a:gd name="T30" fmla="*/ 24 w 45"/>
                  <a:gd name="T31" fmla="*/ 25 h 31"/>
                  <a:gd name="T32" fmla="*/ 25 w 45"/>
                  <a:gd name="T33" fmla="*/ 24 h 31"/>
                  <a:gd name="T34" fmla="*/ 31 w 45"/>
                  <a:gd name="T35" fmla="*/ 22 h 31"/>
                  <a:gd name="T36" fmla="*/ 33 w 45"/>
                  <a:gd name="T37" fmla="*/ 19 h 31"/>
                  <a:gd name="T38" fmla="*/ 32 w 45"/>
                  <a:gd name="T39" fmla="*/ 17 h 31"/>
                  <a:gd name="T40" fmla="*/ 30 w 45"/>
                  <a:gd name="T41" fmla="*/ 14 h 31"/>
                  <a:gd name="T42" fmla="*/ 30 w 45"/>
                  <a:gd name="T43" fmla="*/ 14 h 31"/>
                  <a:gd name="T44" fmla="*/ 31 w 45"/>
                  <a:gd name="T45" fmla="*/ 10 h 31"/>
                  <a:gd name="T46" fmla="*/ 33 w 45"/>
                  <a:gd name="T47" fmla="*/ 8 h 31"/>
                  <a:gd name="T48" fmla="*/ 32 w 45"/>
                  <a:gd name="T49" fmla="*/ 5 h 31"/>
                  <a:gd name="T50" fmla="*/ 30 w 45"/>
                  <a:gd name="T51" fmla="*/ 5 h 31"/>
                  <a:gd name="T52" fmla="*/ 24 w 45"/>
                  <a:gd name="T53" fmla="*/ 4 h 31"/>
                  <a:gd name="T54" fmla="*/ 21 w 45"/>
                  <a:gd name="T55" fmla="*/ 1 h 31"/>
                  <a:gd name="T56" fmla="*/ 17 w 45"/>
                  <a:gd name="T57" fmla="*/ 0 h 31"/>
                  <a:gd name="T58" fmla="*/ 38 w 45"/>
                  <a:gd name="T59" fmla="*/ 3 h 31"/>
                  <a:gd name="T60" fmla="*/ 38 w 45"/>
                  <a:gd name="T61" fmla="*/ 4 h 31"/>
                  <a:gd name="T62" fmla="*/ 39 w 45"/>
                  <a:gd name="T63" fmla="*/ 4 h 31"/>
                  <a:gd name="T64" fmla="*/ 38 w 45"/>
                  <a:gd name="T65" fmla="*/ 3 h 31"/>
                  <a:gd name="T66" fmla="*/ 38 w 45"/>
                  <a:gd name="T67" fmla="*/ 3 h 31"/>
                  <a:gd name="T68" fmla="*/ 41 w 45"/>
                  <a:gd name="T69" fmla="*/ 3 h 31"/>
                  <a:gd name="T70" fmla="*/ 41 w 45"/>
                  <a:gd name="T71" fmla="*/ 4 h 31"/>
                  <a:gd name="T72" fmla="*/ 41 w 45"/>
                  <a:gd name="T73" fmla="*/ 3 h 31"/>
                  <a:gd name="T74" fmla="*/ 41 w 45"/>
                  <a:gd name="T75" fmla="*/ 3 h 31"/>
                  <a:gd name="T76" fmla="*/ 35 w 45"/>
                  <a:gd name="T77" fmla="*/ 4 h 31"/>
                  <a:gd name="T78" fmla="*/ 34 w 45"/>
                  <a:gd name="T79" fmla="*/ 5 h 31"/>
                  <a:gd name="T80" fmla="*/ 35 w 45"/>
                  <a:gd name="T81" fmla="*/ 6 h 31"/>
                  <a:gd name="T82" fmla="*/ 36 w 45"/>
                  <a:gd name="T83" fmla="*/ 4 h 31"/>
                  <a:gd name="T84" fmla="*/ 35 w 45"/>
                  <a:gd name="T85" fmla="*/ 4 h 31"/>
                  <a:gd name="T86" fmla="*/ 43 w 45"/>
                  <a:gd name="T87" fmla="*/ 4 h 31"/>
                  <a:gd name="T88" fmla="*/ 43 w 45"/>
                  <a:gd name="T89" fmla="*/ 4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0"/>
                      <a:pt x="11" y="2"/>
                    </a:cubicBezTo>
                    <a:cubicBezTo>
                      <a:pt x="11" y="2"/>
                      <a:pt x="10" y="3"/>
                      <a:pt x="10" y="5"/>
                    </a:cubicBezTo>
                    <a:cubicBezTo>
                      <a:pt x="10" y="5"/>
                      <a:pt x="10" y="5"/>
                      <a:pt x="10" y="6"/>
                    </a:cubicBezTo>
                    <a:cubicBezTo>
                      <a:pt x="7" y="5"/>
                      <a:pt x="5" y="6"/>
                      <a:pt x="3" y="7"/>
                    </a:cubicBezTo>
                    <a:cubicBezTo>
                      <a:pt x="2" y="8"/>
                      <a:pt x="1" y="10"/>
                      <a:pt x="0" y="11"/>
                    </a:cubicBezTo>
                    <a:cubicBezTo>
                      <a:pt x="0" y="13"/>
                      <a:pt x="1" y="15"/>
                      <a:pt x="1" y="16"/>
                    </a:cubicBezTo>
                    <a:cubicBezTo>
                      <a:pt x="2" y="16"/>
                      <a:pt x="2" y="17"/>
                      <a:pt x="3" y="17"/>
                    </a:cubicBezTo>
                    <a:cubicBezTo>
                      <a:pt x="2" y="18"/>
                      <a:pt x="2" y="19"/>
                      <a:pt x="2" y="20"/>
                    </a:cubicBezTo>
                    <a:cubicBezTo>
                      <a:pt x="1" y="21"/>
                      <a:pt x="2" y="22"/>
                      <a:pt x="2" y="23"/>
                    </a:cubicBezTo>
                    <a:cubicBezTo>
                      <a:pt x="3" y="24"/>
                      <a:pt x="5" y="25"/>
                      <a:pt x="6" y="25"/>
                    </a:cubicBezTo>
                    <a:cubicBezTo>
                      <a:pt x="7" y="26"/>
                      <a:pt x="9" y="26"/>
                      <a:pt x="10" y="26"/>
                    </a:cubicBezTo>
                    <a:cubicBezTo>
                      <a:pt x="10" y="27"/>
                      <a:pt x="11" y="28"/>
                      <a:pt x="12" y="29"/>
                    </a:cubicBezTo>
                    <a:cubicBezTo>
                      <a:pt x="14" y="30"/>
                      <a:pt x="17" y="31"/>
                      <a:pt x="19" y="30"/>
                    </a:cubicBezTo>
                    <a:cubicBezTo>
                      <a:pt x="21" y="30"/>
                      <a:pt x="22" y="29"/>
                      <a:pt x="23" y="28"/>
                    </a:cubicBezTo>
                    <a:cubicBezTo>
                      <a:pt x="24" y="27"/>
                      <a:pt x="24" y="26"/>
                      <a:pt x="24" y="25"/>
                    </a:cubicBezTo>
                    <a:cubicBezTo>
                      <a:pt x="24" y="25"/>
                      <a:pt x="24" y="24"/>
                      <a:pt x="25" y="24"/>
                    </a:cubicBezTo>
                    <a:cubicBezTo>
                      <a:pt x="27" y="24"/>
                      <a:pt x="29" y="24"/>
                      <a:pt x="31" y="22"/>
                    </a:cubicBezTo>
                    <a:cubicBezTo>
                      <a:pt x="32" y="22"/>
                      <a:pt x="33" y="21"/>
                      <a:pt x="33" y="19"/>
                    </a:cubicBezTo>
                    <a:cubicBezTo>
                      <a:pt x="33" y="18"/>
                      <a:pt x="33" y="17"/>
                      <a:pt x="32" y="17"/>
                    </a:cubicBezTo>
                    <a:cubicBezTo>
                      <a:pt x="32" y="16"/>
                      <a:pt x="31" y="15"/>
                      <a:pt x="30" y="14"/>
                    </a:cubicBezTo>
                    <a:cubicBezTo>
                      <a:pt x="30" y="14"/>
                      <a:pt x="30" y="14"/>
                      <a:pt x="30" y="14"/>
                    </a:cubicBezTo>
                    <a:cubicBezTo>
                      <a:pt x="31" y="13"/>
                      <a:pt x="31" y="12"/>
                      <a:pt x="31" y="10"/>
                    </a:cubicBezTo>
                    <a:cubicBezTo>
                      <a:pt x="32" y="10"/>
                      <a:pt x="33" y="9"/>
                      <a:pt x="33" y="8"/>
                    </a:cubicBezTo>
                    <a:cubicBezTo>
                      <a:pt x="33" y="7"/>
                      <a:pt x="33" y="6"/>
                      <a:pt x="32" y="5"/>
                    </a:cubicBezTo>
                    <a:cubicBezTo>
                      <a:pt x="31" y="5"/>
                      <a:pt x="30" y="5"/>
                      <a:pt x="30" y="5"/>
                    </a:cubicBezTo>
                    <a:cubicBezTo>
                      <a:pt x="28" y="4"/>
                      <a:pt x="26" y="3"/>
                      <a:pt x="24" y="4"/>
                    </a:cubicBezTo>
                    <a:cubicBezTo>
                      <a:pt x="24" y="2"/>
                      <a:pt x="22" y="1"/>
                      <a:pt x="21" y="1"/>
                    </a:cubicBezTo>
                    <a:cubicBezTo>
                      <a:pt x="20" y="0"/>
                      <a:pt x="18" y="0"/>
                      <a:pt x="17" y="0"/>
                    </a:cubicBezTo>
                    <a:close/>
                    <a:moveTo>
                      <a:pt x="38" y="3"/>
                    </a:moveTo>
                    <a:cubicBezTo>
                      <a:pt x="38" y="3"/>
                      <a:pt x="38" y="4"/>
                      <a:pt x="38" y="4"/>
                    </a:cubicBezTo>
                    <a:cubicBezTo>
                      <a:pt x="38" y="4"/>
                      <a:pt x="38" y="5"/>
                      <a:pt x="39" y="4"/>
                    </a:cubicBezTo>
                    <a:cubicBezTo>
                      <a:pt x="39" y="4"/>
                      <a:pt x="39" y="3"/>
                      <a:pt x="38" y="3"/>
                    </a:cubicBezTo>
                    <a:cubicBezTo>
                      <a:pt x="38" y="3"/>
                      <a:pt x="38" y="3"/>
                      <a:pt x="38" y="3"/>
                    </a:cubicBezTo>
                    <a:close/>
                    <a:moveTo>
                      <a:pt x="41" y="3"/>
                    </a:moveTo>
                    <a:cubicBezTo>
                      <a:pt x="41" y="3"/>
                      <a:pt x="40" y="3"/>
                      <a:pt x="41" y="4"/>
                    </a:cubicBezTo>
                    <a:cubicBezTo>
                      <a:pt x="41" y="4"/>
                      <a:pt x="41" y="4"/>
                      <a:pt x="41" y="3"/>
                    </a:cubicBezTo>
                    <a:cubicBezTo>
                      <a:pt x="41" y="3"/>
                      <a:pt x="41" y="3"/>
                      <a:pt x="41" y="3"/>
                    </a:cubicBezTo>
                    <a:close/>
                    <a:moveTo>
                      <a:pt x="35" y="4"/>
                    </a:moveTo>
                    <a:cubicBezTo>
                      <a:pt x="34" y="4"/>
                      <a:pt x="34" y="4"/>
                      <a:pt x="34" y="5"/>
                    </a:cubicBezTo>
                    <a:cubicBezTo>
                      <a:pt x="34" y="6"/>
                      <a:pt x="35" y="6"/>
                      <a:pt x="35" y="6"/>
                    </a:cubicBezTo>
                    <a:cubicBezTo>
                      <a:pt x="36" y="6"/>
                      <a:pt x="36" y="5"/>
                      <a:pt x="36" y="4"/>
                    </a:cubicBezTo>
                    <a:cubicBezTo>
                      <a:pt x="36" y="4"/>
                      <a:pt x="35" y="4"/>
                      <a:pt x="35" y="4"/>
                    </a:cubicBezTo>
                    <a:close/>
                    <a:moveTo>
                      <a:pt x="43" y="4"/>
                    </a:moveTo>
                    <a:cubicBezTo>
                      <a:pt x="43" y="4"/>
                      <a:pt x="43" y="4"/>
                      <a:pt x="43" y="4"/>
                    </a:cubicBezTo>
                    <a:cubicBezTo>
                      <a:pt x="43" y="4"/>
                      <a:pt x="43" y="4"/>
                      <a:pt x="43" y="4"/>
                    </a:cubicBezTo>
                    <a:cubicBezTo>
                      <a:pt x="43"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9" name="Freeform 108"/>
              <p:cNvSpPr>
                <a:spLocks noEditPoints="1"/>
              </p:cNvSpPr>
              <p:nvPr/>
            </p:nvSpPr>
            <p:spPr bwMode="auto">
              <a:xfrm>
                <a:off x="3125" y="2142"/>
                <a:ext cx="159" cy="112"/>
              </a:xfrm>
              <a:custGeom>
                <a:avLst/>
                <a:gdLst>
                  <a:gd name="T0" fmla="*/ 16 w 44"/>
                  <a:gd name="T1" fmla="*/ 0 h 31"/>
                  <a:gd name="T2" fmla="*/ 11 w 44"/>
                  <a:gd name="T3" fmla="*/ 2 h 31"/>
                  <a:gd name="T4" fmla="*/ 9 w 44"/>
                  <a:gd name="T5" fmla="*/ 5 h 31"/>
                  <a:gd name="T6" fmla="*/ 9 w 44"/>
                  <a:gd name="T7" fmla="*/ 6 h 31"/>
                  <a:gd name="T8" fmla="*/ 2 w 44"/>
                  <a:gd name="T9" fmla="*/ 8 h 31"/>
                  <a:gd name="T10" fmla="*/ 0 w 44"/>
                  <a:gd name="T11" fmla="*/ 12 h 31"/>
                  <a:gd name="T12" fmla="*/ 1 w 44"/>
                  <a:gd name="T13" fmla="*/ 16 h 31"/>
                  <a:gd name="T14" fmla="*/ 2 w 44"/>
                  <a:gd name="T15" fmla="*/ 18 h 31"/>
                  <a:gd name="T16" fmla="*/ 1 w 44"/>
                  <a:gd name="T17" fmla="*/ 20 h 31"/>
                  <a:gd name="T18" fmla="*/ 2 w 44"/>
                  <a:gd name="T19" fmla="*/ 23 h 31"/>
                  <a:gd name="T20" fmla="*/ 6 w 44"/>
                  <a:gd name="T21" fmla="*/ 26 h 31"/>
                  <a:gd name="T22" fmla="*/ 9 w 44"/>
                  <a:gd name="T23" fmla="*/ 26 h 31"/>
                  <a:gd name="T24" fmla="*/ 12 w 44"/>
                  <a:gd name="T25" fmla="*/ 29 h 31"/>
                  <a:gd name="T26" fmla="*/ 19 w 44"/>
                  <a:gd name="T27" fmla="*/ 30 h 31"/>
                  <a:gd name="T28" fmla="*/ 22 w 44"/>
                  <a:gd name="T29" fmla="*/ 28 h 31"/>
                  <a:gd name="T30" fmla="*/ 24 w 44"/>
                  <a:gd name="T31" fmla="*/ 25 h 31"/>
                  <a:gd name="T32" fmla="*/ 24 w 44"/>
                  <a:gd name="T33" fmla="*/ 25 h 31"/>
                  <a:gd name="T34" fmla="*/ 30 w 44"/>
                  <a:gd name="T35" fmla="*/ 23 h 31"/>
                  <a:gd name="T36" fmla="*/ 32 w 44"/>
                  <a:gd name="T37" fmla="*/ 20 h 31"/>
                  <a:gd name="T38" fmla="*/ 32 w 44"/>
                  <a:gd name="T39" fmla="*/ 17 h 31"/>
                  <a:gd name="T40" fmla="*/ 30 w 44"/>
                  <a:gd name="T41" fmla="*/ 15 h 31"/>
                  <a:gd name="T42" fmla="*/ 30 w 44"/>
                  <a:gd name="T43" fmla="*/ 14 h 31"/>
                  <a:gd name="T44" fmla="*/ 31 w 44"/>
                  <a:gd name="T45" fmla="*/ 11 h 31"/>
                  <a:gd name="T46" fmla="*/ 33 w 44"/>
                  <a:gd name="T47" fmla="*/ 8 h 31"/>
                  <a:gd name="T48" fmla="*/ 31 w 44"/>
                  <a:gd name="T49" fmla="*/ 6 h 31"/>
                  <a:gd name="T50" fmla="*/ 29 w 44"/>
                  <a:gd name="T51" fmla="*/ 6 h 31"/>
                  <a:gd name="T52" fmla="*/ 24 w 44"/>
                  <a:gd name="T53" fmla="*/ 4 h 31"/>
                  <a:gd name="T54" fmla="*/ 21 w 44"/>
                  <a:gd name="T55" fmla="*/ 1 h 31"/>
                  <a:gd name="T56" fmla="*/ 16 w 44"/>
                  <a:gd name="T57" fmla="*/ 0 h 31"/>
                  <a:gd name="T58" fmla="*/ 38 w 44"/>
                  <a:gd name="T59" fmla="*/ 3 h 31"/>
                  <a:gd name="T60" fmla="*/ 37 w 44"/>
                  <a:gd name="T61" fmla="*/ 4 h 31"/>
                  <a:gd name="T62" fmla="*/ 38 w 44"/>
                  <a:gd name="T63" fmla="*/ 5 h 31"/>
                  <a:gd name="T64" fmla="*/ 38 w 44"/>
                  <a:gd name="T65" fmla="*/ 3 h 31"/>
                  <a:gd name="T66" fmla="*/ 38 w 44"/>
                  <a:gd name="T67" fmla="*/ 3 h 31"/>
                  <a:gd name="T68" fmla="*/ 40 w 44"/>
                  <a:gd name="T69" fmla="*/ 3 h 31"/>
                  <a:gd name="T70" fmla="*/ 40 w 44"/>
                  <a:gd name="T71" fmla="*/ 4 h 31"/>
                  <a:gd name="T72" fmla="*/ 41 w 44"/>
                  <a:gd name="T73" fmla="*/ 4 h 31"/>
                  <a:gd name="T74" fmla="*/ 40 w 44"/>
                  <a:gd name="T75" fmla="*/ 3 h 31"/>
                  <a:gd name="T76" fmla="*/ 34 w 44"/>
                  <a:gd name="T77" fmla="*/ 4 h 31"/>
                  <a:gd name="T78" fmla="*/ 33 w 44"/>
                  <a:gd name="T79" fmla="*/ 5 h 31"/>
                  <a:gd name="T80" fmla="*/ 35 w 44"/>
                  <a:gd name="T81" fmla="*/ 6 h 31"/>
                  <a:gd name="T82" fmla="*/ 35 w 44"/>
                  <a:gd name="T83" fmla="*/ 4 h 31"/>
                  <a:gd name="T84" fmla="*/ 34 w 44"/>
                  <a:gd name="T85" fmla="*/ 4 h 31"/>
                  <a:gd name="T86" fmla="*/ 43 w 44"/>
                  <a:gd name="T87" fmla="*/ 4 h 31"/>
                  <a:gd name="T88" fmla="*/ 43 w 44"/>
                  <a:gd name="T89" fmla="*/ 4 h 31"/>
                  <a:gd name="T90" fmla="*/ 43 w 44"/>
                  <a:gd name="T91" fmla="*/ 4 h 31"/>
                  <a:gd name="T92" fmla="*/ 43 w 44"/>
                  <a:gd name="T93" fmla="*/ 4 h 31"/>
                  <a:gd name="T94" fmla="*/ 44 w 44"/>
                  <a:gd name="T95" fmla="*/ 5 h 31"/>
                  <a:gd name="T96" fmla="*/ 44 w 44"/>
                  <a:gd name="T97" fmla="*/ 5 h 31"/>
                  <a:gd name="T98" fmla="*/ 44 w 44"/>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31">
                    <a:moveTo>
                      <a:pt x="16" y="0"/>
                    </a:moveTo>
                    <a:cubicBezTo>
                      <a:pt x="14" y="0"/>
                      <a:pt x="12" y="1"/>
                      <a:pt x="11" y="2"/>
                    </a:cubicBezTo>
                    <a:cubicBezTo>
                      <a:pt x="10" y="3"/>
                      <a:pt x="9" y="4"/>
                      <a:pt x="9" y="5"/>
                    </a:cubicBezTo>
                    <a:cubicBezTo>
                      <a:pt x="9" y="5"/>
                      <a:pt x="9" y="6"/>
                      <a:pt x="9" y="6"/>
                    </a:cubicBezTo>
                    <a:cubicBezTo>
                      <a:pt x="7" y="6"/>
                      <a:pt x="4" y="6"/>
                      <a:pt x="2" y="8"/>
                    </a:cubicBezTo>
                    <a:cubicBezTo>
                      <a:pt x="1" y="9"/>
                      <a:pt x="0" y="10"/>
                      <a:pt x="0" y="12"/>
                    </a:cubicBezTo>
                    <a:cubicBezTo>
                      <a:pt x="0" y="13"/>
                      <a:pt x="0" y="15"/>
                      <a:pt x="1" y="16"/>
                    </a:cubicBezTo>
                    <a:cubicBezTo>
                      <a:pt x="1" y="17"/>
                      <a:pt x="2" y="17"/>
                      <a:pt x="2" y="18"/>
                    </a:cubicBezTo>
                    <a:cubicBezTo>
                      <a:pt x="2" y="18"/>
                      <a:pt x="1" y="19"/>
                      <a:pt x="1" y="20"/>
                    </a:cubicBezTo>
                    <a:cubicBezTo>
                      <a:pt x="1" y="22"/>
                      <a:pt x="1" y="23"/>
                      <a:pt x="2" y="23"/>
                    </a:cubicBezTo>
                    <a:cubicBezTo>
                      <a:pt x="3" y="25"/>
                      <a:pt x="4" y="25"/>
                      <a:pt x="6" y="26"/>
                    </a:cubicBezTo>
                    <a:cubicBezTo>
                      <a:pt x="7" y="26"/>
                      <a:pt x="8" y="26"/>
                      <a:pt x="9" y="26"/>
                    </a:cubicBezTo>
                    <a:cubicBezTo>
                      <a:pt x="10" y="27"/>
                      <a:pt x="11" y="29"/>
                      <a:pt x="12" y="29"/>
                    </a:cubicBezTo>
                    <a:cubicBezTo>
                      <a:pt x="14" y="31"/>
                      <a:pt x="16" y="31"/>
                      <a:pt x="19" y="30"/>
                    </a:cubicBezTo>
                    <a:cubicBezTo>
                      <a:pt x="20" y="30"/>
                      <a:pt x="21" y="29"/>
                      <a:pt x="22" y="28"/>
                    </a:cubicBezTo>
                    <a:cubicBezTo>
                      <a:pt x="23" y="27"/>
                      <a:pt x="24" y="26"/>
                      <a:pt x="24" y="25"/>
                    </a:cubicBezTo>
                    <a:cubicBezTo>
                      <a:pt x="24" y="25"/>
                      <a:pt x="24" y="25"/>
                      <a:pt x="24" y="25"/>
                    </a:cubicBezTo>
                    <a:cubicBezTo>
                      <a:pt x="26" y="25"/>
                      <a:pt x="28" y="24"/>
                      <a:pt x="30" y="23"/>
                    </a:cubicBezTo>
                    <a:cubicBezTo>
                      <a:pt x="31" y="22"/>
                      <a:pt x="32" y="21"/>
                      <a:pt x="32" y="20"/>
                    </a:cubicBezTo>
                    <a:cubicBezTo>
                      <a:pt x="33" y="19"/>
                      <a:pt x="32" y="18"/>
                      <a:pt x="32" y="17"/>
                    </a:cubicBezTo>
                    <a:cubicBezTo>
                      <a:pt x="31" y="16"/>
                      <a:pt x="30" y="15"/>
                      <a:pt x="30" y="15"/>
                    </a:cubicBezTo>
                    <a:cubicBezTo>
                      <a:pt x="29" y="14"/>
                      <a:pt x="30" y="14"/>
                      <a:pt x="30" y="14"/>
                    </a:cubicBezTo>
                    <a:cubicBezTo>
                      <a:pt x="30" y="13"/>
                      <a:pt x="31" y="12"/>
                      <a:pt x="31" y="11"/>
                    </a:cubicBezTo>
                    <a:cubicBezTo>
                      <a:pt x="32" y="10"/>
                      <a:pt x="32" y="10"/>
                      <a:pt x="33" y="8"/>
                    </a:cubicBezTo>
                    <a:cubicBezTo>
                      <a:pt x="33" y="7"/>
                      <a:pt x="32" y="6"/>
                      <a:pt x="31" y="6"/>
                    </a:cubicBezTo>
                    <a:cubicBezTo>
                      <a:pt x="30" y="5"/>
                      <a:pt x="30" y="5"/>
                      <a:pt x="29" y="6"/>
                    </a:cubicBezTo>
                    <a:cubicBezTo>
                      <a:pt x="28" y="4"/>
                      <a:pt x="26" y="4"/>
                      <a:pt x="24" y="4"/>
                    </a:cubicBezTo>
                    <a:cubicBezTo>
                      <a:pt x="23" y="3"/>
                      <a:pt x="22" y="2"/>
                      <a:pt x="21" y="1"/>
                    </a:cubicBezTo>
                    <a:cubicBezTo>
                      <a:pt x="19" y="0"/>
                      <a:pt x="18" y="0"/>
                      <a:pt x="16" y="0"/>
                    </a:cubicBezTo>
                    <a:close/>
                    <a:moveTo>
                      <a:pt x="38" y="3"/>
                    </a:moveTo>
                    <a:cubicBezTo>
                      <a:pt x="37" y="3"/>
                      <a:pt x="37" y="4"/>
                      <a:pt x="37" y="4"/>
                    </a:cubicBezTo>
                    <a:cubicBezTo>
                      <a:pt x="37" y="5"/>
                      <a:pt x="38" y="5"/>
                      <a:pt x="38" y="5"/>
                    </a:cubicBezTo>
                    <a:cubicBezTo>
                      <a:pt x="38" y="4"/>
                      <a:pt x="38" y="3"/>
                      <a:pt x="38" y="3"/>
                    </a:cubicBezTo>
                    <a:cubicBezTo>
                      <a:pt x="38" y="3"/>
                      <a:pt x="38" y="3"/>
                      <a:pt x="38" y="3"/>
                    </a:cubicBezTo>
                    <a:close/>
                    <a:moveTo>
                      <a:pt x="40" y="3"/>
                    </a:moveTo>
                    <a:cubicBezTo>
                      <a:pt x="40" y="3"/>
                      <a:pt x="40" y="4"/>
                      <a:pt x="40" y="4"/>
                    </a:cubicBezTo>
                    <a:cubicBezTo>
                      <a:pt x="40" y="4"/>
                      <a:pt x="41" y="4"/>
                      <a:pt x="41" y="4"/>
                    </a:cubicBezTo>
                    <a:cubicBezTo>
                      <a:pt x="41" y="4"/>
                      <a:pt x="40" y="3"/>
                      <a:pt x="40" y="3"/>
                    </a:cubicBezTo>
                    <a:close/>
                    <a:moveTo>
                      <a:pt x="34" y="4"/>
                    </a:moveTo>
                    <a:cubicBezTo>
                      <a:pt x="34" y="4"/>
                      <a:pt x="33" y="5"/>
                      <a:pt x="33" y="5"/>
                    </a:cubicBezTo>
                    <a:cubicBezTo>
                      <a:pt x="33" y="6"/>
                      <a:pt x="34" y="7"/>
                      <a:pt x="35" y="6"/>
                    </a:cubicBezTo>
                    <a:cubicBezTo>
                      <a:pt x="35" y="6"/>
                      <a:pt x="36" y="5"/>
                      <a:pt x="35" y="4"/>
                    </a:cubicBezTo>
                    <a:cubicBezTo>
                      <a:pt x="35" y="4"/>
                      <a:pt x="35" y="4"/>
                      <a:pt x="34" y="4"/>
                    </a:cubicBezTo>
                    <a:close/>
                    <a:moveTo>
                      <a:pt x="43" y="4"/>
                    </a:moveTo>
                    <a:cubicBezTo>
                      <a:pt x="42" y="4"/>
                      <a:pt x="42" y="4"/>
                      <a:pt x="43" y="4"/>
                    </a:cubicBezTo>
                    <a:cubicBezTo>
                      <a:pt x="43" y="4"/>
                      <a:pt x="43" y="4"/>
                      <a:pt x="43" y="4"/>
                    </a:cubicBezTo>
                    <a:cubicBezTo>
                      <a:pt x="43" y="4"/>
                      <a:pt x="43" y="4"/>
                      <a:pt x="43" y="4"/>
                    </a:cubicBezTo>
                    <a:close/>
                    <a:moveTo>
                      <a:pt x="44" y="5"/>
                    </a:moveTo>
                    <a:cubicBezTo>
                      <a:pt x="44" y="5"/>
                      <a:pt x="44" y="5"/>
                      <a:pt x="44" y="5"/>
                    </a:cubicBezTo>
                    <a:cubicBezTo>
                      <a:pt x="44" y="5"/>
                      <a:pt x="44" y="5"/>
                      <a:pt x="44"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0" name="Freeform 109"/>
              <p:cNvSpPr>
                <a:spLocks noEditPoints="1"/>
              </p:cNvSpPr>
              <p:nvPr/>
            </p:nvSpPr>
            <p:spPr bwMode="auto">
              <a:xfrm>
                <a:off x="3295" y="2145"/>
                <a:ext cx="159" cy="112"/>
              </a:xfrm>
              <a:custGeom>
                <a:avLst/>
                <a:gdLst>
                  <a:gd name="T0" fmla="*/ 16 w 44"/>
                  <a:gd name="T1" fmla="*/ 0 h 31"/>
                  <a:gd name="T2" fmla="*/ 11 w 44"/>
                  <a:gd name="T3" fmla="*/ 2 h 31"/>
                  <a:gd name="T4" fmla="*/ 9 w 44"/>
                  <a:gd name="T5" fmla="*/ 5 h 31"/>
                  <a:gd name="T6" fmla="*/ 9 w 44"/>
                  <a:gd name="T7" fmla="*/ 6 h 31"/>
                  <a:gd name="T8" fmla="*/ 2 w 44"/>
                  <a:gd name="T9" fmla="*/ 8 h 31"/>
                  <a:gd name="T10" fmla="*/ 0 w 44"/>
                  <a:gd name="T11" fmla="*/ 12 h 31"/>
                  <a:gd name="T12" fmla="*/ 1 w 44"/>
                  <a:gd name="T13" fmla="*/ 16 h 31"/>
                  <a:gd name="T14" fmla="*/ 2 w 44"/>
                  <a:gd name="T15" fmla="*/ 18 h 31"/>
                  <a:gd name="T16" fmla="*/ 1 w 44"/>
                  <a:gd name="T17" fmla="*/ 21 h 31"/>
                  <a:gd name="T18" fmla="*/ 2 w 44"/>
                  <a:gd name="T19" fmla="*/ 24 h 31"/>
                  <a:gd name="T20" fmla="*/ 5 w 44"/>
                  <a:gd name="T21" fmla="*/ 26 h 31"/>
                  <a:gd name="T22" fmla="*/ 9 w 44"/>
                  <a:gd name="T23" fmla="*/ 26 h 31"/>
                  <a:gd name="T24" fmla="*/ 12 w 44"/>
                  <a:gd name="T25" fmla="*/ 29 h 31"/>
                  <a:gd name="T26" fmla="*/ 19 w 44"/>
                  <a:gd name="T27" fmla="*/ 31 h 31"/>
                  <a:gd name="T28" fmla="*/ 22 w 44"/>
                  <a:gd name="T29" fmla="*/ 28 h 31"/>
                  <a:gd name="T30" fmla="*/ 24 w 44"/>
                  <a:gd name="T31" fmla="*/ 26 h 31"/>
                  <a:gd name="T32" fmla="*/ 24 w 44"/>
                  <a:gd name="T33" fmla="*/ 25 h 31"/>
                  <a:gd name="T34" fmla="*/ 30 w 44"/>
                  <a:gd name="T35" fmla="*/ 23 h 31"/>
                  <a:gd name="T36" fmla="*/ 32 w 44"/>
                  <a:gd name="T37" fmla="*/ 20 h 31"/>
                  <a:gd name="T38" fmla="*/ 32 w 44"/>
                  <a:gd name="T39" fmla="*/ 17 h 31"/>
                  <a:gd name="T40" fmla="*/ 30 w 44"/>
                  <a:gd name="T41" fmla="*/ 15 h 31"/>
                  <a:gd name="T42" fmla="*/ 30 w 44"/>
                  <a:gd name="T43" fmla="*/ 14 h 31"/>
                  <a:gd name="T44" fmla="*/ 31 w 44"/>
                  <a:gd name="T45" fmla="*/ 11 h 31"/>
                  <a:gd name="T46" fmla="*/ 33 w 44"/>
                  <a:gd name="T47" fmla="*/ 9 h 31"/>
                  <a:gd name="T48" fmla="*/ 31 w 44"/>
                  <a:gd name="T49" fmla="*/ 6 h 31"/>
                  <a:gd name="T50" fmla="*/ 29 w 44"/>
                  <a:gd name="T51" fmla="*/ 6 h 31"/>
                  <a:gd name="T52" fmla="*/ 24 w 44"/>
                  <a:gd name="T53" fmla="*/ 4 h 31"/>
                  <a:gd name="T54" fmla="*/ 21 w 44"/>
                  <a:gd name="T55" fmla="*/ 1 h 31"/>
                  <a:gd name="T56" fmla="*/ 16 w 44"/>
                  <a:gd name="T57" fmla="*/ 0 h 31"/>
                  <a:gd name="T58" fmla="*/ 38 w 44"/>
                  <a:gd name="T59" fmla="*/ 3 h 31"/>
                  <a:gd name="T60" fmla="*/ 37 w 44"/>
                  <a:gd name="T61" fmla="*/ 5 h 31"/>
                  <a:gd name="T62" fmla="*/ 38 w 44"/>
                  <a:gd name="T63" fmla="*/ 5 h 31"/>
                  <a:gd name="T64" fmla="*/ 38 w 44"/>
                  <a:gd name="T65" fmla="*/ 3 h 31"/>
                  <a:gd name="T66" fmla="*/ 38 w 44"/>
                  <a:gd name="T67" fmla="*/ 3 h 31"/>
                  <a:gd name="T68" fmla="*/ 40 w 44"/>
                  <a:gd name="T69" fmla="*/ 4 h 31"/>
                  <a:gd name="T70" fmla="*/ 40 w 44"/>
                  <a:gd name="T71" fmla="*/ 4 h 31"/>
                  <a:gd name="T72" fmla="*/ 41 w 44"/>
                  <a:gd name="T73" fmla="*/ 4 h 31"/>
                  <a:gd name="T74" fmla="*/ 40 w 44"/>
                  <a:gd name="T75" fmla="*/ 4 h 31"/>
                  <a:gd name="T76" fmla="*/ 34 w 44"/>
                  <a:gd name="T77" fmla="*/ 4 h 31"/>
                  <a:gd name="T78" fmla="*/ 33 w 44"/>
                  <a:gd name="T79" fmla="*/ 6 h 31"/>
                  <a:gd name="T80" fmla="*/ 35 w 44"/>
                  <a:gd name="T81" fmla="*/ 7 h 31"/>
                  <a:gd name="T82" fmla="*/ 35 w 44"/>
                  <a:gd name="T83" fmla="*/ 5 h 31"/>
                  <a:gd name="T84" fmla="*/ 34 w 44"/>
                  <a:gd name="T85" fmla="*/ 4 h 31"/>
                  <a:gd name="T86" fmla="*/ 43 w 44"/>
                  <a:gd name="T87" fmla="*/ 4 h 31"/>
                  <a:gd name="T88" fmla="*/ 43 w 44"/>
                  <a:gd name="T89" fmla="*/ 5 h 31"/>
                  <a:gd name="T90" fmla="*/ 43 w 44"/>
                  <a:gd name="T91" fmla="*/ 4 h 31"/>
                  <a:gd name="T92" fmla="*/ 43 w 44"/>
                  <a:gd name="T93" fmla="*/ 4 h 31"/>
                  <a:gd name="T94" fmla="*/ 44 w 44"/>
                  <a:gd name="T95" fmla="*/ 5 h 31"/>
                  <a:gd name="T96" fmla="*/ 44 w 44"/>
                  <a:gd name="T97" fmla="*/ 5 h 31"/>
                  <a:gd name="T98" fmla="*/ 44 w 44"/>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31">
                    <a:moveTo>
                      <a:pt x="16" y="0"/>
                    </a:moveTo>
                    <a:cubicBezTo>
                      <a:pt x="14" y="0"/>
                      <a:pt x="12" y="1"/>
                      <a:pt x="11" y="2"/>
                    </a:cubicBezTo>
                    <a:cubicBezTo>
                      <a:pt x="10" y="3"/>
                      <a:pt x="9" y="4"/>
                      <a:pt x="9" y="5"/>
                    </a:cubicBezTo>
                    <a:cubicBezTo>
                      <a:pt x="9" y="6"/>
                      <a:pt x="9" y="6"/>
                      <a:pt x="9" y="6"/>
                    </a:cubicBezTo>
                    <a:cubicBezTo>
                      <a:pt x="7" y="6"/>
                      <a:pt x="4" y="6"/>
                      <a:pt x="2" y="8"/>
                    </a:cubicBezTo>
                    <a:cubicBezTo>
                      <a:pt x="1" y="9"/>
                      <a:pt x="0" y="10"/>
                      <a:pt x="0" y="12"/>
                    </a:cubicBezTo>
                    <a:cubicBezTo>
                      <a:pt x="0" y="13"/>
                      <a:pt x="0" y="15"/>
                      <a:pt x="1" y="16"/>
                    </a:cubicBezTo>
                    <a:cubicBezTo>
                      <a:pt x="1" y="17"/>
                      <a:pt x="2" y="18"/>
                      <a:pt x="2" y="18"/>
                    </a:cubicBezTo>
                    <a:cubicBezTo>
                      <a:pt x="2" y="19"/>
                      <a:pt x="1" y="20"/>
                      <a:pt x="1" y="21"/>
                    </a:cubicBezTo>
                    <a:cubicBezTo>
                      <a:pt x="1" y="22"/>
                      <a:pt x="1" y="23"/>
                      <a:pt x="2" y="24"/>
                    </a:cubicBezTo>
                    <a:cubicBezTo>
                      <a:pt x="3" y="25"/>
                      <a:pt x="4" y="26"/>
                      <a:pt x="5" y="26"/>
                    </a:cubicBezTo>
                    <a:cubicBezTo>
                      <a:pt x="7" y="26"/>
                      <a:pt x="8" y="26"/>
                      <a:pt x="9" y="26"/>
                    </a:cubicBezTo>
                    <a:cubicBezTo>
                      <a:pt x="10" y="28"/>
                      <a:pt x="11" y="29"/>
                      <a:pt x="12" y="29"/>
                    </a:cubicBezTo>
                    <a:cubicBezTo>
                      <a:pt x="14" y="31"/>
                      <a:pt x="16" y="31"/>
                      <a:pt x="19" y="31"/>
                    </a:cubicBezTo>
                    <a:cubicBezTo>
                      <a:pt x="20" y="30"/>
                      <a:pt x="21" y="30"/>
                      <a:pt x="22" y="28"/>
                    </a:cubicBezTo>
                    <a:cubicBezTo>
                      <a:pt x="23" y="28"/>
                      <a:pt x="23" y="27"/>
                      <a:pt x="24" y="26"/>
                    </a:cubicBezTo>
                    <a:cubicBezTo>
                      <a:pt x="24" y="25"/>
                      <a:pt x="24" y="25"/>
                      <a:pt x="24" y="25"/>
                    </a:cubicBezTo>
                    <a:cubicBezTo>
                      <a:pt x="26" y="25"/>
                      <a:pt x="28" y="24"/>
                      <a:pt x="30" y="23"/>
                    </a:cubicBezTo>
                    <a:cubicBezTo>
                      <a:pt x="31" y="22"/>
                      <a:pt x="32" y="21"/>
                      <a:pt x="32" y="20"/>
                    </a:cubicBezTo>
                    <a:cubicBezTo>
                      <a:pt x="32" y="19"/>
                      <a:pt x="32" y="18"/>
                      <a:pt x="32" y="17"/>
                    </a:cubicBezTo>
                    <a:cubicBezTo>
                      <a:pt x="31" y="16"/>
                      <a:pt x="30" y="15"/>
                      <a:pt x="30" y="15"/>
                    </a:cubicBezTo>
                    <a:cubicBezTo>
                      <a:pt x="29" y="15"/>
                      <a:pt x="30" y="14"/>
                      <a:pt x="30" y="14"/>
                    </a:cubicBezTo>
                    <a:cubicBezTo>
                      <a:pt x="30" y="13"/>
                      <a:pt x="31" y="12"/>
                      <a:pt x="31" y="11"/>
                    </a:cubicBezTo>
                    <a:cubicBezTo>
                      <a:pt x="32" y="11"/>
                      <a:pt x="32" y="10"/>
                      <a:pt x="33" y="9"/>
                    </a:cubicBezTo>
                    <a:cubicBezTo>
                      <a:pt x="33" y="7"/>
                      <a:pt x="32" y="6"/>
                      <a:pt x="31" y="6"/>
                    </a:cubicBezTo>
                    <a:cubicBezTo>
                      <a:pt x="30" y="5"/>
                      <a:pt x="30" y="6"/>
                      <a:pt x="29" y="6"/>
                    </a:cubicBezTo>
                    <a:cubicBezTo>
                      <a:pt x="28" y="4"/>
                      <a:pt x="26" y="4"/>
                      <a:pt x="24" y="4"/>
                    </a:cubicBezTo>
                    <a:cubicBezTo>
                      <a:pt x="23" y="3"/>
                      <a:pt x="22" y="2"/>
                      <a:pt x="21" y="1"/>
                    </a:cubicBezTo>
                    <a:cubicBezTo>
                      <a:pt x="19" y="0"/>
                      <a:pt x="18" y="0"/>
                      <a:pt x="16" y="0"/>
                    </a:cubicBezTo>
                    <a:close/>
                    <a:moveTo>
                      <a:pt x="38" y="3"/>
                    </a:moveTo>
                    <a:cubicBezTo>
                      <a:pt x="37" y="3"/>
                      <a:pt x="37" y="4"/>
                      <a:pt x="37" y="5"/>
                    </a:cubicBezTo>
                    <a:cubicBezTo>
                      <a:pt x="37" y="5"/>
                      <a:pt x="38" y="5"/>
                      <a:pt x="38" y="5"/>
                    </a:cubicBezTo>
                    <a:cubicBezTo>
                      <a:pt x="38" y="5"/>
                      <a:pt x="38" y="4"/>
                      <a:pt x="38" y="3"/>
                    </a:cubicBezTo>
                    <a:cubicBezTo>
                      <a:pt x="38" y="3"/>
                      <a:pt x="38" y="3"/>
                      <a:pt x="38" y="3"/>
                    </a:cubicBezTo>
                    <a:close/>
                    <a:moveTo>
                      <a:pt x="40" y="4"/>
                    </a:moveTo>
                    <a:cubicBezTo>
                      <a:pt x="40" y="4"/>
                      <a:pt x="40" y="4"/>
                      <a:pt x="40" y="4"/>
                    </a:cubicBezTo>
                    <a:cubicBezTo>
                      <a:pt x="40" y="4"/>
                      <a:pt x="41" y="4"/>
                      <a:pt x="41" y="4"/>
                    </a:cubicBezTo>
                    <a:cubicBezTo>
                      <a:pt x="41" y="4"/>
                      <a:pt x="40" y="4"/>
                      <a:pt x="40" y="4"/>
                    </a:cubicBezTo>
                    <a:close/>
                    <a:moveTo>
                      <a:pt x="34" y="4"/>
                    </a:moveTo>
                    <a:cubicBezTo>
                      <a:pt x="34" y="4"/>
                      <a:pt x="33" y="5"/>
                      <a:pt x="33" y="6"/>
                    </a:cubicBezTo>
                    <a:cubicBezTo>
                      <a:pt x="33" y="6"/>
                      <a:pt x="34" y="7"/>
                      <a:pt x="35" y="7"/>
                    </a:cubicBezTo>
                    <a:cubicBezTo>
                      <a:pt x="35" y="6"/>
                      <a:pt x="36" y="5"/>
                      <a:pt x="35" y="5"/>
                    </a:cubicBezTo>
                    <a:cubicBezTo>
                      <a:pt x="35" y="4"/>
                      <a:pt x="35" y="4"/>
                      <a:pt x="34" y="4"/>
                    </a:cubicBezTo>
                    <a:close/>
                    <a:moveTo>
                      <a:pt x="43" y="4"/>
                    </a:moveTo>
                    <a:cubicBezTo>
                      <a:pt x="42" y="4"/>
                      <a:pt x="42" y="5"/>
                      <a:pt x="43" y="5"/>
                    </a:cubicBezTo>
                    <a:cubicBezTo>
                      <a:pt x="43" y="5"/>
                      <a:pt x="43" y="4"/>
                      <a:pt x="43" y="4"/>
                    </a:cubicBezTo>
                    <a:cubicBezTo>
                      <a:pt x="43" y="4"/>
                      <a:pt x="43" y="4"/>
                      <a:pt x="43" y="4"/>
                    </a:cubicBezTo>
                    <a:close/>
                    <a:moveTo>
                      <a:pt x="44" y="5"/>
                    </a:moveTo>
                    <a:cubicBezTo>
                      <a:pt x="44" y="5"/>
                      <a:pt x="44" y="5"/>
                      <a:pt x="44" y="5"/>
                    </a:cubicBezTo>
                    <a:cubicBezTo>
                      <a:pt x="44" y="5"/>
                      <a:pt x="44" y="5"/>
                      <a:pt x="44"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1" name="Freeform 110"/>
              <p:cNvSpPr>
                <a:spLocks noEditPoints="1"/>
              </p:cNvSpPr>
              <p:nvPr/>
            </p:nvSpPr>
            <p:spPr bwMode="auto">
              <a:xfrm>
                <a:off x="3284" y="2301"/>
                <a:ext cx="163" cy="112"/>
              </a:xfrm>
              <a:custGeom>
                <a:avLst/>
                <a:gdLst>
                  <a:gd name="T0" fmla="*/ 17 w 45"/>
                  <a:gd name="T1" fmla="*/ 0 h 31"/>
                  <a:gd name="T2" fmla="*/ 11 w 45"/>
                  <a:gd name="T3" fmla="*/ 2 h 31"/>
                  <a:gd name="T4" fmla="*/ 10 w 45"/>
                  <a:gd name="T5" fmla="*/ 5 h 31"/>
                  <a:gd name="T6" fmla="*/ 10 w 45"/>
                  <a:gd name="T7" fmla="*/ 6 h 31"/>
                  <a:gd name="T8" fmla="*/ 3 w 45"/>
                  <a:gd name="T9" fmla="*/ 7 h 31"/>
                  <a:gd name="T10" fmla="*/ 0 w 45"/>
                  <a:gd name="T11" fmla="*/ 11 h 31"/>
                  <a:gd name="T12" fmla="*/ 1 w 45"/>
                  <a:gd name="T13" fmla="*/ 16 h 31"/>
                  <a:gd name="T14" fmla="*/ 3 w 45"/>
                  <a:gd name="T15" fmla="*/ 17 h 31"/>
                  <a:gd name="T16" fmla="*/ 1 w 45"/>
                  <a:gd name="T17" fmla="*/ 20 h 31"/>
                  <a:gd name="T18" fmla="*/ 2 w 45"/>
                  <a:gd name="T19" fmla="*/ 23 h 31"/>
                  <a:gd name="T20" fmla="*/ 6 w 45"/>
                  <a:gd name="T21" fmla="*/ 25 h 31"/>
                  <a:gd name="T22" fmla="*/ 10 w 45"/>
                  <a:gd name="T23" fmla="*/ 26 h 31"/>
                  <a:gd name="T24" fmla="*/ 12 w 45"/>
                  <a:gd name="T25" fmla="*/ 29 h 31"/>
                  <a:gd name="T26" fmla="*/ 19 w 45"/>
                  <a:gd name="T27" fmla="*/ 30 h 31"/>
                  <a:gd name="T28" fmla="*/ 23 w 45"/>
                  <a:gd name="T29" fmla="*/ 28 h 31"/>
                  <a:gd name="T30" fmla="*/ 24 w 45"/>
                  <a:gd name="T31" fmla="*/ 25 h 31"/>
                  <a:gd name="T32" fmla="*/ 25 w 45"/>
                  <a:gd name="T33" fmla="*/ 24 h 31"/>
                  <a:gd name="T34" fmla="*/ 31 w 45"/>
                  <a:gd name="T35" fmla="*/ 22 h 31"/>
                  <a:gd name="T36" fmla="*/ 33 w 45"/>
                  <a:gd name="T37" fmla="*/ 19 h 31"/>
                  <a:gd name="T38" fmla="*/ 32 w 45"/>
                  <a:gd name="T39" fmla="*/ 16 h 31"/>
                  <a:gd name="T40" fmla="*/ 30 w 45"/>
                  <a:gd name="T41" fmla="*/ 14 h 31"/>
                  <a:gd name="T42" fmla="*/ 30 w 45"/>
                  <a:gd name="T43" fmla="*/ 13 h 31"/>
                  <a:gd name="T44" fmla="*/ 31 w 45"/>
                  <a:gd name="T45" fmla="*/ 10 h 31"/>
                  <a:gd name="T46" fmla="*/ 33 w 45"/>
                  <a:gd name="T47" fmla="*/ 8 h 31"/>
                  <a:gd name="T48" fmla="*/ 32 w 45"/>
                  <a:gd name="T49" fmla="*/ 5 h 31"/>
                  <a:gd name="T50" fmla="*/ 30 w 45"/>
                  <a:gd name="T51" fmla="*/ 5 h 31"/>
                  <a:gd name="T52" fmla="*/ 24 w 45"/>
                  <a:gd name="T53" fmla="*/ 4 h 31"/>
                  <a:gd name="T54" fmla="*/ 21 w 45"/>
                  <a:gd name="T55" fmla="*/ 0 h 31"/>
                  <a:gd name="T56" fmla="*/ 17 w 45"/>
                  <a:gd name="T57" fmla="*/ 0 h 31"/>
                  <a:gd name="T58" fmla="*/ 38 w 45"/>
                  <a:gd name="T59" fmla="*/ 3 h 31"/>
                  <a:gd name="T60" fmla="*/ 38 w 45"/>
                  <a:gd name="T61" fmla="*/ 4 h 31"/>
                  <a:gd name="T62" fmla="*/ 39 w 45"/>
                  <a:gd name="T63" fmla="*/ 4 h 31"/>
                  <a:gd name="T64" fmla="*/ 38 w 45"/>
                  <a:gd name="T65" fmla="*/ 3 h 31"/>
                  <a:gd name="T66" fmla="*/ 38 w 45"/>
                  <a:gd name="T67" fmla="*/ 3 h 31"/>
                  <a:gd name="T68" fmla="*/ 41 w 45"/>
                  <a:gd name="T69" fmla="*/ 3 h 31"/>
                  <a:gd name="T70" fmla="*/ 41 w 45"/>
                  <a:gd name="T71" fmla="*/ 3 h 31"/>
                  <a:gd name="T72" fmla="*/ 41 w 45"/>
                  <a:gd name="T73" fmla="*/ 3 h 31"/>
                  <a:gd name="T74" fmla="*/ 41 w 45"/>
                  <a:gd name="T75" fmla="*/ 3 h 31"/>
                  <a:gd name="T76" fmla="*/ 35 w 45"/>
                  <a:gd name="T77" fmla="*/ 3 h 31"/>
                  <a:gd name="T78" fmla="*/ 34 w 45"/>
                  <a:gd name="T79" fmla="*/ 5 h 31"/>
                  <a:gd name="T80" fmla="*/ 35 w 45"/>
                  <a:gd name="T81" fmla="*/ 6 h 31"/>
                  <a:gd name="T82" fmla="*/ 36 w 45"/>
                  <a:gd name="T83" fmla="*/ 4 h 31"/>
                  <a:gd name="T84" fmla="*/ 35 w 45"/>
                  <a:gd name="T85" fmla="*/ 3 h 31"/>
                  <a:gd name="T86" fmla="*/ 43 w 45"/>
                  <a:gd name="T87" fmla="*/ 3 h 31"/>
                  <a:gd name="T88" fmla="*/ 43 w 45"/>
                  <a:gd name="T89" fmla="*/ 4 h 31"/>
                  <a:gd name="T90" fmla="*/ 43 w 45"/>
                  <a:gd name="T91" fmla="*/ 4 h 31"/>
                  <a:gd name="T92" fmla="*/ 43 w 45"/>
                  <a:gd name="T93" fmla="*/ 3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0"/>
                      <a:pt x="11" y="2"/>
                    </a:cubicBezTo>
                    <a:cubicBezTo>
                      <a:pt x="11" y="2"/>
                      <a:pt x="10" y="3"/>
                      <a:pt x="10" y="5"/>
                    </a:cubicBezTo>
                    <a:cubicBezTo>
                      <a:pt x="10" y="5"/>
                      <a:pt x="10" y="5"/>
                      <a:pt x="10" y="6"/>
                    </a:cubicBezTo>
                    <a:cubicBezTo>
                      <a:pt x="7" y="5"/>
                      <a:pt x="5" y="6"/>
                      <a:pt x="3" y="7"/>
                    </a:cubicBezTo>
                    <a:cubicBezTo>
                      <a:pt x="2" y="8"/>
                      <a:pt x="1" y="10"/>
                      <a:pt x="0" y="11"/>
                    </a:cubicBezTo>
                    <a:cubicBezTo>
                      <a:pt x="0" y="13"/>
                      <a:pt x="1" y="14"/>
                      <a:pt x="1" y="16"/>
                    </a:cubicBezTo>
                    <a:cubicBezTo>
                      <a:pt x="2" y="16"/>
                      <a:pt x="2" y="17"/>
                      <a:pt x="3" y="17"/>
                    </a:cubicBezTo>
                    <a:cubicBezTo>
                      <a:pt x="2" y="18"/>
                      <a:pt x="2" y="19"/>
                      <a:pt x="1" y="20"/>
                    </a:cubicBezTo>
                    <a:cubicBezTo>
                      <a:pt x="1" y="21"/>
                      <a:pt x="2" y="22"/>
                      <a:pt x="2" y="23"/>
                    </a:cubicBezTo>
                    <a:cubicBezTo>
                      <a:pt x="3" y="24"/>
                      <a:pt x="5" y="25"/>
                      <a:pt x="6" y="25"/>
                    </a:cubicBezTo>
                    <a:cubicBezTo>
                      <a:pt x="7" y="26"/>
                      <a:pt x="9" y="26"/>
                      <a:pt x="10" y="26"/>
                    </a:cubicBezTo>
                    <a:cubicBezTo>
                      <a:pt x="10" y="27"/>
                      <a:pt x="11" y="28"/>
                      <a:pt x="12" y="29"/>
                    </a:cubicBezTo>
                    <a:cubicBezTo>
                      <a:pt x="14" y="30"/>
                      <a:pt x="17" y="31"/>
                      <a:pt x="19" y="30"/>
                    </a:cubicBezTo>
                    <a:cubicBezTo>
                      <a:pt x="21" y="30"/>
                      <a:pt x="22" y="29"/>
                      <a:pt x="23" y="28"/>
                    </a:cubicBezTo>
                    <a:cubicBezTo>
                      <a:pt x="24" y="27"/>
                      <a:pt x="24" y="26"/>
                      <a:pt x="24" y="25"/>
                    </a:cubicBezTo>
                    <a:cubicBezTo>
                      <a:pt x="24" y="25"/>
                      <a:pt x="24" y="24"/>
                      <a:pt x="25" y="24"/>
                    </a:cubicBezTo>
                    <a:cubicBezTo>
                      <a:pt x="27" y="24"/>
                      <a:pt x="29" y="24"/>
                      <a:pt x="31" y="22"/>
                    </a:cubicBezTo>
                    <a:cubicBezTo>
                      <a:pt x="32" y="22"/>
                      <a:pt x="33" y="21"/>
                      <a:pt x="33" y="19"/>
                    </a:cubicBezTo>
                    <a:cubicBezTo>
                      <a:pt x="33" y="18"/>
                      <a:pt x="33" y="17"/>
                      <a:pt x="32" y="16"/>
                    </a:cubicBezTo>
                    <a:cubicBezTo>
                      <a:pt x="32" y="15"/>
                      <a:pt x="31" y="15"/>
                      <a:pt x="30" y="14"/>
                    </a:cubicBezTo>
                    <a:cubicBezTo>
                      <a:pt x="30" y="14"/>
                      <a:pt x="30" y="14"/>
                      <a:pt x="30" y="13"/>
                    </a:cubicBezTo>
                    <a:cubicBezTo>
                      <a:pt x="31" y="13"/>
                      <a:pt x="31" y="11"/>
                      <a:pt x="31" y="10"/>
                    </a:cubicBezTo>
                    <a:cubicBezTo>
                      <a:pt x="32" y="10"/>
                      <a:pt x="33" y="9"/>
                      <a:pt x="33" y="8"/>
                    </a:cubicBezTo>
                    <a:cubicBezTo>
                      <a:pt x="33" y="7"/>
                      <a:pt x="33" y="6"/>
                      <a:pt x="32" y="5"/>
                    </a:cubicBezTo>
                    <a:cubicBezTo>
                      <a:pt x="31" y="5"/>
                      <a:pt x="30" y="5"/>
                      <a:pt x="30" y="5"/>
                    </a:cubicBezTo>
                    <a:cubicBezTo>
                      <a:pt x="28" y="4"/>
                      <a:pt x="26" y="3"/>
                      <a:pt x="24" y="4"/>
                    </a:cubicBezTo>
                    <a:cubicBezTo>
                      <a:pt x="24" y="2"/>
                      <a:pt x="22" y="1"/>
                      <a:pt x="21" y="0"/>
                    </a:cubicBezTo>
                    <a:cubicBezTo>
                      <a:pt x="20" y="0"/>
                      <a:pt x="18" y="0"/>
                      <a:pt x="17" y="0"/>
                    </a:cubicBezTo>
                    <a:close/>
                    <a:moveTo>
                      <a:pt x="38" y="3"/>
                    </a:moveTo>
                    <a:cubicBezTo>
                      <a:pt x="38" y="3"/>
                      <a:pt x="37" y="4"/>
                      <a:pt x="38" y="4"/>
                    </a:cubicBezTo>
                    <a:cubicBezTo>
                      <a:pt x="38" y="4"/>
                      <a:pt x="38" y="5"/>
                      <a:pt x="39" y="4"/>
                    </a:cubicBezTo>
                    <a:cubicBezTo>
                      <a:pt x="39" y="4"/>
                      <a:pt x="39" y="3"/>
                      <a:pt x="38" y="3"/>
                    </a:cubicBezTo>
                    <a:cubicBezTo>
                      <a:pt x="38" y="3"/>
                      <a:pt x="38" y="3"/>
                      <a:pt x="38" y="3"/>
                    </a:cubicBezTo>
                    <a:close/>
                    <a:moveTo>
                      <a:pt x="41" y="3"/>
                    </a:moveTo>
                    <a:cubicBezTo>
                      <a:pt x="41" y="3"/>
                      <a:pt x="40" y="3"/>
                      <a:pt x="41" y="3"/>
                    </a:cubicBezTo>
                    <a:cubicBezTo>
                      <a:pt x="41" y="4"/>
                      <a:pt x="41" y="4"/>
                      <a:pt x="41" y="3"/>
                    </a:cubicBezTo>
                    <a:cubicBezTo>
                      <a:pt x="41" y="3"/>
                      <a:pt x="41" y="3"/>
                      <a:pt x="41" y="3"/>
                    </a:cubicBezTo>
                    <a:close/>
                    <a:moveTo>
                      <a:pt x="35" y="3"/>
                    </a:moveTo>
                    <a:cubicBezTo>
                      <a:pt x="34" y="3"/>
                      <a:pt x="34" y="4"/>
                      <a:pt x="34" y="5"/>
                    </a:cubicBezTo>
                    <a:cubicBezTo>
                      <a:pt x="34" y="6"/>
                      <a:pt x="35" y="6"/>
                      <a:pt x="35" y="6"/>
                    </a:cubicBezTo>
                    <a:cubicBezTo>
                      <a:pt x="36" y="6"/>
                      <a:pt x="36" y="5"/>
                      <a:pt x="36" y="4"/>
                    </a:cubicBezTo>
                    <a:cubicBezTo>
                      <a:pt x="36" y="4"/>
                      <a:pt x="35" y="3"/>
                      <a:pt x="35" y="3"/>
                    </a:cubicBezTo>
                    <a:close/>
                    <a:moveTo>
                      <a:pt x="43" y="3"/>
                    </a:moveTo>
                    <a:cubicBezTo>
                      <a:pt x="43" y="4"/>
                      <a:pt x="43" y="4"/>
                      <a:pt x="43" y="4"/>
                    </a:cubicBezTo>
                    <a:cubicBezTo>
                      <a:pt x="43" y="4"/>
                      <a:pt x="43" y="4"/>
                      <a:pt x="43" y="4"/>
                    </a:cubicBezTo>
                    <a:cubicBezTo>
                      <a:pt x="43" y="4"/>
                      <a:pt x="43" y="3"/>
                      <a:pt x="43" y="3"/>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2" name="Rectangle 111"/>
              <p:cNvSpPr>
                <a:spLocks noChangeArrowheads="1"/>
              </p:cNvSpPr>
              <p:nvPr/>
            </p:nvSpPr>
            <p:spPr bwMode="auto">
              <a:xfrm>
                <a:off x="1016" y="1163"/>
                <a:ext cx="719" cy="166"/>
              </a:xfrm>
              <a:prstGeom prst="rect">
                <a:avLst/>
              </a:prstGeom>
              <a:solidFill>
                <a:srgbClr val="FFFFFF"/>
              </a:solidFill>
              <a:ln w="4"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13" name="Freeform 112"/>
              <p:cNvSpPr>
                <a:spLocks noEditPoints="1"/>
              </p:cNvSpPr>
              <p:nvPr/>
            </p:nvSpPr>
            <p:spPr bwMode="auto">
              <a:xfrm>
                <a:off x="1092" y="1188"/>
                <a:ext cx="162" cy="112"/>
              </a:xfrm>
              <a:custGeom>
                <a:avLst/>
                <a:gdLst>
                  <a:gd name="T0" fmla="*/ 17 w 45"/>
                  <a:gd name="T1" fmla="*/ 0 h 31"/>
                  <a:gd name="T2" fmla="*/ 12 w 45"/>
                  <a:gd name="T3" fmla="*/ 2 h 31"/>
                  <a:gd name="T4" fmla="*/ 10 w 45"/>
                  <a:gd name="T5" fmla="*/ 5 h 31"/>
                  <a:gd name="T6" fmla="*/ 10 w 45"/>
                  <a:gd name="T7" fmla="*/ 6 h 31"/>
                  <a:gd name="T8" fmla="*/ 3 w 45"/>
                  <a:gd name="T9" fmla="*/ 7 h 31"/>
                  <a:gd name="T10" fmla="*/ 1 w 45"/>
                  <a:gd name="T11" fmla="*/ 11 h 31"/>
                  <a:gd name="T12" fmla="*/ 2 w 45"/>
                  <a:gd name="T13" fmla="*/ 16 h 31"/>
                  <a:gd name="T14" fmla="*/ 3 w 45"/>
                  <a:gd name="T15" fmla="*/ 17 h 31"/>
                  <a:gd name="T16" fmla="*/ 2 w 45"/>
                  <a:gd name="T17" fmla="*/ 20 h 31"/>
                  <a:gd name="T18" fmla="*/ 3 w 45"/>
                  <a:gd name="T19" fmla="*/ 23 h 31"/>
                  <a:gd name="T20" fmla="*/ 6 w 45"/>
                  <a:gd name="T21" fmla="*/ 25 h 31"/>
                  <a:gd name="T22" fmla="*/ 10 w 45"/>
                  <a:gd name="T23" fmla="*/ 26 h 31"/>
                  <a:gd name="T24" fmla="*/ 12 w 45"/>
                  <a:gd name="T25" fmla="*/ 29 h 31"/>
                  <a:gd name="T26" fmla="*/ 19 w 45"/>
                  <a:gd name="T27" fmla="*/ 30 h 31"/>
                  <a:gd name="T28" fmla="*/ 23 w 45"/>
                  <a:gd name="T29" fmla="*/ 28 h 31"/>
                  <a:gd name="T30" fmla="*/ 24 w 45"/>
                  <a:gd name="T31" fmla="*/ 25 h 31"/>
                  <a:gd name="T32" fmla="*/ 25 w 45"/>
                  <a:gd name="T33" fmla="*/ 24 h 31"/>
                  <a:gd name="T34" fmla="*/ 31 w 45"/>
                  <a:gd name="T35" fmla="*/ 22 h 31"/>
                  <a:gd name="T36" fmla="*/ 33 w 45"/>
                  <a:gd name="T37" fmla="*/ 19 h 31"/>
                  <a:gd name="T38" fmla="*/ 33 w 45"/>
                  <a:gd name="T39" fmla="*/ 16 h 31"/>
                  <a:gd name="T40" fmla="*/ 30 w 45"/>
                  <a:gd name="T41" fmla="*/ 14 h 31"/>
                  <a:gd name="T42" fmla="*/ 30 w 45"/>
                  <a:gd name="T43" fmla="*/ 14 h 31"/>
                  <a:gd name="T44" fmla="*/ 31 w 45"/>
                  <a:gd name="T45" fmla="*/ 10 h 31"/>
                  <a:gd name="T46" fmla="*/ 33 w 45"/>
                  <a:gd name="T47" fmla="*/ 8 h 31"/>
                  <a:gd name="T48" fmla="*/ 32 w 45"/>
                  <a:gd name="T49" fmla="*/ 5 h 31"/>
                  <a:gd name="T50" fmla="*/ 30 w 45"/>
                  <a:gd name="T51" fmla="*/ 5 h 31"/>
                  <a:gd name="T52" fmla="*/ 25 w 45"/>
                  <a:gd name="T53" fmla="*/ 4 h 31"/>
                  <a:gd name="T54" fmla="*/ 21 w 45"/>
                  <a:gd name="T55" fmla="*/ 1 h 31"/>
                  <a:gd name="T56" fmla="*/ 17 w 45"/>
                  <a:gd name="T57" fmla="*/ 0 h 31"/>
                  <a:gd name="T58" fmla="*/ 38 w 45"/>
                  <a:gd name="T59" fmla="*/ 3 h 31"/>
                  <a:gd name="T60" fmla="*/ 38 w 45"/>
                  <a:gd name="T61" fmla="*/ 4 h 31"/>
                  <a:gd name="T62" fmla="*/ 39 w 45"/>
                  <a:gd name="T63" fmla="*/ 4 h 31"/>
                  <a:gd name="T64" fmla="*/ 39 w 45"/>
                  <a:gd name="T65" fmla="*/ 3 h 31"/>
                  <a:gd name="T66" fmla="*/ 38 w 45"/>
                  <a:gd name="T67" fmla="*/ 3 h 31"/>
                  <a:gd name="T68" fmla="*/ 41 w 45"/>
                  <a:gd name="T69" fmla="*/ 3 h 31"/>
                  <a:gd name="T70" fmla="*/ 41 w 45"/>
                  <a:gd name="T71" fmla="*/ 3 h 31"/>
                  <a:gd name="T72" fmla="*/ 41 w 45"/>
                  <a:gd name="T73" fmla="*/ 3 h 31"/>
                  <a:gd name="T74" fmla="*/ 41 w 45"/>
                  <a:gd name="T75" fmla="*/ 3 h 31"/>
                  <a:gd name="T76" fmla="*/ 35 w 45"/>
                  <a:gd name="T77" fmla="*/ 3 h 31"/>
                  <a:gd name="T78" fmla="*/ 34 w 45"/>
                  <a:gd name="T79" fmla="*/ 5 h 31"/>
                  <a:gd name="T80" fmla="*/ 35 w 45"/>
                  <a:gd name="T81" fmla="*/ 6 h 31"/>
                  <a:gd name="T82" fmla="*/ 36 w 45"/>
                  <a:gd name="T83" fmla="*/ 4 h 31"/>
                  <a:gd name="T84" fmla="*/ 35 w 45"/>
                  <a:gd name="T85" fmla="*/ 3 h 31"/>
                  <a:gd name="T86" fmla="*/ 43 w 45"/>
                  <a:gd name="T87" fmla="*/ 4 h 31"/>
                  <a:gd name="T88" fmla="*/ 43 w 45"/>
                  <a:gd name="T89" fmla="*/ 4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0"/>
                      <a:pt x="12" y="2"/>
                    </a:cubicBezTo>
                    <a:cubicBezTo>
                      <a:pt x="11" y="2"/>
                      <a:pt x="10" y="3"/>
                      <a:pt x="10" y="5"/>
                    </a:cubicBezTo>
                    <a:cubicBezTo>
                      <a:pt x="10" y="5"/>
                      <a:pt x="10" y="5"/>
                      <a:pt x="10" y="6"/>
                    </a:cubicBezTo>
                    <a:cubicBezTo>
                      <a:pt x="8" y="5"/>
                      <a:pt x="5" y="6"/>
                      <a:pt x="3" y="7"/>
                    </a:cubicBezTo>
                    <a:cubicBezTo>
                      <a:pt x="2" y="8"/>
                      <a:pt x="1" y="10"/>
                      <a:pt x="1" y="11"/>
                    </a:cubicBezTo>
                    <a:cubicBezTo>
                      <a:pt x="0" y="13"/>
                      <a:pt x="1" y="14"/>
                      <a:pt x="2" y="16"/>
                    </a:cubicBezTo>
                    <a:cubicBezTo>
                      <a:pt x="2" y="16"/>
                      <a:pt x="3" y="17"/>
                      <a:pt x="3" y="17"/>
                    </a:cubicBezTo>
                    <a:cubicBezTo>
                      <a:pt x="2" y="18"/>
                      <a:pt x="2" y="19"/>
                      <a:pt x="2" y="20"/>
                    </a:cubicBezTo>
                    <a:cubicBezTo>
                      <a:pt x="2" y="21"/>
                      <a:pt x="2" y="22"/>
                      <a:pt x="3" y="23"/>
                    </a:cubicBezTo>
                    <a:cubicBezTo>
                      <a:pt x="4" y="24"/>
                      <a:pt x="5" y="25"/>
                      <a:pt x="6" y="25"/>
                    </a:cubicBezTo>
                    <a:cubicBezTo>
                      <a:pt x="8" y="26"/>
                      <a:pt x="9" y="26"/>
                      <a:pt x="10" y="26"/>
                    </a:cubicBezTo>
                    <a:cubicBezTo>
                      <a:pt x="11" y="27"/>
                      <a:pt x="11" y="28"/>
                      <a:pt x="12" y="29"/>
                    </a:cubicBezTo>
                    <a:cubicBezTo>
                      <a:pt x="15" y="30"/>
                      <a:pt x="17" y="31"/>
                      <a:pt x="19" y="30"/>
                    </a:cubicBezTo>
                    <a:cubicBezTo>
                      <a:pt x="21" y="30"/>
                      <a:pt x="22" y="29"/>
                      <a:pt x="23" y="28"/>
                    </a:cubicBezTo>
                    <a:cubicBezTo>
                      <a:pt x="24" y="27"/>
                      <a:pt x="24" y="26"/>
                      <a:pt x="24" y="25"/>
                    </a:cubicBezTo>
                    <a:cubicBezTo>
                      <a:pt x="24" y="25"/>
                      <a:pt x="24" y="24"/>
                      <a:pt x="25" y="24"/>
                    </a:cubicBezTo>
                    <a:cubicBezTo>
                      <a:pt x="27" y="24"/>
                      <a:pt x="29" y="24"/>
                      <a:pt x="31" y="22"/>
                    </a:cubicBezTo>
                    <a:cubicBezTo>
                      <a:pt x="32" y="22"/>
                      <a:pt x="33" y="21"/>
                      <a:pt x="33" y="19"/>
                    </a:cubicBezTo>
                    <a:cubicBezTo>
                      <a:pt x="33" y="18"/>
                      <a:pt x="33" y="17"/>
                      <a:pt x="33" y="16"/>
                    </a:cubicBezTo>
                    <a:cubicBezTo>
                      <a:pt x="32" y="16"/>
                      <a:pt x="31" y="15"/>
                      <a:pt x="30" y="14"/>
                    </a:cubicBezTo>
                    <a:cubicBezTo>
                      <a:pt x="30" y="14"/>
                      <a:pt x="30" y="14"/>
                      <a:pt x="30" y="14"/>
                    </a:cubicBezTo>
                    <a:cubicBezTo>
                      <a:pt x="31" y="13"/>
                      <a:pt x="31" y="11"/>
                      <a:pt x="31" y="10"/>
                    </a:cubicBezTo>
                    <a:cubicBezTo>
                      <a:pt x="32" y="10"/>
                      <a:pt x="33" y="9"/>
                      <a:pt x="33" y="8"/>
                    </a:cubicBezTo>
                    <a:cubicBezTo>
                      <a:pt x="33" y="7"/>
                      <a:pt x="33" y="6"/>
                      <a:pt x="32" y="5"/>
                    </a:cubicBezTo>
                    <a:cubicBezTo>
                      <a:pt x="31" y="5"/>
                      <a:pt x="30" y="5"/>
                      <a:pt x="30" y="5"/>
                    </a:cubicBezTo>
                    <a:cubicBezTo>
                      <a:pt x="28" y="4"/>
                      <a:pt x="26" y="3"/>
                      <a:pt x="25" y="4"/>
                    </a:cubicBezTo>
                    <a:cubicBezTo>
                      <a:pt x="24" y="2"/>
                      <a:pt x="23" y="1"/>
                      <a:pt x="21" y="1"/>
                    </a:cubicBezTo>
                    <a:cubicBezTo>
                      <a:pt x="20" y="0"/>
                      <a:pt x="19" y="0"/>
                      <a:pt x="17" y="0"/>
                    </a:cubicBezTo>
                    <a:close/>
                    <a:moveTo>
                      <a:pt x="38" y="3"/>
                    </a:moveTo>
                    <a:cubicBezTo>
                      <a:pt x="38" y="3"/>
                      <a:pt x="38" y="4"/>
                      <a:pt x="38" y="4"/>
                    </a:cubicBezTo>
                    <a:cubicBezTo>
                      <a:pt x="38" y="4"/>
                      <a:pt x="38" y="5"/>
                      <a:pt x="39" y="4"/>
                    </a:cubicBezTo>
                    <a:cubicBezTo>
                      <a:pt x="39" y="4"/>
                      <a:pt x="39" y="3"/>
                      <a:pt x="39" y="3"/>
                    </a:cubicBezTo>
                    <a:cubicBezTo>
                      <a:pt x="39" y="3"/>
                      <a:pt x="38" y="3"/>
                      <a:pt x="38" y="3"/>
                    </a:cubicBezTo>
                    <a:close/>
                    <a:moveTo>
                      <a:pt x="41" y="3"/>
                    </a:moveTo>
                    <a:cubicBezTo>
                      <a:pt x="41" y="3"/>
                      <a:pt x="41" y="3"/>
                      <a:pt x="41" y="3"/>
                    </a:cubicBezTo>
                    <a:cubicBezTo>
                      <a:pt x="41" y="4"/>
                      <a:pt x="41" y="4"/>
                      <a:pt x="41" y="3"/>
                    </a:cubicBezTo>
                    <a:cubicBezTo>
                      <a:pt x="41" y="3"/>
                      <a:pt x="41" y="3"/>
                      <a:pt x="41" y="3"/>
                    </a:cubicBezTo>
                    <a:close/>
                    <a:moveTo>
                      <a:pt x="35" y="3"/>
                    </a:moveTo>
                    <a:cubicBezTo>
                      <a:pt x="35" y="3"/>
                      <a:pt x="34" y="4"/>
                      <a:pt x="34" y="5"/>
                    </a:cubicBezTo>
                    <a:cubicBezTo>
                      <a:pt x="34" y="6"/>
                      <a:pt x="35" y="6"/>
                      <a:pt x="35" y="6"/>
                    </a:cubicBezTo>
                    <a:cubicBezTo>
                      <a:pt x="36" y="6"/>
                      <a:pt x="37" y="5"/>
                      <a:pt x="36" y="4"/>
                    </a:cubicBezTo>
                    <a:cubicBezTo>
                      <a:pt x="36" y="4"/>
                      <a:pt x="36" y="3"/>
                      <a:pt x="35" y="3"/>
                    </a:cubicBezTo>
                    <a:close/>
                    <a:moveTo>
                      <a:pt x="43" y="4"/>
                    </a:moveTo>
                    <a:cubicBezTo>
                      <a:pt x="43" y="4"/>
                      <a:pt x="43" y="4"/>
                      <a:pt x="43" y="4"/>
                    </a:cubicBezTo>
                    <a:cubicBezTo>
                      <a:pt x="44" y="4"/>
                      <a:pt x="44" y="4"/>
                      <a:pt x="43" y="4"/>
                    </a:cubicBezTo>
                    <a:cubicBezTo>
                      <a:pt x="43"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4" name="Rectangle 113"/>
              <p:cNvSpPr>
                <a:spLocks noChangeArrowheads="1"/>
              </p:cNvSpPr>
              <p:nvPr/>
            </p:nvSpPr>
            <p:spPr bwMode="auto">
              <a:xfrm>
                <a:off x="1288" y="1183"/>
                <a:ext cx="45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24282B"/>
                    </a:solidFill>
                    <a:effectLst/>
                    <a:latin typeface="ArialMT" charset="0"/>
                  </a:rPr>
                  <a:t>bubble</a:t>
                </a:r>
                <a:endParaRPr kumimoji="0" lang="en-US" sz="1800" b="0" i="0" u="none" strike="noStrike" cap="none" normalizeH="0" baseline="0" smtClean="0">
                  <a:ln>
                    <a:noFill/>
                  </a:ln>
                  <a:solidFill>
                    <a:schemeClr val="tx1"/>
                  </a:solidFill>
                  <a:effectLst/>
                  <a:latin typeface="Arial" pitchFamily="34" charset="0"/>
                </a:endParaRPr>
              </a:p>
            </p:txBody>
          </p:sp>
          <p:sp>
            <p:nvSpPr>
              <p:cNvPr id="5215" name="Freeform 114"/>
              <p:cNvSpPr>
                <a:spLocks noEditPoints="1"/>
              </p:cNvSpPr>
              <p:nvPr/>
            </p:nvSpPr>
            <p:spPr bwMode="auto">
              <a:xfrm>
                <a:off x="3454" y="2294"/>
                <a:ext cx="163" cy="112"/>
              </a:xfrm>
              <a:custGeom>
                <a:avLst/>
                <a:gdLst>
                  <a:gd name="T0" fmla="*/ 17 w 45"/>
                  <a:gd name="T1" fmla="*/ 0 h 31"/>
                  <a:gd name="T2" fmla="*/ 11 w 45"/>
                  <a:gd name="T3" fmla="*/ 2 h 31"/>
                  <a:gd name="T4" fmla="*/ 10 w 45"/>
                  <a:gd name="T5" fmla="*/ 5 h 31"/>
                  <a:gd name="T6" fmla="*/ 10 w 45"/>
                  <a:gd name="T7" fmla="*/ 6 h 31"/>
                  <a:gd name="T8" fmla="*/ 3 w 45"/>
                  <a:gd name="T9" fmla="*/ 8 h 31"/>
                  <a:gd name="T10" fmla="*/ 0 w 45"/>
                  <a:gd name="T11" fmla="*/ 12 h 31"/>
                  <a:gd name="T12" fmla="*/ 1 w 45"/>
                  <a:gd name="T13" fmla="*/ 16 h 31"/>
                  <a:gd name="T14" fmla="*/ 3 w 45"/>
                  <a:gd name="T15" fmla="*/ 18 h 31"/>
                  <a:gd name="T16" fmla="*/ 1 w 45"/>
                  <a:gd name="T17" fmla="*/ 20 h 31"/>
                  <a:gd name="T18" fmla="*/ 2 w 45"/>
                  <a:gd name="T19" fmla="*/ 23 h 31"/>
                  <a:gd name="T20" fmla="*/ 6 w 45"/>
                  <a:gd name="T21" fmla="*/ 26 h 31"/>
                  <a:gd name="T22" fmla="*/ 10 w 45"/>
                  <a:gd name="T23" fmla="*/ 26 h 31"/>
                  <a:gd name="T24" fmla="*/ 12 w 45"/>
                  <a:gd name="T25" fmla="*/ 29 h 31"/>
                  <a:gd name="T26" fmla="*/ 19 w 45"/>
                  <a:gd name="T27" fmla="*/ 30 h 31"/>
                  <a:gd name="T28" fmla="*/ 23 w 45"/>
                  <a:gd name="T29" fmla="*/ 28 h 31"/>
                  <a:gd name="T30" fmla="*/ 24 w 45"/>
                  <a:gd name="T31" fmla="*/ 25 h 31"/>
                  <a:gd name="T32" fmla="*/ 24 w 45"/>
                  <a:gd name="T33" fmla="*/ 25 h 31"/>
                  <a:gd name="T34" fmla="*/ 31 w 45"/>
                  <a:gd name="T35" fmla="*/ 22 h 31"/>
                  <a:gd name="T36" fmla="*/ 33 w 45"/>
                  <a:gd name="T37" fmla="*/ 20 h 31"/>
                  <a:gd name="T38" fmla="*/ 32 w 45"/>
                  <a:gd name="T39" fmla="*/ 17 h 31"/>
                  <a:gd name="T40" fmla="*/ 30 w 45"/>
                  <a:gd name="T41" fmla="*/ 14 h 31"/>
                  <a:gd name="T42" fmla="*/ 30 w 45"/>
                  <a:gd name="T43" fmla="*/ 14 h 31"/>
                  <a:gd name="T44" fmla="*/ 31 w 45"/>
                  <a:gd name="T45" fmla="*/ 10 h 31"/>
                  <a:gd name="T46" fmla="*/ 33 w 45"/>
                  <a:gd name="T47" fmla="*/ 8 h 31"/>
                  <a:gd name="T48" fmla="*/ 32 w 45"/>
                  <a:gd name="T49" fmla="*/ 5 h 31"/>
                  <a:gd name="T50" fmla="*/ 30 w 45"/>
                  <a:gd name="T51" fmla="*/ 6 h 31"/>
                  <a:gd name="T52" fmla="*/ 24 w 45"/>
                  <a:gd name="T53" fmla="*/ 4 h 31"/>
                  <a:gd name="T54" fmla="*/ 21 w 45"/>
                  <a:gd name="T55" fmla="*/ 1 h 31"/>
                  <a:gd name="T56" fmla="*/ 17 w 45"/>
                  <a:gd name="T57" fmla="*/ 0 h 31"/>
                  <a:gd name="T58" fmla="*/ 38 w 45"/>
                  <a:gd name="T59" fmla="*/ 3 h 31"/>
                  <a:gd name="T60" fmla="*/ 38 w 45"/>
                  <a:gd name="T61" fmla="*/ 4 h 31"/>
                  <a:gd name="T62" fmla="*/ 38 w 45"/>
                  <a:gd name="T63" fmla="*/ 4 h 31"/>
                  <a:gd name="T64" fmla="*/ 38 w 45"/>
                  <a:gd name="T65" fmla="*/ 3 h 31"/>
                  <a:gd name="T66" fmla="*/ 38 w 45"/>
                  <a:gd name="T67" fmla="*/ 3 h 31"/>
                  <a:gd name="T68" fmla="*/ 41 w 45"/>
                  <a:gd name="T69" fmla="*/ 3 h 31"/>
                  <a:gd name="T70" fmla="*/ 41 w 45"/>
                  <a:gd name="T71" fmla="*/ 4 h 31"/>
                  <a:gd name="T72" fmla="*/ 41 w 45"/>
                  <a:gd name="T73" fmla="*/ 3 h 31"/>
                  <a:gd name="T74" fmla="*/ 41 w 45"/>
                  <a:gd name="T75" fmla="*/ 3 h 31"/>
                  <a:gd name="T76" fmla="*/ 35 w 45"/>
                  <a:gd name="T77" fmla="*/ 4 h 31"/>
                  <a:gd name="T78" fmla="*/ 34 w 45"/>
                  <a:gd name="T79" fmla="*/ 5 h 31"/>
                  <a:gd name="T80" fmla="*/ 35 w 45"/>
                  <a:gd name="T81" fmla="*/ 6 h 31"/>
                  <a:gd name="T82" fmla="*/ 36 w 45"/>
                  <a:gd name="T83" fmla="*/ 4 h 31"/>
                  <a:gd name="T84" fmla="*/ 35 w 45"/>
                  <a:gd name="T85" fmla="*/ 4 h 31"/>
                  <a:gd name="T86" fmla="*/ 43 w 45"/>
                  <a:gd name="T87" fmla="*/ 4 h 31"/>
                  <a:gd name="T88" fmla="*/ 43 w 45"/>
                  <a:gd name="T89" fmla="*/ 4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0"/>
                      <a:pt x="11" y="2"/>
                    </a:cubicBezTo>
                    <a:cubicBezTo>
                      <a:pt x="11" y="3"/>
                      <a:pt x="10" y="4"/>
                      <a:pt x="10" y="5"/>
                    </a:cubicBezTo>
                    <a:cubicBezTo>
                      <a:pt x="10" y="5"/>
                      <a:pt x="10" y="6"/>
                      <a:pt x="10" y="6"/>
                    </a:cubicBezTo>
                    <a:cubicBezTo>
                      <a:pt x="7" y="5"/>
                      <a:pt x="5" y="6"/>
                      <a:pt x="3" y="8"/>
                    </a:cubicBezTo>
                    <a:cubicBezTo>
                      <a:pt x="2" y="8"/>
                      <a:pt x="1" y="10"/>
                      <a:pt x="0" y="12"/>
                    </a:cubicBezTo>
                    <a:cubicBezTo>
                      <a:pt x="0" y="13"/>
                      <a:pt x="1" y="15"/>
                      <a:pt x="1" y="16"/>
                    </a:cubicBezTo>
                    <a:cubicBezTo>
                      <a:pt x="2" y="17"/>
                      <a:pt x="2" y="17"/>
                      <a:pt x="3" y="18"/>
                    </a:cubicBezTo>
                    <a:cubicBezTo>
                      <a:pt x="2" y="18"/>
                      <a:pt x="2" y="19"/>
                      <a:pt x="1" y="20"/>
                    </a:cubicBezTo>
                    <a:cubicBezTo>
                      <a:pt x="1" y="21"/>
                      <a:pt x="2" y="22"/>
                      <a:pt x="2" y="23"/>
                    </a:cubicBezTo>
                    <a:cubicBezTo>
                      <a:pt x="3" y="25"/>
                      <a:pt x="5" y="25"/>
                      <a:pt x="6" y="26"/>
                    </a:cubicBezTo>
                    <a:cubicBezTo>
                      <a:pt x="7" y="26"/>
                      <a:pt x="9" y="26"/>
                      <a:pt x="10" y="26"/>
                    </a:cubicBezTo>
                    <a:cubicBezTo>
                      <a:pt x="10" y="27"/>
                      <a:pt x="11" y="28"/>
                      <a:pt x="12" y="29"/>
                    </a:cubicBezTo>
                    <a:cubicBezTo>
                      <a:pt x="14" y="30"/>
                      <a:pt x="17" y="31"/>
                      <a:pt x="19" y="30"/>
                    </a:cubicBezTo>
                    <a:cubicBezTo>
                      <a:pt x="20" y="30"/>
                      <a:pt x="22" y="29"/>
                      <a:pt x="23" y="28"/>
                    </a:cubicBezTo>
                    <a:cubicBezTo>
                      <a:pt x="24" y="27"/>
                      <a:pt x="24" y="26"/>
                      <a:pt x="24" y="25"/>
                    </a:cubicBezTo>
                    <a:cubicBezTo>
                      <a:pt x="24" y="25"/>
                      <a:pt x="24" y="25"/>
                      <a:pt x="24" y="25"/>
                    </a:cubicBezTo>
                    <a:cubicBezTo>
                      <a:pt x="27" y="24"/>
                      <a:pt x="29" y="24"/>
                      <a:pt x="31" y="22"/>
                    </a:cubicBezTo>
                    <a:cubicBezTo>
                      <a:pt x="32" y="22"/>
                      <a:pt x="32" y="21"/>
                      <a:pt x="33" y="20"/>
                    </a:cubicBezTo>
                    <a:cubicBezTo>
                      <a:pt x="33" y="19"/>
                      <a:pt x="33" y="17"/>
                      <a:pt x="32" y="17"/>
                    </a:cubicBezTo>
                    <a:cubicBezTo>
                      <a:pt x="32" y="16"/>
                      <a:pt x="31" y="15"/>
                      <a:pt x="30" y="14"/>
                    </a:cubicBezTo>
                    <a:cubicBezTo>
                      <a:pt x="30" y="14"/>
                      <a:pt x="30" y="14"/>
                      <a:pt x="30" y="14"/>
                    </a:cubicBezTo>
                    <a:cubicBezTo>
                      <a:pt x="31" y="13"/>
                      <a:pt x="31" y="12"/>
                      <a:pt x="31" y="10"/>
                    </a:cubicBezTo>
                    <a:cubicBezTo>
                      <a:pt x="32" y="10"/>
                      <a:pt x="33" y="9"/>
                      <a:pt x="33" y="8"/>
                    </a:cubicBezTo>
                    <a:cubicBezTo>
                      <a:pt x="33" y="7"/>
                      <a:pt x="33" y="6"/>
                      <a:pt x="32" y="5"/>
                    </a:cubicBezTo>
                    <a:cubicBezTo>
                      <a:pt x="31" y="5"/>
                      <a:pt x="30" y="5"/>
                      <a:pt x="30" y="6"/>
                    </a:cubicBezTo>
                    <a:cubicBezTo>
                      <a:pt x="28" y="4"/>
                      <a:pt x="26" y="3"/>
                      <a:pt x="24" y="4"/>
                    </a:cubicBezTo>
                    <a:cubicBezTo>
                      <a:pt x="24" y="2"/>
                      <a:pt x="22" y="1"/>
                      <a:pt x="21" y="1"/>
                    </a:cubicBezTo>
                    <a:cubicBezTo>
                      <a:pt x="20" y="0"/>
                      <a:pt x="18" y="0"/>
                      <a:pt x="17" y="0"/>
                    </a:cubicBezTo>
                    <a:close/>
                    <a:moveTo>
                      <a:pt x="38" y="3"/>
                    </a:moveTo>
                    <a:cubicBezTo>
                      <a:pt x="38" y="3"/>
                      <a:pt x="37" y="4"/>
                      <a:pt x="38" y="4"/>
                    </a:cubicBezTo>
                    <a:cubicBezTo>
                      <a:pt x="38" y="5"/>
                      <a:pt x="38" y="5"/>
                      <a:pt x="38" y="4"/>
                    </a:cubicBezTo>
                    <a:cubicBezTo>
                      <a:pt x="39" y="4"/>
                      <a:pt x="39" y="3"/>
                      <a:pt x="38" y="3"/>
                    </a:cubicBezTo>
                    <a:cubicBezTo>
                      <a:pt x="38" y="3"/>
                      <a:pt x="38" y="3"/>
                      <a:pt x="38" y="3"/>
                    </a:cubicBezTo>
                    <a:close/>
                    <a:moveTo>
                      <a:pt x="41" y="3"/>
                    </a:moveTo>
                    <a:cubicBezTo>
                      <a:pt x="41" y="3"/>
                      <a:pt x="40" y="3"/>
                      <a:pt x="41" y="4"/>
                    </a:cubicBezTo>
                    <a:cubicBezTo>
                      <a:pt x="41" y="4"/>
                      <a:pt x="41" y="4"/>
                      <a:pt x="41" y="3"/>
                    </a:cubicBezTo>
                    <a:cubicBezTo>
                      <a:pt x="41" y="3"/>
                      <a:pt x="41" y="3"/>
                      <a:pt x="41" y="3"/>
                    </a:cubicBezTo>
                    <a:close/>
                    <a:moveTo>
                      <a:pt x="35" y="4"/>
                    </a:moveTo>
                    <a:cubicBezTo>
                      <a:pt x="34" y="4"/>
                      <a:pt x="34" y="4"/>
                      <a:pt x="34" y="5"/>
                    </a:cubicBezTo>
                    <a:cubicBezTo>
                      <a:pt x="34" y="6"/>
                      <a:pt x="35" y="6"/>
                      <a:pt x="35" y="6"/>
                    </a:cubicBezTo>
                    <a:cubicBezTo>
                      <a:pt x="36" y="6"/>
                      <a:pt x="36" y="5"/>
                      <a:pt x="36" y="4"/>
                    </a:cubicBezTo>
                    <a:cubicBezTo>
                      <a:pt x="36" y="4"/>
                      <a:pt x="35" y="4"/>
                      <a:pt x="35" y="4"/>
                    </a:cubicBezTo>
                    <a:close/>
                    <a:moveTo>
                      <a:pt x="43" y="4"/>
                    </a:moveTo>
                    <a:cubicBezTo>
                      <a:pt x="43" y="4"/>
                      <a:pt x="43" y="4"/>
                      <a:pt x="43" y="4"/>
                    </a:cubicBezTo>
                    <a:cubicBezTo>
                      <a:pt x="43" y="4"/>
                      <a:pt x="43" y="4"/>
                      <a:pt x="43" y="4"/>
                    </a:cubicBezTo>
                    <a:cubicBezTo>
                      <a:pt x="43"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6" name="Oval 115"/>
              <p:cNvSpPr>
                <a:spLocks noChangeArrowheads="1"/>
              </p:cNvSpPr>
              <p:nvPr/>
            </p:nvSpPr>
            <p:spPr bwMode="auto">
              <a:xfrm>
                <a:off x="2941" y="1835"/>
                <a:ext cx="127" cy="10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7" name="Oval 116"/>
              <p:cNvSpPr>
                <a:spLocks noChangeArrowheads="1"/>
              </p:cNvSpPr>
              <p:nvPr/>
            </p:nvSpPr>
            <p:spPr bwMode="auto">
              <a:xfrm>
                <a:off x="2941" y="1835"/>
                <a:ext cx="127" cy="10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8" name="Rectangle 117"/>
              <p:cNvSpPr>
                <a:spLocks noChangeArrowheads="1"/>
              </p:cNvSpPr>
              <p:nvPr/>
            </p:nvSpPr>
            <p:spPr bwMode="auto">
              <a:xfrm>
                <a:off x="2984" y="1857"/>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219" name="Oval 118"/>
              <p:cNvSpPr>
                <a:spLocks noChangeArrowheads="1"/>
              </p:cNvSpPr>
              <p:nvPr/>
            </p:nvSpPr>
            <p:spPr bwMode="auto">
              <a:xfrm>
                <a:off x="3281" y="1842"/>
                <a:ext cx="126" cy="10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0" name="Oval 119"/>
              <p:cNvSpPr>
                <a:spLocks noChangeArrowheads="1"/>
              </p:cNvSpPr>
              <p:nvPr/>
            </p:nvSpPr>
            <p:spPr bwMode="auto">
              <a:xfrm>
                <a:off x="3281" y="1842"/>
                <a:ext cx="126" cy="10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1" name="Rectangle 120"/>
              <p:cNvSpPr>
                <a:spLocks noChangeArrowheads="1"/>
              </p:cNvSpPr>
              <p:nvPr/>
            </p:nvSpPr>
            <p:spPr bwMode="auto">
              <a:xfrm>
                <a:off x="3323" y="1862"/>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222" name="Rectangle 121"/>
              <p:cNvSpPr>
                <a:spLocks noChangeArrowheads="1"/>
              </p:cNvSpPr>
              <p:nvPr/>
            </p:nvSpPr>
            <p:spPr bwMode="auto">
              <a:xfrm>
                <a:off x="4104" y="1647"/>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23" name="Rectangle 122"/>
              <p:cNvSpPr>
                <a:spLocks noChangeArrowheads="1"/>
              </p:cNvSpPr>
              <p:nvPr/>
            </p:nvSpPr>
            <p:spPr bwMode="auto">
              <a:xfrm>
                <a:off x="4274" y="1647"/>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24" name="Rectangle 123"/>
              <p:cNvSpPr>
                <a:spLocks noChangeArrowheads="1"/>
              </p:cNvSpPr>
              <p:nvPr/>
            </p:nvSpPr>
            <p:spPr bwMode="auto">
              <a:xfrm>
                <a:off x="4444" y="1647"/>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25" name="Rectangle 124"/>
              <p:cNvSpPr>
                <a:spLocks noChangeArrowheads="1"/>
              </p:cNvSpPr>
              <p:nvPr/>
            </p:nvSpPr>
            <p:spPr bwMode="auto">
              <a:xfrm>
                <a:off x="4614" y="1647"/>
                <a:ext cx="169"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26" name="Rectangle 125"/>
              <p:cNvSpPr>
                <a:spLocks noChangeArrowheads="1"/>
              </p:cNvSpPr>
              <p:nvPr/>
            </p:nvSpPr>
            <p:spPr bwMode="auto">
              <a:xfrm>
                <a:off x="4783" y="1647"/>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27" name="Rectangle 126"/>
              <p:cNvSpPr>
                <a:spLocks noChangeArrowheads="1"/>
              </p:cNvSpPr>
              <p:nvPr/>
            </p:nvSpPr>
            <p:spPr bwMode="auto">
              <a:xfrm>
                <a:off x="4274" y="1802"/>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28" name="Rectangle 127"/>
              <p:cNvSpPr>
                <a:spLocks noChangeArrowheads="1"/>
              </p:cNvSpPr>
              <p:nvPr/>
            </p:nvSpPr>
            <p:spPr bwMode="auto">
              <a:xfrm>
                <a:off x="4444" y="1802"/>
                <a:ext cx="166"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29" name="Rectangle 128"/>
              <p:cNvSpPr>
                <a:spLocks noChangeArrowheads="1"/>
              </p:cNvSpPr>
              <p:nvPr/>
            </p:nvSpPr>
            <p:spPr bwMode="auto">
              <a:xfrm>
                <a:off x="4610" y="1802"/>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30" name="Rectangle 129"/>
              <p:cNvSpPr>
                <a:spLocks noChangeArrowheads="1"/>
              </p:cNvSpPr>
              <p:nvPr/>
            </p:nvSpPr>
            <p:spPr bwMode="auto">
              <a:xfrm>
                <a:off x="4780" y="1802"/>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31" name="Rectangle 130"/>
              <p:cNvSpPr>
                <a:spLocks noChangeArrowheads="1"/>
              </p:cNvSpPr>
              <p:nvPr/>
            </p:nvSpPr>
            <p:spPr bwMode="auto">
              <a:xfrm>
                <a:off x="4950" y="1802"/>
                <a:ext cx="169"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32" name="Rectangle 131"/>
              <p:cNvSpPr>
                <a:spLocks noChangeArrowheads="1"/>
              </p:cNvSpPr>
              <p:nvPr/>
            </p:nvSpPr>
            <p:spPr bwMode="auto">
              <a:xfrm>
                <a:off x="4440" y="1954"/>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33" name="Rectangle 132"/>
              <p:cNvSpPr>
                <a:spLocks noChangeArrowheads="1"/>
              </p:cNvSpPr>
              <p:nvPr/>
            </p:nvSpPr>
            <p:spPr bwMode="auto">
              <a:xfrm>
                <a:off x="4610" y="1954"/>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34" name="Rectangle 133"/>
              <p:cNvSpPr>
                <a:spLocks noChangeArrowheads="1"/>
              </p:cNvSpPr>
              <p:nvPr/>
            </p:nvSpPr>
            <p:spPr bwMode="auto">
              <a:xfrm>
                <a:off x="4780" y="1954"/>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35" name="Rectangle 134"/>
              <p:cNvSpPr>
                <a:spLocks noChangeArrowheads="1"/>
              </p:cNvSpPr>
              <p:nvPr/>
            </p:nvSpPr>
            <p:spPr bwMode="auto">
              <a:xfrm>
                <a:off x="4950" y="1954"/>
                <a:ext cx="169"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36" name="Rectangle 135"/>
              <p:cNvSpPr>
                <a:spLocks noChangeArrowheads="1"/>
              </p:cNvSpPr>
              <p:nvPr/>
            </p:nvSpPr>
            <p:spPr bwMode="auto">
              <a:xfrm>
                <a:off x="5119" y="1954"/>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37" name="Oval 136"/>
              <p:cNvSpPr>
                <a:spLocks noChangeArrowheads="1"/>
              </p:cNvSpPr>
              <p:nvPr/>
            </p:nvSpPr>
            <p:spPr bwMode="auto">
              <a:xfrm>
                <a:off x="4122" y="1669"/>
                <a:ext cx="130" cy="104"/>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8" name="Oval 137"/>
              <p:cNvSpPr>
                <a:spLocks noChangeArrowheads="1"/>
              </p:cNvSpPr>
              <p:nvPr/>
            </p:nvSpPr>
            <p:spPr bwMode="auto">
              <a:xfrm>
                <a:off x="4122" y="1669"/>
                <a:ext cx="130" cy="104"/>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9" name="Rectangle 138"/>
              <p:cNvSpPr>
                <a:spLocks noChangeArrowheads="1"/>
              </p:cNvSpPr>
              <p:nvPr/>
            </p:nvSpPr>
            <p:spPr bwMode="auto">
              <a:xfrm>
                <a:off x="4166" y="1692"/>
                <a:ext cx="98"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240" name="Oval 139"/>
              <p:cNvSpPr>
                <a:spLocks noChangeArrowheads="1"/>
              </p:cNvSpPr>
              <p:nvPr/>
            </p:nvSpPr>
            <p:spPr bwMode="auto">
              <a:xfrm>
                <a:off x="4296" y="1824"/>
                <a:ext cx="130" cy="10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1" name="Oval 140"/>
              <p:cNvSpPr>
                <a:spLocks noChangeArrowheads="1"/>
              </p:cNvSpPr>
              <p:nvPr/>
            </p:nvSpPr>
            <p:spPr bwMode="auto">
              <a:xfrm>
                <a:off x="4296" y="1824"/>
                <a:ext cx="130" cy="10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2" name="Rectangle 141"/>
              <p:cNvSpPr>
                <a:spLocks noChangeArrowheads="1"/>
              </p:cNvSpPr>
              <p:nvPr/>
            </p:nvSpPr>
            <p:spPr bwMode="auto">
              <a:xfrm>
                <a:off x="4339" y="1847"/>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243" name="Oval 142"/>
              <p:cNvSpPr>
                <a:spLocks noChangeArrowheads="1"/>
              </p:cNvSpPr>
              <p:nvPr/>
            </p:nvSpPr>
            <p:spPr bwMode="auto">
              <a:xfrm>
                <a:off x="4458" y="1979"/>
                <a:ext cx="127" cy="10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4" name="Oval 143"/>
              <p:cNvSpPr>
                <a:spLocks noChangeArrowheads="1"/>
              </p:cNvSpPr>
              <p:nvPr/>
            </p:nvSpPr>
            <p:spPr bwMode="auto">
              <a:xfrm>
                <a:off x="4458" y="1979"/>
                <a:ext cx="127" cy="10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5" name="Rectangle 144"/>
              <p:cNvSpPr>
                <a:spLocks noChangeArrowheads="1"/>
              </p:cNvSpPr>
              <p:nvPr/>
            </p:nvSpPr>
            <p:spPr bwMode="auto">
              <a:xfrm>
                <a:off x="4500" y="2002"/>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246" name="Rectangle 145"/>
              <p:cNvSpPr>
                <a:spLocks noChangeArrowheads="1"/>
              </p:cNvSpPr>
              <p:nvPr/>
            </p:nvSpPr>
            <p:spPr bwMode="auto">
              <a:xfrm>
                <a:off x="4614" y="2106"/>
                <a:ext cx="169" cy="151"/>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47" name="Rectangle 146"/>
              <p:cNvSpPr>
                <a:spLocks noChangeArrowheads="1"/>
              </p:cNvSpPr>
              <p:nvPr/>
            </p:nvSpPr>
            <p:spPr bwMode="auto">
              <a:xfrm>
                <a:off x="4783" y="2106"/>
                <a:ext cx="170" cy="151"/>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48" name="Rectangle 147"/>
              <p:cNvSpPr>
                <a:spLocks noChangeArrowheads="1"/>
              </p:cNvSpPr>
              <p:nvPr/>
            </p:nvSpPr>
            <p:spPr bwMode="auto">
              <a:xfrm>
                <a:off x="4953" y="2106"/>
                <a:ext cx="170" cy="151"/>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49" name="Rectangle 148"/>
              <p:cNvSpPr>
                <a:spLocks noChangeArrowheads="1"/>
              </p:cNvSpPr>
              <p:nvPr/>
            </p:nvSpPr>
            <p:spPr bwMode="auto">
              <a:xfrm>
                <a:off x="5123" y="2106"/>
                <a:ext cx="170" cy="151"/>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50" name="Rectangle 149"/>
              <p:cNvSpPr>
                <a:spLocks noChangeArrowheads="1"/>
              </p:cNvSpPr>
              <p:nvPr/>
            </p:nvSpPr>
            <p:spPr bwMode="auto">
              <a:xfrm>
                <a:off x="5293" y="2106"/>
                <a:ext cx="166" cy="151"/>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51" name="Rectangle 150"/>
              <p:cNvSpPr>
                <a:spLocks noChangeArrowheads="1"/>
              </p:cNvSpPr>
              <p:nvPr/>
            </p:nvSpPr>
            <p:spPr bwMode="auto">
              <a:xfrm>
                <a:off x="4783" y="2257"/>
                <a:ext cx="167"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52" name="Rectangle 151"/>
              <p:cNvSpPr>
                <a:spLocks noChangeArrowheads="1"/>
              </p:cNvSpPr>
              <p:nvPr/>
            </p:nvSpPr>
            <p:spPr bwMode="auto">
              <a:xfrm>
                <a:off x="4953" y="2257"/>
                <a:ext cx="166"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53" name="Rectangle 152"/>
              <p:cNvSpPr>
                <a:spLocks noChangeArrowheads="1"/>
              </p:cNvSpPr>
              <p:nvPr/>
            </p:nvSpPr>
            <p:spPr bwMode="auto">
              <a:xfrm>
                <a:off x="5119" y="2257"/>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54" name="Rectangle 153"/>
              <p:cNvSpPr>
                <a:spLocks noChangeArrowheads="1"/>
              </p:cNvSpPr>
              <p:nvPr/>
            </p:nvSpPr>
            <p:spPr bwMode="auto">
              <a:xfrm>
                <a:off x="5289" y="2257"/>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55" name="Rectangle 154"/>
              <p:cNvSpPr>
                <a:spLocks noChangeArrowheads="1"/>
              </p:cNvSpPr>
              <p:nvPr/>
            </p:nvSpPr>
            <p:spPr bwMode="auto">
              <a:xfrm>
                <a:off x="5459" y="2257"/>
                <a:ext cx="170" cy="152"/>
              </a:xfrm>
              <a:prstGeom prst="rect">
                <a:avLst/>
              </a:prstGeom>
              <a:solidFill>
                <a:srgbClr val="67BE97"/>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56" name="Oval 155"/>
              <p:cNvSpPr>
                <a:spLocks noChangeArrowheads="1"/>
              </p:cNvSpPr>
              <p:nvPr/>
            </p:nvSpPr>
            <p:spPr bwMode="auto">
              <a:xfrm>
                <a:off x="4635" y="2127"/>
                <a:ext cx="130" cy="109"/>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7" name="Oval 156"/>
              <p:cNvSpPr>
                <a:spLocks noChangeArrowheads="1"/>
              </p:cNvSpPr>
              <p:nvPr/>
            </p:nvSpPr>
            <p:spPr bwMode="auto">
              <a:xfrm>
                <a:off x="4635" y="2127"/>
                <a:ext cx="130" cy="10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8" name="Rectangle 157"/>
              <p:cNvSpPr>
                <a:spLocks noChangeArrowheads="1"/>
              </p:cNvSpPr>
              <p:nvPr/>
            </p:nvSpPr>
            <p:spPr bwMode="auto">
              <a:xfrm>
                <a:off x="4680" y="2150"/>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259" name="Oval 158"/>
              <p:cNvSpPr>
                <a:spLocks noChangeArrowheads="1"/>
              </p:cNvSpPr>
              <p:nvPr/>
            </p:nvSpPr>
            <p:spPr bwMode="auto">
              <a:xfrm>
                <a:off x="4798" y="2283"/>
                <a:ext cx="130" cy="10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0" name="Oval 159"/>
              <p:cNvSpPr>
                <a:spLocks noChangeArrowheads="1"/>
              </p:cNvSpPr>
              <p:nvPr/>
            </p:nvSpPr>
            <p:spPr bwMode="auto">
              <a:xfrm>
                <a:off x="4798" y="2283"/>
                <a:ext cx="130" cy="10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1" name="Rectangle 160"/>
              <p:cNvSpPr>
                <a:spLocks noChangeArrowheads="1"/>
              </p:cNvSpPr>
              <p:nvPr/>
            </p:nvSpPr>
            <p:spPr bwMode="auto">
              <a:xfrm>
                <a:off x="4841" y="2305"/>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262" name="Oval 161"/>
              <p:cNvSpPr>
                <a:spLocks noChangeArrowheads="1"/>
              </p:cNvSpPr>
              <p:nvPr/>
            </p:nvSpPr>
            <p:spPr bwMode="auto">
              <a:xfrm>
                <a:off x="4307" y="1661"/>
                <a:ext cx="130" cy="10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3" name="Oval 162"/>
              <p:cNvSpPr>
                <a:spLocks noChangeArrowheads="1"/>
              </p:cNvSpPr>
              <p:nvPr/>
            </p:nvSpPr>
            <p:spPr bwMode="auto">
              <a:xfrm>
                <a:off x="4307" y="1661"/>
                <a:ext cx="130" cy="10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4" name="Rectangle 163"/>
              <p:cNvSpPr>
                <a:spLocks noChangeArrowheads="1"/>
              </p:cNvSpPr>
              <p:nvPr/>
            </p:nvSpPr>
            <p:spPr bwMode="auto">
              <a:xfrm>
                <a:off x="4350" y="1683"/>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265" name="Oval 164"/>
              <p:cNvSpPr>
                <a:spLocks noChangeArrowheads="1"/>
              </p:cNvSpPr>
              <p:nvPr/>
            </p:nvSpPr>
            <p:spPr bwMode="auto">
              <a:xfrm>
                <a:off x="4628" y="1979"/>
                <a:ext cx="130" cy="109"/>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6" name="Oval 165"/>
              <p:cNvSpPr>
                <a:spLocks noChangeArrowheads="1"/>
              </p:cNvSpPr>
              <p:nvPr/>
            </p:nvSpPr>
            <p:spPr bwMode="auto">
              <a:xfrm>
                <a:off x="4628" y="1979"/>
                <a:ext cx="130" cy="10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7" name="Rectangle 166"/>
              <p:cNvSpPr>
                <a:spLocks noChangeArrowheads="1"/>
              </p:cNvSpPr>
              <p:nvPr/>
            </p:nvSpPr>
            <p:spPr bwMode="auto">
              <a:xfrm>
                <a:off x="4672" y="2002"/>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268" name="Oval 167"/>
              <p:cNvSpPr>
                <a:spLocks noChangeArrowheads="1"/>
              </p:cNvSpPr>
              <p:nvPr/>
            </p:nvSpPr>
            <p:spPr bwMode="auto">
              <a:xfrm>
                <a:off x="4798" y="2120"/>
                <a:ext cx="130" cy="109"/>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9" name="Oval 168"/>
              <p:cNvSpPr>
                <a:spLocks noChangeArrowheads="1"/>
              </p:cNvSpPr>
              <p:nvPr/>
            </p:nvSpPr>
            <p:spPr bwMode="auto">
              <a:xfrm>
                <a:off x="4798" y="2120"/>
                <a:ext cx="130" cy="10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0" name="Rectangle 169"/>
              <p:cNvSpPr>
                <a:spLocks noChangeArrowheads="1"/>
              </p:cNvSpPr>
              <p:nvPr/>
            </p:nvSpPr>
            <p:spPr bwMode="auto">
              <a:xfrm>
                <a:off x="4842" y="2144"/>
                <a:ext cx="99"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271" name="Oval 170"/>
              <p:cNvSpPr>
                <a:spLocks noChangeArrowheads="1"/>
              </p:cNvSpPr>
              <p:nvPr/>
            </p:nvSpPr>
            <p:spPr bwMode="auto">
              <a:xfrm>
                <a:off x="4975" y="2290"/>
                <a:ext cx="126" cy="10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2" name="Oval 171"/>
              <p:cNvSpPr>
                <a:spLocks noChangeArrowheads="1"/>
              </p:cNvSpPr>
              <p:nvPr/>
            </p:nvSpPr>
            <p:spPr bwMode="auto">
              <a:xfrm>
                <a:off x="4975" y="2290"/>
                <a:ext cx="126" cy="10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3" name="Rectangle 172"/>
              <p:cNvSpPr>
                <a:spLocks noChangeArrowheads="1"/>
              </p:cNvSpPr>
              <p:nvPr/>
            </p:nvSpPr>
            <p:spPr bwMode="auto">
              <a:xfrm>
                <a:off x="5017" y="2311"/>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274" name="Oval 173"/>
              <p:cNvSpPr>
                <a:spLocks noChangeArrowheads="1"/>
              </p:cNvSpPr>
              <p:nvPr/>
            </p:nvSpPr>
            <p:spPr bwMode="auto">
              <a:xfrm>
                <a:off x="4097" y="1401"/>
                <a:ext cx="148" cy="12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5" name="Oval 174"/>
              <p:cNvSpPr>
                <a:spLocks noChangeArrowheads="1"/>
              </p:cNvSpPr>
              <p:nvPr/>
            </p:nvSpPr>
            <p:spPr bwMode="auto">
              <a:xfrm>
                <a:off x="4097" y="1401"/>
                <a:ext cx="148" cy="12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6" name="Rectangle 175"/>
              <p:cNvSpPr>
                <a:spLocks noChangeArrowheads="1"/>
              </p:cNvSpPr>
              <p:nvPr/>
            </p:nvSpPr>
            <p:spPr bwMode="auto">
              <a:xfrm>
                <a:off x="4156" y="1419"/>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1</a:t>
                </a:r>
                <a:endParaRPr kumimoji="0" lang="en-US" sz="1000" b="0" i="0" u="none" strike="noStrike" cap="none" normalizeH="0" baseline="0" dirty="0" smtClean="0">
                  <a:ln>
                    <a:noFill/>
                  </a:ln>
                  <a:solidFill>
                    <a:schemeClr val="tx1"/>
                  </a:solidFill>
                  <a:effectLst/>
                  <a:latin typeface="Arial" pitchFamily="34" charset="0"/>
                </a:endParaRPr>
              </a:p>
            </p:txBody>
          </p:sp>
          <p:sp>
            <p:nvSpPr>
              <p:cNvPr id="5277" name="Oval 176"/>
              <p:cNvSpPr>
                <a:spLocks noChangeArrowheads="1"/>
              </p:cNvSpPr>
              <p:nvPr/>
            </p:nvSpPr>
            <p:spPr bwMode="auto">
              <a:xfrm>
                <a:off x="4274" y="1401"/>
                <a:ext cx="148" cy="12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8" name="Oval 177"/>
              <p:cNvSpPr>
                <a:spLocks noChangeArrowheads="1"/>
              </p:cNvSpPr>
              <p:nvPr/>
            </p:nvSpPr>
            <p:spPr bwMode="auto">
              <a:xfrm>
                <a:off x="4274" y="1401"/>
                <a:ext cx="148" cy="12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9" name="Rectangle 178"/>
              <p:cNvSpPr>
                <a:spLocks noChangeArrowheads="1"/>
              </p:cNvSpPr>
              <p:nvPr/>
            </p:nvSpPr>
            <p:spPr bwMode="auto">
              <a:xfrm>
                <a:off x="4326" y="1417"/>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2</a:t>
                </a:r>
                <a:endParaRPr kumimoji="0" lang="en-US" sz="1000" b="0" i="0" u="none" strike="noStrike" cap="none" normalizeH="0" baseline="0" dirty="0" smtClean="0">
                  <a:ln>
                    <a:noFill/>
                  </a:ln>
                  <a:solidFill>
                    <a:schemeClr val="tx1"/>
                  </a:solidFill>
                  <a:effectLst/>
                  <a:latin typeface="Arial" pitchFamily="34" charset="0"/>
                </a:endParaRPr>
              </a:p>
            </p:txBody>
          </p:sp>
          <p:sp>
            <p:nvSpPr>
              <p:cNvPr id="5280" name="Oval 179"/>
              <p:cNvSpPr>
                <a:spLocks noChangeArrowheads="1"/>
              </p:cNvSpPr>
              <p:nvPr/>
            </p:nvSpPr>
            <p:spPr bwMode="auto">
              <a:xfrm>
                <a:off x="4448" y="1401"/>
                <a:ext cx="148" cy="12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1" name="Oval 180"/>
              <p:cNvSpPr>
                <a:spLocks noChangeArrowheads="1"/>
              </p:cNvSpPr>
              <p:nvPr/>
            </p:nvSpPr>
            <p:spPr bwMode="auto">
              <a:xfrm>
                <a:off x="4448" y="1401"/>
                <a:ext cx="148" cy="12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2" name="Rectangle 181"/>
              <p:cNvSpPr>
                <a:spLocks noChangeArrowheads="1"/>
              </p:cNvSpPr>
              <p:nvPr/>
            </p:nvSpPr>
            <p:spPr bwMode="auto">
              <a:xfrm>
                <a:off x="4501" y="1417"/>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3</a:t>
                </a:r>
                <a:endParaRPr kumimoji="0" lang="en-US" sz="1000" b="0" i="0" u="none" strike="noStrike" cap="none" normalizeH="0" baseline="0" dirty="0" smtClean="0">
                  <a:ln>
                    <a:noFill/>
                  </a:ln>
                  <a:solidFill>
                    <a:schemeClr val="tx1"/>
                  </a:solidFill>
                  <a:effectLst/>
                  <a:latin typeface="Arial" pitchFamily="34" charset="0"/>
                </a:endParaRPr>
              </a:p>
            </p:txBody>
          </p:sp>
          <p:sp>
            <p:nvSpPr>
              <p:cNvPr id="5283" name="Oval 182"/>
              <p:cNvSpPr>
                <a:spLocks noChangeArrowheads="1"/>
              </p:cNvSpPr>
              <p:nvPr/>
            </p:nvSpPr>
            <p:spPr bwMode="auto">
              <a:xfrm>
                <a:off x="4617" y="1398"/>
                <a:ext cx="152" cy="126"/>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4" name="Oval 183"/>
              <p:cNvSpPr>
                <a:spLocks noChangeArrowheads="1"/>
              </p:cNvSpPr>
              <p:nvPr/>
            </p:nvSpPr>
            <p:spPr bwMode="auto">
              <a:xfrm>
                <a:off x="4617" y="1398"/>
                <a:ext cx="152" cy="12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5" name="Rectangle 184"/>
              <p:cNvSpPr>
                <a:spLocks noChangeArrowheads="1"/>
              </p:cNvSpPr>
              <p:nvPr/>
            </p:nvSpPr>
            <p:spPr bwMode="auto">
              <a:xfrm>
                <a:off x="4676" y="1416"/>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4</a:t>
                </a:r>
                <a:endParaRPr kumimoji="0" lang="en-US" sz="1000" b="0" i="0" u="none" strike="noStrike" cap="none" normalizeH="0" baseline="0" dirty="0" smtClean="0">
                  <a:ln>
                    <a:noFill/>
                  </a:ln>
                  <a:solidFill>
                    <a:schemeClr val="tx1"/>
                  </a:solidFill>
                  <a:effectLst/>
                  <a:latin typeface="Arial" pitchFamily="34" charset="0"/>
                </a:endParaRPr>
              </a:p>
            </p:txBody>
          </p:sp>
          <p:sp>
            <p:nvSpPr>
              <p:cNvPr id="5286" name="Oval 185"/>
              <p:cNvSpPr>
                <a:spLocks noChangeArrowheads="1"/>
              </p:cNvSpPr>
              <p:nvPr/>
            </p:nvSpPr>
            <p:spPr bwMode="auto">
              <a:xfrm>
                <a:off x="4798" y="1398"/>
                <a:ext cx="148" cy="126"/>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7" name="Oval 186"/>
              <p:cNvSpPr>
                <a:spLocks noChangeArrowheads="1"/>
              </p:cNvSpPr>
              <p:nvPr/>
            </p:nvSpPr>
            <p:spPr bwMode="auto">
              <a:xfrm>
                <a:off x="4798" y="1398"/>
                <a:ext cx="148" cy="12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8" name="Rectangle 187"/>
              <p:cNvSpPr>
                <a:spLocks noChangeArrowheads="1"/>
              </p:cNvSpPr>
              <p:nvPr/>
            </p:nvSpPr>
            <p:spPr bwMode="auto">
              <a:xfrm>
                <a:off x="4849" y="1419"/>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5</a:t>
                </a:r>
                <a:endParaRPr kumimoji="0" lang="en-US" sz="1000" b="0" i="0" u="none" strike="noStrike" cap="none" normalizeH="0" baseline="0" dirty="0" smtClean="0">
                  <a:ln>
                    <a:noFill/>
                  </a:ln>
                  <a:solidFill>
                    <a:schemeClr val="tx1"/>
                  </a:solidFill>
                  <a:effectLst/>
                  <a:latin typeface="Arial" pitchFamily="34" charset="0"/>
                </a:endParaRPr>
              </a:p>
            </p:txBody>
          </p:sp>
          <p:sp>
            <p:nvSpPr>
              <p:cNvPr id="5289" name="Oval 188"/>
              <p:cNvSpPr>
                <a:spLocks noChangeArrowheads="1"/>
              </p:cNvSpPr>
              <p:nvPr/>
            </p:nvSpPr>
            <p:spPr bwMode="auto">
              <a:xfrm>
                <a:off x="4968" y="1398"/>
                <a:ext cx="151" cy="126"/>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0" name="Oval 189"/>
              <p:cNvSpPr>
                <a:spLocks noChangeArrowheads="1"/>
              </p:cNvSpPr>
              <p:nvPr/>
            </p:nvSpPr>
            <p:spPr bwMode="auto">
              <a:xfrm>
                <a:off x="4968" y="1398"/>
                <a:ext cx="151" cy="12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1" name="Rectangle 190"/>
              <p:cNvSpPr>
                <a:spLocks noChangeArrowheads="1"/>
              </p:cNvSpPr>
              <p:nvPr/>
            </p:nvSpPr>
            <p:spPr bwMode="auto">
              <a:xfrm>
                <a:off x="5016" y="1415"/>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6</a:t>
                </a:r>
                <a:endParaRPr kumimoji="0" lang="en-US" sz="1000" b="0" i="0" u="none" strike="noStrike" cap="none" normalizeH="0" baseline="0" dirty="0" smtClean="0">
                  <a:ln>
                    <a:noFill/>
                  </a:ln>
                  <a:solidFill>
                    <a:schemeClr val="tx1"/>
                  </a:solidFill>
                  <a:effectLst/>
                  <a:latin typeface="Arial" pitchFamily="34" charset="0"/>
                </a:endParaRPr>
              </a:p>
            </p:txBody>
          </p:sp>
          <p:sp>
            <p:nvSpPr>
              <p:cNvPr id="5292" name="Oval 191"/>
              <p:cNvSpPr>
                <a:spLocks noChangeArrowheads="1"/>
              </p:cNvSpPr>
              <p:nvPr/>
            </p:nvSpPr>
            <p:spPr bwMode="auto">
              <a:xfrm>
                <a:off x="5145" y="1398"/>
                <a:ext cx="151" cy="126"/>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3" name="Oval 192"/>
              <p:cNvSpPr>
                <a:spLocks noChangeArrowheads="1"/>
              </p:cNvSpPr>
              <p:nvPr/>
            </p:nvSpPr>
            <p:spPr bwMode="auto">
              <a:xfrm>
                <a:off x="5145" y="1398"/>
                <a:ext cx="151" cy="12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4" name="Rectangle 193"/>
              <p:cNvSpPr>
                <a:spLocks noChangeArrowheads="1"/>
              </p:cNvSpPr>
              <p:nvPr/>
            </p:nvSpPr>
            <p:spPr bwMode="auto">
              <a:xfrm>
                <a:off x="5190" y="1420"/>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7</a:t>
                </a:r>
                <a:endParaRPr kumimoji="0" lang="en-US" sz="1000" b="0" i="0" u="none" strike="noStrike" cap="none" normalizeH="0" baseline="0" dirty="0" smtClean="0">
                  <a:ln>
                    <a:noFill/>
                  </a:ln>
                  <a:solidFill>
                    <a:schemeClr val="tx1"/>
                  </a:solidFill>
                  <a:effectLst/>
                  <a:latin typeface="Arial" pitchFamily="34" charset="0"/>
                </a:endParaRPr>
              </a:p>
            </p:txBody>
          </p:sp>
          <p:sp>
            <p:nvSpPr>
              <p:cNvPr id="5295" name="Oval 194"/>
              <p:cNvSpPr>
                <a:spLocks noChangeArrowheads="1"/>
              </p:cNvSpPr>
              <p:nvPr/>
            </p:nvSpPr>
            <p:spPr bwMode="auto">
              <a:xfrm>
                <a:off x="5325" y="1398"/>
                <a:ext cx="148" cy="126"/>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6" name="Oval 195"/>
              <p:cNvSpPr>
                <a:spLocks noChangeArrowheads="1"/>
              </p:cNvSpPr>
              <p:nvPr/>
            </p:nvSpPr>
            <p:spPr bwMode="auto">
              <a:xfrm>
                <a:off x="5325" y="1398"/>
                <a:ext cx="148" cy="12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7" name="Rectangle 196"/>
              <p:cNvSpPr>
                <a:spLocks noChangeArrowheads="1"/>
              </p:cNvSpPr>
              <p:nvPr/>
            </p:nvSpPr>
            <p:spPr bwMode="auto">
              <a:xfrm>
                <a:off x="5379" y="1419"/>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8</a:t>
                </a:r>
                <a:endParaRPr kumimoji="0" lang="en-US" sz="1000" b="0" i="0" u="none" strike="noStrike" cap="none" normalizeH="0" baseline="0" dirty="0" smtClean="0">
                  <a:ln>
                    <a:noFill/>
                  </a:ln>
                  <a:solidFill>
                    <a:schemeClr val="tx1"/>
                  </a:solidFill>
                  <a:effectLst/>
                  <a:latin typeface="Arial" pitchFamily="34" charset="0"/>
                </a:endParaRPr>
              </a:p>
            </p:txBody>
          </p:sp>
          <p:sp>
            <p:nvSpPr>
              <p:cNvPr id="5298" name="Oval 197"/>
              <p:cNvSpPr>
                <a:spLocks noChangeArrowheads="1"/>
              </p:cNvSpPr>
              <p:nvPr/>
            </p:nvSpPr>
            <p:spPr bwMode="auto">
              <a:xfrm>
                <a:off x="5495" y="1398"/>
                <a:ext cx="152" cy="126"/>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9" name="Oval 198"/>
              <p:cNvSpPr>
                <a:spLocks noChangeArrowheads="1"/>
              </p:cNvSpPr>
              <p:nvPr/>
            </p:nvSpPr>
            <p:spPr bwMode="auto">
              <a:xfrm>
                <a:off x="5495" y="1398"/>
                <a:ext cx="152" cy="12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0" name="Rectangle 199"/>
              <p:cNvSpPr>
                <a:spLocks noChangeArrowheads="1"/>
              </p:cNvSpPr>
              <p:nvPr/>
            </p:nvSpPr>
            <p:spPr bwMode="auto">
              <a:xfrm>
                <a:off x="5556" y="1415"/>
                <a:ext cx="4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9</a:t>
                </a:r>
                <a:endParaRPr kumimoji="0" lang="en-US" sz="1000" b="0" i="0" u="none" strike="noStrike" cap="none" normalizeH="0" baseline="0" dirty="0" smtClean="0">
                  <a:ln>
                    <a:noFill/>
                  </a:ln>
                  <a:solidFill>
                    <a:schemeClr val="tx1"/>
                  </a:solidFill>
                  <a:effectLst/>
                  <a:latin typeface="Arial" pitchFamily="34" charset="0"/>
                </a:endParaRPr>
              </a:p>
            </p:txBody>
          </p:sp>
          <p:sp>
            <p:nvSpPr>
              <p:cNvPr id="5301" name="Freeform 200"/>
              <p:cNvSpPr>
                <a:spLocks/>
              </p:cNvSpPr>
              <p:nvPr/>
            </p:nvSpPr>
            <p:spPr bwMode="auto">
              <a:xfrm>
                <a:off x="4097" y="1260"/>
                <a:ext cx="1467" cy="98"/>
              </a:xfrm>
              <a:custGeom>
                <a:avLst/>
                <a:gdLst>
                  <a:gd name="T0" fmla="*/ 0 w 406"/>
                  <a:gd name="T1" fmla="*/ 24 h 27"/>
                  <a:gd name="T2" fmla="*/ 18 w 406"/>
                  <a:gd name="T3" fmla="*/ 14 h 27"/>
                  <a:gd name="T4" fmla="*/ 176 w 406"/>
                  <a:gd name="T5" fmla="*/ 14 h 27"/>
                  <a:gd name="T6" fmla="*/ 200 w 406"/>
                  <a:gd name="T7" fmla="*/ 0 h 27"/>
                  <a:gd name="T8" fmla="*/ 219 w 406"/>
                  <a:gd name="T9" fmla="*/ 15 h 27"/>
                  <a:gd name="T10" fmla="*/ 392 w 406"/>
                  <a:gd name="T11" fmla="*/ 15 h 27"/>
                  <a:gd name="T12" fmla="*/ 406 w 40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06" h="27">
                    <a:moveTo>
                      <a:pt x="0" y="24"/>
                    </a:moveTo>
                    <a:lnTo>
                      <a:pt x="18" y="14"/>
                    </a:lnTo>
                    <a:lnTo>
                      <a:pt x="176" y="14"/>
                    </a:lnTo>
                    <a:lnTo>
                      <a:pt x="200" y="0"/>
                    </a:lnTo>
                    <a:lnTo>
                      <a:pt x="219" y="15"/>
                    </a:lnTo>
                    <a:lnTo>
                      <a:pt x="392" y="15"/>
                    </a:lnTo>
                    <a:lnTo>
                      <a:pt x="406" y="27"/>
                    </a:lnTo>
                  </a:path>
                </a:pathLst>
              </a:custGeom>
              <a:noFill/>
              <a:ln w="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2" name="Rectangle 201"/>
              <p:cNvSpPr>
                <a:spLocks noChangeArrowheads="1"/>
              </p:cNvSpPr>
              <p:nvPr/>
            </p:nvSpPr>
            <p:spPr bwMode="auto">
              <a:xfrm>
                <a:off x="4436" y="1142"/>
                <a:ext cx="80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Clock cycles</a:t>
                </a:r>
                <a:endParaRPr kumimoji="0" lang="en-US" sz="1800" b="0" i="0" u="none" strike="noStrike" cap="none" normalizeH="0" baseline="0" smtClean="0">
                  <a:ln>
                    <a:noFill/>
                  </a:ln>
                  <a:solidFill>
                    <a:schemeClr val="tx1"/>
                  </a:solidFill>
                  <a:effectLst/>
                  <a:latin typeface="Arial" pitchFamily="34" charset="0"/>
                </a:endParaRPr>
              </a:p>
            </p:txBody>
          </p:sp>
          <p:sp>
            <p:nvSpPr>
              <p:cNvPr id="5303" name="Oval 202"/>
              <p:cNvSpPr>
                <a:spLocks noChangeArrowheads="1"/>
              </p:cNvSpPr>
              <p:nvPr/>
            </p:nvSpPr>
            <p:spPr bwMode="auto">
              <a:xfrm>
                <a:off x="4473" y="1828"/>
                <a:ext cx="130" cy="10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4" name="Oval 203"/>
              <p:cNvSpPr>
                <a:spLocks noChangeArrowheads="1"/>
              </p:cNvSpPr>
              <p:nvPr/>
            </p:nvSpPr>
            <p:spPr bwMode="auto">
              <a:xfrm>
                <a:off x="4473" y="1828"/>
                <a:ext cx="130" cy="10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5" name="Rectangle 204"/>
              <p:cNvSpPr>
                <a:spLocks noChangeArrowheads="1"/>
              </p:cNvSpPr>
              <p:nvPr/>
            </p:nvSpPr>
            <p:spPr bwMode="auto">
              <a:xfrm>
                <a:off x="4516" y="1850"/>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306" name="Rectangle 205"/>
              <p:cNvSpPr>
                <a:spLocks noChangeArrowheads="1"/>
              </p:cNvSpPr>
              <p:nvPr/>
            </p:nvSpPr>
            <p:spPr bwMode="auto">
              <a:xfrm>
                <a:off x="3161" y="2458"/>
                <a:ext cx="26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219" name="Rectangle 199"/>
              <p:cNvSpPr>
                <a:spLocks noChangeArrowheads="1"/>
              </p:cNvSpPr>
              <p:nvPr/>
            </p:nvSpPr>
            <p:spPr bwMode="auto">
              <a:xfrm>
                <a:off x="5550" y="1415"/>
                <a:ext cx="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endParaRPr>
              </a:p>
            </p:txBody>
          </p:sp>
          <p:sp>
            <p:nvSpPr>
              <p:cNvPr id="220" name="Rectangle 196"/>
              <p:cNvSpPr>
                <a:spLocks noChangeArrowheads="1"/>
              </p:cNvSpPr>
              <p:nvPr/>
            </p:nvSpPr>
            <p:spPr bwMode="auto">
              <a:xfrm>
                <a:off x="5379" y="1415"/>
                <a:ext cx="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endParaRPr>
              </a:p>
            </p:txBody>
          </p:sp>
          <p:sp>
            <p:nvSpPr>
              <p:cNvPr id="221" name="Rectangle 193"/>
              <p:cNvSpPr>
                <a:spLocks noChangeArrowheads="1"/>
              </p:cNvSpPr>
              <p:nvPr/>
            </p:nvSpPr>
            <p:spPr bwMode="auto">
              <a:xfrm>
                <a:off x="5198" y="1416"/>
                <a:ext cx="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endParaRPr>
              </a:p>
            </p:txBody>
          </p:sp>
          <p:sp>
            <p:nvSpPr>
              <p:cNvPr id="222" name="Rectangle 190"/>
              <p:cNvSpPr>
                <a:spLocks noChangeArrowheads="1"/>
              </p:cNvSpPr>
              <p:nvPr/>
            </p:nvSpPr>
            <p:spPr bwMode="auto">
              <a:xfrm>
                <a:off x="5021" y="1415"/>
                <a:ext cx="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endParaRPr>
              </a:p>
            </p:txBody>
          </p:sp>
          <p:sp>
            <p:nvSpPr>
              <p:cNvPr id="223" name="Rectangle 187"/>
              <p:cNvSpPr>
                <a:spLocks noChangeArrowheads="1"/>
              </p:cNvSpPr>
              <p:nvPr/>
            </p:nvSpPr>
            <p:spPr bwMode="auto">
              <a:xfrm>
                <a:off x="4852" y="1415"/>
                <a:ext cx="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endParaRPr>
              </a:p>
            </p:txBody>
          </p:sp>
        </p:grpSp>
        <p:sp>
          <p:nvSpPr>
            <p:cNvPr id="10" name="Rectangle 207"/>
            <p:cNvSpPr>
              <a:spLocks noChangeArrowheads="1"/>
            </p:cNvSpPr>
            <p:nvPr/>
          </p:nvSpPr>
          <p:spPr bwMode="auto">
            <a:xfrm>
              <a:off x="5026" y="2456"/>
              <a:ext cx="2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11" name="Oval 208"/>
            <p:cNvSpPr>
              <a:spLocks noChangeArrowheads="1"/>
            </p:cNvSpPr>
            <p:nvPr/>
          </p:nvSpPr>
          <p:spPr bwMode="auto">
            <a:xfrm>
              <a:off x="3107" y="1831"/>
              <a:ext cx="127" cy="10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Oval 209"/>
            <p:cNvSpPr>
              <a:spLocks noChangeArrowheads="1"/>
            </p:cNvSpPr>
            <p:nvPr/>
          </p:nvSpPr>
          <p:spPr bwMode="auto">
            <a:xfrm>
              <a:off x="3107" y="1831"/>
              <a:ext cx="127" cy="10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210"/>
            <p:cNvSpPr>
              <a:spLocks noChangeArrowheads="1"/>
            </p:cNvSpPr>
            <p:nvPr/>
          </p:nvSpPr>
          <p:spPr bwMode="auto">
            <a:xfrm>
              <a:off x="3149" y="1853"/>
              <a:ext cx="9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4" name="Freeform 211"/>
            <p:cNvSpPr>
              <a:spLocks noEditPoints="1"/>
            </p:cNvSpPr>
            <p:nvPr/>
          </p:nvSpPr>
          <p:spPr bwMode="auto">
            <a:xfrm>
              <a:off x="3273" y="1994"/>
              <a:ext cx="163" cy="112"/>
            </a:xfrm>
            <a:custGeom>
              <a:avLst/>
              <a:gdLst>
                <a:gd name="T0" fmla="*/ 17 w 45"/>
                <a:gd name="T1" fmla="*/ 0 h 31"/>
                <a:gd name="T2" fmla="*/ 11 w 45"/>
                <a:gd name="T3" fmla="*/ 2 h 31"/>
                <a:gd name="T4" fmla="*/ 10 w 45"/>
                <a:gd name="T5" fmla="*/ 5 h 31"/>
                <a:gd name="T6" fmla="*/ 10 w 45"/>
                <a:gd name="T7" fmla="*/ 6 h 31"/>
                <a:gd name="T8" fmla="*/ 3 w 45"/>
                <a:gd name="T9" fmla="*/ 8 h 31"/>
                <a:gd name="T10" fmla="*/ 0 w 45"/>
                <a:gd name="T11" fmla="*/ 12 h 31"/>
                <a:gd name="T12" fmla="*/ 1 w 45"/>
                <a:gd name="T13" fmla="*/ 16 h 31"/>
                <a:gd name="T14" fmla="*/ 3 w 45"/>
                <a:gd name="T15" fmla="*/ 18 h 31"/>
                <a:gd name="T16" fmla="*/ 1 w 45"/>
                <a:gd name="T17" fmla="*/ 20 h 31"/>
                <a:gd name="T18" fmla="*/ 2 w 45"/>
                <a:gd name="T19" fmla="*/ 23 h 31"/>
                <a:gd name="T20" fmla="*/ 6 w 45"/>
                <a:gd name="T21" fmla="*/ 26 h 31"/>
                <a:gd name="T22" fmla="*/ 10 w 45"/>
                <a:gd name="T23" fmla="*/ 26 h 31"/>
                <a:gd name="T24" fmla="*/ 12 w 45"/>
                <a:gd name="T25" fmla="*/ 29 h 31"/>
                <a:gd name="T26" fmla="*/ 19 w 45"/>
                <a:gd name="T27" fmla="*/ 30 h 31"/>
                <a:gd name="T28" fmla="*/ 23 w 45"/>
                <a:gd name="T29" fmla="*/ 28 h 31"/>
                <a:gd name="T30" fmla="*/ 24 w 45"/>
                <a:gd name="T31" fmla="*/ 25 h 31"/>
                <a:gd name="T32" fmla="*/ 25 w 45"/>
                <a:gd name="T33" fmla="*/ 25 h 31"/>
                <a:gd name="T34" fmla="*/ 31 w 45"/>
                <a:gd name="T35" fmla="*/ 23 h 31"/>
                <a:gd name="T36" fmla="*/ 33 w 45"/>
                <a:gd name="T37" fmla="*/ 20 h 31"/>
                <a:gd name="T38" fmla="*/ 32 w 45"/>
                <a:gd name="T39" fmla="*/ 17 h 31"/>
                <a:gd name="T40" fmla="*/ 30 w 45"/>
                <a:gd name="T41" fmla="*/ 15 h 31"/>
                <a:gd name="T42" fmla="*/ 30 w 45"/>
                <a:gd name="T43" fmla="*/ 14 h 31"/>
                <a:gd name="T44" fmla="*/ 31 w 45"/>
                <a:gd name="T45" fmla="*/ 10 h 31"/>
                <a:gd name="T46" fmla="*/ 33 w 45"/>
                <a:gd name="T47" fmla="*/ 8 h 31"/>
                <a:gd name="T48" fmla="*/ 32 w 45"/>
                <a:gd name="T49" fmla="*/ 5 h 31"/>
                <a:gd name="T50" fmla="*/ 30 w 45"/>
                <a:gd name="T51" fmla="*/ 6 h 31"/>
                <a:gd name="T52" fmla="*/ 24 w 45"/>
                <a:gd name="T53" fmla="*/ 4 h 31"/>
                <a:gd name="T54" fmla="*/ 21 w 45"/>
                <a:gd name="T55" fmla="*/ 1 h 31"/>
                <a:gd name="T56" fmla="*/ 17 w 45"/>
                <a:gd name="T57" fmla="*/ 0 h 31"/>
                <a:gd name="T58" fmla="*/ 38 w 45"/>
                <a:gd name="T59" fmla="*/ 3 h 31"/>
                <a:gd name="T60" fmla="*/ 38 w 45"/>
                <a:gd name="T61" fmla="*/ 4 h 31"/>
                <a:gd name="T62" fmla="*/ 39 w 45"/>
                <a:gd name="T63" fmla="*/ 5 h 31"/>
                <a:gd name="T64" fmla="*/ 38 w 45"/>
                <a:gd name="T65" fmla="*/ 3 h 31"/>
                <a:gd name="T66" fmla="*/ 38 w 45"/>
                <a:gd name="T67" fmla="*/ 3 h 31"/>
                <a:gd name="T68" fmla="*/ 41 w 45"/>
                <a:gd name="T69" fmla="*/ 3 h 31"/>
                <a:gd name="T70" fmla="*/ 41 w 45"/>
                <a:gd name="T71" fmla="*/ 4 h 31"/>
                <a:gd name="T72" fmla="*/ 41 w 45"/>
                <a:gd name="T73" fmla="*/ 4 h 31"/>
                <a:gd name="T74" fmla="*/ 41 w 45"/>
                <a:gd name="T75" fmla="*/ 3 h 31"/>
                <a:gd name="T76" fmla="*/ 35 w 45"/>
                <a:gd name="T77" fmla="*/ 4 h 31"/>
                <a:gd name="T78" fmla="*/ 34 w 45"/>
                <a:gd name="T79" fmla="*/ 5 h 31"/>
                <a:gd name="T80" fmla="*/ 35 w 45"/>
                <a:gd name="T81" fmla="*/ 6 h 31"/>
                <a:gd name="T82" fmla="*/ 36 w 45"/>
                <a:gd name="T83" fmla="*/ 4 h 31"/>
                <a:gd name="T84" fmla="*/ 35 w 45"/>
                <a:gd name="T85" fmla="*/ 4 h 31"/>
                <a:gd name="T86" fmla="*/ 43 w 45"/>
                <a:gd name="T87" fmla="*/ 4 h 31"/>
                <a:gd name="T88" fmla="*/ 43 w 45"/>
                <a:gd name="T89" fmla="*/ 4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0"/>
                    <a:pt x="11" y="2"/>
                  </a:cubicBezTo>
                  <a:cubicBezTo>
                    <a:pt x="11" y="3"/>
                    <a:pt x="10" y="4"/>
                    <a:pt x="10" y="5"/>
                  </a:cubicBezTo>
                  <a:cubicBezTo>
                    <a:pt x="10" y="5"/>
                    <a:pt x="10" y="6"/>
                    <a:pt x="10" y="6"/>
                  </a:cubicBezTo>
                  <a:cubicBezTo>
                    <a:pt x="7" y="5"/>
                    <a:pt x="5" y="6"/>
                    <a:pt x="3" y="8"/>
                  </a:cubicBezTo>
                  <a:cubicBezTo>
                    <a:pt x="2" y="9"/>
                    <a:pt x="1" y="10"/>
                    <a:pt x="0" y="12"/>
                  </a:cubicBezTo>
                  <a:cubicBezTo>
                    <a:pt x="0" y="13"/>
                    <a:pt x="1" y="15"/>
                    <a:pt x="1" y="16"/>
                  </a:cubicBezTo>
                  <a:cubicBezTo>
                    <a:pt x="2" y="17"/>
                    <a:pt x="2" y="17"/>
                    <a:pt x="3" y="18"/>
                  </a:cubicBezTo>
                  <a:cubicBezTo>
                    <a:pt x="2" y="18"/>
                    <a:pt x="2" y="19"/>
                    <a:pt x="1" y="20"/>
                  </a:cubicBezTo>
                  <a:cubicBezTo>
                    <a:pt x="1" y="21"/>
                    <a:pt x="2" y="23"/>
                    <a:pt x="2" y="23"/>
                  </a:cubicBezTo>
                  <a:cubicBezTo>
                    <a:pt x="3" y="25"/>
                    <a:pt x="5" y="25"/>
                    <a:pt x="6" y="26"/>
                  </a:cubicBezTo>
                  <a:cubicBezTo>
                    <a:pt x="7" y="26"/>
                    <a:pt x="9" y="26"/>
                    <a:pt x="10" y="26"/>
                  </a:cubicBezTo>
                  <a:cubicBezTo>
                    <a:pt x="10" y="27"/>
                    <a:pt x="11" y="28"/>
                    <a:pt x="12" y="29"/>
                  </a:cubicBezTo>
                  <a:cubicBezTo>
                    <a:pt x="14" y="31"/>
                    <a:pt x="17" y="31"/>
                    <a:pt x="19" y="30"/>
                  </a:cubicBezTo>
                  <a:cubicBezTo>
                    <a:pt x="21" y="30"/>
                    <a:pt x="22" y="29"/>
                    <a:pt x="23" y="28"/>
                  </a:cubicBezTo>
                  <a:cubicBezTo>
                    <a:pt x="24" y="27"/>
                    <a:pt x="24" y="26"/>
                    <a:pt x="24" y="25"/>
                  </a:cubicBezTo>
                  <a:cubicBezTo>
                    <a:pt x="24" y="25"/>
                    <a:pt x="24" y="25"/>
                    <a:pt x="25" y="25"/>
                  </a:cubicBezTo>
                  <a:cubicBezTo>
                    <a:pt x="27" y="25"/>
                    <a:pt x="29" y="24"/>
                    <a:pt x="31" y="23"/>
                  </a:cubicBezTo>
                  <a:cubicBezTo>
                    <a:pt x="32" y="22"/>
                    <a:pt x="33" y="21"/>
                    <a:pt x="33" y="20"/>
                  </a:cubicBezTo>
                  <a:cubicBezTo>
                    <a:pt x="33" y="19"/>
                    <a:pt x="33" y="18"/>
                    <a:pt x="32" y="17"/>
                  </a:cubicBezTo>
                  <a:cubicBezTo>
                    <a:pt x="32" y="16"/>
                    <a:pt x="31" y="15"/>
                    <a:pt x="30" y="15"/>
                  </a:cubicBezTo>
                  <a:cubicBezTo>
                    <a:pt x="30" y="14"/>
                    <a:pt x="30" y="14"/>
                    <a:pt x="30" y="14"/>
                  </a:cubicBezTo>
                  <a:cubicBezTo>
                    <a:pt x="31" y="13"/>
                    <a:pt x="31" y="12"/>
                    <a:pt x="31" y="10"/>
                  </a:cubicBezTo>
                  <a:cubicBezTo>
                    <a:pt x="32" y="10"/>
                    <a:pt x="33" y="9"/>
                    <a:pt x="33" y="8"/>
                  </a:cubicBezTo>
                  <a:cubicBezTo>
                    <a:pt x="33" y="7"/>
                    <a:pt x="33" y="6"/>
                    <a:pt x="32" y="5"/>
                  </a:cubicBezTo>
                  <a:cubicBezTo>
                    <a:pt x="31" y="5"/>
                    <a:pt x="30" y="5"/>
                    <a:pt x="30" y="6"/>
                  </a:cubicBezTo>
                  <a:cubicBezTo>
                    <a:pt x="28" y="4"/>
                    <a:pt x="26" y="4"/>
                    <a:pt x="24" y="4"/>
                  </a:cubicBezTo>
                  <a:cubicBezTo>
                    <a:pt x="24" y="2"/>
                    <a:pt x="22" y="1"/>
                    <a:pt x="21" y="1"/>
                  </a:cubicBezTo>
                  <a:cubicBezTo>
                    <a:pt x="20" y="0"/>
                    <a:pt x="18" y="0"/>
                    <a:pt x="17" y="0"/>
                  </a:cubicBezTo>
                  <a:close/>
                  <a:moveTo>
                    <a:pt x="38" y="3"/>
                  </a:moveTo>
                  <a:cubicBezTo>
                    <a:pt x="38" y="3"/>
                    <a:pt x="37" y="4"/>
                    <a:pt x="38" y="4"/>
                  </a:cubicBezTo>
                  <a:cubicBezTo>
                    <a:pt x="38" y="5"/>
                    <a:pt x="38" y="5"/>
                    <a:pt x="39" y="5"/>
                  </a:cubicBezTo>
                  <a:cubicBezTo>
                    <a:pt x="39" y="4"/>
                    <a:pt x="39" y="3"/>
                    <a:pt x="38" y="3"/>
                  </a:cubicBezTo>
                  <a:cubicBezTo>
                    <a:pt x="38" y="3"/>
                    <a:pt x="38" y="3"/>
                    <a:pt x="38" y="3"/>
                  </a:cubicBezTo>
                  <a:close/>
                  <a:moveTo>
                    <a:pt x="41" y="3"/>
                  </a:moveTo>
                  <a:cubicBezTo>
                    <a:pt x="41" y="3"/>
                    <a:pt x="40" y="4"/>
                    <a:pt x="41" y="4"/>
                  </a:cubicBezTo>
                  <a:cubicBezTo>
                    <a:pt x="41" y="4"/>
                    <a:pt x="41" y="4"/>
                    <a:pt x="41" y="4"/>
                  </a:cubicBezTo>
                  <a:cubicBezTo>
                    <a:pt x="41" y="3"/>
                    <a:pt x="41" y="3"/>
                    <a:pt x="41" y="3"/>
                  </a:cubicBezTo>
                  <a:close/>
                  <a:moveTo>
                    <a:pt x="35" y="4"/>
                  </a:moveTo>
                  <a:cubicBezTo>
                    <a:pt x="34" y="4"/>
                    <a:pt x="34" y="4"/>
                    <a:pt x="34" y="5"/>
                  </a:cubicBezTo>
                  <a:cubicBezTo>
                    <a:pt x="34" y="6"/>
                    <a:pt x="35" y="6"/>
                    <a:pt x="35" y="6"/>
                  </a:cubicBezTo>
                  <a:cubicBezTo>
                    <a:pt x="36" y="6"/>
                    <a:pt x="36" y="5"/>
                    <a:pt x="36" y="4"/>
                  </a:cubicBezTo>
                  <a:cubicBezTo>
                    <a:pt x="36" y="4"/>
                    <a:pt x="35" y="4"/>
                    <a:pt x="35" y="4"/>
                  </a:cubicBezTo>
                  <a:close/>
                  <a:moveTo>
                    <a:pt x="43" y="4"/>
                  </a:moveTo>
                  <a:cubicBezTo>
                    <a:pt x="43" y="4"/>
                    <a:pt x="43" y="4"/>
                    <a:pt x="43" y="4"/>
                  </a:cubicBezTo>
                  <a:cubicBezTo>
                    <a:pt x="43" y="4"/>
                    <a:pt x="43" y="4"/>
                    <a:pt x="43" y="4"/>
                  </a:cubicBezTo>
                  <a:cubicBezTo>
                    <a:pt x="43"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12"/>
            <p:cNvSpPr>
              <a:spLocks noEditPoints="1"/>
            </p:cNvSpPr>
            <p:nvPr/>
          </p:nvSpPr>
          <p:spPr bwMode="auto">
            <a:xfrm>
              <a:off x="3476" y="2138"/>
              <a:ext cx="159" cy="112"/>
            </a:xfrm>
            <a:custGeom>
              <a:avLst/>
              <a:gdLst>
                <a:gd name="T0" fmla="*/ 16 w 44"/>
                <a:gd name="T1" fmla="*/ 0 h 31"/>
                <a:gd name="T2" fmla="*/ 11 w 44"/>
                <a:gd name="T3" fmla="*/ 2 h 31"/>
                <a:gd name="T4" fmla="*/ 9 w 44"/>
                <a:gd name="T5" fmla="*/ 6 h 31"/>
                <a:gd name="T6" fmla="*/ 9 w 44"/>
                <a:gd name="T7" fmla="*/ 7 h 31"/>
                <a:gd name="T8" fmla="*/ 2 w 44"/>
                <a:gd name="T9" fmla="*/ 8 h 31"/>
                <a:gd name="T10" fmla="*/ 0 w 44"/>
                <a:gd name="T11" fmla="*/ 12 h 31"/>
                <a:gd name="T12" fmla="*/ 1 w 44"/>
                <a:gd name="T13" fmla="*/ 16 h 31"/>
                <a:gd name="T14" fmla="*/ 2 w 44"/>
                <a:gd name="T15" fmla="*/ 18 h 31"/>
                <a:gd name="T16" fmla="*/ 1 w 44"/>
                <a:gd name="T17" fmla="*/ 21 h 31"/>
                <a:gd name="T18" fmla="*/ 2 w 44"/>
                <a:gd name="T19" fmla="*/ 24 h 31"/>
                <a:gd name="T20" fmla="*/ 5 w 44"/>
                <a:gd name="T21" fmla="*/ 26 h 31"/>
                <a:gd name="T22" fmla="*/ 9 w 44"/>
                <a:gd name="T23" fmla="*/ 26 h 31"/>
                <a:gd name="T24" fmla="*/ 12 w 44"/>
                <a:gd name="T25" fmla="*/ 30 h 31"/>
                <a:gd name="T26" fmla="*/ 18 w 44"/>
                <a:gd name="T27" fmla="*/ 31 h 31"/>
                <a:gd name="T28" fmla="*/ 22 w 44"/>
                <a:gd name="T29" fmla="*/ 28 h 31"/>
                <a:gd name="T30" fmla="*/ 24 w 44"/>
                <a:gd name="T31" fmla="*/ 26 h 31"/>
                <a:gd name="T32" fmla="*/ 24 w 44"/>
                <a:gd name="T33" fmla="*/ 25 h 31"/>
                <a:gd name="T34" fmla="*/ 30 w 44"/>
                <a:gd name="T35" fmla="*/ 23 h 31"/>
                <a:gd name="T36" fmla="*/ 32 w 44"/>
                <a:gd name="T37" fmla="*/ 20 h 31"/>
                <a:gd name="T38" fmla="*/ 32 w 44"/>
                <a:gd name="T39" fmla="*/ 17 h 31"/>
                <a:gd name="T40" fmla="*/ 30 w 44"/>
                <a:gd name="T41" fmla="*/ 15 h 31"/>
                <a:gd name="T42" fmla="*/ 30 w 44"/>
                <a:gd name="T43" fmla="*/ 14 h 31"/>
                <a:gd name="T44" fmla="*/ 31 w 44"/>
                <a:gd name="T45" fmla="*/ 11 h 31"/>
                <a:gd name="T46" fmla="*/ 32 w 44"/>
                <a:gd name="T47" fmla="*/ 9 h 31"/>
                <a:gd name="T48" fmla="*/ 31 w 44"/>
                <a:gd name="T49" fmla="*/ 6 h 31"/>
                <a:gd name="T50" fmla="*/ 29 w 44"/>
                <a:gd name="T51" fmla="*/ 6 h 31"/>
                <a:gd name="T52" fmla="*/ 24 w 44"/>
                <a:gd name="T53" fmla="*/ 4 h 31"/>
                <a:gd name="T54" fmla="*/ 21 w 44"/>
                <a:gd name="T55" fmla="*/ 1 h 31"/>
                <a:gd name="T56" fmla="*/ 16 w 44"/>
                <a:gd name="T57" fmla="*/ 0 h 31"/>
                <a:gd name="T58" fmla="*/ 38 w 44"/>
                <a:gd name="T59" fmla="*/ 4 h 31"/>
                <a:gd name="T60" fmla="*/ 37 w 44"/>
                <a:gd name="T61" fmla="*/ 5 h 31"/>
                <a:gd name="T62" fmla="*/ 38 w 44"/>
                <a:gd name="T63" fmla="*/ 5 h 31"/>
                <a:gd name="T64" fmla="*/ 38 w 44"/>
                <a:gd name="T65" fmla="*/ 4 h 31"/>
                <a:gd name="T66" fmla="*/ 38 w 44"/>
                <a:gd name="T67" fmla="*/ 4 h 31"/>
                <a:gd name="T68" fmla="*/ 40 w 44"/>
                <a:gd name="T69" fmla="*/ 4 h 31"/>
                <a:gd name="T70" fmla="*/ 40 w 44"/>
                <a:gd name="T71" fmla="*/ 4 h 31"/>
                <a:gd name="T72" fmla="*/ 41 w 44"/>
                <a:gd name="T73" fmla="*/ 4 h 31"/>
                <a:gd name="T74" fmla="*/ 40 w 44"/>
                <a:gd name="T75" fmla="*/ 4 h 31"/>
                <a:gd name="T76" fmla="*/ 34 w 44"/>
                <a:gd name="T77" fmla="*/ 4 h 31"/>
                <a:gd name="T78" fmla="*/ 33 w 44"/>
                <a:gd name="T79" fmla="*/ 6 h 31"/>
                <a:gd name="T80" fmla="*/ 35 w 44"/>
                <a:gd name="T81" fmla="*/ 7 h 31"/>
                <a:gd name="T82" fmla="*/ 35 w 44"/>
                <a:gd name="T83" fmla="*/ 5 h 31"/>
                <a:gd name="T84" fmla="*/ 34 w 44"/>
                <a:gd name="T85" fmla="*/ 4 h 31"/>
                <a:gd name="T86" fmla="*/ 43 w 44"/>
                <a:gd name="T87" fmla="*/ 4 h 31"/>
                <a:gd name="T88" fmla="*/ 43 w 44"/>
                <a:gd name="T89" fmla="*/ 5 h 31"/>
                <a:gd name="T90" fmla="*/ 43 w 44"/>
                <a:gd name="T91" fmla="*/ 4 h 31"/>
                <a:gd name="T92" fmla="*/ 43 w 44"/>
                <a:gd name="T93" fmla="*/ 4 h 31"/>
                <a:gd name="T94" fmla="*/ 44 w 44"/>
                <a:gd name="T95" fmla="*/ 5 h 31"/>
                <a:gd name="T96" fmla="*/ 44 w 44"/>
                <a:gd name="T97" fmla="*/ 5 h 31"/>
                <a:gd name="T98" fmla="*/ 44 w 44"/>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31">
                  <a:moveTo>
                    <a:pt x="16" y="0"/>
                  </a:moveTo>
                  <a:cubicBezTo>
                    <a:pt x="14" y="0"/>
                    <a:pt x="12" y="1"/>
                    <a:pt x="11" y="2"/>
                  </a:cubicBezTo>
                  <a:cubicBezTo>
                    <a:pt x="10" y="3"/>
                    <a:pt x="9" y="4"/>
                    <a:pt x="9" y="6"/>
                  </a:cubicBezTo>
                  <a:cubicBezTo>
                    <a:pt x="9" y="6"/>
                    <a:pt x="9" y="6"/>
                    <a:pt x="9" y="7"/>
                  </a:cubicBezTo>
                  <a:cubicBezTo>
                    <a:pt x="7" y="6"/>
                    <a:pt x="4" y="6"/>
                    <a:pt x="2" y="8"/>
                  </a:cubicBezTo>
                  <a:cubicBezTo>
                    <a:pt x="1" y="9"/>
                    <a:pt x="0" y="10"/>
                    <a:pt x="0" y="12"/>
                  </a:cubicBezTo>
                  <a:cubicBezTo>
                    <a:pt x="0" y="14"/>
                    <a:pt x="0" y="15"/>
                    <a:pt x="1" y="16"/>
                  </a:cubicBezTo>
                  <a:cubicBezTo>
                    <a:pt x="1" y="17"/>
                    <a:pt x="2" y="18"/>
                    <a:pt x="2" y="18"/>
                  </a:cubicBezTo>
                  <a:cubicBezTo>
                    <a:pt x="2" y="19"/>
                    <a:pt x="1" y="20"/>
                    <a:pt x="1" y="21"/>
                  </a:cubicBezTo>
                  <a:cubicBezTo>
                    <a:pt x="1" y="22"/>
                    <a:pt x="1" y="23"/>
                    <a:pt x="2" y="24"/>
                  </a:cubicBezTo>
                  <a:cubicBezTo>
                    <a:pt x="3" y="25"/>
                    <a:pt x="4" y="26"/>
                    <a:pt x="5" y="26"/>
                  </a:cubicBezTo>
                  <a:cubicBezTo>
                    <a:pt x="7" y="27"/>
                    <a:pt x="8" y="27"/>
                    <a:pt x="9" y="26"/>
                  </a:cubicBezTo>
                  <a:cubicBezTo>
                    <a:pt x="10" y="28"/>
                    <a:pt x="11" y="29"/>
                    <a:pt x="12" y="30"/>
                  </a:cubicBezTo>
                  <a:cubicBezTo>
                    <a:pt x="14" y="31"/>
                    <a:pt x="16" y="31"/>
                    <a:pt x="18" y="31"/>
                  </a:cubicBezTo>
                  <a:cubicBezTo>
                    <a:pt x="20" y="30"/>
                    <a:pt x="21" y="30"/>
                    <a:pt x="22" y="28"/>
                  </a:cubicBezTo>
                  <a:cubicBezTo>
                    <a:pt x="23" y="28"/>
                    <a:pt x="23" y="27"/>
                    <a:pt x="24" y="26"/>
                  </a:cubicBezTo>
                  <a:cubicBezTo>
                    <a:pt x="23" y="25"/>
                    <a:pt x="24" y="25"/>
                    <a:pt x="24" y="25"/>
                  </a:cubicBezTo>
                  <a:cubicBezTo>
                    <a:pt x="26" y="25"/>
                    <a:pt x="28" y="25"/>
                    <a:pt x="30" y="23"/>
                  </a:cubicBezTo>
                  <a:cubicBezTo>
                    <a:pt x="31" y="22"/>
                    <a:pt x="32" y="21"/>
                    <a:pt x="32" y="20"/>
                  </a:cubicBezTo>
                  <a:cubicBezTo>
                    <a:pt x="32" y="19"/>
                    <a:pt x="32" y="18"/>
                    <a:pt x="32" y="17"/>
                  </a:cubicBezTo>
                  <a:cubicBezTo>
                    <a:pt x="31" y="16"/>
                    <a:pt x="30" y="16"/>
                    <a:pt x="30" y="15"/>
                  </a:cubicBezTo>
                  <a:cubicBezTo>
                    <a:pt x="29" y="15"/>
                    <a:pt x="29" y="14"/>
                    <a:pt x="30" y="14"/>
                  </a:cubicBezTo>
                  <a:cubicBezTo>
                    <a:pt x="30" y="13"/>
                    <a:pt x="31" y="12"/>
                    <a:pt x="31" y="11"/>
                  </a:cubicBezTo>
                  <a:cubicBezTo>
                    <a:pt x="32" y="11"/>
                    <a:pt x="32" y="10"/>
                    <a:pt x="32" y="9"/>
                  </a:cubicBezTo>
                  <a:cubicBezTo>
                    <a:pt x="33" y="8"/>
                    <a:pt x="32" y="6"/>
                    <a:pt x="31" y="6"/>
                  </a:cubicBezTo>
                  <a:cubicBezTo>
                    <a:pt x="30" y="6"/>
                    <a:pt x="30" y="6"/>
                    <a:pt x="29" y="6"/>
                  </a:cubicBezTo>
                  <a:cubicBezTo>
                    <a:pt x="27" y="5"/>
                    <a:pt x="26" y="4"/>
                    <a:pt x="24" y="4"/>
                  </a:cubicBezTo>
                  <a:cubicBezTo>
                    <a:pt x="23" y="3"/>
                    <a:pt x="22" y="2"/>
                    <a:pt x="21" y="1"/>
                  </a:cubicBezTo>
                  <a:cubicBezTo>
                    <a:pt x="19" y="1"/>
                    <a:pt x="18" y="0"/>
                    <a:pt x="16" y="0"/>
                  </a:cubicBezTo>
                  <a:close/>
                  <a:moveTo>
                    <a:pt x="38" y="4"/>
                  </a:moveTo>
                  <a:cubicBezTo>
                    <a:pt x="37" y="4"/>
                    <a:pt x="37" y="4"/>
                    <a:pt x="37" y="5"/>
                  </a:cubicBezTo>
                  <a:cubicBezTo>
                    <a:pt x="37" y="5"/>
                    <a:pt x="38" y="5"/>
                    <a:pt x="38" y="5"/>
                  </a:cubicBezTo>
                  <a:cubicBezTo>
                    <a:pt x="38" y="5"/>
                    <a:pt x="38" y="4"/>
                    <a:pt x="38" y="4"/>
                  </a:cubicBezTo>
                  <a:cubicBezTo>
                    <a:pt x="38" y="4"/>
                    <a:pt x="38" y="4"/>
                    <a:pt x="38" y="4"/>
                  </a:cubicBezTo>
                  <a:close/>
                  <a:moveTo>
                    <a:pt x="40" y="4"/>
                  </a:moveTo>
                  <a:cubicBezTo>
                    <a:pt x="40" y="4"/>
                    <a:pt x="40" y="4"/>
                    <a:pt x="40" y="4"/>
                  </a:cubicBezTo>
                  <a:cubicBezTo>
                    <a:pt x="40" y="5"/>
                    <a:pt x="41" y="4"/>
                    <a:pt x="41" y="4"/>
                  </a:cubicBezTo>
                  <a:cubicBezTo>
                    <a:pt x="41" y="4"/>
                    <a:pt x="40" y="4"/>
                    <a:pt x="40" y="4"/>
                  </a:cubicBezTo>
                  <a:close/>
                  <a:moveTo>
                    <a:pt x="34" y="4"/>
                  </a:moveTo>
                  <a:cubicBezTo>
                    <a:pt x="34" y="4"/>
                    <a:pt x="33" y="5"/>
                    <a:pt x="33" y="6"/>
                  </a:cubicBezTo>
                  <a:cubicBezTo>
                    <a:pt x="33" y="7"/>
                    <a:pt x="34" y="7"/>
                    <a:pt x="35" y="7"/>
                  </a:cubicBezTo>
                  <a:cubicBezTo>
                    <a:pt x="35" y="7"/>
                    <a:pt x="36" y="5"/>
                    <a:pt x="35" y="5"/>
                  </a:cubicBezTo>
                  <a:cubicBezTo>
                    <a:pt x="35" y="4"/>
                    <a:pt x="35" y="4"/>
                    <a:pt x="34" y="4"/>
                  </a:cubicBezTo>
                  <a:close/>
                  <a:moveTo>
                    <a:pt x="43" y="4"/>
                  </a:moveTo>
                  <a:cubicBezTo>
                    <a:pt x="42" y="4"/>
                    <a:pt x="42" y="5"/>
                    <a:pt x="43" y="5"/>
                  </a:cubicBezTo>
                  <a:cubicBezTo>
                    <a:pt x="43" y="5"/>
                    <a:pt x="43" y="5"/>
                    <a:pt x="43" y="4"/>
                  </a:cubicBezTo>
                  <a:cubicBezTo>
                    <a:pt x="43" y="4"/>
                    <a:pt x="43" y="4"/>
                    <a:pt x="43" y="4"/>
                  </a:cubicBezTo>
                  <a:close/>
                  <a:moveTo>
                    <a:pt x="44" y="5"/>
                  </a:moveTo>
                  <a:cubicBezTo>
                    <a:pt x="44" y="6"/>
                    <a:pt x="44" y="6"/>
                    <a:pt x="44" y="5"/>
                  </a:cubicBezTo>
                  <a:cubicBezTo>
                    <a:pt x="44" y="5"/>
                    <a:pt x="44" y="5"/>
                    <a:pt x="44"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13"/>
            <p:cNvSpPr>
              <a:spLocks noEditPoints="1"/>
            </p:cNvSpPr>
            <p:nvPr/>
          </p:nvSpPr>
          <p:spPr bwMode="auto">
            <a:xfrm>
              <a:off x="3635" y="2286"/>
              <a:ext cx="162" cy="112"/>
            </a:xfrm>
            <a:custGeom>
              <a:avLst/>
              <a:gdLst>
                <a:gd name="T0" fmla="*/ 17 w 45"/>
                <a:gd name="T1" fmla="*/ 0 h 31"/>
                <a:gd name="T2" fmla="*/ 11 w 45"/>
                <a:gd name="T3" fmla="*/ 2 h 31"/>
                <a:gd name="T4" fmla="*/ 10 w 45"/>
                <a:gd name="T5" fmla="*/ 5 h 31"/>
                <a:gd name="T6" fmla="*/ 10 w 45"/>
                <a:gd name="T7" fmla="*/ 6 h 31"/>
                <a:gd name="T8" fmla="*/ 3 w 45"/>
                <a:gd name="T9" fmla="*/ 8 h 31"/>
                <a:gd name="T10" fmla="*/ 0 w 45"/>
                <a:gd name="T11" fmla="*/ 12 h 31"/>
                <a:gd name="T12" fmla="*/ 1 w 45"/>
                <a:gd name="T13" fmla="*/ 16 h 31"/>
                <a:gd name="T14" fmla="*/ 3 w 45"/>
                <a:gd name="T15" fmla="*/ 18 h 31"/>
                <a:gd name="T16" fmla="*/ 1 w 45"/>
                <a:gd name="T17" fmla="*/ 20 h 31"/>
                <a:gd name="T18" fmla="*/ 2 w 45"/>
                <a:gd name="T19" fmla="*/ 23 h 31"/>
                <a:gd name="T20" fmla="*/ 6 w 45"/>
                <a:gd name="T21" fmla="*/ 26 h 31"/>
                <a:gd name="T22" fmla="*/ 10 w 45"/>
                <a:gd name="T23" fmla="*/ 26 h 31"/>
                <a:gd name="T24" fmla="*/ 12 w 45"/>
                <a:gd name="T25" fmla="*/ 29 h 31"/>
                <a:gd name="T26" fmla="*/ 19 w 45"/>
                <a:gd name="T27" fmla="*/ 30 h 31"/>
                <a:gd name="T28" fmla="*/ 23 w 45"/>
                <a:gd name="T29" fmla="*/ 28 h 31"/>
                <a:gd name="T30" fmla="*/ 24 w 45"/>
                <a:gd name="T31" fmla="*/ 25 h 31"/>
                <a:gd name="T32" fmla="*/ 24 w 45"/>
                <a:gd name="T33" fmla="*/ 25 h 31"/>
                <a:gd name="T34" fmla="*/ 31 w 45"/>
                <a:gd name="T35" fmla="*/ 23 h 31"/>
                <a:gd name="T36" fmla="*/ 33 w 45"/>
                <a:gd name="T37" fmla="*/ 20 h 31"/>
                <a:gd name="T38" fmla="*/ 32 w 45"/>
                <a:gd name="T39" fmla="*/ 17 h 31"/>
                <a:gd name="T40" fmla="*/ 30 w 45"/>
                <a:gd name="T41" fmla="*/ 15 h 31"/>
                <a:gd name="T42" fmla="*/ 30 w 45"/>
                <a:gd name="T43" fmla="*/ 14 h 31"/>
                <a:gd name="T44" fmla="*/ 31 w 45"/>
                <a:gd name="T45" fmla="*/ 11 h 31"/>
                <a:gd name="T46" fmla="*/ 33 w 45"/>
                <a:gd name="T47" fmla="*/ 8 h 31"/>
                <a:gd name="T48" fmla="*/ 32 w 45"/>
                <a:gd name="T49" fmla="*/ 6 h 31"/>
                <a:gd name="T50" fmla="*/ 29 w 45"/>
                <a:gd name="T51" fmla="*/ 6 h 31"/>
                <a:gd name="T52" fmla="*/ 24 w 45"/>
                <a:gd name="T53" fmla="*/ 4 h 31"/>
                <a:gd name="T54" fmla="*/ 21 w 45"/>
                <a:gd name="T55" fmla="*/ 1 h 31"/>
                <a:gd name="T56" fmla="*/ 17 w 45"/>
                <a:gd name="T57" fmla="*/ 0 h 31"/>
                <a:gd name="T58" fmla="*/ 38 w 45"/>
                <a:gd name="T59" fmla="*/ 3 h 31"/>
                <a:gd name="T60" fmla="*/ 38 w 45"/>
                <a:gd name="T61" fmla="*/ 4 h 31"/>
                <a:gd name="T62" fmla="*/ 38 w 45"/>
                <a:gd name="T63" fmla="*/ 5 h 31"/>
                <a:gd name="T64" fmla="*/ 38 w 45"/>
                <a:gd name="T65" fmla="*/ 3 h 31"/>
                <a:gd name="T66" fmla="*/ 38 w 45"/>
                <a:gd name="T67" fmla="*/ 3 h 31"/>
                <a:gd name="T68" fmla="*/ 41 w 45"/>
                <a:gd name="T69" fmla="*/ 3 h 31"/>
                <a:gd name="T70" fmla="*/ 41 w 45"/>
                <a:gd name="T71" fmla="*/ 4 h 31"/>
                <a:gd name="T72" fmla="*/ 41 w 45"/>
                <a:gd name="T73" fmla="*/ 4 h 31"/>
                <a:gd name="T74" fmla="*/ 41 w 45"/>
                <a:gd name="T75" fmla="*/ 3 h 31"/>
                <a:gd name="T76" fmla="*/ 35 w 45"/>
                <a:gd name="T77" fmla="*/ 4 h 31"/>
                <a:gd name="T78" fmla="*/ 34 w 45"/>
                <a:gd name="T79" fmla="*/ 5 h 31"/>
                <a:gd name="T80" fmla="*/ 35 w 45"/>
                <a:gd name="T81" fmla="*/ 6 h 31"/>
                <a:gd name="T82" fmla="*/ 36 w 45"/>
                <a:gd name="T83" fmla="*/ 4 h 31"/>
                <a:gd name="T84" fmla="*/ 35 w 45"/>
                <a:gd name="T85" fmla="*/ 4 h 31"/>
                <a:gd name="T86" fmla="*/ 43 w 45"/>
                <a:gd name="T87" fmla="*/ 4 h 31"/>
                <a:gd name="T88" fmla="*/ 43 w 45"/>
                <a:gd name="T89" fmla="*/ 4 h 31"/>
                <a:gd name="T90" fmla="*/ 43 w 45"/>
                <a:gd name="T91" fmla="*/ 4 h 31"/>
                <a:gd name="T92" fmla="*/ 43 w 45"/>
                <a:gd name="T93" fmla="*/ 4 h 31"/>
                <a:gd name="T94" fmla="*/ 45 w 45"/>
                <a:gd name="T95" fmla="*/ 5 h 31"/>
                <a:gd name="T96" fmla="*/ 45 w 45"/>
                <a:gd name="T97" fmla="*/ 5 h 31"/>
                <a:gd name="T98" fmla="*/ 45 w 45"/>
                <a:gd name="T99"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31">
                  <a:moveTo>
                    <a:pt x="17" y="0"/>
                  </a:moveTo>
                  <a:cubicBezTo>
                    <a:pt x="15" y="0"/>
                    <a:pt x="13" y="1"/>
                    <a:pt x="11" y="2"/>
                  </a:cubicBezTo>
                  <a:cubicBezTo>
                    <a:pt x="10" y="3"/>
                    <a:pt x="10" y="4"/>
                    <a:pt x="10" y="5"/>
                  </a:cubicBezTo>
                  <a:cubicBezTo>
                    <a:pt x="10" y="5"/>
                    <a:pt x="10" y="6"/>
                    <a:pt x="10" y="6"/>
                  </a:cubicBezTo>
                  <a:cubicBezTo>
                    <a:pt x="7" y="6"/>
                    <a:pt x="5" y="6"/>
                    <a:pt x="3" y="8"/>
                  </a:cubicBezTo>
                  <a:cubicBezTo>
                    <a:pt x="2" y="9"/>
                    <a:pt x="1" y="10"/>
                    <a:pt x="0" y="12"/>
                  </a:cubicBezTo>
                  <a:cubicBezTo>
                    <a:pt x="0" y="13"/>
                    <a:pt x="0" y="15"/>
                    <a:pt x="1" y="16"/>
                  </a:cubicBezTo>
                  <a:cubicBezTo>
                    <a:pt x="2" y="17"/>
                    <a:pt x="2" y="17"/>
                    <a:pt x="3" y="18"/>
                  </a:cubicBezTo>
                  <a:cubicBezTo>
                    <a:pt x="2" y="18"/>
                    <a:pt x="2" y="19"/>
                    <a:pt x="1" y="20"/>
                  </a:cubicBezTo>
                  <a:cubicBezTo>
                    <a:pt x="1" y="22"/>
                    <a:pt x="2" y="23"/>
                    <a:pt x="2" y="23"/>
                  </a:cubicBezTo>
                  <a:cubicBezTo>
                    <a:pt x="3" y="25"/>
                    <a:pt x="5" y="25"/>
                    <a:pt x="6" y="26"/>
                  </a:cubicBezTo>
                  <a:cubicBezTo>
                    <a:pt x="7" y="26"/>
                    <a:pt x="9" y="26"/>
                    <a:pt x="10" y="26"/>
                  </a:cubicBezTo>
                  <a:cubicBezTo>
                    <a:pt x="10" y="27"/>
                    <a:pt x="11" y="28"/>
                    <a:pt x="12" y="29"/>
                  </a:cubicBezTo>
                  <a:cubicBezTo>
                    <a:pt x="14" y="31"/>
                    <a:pt x="17" y="31"/>
                    <a:pt x="19" y="30"/>
                  </a:cubicBezTo>
                  <a:cubicBezTo>
                    <a:pt x="20" y="30"/>
                    <a:pt x="22" y="29"/>
                    <a:pt x="23" y="28"/>
                  </a:cubicBezTo>
                  <a:cubicBezTo>
                    <a:pt x="24" y="27"/>
                    <a:pt x="24" y="26"/>
                    <a:pt x="24" y="25"/>
                  </a:cubicBezTo>
                  <a:cubicBezTo>
                    <a:pt x="24" y="25"/>
                    <a:pt x="24" y="25"/>
                    <a:pt x="24" y="25"/>
                  </a:cubicBezTo>
                  <a:cubicBezTo>
                    <a:pt x="27" y="25"/>
                    <a:pt x="29" y="24"/>
                    <a:pt x="31" y="23"/>
                  </a:cubicBezTo>
                  <a:cubicBezTo>
                    <a:pt x="32" y="22"/>
                    <a:pt x="32" y="21"/>
                    <a:pt x="33" y="20"/>
                  </a:cubicBezTo>
                  <a:cubicBezTo>
                    <a:pt x="33" y="19"/>
                    <a:pt x="33" y="18"/>
                    <a:pt x="32" y="17"/>
                  </a:cubicBezTo>
                  <a:cubicBezTo>
                    <a:pt x="32" y="16"/>
                    <a:pt x="31" y="15"/>
                    <a:pt x="30" y="15"/>
                  </a:cubicBezTo>
                  <a:cubicBezTo>
                    <a:pt x="30" y="14"/>
                    <a:pt x="30" y="14"/>
                    <a:pt x="30" y="14"/>
                  </a:cubicBezTo>
                  <a:cubicBezTo>
                    <a:pt x="31" y="13"/>
                    <a:pt x="31" y="12"/>
                    <a:pt x="31" y="11"/>
                  </a:cubicBezTo>
                  <a:cubicBezTo>
                    <a:pt x="32" y="10"/>
                    <a:pt x="33" y="10"/>
                    <a:pt x="33" y="8"/>
                  </a:cubicBezTo>
                  <a:cubicBezTo>
                    <a:pt x="33" y="7"/>
                    <a:pt x="33" y="6"/>
                    <a:pt x="32" y="6"/>
                  </a:cubicBezTo>
                  <a:cubicBezTo>
                    <a:pt x="31" y="5"/>
                    <a:pt x="30" y="5"/>
                    <a:pt x="29" y="6"/>
                  </a:cubicBezTo>
                  <a:cubicBezTo>
                    <a:pt x="28" y="4"/>
                    <a:pt x="26" y="4"/>
                    <a:pt x="24" y="4"/>
                  </a:cubicBezTo>
                  <a:cubicBezTo>
                    <a:pt x="24" y="2"/>
                    <a:pt x="22" y="1"/>
                    <a:pt x="21" y="1"/>
                  </a:cubicBezTo>
                  <a:cubicBezTo>
                    <a:pt x="20" y="0"/>
                    <a:pt x="18" y="0"/>
                    <a:pt x="17" y="0"/>
                  </a:cubicBezTo>
                  <a:close/>
                  <a:moveTo>
                    <a:pt x="38" y="3"/>
                  </a:moveTo>
                  <a:cubicBezTo>
                    <a:pt x="38" y="3"/>
                    <a:pt x="37" y="4"/>
                    <a:pt x="38" y="4"/>
                  </a:cubicBezTo>
                  <a:cubicBezTo>
                    <a:pt x="38" y="5"/>
                    <a:pt x="38" y="5"/>
                    <a:pt x="38" y="5"/>
                  </a:cubicBezTo>
                  <a:cubicBezTo>
                    <a:pt x="39" y="4"/>
                    <a:pt x="39" y="3"/>
                    <a:pt x="38" y="3"/>
                  </a:cubicBezTo>
                  <a:cubicBezTo>
                    <a:pt x="38" y="3"/>
                    <a:pt x="38" y="3"/>
                    <a:pt x="38" y="3"/>
                  </a:cubicBezTo>
                  <a:close/>
                  <a:moveTo>
                    <a:pt x="41" y="3"/>
                  </a:moveTo>
                  <a:cubicBezTo>
                    <a:pt x="41" y="3"/>
                    <a:pt x="40" y="4"/>
                    <a:pt x="41" y="4"/>
                  </a:cubicBezTo>
                  <a:cubicBezTo>
                    <a:pt x="41" y="4"/>
                    <a:pt x="41" y="4"/>
                    <a:pt x="41" y="4"/>
                  </a:cubicBezTo>
                  <a:cubicBezTo>
                    <a:pt x="41" y="3"/>
                    <a:pt x="41" y="3"/>
                    <a:pt x="41" y="3"/>
                  </a:cubicBezTo>
                  <a:close/>
                  <a:moveTo>
                    <a:pt x="35" y="4"/>
                  </a:moveTo>
                  <a:cubicBezTo>
                    <a:pt x="34" y="4"/>
                    <a:pt x="34" y="4"/>
                    <a:pt x="34" y="5"/>
                  </a:cubicBezTo>
                  <a:cubicBezTo>
                    <a:pt x="34" y="6"/>
                    <a:pt x="35" y="7"/>
                    <a:pt x="35" y="6"/>
                  </a:cubicBezTo>
                  <a:cubicBezTo>
                    <a:pt x="36" y="6"/>
                    <a:pt x="36" y="5"/>
                    <a:pt x="36" y="4"/>
                  </a:cubicBezTo>
                  <a:cubicBezTo>
                    <a:pt x="36" y="4"/>
                    <a:pt x="35" y="4"/>
                    <a:pt x="35" y="4"/>
                  </a:cubicBezTo>
                  <a:close/>
                  <a:moveTo>
                    <a:pt x="43" y="4"/>
                  </a:moveTo>
                  <a:cubicBezTo>
                    <a:pt x="43" y="4"/>
                    <a:pt x="43" y="4"/>
                    <a:pt x="43" y="4"/>
                  </a:cubicBezTo>
                  <a:cubicBezTo>
                    <a:pt x="43" y="4"/>
                    <a:pt x="43" y="4"/>
                    <a:pt x="43" y="4"/>
                  </a:cubicBezTo>
                  <a:cubicBezTo>
                    <a:pt x="43" y="4"/>
                    <a:pt x="43" y="4"/>
                    <a:pt x="43" y="4"/>
                  </a:cubicBezTo>
                  <a:close/>
                  <a:moveTo>
                    <a:pt x="45" y="5"/>
                  </a:moveTo>
                  <a:cubicBezTo>
                    <a:pt x="45" y="5"/>
                    <a:pt x="45" y="5"/>
                    <a:pt x="45" y="5"/>
                  </a:cubicBezTo>
                  <a:cubicBezTo>
                    <a:pt x="45" y="5"/>
                    <a:pt x="45" y="5"/>
                    <a:pt x="45"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214"/>
            <p:cNvSpPr>
              <a:spLocks noChangeArrowheads="1"/>
            </p:cNvSpPr>
            <p:nvPr/>
          </p:nvSpPr>
          <p:spPr bwMode="auto">
            <a:xfrm>
              <a:off x="1413" y="1994"/>
              <a:ext cx="112" cy="101"/>
            </a:xfrm>
            <a:prstGeom prst="ellipse">
              <a:avLst/>
            </a:prstGeom>
            <a:noFill/>
            <a:ln w="7"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Crucial Insight (Figure (b))</a:t>
            </a:r>
          </a:p>
        </p:txBody>
      </p:sp>
      <p:sp>
        <p:nvSpPr>
          <p:cNvPr id="3" name="Text Placeholder 2"/>
          <p:cNvSpPr txBox="1">
            <a:spLocks noGrp="1"/>
          </p:cNvSpPr>
          <p:nvPr>
            <p:ph type="body" idx="4294967295"/>
          </p:nvPr>
        </p:nvSpPr>
        <p:spPr>
          <a:xfrm>
            <a:off x="762000" y="1447800"/>
            <a:ext cx="7797800" cy="48006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When does instruction 2 need the value of r1 ?</a:t>
            </a:r>
          </a:p>
          <a:p>
            <a:pPr lvl="1">
              <a:buSzPct val="100000"/>
              <a:buFont typeface="Symbol" panose="05050102010706020507" pitchFamily="18" charset="2"/>
              <a:buChar char=""/>
            </a:pPr>
            <a:r>
              <a:rPr lang="en-US" sz="2800" dirty="0">
                <a:solidFill>
                  <a:srgbClr val="FF0000"/>
                </a:solidFill>
                <a:latin typeface="Calibri" panose="020F0502020204030204" pitchFamily="34" charset="0"/>
              </a:rPr>
              <a:t>ANSWER </a:t>
            </a:r>
            <a:r>
              <a:rPr lang="en-US" sz="2800" dirty="0">
                <a:latin typeface="Calibri" panose="020F0502020204030204" pitchFamily="34" charset="0"/>
              </a:rPr>
              <a:t>: Cycle 3, OF Stage (</a:t>
            </a:r>
            <a:r>
              <a:rPr lang="en-US" sz="2800" dirty="0">
                <a:solidFill>
                  <a:srgbClr val="DC2300"/>
                </a:solidFill>
                <a:latin typeface="Calibri" panose="020F0502020204030204" pitchFamily="34" charset="0"/>
              </a:rPr>
              <a:t>wrong!!!</a:t>
            </a:r>
            <a:r>
              <a:rPr lang="en-US" sz="2800" dirty="0">
                <a:latin typeface="Calibri" panose="020F0502020204030204" pitchFamily="34" charset="0"/>
              </a:rPr>
              <a:t>)</a:t>
            </a:r>
          </a:p>
          <a:p>
            <a:pPr lvl="1">
              <a:buSzPct val="100000"/>
              <a:buFont typeface="Symbol" panose="05050102010706020507" pitchFamily="18" charset="2"/>
              <a:buChar char=""/>
            </a:pPr>
            <a:r>
              <a:rPr lang="en-US" sz="2800" b="1" dirty="0">
                <a:solidFill>
                  <a:srgbClr val="00AE00"/>
                </a:solidFill>
                <a:latin typeface="Calibri" panose="020F0502020204030204" pitchFamily="34" charset="0"/>
              </a:rPr>
              <a:t>CORRECT ANSWER</a:t>
            </a:r>
            <a:r>
              <a:rPr lang="en-US" sz="2800" dirty="0">
                <a:latin typeface="Calibri" panose="020F0502020204030204" pitchFamily="34" charset="0"/>
              </a:rPr>
              <a:t> : Cycle 4, EX Stage</a:t>
            </a:r>
          </a:p>
          <a:p>
            <a:pPr lvl="0">
              <a:buSzPct val="100000"/>
              <a:buFont typeface="Symbol" panose="05050102010706020507" pitchFamily="18" charset="2"/>
              <a:buChar char=""/>
            </a:pPr>
            <a:r>
              <a:rPr lang="en-US" sz="3600" dirty="0">
                <a:latin typeface="Calibri" panose="020F0502020204030204" pitchFamily="34" charset="0"/>
              </a:rPr>
              <a:t>When does instruction 1 produce the value of r1 ?</a:t>
            </a:r>
          </a:p>
          <a:p>
            <a:pPr lvl="1">
              <a:buSzPct val="100000"/>
              <a:buFont typeface="Symbol" panose="05050102010706020507" pitchFamily="18" charset="2"/>
              <a:buChar char=""/>
            </a:pPr>
            <a:r>
              <a:rPr lang="en-US" sz="2800" dirty="0">
                <a:solidFill>
                  <a:srgbClr val="FF0000"/>
                </a:solidFill>
                <a:latin typeface="Calibri" panose="020F0502020204030204" pitchFamily="34" charset="0"/>
              </a:rPr>
              <a:t>ANSWER </a:t>
            </a:r>
            <a:r>
              <a:rPr lang="en-US" sz="2800" dirty="0">
                <a:latin typeface="Calibri" panose="020F0502020204030204" pitchFamily="34" charset="0"/>
              </a:rPr>
              <a:t>: Cycle 5, RW Stage (</a:t>
            </a:r>
            <a:r>
              <a:rPr lang="en-US" sz="2800" dirty="0">
                <a:solidFill>
                  <a:srgbClr val="DC2300"/>
                </a:solidFill>
                <a:latin typeface="Calibri" panose="020F0502020204030204" pitchFamily="34" charset="0"/>
              </a:rPr>
              <a:t>wrong!!!</a:t>
            </a:r>
            <a:r>
              <a:rPr lang="en-US" sz="2800" dirty="0">
                <a:latin typeface="Calibri" panose="020F0502020204030204" pitchFamily="34" charset="0"/>
              </a:rPr>
              <a:t>)</a:t>
            </a:r>
          </a:p>
          <a:p>
            <a:pPr lvl="1">
              <a:buSzPct val="100000"/>
              <a:buFont typeface="Symbol" panose="05050102010706020507" pitchFamily="18" charset="2"/>
              <a:buChar char=""/>
            </a:pPr>
            <a:r>
              <a:rPr lang="en-US" sz="2800" b="1" dirty="0">
                <a:solidFill>
                  <a:srgbClr val="00AE00"/>
                </a:solidFill>
                <a:latin typeface="Calibri" panose="020F0502020204030204" pitchFamily="34" charset="0"/>
              </a:rPr>
              <a:t>CORRECT ANSWER</a:t>
            </a:r>
            <a:r>
              <a:rPr lang="en-US" sz="2800" dirty="0">
                <a:latin typeface="Calibri" panose="020F0502020204030204" pitchFamily="34" charset="0"/>
              </a:rPr>
              <a:t> : End of Cycle 3, EX Stage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Forwarding</a:t>
            </a:r>
            <a:endParaRPr lang="fr-FR" dirty="0">
              <a:solidFill>
                <a:schemeClr val="tx1"/>
              </a:solidFill>
            </a:endParaRPr>
          </a:p>
        </p:txBody>
      </p:sp>
      <p:sp>
        <p:nvSpPr>
          <p:cNvPr id="3" name="Text Placeholder 2"/>
          <p:cNvSpPr txBox="1">
            <a:spLocks noGrp="1"/>
          </p:cNvSpPr>
          <p:nvPr>
            <p:ph type="body" idx="4294967295"/>
          </p:nvPr>
        </p:nvSpPr>
        <p:spPr>
          <a:xfrm>
            <a:off x="1219200" y="5013325"/>
            <a:ext cx="7416800" cy="11588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If the </a:t>
            </a:r>
            <a:r>
              <a:rPr lang="en-US" dirty="0">
                <a:solidFill>
                  <a:srgbClr val="800000"/>
                </a:solidFill>
                <a:latin typeface="Calibri" panose="020F0502020204030204" pitchFamily="34" charset="0"/>
              </a:rPr>
              <a:t>correct value</a:t>
            </a:r>
            <a:r>
              <a:rPr lang="en-US" dirty="0">
                <a:latin typeface="Calibri" panose="020F0502020204030204" pitchFamily="34" charset="0"/>
              </a:rPr>
              <a:t> is already there in another stage, we can</a:t>
            </a:r>
            <a:r>
              <a:rPr lang="en-US" b="1" dirty="0">
                <a:solidFill>
                  <a:srgbClr val="0000FF"/>
                </a:solidFill>
                <a:latin typeface="Calibri" panose="020F0502020204030204" pitchFamily="34" charset="0"/>
              </a:rPr>
              <a:t> forward </a:t>
            </a:r>
            <a:r>
              <a:rPr lang="en-US" dirty="0">
                <a:latin typeface="Calibri" panose="020F0502020204030204" pitchFamily="34" charset="0"/>
              </a:rPr>
              <a:t>it.</a:t>
            </a:r>
          </a:p>
        </p:txBody>
      </p:sp>
      <p:grpSp>
        <p:nvGrpSpPr>
          <p:cNvPr id="7" name="Group 5"/>
          <p:cNvGrpSpPr>
            <a:grpSpLocks noChangeAspect="1"/>
          </p:cNvGrpSpPr>
          <p:nvPr/>
        </p:nvGrpSpPr>
        <p:grpSpPr bwMode="auto">
          <a:xfrm>
            <a:off x="1600200" y="1727200"/>
            <a:ext cx="7296150" cy="2998788"/>
            <a:chOff x="1008" y="1088"/>
            <a:chExt cx="4596" cy="1889"/>
          </a:xfrm>
        </p:grpSpPr>
        <p:sp>
          <p:nvSpPr>
            <p:cNvPr id="8" name="AutoShape 4"/>
            <p:cNvSpPr>
              <a:spLocks noChangeAspect="1" noChangeArrowheads="1" noTextEdit="1"/>
            </p:cNvSpPr>
            <p:nvPr/>
          </p:nvSpPr>
          <p:spPr bwMode="auto">
            <a:xfrm>
              <a:off x="1008" y="1104"/>
              <a:ext cx="4596" cy="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024" y="1860"/>
              <a:ext cx="1704" cy="1044"/>
            </a:xfrm>
            <a:prstGeom prst="rect">
              <a:avLst/>
            </a:prstGeom>
            <a:solidFill>
              <a:srgbClr val="F2C5C3"/>
            </a:solidFill>
            <a:ln w="1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268" y="2037"/>
              <a:ext cx="1286"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4282B"/>
                  </a:solidFill>
                  <a:effectLst/>
                  <a:latin typeface="ArialMT" charset="0"/>
                </a:rPr>
                <a:t>[1]: add r1, r2, r3</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8"/>
            <p:cNvSpPr>
              <a:spLocks noChangeArrowheads="1"/>
            </p:cNvSpPr>
            <p:nvPr/>
          </p:nvSpPr>
          <p:spPr bwMode="auto">
            <a:xfrm>
              <a:off x="1268" y="2331"/>
              <a:ext cx="122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[2]: sub r4, r1, r2</a:t>
              </a:r>
              <a:endParaRPr kumimoji="0" lang="en-US" sz="1800" b="0" i="0" u="none" strike="noStrike" cap="none" normalizeH="0" baseline="0" smtClean="0">
                <a:ln>
                  <a:noFill/>
                </a:ln>
                <a:solidFill>
                  <a:schemeClr val="tx1"/>
                </a:solidFill>
                <a:effectLst/>
                <a:latin typeface="Arial" pitchFamily="34" charset="0"/>
              </a:endParaRPr>
            </a:p>
          </p:txBody>
        </p:sp>
        <p:sp>
          <p:nvSpPr>
            <p:cNvPr id="12" name="Oval 9"/>
            <p:cNvSpPr>
              <a:spLocks noChangeArrowheads="1"/>
            </p:cNvSpPr>
            <p:nvPr/>
          </p:nvSpPr>
          <p:spPr bwMode="auto">
            <a:xfrm>
              <a:off x="1680" y="2040"/>
              <a:ext cx="148" cy="146"/>
            </a:xfrm>
            <a:prstGeom prst="ellipse">
              <a:avLst/>
            </a:prstGeom>
            <a:noFill/>
            <a:ln w="10"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1776" y="2195"/>
              <a:ext cx="115" cy="132"/>
            </a:xfrm>
            <a:custGeom>
              <a:avLst/>
              <a:gdLst>
                <a:gd name="T0" fmla="*/ 0 w 22"/>
                <a:gd name="T1" fmla="*/ 0 h 25"/>
                <a:gd name="T2" fmla="*/ 22 w 22"/>
                <a:gd name="T3" fmla="*/ 25 h 25"/>
                <a:gd name="T4" fmla="*/ 0 w 22"/>
                <a:gd name="T5" fmla="*/ 0 h 25"/>
              </a:gdLst>
              <a:ahLst/>
              <a:cxnLst>
                <a:cxn ang="0">
                  <a:pos x="T0" y="T1"/>
                </a:cxn>
                <a:cxn ang="0">
                  <a:pos x="T2" y="T3"/>
                </a:cxn>
                <a:cxn ang="0">
                  <a:pos x="T4" y="T5"/>
                </a:cxn>
              </a:cxnLst>
              <a:rect l="0" t="0" r="r" b="b"/>
              <a:pathLst>
                <a:path w="22" h="25">
                  <a:moveTo>
                    <a:pt x="0" y="0"/>
                  </a:moveTo>
                  <a:lnTo>
                    <a:pt x="22" y="25"/>
                  </a:lnTo>
                  <a:lnTo>
                    <a:pt x="0" y="0"/>
                  </a:lnTo>
                  <a:close/>
                </a:path>
              </a:pathLst>
            </a:custGeom>
            <a:solidFill>
              <a:srgbClr val="3B2478"/>
            </a:solidFill>
            <a:ln w="10" cap="flat">
              <a:solidFill>
                <a:srgbClr val="3A27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1828" y="2258"/>
              <a:ext cx="74" cy="79"/>
            </a:xfrm>
            <a:custGeom>
              <a:avLst/>
              <a:gdLst>
                <a:gd name="T0" fmla="*/ 7 w 14"/>
                <a:gd name="T1" fmla="*/ 7 h 15"/>
                <a:gd name="T2" fmla="*/ 0 w 14"/>
                <a:gd name="T3" fmla="*/ 6 h 15"/>
                <a:gd name="T4" fmla="*/ 14 w 14"/>
                <a:gd name="T5" fmla="*/ 15 h 15"/>
                <a:gd name="T6" fmla="*/ 7 w 14"/>
                <a:gd name="T7" fmla="*/ 0 h 15"/>
                <a:gd name="T8" fmla="*/ 7 w 14"/>
                <a:gd name="T9" fmla="*/ 7 h 15"/>
              </a:gdLst>
              <a:ahLst/>
              <a:cxnLst>
                <a:cxn ang="0">
                  <a:pos x="T0" y="T1"/>
                </a:cxn>
                <a:cxn ang="0">
                  <a:pos x="T2" y="T3"/>
                </a:cxn>
                <a:cxn ang="0">
                  <a:pos x="T4" y="T5"/>
                </a:cxn>
                <a:cxn ang="0">
                  <a:pos x="T6" y="T7"/>
                </a:cxn>
                <a:cxn ang="0">
                  <a:pos x="T8" y="T9"/>
                </a:cxn>
              </a:cxnLst>
              <a:rect l="0" t="0" r="r" b="b"/>
              <a:pathLst>
                <a:path w="14" h="15">
                  <a:moveTo>
                    <a:pt x="7" y="7"/>
                  </a:moveTo>
                  <a:lnTo>
                    <a:pt x="0" y="6"/>
                  </a:lnTo>
                  <a:lnTo>
                    <a:pt x="14" y="15"/>
                  </a:lnTo>
                  <a:lnTo>
                    <a:pt x="7" y="0"/>
                  </a:lnTo>
                  <a:lnTo>
                    <a:pt x="7" y="7"/>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3353" y="1818"/>
              <a:ext cx="246" cy="22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3599" y="1818"/>
              <a:ext cx="247" cy="22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3846" y="1818"/>
              <a:ext cx="246" cy="22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4092" y="1818"/>
              <a:ext cx="247" cy="22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4339" y="1818"/>
              <a:ext cx="246" cy="22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599" y="2043"/>
              <a:ext cx="241" cy="221"/>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3846" y="2043"/>
              <a:ext cx="241" cy="221"/>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4087" y="2043"/>
              <a:ext cx="246" cy="221"/>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4333" y="2043"/>
              <a:ext cx="247" cy="221"/>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4580" y="2043"/>
              <a:ext cx="246" cy="221"/>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3840" y="2264"/>
              <a:ext cx="247" cy="22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4087" y="2264"/>
              <a:ext cx="246" cy="22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4333" y="2264"/>
              <a:ext cx="247" cy="22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4580" y="2264"/>
              <a:ext cx="246" cy="22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4826" y="2264"/>
              <a:ext cx="242" cy="22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Oval 27"/>
            <p:cNvSpPr>
              <a:spLocks noChangeArrowheads="1"/>
            </p:cNvSpPr>
            <p:nvPr/>
          </p:nvSpPr>
          <p:spPr bwMode="auto">
            <a:xfrm>
              <a:off x="3379" y="1854"/>
              <a:ext cx="189" cy="153"/>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8"/>
            <p:cNvSpPr>
              <a:spLocks noChangeArrowheads="1"/>
            </p:cNvSpPr>
            <p:nvPr/>
          </p:nvSpPr>
          <p:spPr bwMode="auto">
            <a:xfrm>
              <a:off x="3379" y="1854"/>
              <a:ext cx="189" cy="153"/>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4" name="Rectangle 29"/>
            <p:cNvSpPr>
              <a:spLocks noChangeArrowheads="1"/>
            </p:cNvSpPr>
            <p:nvPr/>
          </p:nvSpPr>
          <p:spPr bwMode="auto">
            <a:xfrm>
              <a:off x="3441" y="1896"/>
              <a:ext cx="107"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6145" name="Oval 30"/>
            <p:cNvSpPr>
              <a:spLocks noChangeArrowheads="1"/>
            </p:cNvSpPr>
            <p:nvPr/>
          </p:nvSpPr>
          <p:spPr bwMode="auto">
            <a:xfrm>
              <a:off x="3631" y="2080"/>
              <a:ext cx="183" cy="152"/>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7" name="Oval 31"/>
            <p:cNvSpPr>
              <a:spLocks noChangeArrowheads="1"/>
            </p:cNvSpPr>
            <p:nvPr/>
          </p:nvSpPr>
          <p:spPr bwMode="auto">
            <a:xfrm>
              <a:off x="3631" y="2080"/>
              <a:ext cx="183" cy="152"/>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8" name="Rectangle 32"/>
            <p:cNvSpPr>
              <a:spLocks noChangeArrowheads="1"/>
            </p:cNvSpPr>
            <p:nvPr/>
          </p:nvSpPr>
          <p:spPr bwMode="auto">
            <a:xfrm>
              <a:off x="3692" y="2121"/>
              <a:ext cx="107"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6149" name="Oval 33"/>
            <p:cNvSpPr>
              <a:spLocks noChangeArrowheads="1"/>
            </p:cNvSpPr>
            <p:nvPr/>
          </p:nvSpPr>
          <p:spPr bwMode="auto">
            <a:xfrm>
              <a:off x="3867" y="2306"/>
              <a:ext cx="183" cy="152"/>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0" name="Oval 34"/>
            <p:cNvSpPr>
              <a:spLocks noChangeArrowheads="1"/>
            </p:cNvSpPr>
            <p:nvPr/>
          </p:nvSpPr>
          <p:spPr bwMode="auto">
            <a:xfrm>
              <a:off x="3867" y="2306"/>
              <a:ext cx="183" cy="152"/>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1" name="Rectangle 35"/>
            <p:cNvSpPr>
              <a:spLocks noChangeArrowheads="1"/>
            </p:cNvSpPr>
            <p:nvPr/>
          </p:nvSpPr>
          <p:spPr bwMode="auto">
            <a:xfrm>
              <a:off x="3927" y="2344"/>
              <a:ext cx="107"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6152" name="Rectangle 36"/>
            <p:cNvSpPr>
              <a:spLocks noChangeArrowheads="1"/>
            </p:cNvSpPr>
            <p:nvPr/>
          </p:nvSpPr>
          <p:spPr bwMode="auto">
            <a:xfrm>
              <a:off x="4092" y="2484"/>
              <a:ext cx="247" cy="226"/>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53" name="Rectangle 37"/>
            <p:cNvSpPr>
              <a:spLocks noChangeArrowheads="1"/>
            </p:cNvSpPr>
            <p:nvPr/>
          </p:nvSpPr>
          <p:spPr bwMode="auto">
            <a:xfrm>
              <a:off x="4339" y="2484"/>
              <a:ext cx="246" cy="226"/>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54" name="Rectangle 38"/>
            <p:cNvSpPr>
              <a:spLocks noChangeArrowheads="1"/>
            </p:cNvSpPr>
            <p:nvPr/>
          </p:nvSpPr>
          <p:spPr bwMode="auto">
            <a:xfrm>
              <a:off x="4585" y="2484"/>
              <a:ext cx="247" cy="226"/>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55" name="Rectangle 39"/>
            <p:cNvSpPr>
              <a:spLocks noChangeArrowheads="1"/>
            </p:cNvSpPr>
            <p:nvPr/>
          </p:nvSpPr>
          <p:spPr bwMode="auto">
            <a:xfrm>
              <a:off x="4832" y="2484"/>
              <a:ext cx="246" cy="226"/>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56" name="Rectangle 40"/>
            <p:cNvSpPr>
              <a:spLocks noChangeArrowheads="1"/>
            </p:cNvSpPr>
            <p:nvPr/>
          </p:nvSpPr>
          <p:spPr bwMode="auto">
            <a:xfrm>
              <a:off x="5078" y="2484"/>
              <a:ext cx="241" cy="226"/>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57" name="Rectangle 41"/>
            <p:cNvSpPr>
              <a:spLocks noChangeArrowheads="1"/>
            </p:cNvSpPr>
            <p:nvPr/>
          </p:nvSpPr>
          <p:spPr bwMode="auto">
            <a:xfrm>
              <a:off x="4339" y="2705"/>
              <a:ext cx="241" cy="22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58" name="Rectangle 42"/>
            <p:cNvSpPr>
              <a:spLocks noChangeArrowheads="1"/>
            </p:cNvSpPr>
            <p:nvPr/>
          </p:nvSpPr>
          <p:spPr bwMode="auto">
            <a:xfrm>
              <a:off x="4585" y="2705"/>
              <a:ext cx="241" cy="22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59" name="Rectangle 43"/>
            <p:cNvSpPr>
              <a:spLocks noChangeArrowheads="1"/>
            </p:cNvSpPr>
            <p:nvPr/>
          </p:nvSpPr>
          <p:spPr bwMode="auto">
            <a:xfrm>
              <a:off x="4826" y="2705"/>
              <a:ext cx="247" cy="22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60" name="Rectangle 44"/>
            <p:cNvSpPr>
              <a:spLocks noChangeArrowheads="1"/>
            </p:cNvSpPr>
            <p:nvPr/>
          </p:nvSpPr>
          <p:spPr bwMode="auto">
            <a:xfrm>
              <a:off x="5073" y="2705"/>
              <a:ext cx="246" cy="22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61" name="Rectangle 45"/>
            <p:cNvSpPr>
              <a:spLocks noChangeArrowheads="1"/>
            </p:cNvSpPr>
            <p:nvPr/>
          </p:nvSpPr>
          <p:spPr bwMode="auto">
            <a:xfrm>
              <a:off x="5319" y="2705"/>
              <a:ext cx="247" cy="22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62" name="Oval 46"/>
            <p:cNvSpPr>
              <a:spLocks noChangeArrowheads="1"/>
            </p:cNvSpPr>
            <p:nvPr/>
          </p:nvSpPr>
          <p:spPr bwMode="auto">
            <a:xfrm>
              <a:off x="4124" y="2521"/>
              <a:ext cx="188" cy="152"/>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3" name="Oval 47"/>
            <p:cNvSpPr>
              <a:spLocks noChangeArrowheads="1"/>
            </p:cNvSpPr>
            <p:nvPr/>
          </p:nvSpPr>
          <p:spPr bwMode="auto">
            <a:xfrm>
              <a:off x="4124" y="2521"/>
              <a:ext cx="188" cy="152"/>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4" name="Rectangle 48"/>
            <p:cNvSpPr>
              <a:spLocks noChangeArrowheads="1"/>
            </p:cNvSpPr>
            <p:nvPr/>
          </p:nvSpPr>
          <p:spPr bwMode="auto">
            <a:xfrm>
              <a:off x="4188" y="2562"/>
              <a:ext cx="107"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6165" name="Oval 49"/>
            <p:cNvSpPr>
              <a:spLocks noChangeArrowheads="1"/>
            </p:cNvSpPr>
            <p:nvPr/>
          </p:nvSpPr>
          <p:spPr bwMode="auto">
            <a:xfrm>
              <a:off x="4360" y="2746"/>
              <a:ext cx="188" cy="153"/>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6" name="Oval 50"/>
            <p:cNvSpPr>
              <a:spLocks noChangeArrowheads="1"/>
            </p:cNvSpPr>
            <p:nvPr/>
          </p:nvSpPr>
          <p:spPr bwMode="auto">
            <a:xfrm>
              <a:off x="4360" y="2746"/>
              <a:ext cx="188" cy="153"/>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7" name="Rectangle 51"/>
            <p:cNvSpPr>
              <a:spLocks noChangeArrowheads="1"/>
            </p:cNvSpPr>
            <p:nvPr/>
          </p:nvSpPr>
          <p:spPr bwMode="auto">
            <a:xfrm>
              <a:off x="4422" y="2787"/>
              <a:ext cx="107"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6168" name="Oval 52"/>
            <p:cNvSpPr>
              <a:spLocks noChangeArrowheads="1"/>
            </p:cNvSpPr>
            <p:nvPr/>
          </p:nvSpPr>
          <p:spPr bwMode="auto">
            <a:xfrm>
              <a:off x="3646" y="1844"/>
              <a:ext cx="189" cy="152"/>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9" name="Oval 53"/>
            <p:cNvSpPr>
              <a:spLocks noChangeArrowheads="1"/>
            </p:cNvSpPr>
            <p:nvPr/>
          </p:nvSpPr>
          <p:spPr bwMode="auto">
            <a:xfrm>
              <a:off x="3646" y="1844"/>
              <a:ext cx="189" cy="152"/>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0" name="Rectangle 54"/>
            <p:cNvSpPr>
              <a:spLocks noChangeArrowheads="1"/>
            </p:cNvSpPr>
            <p:nvPr/>
          </p:nvSpPr>
          <p:spPr bwMode="auto">
            <a:xfrm>
              <a:off x="3709" y="1884"/>
              <a:ext cx="107"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6171" name="Oval 55"/>
            <p:cNvSpPr>
              <a:spLocks noChangeArrowheads="1"/>
            </p:cNvSpPr>
            <p:nvPr/>
          </p:nvSpPr>
          <p:spPr bwMode="auto">
            <a:xfrm>
              <a:off x="4113" y="2306"/>
              <a:ext cx="189" cy="152"/>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2" name="Oval 56"/>
            <p:cNvSpPr>
              <a:spLocks noChangeArrowheads="1"/>
            </p:cNvSpPr>
            <p:nvPr/>
          </p:nvSpPr>
          <p:spPr bwMode="auto">
            <a:xfrm>
              <a:off x="4113" y="2306"/>
              <a:ext cx="189" cy="152"/>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3" name="Rectangle 57"/>
            <p:cNvSpPr>
              <a:spLocks noChangeArrowheads="1"/>
            </p:cNvSpPr>
            <p:nvPr/>
          </p:nvSpPr>
          <p:spPr bwMode="auto">
            <a:xfrm>
              <a:off x="4176" y="2348"/>
              <a:ext cx="107"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6174" name="Oval 58"/>
            <p:cNvSpPr>
              <a:spLocks noChangeArrowheads="1"/>
            </p:cNvSpPr>
            <p:nvPr/>
          </p:nvSpPr>
          <p:spPr bwMode="auto">
            <a:xfrm>
              <a:off x="4360" y="2510"/>
              <a:ext cx="188" cy="153"/>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5" name="Oval 59"/>
            <p:cNvSpPr>
              <a:spLocks noChangeArrowheads="1"/>
            </p:cNvSpPr>
            <p:nvPr/>
          </p:nvSpPr>
          <p:spPr bwMode="auto">
            <a:xfrm>
              <a:off x="4360" y="2510"/>
              <a:ext cx="188" cy="153"/>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6" name="Rectangle 60"/>
            <p:cNvSpPr>
              <a:spLocks noChangeArrowheads="1"/>
            </p:cNvSpPr>
            <p:nvPr/>
          </p:nvSpPr>
          <p:spPr bwMode="auto">
            <a:xfrm>
              <a:off x="4424" y="2550"/>
              <a:ext cx="107"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6177" name="Oval 61"/>
            <p:cNvSpPr>
              <a:spLocks noChangeArrowheads="1"/>
            </p:cNvSpPr>
            <p:nvPr/>
          </p:nvSpPr>
          <p:spPr bwMode="auto">
            <a:xfrm>
              <a:off x="4617" y="2752"/>
              <a:ext cx="183" cy="152"/>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8" name="Oval 62"/>
            <p:cNvSpPr>
              <a:spLocks noChangeArrowheads="1"/>
            </p:cNvSpPr>
            <p:nvPr/>
          </p:nvSpPr>
          <p:spPr bwMode="auto">
            <a:xfrm>
              <a:off x="4617" y="2752"/>
              <a:ext cx="183" cy="152"/>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9" name="Rectangle 63"/>
            <p:cNvSpPr>
              <a:spLocks noChangeArrowheads="1"/>
            </p:cNvSpPr>
            <p:nvPr/>
          </p:nvSpPr>
          <p:spPr bwMode="auto">
            <a:xfrm>
              <a:off x="4677" y="2795"/>
              <a:ext cx="107"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6180" name="Oval 64"/>
            <p:cNvSpPr>
              <a:spLocks noChangeArrowheads="1"/>
            </p:cNvSpPr>
            <p:nvPr/>
          </p:nvSpPr>
          <p:spPr bwMode="auto">
            <a:xfrm>
              <a:off x="3342" y="1466"/>
              <a:ext cx="215" cy="184"/>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1" name="Oval 65"/>
            <p:cNvSpPr>
              <a:spLocks noChangeArrowheads="1"/>
            </p:cNvSpPr>
            <p:nvPr/>
          </p:nvSpPr>
          <p:spPr bwMode="auto">
            <a:xfrm>
              <a:off x="3342" y="1466"/>
              <a:ext cx="215" cy="184"/>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2" name="Rectangle 66"/>
            <p:cNvSpPr>
              <a:spLocks noChangeArrowheads="1"/>
            </p:cNvSpPr>
            <p:nvPr/>
          </p:nvSpPr>
          <p:spPr bwMode="auto">
            <a:xfrm>
              <a:off x="3395" y="1496"/>
              <a:ext cx="275"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6183" name="Oval 67"/>
            <p:cNvSpPr>
              <a:spLocks noChangeArrowheads="1"/>
            </p:cNvSpPr>
            <p:nvPr/>
          </p:nvSpPr>
          <p:spPr bwMode="auto">
            <a:xfrm>
              <a:off x="3599" y="1466"/>
              <a:ext cx="215" cy="184"/>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4" name="Oval 68"/>
            <p:cNvSpPr>
              <a:spLocks noChangeArrowheads="1"/>
            </p:cNvSpPr>
            <p:nvPr/>
          </p:nvSpPr>
          <p:spPr bwMode="auto">
            <a:xfrm>
              <a:off x="3599" y="1466"/>
              <a:ext cx="215" cy="184"/>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5" name="Rectangle 69"/>
            <p:cNvSpPr>
              <a:spLocks noChangeArrowheads="1"/>
            </p:cNvSpPr>
            <p:nvPr/>
          </p:nvSpPr>
          <p:spPr bwMode="auto">
            <a:xfrm>
              <a:off x="3670" y="1496"/>
              <a:ext cx="9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6186" name="Oval 70"/>
            <p:cNvSpPr>
              <a:spLocks noChangeArrowheads="1"/>
            </p:cNvSpPr>
            <p:nvPr/>
          </p:nvSpPr>
          <p:spPr bwMode="auto">
            <a:xfrm>
              <a:off x="3851" y="1466"/>
              <a:ext cx="215" cy="184"/>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7" name="Oval 71"/>
            <p:cNvSpPr>
              <a:spLocks noChangeArrowheads="1"/>
            </p:cNvSpPr>
            <p:nvPr/>
          </p:nvSpPr>
          <p:spPr bwMode="auto">
            <a:xfrm>
              <a:off x="3851" y="1466"/>
              <a:ext cx="215" cy="184"/>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8" name="Rectangle 72"/>
            <p:cNvSpPr>
              <a:spLocks noChangeArrowheads="1"/>
            </p:cNvSpPr>
            <p:nvPr/>
          </p:nvSpPr>
          <p:spPr bwMode="auto">
            <a:xfrm>
              <a:off x="3920" y="1497"/>
              <a:ext cx="8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3</a:t>
              </a:r>
              <a:endParaRPr kumimoji="0" lang="en-US" sz="1800" b="0" i="0" u="none" strike="noStrike" cap="none" normalizeH="0" baseline="0" dirty="0" smtClean="0">
                <a:ln>
                  <a:noFill/>
                </a:ln>
                <a:solidFill>
                  <a:schemeClr val="tx1"/>
                </a:solidFill>
                <a:effectLst/>
                <a:latin typeface="Arial" pitchFamily="34" charset="0"/>
              </a:endParaRPr>
            </a:p>
          </p:txBody>
        </p:sp>
        <p:sp>
          <p:nvSpPr>
            <p:cNvPr id="6189" name="Oval 73"/>
            <p:cNvSpPr>
              <a:spLocks noChangeArrowheads="1"/>
            </p:cNvSpPr>
            <p:nvPr/>
          </p:nvSpPr>
          <p:spPr bwMode="auto">
            <a:xfrm>
              <a:off x="4097" y="1466"/>
              <a:ext cx="221" cy="184"/>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0" name="Oval 74"/>
            <p:cNvSpPr>
              <a:spLocks noChangeArrowheads="1"/>
            </p:cNvSpPr>
            <p:nvPr/>
          </p:nvSpPr>
          <p:spPr bwMode="auto">
            <a:xfrm>
              <a:off x="4097" y="1466"/>
              <a:ext cx="221" cy="184"/>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1" name="Rectangle 75"/>
            <p:cNvSpPr>
              <a:spLocks noChangeArrowheads="1"/>
            </p:cNvSpPr>
            <p:nvPr/>
          </p:nvSpPr>
          <p:spPr bwMode="auto">
            <a:xfrm>
              <a:off x="4176" y="1503"/>
              <a:ext cx="9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6192" name="Oval 76"/>
            <p:cNvSpPr>
              <a:spLocks noChangeArrowheads="1"/>
            </p:cNvSpPr>
            <p:nvPr/>
          </p:nvSpPr>
          <p:spPr bwMode="auto">
            <a:xfrm>
              <a:off x="4360" y="1466"/>
              <a:ext cx="215" cy="184"/>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3" name="Oval 77"/>
            <p:cNvSpPr>
              <a:spLocks noChangeArrowheads="1"/>
            </p:cNvSpPr>
            <p:nvPr/>
          </p:nvSpPr>
          <p:spPr bwMode="auto">
            <a:xfrm>
              <a:off x="4360" y="1466"/>
              <a:ext cx="215" cy="184"/>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4" name="Rectangle 78"/>
            <p:cNvSpPr>
              <a:spLocks noChangeArrowheads="1"/>
            </p:cNvSpPr>
            <p:nvPr/>
          </p:nvSpPr>
          <p:spPr bwMode="auto">
            <a:xfrm>
              <a:off x="4431" y="1495"/>
              <a:ext cx="7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5</a:t>
              </a:r>
              <a:endParaRPr kumimoji="0" lang="en-US" sz="1800" b="0" i="0" u="none" strike="noStrike" cap="none" normalizeH="0" baseline="0" dirty="0" smtClean="0">
                <a:ln>
                  <a:noFill/>
                </a:ln>
                <a:solidFill>
                  <a:schemeClr val="tx1"/>
                </a:solidFill>
                <a:effectLst/>
                <a:latin typeface="Arial" pitchFamily="34" charset="0"/>
              </a:endParaRPr>
            </a:p>
          </p:txBody>
        </p:sp>
        <p:sp>
          <p:nvSpPr>
            <p:cNvPr id="6195" name="Oval 79"/>
            <p:cNvSpPr>
              <a:spLocks noChangeArrowheads="1"/>
            </p:cNvSpPr>
            <p:nvPr/>
          </p:nvSpPr>
          <p:spPr bwMode="auto">
            <a:xfrm>
              <a:off x="4606" y="1466"/>
              <a:ext cx="220" cy="184"/>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6" name="Oval 80"/>
            <p:cNvSpPr>
              <a:spLocks noChangeArrowheads="1"/>
            </p:cNvSpPr>
            <p:nvPr/>
          </p:nvSpPr>
          <p:spPr bwMode="auto">
            <a:xfrm>
              <a:off x="4606" y="1466"/>
              <a:ext cx="220" cy="184"/>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7" name="Rectangle 81"/>
            <p:cNvSpPr>
              <a:spLocks noChangeArrowheads="1"/>
            </p:cNvSpPr>
            <p:nvPr/>
          </p:nvSpPr>
          <p:spPr bwMode="auto">
            <a:xfrm>
              <a:off x="4693" y="1497"/>
              <a:ext cx="7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6</a:t>
              </a:r>
              <a:endParaRPr kumimoji="0" lang="en-US" sz="1800" b="0" i="0" u="none" strike="noStrike" cap="none" normalizeH="0" baseline="0" dirty="0" smtClean="0">
                <a:ln>
                  <a:noFill/>
                </a:ln>
                <a:solidFill>
                  <a:schemeClr val="tx1"/>
                </a:solidFill>
                <a:effectLst/>
                <a:latin typeface="Arial" pitchFamily="34" charset="0"/>
              </a:endParaRPr>
            </a:p>
          </p:txBody>
        </p:sp>
        <p:sp>
          <p:nvSpPr>
            <p:cNvPr id="6198" name="Oval 82"/>
            <p:cNvSpPr>
              <a:spLocks noChangeArrowheads="1"/>
            </p:cNvSpPr>
            <p:nvPr/>
          </p:nvSpPr>
          <p:spPr bwMode="auto">
            <a:xfrm>
              <a:off x="4863" y="1466"/>
              <a:ext cx="220" cy="184"/>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9" name="Oval 83"/>
            <p:cNvSpPr>
              <a:spLocks noChangeArrowheads="1"/>
            </p:cNvSpPr>
            <p:nvPr/>
          </p:nvSpPr>
          <p:spPr bwMode="auto">
            <a:xfrm>
              <a:off x="4863" y="1466"/>
              <a:ext cx="220" cy="184"/>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0" name="Rectangle 84"/>
            <p:cNvSpPr>
              <a:spLocks noChangeArrowheads="1"/>
            </p:cNvSpPr>
            <p:nvPr/>
          </p:nvSpPr>
          <p:spPr bwMode="auto">
            <a:xfrm>
              <a:off x="4925" y="1490"/>
              <a:ext cx="9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7</a:t>
              </a:r>
              <a:endParaRPr kumimoji="0" lang="en-US" sz="1800" b="0" i="0" u="none" strike="noStrike" cap="none" normalizeH="0" baseline="0" dirty="0" smtClean="0">
                <a:ln>
                  <a:noFill/>
                </a:ln>
                <a:solidFill>
                  <a:schemeClr val="tx1"/>
                </a:solidFill>
                <a:effectLst/>
                <a:latin typeface="Arial" pitchFamily="34" charset="0"/>
              </a:endParaRPr>
            </a:p>
          </p:txBody>
        </p:sp>
        <p:sp>
          <p:nvSpPr>
            <p:cNvPr id="6201" name="Oval 85"/>
            <p:cNvSpPr>
              <a:spLocks noChangeArrowheads="1"/>
            </p:cNvSpPr>
            <p:nvPr/>
          </p:nvSpPr>
          <p:spPr bwMode="auto">
            <a:xfrm>
              <a:off x="5125" y="1466"/>
              <a:ext cx="215" cy="184"/>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2" name="Oval 86"/>
            <p:cNvSpPr>
              <a:spLocks noChangeArrowheads="1"/>
            </p:cNvSpPr>
            <p:nvPr/>
          </p:nvSpPr>
          <p:spPr bwMode="auto">
            <a:xfrm>
              <a:off x="5125" y="1466"/>
              <a:ext cx="215" cy="184"/>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3" name="Rectangle 87"/>
            <p:cNvSpPr>
              <a:spLocks noChangeArrowheads="1"/>
            </p:cNvSpPr>
            <p:nvPr/>
          </p:nvSpPr>
          <p:spPr bwMode="auto">
            <a:xfrm>
              <a:off x="5201" y="1497"/>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8</a:t>
              </a:r>
              <a:endParaRPr kumimoji="0" lang="en-US" sz="1800" b="0" i="0" u="none" strike="noStrike" cap="none" normalizeH="0" baseline="0" dirty="0" smtClean="0">
                <a:ln>
                  <a:noFill/>
                </a:ln>
                <a:solidFill>
                  <a:schemeClr val="tx1"/>
                </a:solidFill>
                <a:effectLst/>
                <a:latin typeface="Arial" pitchFamily="34" charset="0"/>
              </a:endParaRPr>
            </a:p>
          </p:txBody>
        </p:sp>
        <p:sp>
          <p:nvSpPr>
            <p:cNvPr id="6204" name="Oval 88"/>
            <p:cNvSpPr>
              <a:spLocks noChangeArrowheads="1"/>
            </p:cNvSpPr>
            <p:nvPr/>
          </p:nvSpPr>
          <p:spPr bwMode="auto">
            <a:xfrm>
              <a:off x="5372" y="1466"/>
              <a:ext cx="220" cy="184"/>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5" name="Oval 89"/>
            <p:cNvSpPr>
              <a:spLocks noChangeArrowheads="1"/>
            </p:cNvSpPr>
            <p:nvPr/>
          </p:nvSpPr>
          <p:spPr bwMode="auto">
            <a:xfrm>
              <a:off x="5372" y="1466"/>
              <a:ext cx="220" cy="184"/>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6" name="Rectangle 90"/>
            <p:cNvSpPr>
              <a:spLocks noChangeArrowheads="1"/>
            </p:cNvSpPr>
            <p:nvPr/>
          </p:nvSpPr>
          <p:spPr bwMode="auto">
            <a:xfrm>
              <a:off x="5451" y="1497"/>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9</a:t>
              </a:r>
              <a:endParaRPr kumimoji="0" lang="en-US" sz="1800" b="0" i="0" u="none" strike="noStrike" cap="none" normalizeH="0" baseline="0" dirty="0" smtClean="0">
                <a:ln>
                  <a:noFill/>
                </a:ln>
                <a:solidFill>
                  <a:schemeClr val="tx1"/>
                </a:solidFill>
                <a:effectLst/>
                <a:latin typeface="Arial" pitchFamily="34" charset="0"/>
              </a:endParaRPr>
            </a:p>
          </p:txBody>
        </p:sp>
        <p:sp>
          <p:nvSpPr>
            <p:cNvPr id="6207" name="Freeform 91"/>
            <p:cNvSpPr>
              <a:spLocks/>
            </p:cNvSpPr>
            <p:nvPr/>
          </p:nvSpPr>
          <p:spPr bwMode="auto">
            <a:xfrm>
              <a:off x="3342" y="1261"/>
              <a:ext cx="2130" cy="142"/>
            </a:xfrm>
            <a:custGeom>
              <a:avLst/>
              <a:gdLst>
                <a:gd name="T0" fmla="*/ 0 w 406"/>
                <a:gd name="T1" fmla="*/ 24 h 27"/>
                <a:gd name="T2" fmla="*/ 18 w 406"/>
                <a:gd name="T3" fmla="*/ 14 h 27"/>
                <a:gd name="T4" fmla="*/ 176 w 406"/>
                <a:gd name="T5" fmla="*/ 14 h 27"/>
                <a:gd name="T6" fmla="*/ 200 w 406"/>
                <a:gd name="T7" fmla="*/ 0 h 27"/>
                <a:gd name="T8" fmla="*/ 219 w 406"/>
                <a:gd name="T9" fmla="*/ 15 h 27"/>
                <a:gd name="T10" fmla="*/ 392 w 406"/>
                <a:gd name="T11" fmla="*/ 15 h 27"/>
                <a:gd name="T12" fmla="*/ 406 w 40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06" h="27">
                  <a:moveTo>
                    <a:pt x="0" y="24"/>
                  </a:moveTo>
                  <a:lnTo>
                    <a:pt x="18" y="14"/>
                  </a:lnTo>
                  <a:lnTo>
                    <a:pt x="176" y="14"/>
                  </a:lnTo>
                  <a:lnTo>
                    <a:pt x="200" y="0"/>
                  </a:lnTo>
                  <a:lnTo>
                    <a:pt x="219" y="15"/>
                  </a:lnTo>
                  <a:lnTo>
                    <a:pt x="392" y="15"/>
                  </a:lnTo>
                  <a:lnTo>
                    <a:pt x="406" y="27"/>
                  </a:lnTo>
                </a:path>
              </a:pathLst>
            </a:custGeom>
            <a:noFill/>
            <a:ln w="10"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8" name="Rectangle 92"/>
            <p:cNvSpPr>
              <a:spLocks noChangeArrowheads="1"/>
            </p:cNvSpPr>
            <p:nvPr/>
          </p:nvSpPr>
          <p:spPr bwMode="auto">
            <a:xfrm>
              <a:off x="3833" y="1088"/>
              <a:ext cx="117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Clock cycles</a:t>
              </a:r>
              <a:endParaRPr kumimoji="0" lang="en-US" sz="1800" b="0" i="0" u="none" strike="noStrike" cap="none" normalizeH="0" baseline="0" smtClean="0">
                <a:ln>
                  <a:noFill/>
                </a:ln>
                <a:solidFill>
                  <a:schemeClr val="tx1"/>
                </a:solidFill>
                <a:effectLst/>
                <a:latin typeface="Arial" pitchFamily="34" charset="0"/>
              </a:endParaRPr>
            </a:p>
          </p:txBody>
        </p:sp>
        <p:sp>
          <p:nvSpPr>
            <p:cNvPr id="6209" name="Oval 93"/>
            <p:cNvSpPr>
              <a:spLocks noChangeArrowheads="1"/>
            </p:cNvSpPr>
            <p:nvPr/>
          </p:nvSpPr>
          <p:spPr bwMode="auto">
            <a:xfrm>
              <a:off x="3888" y="2085"/>
              <a:ext cx="188" cy="152"/>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0" name="Oval 94"/>
            <p:cNvSpPr>
              <a:spLocks noChangeArrowheads="1"/>
            </p:cNvSpPr>
            <p:nvPr/>
          </p:nvSpPr>
          <p:spPr bwMode="auto">
            <a:xfrm>
              <a:off x="3888" y="2085"/>
              <a:ext cx="188" cy="152"/>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1" name="Rectangle 95"/>
            <p:cNvSpPr>
              <a:spLocks noChangeArrowheads="1"/>
            </p:cNvSpPr>
            <p:nvPr/>
          </p:nvSpPr>
          <p:spPr bwMode="auto">
            <a:xfrm>
              <a:off x="3950" y="2126"/>
              <a:ext cx="107"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6212" name="Freeform 96"/>
            <p:cNvSpPr>
              <a:spLocks/>
            </p:cNvSpPr>
            <p:nvPr/>
          </p:nvSpPr>
          <p:spPr bwMode="auto">
            <a:xfrm>
              <a:off x="2975" y="1833"/>
              <a:ext cx="299" cy="205"/>
            </a:xfrm>
            <a:custGeom>
              <a:avLst/>
              <a:gdLst>
                <a:gd name="T0" fmla="*/ 19 w 57"/>
                <a:gd name="T1" fmla="*/ 0 h 39"/>
                <a:gd name="T2" fmla="*/ 37 w 57"/>
                <a:gd name="T3" fmla="*/ 0 h 39"/>
                <a:gd name="T4" fmla="*/ 57 w 57"/>
                <a:gd name="T5" fmla="*/ 20 h 39"/>
                <a:gd name="T6" fmla="*/ 37 w 57"/>
                <a:gd name="T7" fmla="*/ 39 h 39"/>
                <a:gd name="T8" fmla="*/ 19 w 57"/>
                <a:gd name="T9" fmla="*/ 39 h 39"/>
                <a:gd name="T10" fmla="*/ 0 w 57"/>
                <a:gd name="T11" fmla="*/ 20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20"/>
                  </a:cubicBezTo>
                  <a:cubicBezTo>
                    <a:pt x="57" y="31"/>
                    <a:pt x="48" y="39"/>
                    <a:pt x="37" y="39"/>
                  </a:cubicBezTo>
                  <a:lnTo>
                    <a:pt x="19" y="39"/>
                  </a:lnTo>
                  <a:cubicBezTo>
                    <a:pt x="8" y="39"/>
                    <a:pt x="0" y="31"/>
                    <a:pt x="0" y="20"/>
                  </a:cubicBezTo>
                  <a:cubicBezTo>
                    <a:pt x="0" y="9"/>
                    <a:pt x="8" y="0"/>
                    <a:pt x="19" y="0"/>
                  </a:cubicBezTo>
                  <a:close/>
                </a:path>
              </a:pathLst>
            </a:custGeom>
            <a:solidFill>
              <a:srgbClr val="6FBED0"/>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13" name="Rectangle 97"/>
            <p:cNvSpPr>
              <a:spLocks noChangeArrowheads="1"/>
            </p:cNvSpPr>
            <p:nvPr/>
          </p:nvSpPr>
          <p:spPr bwMode="auto">
            <a:xfrm>
              <a:off x="3067" y="1893"/>
              <a:ext cx="13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IF</a:t>
              </a:r>
              <a:endParaRPr kumimoji="0" lang="en-US" sz="1800" b="0" i="0" u="none" strike="noStrike" cap="none" normalizeH="0" baseline="0" smtClean="0">
                <a:ln>
                  <a:noFill/>
                </a:ln>
                <a:solidFill>
                  <a:schemeClr val="tx1"/>
                </a:solidFill>
                <a:effectLst/>
                <a:latin typeface="Arial" pitchFamily="34" charset="0"/>
              </a:endParaRPr>
            </a:p>
          </p:txBody>
        </p:sp>
        <p:sp>
          <p:nvSpPr>
            <p:cNvPr id="6214" name="Freeform 98"/>
            <p:cNvSpPr>
              <a:spLocks/>
            </p:cNvSpPr>
            <p:nvPr/>
          </p:nvSpPr>
          <p:spPr bwMode="auto">
            <a:xfrm>
              <a:off x="2970" y="2070"/>
              <a:ext cx="299" cy="204"/>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8" y="39"/>
                    <a:pt x="0" y="30"/>
                    <a:pt x="0" y="19"/>
                  </a:cubicBezTo>
                  <a:cubicBezTo>
                    <a:pt x="0" y="8"/>
                    <a:pt x="8" y="0"/>
                    <a:pt x="19" y="0"/>
                  </a:cubicBezTo>
                  <a:close/>
                </a:path>
              </a:pathLst>
            </a:custGeom>
            <a:solidFill>
              <a:srgbClr val="6FBED0"/>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15" name="Rectangle 99"/>
            <p:cNvSpPr>
              <a:spLocks noChangeArrowheads="1"/>
            </p:cNvSpPr>
            <p:nvPr/>
          </p:nvSpPr>
          <p:spPr bwMode="auto">
            <a:xfrm>
              <a:off x="3040" y="2126"/>
              <a:ext cx="18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6216" name="Freeform 100"/>
            <p:cNvSpPr>
              <a:spLocks/>
            </p:cNvSpPr>
            <p:nvPr/>
          </p:nvSpPr>
          <p:spPr bwMode="auto">
            <a:xfrm>
              <a:off x="2975" y="2306"/>
              <a:ext cx="299" cy="204"/>
            </a:xfrm>
            <a:custGeom>
              <a:avLst/>
              <a:gdLst>
                <a:gd name="T0" fmla="*/ 19 w 57"/>
                <a:gd name="T1" fmla="*/ 0 h 39"/>
                <a:gd name="T2" fmla="*/ 37 w 57"/>
                <a:gd name="T3" fmla="*/ 0 h 39"/>
                <a:gd name="T4" fmla="*/ 57 w 57"/>
                <a:gd name="T5" fmla="*/ 20 h 39"/>
                <a:gd name="T6" fmla="*/ 37 w 57"/>
                <a:gd name="T7" fmla="*/ 39 h 39"/>
                <a:gd name="T8" fmla="*/ 19 w 57"/>
                <a:gd name="T9" fmla="*/ 39 h 39"/>
                <a:gd name="T10" fmla="*/ 0 w 57"/>
                <a:gd name="T11" fmla="*/ 20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20"/>
                  </a:cubicBezTo>
                  <a:cubicBezTo>
                    <a:pt x="57" y="30"/>
                    <a:pt x="48" y="39"/>
                    <a:pt x="37" y="39"/>
                  </a:cubicBezTo>
                  <a:lnTo>
                    <a:pt x="19" y="39"/>
                  </a:lnTo>
                  <a:cubicBezTo>
                    <a:pt x="8" y="39"/>
                    <a:pt x="0" y="30"/>
                    <a:pt x="0" y="20"/>
                  </a:cubicBezTo>
                  <a:cubicBezTo>
                    <a:pt x="0" y="9"/>
                    <a:pt x="8" y="0"/>
                    <a:pt x="19" y="0"/>
                  </a:cubicBezTo>
                  <a:close/>
                </a:path>
              </a:pathLst>
            </a:custGeom>
            <a:solidFill>
              <a:srgbClr val="6FBED0"/>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17" name="Rectangle 101"/>
            <p:cNvSpPr>
              <a:spLocks noChangeArrowheads="1"/>
            </p:cNvSpPr>
            <p:nvPr/>
          </p:nvSpPr>
          <p:spPr bwMode="auto">
            <a:xfrm>
              <a:off x="3039" y="2363"/>
              <a:ext cx="17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EX</a:t>
              </a:r>
              <a:endParaRPr kumimoji="0" lang="en-US" sz="1800" b="0" i="0" u="none" strike="noStrike" cap="none" normalizeH="0" baseline="0" smtClean="0">
                <a:ln>
                  <a:noFill/>
                </a:ln>
                <a:solidFill>
                  <a:schemeClr val="tx1"/>
                </a:solidFill>
                <a:effectLst/>
                <a:latin typeface="Arial" pitchFamily="34" charset="0"/>
              </a:endParaRPr>
            </a:p>
          </p:txBody>
        </p:sp>
        <p:sp>
          <p:nvSpPr>
            <p:cNvPr id="6218" name="Freeform 102"/>
            <p:cNvSpPr>
              <a:spLocks/>
            </p:cNvSpPr>
            <p:nvPr/>
          </p:nvSpPr>
          <p:spPr bwMode="auto">
            <a:xfrm>
              <a:off x="2975" y="2531"/>
              <a:ext cx="299" cy="205"/>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19"/>
                  </a:cubicBezTo>
                  <a:cubicBezTo>
                    <a:pt x="57" y="30"/>
                    <a:pt x="48" y="39"/>
                    <a:pt x="37" y="39"/>
                  </a:cubicBezTo>
                  <a:lnTo>
                    <a:pt x="19" y="39"/>
                  </a:lnTo>
                  <a:cubicBezTo>
                    <a:pt x="8" y="39"/>
                    <a:pt x="0" y="30"/>
                    <a:pt x="0" y="19"/>
                  </a:cubicBezTo>
                  <a:cubicBezTo>
                    <a:pt x="0" y="9"/>
                    <a:pt x="8" y="0"/>
                    <a:pt x="19" y="0"/>
                  </a:cubicBezTo>
                  <a:close/>
                </a:path>
              </a:pathLst>
            </a:custGeom>
            <a:solidFill>
              <a:srgbClr val="6FBED0"/>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19" name="Rectangle 103"/>
            <p:cNvSpPr>
              <a:spLocks noChangeArrowheads="1"/>
            </p:cNvSpPr>
            <p:nvPr/>
          </p:nvSpPr>
          <p:spPr bwMode="auto">
            <a:xfrm>
              <a:off x="3029" y="2588"/>
              <a:ext cx="19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MA</a:t>
              </a:r>
              <a:endParaRPr kumimoji="0" lang="en-US" sz="1800" b="0" i="0" u="none" strike="noStrike" cap="none" normalizeH="0" baseline="0" smtClean="0">
                <a:ln>
                  <a:noFill/>
                </a:ln>
                <a:solidFill>
                  <a:schemeClr val="tx1"/>
                </a:solidFill>
                <a:effectLst/>
                <a:latin typeface="Arial" pitchFamily="34" charset="0"/>
              </a:endParaRPr>
            </a:p>
          </p:txBody>
        </p:sp>
        <p:sp>
          <p:nvSpPr>
            <p:cNvPr id="6220" name="Freeform 104"/>
            <p:cNvSpPr>
              <a:spLocks/>
            </p:cNvSpPr>
            <p:nvPr/>
          </p:nvSpPr>
          <p:spPr bwMode="auto">
            <a:xfrm>
              <a:off x="2980" y="2757"/>
              <a:ext cx="299" cy="205"/>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8" y="39"/>
                    <a:pt x="0" y="30"/>
                    <a:pt x="0" y="19"/>
                  </a:cubicBezTo>
                  <a:cubicBezTo>
                    <a:pt x="0" y="8"/>
                    <a:pt x="8" y="0"/>
                    <a:pt x="19" y="0"/>
                  </a:cubicBezTo>
                  <a:close/>
                </a:path>
              </a:pathLst>
            </a:custGeom>
            <a:solidFill>
              <a:srgbClr val="6FBED0"/>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21" name="Rectangle 105"/>
            <p:cNvSpPr>
              <a:spLocks noChangeArrowheads="1"/>
            </p:cNvSpPr>
            <p:nvPr/>
          </p:nvSpPr>
          <p:spPr bwMode="auto">
            <a:xfrm>
              <a:off x="3021" y="2801"/>
              <a:ext cx="2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RW</a:t>
              </a:r>
              <a:endParaRPr kumimoji="0" lang="en-US" sz="1800" b="0" i="0" u="none" strike="noStrike" cap="none" normalizeH="0" baseline="0" dirty="0" smtClean="0">
                <a:ln>
                  <a:noFill/>
                </a:ln>
                <a:solidFill>
                  <a:schemeClr val="tx1"/>
                </a:solidFill>
                <a:effectLst/>
                <a:latin typeface="Arial" pitchFamily="34" charset="0"/>
              </a:endParaRPr>
            </a:p>
          </p:txBody>
        </p:sp>
        <p:sp>
          <p:nvSpPr>
            <p:cNvPr id="6222" name="Freeform 106"/>
            <p:cNvSpPr>
              <a:spLocks/>
            </p:cNvSpPr>
            <p:nvPr/>
          </p:nvSpPr>
          <p:spPr bwMode="auto">
            <a:xfrm>
              <a:off x="4034" y="2395"/>
              <a:ext cx="142" cy="215"/>
            </a:xfrm>
            <a:custGeom>
              <a:avLst/>
              <a:gdLst>
                <a:gd name="T0" fmla="*/ 27 w 27"/>
                <a:gd name="T1" fmla="*/ 41 h 41"/>
                <a:gd name="T2" fmla="*/ 0 w 27"/>
                <a:gd name="T3" fmla="*/ 41 h 41"/>
                <a:gd name="T4" fmla="*/ 0 w 27"/>
                <a:gd name="T5" fmla="*/ 0 h 41"/>
                <a:gd name="T6" fmla="*/ 22 w 27"/>
                <a:gd name="T7" fmla="*/ 0 h 41"/>
              </a:gdLst>
              <a:ahLst/>
              <a:cxnLst>
                <a:cxn ang="0">
                  <a:pos x="T0" y="T1"/>
                </a:cxn>
                <a:cxn ang="0">
                  <a:pos x="T2" y="T3"/>
                </a:cxn>
                <a:cxn ang="0">
                  <a:pos x="T4" y="T5"/>
                </a:cxn>
                <a:cxn ang="0">
                  <a:pos x="T6" y="T7"/>
                </a:cxn>
              </a:cxnLst>
              <a:rect l="0" t="0" r="r" b="b"/>
              <a:pathLst>
                <a:path w="27" h="41">
                  <a:moveTo>
                    <a:pt x="27" y="41"/>
                  </a:moveTo>
                  <a:lnTo>
                    <a:pt x="0" y="41"/>
                  </a:lnTo>
                  <a:lnTo>
                    <a:pt x="0" y="0"/>
                  </a:lnTo>
                  <a:lnTo>
                    <a:pt x="22" y="0"/>
                  </a:lnTo>
                </a:path>
              </a:pathLst>
            </a:custGeom>
            <a:noFill/>
            <a:ln w="21" cap="flat">
              <a:solidFill>
                <a:srgbClr val="00539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3" name="Freeform 107"/>
            <p:cNvSpPr>
              <a:spLocks/>
            </p:cNvSpPr>
            <p:nvPr/>
          </p:nvSpPr>
          <p:spPr bwMode="auto">
            <a:xfrm>
              <a:off x="4108" y="2369"/>
              <a:ext cx="68" cy="52"/>
            </a:xfrm>
            <a:custGeom>
              <a:avLst/>
              <a:gdLst>
                <a:gd name="T0" fmla="*/ 0 w 13"/>
                <a:gd name="T1" fmla="*/ 0 h 10"/>
                <a:gd name="T2" fmla="*/ 13 w 13"/>
                <a:gd name="T3" fmla="*/ 5 h 10"/>
                <a:gd name="T4" fmla="*/ 0 w 13"/>
                <a:gd name="T5" fmla="*/ 10 h 10"/>
                <a:gd name="T6" fmla="*/ 0 w 13"/>
                <a:gd name="T7" fmla="*/ 0 h 10"/>
              </a:gdLst>
              <a:ahLst/>
              <a:cxnLst>
                <a:cxn ang="0">
                  <a:pos x="T0" y="T1"/>
                </a:cxn>
                <a:cxn ang="0">
                  <a:pos x="T2" y="T3"/>
                </a:cxn>
                <a:cxn ang="0">
                  <a:pos x="T4" y="T5"/>
                </a:cxn>
                <a:cxn ang="0">
                  <a:pos x="T6" y="T7"/>
                </a:cxn>
              </a:cxnLst>
              <a:rect l="0" t="0" r="r" b="b"/>
              <a:pathLst>
                <a:path w="13" h="10">
                  <a:moveTo>
                    <a:pt x="0" y="0"/>
                  </a:moveTo>
                  <a:lnTo>
                    <a:pt x="13" y="5"/>
                  </a:lnTo>
                  <a:lnTo>
                    <a:pt x="0" y="10"/>
                  </a:lnTo>
                  <a:cubicBezTo>
                    <a:pt x="2" y="7"/>
                    <a:pt x="2" y="3"/>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4" name="Freeform 108"/>
            <p:cNvSpPr>
              <a:spLocks/>
            </p:cNvSpPr>
            <p:nvPr/>
          </p:nvSpPr>
          <p:spPr bwMode="auto">
            <a:xfrm>
              <a:off x="2849" y="2400"/>
              <a:ext cx="142" cy="215"/>
            </a:xfrm>
            <a:custGeom>
              <a:avLst/>
              <a:gdLst>
                <a:gd name="T0" fmla="*/ 27 w 27"/>
                <a:gd name="T1" fmla="*/ 41 h 41"/>
                <a:gd name="T2" fmla="*/ 0 w 27"/>
                <a:gd name="T3" fmla="*/ 41 h 41"/>
                <a:gd name="T4" fmla="*/ 0 w 27"/>
                <a:gd name="T5" fmla="*/ 0 h 41"/>
                <a:gd name="T6" fmla="*/ 22 w 27"/>
                <a:gd name="T7" fmla="*/ 0 h 41"/>
              </a:gdLst>
              <a:ahLst/>
              <a:cxnLst>
                <a:cxn ang="0">
                  <a:pos x="T0" y="T1"/>
                </a:cxn>
                <a:cxn ang="0">
                  <a:pos x="T2" y="T3"/>
                </a:cxn>
                <a:cxn ang="0">
                  <a:pos x="T4" y="T5"/>
                </a:cxn>
                <a:cxn ang="0">
                  <a:pos x="T6" y="T7"/>
                </a:cxn>
              </a:cxnLst>
              <a:rect l="0" t="0" r="r" b="b"/>
              <a:pathLst>
                <a:path w="27" h="41">
                  <a:moveTo>
                    <a:pt x="27" y="41"/>
                  </a:moveTo>
                  <a:lnTo>
                    <a:pt x="0" y="41"/>
                  </a:lnTo>
                  <a:lnTo>
                    <a:pt x="0" y="0"/>
                  </a:lnTo>
                  <a:lnTo>
                    <a:pt x="22" y="0"/>
                  </a:lnTo>
                </a:path>
              </a:pathLst>
            </a:custGeom>
            <a:noFill/>
            <a:ln w="21" cap="flat">
              <a:solidFill>
                <a:srgbClr val="00539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5" name="Freeform 109"/>
            <p:cNvSpPr>
              <a:spLocks/>
            </p:cNvSpPr>
            <p:nvPr/>
          </p:nvSpPr>
          <p:spPr bwMode="auto">
            <a:xfrm>
              <a:off x="2928" y="2374"/>
              <a:ext cx="68" cy="47"/>
            </a:xfrm>
            <a:custGeom>
              <a:avLst/>
              <a:gdLst>
                <a:gd name="T0" fmla="*/ 0 w 13"/>
                <a:gd name="T1" fmla="*/ 0 h 9"/>
                <a:gd name="T2" fmla="*/ 13 w 13"/>
                <a:gd name="T3" fmla="*/ 5 h 9"/>
                <a:gd name="T4" fmla="*/ 0 w 13"/>
                <a:gd name="T5" fmla="*/ 9 h 9"/>
                <a:gd name="T6" fmla="*/ 0 w 13"/>
                <a:gd name="T7" fmla="*/ 0 h 9"/>
              </a:gdLst>
              <a:ahLst/>
              <a:cxnLst>
                <a:cxn ang="0">
                  <a:pos x="T0" y="T1"/>
                </a:cxn>
                <a:cxn ang="0">
                  <a:pos x="T2" y="T3"/>
                </a:cxn>
                <a:cxn ang="0">
                  <a:pos x="T4" y="T5"/>
                </a:cxn>
                <a:cxn ang="0">
                  <a:pos x="T6" y="T7"/>
                </a:cxn>
              </a:cxnLst>
              <a:rect l="0" t="0" r="r" b="b"/>
              <a:pathLst>
                <a:path w="13" h="9">
                  <a:moveTo>
                    <a:pt x="0" y="0"/>
                  </a:moveTo>
                  <a:lnTo>
                    <a:pt x="13" y="5"/>
                  </a:lnTo>
                  <a:lnTo>
                    <a:pt x="0" y="9"/>
                  </a:lnTo>
                  <a:cubicBezTo>
                    <a:pt x="2" y="7"/>
                    <a:pt x="2" y="3"/>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6" name="Oval 110"/>
            <p:cNvSpPr>
              <a:spLocks noChangeArrowheads="1"/>
            </p:cNvSpPr>
            <p:nvPr/>
          </p:nvSpPr>
          <p:spPr bwMode="auto">
            <a:xfrm>
              <a:off x="1836" y="2329"/>
              <a:ext cx="157" cy="144"/>
            </a:xfrm>
            <a:prstGeom prst="ellipse">
              <a:avLst/>
            </a:prstGeom>
            <a:noFill/>
            <a:ln w="10"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66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Forwarding</a:t>
            </a:r>
            <a:r>
              <a:rPr lang="fr-FR" dirty="0">
                <a:solidFill>
                  <a:schemeClr val="tx1"/>
                </a:solidFill>
              </a:rPr>
              <a:t> </a:t>
            </a:r>
            <a:r>
              <a:rPr lang="fr-FR" dirty="0" err="1">
                <a:solidFill>
                  <a:schemeClr val="tx1"/>
                </a:solidFill>
              </a:rPr>
              <a:t>from</a:t>
            </a:r>
            <a:r>
              <a:rPr lang="fr-FR" dirty="0">
                <a:solidFill>
                  <a:schemeClr val="tx1"/>
                </a:solidFill>
              </a:rPr>
              <a:t> MA to EX</a:t>
            </a:r>
          </a:p>
        </p:txBody>
      </p:sp>
      <p:sp>
        <p:nvSpPr>
          <p:cNvPr id="3" name="Text Placeholder 2"/>
          <p:cNvSpPr txBox="1">
            <a:spLocks noGrp="1"/>
          </p:cNvSpPr>
          <p:nvPr>
            <p:ph type="body" idx="4294967295"/>
          </p:nvPr>
        </p:nvSpPr>
        <p:spPr>
          <a:xfrm>
            <a:off x="1447800" y="5029200"/>
            <a:ext cx="7416800" cy="10144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err="1">
                <a:latin typeface="Calibri" panose="020F0502020204030204" pitchFamily="34" charset="0"/>
              </a:rPr>
              <a:t>Fowarding</a:t>
            </a:r>
            <a:r>
              <a:rPr lang="en-US" dirty="0">
                <a:latin typeface="Calibri" panose="020F0502020204030204" pitchFamily="34" charset="0"/>
              </a:rPr>
              <a:t> in cycle 4 from instruction [1] to [2]</a:t>
            </a:r>
          </a:p>
        </p:txBody>
      </p:sp>
      <p:sp>
        <p:nvSpPr>
          <p:cNvPr id="8" name="AutoShape 4"/>
          <p:cNvSpPr>
            <a:spLocks noChangeAspect="1" noChangeArrowheads="1" noTextEdit="1"/>
          </p:cNvSpPr>
          <p:nvPr/>
        </p:nvSpPr>
        <p:spPr bwMode="auto">
          <a:xfrm>
            <a:off x="1476376" y="1752600"/>
            <a:ext cx="7296150"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501776" y="2952750"/>
            <a:ext cx="2705100" cy="1406525"/>
          </a:xfrm>
          <a:prstGeom prst="rect">
            <a:avLst/>
          </a:prstGeom>
          <a:solidFill>
            <a:srgbClr val="F2C5C3"/>
          </a:solidFill>
          <a:ln w="1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889126" y="3233738"/>
            <a:ext cx="20415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4282B"/>
                </a:solidFill>
                <a:effectLst/>
                <a:latin typeface="ArialMT" charset="0"/>
              </a:rPr>
              <a:t>[1]: add r1, r2, r3</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8"/>
          <p:cNvSpPr>
            <a:spLocks noChangeArrowheads="1"/>
          </p:cNvSpPr>
          <p:nvPr/>
        </p:nvSpPr>
        <p:spPr bwMode="auto">
          <a:xfrm>
            <a:off x="1889126" y="3700463"/>
            <a:ext cx="19462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[2]: sub r4, r1, r2</a:t>
            </a:r>
            <a:endParaRPr kumimoji="0" lang="en-US" sz="1800" b="0" i="0" u="none" strike="noStrike" cap="none" normalizeH="0" baseline="0" smtClean="0">
              <a:ln>
                <a:noFill/>
              </a:ln>
              <a:solidFill>
                <a:schemeClr val="tx1"/>
              </a:solidFill>
              <a:effectLst/>
              <a:latin typeface="Arial" pitchFamily="34" charset="0"/>
            </a:endParaRPr>
          </a:p>
        </p:txBody>
      </p:sp>
      <p:sp>
        <p:nvSpPr>
          <p:cNvPr id="12" name="Oval 9"/>
          <p:cNvSpPr>
            <a:spLocks noChangeArrowheads="1"/>
          </p:cNvSpPr>
          <p:nvPr/>
        </p:nvSpPr>
        <p:spPr bwMode="auto">
          <a:xfrm>
            <a:off x="2543176" y="3238500"/>
            <a:ext cx="234950" cy="231775"/>
          </a:xfrm>
          <a:prstGeom prst="ellipse">
            <a:avLst/>
          </a:prstGeom>
          <a:noFill/>
          <a:ln w="10"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2695576" y="3484563"/>
            <a:ext cx="182563" cy="209550"/>
          </a:xfrm>
          <a:custGeom>
            <a:avLst/>
            <a:gdLst>
              <a:gd name="T0" fmla="*/ 0 w 22"/>
              <a:gd name="T1" fmla="*/ 0 h 25"/>
              <a:gd name="T2" fmla="*/ 22 w 22"/>
              <a:gd name="T3" fmla="*/ 25 h 25"/>
              <a:gd name="T4" fmla="*/ 0 w 22"/>
              <a:gd name="T5" fmla="*/ 0 h 25"/>
            </a:gdLst>
            <a:ahLst/>
            <a:cxnLst>
              <a:cxn ang="0">
                <a:pos x="T0" y="T1"/>
              </a:cxn>
              <a:cxn ang="0">
                <a:pos x="T2" y="T3"/>
              </a:cxn>
              <a:cxn ang="0">
                <a:pos x="T4" y="T5"/>
              </a:cxn>
            </a:cxnLst>
            <a:rect l="0" t="0" r="r" b="b"/>
            <a:pathLst>
              <a:path w="22" h="25">
                <a:moveTo>
                  <a:pt x="0" y="0"/>
                </a:moveTo>
                <a:lnTo>
                  <a:pt x="22" y="25"/>
                </a:lnTo>
                <a:lnTo>
                  <a:pt x="0" y="0"/>
                </a:lnTo>
                <a:close/>
              </a:path>
            </a:pathLst>
          </a:custGeom>
          <a:solidFill>
            <a:srgbClr val="3B2478"/>
          </a:solidFill>
          <a:ln w="10" cap="flat">
            <a:solidFill>
              <a:srgbClr val="3A27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2778126" y="3584575"/>
            <a:ext cx="117475" cy="125413"/>
          </a:xfrm>
          <a:custGeom>
            <a:avLst/>
            <a:gdLst>
              <a:gd name="T0" fmla="*/ 7 w 14"/>
              <a:gd name="T1" fmla="*/ 7 h 15"/>
              <a:gd name="T2" fmla="*/ 0 w 14"/>
              <a:gd name="T3" fmla="*/ 6 h 15"/>
              <a:gd name="T4" fmla="*/ 14 w 14"/>
              <a:gd name="T5" fmla="*/ 15 h 15"/>
              <a:gd name="T6" fmla="*/ 7 w 14"/>
              <a:gd name="T7" fmla="*/ 0 h 15"/>
              <a:gd name="T8" fmla="*/ 7 w 14"/>
              <a:gd name="T9" fmla="*/ 7 h 15"/>
            </a:gdLst>
            <a:ahLst/>
            <a:cxnLst>
              <a:cxn ang="0">
                <a:pos x="T0" y="T1"/>
              </a:cxn>
              <a:cxn ang="0">
                <a:pos x="T2" y="T3"/>
              </a:cxn>
              <a:cxn ang="0">
                <a:pos x="T4" y="T5"/>
              </a:cxn>
              <a:cxn ang="0">
                <a:pos x="T6" y="T7"/>
              </a:cxn>
              <a:cxn ang="0">
                <a:pos x="T8" y="T9"/>
              </a:cxn>
            </a:cxnLst>
            <a:rect l="0" t="0" r="r" b="b"/>
            <a:pathLst>
              <a:path w="14" h="15">
                <a:moveTo>
                  <a:pt x="7" y="7"/>
                </a:moveTo>
                <a:lnTo>
                  <a:pt x="0" y="6"/>
                </a:lnTo>
                <a:lnTo>
                  <a:pt x="14" y="15"/>
                </a:lnTo>
                <a:lnTo>
                  <a:pt x="7" y="0"/>
                </a:lnTo>
                <a:lnTo>
                  <a:pt x="7" y="7"/>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5199064" y="2886075"/>
            <a:ext cx="390525" cy="35718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5589589" y="2886075"/>
            <a:ext cx="392113" cy="35718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5981701" y="2886075"/>
            <a:ext cx="390525" cy="35718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6372226" y="2886075"/>
            <a:ext cx="392113" cy="35718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6764339" y="2886075"/>
            <a:ext cx="390525" cy="35718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5589589" y="3243263"/>
            <a:ext cx="382588" cy="35083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5981701" y="3243263"/>
            <a:ext cx="382588" cy="35083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6364289" y="3243263"/>
            <a:ext cx="390525" cy="35083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6754814" y="3243263"/>
            <a:ext cx="392113" cy="35083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7146926" y="3243263"/>
            <a:ext cx="390525" cy="35083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5972176" y="3594100"/>
            <a:ext cx="392113" cy="35718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6364289" y="3594100"/>
            <a:ext cx="390525" cy="35718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6754814" y="3594100"/>
            <a:ext cx="392113" cy="35718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7146926" y="3594100"/>
            <a:ext cx="390525" cy="35718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7537451" y="3594100"/>
            <a:ext cx="384175" cy="35718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Oval 27"/>
          <p:cNvSpPr>
            <a:spLocks noChangeArrowheads="1"/>
          </p:cNvSpPr>
          <p:nvPr/>
        </p:nvSpPr>
        <p:spPr bwMode="auto">
          <a:xfrm>
            <a:off x="5240339" y="2943225"/>
            <a:ext cx="300038" cy="24288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8"/>
          <p:cNvSpPr>
            <a:spLocks noChangeArrowheads="1"/>
          </p:cNvSpPr>
          <p:nvPr/>
        </p:nvSpPr>
        <p:spPr bwMode="auto">
          <a:xfrm>
            <a:off x="5240339" y="2943225"/>
            <a:ext cx="300038" cy="24288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9"/>
          <p:cNvSpPr>
            <a:spLocks noChangeArrowheads="1"/>
          </p:cNvSpPr>
          <p:nvPr/>
        </p:nvSpPr>
        <p:spPr bwMode="auto">
          <a:xfrm>
            <a:off x="5338764" y="3009900"/>
            <a:ext cx="169863"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33" name="Oval 30"/>
          <p:cNvSpPr>
            <a:spLocks noChangeArrowheads="1"/>
          </p:cNvSpPr>
          <p:nvPr/>
        </p:nvSpPr>
        <p:spPr bwMode="auto">
          <a:xfrm>
            <a:off x="5640389" y="3302000"/>
            <a:ext cx="290513" cy="241300"/>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31"/>
          <p:cNvSpPr>
            <a:spLocks noChangeArrowheads="1"/>
          </p:cNvSpPr>
          <p:nvPr/>
        </p:nvSpPr>
        <p:spPr bwMode="auto">
          <a:xfrm>
            <a:off x="5640389" y="3302000"/>
            <a:ext cx="290513" cy="2413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p:cNvSpPr>
            <a:spLocks noChangeArrowheads="1"/>
          </p:cNvSpPr>
          <p:nvPr/>
        </p:nvSpPr>
        <p:spPr bwMode="auto">
          <a:xfrm>
            <a:off x="5737226" y="3367088"/>
            <a:ext cx="169863"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36" name="Oval 33"/>
          <p:cNvSpPr>
            <a:spLocks noChangeArrowheads="1"/>
          </p:cNvSpPr>
          <p:nvPr/>
        </p:nvSpPr>
        <p:spPr bwMode="auto">
          <a:xfrm>
            <a:off x="6015039" y="3660775"/>
            <a:ext cx="290513" cy="241300"/>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34"/>
          <p:cNvSpPr>
            <a:spLocks noChangeArrowheads="1"/>
          </p:cNvSpPr>
          <p:nvPr/>
        </p:nvSpPr>
        <p:spPr bwMode="auto">
          <a:xfrm>
            <a:off x="6015039" y="3660775"/>
            <a:ext cx="290513" cy="2413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p:cNvSpPr>
            <a:spLocks noChangeArrowheads="1"/>
          </p:cNvSpPr>
          <p:nvPr/>
        </p:nvSpPr>
        <p:spPr bwMode="auto">
          <a:xfrm>
            <a:off x="6110289" y="3721100"/>
            <a:ext cx="169863"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39" name="Rectangle 36"/>
          <p:cNvSpPr>
            <a:spLocks noChangeArrowheads="1"/>
          </p:cNvSpPr>
          <p:nvPr/>
        </p:nvSpPr>
        <p:spPr bwMode="auto">
          <a:xfrm>
            <a:off x="6372226" y="3943350"/>
            <a:ext cx="392113" cy="35877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7"/>
          <p:cNvSpPr>
            <a:spLocks noChangeArrowheads="1"/>
          </p:cNvSpPr>
          <p:nvPr/>
        </p:nvSpPr>
        <p:spPr bwMode="auto">
          <a:xfrm>
            <a:off x="6764339" y="3943350"/>
            <a:ext cx="390525" cy="35877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38"/>
          <p:cNvSpPr>
            <a:spLocks noChangeArrowheads="1"/>
          </p:cNvSpPr>
          <p:nvPr/>
        </p:nvSpPr>
        <p:spPr bwMode="auto">
          <a:xfrm>
            <a:off x="7154864" y="3943350"/>
            <a:ext cx="392113" cy="35877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9"/>
          <p:cNvSpPr>
            <a:spLocks noChangeArrowheads="1"/>
          </p:cNvSpPr>
          <p:nvPr/>
        </p:nvSpPr>
        <p:spPr bwMode="auto">
          <a:xfrm>
            <a:off x="7546976" y="3943350"/>
            <a:ext cx="390525" cy="35877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40"/>
          <p:cNvSpPr>
            <a:spLocks noChangeArrowheads="1"/>
          </p:cNvSpPr>
          <p:nvPr/>
        </p:nvSpPr>
        <p:spPr bwMode="auto">
          <a:xfrm>
            <a:off x="7937501" y="3943350"/>
            <a:ext cx="382588" cy="358775"/>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41"/>
          <p:cNvSpPr>
            <a:spLocks noChangeArrowheads="1"/>
          </p:cNvSpPr>
          <p:nvPr/>
        </p:nvSpPr>
        <p:spPr bwMode="auto">
          <a:xfrm>
            <a:off x="6764339" y="4294188"/>
            <a:ext cx="382588" cy="35718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2"/>
          <p:cNvSpPr>
            <a:spLocks noChangeArrowheads="1"/>
          </p:cNvSpPr>
          <p:nvPr/>
        </p:nvSpPr>
        <p:spPr bwMode="auto">
          <a:xfrm>
            <a:off x="7154864" y="4294188"/>
            <a:ext cx="382588" cy="35718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3"/>
          <p:cNvSpPr>
            <a:spLocks noChangeArrowheads="1"/>
          </p:cNvSpPr>
          <p:nvPr/>
        </p:nvSpPr>
        <p:spPr bwMode="auto">
          <a:xfrm>
            <a:off x="7537451" y="4294188"/>
            <a:ext cx="392113" cy="35718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4"/>
          <p:cNvSpPr>
            <a:spLocks noChangeArrowheads="1"/>
          </p:cNvSpPr>
          <p:nvPr/>
        </p:nvSpPr>
        <p:spPr bwMode="auto">
          <a:xfrm>
            <a:off x="7929564" y="4294188"/>
            <a:ext cx="390525" cy="35718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5"/>
          <p:cNvSpPr>
            <a:spLocks noChangeArrowheads="1"/>
          </p:cNvSpPr>
          <p:nvPr/>
        </p:nvSpPr>
        <p:spPr bwMode="auto">
          <a:xfrm>
            <a:off x="8320089" y="4294188"/>
            <a:ext cx="392113" cy="357188"/>
          </a:xfrm>
          <a:prstGeom prst="rect">
            <a:avLst/>
          </a:prstGeom>
          <a:solidFill>
            <a:srgbClr val="67BE97"/>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Oval 46"/>
          <p:cNvSpPr>
            <a:spLocks noChangeArrowheads="1"/>
          </p:cNvSpPr>
          <p:nvPr/>
        </p:nvSpPr>
        <p:spPr bwMode="auto">
          <a:xfrm>
            <a:off x="6423026" y="4002088"/>
            <a:ext cx="298450" cy="241300"/>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47"/>
          <p:cNvSpPr>
            <a:spLocks noChangeArrowheads="1"/>
          </p:cNvSpPr>
          <p:nvPr/>
        </p:nvSpPr>
        <p:spPr bwMode="auto">
          <a:xfrm>
            <a:off x="6423026" y="4002088"/>
            <a:ext cx="298450" cy="2413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Rectangle 48"/>
          <p:cNvSpPr>
            <a:spLocks noChangeArrowheads="1"/>
          </p:cNvSpPr>
          <p:nvPr/>
        </p:nvSpPr>
        <p:spPr bwMode="auto">
          <a:xfrm>
            <a:off x="6524626" y="4067175"/>
            <a:ext cx="169863"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2" name="Oval 49"/>
          <p:cNvSpPr>
            <a:spLocks noChangeArrowheads="1"/>
          </p:cNvSpPr>
          <p:nvPr/>
        </p:nvSpPr>
        <p:spPr bwMode="auto">
          <a:xfrm>
            <a:off x="6797676" y="4359275"/>
            <a:ext cx="298450" cy="24288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50"/>
          <p:cNvSpPr>
            <a:spLocks noChangeArrowheads="1"/>
          </p:cNvSpPr>
          <p:nvPr/>
        </p:nvSpPr>
        <p:spPr bwMode="auto">
          <a:xfrm>
            <a:off x="6797676" y="4359275"/>
            <a:ext cx="298450" cy="24288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51"/>
          <p:cNvSpPr>
            <a:spLocks noChangeArrowheads="1"/>
          </p:cNvSpPr>
          <p:nvPr/>
        </p:nvSpPr>
        <p:spPr bwMode="auto">
          <a:xfrm>
            <a:off x="6896101" y="4424363"/>
            <a:ext cx="169863"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5" name="Oval 52"/>
          <p:cNvSpPr>
            <a:spLocks noChangeArrowheads="1"/>
          </p:cNvSpPr>
          <p:nvPr/>
        </p:nvSpPr>
        <p:spPr bwMode="auto">
          <a:xfrm>
            <a:off x="5664201" y="2927350"/>
            <a:ext cx="300038" cy="241300"/>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53"/>
          <p:cNvSpPr>
            <a:spLocks noChangeArrowheads="1"/>
          </p:cNvSpPr>
          <p:nvPr/>
        </p:nvSpPr>
        <p:spPr bwMode="auto">
          <a:xfrm>
            <a:off x="5664201" y="2927350"/>
            <a:ext cx="300038" cy="2413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ectangle 54"/>
          <p:cNvSpPr>
            <a:spLocks noChangeArrowheads="1"/>
          </p:cNvSpPr>
          <p:nvPr/>
        </p:nvSpPr>
        <p:spPr bwMode="auto">
          <a:xfrm>
            <a:off x="5764214" y="2990850"/>
            <a:ext cx="169863"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8" name="Oval 55"/>
          <p:cNvSpPr>
            <a:spLocks noChangeArrowheads="1"/>
          </p:cNvSpPr>
          <p:nvPr/>
        </p:nvSpPr>
        <p:spPr bwMode="auto">
          <a:xfrm>
            <a:off x="6405564" y="3660775"/>
            <a:ext cx="300038" cy="241300"/>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Oval 56"/>
          <p:cNvSpPr>
            <a:spLocks noChangeArrowheads="1"/>
          </p:cNvSpPr>
          <p:nvPr/>
        </p:nvSpPr>
        <p:spPr bwMode="auto">
          <a:xfrm>
            <a:off x="6405564" y="3660775"/>
            <a:ext cx="300038" cy="2413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Rectangle 57"/>
          <p:cNvSpPr>
            <a:spLocks noChangeArrowheads="1"/>
          </p:cNvSpPr>
          <p:nvPr/>
        </p:nvSpPr>
        <p:spPr bwMode="auto">
          <a:xfrm>
            <a:off x="6505576" y="3727450"/>
            <a:ext cx="169863"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61" name="Oval 58"/>
          <p:cNvSpPr>
            <a:spLocks noChangeArrowheads="1"/>
          </p:cNvSpPr>
          <p:nvPr/>
        </p:nvSpPr>
        <p:spPr bwMode="auto">
          <a:xfrm>
            <a:off x="6797676" y="3984625"/>
            <a:ext cx="298450" cy="24288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59"/>
          <p:cNvSpPr>
            <a:spLocks noChangeArrowheads="1"/>
          </p:cNvSpPr>
          <p:nvPr/>
        </p:nvSpPr>
        <p:spPr bwMode="auto">
          <a:xfrm>
            <a:off x="6797676" y="3984625"/>
            <a:ext cx="298450" cy="24288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60"/>
          <p:cNvSpPr>
            <a:spLocks noChangeArrowheads="1"/>
          </p:cNvSpPr>
          <p:nvPr/>
        </p:nvSpPr>
        <p:spPr bwMode="auto">
          <a:xfrm>
            <a:off x="6899276" y="4048125"/>
            <a:ext cx="169863"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Oval 61"/>
          <p:cNvSpPr>
            <a:spLocks noChangeArrowheads="1"/>
          </p:cNvSpPr>
          <p:nvPr/>
        </p:nvSpPr>
        <p:spPr bwMode="auto">
          <a:xfrm>
            <a:off x="7205664" y="4368800"/>
            <a:ext cx="290513" cy="241300"/>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62"/>
          <p:cNvSpPr>
            <a:spLocks noChangeArrowheads="1"/>
          </p:cNvSpPr>
          <p:nvPr/>
        </p:nvSpPr>
        <p:spPr bwMode="auto">
          <a:xfrm>
            <a:off x="7205664" y="4368800"/>
            <a:ext cx="290513" cy="2413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63"/>
          <p:cNvSpPr>
            <a:spLocks noChangeArrowheads="1"/>
          </p:cNvSpPr>
          <p:nvPr/>
        </p:nvSpPr>
        <p:spPr bwMode="auto">
          <a:xfrm>
            <a:off x="7300914" y="4437063"/>
            <a:ext cx="169863"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67" name="Oval 64"/>
          <p:cNvSpPr>
            <a:spLocks noChangeArrowheads="1"/>
          </p:cNvSpPr>
          <p:nvPr/>
        </p:nvSpPr>
        <p:spPr bwMode="auto">
          <a:xfrm>
            <a:off x="5181601" y="2327275"/>
            <a:ext cx="341313" cy="29210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65"/>
          <p:cNvSpPr>
            <a:spLocks noChangeArrowheads="1"/>
          </p:cNvSpPr>
          <p:nvPr/>
        </p:nvSpPr>
        <p:spPr bwMode="auto">
          <a:xfrm>
            <a:off x="5181601" y="2327275"/>
            <a:ext cx="341313" cy="2921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Rectangle 66"/>
          <p:cNvSpPr>
            <a:spLocks noChangeArrowheads="1"/>
          </p:cNvSpPr>
          <p:nvPr/>
        </p:nvSpPr>
        <p:spPr bwMode="auto">
          <a:xfrm>
            <a:off x="5265739" y="2374900"/>
            <a:ext cx="43656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Oval 67"/>
          <p:cNvSpPr>
            <a:spLocks noChangeArrowheads="1"/>
          </p:cNvSpPr>
          <p:nvPr/>
        </p:nvSpPr>
        <p:spPr bwMode="auto">
          <a:xfrm>
            <a:off x="5589589" y="2327275"/>
            <a:ext cx="341313" cy="29210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68"/>
          <p:cNvSpPr>
            <a:spLocks noChangeArrowheads="1"/>
          </p:cNvSpPr>
          <p:nvPr/>
        </p:nvSpPr>
        <p:spPr bwMode="auto">
          <a:xfrm>
            <a:off x="5589589" y="2327275"/>
            <a:ext cx="341313" cy="2921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69"/>
          <p:cNvSpPr>
            <a:spLocks noChangeArrowheads="1"/>
          </p:cNvSpPr>
          <p:nvPr/>
        </p:nvSpPr>
        <p:spPr bwMode="auto">
          <a:xfrm>
            <a:off x="5702301" y="2374900"/>
            <a:ext cx="144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73" name="Oval 70"/>
          <p:cNvSpPr>
            <a:spLocks noChangeArrowheads="1"/>
          </p:cNvSpPr>
          <p:nvPr/>
        </p:nvSpPr>
        <p:spPr bwMode="auto">
          <a:xfrm>
            <a:off x="5989639" y="2327275"/>
            <a:ext cx="341313" cy="29210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71"/>
          <p:cNvSpPr>
            <a:spLocks noChangeArrowheads="1"/>
          </p:cNvSpPr>
          <p:nvPr/>
        </p:nvSpPr>
        <p:spPr bwMode="auto">
          <a:xfrm>
            <a:off x="5989639" y="2327275"/>
            <a:ext cx="341313" cy="2921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Rectangle 72"/>
          <p:cNvSpPr>
            <a:spLocks noChangeArrowheads="1"/>
          </p:cNvSpPr>
          <p:nvPr/>
        </p:nvSpPr>
        <p:spPr bwMode="auto">
          <a:xfrm>
            <a:off x="6099176" y="2376488"/>
            <a:ext cx="1381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3</a:t>
            </a:r>
            <a:endParaRPr kumimoji="0" lang="en-US" sz="1800" b="0" i="0" u="none" strike="noStrike" cap="none" normalizeH="0" baseline="0" dirty="0" smtClean="0">
              <a:ln>
                <a:noFill/>
              </a:ln>
              <a:solidFill>
                <a:schemeClr val="tx1"/>
              </a:solidFill>
              <a:effectLst/>
              <a:latin typeface="Arial" pitchFamily="34" charset="0"/>
            </a:endParaRPr>
          </a:p>
        </p:txBody>
      </p:sp>
      <p:sp>
        <p:nvSpPr>
          <p:cNvPr id="76" name="Oval 73"/>
          <p:cNvSpPr>
            <a:spLocks noChangeArrowheads="1"/>
          </p:cNvSpPr>
          <p:nvPr/>
        </p:nvSpPr>
        <p:spPr bwMode="auto">
          <a:xfrm>
            <a:off x="6380164" y="2327275"/>
            <a:ext cx="350838" cy="29210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Oval 74"/>
          <p:cNvSpPr>
            <a:spLocks noChangeArrowheads="1"/>
          </p:cNvSpPr>
          <p:nvPr/>
        </p:nvSpPr>
        <p:spPr bwMode="auto">
          <a:xfrm>
            <a:off x="6380164" y="2327275"/>
            <a:ext cx="350838" cy="2921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Rectangle 75"/>
          <p:cNvSpPr>
            <a:spLocks noChangeArrowheads="1"/>
          </p:cNvSpPr>
          <p:nvPr/>
        </p:nvSpPr>
        <p:spPr bwMode="auto">
          <a:xfrm>
            <a:off x="6505576" y="2386013"/>
            <a:ext cx="144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4</a:t>
            </a:r>
            <a:endParaRPr kumimoji="0" lang="en-US" sz="1800" b="0" i="0" u="none" strike="noStrike" cap="none" normalizeH="0" baseline="0" dirty="0" smtClean="0">
              <a:ln>
                <a:noFill/>
              </a:ln>
              <a:solidFill>
                <a:schemeClr val="tx1"/>
              </a:solidFill>
              <a:effectLst/>
              <a:latin typeface="Arial" pitchFamily="34" charset="0"/>
            </a:endParaRPr>
          </a:p>
        </p:txBody>
      </p:sp>
      <p:sp>
        <p:nvSpPr>
          <p:cNvPr id="79" name="Oval 76"/>
          <p:cNvSpPr>
            <a:spLocks noChangeArrowheads="1"/>
          </p:cNvSpPr>
          <p:nvPr/>
        </p:nvSpPr>
        <p:spPr bwMode="auto">
          <a:xfrm>
            <a:off x="6797676" y="2327275"/>
            <a:ext cx="341313" cy="29210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Oval 77"/>
          <p:cNvSpPr>
            <a:spLocks noChangeArrowheads="1"/>
          </p:cNvSpPr>
          <p:nvPr/>
        </p:nvSpPr>
        <p:spPr bwMode="auto">
          <a:xfrm>
            <a:off x="6797676" y="2327275"/>
            <a:ext cx="341313" cy="2921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Rectangle 78"/>
          <p:cNvSpPr>
            <a:spLocks noChangeArrowheads="1"/>
          </p:cNvSpPr>
          <p:nvPr/>
        </p:nvSpPr>
        <p:spPr bwMode="auto">
          <a:xfrm>
            <a:off x="6910389" y="2373313"/>
            <a:ext cx="1158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5</a:t>
            </a:r>
            <a:endParaRPr kumimoji="0" lang="en-US" sz="1800" b="0" i="0" u="none" strike="noStrike" cap="none" normalizeH="0" baseline="0" dirty="0" smtClean="0">
              <a:ln>
                <a:noFill/>
              </a:ln>
              <a:solidFill>
                <a:schemeClr val="tx1"/>
              </a:solidFill>
              <a:effectLst/>
              <a:latin typeface="Arial" pitchFamily="34" charset="0"/>
            </a:endParaRPr>
          </a:p>
        </p:txBody>
      </p:sp>
      <p:sp>
        <p:nvSpPr>
          <p:cNvPr id="82" name="Oval 79"/>
          <p:cNvSpPr>
            <a:spLocks noChangeArrowheads="1"/>
          </p:cNvSpPr>
          <p:nvPr/>
        </p:nvSpPr>
        <p:spPr bwMode="auto">
          <a:xfrm>
            <a:off x="7188201" y="2327275"/>
            <a:ext cx="349250" cy="29210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80"/>
          <p:cNvSpPr>
            <a:spLocks noChangeArrowheads="1"/>
          </p:cNvSpPr>
          <p:nvPr/>
        </p:nvSpPr>
        <p:spPr bwMode="auto">
          <a:xfrm>
            <a:off x="7188201" y="2327275"/>
            <a:ext cx="349250" cy="2921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Rectangle 81"/>
          <p:cNvSpPr>
            <a:spLocks noChangeArrowheads="1"/>
          </p:cNvSpPr>
          <p:nvPr/>
        </p:nvSpPr>
        <p:spPr bwMode="auto">
          <a:xfrm>
            <a:off x="7326314" y="2376488"/>
            <a:ext cx="1190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6</a:t>
            </a:r>
            <a:endParaRPr kumimoji="0" lang="en-US" sz="1800" b="0" i="0" u="none" strike="noStrike" cap="none" normalizeH="0" baseline="0" dirty="0" smtClean="0">
              <a:ln>
                <a:noFill/>
              </a:ln>
              <a:solidFill>
                <a:schemeClr val="tx1"/>
              </a:solidFill>
              <a:effectLst/>
              <a:latin typeface="Arial" pitchFamily="34" charset="0"/>
            </a:endParaRPr>
          </a:p>
        </p:txBody>
      </p:sp>
      <p:sp>
        <p:nvSpPr>
          <p:cNvPr id="85" name="Oval 82"/>
          <p:cNvSpPr>
            <a:spLocks noChangeArrowheads="1"/>
          </p:cNvSpPr>
          <p:nvPr/>
        </p:nvSpPr>
        <p:spPr bwMode="auto">
          <a:xfrm>
            <a:off x="7596189" y="2327275"/>
            <a:ext cx="349250" cy="29210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Oval 83"/>
          <p:cNvSpPr>
            <a:spLocks noChangeArrowheads="1"/>
          </p:cNvSpPr>
          <p:nvPr/>
        </p:nvSpPr>
        <p:spPr bwMode="auto">
          <a:xfrm>
            <a:off x="7596189" y="2327275"/>
            <a:ext cx="349250" cy="2921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Rectangle 84"/>
          <p:cNvSpPr>
            <a:spLocks noChangeArrowheads="1"/>
          </p:cNvSpPr>
          <p:nvPr/>
        </p:nvSpPr>
        <p:spPr bwMode="auto">
          <a:xfrm>
            <a:off x="7694614" y="2365375"/>
            <a:ext cx="1508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7</a:t>
            </a:r>
            <a:endParaRPr kumimoji="0" lang="en-US" sz="1800" b="0" i="0" u="none" strike="noStrike" cap="none" normalizeH="0" baseline="0" dirty="0" smtClean="0">
              <a:ln>
                <a:noFill/>
              </a:ln>
              <a:solidFill>
                <a:schemeClr val="tx1"/>
              </a:solidFill>
              <a:effectLst/>
              <a:latin typeface="Arial" pitchFamily="34" charset="0"/>
            </a:endParaRPr>
          </a:p>
        </p:txBody>
      </p:sp>
      <p:sp>
        <p:nvSpPr>
          <p:cNvPr id="88" name="Oval 85"/>
          <p:cNvSpPr>
            <a:spLocks noChangeArrowheads="1"/>
          </p:cNvSpPr>
          <p:nvPr/>
        </p:nvSpPr>
        <p:spPr bwMode="auto">
          <a:xfrm>
            <a:off x="8012114" y="2327275"/>
            <a:ext cx="341313" cy="29210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86"/>
          <p:cNvSpPr>
            <a:spLocks noChangeArrowheads="1"/>
          </p:cNvSpPr>
          <p:nvPr/>
        </p:nvSpPr>
        <p:spPr bwMode="auto">
          <a:xfrm>
            <a:off x="8012114" y="2327275"/>
            <a:ext cx="341313" cy="2921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Rectangle 87"/>
          <p:cNvSpPr>
            <a:spLocks noChangeArrowheads="1"/>
          </p:cNvSpPr>
          <p:nvPr/>
        </p:nvSpPr>
        <p:spPr bwMode="auto">
          <a:xfrm>
            <a:off x="8132764" y="2376488"/>
            <a:ext cx="100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8</a:t>
            </a:r>
            <a:endParaRPr kumimoji="0" lang="en-US" sz="1800" b="0" i="0" u="none" strike="noStrike" cap="none" normalizeH="0" baseline="0" dirty="0" smtClean="0">
              <a:ln>
                <a:noFill/>
              </a:ln>
              <a:solidFill>
                <a:schemeClr val="tx1"/>
              </a:solidFill>
              <a:effectLst/>
              <a:latin typeface="Arial" pitchFamily="34" charset="0"/>
            </a:endParaRPr>
          </a:p>
        </p:txBody>
      </p:sp>
      <p:sp>
        <p:nvSpPr>
          <p:cNvPr id="91" name="Oval 88"/>
          <p:cNvSpPr>
            <a:spLocks noChangeArrowheads="1"/>
          </p:cNvSpPr>
          <p:nvPr/>
        </p:nvSpPr>
        <p:spPr bwMode="auto">
          <a:xfrm>
            <a:off x="8404226" y="2327275"/>
            <a:ext cx="349250" cy="29210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89"/>
          <p:cNvSpPr>
            <a:spLocks noChangeArrowheads="1"/>
          </p:cNvSpPr>
          <p:nvPr/>
        </p:nvSpPr>
        <p:spPr bwMode="auto">
          <a:xfrm>
            <a:off x="8404226" y="2327275"/>
            <a:ext cx="349250" cy="2921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Rectangle 90"/>
          <p:cNvSpPr>
            <a:spLocks noChangeArrowheads="1"/>
          </p:cNvSpPr>
          <p:nvPr/>
        </p:nvSpPr>
        <p:spPr bwMode="auto">
          <a:xfrm>
            <a:off x="8529639" y="2376488"/>
            <a:ext cx="984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9</a:t>
            </a:r>
            <a:endParaRPr kumimoji="0" lang="en-US" sz="1800" b="0" i="0" u="none" strike="noStrike" cap="none" normalizeH="0" baseline="0" dirty="0" smtClean="0">
              <a:ln>
                <a:noFill/>
              </a:ln>
              <a:solidFill>
                <a:schemeClr val="tx1"/>
              </a:solidFill>
              <a:effectLst/>
              <a:latin typeface="Arial" pitchFamily="34" charset="0"/>
            </a:endParaRPr>
          </a:p>
        </p:txBody>
      </p:sp>
      <p:sp>
        <p:nvSpPr>
          <p:cNvPr id="94" name="Freeform 91"/>
          <p:cNvSpPr>
            <a:spLocks/>
          </p:cNvSpPr>
          <p:nvPr/>
        </p:nvSpPr>
        <p:spPr bwMode="auto">
          <a:xfrm>
            <a:off x="5181601" y="2001838"/>
            <a:ext cx="3381375" cy="225425"/>
          </a:xfrm>
          <a:custGeom>
            <a:avLst/>
            <a:gdLst>
              <a:gd name="T0" fmla="*/ 0 w 406"/>
              <a:gd name="T1" fmla="*/ 24 h 27"/>
              <a:gd name="T2" fmla="*/ 18 w 406"/>
              <a:gd name="T3" fmla="*/ 14 h 27"/>
              <a:gd name="T4" fmla="*/ 176 w 406"/>
              <a:gd name="T5" fmla="*/ 14 h 27"/>
              <a:gd name="T6" fmla="*/ 200 w 406"/>
              <a:gd name="T7" fmla="*/ 0 h 27"/>
              <a:gd name="T8" fmla="*/ 219 w 406"/>
              <a:gd name="T9" fmla="*/ 15 h 27"/>
              <a:gd name="T10" fmla="*/ 392 w 406"/>
              <a:gd name="T11" fmla="*/ 15 h 27"/>
              <a:gd name="T12" fmla="*/ 406 w 40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06" h="27">
                <a:moveTo>
                  <a:pt x="0" y="24"/>
                </a:moveTo>
                <a:lnTo>
                  <a:pt x="18" y="14"/>
                </a:lnTo>
                <a:lnTo>
                  <a:pt x="176" y="14"/>
                </a:lnTo>
                <a:lnTo>
                  <a:pt x="200" y="0"/>
                </a:lnTo>
                <a:lnTo>
                  <a:pt x="219" y="15"/>
                </a:lnTo>
                <a:lnTo>
                  <a:pt x="392" y="15"/>
                </a:lnTo>
                <a:lnTo>
                  <a:pt x="406" y="27"/>
                </a:lnTo>
              </a:path>
            </a:pathLst>
          </a:custGeom>
          <a:noFill/>
          <a:ln w="10"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Rectangle 92"/>
          <p:cNvSpPr>
            <a:spLocks noChangeArrowheads="1"/>
          </p:cNvSpPr>
          <p:nvPr/>
        </p:nvSpPr>
        <p:spPr bwMode="auto">
          <a:xfrm>
            <a:off x="5961064" y="1727200"/>
            <a:ext cx="14843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MT" charset="0"/>
              </a:rPr>
              <a:t>      Clock cycles</a:t>
            </a:r>
            <a:endParaRPr kumimoji="0" lang="en-US" sz="1800" b="0" i="0" u="none" strike="noStrike" cap="none" normalizeH="0" baseline="0" dirty="0" smtClean="0">
              <a:ln>
                <a:noFill/>
              </a:ln>
              <a:solidFill>
                <a:schemeClr val="tx1"/>
              </a:solidFill>
              <a:effectLst/>
              <a:latin typeface="Arial" pitchFamily="34" charset="0"/>
            </a:endParaRPr>
          </a:p>
        </p:txBody>
      </p:sp>
      <p:sp>
        <p:nvSpPr>
          <p:cNvPr id="96" name="Oval 93"/>
          <p:cNvSpPr>
            <a:spLocks noChangeArrowheads="1"/>
          </p:cNvSpPr>
          <p:nvPr/>
        </p:nvSpPr>
        <p:spPr bwMode="auto">
          <a:xfrm>
            <a:off x="6048376" y="3309938"/>
            <a:ext cx="298450" cy="241300"/>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94"/>
          <p:cNvSpPr>
            <a:spLocks noChangeArrowheads="1"/>
          </p:cNvSpPr>
          <p:nvPr/>
        </p:nvSpPr>
        <p:spPr bwMode="auto">
          <a:xfrm>
            <a:off x="6048376" y="3309938"/>
            <a:ext cx="298450" cy="24130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Rectangle 95"/>
          <p:cNvSpPr>
            <a:spLocks noChangeArrowheads="1"/>
          </p:cNvSpPr>
          <p:nvPr/>
        </p:nvSpPr>
        <p:spPr bwMode="auto">
          <a:xfrm>
            <a:off x="6146801" y="3375025"/>
            <a:ext cx="169863"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99" name="Freeform 96"/>
          <p:cNvSpPr>
            <a:spLocks/>
          </p:cNvSpPr>
          <p:nvPr/>
        </p:nvSpPr>
        <p:spPr bwMode="auto">
          <a:xfrm>
            <a:off x="4598989" y="2909888"/>
            <a:ext cx="474663" cy="325438"/>
          </a:xfrm>
          <a:custGeom>
            <a:avLst/>
            <a:gdLst>
              <a:gd name="T0" fmla="*/ 19 w 57"/>
              <a:gd name="T1" fmla="*/ 0 h 39"/>
              <a:gd name="T2" fmla="*/ 37 w 57"/>
              <a:gd name="T3" fmla="*/ 0 h 39"/>
              <a:gd name="T4" fmla="*/ 57 w 57"/>
              <a:gd name="T5" fmla="*/ 20 h 39"/>
              <a:gd name="T6" fmla="*/ 37 w 57"/>
              <a:gd name="T7" fmla="*/ 39 h 39"/>
              <a:gd name="T8" fmla="*/ 19 w 57"/>
              <a:gd name="T9" fmla="*/ 39 h 39"/>
              <a:gd name="T10" fmla="*/ 0 w 57"/>
              <a:gd name="T11" fmla="*/ 20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20"/>
                </a:cubicBezTo>
                <a:cubicBezTo>
                  <a:pt x="57" y="31"/>
                  <a:pt x="48" y="39"/>
                  <a:pt x="37" y="39"/>
                </a:cubicBezTo>
                <a:lnTo>
                  <a:pt x="19" y="39"/>
                </a:lnTo>
                <a:cubicBezTo>
                  <a:pt x="8" y="39"/>
                  <a:pt x="0" y="31"/>
                  <a:pt x="0" y="20"/>
                </a:cubicBezTo>
                <a:cubicBezTo>
                  <a:pt x="0" y="9"/>
                  <a:pt x="8" y="0"/>
                  <a:pt x="19" y="0"/>
                </a:cubicBezTo>
                <a:close/>
              </a:path>
            </a:pathLst>
          </a:custGeom>
          <a:solidFill>
            <a:srgbClr val="6FBED0"/>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97"/>
          <p:cNvSpPr>
            <a:spLocks noChangeArrowheads="1"/>
          </p:cNvSpPr>
          <p:nvPr/>
        </p:nvSpPr>
        <p:spPr bwMode="auto">
          <a:xfrm>
            <a:off x="4745039" y="3005138"/>
            <a:ext cx="2190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IF</a:t>
            </a:r>
            <a:endParaRPr kumimoji="0" lang="en-US" sz="1800" b="0" i="0" u="none" strike="noStrike" cap="none" normalizeH="0" baseline="0" smtClean="0">
              <a:ln>
                <a:noFill/>
              </a:ln>
              <a:solidFill>
                <a:schemeClr val="tx1"/>
              </a:solidFill>
              <a:effectLst/>
              <a:latin typeface="Arial" pitchFamily="34" charset="0"/>
            </a:endParaRPr>
          </a:p>
        </p:txBody>
      </p:sp>
      <p:sp>
        <p:nvSpPr>
          <p:cNvPr id="101" name="Freeform 98"/>
          <p:cNvSpPr>
            <a:spLocks/>
          </p:cNvSpPr>
          <p:nvPr/>
        </p:nvSpPr>
        <p:spPr bwMode="auto">
          <a:xfrm>
            <a:off x="4591051" y="3286125"/>
            <a:ext cx="474663" cy="323850"/>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8" y="39"/>
                  <a:pt x="0" y="30"/>
                  <a:pt x="0" y="19"/>
                </a:cubicBezTo>
                <a:cubicBezTo>
                  <a:pt x="0" y="8"/>
                  <a:pt x="8" y="0"/>
                  <a:pt x="19" y="0"/>
                </a:cubicBezTo>
                <a:close/>
              </a:path>
            </a:pathLst>
          </a:custGeom>
          <a:solidFill>
            <a:srgbClr val="6FBED0"/>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99"/>
          <p:cNvSpPr>
            <a:spLocks noChangeArrowheads="1"/>
          </p:cNvSpPr>
          <p:nvPr/>
        </p:nvSpPr>
        <p:spPr bwMode="auto">
          <a:xfrm>
            <a:off x="4702176" y="3375025"/>
            <a:ext cx="2889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103" name="Freeform 100"/>
          <p:cNvSpPr>
            <a:spLocks/>
          </p:cNvSpPr>
          <p:nvPr/>
        </p:nvSpPr>
        <p:spPr bwMode="auto">
          <a:xfrm>
            <a:off x="4598989" y="3660775"/>
            <a:ext cx="474663" cy="323850"/>
          </a:xfrm>
          <a:custGeom>
            <a:avLst/>
            <a:gdLst>
              <a:gd name="T0" fmla="*/ 19 w 57"/>
              <a:gd name="T1" fmla="*/ 0 h 39"/>
              <a:gd name="T2" fmla="*/ 37 w 57"/>
              <a:gd name="T3" fmla="*/ 0 h 39"/>
              <a:gd name="T4" fmla="*/ 57 w 57"/>
              <a:gd name="T5" fmla="*/ 20 h 39"/>
              <a:gd name="T6" fmla="*/ 37 w 57"/>
              <a:gd name="T7" fmla="*/ 39 h 39"/>
              <a:gd name="T8" fmla="*/ 19 w 57"/>
              <a:gd name="T9" fmla="*/ 39 h 39"/>
              <a:gd name="T10" fmla="*/ 0 w 57"/>
              <a:gd name="T11" fmla="*/ 20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20"/>
                </a:cubicBezTo>
                <a:cubicBezTo>
                  <a:pt x="57" y="30"/>
                  <a:pt x="48" y="39"/>
                  <a:pt x="37" y="39"/>
                </a:cubicBezTo>
                <a:lnTo>
                  <a:pt x="19" y="39"/>
                </a:lnTo>
                <a:cubicBezTo>
                  <a:pt x="8" y="39"/>
                  <a:pt x="0" y="30"/>
                  <a:pt x="0" y="20"/>
                </a:cubicBezTo>
                <a:cubicBezTo>
                  <a:pt x="0" y="9"/>
                  <a:pt x="8" y="0"/>
                  <a:pt x="19" y="0"/>
                </a:cubicBezTo>
                <a:close/>
              </a:path>
            </a:pathLst>
          </a:custGeom>
          <a:solidFill>
            <a:srgbClr val="6FBED0"/>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101"/>
          <p:cNvSpPr>
            <a:spLocks noChangeArrowheads="1"/>
          </p:cNvSpPr>
          <p:nvPr/>
        </p:nvSpPr>
        <p:spPr bwMode="auto">
          <a:xfrm>
            <a:off x="4700589" y="3751263"/>
            <a:ext cx="2809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EX</a:t>
            </a:r>
            <a:endParaRPr kumimoji="0" lang="en-US" sz="1800" b="0" i="0" u="none" strike="noStrike" cap="none" normalizeH="0" baseline="0" smtClean="0">
              <a:ln>
                <a:noFill/>
              </a:ln>
              <a:solidFill>
                <a:schemeClr val="tx1"/>
              </a:solidFill>
              <a:effectLst/>
              <a:latin typeface="Arial" pitchFamily="34" charset="0"/>
            </a:endParaRPr>
          </a:p>
        </p:txBody>
      </p:sp>
      <p:sp>
        <p:nvSpPr>
          <p:cNvPr id="105" name="Freeform 102"/>
          <p:cNvSpPr>
            <a:spLocks/>
          </p:cNvSpPr>
          <p:nvPr/>
        </p:nvSpPr>
        <p:spPr bwMode="auto">
          <a:xfrm>
            <a:off x="4598989" y="4017963"/>
            <a:ext cx="474663" cy="325438"/>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19"/>
                </a:cubicBezTo>
                <a:cubicBezTo>
                  <a:pt x="57" y="30"/>
                  <a:pt x="48" y="39"/>
                  <a:pt x="37" y="39"/>
                </a:cubicBezTo>
                <a:lnTo>
                  <a:pt x="19" y="39"/>
                </a:lnTo>
                <a:cubicBezTo>
                  <a:pt x="8" y="39"/>
                  <a:pt x="0" y="30"/>
                  <a:pt x="0" y="19"/>
                </a:cubicBezTo>
                <a:cubicBezTo>
                  <a:pt x="0" y="9"/>
                  <a:pt x="8" y="0"/>
                  <a:pt x="19" y="0"/>
                </a:cubicBezTo>
                <a:close/>
              </a:path>
            </a:pathLst>
          </a:custGeom>
          <a:solidFill>
            <a:srgbClr val="6FBED0"/>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Rectangle 103"/>
          <p:cNvSpPr>
            <a:spLocks noChangeArrowheads="1"/>
          </p:cNvSpPr>
          <p:nvPr/>
        </p:nvSpPr>
        <p:spPr bwMode="auto">
          <a:xfrm>
            <a:off x="4684714" y="4108450"/>
            <a:ext cx="304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MA</a:t>
            </a:r>
            <a:endParaRPr kumimoji="0" lang="en-US" sz="1800" b="0" i="0" u="none" strike="noStrike" cap="none" normalizeH="0" baseline="0" smtClean="0">
              <a:ln>
                <a:noFill/>
              </a:ln>
              <a:solidFill>
                <a:schemeClr val="tx1"/>
              </a:solidFill>
              <a:effectLst/>
              <a:latin typeface="Arial" pitchFamily="34" charset="0"/>
            </a:endParaRPr>
          </a:p>
        </p:txBody>
      </p:sp>
      <p:sp>
        <p:nvSpPr>
          <p:cNvPr id="107" name="Freeform 104"/>
          <p:cNvSpPr>
            <a:spLocks/>
          </p:cNvSpPr>
          <p:nvPr/>
        </p:nvSpPr>
        <p:spPr bwMode="auto">
          <a:xfrm>
            <a:off x="4606926" y="4376738"/>
            <a:ext cx="474663" cy="325438"/>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8" y="39"/>
                  <a:pt x="0" y="30"/>
                  <a:pt x="0" y="19"/>
                </a:cubicBezTo>
                <a:cubicBezTo>
                  <a:pt x="0" y="8"/>
                  <a:pt x="8" y="0"/>
                  <a:pt x="19" y="0"/>
                </a:cubicBezTo>
                <a:close/>
              </a:path>
            </a:pathLst>
          </a:custGeom>
          <a:solidFill>
            <a:srgbClr val="6FBED0"/>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Rectangle 105"/>
          <p:cNvSpPr>
            <a:spLocks noChangeArrowheads="1"/>
          </p:cNvSpPr>
          <p:nvPr/>
        </p:nvSpPr>
        <p:spPr bwMode="auto">
          <a:xfrm>
            <a:off x="4672014" y="4446588"/>
            <a:ext cx="3286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RW</a:t>
            </a:r>
            <a:endParaRPr kumimoji="0" lang="en-US" sz="1800" b="0" i="0" u="none" strike="noStrike" cap="none" normalizeH="0" baseline="0" dirty="0" smtClean="0">
              <a:ln>
                <a:noFill/>
              </a:ln>
              <a:solidFill>
                <a:schemeClr val="tx1"/>
              </a:solidFill>
              <a:effectLst/>
              <a:latin typeface="Arial" pitchFamily="34" charset="0"/>
            </a:endParaRPr>
          </a:p>
        </p:txBody>
      </p:sp>
      <p:sp>
        <p:nvSpPr>
          <p:cNvPr id="109" name="Freeform 106"/>
          <p:cNvSpPr>
            <a:spLocks/>
          </p:cNvSpPr>
          <p:nvPr/>
        </p:nvSpPr>
        <p:spPr bwMode="auto">
          <a:xfrm>
            <a:off x="6280151" y="3802063"/>
            <a:ext cx="225425" cy="341313"/>
          </a:xfrm>
          <a:custGeom>
            <a:avLst/>
            <a:gdLst>
              <a:gd name="T0" fmla="*/ 27 w 27"/>
              <a:gd name="T1" fmla="*/ 41 h 41"/>
              <a:gd name="T2" fmla="*/ 0 w 27"/>
              <a:gd name="T3" fmla="*/ 41 h 41"/>
              <a:gd name="T4" fmla="*/ 0 w 27"/>
              <a:gd name="T5" fmla="*/ 0 h 41"/>
              <a:gd name="T6" fmla="*/ 22 w 27"/>
              <a:gd name="T7" fmla="*/ 0 h 41"/>
            </a:gdLst>
            <a:ahLst/>
            <a:cxnLst>
              <a:cxn ang="0">
                <a:pos x="T0" y="T1"/>
              </a:cxn>
              <a:cxn ang="0">
                <a:pos x="T2" y="T3"/>
              </a:cxn>
              <a:cxn ang="0">
                <a:pos x="T4" y="T5"/>
              </a:cxn>
              <a:cxn ang="0">
                <a:pos x="T6" y="T7"/>
              </a:cxn>
            </a:cxnLst>
            <a:rect l="0" t="0" r="r" b="b"/>
            <a:pathLst>
              <a:path w="27" h="41">
                <a:moveTo>
                  <a:pt x="27" y="41"/>
                </a:moveTo>
                <a:lnTo>
                  <a:pt x="0" y="41"/>
                </a:lnTo>
                <a:lnTo>
                  <a:pt x="0" y="0"/>
                </a:lnTo>
                <a:lnTo>
                  <a:pt x="22" y="0"/>
                </a:lnTo>
              </a:path>
            </a:pathLst>
          </a:custGeom>
          <a:noFill/>
          <a:ln w="21" cap="flat">
            <a:solidFill>
              <a:srgbClr val="00539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7"/>
          <p:cNvSpPr>
            <a:spLocks/>
          </p:cNvSpPr>
          <p:nvPr/>
        </p:nvSpPr>
        <p:spPr bwMode="auto">
          <a:xfrm>
            <a:off x="6397626" y="3760788"/>
            <a:ext cx="107950" cy="82550"/>
          </a:xfrm>
          <a:custGeom>
            <a:avLst/>
            <a:gdLst>
              <a:gd name="T0" fmla="*/ 0 w 13"/>
              <a:gd name="T1" fmla="*/ 0 h 10"/>
              <a:gd name="T2" fmla="*/ 13 w 13"/>
              <a:gd name="T3" fmla="*/ 5 h 10"/>
              <a:gd name="T4" fmla="*/ 0 w 13"/>
              <a:gd name="T5" fmla="*/ 10 h 10"/>
              <a:gd name="T6" fmla="*/ 0 w 13"/>
              <a:gd name="T7" fmla="*/ 0 h 10"/>
            </a:gdLst>
            <a:ahLst/>
            <a:cxnLst>
              <a:cxn ang="0">
                <a:pos x="T0" y="T1"/>
              </a:cxn>
              <a:cxn ang="0">
                <a:pos x="T2" y="T3"/>
              </a:cxn>
              <a:cxn ang="0">
                <a:pos x="T4" y="T5"/>
              </a:cxn>
              <a:cxn ang="0">
                <a:pos x="T6" y="T7"/>
              </a:cxn>
            </a:cxnLst>
            <a:rect l="0" t="0" r="r" b="b"/>
            <a:pathLst>
              <a:path w="13" h="10">
                <a:moveTo>
                  <a:pt x="0" y="0"/>
                </a:moveTo>
                <a:lnTo>
                  <a:pt x="13" y="5"/>
                </a:lnTo>
                <a:lnTo>
                  <a:pt x="0" y="10"/>
                </a:lnTo>
                <a:cubicBezTo>
                  <a:pt x="2" y="7"/>
                  <a:pt x="2" y="3"/>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8"/>
          <p:cNvSpPr>
            <a:spLocks/>
          </p:cNvSpPr>
          <p:nvPr/>
        </p:nvSpPr>
        <p:spPr bwMode="auto">
          <a:xfrm>
            <a:off x="4398964" y="3810000"/>
            <a:ext cx="225425" cy="341313"/>
          </a:xfrm>
          <a:custGeom>
            <a:avLst/>
            <a:gdLst>
              <a:gd name="T0" fmla="*/ 27 w 27"/>
              <a:gd name="T1" fmla="*/ 41 h 41"/>
              <a:gd name="T2" fmla="*/ 0 w 27"/>
              <a:gd name="T3" fmla="*/ 41 h 41"/>
              <a:gd name="T4" fmla="*/ 0 w 27"/>
              <a:gd name="T5" fmla="*/ 0 h 41"/>
              <a:gd name="T6" fmla="*/ 22 w 27"/>
              <a:gd name="T7" fmla="*/ 0 h 41"/>
            </a:gdLst>
            <a:ahLst/>
            <a:cxnLst>
              <a:cxn ang="0">
                <a:pos x="T0" y="T1"/>
              </a:cxn>
              <a:cxn ang="0">
                <a:pos x="T2" y="T3"/>
              </a:cxn>
              <a:cxn ang="0">
                <a:pos x="T4" y="T5"/>
              </a:cxn>
              <a:cxn ang="0">
                <a:pos x="T6" y="T7"/>
              </a:cxn>
            </a:cxnLst>
            <a:rect l="0" t="0" r="r" b="b"/>
            <a:pathLst>
              <a:path w="27" h="41">
                <a:moveTo>
                  <a:pt x="27" y="41"/>
                </a:moveTo>
                <a:lnTo>
                  <a:pt x="0" y="41"/>
                </a:lnTo>
                <a:lnTo>
                  <a:pt x="0" y="0"/>
                </a:lnTo>
                <a:lnTo>
                  <a:pt x="22" y="0"/>
                </a:lnTo>
              </a:path>
            </a:pathLst>
          </a:custGeom>
          <a:noFill/>
          <a:ln w="21" cap="flat">
            <a:solidFill>
              <a:srgbClr val="00539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9"/>
          <p:cNvSpPr>
            <a:spLocks/>
          </p:cNvSpPr>
          <p:nvPr/>
        </p:nvSpPr>
        <p:spPr bwMode="auto">
          <a:xfrm>
            <a:off x="4524376" y="3768725"/>
            <a:ext cx="107950" cy="74613"/>
          </a:xfrm>
          <a:custGeom>
            <a:avLst/>
            <a:gdLst>
              <a:gd name="T0" fmla="*/ 0 w 13"/>
              <a:gd name="T1" fmla="*/ 0 h 9"/>
              <a:gd name="T2" fmla="*/ 13 w 13"/>
              <a:gd name="T3" fmla="*/ 5 h 9"/>
              <a:gd name="T4" fmla="*/ 0 w 13"/>
              <a:gd name="T5" fmla="*/ 9 h 9"/>
              <a:gd name="T6" fmla="*/ 0 w 13"/>
              <a:gd name="T7" fmla="*/ 0 h 9"/>
            </a:gdLst>
            <a:ahLst/>
            <a:cxnLst>
              <a:cxn ang="0">
                <a:pos x="T0" y="T1"/>
              </a:cxn>
              <a:cxn ang="0">
                <a:pos x="T2" y="T3"/>
              </a:cxn>
              <a:cxn ang="0">
                <a:pos x="T4" y="T5"/>
              </a:cxn>
              <a:cxn ang="0">
                <a:pos x="T6" y="T7"/>
              </a:cxn>
            </a:cxnLst>
            <a:rect l="0" t="0" r="r" b="b"/>
            <a:pathLst>
              <a:path w="13" h="9">
                <a:moveTo>
                  <a:pt x="0" y="0"/>
                </a:moveTo>
                <a:lnTo>
                  <a:pt x="13" y="5"/>
                </a:lnTo>
                <a:lnTo>
                  <a:pt x="0" y="9"/>
                </a:lnTo>
                <a:cubicBezTo>
                  <a:pt x="2" y="7"/>
                  <a:pt x="2" y="3"/>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10"/>
          <p:cNvSpPr>
            <a:spLocks noChangeArrowheads="1"/>
          </p:cNvSpPr>
          <p:nvPr/>
        </p:nvSpPr>
        <p:spPr bwMode="auto">
          <a:xfrm>
            <a:off x="2790826" y="3697288"/>
            <a:ext cx="249238" cy="228600"/>
          </a:xfrm>
          <a:prstGeom prst="ellipse">
            <a:avLst/>
          </a:prstGeom>
          <a:noFill/>
          <a:ln w="10"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Notion of Pipelining</a:t>
            </a:r>
          </a:p>
        </p:txBody>
      </p:sp>
      <p:sp>
        <p:nvSpPr>
          <p:cNvPr id="3" name="Text Placeholder 2"/>
          <p:cNvSpPr txBox="1">
            <a:spLocks noGrp="1"/>
          </p:cNvSpPr>
          <p:nvPr>
            <p:ph type="body" idx="4294967295"/>
          </p:nvPr>
        </p:nvSpPr>
        <p:spPr>
          <a:xfrm>
            <a:off x="965200" y="1570037"/>
            <a:ext cx="7950200" cy="483076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Let us go back to the </a:t>
            </a:r>
            <a:r>
              <a:rPr lang="en-US" sz="3600" dirty="0">
                <a:solidFill>
                  <a:srgbClr val="B80047"/>
                </a:solidFill>
                <a:latin typeface="Calibri" panose="020F0502020204030204" pitchFamily="34" charset="0"/>
              </a:rPr>
              <a:t>car assembly line</a:t>
            </a:r>
          </a:p>
          <a:p>
            <a:pPr lvl="1">
              <a:buSzPct val="100000"/>
              <a:buFont typeface="Symbol" panose="05050102010706020507" pitchFamily="18" charset="2"/>
              <a:buChar char="*"/>
            </a:pPr>
            <a:r>
              <a:rPr lang="en-US" sz="2800" dirty="0">
                <a:latin typeface="Calibri" panose="020F0502020204030204" pitchFamily="34" charset="0"/>
              </a:rPr>
              <a:t>Is the </a:t>
            </a:r>
            <a:r>
              <a:rPr lang="en-US" sz="2800" dirty="0">
                <a:solidFill>
                  <a:srgbClr val="6B0094"/>
                </a:solidFill>
                <a:latin typeface="Calibri" panose="020F0502020204030204" pitchFamily="34" charset="0"/>
              </a:rPr>
              <a:t>engine shop</a:t>
            </a:r>
            <a:r>
              <a:rPr lang="en-US" sz="2800" dirty="0">
                <a:latin typeface="Calibri" panose="020F0502020204030204" pitchFamily="34" charset="0"/>
              </a:rPr>
              <a:t> idle, when the </a:t>
            </a:r>
            <a:r>
              <a:rPr lang="en-US" sz="2800" dirty="0">
                <a:solidFill>
                  <a:srgbClr val="B80047"/>
                </a:solidFill>
                <a:latin typeface="Calibri" panose="020F0502020204030204" pitchFamily="34" charset="0"/>
              </a:rPr>
              <a:t>paint shop</a:t>
            </a:r>
            <a:r>
              <a:rPr lang="en-US" sz="2800" dirty="0">
                <a:latin typeface="Calibri" panose="020F0502020204030204" pitchFamily="34" charset="0"/>
              </a:rPr>
              <a:t> is painting a car ?</a:t>
            </a:r>
          </a:p>
          <a:p>
            <a:pPr lvl="1">
              <a:buSzPct val="100000"/>
              <a:buFont typeface="Symbol" panose="05050102010706020507" pitchFamily="18" charset="2"/>
              <a:buChar char="*"/>
            </a:pPr>
            <a:r>
              <a:rPr lang="en-US" sz="2800" b="1" dirty="0">
                <a:solidFill>
                  <a:srgbClr val="FF0000"/>
                </a:solidFill>
                <a:latin typeface="Calibri" panose="020F0502020204030204" pitchFamily="34" charset="0"/>
              </a:rPr>
              <a:t>NO </a:t>
            </a:r>
            <a:r>
              <a:rPr lang="en-US" sz="2800" dirty="0">
                <a:latin typeface="Calibri" panose="020F0502020204030204" pitchFamily="34" charset="0"/>
              </a:rPr>
              <a:t>: It is building the engine of another car</a:t>
            </a:r>
          </a:p>
          <a:p>
            <a:pPr lvl="1">
              <a:buSzPct val="100000"/>
              <a:buFont typeface="Symbol" panose="05050102010706020507" pitchFamily="18" charset="2"/>
              <a:buChar char="*"/>
            </a:pPr>
            <a:r>
              <a:rPr lang="en-US" sz="2800" dirty="0">
                <a:latin typeface="Calibri" panose="020F0502020204030204" pitchFamily="34" charset="0"/>
              </a:rPr>
              <a:t>When this engine goes to the body shop, it builds the engine of another car, and </a:t>
            </a:r>
            <a:r>
              <a:rPr lang="en-US" sz="2800" dirty="0">
                <a:solidFill>
                  <a:srgbClr val="23FF23"/>
                </a:solidFill>
                <a:latin typeface="Calibri" panose="020F0502020204030204" pitchFamily="34" charset="0"/>
              </a:rPr>
              <a:t>so on ….</a:t>
            </a:r>
          </a:p>
          <a:p>
            <a:pPr lvl="1">
              <a:buSzPct val="100000"/>
              <a:buFont typeface="Symbol" panose="05050102010706020507" pitchFamily="18" charset="2"/>
              <a:buChar char="*"/>
            </a:pPr>
            <a:r>
              <a:rPr lang="en-US" sz="2800" b="1" dirty="0">
                <a:solidFill>
                  <a:srgbClr val="280099"/>
                </a:solidFill>
                <a:latin typeface="Calibri" panose="020F0502020204030204" pitchFamily="34" charset="0"/>
              </a:rPr>
              <a:t>Insight </a:t>
            </a:r>
            <a:r>
              <a:rPr lang="en-US" sz="2800" dirty="0">
                <a:latin typeface="Calibri" panose="020F0502020204030204" pitchFamily="34" charset="0"/>
              </a:rPr>
              <a:t>:</a:t>
            </a:r>
          </a:p>
          <a:p>
            <a:pPr lvl="2">
              <a:buSzPct val="100000"/>
              <a:buFont typeface="Symbol" panose="05050102010706020507" pitchFamily="18" charset="2"/>
              <a:buChar char="*"/>
            </a:pPr>
            <a:r>
              <a:rPr lang="en-US" sz="2400" dirty="0">
                <a:solidFill>
                  <a:srgbClr val="DC2300"/>
                </a:solidFill>
                <a:latin typeface="Calibri" panose="020F0502020204030204" pitchFamily="34" charset="0"/>
              </a:rPr>
              <a:t>Multiple cars</a:t>
            </a:r>
            <a:r>
              <a:rPr lang="en-US" sz="2400" dirty="0">
                <a:latin typeface="Calibri" panose="020F0502020204030204" pitchFamily="34" charset="0"/>
              </a:rPr>
              <a:t> are built at the same time.</a:t>
            </a:r>
          </a:p>
          <a:p>
            <a:pPr lvl="2">
              <a:buSzPct val="100000"/>
              <a:buFont typeface="Symbol" panose="05050102010706020507" pitchFamily="18" charset="2"/>
              <a:buChar char="*"/>
            </a:pPr>
            <a:r>
              <a:rPr lang="en-US" sz="2400" dirty="0">
                <a:latin typeface="Calibri" panose="020F0502020204030204" pitchFamily="34" charset="0"/>
              </a:rPr>
              <a:t>A car </a:t>
            </a:r>
            <a:r>
              <a:rPr lang="en-US" sz="2400" dirty="0">
                <a:solidFill>
                  <a:srgbClr val="6B0094"/>
                </a:solidFill>
                <a:latin typeface="Calibri" panose="020F0502020204030204" pitchFamily="34" charset="0"/>
              </a:rPr>
              <a:t>proceeds</a:t>
            </a:r>
            <a:r>
              <a:rPr lang="en-US" sz="2400" dirty="0">
                <a:latin typeface="Calibri" panose="020F0502020204030204" pitchFamily="34" charset="0"/>
              </a:rPr>
              <a:t> from one stage to the next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Different</a:t>
            </a:r>
            <a:r>
              <a:rPr lang="fr-FR" dirty="0">
                <a:solidFill>
                  <a:schemeClr val="tx1"/>
                </a:solidFill>
              </a:rPr>
              <a:t> </a:t>
            </a:r>
            <a:r>
              <a:rPr lang="fr-FR" dirty="0" err="1">
                <a:solidFill>
                  <a:schemeClr val="tx1"/>
                </a:solidFill>
              </a:rPr>
              <a:t>Forwarding</a:t>
            </a:r>
            <a:r>
              <a:rPr lang="fr-FR" dirty="0">
                <a:solidFill>
                  <a:schemeClr val="tx1"/>
                </a:solidFill>
              </a:rPr>
              <a:t> </a:t>
            </a:r>
            <a:r>
              <a:rPr lang="fr-FR" dirty="0" err="1">
                <a:solidFill>
                  <a:schemeClr val="tx1"/>
                </a:solidFill>
              </a:rPr>
              <a:t>Paths</a:t>
            </a:r>
            <a:endParaRPr lang="fr-FR" dirty="0">
              <a:solidFill>
                <a:schemeClr val="tx1"/>
              </a:solidFill>
            </a:endParaRPr>
          </a:p>
        </p:txBody>
      </p:sp>
      <p:sp>
        <p:nvSpPr>
          <p:cNvPr id="3" name="Text Placeholder 2"/>
          <p:cNvSpPr txBox="1">
            <a:spLocks noGrp="1"/>
          </p:cNvSpPr>
          <p:nvPr>
            <p:ph type="body" idx="4294967295"/>
          </p:nvPr>
        </p:nvSpPr>
        <p:spPr>
          <a:xfrm>
            <a:off x="1066800" y="1635125"/>
            <a:ext cx="7416800" cy="507047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We need to add a multitude of </a:t>
            </a:r>
            <a:r>
              <a:rPr lang="en-US" dirty="0">
                <a:solidFill>
                  <a:srgbClr val="2323DC"/>
                </a:solidFill>
                <a:latin typeface="Calibri" panose="020F0502020204030204" pitchFamily="34" charset="0"/>
              </a:rPr>
              <a:t>forwarding paths</a:t>
            </a:r>
          </a:p>
          <a:p>
            <a:pPr lvl="0">
              <a:buSzPct val="100000"/>
              <a:buFont typeface="Symbol" panose="05050102010706020507" pitchFamily="18" charset="2"/>
              <a:buChar char=""/>
            </a:pPr>
            <a:r>
              <a:rPr lang="en-US" dirty="0">
                <a:latin typeface="Calibri" panose="020F0502020204030204" pitchFamily="34" charset="0"/>
              </a:rPr>
              <a:t>Rules for creating </a:t>
            </a:r>
            <a:r>
              <a:rPr lang="en-US" dirty="0">
                <a:solidFill>
                  <a:srgbClr val="2323DC"/>
                </a:solidFill>
                <a:latin typeface="Calibri" panose="020F0502020204030204" pitchFamily="34" charset="0"/>
              </a:rPr>
              <a:t>forwarding paths</a:t>
            </a:r>
          </a:p>
          <a:p>
            <a:pPr lvl="1">
              <a:buSzPct val="100000"/>
              <a:buFont typeface="Symbol" panose="05050102010706020507" pitchFamily="18" charset="2"/>
              <a:buChar char=""/>
            </a:pPr>
            <a:r>
              <a:rPr lang="en-US" sz="2600" dirty="0">
                <a:latin typeface="Calibri" panose="020F0502020204030204" pitchFamily="34" charset="0"/>
              </a:rPr>
              <a:t>Add a path from a </a:t>
            </a:r>
            <a:r>
              <a:rPr lang="en-US" sz="2600" dirty="0">
                <a:solidFill>
                  <a:srgbClr val="B80047"/>
                </a:solidFill>
                <a:latin typeface="Calibri" panose="020F0502020204030204" pitchFamily="34" charset="0"/>
              </a:rPr>
              <a:t>later stage</a:t>
            </a:r>
            <a:r>
              <a:rPr lang="en-US" sz="2600" dirty="0">
                <a:latin typeface="Calibri" panose="020F0502020204030204" pitchFamily="34" charset="0"/>
              </a:rPr>
              <a:t> to an </a:t>
            </a:r>
            <a:r>
              <a:rPr lang="en-US" sz="2600" dirty="0">
                <a:solidFill>
                  <a:srgbClr val="314004"/>
                </a:solidFill>
                <a:latin typeface="Calibri" panose="020F0502020204030204" pitchFamily="34" charset="0"/>
              </a:rPr>
              <a:t>earlier stage</a:t>
            </a:r>
          </a:p>
          <a:p>
            <a:pPr lvl="1">
              <a:buSzPct val="100000"/>
              <a:buFont typeface="Symbol" panose="05050102010706020507" pitchFamily="18" charset="2"/>
              <a:buChar char=""/>
            </a:pPr>
            <a:r>
              <a:rPr lang="en-US" sz="2600" dirty="0">
                <a:latin typeface="Calibri" panose="020F0502020204030204" pitchFamily="34" charset="0"/>
              </a:rPr>
              <a:t>Try to add a</a:t>
            </a:r>
            <a:r>
              <a:rPr lang="en-US" sz="2600" dirty="0">
                <a:solidFill>
                  <a:srgbClr val="0000FF"/>
                </a:solidFill>
                <a:latin typeface="Calibri" panose="020F0502020204030204" pitchFamily="34" charset="0"/>
              </a:rPr>
              <a:t> forwarding path</a:t>
            </a:r>
            <a:r>
              <a:rPr lang="en-US" sz="2600" dirty="0">
                <a:latin typeface="Calibri" panose="020F0502020204030204" pitchFamily="34" charset="0"/>
              </a:rPr>
              <a:t> as late as possible. For, example, we avoid the </a:t>
            </a:r>
            <a:r>
              <a:rPr lang="en-US" sz="2600" dirty="0">
                <a:solidFill>
                  <a:srgbClr val="0000FF"/>
                </a:solidFill>
                <a:latin typeface="Calibri" panose="020F0502020204030204" pitchFamily="34" charset="0"/>
              </a:rPr>
              <a:t>EX → OF</a:t>
            </a:r>
            <a:r>
              <a:rPr lang="en-US" sz="2600" dirty="0">
                <a:latin typeface="Calibri" panose="020F0502020204030204" pitchFamily="34" charset="0"/>
              </a:rPr>
              <a:t> forwarding path, since we have the </a:t>
            </a:r>
            <a:r>
              <a:rPr lang="en-US" sz="2600" dirty="0">
                <a:solidFill>
                  <a:srgbClr val="DC2300"/>
                </a:solidFill>
                <a:latin typeface="Calibri" panose="020F0502020204030204" pitchFamily="34" charset="0"/>
              </a:rPr>
              <a:t>MA → EX</a:t>
            </a:r>
            <a:r>
              <a:rPr lang="en-US" sz="2600" dirty="0">
                <a:latin typeface="Calibri" panose="020F0502020204030204" pitchFamily="34" charset="0"/>
              </a:rPr>
              <a:t> forwarding path</a:t>
            </a:r>
          </a:p>
          <a:p>
            <a:pPr lvl="1">
              <a:buSzPct val="100000"/>
              <a:buFont typeface="Symbol" panose="05050102010706020507" pitchFamily="18" charset="2"/>
              <a:buChar char=""/>
            </a:pPr>
            <a:r>
              <a:rPr lang="en-US" sz="2600" dirty="0">
                <a:latin typeface="Calibri" panose="020F0502020204030204" pitchFamily="34" charset="0"/>
              </a:rPr>
              <a:t>The IF stage is not a part of any forwarding path.</a:t>
            </a:r>
          </a:p>
          <a:p>
            <a:pPr lvl="1">
              <a:buSzPct val="100000"/>
              <a:buFont typeface="Symbol" panose="05050102010706020507" pitchFamily="18" charset="2"/>
              <a:buChar char=""/>
            </a:pPr>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Forwarding</a:t>
            </a:r>
            <a:r>
              <a:rPr lang="fr-FR" dirty="0">
                <a:solidFill>
                  <a:schemeClr val="tx1"/>
                </a:solidFill>
              </a:rPr>
              <a:t> Path</a:t>
            </a:r>
          </a:p>
        </p:txBody>
      </p:sp>
      <p:sp>
        <p:nvSpPr>
          <p:cNvPr id="3" name="Text Placeholder 2"/>
          <p:cNvSpPr txBox="1">
            <a:spLocks noGrp="1"/>
          </p:cNvSpPr>
          <p:nvPr>
            <p:ph type="body" idx="4294967295"/>
          </p:nvPr>
        </p:nvSpPr>
        <p:spPr>
          <a:xfrm>
            <a:off x="1727200" y="1368425"/>
            <a:ext cx="7416800" cy="56324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0000FF"/>
                </a:solidFill>
                <a:latin typeface="Calibri" panose="020F0502020204030204" pitchFamily="34" charset="0"/>
              </a:rPr>
              <a:t>3 Stage Paths</a:t>
            </a:r>
          </a:p>
          <a:p>
            <a:pPr lvl="1">
              <a:buSzPct val="100000"/>
              <a:buFont typeface="Symbol" panose="05050102010706020507" pitchFamily="18" charset="2"/>
              <a:buChar char="*"/>
            </a:pPr>
            <a:r>
              <a:rPr lang="en-US" dirty="0">
                <a:latin typeface="Calibri" panose="020F0502020204030204" pitchFamily="34" charset="0"/>
              </a:rPr>
              <a:t>RW → OF</a:t>
            </a:r>
          </a:p>
          <a:p>
            <a:pPr lvl="0">
              <a:buSzPct val="100000"/>
              <a:buFont typeface="Symbol" panose="05050102010706020507" pitchFamily="18" charset="2"/>
              <a:buChar char="*"/>
            </a:pPr>
            <a:r>
              <a:rPr lang="en-US" dirty="0">
                <a:solidFill>
                  <a:srgbClr val="0000FF"/>
                </a:solidFill>
                <a:latin typeface="Calibri" panose="020F0502020204030204" pitchFamily="34" charset="0"/>
              </a:rPr>
              <a:t>2 Stage Paths</a:t>
            </a:r>
          </a:p>
          <a:p>
            <a:pPr lvl="1">
              <a:buSzPct val="100000"/>
              <a:buFont typeface="Symbol" panose="05050102010706020507" pitchFamily="18" charset="2"/>
              <a:buChar char="*"/>
            </a:pPr>
            <a:r>
              <a:rPr lang="en-US" dirty="0">
                <a:latin typeface="Calibri" panose="020F0502020204030204" pitchFamily="34" charset="0"/>
              </a:rPr>
              <a:t>RW → EX</a:t>
            </a:r>
          </a:p>
          <a:p>
            <a:pPr lvl="1">
              <a:buSzPct val="100000"/>
              <a:buFont typeface="Symbol" panose="05050102010706020507" pitchFamily="18" charset="2"/>
              <a:buChar char="*"/>
            </a:pPr>
            <a:r>
              <a:rPr lang="en-US" dirty="0">
                <a:latin typeface="Calibri" panose="020F0502020204030204" pitchFamily="34" charset="0"/>
              </a:rPr>
              <a:t>MA → OF (</a:t>
            </a:r>
            <a:r>
              <a:rPr lang="en-US" b="1" dirty="0">
                <a:solidFill>
                  <a:srgbClr val="800000"/>
                </a:solidFill>
                <a:effectLst>
                  <a:outerShdw dist="17961" dir="2700000">
                    <a:scrgbClr r="0" g="0" b="0"/>
                  </a:outerShdw>
                </a:effectLst>
                <a:latin typeface="Calibri" panose="020F0502020204030204" pitchFamily="34" charset="0"/>
              </a:rPr>
              <a:t>X</a:t>
            </a:r>
            <a:r>
              <a:rPr lang="en-US" dirty="0">
                <a:latin typeface="Calibri" panose="020F0502020204030204" pitchFamily="34" charset="0"/>
              </a:rPr>
              <a:t> </a:t>
            </a:r>
            <a:r>
              <a:rPr lang="en-US" dirty="0">
                <a:solidFill>
                  <a:srgbClr val="FF0000"/>
                </a:solidFill>
                <a:latin typeface="Calibri" panose="020F0502020204030204" pitchFamily="34" charset="0"/>
              </a:rPr>
              <a:t>N</a:t>
            </a:r>
            <a:r>
              <a:rPr lang="en-US" dirty="0">
                <a:solidFill>
                  <a:srgbClr val="800000"/>
                </a:solidFill>
                <a:latin typeface="Calibri" panose="020F0502020204030204" pitchFamily="34" charset="0"/>
              </a:rPr>
              <a:t>ot Required</a:t>
            </a:r>
            <a:r>
              <a:rPr lang="en-US" dirty="0">
                <a:latin typeface="Calibri" panose="020F0502020204030204" pitchFamily="34" charset="0"/>
              </a:rPr>
              <a:t>)</a:t>
            </a:r>
          </a:p>
          <a:p>
            <a:pPr lvl="0">
              <a:buSzPct val="100000"/>
              <a:buFont typeface="Symbol" panose="05050102010706020507" pitchFamily="18" charset="2"/>
              <a:buChar char="*"/>
            </a:pPr>
            <a:r>
              <a:rPr lang="en-US" dirty="0">
                <a:solidFill>
                  <a:srgbClr val="2300DC"/>
                </a:solidFill>
                <a:latin typeface="Calibri" panose="020F0502020204030204" pitchFamily="34" charset="0"/>
              </a:rPr>
              <a:t>1 Stage Paths</a:t>
            </a:r>
          </a:p>
          <a:p>
            <a:pPr lvl="1">
              <a:buSzPct val="100000"/>
              <a:buFont typeface="Symbol" panose="05050102010706020507" pitchFamily="18" charset="2"/>
              <a:buChar char="*"/>
            </a:pPr>
            <a:r>
              <a:rPr lang="en-US" dirty="0">
                <a:latin typeface="Calibri" panose="020F0502020204030204" pitchFamily="34" charset="0"/>
              </a:rPr>
              <a:t>RW → MA (load to store)</a:t>
            </a:r>
          </a:p>
          <a:p>
            <a:pPr lvl="1">
              <a:buSzPct val="100000"/>
              <a:buFont typeface="Symbol" panose="05050102010706020507" pitchFamily="18" charset="2"/>
              <a:buChar char="*"/>
            </a:pPr>
            <a:r>
              <a:rPr lang="en-US" dirty="0">
                <a:latin typeface="Calibri" panose="020F0502020204030204" pitchFamily="34" charset="0"/>
              </a:rPr>
              <a:t>MA → EX (ALU Instructions, load, store)</a:t>
            </a:r>
          </a:p>
          <a:p>
            <a:pPr lvl="1">
              <a:buSzPct val="100000"/>
              <a:buFont typeface="Symbol" panose="05050102010706020507" pitchFamily="18" charset="2"/>
              <a:buChar char="*"/>
            </a:pPr>
            <a:r>
              <a:rPr lang="en-US" dirty="0">
                <a:latin typeface="Calibri" panose="020F0502020204030204" pitchFamily="34" charset="0"/>
              </a:rPr>
              <a:t>EX → OF (</a:t>
            </a:r>
            <a:r>
              <a:rPr lang="en-US" b="1" dirty="0">
                <a:solidFill>
                  <a:srgbClr val="FF0000"/>
                </a:solidFill>
                <a:effectLst>
                  <a:outerShdw dist="17961" dir="2700000">
                    <a:scrgbClr r="0" g="0" b="0"/>
                  </a:outerShdw>
                </a:effectLst>
                <a:latin typeface="Calibri" panose="020F0502020204030204" pitchFamily="34" charset="0"/>
              </a:rPr>
              <a:t>X</a:t>
            </a:r>
            <a:r>
              <a:rPr lang="en-US" dirty="0">
                <a:solidFill>
                  <a:srgbClr val="FF0000"/>
                </a:solidFill>
                <a:latin typeface="Calibri" panose="020F0502020204030204" pitchFamily="34" charset="0"/>
              </a:rPr>
              <a:t> Not Required</a:t>
            </a:r>
            <a:r>
              <a:rPr lang="en-US" dirty="0">
                <a:latin typeface="Calibri" panose="020F0502020204030204" pitchFamily="34" charset="0"/>
              </a:rPr>
              <a:t>)</a:t>
            </a:r>
          </a:p>
          <a:p>
            <a:pPr lvl="0">
              <a:buSzPct val="100000"/>
              <a:buFont typeface="Symbol" panose="05050102010706020507" pitchFamily="18" charset="2"/>
              <a:buChar char="*"/>
            </a:pPr>
            <a:endParaRPr lang="en-US"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Forwarding</a:t>
            </a:r>
            <a:r>
              <a:rPr lang="fr-FR" dirty="0">
                <a:solidFill>
                  <a:schemeClr val="tx1"/>
                </a:solidFill>
              </a:rPr>
              <a:t> </a:t>
            </a:r>
            <a:r>
              <a:rPr lang="fr-FR" dirty="0" err="1">
                <a:solidFill>
                  <a:schemeClr val="tx1"/>
                </a:solidFill>
              </a:rPr>
              <a:t>Paths</a:t>
            </a:r>
            <a:r>
              <a:rPr lang="fr-FR" dirty="0">
                <a:solidFill>
                  <a:schemeClr val="tx1"/>
                </a:solidFill>
              </a:rPr>
              <a:t> : RW → MA</a:t>
            </a:r>
          </a:p>
        </p:txBody>
      </p:sp>
      <p:grpSp>
        <p:nvGrpSpPr>
          <p:cNvPr id="6" name="Group 5"/>
          <p:cNvGrpSpPr>
            <a:grpSpLocks noChangeAspect="1"/>
          </p:cNvGrpSpPr>
          <p:nvPr/>
        </p:nvGrpSpPr>
        <p:grpSpPr bwMode="auto">
          <a:xfrm>
            <a:off x="1447800" y="1878013"/>
            <a:ext cx="7772400" cy="3124201"/>
            <a:chOff x="912" y="1183"/>
            <a:chExt cx="4896" cy="1968"/>
          </a:xfrm>
        </p:grpSpPr>
        <p:sp>
          <p:nvSpPr>
            <p:cNvPr id="7" name="AutoShape 4"/>
            <p:cNvSpPr>
              <a:spLocks noChangeAspect="1" noChangeArrowheads="1" noTextEdit="1"/>
            </p:cNvSpPr>
            <p:nvPr/>
          </p:nvSpPr>
          <p:spPr bwMode="auto">
            <a:xfrm>
              <a:off x="912" y="1200"/>
              <a:ext cx="4788" cy="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928" y="1987"/>
              <a:ext cx="1776" cy="1088"/>
            </a:xfrm>
            <a:prstGeom prst="rect">
              <a:avLst/>
            </a:prstGeom>
            <a:solidFill>
              <a:srgbClr val="F2C5C3"/>
            </a:solidFill>
            <a:ln w="1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1182" y="2173"/>
              <a:ext cx="1222"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[1]: ld    r1, 4[r2]</a:t>
              </a:r>
              <a:endParaRPr kumimoji="0" lang="en-US" sz="1800" b="0" i="0" u="none" strike="noStrike" cap="none" normalizeH="0" baseline="0" smtClean="0">
                <a:ln>
                  <a:noFill/>
                </a:ln>
                <a:solidFill>
                  <a:schemeClr val="tx1"/>
                </a:solidFill>
                <a:effectLst/>
                <a:latin typeface="Arial" pitchFamily="34" charset="0"/>
              </a:endParaRPr>
            </a:p>
          </p:txBody>
        </p:sp>
        <p:sp>
          <p:nvSpPr>
            <p:cNvPr id="10" name="Rectangle 8"/>
            <p:cNvSpPr>
              <a:spLocks noChangeArrowheads="1"/>
            </p:cNvSpPr>
            <p:nvPr/>
          </p:nvSpPr>
          <p:spPr bwMode="auto">
            <a:xfrm>
              <a:off x="1182" y="2477"/>
              <a:ext cx="129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[2]: sw  r1, 10[r3]</a:t>
              </a:r>
              <a:endParaRPr kumimoji="0" lang="en-US" sz="1800" b="0" i="0" u="none" strike="noStrike" cap="none" normalizeH="0" baseline="0" smtClean="0">
                <a:ln>
                  <a:noFill/>
                </a:ln>
                <a:solidFill>
                  <a:schemeClr val="tx1"/>
                </a:solidFill>
                <a:effectLst/>
                <a:latin typeface="Arial" pitchFamily="34" charset="0"/>
              </a:endParaRPr>
            </a:p>
          </p:txBody>
        </p:sp>
        <p:sp>
          <p:nvSpPr>
            <p:cNvPr id="11" name="Oval 9"/>
            <p:cNvSpPr>
              <a:spLocks noChangeArrowheads="1"/>
            </p:cNvSpPr>
            <p:nvPr/>
          </p:nvSpPr>
          <p:spPr bwMode="auto">
            <a:xfrm>
              <a:off x="1587" y="2166"/>
              <a:ext cx="202" cy="180"/>
            </a:xfrm>
            <a:prstGeom prst="ellipse">
              <a:avLst/>
            </a:prstGeom>
            <a:noFill/>
            <a:ln w="11"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Oval 10"/>
            <p:cNvSpPr>
              <a:spLocks noChangeArrowheads="1"/>
            </p:cNvSpPr>
            <p:nvPr/>
          </p:nvSpPr>
          <p:spPr bwMode="auto">
            <a:xfrm>
              <a:off x="1571" y="2466"/>
              <a:ext cx="197" cy="181"/>
            </a:xfrm>
            <a:prstGeom prst="ellipse">
              <a:avLst/>
            </a:prstGeom>
            <a:noFill/>
            <a:ln w="11"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1"/>
            <p:cNvSpPr>
              <a:spLocks noChangeArrowheads="1"/>
            </p:cNvSpPr>
            <p:nvPr/>
          </p:nvSpPr>
          <p:spPr bwMode="auto">
            <a:xfrm>
              <a:off x="3355" y="1943"/>
              <a:ext cx="256"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3611" y="1943"/>
              <a:ext cx="257"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3868" y="1943"/>
              <a:ext cx="257"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4125" y="1943"/>
              <a:ext cx="257"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4382" y="1943"/>
              <a:ext cx="257"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3611" y="2178"/>
              <a:ext cx="252" cy="23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3868" y="2178"/>
              <a:ext cx="251" cy="23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4119" y="2178"/>
              <a:ext cx="257" cy="23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4376" y="2178"/>
              <a:ext cx="257" cy="23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4633" y="2178"/>
              <a:ext cx="257" cy="23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3863" y="2408"/>
              <a:ext cx="256"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4119" y="2408"/>
              <a:ext cx="257"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4376" y="2408"/>
              <a:ext cx="257"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4633" y="2408"/>
              <a:ext cx="257"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4890" y="2408"/>
              <a:ext cx="251"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6"/>
            <p:cNvSpPr>
              <a:spLocks noChangeArrowheads="1"/>
            </p:cNvSpPr>
            <p:nvPr/>
          </p:nvSpPr>
          <p:spPr bwMode="auto">
            <a:xfrm>
              <a:off x="3382" y="1982"/>
              <a:ext cx="197"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Oval 27"/>
            <p:cNvSpPr>
              <a:spLocks noChangeArrowheads="1"/>
            </p:cNvSpPr>
            <p:nvPr/>
          </p:nvSpPr>
          <p:spPr bwMode="auto">
            <a:xfrm>
              <a:off x="3382" y="1982"/>
              <a:ext cx="197"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3463" y="2014"/>
              <a:ext cx="1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Oval 29"/>
            <p:cNvSpPr>
              <a:spLocks noChangeArrowheads="1"/>
            </p:cNvSpPr>
            <p:nvPr/>
          </p:nvSpPr>
          <p:spPr bwMode="auto">
            <a:xfrm>
              <a:off x="3644" y="2217"/>
              <a:ext cx="191"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68" name="Oval 30"/>
            <p:cNvSpPr>
              <a:spLocks noChangeArrowheads="1"/>
            </p:cNvSpPr>
            <p:nvPr/>
          </p:nvSpPr>
          <p:spPr bwMode="auto">
            <a:xfrm>
              <a:off x="3644" y="2217"/>
              <a:ext cx="191"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9" name="Rectangle 31"/>
            <p:cNvSpPr>
              <a:spLocks noChangeArrowheads="1"/>
            </p:cNvSpPr>
            <p:nvPr/>
          </p:nvSpPr>
          <p:spPr bwMode="auto">
            <a:xfrm>
              <a:off x="3724" y="2248"/>
              <a:ext cx="14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7171" name="Oval 32"/>
            <p:cNvSpPr>
              <a:spLocks noChangeArrowheads="1"/>
            </p:cNvSpPr>
            <p:nvPr/>
          </p:nvSpPr>
          <p:spPr bwMode="auto">
            <a:xfrm>
              <a:off x="3890" y="2452"/>
              <a:ext cx="191"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2" name="Oval 33"/>
            <p:cNvSpPr>
              <a:spLocks noChangeArrowheads="1"/>
            </p:cNvSpPr>
            <p:nvPr/>
          </p:nvSpPr>
          <p:spPr bwMode="auto">
            <a:xfrm>
              <a:off x="3890" y="2452"/>
              <a:ext cx="191"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73" name="Rectangle 34"/>
            <p:cNvSpPr>
              <a:spLocks noChangeArrowheads="1"/>
            </p:cNvSpPr>
            <p:nvPr/>
          </p:nvSpPr>
          <p:spPr bwMode="auto">
            <a:xfrm>
              <a:off x="3969" y="2481"/>
              <a:ext cx="14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7174" name="Rectangle 35"/>
            <p:cNvSpPr>
              <a:spLocks noChangeArrowheads="1"/>
            </p:cNvSpPr>
            <p:nvPr/>
          </p:nvSpPr>
          <p:spPr bwMode="auto">
            <a:xfrm>
              <a:off x="4125" y="2638"/>
              <a:ext cx="257"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75" name="Rectangle 36"/>
            <p:cNvSpPr>
              <a:spLocks noChangeArrowheads="1"/>
            </p:cNvSpPr>
            <p:nvPr/>
          </p:nvSpPr>
          <p:spPr bwMode="auto">
            <a:xfrm>
              <a:off x="4382" y="2638"/>
              <a:ext cx="257"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76" name="Rectangle 37"/>
            <p:cNvSpPr>
              <a:spLocks noChangeArrowheads="1"/>
            </p:cNvSpPr>
            <p:nvPr/>
          </p:nvSpPr>
          <p:spPr bwMode="auto">
            <a:xfrm>
              <a:off x="4639" y="2638"/>
              <a:ext cx="256"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77" name="Rectangle 38"/>
            <p:cNvSpPr>
              <a:spLocks noChangeArrowheads="1"/>
            </p:cNvSpPr>
            <p:nvPr/>
          </p:nvSpPr>
          <p:spPr bwMode="auto">
            <a:xfrm>
              <a:off x="4895" y="2638"/>
              <a:ext cx="257"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78" name="Rectangle 39"/>
            <p:cNvSpPr>
              <a:spLocks noChangeArrowheads="1"/>
            </p:cNvSpPr>
            <p:nvPr/>
          </p:nvSpPr>
          <p:spPr bwMode="auto">
            <a:xfrm>
              <a:off x="5152" y="2638"/>
              <a:ext cx="252"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79" name="Rectangle 40"/>
            <p:cNvSpPr>
              <a:spLocks noChangeArrowheads="1"/>
            </p:cNvSpPr>
            <p:nvPr/>
          </p:nvSpPr>
          <p:spPr bwMode="auto">
            <a:xfrm>
              <a:off x="4382" y="2867"/>
              <a:ext cx="251"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80" name="Rectangle 41"/>
            <p:cNvSpPr>
              <a:spLocks noChangeArrowheads="1"/>
            </p:cNvSpPr>
            <p:nvPr/>
          </p:nvSpPr>
          <p:spPr bwMode="auto">
            <a:xfrm>
              <a:off x="4639" y="2867"/>
              <a:ext cx="251"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81" name="Rectangle 42"/>
            <p:cNvSpPr>
              <a:spLocks noChangeArrowheads="1"/>
            </p:cNvSpPr>
            <p:nvPr/>
          </p:nvSpPr>
          <p:spPr bwMode="auto">
            <a:xfrm>
              <a:off x="4890" y="2867"/>
              <a:ext cx="257"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82" name="Rectangle 43"/>
            <p:cNvSpPr>
              <a:spLocks noChangeArrowheads="1"/>
            </p:cNvSpPr>
            <p:nvPr/>
          </p:nvSpPr>
          <p:spPr bwMode="auto">
            <a:xfrm>
              <a:off x="5147" y="2867"/>
              <a:ext cx="257"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83" name="Rectangle 44"/>
            <p:cNvSpPr>
              <a:spLocks noChangeArrowheads="1"/>
            </p:cNvSpPr>
            <p:nvPr/>
          </p:nvSpPr>
          <p:spPr bwMode="auto">
            <a:xfrm>
              <a:off x="5404" y="2867"/>
              <a:ext cx="256" cy="235"/>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84" name="Oval 45"/>
            <p:cNvSpPr>
              <a:spLocks noChangeArrowheads="1"/>
            </p:cNvSpPr>
            <p:nvPr/>
          </p:nvSpPr>
          <p:spPr bwMode="auto">
            <a:xfrm>
              <a:off x="4158" y="2676"/>
              <a:ext cx="196"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5" name="Oval 46"/>
            <p:cNvSpPr>
              <a:spLocks noChangeArrowheads="1"/>
            </p:cNvSpPr>
            <p:nvPr/>
          </p:nvSpPr>
          <p:spPr bwMode="auto">
            <a:xfrm>
              <a:off x="4158" y="2676"/>
              <a:ext cx="196"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6" name="Rectangle 47"/>
            <p:cNvSpPr>
              <a:spLocks noChangeArrowheads="1"/>
            </p:cNvSpPr>
            <p:nvPr/>
          </p:nvSpPr>
          <p:spPr bwMode="auto">
            <a:xfrm>
              <a:off x="4240" y="2708"/>
              <a:ext cx="14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7187" name="Oval 48"/>
            <p:cNvSpPr>
              <a:spLocks noChangeArrowheads="1"/>
            </p:cNvSpPr>
            <p:nvPr/>
          </p:nvSpPr>
          <p:spPr bwMode="auto">
            <a:xfrm>
              <a:off x="4404" y="2911"/>
              <a:ext cx="196"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8" name="Oval 49"/>
            <p:cNvSpPr>
              <a:spLocks noChangeArrowheads="1"/>
            </p:cNvSpPr>
            <p:nvPr/>
          </p:nvSpPr>
          <p:spPr bwMode="auto">
            <a:xfrm>
              <a:off x="4404" y="2911"/>
              <a:ext cx="196"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9" name="Rectangle 50"/>
            <p:cNvSpPr>
              <a:spLocks noChangeArrowheads="1"/>
            </p:cNvSpPr>
            <p:nvPr/>
          </p:nvSpPr>
          <p:spPr bwMode="auto">
            <a:xfrm>
              <a:off x="4485" y="2942"/>
              <a:ext cx="1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7190" name="Oval 51"/>
            <p:cNvSpPr>
              <a:spLocks noChangeArrowheads="1"/>
            </p:cNvSpPr>
            <p:nvPr/>
          </p:nvSpPr>
          <p:spPr bwMode="auto">
            <a:xfrm>
              <a:off x="3661" y="1971"/>
              <a:ext cx="196"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1" name="Oval 52"/>
            <p:cNvSpPr>
              <a:spLocks noChangeArrowheads="1"/>
            </p:cNvSpPr>
            <p:nvPr/>
          </p:nvSpPr>
          <p:spPr bwMode="auto">
            <a:xfrm>
              <a:off x="3661" y="1971"/>
              <a:ext cx="196"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2" name="Rectangle 53"/>
            <p:cNvSpPr>
              <a:spLocks noChangeArrowheads="1"/>
            </p:cNvSpPr>
            <p:nvPr/>
          </p:nvSpPr>
          <p:spPr bwMode="auto">
            <a:xfrm>
              <a:off x="3742" y="2003"/>
              <a:ext cx="1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7193" name="Oval 54"/>
            <p:cNvSpPr>
              <a:spLocks noChangeArrowheads="1"/>
            </p:cNvSpPr>
            <p:nvPr/>
          </p:nvSpPr>
          <p:spPr bwMode="auto">
            <a:xfrm>
              <a:off x="4147" y="2452"/>
              <a:ext cx="197"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4" name="Oval 55"/>
            <p:cNvSpPr>
              <a:spLocks noChangeArrowheads="1"/>
            </p:cNvSpPr>
            <p:nvPr/>
          </p:nvSpPr>
          <p:spPr bwMode="auto">
            <a:xfrm>
              <a:off x="4147" y="2452"/>
              <a:ext cx="197"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5" name="Rectangle 56"/>
            <p:cNvSpPr>
              <a:spLocks noChangeArrowheads="1"/>
            </p:cNvSpPr>
            <p:nvPr/>
          </p:nvSpPr>
          <p:spPr bwMode="auto">
            <a:xfrm>
              <a:off x="4228" y="2483"/>
              <a:ext cx="14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7196" name="Oval 57"/>
            <p:cNvSpPr>
              <a:spLocks noChangeArrowheads="1"/>
            </p:cNvSpPr>
            <p:nvPr/>
          </p:nvSpPr>
          <p:spPr bwMode="auto">
            <a:xfrm>
              <a:off x="4404" y="2665"/>
              <a:ext cx="196" cy="158"/>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7" name="Oval 58"/>
            <p:cNvSpPr>
              <a:spLocks noChangeArrowheads="1"/>
            </p:cNvSpPr>
            <p:nvPr/>
          </p:nvSpPr>
          <p:spPr bwMode="auto">
            <a:xfrm>
              <a:off x="4404" y="2665"/>
              <a:ext cx="196" cy="158"/>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98" name="Rectangle 59"/>
            <p:cNvSpPr>
              <a:spLocks noChangeArrowheads="1"/>
            </p:cNvSpPr>
            <p:nvPr/>
          </p:nvSpPr>
          <p:spPr bwMode="auto">
            <a:xfrm>
              <a:off x="4487" y="2695"/>
              <a:ext cx="14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7199" name="Oval 60"/>
            <p:cNvSpPr>
              <a:spLocks noChangeArrowheads="1"/>
            </p:cNvSpPr>
            <p:nvPr/>
          </p:nvSpPr>
          <p:spPr bwMode="auto">
            <a:xfrm>
              <a:off x="4671" y="2916"/>
              <a:ext cx="192" cy="159"/>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0" name="Oval 61"/>
            <p:cNvSpPr>
              <a:spLocks noChangeArrowheads="1"/>
            </p:cNvSpPr>
            <p:nvPr/>
          </p:nvSpPr>
          <p:spPr bwMode="auto">
            <a:xfrm>
              <a:off x="4671" y="2916"/>
              <a:ext cx="192" cy="15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1" name="Rectangle 62"/>
            <p:cNvSpPr>
              <a:spLocks noChangeArrowheads="1"/>
            </p:cNvSpPr>
            <p:nvPr/>
          </p:nvSpPr>
          <p:spPr bwMode="auto">
            <a:xfrm>
              <a:off x="4751" y="2949"/>
              <a:ext cx="14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7202" name="Oval 63"/>
            <p:cNvSpPr>
              <a:spLocks noChangeArrowheads="1"/>
            </p:cNvSpPr>
            <p:nvPr/>
          </p:nvSpPr>
          <p:spPr bwMode="auto">
            <a:xfrm>
              <a:off x="3344" y="1577"/>
              <a:ext cx="224"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3" name="Oval 64"/>
            <p:cNvSpPr>
              <a:spLocks noChangeArrowheads="1"/>
            </p:cNvSpPr>
            <p:nvPr/>
          </p:nvSpPr>
          <p:spPr bwMode="auto">
            <a:xfrm>
              <a:off x="3344" y="1577"/>
              <a:ext cx="224"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4" name="Rectangle 65"/>
            <p:cNvSpPr>
              <a:spLocks noChangeArrowheads="1"/>
            </p:cNvSpPr>
            <p:nvPr/>
          </p:nvSpPr>
          <p:spPr bwMode="auto">
            <a:xfrm>
              <a:off x="3425" y="1610"/>
              <a:ext cx="26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7205" name="Oval 66"/>
            <p:cNvSpPr>
              <a:spLocks noChangeArrowheads="1"/>
            </p:cNvSpPr>
            <p:nvPr/>
          </p:nvSpPr>
          <p:spPr bwMode="auto">
            <a:xfrm>
              <a:off x="3611" y="1577"/>
              <a:ext cx="224"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6" name="Oval 67"/>
            <p:cNvSpPr>
              <a:spLocks noChangeArrowheads="1"/>
            </p:cNvSpPr>
            <p:nvPr/>
          </p:nvSpPr>
          <p:spPr bwMode="auto">
            <a:xfrm>
              <a:off x="3611" y="1577"/>
              <a:ext cx="224"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7" name="Rectangle 68"/>
            <p:cNvSpPr>
              <a:spLocks noChangeArrowheads="1"/>
            </p:cNvSpPr>
            <p:nvPr/>
          </p:nvSpPr>
          <p:spPr bwMode="auto">
            <a:xfrm>
              <a:off x="3694" y="1610"/>
              <a:ext cx="26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7208" name="Oval 69"/>
            <p:cNvSpPr>
              <a:spLocks noChangeArrowheads="1"/>
            </p:cNvSpPr>
            <p:nvPr/>
          </p:nvSpPr>
          <p:spPr bwMode="auto">
            <a:xfrm>
              <a:off x="3874" y="1577"/>
              <a:ext cx="224"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9" name="Oval 70"/>
            <p:cNvSpPr>
              <a:spLocks noChangeArrowheads="1"/>
            </p:cNvSpPr>
            <p:nvPr/>
          </p:nvSpPr>
          <p:spPr bwMode="auto">
            <a:xfrm>
              <a:off x="3874" y="1577"/>
              <a:ext cx="224"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0" name="Rectangle 71"/>
            <p:cNvSpPr>
              <a:spLocks noChangeArrowheads="1"/>
            </p:cNvSpPr>
            <p:nvPr/>
          </p:nvSpPr>
          <p:spPr bwMode="auto">
            <a:xfrm>
              <a:off x="3954" y="1611"/>
              <a:ext cx="2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7211" name="Oval 72"/>
            <p:cNvSpPr>
              <a:spLocks noChangeArrowheads="1"/>
            </p:cNvSpPr>
            <p:nvPr/>
          </p:nvSpPr>
          <p:spPr bwMode="auto">
            <a:xfrm>
              <a:off x="4130" y="1572"/>
              <a:ext cx="230"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2" name="Oval 73"/>
            <p:cNvSpPr>
              <a:spLocks noChangeArrowheads="1"/>
            </p:cNvSpPr>
            <p:nvPr/>
          </p:nvSpPr>
          <p:spPr bwMode="auto">
            <a:xfrm>
              <a:off x="4130" y="1572"/>
              <a:ext cx="230"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3" name="Rectangle 74"/>
            <p:cNvSpPr>
              <a:spLocks noChangeArrowheads="1"/>
            </p:cNvSpPr>
            <p:nvPr/>
          </p:nvSpPr>
          <p:spPr bwMode="auto">
            <a:xfrm>
              <a:off x="4216" y="1611"/>
              <a:ext cx="26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7214" name="Oval 75"/>
            <p:cNvSpPr>
              <a:spLocks noChangeArrowheads="1"/>
            </p:cNvSpPr>
            <p:nvPr/>
          </p:nvSpPr>
          <p:spPr bwMode="auto">
            <a:xfrm>
              <a:off x="4404" y="1572"/>
              <a:ext cx="224"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5" name="Oval 76"/>
            <p:cNvSpPr>
              <a:spLocks noChangeArrowheads="1"/>
            </p:cNvSpPr>
            <p:nvPr/>
          </p:nvSpPr>
          <p:spPr bwMode="auto">
            <a:xfrm>
              <a:off x="4404" y="1572"/>
              <a:ext cx="224"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6" name="Rectangle 77"/>
            <p:cNvSpPr>
              <a:spLocks noChangeArrowheads="1"/>
            </p:cNvSpPr>
            <p:nvPr/>
          </p:nvSpPr>
          <p:spPr bwMode="auto">
            <a:xfrm>
              <a:off x="4485" y="1610"/>
              <a:ext cx="26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7217" name="Oval 78"/>
            <p:cNvSpPr>
              <a:spLocks noChangeArrowheads="1"/>
            </p:cNvSpPr>
            <p:nvPr/>
          </p:nvSpPr>
          <p:spPr bwMode="auto">
            <a:xfrm>
              <a:off x="4660" y="1572"/>
              <a:ext cx="230"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8" name="Oval 79"/>
            <p:cNvSpPr>
              <a:spLocks noChangeArrowheads="1"/>
            </p:cNvSpPr>
            <p:nvPr/>
          </p:nvSpPr>
          <p:spPr bwMode="auto">
            <a:xfrm>
              <a:off x="4660" y="1572"/>
              <a:ext cx="230"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9" name="Rectangle 80"/>
            <p:cNvSpPr>
              <a:spLocks noChangeArrowheads="1"/>
            </p:cNvSpPr>
            <p:nvPr/>
          </p:nvSpPr>
          <p:spPr bwMode="auto">
            <a:xfrm>
              <a:off x="4745" y="1611"/>
              <a:ext cx="2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7220" name="Oval 81"/>
            <p:cNvSpPr>
              <a:spLocks noChangeArrowheads="1"/>
            </p:cNvSpPr>
            <p:nvPr/>
          </p:nvSpPr>
          <p:spPr bwMode="auto">
            <a:xfrm>
              <a:off x="4928" y="1572"/>
              <a:ext cx="230"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21" name="Oval 82"/>
            <p:cNvSpPr>
              <a:spLocks noChangeArrowheads="1"/>
            </p:cNvSpPr>
            <p:nvPr/>
          </p:nvSpPr>
          <p:spPr bwMode="auto">
            <a:xfrm>
              <a:off x="4928" y="1572"/>
              <a:ext cx="230"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2" name="Rectangle 83"/>
            <p:cNvSpPr>
              <a:spLocks noChangeArrowheads="1"/>
            </p:cNvSpPr>
            <p:nvPr/>
          </p:nvSpPr>
          <p:spPr bwMode="auto">
            <a:xfrm>
              <a:off x="5013" y="1611"/>
              <a:ext cx="2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7223" name="Oval 84"/>
            <p:cNvSpPr>
              <a:spLocks noChangeArrowheads="1"/>
            </p:cNvSpPr>
            <p:nvPr/>
          </p:nvSpPr>
          <p:spPr bwMode="auto">
            <a:xfrm>
              <a:off x="5201" y="1572"/>
              <a:ext cx="224"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24" name="Oval 85"/>
            <p:cNvSpPr>
              <a:spLocks noChangeArrowheads="1"/>
            </p:cNvSpPr>
            <p:nvPr/>
          </p:nvSpPr>
          <p:spPr bwMode="auto">
            <a:xfrm>
              <a:off x="5201" y="1572"/>
              <a:ext cx="224"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5" name="Rectangle 86"/>
            <p:cNvSpPr>
              <a:spLocks noChangeArrowheads="1"/>
            </p:cNvSpPr>
            <p:nvPr/>
          </p:nvSpPr>
          <p:spPr bwMode="auto">
            <a:xfrm>
              <a:off x="5282" y="1611"/>
              <a:ext cx="2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7226" name="Oval 87"/>
            <p:cNvSpPr>
              <a:spLocks noChangeArrowheads="1"/>
            </p:cNvSpPr>
            <p:nvPr/>
          </p:nvSpPr>
          <p:spPr bwMode="auto">
            <a:xfrm>
              <a:off x="5458" y="1572"/>
              <a:ext cx="230" cy="191"/>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27" name="Oval 88"/>
            <p:cNvSpPr>
              <a:spLocks noChangeArrowheads="1"/>
            </p:cNvSpPr>
            <p:nvPr/>
          </p:nvSpPr>
          <p:spPr bwMode="auto">
            <a:xfrm>
              <a:off x="5458" y="1572"/>
              <a:ext cx="230" cy="19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8" name="Rectangle 89"/>
            <p:cNvSpPr>
              <a:spLocks noChangeArrowheads="1"/>
            </p:cNvSpPr>
            <p:nvPr/>
          </p:nvSpPr>
          <p:spPr bwMode="auto">
            <a:xfrm>
              <a:off x="5543" y="1611"/>
              <a:ext cx="2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9</a:t>
              </a:r>
              <a:endParaRPr kumimoji="0" lang="en-US" sz="1800" b="0" i="0" u="none" strike="noStrike" cap="none" normalizeH="0" baseline="0" smtClean="0">
                <a:ln>
                  <a:noFill/>
                </a:ln>
                <a:solidFill>
                  <a:schemeClr val="tx1"/>
                </a:solidFill>
                <a:effectLst/>
                <a:latin typeface="Arial" pitchFamily="34" charset="0"/>
              </a:endParaRPr>
            </a:p>
          </p:txBody>
        </p:sp>
        <p:sp>
          <p:nvSpPr>
            <p:cNvPr id="7229" name="Freeform 90"/>
            <p:cNvSpPr>
              <a:spLocks/>
            </p:cNvSpPr>
            <p:nvPr/>
          </p:nvSpPr>
          <p:spPr bwMode="auto">
            <a:xfrm>
              <a:off x="3344" y="1364"/>
              <a:ext cx="2218" cy="148"/>
            </a:xfrm>
            <a:custGeom>
              <a:avLst/>
              <a:gdLst>
                <a:gd name="T0" fmla="*/ 0 w 406"/>
                <a:gd name="T1" fmla="*/ 24 h 27"/>
                <a:gd name="T2" fmla="*/ 18 w 406"/>
                <a:gd name="T3" fmla="*/ 14 h 27"/>
                <a:gd name="T4" fmla="*/ 176 w 406"/>
                <a:gd name="T5" fmla="*/ 14 h 27"/>
                <a:gd name="T6" fmla="*/ 200 w 406"/>
                <a:gd name="T7" fmla="*/ 0 h 27"/>
                <a:gd name="T8" fmla="*/ 219 w 406"/>
                <a:gd name="T9" fmla="*/ 15 h 27"/>
                <a:gd name="T10" fmla="*/ 392 w 406"/>
                <a:gd name="T11" fmla="*/ 15 h 27"/>
                <a:gd name="T12" fmla="*/ 406 w 40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06" h="27">
                  <a:moveTo>
                    <a:pt x="0" y="24"/>
                  </a:moveTo>
                  <a:lnTo>
                    <a:pt x="18" y="14"/>
                  </a:lnTo>
                  <a:lnTo>
                    <a:pt x="176" y="14"/>
                  </a:lnTo>
                  <a:lnTo>
                    <a:pt x="200" y="0"/>
                  </a:lnTo>
                  <a:lnTo>
                    <a:pt x="219" y="15"/>
                  </a:lnTo>
                  <a:lnTo>
                    <a:pt x="392" y="15"/>
                  </a:lnTo>
                  <a:lnTo>
                    <a:pt x="406" y="27"/>
                  </a:ln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0" name="Rectangle 91"/>
            <p:cNvSpPr>
              <a:spLocks noChangeArrowheads="1"/>
            </p:cNvSpPr>
            <p:nvPr/>
          </p:nvSpPr>
          <p:spPr bwMode="auto">
            <a:xfrm>
              <a:off x="4105" y="1183"/>
              <a:ext cx="127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MT" charset="0"/>
                </a:rPr>
                <a:t>Clock cycles</a:t>
              </a:r>
              <a:endParaRPr kumimoji="0" lang="en-US" sz="1800" b="0" i="0" u="none" strike="noStrike" cap="none" normalizeH="0" baseline="0" dirty="0" smtClean="0">
                <a:ln>
                  <a:noFill/>
                </a:ln>
                <a:solidFill>
                  <a:schemeClr val="tx1"/>
                </a:solidFill>
                <a:effectLst/>
                <a:latin typeface="Arial" pitchFamily="34" charset="0"/>
              </a:endParaRPr>
            </a:p>
          </p:txBody>
        </p:sp>
        <p:sp>
          <p:nvSpPr>
            <p:cNvPr id="7231" name="Oval 92"/>
            <p:cNvSpPr>
              <a:spLocks noChangeArrowheads="1"/>
            </p:cNvSpPr>
            <p:nvPr/>
          </p:nvSpPr>
          <p:spPr bwMode="auto">
            <a:xfrm>
              <a:off x="3912" y="2222"/>
              <a:ext cx="197" cy="159"/>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2" name="Oval 93"/>
            <p:cNvSpPr>
              <a:spLocks noChangeArrowheads="1"/>
            </p:cNvSpPr>
            <p:nvPr/>
          </p:nvSpPr>
          <p:spPr bwMode="auto">
            <a:xfrm>
              <a:off x="3912" y="2222"/>
              <a:ext cx="197" cy="159"/>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3" name="Rectangle 94"/>
            <p:cNvSpPr>
              <a:spLocks noChangeArrowheads="1"/>
            </p:cNvSpPr>
            <p:nvPr/>
          </p:nvSpPr>
          <p:spPr bwMode="auto">
            <a:xfrm>
              <a:off x="3993" y="2254"/>
              <a:ext cx="148"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7234" name="Freeform 95"/>
            <p:cNvSpPr>
              <a:spLocks/>
            </p:cNvSpPr>
            <p:nvPr/>
          </p:nvSpPr>
          <p:spPr bwMode="auto">
            <a:xfrm>
              <a:off x="2961" y="1960"/>
              <a:ext cx="312" cy="213"/>
            </a:xfrm>
            <a:custGeom>
              <a:avLst/>
              <a:gdLst>
                <a:gd name="T0" fmla="*/ 19 w 57"/>
                <a:gd name="T1" fmla="*/ 0 h 39"/>
                <a:gd name="T2" fmla="*/ 37 w 57"/>
                <a:gd name="T3" fmla="*/ 0 h 39"/>
                <a:gd name="T4" fmla="*/ 57 w 57"/>
                <a:gd name="T5" fmla="*/ 20 h 39"/>
                <a:gd name="T6" fmla="*/ 37 w 57"/>
                <a:gd name="T7" fmla="*/ 39 h 39"/>
                <a:gd name="T8" fmla="*/ 19 w 57"/>
                <a:gd name="T9" fmla="*/ 39 h 39"/>
                <a:gd name="T10" fmla="*/ 0 w 57"/>
                <a:gd name="T11" fmla="*/ 20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20"/>
                  </a:cubicBezTo>
                  <a:cubicBezTo>
                    <a:pt x="57" y="31"/>
                    <a:pt x="48" y="39"/>
                    <a:pt x="37" y="39"/>
                  </a:cubicBezTo>
                  <a:lnTo>
                    <a:pt x="19" y="39"/>
                  </a:lnTo>
                  <a:cubicBezTo>
                    <a:pt x="8" y="39"/>
                    <a:pt x="0" y="31"/>
                    <a:pt x="0" y="20"/>
                  </a:cubicBezTo>
                  <a:cubicBezTo>
                    <a:pt x="0" y="9"/>
                    <a:pt x="8" y="0"/>
                    <a:pt x="19" y="0"/>
                  </a:cubicBezTo>
                  <a:close/>
                </a:path>
              </a:pathLst>
            </a:custGeom>
            <a:solidFill>
              <a:srgbClr val="6FBED0"/>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35" name="Rectangle 96"/>
            <p:cNvSpPr>
              <a:spLocks noChangeArrowheads="1"/>
            </p:cNvSpPr>
            <p:nvPr/>
          </p:nvSpPr>
          <p:spPr bwMode="auto">
            <a:xfrm>
              <a:off x="3096" y="2022"/>
              <a:ext cx="207"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IF</a:t>
              </a:r>
              <a:endParaRPr kumimoji="0" lang="en-US" sz="1800" b="0" i="0" u="none" strike="noStrike" cap="none" normalizeH="0" baseline="0" smtClean="0">
                <a:ln>
                  <a:noFill/>
                </a:ln>
                <a:solidFill>
                  <a:schemeClr val="tx1"/>
                </a:solidFill>
                <a:effectLst/>
                <a:latin typeface="Arial" pitchFamily="34" charset="0"/>
              </a:endParaRPr>
            </a:p>
          </p:txBody>
        </p:sp>
        <p:sp>
          <p:nvSpPr>
            <p:cNvPr id="7236" name="Freeform 97"/>
            <p:cNvSpPr>
              <a:spLocks/>
            </p:cNvSpPr>
            <p:nvPr/>
          </p:nvSpPr>
          <p:spPr bwMode="auto">
            <a:xfrm>
              <a:off x="2956" y="2206"/>
              <a:ext cx="311" cy="213"/>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8" y="39"/>
                    <a:pt x="0" y="30"/>
                    <a:pt x="0" y="19"/>
                  </a:cubicBezTo>
                  <a:cubicBezTo>
                    <a:pt x="0" y="8"/>
                    <a:pt x="8" y="0"/>
                    <a:pt x="19" y="0"/>
                  </a:cubicBezTo>
                  <a:close/>
                </a:path>
              </a:pathLst>
            </a:custGeom>
            <a:solidFill>
              <a:srgbClr val="6FBED0"/>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37" name="Rectangle 98"/>
            <p:cNvSpPr>
              <a:spLocks noChangeArrowheads="1"/>
            </p:cNvSpPr>
            <p:nvPr/>
          </p:nvSpPr>
          <p:spPr bwMode="auto">
            <a:xfrm>
              <a:off x="3068" y="2265"/>
              <a:ext cx="269"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7238" name="Freeform 99"/>
            <p:cNvSpPr>
              <a:spLocks/>
            </p:cNvSpPr>
            <p:nvPr/>
          </p:nvSpPr>
          <p:spPr bwMode="auto">
            <a:xfrm>
              <a:off x="2961" y="2452"/>
              <a:ext cx="312" cy="213"/>
            </a:xfrm>
            <a:custGeom>
              <a:avLst/>
              <a:gdLst>
                <a:gd name="T0" fmla="*/ 19 w 57"/>
                <a:gd name="T1" fmla="*/ 0 h 39"/>
                <a:gd name="T2" fmla="*/ 37 w 57"/>
                <a:gd name="T3" fmla="*/ 0 h 39"/>
                <a:gd name="T4" fmla="*/ 57 w 57"/>
                <a:gd name="T5" fmla="*/ 20 h 39"/>
                <a:gd name="T6" fmla="*/ 37 w 57"/>
                <a:gd name="T7" fmla="*/ 39 h 39"/>
                <a:gd name="T8" fmla="*/ 19 w 57"/>
                <a:gd name="T9" fmla="*/ 39 h 39"/>
                <a:gd name="T10" fmla="*/ 0 w 57"/>
                <a:gd name="T11" fmla="*/ 20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20"/>
                  </a:cubicBezTo>
                  <a:cubicBezTo>
                    <a:pt x="57" y="30"/>
                    <a:pt x="48" y="39"/>
                    <a:pt x="37" y="39"/>
                  </a:cubicBezTo>
                  <a:lnTo>
                    <a:pt x="19" y="39"/>
                  </a:lnTo>
                  <a:cubicBezTo>
                    <a:pt x="8" y="39"/>
                    <a:pt x="0" y="30"/>
                    <a:pt x="0" y="20"/>
                  </a:cubicBezTo>
                  <a:cubicBezTo>
                    <a:pt x="0" y="9"/>
                    <a:pt x="8" y="0"/>
                    <a:pt x="19" y="0"/>
                  </a:cubicBezTo>
                  <a:close/>
                </a:path>
              </a:pathLst>
            </a:custGeom>
            <a:solidFill>
              <a:srgbClr val="6FBED0"/>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39" name="Rectangle 100"/>
            <p:cNvSpPr>
              <a:spLocks noChangeArrowheads="1"/>
            </p:cNvSpPr>
            <p:nvPr/>
          </p:nvSpPr>
          <p:spPr bwMode="auto">
            <a:xfrm>
              <a:off x="3067" y="2511"/>
              <a:ext cx="262"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EX</a:t>
              </a:r>
              <a:endParaRPr kumimoji="0" lang="en-US" sz="1800" b="0" i="0" u="none" strike="noStrike" cap="none" normalizeH="0" baseline="0" smtClean="0">
                <a:ln>
                  <a:noFill/>
                </a:ln>
                <a:solidFill>
                  <a:schemeClr val="tx1"/>
                </a:solidFill>
                <a:effectLst/>
                <a:latin typeface="Arial" pitchFamily="34" charset="0"/>
              </a:endParaRPr>
            </a:p>
          </p:txBody>
        </p:sp>
        <p:sp>
          <p:nvSpPr>
            <p:cNvPr id="7240" name="Freeform 101"/>
            <p:cNvSpPr>
              <a:spLocks/>
            </p:cNvSpPr>
            <p:nvPr/>
          </p:nvSpPr>
          <p:spPr bwMode="auto">
            <a:xfrm>
              <a:off x="2961" y="2687"/>
              <a:ext cx="312" cy="213"/>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19"/>
                  </a:cubicBezTo>
                  <a:cubicBezTo>
                    <a:pt x="57" y="30"/>
                    <a:pt x="48" y="39"/>
                    <a:pt x="37" y="39"/>
                  </a:cubicBezTo>
                  <a:lnTo>
                    <a:pt x="19" y="39"/>
                  </a:lnTo>
                  <a:cubicBezTo>
                    <a:pt x="8" y="39"/>
                    <a:pt x="0" y="30"/>
                    <a:pt x="0" y="19"/>
                  </a:cubicBezTo>
                  <a:cubicBezTo>
                    <a:pt x="0" y="9"/>
                    <a:pt x="8" y="0"/>
                    <a:pt x="19" y="0"/>
                  </a:cubicBezTo>
                  <a:close/>
                </a:path>
              </a:pathLst>
            </a:custGeom>
            <a:solidFill>
              <a:srgbClr val="6FBED0"/>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41" name="Rectangle 102"/>
            <p:cNvSpPr>
              <a:spLocks noChangeArrowheads="1"/>
            </p:cNvSpPr>
            <p:nvPr/>
          </p:nvSpPr>
          <p:spPr bwMode="auto">
            <a:xfrm>
              <a:off x="3057" y="2747"/>
              <a:ext cx="2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MA</a:t>
              </a:r>
              <a:endParaRPr kumimoji="0" lang="en-US" sz="1800" b="0" i="0" u="none" strike="noStrike" cap="none" normalizeH="0" baseline="0" dirty="0" smtClean="0">
                <a:ln>
                  <a:noFill/>
                </a:ln>
                <a:solidFill>
                  <a:schemeClr val="tx1"/>
                </a:solidFill>
                <a:effectLst/>
                <a:latin typeface="Arial" pitchFamily="34" charset="0"/>
              </a:endParaRPr>
            </a:p>
          </p:txBody>
        </p:sp>
        <p:sp>
          <p:nvSpPr>
            <p:cNvPr id="7242" name="Freeform 103"/>
            <p:cNvSpPr>
              <a:spLocks/>
            </p:cNvSpPr>
            <p:nvPr/>
          </p:nvSpPr>
          <p:spPr bwMode="auto">
            <a:xfrm>
              <a:off x="2967" y="2922"/>
              <a:ext cx="311" cy="213"/>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8" y="39"/>
                    <a:pt x="0" y="30"/>
                    <a:pt x="0" y="19"/>
                  </a:cubicBezTo>
                  <a:cubicBezTo>
                    <a:pt x="0" y="8"/>
                    <a:pt x="8" y="0"/>
                    <a:pt x="19" y="0"/>
                  </a:cubicBezTo>
                  <a:close/>
                </a:path>
              </a:pathLst>
            </a:custGeom>
            <a:solidFill>
              <a:srgbClr val="6FBED0"/>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43" name="Rectangle 104"/>
            <p:cNvSpPr>
              <a:spLocks noChangeArrowheads="1"/>
            </p:cNvSpPr>
            <p:nvPr/>
          </p:nvSpPr>
          <p:spPr bwMode="auto">
            <a:xfrm>
              <a:off x="3049" y="2967"/>
              <a:ext cx="310"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RW</a:t>
              </a:r>
              <a:endParaRPr kumimoji="0" lang="en-US" sz="1800" b="0" i="0" u="none" strike="noStrike" cap="none" normalizeH="0" baseline="0" dirty="0" smtClean="0">
                <a:ln>
                  <a:noFill/>
                </a:ln>
                <a:solidFill>
                  <a:schemeClr val="tx1"/>
                </a:solidFill>
                <a:effectLst/>
                <a:latin typeface="Arial" pitchFamily="34" charset="0"/>
              </a:endParaRPr>
            </a:p>
          </p:txBody>
        </p:sp>
        <p:sp>
          <p:nvSpPr>
            <p:cNvPr id="7244" name="Freeform 105"/>
            <p:cNvSpPr>
              <a:spLocks/>
            </p:cNvSpPr>
            <p:nvPr/>
          </p:nvSpPr>
          <p:spPr bwMode="auto">
            <a:xfrm>
              <a:off x="4311" y="2780"/>
              <a:ext cx="147" cy="224"/>
            </a:xfrm>
            <a:custGeom>
              <a:avLst/>
              <a:gdLst>
                <a:gd name="T0" fmla="*/ 27 w 27"/>
                <a:gd name="T1" fmla="*/ 41 h 41"/>
                <a:gd name="T2" fmla="*/ 0 w 27"/>
                <a:gd name="T3" fmla="*/ 41 h 41"/>
                <a:gd name="T4" fmla="*/ 0 w 27"/>
                <a:gd name="T5" fmla="*/ 0 h 41"/>
                <a:gd name="T6" fmla="*/ 23 w 27"/>
                <a:gd name="T7" fmla="*/ 0 h 41"/>
              </a:gdLst>
              <a:ahLst/>
              <a:cxnLst>
                <a:cxn ang="0">
                  <a:pos x="T0" y="T1"/>
                </a:cxn>
                <a:cxn ang="0">
                  <a:pos x="T2" y="T3"/>
                </a:cxn>
                <a:cxn ang="0">
                  <a:pos x="T4" y="T5"/>
                </a:cxn>
                <a:cxn ang="0">
                  <a:pos x="T6" y="T7"/>
                </a:cxn>
              </a:cxnLst>
              <a:rect l="0" t="0" r="r" b="b"/>
              <a:pathLst>
                <a:path w="27" h="41">
                  <a:moveTo>
                    <a:pt x="27" y="41"/>
                  </a:moveTo>
                  <a:lnTo>
                    <a:pt x="0" y="41"/>
                  </a:lnTo>
                  <a:lnTo>
                    <a:pt x="0" y="0"/>
                  </a:lnTo>
                  <a:lnTo>
                    <a:pt x="23" y="0"/>
                  </a:lnTo>
                </a:path>
              </a:pathLst>
            </a:custGeom>
            <a:noFill/>
            <a:ln w="22" cap="flat">
              <a:solidFill>
                <a:srgbClr val="00539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45" name="Freeform 106"/>
            <p:cNvSpPr>
              <a:spLocks/>
            </p:cNvSpPr>
            <p:nvPr/>
          </p:nvSpPr>
          <p:spPr bwMode="auto">
            <a:xfrm>
              <a:off x="4393" y="2752"/>
              <a:ext cx="71" cy="55"/>
            </a:xfrm>
            <a:custGeom>
              <a:avLst/>
              <a:gdLst>
                <a:gd name="T0" fmla="*/ 0 w 13"/>
                <a:gd name="T1" fmla="*/ 0 h 10"/>
                <a:gd name="T2" fmla="*/ 13 w 13"/>
                <a:gd name="T3" fmla="*/ 5 h 10"/>
                <a:gd name="T4" fmla="*/ 0 w 13"/>
                <a:gd name="T5" fmla="*/ 10 h 10"/>
                <a:gd name="T6" fmla="*/ 0 w 13"/>
                <a:gd name="T7" fmla="*/ 0 h 10"/>
              </a:gdLst>
              <a:ahLst/>
              <a:cxnLst>
                <a:cxn ang="0">
                  <a:pos x="T0" y="T1"/>
                </a:cxn>
                <a:cxn ang="0">
                  <a:pos x="T2" y="T3"/>
                </a:cxn>
                <a:cxn ang="0">
                  <a:pos x="T4" y="T5"/>
                </a:cxn>
                <a:cxn ang="0">
                  <a:pos x="T6" y="T7"/>
                </a:cxn>
              </a:cxnLst>
              <a:rect l="0" t="0" r="r" b="b"/>
              <a:pathLst>
                <a:path w="13" h="10">
                  <a:moveTo>
                    <a:pt x="0" y="0"/>
                  </a:moveTo>
                  <a:lnTo>
                    <a:pt x="13" y="5"/>
                  </a:lnTo>
                  <a:lnTo>
                    <a:pt x="0" y="10"/>
                  </a:lnTo>
                  <a:cubicBezTo>
                    <a:pt x="2" y="7"/>
                    <a:pt x="2" y="3"/>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6" name="Freeform 107"/>
            <p:cNvSpPr>
              <a:spLocks/>
            </p:cNvSpPr>
            <p:nvPr/>
          </p:nvSpPr>
          <p:spPr bwMode="auto">
            <a:xfrm>
              <a:off x="2824" y="2791"/>
              <a:ext cx="148" cy="224"/>
            </a:xfrm>
            <a:custGeom>
              <a:avLst/>
              <a:gdLst>
                <a:gd name="T0" fmla="*/ 27 w 27"/>
                <a:gd name="T1" fmla="*/ 41 h 41"/>
                <a:gd name="T2" fmla="*/ 0 w 27"/>
                <a:gd name="T3" fmla="*/ 41 h 41"/>
                <a:gd name="T4" fmla="*/ 0 w 27"/>
                <a:gd name="T5" fmla="*/ 0 h 41"/>
                <a:gd name="T6" fmla="*/ 22 w 27"/>
                <a:gd name="T7" fmla="*/ 0 h 41"/>
              </a:gdLst>
              <a:ahLst/>
              <a:cxnLst>
                <a:cxn ang="0">
                  <a:pos x="T0" y="T1"/>
                </a:cxn>
                <a:cxn ang="0">
                  <a:pos x="T2" y="T3"/>
                </a:cxn>
                <a:cxn ang="0">
                  <a:pos x="T4" y="T5"/>
                </a:cxn>
                <a:cxn ang="0">
                  <a:pos x="T6" y="T7"/>
                </a:cxn>
              </a:cxnLst>
              <a:rect l="0" t="0" r="r" b="b"/>
              <a:pathLst>
                <a:path w="27" h="41">
                  <a:moveTo>
                    <a:pt x="27" y="41"/>
                  </a:moveTo>
                  <a:lnTo>
                    <a:pt x="0" y="41"/>
                  </a:lnTo>
                  <a:lnTo>
                    <a:pt x="0" y="0"/>
                  </a:lnTo>
                  <a:lnTo>
                    <a:pt x="22" y="0"/>
                  </a:lnTo>
                </a:path>
              </a:pathLst>
            </a:custGeom>
            <a:noFill/>
            <a:ln w="22" cap="flat">
              <a:solidFill>
                <a:srgbClr val="00539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47" name="Freeform 108"/>
            <p:cNvSpPr>
              <a:spLocks/>
            </p:cNvSpPr>
            <p:nvPr/>
          </p:nvSpPr>
          <p:spPr bwMode="auto">
            <a:xfrm>
              <a:off x="2901" y="2763"/>
              <a:ext cx="76" cy="55"/>
            </a:xfrm>
            <a:custGeom>
              <a:avLst/>
              <a:gdLst>
                <a:gd name="T0" fmla="*/ 0 w 14"/>
                <a:gd name="T1" fmla="*/ 0 h 10"/>
                <a:gd name="T2" fmla="*/ 14 w 14"/>
                <a:gd name="T3" fmla="*/ 5 h 10"/>
                <a:gd name="T4" fmla="*/ 0 w 14"/>
                <a:gd name="T5" fmla="*/ 10 h 10"/>
                <a:gd name="T6" fmla="*/ 0 w 14"/>
                <a:gd name="T7" fmla="*/ 0 h 10"/>
              </a:gdLst>
              <a:ahLst/>
              <a:cxnLst>
                <a:cxn ang="0">
                  <a:pos x="T0" y="T1"/>
                </a:cxn>
                <a:cxn ang="0">
                  <a:pos x="T2" y="T3"/>
                </a:cxn>
                <a:cxn ang="0">
                  <a:pos x="T4" y="T5"/>
                </a:cxn>
                <a:cxn ang="0">
                  <a:pos x="T6" y="T7"/>
                </a:cxn>
              </a:cxnLst>
              <a:rect l="0" t="0" r="r" b="b"/>
              <a:pathLst>
                <a:path w="14" h="10">
                  <a:moveTo>
                    <a:pt x="0" y="0"/>
                  </a:moveTo>
                  <a:lnTo>
                    <a:pt x="14" y="5"/>
                  </a:lnTo>
                  <a:lnTo>
                    <a:pt x="0" y="10"/>
                  </a:lnTo>
                  <a:cubicBezTo>
                    <a:pt x="3" y="7"/>
                    <a:pt x="3" y="3"/>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8" name="Line 109"/>
            <p:cNvSpPr>
              <a:spLocks noChangeShapeType="1"/>
            </p:cNvSpPr>
            <p:nvPr/>
          </p:nvSpPr>
          <p:spPr bwMode="auto">
            <a:xfrm>
              <a:off x="1688" y="2309"/>
              <a:ext cx="0" cy="175"/>
            </a:xfrm>
            <a:prstGeom prst="line">
              <a:avLst/>
            </a:prstGeom>
            <a:noFill/>
            <a:ln w="11"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49" name="Freeform 110"/>
            <p:cNvSpPr>
              <a:spLocks/>
            </p:cNvSpPr>
            <p:nvPr/>
          </p:nvSpPr>
          <p:spPr bwMode="auto">
            <a:xfrm>
              <a:off x="1666" y="2425"/>
              <a:ext cx="39" cy="71"/>
            </a:xfrm>
            <a:custGeom>
              <a:avLst/>
              <a:gdLst>
                <a:gd name="T0" fmla="*/ 4 w 7"/>
                <a:gd name="T1" fmla="*/ 4 h 13"/>
                <a:gd name="T2" fmla="*/ 0 w 7"/>
                <a:gd name="T3" fmla="*/ 0 h 13"/>
                <a:gd name="T4" fmla="*/ 4 w 7"/>
                <a:gd name="T5" fmla="*/ 13 h 13"/>
                <a:gd name="T6" fmla="*/ 7 w 7"/>
                <a:gd name="T7" fmla="*/ 0 h 13"/>
                <a:gd name="T8" fmla="*/ 4 w 7"/>
                <a:gd name="T9" fmla="*/ 4 h 13"/>
              </a:gdLst>
              <a:ahLst/>
              <a:cxnLst>
                <a:cxn ang="0">
                  <a:pos x="T0" y="T1"/>
                </a:cxn>
                <a:cxn ang="0">
                  <a:pos x="T2" y="T3"/>
                </a:cxn>
                <a:cxn ang="0">
                  <a:pos x="T4" y="T5"/>
                </a:cxn>
                <a:cxn ang="0">
                  <a:pos x="T6" y="T7"/>
                </a:cxn>
                <a:cxn ang="0">
                  <a:pos x="T8" y="T9"/>
                </a:cxn>
              </a:cxnLst>
              <a:rect l="0" t="0" r="r" b="b"/>
              <a:pathLst>
                <a:path w="7" h="13">
                  <a:moveTo>
                    <a:pt x="4" y="4"/>
                  </a:moveTo>
                  <a:lnTo>
                    <a:pt x="0" y="0"/>
                  </a:lnTo>
                  <a:lnTo>
                    <a:pt x="4" y="13"/>
                  </a:lnTo>
                  <a:lnTo>
                    <a:pt x="7" y="0"/>
                  </a:lnTo>
                  <a:lnTo>
                    <a:pt x="4"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Forwarding</a:t>
            </a:r>
            <a:r>
              <a:rPr lang="fr-FR" dirty="0">
                <a:solidFill>
                  <a:schemeClr val="tx1"/>
                </a:solidFill>
              </a:rPr>
              <a:t> </a:t>
            </a:r>
            <a:r>
              <a:rPr lang="fr-FR" dirty="0" err="1">
                <a:solidFill>
                  <a:schemeClr val="tx1"/>
                </a:solidFill>
              </a:rPr>
              <a:t>Paths</a:t>
            </a:r>
            <a:r>
              <a:rPr lang="fr-FR" dirty="0">
                <a:solidFill>
                  <a:schemeClr val="tx1"/>
                </a:solidFill>
              </a:rPr>
              <a:t> : RW → EX</a:t>
            </a:r>
          </a:p>
        </p:txBody>
      </p:sp>
      <p:grpSp>
        <p:nvGrpSpPr>
          <p:cNvPr id="8380" name="Group 220"/>
          <p:cNvGrpSpPr>
            <a:grpSpLocks noChangeAspect="1"/>
          </p:cNvGrpSpPr>
          <p:nvPr/>
        </p:nvGrpSpPr>
        <p:grpSpPr bwMode="auto">
          <a:xfrm>
            <a:off x="1371600" y="2590800"/>
            <a:ext cx="7526338" cy="3094038"/>
            <a:chOff x="912" y="1615"/>
            <a:chExt cx="4741" cy="1949"/>
          </a:xfrm>
        </p:grpSpPr>
        <p:sp>
          <p:nvSpPr>
            <p:cNvPr id="8381" name="AutoShape 219"/>
            <p:cNvSpPr>
              <a:spLocks noChangeAspect="1" noChangeArrowheads="1" noTextEdit="1"/>
            </p:cNvSpPr>
            <p:nvPr/>
          </p:nvSpPr>
          <p:spPr bwMode="auto">
            <a:xfrm>
              <a:off x="912" y="1632"/>
              <a:ext cx="4741" cy="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82" name="Rectangle 221"/>
            <p:cNvSpPr>
              <a:spLocks noChangeArrowheads="1"/>
            </p:cNvSpPr>
            <p:nvPr/>
          </p:nvSpPr>
          <p:spPr bwMode="auto">
            <a:xfrm>
              <a:off x="928" y="2411"/>
              <a:ext cx="1759" cy="1078"/>
            </a:xfrm>
            <a:prstGeom prst="rect">
              <a:avLst/>
            </a:prstGeom>
            <a:solidFill>
              <a:srgbClr val="F2C5C3"/>
            </a:solidFill>
            <a:ln w="1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83" name="Rectangle 222"/>
            <p:cNvSpPr>
              <a:spLocks noChangeArrowheads="1"/>
            </p:cNvSpPr>
            <p:nvPr/>
          </p:nvSpPr>
          <p:spPr bwMode="auto">
            <a:xfrm>
              <a:off x="1180" y="2594"/>
              <a:ext cx="1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[1]: ld    r1, 4[r2]</a:t>
              </a:r>
              <a:endParaRPr kumimoji="0" lang="en-US" sz="1800" b="0" i="0" u="none" strike="noStrike" cap="none" normalizeH="0" baseline="0" smtClean="0">
                <a:ln>
                  <a:noFill/>
                </a:ln>
                <a:solidFill>
                  <a:schemeClr val="tx1"/>
                </a:solidFill>
                <a:effectLst/>
                <a:latin typeface="Arial" pitchFamily="34" charset="0"/>
              </a:endParaRPr>
            </a:p>
          </p:txBody>
        </p:sp>
        <p:sp>
          <p:nvSpPr>
            <p:cNvPr id="8384" name="Rectangle 223"/>
            <p:cNvSpPr>
              <a:spLocks noChangeArrowheads="1"/>
            </p:cNvSpPr>
            <p:nvPr/>
          </p:nvSpPr>
          <p:spPr bwMode="auto">
            <a:xfrm>
              <a:off x="1180" y="2898"/>
              <a:ext cx="13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[2]: sw  r8, 10[r3]</a:t>
              </a:r>
              <a:endParaRPr kumimoji="0" lang="en-US" sz="1800" b="0" i="0" u="none" strike="noStrike" cap="none" normalizeH="0" baseline="0" smtClean="0">
                <a:ln>
                  <a:noFill/>
                </a:ln>
                <a:solidFill>
                  <a:schemeClr val="tx1"/>
                </a:solidFill>
                <a:effectLst/>
                <a:latin typeface="Arial" pitchFamily="34" charset="0"/>
              </a:endParaRPr>
            </a:p>
          </p:txBody>
        </p:sp>
        <p:sp>
          <p:nvSpPr>
            <p:cNvPr id="8385" name="Rectangle 224"/>
            <p:cNvSpPr>
              <a:spLocks noChangeArrowheads="1"/>
            </p:cNvSpPr>
            <p:nvPr/>
          </p:nvSpPr>
          <p:spPr bwMode="auto">
            <a:xfrm>
              <a:off x="1180" y="3210"/>
              <a:ext cx="133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MT" charset="0"/>
                </a:rPr>
                <a:t>[3]: add r2, r1, r4</a:t>
              </a:r>
              <a:endParaRPr kumimoji="0" lang="en-US" sz="1800" b="0" i="0" u="none" strike="noStrike" cap="none" normalizeH="0" baseline="0" dirty="0" smtClean="0">
                <a:ln>
                  <a:noFill/>
                </a:ln>
                <a:solidFill>
                  <a:schemeClr val="tx1"/>
                </a:solidFill>
                <a:effectLst/>
                <a:latin typeface="Arial" pitchFamily="34" charset="0"/>
              </a:endParaRPr>
            </a:p>
          </p:txBody>
        </p:sp>
        <p:sp>
          <p:nvSpPr>
            <p:cNvPr id="8386" name="Oval 225"/>
            <p:cNvSpPr>
              <a:spLocks noChangeArrowheads="1"/>
            </p:cNvSpPr>
            <p:nvPr/>
          </p:nvSpPr>
          <p:spPr bwMode="auto">
            <a:xfrm>
              <a:off x="1801" y="3216"/>
              <a:ext cx="167" cy="157"/>
            </a:xfrm>
            <a:prstGeom prst="ellipse">
              <a:avLst/>
            </a:prstGeom>
            <a:noFill/>
            <a:ln w="11"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87" name="Rectangle 226"/>
            <p:cNvSpPr>
              <a:spLocks noChangeArrowheads="1"/>
            </p:cNvSpPr>
            <p:nvPr/>
          </p:nvSpPr>
          <p:spPr bwMode="auto">
            <a:xfrm>
              <a:off x="3331" y="2368"/>
              <a:ext cx="254" cy="233"/>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88" name="Rectangle 227"/>
            <p:cNvSpPr>
              <a:spLocks noChangeArrowheads="1"/>
            </p:cNvSpPr>
            <p:nvPr/>
          </p:nvSpPr>
          <p:spPr bwMode="auto">
            <a:xfrm>
              <a:off x="3585" y="2368"/>
              <a:ext cx="254" cy="233"/>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89" name="Rectangle 228"/>
            <p:cNvSpPr>
              <a:spLocks noChangeArrowheads="1"/>
            </p:cNvSpPr>
            <p:nvPr/>
          </p:nvSpPr>
          <p:spPr bwMode="auto">
            <a:xfrm>
              <a:off x="3839" y="2368"/>
              <a:ext cx="254" cy="233"/>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90" name="Rectangle 229"/>
            <p:cNvSpPr>
              <a:spLocks noChangeArrowheads="1"/>
            </p:cNvSpPr>
            <p:nvPr/>
          </p:nvSpPr>
          <p:spPr bwMode="auto">
            <a:xfrm>
              <a:off x="4093" y="2368"/>
              <a:ext cx="255" cy="233"/>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91" name="Rectangle 230"/>
            <p:cNvSpPr>
              <a:spLocks noChangeArrowheads="1"/>
            </p:cNvSpPr>
            <p:nvPr/>
          </p:nvSpPr>
          <p:spPr bwMode="auto">
            <a:xfrm>
              <a:off x="4348" y="2368"/>
              <a:ext cx="254" cy="233"/>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92" name="Rectangle 231"/>
            <p:cNvSpPr>
              <a:spLocks noChangeArrowheads="1"/>
            </p:cNvSpPr>
            <p:nvPr/>
          </p:nvSpPr>
          <p:spPr bwMode="auto">
            <a:xfrm>
              <a:off x="3585" y="2601"/>
              <a:ext cx="249" cy="227"/>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93" name="Rectangle 232"/>
            <p:cNvSpPr>
              <a:spLocks noChangeArrowheads="1"/>
            </p:cNvSpPr>
            <p:nvPr/>
          </p:nvSpPr>
          <p:spPr bwMode="auto">
            <a:xfrm>
              <a:off x="3839" y="2601"/>
              <a:ext cx="249" cy="227"/>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94" name="Rectangle 233"/>
            <p:cNvSpPr>
              <a:spLocks noChangeArrowheads="1"/>
            </p:cNvSpPr>
            <p:nvPr/>
          </p:nvSpPr>
          <p:spPr bwMode="auto">
            <a:xfrm>
              <a:off x="4088" y="2601"/>
              <a:ext cx="254" cy="227"/>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95" name="Rectangle 234"/>
            <p:cNvSpPr>
              <a:spLocks noChangeArrowheads="1"/>
            </p:cNvSpPr>
            <p:nvPr/>
          </p:nvSpPr>
          <p:spPr bwMode="auto">
            <a:xfrm>
              <a:off x="4342" y="2601"/>
              <a:ext cx="255" cy="227"/>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96" name="Rectangle 235"/>
            <p:cNvSpPr>
              <a:spLocks noChangeArrowheads="1"/>
            </p:cNvSpPr>
            <p:nvPr/>
          </p:nvSpPr>
          <p:spPr bwMode="auto">
            <a:xfrm>
              <a:off x="4597" y="2601"/>
              <a:ext cx="254" cy="227"/>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97" name="Rectangle 236"/>
            <p:cNvSpPr>
              <a:spLocks noChangeArrowheads="1"/>
            </p:cNvSpPr>
            <p:nvPr/>
          </p:nvSpPr>
          <p:spPr bwMode="auto">
            <a:xfrm>
              <a:off x="3834" y="2828"/>
              <a:ext cx="254" cy="233"/>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98" name="Rectangle 237"/>
            <p:cNvSpPr>
              <a:spLocks noChangeArrowheads="1"/>
            </p:cNvSpPr>
            <p:nvPr/>
          </p:nvSpPr>
          <p:spPr bwMode="auto">
            <a:xfrm>
              <a:off x="4088" y="2828"/>
              <a:ext cx="254" cy="233"/>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99" name="Rectangle 238"/>
            <p:cNvSpPr>
              <a:spLocks noChangeArrowheads="1"/>
            </p:cNvSpPr>
            <p:nvPr/>
          </p:nvSpPr>
          <p:spPr bwMode="auto">
            <a:xfrm>
              <a:off x="4342" y="2828"/>
              <a:ext cx="255" cy="233"/>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00" name="Rectangle 239"/>
            <p:cNvSpPr>
              <a:spLocks noChangeArrowheads="1"/>
            </p:cNvSpPr>
            <p:nvPr/>
          </p:nvSpPr>
          <p:spPr bwMode="auto">
            <a:xfrm>
              <a:off x="4597" y="2828"/>
              <a:ext cx="254" cy="233"/>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01" name="Rectangle 240"/>
            <p:cNvSpPr>
              <a:spLocks noChangeArrowheads="1"/>
            </p:cNvSpPr>
            <p:nvPr/>
          </p:nvSpPr>
          <p:spPr bwMode="auto">
            <a:xfrm>
              <a:off x="4851" y="2828"/>
              <a:ext cx="249" cy="233"/>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02" name="Oval 241"/>
            <p:cNvSpPr>
              <a:spLocks noChangeArrowheads="1"/>
            </p:cNvSpPr>
            <p:nvPr/>
          </p:nvSpPr>
          <p:spPr bwMode="auto">
            <a:xfrm>
              <a:off x="3358" y="2406"/>
              <a:ext cx="194"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03" name="Oval 242"/>
            <p:cNvSpPr>
              <a:spLocks noChangeArrowheads="1"/>
            </p:cNvSpPr>
            <p:nvPr/>
          </p:nvSpPr>
          <p:spPr bwMode="auto">
            <a:xfrm>
              <a:off x="3358" y="2406"/>
              <a:ext cx="194" cy="15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04" name="Rectangle 243"/>
            <p:cNvSpPr>
              <a:spLocks noChangeArrowheads="1"/>
            </p:cNvSpPr>
            <p:nvPr/>
          </p:nvSpPr>
          <p:spPr bwMode="auto">
            <a:xfrm>
              <a:off x="3422" y="2437"/>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8405" name="Oval 244"/>
            <p:cNvSpPr>
              <a:spLocks noChangeArrowheads="1"/>
            </p:cNvSpPr>
            <p:nvPr/>
          </p:nvSpPr>
          <p:spPr bwMode="auto">
            <a:xfrm>
              <a:off x="3617" y="2639"/>
              <a:ext cx="190"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06" name="Oval 245"/>
            <p:cNvSpPr>
              <a:spLocks noChangeArrowheads="1"/>
            </p:cNvSpPr>
            <p:nvPr/>
          </p:nvSpPr>
          <p:spPr bwMode="auto">
            <a:xfrm>
              <a:off x="3617" y="2639"/>
              <a:ext cx="190" cy="15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07" name="Rectangle 246"/>
            <p:cNvSpPr>
              <a:spLocks noChangeArrowheads="1"/>
            </p:cNvSpPr>
            <p:nvPr/>
          </p:nvSpPr>
          <p:spPr bwMode="auto">
            <a:xfrm>
              <a:off x="3681" y="2669"/>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8408" name="Oval 247"/>
            <p:cNvSpPr>
              <a:spLocks noChangeArrowheads="1"/>
            </p:cNvSpPr>
            <p:nvPr/>
          </p:nvSpPr>
          <p:spPr bwMode="auto">
            <a:xfrm>
              <a:off x="3861" y="2872"/>
              <a:ext cx="189"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10" name="Oval 248"/>
            <p:cNvSpPr>
              <a:spLocks noChangeArrowheads="1"/>
            </p:cNvSpPr>
            <p:nvPr/>
          </p:nvSpPr>
          <p:spPr bwMode="auto">
            <a:xfrm>
              <a:off x="3861" y="2872"/>
              <a:ext cx="189" cy="15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11" name="Rectangle 249"/>
            <p:cNvSpPr>
              <a:spLocks noChangeArrowheads="1"/>
            </p:cNvSpPr>
            <p:nvPr/>
          </p:nvSpPr>
          <p:spPr bwMode="auto">
            <a:xfrm>
              <a:off x="3923" y="2902"/>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8412" name="Rectangle 250"/>
            <p:cNvSpPr>
              <a:spLocks noChangeArrowheads="1"/>
            </p:cNvSpPr>
            <p:nvPr/>
          </p:nvSpPr>
          <p:spPr bwMode="auto">
            <a:xfrm>
              <a:off x="4093" y="3056"/>
              <a:ext cx="255" cy="232"/>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13" name="Rectangle 251"/>
            <p:cNvSpPr>
              <a:spLocks noChangeArrowheads="1"/>
            </p:cNvSpPr>
            <p:nvPr/>
          </p:nvSpPr>
          <p:spPr bwMode="auto">
            <a:xfrm>
              <a:off x="4348" y="3056"/>
              <a:ext cx="254" cy="232"/>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14" name="Rectangle 252"/>
            <p:cNvSpPr>
              <a:spLocks noChangeArrowheads="1"/>
            </p:cNvSpPr>
            <p:nvPr/>
          </p:nvSpPr>
          <p:spPr bwMode="auto">
            <a:xfrm>
              <a:off x="4602" y="3056"/>
              <a:ext cx="254" cy="232"/>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15" name="Rectangle 253"/>
            <p:cNvSpPr>
              <a:spLocks noChangeArrowheads="1"/>
            </p:cNvSpPr>
            <p:nvPr/>
          </p:nvSpPr>
          <p:spPr bwMode="auto">
            <a:xfrm>
              <a:off x="4856" y="3056"/>
              <a:ext cx="255" cy="232"/>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16" name="Rectangle 254"/>
            <p:cNvSpPr>
              <a:spLocks noChangeArrowheads="1"/>
            </p:cNvSpPr>
            <p:nvPr/>
          </p:nvSpPr>
          <p:spPr bwMode="auto">
            <a:xfrm>
              <a:off x="5111" y="3056"/>
              <a:ext cx="248" cy="232"/>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17" name="Rectangle 255"/>
            <p:cNvSpPr>
              <a:spLocks noChangeArrowheads="1"/>
            </p:cNvSpPr>
            <p:nvPr/>
          </p:nvSpPr>
          <p:spPr bwMode="auto">
            <a:xfrm>
              <a:off x="4348" y="3283"/>
              <a:ext cx="249" cy="233"/>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18" name="Rectangle 256"/>
            <p:cNvSpPr>
              <a:spLocks noChangeArrowheads="1"/>
            </p:cNvSpPr>
            <p:nvPr/>
          </p:nvSpPr>
          <p:spPr bwMode="auto">
            <a:xfrm>
              <a:off x="4602" y="3283"/>
              <a:ext cx="249" cy="233"/>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19" name="Rectangle 257"/>
            <p:cNvSpPr>
              <a:spLocks noChangeArrowheads="1"/>
            </p:cNvSpPr>
            <p:nvPr/>
          </p:nvSpPr>
          <p:spPr bwMode="auto">
            <a:xfrm>
              <a:off x="4851" y="3283"/>
              <a:ext cx="254" cy="233"/>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20" name="Rectangle 258"/>
            <p:cNvSpPr>
              <a:spLocks noChangeArrowheads="1"/>
            </p:cNvSpPr>
            <p:nvPr/>
          </p:nvSpPr>
          <p:spPr bwMode="auto">
            <a:xfrm>
              <a:off x="5105" y="3283"/>
              <a:ext cx="254" cy="233"/>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21" name="Rectangle 259"/>
            <p:cNvSpPr>
              <a:spLocks noChangeArrowheads="1"/>
            </p:cNvSpPr>
            <p:nvPr/>
          </p:nvSpPr>
          <p:spPr bwMode="auto">
            <a:xfrm>
              <a:off x="5359" y="3283"/>
              <a:ext cx="255" cy="233"/>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22" name="Oval 260"/>
            <p:cNvSpPr>
              <a:spLocks noChangeArrowheads="1"/>
            </p:cNvSpPr>
            <p:nvPr/>
          </p:nvSpPr>
          <p:spPr bwMode="auto">
            <a:xfrm>
              <a:off x="4126" y="3093"/>
              <a:ext cx="195"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23" name="Oval 261"/>
            <p:cNvSpPr>
              <a:spLocks noChangeArrowheads="1"/>
            </p:cNvSpPr>
            <p:nvPr/>
          </p:nvSpPr>
          <p:spPr bwMode="auto">
            <a:xfrm>
              <a:off x="4126" y="3093"/>
              <a:ext cx="195" cy="15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24" name="Rectangle 262"/>
            <p:cNvSpPr>
              <a:spLocks noChangeArrowheads="1"/>
            </p:cNvSpPr>
            <p:nvPr/>
          </p:nvSpPr>
          <p:spPr bwMode="auto">
            <a:xfrm>
              <a:off x="4192" y="3124"/>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8425" name="Oval 263"/>
            <p:cNvSpPr>
              <a:spLocks noChangeArrowheads="1"/>
            </p:cNvSpPr>
            <p:nvPr/>
          </p:nvSpPr>
          <p:spPr bwMode="auto">
            <a:xfrm>
              <a:off x="4369" y="3326"/>
              <a:ext cx="195"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26" name="Oval 264"/>
            <p:cNvSpPr>
              <a:spLocks noChangeArrowheads="1"/>
            </p:cNvSpPr>
            <p:nvPr/>
          </p:nvSpPr>
          <p:spPr bwMode="auto">
            <a:xfrm>
              <a:off x="4369" y="3326"/>
              <a:ext cx="195" cy="15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27" name="Rectangle 265"/>
            <p:cNvSpPr>
              <a:spLocks noChangeArrowheads="1"/>
            </p:cNvSpPr>
            <p:nvPr/>
          </p:nvSpPr>
          <p:spPr bwMode="auto">
            <a:xfrm>
              <a:off x="4434" y="3357"/>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8428" name="Oval 266"/>
            <p:cNvSpPr>
              <a:spLocks noChangeArrowheads="1"/>
            </p:cNvSpPr>
            <p:nvPr/>
          </p:nvSpPr>
          <p:spPr bwMode="auto">
            <a:xfrm>
              <a:off x="3634" y="2395"/>
              <a:ext cx="194"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29" name="Oval 267"/>
            <p:cNvSpPr>
              <a:spLocks noChangeArrowheads="1"/>
            </p:cNvSpPr>
            <p:nvPr/>
          </p:nvSpPr>
          <p:spPr bwMode="auto">
            <a:xfrm>
              <a:off x="3634" y="2395"/>
              <a:ext cx="194" cy="15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0" name="Rectangle 268"/>
            <p:cNvSpPr>
              <a:spLocks noChangeArrowheads="1"/>
            </p:cNvSpPr>
            <p:nvPr/>
          </p:nvSpPr>
          <p:spPr bwMode="auto">
            <a:xfrm>
              <a:off x="3698" y="2426"/>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8431" name="Oval 269"/>
            <p:cNvSpPr>
              <a:spLocks noChangeArrowheads="1"/>
            </p:cNvSpPr>
            <p:nvPr/>
          </p:nvSpPr>
          <p:spPr bwMode="auto">
            <a:xfrm>
              <a:off x="4115" y="2872"/>
              <a:ext cx="195"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32" name="Oval 270"/>
            <p:cNvSpPr>
              <a:spLocks noChangeArrowheads="1"/>
            </p:cNvSpPr>
            <p:nvPr/>
          </p:nvSpPr>
          <p:spPr bwMode="auto">
            <a:xfrm>
              <a:off x="4115" y="2872"/>
              <a:ext cx="195" cy="15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3" name="Rectangle 271"/>
            <p:cNvSpPr>
              <a:spLocks noChangeArrowheads="1"/>
            </p:cNvSpPr>
            <p:nvPr/>
          </p:nvSpPr>
          <p:spPr bwMode="auto">
            <a:xfrm>
              <a:off x="4180" y="2903"/>
              <a:ext cx="14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8434" name="Oval 272"/>
            <p:cNvSpPr>
              <a:spLocks noChangeArrowheads="1"/>
            </p:cNvSpPr>
            <p:nvPr/>
          </p:nvSpPr>
          <p:spPr bwMode="auto">
            <a:xfrm>
              <a:off x="4369" y="3083"/>
              <a:ext cx="195"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35" name="Oval 273"/>
            <p:cNvSpPr>
              <a:spLocks noChangeArrowheads="1"/>
            </p:cNvSpPr>
            <p:nvPr/>
          </p:nvSpPr>
          <p:spPr bwMode="auto">
            <a:xfrm>
              <a:off x="4369" y="3083"/>
              <a:ext cx="195" cy="15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6" name="Rectangle 274"/>
            <p:cNvSpPr>
              <a:spLocks noChangeArrowheads="1"/>
            </p:cNvSpPr>
            <p:nvPr/>
          </p:nvSpPr>
          <p:spPr bwMode="auto">
            <a:xfrm>
              <a:off x="4436" y="3113"/>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8437" name="Oval 275"/>
            <p:cNvSpPr>
              <a:spLocks noChangeArrowheads="1"/>
            </p:cNvSpPr>
            <p:nvPr/>
          </p:nvSpPr>
          <p:spPr bwMode="auto">
            <a:xfrm>
              <a:off x="4634" y="3332"/>
              <a:ext cx="190"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38" name="Oval 276"/>
            <p:cNvSpPr>
              <a:spLocks noChangeArrowheads="1"/>
            </p:cNvSpPr>
            <p:nvPr/>
          </p:nvSpPr>
          <p:spPr bwMode="auto">
            <a:xfrm>
              <a:off x="4634" y="3332"/>
              <a:ext cx="190" cy="15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9" name="Rectangle 277"/>
            <p:cNvSpPr>
              <a:spLocks noChangeArrowheads="1"/>
            </p:cNvSpPr>
            <p:nvPr/>
          </p:nvSpPr>
          <p:spPr bwMode="auto">
            <a:xfrm>
              <a:off x="4697" y="3366"/>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8440" name="Oval 278"/>
            <p:cNvSpPr>
              <a:spLocks noChangeArrowheads="1"/>
            </p:cNvSpPr>
            <p:nvPr/>
          </p:nvSpPr>
          <p:spPr bwMode="auto">
            <a:xfrm>
              <a:off x="3320" y="2005"/>
              <a:ext cx="222" cy="19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41" name="Oval 279"/>
            <p:cNvSpPr>
              <a:spLocks noChangeArrowheads="1"/>
            </p:cNvSpPr>
            <p:nvPr/>
          </p:nvSpPr>
          <p:spPr bwMode="auto">
            <a:xfrm>
              <a:off x="3320" y="2005"/>
              <a:ext cx="222" cy="19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2" name="Rectangle 280"/>
            <p:cNvSpPr>
              <a:spLocks noChangeArrowheads="1"/>
            </p:cNvSpPr>
            <p:nvPr/>
          </p:nvSpPr>
          <p:spPr bwMode="auto">
            <a:xfrm>
              <a:off x="3391" y="2045"/>
              <a:ext cx="9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8443" name="Oval 281"/>
            <p:cNvSpPr>
              <a:spLocks noChangeArrowheads="1"/>
            </p:cNvSpPr>
            <p:nvPr/>
          </p:nvSpPr>
          <p:spPr bwMode="auto">
            <a:xfrm>
              <a:off x="3585" y="2005"/>
              <a:ext cx="222" cy="19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44" name="Oval 282"/>
            <p:cNvSpPr>
              <a:spLocks noChangeArrowheads="1"/>
            </p:cNvSpPr>
            <p:nvPr/>
          </p:nvSpPr>
          <p:spPr bwMode="auto">
            <a:xfrm>
              <a:off x="3585" y="2005"/>
              <a:ext cx="222" cy="19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5" name="Rectangle 283"/>
            <p:cNvSpPr>
              <a:spLocks noChangeArrowheads="1"/>
            </p:cNvSpPr>
            <p:nvPr/>
          </p:nvSpPr>
          <p:spPr bwMode="auto">
            <a:xfrm>
              <a:off x="3658" y="2045"/>
              <a:ext cx="9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8446" name="Oval 284"/>
            <p:cNvSpPr>
              <a:spLocks noChangeArrowheads="1"/>
            </p:cNvSpPr>
            <p:nvPr/>
          </p:nvSpPr>
          <p:spPr bwMode="auto">
            <a:xfrm>
              <a:off x="3845" y="2005"/>
              <a:ext cx="221" cy="19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47" name="Oval 285"/>
            <p:cNvSpPr>
              <a:spLocks noChangeArrowheads="1"/>
            </p:cNvSpPr>
            <p:nvPr/>
          </p:nvSpPr>
          <p:spPr bwMode="auto">
            <a:xfrm>
              <a:off x="3845" y="2005"/>
              <a:ext cx="221" cy="19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8" name="Rectangle 286"/>
            <p:cNvSpPr>
              <a:spLocks noChangeArrowheads="1"/>
            </p:cNvSpPr>
            <p:nvPr/>
          </p:nvSpPr>
          <p:spPr bwMode="auto">
            <a:xfrm>
              <a:off x="3915" y="2043"/>
              <a:ext cx="9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8449" name="Oval 287"/>
            <p:cNvSpPr>
              <a:spLocks noChangeArrowheads="1"/>
            </p:cNvSpPr>
            <p:nvPr/>
          </p:nvSpPr>
          <p:spPr bwMode="auto">
            <a:xfrm>
              <a:off x="4099" y="2000"/>
              <a:ext cx="227" cy="19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50" name="Oval 288"/>
            <p:cNvSpPr>
              <a:spLocks noChangeArrowheads="1"/>
            </p:cNvSpPr>
            <p:nvPr/>
          </p:nvSpPr>
          <p:spPr bwMode="auto">
            <a:xfrm>
              <a:off x="4099" y="2000"/>
              <a:ext cx="227" cy="19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51" name="Rectangle 289"/>
            <p:cNvSpPr>
              <a:spLocks noChangeArrowheads="1"/>
            </p:cNvSpPr>
            <p:nvPr/>
          </p:nvSpPr>
          <p:spPr bwMode="auto">
            <a:xfrm>
              <a:off x="4174" y="2045"/>
              <a:ext cx="9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8452" name="Oval 290"/>
            <p:cNvSpPr>
              <a:spLocks noChangeArrowheads="1"/>
            </p:cNvSpPr>
            <p:nvPr/>
          </p:nvSpPr>
          <p:spPr bwMode="auto">
            <a:xfrm>
              <a:off x="4369" y="2000"/>
              <a:ext cx="222" cy="19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53" name="Oval 291"/>
            <p:cNvSpPr>
              <a:spLocks noChangeArrowheads="1"/>
            </p:cNvSpPr>
            <p:nvPr/>
          </p:nvSpPr>
          <p:spPr bwMode="auto">
            <a:xfrm>
              <a:off x="4369" y="2000"/>
              <a:ext cx="222" cy="19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54" name="Rectangle 292"/>
            <p:cNvSpPr>
              <a:spLocks noChangeArrowheads="1"/>
            </p:cNvSpPr>
            <p:nvPr/>
          </p:nvSpPr>
          <p:spPr bwMode="auto">
            <a:xfrm>
              <a:off x="4441" y="2044"/>
              <a:ext cx="9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8455" name="Oval 293"/>
            <p:cNvSpPr>
              <a:spLocks noChangeArrowheads="1"/>
            </p:cNvSpPr>
            <p:nvPr/>
          </p:nvSpPr>
          <p:spPr bwMode="auto">
            <a:xfrm>
              <a:off x="4624" y="2000"/>
              <a:ext cx="227" cy="19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56" name="Oval 294"/>
            <p:cNvSpPr>
              <a:spLocks noChangeArrowheads="1"/>
            </p:cNvSpPr>
            <p:nvPr/>
          </p:nvSpPr>
          <p:spPr bwMode="auto">
            <a:xfrm>
              <a:off x="4624" y="2000"/>
              <a:ext cx="227" cy="19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57" name="Rectangle 295"/>
            <p:cNvSpPr>
              <a:spLocks noChangeArrowheads="1"/>
            </p:cNvSpPr>
            <p:nvPr/>
          </p:nvSpPr>
          <p:spPr bwMode="auto">
            <a:xfrm>
              <a:off x="4699" y="2043"/>
              <a:ext cx="9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8458" name="Oval 296"/>
            <p:cNvSpPr>
              <a:spLocks noChangeArrowheads="1"/>
            </p:cNvSpPr>
            <p:nvPr/>
          </p:nvSpPr>
          <p:spPr bwMode="auto">
            <a:xfrm>
              <a:off x="4889" y="2000"/>
              <a:ext cx="227" cy="19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59" name="Oval 297"/>
            <p:cNvSpPr>
              <a:spLocks noChangeArrowheads="1"/>
            </p:cNvSpPr>
            <p:nvPr/>
          </p:nvSpPr>
          <p:spPr bwMode="auto">
            <a:xfrm>
              <a:off x="4889" y="2000"/>
              <a:ext cx="227" cy="19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0" name="Rectangle 298"/>
            <p:cNvSpPr>
              <a:spLocks noChangeArrowheads="1"/>
            </p:cNvSpPr>
            <p:nvPr/>
          </p:nvSpPr>
          <p:spPr bwMode="auto">
            <a:xfrm>
              <a:off x="4973" y="2043"/>
              <a:ext cx="9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7</a:t>
              </a:r>
              <a:endParaRPr kumimoji="0" lang="en-US" sz="1800" b="0" i="0" u="none" strike="noStrike" cap="none" normalizeH="0" baseline="0" dirty="0" smtClean="0">
                <a:ln>
                  <a:noFill/>
                </a:ln>
                <a:solidFill>
                  <a:schemeClr val="tx1"/>
                </a:solidFill>
                <a:effectLst/>
                <a:latin typeface="Arial" pitchFamily="34" charset="0"/>
              </a:endParaRPr>
            </a:p>
          </p:txBody>
        </p:sp>
        <p:sp>
          <p:nvSpPr>
            <p:cNvPr id="8461" name="Oval 299"/>
            <p:cNvSpPr>
              <a:spLocks noChangeArrowheads="1"/>
            </p:cNvSpPr>
            <p:nvPr/>
          </p:nvSpPr>
          <p:spPr bwMode="auto">
            <a:xfrm>
              <a:off x="5159" y="2000"/>
              <a:ext cx="222" cy="19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62" name="Oval 300"/>
            <p:cNvSpPr>
              <a:spLocks noChangeArrowheads="1"/>
            </p:cNvSpPr>
            <p:nvPr/>
          </p:nvSpPr>
          <p:spPr bwMode="auto">
            <a:xfrm>
              <a:off x="5159" y="2000"/>
              <a:ext cx="222" cy="19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3" name="Rectangle 301"/>
            <p:cNvSpPr>
              <a:spLocks noChangeArrowheads="1"/>
            </p:cNvSpPr>
            <p:nvPr/>
          </p:nvSpPr>
          <p:spPr bwMode="auto">
            <a:xfrm>
              <a:off x="5230" y="2043"/>
              <a:ext cx="9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8464" name="Oval 302"/>
            <p:cNvSpPr>
              <a:spLocks noChangeArrowheads="1"/>
            </p:cNvSpPr>
            <p:nvPr/>
          </p:nvSpPr>
          <p:spPr bwMode="auto">
            <a:xfrm>
              <a:off x="5414" y="2000"/>
              <a:ext cx="227" cy="190"/>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65" name="Oval 303"/>
            <p:cNvSpPr>
              <a:spLocks noChangeArrowheads="1"/>
            </p:cNvSpPr>
            <p:nvPr/>
          </p:nvSpPr>
          <p:spPr bwMode="auto">
            <a:xfrm>
              <a:off x="5414" y="2000"/>
              <a:ext cx="227" cy="190"/>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6" name="Rectangle 304"/>
            <p:cNvSpPr>
              <a:spLocks noChangeArrowheads="1"/>
            </p:cNvSpPr>
            <p:nvPr/>
          </p:nvSpPr>
          <p:spPr bwMode="auto">
            <a:xfrm>
              <a:off x="5488" y="2043"/>
              <a:ext cx="9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9</a:t>
              </a:r>
              <a:endParaRPr kumimoji="0" lang="en-US" sz="1800" b="0" i="0" u="none" strike="noStrike" cap="none" normalizeH="0" baseline="0" smtClean="0">
                <a:ln>
                  <a:noFill/>
                </a:ln>
                <a:solidFill>
                  <a:schemeClr val="tx1"/>
                </a:solidFill>
                <a:effectLst/>
                <a:latin typeface="Arial" pitchFamily="34" charset="0"/>
              </a:endParaRPr>
            </a:p>
          </p:txBody>
        </p:sp>
        <p:sp>
          <p:nvSpPr>
            <p:cNvPr id="8467" name="Freeform 305"/>
            <p:cNvSpPr>
              <a:spLocks/>
            </p:cNvSpPr>
            <p:nvPr/>
          </p:nvSpPr>
          <p:spPr bwMode="auto">
            <a:xfrm>
              <a:off x="3320" y="1794"/>
              <a:ext cx="2196" cy="147"/>
            </a:xfrm>
            <a:custGeom>
              <a:avLst/>
              <a:gdLst>
                <a:gd name="T0" fmla="*/ 0 w 406"/>
                <a:gd name="T1" fmla="*/ 24 h 27"/>
                <a:gd name="T2" fmla="*/ 18 w 406"/>
                <a:gd name="T3" fmla="*/ 14 h 27"/>
                <a:gd name="T4" fmla="*/ 176 w 406"/>
                <a:gd name="T5" fmla="*/ 14 h 27"/>
                <a:gd name="T6" fmla="*/ 200 w 406"/>
                <a:gd name="T7" fmla="*/ 0 h 27"/>
                <a:gd name="T8" fmla="*/ 219 w 406"/>
                <a:gd name="T9" fmla="*/ 15 h 27"/>
                <a:gd name="T10" fmla="*/ 392 w 406"/>
                <a:gd name="T11" fmla="*/ 15 h 27"/>
                <a:gd name="T12" fmla="*/ 406 w 40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06" h="27">
                  <a:moveTo>
                    <a:pt x="0" y="24"/>
                  </a:moveTo>
                  <a:lnTo>
                    <a:pt x="18" y="14"/>
                  </a:lnTo>
                  <a:lnTo>
                    <a:pt x="176" y="14"/>
                  </a:lnTo>
                  <a:lnTo>
                    <a:pt x="200" y="0"/>
                  </a:lnTo>
                  <a:lnTo>
                    <a:pt x="219" y="15"/>
                  </a:lnTo>
                  <a:lnTo>
                    <a:pt x="392" y="15"/>
                  </a:lnTo>
                  <a:lnTo>
                    <a:pt x="406" y="27"/>
                  </a:ln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8" name="Rectangle 306"/>
            <p:cNvSpPr>
              <a:spLocks noChangeArrowheads="1"/>
            </p:cNvSpPr>
            <p:nvPr/>
          </p:nvSpPr>
          <p:spPr bwMode="auto">
            <a:xfrm>
              <a:off x="3994" y="1615"/>
              <a:ext cx="125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MT" charset="0"/>
                </a:rPr>
                <a:t>Clock cycles</a:t>
              </a:r>
              <a:endParaRPr kumimoji="0" lang="en-US" sz="1800" b="0" i="0" u="none" strike="noStrike" cap="none" normalizeH="0" baseline="0" dirty="0" smtClean="0">
                <a:ln>
                  <a:noFill/>
                </a:ln>
                <a:solidFill>
                  <a:schemeClr val="tx1"/>
                </a:solidFill>
                <a:effectLst/>
                <a:latin typeface="Arial" pitchFamily="34" charset="0"/>
              </a:endParaRPr>
            </a:p>
          </p:txBody>
        </p:sp>
        <p:sp>
          <p:nvSpPr>
            <p:cNvPr id="8469" name="Oval 307"/>
            <p:cNvSpPr>
              <a:spLocks noChangeArrowheads="1"/>
            </p:cNvSpPr>
            <p:nvPr/>
          </p:nvSpPr>
          <p:spPr bwMode="auto">
            <a:xfrm>
              <a:off x="3882" y="2644"/>
              <a:ext cx="195"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70" name="Oval 308"/>
            <p:cNvSpPr>
              <a:spLocks noChangeArrowheads="1"/>
            </p:cNvSpPr>
            <p:nvPr/>
          </p:nvSpPr>
          <p:spPr bwMode="auto">
            <a:xfrm>
              <a:off x="3882" y="2644"/>
              <a:ext cx="195" cy="15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71" name="Rectangle 309"/>
            <p:cNvSpPr>
              <a:spLocks noChangeArrowheads="1"/>
            </p:cNvSpPr>
            <p:nvPr/>
          </p:nvSpPr>
          <p:spPr bwMode="auto">
            <a:xfrm>
              <a:off x="3947" y="2676"/>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8472" name="Freeform 310"/>
            <p:cNvSpPr>
              <a:spLocks/>
            </p:cNvSpPr>
            <p:nvPr/>
          </p:nvSpPr>
          <p:spPr bwMode="auto">
            <a:xfrm>
              <a:off x="2941" y="2384"/>
              <a:ext cx="308" cy="211"/>
            </a:xfrm>
            <a:custGeom>
              <a:avLst/>
              <a:gdLst>
                <a:gd name="T0" fmla="*/ 19 w 57"/>
                <a:gd name="T1" fmla="*/ 0 h 39"/>
                <a:gd name="T2" fmla="*/ 37 w 57"/>
                <a:gd name="T3" fmla="*/ 0 h 39"/>
                <a:gd name="T4" fmla="*/ 57 w 57"/>
                <a:gd name="T5" fmla="*/ 20 h 39"/>
                <a:gd name="T6" fmla="*/ 37 w 57"/>
                <a:gd name="T7" fmla="*/ 39 h 39"/>
                <a:gd name="T8" fmla="*/ 19 w 57"/>
                <a:gd name="T9" fmla="*/ 39 h 39"/>
                <a:gd name="T10" fmla="*/ 0 w 57"/>
                <a:gd name="T11" fmla="*/ 20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20"/>
                  </a:cubicBezTo>
                  <a:cubicBezTo>
                    <a:pt x="57" y="31"/>
                    <a:pt x="48" y="39"/>
                    <a:pt x="37" y="39"/>
                  </a:cubicBezTo>
                  <a:lnTo>
                    <a:pt x="19" y="39"/>
                  </a:lnTo>
                  <a:cubicBezTo>
                    <a:pt x="8" y="39"/>
                    <a:pt x="0" y="31"/>
                    <a:pt x="0" y="20"/>
                  </a:cubicBezTo>
                  <a:cubicBezTo>
                    <a:pt x="0" y="9"/>
                    <a:pt x="8" y="0"/>
                    <a:pt x="19" y="0"/>
                  </a:cubicBezTo>
                  <a:close/>
                </a:path>
              </a:pathLst>
            </a:custGeom>
            <a:solidFill>
              <a:srgbClr val="6FBED0"/>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73" name="Rectangle 311"/>
            <p:cNvSpPr>
              <a:spLocks noChangeArrowheads="1"/>
            </p:cNvSpPr>
            <p:nvPr/>
          </p:nvSpPr>
          <p:spPr bwMode="auto">
            <a:xfrm>
              <a:off x="3068" y="2445"/>
              <a:ext cx="12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IF</a:t>
              </a:r>
              <a:endParaRPr kumimoji="0" lang="en-US" sz="1800" b="0" i="0" u="none" strike="noStrike" cap="none" normalizeH="0" baseline="0" smtClean="0">
                <a:ln>
                  <a:noFill/>
                </a:ln>
                <a:solidFill>
                  <a:schemeClr val="tx1"/>
                </a:solidFill>
                <a:effectLst/>
                <a:latin typeface="Arial" pitchFamily="34" charset="0"/>
              </a:endParaRPr>
            </a:p>
          </p:txBody>
        </p:sp>
        <p:sp>
          <p:nvSpPr>
            <p:cNvPr id="8474" name="Freeform 312"/>
            <p:cNvSpPr>
              <a:spLocks/>
            </p:cNvSpPr>
            <p:nvPr/>
          </p:nvSpPr>
          <p:spPr bwMode="auto">
            <a:xfrm>
              <a:off x="2936" y="2628"/>
              <a:ext cx="308" cy="211"/>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8" y="39"/>
                    <a:pt x="0" y="30"/>
                    <a:pt x="0" y="19"/>
                  </a:cubicBezTo>
                  <a:cubicBezTo>
                    <a:pt x="0" y="8"/>
                    <a:pt x="8" y="0"/>
                    <a:pt x="19" y="0"/>
                  </a:cubicBezTo>
                  <a:close/>
                </a:path>
              </a:pathLst>
            </a:custGeom>
            <a:solidFill>
              <a:srgbClr val="6FBED0"/>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75" name="Rectangle 313"/>
            <p:cNvSpPr>
              <a:spLocks noChangeArrowheads="1"/>
            </p:cNvSpPr>
            <p:nvPr/>
          </p:nvSpPr>
          <p:spPr bwMode="auto">
            <a:xfrm>
              <a:off x="3022" y="2687"/>
              <a:ext cx="16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8476" name="Freeform 314"/>
            <p:cNvSpPr>
              <a:spLocks/>
            </p:cNvSpPr>
            <p:nvPr/>
          </p:nvSpPr>
          <p:spPr bwMode="auto">
            <a:xfrm>
              <a:off x="2941" y="2872"/>
              <a:ext cx="308" cy="211"/>
            </a:xfrm>
            <a:custGeom>
              <a:avLst/>
              <a:gdLst>
                <a:gd name="T0" fmla="*/ 19 w 57"/>
                <a:gd name="T1" fmla="*/ 0 h 39"/>
                <a:gd name="T2" fmla="*/ 37 w 57"/>
                <a:gd name="T3" fmla="*/ 0 h 39"/>
                <a:gd name="T4" fmla="*/ 57 w 57"/>
                <a:gd name="T5" fmla="*/ 20 h 39"/>
                <a:gd name="T6" fmla="*/ 37 w 57"/>
                <a:gd name="T7" fmla="*/ 39 h 39"/>
                <a:gd name="T8" fmla="*/ 19 w 57"/>
                <a:gd name="T9" fmla="*/ 39 h 39"/>
                <a:gd name="T10" fmla="*/ 0 w 57"/>
                <a:gd name="T11" fmla="*/ 20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20"/>
                  </a:cubicBezTo>
                  <a:cubicBezTo>
                    <a:pt x="57" y="30"/>
                    <a:pt x="48" y="39"/>
                    <a:pt x="37" y="39"/>
                  </a:cubicBezTo>
                  <a:lnTo>
                    <a:pt x="19" y="39"/>
                  </a:lnTo>
                  <a:cubicBezTo>
                    <a:pt x="8" y="39"/>
                    <a:pt x="0" y="30"/>
                    <a:pt x="0" y="20"/>
                  </a:cubicBezTo>
                  <a:cubicBezTo>
                    <a:pt x="0" y="9"/>
                    <a:pt x="8" y="0"/>
                    <a:pt x="19" y="0"/>
                  </a:cubicBezTo>
                  <a:close/>
                </a:path>
              </a:pathLst>
            </a:custGeom>
            <a:solidFill>
              <a:srgbClr val="6FBED0"/>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77" name="Rectangle 315"/>
            <p:cNvSpPr>
              <a:spLocks noChangeArrowheads="1"/>
            </p:cNvSpPr>
            <p:nvPr/>
          </p:nvSpPr>
          <p:spPr bwMode="auto">
            <a:xfrm>
              <a:off x="3020" y="2932"/>
              <a:ext cx="16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EX</a:t>
              </a:r>
              <a:endParaRPr kumimoji="0" lang="en-US" sz="1800" b="0" i="0" u="none" strike="noStrike" cap="none" normalizeH="0" baseline="0" dirty="0" smtClean="0">
                <a:ln>
                  <a:noFill/>
                </a:ln>
                <a:solidFill>
                  <a:schemeClr val="tx1"/>
                </a:solidFill>
                <a:effectLst/>
                <a:latin typeface="Arial" pitchFamily="34" charset="0"/>
              </a:endParaRPr>
            </a:p>
          </p:txBody>
        </p:sp>
        <p:sp>
          <p:nvSpPr>
            <p:cNvPr id="8478" name="Freeform 316"/>
            <p:cNvSpPr>
              <a:spLocks/>
            </p:cNvSpPr>
            <p:nvPr/>
          </p:nvSpPr>
          <p:spPr bwMode="auto">
            <a:xfrm>
              <a:off x="2941" y="3104"/>
              <a:ext cx="308" cy="211"/>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19"/>
                  </a:cubicBezTo>
                  <a:cubicBezTo>
                    <a:pt x="57" y="30"/>
                    <a:pt x="48" y="39"/>
                    <a:pt x="37" y="39"/>
                  </a:cubicBezTo>
                  <a:lnTo>
                    <a:pt x="19" y="39"/>
                  </a:lnTo>
                  <a:cubicBezTo>
                    <a:pt x="8" y="39"/>
                    <a:pt x="0" y="30"/>
                    <a:pt x="0" y="19"/>
                  </a:cubicBezTo>
                  <a:cubicBezTo>
                    <a:pt x="0" y="9"/>
                    <a:pt x="8" y="0"/>
                    <a:pt x="19" y="0"/>
                  </a:cubicBezTo>
                  <a:close/>
                </a:path>
              </a:pathLst>
            </a:custGeom>
            <a:solidFill>
              <a:srgbClr val="6FBED0"/>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79" name="Rectangle 317"/>
            <p:cNvSpPr>
              <a:spLocks noChangeArrowheads="1"/>
            </p:cNvSpPr>
            <p:nvPr/>
          </p:nvSpPr>
          <p:spPr bwMode="auto">
            <a:xfrm>
              <a:off x="3014" y="3164"/>
              <a:ext cx="18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MA</a:t>
              </a:r>
              <a:endParaRPr kumimoji="0" lang="en-US" sz="1800" b="0" i="0" u="none" strike="noStrike" cap="none" normalizeH="0" baseline="0" dirty="0" smtClean="0">
                <a:ln>
                  <a:noFill/>
                </a:ln>
                <a:solidFill>
                  <a:schemeClr val="tx1"/>
                </a:solidFill>
                <a:effectLst/>
                <a:latin typeface="Arial" pitchFamily="34" charset="0"/>
              </a:endParaRPr>
            </a:p>
          </p:txBody>
        </p:sp>
        <p:sp>
          <p:nvSpPr>
            <p:cNvPr id="8480" name="Freeform 318"/>
            <p:cNvSpPr>
              <a:spLocks/>
            </p:cNvSpPr>
            <p:nvPr/>
          </p:nvSpPr>
          <p:spPr bwMode="auto">
            <a:xfrm>
              <a:off x="2946" y="3337"/>
              <a:ext cx="309" cy="211"/>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8" y="39"/>
                    <a:pt x="0" y="30"/>
                    <a:pt x="0" y="19"/>
                  </a:cubicBezTo>
                  <a:cubicBezTo>
                    <a:pt x="0" y="8"/>
                    <a:pt x="8" y="0"/>
                    <a:pt x="19" y="0"/>
                  </a:cubicBezTo>
                  <a:close/>
                </a:path>
              </a:pathLst>
            </a:custGeom>
            <a:solidFill>
              <a:srgbClr val="6FBED0"/>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81" name="Rectangle 319"/>
            <p:cNvSpPr>
              <a:spLocks noChangeArrowheads="1"/>
            </p:cNvSpPr>
            <p:nvPr/>
          </p:nvSpPr>
          <p:spPr bwMode="auto">
            <a:xfrm>
              <a:off x="3004" y="3382"/>
              <a:ext cx="19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RW</a:t>
              </a:r>
              <a:endParaRPr kumimoji="0" lang="en-US" sz="1800" b="0" i="0" u="none" strike="noStrike" cap="none" normalizeH="0" baseline="0" dirty="0" smtClean="0">
                <a:ln>
                  <a:noFill/>
                </a:ln>
                <a:solidFill>
                  <a:schemeClr val="tx1"/>
                </a:solidFill>
                <a:effectLst/>
                <a:latin typeface="Arial" pitchFamily="34" charset="0"/>
              </a:endParaRPr>
            </a:p>
          </p:txBody>
        </p:sp>
        <p:sp>
          <p:nvSpPr>
            <p:cNvPr id="8482" name="Freeform 320"/>
            <p:cNvSpPr>
              <a:spLocks/>
            </p:cNvSpPr>
            <p:nvPr/>
          </p:nvSpPr>
          <p:spPr bwMode="auto">
            <a:xfrm>
              <a:off x="2806" y="2964"/>
              <a:ext cx="146" cy="465"/>
            </a:xfrm>
            <a:custGeom>
              <a:avLst/>
              <a:gdLst>
                <a:gd name="T0" fmla="*/ 27 w 27"/>
                <a:gd name="T1" fmla="*/ 86 h 86"/>
                <a:gd name="T2" fmla="*/ 0 w 27"/>
                <a:gd name="T3" fmla="*/ 86 h 86"/>
                <a:gd name="T4" fmla="*/ 1 w 27"/>
                <a:gd name="T5" fmla="*/ 0 h 86"/>
                <a:gd name="T6" fmla="*/ 26 w 27"/>
                <a:gd name="T7" fmla="*/ 0 h 86"/>
              </a:gdLst>
              <a:ahLst/>
              <a:cxnLst>
                <a:cxn ang="0">
                  <a:pos x="T0" y="T1"/>
                </a:cxn>
                <a:cxn ang="0">
                  <a:pos x="T2" y="T3"/>
                </a:cxn>
                <a:cxn ang="0">
                  <a:pos x="T4" y="T5"/>
                </a:cxn>
                <a:cxn ang="0">
                  <a:pos x="T6" y="T7"/>
                </a:cxn>
              </a:cxnLst>
              <a:rect l="0" t="0" r="r" b="b"/>
              <a:pathLst>
                <a:path w="27" h="86">
                  <a:moveTo>
                    <a:pt x="27" y="86"/>
                  </a:moveTo>
                  <a:lnTo>
                    <a:pt x="0" y="86"/>
                  </a:lnTo>
                  <a:lnTo>
                    <a:pt x="1" y="0"/>
                  </a:lnTo>
                  <a:lnTo>
                    <a:pt x="26" y="0"/>
                  </a:lnTo>
                </a:path>
              </a:pathLst>
            </a:custGeom>
            <a:noFill/>
            <a:ln w="22" cap="flat">
              <a:solidFill>
                <a:srgbClr val="00539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83" name="Freeform 321"/>
            <p:cNvSpPr>
              <a:spLocks/>
            </p:cNvSpPr>
            <p:nvPr/>
          </p:nvSpPr>
          <p:spPr bwMode="auto">
            <a:xfrm>
              <a:off x="2909" y="2937"/>
              <a:ext cx="70" cy="54"/>
            </a:xfrm>
            <a:custGeom>
              <a:avLst/>
              <a:gdLst>
                <a:gd name="T0" fmla="*/ 0 w 13"/>
                <a:gd name="T1" fmla="*/ 0 h 10"/>
                <a:gd name="T2" fmla="*/ 13 w 13"/>
                <a:gd name="T3" fmla="*/ 5 h 10"/>
                <a:gd name="T4" fmla="*/ 0 w 13"/>
                <a:gd name="T5" fmla="*/ 10 h 10"/>
                <a:gd name="T6" fmla="*/ 0 w 13"/>
                <a:gd name="T7" fmla="*/ 0 h 10"/>
              </a:gdLst>
              <a:ahLst/>
              <a:cxnLst>
                <a:cxn ang="0">
                  <a:pos x="T0" y="T1"/>
                </a:cxn>
                <a:cxn ang="0">
                  <a:pos x="T2" y="T3"/>
                </a:cxn>
                <a:cxn ang="0">
                  <a:pos x="T4" y="T5"/>
                </a:cxn>
                <a:cxn ang="0">
                  <a:pos x="T6" y="T7"/>
                </a:cxn>
              </a:cxnLst>
              <a:rect l="0" t="0" r="r" b="b"/>
              <a:pathLst>
                <a:path w="13" h="10">
                  <a:moveTo>
                    <a:pt x="0" y="0"/>
                  </a:moveTo>
                  <a:lnTo>
                    <a:pt x="13" y="5"/>
                  </a:lnTo>
                  <a:lnTo>
                    <a:pt x="0" y="10"/>
                  </a:lnTo>
                  <a:cubicBezTo>
                    <a:pt x="2" y="7"/>
                    <a:pt x="2" y="3"/>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84" name="Line 322"/>
            <p:cNvSpPr>
              <a:spLocks noChangeShapeType="1"/>
            </p:cNvSpPr>
            <p:nvPr/>
          </p:nvSpPr>
          <p:spPr bwMode="auto">
            <a:xfrm>
              <a:off x="1726" y="2742"/>
              <a:ext cx="146" cy="454"/>
            </a:xfrm>
            <a:prstGeom prst="line">
              <a:avLst/>
            </a:prstGeom>
            <a:noFill/>
            <a:ln w="11"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85" name="Freeform 323"/>
            <p:cNvSpPr>
              <a:spLocks/>
            </p:cNvSpPr>
            <p:nvPr/>
          </p:nvSpPr>
          <p:spPr bwMode="auto">
            <a:xfrm>
              <a:off x="1824" y="3131"/>
              <a:ext cx="44" cy="76"/>
            </a:xfrm>
            <a:custGeom>
              <a:avLst/>
              <a:gdLst>
                <a:gd name="T0" fmla="*/ 5 w 8"/>
                <a:gd name="T1" fmla="*/ 5 h 14"/>
                <a:gd name="T2" fmla="*/ 0 w 8"/>
                <a:gd name="T3" fmla="*/ 3 h 14"/>
                <a:gd name="T4" fmla="*/ 8 w 8"/>
                <a:gd name="T5" fmla="*/ 14 h 14"/>
                <a:gd name="T6" fmla="*/ 7 w 8"/>
                <a:gd name="T7" fmla="*/ 0 h 14"/>
                <a:gd name="T8" fmla="*/ 5 w 8"/>
                <a:gd name="T9" fmla="*/ 5 h 14"/>
              </a:gdLst>
              <a:ahLst/>
              <a:cxnLst>
                <a:cxn ang="0">
                  <a:pos x="T0" y="T1"/>
                </a:cxn>
                <a:cxn ang="0">
                  <a:pos x="T2" y="T3"/>
                </a:cxn>
                <a:cxn ang="0">
                  <a:pos x="T4" y="T5"/>
                </a:cxn>
                <a:cxn ang="0">
                  <a:pos x="T6" y="T7"/>
                </a:cxn>
                <a:cxn ang="0">
                  <a:pos x="T8" y="T9"/>
                </a:cxn>
              </a:cxnLst>
              <a:rect l="0" t="0" r="r" b="b"/>
              <a:pathLst>
                <a:path w="8" h="14">
                  <a:moveTo>
                    <a:pt x="5" y="5"/>
                  </a:moveTo>
                  <a:lnTo>
                    <a:pt x="0" y="3"/>
                  </a:lnTo>
                  <a:lnTo>
                    <a:pt x="8" y="14"/>
                  </a:lnTo>
                  <a:lnTo>
                    <a:pt x="7" y="0"/>
                  </a:lnTo>
                  <a:lnTo>
                    <a:pt x="5" y="5"/>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86" name="Oval 324"/>
            <p:cNvSpPr>
              <a:spLocks noChangeArrowheads="1"/>
            </p:cNvSpPr>
            <p:nvPr/>
          </p:nvSpPr>
          <p:spPr bwMode="auto">
            <a:xfrm>
              <a:off x="3877" y="2390"/>
              <a:ext cx="195"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87" name="Oval 325"/>
            <p:cNvSpPr>
              <a:spLocks noChangeArrowheads="1"/>
            </p:cNvSpPr>
            <p:nvPr/>
          </p:nvSpPr>
          <p:spPr bwMode="auto">
            <a:xfrm>
              <a:off x="3877" y="2390"/>
              <a:ext cx="195" cy="15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88" name="Rectangle 326"/>
            <p:cNvSpPr>
              <a:spLocks noChangeArrowheads="1"/>
            </p:cNvSpPr>
            <p:nvPr/>
          </p:nvSpPr>
          <p:spPr bwMode="auto">
            <a:xfrm>
              <a:off x="3943" y="2420"/>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8489" name="Oval 327"/>
            <p:cNvSpPr>
              <a:spLocks noChangeArrowheads="1"/>
            </p:cNvSpPr>
            <p:nvPr/>
          </p:nvSpPr>
          <p:spPr bwMode="auto">
            <a:xfrm>
              <a:off x="4359" y="2866"/>
              <a:ext cx="194"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90" name="Oval 328"/>
            <p:cNvSpPr>
              <a:spLocks noChangeArrowheads="1"/>
            </p:cNvSpPr>
            <p:nvPr/>
          </p:nvSpPr>
          <p:spPr bwMode="auto">
            <a:xfrm>
              <a:off x="4359" y="2866"/>
              <a:ext cx="194" cy="15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1" name="Rectangle 329"/>
            <p:cNvSpPr>
              <a:spLocks noChangeArrowheads="1"/>
            </p:cNvSpPr>
            <p:nvPr/>
          </p:nvSpPr>
          <p:spPr bwMode="auto">
            <a:xfrm>
              <a:off x="4425" y="2898"/>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8492" name="Freeform 330"/>
            <p:cNvSpPr>
              <a:spLocks/>
            </p:cNvSpPr>
            <p:nvPr/>
          </p:nvSpPr>
          <p:spPr bwMode="auto">
            <a:xfrm>
              <a:off x="4315" y="2953"/>
              <a:ext cx="92" cy="460"/>
            </a:xfrm>
            <a:custGeom>
              <a:avLst/>
              <a:gdLst>
                <a:gd name="T0" fmla="*/ 16 w 17"/>
                <a:gd name="T1" fmla="*/ 85 h 85"/>
                <a:gd name="T2" fmla="*/ 0 w 17"/>
                <a:gd name="T3" fmla="*/ 85 h 85"/>
                <a:gd name="T4" fmla="*/ 0 w 17"/>
                <a:gd name="T5" fmla="*/ 1 h 85"/>
                <a:gd name="T6" fmla="*/ 17 w 17"/>
                <a:gd name="T7" fmla="*/ 0 h 85"/>
              </a:gdLst>
              <a:ahLst/>
              <a:cxnLst>
                <a:cxn ang="0">
                  <a:pos x="T0" y="T1"/>
                </a:cxn>
                <a:cxn ang="0">
                  <a:pos x="T2" y="T3"/>
                </a:cxn>
                <a:cxn ang="0">
                  <a:pos x="T4" y="T5"/>
                </a:cxn>
                <a:cxn ang="0">
                  <a:pos x="T6" y="T7"/>
                </a:cxn>
              </a:cxnLst>
              <a:rect l="0" t="0" r="r" b="b"/>
              <a:pathLst>
                <a:path w="17" h="85">
                  <a:moveTo>
                    <a:pt x="16" y="85"/>
                  </a:moveTo>
                  <a:lnTo>
                    <a:pt x="0" y="85"/>
                  </a:lnTo>
                  <a:lnTo>
                    <a:pt x="0" y="1"/>
                  </a:lnTo>
                  <a:lnTo>
                    <a:pt x="17" y="0"/>
                  </a:lnTo>
                </a:path>
              </a:pathLst>
            </a:custGeom>
            <a:noFill/>
            <a:ln w="22" cap="flat">
              <a:solidFill>
                <a:srgbClr val="00539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3" name="Freeform 331"/>
            <p:cNvSpPr>
              <a:spLocks/>
            </p:cNvSpPr>
            <p:nvPr/>
          </p:nvSpPr>
          <p:spPr bwMode="auto">
            <a:xfrm>
              <a:off x="4369" y="2931"/>
              <a:ext cx="71" cy="49"/>
            </a:xfrm>
            <a:custGeom>
              <a:avLst/>
              <a:gdLst>
                <a:gd name="T0" fmla="*/ 0 w 13"/>
                <a:gd name="T1" fmla="*/ 0 h 9"/>
                <a:gd name="T2" fmla="*/ 13 w 13"/>
                <a:gd name="T3" fmla="*/ 4 h 9"/>
                <a:gd name="T4" fmla="*/ 0 w 13"/>
                <a:gd name="T5" fmla="*/ 9 h 9"/>
                <a:gd name="T6" fmla="*/ 0 w 13"/>
                <a:gd name="T7" fmla="*/ 0 h 9"/>
              </a:gdLst>
              <a:ahLst/>
              <a:cxnLst>
                <a:cxn ang="0">
                  <a:pos x="T0" y="T1"/>
                </a:cxn>
                <a:cxn ang="0">
                  <a:pos x="T2" y="T3"/>
                </a:cxn>
                <a:cxn ang="0">
                  <a:pos x="T4" y="T5"/>
                </a:cxn>
                <a:cxn ang="0">
                  <a:pos x="T6" y="T7"/>
                </a:cxn>
              </a:cxnLst>
              <a:rect l="0" t="0" r="r" b="b"/>
              <a:pathLst>
                <a:path w="13" h="9">
                  <a:moveTo>
                    <a:pt x="0" y="0"/>
                  </a:moveTo>
                  <a:lnTo>
                    <a:pt x="13" y="4"/>
                  </a:lnTo>
                  <a:lnTo>
                    <a:pt x="0" y="9"/>
                  </a:lnTo>
                  <a:cubicBezTo>
                    <a:pt x="2" y="6"/>
                    <a:pt x="2" y="2"/>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94" name="Oval 332"/>
            <p:cNvSpPr>
              <a:spLocks noChangeArrowheads="1"/>
            </p:cNvSpPr>
            <p:nvPr/>
          </p:nvSpPr>
          <p:spPr bwMode="auto">
            <a:xfrm>
              <a:off x="4618" y="3077"/>
              <a:ext cx="190"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95" name="Oval 333"/>
            <p:cNvSpPr>
              <a:spLocks noChangeArrowheads="1"/>
            </p:cNvSpPr>
            <p:nvPr/>
          </p:nvSpPr>
          <p:spPr bwMode="auto">
            <a:xfrm>
              <a:off x="4618" y="3077"/>
              <a:ext cx="190" cy="15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6" name="Rectangle 334"/>
            <p:cNvSpPr>
              <a:spLocks noChangeArrowheads="1"/>
            </p:cNvSpPr>
            <p:nvPr/>
          </p:nvSpPr>
          <p:spPr bwMode="auto">
            <a:xfrm>
              <a:off x="4681" y="3108"/>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8497" name="Oval 335"/>
            <p:cNvSpPr>
              <a:spLocks noChangeArrowheads="1"/>
            </p:cNvSpPr>
            <p:nvPr/>
          </p:nvSpPr>
          <p:spPr bwMode="auto">
            <a:xfrm>
              <a:off x="4878" y="3326"/>
              <a:ext cx="195"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98" name="Oval 336"/>
            <p:cNvSpPr>
              <a:spLocks noChangeArrowheads="1"/>
            </p:cNvSpPr>
            <p:nvPr/>
          </p:nvSpPr>
          <p:spPr bwMode="auto">
            <a:xfrm>
              <a:off x="4878" y="3326"/>
              <a:ext cx="195" cy="15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9" name="Rectangle 337"/>
            <p:cNvSpPr>
              <a:spLocks noChangeArrowheads="1"/>
            </p:cNvSpPr>
            <p:nvPr/>
          </p:nvSpPr>
          <p:spPr bwMode="auto">
            <a:xfrm>
              <a:off x="4942" y="3358"/>
              <a:ext cx="14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8500" name="Oval 338"/>
            <p:cNvSpPr>
              <a:spLocks noChangeArrowheads="1"/>
            </p:cNvSpPr>
            <p:nvPr/>
          </p:nvSpPr>
          <p:spPr bwMode="auto">
            <a:xfrm>
              <a:off x="4126" y="2639"/>
              <a:ext cx="195"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01" name="Oval 339"/>
            <p:cNvSpPr>
              <a:spLocks noChangeArrowheads="1"/>
            </p:cNvSpPr>
            <p:nvPr/>
          </p:nvSpPr>
          <p:spPr bwMode="auto">
            <a:xfrm>
              <a:off x="4126" y="2639"/>
              <a:ext cx="195" cy="15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2" name="Rectangle 340"/>
            <p:cNvSpPr>
              <a:spLocks noChangeArrowheads="1"/>
            </p:cNvSpPr>
            <p:nvPr/>
          </p:nvSpPr>
          <p:spPr bwMode="auto">
            <a:xfrm>
              <a:off x="4192" y="2671"/>
              <a:ext cx="1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8503" name="Oval 341"/>
            <p:cNvSpPr>
              <a:spLocks noChangeArrowheads="1"/>
            </p:cNvSpPr>
            <p:nvPr/>
          </p:nvSpPr>
          <p:spPr bwMode="auto">
            <a:xfrm>
              <a:off x="1607" y="2592"/>
              <a:ext cx="169" cy="153"/>
            </a:xfrm>
            <a:prstGeom prst="ellipse">
              <a:avLst/>
            </a:prstGeom>
            <a:noFill/>
            <a:ln w="11"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17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Forwarding</a:t>
            </a:r>
            <a:r>
              <a:rPr lang="fr-FR" dirty="0">
                <a:solidFill>
                  <a:schemeClr val="tx1"/>
                </a:solidFill>
              </a:rPr>
              <a:t> Path : MA → EX</a:t>
            </a:r>
          </a:p>
        </p:txBody>
      </p:sp>
      <p:grpSp>
        <p:nvGrpSpPr>
          <p:cNvPr id="6" name="Group 5"/>
          <p:cNvGrpSpPr>
            <a:grpSpLocks noChangeAspect="1"/>
          </p:cNvGrpSpPr>
          <p:nvPr/>
        </p:nvGrpSpPr>
        <p:grpSpPr bwMode="auto">
          <a:xfrm>
            <a:off x="1295400" y="1906588"/>
            <a:ext cx="7754938" cy="3186113"/>
            <a:chOff x="816" y="1201"/>
            <a:chExt cx="4885" cy="2007"/>
          </a:xfrm>
        </p:grpSpPr>
        <p:sp>
          <p:nvSpPr>
            <p:cNvPr id="7" name="AutoShape 4"/>
            <p:cNvSpPr>
              <a:spLocks noChangeAspect="1" noChangeArrowheads="1" noTextEdit="1"/>
            </p:cNvSpPr>
            <p:nvPr/>
          </p:nvSpPr>
          <p:spPr bwMode="auto">
            <a:xfrm>
              <a:off x="816" y="1218"/>
              <a:ext cx="4885" cy="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833" y="2021"/>
              <a:ext cx="1812" cy="1109"/>
            </a:xfrm>
            <a:prstGeom prst="rect">
              <a:avLst/>
            </a:prstGeom>
            <a:solidFill>
              <a:srgbClr val="F2C5C3"/>
            </a:solidFill>
            <a:ln w="1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1092" y="2209"/>
              <a:ext cx="137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[1]: add r1, r2, r3</a:t>
              </a:r>
              <a:endParaRPr kumimoji="0" lang="en-US" sz="1800" b="0" i="0" u="none" strike="noStrike" cap="none" normalizeH="0" baseline="0" smtClean="0">
                <a:ln>
                  <a:noFill/>
                </a:ln>
                <a:solidFill>
                  <a:schemeClr val="tx1"/>
                </a:solidFill>
                <a:effectLst/>
                <a:latin typeface="Arial" pitchFamily="34" charset="0"/>
              </a:endParaRPr>
            </a:p>
          </p:txBody>
        </p:sp>
        <p:sp>
          <p:nvSpPr>
            <p:cNvPr id="10" name="Rectangle 8"/>
            <p:cNvSpPr>
              <a:spLocks noChangeArrowheads="1"/>
            </p:cNvSpPr>
            <p:nvPr/>
          </p:nvSpPr>
          <p:spPr bwMode="auto">
            <a:xfrm>
              <a:off x="1092" y="2521"/>
              <a:ext cx="13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MT" charset="0"/>
                </a:rPr>
                <a:t>[2]: sub r4, r1, r2</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Oval 9"/>
            <p:cNvSpPr>
              <a:spLocks noChangeArrowheads="1"/>
            </p:cNvSpPr>
            <p:nvPr/>
          </p:nvSpPr>
          <p:spPr bwMode="auto">
            <a:xfrm>
              <a:off x="1520" y="2210"/>
              <a:ext cx="166" cy="153"/>
            </a:xfrm>
            <a:prstGeom prst="ellipse">
              <a:avLst/>
            </a:prstGeom>
            <a:noFill/>
            <a:ln w="11"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Oval 10"/>
            <p:cNvSpPr>
              <a:spLocks noChangeArrowheads="1"/>
            </p:cNvSpPr>
            <p:nvPr/>
          </p:nvSpPr>
          <p:spPr bwMode="auto">
            <a:xfrm>
              <a:off x="1686" y="2510"/>
              <a:ext cx="184" cy="164"/>
            </a:xfrm>
            <a:prstGeom prst="ellipse">
              <a:avLst/>
            </a:prstGeom>
            <a:noFill/>
            <a:ln w="11"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1624" y="2360"/>
              <a:ext cx="129" cy="139"/>
            </a:xfrm>
            <a:custGeom>
              <a:avLst/>
              <a:gdLst>
                <a:gd name="T0" fmla="*/ 0 w 23"/>
                <a:gd name="T1" fmla="*/ 0 h 25"/>
                <a:gd name="T2" fmla="*/ 23 w 23"/>
                <a:gd name="T3" fmla="*/ 25 h 25"/>
                <a:gd name="T4" fmla="*/ 0 w 23"/>
                <a:gd name="T5" fmla="*/ 0 h 25"/>
              </a:gdLst>
              <a:ahLst/>
              <a:cxnLst>
                <a:cxn ang="0">
                  <a:pos x="T0" y="T1"/>
                </a:cxn>
                <a:cxn ang="0">
                  <a:pos x="T2" y="T3"/>
                </a:cxn>
                <a:cxn ang="0">
                  <a:pos x="T4" y="T5"/>
                </a:cxn>
              </a:cxnLst>
              <a:rect l="0" t="0" r="r" b="b"/>
              <a:pathLst>
                <a:path w="23" h="25">
                  <a:moveTo>
                    <a:pt x="0" y="0"/>
                  </a:moveTo>
                  <a:lnTo>
                    <a:pt x="23" y="25"/>
                  </a:lnTo>
                  <a:lnTo>
                    <a:pt x="0" y="0"/>
                  </a:lnTo>
                  <a:close/>
                </a:path>
              </a:pathLst>
            </a:custGeom>
            <a:solidFill>
              <a:srgbClr val="3B2478"/>
            </a:solidFill>
            <a:ln w="11" cap="flat">
              <a:solidFill>
                <a:srgbClr val="3A27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1686" y="2432"/>
              <a:ext cx="72" cy="78"/>
            </a:xfrm>
            <a:custGeom>
              <a:avLst/>
              <a:gdLst>
                <a:gd name="T0" fmla="*/ 6 w 13"/>
                <a:gd name="T1" fmla="*/ 6 h 14"/>
                <a:gd name="T2" fmla="*/ 0 w 13"/>
                <a:gd name="T3" fmla="*/ 5 h 14"/>
                <a:gd name="T4" fmla="*/ 13 w 13"/>
                <a:gd name="T5" fmla="*/ 14 h 14"/>
                <a:gd name="T6" fmla="*/ 6 w 13"/>
                <a:gd name="T7" fmla="*/ 0 h 14"/>
                <a:gd name="T8" fmla="*/ 6 w 13"/>
                <a:gd name="T9" fmla="*/ 6 h 14"/>
              </a:gdLst>
              <a:ahLst/>
              <a:cxnLst>
                <a:cxn ang="0">
                  <a:pos x="T0" y="T1"/>
                </a:cxn>
                <a:cxn ang="0">
                  <a:pos x="T2" y="T3"/>
                </a:cxn>
                <a:cxn ang="0">
                  <a:pos x="T4" y="T5"/>
                </a:cxn>
                <a:cxn ang="0">
                  <a:pos x="T6" y="T7"/>
                </a:cxn>
                <a:cxn ang="0">
                  <a:pos x="T8" y="T9"/>
                </a:cxn>
              </a:cxnLst>
              <a:rect l="0" t="0" r="r" b="b"/>
              <a:pathLst>
                <a:path w="13" h="14">
                  <a:moveTo>
                    <a:pt x="6" y="6"/>
                  </a:moveTo>
                  <a:lnTo>
                    <a:pt x="0" y="5"/>
                  </a:lnTo>
                  <a:lnTo>
                    <a:pt x="13" y="14"/>
                  </a:lnTo>
                  <a:lnTo>
                    <a:pt x="6" y="0"/>
                  </a:lnTo>
                  <a:lnTo>
                    <a:pt x="6" y="6"/>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3308" y="1976"/>
              <a:ext cx="262"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3570" y="1976"/>
              <a:ext cx="262"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3832" y="1976"/>
              <a:ext cx="262"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6"/>
            <p:cNvSpPr>
              <a:spLocks noChangeArrowheads="1"/>
            </p:cNvSpPr>
            <p:nvPr/>
          </p:nvSpPr>
          <p:spPr bwMode="auto">
            <a:xfrm>
              <a:off x="4094" y="1976"/>
              <a:ext cx="262"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7"/>
            <p:cNvSpPr>
              <a:spLocks noChangeArrowheads="1"/>
            </p:cNvSpPr>
            <p:nvPr/>
          </p:nvSpPr>
          <p:spPr bwMode="auto">
            <a:xfrm>
              <a:off x="4356" y="1976"/>
              <a:ext cx="262"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3570" y="2216"/>
              <a:ext cx="256" cy="234"/>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9"/>
            <p:cNvSpPr>
              <a:spLocks noChangeArrowheads="1"/>
            </p:cNvSpPr>
            <p:nvPr/>
          </p:nvSpPr>
          <p:spPr bwMode="auto">
            <a:xfrm>
              <a:off x="3832" y="2216"/>
              <a:ext cx="256" cy="234"/>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4088" y="2216"/>
              <a:ext cx="262" cy="234"/>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4350" y="2216"/>
              <a:ext cx="263" cy="234"/>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4613" y="2216"/>
              <a:ext cx="262" cy="234"/>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3"/>
            <p:cNvSpPr>
              <a:spLocks noChangeArrowheads="1"/>
            </p:cNvSpPr>
            <p:nvPr/>
          </p:nvSpPr>
          <p:spPr bwMode="auto">
            <a:xfrm>
              <a:off x="3826" y="2450"/>
              <a:ext cx="262"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4088" y="2450"/>
              <a:ext cx="262"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4350" y="2450"/>
              <a:ext cx="263"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6"/>
            <p:cNvSpPr>
              <a:spLocks noChangeArrowheads="1"/>
            </p:cNvSpPr>
            <p:nvPr/>
          </p:nvSpPr>
          <p:spPr bwMode="auto">
            <a:xfrm>
              <a:off x="4613" y="2450"/>
              <a:ext cx="262"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7"/>
            <p:cNvSpPr>
              <a:spLocks noChangeArrowheads="1"/>
            </p:cNvSpPr>
            <p:nvPr/>
          </p:nvSpPr>
          <p:spPr bwMode="auto">
            <a:xfrm>
              <a:off x="4875" y="2450"/>
              <a:ext cx="256"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Oval 28"/>
            <p:cNvSpPr>
              <a:spLocks noChangeArrowheads="1"/>
            </p:cNvSpPr>
            <p:nvPr/>
          </p:nvSpPr>
          <p:spPr bwMode="auto">
            <a:xfrm>
              <a:off x="3336" y="2015"/>
              <a:ext cx="201" cy="162"/>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9"/>
            <p:cNvSpPr>
              <a:spLocks noChangeArrowheads="1"/>
            </p:cNvSpPr>
            <p:nvPr/>
          </p:nvSpPr>
          <p:spPr bwMode="auto">
            <a:xfrm>
              <a:off x="3336" y="2015"/>
              <a:ext cx="201" cy="162"/>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16" name="Rectangle 30"/>
            <p:cNvSpPr>
              <a:spLocks noChangeArrowheads="1"/>
            </p:cNvSpPr>
            <p:nvPr/>
          </p:nvSpPr>
          <p:spPr bwMode="auto">
            <a:xfrm>
              <a:off x="3402" y="2048"/>
              <a:ext cx="15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9217" name="Oval 31"/>
            <p:cNvSpPr>
              <a:spLocks noChangeArrowheads="1"/>
            </p:cNvSpPr>
            <p:nvPr/>
          </p:nvSpPr>
          <p:spPr bwMode="auto">
            <a:xfrm>
              <a:off x="3603" y="2255"/>
              <a:ext cx="196" cy="162"/>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19" name="Oval 32"/>
            <p:cNvSpPr>
              <a:spLocks noChangeArrowheads="1"/>
            </p:cNvSpPr>
            <p:nvPr/>
          </p:nvSpPr>
          <p:spPr bwMode="auto">
            <a:xfrm>
              <a:off x="3603" y="2255"/>
              <a:ext cx="196" cy="162"/>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0" name="Rectangle 33"/>
            <p:cNvSpPr>
              <a:spLocks noChangeArrowheads="1"/>
            </p:cNvSpPr>
            <p:nvPr/>
          </p:nvSpPr>
          <p:spPr bwMode="auto">
            <a:xfrm>
              <a:off x="3669" y="2287"/>
              <a:ext cx="151"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82B"/>
                  </a:solidFill>
                  <a:effectLst/>
                  <a:latin typeface="ArialMT"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9221" name="Oval 34"/>
            <p:cNvSpPr>
              <a:spLocks noChangeArrowheads="1"/>
            </p:cNvSpPr>
            <p:nvPr/>
          </p:nvSpPr>
          <p:spPr bwMode="auto">
            <a:xfrm>
              <a:off x="3854" y="2495"/>
              <a:ext cx="195" cy="161"/>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22" name="Oval 35"/>
            <p:cNvSpPr>
              <a:spLocks noChangeArrowheads="1"/>
            </p:cNvSpPr>
            <p:nvPr/>
          </p:nvSpPr>
          <p:spPr bwMode="auto">
            <a:xfrm>
              <a:off x="3854" y="2495"/>
              <a:ext cx="195" cy="16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3" name="Rectangle 36"/>
            <p:cNvSpPr>
              <a:spLocks noChangeArrowheads="1"/>
            </p:cNvSpPr>
            <p:nvPr/>
          </p:nvSpPr>
          <p:spPr bwMode="auto">
            <a:xfrm>
              <a:off x="3918" y="2526"/>
              <a:ext cx="7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82B"/>
                  </a:solidFill>
                  <a:effectLst/>
                  <a:latin typeface="ArialMT"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9224" name="Rectangle 37"/>
            <p:cNvSpPr>
              <a:spLocks noChangeArrowheads="1"/>
            </p:cNvSpPr>
            <p:nvPr/>
          </p:nvSpPr>
          <p:spPr bwMode="auto">
            <a:xfrm>
              <a:off x="4094" y="2684"/>
              <a:ext cx="262"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25" name="Rectangle 38"/>
            <p:cNvSpPr>
              <a:spLocks noChangeArrowheads="1"/>
            </p:cNvSpPr>
            <p:nvPr/>
          </p:nvSpPr>
          <p:spPr bwMode="auto">
            <a:xfrm>
              <a:off x="4356" y="2684"/>
              <a:ext cx="262"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26" name="Rectangle 39"/>
            <p:cNvSpPr>
              <a:spLocks noChangeArrowheads="1"/>
            </p:cNvSpPr>
            <p:nvPr/>
          </p:nvSpPr>
          <p:spPr bwMode="auto">
            <a:xfrm>
              <a:off x="4618" y="2684"/>
              <a:ext cx="262"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27" name="Rectangle 40"/>
            <p:cNvSpPr>
              <a:spLocks noChangeArrowheads="1"/>
            </p:cNvSpPr>
            <p:nvPr/>
          </p:nvSpPr>
          <p:spPr bwMode="auto">
            <a:xfrm>
              <a:off x="4880" y="2684"/>
              <a:ext cx="262"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28" name="Rectangle 41"/>
            <p:cNvSpPr>
              <a:spLocks noChangeArrowheads="1"/>
            </p:cNvSpPr>
            <p:nvPr/>
          </p:nvSpPr>
          <p:spPr bwMode="auto">
            <a:xfrm>
              <a:off x="5142" y="2684"/>
              <a:ext cx="257"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29" name="Rectangle 42"/>
            <p:cNvSpPr>
              <a:spLocks noChangeArrowheads="1"/>
            </p:cNvSpPr>
            <p:nvPr/>
          </p:nvSpPr>
          <p:spPr bwMode="auto">
            <a:xfrm>
              <a:off x="4356" y="2918"/>
              <a:ext cx="257"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30" name="Rectangle 43"/>
            <p:cNvSpPr>
              <a:spLocks noChangeArrowheads="1"/>
            </p:cNvSpPr>
            <p:nvPr/>
          </p:nvSpPr>
          <p:spPr bwMode="auto">
            <a:xfrm>
              <a:off x="4618" y="2918"/>
              <a:ext cx="257"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31" name="Rectangle 44"/>
            <p:cNvSpPr>
              <a:spLocks noChangeArrowheads="1"/>
            </p:cNvSpPr>
            <p:nvPr/>
          </p:nvSpPr>
          <p:spPr bwMode="auto">
            <a:xfrm>
              <a:off x="4875" y="2918"/>
              <a:ext cx="262"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32" name="Rectangle 45"/>
            <p:cNvSpPr>
              <a:spLocks noChangeArrowheads="1"/>
            </p:cNvSpPr>
            <p:nvPr/>
          </p:nvSpPr>
          <p:spPr bwMode="auto">
            <a:xfrm>
              <a:off x="5137" y="2918"/>
              <a:ext cx="262"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33" name="Rectangle 46"/>
            <p:cNvSpPr>
              <a:spLocks noChangeArrowheads="1"/>
            </p:cNvSpPr>
            <p:nvPr/>
          </p:nvSpPr>
          <p:spPr bwMode="auto">
            <a:xfrm>
              <a:off x="5399" y="2918"/>
              <a:ext cx="262" cy="240"/>
            </a:xfrm>
            <a:prstGeom prst="rect">
              <a:avLst/>
            </a:prstGeom>
            <a:solidFill>
              <a:srgbClr val="67BE97"/>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34" name="Oval 47"/>
            <p:cNvSpPr>
              <a:spLocks noChangeArrowheads="1"/>
            </p:cNvSpPr>
            <p:nvPr/>
          </p:nvSpPr>
          <p:spPr bwMode="auto">
            <a:xfrm>
              <a:off x="4128" y="2723"/>
              <a:ext cx="200" cy="162"/>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35" name="Oval 48"/>
            <p:cNvSpPr>
              <a:spLocks noChangeArrowheads="1"/>
            </p:cNvSpPr>
            <p:nvPr/>
          </p:nvSpPr>
          <p:spPr bwMode="auto">
            <a:xfrm>
              <a:off x="4128" y="2723"/>
              <a:ext cx="200" cy="162"/>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6" name="Rectangle 49"/>
            <p:cNvSpPr>
              <a:spLocks noChangeArrowheads="1"/>
            </p:cNvSpPr>
            <p:nvPr/>
          </p:nvSpPr>
          <p:spPr bwMode="auto">
            <a:xfrm>
              <a:off x="4196" y="2741"/>
              <a:ext cx="7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82B"/>
                  </a:solidFill>
                  <a:effectLst/>
                  <a:latin typeface="ArialMT"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9237" name="Oval 50"/>
            <p:cNvSpPr>
              <a:spLocks noChangeArrowheads="1"/>
            </p:cNvSpPr>
            <p:nvPr/>
          </p:nvSpPr>
          <p:spPr bwMode="auto">
            <a:xfrm>
              <a:off x="4378" y="2963"/>
              <a:ext cx="201" cy="162"/>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38" name="Oval 51"/>
            <p:cNvSpPr>
              <a:spLocks noChangeArrowheads="1"/>
            </p:cNvSpPr>
            <p:nvPr/>
          </p:nvSpPr>
          <p:spPr bwMode="auto">
            <a:xfrm>
              <a:off x="4378" y="2963"/>
              <a:ext cx="201" cy="162"/>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9" name="Rectangle 52"/>
            <p:cNvSpPr>
              <a:spLocks noChangeArrowheads="1"/>
            </p:cNvSpPr>
            <p:nvPr/>
          </p:nvSpPr>
          <p:spPr bwMode="auto">
            <a:xfrm>
              <a:off x="4450" y="2994"/>
              <a:ext cx="8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82B"/>
                  </a:solidFill>
                  <a:effectLst/>
                  <a:latin typeface="ArialMT"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9240" name="Oval 53"/>
            <p:cNvSpPr>
              <a:spLocks noChangeArrowheads="1"/>
            </p:cNvSpPr>
            <p:nvPr/>
          </p:nvSpPr>
          <p:spPr bwMode="auto">
            <a:xfrm>
              <a:off x="3620" y="2004"/>
              <a:ext cx="201" cy="162"/>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1" name="Oval 54"/>
            <p:cNvSpPr>
              <a:spLocks noChangeArrowheads="1"/>
            </p:cNvSpPr>
            <p:nvPr/>
          </p:nvSpPr>
          <p:spPr bwMode="auto">
            <a:xfrm>
              <a:off x="3620" y="2004"/>
              <a:ext cx="201" cy="162"/>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2" name="Rectangle 55"/>
            <p:cNvSpPr>
              <a:spLocks noChangeArrowheads="1"/>
            </p:cNvSpPr>
            <p:nvPr/>
          </p:nvSpPr>
          <p:spPr bwMode="auto">
            <a:xfrm>
              <a:off x="3676" y="2033"/>
              <a:ext cx="8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82B"/>
                  </a:solidFill>
                  <a:effectLst/>
                  <a:latin typeface="ArialMT" charset="0"/>
                </a:rPr>
                <a:t> 2</a:t>
              </a:r>
              <a:endParaRPr kumimoji="0" lang="en-US" sz="1800" b="0" i="0" u="none" strike="noStrike" cap="none" normalizeH="0" baseline="0" dirty="0" smtClean="0">
                <a:ln>
                  <a:noFill/>
                </a:ln>
                <a:solidFill>
                  <a:schemeClr val="tx1"/>
                </a:solidFill>
                <a:effectLst/>
                <a:latin typeface="Arial" pitchFamily="34" charset="0"/>
              </a:endParaRPr>
            </a:p>
          </p:txBody>
        </p:sp>
        <p:sp>
          <p:nvSpPr>
            <p:cNvPr id="9243" name="Oval 56"/>
            <p:cNvSpPr>
              <a:spLocks noChangeArrowheads="1"/>
            </p:cNvSpPr>
            <p:nvPr/>
          </p:nvSpPr>
          <p:spPr bwMode="auto">
            <a:xfrm>
              <a:off x="4116" y="2495"/>
              <a:ext cx="201" cy="161"/>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4" name="Oval 57"/>
            <p:cNvSpPr>
              <a:spLocks noChangeArrowheads="1"/>
            </p:cNvSpPr>
            <p:nvPr/>
          </p:nvSpPr>
          <p:spPr bwMode="auto">
            <a:xfrm>
              <a:off x="4116" y="2495"/>
              <a:ext cx="201" cy="16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5" name="Rectangle 58"/>
            <p:cNvSpPr>
              <a:spLocks noChangeArrowheads="1"/>
            </p:cNvSpPr>
            <p:nvPr/>
          </p:nvSpPr>
          <p:spPr bwMode="auto">
            <a:xfrm>
              <a:off x="4183" y="2528"/>
              <a:ext cx="88"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82B"/>
                  </a:solidFill>
                  <a:effectLst/>
                  <a:latin typeface="ArialMT"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9246" name="Oval 59"/>
            <p:cNvSpPr>
              <a:spLocks noChangeArrowheads="1"/>
            </p:cNvSpPr>
            <p:nvPr/>
          </p:nvSpPr>
          <p:spPr bwMode="auto">
            <a:xfrm>
              <a:off x="4378" y="2712"/>
              <a:ext cx="201" cy="162"/>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7" name="Oval 60"/>
            <p:cNvSpPr>
              <a:spLocks noChangeArrowheads="1"/>
            </p:cNvSpPr>
            <p:nvPr/>
          </p:nvSpPr>
          <p:spPr bwMode="auto">
            <a:xfrm>
              <a:off x="4378" y="2712"/>
              <a:ext cx="201" cy="162"/>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8" name="Rectangle 61"/>
            <p:cNvSpPr>
              <a:spLocks noChangeArrowheads="1"/>
            </p:cNvSpPr>
            <p:nvPr/>
          </p:nvSpPr>
          <p:spPr bwMode="auto">
            <a:xfrm>
              <a:off x="4450" y="2733"/>
              <a:ext cx="7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82B"/>
                  </a:solidFill>
                  <a:effectLst/>
                  <a:latin typeface="ArialMT"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9249" name="Oval 62"/>
            <p:cNvSpPr>
              <a:spLocks noChangeArrowheads="1"/>
            </p:cNvSpPr>
            <p:nvPr/>
          </p:nvSpPr>
          <p:spPr bwMode="auto">
            <a:xfrm>
              <a:off x="4652" y="2969"/>
              <a:ext cx="195" cy="161"/>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0" name="Oval 63"/>
            <p:cNvSpPr>
              <a:spLocks noChangeArrowheads="1"/>
            </p:cNvSpPr>
            <p:nvPr/>
          </p:nvSpPr>
          <p:spPr bwMode="auto">
            <a:xfrm>
              <a:off x="4652" y="2969"/>
              <a:ext cx="195" cy="16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1" name="Rectangle 64"/>
            <p:cNvSpPr>
              <a:spLocks noChangeArrowheads="1"/>
            </p:cNvSpPr>
            <p:nvPr/>
          </p:nvSpPr>
          <p:spPr bwMode="auto">
            <a:xfrm>
              <a:off x="4721" y="2992"/>
              <a:ext cx="76"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82B"/>
                  </a:solidFill>
                  <a:effectLst/>
                  <a:latin typeface="ArialMT"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9252" name="Oval 65"/>
            <p:cNvSpPr>
              <a:spLocks noChangeArrowheads="1"/>
            </p:cNvSpPr>
            <p:nvPr/>
          </p:nvSpPr>
          <p:spPr bwMode="auto">
            <a:xfrm>
              <a:off x="3297" y="1603"/>
              <a:ext cx="228" cy="195"/>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3" name="Oval 66"/>
            <p:cNvSpPr>
              <a:spLocks noChangeArrowheads="1"/>
            </p:cNvSpPr>
            <p:nvPr/>
          </p:nvSpPr>
          <p:spPr bwMode="auto">
            <a:xfrm>
              <a:off x="3297" y="1603"/>
              <a:ext cx="228" cy="19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4" name="Rectangle 67"/>
            <p:cNvSpPr>
              <a:spLocks noChangeArrowheads="1"/>
            </p:cNvSpPr>
            <p:nvPr/>
          </p:nvSpPr>
          <p:spPr bwMode="auto">
            <a:xfrm>
              <a:off x="3369" y="1628"/>
              <a:ext cx="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24282B"/>
                  </a:solidFill>
                  <a:effectLst/>
                  <a:latin typeface="ArialMT"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9255" name="Oval 68"/>
            <p:cNvSpPr>
              <a:spLocks noChangeArrowheads="1"/>
            </p:cNvSpPr>
            <p:nvPr/>
          </p:nvSpPr>
          <p:spPr bwMode="auto">
            <a:xfrm>
              <a:off x="3570" y="1603"/>
              <a:ext cx="229" cy="195"/>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6" name="Oval 69"/>
            <p:cNvSpPr>
              <a:spLocks noChangeArrowheads="1"/>
            </p:cNvSpPr>
            <p:nvPr/>
          </p:nvSpPr>
          <p:spPr bwMode="auto">
            <a:xfrm>
              <a:off x="3570" y="1603"/>
              <a:ext cx="229" cy="19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7" name="Rectangle 70"/>
            <p:cNvSpPr>
              <a:spLocks noChangeArrowheads="1"/>
            </p:cNvSpPr>
            <p:nvPr/>
          </p:nvSpPr>
          <p:spPr bwMode="auto">
            <a:xfrm>
              <a:off x="3643" y="1627"/>
              <a:ext cx="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9258" name="Oval 71"/>
            <p:cNvSpPr>
              <a:spLocks noChangeArrowheads="1"/>
            </p:cNvSpPr>
            <p:nvPr/>
          </p:nvSpPr>
          <p:spPr bwMode="auto">
            <a:xfrm>
              <a:off x="3838" y="1603"/>
              <a:ext cx="228" cy="195"/>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9" name="Oval 72"/>
            <p:cNvSpPr>
              <a:spLocks noChangeArrowheads="1"/>
            </p:cNvSpPr>
            <p:nvPr/>
          </p:nvSpPr>
          <p:spPr bwMode="auto">
            <a:xfrm>
              <a:off x="3838" y="1603"/>
              <a:ext cx="228" cy="19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0" name="Rectangle 73"/>
            <p:cNvSpPr>
              <a:spLocks noChangeArrowheads="1"/>
            </p:cNvSpPr>
            <p:nvPr/>
          </p:nvSpPr>
          <p:spPr bwMode="auto">
            <a:xfrm>
              <a:off x="3909" y="1627"/>
              <a:ext cx="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9261" name="Oval 74"/>
            <p:cNvSpPr>
              <a:spLocks noChangeArrowheads="1"/>
            </p:cNvSpPr>
            <p:nvPr/>
          </p:nvSpPr>
          <p:spPr bwMode="auto">
            <a:xfrm>
              <a:off x="4100" y="1597"/>
              <a:ext cx="234" cy="195"/>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2" name="Oval 75"/>
            <p:cNvSpPr>
              <a:spLocks noChangeArrowheads="1"/>
            </p:cNvSpPr>
            <p:nvPr/>
          </p:nvSpPr>
          <p:spPr bwMode="auto">
            <a:xfrm>
              <a:off x="4100" y="1597"/>
              <a:ext cx="234" cy="19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3" name="Rectangle 76"/>
            <p:cNvSpPr>
              <a:spLocks noChangeArrowheads="1"/>
            </p:cNvSpPr>
            <p:nvPr/>
          </p:nvSpPr>
          <p:spPr bwMode="auto">
            <a:xfrm>
              <a:off x="4176" y="1624"/>
              <a:ext cx="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9264" name="Oval 77"/>
            <p:cNvSpPr>
              <a:spLocks noChangeArrowheads="1"/>
            </p:cNvSpPr>
            <p:nvPr/>
          </p:nvSpPr>
          <p:spPr bwMode="auto">
            <a:xfrm>
              <a:off x="4378" y="1597"/>
              <a:ext cx="229" cy="195"/>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5" name="Oval 78"/>
            <p:cNvSpPr>
              <a:spLocks noChangeArrowheads="1"/>
            </p:cNvSpPr>
            <p:nvPr/>
          </p:nvSpPr>
          <p:spPr bwMode="auto">
            <a:xfrm>
              <a:off x="4378" y="1597"/>
              <a:ext cx="229" cy="19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6" name="Rectangle 79"/>
            <p:cNvSpPr>
              <a:spLocks noChangeArrowheads="1"/>
            </p:cNvSpPr>
            <p:nvPr/>
          </p:nvSpPr>
          <p:spPr bwMode="auto">
            <a:xfrm>
              <a:off x="4450" y="1623"/>
              <a:ext cx="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9267" name="Oval 80"/>
            <p:cNvSpPr>
              <a:spLocks noChangeArrowheads="1"/>
            </p:cNvSpPr>
            <p:nvPr/>
          </p:nvSpPr>
          <p:spPr bwMode="auto">
            <a:xfrm>
              <a:off x="4640" y="1597"/>
              <a:ext cx="235" cy="195"/>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8" name="Oval 81"/>
            <p:cNvSpPr>
              <a:spLocks noChangeArrowheads="1"/>
            </p:cNvSpPr>
            <p:nvPr/>
          </p:nvSpPr>
          <p:spPr bwMode="auto">
            <a:xfrm>
              <a:off x="4640" y="1597"/>
              <a:ext cx="235" cy="19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9" name="Rectangle 82"/>
            <p:cNvSpPr>
              <a:spLocks noChangeArrowheads="1"/>
            </p:cNvSpPr>
            <p:nvPr/>
          </p:nvSpPr>
          <p:spPr bwMode="auto">
            <a:xfrm>
              <a:off x="4716" y="1623"/>
              <a:ext cx="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9270" name="Oval 83"/>
            <p:cNvSpPr>
              <a:spLocks noChangeArrowheads="1"/>
            </p:cNvSpPr>
            <p:nvPr/>
          </p:nvSpPr>
          <p:spPr bwMode="auto">
            <a:xfrm>
              <a:off x="4914" y="1597"/>
              <a:ext cx="234" cy="195"/>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1" name="Oval 84"/>
            <p:cNvSpPr>
              <a:spLocks noChangeArrowheads="1"/>
            </p:cNvSpPr>
            <p:nvPr/>
          </p:nvSpPr>
          <p:spPr bwMode="auto">
            <a:xfrm>
              <a:off x="4914" y="1597"/>
              <a:ext cx="234" cy="19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72" name="Rectangle 85"/>
            <p:cNvSpPr>
              <a:spLocks noChangeArrowheads="1"/>
            </p:cNvSpPr>
            <p:nvPr/>
          </p:nvSpPr>
          <p:spPr bwMode="auto">
            <a:xfrm>
              <a:off x="4989" y="1624"/>
              <a:ext cx="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9273" name="Oval 86"/>
            <p:cNvSpPr>
              <a:spLocks noChangeArrowheads="1"/>
            </p:cNvSpPr>
            <p:nvPr/>
          </p:nvSpPr>
          <p:spPr bwMode="auto">
            <a:xfrm>
              <a:off x="5192" y="1597"/>
              <a:ext cx="229" cy="195"/>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4" name="Oval 87"/>
            <p:cNvSpPr>
              <a:spLocks noChangeArrowheads="1"/>
            </p:cNvSpPr>
            <p:nvPr/>
          </p:nvSpPr>
          <p:spPr bwMode="auto">
            <a:xfrm>
              <a:off x="5192" y="1597"/>
              <a:ext cx="229" cy="19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75" name="Rectangle 88"/>
            <p:cNvSpPr>
              <a:spLocks noChangeArrowheads="1"/>
            </p:cNvSpPr>
            <p:nvPr/>
          </p:nvSpPr>
          <p:spPr bwMode="auto">
            <a:xfrm>
              <a:off x="5264" y="1623"/>
              <a:ext cx="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9276" name="Oval 89"/>
            <p:cNvSpPr>
              <a:spLocks noChangeArrowheads="1"/>
            </p:cNvSpPr>
            <p:nvPr/>
          </p:nvSpPr>
          <p:spPr bwMode="auto">
            <a:xfrm>
              <a:off x="5454" y="1597"/>
              <a:ext cx="234" cy="195"/>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7" name="Oval 90"/>
            <p:cNvSpPr>
              <a:spLocks noChangeArrowheads="1"/>
            </p:cNvSpPr>
            <p:nvPr/>
          </p:nvSpPr>
          <p:spPr bwMode="auto">
            <a:xfrm>
              <a:off x="5454" y="1597"/>
              <a:ext cx="234" cy="19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78" name="Rectangle 91"/>
            <p:cNvSpPr>
              <a:spLocks noChangeArrowheads="1"/>
            </p:cNvSpPr>
            <p:nvPr/>
          </p:nvSpPr>
          <p:spPr bwMode="auto">
            <a:xfrm>
              <a:off x="5529" y="1623"/>
              <a:ext cx="8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9</a:t>
              </a:r>
              <a:endParaRPr kumimoji="0" lang="en-US" sz="1800" b="0" i="0" u="none" strike="noStrike" cap="none" normalizeH="0" baseline="0" smtClean="0">
                <a:ln>
                  <a:noFill/>
                </a:ln>
                <a:solidFill>
                  <a:schemeClr val="tx1"/>
                </a:solidFill>
                <a:effectLst/>
                <a:latin typeface="Arial" pitchFamily="34" charset="0"/>
              </a:endParaRPr>
            </a:p>
          </p:txBody>
        </p:sp>
        <p:sp>
          <p:nvSpPr>
            <p:cNvPr id="9279" name="Freeform 92"/>
            <p:cNvSpPr>
              <a:spLocks/>
            </p:cNvSpPr>
            <p:nvPr/>
          </p:nvSpPr>
          <p:spPr bwMode="auto">
            <a:xfrm>
              <a:off x="3297" y="1385"/>
              <a:ext cx="2263" cy="151"/>
            </a:xfrm>
            <a:custGeom>
              <a:avLst/>
              <a:gdLst>
                <a:gd name="T0" fmla="*/ 0 w 406"/>
                <a:gd name="T1" fmla="*/ 24 h 27"/>
                <a:gd name="T2" fmla="*/ 18 w 406"/>
                <a:gd name="T3" fmla="*/ 14 h 27"/>
                <a:gd name="T4" fmla="*/ 176 w 406"/>
                <a:gd name="T5" fmla="*/ 14 h 27"/>
                <a:gd name="T6" fmla="*/ 200 w 406"/>
                <a:gd name="T7" fmla="*/ 0 h 27"/>
                <a:gd name="T8" fmla="*/ 219 w 406"/>
                <a:gd name="T9" fmla="*/ 15 h 27"/>
                <a:gd name="T10" fmla="*/ 392 w 406"/>
                <a:gd name="T11" fmla="*/ 15 h 27"/>
                <a:gd name="T12" fmla="*/ 406 w 40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06" h="27">
                  <a:moveTo>
                    <a:pt x="0" y="24"/>
                  </a:moveTo>
                  <a:lnTo>
                    <a:pt x="18" y="14"/>
                  </a:lnTo>
                  <a:lnTo>
                    <a:pt x="176" y="14"/>
                  </a:lnTo>
                  <a:lnTo>
                    <a:pt x="200" y="0"/>
                  </a:lnTo>
                  <a:lnTo>
                    <a:pt x="219" y="15"/>
                  </a:lnTo>
                  <a:lnTo>
                    <a:pt x="392" y="15"/>
                  </a:lnTo>
                  <a:lnTo>
                    <a:pt x="406" y="27"/>
                  </a:ln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80" name="Rectangle 93"/>
            <p:cNvSpPr>
              <a:spLocks noChangeArrowheads="1"/>
            </p:cNvSpPr>
            <p:nvPr/>
          </p:nvSpPr>
          <p:spPr bwMode="auto">
            <a:xfrm>
              <a:off x="4040" y="1201"/>
              <a:ext cx="1247"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24282B"/>
                  </a:solidFill>
                  <a:effectLst/>
                  <a:latin typeface="ArialMT" charset="0"/>
                </a:rPr>
                <a:t>Clock cycles</a:t>
              </a:r>
              <a:endParaRPr kumimoji="0" lang="en-US" sz="1800" b="0" i="0" u="none" strike="noStrike" cap="none" normalizeH="0" baseline="0" dirty="0" smtClean="0">
                <a:ln>
                  <a:noFill/>
                </a:ln>
                <a:solidFill>
                  <a:schemeClr val="tx1"/>
                </a:solidFill>
                <a:effectLst/>
                <a:latin typeface="Arial" pitchFamily="34" charset="0"/>
              </a:endParaRPr>
            </a:p>
          </p:txBody>
        </p:sp>
        <p:sp>
          <p:nvSpPr>
            <p:cNvPr id="9281" name="Oval 94"/>
            <p:cNvSpPr>
              <a:spLocks noChangeArrowheads="1"/>
            </p:cNvSpPr>
            <p:nvPr/>
          </p:nvSpPr>
          <p:spPr bwMode="auto">
            <a:xfrm>
              <a:off x="3877" y="2261"/>
              <a:ext cx="200" cy="161"/>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2" name="Oval 95"/>
            <p:cNvSpPr>
              <a:spLocks noChangeArrowheads="1"/>
            </p:cNvSpPr>
            <p:nvPr/>
          </p:nvSpPr>
          <p:spPr bwMode="auto">
            <a:xfrm>
              <a:off x="3877" y="2261"/>
              <a:ext cx="200" cy="161"/>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83" name="Rectangle 96"/>
            <p:cNvSpPr>
              <a:spLocks noChangeArrowheads="1"/>
            </p:cNvSpPr>
            <p:nvPr/>
          </p:nvSpPr>
          <p:spPr bwMode="auto">
            <a:xfrm>
              <a:off x="3943" y="2287"/>
              <a:ext cx="90"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4282B"/>
                  </a:solidFill>
                  <a:effectLst/>
                  <a:latin typeface="ArialMT"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9284" name="Freeform 97"/>
            <p:cNvSpPr>
              <a:spLocks/>
            </p:cNvSpPr>
            <p:nvPr/>
          </p:nvSpPr>
          <p:spPr bwMode="auto">
            <a:xfrm>
              <a:off x="2907" y="1993"/>
              <a:ext cx="317" cy="217"/>
            </a:xfrm>
            <a:custGeom>
              <a:avLst/>
              <a:gdLst>
                <a:gd name="T0" fmla="*/ 19 w 57"/>
                <a:gd name="T1" fmla="*/ 0 h 39"/>
                <a:gd name="T2" fmla="*/ 37 w 57"/>
                <a:gd name="T3" fmla="*/ 0 h 39"/>
                <a:gd name="T4" fmla="*/ 57 w 57"/>
                <a:gd name="T5" fmla="*/ 20 h 39"/>
                <a:gd name="T6" fmla="*/ 37 w 57"/>
                <a:gd name="T7" fmla="*/ 39 h 39"/>
                <a:gd name="T8" fmla="*/ 19 w 57"/>
                <a:gd name="T9" fmla="*/ 39 h 39"/>
                <a:gd name="T10" fmla="*/ 0 w 57"/>
                <a:gd name="T11" fmla="*/ 20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20"/>
                  </a:cubicBezTo>
                  <a:cubicBezTo>
                    <a:pt x="57" y="31"/>
                    <a:pt x="48" y="39"/>
                    <a:pt x="37" y="39"/>
                  </a:cubicBezTo>
                  <a:lnTo>
                    <a:pt x="19" y="39"/>
                  </a:lnTo>
                  <a:cubicBezTo>
                    <a:pt x="8" y="39"/>
                    <a:pt x="0" y="31"/>
                    <a:pt x="0" y="20"/>
                  </a:cubicBezTo>
                  <a:cubicBezTo>
                    <a:pt x="0" y="9"/>
                    <a:pt x="8" y="0"/>
                    <a:pt x="19" y="0"/>
                  </a:cubicBezTo>
                  <a:close/>
                </a:path>
              </a:pathLst>
            </a:custGeom>
            <a:solidFill>
              <a:srgbClr val="6FBED0"/>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85" name="Rectangle 98"/>
            <p:cNvSpPr>
              <a:spLocks noChangeArrowheads="1"/>
            </p:cNvSpPr>
            <p:nvPr/>
          </p:nvSpPr>
          <p:spPr bwMode="auto">
            <a:xfrm>
              <a:off x="3013" y="2022"/>
              <a:ext cx="15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24282B"/>
                  </a:solidFill>
                  <a:effectLst/>
                  <a:latin typeface="ArialMT" charset="0"/>
                </a:rPr>
                <a:t>IF</a:t>
              </a:r>
              <a:endParaRPr kumimoji="0" lang="en-US" sz="1800" b="0" i="0" u="none" strike="noStrike" cap="none" normalizeH="0" baseline="0" dirty="0" smtClean="0">
                <a:ln>
                  <a:noFill/>
                </a:ln>
                <a:solidFill>
                  <a:schemeClr val="tx1"/>
                </a:solidFill>
                <a:effectLst/>
                <a:latin typeface="Arial" pitchFamily="34" charset="0"/>
              </a:endParaRPr>
            </a:p>
          </p:txBody>
        </p:sp>
        <p:sp>
          <p:nvSpPr>
            <p:cNvPr id="9286" name="Freeform 99"/>
            <p:cNvSpPr>
              <a:spLocks/>
            </p:cNvSpPr>
            <p:nvPr/>
          </p:nvSpPr>
          <p:spPr bwMode="auto">
            <a:xfrm>
              <a:off x="2901" y="2244"/>
              <a:ext cx="318" cy="217"/>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8" y="39"/>
                    <a:pt x="0" y="30"/>
                    <a:pt x="0" y="19"/>
                  </a:cubicBezTo>
                  <a:cubicBezTo>
                    <a:pt x="0" y="8"/>
                    <a:pt x="8" y="0"/>
                    <a:pt x="19" y="0"/>
                  </a:cubicBezTo>
                  <a:close/>
                </a:path>
              </a:pathLst>
            </a:custGeom>
            <a:solidFill>
              <a:srgbClr val="6FBED0"/>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87" name="Rectangle 100"/>
            <p:cNvSpPr>
              <a:spLocks noChangeArrowheads="1"/>
            </p:cNvSpPr>
            <p:nvPr/>
          </p:nvSpPr>
          <p:spPr bwMode="auto">
            <a:xfrm>
              <a:off x="2965" y="2270"/>
              <a:ext cx="21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9288" name="Freeform 101"/>
            <p:cNvSpPr>
              <a:spLocks/>
            </p:cNvSpPr>
            <p:nvPr/>
          </p:nvSpPr>
          <p:spPr bwMode="auto">
            <a:xfrm>
              <a:off x="2907" y="2495"/>
              <a:ext cx="317" cy="217"/>
            </a:xfrm>
            <a:custGeom>
              <a:avLst/>
              <a:gdLst>
                <a:gd name="T0" fmla="*/ 19 w 57"/>
                <a:gd name="T1" fmla="*/ 0 h 39"/>
                <a:gd name="T2" fmla="*/ 37 w 57"/>
                <a:gd name="T3" fmla="*/ 0 h 39"/>
                <a:gd name="T4" fmla="*/ 57 w 57"/>
                <a:gd name="T5" fmla="*/ 20 h 39"/>
                <a:gd name="T6" fmla="*/ 37 w 57"/>
                <a:gd name="T7" fmla="*/ 39 h 39"/>
                <a:gd name="T8" fmla="*/ 19 w 57"/>
                <a:gd name="T9" fmla="*/ 39 h 39"/>
                <a:gd name="T10" fmla="*/ 0 w 57"/>
                <a:gd name="T11" fmla="*/ 20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20"/>
                  </a:cubicBezTo>
                  <a:cubicBezTo>
                    <a:pt x="57" y="30"/>
                    <a:pt x="48" y="39"/>
                    <a:pt x="37" y="39"/>
                  </a:cubicBezTo>
                  <a:lnTo>
                    <a:pt x="19" y="39"/>
                  </a:lnTo>
                  <a:cubicBezTo>
                    <a:pt x="8" y="39"/>
                    <a:pt x="0" y="30"/>
                    <a:pt x="0" y="20"/>
                  </a:cubicBezTo>
                  <a:cubicBezTo>
                    <a:pt x="0" y="9"/>
                    <a:pt x="8" y="0"/>
                    <a:pt x="19" y="0"/>
                  </a:cubicBezTo>
                  <a:close/>
                </a:path>
              </a:pathLst>
            </a:custGeom>
            <a:solidFill>
              <a:srgbClr val="6FBED0"/>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89" name="Rectangle 102"/>
            <p:cNvSpPr>
              <a:spLocks noChangeArrowheads="1"/>
            </p:cNvSpPr>
            <p:nvPr/>
          </p:nvSpPr>
          <p:spPr bwMode="auto">
            <a:xfrm>
              <a:off x="2963" y="2522"/>
              <a:ext cx="20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EX</a:t>
              </a:r>
              <a:endParaRPr kumimoji="0" lang="en-US" sz="1800" b="0" i="0" u="none" strike="noStrike" cap="none" normalizeH="0" baseline="0" smtClean="0">
                <a:ln>
                  <a:noFill/>
                </a:ln>
                <a:solidFill>
                  <a:schemeClr val="tx1"/>
                </a:solidFill>
                <a:effectLst/>
                <a:latin typeface="Arial" pitchFamily="34" charset="0"/>
              </a:endParaRPr>
            </a:p>
          </p:txBody>
        </p:sp>
        <p:sp>
          <p:nvSpPr>
            <p:cNvPr id="9290" name="Freeform 103"/>
            <p:cNvSpPr>
              <a:spLocks/>
            </p:cNvSpPr>
            <p:nvPr/>
          </p:nvSpPr>
          <p:spPr bwMode="auto">
            <a:xfrm>
              <a:off x="2907" y="2735"/>
              <a:ext cx="317" cy="217"/>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19"/>
                  </a:cubicBezTo>
                  <a:cubicBezTo>
                    <a:pt x="57" y="30"/>
                    <a:pt x="48" y="39"/>
                    <a:pt x="37" y="39"/>
                  </a:cubicBezTo>
                  <a:lnTo>
                    <a:pt x="19" y="39"/>
                  </a:lnTo>
                  <a:cubicBezTo>
                    <a:pt x="8" y="39"/>
                    <a:pt x="0" y="30"/>
                    <a:pt x="0" y="19"/>
                  </a:cubicBezTo>
                  <a:cubicBezTo>
                    <a:pt x="0" y="9"/>
                    <a:pt x="8" y="0"/>
                    <a:pt x="19" y="0"/>
                  </a:cubicBezTo>
                  <a:close/>
                </a:path>
              </a:pathLst>
            </a:custGeom>
            <a:solidFill>
              <a:srgbClr val="6FBED0"/>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91" name="Rectangle 104"/>
            <p:cNvSpPr>
              <a:spLocks noChangeArrowheads="1"/>
            </p:cNvSpPr>
            <p:nvPr/>
          </p:nvSpPr>
          <p:spPr bwMode="auto">
            <a:xfrm>
              <a:off x="2956" y="2761"/>
              <a:ext cx="22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MA</a:t>
              </a:r>
              <a:endParaRPr kumimoji="0" lang="en-US" sz="1800" b="0" i="0" u="none" strike="noStrike" cap="none" normalizeH="0" baseline="0" smtClean="0">
                <a:ln>
                  <a:noFill/>
                </a:ln>
                <a:solidFill>
                  <a:schemeClr val="tx1"/>
                </a:solidFill>
                <a:effectLst/>
                <a:latin typeface="Arial" pitchFamily="34" charset="0"/>
              </a:endParaRPr>
            </a:p>
          </p:txBody>
        </p:sp>
        <p:sp>
          <p:nvSpPr>
            <p:cNvPr id="9292" name="Freeform 105"/>
            <p:cNvSpPr>
              <a:spLocks/>
            </p:cNvSpPr>
            <p:nvPr/>
          </p:nvSpPr>
          <p:spPr bwMode="auto">
            <a:xfrm>
              <a:off x="2912" y="2974"/>
              <a:ext cx="318" cy="218"/>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8" y="39"/>
                    <a:pt x="0" y="30"/>
                    <a:pt x="0" y="19"/>
                  </a:cubicBezTo>
                  <a:cubicBezTo>
                    <a:pt x="0" y="8"/>
                    <a:pt x="8" y="0"/>
                    <a:pt x="19" y="0"/>
                  </a:cubicBezTo>
                  <a:close/>
                </a:path>
              </a:pathLst>
            </a:custGeom>
            <a:solidFill>
              <a:srgbClr val="6FBED0"/>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293" name="Rectangle 106"/>
            <p:cNvSpPr>
              <a:spLocks noChangeArrowheads="1"/>
            </p:cNvSpPr>
            <p:nvPr/>
          </p:nvSpPr>
          <p:spPr bwMode="auto">
            <a:xfrm>
              <a:off x="2946" y="2987"/>
              <a:ext cx="24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RW</a:t>
              </a:r>
              <a:endParaRPr kumimoji="0" lang="en-US" sz="1800" b="0" i="0" u="none" strike="noStrike" cap="none" normalizeH="0" baseline="0" smtClean="0">
                <a:ln>
                  <a:noFill/>
                </a:ln>
                <a:solidFill>
                  <a:schemeClr val="tx1"/>
                </a:solidFill>
                <a:effectLst/>
                <a:latin typeface="Arial" pitchFamily="34" charset="0"/>
              </a:endParaRPr>
            </a:p>
          </p:txBody>
        </p:sp>
        <p:sp>
          <p:nvSpPr>
            <p:cNvPr id="9294" name="Freeform 107"/>
            <p:cNvSpPr>
              <a:spLocks/>
            </p:cNvSpPr>
            <p:nvPr/>
          </p:nvSpPr>
          <p:spPr bwMode="auto">
            <a:xfrm>
              <a:off x="4033" y="2590"/>
              <a:ext cx="150" cy="228"/>
            </a:xfrm>
            <a:custGeom>
              <a:avLst/>
              <a:gdLst>
                <a:gd name="T0" fmla="*/ 27 w 27"/>
                <a:gd name="T1" fmla="*/ 41 h 41"/>
                <a:gd name="T2" fmla="*/ 0 w 27"/>
                <a:gd name="T3" fmla="*/ 41 h 41"/>
                <a:gd name="T4" fmla="*/ 0 w 27"/>
                <a:gd name="T5" fmla="*/ 0 h 41"/>
                <a:gd name="T6" fmla="*/ 22 w 27"/>
                <a:gd name="T7" fmla="*/ 0 h 41"/>
              </a:gdLst>
              <a:ahLst/>
              <a:cxnLst>
                <a:cxn ang="0">
                  <a:pos x="T0" y="T1"/>
                </a:cxn>
                <a:cxn ang="0">
                  <a:pos x="T2" y="T3"/>
                </a:cxn>
                <a:cxn ang="0">
                  <a:pos x="T4" y="T5"/>
                </a:cxn>
                <a:cxn ang="0">
                  <a:pos x="T6" y="T7"/>
                </a:cxn>
              </a:cxnLst>
              <a:rect l="0" t="0" r="r" b="b"/>
              <a:pathLst>
                <a:path w="27" h="41">
                  <a:moveTo>
                    <a:pt x="27" y="41"/>
                  </a:moveTo>
                  <a:lnTo>
                    <a:pt x="0" y="41"/>
                  </a:lnTo>
                  <a:lnTo>
                    <a:pt x="0" y="0"/>
                  </a:lnTo>
                  <a:lnTo>
                    <a:pt x="22" y="0"/>
                  </a:lnTo>
                </a:path>
              </a:pathLst>
            </a:custGeom>
            <a:noFill/>
            <a:ln w="22" cap="flat">
              <a:solidFill>
                <a:srgbClr val="00539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5" name="Freeform 108"/>
            <p:cNvSpPr>
              <a:spLocks/>
            </p:cNvSpPr>
            <p:nvPr/>
          </p:nvSpPr>
          <p:spPr bwMode="auto">
            <a:xfrm>
              <a:off x="4111" y="2562"/>
              <a:ext cx="72" cy="55"/>
            </a:xfrm>
            <a:custGeom>
              <a:avLst/>
              <a:gdLst>
                <a:gd name="T0" fmla="*/ 0 w 13"/>
                <a:gd name="T1" fmla="*/ 0 h 10"/>
                <a:gd name="T2" fmla="*/ 13 w 13"/>
                <a:gd name="T3" fmla="*/ 5 h 10"/>
                <a:gd name="T4" fmla="*/ 0 w 13"/>
                <a:gd name="T5" fmla="*/ 10 h 10"/>
                <a:gd name="T6" fmla="*/ 0 w 13"/>
                <a:gd name="T7" fmla="*/ 0 h 10"/>
              </a:gdLst>
              <a:ahLst/>
              <a:cxnLst>
                <a:cxn ang="0">
                  <a:pos x="T0" y="T1"/>
                </a:cxn>
                <a:cxn ang="0">
                  <a:pos x="T2" y="T3"/>
                </a:cxn>
                <a:cxn ang="0">
                  <a:pos x="T4" y="T5"/>
                </a:cxn>
                <a:cxn ang="0">
                  <a:pos x="T6" y="T7"/>
                </a:cxn>
              </a:cxnLst>
              <a:rect l="0" t="0" r="r" b="b"/>
              <a:pathLst>
                <a:path w="13" h="10">
                  <a:moveTo>
                    <a:pt x="0" y="0"/>
                  </a:moveTo>
                  <a:lnTo>
                    <a:pt x="13" y="5"/>
                  </a:lnTo>
                  <a:lnTo>
                    <a:pt x="0" y="10"/>
                  </a:lnTo>
                  <a:cubicBezTo>
                    <a:pt x="2" y="7"/>
                    <a:pt x="2" y="3"/>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6" name="Freeform 109"/>
            <p:cNvSpPr>
              <a:spLocks/>
            </p:cNvSpPr>
            <p:nvPr/>
          </p:nvSpPr>
          <p:spPr bwMode="auto">
            <a:xfrm>
              <a:off x="2773" y="2595"/>
              <a:ext cx="150" cy="229"/>
            </a:xfrm>
            <a:custGeom>
              <a:avLst/>
              <a:gdLst>
                <a:gd name="T0" fmla="*/ 27 w 27"/>
                <a:gd name="T1" fmla="*/ 41 h 41"/>
                <a:gd name="T2" fmla="*/ 0 w 27"/>
                <a:gd name="T3" fmla="*/ 41 h 41"/>
                <a:gd name="T4" fmla="*/ 0 w 27"/>
                <a:gd name="T5" fmla="*/ 0 h 41"/>
                <a:gd name="T6" fmla="*/ 22 w 27"/>
                <a:gd name="T7" fmla="*/ 0 h 41"/>
              </a:gdLst>
              <a:ahLst/>
              <a:cxnLst>
                <a:cxn ang="0">
                  <a:pos x="T0" y="T1"/>
                </a:cxn>
                <a:cxn ang="0">
                  <a:pos x="T2" y="T3"/>
                </a:cxn>
                <a:cxn ang="0">
                  <a:pos x="T4" y="T5"/>
                </a:cxn>
                <a:cxn ang="0">
                  <a:pos x="T6" y="T7"/>
                </a:cxn>
              </a:cxnLst>
              <a:rect l="0" t="0" r="r" b="b"/>
              <a:pathLst>
                <a:path w="27" h="41">
                  <a:moveTo>
                    <a:pt x="27" y="41"/>
                  </a:moveTo>
                  <a:lnTo>
                    <a:pt x="0" y="41"/>
                  </a:lnTo>
                  <a:lnTo>
                    <a:pt x="0" y="0"/>
                  </a:lnTo>
                  <a:lnTo>
                    <a:pt x="22" y="0"/>
                  </a:lnTo>
                </a:path>
              </a:pathLst>
            </a:custGeom>
            <a:noFill/>
            <a:ln w="22" cap="flat">
              <a:solidFill>
                <a:srgbClr val="00539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7" name="Freeform 110"/>
            <p:cNvSpPr>
              <a:spLocks/>
            </p:cNvSpPr>
            <p:nvPr/>
          </p:nvSpPr>
          <p:spPr bwMode="auto">
            <a:xfrm>
              <a:off x="2856" y="2567"/>
              <a:ext cx="73" cy="50"/>
            </a:xfrm>
            <a:custGeom>
              <a:avLst/>
              <a:gdLst>
                <a:gd name="T0" fmla="*/ 0 w 13"/>
                <a:gd name="T1" fmla="*/ 0 h 9"/>
                <a:gd name="T2" fmla="*/ 13 w 13"/>
                <a:gd name="T3" fmla="*/ 5 h 9"/>
                <a:gd name="T4" fmla="*/ 0 w 13"/>
                <a:gd name="T5" fmla="*/ 9 h 9"/>
                <a:gd name="T6" fmla="*/ 0 w 13"/>
                <a:gd name="T7" fmla="*/ 0 h 9"/>
              </a:gdLst>
              <a:ahLst/>
              <a:cxnLst>
                <a:cxn ang="0">
                  <a:pos x="T0" y="T1"/>
                </a:cxn>
                <a:cxn ang="0">
                  <a:pos x="T2" y="T3"/>
                </a:cxn>
                <a:cxn ang="0">
                  <a:pos x="T4" y="T5"/>
                </a:cxn>
                <a:cxn ang="0">
                  <a:pos x="T6" y="T7"/>
                </a:cxn>
              </a:cxnLst>
              <a:rect l="0" t="0" r="r" b="b"/>
              <a:pathLst>
                <a:path w="13" h="9">
                  <a:moveTo>
                    <a:pt x="0" y="0"/>
                  </a:moveTo>
                  <a:lnTo>
                    <a:pt x="13" y="5"/>
                  </a:lnTo>
                  <a:lnTo>
                    <a:pt x="0" y="9"/>
                  </a:lnTo>
                  <a:cubicBezTo>
                    <a:pt x="2" y="7"/>
                    <a:pt x="2" y="3"/>
                    <a:pt x="0"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Forwarding</a:t>
            </a:r>
            <a:r>
              <a:rPr lang="fr-FR" dirty="0">
                <a:solidFill>
                  <a:schemeClr val="tx1"/>
                </a:solidFill>
              </a:rPr>
              <a:t> Path : RW → OF</a:t>
            </a:r>
          </a:p>
        </p:txBody>
      </p:sp>
      <p:grpSp>
        <p:nvGrpSpPr>
          <p:cNvPr id="146" name="Group 146"/>
          <p:cNvGrpSpPr>
            <a:grpSpLocks noChangeAspect="1"/>
          </p:cNvGrpSpPr>
          <p:nvPr/>
        </p:nvGrpSpPr>
        <p:grpSpPr bwMode="auto">
          <a:xfrm>
            <a:off x="1414462" y="2293938"/>
            <a:ext cx="7496175" cy="3036888"/>
            <a:chOff x="1063" y="1424"/>
            <a:chExt cx="4722" cy="1913"/>
          </a:xfrm>
        </p:grpSpPr>
        <p:sp>
          <p:nvSpPr>
            <p:cNvPr id="147" name="AutoShape 145"/>
            <p:cNvSpPr>
              <a:spLocks noChangeAspect="1" noChangeArrowheads="1" noTextEdit="1"/>
            </p:cNvSpPr>
            <p:nvPr/>
          </p:nvSpPr>
          <p:spPr bwMode="auto">
            <a:xfrm>
              <a:off x="1088" y="1440"/>
              <a:ext cx="4643" cy="1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47"/>
            <p:cNvSpPr>
              <a:spLocks noChangeArrowheads="1"/>
            </p:cNvSpPr>
            <p:nvPr/>
          </p:nvSpPr>
          <p:spPr bwMode="auto">
            <a:xfrm>
              <a:off x="1063" y="2207"/>
              <a:ext cx="1763" cy="1071"/>
            </a:xfrm>
            <a:prstGeom prst="rect">
              <a:avLst/>
            </a:prstGeom>
            <a:solidFill>
              <a:srgbClr val="F2C5C3"/>
            </a:solidFill>
            <a:ln w="13"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 name="Rectangle 148"/>
            <p:cNvSpPr>
              <a:spLocks noChangeArrowheads="1"/>
            </p:cNvSpPr>
            <p:nvPr/>
          </p:nvSpPr>
          <p:spPr bwMode="auto">
            <a:xfrm>
              <a:off x="1311" y="2390"/>
              <a:ext cx="94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 pitchFamily="34" charset="0"/>
                </a:rPr>
                <a:t>[1]: </a:t>
              </a:r>
              <a:r>
                <a:rPr kumimoji="0" lang="en-US" sz="1600" b="0" i="0" u="none" strike="noStrike" cap="none" normalizeH="0" baseline="0" dirty="0" err="1" smtClean="0">
                  <a:ln>
                    <a:noFill/>
                  </a:ln>
                  <a:solidFill>
                    <a:srgbClr val="24282B"/>
                  </a:solidFill>
                  <a:effectLst/>
                  <a:latin typeface="Arial" pitchFamily="34" charset="0"/>
                </a:rPr>
                <a:t>ld</a:t>
              </a:r>
              <a:r>
                <a:rPr kumimoji="0" lang="en-US" sz="1600" b="0" i="0" u="none" strike="noStrike" cap="none" normalizeH="0" baseline="0" dirty="0" smtClean="0">
                  <a:ln>
                    <a:noFill/>
                  </a:ln>
                  <a:solidFill>
                    <a:srgbClr val="24282B"/>
                  </a:solidFill>
                  <a:effectLst/>
                  <a:latin typeface="Arial" pitchFamily="34" charset="0"/>
                </a:rPr>
                <a:t>    r1, 4[r2]</a:t>
              </a:r>
              <a:endParaRPr kumimoji="0" lang="en-US" sz="1800" b="0" i="0" u="none" strike="noStrike" cap="none" normalizeH="0" baseline="0" dirty="0" smtClean="0">
                <a:ln>
                  <a:noFill/>
                </a:ln>
                <a:solidFill>
                  <a:schemeClr val="tx1"/>
                </a:solidFill>
                <a:effectLst/>
                <a:latin typeface="Arial" pitchFamily="34" charset="0"/>
              </a:endParaRPr>
            </a:p>
          </p:txBody>
        </p:sp>
        <p:sp>
          <p:nvSpPr>
            <p:cNvPr id="150" name="Rectangle 149"/>
            <p:cNvSpPr>
              <a:spLocks noChangeArrowheads="1"/>
            </p:cNvSpPr>
            <p:nvPr/>
          </p:nvSpPr>
          <p:spPr bwMode="auto">
            <a:xfrm>
              <a:off x="1306" y="2570"/>
              <a:ext cx="100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 pitchFamily="34" charset="0"/>
                </a:rPr>
                <a:t>[2]: sw  r4, 10[r3]</a:t>
              </a:r>
              <a:endParaRPr kumimoji="0" lang="en-US" sz="1800" b="0" i="0" u="none" strike="noStrike" cap="none" normalizeH="0" baseline="0" smtClean="0">
                <a:ln>
                  <a:noFill/>
                </a:ln>
                <a:solidFill>
                  <a:schemeClr val="tx1"/>
                </a:solidFill>
                <a:effectLst/>
                <a:latin typeface="Arial" pitchFamily="34" charset="0"/>
              </a:endParaRPr>
            </a:p>
          </p:txBody>
        </p:sp>
        <p:sp>
          <p:nvSpPr>
            <p:cNvPr id="151" name="Oval 150"/>
            <p:cNvSpPr>
              <a:spLocks noChangeArrowheads="1"/>
            </p:cNvSpPr>
            <p:nvPr/>
          </p:nvSpPr>
          <p:spPr bwMode="auto">
            <a:xfrm>
              <a:off x="1724" y="2379"/>
              <a:ext cx="164" cy="169"/>
            </a:xfrm>
            <a:prstGeom prst="ellipse">
              <a:avLst/>
            </a:prstGeom>
            <a:noFill/>
            <a:ln w="12"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Oval 151"/>
            <p:cNvSpPr>
              <a:spLocks noChangeArrowheads="1"/>
            </p:cNvSpPr>
            <p:nvPr/>
          </p:nvSpPr>
          <p:spPr bwMode="auto">
            <a:xfrm>
              <a:off x="1898" y="2903"/>
              <a:ext cx="164" cy="170"/>
            </a:xfrm>
            <a:prstGeom prst="ellipse">
              <a:avLst/>
            </a:prstGeom>
            <a:noFill/>
            <a:ln w="12"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52"/>
            <p:cNvSpPr>
              <a:spLocks noChangeArrowheads="1"/>
            </p:cNvSpPr>
            <p:nvPr/>
          </p:nvSpPr>
          <p:spPr bwMode="auto">
            <a:xfrm>
              <a:off x="3471" y="2166"/>
              <a:ext cx="253"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 name="Rectangle 153"/>
            <p:cNvSpPr>
              <a:spLocks noChangeArrowheads="1"/>
            </p:cNvSpPr>
            <p:nvPr/>
          </p:nvSpPr>
          <p:spPr bwMode="auto">
            <a:xfrm>
              <a:off x="3725" y="2166"/>
              <a:ext cx="254"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5" name="Rectangle 154"/>
            <p:cNvSpPr>
              <a:spLocks noChangeArrowheads="1"/>
            </p:cNvSpPr>
            <p:nvPr/>
          </p:nvSpPr>
          <p:spPr bwMode="auto">
            <a:xfrm>
              <a:off x="3979" y="2166"/>
              <a:ext cx="253"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Rectangle 155"/>
            <p:cNvSpPr>
              <a:spLocks noChangeArrowheads="1"/>
            </p:cNvSpPr>
            <p:nvPr/>
          </p:nvSpPr>
          <p:spPr bwMode="auto">
            <a:xfrm>
              <a:off x="4234" y="2166"/>
              <a:ext cx="253"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7" name="Rectangle 156"/>
            <p:cNvSpPr>
              <a:spLocks noChangeArrowheads="1"/>
            </p:cNvSpPr>
            <p:nvPr/>
          </p:nvSpPr>
          <p:spPr bwMode="auto">
            <a:xfrm>
              <a:off x="4487" y="2166"/>
              <a:ext cx="254"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Rectangle 157"/>
            <p:cNvSpPr>
              <a:spLocks noChangeArrowheads="1"/>
            </p:cNvSpPr>
            <p:nvPr/>
          </p:nvSpPr>
          <p:spPr bwMode="auto">
            <a:xfrm>
              <a:off x="3722" y="2397"/>
              <a:ext cx="253"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Rectangle 158"/>
            <p:cNvSpPr>
              <a:spLocks noChangeArrowheads="1"/>
            </p:cNvSpPr>
            <p:nvPr/>
          </p:nvSpPr>
          <p:spPr bwMode="auto">
            <a:xfrm>
              <a:off x="3977" y="2397"/>
              <a:ext cx="253"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 name="Rectangle 159"/>
            <p:cNvSpPr>
              <a:spLocks noChangeArrowheads="1"/>
            </p:cNvSpPr>
            <p:nvPr/>
          </p:nvSpPr>
          <p:spPr bwMode="auto">
            <a:xfrm>
              <a:off x="4230" y="2397"/>
              <a:ext cx="253"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Rectangle 160"/>
            <p:cNvSpPr>
              <a:spLocks noChangeArrowheads="1"/>
            </p:cNvSpPr>
            <p:nvPr/>
          </p:nvSpPr>
          <p:spPr bwMode="auto">
            <a:xfrm>
              <a:off x="4485" y="2397"/>
              <a:ext cx="253"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 name="Rectangle 161"/>
            <p:cNvSpPr>
              <a:spLocks noChangeArrowheads="1"/>
            </p:cNvSpPr>
            <p:nvPr/>
          </p:nvSpPr>
          <p:spPr bwMode="auto">
            <a:xfrm>
              <a:off x="4738" y="2397"/>
              <a:ext cx="254"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 name="Rectangle 162"/>
            <p:cNvSpPr>
              <a:spLocks noChangeArrowheads="1"/>
            </p:cNvSpPr>
            <p:nvPr/>
          </p:nvSpPr>
          <p:spPr bwMode="auto">
            <a:xfrm>
              <a:off x="3974" y="2624"/>
              <a:ext cx="254" cy="227"/>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 name="Rectangle 163"/>
            <p:cNvSpPr>
              <a:spLocks noChangeArrowheads="1"/>
            </p:cNvSpPr>
            <p:nvPr/>
          </p:nvSpPr>
          <p:spPr bwMode="auto">
            <a:xfrm>
              <a:off x="4229" y="2624"/>
              <a:ext cx="253" cy="227"/>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5" name="Rectangle 164"/>
            <p:cNvSpPr>
              <a:spLocks noChangeArrowheads="1"/>
            </p:cNvSpPr>
            <p:nvPr/>
          </p:nvSpPr>
          <p:spPr bwMode="auto">
            <a:xfrm>
              <a:off x="4482" y="2624"/>
              <a:ext cx="254" cy="227"/>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6" name="Rectangle 165"/>
            <p:cNvSpPr>
              <a:spLocks noChangeArrowheads="1"/>
            </p:cNvSpPr>
            <p:nvPr/>
          </p:nvSpPr>
          <p:spPr bwMode="auto">
            <a:xfrm>
              <a:off x="4737" y="2624"/>
              <a:ext cx="253" cy="227"/>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7" name="Rectangle 166"/>
            <p:cNvSpPr>
              <a:spLocks noChangeArrowheads="1"/>
            </p:cNvSpPr>
            <p:nvPr/>
          </p:nvSpPr>
          <p:spPr bwMode="auto">
            <a:xfrm>
              <a:off x="4990" y="2624"/>
              <a:ext cx="254" cy="227"/>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 name="Oval 167"/>
            <p:cNvSpPr>
              <a:spLocks noChangeArrowheads="1"/>
            </p:cNvSpPr>
            <p:nvPr/>
          </p:nvSpPr>
          <p:spPr bwMode="auto">
            <a:xfrm>
              <a:off x="3496" y="2202"/>
              <a:ext cx="193"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68"/>
            <p:cNvSpPr>
              <a:spLocks noEditPoints="1"/>
            </p:cNvSpPr>
            <p:nvPr/>
          </p:nvSpPr>
          <p:spPr bwMode="auto">
            <a:xfrm>
              <a:off x="3491" y="2197"/>
              <a:ext cx="203" cy="166"/>
            </a:xfrm>
            <a:custGeom>
              <a:avLst/>
              <a:gdLst>
                <a:gd name="T0" fmla="*/ 880 w 880"/>
                <a:gd name="T1" fmla="*/ 360 h 721"/>
                <a:gd name="T2" fmla="*/ 751 w 880"/>
                <a:gd name="T3" fmla="*/ 616 h 721"/>
                <a:gd name="T4" fmla="*/ 719 w 880"/>
                <a:gd name="T5" fmla="*/ 586 h 721"/>
                <a:gd name="T6" fmla="*/ 834 w 880"/>
                <a:gd name="T7" fmla="*/ 360 h 721"/>
                <a:gd name="T8" fmla="*/ 880 w 880"/>
                <a:gd name="T9" fmla="*/ 360 h 721"/>
                <a:gd name="T10" fmla="*/ 751 w 880"/>
                <a:gd name="T11" fmla="*/ 616 h 721"/>
                <a:gd name="T12" fmla="*/ 440 w 880"/>
                <a:gd name="T13" fmla="*/ 721 h 721"/>
                <a:gd name="T14" fmla="*/ 440 w 880"/>
                <a:gd name="T15" fmla="*/ 680 h 721"/>
                <a:gd name="T16" fmla="*/ 719 w 880"/>
                <a:gd name="T17" fmla="*/ 586 h 721"/>
                <a:gd name="T18" fmla="*/ 751 w 880"/>
                <a:gd name="T19" fmla="*/ 616 h 721"/>
                <a:gd name="T20" fmla="*/ 440 w 880"/>
                <a:gd name="T21" fmla="*/ 721 h 721"/>
                <a:gd name="T22" fmla="*/ 130 w 880"/>
                <a:gd name="T23" fmla="*/ 616 h 721"/>
                <a:gd name="T24" fmla="*/ 161 w 880"/>
                <a:gd name="T25" fmla="*/ 586 h 721"/>
                <a:gd name="T26" fmla="*/ 440 w 880"/>
                <a:gd name="T27" fmla="*/ 680 h 721"/>
                <a:gd name="T28" fmla="*/ 440 w 880"/>
                <a:gd name="T29" fmla="*/ 721 h 721"/>
                <a:gd name="T30" fmla="*/ 130 w 880"/>
                <a:gd name="T31" fmla="*/ 616 h 721"/>
                <a:gd name="T32" fmla="*/ 0 w 880"/>
                <a:gd name="T33" fmla="*/ 360 h 721"/>
                <a:gd name="T34" fmla="*/ 46 w 880"/>
                <a:gd name="T35" fmla="*/ 360 h 721"/>
                <a:gd name="T36" fmla="*/ 161 w 880"/>
                <a:gd name="T37" fmla="*/ 586 h 721"/>
                <a:gd name="T38" fmla="*/ 130 w 880"/>
                <a:gd name="T39" fmla="*/ 616 h 721"/>
                <a:gd name="T40" fmla="*/ 0 w 880"/>
                <a:gd name="T41" fmla="*/ 360 h 721"/>
                <a:gd name="T42" fmla="*/ 129 w 880"/>
                <a:gd name="T43" fmla="*/ 105 h 721"/>
                <a:gd name="T44" fmla="*/ 161 w 880"/>
                <a:gd name="T45" fmla="*/ 135 h 721"/>
                <a:gd name="T46" fmla="*/ 46 w 880"/>
                <a:gd name="T47" fmla="*/ 360 h 721"/>
                <a:gd name="T48" fmla="*/ 0 w 880"/>
                <a:gd name="T49" fmla="*/ 360 h 721"/>
                <a:gd name="T50" fmla="*/ 129 w 880"/>
                <a:gd name="T51" fmla="*/ 105 h 721"/>
                <a:gd name="T52" fmla="*/ 440 w 880"/>
                <a:gd name="T53" fmla="*/ 0 h 721"/>
                <a:gd name="T54" fmla="*/ 440 w 880"/>
                <a:gd name="T55" fmla="*/ 41 h 721"/>
                <a:gd name="T56" fmla="*/ 161 w 880"/>
                <a:gd name="T57" fmla="*/ 135 h 721"/>
                <a:gd name="T58" fmla="*/ 129 w 880"/>
                <a:gd name="T59" fmla="*/ 105 h 721"/>
                <a:gd name="T60" fmla="*/ 440 w 880"/>
                <a:gd name="T61" fmla="*/ 0 h 721"/>
                <a:gd name="T62" fmla="*/ 751 w 880"/>
                <a:gd name="T63" fmla="*/ 105 h 721"/>
                <a:gd name="T64" fmla="*/ 719 w 880"/>
                <a:gd name="T65" fmla="*/ 135 h 721"/>
                <a:gd name="T66" fmla="*/ 440 w 880"/>
                <a:gd name="T67" fmla="*/ 41 h 721"/>
                <a:gd name="T68" fmla="*/ 440 w 880"/>
                <a:gd name="T69" fmla="*/ 0 h 721"/>
                <a:gd name="T70" fmla="*/ 751 w 880"/>
                <a:gd name="T71" fmla="*/ 105 h 721"/>
                <a:gd name="T72" fmla="*/ 880 w 880"/>
                <a:gd name="T73" fmla="*/ 360 h 721"/>
                <a:gd name="T74" fmla="*/ 834 w 880"/>
                <a:gd name="T75" fmla="*/ 360 h 721"/>
                <a:gd name="T76" fmla="*/ 719 w 880"/>
                <a:gd name="T77" fmla="*/ 135 h 721"/>
                <a:gd name="T78" fmla="*/ 751 w 880"/>
                <a:gd name="T79"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0" h="721">
                  <a:moveTo>
                    <a:pt x="880" y="360"/>
                  </a:moveTo>
                  <a:cubicBezTo>
                    <a:pt x="880" y="460"/>
                    <a:pt x="831" y="550"/>
                    <a:pt x="751" y="616"/>
                  </a:cubicBezTo>
                  <a:lnTo>
                    <a:pt x="719" y="586"/>
                  </a:lnTo>
                  <a:cubicBezTo>
                    <a:pt x="790" y="528"/>
                    <a:pt x="834" y="448"/>
                    <a:pt x="834" y="360"/>
                  </a:cubicBezTo>
                  <a:lnTo>
                    <a:pt x="880" y="360"/>
                  </a:lnTo>
                  <a:close/>
                  <a:moveTo>
                    <a:pt x="751" y="616"/>
                  </a:moveTo>
                  <a:cubicBezTo>
                    <a:pt x="671" y="680"/>
                    <a:pt x="561" y="721"/>
                    <a:pt x="440" y="721"/>
                  </a:cubicBezTo>
                  <a:lnTo>
                    <a:pt x="440" y="680"/>
                  </a:lnTo>
                  <a:cubicBezTo>
                    <a:pt x="549" y="680"/>
                    <a:pt x="648" y="644"/>
                    <a:pt x="719" y="586"/>
                  </a:cubicBezTo>
                  <a:lnTo>
                    <a:pt x="751" y="616"/>
                  </a:lnTo>
                  <a:close/>
                  <a:moveTo>
                    <a:pt x="440" y="721"/>
                  </a:moveTo>
                  <a:cubicBezTo>
                    <a:pt x="319" y="721"/>
                    <a:pt x="209" y="680"/>
                    <a:pt x="130" y="616"/>
                  </a:cubicBezTo>
                  <a:lnTo>
                    <a:pt x="161" y="586"/>
                  </a:lnTo>
                  <a:cubicBezTo>
                    <a:pt x="232" y="644"/>
                    <a:pt x="331" y="680"/>
                    <a:pt x="440" y="680"/>
                  </a:cubicBezTo>
                  <a:lnTo>
                    <a:pt x="440" y="721"/>
                  </a:lnTo>
                  <a:close/>
                  <a:moveTo>
                    <a:pt x="130" y="616"/>
                  </a:moveTo>
                  <a:cubicBezTo>
                    <a:pt x="49" y="550"/>
                    <a:pt x="0" y="460"/>
                    <a:pt x="0" y="360"/>
                  </a:cubicBezTo>
                  <a:lnTo>
                    <a:pt x="46" y="360"/>
                  </a:lnTo>
                  <a:cubicBezTo>
                    <a:pt x="46" y="448"/>
                    <a:pt x="90" y="528"/>
                    <a:pt x="161" y="586"/>
                  </a:cubicBezTo>
                  <a:lnTo>
                    <a:pt x="130" y="616"/>
                  </a:lnTo>
                  <a:close/>
                  <a:moveTo>
                    <a:pt x="0" y="360"/>
                  </a:moveTo>
                  <a:cubicBezTo>
                    <a:pt x="0" y="260"/>
                    <a:pt x="49" y="170"/>
                    <a:pt x="129" y="105"/>
                  </a:cubicBezTo>
                  <a:lnTo>
                    <a:pt x="161" y="135"/>
                  </a:lnTo>
                  <a:cubicBezTo>
                    <a:pt x="90" y="192"/>
                    <a:pt x="46" y="272"/>
                    <a:pt x="46" y="360"/>
                  </a:cubicBezTo>
                  <a:lnTo>
                    <a:pt x="0" y="360"/>
                  </a:lnTo>
                  <a:close/>
                  <a:moveTo>
                    <a:pt x="129" y="105"/>
                  </a:moveTo>
                  <a:cubicBezTo>
                    <a:pt x="209" y="40"/>
                    <a:pt x="319" y="0"/>
                    <a:pt x="440" y="0"/>
                  </a:cubicBezTo>
                  <a:lnTo>
                    <a:pt x="440" y="41"/>
                  </a:lnTo>
                  <a:cubicBezTo>
                    <a:pt x="331" y="41"/>
                    <a:pt x="232" y="77"/>
                    <a:pt x="161" y="135"/>
                  </a:cubicBezTo>
                  <a:lnTo>
                    <a:pt x="129" y="105"/>
                  </a:lnTo>
                  <a:close/>
                  <a:moveTo>
                    <a:pt x="440" y="0"/>
                  </a:moveTo>
                  <a:cubicBezTo>
                    <a:pt x="561" y="0"/>
                    <a:pt x="671" y="40"/>
                    <a:pt x="751" y="105"/>
                  </a:cubicBezTo>
                  <a:lnTo>
                    <a:pt x="719" y="135"/>
                  </a:lnTo>
                  <a:cubicBezTo>
                    <a:pt x="648" y="77"/>
                    <a:pt x="549" y="41"/>
                    <a:pt x="440" y="41"/>
                  </a:cubicBezTo>
                  <a:lnTo>
                    <a:pt x="440" y="0"/>
                  </a:lnTo>
                  <a:close/>
                  <a:moveTo>
                    <a:pt x="751" y="105"/>
                  </a:moveTo>
                  <a:cubicBezTo>
                    <a:pt x="831" y="170"/>
                    <a:pt x="880" y="260"/>
                    <a:pt x="880" y="360"/>
                  </a:cubicBezTo>
                  <a:lnTo>
                    <a:pt x="834" y="360"/>
                  </a:lnTo>
                  <a:cubicBezTo>
                    <a:pt x="834" y="272"/>
                    <a:pt x="790" y="192"/>
                    <a:pt x="719" y="135"/>
                  </a:cubicBezTo>
                  <a:lnTo>
                    <a:pt x="751"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69"/>
            <p:cNvSpPr>
              <a:spLocks noChangeArrowheads="1"/>
            </p:cNvSpPr>
            <p:nvPr/>
          </p:nvSpPr>
          <p:spPr bwMode="auto">
            <a:xfrm>
              <a:off x="3561" y="2236"/>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71" name="Oval 170"/>
            <p:cNvSpPr>
              <a:spLocks noChangeArrowheads="1"/>
            </p:cNvSpPr>
            <p:nvPr/>
          </p:nvSpPr>
          <p:spPr bwMode="auto">
            <a:xfrm>
              <a:off x="3756" y="2433"/>
              <a:ext cx="193" cy="156"/>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71"/>
            <p:cNvSpPr>
              <a:spLocks noEditPoints="1"/>
            </p:cNvSpPr>
            <p:nvPr/>
          </p:nvSpPr>
          <p:spPr bwMode="auto">
            <a:xfrm>
              <a:off x="3751" y="2428"/>
              <a:ext cx="203" cy="166"/>
            </a:xfrm>
            <a:custGeom>
              <a:avLst/>
              <a:gdLst>
                <a:gd name="T0" fmla="*/ 880 w 880"/>
                <a:gd name="T1" fmla="*/ 360 h 721"/>
                <a:gd name="T2" fmla="*/ 750 w 880"/>
                <a:gd name="T3" fmla="*/ 616 h 721"/>
                <a:gd name="T4" fmla="*/ 719 w 880"/>
                <a:gd name="T5" fmla="*/ 586 h 721"/>
                <a:gd name="T6" fmla="*/ 834 w 880"/>
                <a:gd name="T7" fmla="*/ 360 h 721"/>
                <a:gd name="T8" fmla="*/ 880 w 880"/>
                <a:gd name="T9" fmla="*/ 360 h 721"/>
                <a:gd name="T10" fmla="*/ 750 w 880"/>
                <a:gd name="T11" fmla="*/ 616 h 721"/>
                <a:gd name="T12" fmla="*/ 440 w 880"/>
                <a:gd name="T13" fmla="*/ 721 h 721"/>
                <a:gd name="T14" fmla="*/ 440 w 880"/>
                <a:gd name="T15" fmla="*/ 680 h 721"/>
                <a:gd name="T16" fmla="*/ 719 w 880"/>
                <a:gd name="T17" fmla="*/ 586 h 721"/>
                <a:gd name="T18" fmla="*/ 750 w 880"/>
                <a:gd name="T19" fmla="*/ 616 h 721"/>
                <a:gd name="T20" fmla="*/ 440 w 880"/>
                <a:gd name="T21" fmla="*/ 721 h 721"/>
                <a:gd name="T22" fmla="*/ 129 w 880"/>
                <a:gd name="T23" fmla="*/ 616 h 721"/>
                <a:gd name="T24" fmla="*/ 161 w 880"/>
                <a:gd name="T25" fmla="*/ 586 h 721"/>
                <a:gd name="T26" fmla="*/ 440 w 880"/>
                <a:gd name="T27" fmla="*/ 680 h 721"/>
                <a:gd name="T28" fmla="*/ 440 w 880"/>
                <a:gd name="T29" fmla="*/ 721 h 721"/>
                <a:gd name="T30" fmla="*/ 129 w 880"/>
                <a:gd name="T31" fmla="*/ 616 h 721"/>
                <a:gd name="T32" fmla="*/ 0 w 880"/>
                <a:gd name="T33" fmla="*/ 360 h 721"/>
                <a:gd name="T34" fmla="*/ 46 w 880"/>
                <a:gd name="T35" fmla="*/ 360 h 721"/>
                <a:gd name="T36" fmla="*/ 161 w 880"/>
                <a:gd name="T37" fmla="*/ 586 h 721"/>
                <a:gd name="T38" fmla="*/ 129 w 880"/>
                <a:gd name="T39" fmla="*/ 616 h 721"/>
                <a:gd name="T40" fmla="*/ 0 w 880"/>
                <a:gd name="T41" fmla="*/ 360 h 721"/>
                <a:gd name="T42" fmla="*/ 129 w 880"/>
                <a:gd name="T43" fmla="*/ 105 h 721"/>
                <a:gd name="T44" fmla="*/ 161 w 880"/>
                <a:gd name="T45" fmla="*/ 135 h 721"/>
                <a:gd name="T46" fmla="*/ 46 w 880"/>
                <a:gd name="T47" fmla="*/ 360 h 721"/>
                <a:gd name="T48" fmla="*/ 0 w 880"/>
                <a:gd name="T49" fmla="*/ 360 h 721"/>
                <a:gd name="T50" fmla="*/ 129 w 880"/>
                <a:gd name="T51" fmla="*/ 105 h 721"/>
                <a:gd name="T52" fmla="*/ 440 w 880"/>
                <a:gd name="T53" fmla="*/ 0 h 721"/>
                <a:gd name="T54" fmla="*/ 440 w 880"/>
                <a:gd name="T55" fmla="*/ 41 h 721"/>
                <a:gd name="T56" fmla="*/ 161 w 880"/>
                <a:gd name="T57" fmla="*/ 135 h 721"/>
                <a:gd name="T58" fmla="*/ 129 w 880"/>
                <a:gd name="T59" fmla="*/ 105 h 721"/>
                <a:gd name="T60" fmla="*/ 440 w 880"/>
                <a:gd name="T61" fmla="*/ 0 h 721"/>
                <a:gd name="T62" fmla="*/ 750 w 880"/>
                <a:gd name="T63" fmla="*/ 105 h 721"/>
                <a:gd name="T64" fmla="*/ 719 w 880"/>
                <a:gd name="T65" fmla="*/ 135 h 721"/>
                <a:gd name="T66" fmla="*/ 440 w 880"/>
                <a:gd name="T67" fmla="*/ 41 h 721"/>
                <a:gd name="T68" fmla="*/ 440 w 880"/>
                <a:gd name="T69" fmla="*/ 0 h 721"/>
                <a:gd name="T70" fmla="*/ 750 w 880"/>
                <a:gd name="T71" fmla="*/ 105 h 721"/>
                <a:gd name="T72" fmla="*/ 880 w 880"/>
                <a:gd name="T73" fmla="*/ 360 h 721"/>
                <a:gd name="T74" fmla="*/ 834 w 880"/>
                <a:gd name="T75" fmla="*/ 360 h 721"/>
                <a:gd name="T76" fmla="*/ 719 w 880"/>
                <a:gd name="T77" fmla="*/ 135 h 721"/>
                <a:gd name="T78" fmla="*/ 750 w 880"/>
                <a:gd name="T79"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0" h="721">
                  <a:moveTo>
                    <a:pt x="880" y="360"/>
                  </a:moveTo>
                  <a:cubicBezTo>
                    <a:pt x="880" y="460"/>
                    <a:pt x="830" y="550"/>
                    <a:pt x="750" y="616"/>
                  </a:cubicBezTo>
                  <a:lnTo>
                    <a:pt x="719" y="586"/>
                  </a:lnTo>
                  <a:cubicBezTo>
                    <a:pt x="790" y="528"/>
                    <a:pt x="834" y="448"/>
                    <a:pt x="834" y="360"/>
                  </a:cubicBezTo>
                  <a:lnTo>
                    <a:pt x="880" y="360"/>
                  </a:lnTo>
                  <a:close/>
                  <a:moveTo>
                    <a:pt x="750" y="616"/>
                  </a:moveTo>
                  <a:cubicBezTo>
                    <a:pt x="671" y="681"/>
                    <a:pt x="561" y="721"/>
                    <a:pt x="440" y="721"/>
                  </a:cubicBezTo>
                  <a:lnTo>
                    <a:pt x="440" y="680"/>
                  </a:lnTo>
                  <a:cubicBezTo>
                    <a:pt x="549" y="680"/>
                    <a:pt x="648" y="644"/>
                    <a:pt x="719" y="586"/>
                  </a:cubicBezTo>
                  <a:lnTo>
                    <a:pt x="750" y="616"/>
                  </a:lnTo>
                  <a:close/>
                  <a:moveTo>
                    <a:pt x="440" y="721"/>
                  </a:moveTo>
                  <a:cubicBezTo>
                    <a:pt x="319" y="721"/>
                    <a:pt x="209" y="681"/>
                    <a:pt x="129" y="616"/>
                  </a:cubicBezTo>
                  <a:lnTo>
                    <a:pt x="161" y="586"/>
                  </a:lnTo>
                  <a:cubicBezTo>
                    <a:pt x="232" y="644"/>
                    <a:pt x="331" y="680"/>
                    <a:pt x="440" y="680"/>
                  </a:cubicBezTo>
                  <a:lnTo>
                    <a:pt x="440" y="721"/>
                  </a:lnTo>
                  <a:close/>
                  <a:moveTo>
                    <a:pt x="129" y="616"/>
                  </a:moveTo>
                  <a:cubicBezTo>
                    <a:pt x="49" y="550"/>
                    <a:pt x="0" y="460"/>
                    <a:pt x="0" y="360"/>
                  </a:cubicBezTo>
                  <a:lnTo>
                    <a:pt x="46" y="360"/>
                  </a:lnTo>
                  <a:cubicBezTo>
                    <a:pt x="46" y="448"/>
                    <a:pt x="90" y="528"/>
                    <a:pt x="161" y="586"/>
                  </a:cubicBezTo>
                  <a:lnTo>
                    <a:pt x="129" y="616"/>
                  </a:lnTo>
                  <a:close/>
                  <a:moveTo>
                    <a:pt x="0" y="360"/>
                  </a:moveTo>
                  <a:cubicBezTo>
                    <a:pt x="0" y="261"/>
                    <a:pt x="49" y="170"/>
                    <a:pt x="129" y="105"/>
                  </a:cubicBezTo>
                  <a:lnTo>
                    <a:pt x="161" y="135"/>
                  </a:lnTo>
                  <a:cubicBezTo>
                    <a:pt x="90" y="193"/>
                    <a:pt x="46" y="272"/>
                    <a:pt x="46" y="360"/>
                  </a:cubicBezTo>
                  <a:lnTo>
                    <a:pt x="0" y="360"/>
                  </a:lnTo>
                  <a:close/>
                  <a:moveTo>
                    <a:pt x="129" y="105"/>
                  </a:moveTo>
                  <a:cubicBezTo>
                    <a:pt x="209" y="40"/>
                    <a:pt x="319" y="0"/>
                    <a:pt x="440" y="0"/>
                  </a:cubicBezTo>
                  <a:lnTo>
                    <a:pt x="440" y="41"/>
                  </a:lnTo>
                  <a:cubicBezTo>
                    <a:pt x="331" y="41"/>
                    <a:pt x="232" y="77"/>
                    <a:pt x="161" y="135"/>
                  </a:cubicBezTo>
                  <a:lnTo>
                    <a:pt x="129" y="105"/>
                  </a:lnTo>
                  <a:close/>
                  <a:moveTo>
                    <a:pt x="440" y="0"/>
                  </a:moveTo>
                  <a:cubicBezTo>
                    <a:pt x="561" y="0"/>
                    <a:pt x="671" y="40"/>
                    <a:pt x="750" y="105"/>
                  </a:cubicBezTo>
                  <a:lnTo>
                    <a:pt x="719" y="135"/>
                  </a:lnTo>
                  <a:cubicBezTo>
                    <a:pt x="648" y="77"/>
                    <a:pt x="549" y="41"/>
                    <a:pt x="440" y="41"/>
                  </a:cubicBezTo>
                  <a:lnTo>
                    <a:pt x="440" y="0"/>
                  </a:lnTo>
                  <a:close/>
                  <a:moveTo>
                    <a:pt x="750" y="105"/>
                  </a:moveTo>
                  <a:cubicBezTo>
                    <a:pt x="830" y="170"/>
                    <a:pt x="880" y="261"/>
                    <a:pt x="880" y="360"/>
                  </a:cubicBezTo>
                  <a:lnTo>
                    <a:pt x="834" y="360"/>
                  </a:lnTo>
                  <a:cubicBezTo>
                    <a:pt x="834" y="272"/>
                    <a:pt x="790" y="193"/>
                    <a:pt x="719" y="135"/>
                  </a:cubicBezTo>
                  <a:lnTo>
                    <a:pt x="750"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2"/>
            <p:cNvSpPr>
              <a:spLocks noChangeArrowheads="1"/>
            </p:cNvSpPr>
            <p:nvPr/>
          </p:nvSpPr>
          <p:spPr bwMode="auto">
            <a:xfrm>
              <a:off x="3816" y="2464"/>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74" name="Oval 173"/>
            <p:cNvSpPr>
              <a:spLocks noChangeArrowheads="1"/>
            </p:cNvSpPr>
            <p:nvPr/>
          </p:nvSpPr>
          <p:spPr bwMode="auto">
            <a:xfrm>
              <a:off x="3998" y="2663"/>
              <a:ext cx="193"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74"/>
            <p:cNvSpPr>
              <a:spLocks noEditPoints="1"/>
            </p:cNvSpPr>
            <p:nvPr/>
          </p:nvSpPr>
          <p:spPr bwMode="auto">
            <a:xfrm>
              <a:off x="3993" y="2659"/>
              <a:ext cx="203" cy="166"/>
            </a:xfrm>
            <a:custGeom>
              <a:avLst/>
              <a:gdLst>
                <a:gd name="T0" fmla="*/ 881 w 881"/>
                <a:gd name="T1" fmla="*/ 360 h 721"/>
                <a:gd name="T2" fmla="*/ 751 w 881"/>
                <a:gd name="T3" fmla="*/ 616 h 721"/>
                <a:gd name="T4" fmla="*/ 720 w 881"/>
                <a:gd name="T5" fmla="*/ 586 h 721"/>
                <a:gd name="T6" fmla="*/ 834 w 881"/>
                <a:gd name="T7" fmla="*/ 360 h 721"/>
                <a:gd name="T8" fmla="*/ 881 w 881"/>
                <a:gd name="T9" fmla="*/ 360 h 721"/>
                <a:gd name="T10" fmla="*/ 751 w 881"/>
                <a:gd name="T11" fmla="*/ 616 h 721"/>
                <a:gd name="T12" fmla="*/ 441 w 881"/>
                <a:gd name="T13" fmla="*/ 721 h 721"/>
                <a:gd name="T14" fmla="*/ 441 w 881"/>
                <a:gd name="T15" fmla="*/ 680 h 721"/>
                <a:gd name="T16" fmla="*/ 720 w 881"/>
                <a:gd name="T17" fmla="*/ 586 h 721"/>
                <a:gd name="T18" fmla="*/ 751 w 881"/>
                <a:gd name="T19" fmla="*/ 616 h 721"/>
                <a:gd name="T20" fmla="*/ 441 w 881"/>
                <a:gd name="T21" fmla="*/ 721 h 721"/>
                <a:gd name="T22" fmla="*/ 130 w 881"/>
                <a:gd name="T23" fmla="*/ 616 h 721"/>
                <a:gd name="T24" fmla="*/ 161 w 881"/>
                <a:gd name="T25" fmla="*/ 586 h 721"/>
                <a:gd name="T26" fmla="*/ 441 w 881"/>
                <a:gd name="T27" fmla="*/ 680 h 721"/>
                <a:gd name="T28" fmla="*/ 441 w 881"/>
                <a:gd name="T29" fmla="*/ 721 h 721"/>
                <a:gd name="T30" fmla="*/ 130 w 881"/>
                <a:gd name="T31" fmla="*/ 616 h 721"/>
                <a:gd name="T32" fmla="*/ 0 w 881"/>
                <a:gd name="T33" fmla="*/ 360 h 721"/>
                <a:gd name="T34" fmla="*/ 47 w 881"/>
                <a:gd name="T35" fmla="*/ 360 h 721"/>
                <a:gd name="T36" fmla="*/ 161 w 881"/>
                <a:gd name="T37" fmla="*/ 586 h 721"/>
                <a:gd name="T38" fmla="*/ 130 w 881"/>
                <a:gd name="T39" fmla="*/ 616 h 721"/>
                <a:gd name="T40" fmla="*/ 0 w 881"/>
                <a:gd name="T41" fmla="*/ 360 h 721"/>
                <a:gd name="T42" fmla="*/ 130 w 881"/>
                <a:gd name="T43" fmla="*/ 105 h 721"/>
                <a:gd name="T44" fmla="*/ 161 w 881"/>
                <a:gd name="T45" fmla="*/ 135 h 721"/>
                <a:gd name="T46" fmla="*/ 47 w 881"/>
                <a:gd name="T47" fmla="*/ 360 h 721"/>
                <a:gd name="T48" fmla="*/ 0 w 881"/>
                <a:gd name="T49" fmla="*/ 360 h 721"/>
                <a:gd name="T50" fmla="*/ 130 w 881"/>
                <a:gd name="T51" fmla="*/ 105 h 721"/>
                <a:gd name="T52" fmla="*/ 441 w 881"/>
                <a:gd name="T53" fmla="*/ 0 h 721"/>
                <a:gd name="T54" fmla="*/ 441 w 881"/>
                <a:gd name="T55" fmla="*/ 41 h 721"/>
                <a:gd name="T56" fmla="*/ 161 w 881"/>
                <a:gd name="T57" fmla="*/ 135 h 721"/>
                <a:gd name="T58" fmla="*/ 130 w 881"/>
                <a:gd name="T59" fmla="*/ 105 h 721"/>
                <a:gd name="T60" fmla="*/ 441 w 881"/>
                <a:gd name="T61" fmla="*/ 0 h 721"/>
                <a:gd name="T62" fmla="*/ 751 w 881"/>
                <a:gd name="T63" fmla="*/ 105 h 721"/>
                <a:gd name="T64" fmla="*/ 720 w 881"/>
                <a:gd name="T65" fmla="*/ 135 h 721"/>
                <a:gd name="T66" fmla="*/ 441 w 881"/>
                <a:gd name="T67" fmla="*/ 41 h 721"/>
                <a:gd name="T68" fmla="*/ 441 w 881"/>
                <a:gd name="T69" fmla="*/ 0 h 721"/>
                <a:gd name="T70" fmla="*/ 751 w 881"/>
                <a:gd name="T71" fmla="*/ 105 h 721"/>
                <a:gd name="T72" fmla="*/ 881 w 881"/>
                <a:gd name="T73" fmla="*/ 360 h 721"/>
                <a:gd name="T74" fmla="*/ 834 w 881"/>
                <a:gd name="T75" fmla="*/ 360 h 721"/>
                <a:gd name="T76" fmla="*/ 720 w 881"/>
                <a:gd name="T77" fmla="*/ 135 h 721"/>
                <a:gd name="T78" fmla="*/ 751 w 881"/>
                <a:gd name="T79"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1" h="721">
                  <a:moveTo>
                    <a:pt x="881" y="360"/>
                  </a:moveTo>
                  <a:cubicBezTo>
                    <a:pt x="881" y="460"/>
                    <a:pt x="831" y="550"/>
                    <a:pt x="751" y="616"/>
                  </a:cubicBezTo>
                  <a:lnTo>
                    <a:pt x="720" y="586"/>
                  </a:lnTo>
                  <a:cubicBezTo>
                    <a:pt x="791" y="528"/>
                    <a:pt x="834" y="448"/>
                    <a:pt x="834" y="360"/>
                  </a:cubicBezTo>
                  <a:lnTo>
                    <a:pt x="881" y="360"/>
                  </a:lnTo>
                  <a:close/>
                  <a:moveTo>
                    <a:pt x="751" y="616"/>
                  </a:moveTo>
                  <a:cubicBezTo>
                    <a:pt x="672" y="681"/>
                    <a:pt x="562" y="721"/>
                    <a:pt x="441" y="721"/>
                  </a:cubicBezTo>
                  <a:lnTo>
                    <a:pt x="441" y="680"/>
                  </a:lnTo>
                  <a:cubicBezTo>
                    <a:pt x="550" y="680"/>
                    <a:pt x="649" y="644"/>
                    <a:pt x="720" y="586"/>
                  </a:cubicBezTo>
                  <a:lnTo>
                    <a:pt x="751" y="616"/>
                  </a:lnTo>
                  <a:close/>
                  <a:moveTo>
                    <a:pt x="441" y="721"/>
                  </a:moveTo>
                  <a:cubicBezTo>
                    <a:pt x="320" y="721"/>
                    <a:pt x="210" y="681"/>
                    <a:pt x="130" y="616"/>
                  </a:cubicBezTo>
                  <a:lnTo>
                    <a:pt x="161" y="586"/>
                  </a:lnTo>
                  <a:cubicBezTo>
                    <a:pt x="233" y="644"/>
                    <a:pt x="331" y="680"/>
                    <a:pt x="441" y="680"/>
                  </a:cubicBezTo>
                  <a:lnTo>
                    <a:pt x="441" y="721"/>
                  </a:lnTo>
                  <a:close/>
                  <a:moveTo>
                    <a:pt x="130" y="616"/>
                  </a:moveTo>
                  <a:cubicBezTo>
                    <a:pt x="50" y="550"/>
                    <a:pt x="0" y="460"/>
                    <a:pt x="0" y="360"/>
                  </a:cubicBezTo>
                  <a:lnTo>
                    <a:pt x="47" y="360"/>
                  </a:lnTo>
                  <a:cubicBezTo>
                    <a:pt x="47" y="448"/>
                    <a:pt x="91" y="528"/>
                    <a:pt x="161" y="586"/>
                  </a:cubicBezTo>
                  <a:lnTo>
                    <a:pt x="130" y="616"/>
                  </a:lnTo>
                  <a:close/>
                  <a:moveTo>
                    <a:pt x="0" y="360"/>
                  </a:moveTo>
                  <a:cubicBezTo>
                    <a:pt x="0" y="261"/>
                    <a:pt x="50" y="170"/>
                    <a:pt x="130" y="105"/>
                  </a:cubicBezTo>
                  <a:lnTo>
                    <a:pt x="161" y="135"/>
                  </a:lnTo>
                  <a:cubicBezTo>
                    <a:pt x="91" y="193"/>
                    <a:pt x="47" y="272"/>
                    <a:pt x="47" y="360"/>
                  </a:cubicBezTo>
                  <a:lnTo>
                    <a:pt x="0" y="360"/>
                  </a:lnTo>
                  <a:close/>
                  <a:moveTo>
                    <a:pt x="130" y="105"/>
                  </a:moveTo>
                  <a:cubicBezTo>
                    <a:pt x="210" y="40"/>
                    <a:pt x="320" y="0"/>
                    <a:pt x="441" y="0"/>
                  </a:cubicBezTo>
                  <a:lnTo>
                    <a:pt x="441" y="41"/>
                  </a:lnTo>
                  <a:cubicBezTo>
                    <a:pt x="331" y="41"/>
                    <a:pt x="233" y="77"/>
                    <a:pt x="161" y="135"/>
                  </a:cubicBezTo>
                  <a:lnTo>
                    <a:pt x="130" y="105"/>
                  </a:lnTo>
                  <a:close/>
                  <a:moveTo>
                    <a:pt x="441" y="0"/>
                  </a:moveTo>
                  <a:cubicBezTo>
                    <a:pt x="562" y="0"/>
                    <a:pt x="672" y="40"/>
                    <a:pt x="751" y="105"/>
                  </a:cubicBezTo>
                  <a:lnTo>
                    <a:pt x="720" y="135"/>
                  </a:lnTo>
                  <a:cubicBezTo>
                    <a:pt x="649" y="77"/>
                    <a:pt x="550" y="41"/>
                    <a:pt x="441" y="41"/>
                  </a:cubicBezTo>
                  <a:lnTo>
                    <a:pt x="441" y="0"/>
                  </a:lnTo>
                  <a:close/>
                  <a:moveTo>
                    <a:pt x="751" y="105"/>
                  </a:moveTo>
                  <a:cubicBezTo>
                    <a:pt x="831" y="170"/>
                    <a:pt x="881" y="261"/>
                    <a:pt x="881" y="360"/>
                  </a:cubicBezTo>
                  <a:lnTo>
                    <a:pt x="834" y="360"/>
                  </a:lnTo>
                  <a:cubicBezTo>
                    <a:pt x="834" y="272"/>
                    <a:pt x="791" y="193"/>
                    <a:pt x="720" y="135"/>
                  </a:cubicBezTo>
                  <a:lnTo>
                    <a:pt x="751"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4061" y="2697"/>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77" name="Rectangle 176"/>
            <p:cNvSpPr>
              <a:spLocks noChangeArrowheads="1"/>
            </p:cNvSpPr>
            <p:nvPr/>
          </p:nvSpPr>
          <p:spPr bwMode="auto">
            <a:xfrm>
              <a:off x="4234" y="2850"/>
              <a:ext cx="253"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Rectangle 177"/>
            <p:cNvSpPr>
              <a:spLocks noChangeArrowheads="1"/>
            </p:cNvSpPr>
            <p:nvPr/>
          </p:nvSpPr>
          <p:spPr bwMode="auto">
            <a:xfrm>
              <a:off x="4488" y="2850"/>
              <a:ext cx="254"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Rectangle 178"/>
            <p:cNvSpPr>
              <a:spLocks noChangeArrowheads="1"/>
            </p:cNvSpPr>
            <p:nvPr/>
          </p:nvSpPr>
          <p:spPr bwMode="auto">
            <a:xfrm>
              <a:off x="4742" y="2850"/>
              <a:ext cx="253"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Rectangle 179"/>
            <p:cNvSpPr>
              <a:spLocks noChangeArrowheads="1"/>
            </p:cNvSpPr>
            <p:nvPr/>
          </p:nvSpPr>
          <p:spPr bwMode="auto">
            <a:xfrm>
              <a:off x="4996" y="2850"/>
              <a:ext cx="254"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Rectangle 180"/>
            <p:cNvSpPr>
              <a:spLocks noChangeArrowheads="1"/>
            </p:cNvSpPr>
            <p:nvPr/>
          </p:nvSpPr>
          <p:spPr bwMode="auto">
            <a:xfrm>
              <a:off x="5250" y="2850"/>
              <a:ext cx="253"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2" name="Rectangle 181"/>
            <p:cNvSpPr>
              <a:spLocks noChangeArrowheads="1"/>
            </p:cNvSpPr>
            <p:nvPr/>
          </p:nvSpPr>
          <p:spPr bwMode="auto">
            <a:xfrm>
              <a:off x="4486" y="3077"/>
              <a:ext cx="253"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 name="Rectangle 182"/>
            <p:cNvSpPr>
              <a:spLocks noChangeArrowheads="1"/>
            </p:cNvSpPr>
            <p:nvPr/>
          </p:nvSpPr>
          <p:spPr bwMode="auto">
            <a:xfrm>
              <a:off x="4741" y="3077"/>
              <a:ext cx="253"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 name="Rectangle 183"/>
            <p:cNvSpPr>
              <a:spLocks noChangeArrowheads="1"/>
            </p:cNvSpPr>
            <p:nvPr/>
          </p:nvSpPr>
          <p:spPr bwMode="auto">
            <a:xfrm>
              <a:off x="4994" y="3077"/>
              <a:ext cx="253"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5" name="Rectangle 184"/>
            <p:cNvSpPr>
              <a:spLocks noChangeArrowheads="1"/>
            </p:cNvSpPr>
            <p:nvPr/>
          </p:nvSpPr>
          <p:spPr bwMode="auto">
            <a:xfrm>
              <a:off x="5249" y="3077"/>
              <a:ext cx="253"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6" name="Rectangle 185"/>
            <p:cNvSpPr>
              <a:spLocks noChangeArrowheads="1"/>
            </p:cNvSpPr>
            <p:nvPr/>
          </p:nvSpPr>
          <p:spPr bwMode="auto">
            <a:xfrm>
              <a:off x="5502" y="3077"/>
              <a:ext cx="254" cy="228"/>
            </a:xfrm>
            <a:prstGeom prst="rect">
              <a:avLst/>
            </a:prstGeom>
            <a:solidFill>
              <a:srgbClr val="67BE97"/>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 name="Oval 186"/>
            <p:cNvSpPr>
              <a:spLocks noChangeArrowheads="1"/>
            </p:cNvSpPr>
            <p:nvPr/>
          </p:nvSpPr>
          <p:spPr bwMode="auto">
            <a:xfrm>
              <a:off x="4268" y="2886"/>
              <a:ext cx="192"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87"/>
            <p:cNvSpPr>
              <a:spLocks noEditPoints="1"/>
            </p:cNvSpPr>
            <p:nvPr/>
          </p:nvSpPr>
          <p:spPr bwMode="auto">
            <a:xfrm>
              <a:off x="4262" y="2881"/>
              <a:ext cx="204" cy="166"/>
            </a:xfrm>
            <a:custGeom>
              <a:avLst/>
              <a:gdLst>
                <a:gd name="T0" fmla="*/ 880 w 880"/>
                <a:gd name="T1" fmla="*/ 361 h 721"/>
                <a:gd name="T2" fmla="*/ 751 w 880"/>
                <a:gd name="T3" fmla="*/ 616 h 721"/>
                <a:gd name="T4" fmla="*/ 719 w 880"/>
                <a:gd name="T5" fmla="*/ 586 h 721"/>
                <a:gd name="T6" fmla="*/ 834 w 880"/>
                <a:gd name="T7" fmla="*/ 361 h 721"/>
                <a:gd name="T8" fmla="*/ 880 w 880"/>
                <a:gd name="T9" fmla="*/ 361 h 721"/>
                <a:gd name="T10" fmla="*/ 751 w 880"/>
                <a:gd name="T11" fmla="*/ 616 h 721"/>
                <a:gd name="T12" fmla="*/ 440 w 880"/>
                <a:gd name="T13" fmla="*/ 721 h 721"/>
                <a:gd name="T14" fmla="*/ 440 w 880"/>
                <a:gd name="T15" fmla="*/ 680 h 721"/>
                <a:gd name="T16" fmla="*/ 719 w 880"/>
                <a:gd name="T17" fmla="*/ 586 h 721"/>
                <a:gd name="T18" fmla="*/ 751 w 880"/>
                <a:gd name="T19" fmla="*/ 616 h 721"/>
                <a:gd name="T20" fmla="*/ 440 w 880"/>
                <a:gd name="T21" fmla="*/ 721 h 721"/>
                <a:gd name="T22" fmla="*/ 130 w 880"/>
                <a:gd name="T23" fmla="*/ 616 h 721"/>
                <a:gd name="T24" fmla="*/ 161 w 880"/>
                <a:gd name="T25" fmla="*/ 586 h 721"/>
                <a:gd name="T26" fmla="*/ 440 w 880"/>
                <a:gd name="T27" fmla="*/ 680 h 721"/>
                <a:gd name="T28" fmla="*/ 440 w 880"/>
                <a:gd name="T29" fmla="*/ 721 h 721"/>
                <a:gd name="T30" fmla="*/ 130 w 880"/>
                <a:gd name="T31" fmla="*/ 616 h 721"/>
                <a:gd name="T32" fmla="*/ 0 w 880"/>
                <a:gd name="T33" fmla="*/ 361 h 721"/>
                <a:gd name="T34" fmla="*/ 46 w 880"/>
                <a:gd name="T35" fmla="*/ 361 h 721"/>
                <a:gd name="T36" fmla="*/ 161 w 880"/>
                <a:gd name="T37" fmla="*/ 586 h 721"/>
                <a:gd name="T38" fmla="*/ 130 w 880"/>
                <a:gd name="T39" fmla="*/ 616 h 721"/>
                <a:gd name="T40" fmla="*/ 0 w 880"/>
                <a:gd name="T41" fmla="*/ 361 h 721"/>
                <a:gd name="T42" fmla="*/ 130 w 880"/>
                <a:gd name="T43" fmla="*/ 105 h 721"/>
                <a:gd name="T44" fmla="*/ 161 w 880"/>
                <a:gd name="T45" fmla="*/ 135 h 721"/>
                <a:gd name="T46" fmla="*/ 46 w 880"/>
                <a:gd name="T47" fmla="*/ 361 h 721"/>
                <a:gd name="T48" fmla="*/ 0 w 880"/>
                <a:gd name="T49" fmla="*/ 361 h 721"/>
                <a:gd name="T50" fmla="*/ 130 w 880"/>
                <a:gd name="T51" fmla="*/ 105 h 721"/>
                <a:gd name="T52" fmla="*/ 440 w 880"/>
                <a:gd name="T53" fmla="*/ 0 h 721"/>
                <a:gd name="T54" fmla="*/ 440 w 880"/>
                <a:gd name="T55" fmla="*/ 41 h 721"/>
                <a:gd name="T56" fmla="*/ 161 w 880"/>
                <a:gd name="T57" fmla="*/ 135 h 721"/>
                <a:gd name="T58" fmla="*/ 130 w 880"/>
                <a:gd name="T59" fmla="*/ 105 h 721"/>
                <a:gd name="T60" fmla="*/ 440 w 880"/>
                <a:gd name="T61" fmla="*/ 0 h 721"/>
                <a:gd name="T62" fmla="*/ 751 w 880"/>
                <a:gd name="T63" fmla="*/ 105 h 721"/>
                <a:gd name="T64" fmla="*/ 719 w 880"/>
                <a:gd name="T65" fmla="*/ 135 h 721"/>
                <a:gd name="T66" fmla="*/ 440 w 880"/>
                <a:gd name="T67" fmla="*/ 41 h 721"/>
                <a:gd name="T68" fmla="*/ 440 w 880"/>
                <a:gd name="T69" fmla="*/ 0 h 721"/>
                <a:gd name="T70" fmla="*/ 751 w 880"/>
                <a:gd name="T71" fmla="*/ 105 h 721"/>
                <a:gd name="T72" fmla="*/ 880 w 880"/>
                <a:gd name="T73" fmla="*/ 361 h 721"/>
                <a:gd name="T74" fmla="*/ 834 w 880"/>
                <a:gd name="T75" fmla="*/ 361 h 721"/>
                <a:gd name="T76" fmla="*/ 719 w 880"/>
                <a:gd name="T77" fmla="*/ 135 h 721"/>
                <a:gd name="T78" fmla="*/ 751 w 880"/>
                <a:gd name="T79"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0" h="721">
                  <a:moveTo>
                    <a:pt x="880" y="361"/>
                  </a:moveTo>
                  <a:cubicBezTo>
                    <a:pt x="880" y="460"/>
                    <a:pt x="831" y="551"/>
                    <a:pt x="751" y="616"/>
                  </a:cubicBezTo>
                  <a:lnTo>
                    <a:pt x="719" y="586"/>
                  </a:lnTo>
                  <a:cubicBezTo>
                    <a:pt x="790" y="528"/>
                    <a:pt x="834" y="449"/>
                    <a:pt x="834" y="361"/>
                  </a:cubicBezTo>
                  <a:lnTo>
                    <a:pt x="880" y="361"/>
                  </a:lnTo>
                  <a:close/>
                  <a:moveTo>
                    <a:pt x="751" y="616"/>
                  </a:moveTo>
                  <a:cubicBezTo>
                    <a:pt x="671" y="681"/>
                    <a:pt x="561" y="721"/>
                    <a:pt x="440" y="721"/>
                  </a:cubicBezTo>
                  <a:lnTo>
                    <a:pt x="440" y="680"/>
                  </a:lnTo>
                  <a:cubicBezTo>
                    <a:pt x="549" y="680"/>
                    <a:pt x="648" y="644"/>
                    <a:pt x="719" y="586"/>
                  </a:cubicBezTo>
                  <a:lnTo>
                    <a:pt x="751" y="616"/>
                  </a:lnTo>
                  <a:close/>
                  <a:moveTo>
                    <a:pt x="440" y="721"/>
                  </a:moveTo>
                  <a:cubicBezTo>
                    <a:pt x="319" y="721"/>
                    <a:pt x="209" y="681"/>
                    <a:pt x="130" y="616"/>
                  </a:cubicBezTo>
                  <a:lnTo>
                    <a:pt x="161" y="586"/>
                  </a:lnTo>
                  <a:cubicBezTo>
                    <a:pt x="232" y="644"/>
                    <a:pt x="331" y="680"/>
                    <a:pt x="440" y="680"/>
                  </a:cubicBezTo>
                  <a:lnTo>
                    <a:pt x="440" y="721"/>
                  </a:lnTo>
                  <a:close/>
                  <a:moveTo>
                    <a:pt x="130" y="616"/>
                  </a:moveTo>
                  <a:cubicBezTo>
                    <a:pt x="50" y="551"/>
                    <a:pt x="0" y="460"/>
                    <a:pt x="0" y="361"/>
                  </a:cubicBezTo>
                  <a:lnTo>
                    <a:pt x="46" y="361"/>
                  </a:lnTo>
                  <a:cubicBezTo>
                    <a:pt x="46" y="449"/>
                    <a:pt x="90" y="528"/>
                    <a:pt x="161" y="586"/>
                  </a:cubicBezTo>
                  <a:lnTo>
                    <a:pt x="130" y="616"/>
                  </a:lnTo>
                  <a:close/>
                  <a:moveTo>
                    <a:pt x="0" y="361"/>
                  </a:moveTo>
                  <a:cubicBezTo>
                    <a:pt x="0" y="261"/>
                    <a:pt x="50" y="171"/>
                    <a:pt x="130" y="105"/>
                  </a:cubicBezTo>
                  <a:lnTo>
                    <a:pt x="161" y="135"/>
                  </a:lnTo>
                  <a:cubicBezTo>
                    <a:pt x="90" y="193"/>
                    <a:pt x="46" y="273"/>
                    <a:pt x="46" y="361"/>
                  </a:cubicBezTo>
                  <a:lnTo>
                    <a:pt x="0" y="361"/>
                  </a:lnTo>
                  <a:close/>
                  <a:moveTo>
                    <a:pt x="130" y="105"/>
                  </a:moveTo>
                  <a:cubicBezTo>
                    <a:pt x="209" y="40"/>
                    <a:pt x="319" y="0"/>
                    <a:pt x="440" y="0"/>
                  </a:cubicBezTo>
                  <a:lnTo>
                    <a:pt x="440" y="41"/>
                  </a:lnTo>
                  <a:cubicBezTo>
                    <a:pt x="331" y="41"/>
                    <a:pt x="232" y="77"/>
                    <a:pt x="161" y="135"/>
                  </a:cubicBezTo>
                  <a:lnTo>
                    <a:pt x="130" y="105"/>
                  </a:lnTo>
                  <a:close/>
                  <a:moveTo>
                    <a:pt x="440" y="0"/>
                  </a:moveTo>
                  <a:cubicBezTo>
                    <a:pt x="561" y="0"/>
                    <a:pt x="671" y="40"/>
                    <a:pt x="751" y="105"/>
                  </a:cubicBezTo>
                  <a:lnTo>
                    <a:pt x="719" y="135"/>
                  </a:lnTo>
                  <a:cubicBezTo>
                    <a:pt x="648" y="77"/>
                    <a:pt x="549" y="41"/>
                    <a:pt x="440" y="41"/>
                  </a:cubicBezTo>
                  <a:lnTo>
                    <a:pt x="440" y="0"/>
                  </a:lnTo>
                  <a:close/>
                  <a:moveTo>
                    <a:pt x="751" y="105"/>
                  </a:moveTo>
                  <a:cubicBezTo>
                    <a:pt x="831" y="171"/>
                    <a:pt x="880" y="261"/>
                    <a:pt x="880" y="361"/>
                  </a:cubicBezTo>
                  <a:lnTo>
                    <a:pt x="834" y="361"/>
                  </a:lnTo>
                  <a:cubicBezTo>
                    <a:pt x="834" y="273"/>
                    <a:pt x="790" y="193"/>
                    <a:pt x="719" y="135"/>
                  </a:cubicBezTo>
                  <a:lnTo>
                    <a:pt x="751"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88"/>
            <p:cNvSpPr>
              <a:spLocks noChangeArrowheads="1"/>
            </p:cNvSpPr>
            <p:nvPr/>
          </p:nvSpPr>
          <p:spPr bwMode="auto">
            <a:xfrm>
              <a:off x="4332" y="2920"/>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90" name="Oval 189"/>
            <p:cNvSpPr>
              <a:spLocks noChangeArrowheads="1"/>
            </p:cNvSpPr>
            <p:nvPr/>
          </p:nvSpPr>
          <p:spPr bwMode="auto">
            <a:xfrm>
              <a:off x="4510" y="3117"/>
              <a:ext cx="193" cy="156"/>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90"/>
            <p:cNvSpPr>
              <a:spLocks noEditPoints="1"/>
            </p:cNvSpPr>
            <p:nvPr/>
          </p:nvSpPr>
          <p:spPr bwMode="auto">
            <a:xfrm>
              <a:off x="4505" y="3112"/>
              <a:ext cx="203" cy="166"/>
            </a:xfrm>
            <a:custGeom>
              <a:avLst/>
              <a:gdLst>
                <a:gd name="T0" fmla="*/ 880 w 880"/>
                <a:gd name="T1" fmla="*/ 361 h 721"/>
                <a:gd name="T2" fmla="*/ 751 w 880"/>
                <a:gd name="T3" fmla="*/ 616 h 721"/>
                <a:gd name="T4" fmla="*/ 719 w 880"/>
                <a:gd name="T5" fmla="*/ 586 h 721"/>
                <a:gd name="T6" fmla="*/ 834 w 880"/>
                <a:gd name="T7" fmla="*/ 361 h 721"/>
                <a:gd name="T8" fmla="*/ 880 w 880"/>
                <a:gd name="T9" fmla="*/ 361 h 721"/>
                <a:gd name="T10" fmla="*/ 751 w 880"/>
                <a:gd name="T11" fmla="*/ 616 h 721"/>
                <a:gd name="T12" fmla="*/ 440 w 880"/>
                <a:gd name="T13" fmla="*/ 721 h 721"/>
                <a:gd name="T14" fmla="*/ 440 w 880"/>
                <a:gd name="T15" fmla="*/ 680 h 721"/>
                <a:gd name="T16" fmla="*/ 719 w 880"/>
                <a:gd name="T17" fmla="*/ 586 h 721"/>
                <a:gd name="T18" fmla="*/ 751 w 880"/>
                <a:gd name="T19" fmla="*/ 616 h 721"/>
                <a:gd name="T20" fmla="*/ 440 w 880"/>
                <a:gd name="T21" fmla="*/ 721 h 721"/>
                <a:gd name="T22" fmla="*/ 130 w 880"/>
                <a:gd name="T23" fmla="*/ 616 h 721"/>
                <a:gd name="T24" fmla="*/ 161 w 880"/>
                <a:gd name="T25" fmla="*/ 586 h 721"/>
                <a:gd name="T26" fmla="*/ 440 w 880"/>
                <a:gd name="T27" fmla="*/ 680 h 721"/>
                <a:gd name="T28" fmla="*/ 440 w 880"/>
                <a:gd name="T29" fmla="*/ 721 h 721"/>
                <a:gd name="T30" fmla="*/ 130 w 880"/>
                <a:gd name="T31" fmla="*/ 616 h 721"/>
                <a:gd name="T32" fmla="*/ 0 w 880"/>
                <a:gd name="T33" fmla="*/ 361 h 721"/>
                <a:gd name="T34" fmla="*/ 46 w 880"/>
                <a:gd name="T35" fmla="*/ 361 h 721"/>
                <a:gd name="T36" fmla="*/ 161 w 880"/>
                <a:gd name="T37" fmla="*/ 586 h 721"/>
                <a:gd name="T38" fmla="*/ 130 w 880"/>
                <a:gd name="T39" fmla="*/ 616 h 721"/>
                <a:gd name="T40" fmla="*/ 0 w 880"/>
                <a:gd name="T41" fmla="*/ 361 h 721"/>
                <a:gd name="T42" fmla="*/ 130 w 880"/>
                <a:gd name="T43" fmla="*/ 105 h 721"/>
                <a:gd name="T44" fmla="*/ 161 w 880"/>
                <a:gd name="T45" fmla="*/ 135 h 721"/>
                <a:gd name="T46" fmla="*/ 46 w 880"/>
                <a:gd name="T47" fmla="*/ 361 h 721"/>
                <a:gd name="T48" fmla="*/ 0 w 880"/>
                <a:gd name="T49" fmla="*/ 361 h 721"/>
                <a:gd name="T50" fmla="*/ 130 w 880"/>
                <a:gd name="T51" fmla="*/ 105 h 721"/>
                <a:gd name="T52" fmla="*/ 440 w 880"/>
                <a:gd name="T53" fmla="*/ 0 h 721"/>
                <a:gd name="T54" fmla="*/ 440 w 880"/>
                <a:gd name="T55" fmla="*/ 41 h 721"/>
                <a:gd name="T56" fmla="*/ 161 w 880"/>
                <a:gd name="T57" fmla="*/ 135 h 721"/>
                <a:gd name="T58" fmla="*/ 130 w 880"/>
                <a:gd name="T59" fmla="*/ 105 h 721"/>
                <a:gd name="T60" fmla="*/ 440 w 880"/>
                <a:gd name="T61" fmla="*/ 0 h 721"/>
                <a:gd name="T62" fmla="*/ 751 w 880"/>
                <a:gd name="T63" fmla="*/ 105 h 721"/>
                <a:gd name="T64" fmla="*/ 719 w 880"/>
                <a:gd name="T65" fmla="*/ 135 h 721"/>
                <a:gd name="T66" fmla="*/ 440 w 880"/>
                <a:gd name="T67" fmla="*/ 41 h 721"/>
                <a:gd name="T68" fmla="*/ 440 w 880"/>
                <a:gd name="T69" fmla="*/ 0 h 721"/>
                <a:gd name="T70" fmla="*/ 751 w 880"/>
                <a:gd name="T71" fmla="*/ 105 h 721"/>
                <a:gd name="T72" fmla="*/ 880 w 880"/>
                <a:gd name="T73" fmla="*/ 361 h 721"/>
                <a:gd name="T74" fmla="*/ 834 w 880"/>
                <a:gd name="T75" fmla="*/ 361 h 721"/>
                <a:gd name="T76" fmla="*/ 719 w 880"/>
                <a:gd name="T77" fmla="*/ 135 h 721"/>
                <a:gd name="T78" fmla="*/ 751 w 880"/>
                <a:gd name="T79"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0" h="721">
                  <a:moveTo>
                    <a:pt x="880" y="361"/>
                  </a:moveTo>
                  <a:cubicBezTo>
                    <a:pt x="880" y="461"/>
                    <a:pt x="831" y="551"/>
                    <a:pt x="751" y="616"/>
                  </a:cubicBezTo>
                  <a:lnTo>
                    <a:pt x="719" y="586"/>
                  </a:lnTo>
                  <a:cubicBezTo>
                    <a:pt x="790" y="529"/>
                    <a:pt x="834" y="449"/>
                    <a:pt x="834" y="361"/>
                  </a:cubicBezTo>
                  <a:lnTo>
                    <a:pt x="880" y="361"/>
                  </a:lnTo>
                  <a:close/>
                  <a:moveTo>
                    <a:pt x="751" y="616"/>
                  </a:moveTo>
                  <a:cubicBezTo>
                    <a:pt x="671" y="681"/>
                    <a:pt x="561" y="721"/>
                    <a:pt x="440" y="721"/>
                  </a:cubicBezTo>
                  <a:lnTo>
                    <a:pt x="440" y="680"/>
                  </a:lnTo>
                  <a:cubicBezTo>
                    <a:pt x="549" y="680"/>
                    <a:pt x="648" y="644"/>
                    <a:pt x="719" y="586"/>
                  </a:cubicBezTo>
                  <a:lnTo>
                    <a:pt x="751" y="616"/>
                  </a:lnTo>
                  <a:close/>
                  <a:moveTo>
                    <a:pt x="440" y="721"/>
                  </a:moveTo>
                  <a:cubicBezTo>
                    <a:pt x="319" y="721"/>
                    <a:pt x="209" y="681"/>
                    <a:pt x="130" y="616"/>
                  </a:cubicBezTo>
                  <a:lnTo>
                    <a:pt x="161" y="586"/>
                  </a:lnTo>
                  <a:cubicBezTo>
                    <a:pt x="232" y="644"/>
                    <a:pt x="331" y="680"/>
                    <a:pt x="440" y="680"/>
                  </a:cubicBezTo>
                  <a:lnTo>
                    <a:pt x="440" y="721"/>
                  </a:lnTo>
                  <a:close/>
                  <a:moveTo>
                    <a:pt x="130" y="616"/>
                  </a:moveTo>
                  <a:cubicBezTo>
                    <a:pt x="49" y="551"/>
                    <a:pt x="0" y="461"/>
                    <a:pt x="0" y="361"/>
                  </a:cubicBezTo>
                  <a:lnTo>
                    <a:pt x="46" y="361"/>
                  </a:lnTo>
                  <a:cubicBezTo>
                    <a:pt x="46" y="449"/>
                    <a:pt x="90" y="529"/>
                    <a:pt x="161" y="586"/>
                  </a:cubicBezTo>
                  <a:lnTo>
                    <a:pt x="130" y="616"/>
                  </a:lnTo>
                  <a:close/>
                  <a:moveTo>
                    <a:pt x="0" y="361"/>
                  </a:moveTo>
                  <a:cubicBezTo>
                    <a:pt x="0" y="261"/>
                    <a:pt x="49" y="171"/>
                    <a:pt x="130" y="105"/>
                  </a:cubicBezTo>
                  <a:lnTo>
                    <a:pt x="161" y="135"/>
                  </a:lnTo>
                  <a:cubicBezTo>
                    <a:pt x="90" y="193"/>
                    <a:pt x="46" y="273"/>
                    <a:pt x="46" y="361"/>
                  </a:cubicBezTo>
                  <a:lnTo>
                    <a:pt x="0" y="361"/>
                  </a:lnTo>
                  <a:close/>
                  <a:moveTo>
                    <a:pt x="130" y="105"/>
                  </a:moveTo>
                  <a:cubicBezTo>
                    <a:pt x="209" y="41"/>
                    <a:pt x="319" y="0"/>
                    <a:pt x="440" y="0"/>
                  </a:cubicBezTo>
                  <a:lnTo>
                    <a:pt x="440" y="41"/>
                  </a:lnTo>
                  <a:cubicBezTo>
                    <a:pt x="331" y="41"/>
                    <a:pt x="232" y="77"/>
                    <a:pt x="161" y="135"/>
                  </a:cubicBezTo>
                  <a:lnTo>
                    <a:pt x="130" y="105"/>
                  </a:lnTo>
                  <a:close/>
                  <a:moveTo>
                    <a:pt x="440" y="0"/>
                  </a:moveTo>
                  <a:cubicBezTo>
                    <a:pt x="561" y="0"/>
                    <a:pt x="671" y="41"/>
                    <a:pt x="751" y="105"/>
                  </a:cubicBezTo>
                  <a:lnTo>
                    <a:pt x="719" y="135"/>
                  </a:lnTo>
                  <a:cubicBezTo>
                    <a:pt x="648" y="77"/>
                    <a:pt x="549" y="41"/>
                    <a:pt x="440" y="41"/>
                  </a:cubicBezTo>
                  <a:lnTo>
                    <a:pt x="440" y="0"/>
                  </a:lnTo>
                  <a:close/>
                  <a:moveTo>
                    <a:pt x="751" y="105"/>
                  </a:moveTo>
                  <a:cubicBezTo>
                    <a:pt x="831" y="171"/>
                    <a:pt x="880" y="261"/>
                    <a:pt x="880" y="361"/>
                  </a:cubicBezTo>
                  <a:lnTo>
                    <a:pt x="834" y="361"/>
                  </a:lnTo>
                  <a:cubicBezTo>
                    <a:pt x="834" y="273"/>
                    <a:pt x="790" y="193"/>
                    <a:pt x="719" y="135"/>
                  </a:cubicBezTo>
                  <a:lnTo>
                    <a:pt x="751"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Rectangle 191"/>
            <p:cNvSpPr>
              <a:spLocks noChangeArrowheads="1"/>
            </p:cNvSpPr>
            <p:nvPr/>
          </p:nvSpPr>
          <p:spPr bwMode="auto">
            <a:xfrm>
              <a:off x="4571" y="3148"/>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93" name="Oval 192"/>
            <p:cNvSpPr>
              <a:spLocks noChangeArrowheads="1"/>
            </p:cNvSpPr>
            <p:nvPr/>
          </p:nvSpPr>
          <p:spPr bwMode="auto">
            <a:xfrm>
              <a:off x="3773" y="2191"/>
              <a:ext cx="193"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93"/>
            <p:cNvSpPr>
              <a:spLocks noEditPoints="1"/>
            </p:cNvSpPr>
            <p:nvPr/>
          </p:nvSpPr>
          <p:spPr bwMode="auto">
            <a:xfrm>
              <a:off x="3768" y="2186"/>
              <a:ext cx="203" cy="166"/>
            </a:xfrm>
            <a:custGeom>
              <a:avLst/>
              <a:gdLst>
                <a:gd name="T0" fmla="*/ 880 w 880"/>
                <a:gd name="T1" fmla="*/ 361 h 721"/>
                <a:gd name="T2" fmla="*/ 750 w 880"/>
                <a:gd name="T3" fmla="*/ 616 h 721"/>
                <a:gd name="T4" fmla="*/ 719 w 880"/>
                <a:gd name="T5" fmla="*/ 586 h 721"/>
                <a:gd name="T6" fmla="*/ 834 w 880"/>
                <a:gd name="T7" fmla="*/ 361 h 721"/>
                <a:gd name="T8" fmla="*/ 880 w 880"/>
                <a:gd name="T9" fmla="*/ 361 h 721"/>
                <a:gd name="T10" fmla="*/ 750 w 880"/>
                <a:gd name="T11" fmla="*/ 616 h 721"/>
                <a:gd name="T12" fmla="*/ 440 w 880"/>
                <a:gd name="T13" fmla="*/ 721 h 721"/>
                <a:gd name="T14" fmla="*/ 440 w 880"/>
                <a:gd name="T15" fmla="*/ 680 h 721"/>
                <a:gd name="T16" fmla="*/ 719 w 880"/>
                <a:gd name="T17" fmla="*/ 586 h 721"/>
                <a:gd name="T18" fmla="*/ 750 w 880"/>
                <a:gd name="T19" fmla="*/ 616 h 721"/>
                <a:gd name="T20" fmla="*/ 440 w 880"/>
                <a:gd name="T21" fmla="*/ 721 h 721"/>
                <a:gd name="T22" fmla="*/ 129 w 880"/>
                <a:gd name="T23" fmla="*/ 616 h 721"/>
                <a:gd name="T24" fmla="*/ 161 w 880"/>
                <a:gd name="T25" fmla="*/ 586 h 721"/>
                <a:gd name="T26" fmla="*/ 440 w 880"/>
                <a:gd name="T27" fmla="*/ 680 h 721"/>
                <a:gd name="T28" fmla="*/ 440 w 880"/>
                <a:gd name="T29" fmla="*/ 721 h 721"/>
                <a:gd name="T30" fmla="*/ 129 w 880"/>
                <a:gd name="T31" fmla="*/ 616 h 721"/>
                <a:gd name="T32" fmla="*/ 0 w 880"/>
                <a:gd name="T33" fmla="*/ 361 h 721"/>
                <a:gd name="T34" fmla="*/ 46 w 880"/>
                <a:gd name="T35" fmla="*/ 361 h 721"/>
                <a:gd name="T36" fmla="*/ 161 w 880"/>
                <a:gd name="T37" fmla="*/ 586 h 721"/>
                <a:gd name="T38" fmla="*/ 129 w 880"/>
                <a:gd name="T39" fmla="*/ 616 h 721"/>
                <a:gd name="T40" fmla="*/ 0 w 880"/>
                <a:gd name="T41" fmla="*/ 361 h 721"/>
                <a:gd name="T42" fmla="*/ 129 w 880"/>
                <a:gd name="T43" fmla="*/ 106 h 721"/>
                <a:gd name="T44" fmla="*/ 161 w 880"/>
                <a:gd name="T45" fmla="*/ 135 h 721"/>
                <a:gd name="T46" fmla="*/ 46 w 880"/>
                <a:gd name="T47" fmla="*/ 361 h 721"/>
                <a:gd name="T48" fmla="*/ 0 w 880"/>
                <a:gd name="T49" fmla="*/ 361 h 721"/>
                <a:gd name="T50" fmla="*/ 129 w 880"/>
                <a:gd name="T51" fmla="*/ 106 h 721"/>
                <a:gd name="T52" fmla="*/ 440 w 880"/>
                <a:gd name="T53" fmla="*/ 0 h 721"/>
                <a:gd name="T54" fmla="*/ 440 w 880"/>
                <a:gd name="T55" fmla="*/ 41 h 721"/>
                <a:gd name="T56" fmla="*/ 161 w 880"/>
                <a:gd name="T57" fmla="*/ 135 h 721"/>
                <a:gd name="T58" fmla="*/ 129 w 880"/>
                <a:gd name="T59" fmla="*/ 106 h 721"/>
                <a:gd name="T60" fmla="*/ 440 w 880"/>
                <a:gd name="T61" fmla="*/ 0 h 721"/>
                <a:gd name="T62" fmla="*/ 750 w 880"/>
                <a:gd name="T63" fmla="*/ 106 h 721"/>
                <a:gd name="T64" fmla="*/ 719 w 880"/>
                <a:gd name="T65" fmla="*/ 135 h 721"/>
                <a:gd name="T66" fmla="*/ 440 w 880"/>
                <a:gd name="T67" fmla="*/ 41 h 721"/>
                <a:gd name="T68" fmla="*/ 440 w 880"/>
                <a:gd name="T69" fmla="*/ 0 h 721"/>
                <a:gd name="T70" fmla="*/ 750 w 880"/>
                <a:gd name="T71" fmla="*/ 106 h 721"/>
                <a:gd name="T72" fmla="*/ 880 w 880"/>
                <a:gd name="T73" fmla="*/ 361 h 721"/>
                <a:gd name="T74" fmla="*/ 834 w 880"/>
                <a:gd name="T75" fmla="*/ 361 h 721"/>
                <a:gd name="T76" fmla="*/ 719 w 880"/>
                <a:gd name="T77" fmla="*/ 135 h 721"/>
                <a:gd name="T78" fmla="*/ 750 w 880"/>
                <a:gd name="T79" fmla="*/ 106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0" h="721">
                  <a:moveTo>
                    <a:pt x="880" y="361"/>
                  </a:moveTo>
                  <a:cubicBezTo>
                    <a:pt x="880" y="461"/>
                    <a:pt x="830" y="551"/>
                    <a:pt x="750" y="616"/>
                  </a:cubicBezTo>
                  <a:lnTo>
                    <a:pt x="719" y="586"/>
                  </a:lnTo>
                  <a:cubicBezTo>
                    <a:pt x="790" y="529"/>
                    <a:pt x="834" y="449"/>
                    <a:pt x="834" y="361"/>
                  </a:cubicBezTo>
                  <a:lnTo>
                    <a:pt x="880" y="361"/>
                  </a:lnTo>
                  <a:close/>
                  <a:moveTo>
                    <a:pt x="750" y="616"/>
                  </a:moveTo>
                  <a:cubicBezTo>
                    <a:pt x="671" y="681"/>
                    <a:pt x="561" y="721"/>
                    <a:pt x="440" y="721"/>
                  </a:cubicBezTo>
                  <a:lnTo>
                    <a:pt x="440" y="680"/>
                  </a:lnTo>
                  <a:cubicBezTo>
                    <a:pt x="549" y="680"/>
                    <a:pt x="648" y="644"/>
                    <a:pt x="719" y="586"/>
                  </a:cubicBezTo>
                  <a:lnTo>
                    <a:pt x="750" y="616"/>
                  </a:lnTo>
                  <a:close/>
                  <a:moveTo>
                    <a:pt x="440" y="721"/>
                  </a:moveTo>
                  <a:cubicBezTo>
                    <a:pt x="319" y="721"/>
                    <a:pt x="209" y="681"/>
                    <a:pt x="129" y="616"/>
                  </a:cubicBezTo>
                  <a:lnTo>
                    <a:pt x="161" y="586"/>
                  </a:lnTo>
                  <a:cubicBezTo>
                    <a:pt x="232" y="644"/>
                    <a:pt x="331" y="680"/>
                    <a:pt x="440" y="680"/>
                  </a:cubicBezTo>
                  <a:lnTo>
                    <a:pt x="440" y="721"/>
                  </a:lnTo>
                  <a:close/>
                  <a:moveTo>
                    <a:pt x="129" y="616"/>
                  </a:moveTo>
                  <a:cubicBezTo>
                    <a:pt x="49" y="551"/>
                    <a:pt x="0" y="461"/>
                    <a:pt x="0" y="361"/>
                  </a:cubicBezTo>
                  <a:lnTo>
                    <a:pt x="46" y="361"/>
                  </a:lnTo>
                  <a:cubicBezTo>
                    <a:pt x="46" y="449"/>
                    <a:pt x="90" y="529"/>
                    <a:pt x="161" y="586"/>
                  </a:cubicBezTo>
                  <a:lnTo>
                    <a:pt x="129" y="616"/>
                  </a:lnTo>
                  <a:close/>
                  <a:moveTo>
                    <a:pt x="0" y="361"/>
                  </a:moveTo>
                  <a:cubicBezTo>
                    <a:pt x="0" y="261"/>
                    <a:pt x="49" y="171"/>
                    <a:pt x="129" y="106"/>
                  </a:cubicBezTo>
                  <a:lnTo>
                    <a:pt x="161" y="135"/>
                  </a:lnTo>
                  <a:cubicBezTo>
                    <a:pt x="90" y="193"/>
                    <a:pt x="46" y="273"/>
                    <a:pt x="46" y="361"/>
                  </a:cubicBezTo>
                  <a:lnTo>
                    <a:pt x="0" y="361"/>
                  </a:lnTo>
                  <a:close/>
                  <a:moveTo>
                    <a:pt x="129" y="106"/>
                  </a:moveTo>
                  <a:cubicBezTo>
                    <a:pt x="209" y="41"/>
                    <a:pt x="319" y="0"/>
                    <a:pt x="440" y="0"/>
                  </a:cubicBezTo>
                  <a:lnTo>
                    <a:pt x="440" y="41"/>
                  </a:lnTo>
                  <a:cubicBezTo>
                    <a:pt x="331" y="41"/>
                    <a:pt x="232" y="77"/>
                    <a:pt x="161" y="135"/>
                  </a:cubicBezTo>
                  <a:lnTo>
                    <a:pt x="129" y="106"/>
                  </a:lnTo>
                  <a:close/>
                  <a:moveTo>
                    <a:pt x="440" y="0"/>
                  </a:moveTo>
                  <a:cubicBezTo>
                    <a:pt x="561" y="0"/>
                    <a:pt x="671" y="41"/>
                    <a:pt x="750" y="106"/>
                  </a:cubicBezTo>
                  <a:lnTo>
                    <a:pt x="719" y="135"/>
                  </a:lnTo>
                  <a:cubicBezTo>
                    <a:pt x="648" y="77"/>
                    <a:pt x="549" y="41"/>
                    <a:pt x="440" y="41"/>
                  </a:cubicBezTo>
                  <a:lnTo>
                    <a:pt x="440" y="0"/>
                  </a:lnTo>
                  <a:close/>
                  <a:moveTo>
                    <a:pt x="750" y="106"/>
                  </a:moveTo>
                  <a:cubicBezTo>
                    <a:pt x="830" y="171"/>
                    <a:pt x="880" y="261"/>
                    <a:pt x="880" y="361"/>
                  </a:cubicBezTo>
                  <a:lnTo>
                    <a:pt x="834" y="361"/>
                  </a:lnTo>
                  <a:cubicBezTo>
                    <a:pt x="834" y="273"/>
                    <a:pt x="790" y="193"/>
                    <a:pt x="719" y="135"/>
                  </a:cubicBezTo>
                  <a:lnTo>
                    <a:pt x="750" y="10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194"/>
            <p:cNvSpPr>
              <a:spLocks noChangeArrowheads="1"/>
            </p:cNvSpPr>
            <p:nvPr/>
          </p:nvSpPr>
          <p:spPr bwMode="auto">
            <a:xfrm>
              <a:off x="3838" y="2225"/>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96" name="Oval 195"/>
            <p:cNvSpPr>
              <a:spLocks noChangeArrowheads="1"/>
            </p:cNvSpPr>
            <p:nvPr/>
          </p:nvSpPr>
          <p:spPr bwMode="auto">
            <a:xfrm>
              <a:off x="4255" y="2666"/>
              <a:ext cx="193" cy="156"/>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96"/>
            <p:cNvSpPr>
              <a:spLocks noEditPoints="1"/>
            </p:cNvSpPr>
            <p:nvPr/>
          </p:nvSpPr>
          <p:spPr bwMode="auto">
            <a:xfrm>
              <a:off x="4250" y="2661"/>
              <a:ext cx="204" cy="166"/>
            </a:xfrm>
            <a:custGeom>
              <a:avLst/>
              <a:gdLst>
                <a:gd name="T0" fmla="*/ 880 w 880"/>
                <a:gd name="T1" fmla="*/ 360 h 721"/>
                <a:gd name="T2" fmla="*/ 750 w 880"/>
                <a:gd name="T3" fmla="*/ 616 h 721"/>
                <a:gd name="T4" fmla="*/ 719 w 880"/>
                <a:gd name="T5" fmla="*/ 586 h 721"/>
                <a:gd name="T6" fmla="*/ 834 w 880"/>
                <a:gd name="T7" fmla="*/ 360 h 721"/>
                <a:gd name="T8" fmla="*/ 880 w 880"/>
                <a:gd name="T9" fmla="*/ 360 h 721"/>
                <a:gd name="T10" fmla="*/ 750 w 880"/>
                <a:gd name="T11" fmla="*/ 616 h 721"/>
                <a:gd name="T12" fmla="*/ 440 w 880"/>
                <a:gd name="T13" fmla="*/ 721 h 721"/>
                <a:gd name="T14" fmla="*/ 440 w 880"/>
                <a:gd name="T15" fmla="*/ 680 h 721"/>
                <a:gd name="T16" fmla="*/ 719 w 880"/>
                <a:gd name="T17" fmla="*/ 586 h 721"/>
                <a:gd name="T18" fmla="*/ 750 w 880"/>
                <a:gd name="T19" fmla="*/ 616 h 721"/>
                <a:gd name="T20" fmla="*/ 440 w 880"/>
                <a:gd name="T21" fmla="*/ 721 h 721"/>
                <a:gd name="T22" fmla="*/ 129 w 880"/>
                <a:gd name="T23" fmla="*/ 616 h 721"/>
                <a:gd name="T24" fmla="*/ 161 w 880"/>
                <a:gd name="T25" fmla="*/ 586 h 721"/>
                <a:gd name="T26" fmla="*/ 440 w 880"/>
                <a:gd name="T27" fmla="*/ 680 h 721"/>
                <a:gd name="T28" fmla="*/ 440 w 880"/>
                <a:gd name="T29" fmla="*/ 721 h 721"/>
                <a:gd name="T30" fmla="*/ 129 w 880"/>
                <a:gd name="T31" fmla="*/ 616 h 721"/>
                <a:gd name="T32" fmla="*/ 0 w 880"/>
                <a:gd name="T33" fmla="*/ 360 h 721"/>
                <a:gd name="T34" fmla="*/ 46 w 880"/>
                <a:gd name="T35" fmla="*/ 360 h 721"/>
                <a:gd name="T36" fmla="*/ 161 w 880"/>
                <a:gd name="T37" fmla="*/ 586 h 721"/>
                <a:gd name="T38" fmla="*/ 129 w 880"/>
                <a:gd name="T39" fmla="*/ 616 h 721"/>
                <a:gd name="T40" fmla="*/ 0 w 880"/>
                <a:gd name="T41" fmla="*/ 360 h 721"/>
                <a:gd name="T42" fmla="*/ 129 w 880"/>
                <a:gd name="T43" fmla="*/ 105 h 721"/>
                <a:gd name="T44" fmla="*/ 161 w 880"/>
                <a:gd name="T45" fmla="*/ 135 h 721"/>
                <a:gd name="T46" fmla="*/ 46 w 880"/>
                <a:gd name="T47" fmla="*/ 360 h 721"/>
                <a:gd name="T48" fmla="*/ 0 w 880"/>
                <a:gd name="T49" fmla="*/ 360 h 721"/>
                <a:gd name="T50" fmla="*/ 129 w 880"/>
                <a:gd name="T51" fmla="*/ 105 h 721"/>
                <a:gd name="T52" fmla="*/ 440 w 880"/>
                <a:gd name="T53" fmla="*/ 0 h 721"/>
                <a:gd name="T54" fmla="*/ 440 w 880"/>
                <a:gd name="T55" fmla="*/ 41 h 721"/>
                <a:gd name="T56" fmla="*/ 161 w 880"/>
                <a:gd name="T57" fmla="*/ 135 h 721"/>
                <a:gd name="T58" fmla="*/ 129 w 880"/>
                <a:gd name="T59" fmla="*/ 105 h 721"/>
                <a:gd name="T60" fmla="*/ 440 w 880"/>
                <a:gd name="T61" fmla="*/ 0 h 721"/>
                <a:gd name="T62" fmla="*/ 750 w 880"/>
                <a:gd name="T63" fmla="*/ 105 h 721"/>
                <a:gd name="T64" fmla="*/ 719 w 880"/>
                <a:gd name="T65" fmla="*/ 135 h 721"/>
                <a:gd name="T66" fmla="*/ 440 w 880"/>
                <a:gd name="T67" fmla="*/ 41 h 721"/>
                <a:gd name="T68" fmla="*/ 440 w 880"/>
                <a:gd name="T69" fmla="*/ 0 h 721"/>
                <a:gd name="T70" fmla="*/ 750 w 880"/>
                <a:gd name="T71" fmla="*/ 105 h 721"/>
                <a:gd name="T72" fmla="*/ 880 w 880"/>
                <a:gd name="T73" fmla="*/ 360 h 721"/>
                <a:gd name="T74" fmla="*/ 834 w 880"/>
                <a:gd name="T75" fmla="*/ 360 h 721"/>
                <a:gd name="T76" fmla="*/ 719 w 880"/>
                <a:gd name="T77" fmla="*/ 135 h 721"/>
                <a:gd name="T78" fmla="*/ 750 w 880"/>
                <a:gd name="T79"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0" h="721">
                  <a:moveTo>
                    <a:pt x="880" y="360"/>
                  </a:moveTo>
                  <a:cubicBezTo>
                    <a:pt x="880" y="460"/>
                    <a:pt x="830" y="550"/>
                    <a:pt x="750" y="616"/>
                  </a:cubicBezTo>
                  <a:lnTo>
                    <a:pt x="719" y="586"/>
                  </a:lnTo>
                  <a:cubicBezTo>
                    <a:pt x="790" y="528"/>
                    <a:pt x="834" y="448"/>
                    <a:pt x="834" y="360"/>
                  </a:cubicBezTo>
                  <a:lnTo>
                    <a:pt x="880" y="360"/>
                  </a:lnTo>
                  <a:close/>
                  <a:moveTo>
                    <a:pt x="750" y="616"/>
                  </a:moveTo>
                  <a:cubicBezTo>
                    <a:pt x="671" y="681"/>
                    <a:pt x="561" y="721"/>
                    <a:pt x="440" y="721"/>
                  </a:cubicBezTo>
                  <a:lnTo>
                    <a:pt x="440" y="680"/>
                  </a:lnTo>
                  <a:cubicBezTo>
                    <a:pt x="549" y="680"/>
                    <a:pt x="648" y="644"/>
                    <a:pt x="719" y="586"/>
                  </a:cubicBezTo>
                  <a:lnTo>
                    <a:pt x="750" y="616"/>
                  </a:lnTo>
                  <a:close/>
                  <a:moveTo>
                    <a:pt x="440" y="721"/>
                  </a:moveTo>
                  <a:cubicBezTo>
                    <a:pt x="319" y="721"/>
                    <a:pt x="209" y="681"/>
                    <a:pt x="129" y="616"/>
                  </a:cubicBezTo>
                  <a:lnTo>
                    <a:pt x="161" y="586"/>
                  </a:lnTo>
                  <a:cubicBezTo>
                    <a:pt x="232" y="644"/>
                    <a:pt x="331" y="680"/>
                    <a:pt x="440" y="680"/>
                  </a:cubicBezTo>
                  <a:lnTo>
                    <a:pt x="440" y="721"/>
                  </a:lnTo>
                  <a:close/>
                  <a:moveTo>
                    <a:pt x="129" y="616"/>
                  </a:moveTo>
                  <a:cubicBezTo>
                    <a:pt x="49" y="550"/>
                    <a:pt x="0" y="460"/>
                    <a:pt x="0" y="360"/>
                  </a:cubicBezTo>
                  <a:lnTo>
                    <a:pt x="46" y="360"/>
                  </a:lnTo>
                  <a:cubicBezTo>
                    <a:pt x="46" y="448"/>
                    <a:pt x="90" y="528"/>
                    <a:pt x="161" y="586"/>
                  </a:cubicBezTo>
                  <a:lnTo>
                    <a:pt x="129" y="616"/>
                  </a:lnTo>
                  <a:close/>
                  <a:moveTo>
                    <a:pt x="0" y="360"/>
                  </a:moveTo>
                  <a:cubicBezTo>
                    <a:pt x="0" y="261"/>
                    <a:pt x="49" y="170"/>
                    <a:pt x="129" y="105"/>
                  </a:cubicBezTo>
                  <a:lnTo>
                    <a:pt x="161" y="135"/>
                  </a:lnTo>
                  <a:cubicBezTo>
                    <a:pt x="90" y="193"/>
                    <a:pt x="46" y="272"/>
                    <a:pt x="46" y="360"/>
                  </a:cubicBezTo>
                  <a:lnTo>
                    <a:pt x="0" y="360"/>
                  </a:lnTo>
                  <a:close/>
                  <a:moveTo>
                    <a:pt x="129" y="105"/>
                  </a:moveTo>
                  <a:cubicBezTo>
                    <a:pt x="209" y="40"/>
                    <a:pt x="319" y="0"/>
                    <a:pt x="440" y="0"/>
                  </a:cubicBezTo>
                  <a:lnTo>
                    <a:pt x="440" y="41"/>
                  </a:lnTo>
                  <a:cubicBezTo>
                    <a:pt x="331" y="41"/>
                    <a:pt x="232" y="77"/>
                    <a:pt x="161" y="135"/>
                  </a:cubicBezTo>
                  <a:lnTo>
                    <a:pt x="129" y="105"/>
                  </a:lnTo>
                  <a:close/>
                  <a:moveTo>
                    <a:pt x="440" y="0"/>
                  </a:moveTo>
                  <a:cubicBezTo>
                    <a:pt x="561" y="0"/>
                    <a:pt x="671" y="40"/>
                    <a:pt x="750" y="105"/>
                  </a:cubicBezTo>
                  <a:lnTo>
                    <a:pt x="719" y="135"/>
                  </a:lnTo>
                  <a:cubicBezTo>
                    <a:pt x="648" y="77"/>
                    <a:pt x="549" y="41"/>
                    <a:pt x="440" y="41"/>
                  </a:cubicBezTo>
                  <a:lnTo>
                    <a:pt x="440" y="0"/>
                  </a:lnTo>
                  <a:close/>
                  <a:moveTo>
                    <a:pt x="750" y="105"/>
                  </a:moveTo>
                  <a:cubicBezTo>
                    <a:pt x="830" y="170"/>
                    <a:pt x="880" y="261"/>
                    <a:pt x="880" y="360"/>
                  </a:cubicBezTo>
                  <a:lnTo>
                    <a:pt x="834" y="360"/>
                  </a:lnTo>
                  <a:cubicBezTo>
                    <a:pt x="834" y="272"/>
                    <a:pt x="790" y="193"/>
                    <a:pt x="719" y="135"/>
                  </a:cubicBezTo>
                  <a:lnTo>
                    <a:pt x="750"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197"/>
            <p:cNvSpPr>
              <a:spLocks noChangeArrowheads="1"/>
            </p:cNvSpPr>
            <p:nvPr/>
          </p:nvSpPr>
          <p:spPr bwMode="auto">
            <a:xfrm>
              <a:off x="4316" y="2697"/>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99" name="Oval 198"/>
            <p:cNvSpPr>
              <a:spLocks noChangeArrowheads="1"/>
            </p:cNvSpPr>
            <p:nvPr/>
          </p:nvSpPr>
          <p:spPr bwMode="auto">
            <a:xfrm>
              <a:off x="4512" y="2875"/>
              <a:ext cx="193"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99"/>
            <p:cNvSpPr>
              <a:spLocks noEditPoints="1"/>
            </p:cNvSpPr>
            <p:nvPr/>
          </p:nvSpPr>
          <p:spPr bwMode="auto">
            <a:xfrm>
              <a:off x="4507" y="2870"/>
              <a:ext cx="203" cy="166"/>
            </a:xfrm>
            <a:custGeom>
              <a:avLst/>
              <a:gdLst>
                <a:gd name="T0" fmla="*/ 880 w 880"/>
                <a:gd name="T1" fmla="*/ 360 h 721"/>
                <a:gd name="T2" fmla="*/ 750 w 880"/>
                <a:gd name="T3" fmla="*/ 616 h 721"/>
                <a:gd name="T4" fmla="*/ 719 w 880"/>
                <a:gd name="T5" fmla="*/ 586 h 721"/>
                <a:gd name="T6" fmla="*/ 834 w 880"/>
                <a:gd name="T7" fmla="*/ 360 h 721"/>
                <a:gd name="T8" fmla="*/ 880 w 880"/>
                <a:gd name="T9" fmla="*/ 360 h 721"/>
                <a:gd name="T10" fmla="*/ 750 w 880"/>
                <a:gd name="T11" fmla="*/ 616 h 721"/>
                <a:gd name="T12" fmla="*/ 440 w 880"/>
                <a:gd name="T13" fmla="*/ 721 h 721"/>
                <a:gd name="T14" fmla="*/ 440 w 880"/>
                <a:gd name="T15" fmla="*/ 680 h 721"/>
                <a:gd name="T16" fmla="*/ 719 w 880"/>
                <a:gd name="T17" fmla="*/ 586 h 721"/>
                <a:gd name="T18" fmla="*/ 750 w 880"/>
                <a:gd name="T19" fmla="*/ 616 h 721"/>
                <a:gd name="T20" fmla="*/ 440 w 880"/>
                <a:gd name="T21" fmla="*/ 721 h 721"/>
                <a:gd name="T22" fmla="*/ 129 w 880"/>
                <a:gd name="T23" fmla="*/ 616 h 721"/>
                <a:gd name="T24" fmla="*/ 161 w 880"/>
                <a:gd name="T25" fmla="*/ 586 h 721"/>
                <a:gd name="T26" fmla="*/ 440 w 880"/>
                <a:gd name="T27" fmla="*/ 680 h 721"/>
                <a:gd name="T28" fmla="*/ 440 w 880"/>
                <a:gd name="T29" fmla="*/ 721 h 721"/>
                <a:gd name="T30" fmla="*/ 129 w 880"/>
                <a:gd name="T31" fmla="*/ 616 h 721"/>
                <a:gd name="T32" fmla="*/ 0 w 880"/>
                <a:gd name="T33" fmla="*/ 360 h 721"/>
                <a:gd name="T34" fmla="*/ 46 w 880"/>
                <a:gd name="T35" fmla="*/ 360 h 721"/>
                <a:gd name="T36" fmla="*/ 161 w 880"/>
                <a:gd name="T37" fmla="*/ 586 h 721"/>
                <a:gd name="T38" fmla="*/ 129 w 880"/>
                <a:gd name="T39" fmla="*/ 616 h 721"/>
                <a:gd name="T40" fmla="*/ 0 w 880"/>
                <a:gd name="T41" fmla="*/ 360 h 721"/>
                <a:gd name="T42" fmla="*/ 129 w 880"/>
                <a:gd name="T43" fmla="*/ 105 h 721"/>
                <a:gd name="T44" fmla="*/ 161 w 880"/>
                <a:gd name="T45" fmla="*/ 135 h 721"/>
                <a:gd name="T46" fmla="*/ 46 w 880"/>
                <a:gd name="T47" fmla="*/ 360 h 721"/>
                <a:gd name="T48" fmla="*/ 0 w 880"/>
                <a:gd name="T49" fmla="*/ 360 h 721"/>
                <a:gd name="T50" fmla="*/ 129 w 880"/>
                <a:gd name="T51" fmla="*/ 105 h 721"/>
                <a:gd name="T52" fmla="*/ 440 w 880"/>
                <a:gd name="T53" fmla="*/ 0 h 721"/>
                <a:gd name="T54" fmla="*/ 440 w 880"/>
                <a:gd name="T55" fmla="*/ 41 h 721"/>
                <a:gd name="T56" fmla="*/ 161 w 880"/>
                <a:gd name="T57" fmla="*/ 135 h 721"/>
                <a:gd name="T58" fmla="*/ 129 w 880"/>
                <a:gd name="T59" fmla="*/ 105 h 721"/>
                <a:gd name="T60" fmla="*/ 440 w 880"/>
                <a:gd name="T61" fmla="*/ 0 h 721"/>
                <a:gd name="T62" fmla="*/ 750 w 880"/>
                <a:gd name="T63" fmla="*/ 105 h 721"/>
                <a:gd name="T64" fmla="*/ 719 w 880"/>
                <a:gd name="T65" fmla="*/ 135 h 721"/>
                <a:gd name="T66" fmla="*/ 440 w 880"/>
                <a:gd name="T67" fmla="*/ 41 h 721"/>
                <a:gd name="T68" fmla="*/ 440 w 880"/>
                <a:gd name="T69" fmla="*/ 0 h 721"/>
                <a:gd name="T70" fmla="*/ 750 w 880"/>
                <a:gd name="T71" fmla="*/ 105 h 721"/>
                <a:gd name="T72" fmla="*/ 880 w 880"/>
                <a:gd name="T73" fmla="*/ 360 h 721"/>
                <a:gd name="T74" fmla="*/ 834 w 880"/>
                <a:gd name="T75" fmla="*/ 360 h 721"/>
                <a:gd name="T76" fmla="*/ 719 w 880"/>
                <a:gd name="T77" fmla="*/ 135 h 721"/>
                <a:gd name="T78" fmla="*/ 750 w 880"/>
                <a:gd name="T79"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0" h="721">
                  <a:moveTo>
                    <a:pt x="880" y="360"/>
                  </a:moveTo>
                  <a:cubicBezTo>
                    <a:pt x="880" y="460"/>
                    <a:pt x="830" y="550"/>
                    <a:pt x="750" y="616"/>
                  </a:cubicBezTo>
                  <a:lnTo>
                    <a:pt x="719" y="586"/>
                  </a:lnTo>
                  <a:cubicBezTo>
                    <a:pt x="790" y="528"/>
                    <a:pt x="834" y="448"/>
                    <a:pt x="834" y="360"/>
                  </a:cubicBezTo>
                  <a:lnTo>
                    <a:pt x="880" y="360"/>
                  </a:lnTo>
                  <a:close/>
                  <a:moveTo>
                    <a:pt x="750" y="616"/>
                  </a:moveTo>
                  <a:cubicBezTo>
                    <a:pt x="671" y="681"/>
                    <a:pt x="561" y="721"/>
                    <a:pt x="440" y="721"/>
                  </a:cubicBezTo>
                  <a:lnTo>
                    <a:pt x="440" y="680"/>
                  </a:lnTo>
                  <a:cubicBezTo>
                    <a:pt x="549" y="680"/>
                    <a:pt x="648" y="644"/>
                    <a:pt x="719" y="586"/>
                  </a:cubicBezTo>
                  <a:lnTo>
                    <a:pt x="750" y="616"/>
                  </a:lnTo>
                  <a:close/>
                  <a:moveTo>
                    <a:pt x="440" y="721"/>
                  </a:moveTo>
                  <a:cubicBezTo>
                    <a:pt x="319" y="721"/>
                    <a:pt x="209" y="681"/>
                    <a:pt x="129" y="616"/>
                  </a:cubicBezTo>
                  <a:lnTo>
                    <a:pt x="161" y="586"/>
                  </a:lnTo>
                  <a:cubicBezTo>
                    <a:pt x="232" y="644"/>
                    <a:pt x="331" y="680"/>
                    <a:pt x="440" y="680"/>
                  </a:cubicBezTo>
                  <a:lnTo>
                    <a:pt x="440" y="721"/>
                  </a:lnTo>
                  <a:close/>
                  <a:moveTo>
                    <a:pt x="129" y="616"/>
                  </a:moveTo>
                  <a:cubicBezTo>
                    <a:pt x="49" y="550"/>
                    <a:pt x="0" y="460"/>
                    <a:pt x="0" y="360"/>
                  </a:cubicBezTo>
                  <a:lnTo>
                    <a:pt x="46" y="360"/>
                  </a:lnTo>
                  <a:cubicBezTo>
                    <a:pt x="46" y="448"/>
                    <a:pt x="90" y="528"/>
                    <a:pt x="161" y="586"/>
                  </a:cubicBezTo>
                  <a:lnTo>
                    <a:pt x="129" y="616"/>
                  </a:lnTo>
                  <a:close/>
                  <a:moveTo>
                    <a:pt x="0" y="360"/>
                  </a:moveTo>
                  <a:cubicBezTo>
                    <a:pt x="0" y="261"/>
                    <a:pt x="49" y="170"/>
                    <a:pt x="129" y="105"/>
                  </a:cubicBezTo>
                  <a:lnTo>
                    <a:pt x="161" y="135"/>
                  </a:lnTo>
                  <a:cubicBezTo>
                    <a:pt x="90" y="193"/>
                    <a:pt x="46" y="272"/>
                    <a:pt x="46" y="360"/>
                  </a:cubicBezTo>
                  <a:lnTo>
                    <a:pt x="0" y="360"/>
                  </a:lnTo>
                  <a:close/>
                  <a:moveTo>
                    <a:pt x="129" y="105"/>
                  </a:moveTo>
                  <a:cubicBezTo>
                    <a:pt x="209" y="40"/>
                    <a:pt x="319" y="0"/>
                    <a:pt x="440" y="0"/>
                  </a:cubicBezTo>
                  <a:lnTo>
                    <a:pt x="440" y="41"/>
                  </a:lnTo>
                  <a:cubicBezTo>
                    <a:pt x="331" y="41"/>
                    <a:pt x="232" y="77"/>
                    <a:pt x="161" y="135"/>
                  </a:cubicBezTo>
                  <a:lnTo>
                    <a:pt x="129" y="105"/>
                  </a:lnTo>
                  <a:close/>
                  <a:moveTo>
                    <a:pt x="440" y="0"/>
                  </a:moveTo>
                  <a:cubicBezTo>
                    <a:pt x="561" y="0"/>
                    <a:pt x="671" y="40"/>
                    <a:pt x="750" y="105"/>
                  </a:cubicBezTo>
                  <a:lnTo>
                    <a:pt x="719" y="135"/>
                  </a:lnTo>
                  <a:cubicBezTo>
                    <a:pt x="648" y="77"/>
                    <a:pt x="549" y="41"/>
                    <a:pt x="440" y="41"/>
                  </a:cubicBezTo>
                  <a:lnTo>
                    <a:pt x="440" y="0"/>
                  </a:lnTo>
                  <a:close/>
                  <a:moveTo>
                    <a:pt x="750" y="105"/>
                  </a:moveTo>
                  <a:cubicBezTo>
                    <a:pt x="830" y="170"/>
                    <a:pt x="880" y="261"/>
                    <a:pt x="880" y="360"/>
                  </a:cubicBezTo>
                  <a:lnTo>
                    <a:pt x="834" y="360"/>
                  </a:lnTo>
                  <a:cubicBezTo>
                    <a:pt x="834" y="272"/>
                    <a:pt x="790" y="193"/>
                    <a:pt x="719" y="135"/>
                  </a:cubicBezTo>
                  <a:lnTo>
                    <a:pt x="750"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00"/>
            <p:cNvSpPr>
              <a:spLocks noChangeArrowheads="1"/>
            </p:cNvSpPr>
            <p:nvPr/>
          </p:nvSpPr>
          <p:spPr bwMode="auto">
            <a:xfrm>
              <a:off x="4577" y="2904"/>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02" name="Oval 201"/>
            <p:cNvSpPr>
              <a:spLocks noChangeArrowheads="1"/>
            </p:cNvSpPr>
            <p:nvPr/>
          </p:nvSpPr>
          <p:spPr bwMode="auto">
            <a:xfrm>
              <a:off x="4774" y="3125"/>
              <a:ext cx="192"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202"/>
            <p:cNvSpPr>
              <a:spLocks noEditPoints="1"/>
            </p:cNvSpPr>
            <p:nvPr/>
          </p:nvSpPr>
          <p:spPr bwMode="auto">
            <a:xfrm>
              <a:off x="4768" y="3121"/>
              <a:ext cx="204" cy="166"/>
            </a:xfrm>
            <a:custGeom>
              <a:avLst/>
              <a:gdLst>
                <a:gd name="T0" fmla="*/ 881 w 881"/>
                <a:gd name="T1" fmla="*/ 360 h 721"/>
                <a:gd name="T2" fmla="*/ 751 w 881"/>
                <a:gd name="T3" fmla="*/ 615 h 721"/>
                <a:gd name="T4" fmla="*/ 720 w 881"/>
                <a:gd name="T5" fmla="*/ 586 h 721"/>
                <a:gd name="T6" fmla="*/ 834 w 881"/>
                <a:gd name="T7" fmla="*/ 360 h 721"/>
                <a:gd name="T8" fmla="*/ 881 w 881"/>
                <a:gd name="T9" fmla="*/ 360 h 721"/>
                <a:gd name="T10" fmla="*/ 751 w 881"/>
                <a:gd name="T11" fmla="*/ 615 h 721"/>
                <a:gd name="T12" fmla="*/ 440 w 881"/>
                <a:gd name="T13" fmla="*/ 721 h 721"/>
                <a:gd name="T14" fmla="*/ 440 w 881"/>
                <a:gd name="T15" fmla="*/ 680 h 721"/>
                <a:gd name="T16" fmla="*/ 720 w 881"/>
                <a:gd name="T17" fmla="*/ 586 h 721"/>
                <a:gd name="T18" fmla="*/ 751 w 881"/>
                <a:gd name="T19" fmla="*/ 615 h 721"/>
                <a:gd name="T20" fmla="*/ 440 w 881"/>
                <a:gd name="T21" fmla="*/ 721 h 721"/>
                <a:gd name="T22" fmla="*/ 130 w 881"/>
                <a:gd name="T23" fmla="*/ 615 h 721"/>
                <a:gd name="T24" fmla="*/ 161 w 881"/>
                <a:gd name="T25" fmla="*/ 586 h 721"/>
                <a:gd name="T26" fmla="*/ 440 w 881"/>
                <a:gd name="T27" fmla="*/ 680 h 721"/>
                <a:gd name="T28" fmla="*/ 440 w 881"/>
                <a:gd name="T29" fmla="*/ 721 h 721"/>
                <a:gd name="T30" fmla="*/ 130 w 881"/>
                <a:gd name="T31" fmla="*/ 615 h 721"/>
                <a:gd name="T32" fmla="*/ 0 w 881"/>
                <a:gd name="T33" fmla="*/ 360 h 721"/>
                <a:gd name="T34" fmla="*/ 46 w 881"/>
                <a:gd name="T35" fmla="*/ 360 h 721"/>
                <a:gd name="T36" fmla="*/ 161 w 881"/>
                <a:gd name="T37" fmla="*/ 586 h 721"/>
                <a:gd name="T38" fmla="*/ 130 w 881"/>
                <a:gd name="T39" fmla="*/ 615 h 721"/>
                <a:gd name="T40" fmla="*/ 0 w 881"/>
                <a:gd name="T41" fmla="*/ 360 h 721"/>
                <a:gd name="T42" fmla="*/ 130 w 881"/>
                <a:gd name="T43" fmla="*/ 105 h 721"/>
                <a:gd name="T44" fmla="*/ 161 w 881"/>
                <a:gd name="T45" fmla="*/ 135 h 721"/>
                <a:gd name="T46" fmla="*/ 46 w 881"/>
                <a:gd name="T47" fmla="*/ 360 h 721"/>
                <a:gd name="T48" fmla="*/ 0 w 881"/>
                <a:gd name="T49" fmla="*/ 360 h 721"/>
                <a:gd name="T50" fmla="*/ 130 w 881"/>
                <a:gd name="T51" fmla="*/ 105 h 721"/>
                <a:gd name="T52" fmla="*/ 440 w 881"/>
                <a:gd name="T53" fmla="*/ 0 h 721"/>
                <a:gd name="T54" fmla="*/ 440 w 881"/>
                <a:gd name="T55" fmla="*/ 41 h 721"/>
                <a:gd name="T56" fmla="*/ 161 w 881"/>
                <a:gd name="T57" fmla="*/ 135 h 721"/>
                <a:gd name="T58" fmla="*/ 130 w 881"/>
                <a:gd name="T59" fmla="*/ 105 h 721"/>
                <a:gd name="T60" fmla="*/ 440 w 881"/>
                <a:gd name="T61" fmla="*/ 0 h 721"/>
                <a:gd name="T62" fmla="*/ 751 w 881"/>
                <a:gd name="T63" fmla="*/ 105 h 721"/>
                <a:gd name="T64" fmla="*/ 720 w 881"/>
                <a:gd name="T65" fmla="*/ 135 h 721"/>
                <a:gd name="T66" fmla="*/ 440 w 881"/>
                <a:gd name="T67" fmla="*/ 41 h 721"/>
                <a:gd name="T68" fmla="*/ 440 w 881"/>
                <a:gd name="T69" fmla="*/ 0 h 721"/>
                <a:gd name="T70" fmla="*/ 751 w 881"/>
                <a:gd name="T71" fmla="*/ 105 h 721"/>
                <a:gd name="T72" fmla="*/ 881 w 881"/>
                <a:gd name="T73" fmla="*/ 360 h 721"/>
                <a:gd name="T74" fmla="*/ 834 w 881"/>
                <a:gd name="T75" fmla="*/ 360 h 721"/>
                <a:gd name="T76" fmla="*/ 720 w 881"/>
                <a:gd name="T77" fmla="*/ 135 h 721"/>
                <a:gd name="T78" fmla="*/ 751 w 881"/>
                <a:gd name="T79"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1" h="721">
                  <a:moveTo>
                    <a:pt x="881" y="360"/>
                  </a:moveTo>
                  <a:cubicBezTo>
                    <a:pt x="881" y="460"/>
                    <a:pt x="831" y="550"/>
                    <a:pt x="751" y="615"/>
                  </a:cubicBezTo>
                  <a:lnTo>
                    <a:pt x="720" y="586"/>
                  </a:lnTo>
                  <a:cubicBezTo>
                    <a:pt x="790" y="528"/>
                    <a:pt x="834" y="448"/>
                    <a:pt x="834" y="360"/>
                  </a:cubicBezTo>
                  <a:lnTo>
                    <a:pt x="881" y="360"/>
                  </a:lnTo>
                  <a:close/>
                  <a:moveTo>
                    <a:pt x="751" y="615"/>
                  </a:moveTo>
                  <a:cubicBezTo>
                    <a:pt x="671" y="680"/>
                    <a:pt x="561" y="721"/>
                    <a:pt x="440" y="721"/>
                  </a:cubicBezTo>
                  <a:lnTo>
                    <a:pt x="440" y="680"/>
                  </a:lnTo>
                  <a:cubicBezTo>
                    <a:pt x="550" y="680"/>
                    <a:pt x="648" y="644"/>
                    <a:pt x="720" y="586"/>
                  </a:cubicBezTo>
                  <a:lnTo>
                    <a:pt x="751" y="615"/>
                  </a:lnTo>
                  <a:close/>
                  <a:moveTo>
                    <a:pt x="440" y="721"/>
                  </a:moveTo>
                  <a:cubicBezTo>
                    <a:pt x="319" y="721"/>
                    <a:pt x="209" y="680"/>
                    <a:pt x="130" y="615"/>
                  </a:cubicBezTo>
                  <a:lnTo>
                    <a:pt x="161" y="586"/>
                  </a:lnTo>
                  <a:cubicBezTo>
                    <a:pt x="232" y="644"/>
                    <a:pt x="331" y="680"/>
                    <a:pt x="440" y="680"/>
                  </a:cubicBezTo>
                  <a:lnTo>
                    <a:pt x="440" y="721"/>
                  </a:lnTo>
                  <a:close/>
                  <a:moveTo>
                    <a:pt x="130" y="615"/>
                  </a:moveTo>
                  <a:cubicBezTo>
                    <a:pt x="50" y="550"/>
                    <a:pt x="0" y="460"/>
                    <a:pt x="0" y="360"/>
                  </a:cubicBezTo>
                  <a:lnTo>
                    <a:pt x="46" y="360"/>
                  </a:lnTo>
                  <a:cubicBezTo>
                    <a:pt x="46" y="448"/>
                    <a:pt x="90" y="528"/>
                    <a:pt x="161" y="586"/>
                  </a:cubicBezTo>
                  <a:lnTo>
                    <a:pt x="130" y="615"/>
                  </a:lnTo>
                  <a:close/>
                  <a:moveTo>
                    <a:pt x="0" y="360"/>
                  </a:moveTo>
                  <a:cubicBezTo>
                    <a:pt x="0" y="260"/>
                    <a:pt x="50" y="170"/>
                    <a:pt x="130" y="105"/>
                  </a:cubicBezTo>
                  <a:lnTo>
                    <a:pt x="161" y="135"/>
                  </a:lnTo>
                  <a:cubicBezTo>
                    <a:pt x="90" y="192"/>
                    <a:pt x="46" y="272"/>
                    <a:pt x="46" y="360"/>
                  </a:cubicBezTo>
                  <a:lnTo>
                    <a:pt x="0" y="360"/>
                  </a:lnTo>
                  <a:close/>
                  <a:moveTo>
                    <a:pt x="130" y="105"/>
                  </a:moveTo>
                  <a:cubicBezTo>
                    <a:pt x="209" y="40"/>
                    <a:pt x="319" y="0"/>
                    <a:pt x="440" y="0"/>
                  </a:cubicBezTo>
                  <a:lnTo>
                    <a:pt x="440" y="41"/>
                  </a:lnTo>
                  <a:cubicBezTo>
                    <a:pt x="331" y="41"/>
                    <a:pt x="232" y="77"/>
                    <a:pt x="161" y="135"/>
                  </a:cubicBezTo>
                  <a:lnTo>
                    <a:pt x="130" y="105"/>
                  </a:lnTo>
                  <a:close/>
                  <a:moveTo>
                    <a:pt x="440" y="0"/>
                  </a:moveTo>
                  <a:cubicBezTo>
                    <a:pt x="561" y="0"/>
                    <a:pt x="671" y="40"/>
                    <a:pt x="751" y="105"/>
                  </a:cubicBezTo>
                  <a:lnTo>
                    <a:pt x="720" y="135"/>
                  </a:lnTo>
                  <a:cubicBezTo>
                    <a:pt x="648" y="77"/>
                    <a:pt x="550" y="41"/>
                    <a:pt x="440" y="41"/>
                  </a:cubicBezTo>
                  <a:lnTo>
                    <a:pt x="440" y="0"/>
                  </a:lnTo>
                  <a:close/>
                  <a:moveTo>
                    <a:pt x="751" y="105"/>
                  </a:moveTo>
                  <a:cubicBezTo>
                    <a:pt x="831" y="170"/>
                    <a:pt x="881" y="260"/>
                    <a:pt x="881" y="360"/>
                  </a:cubicBezTo>
                  <a:lnTo>
                    <a:pt x="834" y="360"/>
                  </a:lnTo>
                  <a:cubicBezTo>
                    <a:pt x="834" y="272"/>
                    <a:pt x="790" y="192"/>
                    <a:pt x="720" y="135"/>
                  </a:cubicBezTo>
                  <a:lnTo>
                    <a:pt x="751"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203"/>
            <p:cNvSpPr>
              <a:spLocks noChangeArrowheads="1"/>
            </p:cNvSpPr>
            <p:nvPr/>
          </p:nvSpPr>
          <p:spPr bwMode="auto">
            <a:xfrm>
              <a:off x="4837" y="3159"/>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05" name="Oval 204"/>
            <p:cNvSpPr>
              <a:spLocks noChangeArrowheads="1"/>
            </p:cNvSpPr>
            <p:nvPr/>
          </p:nvSpPr>
          <p:spPr bwMode="auto">
            <a:xfrm>
              <a:off x="3456" y="1802"/>
              <a:ext cx="225" cy="188"/>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05"/>
            <p:cNvSpPr>
              <a:spLocks noEditPoints="1"/>
            </p:cNvSpPr>
            <p:nvPr/>
          </p:nvSpPr>
          <p:spPr bwMode="auto">
            <a:xfrm>
              <a:off x="3452" y="1798"/>
              <a:ext cx="233" cy="196"/>
            </a:xfrm>
            <a:custGeom>
              <a:avLst/>
              <a:gdLst>
                <a:gd name="T0" fmla="*/ 1007 w 1007"/>
                <a:gd name="T1" fmla="*/ 423 h 847"/>
                <a:gd name="T2" fmla="*/ 860 w 1007"/>
                <a:gd name="T3" fmla="*/ 722 h 847"/>
                <a:gd name="T4" fmla="*/ 832 w 1007"/>
                <a:gd name="T5" fmla="*/ 702 h 847"/>
                <a:gd name="T6" fmla="*/ 968 w 1007"/>
                <a:gd name="T7" fmla="*/ 423 h 847"/>
                <a:gd name="T8" fmla="*/ 1007 w 1007"/>
                <a:gd name="T9" fmla="*/ 423 h 847"/>
                <a:gd name="T10" fmla="*/ 860 w 1007"/>
                <a:gd name="T11" fmla="*/ 722 h 847"/>
                <a:gd name="T12" fmla="*/ 503 w 1007"/>
                <a:gd name="T13" fmla="*/ 847 h 847"/>
                <a:gd name="T14" fmla="*/ 503 w 1007"/>
                <a:gd name="T15" fmla="*/ 817 h 847"/>
                <a:gd name="T16" fmla="*/ 832 w 1007"/>
                <a:gd name="T17" fmla="*/ 702 h 847"/>
                <a:gd name="T18" fmla="*/ 860 w 1007"/>
                <a:gd name="T19" fmla="*/ 722 h 847"/>
                <a:gd name="T20" fmla="*/ 503 w 1007"/>
                <a:gd name="T21" fmla="*/ 847 h 847"/>
                <a:gd name="T22" fmla="*/ 147 w 1007"/>
                <a:gd name="T23" fmla="*/ 722 h 847"/>
                <a:gd name="T24" fmla="*/ 175 w 1007"/>
                <a:gd name="T25" fmla="*/ 702 h 847"/>
                <a:gd name="T26" fmla="*/ 503 w 1007"/>
                <a:gd name="T27" fmla="*/ 817 h 847"/>
                <a:gd name="T28" fmla="*/ 503 w 1007"/>
                <a:gd name="T29" fmla="*/ 847 h 847"/>
                <a:gd name="T30" fmla="*/ 147 w 1007"/>
                <a:gd name="T31" fmla="*/ 722 h 847"/>
                <a:gd name="T32" fmla="*/ 0 w 1007"/>
                <a:gd name="T33" fmla="*/ 423 h 847"/>
                <a:gd name="T34" fmla="*/ 38 w 1007"/>
                <a:gd name="T35" fmla="*/ 423 h 847"/>
                <a:gd name="T36" fmla="*/ 175 w 1007"/>
                <a:gd name="T37" fmla="*/ 702 h 847"/>
                <a:gd name="T38" fmla="*/ 147 w 1007"/>
                <a:gd name="T39" fmla="*/ 722 h 847"/>
                <a:gd name="T40" fmla="*/ 0 w 1007"/>
                <a:gd name="T41" fmla="*/ 423 h 847"/>
                <a:gd name="T42" fmla="*/ 147 w 1007"/>
                <a:gd name="T43" fmla="*/ 124 h 847"/>
                <a:gd name="T44" fmla="*/ 175 w 1007"/>
                <a:gd name="T45" fmla="*/ 144 h 847"/>
                <a:gd name="T46" fmla="*/ 38 w 1007"/>
                <a:gd name="T47" fmla="*/ 423 h 847"/>
                <a:gd name="T48" fmla="*/ 0 w 1007"/>
                <a:gd name="T49" fmla="*/ 423 h 847"/>
                <a:gd name="T50" fmla="*/ 147 w 1007"/>
                <a:gd name="T51" fmla="*/ 124 h 847"/>
                <a:gd name="T52" fmla="*/ 503 w 1007"/>
                <a:gd name="T53" fmla="*/ 0 h 847"/>
                <a:gd name="T54" fmla="*/ 503 w 1007"/>
                <a:gd name="T55" fmla="*/ 29 h 847"/>
                <a:gd name="T56" fmla="*/ 175 w 1007"/>
                <a:gd name="T57" fmla="*/ 144 h 847"/>
                <a:gd name="T58" fmla="*/ 147 w 1007"/>
                <a:gd name="T59" fmla="*/ 124 h 847"/>
                <a:gd name="T60" fmla="*/ 503 w 1007"/>
                <a:gd name="T61" fmla="*/ 0 h 847"/>
                <a:gd name="T62" fmla="*/ 860 w 1007"/>
                <a:gd name="T63" fmla="*/ 124 h 847"/>
                <a:gd name="T64" fmla="*/ 832 w 1007"/>
                <a:gd name="T65" fmla="*/ 144 h 847"/>
                <a:gd name="T66" fmla="*/ 503 w 1007"/>
                <a:gd name="T67" fmla="*/ 29 h 847"/>
                <a:gd name="T68" fmla="*/ 503 w 1007"/>
                <a:gd name="T69" fmla="*/ 0 h 847"/>
                <a:gd name="T70" fmla="*/ 860 w 1007"/>
                <a:gd name="T71" fmla="*/ 124 h 847"/>
                <a:gd name="T72" fmla="*/ 1007 w 1007"/>
                <a:gd name="T73" fmla="*/ 423 h 847"/>
                <a:gd name="T74" fmla="*/ 968 w 1007"/>
                <a:gd name="T75" fmla="*/ 423 h 847"/>
                <a:gd name="T76" fmla="*/ 832 w 1007"/>
                <a:gd name="T77" fmla="*/ 144 h 847"/>
                <a:gd name="T78" fmla="*/ 860 w 1007"/>
                <a:gd name="T79" fmla="*/ 124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7" h="847">
                  <a:moveTo>
                    <a:pt x="1007" y="423"/>
                  </a:moveTo>
                  <a:cubicBezTo>
                    <a:pt x="1007" y="540"/>
                    <a:pt x="951" y="646"/>
                    <a:pt x="860" y="722"/>
                  </a:cubicBezTo>
                  <a:lnTo>
                    <a:pt x="832" y="702"/>
                  </a:lnTo>
                  <a:cubicBezTo>
                    <a:pt x="916" y="631"/>
                    <a:pt x="968" y="532"/>
                    <a:pt x="968" y="423"/>
                  </a:cubicBezTo>
                  <a:lnTo>
                    <a:pt x="1007" y="423"/>
                  </a:lnTo>
                  <a:close/>
                  <a:moveTo>
                    <a:pt x="860" y="722"/>
                  </a:moveTo>
                  <a:cubicBezTo>
                    <a:pt x="769" y="799"/>
                    <a:pt x="643" y="847"/>
                    <a:pt x="503" y="847"/>
                  </a:cubicBezTo>
                  <a:lnTo>
                    <a:pt x="503" y="817"/>
                  </a:lnTo>
                  <a:cubicBezTo>
                    <a:pt x="631" y="817"/>
                    <a:pt x="748" y="773"/>
                    <a:pt x="832" y="702"/>
                  </a:cubicBezTo>
                  <a:lnTo>
                    <a:pt x="860" y="722"/>
                  </a:lnTo>
                  <a:close/>
                  <a:moveTo>
                    <a:pt x="503" y="847"/>
                  </a:moveTo>
                  <a:cubicBezTo>
                    <a:pt x="364" y="847"/>
                    <a:pt x="238" y="799"/>
                    <a:pt x="147" y="722"/>
                  </a:cubicBezTo>
                  <a:lnTo>
                    <a:pt x="175" y="702"/>
                  </a:lnTo>
                  <a:cubicBezTo>
                    <a:pt x="259" y="773"/>
                    <a:pt x="375" y="817"/>
                    <a:pt x="503" y="817"/>
                  </a:cubicBezTo>
                  <a:lnTo>
                    <a:pt x="503" y="847"/>
                  </a:lnTo>
                  <a:close/>
                  <a:moveTo>
                    <a:pt x="147" y="722"/>
                  </a:moveTo>
                  <a:cubicBezTo>
                    <a:pt x="56" y="646"/>
                    <a:pt x="0" y="540"/>
                    <a:pt x="0" y="423"/>
                  </a:cubicBezTo>
                  <a:lnTo>
                    <a:pt x="38" y="423"/>
                  </a:lnTo>
                  <a:cubicBezTo>
                    <a:pt x="38" y="532"/>
                    <a:pt x="91" y="631"/>
                    <a:pt x="175" y="702"/>
                  </a:cubicBezTo>
                  <a:lnTo>
                    <a:pt x="147" y="722"/>
                  </a:lnTo>
                  <a:close/>
                  <a:moveTo>
                    <a:pt x="0" y="423"/>
                  </a:moveTo>
                  <a:cubicBezTo>
                    <a:pt x="0" y="306"/>
                    <a:pt x="56" y="201"/>
                    <a:pt x="147" y="124"/>
                  </a:cubicBezTo>
                  <a:lnTo>
                    <a:pt x="175" y="144"/>
                  </a:lnTo>
                  <a:cubicBezTo>
                    <a:pt x="91" y="215"/>
                    <a:pt x="38" y="314"/>
                    <a:pt x="38" y="423"/>
                  </a:cubicBezTo>
                  <a:lnTo>
                    <a:pt x="0" y="423"/>
                  </a:lnTo>
                  <a:close/>
                  <a:moveTo>
                    <a:pt x="147" y="124"/>
                  </a:moveTo>
                  <a:cubicBezTo>
                    <a:pt x="238" y="47"/>
                    <a:pt x="364" y="0"/>
                    <a:pt x="503" y="0"/>
                  </a:cubicBezTo>
                  <a:lnTo>
                    <a:pt x="503" y="29"/>
                  </a:lnTo>
                  <a:cubicBezTo>
                    <a:pt x="375" y="29"/>
                    <a:pt x="259" y="73"/>
                    <a:pt x="175" y="144"/>
                  </a:cubicBezTo>
                  <a:lnTo>
                    <a:pt x="147" y="124"/>
                  </a:lnTo>
                  <a:close/>
                  <a:moveTo>
                    <a:pt x="503" y="0"/>
                  </a:moveTo>
                  <a:cubicBezTo>
                    <a:pt x="643" y="0"/>
                    <a:pt x="769" y="47"/>
                    <a:pt x="860" y="124"/>
                  </a:cubicBezTo>
                  <a:lnTo>
                    <a:pt x="832" y="144"/>
                  </a:lnTo>
                  <a:cubicBezTo>
                    <a:pt x="748" y="73"/>
                    <a:pt x="632" y="29"/>
                    <a:pt x="503" y="29"/>
                  </a:cubicBezTo>
                  <a:lnTo>
                    <a:pt x="503" y="0"/>
                  </a:lnTo>
                  <a:close/>
                  <a:moveTo>
                    <a:pt x="860" y="124"/>
                  </a:moveTo>
                  <a:cubicBezTo>
                    <a:pt x="951" y="201"/>
                    <a:pt x="1007" y="306"/>
                    <a:pt x="1007" y="423"/>
                  </a:cubicBezTo>
                  <a:lnTo>
                    <a:pt x="968" y="423"/>
                  </a:lnTo>
                  <a:cubicBezTo>
                    <a:pt x="968" y="314"/>
                    <a:pt x="916" y="215"/>
                    <a:pt x="832" y="144"/>
                  </a:cubicBezTo>
                  <a:lnTo>
                    <a:pt x="860" y="12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206"/>
            <p:cNvSpPr>
              <a:spLocks noChangeArrowheads="1"/>
            </p:cNvSpPr>
            <p:nvPr/>
          </p:nvSpPr>
          <p:spPr bwMode="auto">
            <a:xfrm>
              <a:off x="3545" y="1843"/>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 pitchFamily="34"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208" name="Oval 207"/>
            <p:cNvSpPr>
              <a:spLocks noChangeArrowheads="1"/>
            </p:cNvSpPr>
            <p:nvPr/>
          </p:nvSpPr>
          <p:spPr bwMode="auto">
            <a:xfrm>
              <a:off x="3723" y="1801"/>
              <a:ext cx="224" cy="188"/>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08"/>
            <p:cNvSpPr>
              <a:spLocks noEditPoints="1"/>
            </p:cNvSpPr>
            <p:nvPr/>
          </p:nvSpPr>
          <p:spPr bwMode="auto">
            <a:xfrm>
              <a:off x="3719" y="1797"/>
              <a:ext cx="233" cy="196"/>
            </a:xfrm>
            <a:custGeom>
              <a:avLst/>
              <a:gdLst>
                <a:gd name="T0" fmla="*/ 1008 w 1008"/>
                <a:gd name="T1" fmla="*/ 423 h 847"/>
                <a:gd name="T2" fmla="*/ 861 w 1008"/>
                <a:gd name="T3" fmla="*/ 722 h 847"/>
                <a:gd name="T4" fmla="*/ 832 w 1008"/>
                <a:gd name="T5" fmla="*/ 702 h 847"/>
                <a:gd name="T6" fmla="*/ 969 w 1008"/>
                <a:gd name="T7" fmla="*/ 423 h 847"/>
                <a:gd name="T8" fmla="*/ 1008 w 1008"/>
                <a:gd name="T9" fmla="*/ 423 h 847"/>
                <a:gd name="T10" fmla="*/ 861 w 1008"/>
                <a:gd name="T11" fmla="*/ 722 h 847"/>
                <a:gd name="T12" fmla="*/ 504 w 1008"/>
                <a:gd name="T13" fmla="*/ 847 h 847"/>
                <a:gd name="T14" fmla="*/ 504 w 1008"/>
                <a:gd name="T15" fmla="*/ 817 h 847"/>
                <a:gd name="T16" fmla="*/ 832 w 1008"/>
                <a:gd name="T17" fmla="*/ 702 h 847"/>
                <a:gd name="T18" fmla="*/ 861 w 1008"/>
                <a:gd name="T19" fmla="*/ 722 h 847"/>
                <a:gd name="T20" fmla="*/ 504 w 1008"/>
                <a:gd name="T21" fmla="*/ 847 h 847"/>
                <a:gd name="T22" fmla="*/ 147 w 1008"/>
                <a:gd name="T23" fmla="*/ 722 h 847"/>
                <a:gd name="T24" fmla="*/ 176 w 1008"/>
                <a:gd name="T25" fmla="*/ 702 h 847"/>
                <a:gd name="T26" fmla="*/ 504 w 1008"/>
                <a:gd name="T27" fmla="*/ 817 h 847"/>
                <a:gd name="T28" fmla="*/ 504 w 1008"/>
                <a:gd name="T29" fmla="*/ 847 h 847"/>
                <a:gd name="T30" fmla="*/ 147 w 1008"/>
                <a:gd name="T31" fmla="*/ 722 h 847"/>
                <a:gd name="T32" fmla="*/ 0 w 1008"/>
                <a:gd name="T33" fmla="*/ 423 h 847"/>
                <a:gd name="T34" fmla="*/ 39 w 1008"/>
                <a:gd name="T35" fmla="*/ 423 h 847"/>
                <a:gd name="T36" fmla="*/ 176 w 1008"/>
                <a:gd name="T37" fmla="*/ 702 h 847"/>
                <a:gd name="T38" fmla="*/ 147 w 1008"/>
                <a:gd name="T39" fmla="*/ 722 h 847"/>
                <a:gd name="T40" fmla="*/ 0 w 1008"/>
                <a:gd name="T41" fmla="*/ 423 h 847"/>
                <a:gd name="T42" fmla="*/ 147 w 1008"/>
                <a:gd name="T43" fmla="*/ 124 h 847"/>
                <a:gd name="T44" fmla="*/ 176 w 1008"/>
                <a:gd name="T45" fmla="*/ 144 h 847"/>
                <a:gd name="T46" fmla="*/ 39 w 1008"/>
                <a:gd name="T47" fmla="*/ 423 h 847"/>
                <a:gd name="T48" fmla="*/ 0 w 1008"/>
                <a:gd name="T49" fmla="*/ 423 h 847"/>
                <a:gd name="T50" fmla="*/ 147 w 1008"/>
                <a:gd name="T51" fmla="*/ 124 h 847"/>
                <a:gd name="T52" fmla="*/ 504 w 1008"/>
                <a:gd name="T53" fmla="*/ 0 h 847"/>
                <a:gd name="T54" fmla="*/ 504 w 1008"/>
                <a:gd name="T55" fmla="*/ 29 h 847"/>
                <a:gd name="T56" fmla="*/ 176 w 1008"/>
                <a:gd name="T57" fmla="*/ 144 h 847"/>
                <a:gd name="T58" fmla="*/ 147 w 1008"/>
                <a:gd name="T59" fmla="*/ 124 h 847"/>
                <a:gd name="T60" fmla="*/ 504 w 1008"/>
                <a:gd name="T61" fmla="*/ 0 h 847"/>
                <a:gd name="T62" fmla="*/ 861 w 1008"/>
                <a:gd name="T63" fmla="*/ 124 h 847"/>
                <a:gd name="T64" fmla="*/ 832 w 1008"/>
                <a:gd name="T65" fmla="*/ 144 h 847"/>
                <a:gd name="T66" fmla="*/ 504 w 1008"/>
                <a:gd name="T67" fmla="*/ 29 h 847"/>
                <a:gd name="T68" fmla="*/ 504 w 1008"/>
                <a:gd name="T69" fmla="*/ 0 h 847"/>
                <a:gd name="T70" fmla="*/ 861 w 1008"/>
                <a:gd name="T71" fmla="*/ 124 h 847"/>
                <a:gd name="T72" fmla="*/ 1008 w 1008"/>
                <a:gd name="T73" fmla="*/ 423 h 847"/>
                <a:gd name="T74" fmla="*/ 969 w 1008"/>
                <a:gd name="T75" fmla="*/ 423 h 847"/>
                <a:gd name="T76" fmla="*/ 832 w 1008"/>
                <a:gd name="T77" fmla="*/ 144 h 847"/>
                <a:gd name="T78" fmla="*/ 861 w 1008"/>
                <a:gd name="T79" fmla="*/ 124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8" h="847">
                  <a:moveTo>
                    <a:pt x="1008" y="423"/>
                  </a:moveTo>
                  <a:cubicBezTo>
                    <a:pt x="1008" y="540"/>
                    <a:pt x="952" y="646"/>
                    <a:pt x="861" y="722"/>
                  </a:cubicBezTo>
                  <a:lnTo>
                    <a:pt x="832" y="702"/>
                  </a:lnTo>
                  <a:cubicBezTo>
                    <a:pt x="917" y="631"/>
                    <a:pt x="969" y="532"/>
                    <a:pt x="969" y="423"/>
                  </a:cubicBezTo>
                  <a:lnTo>
                    <a:pt x="1008" y="423"/>
                  </a:lnTo>
                  <a:close/>
                  <a:moveTo>
                    <a:pt x="861" y="722"/>
                  </a:moveTo>
                  <a:cubicBezTo>
                    <a:pt x="770" y="799"/>
                    <a:pt x="643" y="847"/>
                    <a:pt x="504" y="847"/>
                  </a:cubicBezTo>
                  <a:lnTo>
                    <a:pt x="504" y="817"/>
                  </a:lnTo>
                  <a:cubicBezTo>
                    <a:pt x="632" y="817"/>
                    <a:pt x="748" y="773"/>
                    <a:pt x="832" y="702"/>
                  </a:cubicBezTo>
                  <a:lnTo>
                    <a:pt x="861" y="722"/>
                  </a:lnTo>
                  <a:close/>
                  <a:moveTo>
                    <a:pt x="504" y="847"/>
                  </a:moveTo>
                  <a:cubicBezTo>
                    <a:pt x="365" y="847"/>
                    <a:pt x="239" y="799"/>
                    <a:pt x="147" y="722"/>
                  </a:cubicBezTo>
                  <a:lnTo>
                    <a:pt x="176" y="702"/>
                  </a:lnTo>
                  <a:cubicBezTo>
                    <a:pt x="260" y="773"/>
                    <a:pt x="376" y="817"/>
                    <a:pt x="504" y="817"/>
                  </a:cubicBezTo>
                  <a:lnTo>
                    <a:pt x="504" y="847"/>
                  </a:lnTo>
                  <a:close/>
                  <a:moveTo>
                    <a:pt x="147" y="722"/>
                  </a:moveTo>
                  <a:cubicBezTo>
                    <a:pt x="57" y="646"/>
                    <a:pt x="0" y="540"/>
                    <a:pt x="0" y="423"/>
                  </a:cubicBezTo>
                  <a:lnTo>
                    <a:pt x="39" y="423"/>
                  </a:lnTo>
                  <a:cubicBezTo>
                    <a:pt x="39" y="532"/>
                    <a:pt x="91" y="631"/>
                    <a:pt x="176" y="702"/>
                  </a:cubicBezTo>
                  <a:lnTo>
                    <a:pt x="147" y="722"/>
                  </a:lnTo>
                  <a:close/>
                  <a:moveTo>
                    <a:pt x="0" y="423"/>
                  </a:moveTo>
                  <a:cubicBezTo>
                    <a:pt x="0" y="306"/>
                    <a:pt x="57" y="201"/>
                    <a:pt x="147" y="124"/>
                  </a:cubicBezTo>
                  <a:lnTo>
                    <a:pt x="176" y="144"/>
                  </a:lnTo>
                  <a:cubicBezTo>
                    <a:pt x="91" y="215"/>
                    <a:pt x="39" y="314"/>
                    <a:pt x="39" y="423"/>
                  </a:cubicBezTo>
                  <a:lnTo>
                    <a:pt x="0" y="423"/>
                  </a:lnTo>
                  <a:close/>
                  <a:moveTo>
                    <a:pt x="147" y="124"/>
                  </a:moveTo>
                  <a:cubicBezTo>
                    <a:pt x="239" y="47"/>
                    <a:pt x="365" y="0"/>
                    <a:pt x="504" y="0"/>
                  </a:cubicBezTo>
                  <a:lnTo>
                    <a:pt x="504" y="29"/>
                  </a:lnTo>
                  <a:cubicBezTo>
                    <a:pt x="376" y="29"/>
                    <a:pt x="260" y="73"/>
                    <a:pt x="176" y="144"/>
                  </a:cubicBezTo>
                  <a:lnTo>
                    <a:pt x="147" y="124"/>
                  </a:lnTo>
                  <a:close/>
                  <a:moveTo>
                    <a:pt x="504" y="0"/>
                  </a:moveTo>
                  <a:cubicBezTo>
                    <a:pt x="644" y="0"/>
                    <a:pt x="770" y="47"/>
                    <a:pt x="861" y="124"/>
                  </a:cubicBezTo>
                  <a:lnTo>
                    <a:pt x="832" y="144"/>
                  </a:lnTo>
                  <a:cubicBezTo>
                    <a:pt x="748" y="73"/>
                    <a:pt x="632" y="29"/>
                    <a:pt x="504" y="29"/>
                  </a:cubicBezTo>
                  <a:lnTo>
                    <a:pt x="504" y="0"/>
                  </a:lnTo>
                  <a:close/>
                  <a:moveTo>
                    <a:pt x="861" y="124"/>
                  </a:moveTo>
                  <a:cubicBezTo>
                    <a:pt x="952" y="201"/>
                    <a:pt x="1008" y="306"/>
                    <a:pt x="1008" y="423"/>
                  </a:cubicBezTo>
                  <a:lnTo>
                    <a:pt x="969" y="423"/>
                  </a:lnTo>
                  <a:cubicBezTo>
                    <a:pt x="969" y="314"/>
                    <a:pt x="917" y="215"/>
                    <a:pt x="832" y="144"/>
                  </a:cubicBezTo>
                  <a:lnTo>
                    <a:pt x="861" y="12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Rectangle 209"/>
            <p:cNvSpPr>
              <a:spLocks noChangeArrowheads="1"/>
            </p:cNvSpPr>
            <p:nvPr/>
          </p:nvSpPr>
          <p:spPr bwMode="auto">
            <a:xfrm>
              <a:off x="3816" y="1843"/>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11" name="Oval 210"/>
            <p:cNvSpPr>
              <a:spLocks noChangeArrowheads="1"/>
            </p:cNvSpPr>
            <p:nvPr/>
          </p:nvSpPr>
          <p:spPr bwMode="auto">
            <a:xfrm>
              <a:off x="3981" y="1801"/>
              <a:ext cx="224" cy="188"/>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11"/>
            <p:cNvSpPr>
              <a:spLocks noEditPoints="1"/>
            </p:cNvSpPr>
            <p:nvPr/>
          </p:nvSpPr>
          <p:spPr bwMode="auto">
            <a:xfrm>
              <a:off x="3977" y="1797"/>
              <a:ext cx="233" cy="196"/>
            </a:xfrm>
            <a:custGeom>
              <a:avLst/>
              <a:gdLst>
                <a:gd name="T0" fmla="*/ 1007 w 1007"/>
                <a:gd name="T1" fmla="*/ 423 h 847"/>
                <a:gd name="T2" fmla="*/ 861 w 1007"/>
                <a:gd name="T3" fmla="*/ 722 h 847"/>
                <a:gd name="T4" fmla="*/ 832 w 1007"/>
                <a:gd name="T5" fmla="*/ 702 h 847"/>
                <a:gd name="T6" fmla="*/ 969 w 1007"/>
                <a:gd name="T7" fmla="*/ 423 h 847"/>
                <a:gd name="T8" fmla="*/ 1007 w 1007"/>
                <a:gd name="T9" fmla="*/ 423 h 847"/>
                <a:gd name="T10" fmla="*/ 861 w 1007"/>
                <a:gd name="T11" fmla="*/ 722 h 847"/>
                <a:gd name="T12" fmla="*/ 504 w 1007"/>
                <a:gd name="T13" fmla="*/ 847 h 847"/>
                <a:gd name="T14" fmla="*/ 504 w 1007"/>
                <a:gd name="T15" fmla="*/ 817 h 847"/>
                <a:gd name="T16" fmla="*/ 832 w 1007"/>
                <a:gd name="T17" fmla="*/ 702 h 847"/>
                <a:gd name="T18" fmla="*/ 861 w 1007"/>
                <a:gd name="T19" fmla="*/ 722 h 847"/>
                <a:gd name="T20" fmla="*/ 504 w 1007"/>
                <a:gd name="T21" fmla="*/ 847 h 847"/>
                <a:gd name="T22" fmla="*/ 147 w 1007"/>
                <a:gd name="T23" fmla="*/ 722 h 847"/>
                <a:gd name="T24" fmla="*/ 176 w 1007"/>
                <a:gd name="T25" fmla="*/ 702 h 847"/>
                <a:gd name="T26" fmla="*/ 504 w 1007"/>
                <a:gd name="T27" fmla="*/ 817 h 847"/>
                <a:gd name="T28" fmla="*/ 504 w 1007"/>
                <a:gd name="T29" fmla="*/ 847 h 847"/>
                <a:gd name="T30" fmla="*/ 147 w 1007"/>
                <a:gd name="T31" fmla="*/ 722 h 847"/>
                <a:gd name="T32" fmla="*/ 0 w 1007"/>
                <a:gd name="T33" fmla="*/ 423 h 847"/>
                <a:gd name="T34" fmla="*/ 39 w 1007"/>
                <a:gd name="T35" fmla="*/ 423 h 847"/>
                <a:gd name="T36" fmla="*/ 176 w 1007"/>
                <a:gd name="T37" fmla="*/ 702 h 847"/>
                <a:gd name="T38" fmla="*/ 147 w 1007"/>
                <a:gd name="T39" fmla="*/ 722 h 847"/>
                <a:gd name="T40" fmla="*/ 0 w 1007"/>
                <a:gd name="T41" fmla="*/ 423 h 847"/>
                <a:gd name="T42" fmla="*/ 147 w 1007"/>
                <a:gd name="T43" fmla="*/ 124 h 847"/>
                <a:gd name="T44" fmla="*/ 176 w 1007"/>
                <a:gd name="T45" fmla="*/ 144 h 847"/>
                <a:gd name="T46" fmla="*/ 39 w 1007"/>
                <a:gd name="T47" fmla="*/ 423 h 847"/>
                <a:gd name="T48" fmla="*/ 0 w 1007"/>
                <a:gd name="T49" fmla="*/ 423 h 847"/>
                <a:gd name="T50" fmla="*/ 147 w 1007"/>
                <a:gd name="T51" fmla="*/ 124 h 847"/>
                <a:gd name="T52" fmla="*/ 504 w 1007"/>
                <a:gd name="T53" fmla="*/ 0 h 847"/>
                <a:gd name="T54" fmla="*/ 504 w 1007"/>
                <a:gd name="T55" fmla="*/ 29 h 847"/>
                <a:gd name="T56" fmla="*/ 176 w 1007"/>
                <a:gd name="T57" fmla="*/ 144 h 847"/>
                <a:gd name="T58" fmla="*/ 147 w 1007"/>
                <a:gd name="T59" fmla="*/ 124 h 847"/>
                <a:gd name="T60" fmla="*/ 504 w 1007"/>
                <a:gd name="T61" fmla="*/ 0 h 847"/>
                <a:gd name="T62" fmla="*/ 861 w 1007"/>
                <a:gd name="T63" fmla="*/ 124 h 847"/>
                <a:gd name="T64" fmla="*/ 832 w 1007"/>
                <a:gd name="T65" fmla="*/ 144 h 847"/>
                <a:gd name="T66" fmla="*/ 504 w 1007"/>
                <a:gd name="T67" fmla="*/ 29 h 847"/>
                <a:gd name="T68" fmla="*/ 504 w 1007"/>
                <a:gd name="T69" fmla="*/ 0 h 847"/>
                <a:gd name="T70" fmla="*/ 861 w 1007"/>
                <a:gd name="T71" fmla="*/ 124 h 847"/>
                <a:gd name="T72" fmla="*/ 1007 w 1007"/>
                <a:gd name="T73" fmla="*/ 423 h 847"/>
                <a:gd name="T74" fmla="*/ 969 w 1007"/>
                <a:gd name="T75" fmla="*/ 423 h 847"/>
                <a:gd name="T76" fmla="*/ 832 w 1007"/>
                <a:gd name="T77" fmla="*/ 144 h 847"/>
                <a:gd name="T78" fmla="*/ 861 w 1007"/>
                <a:gd name="T79" fmla="*/ 124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7" h="847">
                  <a:moveTo>
                    <a:pt x="1007" y="423"/>
                  </a:moveTo>
                  <a:cubicBezTo>
                    <a:pt x="1007" y="540"/>
                    <a:pt x="951" y="646"/>
                    <a:pt x="861" y="722"/>
                  </a:cubicBezTo>
                  <a:lnTo>
                    <a:pt x="832" y="702"/>
                  </a:lnTo>
                  <a:cubicBezTo>
                    <a:pt x="917" y="631"/>
                    <a:pt x="969" y="532"/>
                    <a:pt x="969" y="423"/>
                  </a:cubicBezTo>
                  <a:lnTo>
                    <a:pt x="1007" y="423"/>
                  </a:lnTo>
                  <a:close/>
                  <a:moveTo>
                    <a:pt x="861" y="722"/>
                  </a:moveTo>
                  <a:cubicBezTo>
                    <a:pt x="769" y="799"/>
                    <a:pt x="643" y="847"/>
                    <a:pt x="504" y="847"/>
                  </a:cubicBezTo>
                  <a:lnTo>
                    <a:pt x="504" y="817"/>
                  </a:lnTo>
                  <a:cubicBezTo>
                    <a:pt x="632" y="817"/>
                    <a:pt x="748" y="773"/>
                    <a:pt x="832" y="702"/>
                  </a:cubicBezTo>
                  <a:lnTo>
                    <a:pt x="861" y="722"/>
                  </a:lnTo>
                  <a:close/>
                  <a:moveTo>
                    <a:pt x="504" y="847"/>
                  </a:moveTo>
                  <a:cubicBezTo>
                    <a:pt x="364" y="847"/>
                    <a:pt x="238" y="799"/>
                    <a:pt x="147" y="722"/>
                  </a:cubicBezTo>
                  <a:lnTo>
                    <a:pt x="176" y="702"/>
                  </a:lnTo>
                  <a:cubicBezTo>
                    <a:pt x="260" y="773"/>
                    <a:pt x="376" y="817"/>
                    <a:pt x="504" y="817"/>
                  </a:cubicBezTo>
                  <a:lnTo>
                    <a:pt x="504" y="847"/>
                  </a:lnTo>
                  <a:close/>
                  <a:moveTo>
                    <a:pt x="147" y="722"/>
                  </a:moveTo>
                  <a:cubicBezTo>
                    <a:pt x="56" y="646"/>
                    <a:pt x="0" y="540"/>
                    <a:pt x="0" y="423"/>
                  </a:cubicBezTo>
                  <a:lnTo>
                    <a:pt x="39" y="423"/>
                  </a:lnTo>
                  <a:cubicBezTo>
                    <a:pt x="39" y="532"/>
                    <a:pt x="91" y="631"/>
                    <a:pt x="176" y="702"/>
                  </a:cubicBezTo>
                  <a:lnTo>
                    <a:pt x="147" y="722"/>
                  </a:lnTo>
                  <a:close/>
                  <a:moveTo>
                    <a:pt x="0" y="423"/>
                  </a:moveTo>
                  <a:cubicBezTo>
                    <a:pt x="0" y="306"/>
                    <a:pt x="56" y="201"/>
                    <a:pt x="147" y="124"/>
                  </a:cubicBezTo>
                  <a:lnTo>
                    <a:pt x="176" y="144"/>
                  </a:lnTo>
                  <a:cubicBezTo>
                    <a:pt x="91" y="215"/>
                    <a:pt x="39" y="314"/>
                    <a:pt x="39" y="423"/>
                  </a:cubicBezTo>
                  <a:lnTo>
                    <a:pt x="0" y="423"/>
                  </a:lnTo>
                  <a:close/>
                  <a:moveTo>
                    <a:pt x="147" y="124"/>
                  </a:moveTo>
                  <a:cubicBezTo>
                    <a:pt x="238" y="47"/>
                    <a:pt x="364" y="0"/>
                    <a:pt x="504" y="0"/>
                  </a:cubicBezTo>
                  <a:lnTo>
                    <a:pt x="504" y="29"/>
                  </a:lnTo>
                  <a:cubicBezTo>
                    <a:pt x="376" y="29"/>
                    <a:pt x="260" y="73"/>
                    <a:pt x="176" y="144"/>
                  </a:cubicBezTo>
                  <a:lnTo>
                    <a:pt x="147" y="124"/>
                  </a:lnTo>
                  <a:close/>
                  <a:moveTo>
                    <a:pt x="504" y="0"/>
                  </a:moveTo>
                  <a:cubicBezTo>
                    <a:pt x="643" y="0"/>
                    <a:pt x="769" y="47"/>
                    <a:pt x="861" y="124"/>
                  </a:cubicBezTo>
                  <a:lnTo>
                    <a:pt x="832" y="144"/>
                  </a:lnTo>
                  <a:cubicBezTo>
                    <a:pt x="748" y="73"/>
                    <a:pt x="632" y="29"/>
                    <a:pt x="504" y="29"/>
                  </a:cubicBezTo>
                  <a:lnTo>
                    <a:pt x="504" y="0"/>
                  </a:lnTo>
                  <a:close/>
                  <a:moveTo>
                    <a:pt x="861" y="124"/>
                  </a:moveTo>
                  <a:cubicBezTo>
                    <a:pt x="951" y="201"/>
                    <a:pt x="1007" y="306"/>
                    <a:pt x="1007" y="423"/>
                  </a:cubicBezTo>
                  <a:lnTo>
                    <a:pt x="969" y="423"/>
                  </a:lnTo>
                  <a:cubicBezTo>
                    <a:pt x="969" y="314"/>
                    <a:pt x="917" y="215"/>
                    <a:pt x="832" y="144"/>
                  </a:cubicBezTo>
                  <a:lnTo>
                    <a:pt x="861" y="124"/>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Rectangle 212"/>
            <p:cNvSpPr>
              <a:spLocks noChangeArrowheads="1"/>
            </p:cNvSpPr>
            <p:nvPr/>
          </p:nvSpPr>
          <p:spPr bwMode="auto">
            <a:xfrm>
              <a:off x="4072" y="1843"/>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14" name="Oval 213"/>
            <p:cNvSpPr>
              <a:spLocks noChangeArrowheads="1"/>
            </p:cNvSpPr>
            <p:nvPr/>
          </p:nvSpPr>
          <p:spPr bwMode="auto">
            <a:xfrm>
              <a:off x="4241" y="1797"/>
              <a:ext cx="224" cy="188"/>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214"/>
            <p:cNvSpPr>
              <a:spLocks noEditPoints="1"/>
            </p:cNvSpPr>
            <p:nvPr/>
          </p:nvSpPr>
          <p:spPr bwMode="auto">
            <a:xfrm>
              <a:off x="4236" y="1793"/>
              <a:ext cx="233" cy="195"/>
            </a:xfrm>
            <a:custGeom>
              <a:avLst/>
              <a:gdLst>
                <a:gd name="T0" fmla="*/ 1007 w 1007"/>
                <a:gd name="T1" fmla="*/ 424 h 847"/>
                <a:gd name="T2" fmla="*/ 860 w 1007"/>
                <a:gd name="T3" fmla="*/ 723 h 847"/>
                <a:gd name="T4" fmla="*/ 832 w 1007"/>
                <a:gd name="T5" fmla="*/ 703 h 847"/>
                <a:gd name="T6" fmla="*/ 968 w 1007"/>
                <a:gd name="T7" fmla="*/ 424 h 847"/>
                <a:gd name="T8" fmla="*/ 1007 w 1007"/>
                <a:gd name="T9" fmla="*/ 424 h 847"/>
                <a:gd name="T10" fmla="*/ 860 w 1007"/>
                <a:gd name="T11" fmla="*/ 723 h 847"/>
                <a:gd name="T12" fmla="*/ 503 w 1007"/>
                <a:gd name="T13" fmla="*/ 847 h 847"/>
                <a:gd name="T14" fmla="*/ 503 w 1007"/>
                <a:gd name="T15" fmla="*/ 818 h 847"/>
                <a:gd name="T16" fmla="*/ 832 w 1007"/>
                <a:gd name="T17" fmla="*/ 703 h 847"/>
                <a:gd name="T18" fmla="*/ 860 w 1007"/>
                <a:gd name="T19" fmla="*/ 723 h 847"/>
                <a:gd name="T20" fmla="*/ 503 w 1007"/>
                <a:gd name="T21" fmla="*/ 847 h 847"/>
                <a:gd name="T22" fmla="*/ 147 w 1007"/>
                <a:gd name="T23" fmla="*/ 723 h 847"/>
                <a:gd name="T24" fmla="*/ 175 w 1007"/>
                <a:gd name="T25" fmla="*/ 703 h 847"/>
                <a:gd name="T26" fmla="*/ 503 w 1007"/>
                <a:gd name="T27" fmla="*/ 818 h 847"/>
                <a:gd name="T28" fmla="*/ 503 w 1007"/>
                <a:gd name="T29" fmla="*/ 847 h 847"/>
                <a:gd name="T30" fmla="*/ 147 w 1007"/>
                <a:gd name="T31" fmla="*/ 723 h 847"/>
                <a:gd name="T32" fmla="*/ 0 w 1007"/>
                <a:gd name="T33" fmla="*/ 424 h 847"/>
                <a:gd name="T34" fmla="*/ 38 w 1007"/>
                <a:gd name="T35" fmla="*/ 424 h 847"/>
                <a:gd name="T36" fmla="*/ 175 w 1007"/>
                <a:gd name="T37" fmla="*/ 703 h 847"/>
                <a:gd name="T38" fmla="*/ 147 w 1007"/>
                <a:gd name="T39" fmla="*/ 723 h 847"/>
                <a:gd name="T40" fmla="*/ 0 w 1007"/>
                <a:gd name="T41" fmla="*/ 424 h 847"/>
                <a:gd name="T42" fmla="*/ 147 w 1007"/>
                <a:gd name="T43" fmla="*/ 125 h 847"/>
                <a:gd name="T44" fmla="*/ 175 w 1007"/>
                <a:gd name="T45" fmla="*/ 145 h 847"/>
                <a:gd name="T46" fmla="*/ 38 w 1007"/>
                <a:gd name="T47" fmla="*/ 424 h 847"/>
                <a:gd name="T48" fmla="*/ 0 w 1007"/>
                <a:gd name="T49" fmla="*/ 424 h 847"/>
                <a:gd name="T50" fmla="*/ 147 w 1007"/>
                <a:gd name="T51" fmla="*/ 125 h 847"/>
                <a:gd name="T52" fmla="*/ 503 w 1007"/>
                <a:gd name="T53" fmla="*/ 0 h 847"/>
                <a:gd name="T54" fmla="*/ 503 w 1007"/>
                <a:gd name="T55" fmla="*/ 30 h 847"/>
                <a:gd name="T56" fmla="*/ 175 w 1007"/>
                <a:gd name="T57" fmla="*/ 145 h 847"/>
                <a:gd name="T58" fmla="*/ 147 w 1007"/>
                <a:gd name="T59" fmla="*/ 125 h 847"/>
                <a:gd name="T60" fmla="*/ 503 w 1007"/>
                <a:gd name="T61" fmla="*/ 0 h 847"/>
                <a:gd name="T62" fmla="*/ 860 w 1007"/>
                <a:gd name="T63" fmla="*/ 125 h 847"/>
                <a:gd name="T64" fmla="*/ 832 w 1007"/>
                <a:gd name="T65" fmla="*/ 145 h 847"/>
                <a:gd name="T66" fmla="*/ 503 w 1007"/>
                <a:gd name="T67" fmla="*/ 30 h 847"/>
                <a:gd name="T68" fmla="*/ 503 w 1007"/>
                <a:gd name="T69" fmla="*/ 0 h 847"/>
                <a:gd name="T70" fmla="*/ 860 w 1007"/>
                <a:gd name="T71" fmla="*/ 125 h 847"/>
                <a:gd name="T72" fmla="*/ 1007 w 1007"/>
                <a:gd name="T73" fmla="*/ 424 h 847"/>
                <a:gd name="T74" fmla="*/ 968 w 1007"/>
                <a:gd name="T75" fmla="*/ 424 h 847"/>
                <a:gd name="T76" fmla="*/ 832 w 1007"/>
                <a:gd name="T77" fmla="*/ 145 h 847"/>
                <a:gd name="T78" fmla="*/ 860 w 1007"/>
                <a:gd name="T79" fmla="*/ 125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7" h="847">
                  <a:moveTo>
                    <a:pt x="1007" y="424"/>
                  </a:moveTo>
                  <a:cubicBezTo>
                    <a:pt x="1007" y="540"/>
                    <a:pt x="951" y="646"/>
                    <a:pt x="860" y="723"/>
                  </a:cubicBezTo>
                  <a:lnTo>
                    <a:pt x="832" y="703"/>
                  </a:lnTo>
                  <a:cubicBezTo>
                    <a:pt x="916" y="631"/>
                    <a:pt x="968" y="533"/>
                    <a:pt x="968" y="424"/>
                  </a:cubicBezTo>
                  <a:lnTo>
                    <a:pt x="1007" y="424"/>
                  </a:lnTo>
                  <a:close/>
                  <a:moveTo>
                    <a:pt x="860" y="723"/>
                  </a:moveTo>
                  <a:cubicBezTo>
                    <a:pt x="769" y="800"/>
                    <a:pt x="643" y="847"/>
                    <a:pt x="503" y="847"/>
                  </a:cubicBezTo>
                  <a:lnTo>
                    <a:pt x="503" y="818"/>
                  </a:lnTo>
                  <a:cubicBezTo>
                    <a:pt x="631" y="818"/>
                    <a:pt x="748" y="774"/>
                    <a:pt x="832" y="703"/>
                  </a:cubicBezTo>
                  <a:lnTo>
                    <a:pt x="860" y="723"/>
                  </a:lnTo>
                  <a:close/>
                  <a:moveTo>
                    <a:pt x="503" y="847"/>
                  </a:moveTo>
                  <a:cubicBezTo>
                    <a:pt x="364" y="847"/>
                    <a:pt x="238" y="800"/>
                    <a:pt x="147" y="723"/>
                  </a:cubicBezTo>
                  <a:lnTo>
                    <a:pt x="175" y="703"/>
                  </a:lnTo>
                  <a:cubicBezTo>
                    <a:pt x="259" y="774"/>
                    <a:pt x="375" y="818"/>
                    <a:pt x="503" y="818"/>
                  </a:cubicBezTo>
                  <a:lnTo>
                    <a:pt x="503" y="847"/>
                  </a:lnTo>
                  <a:close/>
                  <a:moveTo>
                    <a:pt x="147" y="723"/>
                  </a:moveTo>
                  <a:cubicBezTo>
                    <a:pt x="56" y="646"/>
                    <a:pt x="0" y="540"/>
                    <a:pt x="0" y="424"/>
                  </a:cubicBezTo>
                  <a:lnTo>
                    <a:pt x="38" y="424"/>
                  </a:lnTo>
                  <a:cubicBezTo>
                    <a:pt x="38" y="533"/>
                    <a:pt x="90" y="631"/>
                    <a:pt x="175" y="703"/>
                  </a:cubicBezTo>
                  <a:lnTo>
                    <a:pt x="147" y="723"/>
                  </a:lnTo>
                  <a:close/>
                  <a:moveTo>
                    <a:pt x="0" y="424"/>
                  </a:moveTo>
                  <a:cubicBezTo>
                    <a:pt x="0" y="307"/>
                    <a:pt x="56" y="201"/>
                    <a:pt x="147" y="125"/>
                  </a:cubicBezTo>
                  <a:lnTo>
                    <a:pt x="175" y="145"/>
                  </a:lnTo>
                  <a:cubicBezTo>
                    <a:pt x="90" y="216"/>
                    <a:pt x="38" y="315"/>
                    <a:pt x="38" y="424"/>
                  </a:cubicBezTo>
                  <a:lnTo>
                    <a:pt x="0" y="424"/>
                  </a:lnTo>
                  <a:close/>
                  <a:moveTo>
                    <a:pt x="147" y="125"/>
                  </a:moveTo>
                  <a:cubicBezTo>
                    <a:pt x="238" y="48"/>
                    <a:pt x="364" y="0"/>
                    <a:pt x="503" y="0"/>
                  </a:cubicBezTo>
                  <a:lnTo>
                    <a:pt x="503" y="30"/>
                  </a:lnTo>
                  <a:cubicBezTo>
                    <a:pt x="375" y="30"/>
                    <a:pt x="259" y="74"/>
                    <a:pt x="175" y="145"/>
                  </a:cubicBezTo>
                  <a:lnTo>
                    <a:pt x="147" y="125"/>
                  </a:lnTo>
                  <a:close/>
                  <a:moveTo>
                    <a:pt x="503" y="0"/>
                  </a:moveTo>
                  <a:cubicBezTo>
                    <a:pt x="643" y="0"/>
                    <a:pt x="769" y="48"/>
                    <a:pt x="860" y="125"/>
                  </a:cubicBezTo>
                  <a:lnTo>
                    <a:pt x="832" y="145"/>
                  </a:lnTo>
                  <a:cubicBezTo>
                    <a:pt x="747" y="74"/>
                    <a:pt x="631" y="30"/>
                    <a:pt x="503" y="30"/>
                  </a:cubicBezTo>
                  <a:lnTo>
                    <a:pt x="503" y="0"/>
                  </a:lnTo>
                  <a:close/>
                  <a:moveTo>
                    <a:pt x="860" y="125"/>
                  </a:moveTo>
                  <a:cubicBezTo>
                    <a:pt x="951" y="201"/>
                    <a:pt x="1007" y="307"/>
                    <a:pt x="1007" y="424"/>
                  </a:cubicBezTo>
                  <a:lnTo>
                    <a:pt x="968" y="424"/>
                  </a:lnTo>
                  <a:cubicBezTo>
                    <a:pt x="968" y="315"/>
                    <a:pt x="916" y="216"/>
                    <a:pt x="832" y="145"/>
                  </a:cubicBezTo>
                  <a:lnTo>
                    <a:pt x="860" y="12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Rectangle 215"/>
            <p:cNvSpPr>
              <a:spLocks noChangeArrowheads="1"/>
            </p:cNvSpPr>
            <p:nvPr/>
          </p:nvSpPr>
          <p:spPr bwMode="auto">
            <a:xfrm>
              <a:off x="4332" y="1843"/>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17" name="Oval 216"/>
            <p:cNvSpPr>
              <a:spLocks noChangeArrowheads="1"/>
            </p:cNvSpPr>
            <p:nvPr/>
          </p:nvSpPr>
          <p:spPr bwMode="auto">
            <a:xfrm>
              <a:off x="4508" y="1796"/>
              <a:ext cx="224" cy="188"/>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217"/>
            <p:cNvSpPr>
              <a:spLocks noEditPoints="1"/>
            </p:cNvSpPr>
            <p:nvPr/>
          </p:nvSpPr>
          <p:spPr bwMode="auto">
            <a:xfrm>
              <a:off x="4503" y="1792"/>
              <a:ext cx="233" cy="196"/>
            </a:xfrm>
            <a:custGeom>
              <a:avLst/>
              <a:gdLst>
                <a:gd name="T0" fmla="*/ 1008 w 1008"/>
                <a:gd name="T1" fmla="*/ 424 h 847"/>
                <a:gd name="T2" fmla="*/ 861 w 1008"/>
                <a:gd name="T3" fmla="*/ 723 h 847"/>
                <a:gd name="T4" fmla="*/ 832 w 1008"/>
                <a:gd name="T5" fmla="*/ 703 h 847"/>
                <a:gd name="T6" fmla="*/ 969 w 1008"/>
                <a:gd name="T7" fmla="*/ 424 h 847"/>
                <a:gd name="T8" fmla="*/ 1008 w 1008"/>
                <a:gd name="T9" fmla="*/ 424 h 847"/>
                <a:gd name="T10" fmla="*/ 861 w 1008"/>
                <a:gd name="T11" fmla="*/ 723 h 847"/>
                <a:gd name="T12" fmla="*/ 504 w 1008"/>
                <a:gd name="T13" fmla="*/ 847 h 847"/>
                <a:gd name="T14" fmla="*/ 504 w 1008"/>
                <a:gd name="T15" fmla="*/ 818 h 847"/>
                <a:gd name="T16" fmla="*/ 832 w 1008"/>
                <a:gd name="T17" fmla="*/ 703 h 847"/>
                <a:gd name="T18" fmla="*/ 861 w 1008"/>
                <a:gd name="T19" fmla="*/ 723 h 847"/>
                <a:gd name="T20" fmla="*/ 504 w 1008"/>
                <a:gd name="T21" fmla="*/ 847 h 847"/>
                <a:gd name="T22" fmla="*/ 147 w 1008"/>
                <a:gd name="T23" fmla="*/ 723 h 847"/>
                <a:gd name="T24" fmla="*/ 176 w 1008"/>
                <a:gd name="T25" fmla="*/ 703 h 847"/>
                <a:gd name="T26" fmla="*/ 504 w 1008"/>
                <a:gd name="T27" fmla="*/ 818 h 847"/>
                <a:gd name="T28" fmla="*/ 504 w 1008"/>
                <a:gd name="T29" fmla="*/ 847 h 847"/>
                <a:gd name="T30" fmla="*/ 147 w 1008"/>
                <a:gd name="T31" fmla="*/ 723 h 847"/>
                <a:gd name="T32" fmla="*/ 0 w 1008"/>
                <a:gd name="T33" fmla="*/ 424 h 847"/>
                <a:gd name="T34" fmla="*/ 39 w 1008"/>
                <a:gd name="T35" fmla="*/ 424 h 847"/>
                <a:gd name="T36" fmla="*/ 176 w 1008"/>
                <a:gd name="T37" fmla="*/ 703 h 847"/>
                <a:gd name="T38" fmla="*/ 147 w 1008"/>
                <a:gd name="T39" fmla="*/ 723 h 847"/>
                <a:gd name="T40" fmla="*/ 0 w 1008"/>
                <a:gd name="T41" fmla="*/ 424 h 847"/>
                <a:gd name="T42" fmla="*/ 147 w 1008"/>
                <a:gd name="T43" fmla="*/ 125 h 847"/>
                <a:gd name="T44" fmla="*/ 176 w 1008"/>
                <a:gd name="T45" fmla="*/ 145 h 847"/>
                <a:gd name="T46" fmla="*/ 39 w 1008"/>
                <a:gd name="T47" fmla="*/ 424 h 847"/>
                <a:gd name="T48" fmla="*/ 0 w 1008"/>
                <a:gd name="T49" fmla="*/ 424 h 847"/>
                <a:gd name="T50" fmla="*/ 147 w 1008"/>
                <a:gd name="T51" fmla="*/ 125 h 847"/>
                <a:gd name="T52" fmla="*/ 504 w 1008"/>
                <a:gd name="T53" fmla="*/ 0 h 847"/>
                <a:gd name="T54" fmla="*/ 504 w 1008"/>
                <a:gd name="T55" fmla="*/ 30 h 847"/>
                <a:gd name="T56" fmla="*/ 176 w 1008"/>
                <a:gd name="T57" fmla="*/ 145 h 847"/>
                <a:gd name="T58" fmla="*/ 147 w 1008"/>
                <a:gd name="T59" fmla="*/ 125 h 847"/>
                <a:gd name="T60" fmla="*/ 504 w 1008"/>
                <a:gd name="T61" fmla="*/ 0 h 847"/>
                <a:gd name="T62" fmla="*/ 861 w 1008"/>
                <a:gd name="T63" fmla="*/ 125 h 847"/>
                <a:gd name="T64" fmla="*/ 832 w 1008"/>
                <a:gd name="T65" fmla="*/ 145 h 847"/>
                <a:gd name="T66" fmla="*/ 504 w 1008"/>
                <a:gd name="T67" fmla="*/ 30 h 847"/>
                <a:gd name="T68" fmla="*/ 504 w 1008"/>
                <a:gd name="T69" fmla="*/ 0 h 847"/>
                <a:gd name="T70" fmla="*/ 861 w 1008"/>
                <a:gd name="T71" fmla="*/ 125 h 847"/>
                <a:gd name="T72" fmla="*/ 1008 w 1008"/>
                <a:gd name="T73" fmla="*/ 424 h 847"/>
                <a:gd name="T74" fmla="*/ 969 w 1008"/>
                <a:gd name="T75" fmla="*/ 424 h 847"/>
                <a:gd name="T76" fmla="*/ 832 w 1008"/>
                <a:gd name="T77" fmla="*/ 145 h 847"/>
                <a:gd name="T78" fmla="*/ 861 w 1008"/>
                <a:gd name="T79" fmla="*/ 125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8" h="847">
                  <a:moveTo>
                    <a:pt x="1008" y="424"/>
                  </a:moveTo>
                  <a:cubicBezTo>
                    <a:pt x="1008" y="540"/>
                    <a:pt x="952" y="646"/>
                    <a:pt x="861" y="723"/>
                  </a:cubicBezTo>
                  <a:lnTo>
                    <a:pt x="832" y="703"/>
                  </a:lnTo>
                  <a:cubicBezTo>
                    <a:pt x="917" y="631"/>
                    <a:pt x="969" y="533"/>
                    <a:pt x="969" y="424"/>
                  </a:cubicBezTo>
                  <a:lnTo>
                    <a:pt x="1008" y="424"/>
                  </a:lnTo>
                  <a:close/>
                  <a:moveTo>
                    <a:pt x="861" y="723"/>
                  </a:moveTo>
                  <a:cubicBezTo>
                    <a:pt x="770" y="800"/>
                    <a:pt x="643" y="847"/>
                    <a:pt x="504" y="847"/>
                  </a:cubicBezTo>
                  <a:lnTo>
                    <a:pt x="504" y="818"/>
                  </a:lnTo>
                  <a:cubicBezTo>
                    <a:pt x="632" y="818"/>
                    <a:pt x="748" y="774"/>
                    <a:pt x="832" y="703"/>
                  </a:cubicBezTo>
                  <a:lnTo>
                    <a:pt x="861" y="723"/>
                  </a:lnTo>
                  <a:close/>
                  <a:moveTo>
                    <a:pt x="504" y="847"/>
                  </a:moveTo>
                  <a:cubicBezTo>
                    <a:pt x="365" y="847"/>
                    <a:pt x="238" y="800"/>
                    <a:pt x="147" y="723"/>
                  </a:cubicBezTo>
                  <a:lnTo>
                    <a:pt x="176" y="703"/>
                  </a:lnTo>
                  <a:cubicBezTo>
                    <a:pt x="260" y="774"/>
                    <a:pt x="376" y="818"/>
                    <a:pt x="504" y="818"/>
                  </a:cubicBezTo>
                  <a:lnTo>
                    <a:pt x="504" y="847"/>
                  </a:lnTo>
                  <a:close/>
                  <a:moveTo>
                    <a:pt x="147" y="723"/>
                  </a:moveTo>
                  <a:cubicBezTo>
                    <a:pt x="57" y="646"/>
                    <a:pt x="0" y="540"/>
                    <a:pt x="0" y="424"/>
                  </a:cubicBezTo>
                  <a:lnTo>
                    <a:pt x="39" y="424"/>
                  </a:lnTo>
                  <a:cubicBezTo>
                    <a:pt x="39" y="533"/>
                    <a:pt x="91" y="631"/>
                    <a:pt x="176" y="703"/>
                  </a:cubicBezTo>
                  <a:lnTo>
                    <a:pt x="147" y="723"/>
                  </a:lnTo>
                  <a:close/>
                  <a:moveTo>
                    <a:pt x="0" y="424"/>
                  </a:moveTo>
                  <a:cubicBezTo>
                    <a:pt x="0" y="307"/>
                    <a:pt x="57" y="201"/>
                    <a:pt x="147" y="125"/>
                  </a:cubicBezTo>
                  <a:lnTo>
                    <a:pt x="176" y="145"/>
                  </a:lnTo>
                  <a:cubicBezTo>
                    <a:pt x="91" y="216"/>
                    <a:pt x="39" y="315"/>
                    <a:pt x="39" y="424"/>
                  </a:cubicBezTo>
                  <a:lnTo>
                    <a:pt x="0" y="424"/>
                  </a:lnTo>
                  <a:close/>
                  <a:moveTo>
                    <a:pt x="147" y="125"/>
                  </a:moveTo>
                  <a:cubicBezTo>
                    <a:pt x="238" y="48"/>
                    <a:pt x="365" y="0"/>
                    <a:pt x="504" y="0"/>
                  </a:cubicBezTo>
                  <a:lnTo>
                    <a:pt x="504" y="30"/>
                  </a:lnTo>
                  <a:cubicBezTo>
                    <a:pt x="376" y="30"/>
                    <a:pt x="260" y="74"/>
                    <a:pt x="176" y="145"/>
                  </a:cubicBezTo>
                  <a:lnTo>
                    <a:pt x="147" y="125"/>
                  </a:lnTo>
                  <a:close/>
                  <a:moveTo>
                    <a:pt x="504" y="0"/>
                  </a:moveTo>
                  <a:cubicBezTo>
                    <a:pt x="643" y="0"/>
                    <a:pt x="770" y="48"/>
                    <a:pt x="861" y="125"/>
                  </a:cubicBezTo>
                  <a:lnTo>
                    <a:pt x="832" y="145"/>
                  </a:lnTo>
                  <a:cubicBezTo>
                    <a:pt x="748" y="74"/>
                    <a:pt x="632" y="30"/>
                    <a:pt x="504" y="30"/>
                  </a:cubicBezTo>
                  <a:lnTo>
                    <a:pt x="504" y="0"/>
                  </a:lnTo>
                  <a:close/>
                  <a:moveTo>
                    <a:pt x="861" y="125"/>
                  </a:moveTo>
                  <a:cubicBezTo>
                    <a:pt x="952" y="201"/>
                    <a:pt x="1008" y="307"/>
                    <a:pt x="1008" y="424"/>
                  </a:cubicBezTo>
                  <a:lnTo>
                    <a:pt x="969" y="424"/>
                  </a:lnTo>
                  <a:cubicBezTo>
                    <a:pt x="969" y="315"/>
                    <a:pt x="917" y="216"/>
                    <a:pt x="832" y="145"/>
                  </a:cubicBezTo>
                  <a:lnTo>
                    <a:pt x="861" y="12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Rectangle 218"/>
            <p:cNvSpPr>
              <a:spLocks noChangeArrowheads="1"/>
            </p:cNvSpPr>
            <p:nvPr/>
          </p:nvSpPr>
          <p:spPr bwMode="auto">
            <a:xfrm>
              <a:off x="4598" y="1843"/>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220" name="Oval 219"/>
            <p:cNvSpPr>
              <a:spLocks noChangeArrowheads="1"/>
            </p:cNvSpPr>
            <p:nvPr/>
          </p:nvSpPr>
          <p:spPr bwMode="auto">
            <a:xfrm>
              <a:off x="4766" y="1796"/>
              <a:ext cx="224" cy="188"/>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220"/>
            <p:cNvSpPr>
              <a:spLocks noEditPoints="1"/>
            </p:cNvSpPr>
            <p:nvPr/>
          </p:nvSpPr>
          <p:spPr bwMode="auto">
            <a:xfrm>
              <a:off x="4761" y="1792"/>
              <a:ext cx="233" cy="196"/>
            </a:xfrm>
            <a:custGeom>
              <a:avLst/>
              <a:gdLst>
                <a:gd name="T0" fmla="*/ 1007 w 1007"/>
                <a:gd name="T1" fmla="*/ 424 h 847"/>
                <a:gd name="T2" fmla="*/ 860 w 1007"/>
                <a:gd name="T3" fmla="*/ 723 h 847"/>
                <a:gd name="T4" fmla="*/ 832 w 1007"/>
                <a:gd name="T5" fmla="*/ 703 h 847"/>
                <a:gd name="T6" fmla="*/ 969 w 1007"/>
                <a:gd name="T7" fmla="*/ 424 h 847"/>
                <a:gd name="T8" fmla="*/ 1007 w 1007"/>
                <a:gd name="T9" fmla="*/ 424 h 847"/>
                <a:gd name="T10" fmla="*/ 860 w 1007"/>
                <a:gd name="T11" fmla="*/ 723 h 847"/>
                <a:gd name="T12" fmla="*/ 504 w 1007"/>
                <a:gd name="T13" fmla="*/ 847 h 847"/>
                <a:gd name="T14" fmla="*/ 504 w 1007"/>
                <a:gd name="T15" fmla="*/ 818 h 847"/>
                <a:gd name="T16" fmla="*/ 832 w 1007"/>
                <a:gd name="T17" fmla="*/ 703 h 847"/>
                <a:gd name="T18" fmla="*/ 860 w 1007"/>
                <a:gd name="T19" fmla="*/ 723 h 847"/>
                <a:gd name="T20" fmla="*/ 504 w 1007"/>
                <a:gd name="T21" fmla="*/ 847 h 847"/>
                <a:gd name="T22" fmla="*/ 147 w 1007"/>
                <a:gd name="T23" fmla="*/ 723 h 847"/>
                <a:gd name="T24" fmla="*/ 175 w 1007"/>
                <a:gd name="T25" fmla="*/ 703 h 847"/>
                <a:gd name="T26" fmla="*/ 504 w 1007"/>
                <a:gd name="T27" fmla="*/ 818 h 847"/>
                <a:gd name="T28" fmla="*/ 504 w 1007"/>
                <a:gd name="T29" fmla="*/ 847 h 847"/>
                <a:gd name="T30" fmla="*/ 147 w 1007"/>
                <a:gd name="T31" fmla="*/ 723 h 847"/>
                <a:gd name="T32" fmla="*/ 0 w 1007"/>
                <a:gd name="T33" fmla="*/ 424 h 847"/>
                <a:gd name="T34" fmla="*/ 39 w 1007"/>
                <a:gd name="T35" fmla="*/ 424 h 847"/>
                <a:gd name="T36" fmla="*/ 175 w 1007"/>
                <a:gd name="T37" fmla="*/ 703 h 847"/>
                <a:gd name="T38" fmla="*/ 147 w 1007"/>
                <a:gd name="T39" fmla="*/ 723 h 847"/>
                <a:gd name="T40" fmla="*/ 0 w 1007"/>
                <a:gd name="T41" fmla="*/ 424 h 847"/>
                <a:gd name="T42" fmla="*/ 147 w 1007"/>
                <a:gd name="T43" fmla="*/ 125 h 847"/>
                <a:gd name="T44" fmla="*/ 175 w 1007"/>
                <a:gd name="T45" fmla="*/ 145 h 847"/>
                <a:gd name="T46" fmla="*/ 39 w 1007"/>
                <a:gd name="T47" fmla="*/ 424 h 847"/>
                <a:gd name="T48" fmla="*/ 0 w 1007"/>
                <a:gd name="T49" fmla="*/ 424 h 847"/>
                <a:gd name="T50" fmla="*/ 147 w 1007"/>
                <a:gd name="T51" fmla="*/ 125 h 847"/>
                <a:gd name="T52" fmla="*/ 504 w 1007"/>
                <a:gd name="T53" fmla="*/ 0 h 847"/>
                <a:gd name="T54" fmla="*/ 504 w 1007"/>
                <a:gd name="T55" fmla="*/ 30 h 847"/>
                <a:gd name="T56" fmla="*/ 175 w 1007"/>
                <a:gd name="T57" fmla="*/ 145 h 847"/>
                <a:gd name="T58" fmla="*/ 147 w 1007"/>
                <a:gd name="T59" fmla="*/ 125 h 847"/>
                <a:gd name="T60" fmla="*/ 504 w 1007"/>
                <a:gd name="T61" fmla="*/ 0 h 847"/>
                <a:gd name="T62" fmla="*/ 860 w 1007"/>
                <a:gd name="T63" fmla="*/ 125 h 847"/>
                <a:gd name="T64" fmla="*/ 832 w 1007"/>
                <a:gd name="T65" fmla="*/ 145 h 847"/>
                <a:gd name="T66" fmla="*/ 504 w 1007"/>
                <a:gd name="T67" fmla="*/ 30 h 847"/>
                <a:gd name="T68" fmla="*/ 504 w 1007"/>
                <a:gd name="T69" fmla="*/ 0 h 847"/>
                <a:gd name="T70" fmla="*/ 860 w 1007"/>
                <a:gd name="T71" fmla="*/ 125 h 847"/>
                <a:gd name="T72" fmla="*/ 1007 w 1007"/>
                <a:gd name="T73" fmla="*/ 424 h 847"/>
                <a:gd name="T74" fmla="*/ 969 w 1007"/>
                <a:gd name="T75" fmla="*/ 424 h 847"/>
                <a:gd name="T76" fmla="*/ 832 w 1007"/>
                <a:gd name="T77" fmla="*/ 145 h 847"/>
                <a:gd name="T78" fmla="*/ 860 w 1007"/>
                <a:gd name="T79" fmla="*/ 125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7" h="847">
                  <a:moveTo>
                    <a:pt x="1007" y="424"/>
                  </a:moveTo>
                  <a:cubicBezTo>
                    <a:pt x="1007" y="540"/>
                    <a:pt x="951" y="646"/>
                    <a:pt x="860" y="723"/>
                  </a:cubicBezTo>
                  <a:lnTo>
                    <a:pt x="832" y="703"/>
                  </a:lnTo>
                  <a:cubicBezTo>
                    <a:pt x="917" y="631"/>
                    <a:pt x="969" y="533"/>
                    <a:pt x="969" y="424"/>
                  </a:cubicBezTo>
                  <a:lnTo>
                    <a:pt x="1007" y="424"/>
                  </a:lnTo>
                  <a:close/>
                  <a:moveTo>
                    <a:pt x="860" y="723"/>
                  </a:moveTo>
                  <a:cubicBezTo>
                    <a:pt x="769" y="800"/>
                    <a:pt x="643" y="847"/>
                    <a:pt x="504" y="847"/>
                  </a:cubicBezTo>
                  <a:lnTo>
                    <a:pt x="504" y="818"/>
                  </a:lnTo>
                  <a:cubicBezTo>
                    <a:pt x="632" y="818"/>
                    <a:pt x="748" y="774"/>
                    <a:pt x="832" y="703"/>
                  </a:cubicBezTo>
                  <a:lnTo>
                    <a:pt x="860" y="723"/>
                  </a:lnTo>
                  <a:close/>
                  <a:moveTo>
                    <a:pt x="504" y="847"/>
                  </a:moveTo>
                  <a:cubicBezTo>
                    <a:pt x="364" y="847"/>
                    <a:pt x="238" y="800"/>
                    <a:pt x="147" y="723"/>
                  </a:cubicBezTo>
                  <a:lnTo>
                    <a:pt x="175" y="703"/>
                  </a:lnTo>
                  <a:cubicBezTo>
                    <a:pt x="260" y="774"/>
                    <a:pt x="376" y="818"/>
                    <a:pt x="504" y="818"/>
                  </a:cubicBezTo>
                  <a:lnTo>
                    <a:pt x="504" y="847"/>
                  </a:lnTo>
                  <a:close/>
                  <a:moveTo>
                    <a:pt x="147" y="723"/>
                  </a:moveTo>
                  <a:cubicBezTo>
                    <a:pt x="56" y="646"/>
                    <a:pt x="0" y="540"/>
                    <a:pt x="0" y="424"/>
                  </a:cubicBezTo>
                  <a:lnTo>
                    <a:pt x="39" y="424"/>
                  </a:lnTo>
                  <a:cubicBezTo>
                    <a:pt x="39" y="533"/>
                    <a:pt x="91" y="631"/>
                    <a:pt x="175" y="703"/>
                  </a:cubicBezTo>
                  <a:lnTo>
                    <a:pt x="147" y="723"/>
                  </a:lnTo>
                  <a:close/>
                  <a:moveTo>
                    <a:pt x="0" y="424"/>
                  </a:moveTo>
                  <a:cubicBezTo>
                    <a:pt x="0" y="307"/>
                    <a:pt x="56" y="201"/>
                    <a:pt x="147" y="125"/>
                  </a:cubicBezTo>
                  <a:lnTo>
                    <a:pt x="175" y="145"/>
                  </a:lnTo>
                  <a:cubicBezTo>
                    <a:pt x="91" y="216"/>
                    <a:pt x="39" y="315"/>
                    <a:pt x="39" y="424"/>
                  </a:cubicBezTo>
                  <a:lnTo>
                    <a:pt x="0" y="424"/>
                  </a:lnTo>
                  <a:close/>
                  <a:moveTo>
                    <a:pt x="147" y="125"/>
                  </a:moveTo>
                  <a:cubicBezTo>
                    <a:pt x="238" y="48"/>
                    <a:pt x="364" y="0"/>
                    <a:pt x="504" y="0"/>
                  </a:cubicBezTo>
                  <a:lnTo>
                    <a:pt x="504" y="30"/>
                  </a:lnTo>
                  <a:cubicBezTo>
                    <a:pt x="376" y="30"/>
                    <a:pt x="260" y="74"/>
                    <a:pt x="175" y="145"/>
                  </a:cubicBezTo>
                  <a:lnTo>
                    <a:pt x="147" y="125"/>
                  </a:lnTo>
                  <a:close/>
                  <a:moveTo>
                    <a:pt x="504" y="0"/>
                  </a:moveTo>
                  <a:cubicBezTo>
                    <a:pt x="643" y="0"/>
                    <a:pt x="769" y="48"/>
                    <a:pt x="860" y="125"/>
                  </a:cubicBezTo>
                  <a:lnTo>
                    <a:pt x="832" y="145"/>
                  </a:lnTo>
                  <a:cubicBezTo>
                    <a:pt x="748" y="74"/>
                    <a:pt x="632" y="30"/>
                    <a:pt x="504" y="30"/>
                  </a:cubicBezTo>
                  <a:lnTo>
                    <a:pt x="504" y="0"/>
                  </a:lnTo>
                  <a:close/>
                  <a:moveTo>
                    <a:pt x="860" y="125"/>
                  </a:moveTo>
                  <a:cubicBezTo>
                    <a:pt x="951" y="201"/>
                    <a:pt x="1007" y="307"/>
                    <a:pt x="1007" y="424"/>
                  </a:cubicBezTo>
                  <a:lnTo>
                    <a:pt x="969" y="424"/>
                  </a:lnTo>
                  <a:cubicBezTo>
                    <a:pt x="969" y="315"/>
                    <a:pt x="917" y="216"/>
                    <a:pt x="832" y="145"/>
                  </a:cubicBezTo>
                  <a:lnTo>
                    <a:pt x="860" y="12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Rectangle 221"/>
            <p:cNvSpPr>
              <a:spLocks noChangeArrowheads="1"/>
            </p:cNvSpPr>
            <p:nvPr/>
          </p:nvSpPr>
          <p:spPr bwMode="auto">
            <a:xfrm>
              <a:off x="4853" y="1843"/>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223" name="Oval 222"/>
            <p:cNvSpPr>
              <a:spLocks noChangeArrowheads="1"/>
            </p:cNvSpPr>
            <p:nvPr/>
          </p:nvSpPr>
          <p:spPr bwMode="auto">
            <a:xfrm>
              <a:off x="5032" y="1797"/>
              <a:ext cx="224" cy="188"/>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23"/>
            <p:cNvSpPr>
              <a:spLocks noEditPoints="1"/>
            </p:cNvSpPr>
            <p:nvPr/>
          </p:nvSpPr>
          <p:spPr bwMode="auto">
            <a:xfrm>
              <a:off x="5027" y="1793"/>
              <a:ext cx="233" cy="195"/>
            </a:xfrm>
            <a:custGeom>
              <a:avLst/>
              <a:gdLst>
                <a:gd name="T0" fmla="*/ 1007 w 1007"/>
                <a:gd name="T1" fmla="*/ 424 h 847"/>
                <a:gd name="T2" fmla="*/ 860 w 1007"/>
                <a:gd name="T3" fmla="*/ 723 h 847"/>
                <a:gd name="T4" fmla="*/ 831 w 1007"/>
                <a:gd name="T5" fmla="*/ 703 h 847"/>
                <a:gd name="T6" fmla="*/ 968 w 1007"/>
                <a:gd name="T7" fmla="*/ 424 h 847"/>
                <a:gd name="T8" fmla="*/ 1007 w 1007"/>
                <a:gd name="T9" fmla="*/ 424 h 847"/>
                <a:gd name="T10" fmla="*/ 860 w 1007"/>
                <a:gd name="T11" fmla="*/ 723 h 847"/>
                <a:gd name="T12" fmla="*/ 503 w 1007"/>
                <a:gd name="T13" fmla="*/ 847 h 847"/>
                <a:gd name="T14" fmla="*/ 503 w 1007"/>
                <a:gd name="T15" fmla="*/ 818 h 847"/>
                <a:gd name="T16" fmla="*/ 831 w 1007"/>
                <a:gd name="T17" fmla="*/ 703 h 847"/>
                <a:gd name="T18" fmla="*/ 860 w 1007"/>
                <a:gd name="T19" fmla="*/ 723 h 847"/>
                <a:gd name="T20" fmla="*/ 503 w 1007"/>
                <a:gd name="T21" fmla="*/ 847 h 847"/>
                <a:gd name="T22" fmla="*/ 146 w 1007"/>
                <a:gd name="T23" fmla="*/ 723 h 847"/>
                <a:gd name="T24" fmla="*/ 175 w 1007"/>
                <a:gd name="T25" fmla="*/ 703 h 847"/>
                <a:gd name="T26" fmla="*/ 503 w 1007"/>
                <a:gd name="T27" fmla="*/ 818 h 847"/>
                <a:gd name="T28" fmla="*/ 503 w 1007"/>
                <a:gd name="T29" fmla="*/ 847 h 847"/>
                <a:gd name="T30" fmla="*/ 146 w 1007"/>
                <a:gd name="T31" fmla="*/ 723 h 847"/>
                <a:gd name="T32" fmla="*/ 0 w 1007"/>
                <a:gd name="T33" fmla="*/ 424 h 847"/>
                <a:gd name="T34" fmla="*/ 38 w 1007"/>
                <a:gd name="T35" fmla="*/ 424 h 847"/>
                <a:gd name="T36" fmla="*/ 175 w 1007"/>
                <a:gd name="T37" fmla="*/ 703 h 847"/>
                <a:gd name="T38" fmla="*/ 146 w 1007"/>
                <a:gd name="T39" fmla="*/ 723 h 847"/>
                <a:gd name="T40" fmla="*/ 0 w 1007"/>
                <a:gd name="T41" fmla="*/ 424 h 847"/>
                <a:gd name="T42" fmla="*/ 146 w 1007"/>
                <a:gd name="T43" fmla="*/ 125 h 847"/>
                <a:gd name="T44" fmla="*/ 175 w 1007"/>
                <a:gd name="T45" fmla="*/ 145 h 847"/>
                <a:gd name="T46" fmla="*/ 38 w 1007"/>
                <a:gd name="T47" fmla="*/ 424 h 847"/>
                <a:gd name="T48" fmla="*/ 0 w 1007"/>
                <a:gd name="T49" fmla="*/ 424 h 847"/>
                <a:gd name="T50" fmla="*/ 146 w 1007"/>
                <a:gd name="T51" fmla="*/ 125 h 847"/>
                <a:gd name="T52" fmla="*/ 503 w 1007"/>
                <a:gd name="T53" fmla="*/ 0 h 847"/>
                <a:gd name="T54" fmla="*/ 503 w 1007"/>
                <a:gd name="T55" fmla="*/ 30 h 847"/>
                <a:gd name="T56" fmla="*/ 175 w 1007"/>
                <a:gd name="T57" fmla="*/ 145 h 847"/>
                <a:gd name="T58" fmla="*/ 146 w 1007"/>
                <a:gd name="T59" fmla="*/ 125 h 847"/>
                <a:gd name="T60" fmla="*/ 503 w 1007"/>
                <a:gd name="T61" fmla="*/ 0 h 847"/>
                <a:gd name="T62" fmla="*/ 860 w 1007"/>
                <a:gd name="T63" fmla="*/ 125 h 847"/>
                <a:gd name="T64" fmla="*/ 831 w 1007"/>
                <a:gd name="T65" fmla="*/ 145 h 847"/>
                <a:gd name="T66" fmla="*/ 503 w 1007"/>
                <a:gd name="T67" fmla="*/ 30 h 847"/>
                <a:gd name="T68" fmla="*/ 503 w 1007"/>
                <a:gd name="T69" fmla="*/ 0 h 847"/>
                <a:gd name="T70" fmla="*/ 860 w 1007"/>
                <a:gd name="T71" fmla="*/ 125 h 847"/>
                <a:gd name="T72" fmla="*/ 1007 w 1007"/>
                <a:gd name="T73" fmla="*/ 424 h 847"/>
                <a:gd name="T74" fmla="*/ 968 w 1007"/>
                <a:gd name="T75" fmla="*/ 424 h 847"/>
                <a:gd name="T76" fmla="*/ 831 w 1007"/>
                <a:gd name="T77" fmla="*/ 145 h 847"/>
                <a:gd name="T78" fmla="*/ 860 w 1007"/>
                <a:gd name="T79" fmla="*/ 125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7" h="847">
                  <a:moveTo>
                    <a:pt x="1007" y="424"/>
                  </a:moveTo>
                  <a:cubicBezTo>
                    <a:pt x="1007" y="540"/>
                    <a:pt x="951" y="646"/>
                    <a:pt x="860" y="723"/>
                  </a:cubicBezTo>
                  <a:lnTo>
                    <a:pt x="831" y="703"/>
                  </a:lnTo>
                  <a:cubicBezTo>
                    <a:pt x="916" y="631"/>
                    <a:pt x="968" y="533"/>
                    <a:pt x="968" y="424"/>
                  </a:cubicBezTo>
                  <a:lnTo>
                    <a:pt x="1007" y="424"/>
                  </a:lnTo>
                  <a:close/>
                  <a:moveTo>
                    <a:pt x="860" y="723"/>
                  </a:moveTo>
                  <a:cubicBezTo>
                    <a:pt x="769" y="800"/>
                    <a:pt x="643" y="847"/>
                    <a:pt x="503" y="847"/>
                  </a:cubicBezTo>
                  <a:lnTo>
                    <a:pt x="503" y="818"/>
                  </a:lnTo>
                  <a:cubicBezTo>
                    <a:pt x="631" y="818"/>
                    <a:pt x="747" y="774"/>
                    <a:pt x="831" y="703"/>
                  </a:cubicBezTo>
                  <a:lnTo>
                    <a:pt x="860" y="723"/>
                  </a:lnTo>
                  <a:close/>
                  <a:moveTo>
                    <a:pt x="503" y="847"/>
                  </a:moveTo>
                  <a:cubicBezTo>
                    <a:pt x="364" y="847"/>
                    <a:pt x="238" y="800"/>
                    <a:pt x="146" y="723"/>
                  </a:cubicBezTo>
                  <a:lnTo>
                    <a:pt x="175" y="703"/>
                  </a:lnTo>
                  <a:cubicBezTo>
                    <a:pt x="259" y="774"/>
                    <a:pt x="375" y="818"/>
                    <a:pt x="503" y="818"/>
                  </a:cubicBezTo>
                  <a:lnTo>
                    <a:pt x="503" y="847"/>
                  </a:lnTo>
                  <a:close/>
                  <a:moveTo>
                    <a:pt x="146" y="723"/>
                  </a:moveTo>
                  <a:cubicBezTo>
                    <a:pt x="56" y="646"/>
                    <a:pt x="0" y="540"/>
                    <a:pt x="0" y="424"/>
                  </a:cubicBezTo>
                  <a:lnTo>
                    <a:pt x="38" y="424"/>
                  </a:lnTo>
                  <a:cubicBezTo>
                    <a:pt x="38" y="533"/>
                    <a:pt x="90" y="631"/>
                    <a:pt x="175" y="703"/>
                  </a:cubicBezTo>
                  <a:lnTo>
                    <a:pt x="146" y="723"/>
                  </a:lnTo>
                  <a:close/>
                  <a:moveTo>
                    <a:pt x="0" y="424"/>
                  </a:moveTo>
                  <a:cubicBezTo>
                    <a:pt x="0" y="307"/>
                    <a:pt x="56" y="201"/>
                    <a:pt x="146" y="125"/>
                  </a:cubicBezTo>
                  <a:lnTo>
                    <a:pt x="175" y="145"/>
                  </a:lnTo>
                  <a:cubicBezTo>
                    <a:pt x="90" y="216"/>
                    <a:pt x="38" y="315"/>
                    <a:pt x="38" y="424"/>
                  </a:cubicBezTo>
                  <a:lnTo>
                    <a:pt x="0" y="424"/>
                  </a:lnTo>
                  <a:close/>
                  <a:moveTo>
                    <a:pt x="146" y="125"/>
                  </a:moveTo>
                  <a:cubicBezTo>
                    <a:pt x="238" y="48"/>
                    <a:pt x="364" y="0"/>
                    <a:pt x="503" y="0"/>
                  </a:cubicBezTo>
                  <a:lnTo>
                    <a:pt x="503" y="30"/>
                  </a:lnTo>
                  <a:cubicBezTo>
                    <a:pt x="375" y="30"/>
                    <a:pt x="259" y="74"/>
                    <a:pt x="175" y="145"/>
                  </a:cubicBezTo>
                  <a:lnTo>
                    <a:pt x="146" y="125"/>
                  </a:lnTo>
                  <a:close/>
                  <a:moveTo>
                    <a:pt x="503" y="0"/>
                  </a:moveTo>
                  <a:cubicBezTo>
                    <a:pt x="643" y="0"/>
                    <a:pt x="769" y="48"/>
                    <a:pt x="860" y="125"/>
                  </a:cubicBezTo>
                  <a:lnTo>
                    <a:pt x="831" y="145"/>
                  </a:lnTo>
                  <a:cubicBezTo>
                    <a:pt x="747" y="74"/>
                    <a:pt x="631" y="30"/>
                    <a:pt x="503" y="30"/>
                  </a:cubicBezTo>
                  <a:lnTo>
                    <a:pt x="503" y="0"/>
                  </a:lnTo>
                  <a:close/>
                  <a:moveTo>
                    <a:pt x="860" y="125"/>
                  </a:moveTo>
                  <a:cubicBezTo>
                    <a:pt x="951" y="201"/>
                    <a:pt x="1007" y="307"/>
                    <a:pt x="1007" y="424"/>
                  </a:cubicBezTo>
                  <a:lnTo>
                    <a:pt x="968" y="424"/>
                  </a:lnTo>
                  <a:cubicBezTo>
                    <a:pt x="968" y="315"/>
                    <a:pt x="916" y="216"/>
                    <a:pt x="831" y="145"/>
                  </a:cubicBezTo>
                  <a:lnTo>
                    <a:pt x="860" y="12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Rectangle 224"/>
            <p:cNvSpPr>
              <a:spLocks noChangeArrowheads="1"/>
            </p:cNvSpPr>
            <p:nvPr/>
          </p:nvSpPr>
          <p:spPr bwMode="auto">
            <a:xfrm>
              <a:off x="5119" y="1843"/>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226" name="Oval 225"/>
            <p:cNvSpPr>
              <a:spLocks noChangeArrowheads="1"/>
            </p:cNvSpPr>
            <p:nvPr/>
          </p:nvSpPr>
          <p:spPr bwMode="auto">
            <a:xfrm>
              <a:off x="5298" y="1796"/>
              <a:ext cx="224" cy="188"/>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226"/>
            <p:cNvSpPr>
              <a:spLocks noEditPoints="1"/>
            </p:cNvSpPr>
            <p:nvPr/>
          </p:nvSpPr>
          <p:spPr bwMode="auto">
            <a:xfrm>
              <a:off x="5294" y="1792"/>
              <a:ext cx="233" cy="196"/>
            </a:xfrm>
            <a:custGeom>
              <a:avLst/>
              <a:gdLst>
                <a:gd name="T0" fmla="*/ 1008 w 1008"/>
                <a:gd name="T1" fmla="*/ 424 h 847"/>
                <a:gd name="T2" fmla="*/ 861 w 1008"/>
                <a:gd name="T3" fmla="*/ 723 h 847"/>
                <a:gd name="T4" fmla="*/ 832 w 1008"/>
                <a:gd name="T5" fmla="*/ 703 h 847"/>
                <a:gd name="T6" fmla="*/ 969 w 1008"/>
                <a:gd name="T7" fmla="*/ 424 h 847"/>
                <a:gd name="T8" fmla="*/ 1008 w 1008"/>
                <a:gd name="T9" fmla="*/ 424 h 847"/>
                <a:gd name="T10" fmla="*/ 861 w 1008"/>
                <a:gd name="T11" fmla="*/ 723 h 847"/>
                <a:gd name="T12" fmla="*/ 504 w 1008"/>
                <a:gd name="T13" fmla="*/ 847 h 847"/>
                <a:gd name="T14" fmla="*/ 504 w 1008"/>
                <a:gd name="T15" fmla="*/ 818 h 847"/>
                <a:gd name="T16" fmla="*/ 832 w 1008"/>
                <a:gd name="T17" fmla="*/ 703 h 847"/>
                <a:gd name="T18" fmla="*/ 861 w 1008"/>
                <a:gd name="T19" fmla="*/ 723 h 847"/>
                <a:gd name="T20" fmla="*/ 504 w 1008"/>
                <a:gd name="T21" fmla="*/ 847 h 847"/>
                <a:gd name="T22" fmla="*/ 147 w 1008"/>
                <a:gd name="T23" fmla="*/ 723 h 847"/>
                <a:gd name="T24" fmla="*/ 176 w 1008"/>
                <a:gd name="T25" fmla="*/ 703 h 847"/>
                <a:gd name="T26" fmla="*/ 504 w 1008"/>
                <a:gd name="T27" fmla="*/ 818 h 847"/>
                <a:gd name="T28" fmla="*/ 504 w 1008"/>
                <a:gd name="T29" fmla="*/ 847 h 847"/>
                <a:gd name="T30" fmla="*/ 147 w 1008"/>
                <a:gd name="T31" fmla="*/ 723 h 847"/>
                <a:gd name="T32" fmla="*/ 0 w 1008"/>
                <a:gd name="T33" fmla="*/ 424 h 847"/>
                <a:gd name="T34" fmla="*/ 39 w 1008"/>
                <a:gd name="T35" fmla="*/ 424 h 847"/>
                <a:gd name="T36" fmla="*/ 176 w 1008"/>
                <a:gd name="T37" fmla="*/ 703 h 847"/>
                <a:gd name="T38" fmla="*/ 147 w 1008"/>
                <a:gd name="T39" fmla="*/ 723 h 847"/>
                <a:gd name="T40" fmla="*/ 0 w 1008"/>
                <a:gd name="T41" fmla="*/ 424 h 847"/>
                <a:gd name="T42" fmla="*/ 147 w 1008"/>
                <a:gd name="T43" fmla="*/ 125 h 847"/>
                <a:gd name="T44" fmla="*/ 176 w 1008"/>
                <a:gd name="T45" fmla="*/ 145 h 847"/>
                <a:gd name="T46" fmla="*/ 39 w 1008"/>
                <a:gd name="T47" fmla="*/ 424 h 847"/>
                <a:gd name="T48" fmla="*/ 0 w 1008"/>
                <a:gd name="T49" fmla="*/ 424 h 847"/>
                <a:gd name="T50" fmla="*/ 147 w 1008"/>
                <a:gd name="T51" fmla="*/ 125 h 847"/>
                <a:gd name="T52" fmla="*/ 504 w 1008"/>
                <a:gd name="T53" fmla="*/ 0 h 847"/>
                <a:gd name="T54" fmla="*/ 504 w 1008"/>
                <a:gd name="T55" fmla="*/ 30 h 847"/>
                <a:gd name="T56" fmla="*/ 176 w 1008"/>
                <a:gd name="T57" fmla="*/ 145 h 847"/>
                <a:gd name="T58" fmla="*/ 147 w 1008"/>
                <a:gd name="T59" fmla="*/ 125 h 847"/>
                <a:gd name="T60" fmla="*/ 504 w 1008"/>
                <a:gd name="T61" fmla="*/ 0 h 847"/>
                <a:gd name="T62" fmla="*/ 861 w 1008"/>
                <a:gd name="T63" fmla="*/ 125 h 847"/>
                <a:gd name="T64" fmla="*/ 832 w 1008"/>
                <a:gd name="T65" fmla="*/ 145 h 847"/>
                <a:gd name="T66" fmla="*/ 504 w 1008"/>
                <a:gd name="T67" fmla="*/ 30 h 847"/>
                <a:gd name="T68" fmla="*/ 504 w 1008"/>
                <a:gd name="T69" fmla="*/ 0 h 847"/>
                <a:gd name="T70" fmla="*/ 861 w 1008"/>
                <a:gd name="T71" fmla="*/ 125 h 847"/>
                <a:gd name="T72" fmla="*/ 1008 w 1008"/>
                <a:gd name="T73" fmla="*/ 424 h 847"/>
                <a:gd name="T74" fmla="*/ 969 w 1008"/>
                <a:gd name="T75" fmla="*/ 424 h 847"/>
                <a:gd name="T76" fmla="*/ 832 w 1008"/>
                <a:gd name="T77" fmla="*/ 145 h 847"/>
                <a:gd name="T78" fmla="*/ 861 w 1008"/>
                <a:gd name="T79" fmla="*/ 125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8" h="847">
                  <a:moveTo>
                    <a:pt x="1008" y="424"/>
                  </a:moveTo>
                  <a:cubicBezTo>
                    <a:pt x="1008" y="540"/>
                    <a:pt x="951" y="646"/>
                    <a:pt x="861" y="723"/>
                  </a:cubicBezTo>
                  <a:lnTo>
                    <a:pt x="832" y="703"/>
                  </a:lnTo>
                  <a:cubicBezTo>
                    <a:pt x="917" y="631"/>
                    <a:pt x="969" y="533"/>
                    <a:pt x="969" y="424"/>
                  </a:cubicBezTo>
                  <a:lnTo>
                    <a:pt x="1008" y="424"/>
                  </a:lnTo>
                  <a:close/>
                  <a:moveTo>
                    <a:pt x="861" y="723"/>
                  </a:moveTo>
                  <a:cubicBezTo>
                    <a:pt x="770" y="800"/>
                    <a:pt x="643" y="847"/>
                    <a:pt x="504" y="847"/>
                  </a:cubicBezTo>
                  <a:lnTo>
                    <a:pt x="504" y="818"/>
                  </a:lnTo>
                  <a:cubicBezTo>
                    <a:pt x="632" y="818"/>
                    <a:pt x="748" y="774"/>
                    <a:pt x="832" y="703"/>
                  </a:cubicBezTo>
                  <a:lnTo>
                    <a:pt x="861" y="723"/>
                  </a:lnTo>
                  <a:close/>
                  <a:moveTo>
                    <a:pt x="504" y="847"/>
                  </a:moveTo>
                  <a:cubicBezTo>
                    <a:pt x="365" y="847"/>
                    <a:pt x="238" y="800"/>
                    <a:pt x="147" y="723"/>
                  </a:cubicBezTo>
                  <a:lnTo>
                    <a:pt x="176" y="703"/>
                  </a:lnTo>
                  <a:cubicBezTo>
                    <a:pt x="260" y="774"/>
                    <a:pt x="376" y="818"/>
                    <a:pt x="504" y="818"/>
                  </a:cubicBezTo>
                  <a:lnTo>
                    <a:pt x="504" y="847"/>
                  </a:lnTo>
                  <a:close/>
                  <a:moveTo>
                    <a:pt x="147" y="723"/>
                  </a:moveTo>
                  <a:cubicBezTo>
                    <a:pt x="56" y="646"/>
                    <a:pt x="0" y="540"/>
                    <a:pt x="0" y="424"/>
                  </a:cubicBezTo>
                  <a:lnTo>
                    <a:pt x="39" y="424"/>
                  </a:lnTo>
                  <a:cubicBezTo>
                    <a:pt x="39" y="533"/>
                    <a:pt x="91" y="631"/>
                    <a:pt x="176" y="703"/>
                  </a:cubicBezTo>
                  <a:lnTo>
                    <a:pt x="147" y="723"/>
                  </a:lnTo>
                  <a:close/>
                  <a:moveTo>
                    <a:pt x="0" y="424"/>
                  </a:moveTo>
                  <a:cubicBezTo>
                    <a:pt x="0" y="307"/>
                    <a:pt x="56" y="201"/>
                    <a:pt x="147" y="125"/>
                  </a:cubicBezTo>
                  <a:lnTo>
                    <a:pt x="176" y="145"/>
                  </a:lnTo>
                  <a:cubicBezTo>
                    <a:pt x="91" y="216"/>
                    <a:pt x="39" y="315"/>
                    <a:pt x="39" y="424"/>
                  </a:cubicBezTo>
                  <a:lnTo>
                    <a:pt x="0" y="424"/>
                  </a:lnTo>
                  <a:close/>
                  <a:moveTo>
                    <a:pt x="147" y="125"/>
                  </a:moveTo>
                  <a:cubicBezTo>
                    <a:pt x="238" y="48"/>
                    <a:pt x="365" y="0"/>
                    <a:pt x="504" y="0"/>
                  </a:cubicBezTo>
                  <a:lnTo>
                    <a:pt x="504" y="30"/>
                  </a:lnTo>
                  <a:cubicBezTo>
                    <a:pt x="376" y="30"/>
                    <a:pt x="260" y="74"/>
                    <a:pt x="176" y="145"/>
                  </a:cubicBezTo>
                  <a:lnTo>
                    <a:pt x="147" y="125"/>
                  </a:lnTo>
                  <a:close/>
                  <a:moveTo>
                    <a:pt x="504" y="0"/>
                  </a:moveTo>
                  <a:cubicBezTo>
                    <a:pt x="643" y="0"/>
                    <a:pt x="769" y="48"/>
                    <a:pt x="861" y="125"/>
                  </a:cubicBezTo>
                  <a:lnTo>
                    <a:pt x="832" y="145"/>
                  </a:lnTo>
                  <a:cubicBezTo>
                    <a:pt x="748" y="74"/>
                    <a:pt x="632" y="30"/>
                    <a:pt x="504" y="30"/>
                  </a:cubicBezTo>
                  <a:lnTo>
                    <a:pt x="504" y="0"/>
                  </a:lnTo>
                  <a:close/>
                  <a:moveTo>
                    <a:pt x="861" y="125"/>
                  </a:moveTo>
                  <a:cubicBezTo>
                    <a:pt x="951" y="201"/>
                    <a:pt x="1008" y="307"/>
                    <a:pt x="1008" y="424"/>
                  </a:cubicBezTo>
                  <a:lnTo>
                    <a:pt x="969" y="424"/>
                  </a:lnTo>
                  <a:cubicBezTo>
                    <a:pt x="969" y="315"/>
                    <a:pt x="917" y="216"/>
                    <a:pt x="832" y="145"/>
                  </a:cubicBezTo>
                  <a:lnTo>
                    <a:pt x="861" y="12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Rectangle 227"/>
            <p:cNvSpPr>
              <a:spLocks noChangeArrowheads="1"/>
            </p:cNvSpPr>
            <p:nvPr/>
          </p:nvSpPr>
          <p:spPr bwMode="auto">
            <a:xfrm>
              <a:off x="5391" y="1843"/>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229" name="Oval 228"/>
            <p:cNvSpPr>
              <a:spLocks noChangeArrowheads="1"/>
            </p:cNvSpPr>
            <p:nvPr/>
          </p:nvSpPr>
          <p:spPr bwMode="auto">
            <a:xfrm>
              <a:off x="5557" y="1796"/>
              <a:ext cx="224" cy="188"/>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229"/>
            <p:cNvSpPr>
              <a:spLocks noEditPoints="1"/>
            </p:cNvSpPr>
            <p:nvPr/>
          </p:nvSpPr>
          <p:spPr bwMode="auto">
            <a:xfrm>
              <a:off x="5552" y="1792"/>
              <a:ext cx="233" cy="196"/>
            </a:xfrm>
            <a:custGeom>
              <a:avLst/>
              <a:gdLst>
                <a:gd name="T0" fmla="*/ 1007 w 1007"/>
                <a:gd name="T1" fmla="*/ 424 h 847"/>
                <a:gd name="T2" fmla="*/ 860 w 1007"/>
                <a:gd name="T3" fmla="*/ 723 h 847"/>
                <a:gd name="T4" fmla="*/ 832 w 1007"/>
                <a:gd name="T5" fmla="*/ 703 h 847"/>
                <a:gd name="T6" fmla="*/ 969 w 1007"/>
                <a:gd name="T7" fmla="*/ 424 h 847"/>
                <a:gd name="T8" fmla="*/ 1007 w 1007"/>
                <a:gd name="T9" fmla="*/ 424 h 847"/>
                <a:gd name="T10" fmla="*/ 860 w 1007"/>
                <a:gd name="T11" fmla="*/ 723 h 847"/>
                <a:gd name="T12" fmla="*/ 504 w 1007"/>
                <a:gd name="T13" fmla="*/ 847 h 847"/>
                <a:gd name="T14" fmla="*/ 504 w 1007"/>
                <a:gd name="T15" fmla="*/ 818 h 847"/>
                <a:gd name="T16" fmla="*/ 832 w 1007"/>
                <a:gd name="T17" fmla="*/ 703 h 847"/>
                <a:gd name="T18" fmla="*/ 860 w 1007"/>
                <a:gd name="T19" fmla="*/ 723 h 847"/>
                <a:gd name="T20" fmla="*/ 504 w 1007"/>
                <a:gd name="T21" fmla="*/ 847 h 847"/>
                <a:gd name="T22" fmla="*/ 147 w 1007"/>
                <a:gd name="T23" fmla="*/ 723 h 847"/>
                <a:gd name="T24" fmla="*/ 175 w 1007"/>
                <a:gd name="T25" fmla="*/ 703 h 847"/>
                <a:gd name="T26" fmla="*/ 504 w 1007"/>
                <a:gd name="T27" fmla="*/ 818 h 847"/>
                <a:gd name="T28" fmla="*/ 504 w 1007"/>
                <a:gd name="T29" fmla="*/ 847 h 847"/>
                <a:gd name="T30" fmla="*/ 147 w 1007"/>
                <a:gd name="T31" fmla="*/ 723 h 847"/>
                <a:gd name="T32" fmla="*/ 0 w 1007"/>
                <a:gd name="T33" fmla="*/ 424 h 847"/>
                <a:gd name="T34" fmla="*/ 38 w 1007"/>
                <a:gd name="T35" fmla="*/ 424 h 847"/>
                <a:gd name="T36" fmla="*/ 175 w 1007"/>
                <a:gd name="T37" fmla="*/ 703 h 847"/>
                <a:gd name="T38" fmla="*/ 147 w 1007"/>
                <a:gd name="T39" fmla="*/ 723 h 847"/>
                <a:gd name="T40" fmla="*/ 0 w 1007"/>
                <a:gd name="T41" fmla="*/ 424 h 847"/>
                <a:gd name="T42" fmla="*/ 147 w 1007"/>
                <a:gd name="T43" fmla="*/ 125 h 847"/>
                <a:gd name="T44" fmla="*/ 175 w 1007"/>
                <a:gd name="T45" fmla="*/ 145 h 847"/>
                <a:gd name="T46" fmla="*/ 38 w 1007"/>
                <a:gd name="T47" fmla="*/ 424 h 847"/>
                <a:gd name="T48" fmla="*/ 0 w 1007"/>
                <a:gd name="T49" fmla="*/ 424 h 847"/>
                <a:gd name="T50" fmla="*/ 147 w 1007"/>
                <a:gd name="T51" fmla="*/ 125 h 847"/>
                <a:gd name="T52" fmla="*/ 504 w 1007"/>
                <a:gd name="T53" fmla="*/ 0 h 847"/>
                <a:gd name="T54" fmla="*/ 504 w 1007"/>
                <a:gd name="T55" fmla="*/ 30 h 847"/>
                <a:gd name="T56" fmla="*/ 175 w 1007"/>
                <a:gd name="T57" fmla="*/ 145 h 847"/>
                <a:gd name="T58" fmla="*/ 147 w 1007"/>
                <a:gd name="T59" fmla="*/ 125 h 847"/>
                <a:gd name="T60" fmla="*/ 504 w 1007"/>
                <a:gd name="T61" fmla="*/ 0 h 847"/>
                <a:gd name="T62" fmla="*/ 860 w 1007"/>
                <a:gd name="T63" fmla="*/ 125 h 847"/>
                <a:gd name="T64" fmla="*/ 832 w 1007"/>
                <a:gd name="T65" fmla="*/ 145 h 847"/>
                <a:gd name="T66" fmla="*/ 504 w 1007"/>
                <a:gd name="T67" fmla="*/ 30 h 847"/>
                <a:gd name="T68" fmla="*/ 504 w 1007"/>
                <a:gd name="T69" fmla="*/ 0 h 847"/>
                <a:gd name="T70" fmla="*/ 860 w 1007"/>
                <a:gd name="T71" fmla="*/ 125 h 847"/>
                <a:gd name="T72" fmla="*/ 1007 w 1007"/>
                <a:gd name="T73" fmla="*/ 424 h 847"/>
                <a:gd name="T74" fmla="*/ 969 w 1007"/>
                <a:gd name="T75" fmla="*/ 424 h 847"/>
                <a:gd name="T76" fmla="*/ 832 w 1007"/>
                <a:gd name="T77" fmla="*/ 145 h 847"/>
                <a:gd name="T78" fmla="*/ 860 w 1007"/>
                <a:gd name="T79" fmla="*/ 125 h 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7" h="847">
                  <a:moveTo>
                    <a:pt x="1007" y="424"/>
                  </a:moveTo>
                  <a:cubicBezTo>
                    <a:pt x="1007" y="540"/>
                    <a:pt x="951" y="646"/>
                    <a:pt x="860" y="723"/>
                  </a:cubicBezTo>
                  <a:lnTo>
                    <a:pt x="832" y="703"/>
                  </a:lnTo>
                  <a:cubicBezTo>
                    <a:pt x="916" y="631"/>
                    <a:pt x="969" y="533"/>
                    <a:pt x="969" y="424"/>
                  </a:cubicBezTo>
                  <a:lnTo>
                    <a:pt x="1007" y="424"/>
                  </a:lnTo>
                  <a:close/>
                  <a:moveTo>
                    <a:pt x="860" y="723"/>
                  </a:moveTo>
                  <a:cubicBezTo>
                    <a:pt x="769" y="800"/>
                    <a:pt x="643" y="847"/>
                    <a:pt x="504" y="847"/>
                  </a:cubicBezTo>
                  <a:lnTo>
                    <a:pt x="504" y="818"/>
                  </a:lnTo>
                  <a:cubicBezTo>
                    <a:pt x="632" y="818"/>
                    <a:pt x="748" y="774"/>
                    <a:pt x="832" y="703"/>
                  </a:cubicBezTo>
                  <a:lnTo>
                    <a:pt x="860" y="723"/>
                  </a:lnTo>
                  <a:close/>
                  <a:moveTo>
                    <a:pt x="504" y="847"/>
                  </a:moveTo>
                  <a:cubicBezTo>
                    <a:pt x="364" y="847"/>
                    <a:pt x="238" y="800"/>
                    <a:pt x="147" y="723"/>
                  </a:cubicBezTo>
                  <a:lnTo>
                    <a:pt x="175" y="703"/>
                  </a:lnTo>
                  <a:cubicBezTo>
                    <a:pt x="259" y="774"/>
                    <a:pt x="376" y="818"/>
                    <a:pt x="504" y="818"/>
                  </a:cubicBezTo>
                  <a:lnTo>
                    <a:pt x="504" y="847"/>
                  </a:lnTo>
                  <a:close/>
                  <a:moveTo>
                    <a:pt x="147" y="723"/>
                  </a:moveTo>
                  <a:cubicBezTo>
                    <a:pt x="56" y="646"/>
                    <a:pt x="0" y="540"/>
                    <a:pt x="0" y="424"/>
                  </a:cubicBezTo>
                  <a:lnTo>
                    <a:pt x="38" y="424"/>
                  </a:lnTo>
                  <a:cubicBezTo>
                    <a:pt x="38" y="533"/>
                    <a:pt x="91" y="631"/>
                    <a:pt x="175" y="703"/>
                  </a:cubicBezTo>
                  <a:lnTo>
                    <a:pt x="147" y="723"/>
                  </a:lnTo>
                  <a:close/>
                  <a:moveTo>
                    <a:pt x="0" y="424"/>
                  </a:moveTo>
                  <a:cubicBezTo>
                    <a:pt x="0" y="307"/>
                    <a:pt x="56" y="201"/>
                    <a:pt x="147" y="125"/>
                  </a:cubicBezTo>
                  <a:lnTo>
                    <a:pt x="175" y="145"/>
                  </a:lnTo>
                  <a:cubicBezTo>
                    <a:pt x="91" y="216"/>
                    <a:pt x="38" y="315"/>
                    <a:pt x="38" y="424"/>
                  </a:cubicBezTo>
                  <a:lnTo>
                    <a:pt x="0" y="424"/>
                  </a:lnTo>
                  <a:close/>
                  <a:moveTo>
                    <a:pt x="147" y="125"/>
                  </a:moveTo>
                  <a:cubicBezTo>
                    <a:pt x="238" y="48"/>
                    <a:pt x="364" y="0"/>
                    <a:pt x="504" y="0"/>
                  </a:cubicBezTo>
                  <a:lnTo>
                    <a:pt x="504" y="30"/>
                  </a:lnTo>
                  <a:cubicBezTo>
                    <a:pt x="376" y="30"/>
                    <a:pt x="259" y="74"/>
                    <a:pt x="175" y="145"/>
                  </a:cubicBezTo>
                  <a:lnTo>
                    <a:pt x="147" y="125"/>
                  </a:lnTo>
                  <a:close/>
                  <a:moveTo>
                    <a:pt x="504" y="0"/>
                  </a:moveTo>
                  <a:cubicBezTo>
                    <a:pt x="643" y="0"/>
                    <a:pt x="769" y="48"/>
                    <a:pt x="860" y="125"/>
                  </a:cubicBezTo>
                  <a:lnTo>
                    <a:pt x="832" y="145"/>
                  </a:lnTo>
                  <a:cubicBezTo>
                    <a:pt x="748" y="74"/>
                    <a:pt x="632" y="30"/>
                    <a:pt x="504" y="30"/>
                  </a:cubicBezTo>
                  <a:lnTo>
                    <a:pt x="504" y="0"/>
                  </a:lnTo>
                  <a:close/>
                  <a:moveTo>
                    <a:pt x="860" y="125"/>
                  </a:moveTo>
                  <a:cubicBezTo>
                    <a:pt x="951" y="201"/>
                    <a:pt x="1007" y="307"/>
                    <a:pt x="1007" y="424"/>
                  </a:cubicBezTo>
                  <a:lnTo>
                    <a:pt x="969" y="424"/>
                  </a:lnTo>
                  <a:cubicBezTo>
                    <a:pt x="969" y="315"/>
                    <a:pt x="916" y="216"/>
                    <a:pt x="832" y="145"/>
                  </a:cubicBezTo>
                  <a:lnTo>
                    <a:pt x="860" y="12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Rectangle 230"/>
            <p:cNvSpPr>
              <a:spLocks noChangeArrowheads="1"/>
            </p:cNvSpPr>
            <p:nvPr/>
          </p:nvSpPr>
          <p:spPr bwMode="auto">
            <a:xfrm>
              <a:off x="5646" y="1843"/>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9</a:t>
              </a:r>
              <a:endParaRPr kumimoji="0" lang="en-US" sz="1800" b="0" i="0" u="none" strike="noStrike" cap="none" normalizeH="0" baseline="0" smtClean="0">
                <a:ln>
                  <a:noFill/>
                </a:ln>
                <a:solidFill>
                  <a:schemeClr val="tx1"/>
                </a:solidFill>
                <a:effectLst/>
                <a:latin typeface="Arial" pitchFamily="34" charset="0"/>
              </a:endParaRPr>
            </a:p>
          </p:txBody>
        </p:sp>
        <p:sp>
          <p:nvSpPr>
            <p:cNvPr id="232" name="Freeform 231"/>
            <p:cNvSpPr>
              <a:spLocks/>
            </p:cNvSpPr>
            <p:nvPr/>
          </p:nvSpPr>
          <p:spPr bwMode="auto">
            <a:xfrm>
              <a:off x="3458" y="1595"/>
              <a:ext cx="2199" cy="143"/>
            </a:xfrm>
            <a:custGeom>
              <a:avLst/>
              <a:gdLst>
                <a:gd name="T0" fmla="*/ 0 w 9512"/>
                <a:gd name="T1" fmla="*/ 556 h 617"/>
                <a:gd name="T2" fmla="*/ 419 w 9512"/>
                <a:gd name="T3" fmla="*/ 318 h 617"/>
                <a:gd name="T4" fmla="*/ 4132 w 9512"/>
                <a:gd name="T5" fmla="*/ 318 h 617"/>
                <a:gd name="T6" fmla="*/ 4696 w 9512"/>
                <a:gd name="T7" fmla="*/ 0 h 617"/>
                <a:gd name="T8" fmla="*/ 5133 w 9512"/>
                <a:gd name="T9" fmla="*/ 333 h 617"/>
                <a:gd name="T10" fmla="*/ 9192 w 9512"/>
                <a:gd name="T11" fmla="*/ 333 h 617"/>
                <a:gd name="T12" fmla="*/ 9512 w 9512"/>
                <a:gd name="T13" fmla="*/ 617 h 617"/>
              </a:gdLst>
              <a:ahLst/>
              <a:cxnLst>
                <a:cxn ang="0">
                  <a:pos x="T0" y="T1"/>
                </a:cxn>
                <a:cxn ang="0">
                  <a:pos x="T2" y="T3"/>
                </a:cxn>
                <a:cxn ang="0">
                  <a:pos x="T4" y="T5"/>
                </a:cxn>
                <a:cxn ang="0">
                  <a:pos x="T6" y="T7"/>
                </a:cxn>
                <a:cxn ang="0">
                  <a:pos x="T8" y="T9"/>
                </a:cxn>
                <a:cxn ang="0">
                  <a:pos x="T10" y="T11"/>
                </a:cxn>
                <a:cxn ang="0">
                  <a:pos x="T12" y="T13"/>
                </a:cxn>
              </a:cxnLst>
              <a:rect l="0" t="0" r="r" b="b"/>
              <a:pathLst>
                <a:path w="9512" h="617">
                  <a:moveTo>
                    <a:pt x="0" y="556"/>
                  </a:moveTo>
                  <a:lnTo>
                    <a:pt x="419" y="318"/>
                  </a:lnTo>
                  <a:lnTo>
                    <a:pt x="4132" y="318"/>
                  </a:lnTo>
                  <a:lnTo>
                    <a:pt x="4696" y="0"/>
                  </a:lnTo>
                  <a:lnTo>
                    <a:pt x="5133" y="333"/>
                  </a:lnTo>
                  <a:lnTo>
                    <a:pt x="9192" y="333"/>
                  </a:lnTo>
                  <a:lnTo>
                    <a:pt x="9512" y="617"/>
                  </a:lnTo>
                </a:path>
              </a:pathLst>
            </a:custGeom>
            <a:noFill/>
            <a:ln w="10"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Rectangle 232"/>
            <p:cNvSpPr>
              <a:spLocks noChangeArrowheads="1"/>
            </p:cNvSpPr>
            <p:nvPr/>
          </p:nvSpPr>
          <p:spPr bwMode="auto">
            <a:xfrm>
              <a:off x="4181" y="1424"/>
              <a:ext cx="76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 pitchFamily="34" charset="0"/>
                </a:rPr>
                <a:t>Clock cycles</a:t>
              </a:r>
              <a:endParaRPr kumimoji="0" lang="en-US" sz="1800" b="0" i="0" u="none" strike="noStrike" cap="none" normalizeH="0" baseline="0" dirty="0" smtClean="0">
                <a:ln>
                  <a:noFill/>
                </a:ln>
                <a:solidFill>
                  <a:schemeClr val="tx1"/>
                </a:solidFill>
                <a:effectLst/>
                <a:latin typeface="Arial" pitchFamily="34" charset="0"/>
              </a:endParaRPr>
            </a:p>
          </p:txBody>
        </p:sp>
        <p:sp>
          <p:nvSpPr>
            <p:cNvPr id="234" name="Oval 233"/>
            <p:cNvSpPr>
              <a:spLocks noChangeArrowheads="1"/>
            </p:cNvSpPr>
            <p:nvPr/>
          </p:nvSpPr>
          <p:spPr bwMode="auto">
            <a:xfrm>
              <a:off x="4022" y="2440"/>
              <a:ext cx="193"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234"/>
            <p:cNvSpPr>
              <a:spLocks noEditPoints="1"/>
            </p:cNvSpPr>
            <p:nvPr/>
          </p:nvSpPr>
          <p:spPr bwMode="auto">
            <a:xfrm>
              <a:off x="4017" y="2435"/>
              <a:ext cx="203" cy="166"/>
            </a:xfrm>
            <a:custGeom>
              <a:avLst/>
              <a:gdLst>
                <a:gd name="T0" fmla="*/ 881 w 881"/>
                <a:gd name="T1" fmla="*/ 361 h 721"/>
                <a:gd name="T2" fmla="*/ 751 w 881"/>
                <a:gd name="T3" fmla="*/ 616 h 721"/>
                <a:gd name="T4" fmla="*/ 720 w 881"/>
                <a:gd name="T5" fmla="*/ 586 h 721"/>
                <a:gd name="T6" fmla="*/ 834 w 881"/>
                <a:gd name="T7" fmla="*/ 361 h 721"/>
                <a:gd name="T8" fmla="*/ 881 w 881"/>
                <a:gd name="T9" fmla="*/ 361 h 721"/>
                <a:gd name="T10" fmla="*/ 751 w 881"/>
                <a:gd name="T11" fmla="*/ 616 h 721"/>
                <a:gd name="T12" fmla="*/ 440 w 881"/>
                <a:gd name="T13" fmla="*/ 721 h 721"/>
                <a:gd name="T14" fmla="*/ 440 w 881"/>
                <a:gd name="T15" fmla="*/ 680 h 721"/>
                <a:gd name="T16" fmla="*/ 720 w 881"/>
                <a:gd name="T17" fmla="*/ 586 h 721"/>
                <a:gd name="T18" fmla="*/ 751 w 881"/>
                <a:gd name="T19" fmla="*/ 616 h 721"/>
                <a:gd name="T20" fmla="*/ 440 w 881"/>
                <a:gd name="T21" fmla="*/ 721 h 721"/>
                <a:gd name="T22" fmla="*/ 130 w 881"/>
                <a:gd name="T23" fmla="*/ 616 h 721"/>
                <a:gd name="T24" fmla="*/ 161 w 881"/>
                <a:gd name="T25" fmla="*/ 586 h 721"/>
                <a:gd name="T26" fmla="*/ 440 w 881"/>
                <a:gd name="T27" fmla="*/ 680 h 721"/>
                <a:gd name="T28" fmla="*/ 440 w 881"/>
                <a:gd name="T29" fmla="*/ 721 h 721"/>
                <a:gd name="T30" fmla="*/ 130 w 881"/>
                <a:gd name="T31" fmla="*/ 616 h 721"/>
                <a:gd name="T32" fmla="*/ 0 w 881"/>
                <a:gd name="T33" fmla="*/ 361 h 721"/>
                <a:gd name="T34" fmla="*/ 47 w 881"/>
                <a:gd name="T35" fmla="*/ 361 h 721"/>
                <a:gd name="T36" fmla="*/ 161 w 881"/>
                <a:gd name="T37" fmla="*/ 586 h 721"/>
                <a:gd name="T38" fmla="*/ 130 w 881"/>
                <a:gd name="T39" fmla="*/ 616 h 721"/>
                <a:gd name="T40" fmla="*/ 0 w 881"/>
                <a:gd name="T41" fmla="*/ 361 h 721"/>
                <a:gd name="T42" fmla="*/ 130 w 881"/>
                <a:gd name="T43" fmla="*/ 105 h 721"/>
                <a:gd name="T44" fmla="*/ 161 w 881"/>
                <a:gd name="T45" fmla="*/ 135 h 721"/>
                <a:gd name="T46" fmla="*/ 47 w 881"/>
                <a:gd name="T47" fmla="*/ 361 h 721"/>
                <a:gd name="T48" fmla="*/ 0 w 881"/>
                <a:gd name="T49" fmla="*/ 361 h 721"/>
                <a:gd name="T50" fmla="*/ 130 w 881"/>
                <a:gd name="T51" fmla="*/ 105 h 721"/>
                <a:gd name="T52" fmla="*/ 440 w 881"/>
                <a:gd name="T53" fmla="*/ 0 h 721"/>
                <a:gd name="T54" fmla="*/ 440 w 881"/>
                <a:gd name="T55" fmla="*/ 41 h 721"/>
                <a:gd name="T56" fmla="*/ 161 w 881"/>
                <a:gd name="T57" fmla="*/ 135 h 721"/>
                <a:gd name="T58" fmla="*/ 130 w 881"/>
                <a:gd name="T59" fmla="*/ 105 h 721"/>
                <a:gd name="T60" fmla="*/ 440 w 881"/>
                <a:gd name="T61" fmla="*/ 0 h 721"/>
                <a:gd name="T62" fmla="*/ 751 w 881"/>
                <a:gd name="T63" fmla="*/ 105 h 721"/>
                <a:gd name="T64" fmla="*/ 720 w 881"/>
                <a:gd name="T65" fmla="*/ 135 h 721"/>
                <a:gd name="T66" fmla="*/ 440 w 881"/>
                <a:gd name="T67" fmla="*/ 41 h 721"/>
                <a:gd name="T68" fmla="*/ 440 w 881"/>
                <a:gd name="T69" fmla="*/ 0 h 721"/>
                <a:gd name="T70" fmla="*/ 751 w 881"/>
                <a:gd name="T71" fmla="*/ 105 h 721"/>
                <a:gd name="T72" fmla="*/ 881 w 881"/>
                <a:gd name="T73" fmla="*/ 361 h 721"/>
                <a:gd name="T74" fmla="*/ 834 w 881"/>
                <a:gd name="T75" fmla="*/ 361 h 721"/>
                <a:gd name="T76" fmla="*/ 720 w 881"/>
                <a:gd name="T77" fmla="*/ 135 h 721"/>
                <a:gd name="T78" fmla="*/ 751 w 881"/>
                <a:gd name="T79"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1" h="721">
                  <a:moveTo>
                    <a:pt x="881" y="361"/>
                  </a:moveTo>
                  <a:cubicBezTo>
                    <a:pt x="881" y="460"/>
                    <a:pt x="831" y="551"/>
                    <a:pt x="751" y="616"/>
                  </a:cubicBezTo>
                  <a:lnTo>
                    <a:pt x="720" y="586"/>
                  </a:lnTo>
                  <a:cubicBezTo>
                    <a:pt x="790" y="528"/>
                    <a:pt x="834" y="449"/>
                    <a:pt x="834" y="361"/>
                  </a:cubicBezTo>
                  <a:lnTo>
                    <a:pt x="881" y="361"/>
                  </a:lnTo>
                  <a:close/>
                  <a:moveTo>
                    <a:pt x="751" y="616"/>
                  </a:moveTo>
                  <a:cubicBezTo>
                    <a:pt x="671" y="681"/>
                    <a:pt x="562" y="721"/>
                    <a:pt x="440" y="721"/>
                  </a:cubicBezTo>
                  <a:lnTo>
                    <a:pt x="440" y="680"/>
                  </a:lnTo>
                  <a:cubicBezTo>
                    <a:pt x="550" y="680"/>
                    <a:pt x="648" y="644"/>
                    <a:pt x="720" y="586"/>
                  </a:cubicBezTo>
                  <a:lnTo>
                    <a:pt x="751" y="616"/>
                  </a:lnTo>
                  <a:close/>
                  <a:moveTo>
                    <a:pt x="440" y="721"/>
                  </a:moveTo>
                  <a:cubicBezTo>
                    <a:pt x="319" y="721"/>
                    <a:pt x="210" y="681"/>
                    <a:pt x="130" y="616"/>
                  </a:cubicBezTo>
                  <a:lnTo>
                    <a:pt x="161" y="586"/>
                  </a:lnTo>
                  <a:cubicBezTo>
                    <a:pt x="233" y="644"/>
                    <a:pt x="331" y="680"/>
                    <a:pt x="440" y="680"/>
                  </a:cubicBezTo>
                  <a:lnTo>
                    <a:pt x="440" y="721"/>
                  </a:lnTo>
                  <a:close/>
                  <a:moveTo>
                    <a:pt x="130" y="616"/>
                  </a:moveTo>
                  <a:cubicBezTo>
                    <a:pt x="50" y="551"/>
                    <a:pt x="0" y="460"/>
                    <a:pt x="0" y="361"/>
                  </a:cubicBezTo>
                  <a:lnTo>
                    <a:pt x="47" y="361"/>
                  </a:lnTo>
                  <a:cubicBezTo>
                    <a:pt x="47" y="449"/>
                    <a:pt x="90" y="528"/>
                    <a:pt x="161" y="586"/>
                  </a:cubicBezTo>
                  <a:lnTo>
                    <a:pt x="130" y="616"/>
                  </a:lnTo>
                  <a:close/>
                  <a:moveTo>
                    <a:pt x="0" y="361"/>
                  </a:moveTo>
                  <a:cubicBezTo>
                    <a:pt x="0" y="261"/>
                    <a:pt x="50" y="171"/>
                    <a:pt x="130" y="105"/>
                  </a:cubicBezTo>
                  <a:lnTo>
                    <a:pt x="161" y="135"/>
                  </a:lnTo>
                  <a:cubicBezTo>
                    <a:pt x="90" y="193"/>
                    <a:pt x="47" y="273"/>
                    <a:pt x="47" y="361"/>
                  </a:cubicBezTo>
                  <a:lnTo>
                    <a:pt x="0" y="361"/>
                  </a:lnTo>
                  <a:close/>
                  <a:moveTo>
                    <a:pt x="130" y="105"/>
                  </a:moveTo>
                  <a:cubicBezTo>
                    <a:pt x="210" y="40"/>
                    <a:pt x="319" y="0"/>
                    <a:pt x="440" y="0"/>
                  </a:cubicBezTo>
                  <a:lnTo>
                    <a:pt x="440" y="41"/>
                  </a:lnTo>
                  <a:cubicBezTo>
                    <a:pt x="331" y="41"/>
                    <a:pt x="233" y="77"/>
                    <a:pt x="161" y="135"/>
                  </a:cubicBezTo>
                  <a:lnTo>
                    <a:pt x="130" y="105"/>
                  </a:lnTo>
                  <a:close/>
                  <a:moveTo>
                    <a:pt x="440" y="0"/>
                  </a:moveTo>
                  <a:cubicBezTo>
                    <a:pt x="562" y="0"/>
                    <a:pt x="671" y="40"/>
                    <a:pt x="751" y="105"/>
                  </a:cubicBezTo>
                  <a:lnTo>
                    <a:pt x="720" y="135"/>
                  </a:lnTo>
                  <a:cubicBezTo>
                    <a:pt x="648" y="77"/>
                    <a:pt x="550" y="41"/>
                    <a:pt x="440" y="41"/>
                  </a:cubicBezTo>
                  <a:lnTo>
                    <a:pt x="440" y="0"/>
                  </a:lnTo>
                  <a:close/>
                  <a:moveTo>
                    <a:pt x="751" y="105"/>
                  </a:moveTo>
                  <a:cubicBezTo>
                    <a:pt x="831" y="171"/>
                    <a:pt x="881" y="261"/>
                    <a:pt x="881" y="361"/>
                  </a:cubicBezTo>
                  <a:lnTo>
                    <a:pt x="834" y="361"/>
                  </a:lnTo>
                  <a:cubicBezTo>
                    <a:pt x="834" y="273"/>
                    <a:pt x="790" y="193"/>
                    <a:pt x="720" y="135"/>
                  </a:cubicBezTo>
                  <a:lnTo>
                    <a:pt x="751"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235"/>
            <p:cNvSpPr>
              <a:spLocks noChangeArrowheads="1"/>
            </p:cNvSpPr>
            <p:nvPr/>
          </p:nvSpPr>
          <p:spPr bwMode="auto">
            <a:xfrm>
              <a:off x="4082" y="2474"/>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237" name="Freeform 236"/>
            <p:cNvSpPr>
              <a:spLocks/>
            </p:cNvSpPr>
            <p:nvPr/>
          </p:nvSpPr>
          <p:spPr bwMode="auto">
            <a:xfrm>
              <a:off x="3078" y="2182"/>
              <a:ext cx="308" cy="210"/>
            </a:xfrm>
            <a:custGeom>
              <a:avLst/>
              <a:gdLst>
                <a:gd name="T0" fmla="*/ 455 w 1333"/>
                <a:gd name="T1" fmla="*/ 0 h 912"/>
                <a:gd name="T2" fmla="*/ 877 w 1333"/>
                <a:gd name="T3" fmla="*/ 0 h 912"/>
                <a:gd name="T4" fmla="*/ 1333 w 1333"/>
                <a:gd name="T5" fmla="*/ 456 h 912"/>
                <a:gd name="T6" fmla="*/ 877 w 1333"/>
                <a:gd name="T7" fmla="*/ 912 h 912"/>
                <a:gd name="T8" fmla="*/ 455 w 1333"/>
                <a:gd name="T9" fmla="*/ 912 h 912"/>
                <a:gd name="T10" fmla="*/ 0 w 1333"/>
                <a:gd name="T11" fmla="*/ 456 h 912"/>
                <a:gd name="T12" fmla="*/ 455 w 1333"/>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3" h="912">
                  <a:moveTo>
                    <a:pt x="455" y="0"/>
                  </a:moveTo>
                  <a:lnTo>
                    <a:pt x="877" y="0"/>
                  </a:lnTo>
                  <a:cubicBezTo>
                    <a:pt x="1130" y="0"/>
                    <a:pt x="1333" y="203"/>
                    <a:pt x="1333" y="456"/>
                  </a:cubicBezTo>
                  <a:cubicBezTo>
                    <a:pt x="1333" y="708"/>
                    <a:pt x="1130" y="912"/>
                    <a:pt x="877" y="912"/>
                  </a:cubicBezTo>
                  <a:lnTo>
                    <a:pt x="455" y="912"/>
                  </a:lnTo>
                  <a:cubicBezTo>
                    <a:pt x="203" y="912"/>
                    <a:pt x="0" y="708"/>
                    <a:pt x="0" y="456"/>
                  </a:cubicBezTo>
                  <a:cubicBezTo>
                    <a:pt x="0" y="203"/>
                    <a:pt x="203" y="0"/>
                    <a:pt x="455" y="0"/>
                  </a:cubicBezTo>
                  <a:close/>
                </a:path>
              </a:pathLst>
            </a:custGeom>
            <a:solidFill>
              <a:srgbClr val="6FBED0"/>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 name="Rectangle 237"/>
            <p:cNvSpPr>
              <a:spLocks noChangeArrowheads="1"/>
            </p:cNvSpPr>
            <p:nvPr/>
          </p:nvSpPr>
          <p:spPr bwMode="auto">
            <a:xfrm>
              <a:off x="3199" y="2251"/>
              <a:ext cx="12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IF</a:t>
              </a:r>
              <a:endParaRPr kumimoji="0" lang="en-US" sz="1800" b="0" i="0" u="none" strike="noStrike" cap="none" normalizeH="0" baseline="0" smtClean="0">
                <a:ln>
                  <a:noFill/>
                </a:ln>
                <a:solidFill>
                  <a:schemeClr val="tx1"/>
                </a:solidFill>
                <a:effectLst/>
                <a:latin typeface="Arial" pitchFamily="34" charset="0"/>
              </a:endParaRPr>
            </a:p>
          </p:txBody>
        </p:sp>
        <p:sp>
          <p:nvSpPr>
            <p:cNvPr id="239" name="Freeform 238"/>
            <p:cNvSpPr>
              <a:spLocks/>
            </p:cNvSpPr>
            <p:nvPr/>
          </p:nvSpPr>
          <p:spPr bwMode="auto">
            <a:xfrm>
              <a:off x="3073" y="2422"/>
              <a:ext cx="308" cy="210"/>
            </a:xfrm>
            <a:custGeom>
              <a:avLst/>
              <a:gdLst>
                <a:gd name="T0" fmla="*/ 456 w 1334"/>
                <a:gd name="T1" fmla="*/ 0 h 912"/>
                <a:gd name="T2" fmla="*/ 878 w 1334"/>
                <a:gd name="T3" fmla="*/ 0 h 912"/>
                <a:gd name="T4" fmla="*/ 1334 w 1334"/>
                <a:gd name="T5" fmla="*/ 456 h 912"/>
                <a:gd name="T6" fmla="*/ 878 w 1334"/>
                <a:gd name="T7" fmla="*/ 912 h 912"/>
                <a:gd name="T8" fmla="*/ 456 w 1334"/>
                <a:gd name="T9" fmla="*/ 912 h 912"/>
                <a:gd name="T10" fmla="*/ 0 w 1334"/>
                <a:gd name="T11" fmla="*/ 456 h 912"/>
                <a:gd name="T12" fmla="*/ 456 w 1334"/>
                <a:gd name="T13" fmla="*/ 0 h 912"/>
              </a:gdLst>
              <a:ahLst/>
              <a:cxnLst>
                <a:cxn ang="0">
                  <a:pos x="T0" y="T1"/>
                </a:cxn>
                <a:cxn ang="0">
                  <a:pos x="T2" y="T3"/>
                </a:cxn>
                <a:cxn ang="0">
                  <a:pos x="T4" y="T5"/>
                </a:cxn>
                <a:cxn ang="0">
                  <a:pos x="T6" y="T7"/>
                </a:cxn>
                <a:cxn ang="0">
                  <a:pos x="T8" y="T9"/>
                </a:cxn>
                <a:cxn ang="0">
                  <a:pos x="T10" y="T11"/>
                </a:cxn>
                <a:cxn ang="0">
                  <a:pos x="T12" y="T13"/>
                </a:cxn>
              </a:cxnLst>
              <a:rect l="0" t="0" r="r" b="b"/>
              <a:pathLst>
                <a:path w="1334" h="912">
                  <a:moveTo>
                    <a:pt x="456" y="0"/>
                  </a:moveTo>
                  <a:lnTo>
                    <a:pt x="878" y="0"/>
                  </a:lnTo>
                  <a:cubicBezTo>
                    <a:pt x="1130" y="0"/>
                    <a:pt x="1334" y="203"/>
                    <a:pt x="1334" y="456"/>
                  </a:cubicBezTo>
                  <a:cubicBezTo>
                    <a:pt x="1334" y="708"/>
                    <a:pt x="1130" y="912"/>
                    <a:pt x="878" y="912"/>
                  </a:cubicBezTo>
                  <a:lnTo>
                    <a:pt x="456" y="912"/>
                  </a:lnTo>
                  <a:cubicBezTo>
                    <a:pt x="204" y="912"/>
                    <a:pt x="0" y="708"/>
                    <a:pt x="0" y="456"/>
                  </a:cubicBezTo>
                  <a:cubicBezTo>
                    <a:pt x="0" y="203"/>
                    <a:pt x="204" y="0"/>
                    <a:pt x="456" y="0"/>
                  </a:cubicBezTo>
                  <a:close/>
                </a:path>
              </a:pathLst>
            </a:custGeom>
            <a:solidFill>
              <a:srgbClr val="6FBED0"/>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0" name="Rectangle 239"/>
            <p:cNvSpPr>
              <a:spLocks noChangeArrowheads="1"/>
            </p:cNvSpPr>
            <p:nvPr/>
          </p:nvSpPr>
          <p:spPr bwMode="auto">
            <a:xfrm>
              <a:off x="3151" y="2490"/>
              <a:ext cx="17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241" name="Freeform 240"/>
            <p:cNvSpPr>
              <a:spLocks/>
            </p:cNvSpPr>
            <p:nvPr/>
          </p:nvSpPr>
          <p:spPr bwMode="auto">
            <a:xfrm>
              <a:off x="3078" y="2666"/>
              <a:ext cx="308" cy="210"/>
            </a:xfrm>
            <a:custGeom>
              <a:avLst/>
              <a:gdLst>
                <a:gd name="T0" fmla="*/ 455 w 1333"/>
                <a:gd name="T1" fmla="*/ 0 h 911"/>
                <a:gd name="T2" fmla="*/ 877 w 1333"/>
                <a:gd name="T3" fmla="*/ 0 h 911"/>
                <a:gd name="T4" fmla="*/ 1333 w 1333"/>
                <a:gd name="T5" fmla="*/ 455 h 911"/>
                <a:gd name="T6" fmla="*/ 877 w 1333"/>
                <a:gd name="T7" fmla="*/ 911 h 911"/>
                <a:gd name="T8" fmla="*/ 455 w 1333"/>
                <a:gd name="T9" fmla="*/ 911 h 911"/>
                <a:gd name="T10" fmla="*/ 0 w 1333"/>
                <a:gd name="T11" fmla="*/ 455 h 911"/>
                <a:gd name="T12" fmla="*/ 455 w 1333"/>
                <a:gd name="T13" fmla="*/ 0 h 911"/>
              </a:gdLst>
              <a:ahLst/>
              <a:cxnLst>
                <a:cxn ang="0">
                  <a:pos x="T0" y="T1"/>
                </a:cxn>
                <a:cxn ang="0">
                  <a:pos x="T2" y="T3"/>
                </a:cxn>
                <a:cxn ang="0">
                  <a:pos x="T4" y="T5"/>
                </a:cxn>
                <a:cxn ang="0">
                  <a:pos x="T6" y="T7"/>
                </a:cxn>
                <a:cxn ang="0">
                  <a:pos x="T8" y="T9"/>
                </a:cxn>
                <a:cxn ang="0">
                  <a:pos x="T10" y="T11"/>
                </a:cxn>
                <a:cxn ang="0">
                  <a:pos x="T12" y="T13"/>
                </a:cxn>
              </a:cxnLst>
              <a:rect l="0" t="0" r="r" b="b"/>
              <a:pathLst>
                <a:path w="1333" h="911">
                  <a:moveTo>
                    <a:pt x="455" y="0"/>
                  </a:moveTo>
                  <a:lnTo>
                    <a:pt x="877" y="0"/>
                  </a:lnTo>
                  <a:cubicBezTo>
                    <a:pt x="1130" y="0"/>
                    <a:pt x="1333" y="203"/>
                    <a:pt x="1333" y="455"/>
                  </a:cubicBezTo>
                  <a:cubicBezTo>
                    <a:pt x="1333" y="708"/>
                    <a:pt x="1130" y="911"/>
                    <a:pt x="877" y="911"/>
                  </a:cubicBezTo>
                  <a:lnTo>
                    <a:pt x="455" y="911"/>
                  </a:lnTo>
                  <a:cubicBezTo>
                    <a:pt x="203" y="911"/>
                    <a:pt x="0" y="708"/>
                    <a:pt x="0" y="455"/>
                  </a:cubicBezTo>
                  <a:cubicBezTo>
                    <a:pt x="0" y="203"/>
                    <a:pt x="203" y="0"/>
                    <a:pt x="455" y="0"/>
                  </a:cubicBezTo>
                  <a:close/>
                </a:path>
              </a:pathLst>
            </a:custGeom>
            <a:solidFill>
              <a:srgbClr val="6FBED0"/>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2" name="Rectangle 241"/>
            <p:cNvSpPr>
              <a:spLocks noChangeArrowheads="1"/>
            </p:cNvSpPr>
            <p:nvPr/>
          </p:nvSpPr>
          <p:spPr bwMode="auto">
            <a:xfrm>
              <a:off x="3151" y="2734"/>
              <a:ext cx="170"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EX</a:t>
              </a:r>
              <a:endParaRPr kumimoji="0" lang="en-US" sz="1800" b="0" i="0" u="none" strike="noStrike" cap="none" normalizeH="0" baseline="0" smtClean="0">
                <a:ln>
                  <a:noFill/>
                </a:ln>
                <a:solidFill>
                  <a:schemeClr val="tx1"/>
                </a:solidFill>
                <a:effectLst/>
                <a:latin typeface="Arial" pitchFamily="34" charset="0"/>
              </a:endParaRPr>
            </a:p>
          </p:txBody>
        </p:sp>
        <p:sp>
          <p:nvSpPr>
            <p:cNvPr id="243" name="Freeform 242"/>
            <p:cNvSpPr>
              <a:spLocks/>
            </p:cNvSpPr>
            <p:nvPr/>
          </p:nvSpPr>
          <p:spPr bwMode="auto">
            <a:xfrm>
              <a:off x="3078" y="2896"/>
              <a:ext cx="308" cy="211"/>
            </a:xfrm>
            <a:custGeom>
              <a:avLst/>
              <a:gdLst>
                <a:gd name="T0" fmla="*/ 455 w 1333"/>
                <a:gd name="T1" fmla="*/ 0 h 911"/>
                <a:gd name="T2" fmla="*/ 877 w 1333"/>
                <a:gd name="T3" fmla="*/ 0 h 911"/>
                <a:gd name="T4" fmla="*/ 1333 w 1333"/>
                <a:gd name="T5" fmla="*/ 455 h 911"/>
                <a:gd name="T6" fmla="*/ 877 w 1333"/>
                <a:gd name="T7" fmla="*/ 911 h 911"/>
                <a:gd name="T8" fmla="*/ 455 w 1333"/>
                <a:gd name="T9" fmla="*/ 911 h 911"/>
                <a:gd name="T10" fmla="*/ 0 w 1333"/>
                <a:gd name="T11" fmla="*/ 455 h 911"/>
                <a:gd name="T12" fmla="*/ 455 w 1333"/>
                <a:gd name="T13" fmla="*/ 0 h 911"/>
              </a:gdLst>
              <a:ahLst/>
              <a:cxnLst>
                <a:cxn ang="0">
                  <a:pos x="T0" y="T1"/>
                </a:cxn>
                <a:cxn ang="0">
                  <a:pos x="T2" y="T3"/>
                </a:cxn>
                <a:cxn ang="0">
                  <a:pos x="T4" y="T5"/>
                </a:cxn>
                <a:cxn ang="0">
                  <a:pos x="T6" y="T7"/>
                </a:cxn>
                <a:cxn ang="0">
                  <a:pos x="T8" y="T9"/>
                </a:cxn>
                <a:cxn ang="0">
                  <a:pos x="T10" y="T11"/>
                </a:cxn>
                <a:cxn ang="0">
                  <a:pos x="T12" y="T13"/>
                </a:cxn>
              </a:cxnLst>
              <a:rect l="0" t="0" r="r" b="b"/>
              <a:pathLst>
                <a:path w="1333" h="911">
                  <a:moveTo>
                    <a:pt x="455" y="0"/>
                  </a:moveTo>
                  <a:lnTo>
                    <a:pt x="877" y="0"/>
                  </a:lnTo>
                  <a:cubicBezTo>
                    <a:pt x="1130" y="0"/>
                    <a:pt x="1333" y="203"/>
                    <a:pt x="1333" y="455"/>
                  </a:cubicBezTo>
                  <a:cubicBezTo>
                    <a:pt x="1333" y="708"/>
                    <a:pt x="1130" y="911"/>
                    <a:pt x="877" y="911"/>
                  </a:cubicBezTo>
                  <a:lnTo>
                    <a:pt x="455" y="911"/>
                  </a:lnTo>
                  <a:cubicBezTo>
                    <a:pt x="203" y="911"/>
                    <a:pt x="0" y="708"/>
                    <a:pt x="0" y="455"/>
                  </a:cubicBezTo>
                  <a:cubicBezTo>
                    <a:pt x="0" y="203"/>
                    <a:pt x="203" y="0"/>
                    <a:pt x="455" y="0"/>
                  </a:cubicBezTo>
                  <a:close/>
                </a:path>
              </a:pathLst>
            </a:custGeom>
            <a:solidFill>
              <a:srgbClr val="6FBED0"/>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4" name="Rectangle 243"/>
            <p:cNvSpPr>
              <a:spLocks noChangeArrowheads="1"/>
            </p:cNvSpPr>
            <p:nvPr/>
          </p:nvSpPr>
          <p:spPr bwMode="auto">
            <a:xfrm>
              <a:off x="3141" y="2968"/>
              <a:ext cx="18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MA</a:t>
              </a:r>
              <a:endParaRPr kumimoji="0" lang="en-US" sz="1800" b="0" i="0" u="none" strike="noStrike" cap="none" normalizeH="0" baseline="0" smtClean="0">
                <a:ln>
                  <a:noFill/>
                </a:ln>
                <a:solidFill>
                  <a:schemeClr val="tx1"/>
                </a:solidFill>
                <a:effectLst/>
                <a:latin typeface="Arial" pitchFamily="34" charset="0"/>
              </a:endParaRPr>
            </a:p>
          </p:txBody>
        </p:sp>
        <p:sp>
          <p:nvSpPr>
            <p:cNvPr id="245" name="Freeform 244"/>
            <p:cNvSpPr>
              <a:spLocks/>
            </p:cNvSpPr>
            <p:nvPr/>
          </p:nvSpPr>
          <p:spPr bwMode="auto">
            <a:xfrm>
              <a:off x="3083" y="3127"/>
              <a:ext cx="308" cy="210"/>
            </a:xfrm>
            <a:custGeom>
              <a:avLst/>
              <a:gdLst>
                <a:gd name="T0" fmla="*/ 456 w 1333"/>
                <a:gd name="T1" fmla="*/ 0 h 911"/>
                <a:gd name="T2" fmla="*/ 878 w 1333"/>
                <a:gd name="T3" fmla="*/ 0 h 911"/>
                <a:gd name="T4" fmla="*/ 1333 w 1333"/>
                <a:gd name="T5" fmla="*/ 456 h 911"/>
                <a:gd name="T6" fmla="*/ 878 w 1333"/>
                <a:gd name="T7" fmla="*/ 911 h 911"/>
                <a:gd name="T8" fmla="*/ 456 w 1333"/>
                <a:gd name="T9" fmla="*/ 911 h 911"/>
                <a:gd name="T10" fmla="*/ 0 w 1333"/>
                <a:gd name="T11" fmla="*/ 456 h 911"/>
                <a:gd name="T12" fmla="*/ 456 w 1333"/>
                <a:gd name="T13" fmla="*/ 0 h 911"/>
              </a:gdLst>
              <a:ahLst/>
              <a:cxnLst>
                <a:cxn ang="0">
                  <a:pos x="T0" y="T1"/>
                </a:cxn>
                <a:cxn ang="0">
                  <a:pos x="T2" y="T3"/>
                </a:cxn>
                <a:cxn ang="0">
                  <a:pos x="T4" y="T5"/>
                </a:cxn>
                <a:cxn ang="0">
                  <a:pos x="T6" y="T7"/>
                </a:cxn>
                <a:cxn ang="0">
                  <a:pos x="T8" y="T9"/>
                </a:cxn>
                <a:cxn ang="0">
                  <a:pos x="T10" y="T11"/>
                </a:cxn>
                <a:cxn ang="0">
                  <a:pos x="T12" y="T13"/>
                </a:cxn>
              </a:cxnLst>
              <a:rect l="0" t="0" r="r" b="b"/>
              <a:pathLst>
                <a:path w="1333" h="911">
                  <a:moveTo>
                    <a:pt x="456" y="0"/>
                  </a:moveTo>
                  <a:lnTo>
                    <a:pt x="878" y="0"/>
                  </a:lnTo>
                  <a:cubicBezTo>
                    <a:pt x="1130" y="0"/>
                    <a:pt x="1333" y="203"/>
                    <a:pt x="1333" y="456"/>
                  </a:cubicBezTo>
                  <a:cubicBezTo>
                    <a:pt x="1333" y="708"/>
                    <a:pt x="1130" y="911"/>
                    <a:pt x="878" y="911"/>
                  </a:cubicBezTo>
                  <a:lnTo>
                    <a:pt x="456" y="911"/>
                  </a:lnTo>
                  <a:cubicBezTo>
                    <a:pt x="203" y="911"/>
                    <a:pt x="0" y="708"/>
                    <a:pt x="0" y="456"/>
                  </a:cubicBezTo>
                  <a:cubicBezTo>
                    <a:pt x="0" y="203"/>
                    <a:pt x="203" y="0"/>
                    <a:pt x="456" y="0"/>
                  </a:cubicBezTo>
                  <a:close/>
                </a:path>
              </a:pathLst>
            </a:custGeom>
            <a:solidFill>
              <a:srgbClr val="6FBED0"/>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6" name="Rectangle 245"/>
            <p:cNvSpPr>
              <a:spLocks noChangeArrowheads="1"/>
            </p:cNvSpPr>
            <p:nvPr/>
          </p:nvSpPr>
          <p:spPr bwMode="auto">
            <a:xfrm>
              <a:off x="3136" y="3185"/>
              <a:ext cx="207"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RW</a:t>
              </a:r>
              <a:endParaRPr kumimoji="0" lang="en-US" sz="1800" b="0" i="0" u="none" strike="noStrike" cap="none" normalizeH="0" baseline="0" smtClean="0">
                <a:ln>
                  <a:noFill/>
                </a:ln>
                <a:solidFill>
                  <a:schemeClr val="tx1"/>
                </a:solidFill>
                <a:effectLst/>
                <a:latin typeface="Arial" pitchFamily="34" charset="0"/>
              </a:endParaRPr>
            </a:p>
          </p:txBody>
        </p:sp>
        <p:sp>
          <p:nvSpPr>
            <p:cNvPr id="247" name="Freeform 246"/>
            <p:cNvSpPr>
              <a:spLocks/>
            </p:cNvSpPr>
            <p:nvPr/>
          </p:nvSpPr>
          <p:spPr bwMode="auto">
            <a:xfrm>
              <a:off x="2943" y="2504"/>
              <a:ext cx="153" cy="716"/>
            </a:xfrm>
            <a:custGeom>
              <a:avLst/>
              <a:gdLst>
                <a:gd name="T0" fmla="*/ 635 w 664"/>
                <a:gd name="T1" fmla="*/ 3105 h 3105"/>
                <a:gd name="T2" fmla="*/ 0 w 664"/>
                <a:gd name="T3" fmla="*/ 3105 h 3105"/>
                <a:gd name="T4" fmla="*/ 0 w 664"/>
                <a:gd name="T5" fmla="*/ 0 h 3105"/>
                <a:gd name="T6" fmla="*/ 664 w 664"/>
                <a:gd name="T7" fmla="*/ 14 h 3105"/>
              </a:gdLst>
              <a:ahLst/>
              <a:cxnLst>
                <a:cxn ang="0">
                  <a:pos x="T0" y="T1"/>
                </a:cxn>
                <a:cxn ang="0">
                  <a:pos x="T2" y="T3"/>
                </a:cxn>
                <a:cxn ang="0">
                  <a:pos x="T4" y="T5"/>
                </a:cxn>
                <a:cxn ang="0">
                  <a:pos x="T6" y="T7"/>
                </a:cxn>
              </a:cxnLst>
              <a:rect l="0" t="0" r="r" b="b"/>
              <a:pathLst>
                <a:path w="664" h="3105">
                  <a:moveTo>
                    <a:pt x="635" y="3105"/>
                  </a:moveTo>
                  <a:lnTo>
                    <a:pt x="0" y="3105"/>
                  </a:lnTo>
                  <a:lnTo>
                    <a:pt x="0" y="0"/>
                  </a:lnTo>
                  <a:lnTo>
                    <a:pt x="664" y="14"/>
                  </a:lnTo>
                </a:path>
              </a:pathLst>
            </a:custGeom>
            <a:noFill/>
            <a:ln w="22" cap="flat">
              <a:solidFill>
                <a:srgbClr val="00539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Freeform 247"/>
            <p:cNvSpPr>
              <a:spLocks/>
            </p:cNvSpPr>
            <p:nvPr/>
          </p:nvSpPr>
          <p:spPr bwMode="auto">
            <a:xfrm>
              <a:off x="3054" y="2480"/>
              <a:ext cx="72" cy="52"/>
            </a:xfrm>
            <a:custGeom>
              <a:avLst/>
              <a:gdLst>
                <a:gd name="T0" fmla="*/ 5 w 308"/>
                <a:gd name="T1" fmla="*/ 0 h 224"/>
                <a:gd name="T2" fmla="*/ 308 w 308"/>
                <a:gd name="T3" fmla="*/ 119 h 224"/>
                <a:gd name="T4" fmla="*/ 0 w 308"/>
                <a:gd name="T5" fmla="*/ 224 h 224"/>
                <a:gd name="T6" fmla="*/ 5 w 308"/>
                <a:gd name="T7" fmla="*/ 0 h 224"/>
              </a:gdLst>
              <a:ahLst/>
              <a:cxnLst>
                <a:cxn ang="0">
                  <a:pos x="T0" y="T1"/>
                </a:cxn>
                <a:cxn ang="0">
                  <a:pos x="T2" y="T3"/>
                </a:cxn>
                <a:cxn ang="0">
                  <a:pos x="T4" y="T5"/>
                </a:cxn>
                <a:cxn ang="0">
                  <a:pos x="T6" y="T7"/>
                </a:cxn>
              </a:cxnLst>
              <a:rect l="0" t="0" r="r" b="b"/>
              <a:pathLst>
                <a:path w="308" h="224">
                  <a:moveTo>
                    <a:pt x="5" y="0"/>
                  </a:moveTo>
                  <a:lnTo>
                    <a:pt x="308" y="119"/>
                  </a:lnTo>
                  <a:lnTo>
                    <a:pt x="0" y="224"/>
                  </a:lnTo>
                  <a:cubicBezTo>
                    <a:pt x="50" y="159"/>
                    <a:pt x="52" y="68"/>
                    <a:pt x="5"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Line 248"/>
            <p:cNvSpPr>
              <a:spLocks noChangeShapeType="1"/>
            </p:cNvSpPr>
            <p:nvPr/>
          </p:nvSpPr>
          <p:spPr bwMode="auto">
            <a:xfrm>
              <a:off x="1810" y="2537"/>
              <a:ext cx="135" cy="336"/>
            </a:xfrm>
            <a:prstGeom prst="line">
              <a:avLst/>
            </a:prstGeom>
            <a:noFill/>
            <a:ln w="10"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Freeform 249"/>
            <p:cNvSpPr>
              <a:spLocks/>
            </p:cNvSpPr>
            <p:nvPr/>
          </p:nvSpPr>
          <p:spPr bwMode="auto">
            <a:xfrm>
              <a:off x="1928" y="2852"/>
              <a:ext cx="42" cy="67"/>
            </a:xfrm>
            <a:custGeom>
              <a:avLst/>
              <a:gdLst>
                <a:gd name="T0" fmla="*/ 109 w 200"/>
                <a:gd name="T1" fmla="*/ 110 h 293"/>
                <a:gd name="T2" fmla="*/ 0 w 200"/>
                <a:gd name="T3" fmla="*/ 72 h 293"/>
                <a:gd name="T4" fmla="*/ 200 w 200"/>
                <a:gd name="T5" fmla="*/ 293 h 293"/>
                <a:gd name="T6" fmla="*/ 147 w 200"/>
                <a:gd name="T7" fmla="*/ 0 h 293"/>
                <a:gd name="T8" fmla="*/ 109 w 200"/>
                <a:gd name="T9" fmla="*/ 110 h 293"/>
              </a:gdLst>
              <a:ahLst/>
              <a:cxnLst>
                <a:cxn ang="0">
                  <a:pos x="T0" y="T1"/>
                </a:cxn>
                <a:cxn ang="0">
                  <a:pos x="T2" y="T3"/>
                </a:cxn>
                <a:cxn ang="0">
                  <a:pos x="T4" y="T5"/>
                </a:cxn>
                <a:cxn ang="0">
                  <a:pos x="T6" y="T7"/>
                </a:cxn>
                <a:cxn ang="0">
                  <a:pos x="T8" y="T9"/>
                </a:cxn>
              </a:cxnLst>
              <a:rect l="0" t="0" r="r" b="b"/>
              <a:pathLst>
                <a:path w="200" h="293">
                  <a:moveTo>
                    <a:pt x="109" y="110"/>
                  </a:moveTo>
                  <a:lnTo>
                    <a:pt x="0" y="72"/>
                  </a:lnTo>
                  <a:lnTo>
                    <a:pt x="200" y="293"/>
                  </a:lnTo>
                  <a:lnTo>
                    <a:pt x="147" y="0"/>
                  </a:lnTo>
                  <a:lnTo>
                    <a:pt x="109" y="110"/>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1" name="Rectangle 250"/>
            <p:cNvSpPr>
              <a:spLocks noChangeArrowheads="1"/>
            </p:cNvSpPr>
            <p:nvPr/>
          </p:nvSpPr>
          <p:spPr bwMode="auto">
            <a:xfrm>
              <a:off x="1306" y="2740"/>
              <a:ext cx="100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 pitchFamily="34" charset="0"/>
                </a:rPr>
                <a:t>[3]: </a:t>
              </a:r>
              <a:r>
                <a:rPr kumimoji="0" lang="en-US" sz="1600" b="0" i="0" u="none" strike="noStrike" cap="none" normalizeH="0" baseline="0" dirty="0" err="1" smtClean="0">
                  <a:ln>
                    <a:noFill/>
                  </a:ln>
                  <a:solidFill>
                    <a:srgbClr val="24282B"/>
                  </a:solidFill>
                  <a:effectLst/>
                  <a:latin typeface="Arial" pitchFamily="34" charset="0"/>
                </a:rPr>
                <a:t>sw</a:t>
              </a:r>
              <a:r>
                <a:rPr kumimoji="0" lang="en-US" sz="1600" b="0" i="0" u="none" strike="noStrike" cap="none" normalizeH="0" baseline="0" dirty="0" smtClean="0">
                  <a:ln>
                    <a:noFill/>
                  </a:ln>
                  <a:solidFill>
                    <a:srgbClr val="24282B"/>
                  </a:solidFill>
                  <a:effectLst/>
                  <a:latin typeface="Arial" pitchFamily="34" charset="0"/>
                </a:rPr>
                <a:t>  r5, 10[r6]</a:t>
              </a:r>
              <a:endParaRPr kumimoji="0" lang="en-US" sz="1800" b="0" i="0" u="none" strike="noStrike" cap="none" normalizeH="0" baseline="0" dirty="0" smtClean="0">
                <a:ln>
                  <a:noFill/>
                </a:ln>
                <a:solidFill>
                  <a:schemeClr val="tx1"/>
                </a:solidFill>
                <a:effectLst/>
                <a:latin typeface="Arial" pitchFamily="34" charset="0"/>
              </a:endParaRPr>
            </a:p>
          </p:txBody>
        </p:sp>
        <p:sp>
          <p:nvSpPr>
            <p:cNvPr id="252" name="Oval 251"/>
            <p:cNvSpPr>
              <a:spLocks noChangeArrowheads="1"/>
            </p:cNvSpPr>
            <p:nvPr/>
          </p:nvSpPr>
          <p:spPr bwMode="auto">
            <a:xfrm>
              <a:off x="4018" y="2189"/>
              <a:ext cx="193" cy="156"/>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252"/>
            <p:cNvSpPr>
              <a:spLocks noEditPoints="1"/>
            </p:cNvSpPr>
            <p:nvPr/>
          </p:nvSpPr>
          <p:spPr bwMode="auto">
            <a:xfrm>
              <a:off x="4013" y="2184"/>
              <a:ext cx="203" cy="166"/>
            </a:xfrm>
            <a:custGeom>
              <a:avLst/>
              <a:gdLst>
                <a:gd name="T0" fmla="*/ 881 w 881"/>
                <a:gd name="T1" fmla="*/ 360 h 721"/>
                <a:gd name="T2" fmla="*/ 751 w 881"/>
                <a:gd name="T3" fmla="*/ 615 h 721"/>
                <a:gd name="T4" fmla="*/ 720 w 881"/>
                <a:gd name="T5" fmla="*/ 586 h 721"/>
                <a:gd name="T6" fmla="*/ 834 w 881"/>
                <a:gd name="T7" fmla="*/ 360 h 721"/>
                <a:gd name="T8" fmla="*/ 881 w 881"/>
                <a:gd name="T9" fmla="*/ 360 h 721"/>
                <a:gd name="T10" fmla="*/ 751 w 881"/>
                <a:gd name="T11" fmla="*/ 615 h 721"/>
                <a:gd name="T12" fmla="*/ 441 w 881"/>
                <a:gd name="T13" fmla="*/ 721 h 721"/>
                <a:gd name="T14" fmla="*/ 441 w 881"/>
                <a:gd name="T15" fmla="*/ 680 h 721"/>
                <a:gd name="T16" fmla="*/ 720 w 881"/>
                <a:gd name="T17" fmla="*/ 586 h 721"/>
                <a:gd name="T18" fmla="*/ 751 w 881"/>
                <a:gd name="T19" fmla="*/ 615 h 721"/>
                <a:gd name="T20" fmla="*/ 441 w 881"/>
                <a:gd name="T21" fmla="*/ 721 h 721"/>
                <a:gd name="T22" fmla="*/ 130 w 881"/>
                <a:gd name="T23" fmla="*/ 615 h 721"/>
                <a:gd name="T24" fmla="*/ 161 w 881"/>
                <a:gd name="T25" fmla="*/ 586 h 721"/>
                <a:gd name="T26" fmla="*/ 441 w 881"/>
                <a:gd name="T27" fmla="*/ 680 h 721"/>
                <a:gd name="T28" fmla="*/ 441 w 881"/>
                <a:gd name="T29" fmla="*/ 721 h 721"/>
                <a:gd name="T30" fmla="*/ 130 w 881"/>
                <a:gd name="T31" fmla="*/ 615 h 721"/>
                <a:gd name="T32" fmla="*/ 0 w 881"/>
                <a:gd name="T33" fmla="*/ 360 h 721"/>
                <a:gd name="T34" fmla="*/ 47 w 881"/>
                <a:gd name="T35" fmla="*/ 360 h 721"/>
                <a:gd name="T36" fmla="*/ 161 w 881"/>
                <a:gd name="T37" fmla="*/ 586 h 721"/>
                <a:gd name="T38" fmla="*/ 130 w 881"/>
                <a:gd name="T39" fmla="*/ 615 h 721"/>
                <a:gd name="T40" fmla="*/ 0 w 881"/>
                <a:gd name="T41" fmla="*/ 360 h 721"/>
                <a:gd name="T42" fmla="*/ 130 w 881"/>
                <a:gd name="T43" fmla="*/ 105 h 721"/>
                <a:gd name="T44" fmla="*/ 161 w 881"/>
                <a:gd name="T45" fmla="*/ 135 h 721"/>
                <a:gd name="T46" fmla="*/ 47 w 881"/>
                <a:gd name="T47" fmla="*/ 360 h 721"/>
                <a:gd name="T48" fmla="*/ 0 w 881"/>
                <a:gd name="T49" fmla="*/ 360 h 721"/>
                <a:gd name="T50" fmla="*/ 130 w 881"/>
                <a:gd name="T51" fmla="*/ 105 h 721"/>
                <a:gd name="T52" fmla="*/ 441 w 881"/>
                <a:gd name="T53" fmla="*/ 0 h 721"/>
                <a:gd name="T54" fmla="*/ 441 w 881"/>
                <a:gd name="T55" fmla="*/ 41 h 721"/>
                <a:gd name="T56" fmla="*/ 161 w 881"/>
                <a:gd name="T57" fmla="*/ 135 h 721"/>
                <a:gd name="T58" fmla="*/ 130 w 881"/>
                <a:gd name="T59" fmla="*/ 105 h 721"/>
                <a:gd name="T60" fmla="*/ 441 w 881"/>
                <a:gd name="T61" fmla="*/ 0 h 721"/>
                <a:gd name="T62" fmla="*/ 751 w 881"/>
                <a:gd name="T63" fmla="*/ 105 h 721"/>
                <a:gd name="T64" fmla="*/ 720 w 881"/>
                <a:gd name="T65" fmla="*/ 135 h 721"/>
                <a:gd name="T66" fmla="*/ 441 w 881"/>
                <a:gd name="T67" fmla="*/ 41 h 721"/>
                <a:gd name="T68" fmla="*/ 441 w 881"/>
                <a:gd name="T69" fmla="*/ 0 h 721"/>
                <a:gd name="T70" fmla="*/ 751 w 881"/>
                <a:gd name="T71" fmla="*/ 105 h 721"/>
                <a:gd name="T72" fmla="*/ 881 w 881"/>
                <a:gd name="T73" fmla="*/ 360 h 721"/>
                <a:gd name="T74" fmla="*/ 834 w 881"/>
                <a:gd name="T75" fmla="*/ 360 h 721"/>
                <a:gd name="T76" fmla="*/ 720 w 881"/>
                <a:gd name="T77" fmla="*/ 135 h 721"/>
                <a:gd name="T78" fmla="*/ 751 w 881"/>
                <a:gd name="T79"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1" h="721">
                  <a:moveTo>
                    <a:pt x="881" y="360"/>
                  </a:moveTo>
                  <a:cubicBezTo>
                    <a:pt x="881" y="460"/>
                    <a:pt x="831" y="550"/>
                    <a:pt x="751" y="615"/>
                  </a:cubicBezTo>
                  <a:lnTo>
                    <a:pt x="720" y="586"/>
                  </a:lnTo>
                  <a:cubicBezTo>
                    <a:pt x="790" y="528"/>
                    <a:pt x="834" y="448"/>
                    <a:pt x="834" y="360"/>
                  </a:cubicBezTo>
                  <a:lnTo>
                    <a:pt x="881" y="360"/>
                  </a:lnTo>
                  <a:close/>
                  <a:moveTo>
                    <a:pt x="751" y="615"/>
                  </a:moveTo>
                  <a:cubicBezTo>
                    <a:pt x="672" y="680"/>
                    <a:pt x="562" y="721"/>
                    <a:pt x="441" y="721"/>
                  </a:cubicBezTo>
                  <a:lnTo>
                    <a:pt x="441" y="680"/>
                  </a:lnTo>
                  <a:cubicBezTo>
                    <a:pt x="550" y="680"/>
                    <a:pt x="648" y="644"/>
                    <a:pt x="720" y="586"/>
                  </a:cubicBezTo>
                  <a:lnTo>
                    <a:pt x="751" y="615"/>
                  </a:lnTo>
                  <a:close/>
                  <a:moveTo>
                    <a:pt x="441" y="721"/>
                  </a:moveTo>
                  <a:cubicBezTo>
                    <a:pt x="319" y="721"/>
                    <a:pt x="210" y="680"/>
                    <a:pt x="130" y="615"/>
                  </a:cubicBezTo>
                  <a:lnTo>
                    <a:pt x="161" y="586"/>
                  </a:lnTo>
                  <a:cubicBezTo>
                    <a:pt x="233" y="644"/>
                    <a:pt x="331" y="680"/>
                    <a:pt x="441" y="680"/>
                  </a:cubicBezTo>
                  <a:lnTo>
                    <a:pt x="441" y="721"/>
                  </a:lnTo>
                  <a:close/>
                  <a:moveTo>
                    <a:pt x="130" y="615"/>
                  </a:moveTo>
                  <a:cubicBezTo>
                    <a:pt x="50" y="550"/>
                    <a:pt x="0" y="460"/>
                    <a:pt x="0" y="360"/>
                  </a:cubicBezTo>
                  <a:lnTo>
                    <a:pt x="47" y="360"/>
                  </a:lnTo>
                  <a:cubicBezTo>
                    <a:pt x="47" y="448"/>
                    <a:pt x="90" y="528"/>
                    <a:pt x="161" y="586"/>
                  </a:cubicBezTo>
                  <a:lnTo>
                    <a:pt x="130" y="615"/>
                  </a:lnTo>
                  <a:close/>
                  <a:moveTo>
                    <a:pt x="0" y="360"/>
                  </a:moveTo>
                  <a:cubicBezTo>
                    <a:pt x="0" y="260"/>
                    <a:pt x="50" y="170"/>
                    <a:pt x="130" y="105"/>
                  </a:cubicBezTo>
                  <a:lnTo>
                    <a:pt x="161" y="135"/>
                  </a:lnTo>
                  <a:cubicBezTo>
                    <a:pt x="90" y="192"/>
                    <a:pt x="47" y="272"/>
                    <a:pt x="47" y="360"/>
                  </a:cubicBezTo>
                  <a:lnTo>
                    <a:pt x="0" y="360"/>
                  </a:lnTo>
                  <a:close/>
                  <a:moveTo>
                    <a:pt x="130" y="105"/>
                  </a:moveTo>
                  <a:cubicBezTo>
                    <a:pt x="210" y="40"/>
                    <a:pt x="319" y="0"/>
                    <a:pt x="441" y="0"/>
                  </a:cubicBezTo>
                  <a:lnTo>
                    <a:pt x="441" y="41"/>
                  </a:lnTo>
                  <a:cubicBezTo>
                    <a:pt x="331" y="41"/>
                    <a:pt x="233" y="76"/>
                    <a:pt x="161" y="135"/>
                  </a:cubicBezTo>
                  <a:lnTo>
                    <a:pt x="130" y="105"/>
                  </a:lnTo>
                  <a:close/>
                  <a:moveTo>
                    <a:pt x="441" y="0"/>
                  </a:moveTo>
                  <a:cubicBezTo>
                    <a:pt x="562" y="0"/>
                    <a:pt x="671" y="40"/>
                    <a:pt x="751" y="105"/>
                  </a:cubicBezTo>
                  <a:lnTo>
                    <a:pt x="720" y="135"/>
                  </a:lnTo>
                  <a:cubicBezTo>
                    <a:pt x="648" y="76"/>
                    <a:pt x="550" y="41"/>
                    <a:pt x="441" y="41"/>
                  </a:cubicBezTo>
                  <a:lnTo>
                    <a:pt x="441" y="0"/>
                  </a:lnTo>
                  <a:close/>
                  <a:moveTo>
                    <a:pt x="751" y="105"/>
                  </a:moveTo>
                  <a:cubicBezTo>
                    <a:pt x="831" y="170"/>
                    <a:pt x="881" y="260"/>
                    <a:pt x="881" y="360"/>
                  </a:cubicBezTo>
                  <a:lnTo>
                    <a:pt x="834" y="360"/>
                  </a:lnTo>
                  <a:cubicBezTo>
                    <a:pt x="834" y="272"/>
                    <a:pt x="790" y="192"/>
                    <a:pt x="720" y="135"/>
                  </a:cubicBezTo>
                  <a:lnTo>
                    <a:pt x="751"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Rectangle 253"/>
            <p:cNvSpPr>
              <a:spLocks noChangeArrowheads="1"/>
            </p:cNvSpPr>
            <p:nvPr/>
          </p:nvSpPr>
          <p:spPr bwMode="auto">
            <a:xfrm>
              <a:off x="4082" y="2220"/>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55" name="Oval 254"/>
            <p:cNvSpPr>
              <a:spLocks noChangeArrowheads="1"/>
            </p:cNvSpPr>
            <p:nvPr/>
          </p:nvSpPr>
          <p:spPr bwMode="auto">
            <a:xfrm>
              <a:off x="4500" y="2663"/>
              <a:ext cx="193"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255"/>
            <p:cNvSpPr>
              <a:spLocks noEditPoints="1"/>
            </p:cNvSpPr>
            <p:nvPr/>
          </p:nvSpPr>
          <p:spPr bwMode="auto">
            <a:xfrm>
              <a:off x="4495" y="2659"/>
              <a:ext cx="204" cy="166"/>
            </a:xfrm>
            <a:custGeom>
              <a:avLst/>
              <a:gdLst>
                <a:gd name="T0" fmla="*/ 881 w 881"/>
                <a:gd name="T1" fmla="*/ 361 h 721"/>
                <a:gd name="T2" fmla="*/ 751 w 881"/>
                <a:gd name="T3" fmla="*/ 616 h 721"/>
                <a:gd name="T4" fmla="*/ 720 w 881"/>
                <a:gd name="T5" fmla="*/ 586 h 721"/>
                <a:gd name="T6" fmla="*/ 834 w 881"/>
                <a:gd name="T7" fmla="*/ 361 h 721"/>
                <a:gd name="T8" fmla="*/ 881 w 881"/>
                <a:gd name="T9" fmla="*/ 361 h 721"/>
                <a:gd name="T10" fmla="*/ 751 w 881"/>
                <a:gd name="T11" fmla="*/ 616 h 721"/>
                <a:gd name="T12" fmla="*/ 440 w 881"/>
                <a:gd name="T13" fmla="*/ 721 h 721"/>
                <a:gd name="T14" fmla="*/ 440 w 881"/>
                <a:gd name="T15" fmla="*/ 680 h 721"/>
                <a:gd name="T16" fmla="*/ 720 w 881"/>
                <a:gd name="T17" fmla="*/ 586 h 721"/>
                <a:gd name="T18" fmla="*/ 751 w 881"/>
                <a:gd name="T19" fmla="*/ 616 h 721"/>
                <a:gd name="T20" fmla="*/ 440 w 881"/>
                <a:gd name="T21" fmla="*/ 721 h 721"/>
                <a:gd name="T22" fmla="*/ 130 w 881"/>
                <a:gd name="T23" fmla="*/ 616 h 721"/>
                <a:gd name="T24" fmla="*/ 161 w 881"/>
                <a:gd name="T25" fmla="*/ 586 h 721"/>
                <a:gd name="T26" fmla="*/ 440 w 881"/>
                <a:gd name="T27" fmla="*/ 680 h 721"/>
                <a:gd name="T28" fmla="*/ 440 w 881"/>
                <a:gd name="T29" fmla="*/ 721 h 721"/>
                <a:gd name="T30" fmla="*/ 130 w 881"/>
                <a:gd name="T31" fmla="*/ 616 h 721"/>
                <a:gd name="T32" fmla="*/ 0 w 881"/>
                <a:gd name="T33" fmla="*/ 361 h 721"/>
                <a:gd name="T34" fmla="*/ 47 w 881"/>
                <a:gd name="T35" fmla="*/ 361 h 721"/>
                <a:gd name="T36" fmla="*/ 161 w 881"/>
                <a:gd name="T37" fmla="*/ 586 h 721"/>
                <a:gd name="T38" fmla="*/ 130 w 881"/>
                <a:gd name="T39" fmla="*/ 616 h 721"/>
                <a:gd name="T40" fmla="*/ 0 w 881"/>
                <a:gd name="T41" fmla="*/ 361 h 721"/>
                <a:gd name="T42" fmla="*/ 130 w 881"/>
                <a:gd name="T43" fmla="*/ 105 h 721"/>
                <a:gd name="T44" fmla="*/ 161 w 881"/>
                <a:gd name="T45" fmla="*/ 135 h 721"/>
                <a:gd name="T46" fmla="*/ 47 w 881"/>
                <a:gd name="T47" fmla="*/ 361 h 721"/>
                <a:gd name="T48" fmla="*/ 0 w 881"/>
                <a:gd name="T49" fmla="*/ 361 h 721"/>
                <a:gd name="T50" fmla="*/ 130 w 881"/>
                <a:gd name="T51" fmla="*/ 105 h 721"/>
                <a:gd name="T52" fmla="*/ 440 w 881"/>
                <a:gd name="T53" fmla="*/ 0 h 721"/>
                <a:gd name="T54" fmla="*/ 440 w 881"/>
                <a:gd name="T55" fmla="*/ 41 h 721"/>
                <a:gd name="T56" fmla="*/ 161 w 881"/>
                <a:gd name="T57" fmla="*/ 135 h 721"/>
                <a:gd name="T58" fmla="*/ 130 w 881"/>
                <a:gd name="T59" fmla="*/ 105 h 721"/>
                <a:gd name="T60" fmla="*/ 440 w 881"/>
                <a:gd name="T61" fmla="*/ 0 h 721"/>
                <a:gd name="T62" fmla="*/ 751 w 881"/>
                <a:gd name="T63" fmla="*/ 105 h 721"/>
                <a:gd name="T64" fmla="*/ 720 w 881"/>
                <a:gd name="T65" fmla="*/ 135 h 721"/>
                <a:gd name="T66" fmla="*/ 440 w 881"/>
                <a:gd name="T67" fmla="*/ 41 h 721"/>
                <a:gd name="T68" fmla="*/ 440 w 881"/>
                <a:gd name="T69" fmla="*/ 0 h 721"/>
                <a:gd name="T70" fmla="*/ 751 w 881"/>
                <a:gd name="T71" fmla="*/ 105 h 721"/>
                <a:gd name="T72" fmla="*/ 881 w 881"/>
                <a:gd name="T73" fmla="*/ 361 h 721"/>
                <a:gd name="T74" fmla="*/ 834 w 881"/>
                <a:gd name="T75" fmla="*/ 361 h 721"/>
                <a:gd name="T76" fmla="*/ 720 w 881"/>
                <a:gd name="T77" fmla="*/ 135 h 721"/>
                <a:gd name="T78" fmla="*/ 751 w 881"/>
                <a:gd name="T79"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1" h="721">
                  <a:moveTo>
                    <a:pt x="881" y="361"/>
                  </a:moveTo>
                  <a:cubicBezTo>
                    <a:pt x="881" y="460"/>
                    <a:pt x="831" y="551"/>
                    <a:pt x="751" y="616"/>
                  </a:cubicBezTo>
                  <a:lnTo>
                    <a:pt x="720" y="586"/>
                  </a:lnTo>
                  <a:cubicBezTo>
                    <a:pt x="790" y="528"/>
                    <a:pt x="834" y="449"/>
                    <a:pt x="834" y="361"/>
                  </a:cubicBezTo>
                  <a:lnTo>
                    <a:pt x="881" y="361"/>
                  </a:lnTo>
                  <a:close/>
                  <a:moveTo>
                    <a:pt x="751" y="616"/>
                  </a:moveTo>
                  <a:cubicBezTo>
                    <a:pt x="671" y="681"/>
                    <a:pt x="562" y="721"/>
                    <a:pt x="440" y="721"/>
                  </a:cubicBezTo>
                  <a:lnTo>
                    <a:pt x="440" y="680"/>
                  </a:lnTo>
                  <a:cubicBezTo>
                    <a:pt x="550" y="680"/>
                    <a:pt x="648" y="644"/>
                    <a:pt x="720" y="586"/>
                  </a:cubicBezTo>
                  <a:lnTo>
                    <a:pt x="751" y="616"/>
                  </a:lnTo>
                  <a:close/>
                  <a:moveTo>
                    <a:pt x="440" y="721"/>
                  </a:moveTo>
                  <a:cubicBezTo>
                    <a:pt x="319" y="721"/>
                    <a:pt x="209" y="681"/>
                    <a:pt x="130" y="616"/>
                  </a:cubicBezTo>
                  <a:lnTo>
                    <a:pt x="161" y="586"/>
                  </a:lnTo>
                  <a:cubicBezTo>
                    <a:pt x="232" y="644"/>
                    <a:pt x="331" y="680"/>
                    <a:pt x="440" y="680"/>
                  </a:cubicBezTo>
                  <a:lnTo>
                    <a:pt x="440" y="721"/>
                  </a:lnTo>
                  <a:close/>
                  <a:moveTo>
                    <a:pt x="130" y="616"/>
                  </a:moveTo>
                  <a:cubicBezTo>
                    <a:pt x="50" y="551"/>
                    <a:pt x="0" y="460"/>
                    <a:pt x="0" y="361"/>
                  </a:cubicBezTo>
                  <a:lnTo>
                    <a:pt x="47" y="361"/>
                  </a:lnTo>
                  <a:cubicBezTo>
                    <a:pt x="47" y="449"/>
                    <a:pt x="90" y="529"/>
                    <a:pt x="161" y="586"/>
                  </a:cubicBezTo>
                  <a:lnTo>
                    <a:pt x="130" y="616"/>
                  </a:lnTo>
                  <a:close/>
                  <a:moveTo>
                    <a:pt x="0" y="361"/>
                  </a:moveTo>
                  <a:cubicBezTo>
                    <a:pt x="0" y="261"/>
                    <a:pt x="50" y="171"/>
                    <a:pt x="130" y="105"/>
                  </a:cubicBezTo>
                  <a:lnTo>
                    <a:pt x="161" y="135"/>
                  </a:lnTo>
                  <a:cubicBezTo>
                    <a:pt x="90" y="193"/>
                    <a:pt x="47" y="273"/>
                    <a:pt x="47" y="361"/>
                  </a:cubicBezTo>
                  <a:lnTo>
                    <a:pt x="0" y="361"/>
                  </a:lnTo>
                  <a:close/>
                  <a:moveTo>
                    <a:pt x="130" y="105"/>
                  </a:moveTo>
                  <a:cubicBezTo>
                    <a:pt x="209" y="40"/>
                    <a:pt x="319" y="0"/>
                    <a:pt x="440" y="0"/>
                  </a:cubicBezTo>
                  <a:lnTo>
                    <a:pt x="440" y="41"/>
                  </a:lnTo>
                  <a:cubicBezTo>
                    <a:pt x="331" y="41"/>
                    <a:pt x="232" y="77"/>
                    <a:pt x="161" y="135"/>
                  </a:cubicBezTo>
                  <a:lnTo>
                    <a:pt x="130" y="105"/>
                  </a:lnTo>
                  <a:close/>
                  <a:moveTo>
                    <a:pt x="440" y="0"/>
                  </a:moveTo>
                  <a:cubicBezTo>
                    <a:pt x="562" y="0"/>
                    <a:pt x="671" y="40"/>
                    <a:pt x="751" y="105"/>
                  </a:cubicBezTo>
                  <a:lnTo>
                    <a:pt x="720" y="135"/>
                  </a:lnTo>
                  <a:cubicBezTo>
                    <a:pt x="648" y="77"/>
                    <a:pt x="550" y="41"/>
                    <a:pt x="440" y="41"/>
                  </a:cubicBezTo>
                  <a:lnTo>
                    <a:pt x="440" y="0"/>
                  </a:lnTo>
                  <a:close/>
                  <a:moveTo>
                    <a:pt x="751" y="105"/>
                  </a:moveTo>
                  <a:cubicBezTo>
                    <a:pt x="831" y="171"/>
                    <a:pt x="881" y="261"/>
                    <a:pt x="881" y="361"/>
                  </a:cubicBezTo>
                  <a:lnTo>
                    <a:pt x="834" y="361"/>
                  </a:lnTo>
                  <a:cubicBezTo>
                    <a:pt x="834" y="273"/>
                    <a:pt x="790" y="193"/>
                    <a:pt x="720" y="135"/>
                  </a:cubicBezTo>
                  <a:lnTo>
                    <a:pt x="751"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256"/>
            <p:cNvSpPr>
              <a:spLocks noChangeArrowheads="1"/>
            </p:cNvSpPr>
            <p:nvPr/>
          </p:nvSpPr>
          <p:spPr bwMode="auto">
            <a:xfrm>
              <a:off x="4561" y="2697"/>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58" name="Oval 257"/>
            <p:cNvSpPr>
              <a:spLocks noChangeArrowheads="1"/>
            </p:cNvSpPr>
            <p:nvPr/>
          </p:nvSpPr>
          <p:spPr bwMode="auto">
            <a:xfrm>
              <a:off x="4757" y="2873"/>
              <a:ext cx="193" cy="156"/>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258"/>
            <p:cNvSpPr>
              <a:spLocks noEditPoints="1"/>
            </p:cNvSpPr>
            <p:nvPr/>
          </p:nvSpPr>
          <p:spPr bwMode="auto">
            <a:xfrm>
              <a:off x="4751" y="2868"/>
              <a:ext cx="204" cy="166"/>
            </a:xfrm>
            <a:custGeom>
              <a:avLst/>
              <a:gdLst>
                <a:gd name="T0" fmla="*/ 881 w 881"/>
                <a:gd name="T1" fmla="*/ 361 h 721"/>
                <a:gd name="T2" fmla="*/ 751 w 881"/>
                <a:gd name="T3" fmla="*/ 616 h 721"/>
                <a:gd name="T4" fmla="*/ 720 w 881"/>
                <a:gd name="T5" fmla="*/ 586 h 721"/>
                <a:gd name="T6" fmla="*/ 834 w 881"/>
                <a:gd name="T7" fmla="*/ 361 h 721"/>
                <a:gd name="T8" fmla="*/ 881 w 881"/>
                <a:gd name="T9" fmla="*/ 361 h 721"/>
                <a:gd name="T10" fmla="*/ 751 w 881"/>
                <a:gd name="T11" fmla="*/ 616 h 721"/>
                <a:gd name="T12" fmla="*/ 441 w 881"/>
                <a:gd name="T13" fmla="*/ 721 h 721"/>
                <a:gd name="T14" fmla="*/ 441 w 881"/>
                <a:gd name="T15" fmla="*/ 680 h 721"/>
                <a:gd name="T16" fmla="*/ 720 w 881"/>
                <a:gd name="T17" fmla="*/ 586 h 721"/>
                <a:gd name="T18" fmla="*/ 751 w 881"/>
                <a:gd name="T19" fmla="*/ 616 h 721"/>
                <a:gd name="T20" fmla="*/ 441 w 881"/>
                <a:gd name="T21" fmla="*/ 721 h 721"/>
                <a:gd name="T22" fmla="*/ 130 w 881"/>
                <a:gd name="T23" fmla="*/ 616 h 721"/>
                <a:gd name="T24" fmla="*/ 161 w 881"/>
                <a:gd name="T25" fmla="*/ 586 h 721"/>
                <a:gd name="T26" fmla="*/ 441 w 881"/>
                <a:gd name="T27" fmla="*/ 680 h 721"/>
                <a:gd name="T28" fmla="*/ 441 w 881"/>
                <a:gd name="T29" fmla="*/ 721 h 721"/>
                <a:gd name="T30" fmla="*/ 130 w 881"/>
                <a:gd name="T31" fmla="*/ 616 h 721"/>
                <a:gd name="T32" fmla="*/ 0 w 881"/>
                <a:gd name="T33" fmla="*/ 361 h 721"/>
                <a:gd name="T34" fmla="*/ 47 w 881"/>
                <a:gd name="T35" fmla="*/ 361 h 721"/>
                <a:gd name="T36" fmla="*/ 161 w 881"/>
                <a:gd name="T37" fmla="*/ 586 h 721"/>
                <a:gd name="T38" fmla="*/ 130 w 881"/>
                <a:gd name="T39" fmla="*/ 616 h 721"/>
                <a:gd name="T40" fmla="*/ 0 w 881"/>
                <a:gd name="T41" fmla="*/ 361 h 721"/>
                <a:gd name="T42" fmla="*/ 130 w 881"/>
                <a:gd name="T43" fmla="*/ 105 h 721"/>
                <a:gd name="T44" fmla="*/ 161 w 881"/>
                <a:gd name="T45" fmla="*/ 135 h 721"/>
                <a:gd name="T46" fmla="*/ 47 w 881"/>
                <a:gd name="T47" fmla="*/ 361 h 721"/>
                <a:gd name="T48" fmla="*/ 0 w 881"/>
                <a:gd name="T49" fmla="*/ 361 h 721"/>
                <a:gd name="T50" fmla="*/ 130 w 881"/>
                <a:gd name="T51" fmla="*/ 105 h 721"/>
                <a:gd name="T52" fmla="*/ 441 w 881"/>
                <a:gd name="T53" fmla="*/ 0 h 721"/>
                <a:gd name="T54" fmla="*/ 441 w 881"/>
                <a:gd name="T55" fmla="*/ 41 h 721"/>
                <a:gd name="T56" fmla="*/ 161 w 881"/>
                <a:gd name="T57" fmla="*/ 135 h 721"/>
                <a:gd name="T58" fmla="*/ 130 w 881"/>
                <a:gd name="T59" fmla="*/ 105 h 721"/>
                <a:gd name="T60" fmla="*/ 441 w 881"/>
                <a:gd name="T61" fmla="*/ 0 h 721"/>
                <a:gd name="T62" fmla="*/ 751 w 881"/>
                <a:gd name="T63" fmla="*/ 105 h 721"/>
                <a:gd name="T64" fmla="*/ 720 w 881"/>
                <a:gd name="T65" fmla="*/ 135 h 721"/>
                <a:gd name="T66" fmla="*/ 441 w 881"/>
                <a:gd name="T67" fmla="*/ 41 h 721"/>
                <a:gd name="T68" fmla="*/ 441 w 881"/>
                <a:gd name="T69" fmla="*/ 0 h 721"/>
                <a:gd name="T70" fmla="*/ 751 w 881"/>
                <a:gd name="T71" fmla="*/ 105 h 721"/>
                <a:gd name="T72" fmla="*/ 881 w 881"/>
                <a:gd name="T73" fmla="*/ 361 h 721"/>
                <a:gd name="T74" fmla="*/ 834 w 881"/>
                <a:gd name="T75" fmla="*/ 361 h 721"/>
                <a:gd name="T76" fmla="*/ 720 w 881"/>
                <a:gd name="T77" fmla="*/ 135 h 721"/>
                <a:gd name="T78" fmla="*/ 751 w 881"/>
                <a:gd name="T79"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1" h="721">
                  <a:moveTo>
                    <a:pt x="881" y="361"/>
                  </a:moveTo>
                  <a:cubicBezTo>
                    <a:pt x="881" y="460"/>
                    <a:pt x="831" y="551"/>
                    <a:pt x="751" y="616"/>
                  </a:cubicBezTo>
                  <a:lnTo>
                    <a:pt x="720" y="586"/>
                  </a:lnTo>
                  <a:cubicBezTo>
                    <a:pt x="790" y="528"/>
                    <a:pt x="834" y="449"/>
                    <a:pt x="834" y="361"/>
                  </a:cubicBezTo>
                  <a:lnTo>
                    <a:pt x="881" y="361"/>
                  </a:lnTo>
                  <a:close/>
                  <a:moveTo>
                    <a:pt x="751" y="616"/>
                  </a:moveTo>
                  <a:cubicBezTo>
                    <a:pt x="671" y="681"/>
                    <a:pt x="562" y="721"/>
                    <a:pt x="441" y="721"/>
                  </a:cubicBezTo>
                  <a:lnTo>
                    <a:pt x="441" y="680"/>
                  </a:lnTo>
                  <a:cubicBezTo>
                    <a:pt x="550" y="680"/>
                    <a:pt x="648" y="644"/>
                    <a:pt x="720" y="586"/>
                  </a:cubicBezTo>
                  <a:lnTo>
                    <a:pt x="751" y="616"/>
                  </a:lnTo>
                  <a:close/>
                  <a:moveTo>
                    <a:pt x="441" y="721"/>
                  </a:moveTo>
                  <a:cubicBezTo>
                    <a:pt x="319" y="721"/>
                    <a:pt x="209" y="681"/>
                    <a:pt x="130" y="616"/>
                  </a:cubicBezTo>
                  <a:lnTo>
                    <a:pt x="161" y="586"/>
                  </a:lnTo>
                  <a:cubicBezTo>
                    <a:pt x="233" y="644"/>
                    <a:pt x="331" y="680"/>
                    <a:pt x="441" y="680"/>
                  </a:cubicBezTo>
                  <a:lnTo>
                    <a:pt x="441" y="721"/>
                  </a:lnTo>
                  <a:close/>
                  <a:moveTo>
                    <a:pt x="130" y="616"/>
                  </a:moveTo>
                  <a:cubicBezTo>
                    <a:pt x="50" y="551"/>
                    <a:pt x="0" y="460"/>
                    <a:pt x="0" y="361"/>
                  </a:cubicBezTo>
                  <a:lnTo>
                    <a:pt x="47" y="361"/>
                  </a:lnTo>
                  <a:cubicBezTo>
                    <a:pt x="47" y="449"/>
                    <a:pt x="90" y="528"/>
                    <a:pt x="161" y="586"/>
                  </a:cubicBezTo>
                  <a:lnTo>
                    <a:pt x="130" y="616"/>
                  </a:lnTo>
                  <a:close/>
                  <a:moveTo>
                    <a:pt x="0" y="361"/>
                  </a:moveTo>
                  <a:cubicBezTo>
                    <a:pt x="0" y="261"/>
                    <a:pt x="50" y="171"/>
                    <a:pt x="130" y="105"/>
                  </a:cubicBezTo>
                  <a:lnTo>
                    <a:pt x="161" y="135"/>
                  </a:lnTo>
                  <a:cubicBezTo>
                    <a:pt x="90" y="193"/>
                    <a:pt x="47" y="273"/>
                    <a:pt x="47" y="361"/>
                  </a:cubicBezTo>
                  <a:lnTo>
                    <a:pt x="0" y="361"/>
                  </a:lnTo>
                  <a:close/>
                  <a:moveTo>
                    <a:pt x="130" y="105"/>
                  </a:moveTo>
                  <a:cubicBezTo>
                    <a:pt x="210" y="40"/>
                    <a:pt x="319" y="0"/>
                    <a:pt x="441" y="0"/>
                  </a:cubicBezTo>
                  <a:lnTo>
                    <a:pt x="441" y="41"/>
                  </a:lnTo>
                  <a:cubicBezTo>
                    <a:pt x="331" y="41"/>
                    <a:pt x="233" y="77"/>
                    <a:pt x="161" y="135"/>
                  </a:cubicBezTo>
                  <a:lnTo>
                    <a:pt x="130" y="105"/>
                  </a:lnTo>
                  <a:close/>
                  <a:moveTo>
                    <a:pt x="441" y="0"/>
                  </a:moveTo>
                  <a:cubicBezTo>
                    <a:pt x="562" y="0"/>
                    <a:pt x="671" y="40"/>
                    <a:pt x="751" y="105"/>
                  </a:cubicBezTo>
                  <a:lnTo>
                    <a:pt x="720" y="135"/>
                  </a:lnTo>
                  <a:cubicBezTo>
                    <a:pt x="648" y="77"/>
                    <a:pt x="550" y="41"/>
                    <a:pt x="441" y="41"/>
                  </a:cubicBezTo>
                  <a:lnTo>
                    <a:pt x="441" y="0"/>
                  </a:lnTo>
                  <a:close/>
                  <a:moveTo>
                    <a:pt x="751" y="105"/>
                  </a:moveTo>
                  <a:cubicBezTo>
                    <a:pt x="831" y="171"/>
                    <a:pt x="881" y="261"/>
                    <a:pt x="881" y="361"/>
                  </a:cubicBezTo>
                  <a:lnTo>
                    <a:pt x="834" y="361"/>
                  </a:lnTo>
                  <a:cubicBezTo>
                    <a:pt x="834" y="273"/>
                    <a:pt x="790" y="193"/>
                    <a:pt x="720" y="135"/>
                  </a:cubicBezTo>
                  <a:lnTo>
                    <a:pt x="751"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259"/>
            <p:cNvSpPr>
              <a:spLocks noChangeArrowheads="1"/>
            </p:cNvSpPr>
            <p:nvPr/>
          </p:nvSpPr>
          <p:spPr bwMode="auto">
            <a:xfrm>
              <a:off x="4821" y="2904"/>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61" name="Oval 260"/>
            <p:cNvSpPr>
              <a:spLocks noChangeArrowheads="1"/>
            </p:cNvSpPr>
            <p:nvPr/>
          </p:nvSpPr>
          <p:spPr bwMode="auto">
            <a:xfrm>
              <a:off x="5019" y="3123"/>
              <a:ext cx="193"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261"/>
            <p:cNvSpPr>
              <a:spLocks noEditPoints="1"/>
            </p:cNvSpPr>
            <p:nvPr/>
          </p:nvSpPr>
          <p:spPr bwMode="auto">
            <a:xfrm>
              <a:off x="5013" y="3118"/>
              <a:ext cx="204" cy="167"/>
            </a:xfrm>
            <a:custGeom>
              <a:avLst/>
              <a:gdLst>
                <a:gd name="T0" fmla="*/ 880 w 880"/>
                <a:gd name="T1" fmla="*/ 360 h 721"/>
                <a:gd name="T2" fmla="*/ 751 w 880"/>
                <a:gd name="T3" fmla="*/ 616 h 721"/>
                <a:gd name="T4" fmla="*/ 719 w 880"/>
                <a:gd name="T5" fmla="*/ 586 h 721"/>
                <a:gd name="T6" fmla="*/ 834 w 880"/>
                <a:gd name="T7" fmla="*/ 360 h 721"/>
                <a:gd name="T8" fmla="*/ 880 w 880"/>
                <a:gd name="T9" fmla="*/ 360 h 721"/>
                <a:gd name="T10" fmla="*/ 751 w 880"/>
                <a:gd name="T11" fmla="*/ 616 h 721"/>
                <a:gd name="T12" fmla="*/ 440 w 880"/>
                <a:gd name="T13" fmla="*/ 721 h 721"/>
                <a:gd name="T14" fmla="*/ 440 w 880"/>
                <a:gd name="T15" fmla="*/ 680 h 721"/>
                <a:gd name="T16" fmla="*/ 719 w 880"/>
                <a:gd name="T17" fmla="*/ 586 h 721"/>
                <a:gd name="T18" fmla="*/ 751 w 880"/>
                <a:gd name="T19" fmla="*/ 616 h 721"/>
                <a:gd name="T20" fmla="*/ 440 w 880"/>
                <a:gd name="T21" fmla="*/ 721 h 721"/>
                <a:gd name="T22" fmla="*/ 129 w 880"/>
                <a:gd name="T23" fmla="*/ 616 h 721"/>
                <a:gd name="T24" fmla="*/ 161 w 880"/>
                <a:gd name="T25" fmla="*/ 586 h 721"/>
                <a:gd name="T26" fmla="*/ 440 w 880"/>
                <a:gd name="T27" fmla="*/ 680 h 721"/>
                <a:gd name="T28" fmla="*/ 440 w 880"/>
                <a:gd name="T29" fmla="*/ 721 h 721"/>
                <a:gd name="T30" fmla="*/ 129 w 880"/>
                <a:gd name="T31" fmla="*/ 616 h 721"/>
                <a:gd name="T32" fmla="*/ 0 w 880"/>
                <a:gd name="T33" fmla="*/ 360 h 721"/>
                <a:gd name="T34" fmla="*/ 46 w 880"/>
                <a:gd name="T35" fmla="*/ 360 h 721"/>
                <a:gd name="T36" fmla="*/ 161 w 880"/>
                <a:gd name="T37" fmla="*/ 586 h 721"/>
                <a:gd name="T38" fmla="*/ 129 w 880"/>
                <a:gd name="T39" fmla="*/ 616 h 721"/>
                <a:gd name="T40" fmla="*/ 0 w 880"/>
                <a:gd name="T41" fmla="*/ 360 h 721"/>
                <a:gd name="T42" fmla="*/ 129 w 880"/>
                <a:gd name="T43" fmla="*/ 105 h 721"/>
                <a:gd name="T44" fmla="*/ 161 w 880"/>
                <a:gd name="T45" fmla="*/ 135 h 721"/>
                <a:gd name="T46" fmla="*/ 46 w 880"/>
                <a:gd name="T47" fmla="*/ 360 h 721"/>
                <a:gd name="T48" fmla="*/ 0 w 880"/>
                <a:gd name="T49" fmla="*/ 360 h 721"/>
                <a:gd name="T50" fmla="*/ 129 w 880"/>
                <a:gd name="T51" fmla="*/ 105 h 721"/>
                <a:gd name="T52" fmla="*/ 440 w 880"/>
                <a:gd name="T53" fmla="*/ 0 h 721"/>
                <a:gd name="T54" fmla="*/ 440 w 880"/>
                <a:gd name="T55" fmla="*/ 41 h 721"/>
                <a:gd name="T56" fmla="*/ 161 w 880"/>
                <a:gd name="T57" fmla="*/ 135 h 721"/>
                <a:gd name="T58" fmla="*/ 129 w 880"/>
                <a:gd name="T59" fmla="*/ 105 h 721"/>
                <a:gd name="T60" fmla="*/ 440 w 880"/>
                <a:gd name="T61" fmla="*/ 0 h 721"/>
                <a:gd name="T62" fmla="*/ 750 w 880"/>
                <a:gd name="T63" fmla="*/ 105 h 721"/>
                <a:gd name="T64" fmla="*/ 719 w 880"/>
                <a:gd name="T65" fmla="*/ 135 h 721"/>
                <a:gd name="T66" fmla="*/ 440 w 880"/>
                <a:gd name="T67" fmla="*/ 41 h 721"/>
                <a:gd name="T68" fmla="*/ 440 w 880"/>
                <a:gd name="T69" fmla="*/ 0 h 721"/>
                <a:gd name="T70" fmla="*/ 750 w 880"/>
                <a:gd name="T71" fmla="*/ 105 h 721"/>
                <a:gd name="T72" fmla="*/ 880 w 880"/>
                <a:gd name="T73" fmla="*/ 360 h 721"/>
                <a:gd name="T74" fmla="*/ 834 w 880"/>
                <a:gd name="T75" fmla="*/ 360 h 721"/>
                <a:gd name="T76" fmla="*/ 719 w 880"/>
                <a:gd name="T77" fmla="*/ 135 h 721"/>
                <a:gd name="T78" fmla="*/ 750 w 880"/>
                <a:gd name="T79"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0" h="721">
                  <a:moveTo>
                    <a:pt x="880" y="360"/>
                  </a:moveTo>
                  <a:cubicBezTo>
                    <a:pt x="880" y="460"/>
                    <a:pt x="831" y="550"/>
                    <a:pt x="751" y="616"/>
                  </a:cubicBezTo>
                  <a:lnTo>
                    <a:pt x="719" y="586"/>
                  </a:lnTo>
                  <a:cubicBezTo>
                    <a:pt x="790" y="528"/>
                    <a:pt x="834" y="448"/>
                    <a:pt x="834" y="360"/>
                  </a:cubicBezTo>
                  <a:lnTo>
                    <a:pt x="880" y="360"/>
                  </a:lnTo>
                  <a:close/>
                  <a:moveTo>
                    <a:pt x="751" y="616"/>
                  </a:moveTo>
                  <a:cubicBezTo>
                    <a:pt x="671" y="681"/>
                    <a:pt x="561" y="721"/>
                    <a:pt x="440" y="721"/>
                  </a:cubicBezTo>
                  <a:lnTo>
                    <a:pt x="440" y="680"/>
                  </a:lnTo>
                  <a:cubicBezTo>
                    <a:pt x="549" y="680"/>
                    <a:pt x="648" y="644"/>
                    <a:pt x="719" y="586"/>
                  </a:cubicBezTo>
                  <a:lnTo>
                    <a:pt x="751" y="616"/>
                  </a:lnTo>
                  <a:close/>
                  <a:moveTo>
                    <a:pt x="440" y="721"/>
                  </a:moveTo>
                  <a:cubicBezTo>
                    <a:pt x="319" y="721"/>
                    <a:pt x="209" y="681"/>
                    <a:pt x="129" y="616"/>
                  </a:cubicBezTo>
                  <a:lnTo>
                    <a:pt x="161" y="586"/>
                  </a:lnTo>
                  <a:cubicBezTo>
                    <a:pt x="232" y="644"/>
                    <a:pt x="331" y="680"/>
                    <a:pt x="440" y="680"/>
                  </a:cubicBezTo>
                  <a:lnTo>
                    <a:pt x="440" y="721"/>
                  </a:lnTo>
                  <a:close/>
                  <a:moveTo>
                    <a:pt x="129" y="616"/>
                  </a:moveTo>
                  <a:cubicBezTo>
                    <a:pt x="49" y="550"/>
                    <a:pt x="0" y="460"/>
                    <a:pt x="0" y="360"/>
                  </a:cubicBezTo>
                  <a:lnTo>
                    <a:pt x="46" y="360"/>
                  </a:lnTo>
                  <a:cubicBezTo>
                    <a:pt x="46" y="448"/>
                    <a:pt x="90" y="528"/>
                    <a:pt x="161" y="586"/>
                  </a:cubicBezTo>
                  <a:lnTo>
                    <a:pt x="129" y="616"/>
                  </a:lnTo>
                  <a:close/>
                  <a:moveTo>
                    <a:pt x="0" y="360"/>
                  </a:moveTo>
                  <a:cubicBezTo>
                    <a:pt x="0" y="261"/>
                    <a:pt x="49" y="170"/>
                    <a:pt x="129" y="105"/>
                  </a:cubicBezTo>
                  <a:lnTo>
                    <a:pt x="161" y="135"/>
                  </a:lnTo>
                  <a:cubicBezTo>
                    <a:pt x="90" y="193"/>
                    <a:pt x="46" y="272"/>
                    <a:pt x="46" y="360"/>
                  </a:cubicBezTo>
                  <a:lnTo>
                    <a:pt x="0" y="360"/>
                  </a:lnTo>
                  <a:close/>
                  <a:moveTo>
                    <a:pt x="129" y="105"/>
                  </a:moveTo>
                  <a:cubicBezTo>
                    <a:pt x="209" y="40"/>
                    <a:pt x="319" y="0"/>
                    <a:pt x="440" y="0"/>
                  </a:cubicBezTo>
                  <a:lnTo>
                    <a:pt x="440" y="41"/>
                  </a:lnTo>
                  <a:cubicBezTo>
                    <a:pt x="331" y="41"/>
                    <a:pt x="232" y="77"/>
                    <a:pt x="161" y="135"/>
                  </a:cubicBezTo>
                  <a:lnTo>
                    <a:pt x="129" y="105"/>
                  </a:lnTo>
                  <a:close/>
                  <a:moveTo>
                    <a:pt x="440" y="0"/>
                  </a:moveTo>
                  <a:cubicBezTo>
                    <a:pt x="561" y="0"/>
                    <a:pt x="671" y="40"/>
                    <a:pt x="750" y="105"/>
                  </a:cubicBezTo>
                  <a:lnTo>
                    <a:pt x="719" y="135"/>
                  </a:lnTo>
                  <a:cubicBezTo>
                    <a:pt x="648" y="77"/>
                    <a:pt x="549" y="41"/>
                    <a:pt x="440" y="41"/>
                  </a:cubicBezTo>
                  <a:lnTo>
                    <a:pt x="440" y="0"/>
                  </a:lnTo>
                  <a:close/>
                  <a:moveTo>
                    <a:pt x="750" y="105"/>
                  </a:moveTo>
                  <a:cubicBezTo>
                    <a:pt x="831" y="170"/>
                    <a:pt x="880" y="261"/>
                    <a:pt x="880" y="360"/>
                  </a:cubicBezTo>
                  <a:lnTo>
                    <a:pt x="834" y="360"/>
                  </a:lnTo>
                  <a:cubicBezTo>
                    <a:pt x="834" y="272"/>
                    <a:pt x="790" y="193"/>
                    <a:pt x="719" y="135"/>
                  </a:cubicBezTo>
                  <a:lnTo>
                    <a:pt x="750"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262"/>
            <p:cNvSpPr>
              <a:spLocks noChangeArrowheads="1"/>
            </p:cNvSpPr>
            <p:nvPr/>
          </p:nvSpPr>
          <p:spPr bwMode="auto">
            <a:xfrm>
              <a:off x="5082" y="3153"/>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64" name="Oval 263"/>
            <p:cNvSpPr>
              <a:spLocks noChangeArrowheads="1"/>
            </p:cNvSpPr>
            <p:nvPr/>
          </p:nvSpPr>
          <p:spPr bwMode="auto">
            <a:xfrm>
              <a:off x="4267" y="2437"/>
              <a:ext cx="193"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264"/>
            <p:cNvSpPr>
              <a:spLocks noEditPoints="1"/>
            </p:cNvSpPr>
            <p:nvPr/>
          </p:nvSpPr>
          <p:spPr bwMode="auto">
            <a:xfrm>
              <a:off x="4262" y="2433"/>
              <a:ext cx="203" cy="166"/>
            </a:xfrm>
            <a:custGeom>
              <a:avLst/>
              <a:gdLst>
                <a:gd name="T0" fmla="*/ 880 w 880"/>
                <a:gd name="T1" fmla="*/ 361 h 721"/>
                <a:gd name="T2" fmla="*/ 751 w 880"/>
                <a:gd name="T3" fmla="*/ 616 h 721"/>
                <a:gd name="T4" fmla="*/ 719 w 880"/>
                <a:gd name="T5" fmla="*/ 586 h 721"/>
                <a:gd name="T6" fmla="*/ 834 w 880"/>
                <a:gd name="T7" fmla="*/ 361 h 721"/>
                <a:gd name="T8" fmla="*/ 880 w 880"/>
                <a:gd name="T9" fmla="*/ 361 h 721"/>
                <a:gd name="T10" fmla="*/ 751 w 880"/>
                <a:gd name="T11" fmla="*/ 616 h 721"/>
                <a:gd name="T12" fmla="*/ 440 w 880"/>
                <a:gd name="T13" fmla="*/ 721 h 721"/>
                <a:gd name="T14" fmla="*/ 440 w 880"/>
                <a:gd name="T15" fmla="*/ 680 h 721"/>
                <a:gd name="T16" fmla="*/ 719 w 880"/>
                <a:gd name="T17" fmla="*/ 586 h 721"/>
                <a:gd name="T18" fmla="*/ 751 w 880"/>
                <a:gd name="T19" fmla="*/ 616 h 721"/>
                <a:gd name="T20" fmla="*/ 440 w 880"/>
                <a:gd name="T21" fmla="*/ 721 h 721"/>
                <a:gd name="T22" fmla="*/ 130 w 880"/>
                <a:gd name="T23" fmla="*/ 616 h 721"/>
                <a:gd name="T24" fmla="*/ 161 w 880"/>
                <a:gd name="T25" fmla="*/ 586 h 721"/>
                <a:gd name="T26" fmla="*/ 440 w 880"/>
                <a:gd name="T27" fmla="*/ 680 h 721"/>
                <a:gd name="T28" fmla="*/ 440 w 880"/>
                <a:gd name="T29" fmla="*/ 721 h 721"/>
                <a:gd name="T30" fmla="*/ 130 w 880"/>
                <a:gd name="T31" fmla="*/ 616 h 721"/>
                <a:gd name="T32" fmla="*/ 0 w 880"/>
                <a:gd name="T33" fmla="*/ 361 h 721"/>
                <a:gd name="T34" fmla="*/ 46 w 880"/>
                <a:gd name="T35" fmla="*/ 361 h 721"/>
                <a:gd name="T36" fmla="*/ 161 w 880"/>
                <a:gd name="T37" fmla="*/ 586 h 721"/>
                <a:gd name="T38" fmla="*/ 130 w 880"/>
                <a:gd name="T39" fmla="*/ 616 h 721"/>
                <a:gd name="T40" fmla="*/ 0 w 880"/>
                <a:gd name="T41" fmla="*/ 361 h 721"/>
                <a:gd name="T42" fmla="*/ 130 w 880"/>
                <a:gd name="T43" fmla="*/ 105 h 721"/>
                <a:gd name="T44" fmla="*/ 161 w 880"/>
                <a:gd name="T45" fmla="*/ 135 h 721"/>
                <a:gd name="T46" fmla="*/ 46 w 880"/>
                <a:gd name="T47" fmla="*/ 361 h 721"/>
                <a:gd name="T48" fmla="*/ 0 w 880"/>
                <a:gd name="T49" fmla="*/ 361 h 721"/>
                <a:gd name="T50" fmla="*/ 130 w 880"/>
                <a:gd name="T51" fmla="*/ 105 h 721"/>
                <a:gd name="T52" fmla="*/ 440 w 880"/>
                <a:gd name="T53" fmla="*/ 0 h 721"/>
                <a:gd name="T54" fmla="*/ 440 w 880"/>
                <a:gd name="T55" fmla="*/ 41 h 721"/>
                <a:gd name="T56" fmla="*/ 161 w 880"/>
                <a:gd name="T57" fmla="*/ 135 h 721"/>
                <a:gd name="T58" fmla="*/ 130 w 880"/>
                <a:gd name="T59" fmla="*/ 105 h 721"/>
                <a:gd name="T60" fmla="*/ 440 w 880"/>
                <a:gd name="T61" fmla="*/ 0 h 721"/>
                <a:gd name="T62" fmla="*/ 751 w 880"/>
                <a:gd name="T63" fmla="*/ 105 h 721"/>
                <a:gd name="T64" fmla="*/ 719 w 880"/>
                <a:gd name="T65" fmla="*/ 135 h 721"/>
                <a:gd name="T66" fmla="*/ 440 w 880"/>
                <a:gd name="T67" fmla="*/ 41 h 721"/>
                <a:gd name="T68" fmla="*/ 440 w 880"/>
                <a:gd name="T69" fmla="*/ 0 h 721"/>
                <a:gd name="T70" fmla="*/ 751 w 880"/>
                <a:gd name="T71" fmla="*/ 105 h 721"/>
                <a:gd name="T72" fmla="*/ 880 w 880"/>
                <a:gd name="T73" fmla="*/ 361 h 721"/>
                <a:gd name="T74" fmla="*/ 834 w 880"/>
                <a:gd name="T75" fmla="*/ 361 h 721"/>
                <a:gd name="T76" fmla="*/ 719 w 880"/>
                <a:gd name="T77" fmla="*/ 135 h 721"/>
                <a:gd name="T78" fmla="*/ 751 w 880"/>
                <a:gd name="T79"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0" h="721">
                  <a:moveTo>
                    <a:pt x="880" y="361"/>
                  </a:moveTo>
                  <a:cubicBezTo>
                    <a:pt x="880" y="461"/>
                    <a:pt x="831" y="551"/>
                    <a:pt x="751" y="616"/>
                  </a:cubicBezTo>
                  <a:lnTo>
                    <a:pt x="719" y="586"/>
                  </a:lnTo>
                  <a:cubicBezTo>
                    <a:pt x="790" y="529"/>
                    <a:pt x="834" y="449"/>
                    <a:pt x="834" y="361"/>
                  </a:cubicBezTo>
                  <a:lnTo>
                    <a:pt x="880" y="361"/>
                  </a:lnTo>
                  <a:close/>
                  <a:moveTo>
                    <a:pt x="751" y="616"/>
                  </a:moveTo>
                  <a:cubicBezTo>
                    <a:pt x="671" y="681"/>
                    <a:pt x="561" y="721"/>
                    <a:pt x="440" y="721"/>
                  </a:cubicBezTo>
                  <a:lnTo>
                    <a:pt x="440" y="680"/>
                  </a:lnTo>
                  <a:cubicBezTo>
                    <a:pt x="549" y="680"/>
                    <a:pt x="648" y="644"/>
                    <a:pt x="719" y="586"/>
                  </a:cubicBezTo>
                  <a:lnTo>
                    <a:pt x="751" y="616"/>
                  </a:lnTo>
                  <a:close/>
                  <a:moveTo>
                    <a:pt x="440" y="721"/>
                  </a:moveTo>
                  <a:cubicBezTo>
                    <a:pt x="319" y="721"/>
                    <a:pt x="209" y="681"/>
                    <a:pt x="130" y="616"/>
                  </a:cubicBezTo>
                  <a:lnTo>
                    <a:pt x="161" y="586"/>
                  </a:lnTo>
                  <a:cubicBezTo>
                    <a:pt x="232" y="644"/>
                    <a:pt x="331" y="680"/>
                    <a:pt x="440" y="680"/>
                  </a:cubicBezTo>
                  <a:lnTo>
                    <a:pt x="440" y="721"/>
                  </a:lnTo>
                  <a:close/>
                  <a:moveTo>
                    <a:pt x="130" y="616"/>
                  </a:moveTo>
                  <a:cubicBezTo>
                    <a:pt x="49" y="551"/>
                    <a:pt x="0" y="461"/>
                    <a:pt x="0" y="361"/>
                  </a:cubicBezTo>
                  <a:lnTo>
                    <a:pt x="46" y="361"/>
                  </a:lnTo>
                  <a:cubicBezTo>
                    <a:pt x="46" y="449"/>
                    <a:pt x="90" y="529"/>
                    <a:pt x="161" y="586"/>
                  </a:cubicBezTo>
                  <a:lnTo>
                    <a:pt x="130" y="616"/>
                  </a:lnTo>
                  <a:close/>
                  <a:moveTo>
                    <a:pt x="0" y="361"/>
                  </a:moveTo>
                  <a:cubicBezTo>
                    <a:pt x="0" y="261"/>
                    <a:pt x="49" y="171"/>
                    <a:pt x="130" y="105"/>
                  </a:cubicBezTo>
                  <a:lnTo>
                    <a:pt x="161" y="135"/>
                  </a:lnTo>
                  <a:cubicBezTo>
                    <a:pt x="90" y="193"/>
                    <a:pt x="46" y="273"/>
                    <a:pt x="46" y="361"/>
                  </a:cubicBezTo>
                  <a:lnTo>
                    <a:pt x="0" y="361"/>
                  </a:lnTo>
                  <a:close/>
                  <a:moveTo>
                    <a:pt x="130" y="105"/>
                  </a:moveTo>
                  <a:cubicBezTo>
                    <a:pt x="209" y="41"/>
                    <a:pt x="319" y="0"/>
                    <a:pt x="440" y="0"/>
                  </a:cubicBezTo>
                  <a:lnTo>
                    <a:pt x="440" y="41"/>
                  </a:lnTo>
                  <a:cubicBezTo>
                    <a:pt x="331" y="41"/>
                    <a:pt x="232" y="77"/>
                    <a:pt x="161" y="135"/>
                  </a:cubicBezTo>
                  <a:lnTo>
                    <a:pt x="130" y="105"/>
                  </a:lnTo>
                  <a:close/>
                  <a:moveTo>
                    <a:pt x="440" y="0"/>
                  </a:moveTo>
                  <a:cubicBezTo>
                    <a:pt x="561" y="0"/>
                    <a:pt x="671" y="41"/>
                    <a:pt x="751" y="105"/>
                  </a:cubicBezTo>
                  <a:lnTo>
                    <a:pt x="719" y="135"/>
                  </a:lnTo>
                  <a:cubicBezTo>
                    <a:pt x="648" y="77"/>
                    <a:pt x="549" y="41"/>
                    <a:pt x="440" y="41"/>
                  </a:cubicBezTo>
                  <a:lnTo>
                    <a:pt x="440" y="0"/>
                  </a:lnTo>
                  <a:close/>
                  <a:moveTo>
                    <a:pt x="751" y="105"/>
                  </a:moveTo>
                  <a:cubicBezTo>
                    <a:pt x="831" y="171"/>
                    <a:pt x="880" y="261"/>
                    <a:pt x="880" y="361"/>
                  </a:cubicBezTo>
                  <a:lnTo>
                    <a:pt x="834" y="361"/>
                  </a:lnTo>
                  <a:cubicBezTo>
                    <a:pt x="834" y="273"/>
                    <a:pt x="790" y="193"/>
                    <a:pt x="719" y="135"/>
                  </a:cubicBezTo>
                  <a:lnTo>
                    <a:pt x="751"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265"/>
            <p:cNvSpPr>
              <a:spLocks noChangeArrowheads="1"/>
            </p:cNvSpPr>
            <p:nvPr/>
          </p:nvSpPr>
          <p:spPr bwMode="auto">
            <a:xfrm>
              <a:off x="4332" y="2469"/>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267" name="Oval 266"/>
            <p:cNvSpPr>
              <a:spLocks noChangeArrowheads="1"/>
            </p:cNvSpPr>
            <p:nvPr/>
          </p:nvSpPr>
          <p:spPr bwMode="auto">
            <a:xfrm>
              <a:off x="4273" y="2183"/>
              <a:ext cx="193"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267"/>
            <p:cNvSpPr>
              <a:spLocks noEditPoints="1"/>
            </p:cNvSpPr>
            <p:nvPr/>
          </p:nvSpPr>
          <p:spPr bwMode="auto">
            <a:xfrm>
              <a:off x="4268" y="2179"/>
              <a:ext cx="204" cy="166"/>
            </a:xfrm>
            <a:custGeom>
              <a:avLst/>
              <a:gdLst>
                <a:gd name="T0" fmla="*/ 880 w 880"/>
                <a:gd name="T1" fmla="*/ 360 h 721"/>
                <a:gd name="T2" fmla="*/ 750 w 880"/>
                <a:gd name="T3" fmla="*/ 616 h 721"/>
                <a:gd name="T4" fmla="*/ 719 w 880"/>
                <a:gd name="T5" fmla="*/ 586 h 721"/>
                <a:gd name="T6" fmla="*/ 834 w 880"/>
                <a:gd name="T7" fmla="*/ 360 h 721"/>
                <a:gd name="T8" fmla="*/ 880 w 880"/>
                <a:gd name="T9" fmla="*/ 360 h 721"/>
                <a:gd name="T10" fmla="*/ 750 w 880"/>
                <a:gd name="T11" fmla="*/ 616 h 721"/>
                <a:gd name="T12" fmla="*/ 440 w 880"/>
                <a:gd name="T13" fmla="*/ 721 h 721"/>
                <a:gd name="T14" fmla="*/ 440 w 880"/>
                <a:gd name="T15" fmla="*/ 680 h 721"/>
                <a:gd name="T16" fmla="*/ 719 w 880"/>
                <a:gd name="T17" fmla="*/ 586 h 721"/>
                <a:gd name="T18" fmla="*/ 750 w 880"/>
                <a:gd name="T19" fmla="*/ 616 h 721"/>
                <a:gd name="T20" fmla="*/ 440 w 880"/>
                <a:gd name="T21" fmla="*/ 721 h 721"/>
                <a:gd name="T22" fmla="*/ 129 w 880"/>
                <a:gd name="T23" fmla="*/ 616 h 721"/>
                <a:gd name="T24" fmla="*/ 161 w 880"/>
                <a:gd name="T25" fmla="*/ 586 h 721"/>
                <a:gd name="T26" fmla="*/ 440 w 880"/>
                <a:gd name="T27" fmla="*/ 680 h 721"/>
                <a:gd name="T28" fmla="*/ 440 w 880"/>
                <a:gd name="T29" fmla="*/ 721 h 721"/>
                <a:gd name="T30" fmla="*/ 129 w 880"/>
                <a:gd name="T31" fmla="*/ 616 h 721"/>
                <a:gd name="T32" fmla="*/ 0 w 880"/>
                <a:gd name="T33" fmla="*/ 360 h 721"/>
                <a:gd name="T34" fmla="*/ 46 w 880"/>
                <a:gd name="T35" fmla="*/ 360 h 721"/>
                <a:gd name="T36" fmla="*/ 161 w 880"/>
                <a:gd name="T37" fmla="*/ 586 h 721"/>
                <a:gd name="T38" fmla="*/ 129 w 880"/>
                <a:gd name="T39" fmla="*/ 616 h 721"/>
                <a:gd name="T40" fmla="*/ 0 w 880"/>
                <a:gd name="T41" fmla="*/ 360 h 721"/>
                <a:gd name="T42" fmla="*/ 129 w 880"/>
                <a:gd name="T43" fmla="*/ 105 h 721"/>
                <a:gd name="T44" fmla="*/ 161 w 880"/>
                <a:gd name="T45" fmla="*/ 135 h 721"/>
                <a:gd name="T46" fmla="*/ 46 w 880"/>
                <a:gd name="T47" fmla="*/ 360 h 721"/>
                <a:gd name="T48" fmla="*/ 0 w 880"/>
                <a:gd name="T49" fmla="*/ 360 h 721"/>
                <a:gd name="T50" fmla="*/ 129 w 880"/>
                <a:gd name="T51" fmla="*/ 105 h 721"/>
                <a:gd name="T52" fmla="*/ 440 w 880"/>
                <a:gd name="T53" fmla="*/ 0 h 721"/>
                <a:gd name="T54" fmla="*/ 440 w 880"/>
                <a:gd name="T55" fmla="*/ 41 h 721"/>
                <a:gd name="T56" fmla="*/ 161 w 880"/>
                <a:gd name="T57" fmla="*/ 135 h 721"/>
                <a:gd name="T58" fmla="*/ 129 w 880"/>
                <a:gd name="T59" fmla="*/ 105 h 721"/>
                <a:gd name="T60" fmla="*/ 440 w 880"/>
                <a:gd name="T61" fmla="*/ 0 h 721"/>
                <a:gd name="T62" fmla="*/ 750 w 880"/>
                <a:gd name="T63" fmla="*/ 105 h 721"/>
                <a:gd name="T64" fmla="*/ 719 w 880"/>
                <a:gd name="T65" fmla="*/ 135 h 721"/>
                <a:gd name="T66" fmla="*/ 440 w 880"/>
                <a:gd name="T67" fmla="*/ 41 h 721"/>
                <a:gd name="T68" fmla="*/ 440 w 880"/>
                <a:gd name="T69" fmla="*/ 0 h 721"/>
                <a:gd name="T70" fmla="*/ 750 w 880"/>
                <a:gd name="T71" fmla="*/ 105 h 721"/>
                <a:gd name="T72" fmla="*/ 880 w 880"/>
                <a:gd name="T73" fmla="*/ 360 h 721"/>
                <a:gd name="T74" fmla="*/ 834 w 880"/>
                <a:gd name="T75" fmla="*/ 360 h 721"/>
                <a:gd name="T76" fmla="*/ 719 w 880"/>
                <a:gd name="T77" fmla="*/ 135 h 721"/>
                <a:gd name="T78" fmla="*/ 750 w 880"/>
                <a:gd name="T79"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0" h="721">
                  <a:moveTo>
                    <a:pt x="880" y="360"/>
                  </a:moveTo>
                  <a:cubicBezTo>
                    <a:pt x="880" y="460"/>
                    <a:pt x="831" y="550"/>
                    <a:pt x="750" y="616"/>
                  </a:cubicBezTo>
                  <a:lnTo>
                    <a:pt x="719" y="586"/>
                  </a:lnTo>
                  <a:cubicBezTo>
                    <a:pt x="790" y="528"/>
                    <a:pt x="834" y="448"/>
                    <a:pt x="834" y="360"/>
                  </a:cubicBezTo>
                  <a:lnTo>
                    <a:pt x="880" y="360"/>
                  </a:lnTo>
                  <a:close/>
                  <a:moveTo>
                    <a:pt x="750" y="616"/>
                  </a:moveTo>
                  <a:cubicBezTo>
                    <a:pt x="671" y="681"/>
                    <a:pt x="561" y="721"/>
                    <a:pt x="440" y="721"/>
                  </a:cubicBezTo>
                  <a:lnTo>
                    <a:pt x="440" y="680"/>
                  </a:lnTo>
                  <a:cubicBezTo>
                    <a:pt x="549" y="680"/>
                    <a:pt x="648" y="644"/>
                    <a:pt x="719" y="586"/>
                  </a:cubicBezTo>
                  <a:lnTo>
                    <a:pt x="750" y="616"/>
                  </a:lnTo>
                  <a:close/>
                  <a:moveTo>
                    <a:pt x="440" y="721"/>
                  </a:moveTo>
                  <a:cubicBezTo>
                    <a:pt x="319" y="721"/>
                    <a:pt x="209" y="681"/>
                    <a:pt x="129" y="616"/>
                  </a:cubicBezTo>
                  <a:lnTo>
                    <a:pt x="161" y="586"/>
                  </a:lnTo>
                  <a:cubicBezTo>
                    <a:pt x="232" y="644"/>
                    <a:pt x="331" y="680"/>
                    <a:pt x="440" y="680"/>
                  </a:cubicBezTo>
                  <a:lnTo>
                    <a:pt x="440" y="721"/>
                  </a:lnTo>
                  <a:close/>
                  <a:moveTo>
                    <a:pt x="129" y="616"/>
                  </a:moveTo>
                  <a:cubicBezTo>
                    <a:pt x="49" y="550"/>
                    <a:pt x="0" y="460"/>
                    <a:pt x="0" y="360"/>
                  </a:cubicBezTo>
                  <a:lnTo>
                    <a:pt x="46" y="360"/>
                  </a:lnTo>
                  <a:cubicBezTo>
                    <a:pt x="46" y="448"/>
                    <a:pt x="90" y="528"/>
                    <a:pt x="161" y="586"/>
                  </a:cubicBezTo>
                  <a:lnTo>
                    <a:pt x="129" y="616"/>
                  </a:lnTo>
                  <a:close/>
                  <a:moveTo>
                    <a:pt x="0" y="360"/>
                  </a:moveTo>
                  <a:cubicBezTo>
                    <a:pt x="0" y="261"/>
                    <a:pt x="49" y="170"/>
                    <a:pt x="129" y="105"/>
                  </a:cubicBezTo>
                  <a:lnTo>
                    <a:pt x="161" y="135"/>
                  </a:lnTo>
                  <a:cubicBezTo>
                    <a:pt x="90" y="193"/>
                    <a:pt x="46" y="272"/>
                    <a:pt x="46" y="360"/>
                  </a:cubicBezTo>
                  <a:lnTo>
                    <a:pt x="0" y="360"/>
                  </a:lnTo>
                  <a:close/>
                  <a:moveTo>
                    <a:pt x="129" y="105"/>
                  </a:moveTo>
                  <a:cubicBezTo>
                    <a:pt x="209" y="40"/>
                    <a:pt x="319" y="0"/>
                    <a:pt x="440" y="0"/>
                  </a:cubicBezTo>
                  <a:lnTo>
                    <a:pt x="440" y="41"/>
                  </a:lnTo>
                  <a:cubicBezTo>
                    <a:pt x="331" y="41"/>
                    <a:pt x="232" y="77"/>
                    <a:pt x="161" y="135"/>
                  </a:cubicBezTo>
                  <a:lnTo>
                    <a:pt x="129" y="105"/>
                  </a:lnTo>
                  <a:close/>
                  <a:moveTo>
                    <a:pt x="440" y="0"/>
                  </a:moveTo>
                  <a:cubicBezTo>
                    <a:pt x="561" y="0"/>
                    <a:pt x="671" y="40"/>
                    <a:pt x="750" y="105"/>
                  </a:cubicBezTo>
                  <a:lnTo>
                    <a:pt x="719" y="135"/>
                  </a:lnTo>
                  <a:cubicBezTo>
                    <a:pt x="648" y="77"/>
                    <a:pt x="549" y="41"/>
                    <a:pt x="440" y="41"/>
                  </a:cubicBezTo>
                  <a:lnTo>
                    <a:pt x="440" y="0"/>
                  </a:lnTo>
                  <a:close/>
                  <a:moveTo>
                    <a:pt x="750" y="105"/>
                  </a:moveTo>
                  <a:cubicBezTo>
                    <a:pt x="831" y="170"/>
                    <a:pt x="880" y="261"/>
                    <a:pt x="880" y="360"/>
                  </a:cubicBezTo>
                  <a:lnTo>
                    <a:pt x="834" y="360"/>
                  </a:lnTo>
                  <a:cubicBezTo>
                    <a:pt x="834" y="272"/>
                    <a:pt x="790" y="193"/>
                    <a:pt x="719" y="135"/>
                  </a:cubicBezTo>
                  <a:lnTo>
                    <a:pt x="750"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268"/>
            <p:cNvSpPr>
              <a:spLocks noChangeArrowheads="1"/>
            </p:cNvSpPr>
            <p:nvPr/>
          </p:nvSpPr>
          <p:spPr bwMode="auto">
            <a:xfrm>
              <a:off x="4337" y="2214"/>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70" name="Oval 269"/>
            <p:cNvSpPr>
              <a:spLocks noChangeArrowheads="1"/>
            </p:cNvSpPr>
            <p:nvPr/>
          </p:nvSpPr>
          <p:spPr bwMode="auto">
            <a:xfrm>
              <a:off x="4756" y="2658"/>
              <a:ext cx="193"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270"/>
            <p:cNvSpPr>
              <a:spLocks noEditPoints="1"/>
            </p:cNvSpPr>
            <p:nvPr/>
          </p:nvSpPr>
          <p:spPr bwMode="auto">
            <a:xfrm>
              <a:off x="4750" y="2654"/>
              <a:ext cx="204" cy="166"/>
            </a:xfrm>
            <a:custGeom>
              <a:avLst/>
              <a:gdLst>
                <a:gd name="T0" fmla="*/ 880 w 880"/>
                <a:gd name="T1" fmla="*/ 360 h 720"/>
                <a:gd name="T2" fmla="*/ 750 w 880"/>
                <a:gd name="T3" fmla="*/ 615 h 720"/>
                <a:gd name="T4" fmla="*/ 719 w 880"/>
                <a:gd name="T5" fmla="*/ 585 h 720"/>
                <a:gd name="T6" fmla="*/ 834 w 880"/>
                <a:gd name="T7" fmla="*/ 360 h 720"/>
                <a:gd name="T8" fmla="*/ 880 w 880"/>
                <a:gd name="T9" fmla="*/ 360 h 720"/>
                <a:gd name="T10" fmla="*/ 750 w 880"/>
                <a:gd name="T11" fmla="*/ 615 h 720"/>
                <a:gd name="T12" fmla="*/ 440 w 880"/>
                <a:gd name="T13" fmla="*/ 720 h 720"/>
                <a:gd name="T14" fmla="*/ 440 w 880"/>
                <a:gd name="T15" fmla="*/ 680 h 720"/>
                <a:gd name="T16" fmla="*/ 719 w 880"/>
                <a:gd name="T17" fmla="*/ 585 h 720"/>
                <a:gd name="T18" fmla="*/ 750 w 880"/>
                <a:gd name="T19" fmla="*/ 615 h 720"/>
                <a:gd name="T20" fmla="*/ 440 w 880"/>
                <a:gd name="T21" fmla="*/ 720 h 720"/>
                <a:gd name="T22" fmla="*/ 129 w 880"/>
                <a:gd name="T23" fmla="*/ 615 h 720"/>
                <a:gd name="T24" fmla="*/ 161 w 880"/>
                <a:gd name="T25" fmla="*/ 585 h 720"/>
                <a:gd name="T26" fmla="*/ 440 w 880"/>
                <a:gd name="T27" fmla="*/ 680 h 720"/>
                <a:gd name="T28" fmla="*/ 440 w 880"/>
                <a:gd name="T29" fmla="*/ 720 h 720"/>
                <a:gd name="T30" fmla="*/ 129 w 880"/>
                <a:gd name="T31" fmla="*/ 615 h 720"/>
                <a:gd name="T32" fmla="*/ 0 w 880"/>
                <a:gd name="T33" fmla="*/ 360 h 720"/>
                <a:gd name="T34" fmla="*/ 46 w 880"/>
                <a:gd name="T35" fmla="*/ 360 h 720"/>
                <a:gd name="T36" fmla="*/ 161 w 880"/>
                <a:gd name="T37" fmla="*/ 585 h 720"/>
                <a:gd name="T38" fmla="*/ 129 w 880"/>
                <a:gd name="T39" fmla="*/ 615 h 720"/>
                <a:gd name="T40" fmla="*/ 0 w 880"/>
                <a:gd name="T41" fmla="*/ 360 h 720"/>
                <a:gd name="T42" fmla="*/ 129 w 880"/>
                <a:gd name="T43" fmla="*/ 105 h 720"/>
                <a:gd name="T44" fmla="*/ 161 w 880"/>
                <a:gd name="T45" fmla="*/ 134 h 720"/>
                <a:gd name="T46" fmla="*/ 46 w 880"/>
                <a:gd name="T47" fmla="*/ 360 h 720"/>
                <a:gd name="T48" fmla="*/ 0 w 880"/>
                <a:gd name="T49" fmla="*/ 360 h 720"/>
                <a:gd name="T50" fmla="*/ 129 w 880"/>
                <a:gd name="T51" fmla="*/ 105 h 720"/>
                <a:gd name="T52" fmla="*/ 440 w 880"/>
                <a:gd name="T53" fmla="*/ 0 h 720"/>
                <a:gd name="T54" fmla="*/ 440 w 880"/>
                <a:gd name="T55" fmla="*/ 40 h 720"/>
                <a:gd name="T56" fmla="*/ 161 w 880"/>
                <a:gd name="T57" fmla="*/ 134 h 720"/>
                <a:gd name="T58" fmla="*/ 129 w 880"/>
                <a:gd name="T59" fmla="*/ 105 h 720"/>
                <a:gd name="T60" fmla="*/ 440 w 880"/>
                <a:gd name="T61" fmla="*/ 0 h 720"/>
                <a:gd name="T62" fmla="*/ 750 w 880"/>
                <a:gd name="T63" fmla="*/ 105 h 720"/>
                <a:gd name="T64" fmla="*/ 719 w 880"/>
                <a:gd name="T65" fmla="*/ 134 h 720"/>
                <a:gd name="T66" fmla="*/ 440 w 880"/>
                <a:gd name="T67" fmla="*/ 40 h 720"/>
                <a:gd name="T68" fmla="*/ 440 w 880"/>
                <a:gd name="T69" fmla="*/ 0 h 720"/>
                <a:gd name="T70" fmla="*/ 750 w 880"/>
                <a:gd name="T71" fmla="*/ 105 h 720"/>
                <a:gd name="T72" fmla="*/ 880 w 880"/>
                <a:gd name="T73" fmla="*/ 360 h 720"/>
                <a:gd name="T74" fmla="*/ 834 w 880"/>
                <a:gd name="T75" fmla="*/ 360 h 720"/>
                <a:gd name="T76" fmla="*/ 719 w 880"/>
                <a:gd name="T77" fmla="*/ 134 h 720"/>
                <a:gd name="T78" fmla="*/ 750 w 880"/>
                <a:gd name="T79" fmla="*/ 10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0" h="720">
                  <a:moveTo>
                    <a:pt x="880" y="360"/>
                  </a:moveTo>
                  <a:cubicBezTo>
                    <a:pt x="880" y="460"/>
                    <a:pt x="830" y="550"/>
                    <a:pt x="750" y="615"/>
                  </a:cubicBezTo>
                  <a:lnTo>
                    <a:pt x="719" y="585"/>
                  </a:lnTo>
                  <a:cubicBezTo>
                    <a:pt x="790" y="528"/>
                    <a:pt x="834" y="448"/>
                    <a:pt x="834" y="360"/>
                  </a:cubicBezTo>
                  <a:lnTo>
                    <a:pt x="880" y="360"/>
                  </a:lnTo>
                  <a:close/>
                  <a:moveTo>
                    <a:pt x="750" y="615"/>
                  </a:moveTo>
                  <a:cubicBezTo>
                    <a:pt x="671" y="680"/>
                    <a:pt x="561" y="720"/>
                    <a:pt x="440" y="720"/>
                  </a:cubicBezTo>
                  <a:lnTo>
                    <a:pt x="440" y="680"/>
                  </a:lnTo>
                  <a:cubicBezTo>
                    <a:pt x="549" y="680"/>
                    <a:pt x="648" y="644"/>
                    <a:pt x="719" y="585"/>
                  </a:cubicBezTo>
                  <a:lnTo>
                    <a:pt x="750" y="615"/>
                  </a:lnTo>
                  <a:close/>
                  <a:moveTo>
                    <a:pt x="440" y="720"/>
                  </a:moveTo>
                  <a:cubicBezTo>
                    <a:pt x="319" y="720"/>
                    <a:pt x="209" y="680"/>
                    <a:pt x="129" y="615"/>
                  </a:cubicBezTo>
                  <a:lnTo>
                    <a:pt x="161" y="585"/>
                  </a:lnTo>
                  <a:cubicBezTo>
                    <a:pt x="232" y="644"/>
                    <a:pt x="331" y="680"/>
                    <a:pt x="440" y="680"/>
                  </a:cubicBezTo>
                  <a:lnTo>
                    <a:pt x="440" y="720"/>
                  </a:lnTo>
                  <a:close/>
                  <a:moveTo>
                    <a:pt x="129" y="615"/>
                  </a:moveTo>
                  <a:cubicBezTo>
                    <a:pt x="49" y="550"/>
                    <a:pt x="0" y="460"/>
                    <a:pt x="0" y="360"/>
                  </a:cubicBezTo>
                  <a:lnTo>
                    <a:pt x="46" y="360"/>
                  </a:lnTo>
                  <a:cubicBezTo>
                    <a:pt x="46" y="448"/>
                    <a:pt x="90" y="528"/>
                    <a:pt x="161" y="585"/>
                  </a:cubicBezTo>
                  <a:lnTo>
                    <a:pt x="129" y="615"/>
                  </a:lnTo>
                  <a:close/>
                  <a:moveTo>
                    <a:pt x="0" y="360"/>
                  </a:moveTo>
                  <a:cubicBezTo>
                    <a:pt x="0" y="260"/>
                    <a:pt x="49" y="170"/>
                    <a:pt x="129" y="105"/>
                  </a:cubicBezTo>
                  <a:lnTo>
                    <a:pt x="161" y="134"/>
                  </a:lnTo>
                  <a:cubicBezTo>
                    <a:pt x="90" y="192"/>
                    <a:pt x="46" y="272"/>
                    <a:pt x="46" y="360"/>
                  </a:cubicBezTo>
                  <a:lnTo>
                    <a:pt x="0" y="360"/>
                  </a:lnTo>
                  <a:close/>
                  <a:moveTo>
                    <a:pt x="129" y="105"/>
                  </a:moveTo>
                  <a:cubicBezTo>
                    <a:pt x="209" y="40"/>
                    <a:pt x="319" y="0"/>
                    <a:pt x="440" y="0"/>
                  </a:cubicBezTo>
                  <a:lnTo>
                    <a:pt x="440" y="40"/>
                  </a:lnTo>
                  <a:cubicBezTo>
                    <a:pt x="331" y="40"/>
                    <a:pt x="232" y="76"/>
                    <a:pt x="161" y="134"/>
                  </a:cubicBezTo>
                  <a:lnTo>
                    <a:pt x="129" y="105"/>
                  </a:lnTo>
                  <a:close/>
                  <a:moveTo>
                    <a:pt x="440" y="0"/>
                  </a:moveTo>
                  <a:cubicBezTo>
                    <a:pt x="561" y="0"/>
                    <a:pt x="671" y="40"/>
                    <a:pt x="750" y="105"/>
                  </a:cubicBezTo>
                  <a:lnTo>
                    <a:pt x="719" y="134"/>
                  </a:lnTo>
                  <a:cubicBezTo>
                    <a:pt x="648" y="76"/>
                    <a:pt x="549" y="40"/>
                    <a:pt x="440" y="40"/>
                  </a:cubicBezTo>
                  <a:lnTo>
                    <a:pt x="440" y="0"/>
                  </a:lnTo>
                  <a:close/>
                  <a:moveTo>
                    <a:pt x="750" y="105"/>
                  </a:moveTo>
                  <a:cubicBezTo>
                    <a:pt x="830" y="170"/>
                    <a:pt x="880" y="260"/>
                    <a:pt x="880" y="360"/>
                  </a:cubicBezTo>
                  <a:lnTo>
                    <a:pt x="834" y="360"/>
                  </a:lnTo>
                  <a:cubicBezTo>
                    <a:pt x="834" y="272"/>
                    <a:pt x="790" y="192"/>
                    <a:pt x="719" y="134"/>
                  </a:cubicBezTo>
                  <a:lnTo>
                    <a:pt x="750"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271"/>
            <p:cNvSpPr>
              <a:spLocks noChangeArrowheads="1"/>
            </p:cNvSpPr>
            <p:nvPr/>
          </p:nvSpPr>
          <p:spPr bwMode="auto">
            <a:xfrm>
              <a:off x="4816" y="2692"/>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73" name="Oval 272"/>
            <p:cNvSpPr>
              <a:spLocks noChangeArrowheads="1"/>
            </p:cNvSpPr>
            <p:nvPr/>
          </p:nvSpPr>
          <p:spPr bwMode="auto">
            <a:xfrm>
              <a:off x="5012" y="2867"/>
              <a:ext cx="193"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273"/>
            <p:cNvSpPr>
              <a:spLocks noEditPoints="1"/>
            </p:cNvSpPr>
            <p:nvPr/>
          </p:nvSpPr>
          <p:spPr bwMode="auto">
            <a:xfrm>
              <a:off x="5007" y="2863"/>
              <a:ext cx="203" cy="166"/>
            </a:xfrm>
            <a:custGeom>
              <a:avLst/>
              <a:gdLst>
                <a:gd name="T0" fmla="*/ 880 w 880"/>
                <a:gd name="T1" fmla="*/ 361 h 721"/>
                <a:gd name="T2" fmla="*/ 750 w 880"/>
                <a:gd name="T3" fmla="*/ 616 h 721"/>
                <a:gd name="T4" fmla="*/ 719 w 880"/>
                <a:gd name="T5" fmla="*/ 586 h 721"/>
                <a:gd name="T6" fmla="*/ 834 w 880"/>
                <a:gd name="T7" fmla="*/ 361 h 721"/>
                <a:gd name="T8" fmla="*/ 880 w 880"/>
                <a:gd name="T9" fmla="*/ 361 h 721"/>
                <a:gd name="T10" fmla="*/ 750 w 880"/>
                <a:gd name="T11" fmla="*/ 616 h 721"/>
                <a:gd name="T12" fmla="*/ 440 w 880"/>
                <a:gd name="T13" fmla="*/ 721 h 721"/>
                <a:gd name="T14" fmla="*/ 440 w 880"/>
                <a:gd name="T15" fmla="*/ 680 h 721"/>
                <a:gd name="T16" fmla="*/ 719 w 880"/>
                <a:gd name="T17" fmla="*/ 586 h 721"/>
                <a:gd name="T18" fmla="*/ 750 w 880"/>
                <a:gd name="T19" fmla="*/ 616 h 721"/>
                <a:gd name="T20" fmla="*/ 440 w 880"/>
                <a:gd name="T21" fmla="*/ 721 h 721"/>
                <a:gd name="T22" fmla="*/ 129 w 880"/>
                <a:gd name="T23" fmla="*/ 616 h 721"/>
                <a:gd name="T24" fmla="*/ 161 w 880"/>
                <a:gd name="T25" fmla="*/ 586 h 721"/>
                <a:gd name="T26" fmla="*/ 440 w 880"/>
                <a:gd name="T27" fmla="*/ 680 h 721"/>
                <a:gd name="T28" fmla="*/ 440 w 880"/>
                <a:gd name="T29" fmla="*/ 721 h 721"/>
                <a:gd name="T30" fmla="*/ 129 w 880"/>
                <a:gd name="T31" fmla="*/ 616 h 721"/>
                <a:gd name="T32" fmla="*/ 0 w 880"/>
                <a:gd name="T33" fmla="*/ 361 h 721"/>
                <a:gd name="T34" fmla="*/ 46 w 880"/>
                <a:gd name="T35" fmla="*/ 361 h 721"/>
                <a:gd name="T36" fmla="*/ 161 w 880"/>
                <a:gd name="T37" fmla="*/ 586 h 721"/>
                <a:gd name="T38" fmla="*/ 129 w 880"/>
                <a:gd name="T39" fmla="*/ 616 h 721"/>
                <a:gd name="T40" fmla="*/ 0 w 880"/>
                <a:gd name="T41" fmla="*/ 361 h 721"/>
                <a:gd name="T42" fmla="*/ 129 w 880"/>
                <a:gd name="T43" fmla="*/ 106 h 721"/>
                <a:gd name="T44" fmla="*/ 161 w 880"/>
                <a:gd name="T45" fmla="*/ 135 h 721"/>
                <a:gd name="T46" fmla="*/ 46 w 880"/>
                <a:gd name="T47" fmla="*/ 361 h 721"/>
                <a:gd name="T48" fmla="*/ 0 w 880"/>
                <a:gd name="T49" fmla="*/ 361 h 721"/>
                <a:gd name="T50" fmla="*/ 129 w 880"/>
                <a:gd name="T51" fmla="*/ 106 h 721"/>
                <a:gd name="T52" fmla="*/ 440 w 880"/>
                <a:gd name="T53" fmla="*/ 0 h 721"/>
                <a:gd name="T54" fmla="*/ 440 w 880"/>
                <a:gd name="T55" fmla="*/ 41 h 721"/>
                <a:gd name="T56" fmla="*/ 161 w 880"/>
                <a:gd name="T57" fmla="*/ 135 h 721"/>
                <a:gd name="T58" fmla="*/ 129 w 880"/>
                <a:gd name="T59" fmla="*/ 106 h 721"/>
                <a:gd name="T60" fmla="*/ 440 w 880"/>
                <a:gd name="T61" fmla="*/ 0 h 721"/>
                <a:gd name="T62" fmla="*/ 750 w 880"/>
                <a:gd name="T63" fmla="*/ 106 h 721"/>
                <a:gd name="T64" fmla="*/ 719 w 880"/>
                <a:gd name="T65" fmla="*/ 135 h 721"/>
                <a:gd name="T66" fmla="*/ 440 w 880"/>
                <a:gd name="T67" fmla="*/ 41 h 721"/>
                <a:gd name="T68" fmla="*/ 440 w 880"/>
                <a:gd name="T69" fmla="*/ 0 h 721"/>
                <a:gd name="T70" fmla="*/ 750 w 880"/>
                <a:gd name="T71" fmla="*/ 106 h 721"/>
                <a:gd name="T72" fmla="*/ 880 w 880"/>
                <a:gd name="T73" fmla="*/ 361 h 721"/>
                <a:gd name="T74" fmla="*/ 834 w 880"/>
                <a:gd name="T75" fmla="*/ 361 h 721"/>
                <a:gd name="T76" fmla="*/ 719 w 880"/>
                <a:gd name="T77" fmla="*/ 135 h 721"/>
                <a:gd name="T78" fmla="*/ 750 w 880"/>
                <a:gd name="T79" fmla="*/ 106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0" h="721">
                  <a:moveTo>
                    <a:pt x="880" y="361"/>
                  </a:moveTo>
                  <a:cubicBezTo>
                    <a:pt x="880" y="461"/>
                    <a:pt x="830" y="551"/>
                    <a:pt x="750" y="616"/>
                  </a:cubicBezTo>
                  <a:lnTo>
                    <a:pt x="719" y="586"/>
                  </a:lnTo>
                  <a:cubicBezTo>
                    <a:pt x="790" y="529"/>
                    <a:pt x="834" y="449"/>
                    <a:pt x="834" y="361"/>
                  </a:cubicBezTo>
                  <a:lnTo>
                    <a:pt x="880" y="361"/>
                  </a:lnTo>
                  <a:close/>
                  <a:moveTo>
                    <a:pt x="750" y="616"/>
                  </a:moveTo>
                  <a:cubicBezTo>
                    <a:pt x="671" y="681"/>
                    <a:pt x="561" y="721"/>
                    <a:pt x="440" y="721"/>
                  </a:cubicBezTo>
                  <a:lnTo>
                    <a:pt x="440" y="680"/>
                  </a:lnTo>
                  <a:cubicBezTo>
                    <a:pt x="549" y="680"/>
                    <a:pt x="648" y="644"/>
                    <a:pt x="719" y="586"/>
                  </a:cubicBezTo>
                  <a:lnTo>
                    <a:pt x="750" y="616"/>
                  </a:lnTo>
                  <a:close/>
                  <a:moveTo>
                    <a:pt x="440" y="721"/>
                  </a:moveTo>
                  <a:cubicBezTo>
                    <a:pt x="319" y="721"/>
                    <a:pt x="209" y="681"/>
                    <a:pt x="129" y="616"/>
                  </a:cubicBezTo>
                  <a:lnTo>
                    <a:pt x="161" y="586"/>
                  </a:lnTo>
                  <a:cubicBezTo>
                    <a:pt x="232" y="644"/>
                    <a:pt x="331" y="680"/>
                    <a:pt x="440" y="680"/>
                  </a:cubicBezTo>
                  <a:lnTo>
                    <a:pt x="440" y="721"/>
                  </a:lnTo>
                  <a:close/>
                  <a:moveTo>
                    <a:pt x="129" y="616"/>
                  </a:moveTo>
                  <a:cubicBezTo>
                    <a:pt x="49" y="551"/>
                    <a:pt x="0" y="461"/>
                    <a:pt x="0" y="361"/>
                  </a:cubicBezTo>
                  <a:lnTo>
                    <a:pt x="46" y="361"/>
                  </a:lnTo>
                  <a:cubicBezTo>
                    <a:pt x="46" y="449"/>
                    <a:pt x="90" y="529"/>
                    <a:pt x="161" y="586"/>
                  </a:cubicBezTo>
                  <a:lnTo>
                    <a:pt x="129" y="616"/>
                  </a:lnTo>
                  <a:close/>
                  <a:moveTo>
                    <a:pt x="0" y="361"/>
                  </a:moveTo>
                  <a:cubicBezTo>
                    <a:pt x="0" y="261"/>
                    <a:pt x="49" y="171"/>
                    <a:pt x="129" y="106"/>
                  </a:cubicBezTo>
                  <a:lnTo>
                    <a:pt x="161" y="135"/>
                  </a:lnTo>
                  <a:cubicBezTo>
                    <a:pt x="90" y="193"/>
                    <a:pt x="46" y="273"/>
                    <a:pt x="46" y="361"/>
                  </a:cubicBezTo>
                  <a:lnTo>
                    <a:pt x="0" y="361"/>
                  </a:lnTo>
                  <a:close/>
                  <a:moveTo>
                    <a:pt x="129" y="106"/>
                  </a:moveTo>
                  <a:cubicBezTo>
                    <a:pt x="209" y="41"/>
                    <a:pt x="319" y="0"/>
                    <a:pt x="440" y="0"/>
                  </a:cubicBezTo>
                  <a:lnTo>
                    <a:pt x="440" y="41"/>
                  </a:lnTo>
                  <a:cubicBezTo>
                    <a:pt x="331" y="41"/>
                    <a:pt x="232" y="77"/>
                    <a:pt x="161" y="135"/>
                  </a:cubicBezTo>
                  <a:lnTo>
                    <a:pt x="129" y="106"/>
                  </a:lnTo>
                  <a:close/>
                  <a:moveTo>
                    <a:pt x="440" y="0"/>
                  </a:moveTo>
                  <a:cubicBezTo>
                    <a:pt x="561" y="0"/>
                    <a:pt x="671" y="41"/>
                    <a:pt x="750" y="106"/>
                  </a:cubicBezTo>
                  <a:lnTo>
                    <a:pt x="719" y="135"/>
                  </a:lnTo>
                  <a:cubicBezTo>
                    <a:pt x="648" y="77"/>
                    <a:pt x="549" y="41"/>
                    <a:pt x="440" y="41"/>
                  </a:cubicBezTo>
                  <a:lnTo>
                    <a:pt x="440" y="0"/>
                  </a:lnTo>
                  <a:close/>
                  <a:moveTo>
                    <a:pt x="750" y="106"/>
                  </a:moveTo>
                  <a:cubicBezTo>
                    <a:pt x="830" y="171"/>
                    <a:pt x="880" y="261"/>
                    <a:pt x="880" y="361"/>
                  </a:cubicBezTo>
                  <a:lnTo>
                    <a:pt x="834" y="361"/>
                  </a:lnTo>
                  <a:cubicBezTo>
                    <a:pt x="834" y="273"/>
                    <a:pt x="790" y="193"/>
                    <a:pt x="719" y="135"/>
                  </a:cubicBezTo>
                  <a:lnTo>
                    <a:pt x="750" y="106"/>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274"/>
            <p:cNvSpPr>
              <a:spLocks noChangeArrowheads="1"/>
            </p:cNvSpPr>
            <p:nvPr/>
          </p:nvSpPr>
          <p:spPr bwMode="auto">
            <a:xfrm>
              <a:off x="5077" y="2899"/>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76" name="Oval 275"/>
            <p:cNvSpPr>
              <a:spLocks noChangeArrowheads="1"/>
            </p:cNvSpPr>
            <p:nvPr/>
          </p:nvSpPr>
          <p:spPr bwMode="auto">
            <a:xfrm>
              <a:off x="5274" y="3118"/>
              <a:ext cx="193"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276"/>
            <p:cNvSpPr>
              <a:spLocks noEditPoints="1"/>
            </p:cNvSpPr>
            <p:nvPr/>
          </p:nvSpPr>
          <p:spPr bwMode="auto">
            <a:xfrm>
              <a:off x="5269" y="3113"/>
              <a:ext cx="203" cy="166"/>
            </a:xfrm>
            <a:custGeom>
              <a:avLst/>
              <a:gdLst>
                <a:gd name="T0" fmla="*/ 881 w 881"/>
                <a:gd name="T1" fmla="*/ 361 h 721"/>
                <a:gd name="T2" fmla="*/ 751 w 881"/>
                <a:gd name="T3" fmla="*/ 616 h 721"/>
                <a:gd name="T4" fmla="*/ 720 w 881"/>
                <a:gd name="T5" fmla="*/ 586 h 721"/>
                <a:gd name="T6" fmla="*/ 834 w 881"/>
                <a:gd name="T7" fmla="*/ 361 h 721"/>
                <a:gd name="T8" fmla="*/ 881 w 881"/>
                <a:gd name="T9" fmla="*/ 361 h 721"/>
                <a:gd name="T10" fmla="*/ 751 w 881"/>
                <a:gd name="T11" fmla="*/ 616 h 721"/>
                <a:gd name="T12" fmla="*/ 440 w 881"/>
                <a:gd name="T13" fmla="*/ 721 h 721"/>
                <a:gd name="T14" fmla="*/ 440 w 881"/>
                <a:gd name="T15" fmla="*/ 680 h 721"/>
                <a:gd name="T16" fmla="*/ 720 w 881"/>
                <a:gd name="T17" fmla="*/ 586 h 721"/>
                <a:gd name="T18" fmla="*/ 751 w 881"/>
                <a:gd name="T19" fmla="*/ 616 h 721"/>
                <a:gd name="T20" fmla="*/ 440 w 881"/>
                <a:gd name="T21" fmla="*/ 721 h 721"/>
                <a:gd name="T22" fmla="*/ 130 w 881"/>
                <a:gd name="T23" fmla="*/ 616 h 721"/>
                <a:gd name="T24" fmla="*/ 161 w 881"/>
                <a:gd name="T25" fmla="*/ 586 h 721"/>
                <a:gd name="T26" fmla="*/ 440 w 881"/>
                <a:gd name="T27" fmla="*/ 680 h 721"/>
                <a:gd name="T28" fmla="*/ 440 w 881"/>
                <a:gd name="T29" fmla="*/ 721 h 721"/>
                <a:gd name="T30" fmla="*/ 130 w 881"/>
                <a:gd name="T31" fmla="*/ 616 h 721"/>
                <a:gd name="T32" fmla="*/ 0 w 881"/>
                <a:gd name="T33" fmla="*/ 361 h 721"/>
                <a:gd name="T34" fmla="*/ 47 w 881"/>
                <a:gd name="T35" fmla="*/ 361 h 721"/>
                <a:gd name="T36" fmla="*/ 161 w 881"/>
                <a:gd name="T37" fmla="*/ 586 h 721"/>
                <a:gd name="T38" fmla="*/ 130 w 881"/>
                <a:gd name="T39" fmla="*/ 616 h 721"/>
                <a:gd name="T40" fmla="*/ 0 w 881"/>
                <a:gd name="T41" fmla="*/ 361 h 721"/>
                <a:gd name="T42" fmla="*/ 130 w 881"/>
                <a:gd name="T43" fmla="*/ 105 h 721"/>
                <a:gd name="T44" fmla="*/ 161 w 881"/>
                <a:gd name="T45" fmla="*/ 135 h 721"/>
                <a:gd name="T46" fmla="*/ 47 w 881"/>
                <a:gd name="T47" fmla="*/ 361 h 721"/>
                <a:gd name="T48" fmla="*/ 0 w 881"/>
                <a:gd name="T49" fmla="*/ 361 h 721"/>
                <a:gd name="T50" fmla="*/ 161 w 881"/>
                <a:gd name="T51" fmla="*/ 135 h 721"/>
                <a:gd name="T52" fmla="*/ 161 w 881"/>
                <a:gd name="T53" fmla="*/ 135 h 721"/>
                <a:gd name="T54" fmla="*/ 146 w 881"/>
                <a:gd name="T55" fmla="*/ 120 h 721"/>
                <a:gd name="T56" fmla="*/ 161 w 881"/>
                <a:gd name="T57" fmla="*/ 135 h 721"/>
                <a:gd name="T58" fmla="*/ 130 w 881"/>
                <a:gd name="T59" fmla="*/ 105 h 721"/>
                <a:gd name="T60" fmla="*/ 440 w 881"/>
                <a:gd name="T61" fmla="*/ 0 h 721"/>
                <a:gd name="T62" fmla="*/ 440 w 881"/>
                <a:gd name="T63" fmla="*/ 41 h 721"/>
                <a:gd name="T64" fmla="*/ 161 w 881"/>
                <a:gd name="T65" fmla="*/ 135 h 721"/>
                <a:gd name="T66" fmla="*/ 130 w 881"/>
                <a:gd name="T67" fmla="*/ 105 h 721"/>
                <a:gd name="T68" fmla="*/ 440 w 881"/>
                <a:gd name="T69" fmla="*/ 0 h 721"/>
                <a:gd name="T70" fmla="*/ 751 w 881"/>
                <a:gd name="T71" fmla="*/ 105 h 721"/>
                <a:gd name="T72" fmla="*/ 720 w 881"/>
                <a:gd name="T73" fmla="*/ 135 h 721"/>
                <a:gd name="T74" fmla="*/ 440 w 881"/>
                <a:gd name="T75" fmla="*/ 41 h 721"/>
                <a:gd name="T76" fmla="*/ 440 w 881"/>
                <a:gd name="T77" fmla="*/ 0 h 721"/>
                <a:gd name="T78" fmla="*/ 751 w 881"/>
                <a:gd name="T79" fmla="*/ 105 h 721"/>
                <a:gd name="T80" fmla="*/ 881 w 881"/>
                <a:gd name="T81" fmla="*/ 361 h 721"/>
                <a:gd name="T82" fmla="*/ 834 w 881"/>
                <a:gd name="T83" fmla="*/ 361 h 721"/>
                <a:gd name="T84" fmla="*/ 720 w 881"/>
                <a:gd name="T85" fmla="*/ 135 h 721"/>
                <a:gd name="T86" fmla="*/ 751 w 881"/>
                <a:gd name="T87" fmla="*/ 10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81" h="721">
                  <a:moveTo>
                    <a:pt x="881" y="361"/>
                  </a:moveTo>
                  <a:cubicBezTo>
                    <a:pt x="881" y="460"/>
                    <a:pt x="831" y="551"/>
                    <a:pt x="751" y="616"/>
                  </a:cubicBezTo>
                  <a:lnTo>
                    <a:pt x="720" y="586"/>
                  </a:lnTo>
                  <a:cubicBezTo>
                    <a:pt x="790" y="528"/>
                    <a:pt x="834" y="449"/>
                    <a:pt x="834" y="361"/>
                  </a:cubicBezTo>
                  <a:lnTo>
                    <a:pt x="881" y="361"/>
                  </a:lnTo>
                  <a:close/>
                  <a:moveTo>
                    <a:pt x="751" y="616"/>
                  </a:moveTo>
                  <a:cubicBezTo>
                    <a:pt x="671" y="681"/>
                    <a:pt x="562" y="721"/>
                    <a:pt x="440" y="721"/>
                  </a:cubicBezTo>
                  <a:lnTo>
                    <a:pt x="440" y="680"/>
                  </a:lnTo>
                  <a:cubicBezTo>
                    <a:pt x="550" y="680"/>
                    <a:pt x="648" y="644"/>
                    <a:pt x="720" y="586"/>
                  </a:cubicBezTo>
                  <a:lnTo>
                    <a:pt x="751" y="616"/>
                  </a:lnTo>
                  <a:close/>
                  <a:moveTo>
                    <a:pt x="440" y="721"/>
                  </a:moveTo>
                  <a:cubicBezTo>
                    <a:pt x="319" y="721"/>
                    <a:pt x="210" y="681"/>
                    <a:pt x="130" y="616"/>
                  </a:cubicBezTo>
                  <a:lnTo>
                    <a:pt x="161" y="586"/>
                  </a:lnTo>
                  <a:cubicBezTo>
                    <a:pt x="233" y="644"/>
                    <a:pt x="331" y="680"/>
                    <a:pt x="440" y="680"/>
                  </a:cubicBezTo>
                  <a:lnTo>
                    <a:pt x="440" y="721"/>
                  </a:lnTo>
                  <a:close/>
                  <a:moveTo>
                    <a:pt x="130" y="616"/>
                  </a:moveTo>
                  <a:cubicBezTo>
                    <a:pt x="50" y="551"/>
                    <a:pt x="0" y="460"/>
                    <a:pt x="0" y="361"/>
                  </a:cubicBezTo>
                  <a:lnTo>
                    <a:pt x="47" y="361"/>
                  </a:lnTo>
                  <a:cubicBezTo>
                    <a:pt x="47" y="449"/>
                    <a:pt x="90" y="528"/>
                    <a:pt x="161" y="586"/>
                  </a:cubicBezTo>
                  <a:lnTo>
                    <a:pt x="130" y="616"/>
                  </a:lnTo>
                  <a:close/>
                  <a:moveTo>
                    <a:pt x="0" y="361"/>
                  </a:moveTo>
                  <a:cubicBezTo>
                    <a:pt x="0" y="261"/>
                    <a:pt x="50" y="171"/>
                    <a:pt x="130" y="105"/>
                  </a:cubicBezTo>
                  <a:lnTo>
                    <a:pt x="161" y="135"/>
                  </a:lnTo>
                  <a:cubicBezTo>
                    <a:pt x="90" y="193"/>
                    <a:pt x="47" y="273"/>
                    <a:pt x="47" y="361"/>
                  </a:cubicBezTo>
                  <a:lnTo>
                    <a:pt x="0" y="361"/>
                  </a:lnTo>
                  <a:close/>
                  <a:moveTo>
                    <a:pt x="161" y="135"/>
                  </a:moveTo>
                  <a:lnTo>
                    <a:pt x="161" y="135"/>
                  </a:lnTo>
                  <a:lnTo>
                    <a:pt x="146" y="120"/>
                  </a:lnTo>
                  <a:lnTo>
                    <a:pt x="161" y="135"/>
                  </a:lnTo>
                  <a:close/>
                  <a:moveTo>
                    <a:pt x="130" y="105"/>
                  </a:moveTo>
                  <a:cubicBezTo>
                    <a:pt x="209" y="40"/>
                    <a:pt x="319" y="0"/>
                    <a:pt x="440" y="0"/>
                  </a:cubicBezTo>
                  <a:lnTo>
                    <a:pt x="440" y="41"/>
                  </a:lnTo>
                  <a:cubicBezTo>
                    <a:pt x="331" y="41"/>
                    <a:pt x="233" y="77"/>
                    <a:pt x="161" y="135"/>
                  </a:cubicBezTo>
                  <a:lnTo>
                    <a:pt x="130" y="105"/>
                  </a:lnTo>
                  <a:close/>
                  <a:moveTo>
                    <a:pt x="440" y="0"/>
                  </a:moveTo>
                  <a:cubicBezTo>
                    <a:pt x="562" y="0"/>
                    <a:pt x="671" y="40"/>
                    <a:pt x="751" y="105"/>
                  </a:cubicBezTo>
                  <a:lnTo>
                    <a:pt x="720" y="135"/>
                  </a:lnTo>
                  <a:cubicBezTo>
                    <a:pt x="648" y="77"/>
                    <a:pt x="550" y="41"/>
                    <a:pt x="440" y="41"/>
                  </a:cubicBezTo>
                  <a:lnTo>
                    <a:pt x="440" y="0"/>
                  </a:lnTo>
                  <a:close/>
                  <a:moveTo>
                    <a:pt x="751" y="105"/>
                  </a:moveTo>
                  <a:cubicBezTo>
                    <a:pt x="831" y="171"/>
                    <a:pt x="881" y="261"/>
                    <a:pt x="881" y="361"/>
                  </a:cubicBezTo>
                  <a:lnTo>
                    <a:pt x="834" y="361"/>
                  </a:lnTo>
                  <a:cubicBezTo>
                    <a:pt x="834" y="273"/>
                    <a:pt x="790" y="193"/>
                    <a:pt x="720" y="135"/>
                  </a:cubicBezTo>
                  <a:lnTo>
                    <a:pt x="751"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Rectangle 277"/>
            <p:cNvSpPr>
              <a:spLocks noChangeArrowheads="1"/>
            </p:cNvSpPr>
            <p:nvPr/>
          </p:nvSpPr>
          <p:spPr bwMode="auto">
            <a:xfrm>
              <a:off x="5337" y="3148"/>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79" name="Oval 278"/>
            <p:cNvSpPr>
              <a:spLocks noChangeArrowheads="1"/>
            </p:cNvSpPr>
            <p:nvPr/>
          </p:nvSpPr>
          <p:spPr bwMode="auto">
            <a:xfrm>
              <a:off x="4523" y="2432"/>
              <a:ext cx="193" cy="157"/>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279"/>
            <p:cNvSpPr>
              <a:spLocks noEditPoints="1"/>
            </p:cNvSpPr>
            <p:nvPr/>
          </p:nvSpPr>
          <p:spPr bwMode="auto">
            <a:xfrm>
              <a:off x="4517" y="2428"/>
              <a:ext cx="204" cy="166"/>
            </a:xfrm>
            <a:custGeom>
              <a:avLst/>
              <a:gdLst>
                <a:gd name="T0" fmla="*/ 881 w 881"/>
                <a:gd name="T1" fmla="*/ 360 h 720"/>
                <a:gd name="T2" fmla="*/ 751 w 881"/>
                <a:gd name="T3" fmla="*/ 615 h 720"/>
                <a:gd name="T4" fmla="*/ 720 w 881"/>
                <a:gd name="T5" fmla="*/ 586 h 720"/>
                <a:gd name="T6" fmla="*/ 834 w 881"/>
                <a:gd name="T7" fmla="*/ 360 h 720"/>
                <a:gd name="T8" fmla="*/ 881 w 881"/>
                <a:gd name="T9" fmla="*/ 360 h 720"/>
                <a:gd name="T10" fmla="*/ 751 w 881"/>
                <a:gd name="T11" fmla="*/ 615 h 720"/>
                <a:gd name="T12" fmla="*/ 440 w 881"/>
                <a:gd name="T13" fmla="*/ 720 h 720"/>
                <a:gd name="T14" fmla="*/ 440 w 881"/>
                <a:gd name="T15" fmla="*/ 680 h 720"/>
                <a:gd name="T16" fmla="*/ 720 w 881"/>
                <a:gd name="T17" fmla="*/ 586 h 720"/>
                <a:gd name="T18" fmla="*/ 751 w 881"/>
                <a:gd name="T19" fmla="*/ 615 h 720"/>
                <a:gd name="T20" fmla="*/ 440 w 881"/>
                <a:gd name="T21" fmla="*/ 720 h 720"/>
                <a:gd name="T22" fmla="*/ 130 w 881"/>
                <a:gd name="T23" fmla="*/ 615 h 720"/>
                <a:gd name="T24" fmla="*/ 161 w 881"/>
                <a:gd name="T25" fmla="*/ 586 h 720"/>
                <a:gd name="T26" fmla="*/ 440 w 881"/>
                <a:gd name="T27" fmla="*/ 680 h 720"/>
                <a:gd name="T28" fmla="*/ 440 w 881"/>
                <a:gd name="T29" fmla="*/ 720 h 720"/>
                <a:gd name="T30" fmla="*/ 130 w 881"/>
                <a:gd name="T31" fmla="*/ 615 h 720"/>
                <a:gd name="T32" fmla="*/ 0 w 881"/>
                <a:gd name="T33" fmla="*/ 360 h 720"/>
                <a:gd name="T34" fmla="*/ 47 w 881"/>
                <a:gd name="T35" fmla="*/ 360 h 720"/>
                <a:gd name="T36" fmla="*/ 161 w 881"/>
                <a:gd name="T37" fmla="*/ 586 h 720"/>
                <a:gd name="T38" fmla="*/ 130 w 881"/>
                <a:gd name="T39" fmla="*/ 615 h 720"/>
                <a:gd name="T40" fmla="*/ 0 w 881"/>
                <a:gd name="T41" fmla="*/ 360 h 720"/>
                <a:gd name="T42" fmla="*/ 130 w 881"/>
                <a:gd name="T43" fmla="*/ 105 h 720"/>
                <a:gd name="T44" fmla="*/ 161 w 881"/>
                <a:gd name="T45" fmla="*/ 135 h 720"/>
                <a:gd name="T46" fmla="*/ 47 w 881"/>
                <a:gd name="T47" fmla="*/ 360 h 720"/>
                <a:gd name="T48" fmla="*/ 0 w 881"/>
                <a:gd name="T49" fmla="*/ 360 h 720"/>
                <a:gd name="T50" fmla="*/ 130 w 881"/>
                <a:gd name="T51" fmla="*/ 105 h 720"/>
                <a:gd name="T52" fmla="*/ 440 w 881"/>
                <a:gd name="T53" fmla="*/ 0 h 720"/>
                <a:gd name="T54" fmla="*/ 440 w 881"/>
                <a:gd name="T55" fmla="*/ 40 h 720"/>
                <a:gd name="T56" fmla="*/ 161 w 881"/>
                <a:gd name="T57" fmla="*/ 135 h 720"/>
                <a:gd name="T58" fmla="*/ 130 w 881"/>
                <a:gd name="T59" fmla="*/ 105 h 720"/>
                <a:gd name="T60" fmla="*/ 440 w 881"/>
                <a:gd name="T61" fmla="*/ 0 h 720"/>
                <a:gd name="T62" fmla="*/ 751 w 881"/>
                <a:gd name="T63" fmla="*/ 105 h 720"/>
                <a:gd name="T64" fmla="*/ 720 w 881"/>
                <a:gd name="T65" fmla="*/ 135 h 720"/>
                <a:gd name="T66" fmla="*/ 440 w 881"/>
                <a:gd name="T67" fmla="*/ 40 h 720"/>
                <a:gd name="T68" fmla="*/ 440 w 881"/>
                <a:gd name="T69" fmla="*/ 0 h 720"/>
                <a:gd name="T70" fmla="*/ 751 w 881"/>
                <a:gd name="T71" fmla="*/ 105 h 720"/>
                <a:gd name="T72" fmla="*/ 881 w 881"/>
                <a:gd name="T73" fmla="*/ 360 h 720"/>
                <a:gd name="T74" fmla="*/ 834 w 881"/>
                <a:gd name="T75" fmla="*/ 360 h 720"/>
                <a:gd name="T76" fmla="*/ 720 w 881"/>
                <a:gd name="T77" fmla="*/ 135 h 720"/>
                <a:gd name="T78" fmla="*/ 751 w 881"/>
                <a:gd name="T79" fmla="*/ 10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1" h="720">
                  <a:moveTo>
                    <a:pt x="881" y="360"/>
                  </a:moveTo>
                  <a:cubicBezTo>
                    <a:pt x="881" y="460"/>
                    <a:pt x="831" y="550"/>
                    <a:pt x="751" y="615"/>
                  </a:cubicBezTo>
                  <a:lnTo>
                    <a:pt x="720" y="586"/>
                  </a:lnTo>
                  <a:cubicBezTo>
                    <a:pt x="791" y="528"/>
                    <a:pt x="834" y="448"/>
                    <a:pt x="834" y="360"/>
                  </a:cubicBezTo>
                  <a:lnTo>
                    <a:pt x="881" y="360"/>
                  </a:lnTo>
                  <a:close/>
                  <a:moveTo>
                    <a:pt x="751" y="615"/>
                  </a:moveTo>
                  <a:cubicBezTo>
                    <a:pt x="671" y="680"/>
                    <a:pt x="562" y="720"/>
                    <a:pt x="440" y="720"/>
                  </a:cubicBezTo>
                  <a:lnTo>
                    <a:pt x="440" y="680"/>
                  </a:lnTo>
                  <a:cubicBezTo>
                    <a:pt x="550" y="680"/>
                    <a:pt x="648" y="644"/>
                    <a:pt x="720" y="586"/>
                  </a:cubicBezTo>
                  <a:lnTo>
                    <a:pt x="751" y="615"/>
                  </a:lnTo>
                  <a:close/>
                  <a:moveTo>
                    <a:pt x="440" y="720"/>
                  </a:moveTo>
                  <a:cubicBezTo>
                    <a:pt x="319" y="720"/>
                    <a:pt x="210" y="680"/>
                    <a:pt x="130" y="615"/>
                  </a:cubicBezTo>
                  <a:lnTo>
                    <a:pt x="161" y="586"/>
                  </a:lnTo>
                  <a:cubicBezTo>
                    <a:pt x="233" y="644"/>
                    <a:pt x="331" y="680"/>
                    <a:pt x="440" y="680"/>
                  </a:cubicBezTo>
                  <a:lnTo>
                    <a:pt x="440" y="720"/>
                  </a:lnTo>
                  <a:close/>
                  <a:moveTo>
                    <a:pt x="130" y="615"/>
                  </a:moveTo>
                  <a:cubicBezTo>
                    <a:pt x="50" y="550"/>
                    <a:pt x="0" y="460"/>
                    <a:pt x="0" y="360"/>
                  </a:cubicBezTo>
                  <a:lnTo>
                    <a:pt x="47" y="360"/>
                  </a:lnTo>
                  <a:cubicBezTo>
                    <a:pt x="47" y="448"/>
                    <a:pt x="91" y="528"/>
                    <a:pt x="161" y="586"/>
                  </a:cubicBezTo>
                  <a:lnTo>
                    <a:pt x="130" y="615"/>
                  </a:lnTo>
                  <a:close/>
                  <a:moveTo>
                    <a:pt x="0" y="360"/>
                  </a:moveTo>
                  <a:cubicBezTo>
                    <a:pt x="0" y="260"/>
                    <a:pt x="50" y="170"/>
                    <a:pt x="130" y="105"/>
                  </a:cubicBezTo>
                  <a:lnTo>
                    <a:pt x="161" y="135"/>
                  </a:lnTo>
                  <a:cubicBezTo>
                    <a:pt x="91" y="192"/>
                    <a:pt x="47" y="272"/>
                    <a:pt x="47" y="360"/>
                  </a:cubicBezTo>
                  <a:lnTo>
                    <a:pt x="0" y="360"/>
                  </a:lnTo>
                  <a:close/>
                  <a:moveTo>
                    <a:pt x="130" y="105"/>
                  </a:moveTo>
                  <a:cubicBezTo>
                    <a:pt x="210" y="40"/>
                    <a:pt x="319" y="0"/>
                    <a:pt x="440" y="0"/>
                  </a:cubicBezTo>
                  <a:lnTo>
                    <a:pt x="440" y="40"/>
                  </a:lnTo>
                  <a:cubicBezTo>
                    <a:pt x="331" y="40"/>
                    <a:pt x="233" y="76"/>
                    <a:pt x="161" y="135"/>
                  </a:cubicBezTo>
                  <a:lnTo>
                    <a:pt x="130" y="105"/>
                  </a:lnTo>
                  <a:close/>
                  <a:moveTo>
                    <a:pt x="440" y="0"/>
                  </a:moveTo>
                  <a:cubicBezTo>
                    <a:pt x="562" y="0"/>
                    <a:pt x="671" y="40"/>
                    <a:pt x="751" y="105"/>
                  </a:cubicBezTo>
                  <a:lnTo>
                    <a:pt x="720" y="135"/>
                  </a:lnTo>
                  <a:cubicBezTo>
                    <a:pt x="648" y="76"/>
                    <a:pt x="550" y="40"/>
                    <a:pt x="440" y="40"/>
                  </a:cubicBezTo>
                  <a:lnTo>
                    <a:pt x="440" y="0"/>
                  </a:lnTo>
                  <a:close/>
                  <a:moveTo>
                    <a:pt x="751" y="105"/>
                  </a:moveTo>
                  <a:cubicBezTo>
                    <a:pt x="831" y="170"/>
                    <a:pt x="881" y="260"/>
                    <a:pt x="881" y="360"/>
                  </a:cubicBezTo>
                  <a:lnTo>
                    <a:pt x="834" y="360"/>
                  </a:lnTo>
                  <a:cubicBezTo>
                    <a:pt x="834" y="272"/>
                    <a:pt x="790" y="192"/>
                    <a:pt x="720" y="135"/>
                  </a:cubicBezTo>
                  <a:lnTo>
                    <a:pt x="751" y="105"/>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280"/>
            <p:cNvSpPr>
              <a:spLocks noChangeArrowheads="1"/>
            </p:cNvSpPr>
            <p:nvPr/>
          </p:nvSpPr>
          <p:spPr bwMode="auto">
            <a:xfrm>
              <a:off x="4587" y="2464"/>
              <a:ext cx="9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282" name="Rectangle 281"/>
            <p:cNvSpPr>
              <a:spLocks noChangeArrowheads="1"/>
            </p:cNvSpPr>
            <p:nvPr/>
          </p:nvSpPr>
          <p:spPr bwMode="auto">
            <a:xfrm>
              <a:off x="1306" y="2915"/>
              <a:ext cx="98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4282B"/>
                  </a:solidFill>
                  <a:effectLst/>
                  <a:latin typeface="Arial" pitchFamily="34" charset="0"/>
                </a:rPr>
                <a:t>[4]: sub r7, r1, r2</a:t>
              </a:r>
              <a:endParaRPr kumimoji="0" lang="en-US" sz="1800" b="0" i="0" u="none" strike="noStrike" cap="none" normalizeH="0" baseline="0" dirty="0" smtClean="0">
                <a:ln>
                  <a:noFill/>
                </a:ln>
                <a:solidFill>
                  <a:schemeClr val="tx1"/>
                </a:solidFill>
                <a:effectLst/>
                <a:latin typeface="Arial" pitchFamily="34" charset="0"/>
              </a:endParaRPr>
            </a:p>
          </p:txBody>
        </p:sp>
        <p:sp>
          <p:nvSpPr>
            <p:cNvPr id="283" name="Freeform 282"/>
            <p:cNvSpPr>
              <a:spLocks/>
            </p:cNvSpPr>
            <p:nvPr/>
          </p:nvSpPr>
          <p:spPr bwMode="auto">
            <a:xfrm>
              <a:off x="4536" y="2514"/>
              <a:ext cx="37" cy="672"/>
            </a:xfrm>
            <a:custGeom>
              <a:avLst/>
              <a:gdLst>
                <a:gd name="T0" fmla="*/ 0 w 162"/>
                <a:gd name="T1" fmla="*/ 2911 h 2911"/>
                <a:gd name="T2" fmla="*/ 0 w 162"/>
                <a:gd name="T3" fmla="*/ 281 h 2911"/>
                <a:gd name="T4" fmla="*/ 162 w 162"/>
                <a:gd name="T5" fmla="*/ 0 h 2911"/>
              </a:gdLst>
              <a:ahLst/>
              <a:cxnLst>
                <a:cxn ang="0">
                  <a:pos x="T0" y="T1"/>
                </a:cxn>
                <a:cxn ang="0">
                  <a:pos x="T2" y="T3"/>
                </a:cxn>
                <a:cxn ang="0">
                  <a:pos x="T4" y="T5"/>
                </a:cxn>
              </a:cxnLst>
              <a:rect l="0" t="0" r="r" b="b"/>
              <a:pathLst>
                <a:path w="162" h="2911">
                  <a:moveTo>
                    <a:pt x="0" y="2911"/>
                  </a:moveTo>
                  <a:lnTo>
                    <a:pt x="0" y="281"/>
                  </a:lnTo>
                  <a:lnTo>
                    <a:pt x="162" y="0"/>
                  </a:lnTo>
                </a:path>
              </a:pathLst>
            </a:custGeom>
            <a:noFill/>
            <a:ln w="18" cap="flat">
              <a:solidFill>
                <a:srgbClr val="39277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Freeform 283"/>
            <p:cNvSpPr>
              <a:spLocks/>
            </p:cNvSpPr>
            <p:nvPr/>
          </p:nvSpPr>
          <p:spPr bwMode="auto">
            <a:xfrm>
              <a:off x="4490" y="2499"/>
              <a:ext cx="92" cy="124"/>
            </a:xfrm>
            <a:custGeom>
              <a:avLst/>
              <a:gdLst>
                <a:gd name="T0" fmla="*/ 209 w 399"/>
                <a:gd name="T1" fmla="*/ 330 h 538"/>
                <a:gd name="T2" fmla="*/ 264 w 399"/>
                <a:gd name="T3" fmla="*/ 538 h 538"/>
                <a:gd name="T4" fmla="*/ 399 w 399"/>
                <a:gd name="T5" fmla="*/ 0 h 538"/>
                <a:gd name="T6" fmla="*/ 0 w 399"/>
                <a:gd name="T7" fmla="*/ 386 h 538"/>
                <a:gd name="T8" fmla="*/ 209 w 399"/>
                <a:gd name="T9" fmla="*/ 330 h 538"/>
              </a:gdLst>
              <a:ahLst/>
              <a:cxnLst>
                <a:cxn ang="0">
                  <a:pos x="T0" y="T1"/>
                </a:cxn>
                <a:cxn ang="0">
                  <a:pos x="T2" y="T3"/>
                </a:cxn>
                <a:cxn ang="0">
                  <a:pos x="T4" y="T5"/>
                </a:cxn>
                <a:cxn ang="0">
                  <a:pos x="T6" y="T7"/>
                </a:cxn>
                <a:cxn ang="0">
                  <a:pos x="T8" y="T9"/>
                </a:cxn>
              </a:cxnLst>
              <a:rect l="0" t="0" r="r" b="b"/>
              <a:pathLst>
                <a:path w="399" h="538">
                  <a:moveTo>
                    <a:pt x="209" y="330"/>
                  </a:moveTo>
                  <a:lnTo>
                    <a:pt x="264" y="538"/>
                  </a:lnTo>
                  <a:lnTo>
                    <a:pt x="399" y="0"/>
                  </a:lnTo>
                  <a:lnTo>
                    <a:pt x="0" y="386"/>
                  </a:lnTo>
                  <a:lnTo>
                    <a:pt x="209" y="330"/>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Data </a:t>
            </a:r>
            <a:r>
              <a:rPr lang="fr-FR" dirty="0" err="1">
                <a:solidFill>
                  <a:schemeClr val="tx1"/>
                </a:solidFill>
              </a:rPr>
              <a:t>Hazards</a:t>
            </a:r>
            <a:r>
              <a:rPr lang="fr-FR" dirty="0">
                <a:solidFill>
                  <a:schemeClr val="tx1"/>
                </a:solidFill>
              </a:rPr>
              <a:t> </a:t>
            </a:r>
            <a:r>
              <a:rPr lang="fr-FR" dirty="0" err="1">
                <a:solidFill>
                  <a:schemeClr val="tx1"/>
                </a:solidFill>
              </a:rPr>
              <a:t>with</a:t>
            </a:r>
            <a:r>
              <a:rPr lang="fr-FR" dirty="0">
                <a:solidFill>
                  <a:schemeClr val="tx1"/>
                </a:solidFill>
              </a:rPr>
              <a:t> </a:t>
            </a:r>
            <a:r>
              <a:rPr lang="fr-FR" dirty="0" err="1">
                <a:solidFill>
                  <a:schemeClr val="tx1"/>
                </a:solidFill>
              </a:rPr>
              <a:t>Forwarding</a:t>
            </a:r>
            <a:endParaRPr lang="fr-FR" dirty="0">
              <a:solidFill>
                <a:schemeClr val="tx1"/>
              </a:solidFill>
            </a:endParaRPr>
          </a:p>
        </p:txBody>
      </p:sp>
      <p:sp>
        <p:nvSpPr>
          <p:cNvPr id="3" name="Text Placeholder 2"/>
          <p:cNvSpPr txBox="1">
            <a:spLocks noGrp="1"/>
          </p:cNvSpPr>
          <p:nvPr>
            <p:ph type="body" idx="4294967295"/>
          </p:nvPr>
        </p:nvSpPr>
        <p:spPr>
          <a:xfrm>
            <a:off x="762000" y="1752600"/>
            <a:ext cx="7645400" cy="3962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0000FF"/>
                </a:solidFill>
                <a:latin typeface="Calibri" panose="020F0502020204030204" pitchFamily="34" charset="0"/>
              </a:rPr>
              <a:t>Forwarding</a:t>
            </a:r>
            <a:r>
              <a:rPr lang="en-US" sz="3600" dirty="0">
                <a:latin typeface="Calibri" panose="020F0502020204030204" pitchFamily="34" charset="0"/>
              </a:rPr>
              <a:t> has unfortunately not eliminated all </a:t>
            </a:r>
            <a:r>
              <a:rPr lang="en-US" sz="3600" dirty="0">
                <a:solidFill>
                  <a:srgbClr val="FF0000"/>
                </a:solidFill>
                <a:latin typeface="Calibri" panose="020F0502020204030204" pitchFamily="34" charset="0"/>
              </a:rPr>
              <a:t>data hazards</a:t>
            </a:r>
          </a:p>
          <a:p>
            <a:pPr lvl="0">
              <a:buSzPct val="100000"/>
              <a:buFont typeface="Symbol" panose="05050102010706020507" pitchFamily="18" charset="2"/>
              <a:buChar char="*"/>
            </a:pPr>
            <a:r>
              <a:rPr lang="en-US" sz="3600" dirty="0">
                <a:latin typeface="Calibri" panose="020F0502020204030204" pitchFamily="34" charset="0"/>
              </a:rPr>
              <a:t>We are left with </a:t>
            </a:r>
            <a:r>
              <a:rPr lang="en-US" sz="3600" dirty="0">
                <a:solidFill>
                  <a:srgbClr val="B80047"/>
                </a:solidFill>
                <a:latin typeface="Calibri" panose="020F0502020204030204" pitchFamily="34" charset="0"/>
              </a:rPr>
              <a:t>one special case</a:t>
            </a:r>
            <a:r>
              <a:rPr lang="en-US" sz="3600" dirty="0">
                <a:latin typeface="Calibri" panose="020F0502020204030204" pitchFamily="34" charset="0"/>
              </a:rPr>
              <a:t>.</a:t>
            </a:r>
          </a:p>
          <a:p>
            <a:pPr lvl="0">
              <a:buSzPct val="100000"/>
              <a:buFont typeface="Symbol" panose="05050102010706020507" pitchFamily="18" charset="2"/>
              <a:buChar char="*"/>
            </a:pPr>
            <a:r>
              <a:rPr lang="en-US" sz="3600" dirty="0">
                <a:solidFill>
                  <a:srgbClr val="800080"/>
                </a:solidFill>
                <a:latin typeface="Calibri" panose="020F0502020204030204" pitchFamily="34" charset="0"/>
              </a:rPr>
              <a:t>Load-use</a:t>
            </a:r>
            <a:r>
              <a:rPr lang="en-US" sz="3600" dirty="0">
                <a:latin typeface="Calibri" panose="020F0502020204030204" pitchFamily="34" charset="0"/>
              </a:rPr>
              <a:t> hazard</a:t>
            </a:r>
          </a:p>
          <a:p>
            <a:pPr lvl="1">
              <a:buSzPct val="100000"/>
              <a:buFont typeface="Symbol" panose="05050102010706020507" pitchFamily="18" charset="2"/>
              <a:buChar char="*"/>
            </a:pPr>
            <a:r>
              <a:rPr lang="en-US" sz="2800" dirty="0">
                <a:latin typeface="Calibri" panose="020F0502020204030204" pitchFamily="34" charset="0"/>
              </a:rPr>
              <a:t>The instruction immediately after a load instruction has a RAW dependence with it.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Load</a:t>
            </a:r>
            <a:r>
              <a:rPr lang="fr-FR" dirty="0">
                <a:solidFill>
                  <a:schemeClr val="tx1"/>
                </a:solidFill>
              </a:rPr>
              <a:t>-Use Hazard</a:t>
            </a:r>
          </a:p>
        </p:txBody>
      </p:sp>
      <p:sp>
        <p:nvSpPr>
          <p:cNvPr id="3" name="Text Placeholder 2"/>
          <p:cNvSpPr txBox="1">
            <a:spLocks noGrp="1"/>
          </p:cNvSpPr>
          <p:nvPr>
            <p:ph type="body" idx="4294967295"/>
          </p:nvPr>
        </p:nvSpPr>
        <p:spPr>
          <a:xfrm>
            <a:off x="1447800" y="4657725"/>
            <a:ext cx="7416800" cy="159067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7E0021"/>
                </a:solidFill>
                <a:latin typeface="Calibri" panose="020F0502020204030204" pitchFamily="34" charset="0"/>
              </a:rPr>
              <a:t>Cannot forward</a:t>
            </a:r>
            <a:r>
              <a:rPr lang="en-US" sz="2800" dirty="0">
                <a:latin typeface="Calibri" panose="020F0502020204030204" pitchFamily="34" charset="0"/>
              </a:rPr>
              <a:t> (arrow goes backwards in time)</a:t>
            </a:r>
          </a:p>
          <a:p>
            <a:pPr lvl="0">
              <a:buSzPct val="100000"/>
              <a:buFont typeface="Symbol" panose="05050102010706020507" pitchFamily="18" charset="2"/>
              <a:buChar char="*"/>
            </a:pPr>
            <a:r>
              <a:rPr lang="en-US" sz="2800" dirty="0">
                <a:latin typeface="Calibri" panose="020F0502020204030204" pitchFamily="34" charset="0"/>
              </a:rPr>
              <a:t>Need to add a bubble (then use RW → EX forwarding)</a:t>
            </a:r>
          </a:p>
        </p:txBody>
      </p:sp>
      <p:grpSp>
        <p:nvGrpSpPr>
          <p:cNvPr id="7" name="Group 5"/>
          <p:cNvGrpSpPr>
            <a:grpSpLocks noChangeAspect="1"/>
          </p:cNvGrpSpPr>
          <p:nvPr/>
        </p:nvGrpSpPr>
        <p:grpSpPr bwMode="auto">
          <a:xfrm>
            <a:off x="1419225" y="1498600"/>
            <a:ext cx="7666038" cy="3073401"/>
            <a:chOff x="894" y="944"/>
            <a:chExt cx="4829" cy="1936"/>
          </a:xfrm>
        </p:grpSpPr>
        <p:sp>
          <p:nvSpPr>
            <p:cNvPr id="8" name="AutoShape 4"/>
            <p:cNvSpPr>
              <a:spLocks noChangeAspect="1" noChangeArrowheads="1" noTextEdit="1"/>
            </p:cNvSpPr>
            <p:nvPr/>
          </p:nvSpPr>
          <p:spPr bwMode="auto">
            <a:xfrm>
              <a:off x="894" y="971"/>
              <a:ext cx="4628" cy="1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124" y="1645"/>
              <a:ext cx="1738" cy="1064"/>
            </a:xfrm>
            <a:prstGeom prst="rect">
              <a:avLst/>
            </a:prstGeom>
            <a:solidFill>
              <a:srgbClr val="F2C5C3"/>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317" y="1912"/>
              <a:ext cx="12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4282B"/>
                  </a:solidFill>
                  <a:effectLst/>
                  <a:latin typeface="Arial" pitchFamily="34" charset="0"/>
                </a:rPr>
                <a:t>[1]: </a:t>
              </a:r>
              <a:r>
                <a:rPr kumimoji="0" lang="en-US" sz="2000" b="0" i="0" u="none" strike="noStrike" cap="none" normalizeH="0" baseline="0" dirty="0" err="1" smtClean="0">
                  <a:ln>
                    <a:noFill/>
                  </a:ln>
                  <a:solidFill>
                    <a:srgbClr val="24282B"/>
                  </a:solidFill>
                  <a:effectLst/>
                  <a:latin typeface="Arial" pitchFamily="34" charset="0"/>
                </a:rPr>
                <a:t>ld</a:t>
              </a:r>
              <a:r>
                <a:rPr kumimoji="0" lang="en-US" sz="2000" b="0" i="0" u="none" strike="noStrike" cap="none" normalizeH="0" baseline="0" dirty="0" smtClean="0">
                  <a:ln>
                    <a:noFill/>
                  </a:ln>
                  <a:solidFill>
                    <a:srgbClr val="24282B"/>
                  </a:solidFill>
                  <a:effectLst/>
                  <a:latin typeface="Arial" pitchFamily="34" charset="0"/>
                </a:rPr>
                <a:t>    r1, 10[r2]</a:t>
              </a:r>
              <a:endParaRPr kumimoji="0" lang="en-US" sz="2000" b="0" i="0" u="none" strike="noStrike" cap="none" normalizeH="0" baseline="0" dirty="0" smtClean="0">
                <a:ln>
                  <a:noFill/>
                </a:ln>
                <a:solidFill>
                  <a:schemeClr val="tx1"/>
                </a:solidFill>
                <a:effectLst/>
                <a:latin typeface="Arial" pitchFamily="34" charset="0"/>
              </a:endParaRPr>
            </a:p>
          </p:txBody>
        </p:sp>
        <p:sp>
          <p:nvSpPr>
            <p:cNvPr id="12" name="Oval 9"/>
            <p:cNvSpPr>
              <a:spLocks noChangeArrowheads="1"/>
            </p:cNvSpPr>
            <p:nvPr/>
          </p:nvSpPr>
          <p:spPr bwMode="auto">
            <a:xfrm>
              <a:off x="1834" y="1912"/>
              <a:ext cx="200" cy="200"/>
            </a:xfrm>
            <a:prstGeom prst="ellipse">
              <a:avLst/>
            </a:prstGeom>
            <a:noFill/>
            <a:ln w="11"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1986" y="2101"/>
              <a:ext cx="102" cy="125"/>
            </a:xfrm>
            <a:custGeom>
              <a:avLst/>
              <a:gdLst>
                <a:gd name="T0" fmla="*/ 0 w 19"/>
                <a:gd name="T1" fmla="*/ 0 h 22"/>
                <a:gd name="T2" fmla="*/ 19 w 19"/>
                <a:gd name="T3" fmla="*/ 22 h 22"/>
                <a:gd name="T4" fmla="*/ 0 w 19"/>
                <a:gd name="T5" fmla="*/ 0 h 22"/>
              </a:gdLst>
              <a:ahLst/>
              <a:cxnLst>
                <a:cxn ang="0">
                  <a:pos x="T0" y="T1"/>
                </a:cxn>
                <a:cxn ang="0">
                  <a:pos x="T2" y="T3"/>
                </a:cxn>
                <a:cxn ang="0">
                  <a:pos x="T4" y="T5"/>
                </a:cxn>
              </a:cxnLst>
              <a:rect l="0" t="0" r="r" b="b"/>
              <a:pathLst>
                <a:path w="19" h="22">
                  <a:moveTo>
                    <a:pt x="0" y="0"/>
                  </a:moveTo>
                  <a:lnTo>
                    <a:pt x="19" y="22"/>
                  </a:lnTo>
                  <a:lnTo>
                    <a:pt x="0" y="0"/>
                  </a:lnTo>
                  <a:close/>
                </a:path>
              </a:pathLst>
            </a:custGeom>
            <a:solidFill>
              <a:srgbClr val="3B2478"/>
            </a:solidFill>
            <a:ln w="11" cap="flat">
              <a:solidFill>
                <a:srgbClr val="3A27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2034" y="2160"/>
              <a:ext cx="59" cy="68"/>
            </a:xfrm>
            <a:custGeom>
              <a:avLst/>
              <a:gdLst>
                <a:gd name="T0" fmla="*/ 5 w 11"/>
                <a:gd name="T1" fmla="*/ 5 h 12"/>
                <a:gd name="T2" fmla="*/ 0 w 11"/>
                <a:gd name="T3" fmla="*/ 5 h 12"/>
                <a:gd name="T4" fmla="*/ 11 w 11"/>
                <a:gd name="T5" fmla="*/ 12 h 12"/>
                <a:gd name="T6" fmla="*/ 6 w 11"/>
                <a:gd name="T7" fmla="*/ 0 h 12"/>
                <a:gd name="T8" fmla="*/ 5 w 11"/>
                <a:gd name="T9" fmla="*/ 5 h 12"/>
              </a:gdLst>
              <a:ahLst/>
              <a:cxnLst>
                <a:cxn ang="0">
                  <a:pos x="T0" y="T1"/>
                </a:cxn>
                <a:cxn ang="0">
                  <a:pos x="T2" y="T3"/>
                </a:cxn>
                <a:cxn ang="0">
                  <a:pos x="T4" y="T5"/>
                </a:cxn>
                <a:cxn ang="0">
                  <a:pos x="T6" y="T7"/>
                </a:cxn>
                <a:cxn ang="0">
                  <a:pos x="T8" y="T9"/>
                </a:cxn>
              </a:cxnLst>
              <a:rect l="0" t="0" r="r" b="b"/>
              <a:pathLst>
                <a:path w="11" h="12">
                  <a:moveTo>
                    <a:pt x="5" y="5"/>
                  </a:moveTo>
                  <a:lnTo>
                    <a:pt x="0" y="5"/>
                  </a:lnTo>
                  <a:lnTo>
                    <a:pt x="11" y="12"/>
                  </a:lnTo>
                  <a:lnTo>
                    <a:pt x="6" y="0"/>
                  </a:lnTo>
                  <a:lnTo>
                    <a:pt x="5" y="5"/>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3440" y="1687"/>
              <a:ext cx="251"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3691" y="1687"/>
              <a:ext cx="251"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3942" y="1687"/>
              <a:ext cx="252"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4194" y="1687"/>
              <a:ext cx="251"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4445" y="1687"/>
              <a:ext cx="251"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691" y="1917"/>
              <a:ext cx="246" cy="225"/>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3942" y="1917"/>
              <a:ext cx="246" cy="225"/>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4188" y="1917"/>
              <a:ext cx="252" cy="225"/>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4440" y="1917"/>
              <a:ext cx="251" cy="225"/>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4691" y="1917"/>
              <a:ext cx="251" cy="225"/>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3937" y="2142"/>
              <a:ext cx="251"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4188" y="2142"/>
              <a:ext cx="252"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4440" y="2142"/>
              <a:ext cx="251"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4691" y="2142"/>
              <a:ext cx="251"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4942" y="2142"/>
              <a:ext cx="246"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Oval 27"/>
            <p:cNvSpPr>
              <a:spLocks noChangeArrowheads="1"/>
            </p:cNvSpPr>
            <p:nvPr/>
          </p:nvSpPr>
          <p:spPr bwMode="auto">
            <a:xfrm>
              <a:off x="3466" y="1725"/>
              <a:ext cx="193" cy="15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Oval 28"/>
            <p:cNvSpPr>
              <a:spLocks noChangeArrowheads="1"/>
            </p:cNvSpPr>
            <p:nvPr/>
          </p:nvSpPr>
          <p:spPr bwMode="auto">
            <a:xfrm>
              <a:off x="3466" y="1725"/>
              <a:ext cx="193" cy="15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64" name="Rectangle 29"/>
            <p:cNvSpPr>
              <a:spLocks noChangeArrowheads="1"/>
            </p:cNvSpPr>
            <p:nvPr/>
          </p:nvSpPr>
          <p:spPr bwMode="auto">
            <a:xfrm>
              <a:off x="3531" y="1756"/>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265" name="Oval 30"/>
            <p:cNvSpPr>
              <a:spLocks noChangeArrowheads="1"/>
            </p:cNvSpPr>
            <p:nvPr/>
          </p:nvSpPr>
          <p:spPr bwMode="auto">
            <a:xfrm>
              <a:off x="3723" y="1955"/>
              <a:ext cx="193" cy="15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67" name="Oval 31"/>
            <p:cNvSpPr>
              <a:spLocks noChangeArrowheads="1"/>
            </p:cNvSpPr>
            <p:nvPr/>
          </p:nvSpPr>
          <p:spPr bwMode="auto">
            <a:xfrm>
              <a:off x="3723" y="1955"/>
              <a:ext cx="193" cy="15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68" name="Rectangle 32"/>
            <p:cNvSpPr>
              <a:spLocks noChangeArrowheads="1"/>
            </p:cNvSpPr>
            <p:nvPr/>
          </p:nvSpPr>
          <p:spPr bwMode="auto">
            <a:xfrm>
              <a:off x="3787" y="1986"/>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269" name="Oval 33"/>
            <p:cNvSpPr>
              <a:spLocks noChangeArrowheads="1"/>
            </p:cNvSpPr>
            <p:nvPr/>
          </p:nvSpPr>
          <p:spPr bwMode="auto">
            <a:xfrm>
              <a:off x="3964" y="2185"/>
              <a:ext cx="187" cy="15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0" name="Oval 34"/>
            <p:cNvSpPr>
              <a:spLocks noChangeArrowheads="1"/>
            </p:cNvSpPr>
            <p:nvPr/>
          </p:nvSpPr>
          <p:spPr bwMode="auto">
            <a:xfrm>
              <a:off x="3964" y="2185"/>
              <a:ext cx="187" cy="15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71" name="Rectangle 35"/>
            <p:cNvSpPr>
              <a:spLocks noChangeArrowheads="1"/>
            </p:cNvSpPr>
            <p:nvPr/>
          </p:nvSpPr>
          <p:spPr bwMode="auto">
            <a:xfrm>
              <a:off x="4028" y="2211"/>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 pitchFamily="34"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11272" name="Rectangle 36"/>
            <p:cNvSpPr>
              <a:spLocks noChangeArrowheads="1"/>
            </p:cNvSpPr>
            <p:nvPr/>
          </p:nvSpPr>
          <p:spPr bwMode="auto">
            <a:xfrm>
              <a:off x="4194" y="2367"/>
              <a:ext cx="251"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3" name="Rectangle 37"/>
            <p:cNvSpPr>
              <a:spLocks noChangeArrowheads="1"/>
            </p:cNvSpPr>
            <p:nvPr/>
          </p:nvSpPr>
          <p:spPr bwMode="auto">
            <a:xfrm>
              <a:off x="4445" y="2367"/>
              <a:ext cx="251"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4" name="Rectangle 38"/>
            <p:cNvSpPr>
              <a:spLocks noChangeArrowheads="1"/>
            </p:cNvSpPr>
            <p:nvPr/>
          </p:nvSpPr>
          <p:spPr bwMode="auto">
            <a:xfrm>
              <a:off x="4696" y="2367"/>
              <a:ext cx="252"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5" name="Rectangle 39"/>
            <p:cNvSpPr>
              <a:spLocks noChangeArrowheads="1"/>
            </p:cNvSpPr>
            <p:nvPr/>
          </p:nvSpPr>
          <p:spPr bwMode="auto">
            <a:xfrm>
              <a:off x="4948" y="2367"/>
              <a:ext cx="251"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6" name="Rectangle 40"/>
            <p:cNvSpPr>
              <a:spLocks noChangeArrowheads="1"/>
            </p:cNvSpPr>
            <p:nvPr/>
          </p:nvSpPr>
          <p:spPr bwMode="auto">
            <a:xfrm>
              <a:off x="5199" y="2367"/>
              <a:ext cx="246"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7" name="Rectangle 41"/>
            <p:cNvSpPr>
              <a:spLocks noChangeArrowheads="1"/>
            </p:cNvSpPr>
            <p:nvPr/>
          </p:nvSpPr>
          <p:spPr bwMode="auto">
            <a:xfrm>
              <a:off x="4445" y="2591"/>
              <a:ext cx="246"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8" name="Rectangle 42"/>
            <p:cNvSpPr>
              <a:spLocks noChangeArrowheads="1"/>
            </p:cNvSpPr>
            <p:nvPr/>
          </p:nvSpPr>
          <p:spPr bwMode="auto">
            <a:xfrm>
              <a:off x="4696" y="2591"/>
              <a:ext cx="246"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79" name="Rectangle 43"/>
            <p:cNvSpPr>
              <a:spLocks noChangeArrowheads="1"/>
            </p:cNvSpPr>
            <p:nvPr/>
          </p:nvSpPr>
          <p:spPr bwMode="auto">
            <a:xfrm>
              <a:off x="4942" y="2591"/>
              <a:ext cx="252"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0" name="Rectangle 44"/>
            <p:cNvSpPr>
              <a:spLocks noChangeArrowheads="1"/>
            </p:cNvSpPr>
            <p:nvPr/>
          </p:nvSpPr>
          <p:spPr bwMode="auto">
            <a:xfrm>
              <a:off x="5194" y="2591"/>
              <a:ext cx="251"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1" name="Rectangle 45"/>
            <p:cNvSpPr>
              <a:spLocks noChangeArrowheads="1"/>
            </p:cNvSpPr>
            <p:nvPr/>
          </p:nvSpPr>
          <p:spPr bwMode="auto">
            <a:xfrm>
              <a:off x="5445" y="2591"/>
              <a:ext cx="251" cy="230"/>
            </a:xfrm>
            <a:prstGeom prst="rect">
              <a:avLst/>
            </a:prstGeom>
            <a:solidFill>
              <a:srgbClr val="67BE97"/>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82" name="Oval 46"/>
            <p:cNvSpPr>
              <a:spLocks noChangeArrowheads="1"/>
            </p:cNvSpPr>
            <p:nvPr/>
          </p:nvSpPr>
          <p:spPr bwMode="auto">
            <a:xfrm>
              <a:off x="4226" y="2404"/>
              <a:ext cx="192" cy="15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3" name="Oval 47"/>
            <p:cNvSpPr>
              <a:spLocks noChangeArrowheads="1"/>
            </p:cNvSpPr>
            <p:nvPr/>
          </p:nvSpPr>
          <p:spPr bwMode="auto">
            <a:xfrm>
              <a:off x="4226" y="2404"/>
              <a:ext cx="192" cy="15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4" name="Rectangle 48"/>
            <p:cNvSpPr>
              <a:spLocks noChangeArrowheads="1"/>
            </p:cNvSpPr>
            <p:nvPr/>
          </p:nvSpPr>
          <p:spPr bwMode="auto">
            <a:xfrm>
              <a:off x="4290" y="2436"/>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285" name="Oval 49"/>
            <p:cNvSpPr>
              <a:spLocks noChangeArrowheads="1"/>
            </p:cNvSpPr>
            <p:nvPr/>
          </p:nvSpPr>
          <p:spPr bwMode="auto">
            <a:xfrm>
              <a:off x="4466" y="2634"/>
              <a:ext cx="193" cy="15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6" name="Oval 50"/>
            <p:cNvSpPr>
              <a:spLocks noChangeArrowheads="1"/>
            </p:cNvSpPr>
            <p:nvPr/>
          </p:nvSpPr>
          <p:spPr bwMode="auto">
            <a:xfrm>
              <a:off x="4466" y="2634"/>
              <a:ext cx="193" cy="15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7" name="Rectangle 51"/>
            <p:cNvSpPr>
              <a:spLocks noChangeArrowheads="1"/>
            </p:cNvSpPr>
            <p:nvPr/>
          </p:nvSpPr>
          <p:spPr bwMode="auto">
            <a:xfrm>
              <a:off x="4531" y="2666"/>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1288" name="Oval 52"/>
            <p:cNvSpPr>
              <a:spLocks noChangeArrowheads="1"/>
            </p:cNvSpPr>
            <p:nvPr/>
          </p:nvSpPr>
          <p:spPr bwMode="auto">
            <a:xfrm>
              <a:off x="3739" y="1714"/>
              <a:ext cx="193" cy="15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9" name="Oval 53"/>
            <p:cNvSpPr>
              <a:spLocks noChangeArrowheads="1"/>
            </p:cNvSpPr>
            <p:nvPr/>
          </p:nvSpPr>
          <p:spPr bwMode="auto">
            <a:xfrm>
              <a:off x="3739" y="1714"/>
              <a:ext cx="193" cy="15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0" name="Rectangle 54"/>
            <p:cNvSpPr>
              <a:spLocks noChangeArrowheads="1"/>
            </p:cNvSpPr>
            <p:nvPr/>
          </p:nvSpPr>
          <p:spPr bwMode="auto">
            <a:xfrm>
              <a:off x="3803" y="1746"/>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1291" name="Oval 55"/>
            <p:cNvSpPr>
              <a:spLocks noChangeArrowheads="1"/>
            </p:cNvSpPr>
            <p:nvPr/>
          </p:nvSpPr>
          <p:spPr bwMode="auto">
            <a:xfrm>
              <a:off x="4215" y="2185"/>
              <a:ext cx="193" cy="15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92" name="Oval 56"/>
            <p:cNvSpPr>
              <a:spLocks noChangeArrowheads="1"/>
            </p:cNvSpPr>
            <p:nvPr/>
          </p:nvSpPr>
          <p:spPr bwMode="auto">
            <a:xfrm>
              <a:off x="4215" y="2185"/>
              <a:ext cx="193" cy="15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3" name="Rectangle 57"/>
            <p:cNvSpPr>
              <a:spLocks noChangeArrowheads="1"/>
            </p:cNvSpPr>
            <p:nvPr/>
          </p:nvSpPr>
          <p:spPr bwMode="auto">
            <a:xfrm>
              <a:off x="4279" y="2216"/>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1294" name="Oval 58"/>
            <p:cNvSpPr>
              <a:spLocks noChangeArrowheads="1"/>
            </p:cNvSpPr>
            <p:nvPr/>
          </p:nvSpPr>
          <p:spPr bwMode="auto">
            <a:xfrm>
              <a:off x="4466" y="2393"/>
              <a:ext cx="193" cy="15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95" name="Oval 59"/>
            <p:cNvSpPr>
              <a:spLocks noChangeArrowheads="1"/>
            </p:cNvSpPr>
            <p:nvPr/>
          </p:nvSpPr>
          <p:spPr bwMode="auto">
            <a:xfrm>
              <a:off x="4466" y="2393"/>
              <a:ext cx="193" cy="15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6" name="Rectangle 60"/>
            <p:cNvSpPr>
              <a:spLocks noChangeArrowheads="1"/>
            </p:cNvSpPr>
            <p:nvPr/>
          </p:nvSpPr>
          <p:spPr bwMode="auto">
            <a:xfrm>
              <a:off x="4531" y="2425"/>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1297" name="Oval 61"/>
            <p:cNvSpPr>
              <a:spLocks noChangeArrowheads="1"/>
            </p:cNvSpPr>
            <p:nvPr/>
          </p:nvSpPr>
          <p:spPr bwMode="auto">
            <a:xfrm>
              <a:off x="4728" y="2639"/>
              <a:ext cx="188" cy="156"/>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98" name="Oval 62"/>
            <p:cNvSpPr>
              <a:spLocks noChangeArrowheads="1"/>
            </p:cNvSpPr>
            <p:nvPr/>
          </p:nvSpPr>
          <p:spPr bwMode="auto">
            <a:xfrm>
              <a:off x="4728" y="2639"/>
              <a:ext cx="188" cy="156"/>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99" name="Rectangle 63"/>
            <p:cNvSpPr>
              <a:spLocks noChangeArrowheads="1"/>
            </p:cNvSpPr>
            <p:nvPr/>
          </p:nvSpPr>
          <p:spPr bwMode="auto">
            <a:xfrm>
              <a:off x="4793" y="2671"/>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1300" name="Oval 64"/>
            <p:cNvSpPr>
              <a:spLocks noChangeArrowheads="1"/>
            </p:cNvSpPr>
            <p:nvPr/>
          </p:nvSpPr>
          <p:spPr bwMode="auto">
            <a:xfrm>
              <a:off x="3429" y="1329"/>
              <a:ext cx="219" cy="18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1" name="Oval 65"/>
            <p:cNvSpPr>
              <a:spLocks noChangeArrowheads="1"/>
            </p:cNvSpPr>
            <p:nvPr/>
          </p:nvSpPr>
          <p:spPr bwMode="auto">
            <a:xfrm>
              <a:off x="3429" y="1329"/>
              <a:ext cx="219" cy="18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02" name="Rectangle 66"/>
            <p:cNvSpPr>
              <a:spLocks noChangeArrowheads="1"/>
            </p:cNvSpPr>
            <p:nvPr/>
          </p:nvSpPr>
          <p:spPr bwMode="auto">
            <a:xfrm>
              <a:off x="3485" y="1371"/>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 pitchFamily="34" charset="0"/>
                </a:rPr>
                <a:t>1</a:t>
              </a:r>
              <a:endParaRPr kumimoji="0" lang="en-US" sz="1800" b="0" i="0" u="none" strike="noStrike" cap="none" normalizeH="0" baseline="0" dirty="0" smtClean="0">
                <a:ln>
                  <a:noFill/>
                </a:ln>
                <a:solidFill>
                  <a:schemeClr val="tx1"/>
                </a:solidFill>
                <a:effectLst/>
                <a:latin typeface="Arial" pitchFamily="34" charset="0"/>
              </a:endParaRPr>
            </a:p>
          </p:txBody>
        </p:sp>
        <p:sp>
          <p:nvSpPr>
            <p:cNvPr id="11303" name="Oval 67"/>
            <p:cNvSpPr>
              <a:spLocks noChangeArrowheads="1"/>
            </p:cNvSpPr>
            <p:nvPr/>
          </p:nvSpPr>
          <p:spPr bwMode="auto">
            <a:xfrm>
              <a:off x="3691" y="1329"/>
              <a:ext cx="219" cy="18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4" name="Oval 68"/>
            <p:cNvSpPr>
              <a:spLocks noChangeArrowheads="1"/>
            </p:cNvSpPr>
            <p:nvPr/>
          </p:nvSpPr>
          <p:spPr bwMode="auto">
            <a:xfrm>
              <a:off x="3691" y="1329"/>
              <a:ext cx="219" cy="18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05" name="Rectangle 69"/>
            <p:cNvSpPr>
              <a:spLocks noChangeArrowheads="1"/>
            </p:cNvSpPr>
            <p:nvPr/>
          </p:nvSpPr>
          <p:spPr bwMode="auto">
            <a:xfrm>
              <a:off x="3768" y="1371"/>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1306" name="Oval 70"/>
            <p:cNvSpPr>
              <a:spLocks noChangeArrowheads="1"/>
            </p:cNvSpPr>
            <p:nvPr/>
          </p:nvSpPr>
          <p:spPr bwMode="auto">
            <a:xfrm>
              <a:off x="3948" y="1329"/>
              <a:ext cx="219" cy="18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7" name="Oval 71"/>
            <p:cNvSpPr>
              <a:spLocks noChangeArrowheads="1"/>
            </p:cNvSpPr>
            <p:nvPr/>
          </p:nvSpPr>
          <p:spPr bwMode="auto">
            <a:xfrm>
              <a:off x="3948" y="1329"/>
              <a:ext cx="219" cy="18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08" name="Rectangle 72"/>
            <p:cNvSpPr>
              <a:spLocks noChangeArrowheads="1"/>
            </p:cNvSpPr>
            <p:nvPr/>
          </p:nvSpPr>
          <p:spPr bwMode="auto">
            <a:xfrm>
              <a:off x="4020" y="1371"/>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11309" name="Oval 73"/>
            <p:cNvSpPr>
              <a:spLocks noChangeArrowheads="1"/>
            </p:cNvSpPr>
            <p:nvPr/>
          </p:nvSpPr>
          <p:spPr bwMode="auto">
            <a:xfrm>
              <a:off x="4199" y="1324"/>
              <a:ext cx="225" cy="18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0" name="Oval 74"/>
            <p:cNvSpPr>
              <a:spLocks noChangeArrowheads="1"/>
            </p:cNvSpPr>
            <p:nvPr/>
          </p:nvSpPr>
          <p:spPr bwMode="auto">
            <a:xfrm>
              <a:off x="4199" y="1324"/>
              <a:ext cx="225" cy="18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11" name="Rectangle 75"/>
            <p:cNvSpPr>
              <a:spLocks noChangeArrowheads="1"/>
            </p:cNvSpPr>
            <p:nvPr/>
          </p:nvSpPr>
          <p:spPr bwMode="auto">
            <a:xfrm>
              <a:off x="4276" y="1366"/>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11312" name="Oval 76"/>
            <p:cNvSpPr>
              <a:spLocks noChangeArrowheads="1"/>
            </p:cNvSpPr>
            <p:nvPr/>
          </p:nvSpPr>
          <p:spPr bwMode="auto">
            <a:xfrm>
              <a:off x="4466" y="1324"/>
              <a:ext cx="220" cy="18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3" name="Oval 77"/>
            <p:cNvSpPr>
              <a:spLocks noChangeArrowheads="1"/>
            </p:cNvSpPr>
            <p:nvPr/>
          </p:nvSpPr>
          <p:spPr bwMode="auto">
            <a:xfrm>
              <a:off x="4466" y="1324"/>
              <a:ext cx="220" cy="18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14" name="Rectangle 78"/>
            <p:cNvSpPr>
              <a:spLocks noChangeArrowheads="1"/>
            </p:cNvSpPr>
            <p:nvPr/>
          </p:nvSpPr>
          <p:spPr bwMode="auto">
            <a:xfrm>
              <a:off x="4544" y="1366"/>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11315" name="Oval 79"/>
            <p:cNvSpPr>
              <a:spLocks noChangeArrowheads="1"/>
            </p:cNvSpPr>
            <p:nvPr/>
          </p:nvSpPr>
          <p:spPr bwMode="auto">
            <a:xfrm>
              <a:off x="4718" y="1324"/>
              <a:ext cx="224" cy="18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6" name="Oval 80"/>
            <p:cNvSpPr>
              <a:spLocks noChangeArrowheads="1"/>
            </p:cNvSpPr>
            <p:nvPr/>
          </p:nvSpPr>
          <p:spPr bwMode="auto">
            <a:xfrm>
              <a:off x="4718" y="1324"/>
              <a:ext cx="224" cy="18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17" name="Rectangle 81"/>
            <p:cNvSpPr>
              <a:spLocks noChangeArrowheads="1"/>
            </p:cNvSpPr>
            <p:nvPr/>
          </p:nvSpPr>
          <p:spPr bwMode="auto">
            <a:xfrm>
              <a:off x="4795" y="1366"/>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11318" name="Oval 82"/>
            <p:cNvSpPr>
              <a:spLocks noChangeArrowheads="1"/>
            </p:cNvSpPr>
            <p:nvPr/>
          </p:nvSpPr>
          <p:spPr bwMode="auto">
            <a:xfrm>
              <a:off x="4980" y="1324"/>
              <a:ext cx="224" cy="18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9" name="Oval 83"/>
            <p:cNvSpPr>
              <a:spLocks noChangeArrowheads="1"/>
            </p:cNvSpPr>
            <p:nvPr/>
          </p:nvSpPr>
          <p:spPr bwMode="auto">
            <a:xfrm>
              <a:off x="4980" y="1324"/>
              <a:ext cx="224" cy="18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20" name="Rectangle 84"/>
            <p:cNvSpPr>
              <a:spLocks noChangeArrowheads="1"/>
            </p:cNvSpPr>
            <p:nvPr/>
          </p:nvSpPr>
          <p:spPr bwMode="auto">
            <a:xfrm>
              <a:off x="5057" y="1366"/>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11321" name="Oval 85"/>
            <p:cNvSpPr>
              <a:spLocks noChangeArrowheads="1"/>
            </p:cNvSpPr>
            <p:nvPr/>
          </p:nvSpPr>
          <p:spPr bwMode="auto">
            <a:xfrm>
              <a:off x="5247" y="1324"/>
              <a:ext cx="219" cy="18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22" name="Oval 86"/>
            <p:cNvSpPr>
              <a:spLocks noChangeArrowheads="1"/>
            </p:cNvSpPr>
            <p:nvPr/>
          </p:nvSpPr>
          <p:spPr bwMode="auto">
            <a:xfrm>
              <a:off x="5247" y="1324"/>
              <a:ext cx="219" cy="18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23" name="Rectangle 87"/>
            <p:cNvSpPr>
              <a:spLocks noChangeArrowheads="1"/>
            </p:cNvSpPr>
            <p:nvPr/>
          </p:nvSpPr>
          <p:spPr bwMode="auto">
            <a:xfrm>
              <a:off x="5319" y="1366"/>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11324" name="Oval 88"/>
            <p:cNvSpPr>
              <a:spLocks noChangeArrowheads="1"/>
            </p:cNvSpPr>
            <p:nvPr/>
          </p:nvSpPr>
          <p:spPr bwMode="auto">
            <a:xfrm>
              <a:off x="5499" y="1324"/>
              <a:ext cx="224" cy="187"/>
            </a:xfrm>
            <a:prstGeom prst="ellipse">
              <a:avLst/>
            </a:prstGeom>
            <a:solidFill>
              <a:srgbClr val="58B8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25" name="Oval 89"/>
            <p:cNvSpPr>
              <a:spLocks noChangeArrowheads="1"/>
            </p:cNvSpPr>
            <p:nvPr/>
          </p:nvSpPr>
          <p:spPr bwMode="auto">
            <a:xfrm>
              <a:off x="5499" y="1324"/>
              <a:ext cx="224" cy="187"/>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26" name="Rectangle 90"/>
            <p:cNvSpPr>
              <a:spLocks noChangeArrowheads="1"/>
            </p:cNvSpPr>
            <p:nvPr/>
          </p:nvSpPr>
          <p:spPr bwMode="auto">
            <a:xfrm>
              <a:off x="5576" y="1366"/>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9</a:t>
              </a:r>
              <a:endParaRPr kumimoji="0" lang="en-US" sz="1800" b="0" i="0" u="none" strike="noStrike" cap="none" normalizeH="0" baseline="0" smtClean="0">
                <a:ln>
                  <a:noFill/>
                </a:ln>
                <a:solidFill>
                  <a:schemeClr val="tx1"/>
                </a:solidFill>
                <a:effectLst/>
                <a:latin typeface="Arial" pitchFamily="34" charset="0"/>
              </a:endParaRPr>
            </a:p>
          </p:txBody>
        </p:sp>
        <p:sp>
          <p:nvSpPr>
            <p:cNvPr id="11327" name="Freeform 91"/>
            <p:cNvSpPr>
              <a:spLocks/>
            </p:cNvSpPr>
            <p:nvPr/>
          </p:nvSpPr>
          <p:spPr bwMode="auto">
            <a:xfrm>
              <a:off x="3429" y="1120"/>
              <a:ext cx="2171" cy="145"/>
            </a:xfrm>
            <a:custGeom>
              <a:avLst/>
              <a:gdLst>
                <a:gd name="T0" fmla="*/ 0 w 406"/>
                <a:gd name="T1" fmla="*/ 24 h 27"/>
                <a:gd name="T2" fmla="*/ 18 w 406"/>
                <a:gd name="T3" fmla="*/ 14 h 27"/>
                <a:gd name="T4" fmla="*/ 176 w 406"/>
                <a:gd name="T5" fmla="*/ 14 h 27"/>
                <a:gd name="T6" fmla="*/ 200 w 406"/>
                <a:gd name="T7" fmla="*/ 0 h 27"/>
                <a:gd name="T8" fmla="*/ 219 w 406"/>
                <a:gd name="T9" fmla="*/ 15 h 27"/>
                <a:gd name="T10" fmla="*/ 392 w 406"/>
                <a:gd name="T11" fmla="*/ 15 h 27"/>
                <a:gd name="T12" fmla="*/ 406 w 40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406" h="27">
                  <a:moveTo>
                    <a:pt x="0" y="24"/>
                  </a:moveTo>
                  <a:lnTo>
                    <a:pt x="18" y="14"/>
                  </a:lnTo>
                  <a:lnTo>
                    <a:pt x="176" y="14"/>
                  </a:lnTo>
                  <a:lnTo>
                    <a:pt x="200" y="0"/>
                  </a:lnTo>
                  <a:lnTo>
                    <a:pt x="219" y="15"/>
                  </a:lnTo>
                  <a:lnTo>
                    <a:pt x="392" y="15"/>
                  </a:lnTo>
                  <a:lnTo>
                    <a:pt x="406" y="27"/>
                  </a:ln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28" name="Rectangle 92"/>
            <p:cNvSpPr>
              <a:spLocks noChangeArrowheads="1"/>
            </p:cNvSpPr>
            <p:nvPr/>
          </p:nvSpPr>
          <p:spPr bwMode="auto">
            <a:xfrm>
              <a:off x="3932" y="944"/>
              <a:ext cx="76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 pitchFamily="34" charset="0"/>
                </a:rPr>
                <a:t>Clock cycles</a:t>
              </a:r>
              <a:endParaRPr kumimoji="0" lang="en-US" sz="1800" b="0" i="0" u="none" strike="noStrike" cap="none" normalizeH="0" baseline="0" smtClean="0">
                <a:ln>
                  <a:noFill/>
                </a:ln>
                <a:solidFill>
                  <a:schemeClr val="tx1"/>
                </a:solidFill>
                <a:effectLst/>
                <a:latin typeface="Arial" pitchFamily="34" charset="0"/>
              </a:endParaRPr>
            </a:p>
          </p:txBody>
        </p:sp>
        <p:sp>
          <p:nvSpPr>
            <p:cNvPr id="11329" name="Oval 93"/>
            <p:cNvSpPr>
              <a:spLocks noChangeArrowheads="1"/>
            </p:cNvSpPr>
            <p:nvPr/>
          </p:nvSpPr>
          <p:spPr bwMode="auto">
            <a:xfrm>
              <a:off x="3985" y="1960"/>
              <a:ext cx="193" cy="155"/>
            </a:xfrm>
            <a:prstGeom prst="ellipse">
              <a:avLst/>
            </a:prstGeom>
            <a:solidFill>
              <a:srgbClr val="F19C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0" name="Oval 94"/>
            <p:cNvSpPr>
              <a:spLocks noChangeArrowheads="1"/>
            </p:cNvSpPr>
            <p:nvPr/>
          </p:nvSpPr>
          <p:spPr bwMode="auto">
            <a:xfrm>
              <a:off x="3985" y="1960"/>
              <a:ext cx="193" cy="155"/>
            </a:xfrm>
            <a:prstGeom prst="ellipse">
              <a:avLst/>
            </a:pr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31" name="Rectangle 95"/>
            <p:cNvSpPr>
              <a:spLocks noChangeArrowheads="1"/>
            </p:cNvSpPr>
            <p:nvPr/>
          </p:nvSpPr>
          <p:spPr bwMode="auto">
            <a:xfrm>
              <a:off x="4049" y="1992"/>
              <a:ext cx="9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11332" name="Freeform 96"/>
            <p:cNvSpPr>
              <a:spLocks/>
            </p:cNvSpPr>
            <p:nvPr/>
          </p:nvSpPr>
          <p:spPr bwMode="auto">
            <a:xfrm>
              <a:off x="3055" y="1703"/>
              <a:ext cx="304" cy="209"/>
            </a:xfrm>
            <a:custGeom>
              <a:avLst/>
              <a:gdLst>
                <a:gd name="T0" fmla="*/ 19 w 57"/>
                <a:gd name="T1" fmla="*/ 0 h 39"/>
                <a:gd name="T2" fmla="*/ 37 w 57"/>
                <a:gd name="T3" fmla="*/ 0 h 39"/>
                <a:gd name="T4" fmla="*/ 57 w 57"/>
                <a:gd name="T5" fmla="*/ 20 h 39"/>
                <a:gd name="T6" fmla="*/ 37 w 57"/>
                <a:gd name="T7" fmla="*/ 39 h 39"/>
                <a:gd name="T8" fmla="*/ 19 w 57"/>
                <a:gd name="T9" fmla="*/ 39 h 39"/>
                <a:gd name="T10" fmla="*/ 0 w 57"/>
                <a:gd name="T11" fmla="*/ 20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20"/>
                  </a:cubicBezTo>
                  <a:cubicBezTo>
                    <a:pt x="57" y="31"/>
                    <a:pt x="48" y="39"/>
                    <a:pt x="37" y="39"/>
                  </a:cubicBezTo>
                  <a:lnTo>
                    <a:pt x="19" y="39"/>
                  </a:lnTo>
                  <a:cubicBezTo>
                    <a:pt x="9" y="39"/>
                    <a:pt x="0" y="31"/>
                    <a:pt x="0" y="20"/>
                  </a:cubicBezTo>
                  <a:cubicBezTo>
                    <a:pt x="0" y="9"/>
                    <a:pt x="9" y="0"/>
                    <a:pt x="19" y="0"/>
                  </a:cubicBezTo>
                  <a:close/>
                </a:path>
              </a:pathLst>
            </a:custGeom>
            <a:solidFill>
              <a:srgbClr val="6FBED0"/>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33" name="Rectangle 97"/>
            <p:cNvSpPr>
              <a:spLocks noChangeArrowheads="1"/>
            </p:cNvSpPr>
            <p:nvPr/>
          </p:nvSpPr>
          <p:spPr bwMode="auto">
            <a:xfrm>
              <a:off x="3183" y="1747"/>
              <a:ext cx="12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IF</a:t>
              </a:r>
              <a:endParaRPr kumimoji="0" lang="en-US" sz="1800" b="0" i="0" u="none" strike="noStrike" cap="none" normalizeH="0" baseline="0" smtClean="0">
                <a:ln>
                  <a:noFill/>
                </a:ln>
                <a:solidFill>
                  <a:schemeClr val="tx1"/>
                </a:solidFill>
                <a:effectLst/>
                <a:latin typeface="Arial" pitchFamily="34" charset="0"/>
              </a:endParaRPr>
            </a:p>
          </p:txBody>
        </p:sp>
        <p:sp>
          <p:nvSpPr>
            <p:cNvPr id="11334" name="Freeform 98"/>
            <p:cNvSpPr>
              <a:spLocks/>
            </p:cNvSpPr>
            <p:nvPr/>
          </p:nvSpPr>
          <p:spPr bwMode="auto">
            <a:xfrm>
              <a:off x="3049" y="1944"/>
              <a:ext cx="305" cy="209"/>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9" y="39"/>
                    <a:pt x="0" y="30"/>
                    <a:pt x="0" y="19"/>
                  </a:cubicBezTo>
                  <a:cubicBezTo>
                    <a:pt x="0" y="8"/>
                    <a:pt x="9" y="0"/>
                    <a:pt x="19" y="0"/>
                  </a:cubicBezTo>
                  <a:close/>
                </a:path>
              </a:pathLst>
            </a:custGeom>
            <a:solidFill>
              <a:srgbClr val="6FBED0"/>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35" name="Rectangle 99"/>
            <p:cNvSpPr>
              <a:spLocks noChangeArrowheads="1"/>
            </p:cNvSpPr>
            <p:nvPr/>
          </p:nvSpPr>
          <p:spPr bwMode="auto">
            <a:xfrm>
              <a:off x="3151" y="1988"/>
              <a:ext cx="176"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11336" name="Freeform 100"/>
            <p:cNvSpPr>
              <a:spLocks/>
            </p:cNvSpPr>
            <p:nvPr/>
          </p:nvSpPr>
          <p:spPr bwMode="auto">
            <a:xfrm>
              <a:off x="3055" y="2185"/>
              <a:ext cx="304" cy="208"/>
            </a:xfrm>
            <a:custGeom>
              <a:avLst/>
              <a:gdLst>
                <a:gd name="T0" fmla="*/ 19 w 57"/>
                <a:gd name="T1" fmla="*/ 0 h 39"/>
                <a:gd name="T2" fmla="*/ 37 w 57"/>
                <a:gd name="T3" fmla="*/ 0 h 39"/>
                <a:gd name="T4" fmla="*/ 57 w 57"/>
                <a:gd name="T5" fmla="*/ 20 h 39"/>
                <a:gd name="T6" fmla="*/ 37 w 57"/>
                <a:gd name="T7" fmla="*/ 39 h 39"/>
                <a:gd name="T8" fmla="*/ 19 w 57"/>
                <a:gd name="T9" fmla="*/ 39 h 39"/>
                <a:gd name="T10" fmla="*/ 0 w 57"/>
                <a:gd name="T11" fmla="*/ 20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20"/>
                  </a:cubicBezTo>
                  <a:cubicBezTo>
                    <a:pt x="57" y="30"/>
                    <a:pt x="48" y="39"/>
                    <a:pt x="37" y="39"/>
                  </a:cubicBezTo>
                  <a:lnTo>
                    <a:pt x="19" y="39"/>
                  </a:lnTo>
                  <a:cubicBezTo>
                    <a:pt x="8" y="39"/>
                    <a:pt x="0" y="30"/>
                    <a:pt x="0" y="20"/>
                  </a:cubicBezTo>
                  <a:cubicBezTo>
                    <a:pt x="0" y="9"/>
                    <a:pt x="8" y="0"/>
                    <a:pt x="19" y="0"/>
                  </a:cubicBezTo>
                  <a:close/>
                </a:path>
              </a:pathLst>
            </a:custGeom>
            <a:solidFill>
              <a:srgbClr val="6FBED0"/>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37" name="Rectangle 101"/>
            <p:cNvSpPr>
              <a:spLocks noChangeArrowheads="1"/>
            </p:cNvSpPr>
            <p:nvPr/>
          </p:nvSpPr>
          <p:spPr bwMode="auto">
            <a:xfrm>
              <a:off x="3151" y="2228"/>
              <a:ext cx="17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EX</a:t>
              </a:r>
              <a:endParaRPr kumimoji="0" lang="en-US" sz="1800" b="0" i="0" u="none" strike="noStrike" cap="none" normalizeH="0" baseline="0" smtClean="0">
                <a:ln>
                  <a:noFill/>
                </a:ln>
                <a:solidFill>
                  <a:schemeClr val="tx1"/>
                </a:solidFill>
                <a:effectLst/>
                <a:latin typeface="Arial" pitchFamily="34" charset="0"/>
              </a:endParaRPr>
            </a:p>
          </p:txBody>
        </p:sp>
        <p:sp>
          <p:nvSpPr>
            <p:cNvPr id="11338" name="Freeform 102"/>
            <p:cNvSpPr>
              <a:spLocks/>
            </p:cNvSpPr>
            <p:nvPr/>
          </p:nvSpPr>
          <p:spPr bwMode="auto">
            <a:xfrm>
              <a:off x="3055" y="2415"/>
              <a:ext cx="304" cy="208"/>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9"/>
                    <a:pt x="57" y="19"/>
                  </a:cubicBezTo>
                  <a:cubicBezTo>
                    <a:pt x="57" y="30"/>
                    <a:pt x="48" y="39"/>
                    <a:pt x="37" y="39"/>
                  </a:cubicBezTo>
                  <a:lnTo>
                    <a:pt x="19" y="39"/>
                  </a:lnTo>
                  <a:cubicBezTo>
                    <a:pt x="8" y="39"/>
                    <a:pt x="0" y="30"/>
                    <a:pt x="0" y="19"/>
                  </a:cubicBezTo>
                  <a:cubicBezTo>
                    <a:pt x="0" y="9"/>
                    <a:pt x="8" y="0"/>
                    <a:pt x="19" y="0"/>
                  </a:cubicBezTo>
                  <a:close/>
                </a:path>
              </a:pathLst>
            </a:custGeom>
            <a:solidFill>
              <a:srgbClr val="6FBED0"/>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39" name="Rectangle 103"/>
            <p:cNvSpPr>
              <a:spLocks noChangeArrowheads="1"/>
            </p:cNvSpPr>
            <p:nvPr/>
          </p:nvSpPr>
          <p:spPr bwMode="auto">
            <a:xfrm>
              <a:off x="3140" y="2458"/>
              <a:ext cx="18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 pitchFamily="34" charset="0"/>
                </a:rPr>
                <a:t>MA</a:t>
              </a:r>
              <a:endParaRPr kumimoji="0" lang="en-US" sz="1800" b="0" i="0" u="none" strike="noStrike" cap="none" normalizeH="0" baseline="0" smtClean="0">
                <a:ln>
                  <a:noFill/>
                </a:ln>
                <a:solidFill>
                  <a:schemeClr val="tx1"/>
                </a:solidFill>
                <a:effectLst/>
                <a:latin typeface="Arial" pitchFamily="34" charset="0"/>
              </a:endParaRPr>
            </a:p>
          </p:txBody>
        </p:sp>
        <p:sp>
          <p:nvSpPr>
            <p:cNvPr id="11340" name="Freeform 104"/>
            <p:cNvSpPr>
              <a:spLocks/>
            </p:cNvSpPr>
            <p:nvPr/>
          </p:nvSpPr>
          <p:spPr bwMode="auto">
            <a:xfrm>
              <a:off x="3060" y="2645"/>
              <a:ext cx="305" cy="208"/>
            </a:xfrm>
            <a:custGeom>
              <a:avLst/>
              <a:gdLst>
                <a:gd name="T0" fmla="*/ 19 w 57"/>
                <a:gd name="T1" fmla="*/ 0 h 39"/>
                <a:gd name="T2" fmla="*/ 37 w 57"/>
                <a:gd name="T3" fmla="*/ 0 h 39"/>
                <a:gd name="T4" fmla="*/ 57 w 57"/>
                <a:gd name="T5" fmla="*/ 19 h 39"/>
                <a:gd name="T6" fmla="*/ 37 w 57"/>
                <a:gd name="T7" fmla="*/ 39 h 39"/>
                <a:gd name="T8" fmla="*/ 19 w 57"/>
                <a:gd name="T9" fmla="*/ 39 h 39"/>
                <a:gd name="T10" fmla="*/ 0 w 57"/>
                <a:gd name="T11" fmla="*/ 19 h 39"/>
                <a:gd name="T12" fmla="*/ 19 w 57"/>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57" h="39">
                  <a:moveTo>
                    <a:pt x="19" y="0"/>
                  </a:moveTo>
                  <a:lnTo>
                    <a:pt x="37" y="0"/>
                  </a:lnTo>
                  <a:cubicBezTo>
                    <a:pt x="48" y="0"/>
                    <a:pt x="57" y="8"/>
                    <a:pt x="57" y="19"/>
                  </a:cubicBezTo>
                  <a:cubicBezTo>
                    <a:pt x="57" y="30"/>
                    <a:pt x="48" y="39"/>
                    <a:pt x="37" y="39"/>
                  </a:cubicBezTo>
                  <a:lnTo>
                    <a:pt x="19" y="39"/>
                  </a:lnTo>
                  <a:cubicBezTo>
                    <a:pt x="8" y="39"/>
                    <a:pt x="0" y="30"/>
                    <a:pt x="0" y="19"/>
                  </a:cubicBezTo>
                  <a:cubicBezTo>
                    <a:pt x="0" y="8"/>
                    <a:pt x="8" y="0"/>
                    <a:pt x="19" y="0"/>
                  </a:cubicBezTo>
                  <a:close/>
                </a:path>
              </a:pathLst>
            </a:custGeom>
            <a:solidFill>
              <a:srgbClr val="6FBED0"/>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41" name="Rectangle 105"/>
            <p:cNvSpPr>
              <a:spLocks noChangeArrowheads="1"/>
            </p:cNvSpPr>
            <p:nvPr/>
          </p:nvSpPr>
          <p:spPr bwMode="auto">
            <a:xfrm>
              <a:off x="3135" y="2672"/>
              <a:ext cx="20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 pitchFamily="34" charset="0"/>
                </a:rPr>
                <a:t>RW</a:t>
              </a:r>
              <a:endParaRPr kumimoji="0" lang="en-US" sz="1800" b="0" i="0" u="none" strike="noStrike" cap="none" normalizeH="0" baseline="0" dirty="0" smtClean="0">
                <a:ln>
                  <a:noFill/>
                </a:ln>
                <a:solidFill>
                  <a:schemeClr val="tx1"/>
                </a:solidFill>
                <a:effectLst/>
                <a:latin typeface="Arial" pitchFamily="34" charset="0"/>
              </a:endParaRPr>
            </a:p>
          </p:txBody>
        </p:sp>
        <p:sp>
          <p:nvSpPr>
            <p:cNvPr id="11342" name="Rectangle 106"/>
            <p:cNvSpPr>
              <a:spLocks noChangeArrowheads="1"/>
            </p:cNvSpPr>
            <p:nvPr/>
          </p:nvSpPr>
          <p:spPr bwMode="auto">
            <a:xfrm>
              <a:off x="1317" y="2224"/>
              <a:ext cx="1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4282B"/>
                  </a:solidFill>
                  <a:effectLst/>
                  <a:latin typeface="Arial" pitchFamily="34" charset="0"/>
                </a:rPr>
                <a:t>[2]: sub r4, r1, r2</a:t>
              </a:r>
              <a:endParaRPr kumimoji="0" lang="en-US" sz="2000" b="0" i="0" u="none" strike="noStrike" cap="none" normalizeH="0" baseline="0" dirty="0" smtClean="0">
                <a:ln>
                  <a:noFill/>
                </a:ln>
                <a:solidFill>
                  <a:schemeClr val="tx1"/>
                </a:solidFill>
                <a:effectLst/>
                <a:latin typeface="Arial" pitchFamily="34" charset="0"/>
              </a:endParaRPr>
            </a:p>
          </p:txBody>
        </p:sp>
        <p:sp>
          <p:nvSpPr>
            <p:cNvPr id="11343" name="Line 107"/>
            <p:cNvSpPr>
              <a:spLocks noChangeShapeType="1"/>
            </p:cNvSpPr>
            <p:nvPr/>
          </p:nvSpPr>
          <p:spPr bwMode="auto">
            <a:xfrm flipH="1" flipV="1">
              <a:off x="4359" y="2254"/>
              <a:ext cx="150" cy="455"/>
            </a:xfrm>
            <a:prstGeom prst="line">
              <a:avLst/>
            </a:prstGeom>
            <a:noFill/>
            <a:ln w="11" cap="flat">
              <a:solidFill>
                <a:srgbClr val="E542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4" name="Freeform 108"/>
            <p:cNvSpPr>
              <a:spLocks/>
            </p:cNvSpPr>
            <p:nvPr/>
          </p:nvSpPr>
          <p:spPr bwMode="auto">
            <a:xfrm>
              <a:off x="4359" y="2244"/>
              <a:ext cx="54" cy="101"/>
            </a:xfrm>
            <a:custGeom>
              <a:avLst/>
              <a:gdLst>
                <a:gd name="T0" fmla="*/ 4 w 10"/>
                <a:gd name="T1" fmla="*/ 12 h 19"/>
                <a:gd name="T2" fmla="*/ 10 w 10"/>
                <a:gd name="T3" fmla="*/ 16 h 19"/>
                <a:gd name="T4" fmla="*/ 0 w 10"/>
                <a:gd name="T5" fmla="*/ 0 h 19"/>
                <a:gd name="T6" fmla="*/ 0 w 10"/>
                <a:gd name="T7" fmla="*/ 19 h 19"/>
                <a:gd name="T8" fmla="*/ 4 w 10"/>
                <a:gd name="T9" fmla="*/ 12 h 19"/>
              </a:gdLst>
              <a:ahLst/>
              <a:cxnLst>
                <a:cxn ang="0">
                  <a:pos x="T0" y="T1"/>
                </a:cxn>
                <a:cxn ang="0">
                  <a:pos x="T2" y="T3"/>
                </a:cxn>
                <a:cxn ang="0">
                  <a:pos x="T4" y="T5"/>
                </a:cxn>
                <a:cxn ang="0">
                  <a:pos x="T6" y="T7"/>
                </a:cxn>
                <a:cxn ang="0">
                  <a:pos x="T8" y="T9"/>
                </a:cxn>
              </a:cxnLst>
              <a:rect l="0" t="0" r="r" b="b"/>
              <a:pathLst>
                <a:path w="10" h="19">
                  <a:moveTo>
                    <a:pt x="4" y="12"/>
                  </a:moveTo>
                  <a:lnTo>
                    <a:pt x="10" y="16"/>
                  </a:lnTo>
                  <a:lnTo>
                    <a:pt x="0" y="0"/>
                  </a:lnTo>
                  <a:lnTo>
                    <a:pt x="0" y="19"/>
                  </a:lnTo>
                  <a:lnTo>
                    <a:pt x="4" y="12"/>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13" name="Oval 9"/>
          <p:cNvSpPr>
            <a:spLocks noChangeArrowheads="1"/>
          </p:cNvSpPr>
          <p:nvPr/>
        </p:nvSpPr>
        <p:spPr bwMode="auto">
          <a:xfrm>
            <a:off x="3280410" y="3522029"/>
            <a:ext cx="317500" cy="317500"/>
          </a:xfrm>
          <a:prstGeom prst="ellipse">
            <a:avLst/>
          </a:prstGeom>
          <a:noFill/>
          <a:ln w="11" cap="flat">
            <a:solidFill>
              <a:srgbClr val="E542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176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Implementation</a:t>
            </a:r>
            <a:r>
              <a:rPr lang="fr-FR" dirty="0">
                <a:solidFill>
                  <a:schemeClr val="tx1"/>
                </a:solidFill>
              </a:rPr>
              <a:t> of </a:t>
            </a:r>
            <a:r>
              <a:rPr lang="fr-FR" dirty="0" err="1">
                <a:solidFill>
                  <a:schemeClr val="tx1"/>
                </a:solidFill>
              </a:rPr>
              <a:t>Forwarding</a:t>
            </a:r>
            <a:endParaRPr lang="fr-FR" dirty="0">
              <a:solidFill>
                <a:schemeClr val="tx1"/>
              </a:solidFill>
            </a:endParaRPr>
          </a:p>
        </p:txBody>
      </p:sp>
      <p:sp>
        <p:nvSpPr>
          <p:cNvPr id="3" name="Text Placeholder 2"/>
          <p:cNvSpPr txBox="1">
            <a:spLocks noGrp="1"/>
          </p:cNvSpPr>
          <p:nvPr>
            <p:ph type="body" idx="4294967295"/>
          </p:nvPr>
        </p:nvSpPr>
        <p:spPr>
          <a:xfrm>
            <a:off x="533400" y="1676400"/>
            <a:ext cx="7950200" cy="4191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At every stage there is a </a:t>
            </a:r>
            <a:r>
              <a:rPr lang="en-US" sz="3600" dirty="0">
                <a:solidFill>
                  <a:srgbClr val="800000"/>
                </a:solidFill>
                <a:latin typeface="Calibri" panose="020F0502020204030204" pitchFamily="34" charset="0"/>
              </a:rPr>
              <a:t>choice</a:t>
            </a:r>
            <a:r>
              <a:rPr lang="en-US" sz="3600" dirty="0">
                <a:latin typeface="Calibri" panose="020F0502020204030204" pitchFamily="34" charset="0"/>
              </a:rPr>
              <a:t> of inputs for each </a:t>
            </a:r>
            <a:r>
              <a:rPr lang="en-US" sz="3600" dirty="0">
                <a:solidFill>
                  <a:srgbClr val="94006B"/>
                </a:solidFill>
                <a:latin typeface="Calibri" panose="020F0502020204030204" pitchFamily="34" charset="0"/>
              </a:rPr>
              <a:t>functional unit</a:t>
            </a:r>
          </a:p>
          <a:p>
            <a:pPr lvl="1">
              <a:buSzPct val="100000"/>
              <a:buFont typeface="Symbol" panose="05050102010706020507" pitchFamily="18" charset="2"/>
              <a:buChar char="*"/>
            </a:pPr>
            <a:r>
              <a:rPr lang="en-US" sz="2800" dirty="0">
                <a:latin typeface="Calibri" panose="020F0502020204030204" pitchFamily="34" charset="0"/>
              </a:rPr>
              <a:t>Use the </a:t>
            </a:r>
            <a:r>
              <a:rPr lang="en-US" sz="2800" dirty="0">
                <a:solidFill>
                  <a:srgbClr val="2300DC"/>
                </a:solidFill>
                <a:latin typeface="Calibri" panose="020F0502020204030204" pitchFamily="34" charset="0"/>
              </a:rPr>
              <a:t>default</a:t>
            </a:r>
            <a:r>
              <a:rPr lang="en-US" sz="2800" dirty="0">
                <a:latin typeface="Calibri" panose="020F0502020204030204" pitchFamily="34" charset="0"/>
              </a:rPr>
              <a:t> inputs from the previous stage</a:t>
            </a:r>
          </a:p>
          <a:p>
            <a:pPr lvl="1">
              <a:buSzPct val="100000"/>
              <a:buFont typeface="Symbol" panose="05050102010706020507" pitchFamily="18" charset="2"/>
              <a:buChar char="*"/>
            </a:pPr>
            <a:r>
              <a:rPr lang="en-US" sz="2800" dirty="0">
                <a:solidFill>
                  <a:srgbClr val="800000"/>
                </a:solidFill>
                <a:latin typeface="Calibri" panose="020F0502020204030204" pitchFamily="34" charset="0"/>
              </a:rPr>
              <a:t>OR</a:t>
            </a:r>
            <a:r>
              <a:rPr lang="en-US" sz="2800" dirty="0">
                <a:latin typeface="Calibri" panose="020F0502020204030204" pitchFamily="34" charset="0"/>
              </a:rPr>
              <a:t>, use one of the </a:t>
            </a:r>
            <a:r>
              <a:rPr lang="en-US" sz="2800" dirty="0">
                <a:solidFill>
                  <a:srgbClr val="800000"/>
                </a:solidFill>
                <a:latin typeface="Calibri" panose="020F0502020204030204" pitchFamily="34" charset="0"/>
              </a:rPr>
              <a:t>forwarded</a:t>
            </a:r>
            <a:r>
              <a:rPr lang="en-US" sz="2800" dirty="0">
                <a:latin typeface="Calibri" panose="020F0502020204030204" pitchFamily="34" charset="0"/>
              </a:rPr>
              <a:t> inputs</a:t>
            </a:r>
          </a:p>
          <a:p>
            <a:pPr lvl="1">
              <a:buSzPct val="100000"/>
              <a:buFont typeface="Symbol" panose="05050102010706020507" pitchFamily="18" charset="2"/>
              <a:buChar char="*"/>
            </a:pPr>
            <a:r>
              <a:rPr lang="en-US" sz="2800" dirty="0">
                <a:latin typeface="Calibri" panose="020F0502020204030204" pitchFamily="34" charset="0"/>
              </a:rPr>
              <a:t>Use a </a:t>
            </a:r>
            <a:r>
              <a:rPr lang="en-US" sz="2800" dirty="0">
                <a:solidFill>
                  <a:srgbClr val="800000"/>
                </a:solidFill>
                <a:latin typeface="Calibri" panose="020F0502020204030204" pitchFamily="34" charset="0"/>
              </a:rPr>
              <a:t>multiplexer</a:t>
            </a:r>
            <a:r>
              <a:rPr lang="en-US" sz="2800" dirty="0">
                <a:latin typeface="Calibri" panose="020F0502020204030204" pitchFamily="34" charset="0"/>
              </a:rPr>
              <a:t> to choose between the inputs</a:t>
            </a:r>
          </a:p>
          <a:p>
            <a:pPr lvl="1">
              <a:buSzPct val="100000"/>
              <a:buFont typeface="Symbol" panose="05050102010706020507" pitchFamily="18" charset="2"/>
              <a:buChar char="*"/>
            </a:pPr>
            <a:r>
              <a:rPr lang="en-US" sz="2800" dirty="0">
                <a:latin typeface="Calibri" panose="020F0502020204030204" pitchFamily="34" charset="0"/>
              </a:rPr>
              <a:t>A dedicated </a:t>
            </a:r>
            <a:r>
              <a:rPr lang="en-US" sz="2800" dirty="0">
                <a:solidFill>
                  <a:srgbClr val="004586"/>
                </a:solidFill>
                <a:effectLst>
                  <a:outerShdw dist="17961" dir="2700000">
                    <a:scrgbClr r="0" g="0" b="0"/>
                  </a:outerShdw>
                </a:effectLst>
                <a:latin typeface="Calibri" panose="020F0502020204030204" pitchFamily="34" charset="0"/>
              </a:rPr>
              <a:t>forwarding unit</a:t>
            </a:r>
            <a:r>
              <a:rPr lang="en-US" sz="2800" dirty="0">
                <a:latin typeface="Calibri" panose="020F0502020204030204" pitchFamily="34" charset="0"/>
              </a:rPr>
              <a:t> generates the signals for the </a:t>
            </a:r>
            <a:r>
              <a:rPr lang="en-US" sz="2800" b="1" dirty="0">
                <a:solidFill>
                  <a:srgbClr val="004A4A"/>
                </a:solidFill>
                <a:latin typeface="Calibri" panose="020F0502020204030204" pitchFamily="34" charset="0"/>
              </a:rPr>
              <a:t>forwarding multiplexers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3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OF Stage </a:t>
            </a:r>
            <a:r>
              <a:rPr lang="fr-FR" dirty="0" err="1">
                <a:solidFill>
                  <a:schemeClr val="tx1"/>
                </a:solidFill>
              </a:rPr>
              <a:t>with</a:t>
            </a:r>
            <a:r>
              <a:rPr lang="fr-FR" dirty="0">
                <a:solidFill>
                  <a:schemeClr val="tx1"/>
                </a:solidFill>
              </a:rPr>
              <a:t> </a:t>
            </a:r>
            <a:r>
              <a:rPr lang="fr-FR" dirty="0" err="1">
                <a:solidFill>
                  <a:schemeClr val="tx1"/>
                </a:solidFill>
              </a:rPr>
              <a:t>Forwarding</a:t>
            </a:r>
            <a:endParaRPr lang="fr-FR" dirty="0">
              <a:solidFill>
                <a:schemeClr val="tx1"/>
              </a:solidFill>
            </a:endParaRPr>
          </a:p>
        </p:txBody>
      </p:sp>
      <p:grpSp>
        <p:nvGrpSpPr>
          <p:cNvPr id="1077" name="Group 83"/>
          <p:cNvGrpSpPr>
            <a:grpSpLocks noChangeAspect="1"/>
          </p:cNvGrpSpPr>
          <p:nvPr/>
        </p:nvGrpSpPr>
        <p:grpSpPr bwMode="auto">
          <a:xfrm>
            <a:off x="1600200" y="1603375"/>
            <a:ext cx="7032625" cy="4751388"/>
            <a:chOff x="1200" y="1010"/>
            <a:chExt cx="4430" cy="2993"/>
          </a:xfrm>
        </p:grpSpPr>
        <p:sp>
          <p:nvSpPr>
            <p:cNvPr id="1078" name="AutoShape 82"/>
            <p:cNvSpPr>
              <a:spLocks noChangeAspect="1" noChangeArrowheads="1" noTextEdit="1"/>
            </p:cNvSpPr>
            <p:nvPr/>
          </p:nvSpPr>
          <p:spPr bwMode="auto">
            <a:xfrm>
              <a:off x="1200" y="1010"/>
              <a:ext cx="4274" cy="2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Rectangle 84"/>
            <p:cNvSpPr>
              <a:spLocks noChangeArrowheads="1"/>
            </p:cNvSpPr>
            <p:nvPr/>
          </p:nvSpPr>
          <p:spPr bwMode="auto">
            <a:xfrm>
              <a:off x="1340" y="1291"/>
              <a:ext cx="235" cy="2358"/>
            </a:xfrm>
            <a:prstGeom prst="rect">
              <a:avLst/>
            </a:prstGeom>
            <a:solidFill>
              <a:srgbClr val="6DBF96"/>
            </a:solidFill>
            <a:ln w="1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0" name="Freeform 85"/>
            <p:cNvSpPr>
              <a:spLocks/>
            </p:cNvSpPr>
            <p:nvPr/>
          </p:nvSpPr>
          <p:spPr bwMode="auto">
            <a:xfrm>
              <a:off x="1203" y="1032"/>
              <a:ext cx="569" cy="200"/>
            </a:xfrm>
            <a:custGeom>
              <a:avLst/>
              <a:gdLst>
                <a:gd name="T0" fmla="*/ 121 w 1274"/>
                <a:gd name="T1" fmla="*/ 0 h 450"/>
                <a:gd name="T2" fmla="*/ 1153 w 1274"/>
                <a:gd name="T3" fmla="*/ 0 h 450"/>
                <a:gd name="T4" fmla="*/ 1274 w 1274"/>
                <a:gd name="T5" fmla="*/ 120 h 450"/>
                <a:gd name="T6" fmla="*/ 1274 w 1274"/>
                <a:gd name="T7" fmla="*/ 330 h 450"/>
                <a:gd name="T8" fmla="*/ 1153 w 1274"/>
                <a:gd name="T9" fmla="*/ 450 h 450"/>
                <a:gd name="T10" fmla="*/ 121 w 1274"/>
                <a:gd name="T11" fmla="*/ 450 h 450"/>
                <a:gd name="T12" fmla="*/ 0 w 1274"/>
                <a:gd name="T13" fmla="*/ 330 h 450"/>
                <a:gd name="T14" fmla="*/ 0 w 1274"/>
                <a:gd name="T15" fmla="*/ 120 h 450"/>
                <a:gd name="T16" fmla="*/ 121 w 1274"/>
                <a:gd name="T17"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4" h="450">
                  <a:moveTo>
                    <a:pt x="121" y="0"/>
                  </a:moveTo>
                  <a:lnTo>
                    <a:pt x="1153" y="0"/>
                  </a:lnTo>
                  <a:cubicBezTo>
                    <a:pt x="1220" y="0"/>
                    <a:pt x="1274" y="53"/>
                    <a:pt x="1274" y="120"/>
                  </a:cubicBezTo>
                  <a:lnTo>
                    <a:pt x="1274" y="330"/>
                  </a:lnTo>
                  <a:cubicBezTo>
                    <a:pt x="1274" y="397"/>
                    <a:pt x="1220" y="450"/>
                    <a:pt x="1153" y="450"/>
                  </a:cubicBezTo>
                  <a:lnTo>
                    <a:pt x="121" y="450"/>
                  </a:lnTo>
                  <a:cubicBezTo>
                    <a:pt x="54" y="450"/>
                    <a:pt x="0" y="397"/>
                    <a:pt x="0" y="330"/>
                  </a:cubicBezTo>
                  <a:lnTo>
                    <a:pt x="0" y="120"/>
                  </a:lnTo>
                  <a:cubicBezTo>
                    <a:pt x="0" y="53"/>
                    <a:pt x="54" y="0"/>
                    <a:pt x="121" y="0"/>
                  </a:cubicBezTo>
                  <a:close/>
                </a:path>
              </a:pathLst>
            </a:custGeom>
            <a:solidFill>
              <a:srgbClr val="86C3D2"/>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1" name="Rectangle 86"/>
            <p:cNvSpPr>
              <a:spLocks noChangeArrowheads="1"/>
            </p:cNvSpPr>
            <p:nvPr/>
          </p:nvSpPr>
          <p:spPr bwMode="auto">
            <a:xfrm>
              <a:off x="1313" y="1061"/>
              <a:ext cx="41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 pitchFamily="34" charset="0"/>
                </a:rPr>
                <a:t>IF-OF</a:t>
              </a:r>
              <a:endParaRPr kumimoji="0" lang="en-US" sz="1800" b="0" i="0" u="none" strike="noStrike" cap="none" normalizeH="0" baseline="0" smtClean="0">
                <a:ln>
                  <a:noFill/>
                </a:ln>
                <a:solidFill>
                  <a:schemeClr val="tx1"/>
                </a:solidFill>
                <a:effectLst/>
                <a:latin typeface="Arial" pitchFamily="34" charset="0"/>
              </a:endParaRPr>
            </a:p>
          </p:txBody>
        </p:sp>
        <p:sp>
          <p:nvSpPr>
            <p:cNvPr id="1082" name="Rectangle 87"/>
            <p:cNvSpPr>
              <a:spLocks noChangeArrowheads="1"/>
            </p:cNvSpPr>
            <p:nvPr/>
          </p:nvSpPr>
          <p:spPr bwMode="auto">
            <a:xfrm>
              <a:off x="1914" y="1822"/>
              <a:ext cx="1201" cy="631"/>
            </a:xfrm>
            <a:prstGeom prst="rect">
              <a:avLst/>
            </a:prstGeom>
            <a:solidFill>
              <a:srgbClr val="F0D8C2"/>
            </a:solidFill>
            <a:ln w="1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3" name="Rectangle 88"/>
            <p:cNvSpPr>
              <a:spLocks noChangeArrowheads="1"/>
            </p:cNvSpPr>
            <p:nvPr/>
          </p:nvSpPr>
          <p:spPr bwMode="auto">
            <a:xfrm>
              <a:off x="1918" y="2668"/>
              <a:ext cx="1224" cy="654"/>
            </a:xfrm>
            <a:prstGeom prst="rect">
              <a:avLst/>
            </a:prstGeom>
            <a:solidFill>
              <a:srgbClr val="D9BDC9"/>
            </a:solidFill>
            <a:ln w="1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4" name="Rectangle 89"/>
            <p:cNvSpPr>
              <a:spLocks noChangeArrowheads="1"/>
            </p:cNvSpPr>
            <p:nvPr/>
          </p:nvSpPr>
          <p:spPr bwMode="auto">
            <a:xfrm>
              <a:off x="2227" y="1860"/>
              <a:ext cx="68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4282B"/>
                  </a:solidFill>
                  <a:effectLst/>
                  <a:latin typeface="Arial" pitchFamily="34" charset="0"/>
                </a:rPr>
                <a:t>Immediate</a:t>
              </a:r>
              <a:endParaRPr kumimoji="0" lang="en-US" sz="1800" b="0" i="0" u="none" strike="noStrike" cap="none" normalizeH="0" baseline="0" dirty="0" smtClean="0">
                <a:ln>
                  <a:noFill/>
                </a:ln>
                <a:solidFill>
                  <a:schemeClr val="tx1"/>
                </a:solidFill>
                <a:effectLst/>
                <a:latin typeface="Arial" pitchFamily="34" charset="0"/>
              </a:endParaRPr>
            </a:p>
          </p:txBody>
        </p:sp>
        <p:sp>
          <p:nvSpPr>
            <p:cNvPr id="1085" name="Rectangle 90"/>
            <p:cNvSpPr>
              <a:spLocks noChangeArrowheads="1"/>
            </p:cNvSpPr>
            <p:nvPr/>
          </p:nvSpPr>
          <p:spPr bwMode="auto">
            <a:xfrm>
              <a:off x="2202" y="2037"/>
              <a:ext cx="72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4282B"/>
                  </a:solidFill>
                  <a:effectLst/>
                  <a:latin typeface="Arial" pitchFamily="34" charset="0"/>
                </a:rPr>
                <a:t>and branch</a:t>
              </a:r>
              <a:endParaRPr kumimoji="0" lang="en-US" sz="1800" b="0" i="0" u="none" strike="noStrike" cap="none" normalizeH="0" baseline="0" dirty="0" smtClean="0">
                <a:ln>
                  <a:noFill/>
                </a:ln>
                <a:solidFill>
                  <a:schemeClr val="tx1"/>
                </a:solidFill>
                <a:effectLst/>
                <a:latin typeface="Arial" pitchFamily="34" charset="0"/>
              </a:endParaRPr>
            </a:p>
          </p:txBody>
        </p:sp>
        <p:sp>
          <p:nvSpPr>
            <p:cNvPr id="1086" name="Rectangle 91"/>
            <p:cNvSpPr>
              <a:spLocks noChangeArrowheads="1"/>
            </p:cNvSpPr>
            <p:nvPr/>
          </p:nvSpPr>
          <p:spPr bwMode="auto">
            <a:xfrm>
              <a:off x="2270" y="2207"/>
              <a:ext cx="2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4282B"/>
                  </a:solidFill>
                  <a:effectLst/>
                  <a:latin typeface="Arial" pitchFamily="34" charset="0"/>
                </a:rPr>
                <a:t>unit</a:t>
              </a:r>
              <a:endParaRPr kumimoji="0" lang="en-US" sz="1800" b="0" i="0" u="none" strike="noStrike" cap="none" normalizeH="0" baseline="0" dirty="0" smtClean="0">
                <a:ln>
                  <a:noFill/>
                </a:ln>
                <a:solidFill>
                  <a:schemeClr val="tx1"/>
                </a:solidFill>
                <a:effectLst/>
                <a:latin typeface="Arial" pitchFamily="34" charset="0"/>
              </a:endParaRPr>
            </a:p>
          </p:txBody>
        </p:sp>
        <p:sp>
          <p:nvSpPr>
            <p:cNvPr id="1087" name="Freeform 93"/>
            <p:cNvSpPr>
              <a:spLocks/>
            </p:cNvSpPr>
            <p:nvPr/>
          </p:nvSpPr>
          <p:spPr bwMode="auto">
            <a:xfrm>
              <a:off x="1581" y="2044"/>
              <a:ext cx="332" cy="241"/>
            </a:xfrm>
            <a:custGeom>
              <a:avLst/>
              <a:gdLst>
                <a:gd name="T0" fmla="*/ 495 w 744"/>
                <a:gd name="T1" fmla="*/ 1 h 542"/>
                <a:gd name="T2" fmla="*/ 491 w 744"/>
                <a:gd name="T3" fmla="*/ 2 h 542"/>
                <a:gd name="T4" fmla="*/ 507 w 744"/>
                <a:gd name="T5" fmla="*/ 142 h 542"/>
                <a:gd name="T6" fmla="*/ 21 w 744"/>
                <a:gd name="T7" fmla="*/ 144 h 542"/>
                <a:gd name="T8" fmla="*/ 21 w 744"/>
                <a:gd name="T9" fmla="*/ 389 h 542"/>
                <a:gd name="T10" fmla="*/ 507 w 744"/>
                <a:gd name="T11" fmla="*/ 390 h 542"/>
                <a:gd name="T12" fmla="*/ 491 w 744"/>
                <a:gd name="T13" fmla="*/ 531 h 542"/>
                <a:gd name="T14" fmla="*/ 744 w 744"/>
                <a:gd name="T15" fmla="*/ 270 h 542"/>
                <a:gd name="T16" fmla="*/ 744 w 744"/>
                <a:gd name="T17" fmla="*/ 262 h 542"/>
                <a:gd name="T18" fmla="*/ 495 w 744"/>
                <a:gd name="T19" fmla="*/ 1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4" h="542">
                  <a:moveTo>
                    <a:pt x="495" y="1"/>
                  </a:moveTo>
                  <a:cubicBezTo>
                    <a:pt x="493" y="1"/>
                    <a:pt x="492" y="1"/>
                    <a:pt x="491" y="2"/>
                  </a:cubicBezTo>
                  <a:cubicBezTo>
                    <a:pt x="461" y="14"/>
                    <a:pt x="507" y="142"/>
                    <a:pt x="507" y="142"/>
                  </a:cubicBezTo>
                  <a:cubicBezTo>
                    <a:pt x="507" y="142"/>
                    <a:pt x="41" y="134"/>
                    <a:pt x="21" y="144"/>
                  </a:cubicBezTo>
                  <a:cubicBezTo>
                    <a:pt x="0" y="154"/>
                    <a:pt x="0" y="379"/>
                    <a:pt x="21" y="389"/>
                  </a:cubicBezTo>
                  <a:cubicBezTo>
                    <a:pt x="41" y="398"/>
                    <a:pt x="507" y="390"/>
                    <a:pt x="507" y="390"/>
                  </a:cubicBezTo>
                  <a:cubicBezTo>
                    <a:pt x="507" y="390"/>
                    <a:pt x="461" y="519"/>
                    <a:pt x="491" y="531"/>
                  </a:cubicBezTo>
                  <a:cubicBezTo>
                    <a:pt x="520" y="542"/>
                    <a:pt x="741" y="393"/>
                    <a:pt x="744" y="270"/>
                  </a:cubicBezTo>
                  <a:cubicBezTo>
                    <a:pt x="744" y="268"/>
                    <a:pt x="744" y="265"/>
                    <a:pt x="744" y="262"/>
                  </a:cubicBezTo>
                  <a:cubicBezTo>
                    <a:pt x="741" y="143"/>
                    <a:pt x="534" y="0"/>
                    <a:pt x="495"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119" name="Picture 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 y="2790"/>
              <a:ext cx="33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9" name="Freeform 96"/>
            <p:cNvSpPr>
              <a:spLocks/>
            </p:cNvSpPr>
            <p:nvPr/>
          </p:nvSpPr>
          <p:spPr bwMode="auto">
            <a:xfrm>
              <a:off x="1572" y="2800"/>
              <a:ext cx="332" cy="241"/>
            </a:xfrm>
            <a:custGeom>
              <a:avLst/>
              <a:gdLst>
                <a:gd name="T0" fmla="*/ 495 w 744"/>
                <a:gd name="T1" fmla="*/ 1 h 542"/>
                <a:gd name="T2" fmla="*/ 491 w 744"/>
                <a:gd name="T3" fmla="*/ 2 h 542"/>
                <a:gd name="T4" fmla="*/ 507 w 744"/>
                <a:gd name="T5" fmla="*/ 142 h 542"/>
                <a:gd name="T6" fmla="*/ 21 w 744"/>
                <a:gd name="T7" fmla="*/ 143 h 542"/>
                <a:gd name="T8" fmla="*/ 21 w 744"/>
                <a:gd name="T9" fmla="*/ 388 h 542"/>
                <a:gd name="T10" fmla="*/ 507 w 744"/>
                <a:gd name="T11" fmla="*/ 390 h 542"/>
                <a:gd name="T12" fmla="*/ 491 w 744"/>
                <a:gd name="T13" fmla="*/ 530 h 542"/>
                <a:gd name="T14" fmla="*/ 744 w 744"/>
                <a:gd name="T15" fmla="*/ 270 h 542"/>
                <a:gd name="T16" fmla="*/ 744 w 744"/>
                <a:gd name="T17" fmla="*/ 262 h 542"/>
                <a:gd name="T18" fmla="*/ 495 w 744"/>
                <a:gd name="T19" fmla="*/ 1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4" h="542">
                  <a:moveTo>
                    <a:pt x="495" y="1"/>
                  </a:moveTo>
                  <a:cubicBezTo>
                    <a:pt x="493" y="1"/>
                    <a:pt x="492" y="1"/>
                    <a:pt x="491" y="2"/>
                  </a:cubicBezTo>
                  <a:cubicBezTo>
                    <a:pt x="461" y="13"/>
                    <a:pt x="507" y="142"/>
                    <a:pt x="507" y="142"/>
                  </a:cubicBezTo>
                  <a:cubicBezTo>
                    <a:pt x="507" y="142"/>
                    <a:pt x="41" y="134"/>
                    <a:pt x="21" y="143"/>
                  </a:cubicBezTo>
                  <a:cubicBezTo>
                    <a:pt x="0" y="153"/>
                    <a:pt x="0" y="379"/>
                    <a:pt x="21" y="388"/>
                  </a:cubicBezTo>
                  <a:cubicBezTo>
                    <a:pt x="41" y="398"/>
                    <a:pt x="507" y="390"/>
                    <a:pt x="507" y="390"/>
                  </a:cubicBezTo>
                  <a:cubicBezTo>
                    <a:pt x="507" y="390"/>
                    <a:pt x="461" y="519"/>
                    <a:pt x="491" y="530"/>
                  </a:cubicBezTo>
                  <a:cubicBezTo>
                    <a:pt x="520" y="542"/>
                    <a:pt x="741" y="393"/>
                    <a:pt x="744" y="270"/>
                  </a:cubicBezTo>
                  <a:cubicBezTo>
                    <a:pt x="744" y="267"/>
                    <a:pt x="744" y="264"/>
                    <a:pt x="744" y="262"/>
                  </a:cubicBezTo>
                  <a:cubicBezTo>
                    <a:pt x="741" y="143"/>
                    <a:pt x="534" y="0"/>
                    <a:pt x="495"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Freeform 97"/>
            <p:cNvSpPr>
              <a:spLocks noEditPoints="1"/>
            </p:cNvSpPr>
            <p:nvPr/>
          </p:nvSpPr>
          <p:spPr bwMode="auto">
            <a:xfrm>
              <a:off x="1571" y="2797"/>
              <a:ext cx="337" cy="243"/>
            </a:xfrm>
            <a:custGeom>
              <a:avLst/>
              <a:gdLst>
                <a:gd name="T0" fmla="*/ 497 w 755"/>
                <a:gd name="T1" fmla="*/ 1 h 545"/>
                <a:gd name="T2" fmla="*/ 497 w 755"/>
                <a:gd name="T3" fmla="*/ 8 h 545"/>
                <a:gd name="T4" fmla="*/ 497 w 755"/>
                <a:gd name="T5" fmla="*/ 1 h 545"/>
                <a:gd name="T6" fmla="*/ 498 w 755"/>
                <a:gd name="T7" fmla="*/ 15 h 545"/>
                <a:gd name="T8" fmla="*/ 499 w 755"/>
                <a:gd name="T9" fmla="*/ 15 h 545"/>
                <a:gd name="T10" fmla="*/ 487 w 755"/>
                <a:gd name="T11" fmla="*/ 12 h 545"/>
                <a:gd name="T12" fmla="*/ 498 w 755"/>
                <a:gd name="T13" fmla="*/ 15 h 545"/>
                <a:gd name="T14" fmla="*/ 491 w 755"/>
                <a:gd name="T15" fmla="*/ 2 h 545"/>
                <a:gd name="T16" fmla="*/ 518 w 755"/>
                <a:gd name="T17" fmla="*/ 147 h 545"/>
                <a:gd name="T18" fmla="*/ 510 w 755"/>
                <a:gd name="T19" fmla="*/ 149 h 545"/>
                <a:gd name="T20" fmla="*/ 20 w 755"/>
                <a:gd name="T21" fmla="*/ 144 h 545"/>
                <a:gd name="T22" fmla="*/ 28 w 755"/>
                <a:gd name="T23" fmla="*/ 157 h 545"/>
                <a:gd name="T24" fmla="*/ 20 w 755"/>
                <a:gd name="T25" fmla="*/ 144 h 545"/>
                <a:gd name="T26" fmla="*/ 27 w 755"/>
                <a:gd name="T27" fmla="*/ 158 h 545"/>
                <a:gd name="T28" fmla="*/ 20 w 755"/>
                <a:gd name="T29" fmla="*/ 156 h 545"/>
                <a:gd name="T30" fmla="*/ 0 w 755"/>
                <a:gd name="T31" fmla="*/ 273 h 545"/>
                <a:gd name="T32" fmla="*/ 17 w 755"/>
                <a:gd name="T33" fmla="*/ 273 h 545"/>
                <a:gd name="T34" fmla="*/ 0 w 755"/>
                <a:gd name="T35" fmla="*/ 273 h 545"/>
                <a:gd name="T36" fmla="*/ 28 w 755"/>
                <a:gd name="T37" fmla="*/ 389 h 545"/>
                <a:gd name="T38" fmla="*/ 27 w 755"/>
                <a:gd name="T39" fmla="*/ 388 h 545"/>
                <a:gd name="T40" fmla="*/ 31 w 755"/>
                <a:gd name="T41" fmla="*/ 399 h 545"/>
                <a:gd name="T42" fmla="*/ 28 w 755"/>
                <a:gd name="T43" fmla="*/ 389 h 545"/>
                <a:gd name="T44" fmla="*/ 20 w 755"/>
                <a:gd name="T45" fmla="*/ 401 h 545"/>
                <a:gd name="T46" fmla="*/ 510 w 755"/>
                <a:gd name="T47" fmla="*/ 390 h 545"/>
                <a:gd name="T48" fmla="*/ 510 w 755"/>
                <a:gd name="T49" fmla="*/ 397 h 545"/>
                <a:gd name="T50" fmla="*/ 491 w 755"/>
                <a:gd name="T51" fmla="*/ 544 h 545"/>
                <a:gd name="T52" fmla="*/ 494 w 755"/>
                <a:gd name="T53" fmla="*/ 537 h 545"/>
                <a:gd name="T54" fmla="*/ 491 w 755"/>
                <a:gd name="T55" fmla="*/ 544 h 545"/>
                <a:gd name="T56" fmla="*/ 498 w 755"/>
                <a:gd name="T57" fmla="*/ 531 h 545"/>
                <a:gd name="T58" fmla="*/ 498 w 755"/>
                <a:gd name="T59" fmla="*/ 531 h 545"/>
                <a:gd name="T60" fmla="*/ 506 w 755"/>
                <a:gd name="T61" fmla="*/ 538 h 545"/>
                <a:gd name="T62" fmla="*/ 498 w 755"/>
                <a:gd name="T63" fmla="*/ 531 h 545"/>
                <a:gd name="T64" fmla="*/ 497 w 755"/>
                <a:gd name="T65" fmla="*/ 545 h 545"/>
                <a:gd name="T66" fmla="*/ 729 w 755"/>
                <a:gd name="T67" fmla="*/ 320 h 545"/>
                <a:gd name="T68" fmla="*/ 609 w 755"/>
                <a:gd name="T69" fmla="*/ 465 h 545"/>
                <a:gd name="T70" fmla="*/ 755 w 755"/>
                <a:gd name="T71" fmla="*/ 277 h 545"/>
                <a:gd name="T72" fmla="*/ 747 w 755"/>
                <a:gd name="T73" fmla="*/ 277 h 545"/>
                <a:gd name="T74" fmla="*/ 755 w 755"/>
                <a:gd name="T75" fmla="*/ 277 h 545"/>
                <a:gd name="T76" fmla="*/ 738 w 755"/>
                <a:gd name="T77" fmla="*/ 273 h 545"/>
                <a:gd name="T78" fmla="*/ 738 w 755"/>
                <a:gd name="T79" fmla="*/ 276 h 545"/>
                <a:gd name="T80" fmla="*/ 747 w 755"/>
                <a:gd name="T81" fmla="*/ 266 h 545"/>
                <a:gd name="T82" fmla="*/ 738 w 755"/>
                <a:gd name="T83" fmla="*/ 273 h 545"/>
                <a:gd name="T84" fmla="*/ 755 w 755"/>
                <a:gd name="T85" fmla="*/ 273 h 545"/>
                <a:gd name="T86" fmla="*/ 738 w 755"/>
                <a:gd name="T87" fmla="*/ 269 h 545"/>
                <a:gd name="T88" fmla="*/ 747 w 755"/>
                <a:gd name="T89" fmla="*/ 269 h 545"/>
                <a:gd name="T90" fmla="*/ 755 w 755"/>
                <a:gd name="T91" fmla="*/ 268 h 545"/>
                <a:gd name="T92" fmla="*/ 738 w 755"/>
                <a:gd name="T93" fmla="*/ 268 h 545"/>
                <a:gd name="T94" fmla="*/ 755 w 755"/>
                <a:gd name="T95" fmla="*/ 268 h 545"/>
                <a:gd name="T96" fmla="*/ 498 w 755"/>
                <a:gd name="T97" fmla="*/ 15 h 545"/>
                <a:gd name="T98" fmla="*/ 630 w 755"/>
                <a:gd name="T99" fmla="*/ 98 h 545"/>
                <a:gd name="T100" fmla="*/ 489 w 755"/>
                <a:gd name="T101" fmla="*/ 8 h 545"/>
                <a:gd name="T102" fmla="*/ 498 w 755"/>
                <a:gd name="T103" fmla="*/ 15 h 545"/>
                <a:gd name="T104" fmla="*/ 498 w 755"/>
                <a:gd name="T105" fmla="*/ 1 h 545"/>
                <a:gd name="T106" fmla="*/ 498 w 755"/>
                <a:gd name="T107" fmla="*/ 15 h 545"/>
                <a:gd name="T108" fmla="*/ 498 w 755"/>
                <a:gd name="T109" fmla="*/ 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5" h="545">
                  <a:moveTo>
                    <a:pt x="498" y="15"/>
                  </a:moveTo>
                  <a:lnTo>
                    <a:pt x="498" y="15"/>
                  </a:lnTo>
                  <a:lnTo>
                    <a:pt x="497" y="1"/>
                  </a:lnTo>
                  <a:lnTo>
                    <a:pt x="497" y="1"/>
                  </a:lnTo>
                  <a:lnTo>
                    <a:pt x="498" y="15"/>
                  </a:lnTo>
                  <a:close/>
                  <a:moveTo>
                    <a:pt x="497" y="8"/>
                  </a:moveTo>
                  <a:lnTo>
                    <a:pt x="498" y="15"/>
                  </a:lnTo>
                  <a:cubicBezTo>
                    <a:pt x="494" y="15"/>
                    <a:pt x="490" y="12"/>
                    <a:pt x="489" y="9"/>
                  </a:cubicBezTo>
                  <a:cubicBezTo>
                    <a:pt x="489" y="5"/>
                    <a:pt x="492" y="1"/>
                    <a:pt x="497" y="1"/>
                  </a:cubicBezTo>
                  <a:lnTo>
                    <a:pt x="497" y="8"/>
                  </a:lnTo>
                  <a:close/>
                  <a:moveTo>
                    <a:pt x="499" y="15"/>
                  </a:moveTo>
                  <a:cubicBezTo>
                    <a:pt x="498" y="15"/>
                    <a:pt x="499" y="15"/>
                    <a:pt x="498" y="15"/>
                  </a:cubicBezTo>
                  <a:lnTo>
                    <a:pt x="490" y="2"/>
                  </a:lnTo>
                  <a:cubicBezTo>
                    <a:pt x="493" y="1"/>
                    <a:pt x="494" y="1"/>
                    <a:pt x="496" y="1"/>
                  </a:cubicBezTo>
                  <a:lnTo>
                    <a:pt x="499" y="15"/>
                  </a:lnTo>
                  <a:close/>
                  <a:moveTo>
                    <a:pt x="494" y="9"/>
                  </a:moveTo>
                  <a:lnTo>
                    <a:pt x="498" y="15"/>
                  </a:lnTo>
                  <a:cubicBezTo>
                    <a:pt x="494" y="17"/>
                    <a:pt x="489" y="15"/>
                    <a:pt x="487" y="12"/>
                  </a:cubicBezTo>
                  <a:cubicBezTo>
                    <a:pt x="485" y="8"/>
                    <a:pt x="486" y="4"/>
                    <a:pt x="490" y="2"/>
                  </a:cubicBezTo>
                  <a:lnTo>
                    <a:pt x="494" y="9"/>
                  </a:lnTo>
                  <a:close/>
                  <a:moveTo>
                    <a:pt x="498" y="15"/>
                  </a:moveTo>
                  <a:cubicBezTo>
                    <a:pt x="475" y="24"/>
                    <a:pt x="518" y="146"/>
                    <a:pt x="518" y="147"/>
                  </a:cubicBezTo>
                  <a:lnTo>
                    <a:pt x="502" y="151"/>
                  </a:lnTo>
                  <a:cubicBezTo>
                    <a:pt x="502" y="150"/>
                    <a:pt x="454" y="16"/>
                    <a:pt x="491" y="2"/>
                  </a:cubicBezTo>
                  <a:lnTo>
                    <a:pt x="498" y="15"/>
                  </a:lnTo>
                  <a:close/>
                  <a:moveTo>
                    <a:pt x="510" y="149"/>
                  </a:moveTo>
                  <a:lnTo>
                    <a:pt x="518" y="147"/>
                  </a:lnTo>
                  <a:cubicBezTo>
                    <a:pt x="520" y="150"/>
                    <a:pt x="517" y="154"/>
                    <a:pt x="513" y="155"/>
                  </a:cubicBezTo>
                  <a:cubicBezTo>
                    <a:pt x="508" y="156"/>
                    <a:pt x="504" y="154"/>
                    <a:pt x="502" y="151"/>
                  </a:cubicBezTo>
                  <a:lnTo>
                    <a:pt x="510" y="149"/>
                  </a:lnTo>
                  <a:close/>
                  <a:moveTo>
                    <a:pt x="510" y="156"/>
                  </a:moveTo>
                  <a:cubicBezTo>
                    <a:pt x="509" y="156"/>
                    <a:pt x="46" y="148"/>
                    <a:pt x="28" y="157"/>
                  </a:cubicBezTo>
                  <a:lnTo>
                    <a:pt x="20" y="144"/>
                  </a:lnTo>
                  <a:cubicBezTo>
                    <a:pt x="43" y="134"/>
                    <a:pt x="509" y="141"/>
                    <a:pt x="510" y="141"/>
                  </a:cubicBezTo>
                  <a:lnTo>
                    <a:pt x="510" y="156"/>
                  </a:lnTo>
                  <a:close/>
                  <a:moveTo>
                    <a:pt x="28" y="157"/>
                  </a:moveTo>
                  <a:cubicBezTo>
                    <a:pt x="28" y="157"/>
                    <a:pt x="28" y="157"/>
                    <a:pt x="27" y="158"/>
                  </a:cubicBezTo>
                  <a:lnTo>
                    <a:pt x="12" y="153"/>
                  </a:lnTo>
                  <a:cubicBezTo>
                    <a:pt x="14" y="149"/>
                    <a:pt x="17" y="146"/>
                    <a:pt x="20" y="144"/>
                  </a:cubicBezTo>
                  <a:lnTo>
                    <a:pt x="28" y="157"/>
                  </a:lnTo>
                  <a:close/>
                  <a:moveTo>
                    <a:pt x="20" y="156"/>
                  </a:moveTo>
                  <a:lnTo>
                    <a:pt x="27" y="158"/>
                  </a:lnTo>
                  <a:cubicBezTo>
                    <a:pt x="26" y="162"/>
                    <a:pt x="21" y="164"/>
                    <a:pt x="17" y="162"/>
                  </a:cubicBezTo>
                  <a:cubicBezTo>
                    <a:pt x="12" y="161"/>
                    <a:pt x="10" y="157"/>
                    <a:pt x="12" y="153"/>
                  </a:cubicBezTo>
                  <a:lnTo>
                    <a:pt x="20" y="156"/>
                  </a:lnTo>
                  <a:close/>
                  <a:moveTo>
                    <a:pt x="27" y="158"/>
                  </a:moveTo>
                  <a:cubicBezTo>
                    <a:pt x="20" y="174"/>
                    <a:pt x="17" y="223"/>
                    <a:pt x="17" y="273"/>
                  </a:cubicBezTo>
                  <a:lnTo>
                    <a:pt x="0" y="273"/>
                  </a:lnTo>
                  <a:cubicBezTo>
                    <a:pt x="0" y="222"/>
                    <a:pt x="4" y="170"/>
                    <a:pt x="12" y="153"/>
                  </a:cubicBezTo>
                  <a:lnTo>
                    <a:pt x="27" y="158"/>
                  </a:lnTo>
                  <a:close/>
                  <a:moveTo>
                    <a:pt x="17" y="273"/>
                  </a:moveTo>
                  <a:cubicBezTo>
                    <a:pt x="17" y="323"/>
                    <a:pt x="20" y="372"/>
                    <a:pt x="27" y="388"/>
                  </a:cubicBezTo>
                  <a:lnTo>
                    <a:pt x="12" y="393"/>
                  </a:lnTo>
                  <a:cubicBezTo>
                    <a:pt x="4" y="376"/>
                    <a:pt x="0" y="324"/>
                    <a:pt x="0" y="273"/>
                  </a:cubicBezTo>
                  <a:lnTo>
                    <a:pt x="17" y="273"/>
                  </a:lnTo>
                  <a:close/>
                  <a:moveTo>
                    <a:pt x="27" y="388"/>
                  </a:moveTo>
                  <a:cubicBezTo>
                    <a:pt x="28" y="389"/>
                    <a:pt x="27" y="389"/>
                    <a:pt x="28" y="389"/>
                  </a:cubicBezTo>
                  <a:lnTo>
                    <a:pt x="20" y="401"/>
                  </a:lnTo>
                  <a:cubicBezTo>
                    <a:pt x="17" y="400"/>
                    <a:pt x="14" y="397"/>
                    <a:pt x="12" y="393"/>
                  </a:cubicBezTo>
                  <a:lnTo>
                    <a:pt x="27" y="388"/>
                  </a:lnTo>
                  <a:close/>
                  <a:moveTo>
                    <a:pt x="24" y="395"/>
                  </a:moveTo>
                  <a:lnTo>
                    <a:pt x="28" y="389"/>
                  </a:lnTo>
                  <a:cubicBezTo>
                    <a:pt x="32" y="391"/>
                    <a:pt x="33" y="395"/>
                    <a:pt x="31" y="399"/>
                  </a:cubicBezTo>
                  <a:cubicBezTo>
                    <a:pt x="29" y="402"/>
                    <a:pt x="24" y="403"/>
                    <a:pt x="20" y="401"/>
                  </a:cubicBezTo>
                  <a:lnTo>
                    <a:pt x="24" y="395"/>
                  </a:lnTo>
                  <a:close/>
                  <a:moveTo>
                    <a:pt x="28" y="389"/>
                  </a:moveTo>
                  <a:cubicBezTo>
                    <a:pt x="46" y="398"/>
                    <a:pt x="509" y="390"/>
                    <a:pt x="510" y="390"/>
                  </a:cubicBezTo>
                  <a:lnTo>
                    <a:pt x="510" y="404"/>
                  </a:lnTo>
                  <a:cubicBezTo>
                    <a:pt x="509" y="404"/>
                    <a:pt x="42" y="412"/>
                    <a:pt x="20" y="401"/>
                  </a:cubicBezTo>
                  <a:lnTo>
                    <a:pt x="28" y="389"/>
                  </a:lnTo>
                  <a:close/>
                  <a:moveTo>
                    <a:pt x="510" y="397"/>
                  </a:moveTo>
                  <a:lnTo>
                    <a:pt x="510" y="390"/>
                  </a:lnTo>
                  <a:cubicBezTo>
                    <a:pt x="515" y="390"/>
                    <a:pt x="519" y="393"/>
                    <a:pt x="519" y="397"/>
                  </a:cubicBezTo>
                  <a:cubicBezTo>
                    <a:pt x="519" y="401"/>
                    <a:pt x="515" y="404"/>
                    <a:pt x="510" y="404"/>
                  </a:cubicBezTo>
                  <a:lnTo>
                    <a:pt x="510" y="397"/>
                  </a:lnTo>
                  <a:close/>
                  <a:moveTo>
                    <a:pt x="518" y="399"/>
                  </a:moveTo>
                  <a:cubicBezTo>
                    <a:pt x="518" y="399"/>
                    <a:pt x="475" y="522"/>
                    <a:pt x="498" y="531"/>
                  </a:cubicBezTo>
                  <a:lnTo>
                    <a:pt x="491" y="544"/>
                  </a:lnTo>
                  <a:cubicBezTo>
                    <a:pt x="454" y="529"/>
                    <a:pt x="502" y="396"/>
                    <a:pt x="502" y="395"/>
                  </a:cubicBezTo>
                  <a:lnTo>
                    <a:pt x="518" y="399"/>
                  </a:lnTo>
                  <a:close/>
                  <a:moveTo>
                    <a:pt x="494" y="537"/>
                  </a:moveTo>
                  <a:lnTo>
                    <a:pt x="498" y="531"/>
                  </a:lnTo>
                  <a:cubicBezTo>
                    <a:pt x="502" y="532"/>
                    <a:pt x="504" y="537"/>
                    <a:pt x="502" y="540"/>
                  </a:cubicBezTo>
                  <a:cubicBezTo>
                    <a:pt x="500" y="544"/>
                    <a:pt x="495" y="545"/>
                    <a:pt x="491" y="544"/>
                  </a:cubicBezTo>
                  <a:lnTo>
                    <a:pt x="494" y="537"/>
                  </a:lnTo>
                  <a:close/>
                  <a:moveTo>
                    <a:pt x="498" y="531"/>
                  </a:moveTo>
                  <a:lnTo>
                    <a:pt x="498" y="531"/>
                  </a:lnTo>
                  <a:lnTo>
                    <a:pt x="497" y="545"/>
                  </a:lnTo>
                  <a:cubicBezTo>
                    <a:pt x="495" y="545"/>
                    <a:pt x="493" y="544"/>
                    <a:pt x="491" y="544"/>
                  </a:cubicBezTo>
                  <a:lnTo>
                    <a:pt x="498" y="531"/>
                  </a:lnTo>
                  <a:close/>
                  <a:moveTo>
                    <a:pt x="498" y="538"/>
                  </a:moveTo>
                  <a:lnTo>
                    <a:pt x="498" y="531"/>
                  </a:lnTo>
                  <a:cubicBezTo>
                    <a:pt x="503" y="531"/>
                    <a:pt x="506" y="534"/>
                    <a:pt x="506" y="538"/>
                  </a:cubicBezTo>
                  <a:cubicBezTo>
                    <a:pt x="506" y="542"/>
                    <a:pt x="502" y="545"/>
                    <a:pt x="497" y="545"/>
                  </a:cubicBezTo>
                  <a:lnTo>
                    <a:pt x="498" y="538"/>
                  </a:lnTo>
                  <a:close/>
                  <a:moveTo>
                    <a:pt x="498" y="531"/>
                  </a:moveTo>
                  <a:cubicBezTo>
                    <a:pt x="514" y="531"/>
                    <a:pt x="560" y="505"/>
                    <a:pt x="609" y="465"/>
                  </a:cubicBezTo>
                  <a:lnTo>
                    <a:pt x="620" y="476"/>
                  </a:lnTo>
                  <a:cubicBezTo>
                    <a:pt x="569" y="517"/>
                    <a:pt x="517" y="545"/>
                    <a:pt x="497" y="545"/>
                  </a:cubicBezTo>
                  <a:lnTo>
                    <a:pt x="498" y="531"/>
                  </a:lnTo>
                  <a:close/>
                  <a:moveTo>
                    <a:pt x="609" y="465"/>
                  </a:moveTo>
                  <a:cubicBezTo>
                    <a:pt x="658" y="425"/>
                    <a:pt x="708" y="372"/>
                    <a:pt x="729" y="320"/>
                  </a:cubicBezTo>
                  <a:lnTo>
                    <a:pt x="745" y="325"/>
                  </a:lnTo>
                  <a:cubicBezTo>
                    <a:pt x="723" y="379"/>
                    <a:pt x="671" y="434"/>
                    <a:pt x="620" y="476"/>
                  </a:cubicBezTo>
                  <a:lnTo>
                    <a:pt x="609" y="465"/>
                  </a:lnTo>
                  <a:close/>
                  <a:moveTo>
                    <a:pt x="729" y="320"/>
                  </a:moveTo>
                  <a:cubicBezTo>
                    <a:pt x="735" y="305"/>
                    <a:pt x="738" y="291"/>
                    <a:pt x="738" y="277"/>
                  </a:cubicBezTo>
                  <a:lnTo>
                    <a:pt x="755" y="277"/>
                  </a:lnTo>
                  <a:cubicBezTo>
                    <a:pt x="755" y="293"/>
                    <a:pt x="751" y="309"/>
                    <a:pt x="745" y="325"/>
                  </a:cubicBezTo>
                  <a:lnTo>
                    <a:pt x="729" y="320"/>
                  </a:lnTo>
                  <a:close/>
                  <a:moveTo>
                    <a:pt x="747" y="277"/>
                  </a:moveTo>
                  <a:lnTo>
                    <a:pt x="738" y="277"/>
                  </a:lnTo>
                  <a:cubicBezTo>
                    <a:pt x="738" y="273"/>
                    <a:pt x="742" y="270"/>
                    <a:pt x="747" y="270"/>
                  </a:cubicBezTo>
                  <a:cubicBezTo>
                    <a:pt x="751" y="270"/>
                    <a:pt x="755" y="273"/>
                    <a:pt x="755" y="277"/>
                  </a:cubicBezTo>
                  <a:lnTo>
                    <a:pt x="747" y="277"/>
                  </a:lnTo>
                  <a:close/>
                  <a:moveTo>
                    <a:pt x="738" y="276"/>
                  </a:moveTo>
                  <a:cubicBezTo>
                    <a:pt x="738" y="275"/>
                    <a:pt x="738" y="274"/>
                    <a:pt x="738" y="273"/>
                  </a:cubicBezTo>
                  <a:lnTo>
                    <a:pt x="755" y="273"/>
                  </a:lnTo>
                  <a:cubicBezTo>
                    <a:pt x="755" y="274"/>
                    <a:pt x="755" y="276"/>
                    <a:pt x="755" y="277"/>
                  </a:cubicBezTo>
                  <a:lnTo>
                    <a:pt x="738" y="276"/>
                  </a:lnTo>
                  <a:close/>
                  <a:moveTo>
                    <a:pt x="747" y="273"/>
                  </a:moveTo>
                  <a:lnTo>
                    <a:pt x="738" y="273"/>
                  </a:lnTo>
                  <a:cubicBezTo>
                    <a:pt x="738" y="269"/>
                    <a:pt x="742" y="266"/>
                    <a:pt x="747" y="266"/>
                  </a:cubicBezTo>
                  <a:cubicBezTo>
                    <a:pt x="751" y="266"/>
                    <a:pt x="755" y="269"/>
                    <a:pt x="755" y="273"/>
                  </a:cubicBezTo>
                  <a:lnTo>
                    <a:pt x="747" y="273"/>
                  </a:lnTo>
                  <a:close/>
                  <a:moveTo>
                    <a:pt x="738" y="273"/>
                  </a:moveTo>
                  <a:cubicBezTo>
                    <a:pt x="738" y="272"/>
                    <a:pt x="738" y="271"/>
                    <a:pt x="738" y="269"/>
                  </a:cubicBezTo>
                  <a:lnTo>
                    <a:pt x="755" y="269"/>
                  </a:lnTo>
                  <a:cubicBezTo>
                    <a:pt x="755" y="270"/>
                    <a:pt x="755" y="271"/>
                    <a:pt x="755" y="273"/>
                  </a:cubicBezTo>
                  <a:lnTo>
                    <a:pt x="738" y="273"/>
                  </a:lnTo>
                  <a:close/>
                  <a:moveTo>
                    <a:pt x="747" y="269"/>
                  </a:moveTo>
                  <a:lnTo>
                    <a:pt x="738" y="269"/>
                  </a:lnTo>
                  <a:cubicBezTo>
                    <a:pt x="738" y="265"/>
                    <a:pt x="742" y="262"/>
                    <a:pt x="746" y="262"/>
                  </a:cubicBezTo>
                  <a:cubicBezTo>
                    <a:pt x="751" y="262"/>
                    <a:pt x="755" y="265"/>
                    <a:pt x="755" y="269"/>
                  </a:cubicBezTo>
                  <a:lnTo>
                    <a:pt x="747" y="269"/>
                  </a:lnTo>
                  <a:close/>
                  <a:moveTo>
                    <a:pt x="738" y="269"/>
                  </a:moveTo>
                  <a:lnTo>
                    <a:pt x="738" y="268"/>
                  </a:lnTo>
                  <a:lnTo>
                    <a:pt x="755" y="268"/>
                  </a:lnTo>
                  <a:lnTo>
                    <a:pt x="755" y="269"/>
                  </a:lnTo>
                  <a:lnTo>
                    <a:pt x="738" y="269"/>
                  </a:lnTo>
                  <a:close/>
                  <a:moveTo>
                    <a:pt x="738" y="268"/>
                  </a:moveTo>
                  <a:cubicBezTo>
                    <a:pt x="737" y="211"/>
                    <a:pt x="685" y="147"/>
                    <a:pt x="630" y="98"/>
                  </a:cubicBezTo>
                  <a:lnTo>
                    <a:pt x="642" y="88"/>
                  </a:lnTo>
                  <a:cubicBezTo>
                    <a:pt x="700" y="140"/>
                    <a:pt x="753" y="207"/>
                    <a:pt x="755" y="268"/>
                  </a:cubicBezTo>
                  <a:lnTo>
                    <a:pt x="738" y="268"/>
                  </a:lnTo>
                  <a:close/>
                  <a:moveTo>
                    <a:pt x="630" y="98"/>
                  </a:moveTo>
                  <a:cubicBezTo>
                    <a:pt x="574" y="49"/>
                    <a:pt x="516" y="14"/>
                    <a:pt x="498" y="15"/>
                  </a:cubicBezTo>
                  <a:lnTo>
                    <a:pt x="497" y="1"/>
                  </a:lnTo>
                  <a:cubicBezTo>
                    <a:pt x="519" y="0"/>
                    <a:pt x="583" y="37"/>
                    <a:pt x="642" y="88"/>
                  </a:cubicBezTo>
                  <a:lnTo>
                    <a:pt x="630" y="98"/>
                  </a:lnTo>
                  <a:close/>
                  <a:moveTo>
                    <a:pt x="498" y="8"/>
                  </a:moveTo>
                  <a:lnTo>
                    <a:pt x="498" y="15"/>
                  </a:lnTo>
                  <a:cubicBezTo>
                    <a:pt x="493" y="15"/>
                    <a:pt x="490" y="12"/>
                    <a:pt x="489" y="8"/>
                  </a:cubicBezTo>
                  <a:cubicBezTo>
                    <a:pt x="489" y="4"/>
                    <a:pt x="493" y="1"/>
                    <a:pt x="497" y="1"/>
                  </a:cubicBezTo>
                  <a:lnTo>
                    <a:pt x="498" y="8"/>
                  </a:lnTo>
                  <a:close/>
                  <a:moveTo>
                    <a:pt x="498" y="15"/>
                  </a:moveTo>
                  <a:lnTo>
                    <a:pt x="498" y="15"/>
                  </a:lnTo>
                  <a:lnTo>
                    <a:pt x="498" y="1"/>
                  </a:lnTo>
                  <a:lnTo>
                    <a:pt x="498" y="1"/>
                  </a:lnTo>
                  <a:lnTo>
                    <a:pt x="498" y="15"/>
                  </a:lnTo>
                  <a:close/>
                  <a:moveTo>
                    <a:pt x="498" y="8"/>
                  </a:moveTo>
                  <a:lnTo>
                    <a:pt x="498" y="15"/>
                  </a:lnTo>
                  <a:cubicBezTo>
                    <a:pt x="493" y="15"/>
                    <a:pt x="489" y="12"/>
                    <a:pt x="489" y="8"/>
                  </a:cubicBezTo>
                  <a:cubicBezTo>
                    <a:pt x="489" y="4"/>
                    <a:pt x="493" y="1"/>
                    <a:pt x="498" y="1"/>
                  </a:cubicBezTo>
                  <a:lnTo>
                    <a:pt x="498" y="8"/>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Rectangle 98"/>
            <p:cNvSpPr>
              <a:spLocks noChangeArrowheads="1"/>
            </p:cNvSpPr>
            <p:nvPr/>
          </p:nvSpPr>
          <p:spPr bwMode="auto">
            <a:xfrm>
              <a:off x="2011" y="2811"/>
              <a:ext cx="67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 pitchFamily="34"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1092" name="Rectangle 99"/>
            <p:cNvSpPr>
              <a:spLocks noChangeArrowheads="1"/>
            </p:cNvSpPr>
            <p:nvPr/>
          </p:nvSpPr>
          <p:spPr bwMode="auto">
            <a:xfrm>
              <a:off x="2237" y="3016"/>
              <a:ext cx="19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24282B"/>
                  </a:solidFill>
                  <a:effectLst/>
                  <a:latin typeface="Arial" pitchFamily="34" charset="0"/>
                </a:rPr>
                <a:t>file</a:t>
              </a:r>
              <a:endParaRPr kumimoji="0" lang="en-US" sz="1800" b="0" i="0" u="none" strike="noStrike" cap="none" normalizeH="0" baseline="0" dirty="0" smtClean="0">
                <a:ln>
                  <a:noFill/>
                </a:ln>
                <a:solidFill>
                  <a:schemeClr val="tx1"/>
                </a:solidFill>
                <a:effectLst/>
                <a:latin typeface="Arial" pitchFamily="34" charset="0"/>
              </a:endParaRPr>
            </a:p>
          </p:txBody>
        </p:sp>
        <p:sp>
          <p:nvSpPr>
            <p:cNvPr id="1093" name="Rectangle 100"/>
            <p:cNvSpPr>
              <a:spLocks noChangeArrowheads="1"/>
            </p:cNvSpPr>
            <p:nvPr/>
          </p:nvSpPr>
          <p:spPr bwMode="auto">
            <a:xfrm>
              <a:off x="1930" y="1123"/>
              <a:ext cx="1168" cy="587"/>
            </a:xfrm>
            <a:prstGeom prst="rect">
              <a:avLst/>
            </a:prstGeom>
            <a:solidFill>
              <a:srgbClr val="9FC9D6"/>
            </a:solidFill>
            <a:ln w="1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4" name="Rectangle 101"/>
            <p:cNvSpPr>
              <a:spLocks noChangeArrowheads="1"/>
            </p:cNvSpPr>
            <p:nvPr/>
          </p:nvSpPr>
          <p:spPr bwMode="auto">
            <a:xfrm>
              <a:off x="2257" y="1256"/>
              <a:ext cx="5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 pitchFamily="34" charset="0"/>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1095" name="Rectangle 102"/>
            <p:cNvSpPr>
              <a:spLocks noChangeArrowheads="1"/>
            </p:cNvSpPr>
            <p:nvPr/>
          </p:nvSpPr>
          <p:spPr bwMode="auto">
            <a:xfrm>
              <a:off x="2401" y="1450"/>
              <a:ext cx="33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 pitchFamily="34"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1096" name="Freeform 104"/>
            <p:cNvSpPr>
              <a:spLocks/>
            </p:cNvSpPr>
            <p:nvPr/>
          </p:nvSpPr>
          <p:spPr bwMode="auto">
            <a:xfrm>
              <a:off x="1572" y="1469"/>
              <a:ext cx="358" cy="241"/>
            </a:xfrm>
            <a:custGeom>
              <a:avLst/>
              <a:gdLst>
                <a:gd name="T0" fmla="*/ 494 w 744"/>
                <a:gd name="T1" fmla="*/ 1 h 542"/>
                <a:gd name="T2" fmla="*/ 491 w 744"/>
                <a:gd name="T3" fmla="*/ 2 h 542"/>
                <a:gd name="T4" fmla="*/ 507 w 744"/>
                <a:gd name="T5" fmla="*/ 142 h 542"/>
                <a:gd name="T6" fmla="*/ 21 w 744"/>
                <a:gd name="T7" fmla="*/ 143 h 542"/>
                <a:gd name="T8" fmla="*/ 21 w 744"/>
                <a:gd name="T9" fmla="*/ 388 h 542"/>
                <a:gd name="T10" fmla="*/ 507 w 744"/>
                <a:gd name="T11" fmla="*/ 390 h 542"/>
                <a:gd name="T12" fmla="*/ 491 w 744"/>
                <a:gd name="T13" fmla="*/ 530 h 542"/>
                <a:gd name="T14" fmla="*/ 743 w 744"/>
                <a:gd name="T15" fmla="*/ 270 h 542"/>
                <a:gd name="T16" fmla="*/ 743 w 744"/>
                <a:gd name="T17" fmla="*/ 270 h 542"/>
                <a:gd name="T18" fmla="*/ 743 w 744"/>
                <a:gd name="T19" fmla="*/ 262 h 542"/>
                <a:gd name="T20" fmla="*/ 494 w 744"/>
                <a:gd name="T21" fmla="*/ 1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4" h="542">
                  <a:moveTo>
                    <a:pt x="494" y="1"/>
                  </a:moveTo>
                  <a:cubicBezTo>
                    <a:pt x="493" y="1"/>
                    <a:pt x="492" y="1"/>
                    <a:pt x="491" y="2"/>
                  </a:cubicBezTo>
                  <a:cubicBezTo>
                    <a:pt x="461" y="13"/>
                    <a:pt x="507" y="142"/>
                    <a:pt x="507" y="142"/>
                  </a:cubicBezTo>
                  <a:cubicBezTo>
                    <a:pt x="507" y="142"/>
                    <a:pt x="41" y="134"/>
                    <a:pt x="21" y="143"/>
                  </a:cubicBezTo>
                  <a:cubicBezTo>
                    <a:pt x="0" y="153"/>
                    <a:pt x="0" y="379"/>
                    <a:pt x="21" y="388"/>
                  </a:cubicBezTo>
                  <a:cubicBezTo>
                    <a:pt x="41" y="398"/>
                    <a:pt x="507" y="390"/>
                    <a:pt x="507" y="390"/>
                  </a:cubicBezTo>
                  <a:cubicBezTo>
                    <a:pt x="507" y="390"/>
                    <a:pt x="461" y="519"/>
                    <a:pt x="491" y="530"/>
                  </a:cubicBezTo>
                  <a:cubicBezTo>
                    <a:pt x="520" y="542"/>
                    <a:pt x="740" y="393"/>
                    <a:pt x="743" y="270"/>
                  </a:cubicBezTo>
                  <a:lnTo>
                    <a:pt x="743" y="270"/>
                  </a:lnTo>
                  <a:cubicBezTo>
                    <a:pt x="744" y="267"/>
                    <a:pt x="743" y="264"/>
                    <a:pt x="743" y="262"/>
                  </a:cubicBezTo>
                  <a:cubicBezTo>
                    <a:pt x="741" y="143"/>
                    <a:pt x="534" y="0"/>
                    <a:pt x="494"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Rectangle 106"/>
            <p:cNvSpPr>
              <a:spLocks noChangeArrowheads="1"/>
            </p:cNvSpPr>
            <p:nvPr/>
          </p:nvSpPr>
          <p:spPr bwMode="auto">
            <a:xfrm>
              <a:off x="4563" y="1256"/>
              <a:ext cx="303" cy="2381"/>
            </a:xfrm>
            <a:prstGeom prst="rect">
              <a:avLst/>
            </a:prstGeom>
            <a:solidFill>
              <a:srgbClr val="6DBF96"/>
            </a:solidFill>
            <a:ln w="17"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9" name="Freeform 107"/>
            <p:cNvSpPr>
              <a:spLocks/>
            </p:cNvSpPr>
            <p:nvPr/>
          </p:nvSpPr>
          <p:spPr bwMode="auto">
            <a:xfrm>
              <a:off x="4387" y="1013"/>
              <a:ext cx="568" cy="201"/>
            </a:xfrm>
            <a:custGeom>
              <a:avLst/>
              <a:gdLst>
                <a:gd name="T0" fmla="*/ 121 w 1274"/>
                <a:gd name="T1" fmla="*/ 0 h 451"/>
                <a:gd name="T2" fmla="*/ 1153 w 1274"/>
                <a:gd name="T3" fmla="*/ 0 h 451"/>
                <a:gd name="T4" fmla="*/ 1274 w 1274"/>
                <a:gd name="T5" fmla="*/ 121 h 451"/>
                <a:gd name="T6" fmla="*/ 1274 w 1274"/>
                <a:gd name="T7" fmla="*/ 330 h 451"/>
                <a:gd name="T8" fmla="*/ 1153 w 1274"/>
                <a:gd name="T9" fmla="*/ 451 h 451"/>
                <a:gd name="T10" fmla="*/ 121 w 1274"/>
                <a:gd name="T11" fmla="*/ 451 h 451"/>
                <a:gd name="T12" fmla="*/ 0 w 1274"/>
                <a:gd name="T13" fmla="*/ 330 h 451"/>
                <a:gd name="T14" fmla="*/ 0 w 1274"/>
                <a:gd name="T15" fmla="*/ 121 h 451"/>
                <a:gd name="T16" fmla="*/ 121 w 1274"/>
                <a:gd name="T17"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4" h="451">
                  <a:moveTo>
                    <a:pt x="121" y="0"/>
                  </a:moveTo>
                  <a:lnTo>
                    <a:pt x="1153" y="0"/>
                  </a:lnTo>
                  <a:cubicBezTo>
                    <a:pt x="1220" y="0"/>
                    <a:pt x="1274" y="54"/>
                    <a:pt x="1274" y="121"/>
                  </a:cubicBezTo>
                  <a:lnTo>
                    <a:pt x="1274" y="330"/>
                  </a:lnTo>
                  <a:cubicBezTo>
                    <a:pt x="1274" y="397"/>
                    <a:pt x="1220" y="451"/>
                    <a:pt x="1153" y="451"/>
                  </a:cubicBezTo>
                  <a:lnTo>
                    <a:pt x="121" y="451"/>
                  </a:lnTo>
                  <a:cubicBezTo>
                    <a:pt x="54" y="451"/>
                    <a:pt x="0" y="397"/>
                    <a:pt x="0" y="330"/>
                  </a:cubicBezTo>
                  <a:lnTo>
                    <a:pt x="0" y="121"/>
                  </a:lnTo>
                  <a:cubicBezTo>
                    <a:pt x="0" y="54"/>
                    <a:pt x="54" y="0"/>
                    <a:pt x="121" y="0"/>
                  </a:cubicBezTo>
                  <a:close/>
                </a:path>
              </a:pathLst>
            </a:custGeom>
            <a:solidFill>
              <a:srgbClr val="86C3D2"/>
            </a:solidFill>
            <a:ln w="7"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0" name="Rectangle 108"/>
            <p:cNvSpPr>
              <a:spLocks noChangeArrowheads="1"/>
            </p:cNvSpPr>
            <p:nvPr/>
          </p:nvSpPr>
          <p:spPr bwMode="auto">
            <a:xfrm>
              <a:off x="4474" y="1040"/>
              <a:ext cx="47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 pitchFamily="34" charset="0"/>
                </a:rPr>
                <a:t>OF-EX</a:t>
              </a:r>
              <a:endParaRPr kumimoji="0" lang="en-US" sz="1800" b="0" i="0" u="none" strike="noStrike" cap="none" normalizeH="0" baseline="0" smtClean="0">
                <a:ln>
                  <a:noFill/>
                </a:ln>
                <a:solidFill>
                  <a:schemeClr val="tx1"/>
                </a:solidFill>
                <a:effectLst/>
                <a:latin typeface="Arial" pitchFamily="34" charset="0"/>
              </a:endParaRPr>
            </a:p>
          </p:txBody>
        </p:sp>
        <p:sp>
          <p:nvSpPr>
            <p:cNvPr id="1101" name="Freeform 110"/>
            <p:cNvSpPr>
              <a:spLocks/>
            </p:cNvSpPr>
            <p:nvPr/>
          </p:nvSpPr>
          <p:spPr bwMode="auto">
            <a:xfrm>
              <a:off x="3115" y="1992"/>
              <a:ext cx="1450" cy="229"/>
            </a:xfrm>
            <a:custGeom>
              <a:avLst/>
              <a:gdLst>
                <a:gd name="T0" fmla="*/ 2120 w 3188"/>
                <a:gd name="T1" fmla="*/ 2 h 515"/>
                <a:gd name="T2" fmla="*/ 2105 w 3188"/>
                <a:gd name="T3" fmla="*/ 2 h 515"/>
                <a:gd name="T4" fmla="*/ 2174 w 3188"/>
                <a:gd name="T5" fmla="*/ 135 h 515"/>
                <a:gd name="T6" fmla="*/ 89 w 3188"/>
                <a:gd name="T7" fmla="*/ 137 h 515"/>
                <a:gd name="T8" fmla="*/ 88 w 3188"/>
                <a:gd name="T9" fmla="*/ 370 h 515"/>
                <a:gd name="T10" fmla="*/ 2174 w 3188"/>
                <a:gd name="T11" fmla="*/ 371 h 515"/>
                <a:gd name="T12" fmla="*/ 2105 w 3188"/>
                <a:gd name="T13" fmla="*/ 505 h 515"/>
                <a:gd name="T14" fmla="*/ 3187 w 3188"/>
                <a:gd name="T15" fmla="*/ 257 h 515"/>
                <a:gd name="T16" fmla="*/ 3187 w 3188"/>
                <a:gd name="T17" fmla="*/ 257 h 515"/>
                <a:gd name="T18" fmla="*/ 3187 w 3188"/>
                <a:gd name="T19" fmla="*/ 249 h 515"/>
                <a:gd name="T20" fmla="*/ 2120 w 3188"/>
                <a:gd name="T21" fmla="*/ 2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8" h="515">
                  <a:moveTo>
                    <a:pt x="2120" y="2"/>
                  </a:moveTo>
                  <a:cubicBezTo>
                    <a:pt x="2114" y="2"/>
                    <a:pt x="2109" y="2"/>
                    <a:pt x="2105" y="2"/>
                  </a:cubicBezTo>
                  <a:cubicBezTo>
                    <a:pt x="1977" y="13"/>
                    <a:pt x="2174" y="135"/>
                    <a:pt x="2174" y="135"/>
                  </a:cubicBezTo>
                  <a:cubicBezTo>
                    <a:pt x="2174" y="135"/>
                    <a:pt x="177" y="128"/>
                    <a:pt x="89" y="137"/>
                  </a:cubicBezTo>
                  <a:cubicBezTo>
                    <a:pt x="0" y="146"/>
                    <a:pt x="0" y="360"/>
                    <a:pt x="88" y="370"/>
                  </a:cubicBezTo>
                  <a:cubicBezTo>
                    <a:pt x="177" y="379"/>
                    <a:pt x="2174" y="371"/>
                    <a:pt x="2174" y="371"/>
                  </a:cubicBezTo>
                  <a:cubicBezTo>
                    <a:pt x="2174" y="371"/>
                    <a:pt x="1977" y="493"/>
                    <a:pt x="2105" y="505"/>
                  </a:cubicBezTo>
                  <a:cubicBezTo>
                    <a:pt x="2230" y="515"/>
                    <a:pt x="3174" y="374"/>
                    <a:pt x="3187" y="257"/>
                  </a:cubicBezTo>
                  <a:lnTo>
                    <a:pt x="3187" y="257"/>
                  </a:lnTo>
                  <a:cubicBezTo>
                    <a:pt x="3188" y="255"/>
                    <a:pt x="3187" y="252"/>
                    <a:pt x="3187" y="249"/>
                  </a:cubicBezTo>
                  <a:cubicBezTo>
                    <a:pt x="3174" y="136"/>
                    <a:pt x="2290" y="0"/>
                    <a:pt x="2120" y="2"/>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 name="Freeform 112"/>
            <p:cNvSpPr>
              <a:spLocks/>
            </p:cNvSpPr>
            <p:nvPr/>
          </p:nvSpPr>
          <p:spPr bwMode="auto">
            <a:xfrm>
              <a:off x="4028" y="2317"/>
              <a:ext cx="282" cy="598"/>
            </a:xfrm>
            <a:custGeom>
              <a:avLst/>
              <a:gdLst>
                <a:gd name="T0" fmla="*/ 0 w 632"/>
                <a:gd name="T1" fmla="*/ 0 h 1346"/>
                <a:gd name="T2" fmla="*/ 0 w 632"/>
                <a:gd name="T3" fmla="*/ 1346 h 1346"/>
                <a:gd name="T4" fmla="*/ 632 w 632"/>
                <a:gd name="T5" fmla="*/ 1069 h 1346"/>
                <a:gd name="T6" fmla="*/ 632 w 632"/>
                <a:gd name="T7" fmla="*/ 234 h 1346"/>
                <a:gd name="T8" fmla="*/ 0 w 632"/>
                <a:gd name="T9" fmla="*/ 0 h 1346"/>
              </a:gdLst>
              <a:ahLst/>
              <a:cxnLst>
                <a:cxn ang="0">
                  <a:pos x="T0" y="T1"/>
                </a:cxn>
                <a:cxn ang="0">
                  <a:pos x="T2" y="T3"/>
                </a:cxn>
                <a:cxn ang="0">
                  <a:pos x="T4" y="T5"/>
                </a:cxn>
                <a:cxn ang="0">
                  <a:pos x="T6" y="T7"/>
                </a:cxn>
                <a:cxn ang="0">
                  <a:pos x="T8" y="T9"/>
                </a:cxn>
              </a:cxnLst>
              <a:rect l="0" t="0" r="r" b="b"/>
              <a:pathLst>
                <a:path w="632" h="1346">
                  <a:moveTo>
                    <a:pt x="0" y="0"/>
                  </a:moveTo>
                  <a:lnTo>
                    <a:pt x="0" y="1346"/>
                  </a:lnTo>
                  <a:lnTo>
                    <a:pt x="632" y="1069"/>
                  </a:lnTo>
                  <a:lnTo>
                    <a:pt x="632" y="234"/>
                  </a:lnTo>
                  <a:lnTo>
                    <a:pt x="0" y="0"/>
                  </a:lnTo>
                  <a:close/>
                </a:path>
              </a:pathLst>
            </a:custGeom>
            <a:solidFill>
              <a:srgbClr val="D9BDC9"/>
            </a:solidFill>
            <a:ln w="2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4" name="Line 113"/>
            <p:cNvSpPr>
              <a:spLocks noChangeShapeType="1"/>
            </p:cNvSpPr>
            <p:nvPr/>
          </p:nvSpPr>
          <p:spPr bwMode="auto">
            <a:xfrm>
              <a:off x="3154" y="2773"/>
              <a:ext cx="239" cy="0"/>
            </a:xfrm>
            <a:prstGeom prst="line">
              <a:avLst/>
            </a:prstGeom>
            <a:noFill/>
            <a:ln w="1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5" name="Freeform 114"/>
            <p:cNvSpPr>
              <a:spLocks/>
            </p:cNvSpPr>
            <p:nvPr/>
          </p:nvSpPr>
          <p:spPr bwMode="auto">
            <a:xfrm>
              <a:off x="3306" y="2744"/>
              <a:ext cx="102" cy="58"/>
            </a:xfrm>
            <a:custGeom>
              <a:avLst/>
              <a:gdLst>
                <a:gd name="T0" fmla="*/ 65 w 229"/>
                <a:gd name="T1" fmla="*/ 65 h 130"/>
                <a:gd name="T2" fmla="*/ 0 w 229"/>
                <a:gd name="T3" fmla="*/ 130 h 130"/>
                <a:gd name="T4" fmla="*/ 229 w 229"/>
                <a:gd name="T5" fmla="*/ 65 h 130"/>
                <a:gd name="T6" fmla="*/ 0 w 229"/>
                <a:gd name="T7" fmla="*/ 0 h 130"/>
                <a:gd name="T8" fmla="*/ 65 w 229"/>
                <a:gd name="T9" fmla="*/ 65 h 130"/>
              </a:gdLst>
              <a:ahLst/>
              <a:cxnLst>
                <a:cxn ang="0">
                  <a:pos x="T0" y="T1"/>
                </a:cxn>
                <a:cxn ang="0">
                  <a:pos x="T2" y="T3"/>
                </a:cxn>
                <a:cxn ang="0">
                  <a:pos x="T4" y="T5"/>
                </a:cxn>
                <a:cxn ang="0">
                  <a:pos x="T6" y="T7"/>
                </a:cxn>
                <a:cxn ang="0">
                  <a:pos x="T8" y="T9"/>
                </a:cxn>
              </a:cxnLst>
              <a:rect l="0" t="0" r="r" b="b"/>
              <a:pathLst>
                <a:path w="229" h="130">
                  <a:moveTo>
                    <a:pt x="65" y="65"/>
                  </a:moveTo>
                  <a:lnTo>
                    <a:pt x="0" y="130"/>
                  </a:lnTo>
                  <a:lnTo>
                    <a:pt x="229" y="65"/>
                  </a:lnTo>
                  <a:lnTo>
                    <a:pt x="0" y="0"/>
                  </a:lnTo>
                  <a:lnTo>
                    <a:pt x="65" y="65"/>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6" name="Line 115"/>
            <p:cNvSpPr>
              <a:spLocks noChangeShapeType="1"/>
            </p:cNvSpPr>
            <p:nvPr/>
          </p:nvSpPr>
          <p:spPr bwMode="auto">
            <a:xfrm>
              <a:off x="4298" y="2540"/>
              <a:ext cx="227" cy="0"/>
            </a:xfrm>
            <a:prstGeom prst="line">
              <a:avLst/>
            </a:prstGeom>
            <a:noFill/>
            <a:ln w="1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7" name="Freeform 116"/>
            <p:cNvSpPr>
              <a:spLocks/>
            </p:cNvSpPr>
            <p:nvPr/>
          </p:nvSpPr>
          <p:spPr bwMode="auto">
            <a:xfrm>
              <a:off x="4430" y="2508"/>
              <a:ext cx="111" cy="64"/>
            </a:xfrm>
            <a:custGeom>
              <a:avLst/>
              <a:gdLst>
                <a:gd name="T0" fmla="*/ 71 w 250"/>
                <a:gd name="T1" fmla="*/ 71 h 143"/>
                <a:gd name="T2" fmla="*/ 0 w 250"/>
                <a:gd name="T3" fmla="*/ 143 h 143"/>
                <a:gd name="T4" fmla="*/ 250 w 250"/>
                <a:gd name="T5" fmla="*/ 71 h 143"/>
                <a:gd name="T6" fmla="*/ 0 w 250"/>
                <a:gd name="T7" fmla="*/ 0 h 143"/>
                <a:gd name="T8" fmla="*/ 71 w 250"/>
                <a:gd name="T9" fmla="*/ 71 h 143"/>
              </a:gdLst>
              <a:ahLst/>
              <a:cxnLst>
                <a:cxn ang="0">
                  <a:pos x="T0" y="T1"/>
                </a:cxn>
                <a:cxn ang="0">
                  <a:pos x="T2" y="T3"/>
                </a:cxn>
                <a:cxn ang="0">
                  <a:pos x="T4" y="T5"/>
                </a:cxn>
                <a:cxn ang="0">
                  <a:pos x="T6" y="T7"/>
                </a:cxn>
                <a:cxn ang="0">
                  <a:pos x="T8" y="T9"/>
                </a:cxn>
              </a:cxnLst>
              <a:rect l="0" t="0" r="r" b="b"/>
              <a:pathLst>
                <a:path w="250" h="143">
                  <a:moveTo>
                    <a:pt x="71" y="71"/>
                  </a:moveTo>
                  <a:lnTo>
                    <a:pt x="0" y="143"/>
                  </a:lnTo>
                  <a:lnTo>
                    <a:pt x="250" y="71"/>
                  </a:lnTo>
                  <a:lnTo>
                    <a:pt x="0" y="0"/>
                  </a:lnTo>
                  <a:lnTo>
                    <a:pt x="71" y="71"/>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8" name="Line 117"/>
            <p:cNvSpPr>
              <a:spLocks noChangeShapeType="1"/>
            </p:cNvSpPr>
            <p:nvPr/>
          </p:nvSpPr>
          <p:spPr bwMode="auto">
            <a:xfrm>
              <a:off x="3142" y="3221"/>
              <a:ext cx="718" cy="0"/>
            </a:xfrm>
            <a:prstGeom prst="line">
              <a:avLst/>
            </a:prstGeom>
            <a:noFill/>
            <a:ln w="1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9" name="Freeform 118"/>
            <p:cNvSpPr>
              <a:spLocks/>
            </p:cNvSpPr>
            <p:nvPr/>
          </p:nvSpPr>
          <p:spPr bwMode="auto">
            <a:xfrm>
              <a:off x="3761" y="3189"/>
              <a:ext cx="116" cy="65"/>
            </a:xfrm>
            <a:custGeom>
              <a:avLst/>
              <a:gdLst>
                <a:gd name="T0" fmla="*/ 74 w 260"/>
                <a:gd name="T1" fmla="*/ 74 h 148"/>
                <a:gd name="T2" fmla="*/ 0 w 260"/>
                <a:gd name="T3" fmla="*/ 148 h 148"/>
                <a:gd name="T4" fmla="*/ 260 w 260"/>
                <a:gd name="T5" fmla="*/ 74 h 148"/>
                <a:gd name="T6" fmla="*/ 0 w 260"/>
                <a:gd name="T7" fmla="*/ 0 h 148"/>
                <a:gd name="T8" fmla="*/ 74 w 260"/>
                <a:gd name="T9" fmla="*/ 74 h 148"/>
              </a:gdLst>
              <a:ahLst/>
              <a:cxnLst>
                <a:cxn ang="0">
                  <a:pos x="T0" y="T1"/>
                </a:cxn>
                <a:cxn ang="0">
                  <a:pos x="T2" y="T3"/>
                </a:cxn>
                <a:cxn ang="0">
                  <a:pos x="T4" y="T5"/>
                </a:cxn>
                <a:cxn ang="0">
                  <a:pos x="T6" y="T7"/>
                </a:cxn>
                <a:cxn ang="0">
                  <a:pos x="T8" y="T9"/>
                </a:cxn>
              </a:cxnLst>
              <a:rect l="0" t="0" r="r" b="b"/>
              <a:pathLst>
                <a:path w="260" h="148">
                  <a:moveTo>
                    <a:pt x="74" y="74"/>
                  </a:moveTo>
                  <a:lnTo>
                    <a:pt x="0" y="148"/>
                  </a:lnTo>
                  <a:lnTo>
                    <a:pt x="260" y="74"/>
                  </a:lnTo>
                  <a:lnTo>
                    <a:pt x="0" y="0"/>
                  </a:lnTo>
                  <a:lnTo>
                    <a:pt x="74" y="74"/>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0" name="Rectangle 119"/>
            <p:cNvSpPr>
              <a:spLocks noChangeArrowheads="1"/>
            </p:cNvSpPr>
            <p:nvPr/>
          </p:nvSpPr>
          <p:spPr bwMode="auto">
            <a:xfrm>
              <a:off x="2819" y="2713"/>
              <a:ext cx="281" cy="226"/>
            </a:xfrm>
            <a:prstGeom prst="rect">
              <a:avLst/>
            </a:prstGeom>
            <a:solidFill>
              <a:srgbClr val="D9BDC9"/>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1" name="Rectangle 120"/>
            <p:cNvSpPr>
              <a:spLocks noChangeArrowheads="1"/>
            </p:cNvSpPr>
            <p:nvPr/>
          </p:nvSpPr>
          <p:spPr bwMode="auto">
            <a:xfrm>
              <a:off x="2863" y="2759"/>
              <a:ext cx="2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 pitchFamily="34" charset="0"/>
                </a:rPr>
                <a:t>op2</a:t>
              </a:r>
              <a:endParaRPr kumimoji="0" lang="en-US" sz="1800" b="0" i="0" u="none" strike="noStrike" cap="none" normalizeH="0" baseline="0" smtClean="0">
                <a:ln>
                  <a:noFill/>
                </a:ln>
                <a:solidFill>
                  <a:schemeClr val="tx1"/>
                </a:solidFill>
                <a:effectLst/>
                <a:latin typeface="Arial" pitchFamily="34" charset="0"/>
              </a:endParaRPr>
            </a:p>
          </p:txBody>
        </p:sp>
        <p:sp>
          <p:nvSpPr>
            <p:cNvPr id="1112" name="Rectangle 121"/>
            <p:cNvSpPr>
              <a:spLocks noChangeArrowheads="1"/>
            </p:cNvSpPr>
            <p:nvPr/>
          </p:nvSpPr>
          <p:spPr bwMode="auto">
            <a:xfrm>
              <a:off x="2830" y="3044"/>
              <a:ext cx="270" cy="227"/>
            </a:xfrm>
            <a:prstGeom prst="rect">
              <a:avLst/>
            </a:prstGeom>
            <a:solidFill>
              <a:srgbClr val="D9BDC9"/>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3" name="Rectangle 122"/>
            <p:cNvSpPr>
              <a:spLocks noChangeArrowheads="1"/>
            </p:cNvSpPr>
            <p:nvPr/>
          </p:nvSpPr>
          <p:spPr bwMode="auto">
            <a:xfrm>
              <a:off x="2873" y="3097"/>
              <a:ext cx="2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 pitchFamily="34" charset="0"/>
                </a:rPr>
                <a:t>op1</a:t>
              </a:r>
              <a:endParaRPr kumimoji="0" lang="en-US" sz="1800" b="0" i="0" u="none" strike="noStrike" cap="none" normalizeH="0" baseline="0" smtClean="0">
                <a:ln>
                  <a:noFill/>
                </a:ln>
                <a:solidFill>
                  <a:schemeClr val="tx1"/>
                </a:solidFill>
                <a:effectLst/>
                <a:latin typeface="Arial" pitchFamily="34" charset="0"/>
              </a:endParaRPr>
            </a:p>
          </p:txBody>
        </p:sp>
        <p:sp>
          <p:nvSpPr>
            <p:cNvPr id="1114" name="Freeform 124"/>
            <p:cNvSpPr>
              <a:spLocks/>
            </p:cNvSpPr>
            <p:nvPr/>
          </p:nvSpPr>
          <p:spPr bwMode="auto">
            <a:xfrm>
              <a:off x="3084" y="1412"/>
              <a:ext cx="1488" cy="229"/>
            </a:xfrm>
            <a:custGeom>
              <a:avLst/>
              <a:gdLst>
                <a:gd name="T0" fmla="*/ 2094 w 3150"/>
                <a:gd name="T1" fmla="*/ 1 h 515"/>
                <a:gd name="T2" fmla="*/ 2080 w 3150"/>
                <a:gd name="T3" fmla="*/ 1 h 515"/>
                <a:gd name="T4" fmla="*/ 2148 w 3150"/>
                <a:gd name="T5" fmla="*/ 134 h 515"/>
                <a:gd name="T6" fmla="*/ 88 w 3150"/>
                <a:gd name="T7" fmla="*/ 136 h 515"/>
                <a:gd name="T8" fmla="*/ 87 w 3150"/>
                <a:gd name="T9" fmla="*/ 369 h 515"/>
                <a:gd name="T10" fmla="*/ 2148 w 3150"/>
                <a:gd name="T11" fmla="*/ 371 h 515"/>
                <a:gd name="T12" fmla="*/ 2080 w 3150"/>
                <a:gd name="T13" fmla="*/ 504 h 515"/>
                <a:gd name="T14" fmla="*/ 3149 w 3150"/>
                <a:gd name="T15" fmla="*/ 256 h 515"/>
                <a:gd name="T16" fmla="*/ 3149 w 3150"/>
                <a:gd name="T17" fmla="*/ 256 h 515"/>
                <a:gd name="T18" fmla="*/ 3149 w 3150"/>
                <a:gd name="T19" fmla="*/ 249 h 515"/>
                <a:gd name="T20" fmla="*/ 2094 w 3150"/>
                <a:gd name="T21" fmla="*/ 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50" h="515">
                  <a:moveTo>
                    <a:pt x="2094" y="1"/>
                  </a:moveTo>
                  <a:cubicBezTo>
                    <a:pt x="2089" y="1"/>
                    <a:pt x="2084" y="1"/>
                    <a:pt x="2080" y="1"/>
                  </a:cubicBezTo>
                  <a:cubicBezTo>
                    <a:pt x="1954" y="13"/>
                    <a:pt x="2148" y="134"/>
                    <a:pt x="2148" y="134"/>
                  </a:cubicBezTo>
                  <a:cubicBezTo>
                    <a:pt x="2148" y="134"/>
                    <a:pt x="175" y="127"/>
                    <a:pt x="88" y="136"/>
                  </a:cubicBezTo>
                  <a:cubicBezTo>
                    <a:pt x="0" y="145"/>
                    <a:pt x="0" y="360"/>
                    <a:pt x="87" y="369"/>
                  </a:cubicBezTo>
                  <a:cubicBezTo>
                    <a:pt x="175" y="378"/>
                    <a:pt x="2148" y="371"/>
                    <a:pt x="2148" y="371"/>
                  </a:cubicBezTo>
                  <a:cubicBezTo>
                    <a:pt x="2148" y="371"/>
                    <a:pt x="1953" y="493"/>
                    <a:pt x="2080" y="504"/>
                  </a:cubicBezTo>
                  <a:cubicBezTo>
                    <a:pt x="2203" y="515"/>
                    <a:pt x="3136" y="373"/>
                    <a:pt x="3149" y="256"/>
                  </a:cubicBezTo>
                  <a:lnTo>
                    <a:pt x="3149" y="256"/>
                  </a:lnTo>
                  <a:cubicBezTo>
                    <a:pt x="3150" y="254"/>
                    <a:pt x="3149" y="251"/>
                    <a:pt x="3149" y="249"/>
                  </a:cubicBezTo>
                  <a:cubicBezTo>
                    <a:pt x="3137" y="136"/>
                    <a:pt x="2262" y="0"/>
                    <a:pt x="2094"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Freeform 126"/>
            <p:cNvSpPr>
              <a:spLocks/>
            </p:cNvSpPr>
            <p:nvPr/>
          </p:nvSpPr>
          <p:spPr bwMode="auto">
            <a:xfrm>
              <a:off x="2514" y="3269"/>
              <a:ext cx="306" cy="698"/>
            </a:xfrm>
            <a:custGeom>
              <a:avLst/>
              <a:gdLst>
                <a:gd name="T0" fmla="*/ 630 w 685"/>
                <a:gd name="T1" fmla="*/ 919 h 1570"/>
                <a:gd name="T2" fmla="*/ 504 w 685"/>
                <a:gd name="T3" fmla="*/ 919 h 1570"/>
                <a:gd name="T4" fmla="*/ 502 w 685"/>
                <a:gd name="T5" fmla="*/ 1184 h 1570"/>
                <a:gd name="T6" fmla="*/ 490 w 685"/>
                <a:gd name="T7" fmla="*/ 1497 h 1570"/>
                <a:gd name="T8" fmla="*/ 362 w 685"/>
                <a:gd name="T9" fmla="*/ 1541 h 1570"/>
                <a:gd name="T10" fmla="*/ 227 w 685"/>
                <a:gd name="T11" fmla="*/ 1541 h 1570"/>
                <a:gd name="T12" fmla="*/ 172 w 685"/>
                <a:gd name="T13" fmla="*/ 1297 h 1570"/>
                <a:gd name="T14" fmla="*/ 172 w 685"/>
                <a:gd name="T15" fmla="*/ 936 h 1570"/>
                <a:gd name="T16" fmla="*/ 148 w 685"/>
                <a:gd name="T17" fmla="*/ 919 h 1570"/>
                <a:gd name="T18" fmla="*/ 67 w 685"/>
                <a:gd name="T19" fmla="*/ 919 h 1570"/>
                <a:gd name="T20" fmla="*/ 33 w 685"/>
                <a:gd name="T21" fmla="*/ 730 h 1570"/>
                <a:gd name="T22" fmla="*/ 119 w 685"/>
                <a:gd name="T23" fmla="*/ 528 h 1570"/>
                <a:gd name="T24" fmla="*/ 304 w 685"/>
                <a:gd name="T25" fmla="*/ 92 h 1570"/>
                <a:gd name="T26" fmla="*/ 408 w 685"/>
                <a:gd name="T27" fmla="*/ 158 h 1570"/>
                <a:gd name="T28" fmla="*/ 520 w 685"/>
                <a:gd name="T29" fmla="*/ 422 h 1570"/>
                <a:gd name="T30" fmla="*/ 631 w 685"/>
                <a:gd name="T31" fmla="*/ 682 h 1570"/>
                <a:gd name="T32" fmla="*/ 655 w 685"/>
                <a:gd name="T33" fmla="*/ 892 h 1570"/>
                <a:gd name="T34" fmla="*/ 630 w 685"/>
                <a:gd name="T35" fmla="*/ 919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5" h="1570">
                  <a:moveTo>
                    <a:pt x="630" y="919"/>
                  </a:moveTo>
                  <a:lnTo>
                    <a:pt x="504" y="919"/>
                  </a:lnTo>
                  <a:cubicBezTo>
                    <a:pt x="500" y="919"/>
                    <a:pt x="502" y="1161"/>
                    <a:pt x="502" y="1184"/>
                  </a:cubicBezTo>
                  <a:cubicBezTo>
                    <a:pt x="502" y="1267"/>
                    <a:pt x="515" y="1427"/>
                    <a:pt x="490" y="1497"/>
                  </a:cubicBezTo>
                  <a:cubicBezTo>
                    <a:pt x="463" y="1570"/>
                    <a:pt x="397" y="1541"/>
                    <a:pt x="362" y="1541"/>
                  </a:cubicBezTo>
                  <a:lnTo>
                    <a:pt x="227" y="1541"/>
                  </a:lnTo>
                  <a:cubicBezTo>
                    <a:pt x="166" y="1541"/>
                    <a:pt x="172" y="1395"/>
                    <a:pt x="172" y="1297"/>
                  </a:cubicBezTo>
                  <a:lnTo>
                    <a:pt x="172" y="936"/>
                  </a:lnTo>
                  <a:cubicBezTo>
                    <a:pt x="172" y="905"/>
                    <a:pt x="160" y="919"/>
                    <a:pt x="148" y="919"/>
                  </a:cubicBezTo>
                  <a:lnTo>
                    <a:pt x="67" y="919"/>
                  </a:lnTo>
                  <a:cubicBezTo>
                    <a:pt x="21" y="919"/>
                    <a:pt x="0" y="808"/>
                    <a:pt x="33" y="730"/>
                  </a:cubicBezTo>
                  <a:cubicBezTo>
                    <a:pt x="62" y="663"/>
                    <a:pt x="90" y="596"/>
                    <a:pt x="119" y="528"/>
                  </a:cubicBezTo>
                  <a:cubicBezTo>
                    <a:pt x="180" y="385"/>
                    <a:pt x="238" y="222"/>
                    <a:pt x="304" y="92"/>
                  </a:cubicBezTo>
                  <a:cubicBezTo>
                    <a:pt x="343" y="0"/>
                    <a:pt x="380" y="93"/>
                    <a:pt x="408" y="158"/>
                  </a:cubicBezTo>
                  <a:cubicBezTo>
                    <a:pt x="445" y="246"/>
                    <a:pt x="483" y="334"/>
                    <a:pt x="520" y="422"/>
                  </a:cubicBezTo>
                  <a:cubicBezTo>
                    <a:pt x="557" y="509"/>
                    <a:pt x="594" y="595"/>
                    <a:pt x="631" y="682"/>
                  </a:cubicBezTo>
                  <a:cubicBezTo>
                    <a:pt x="655" y="738"/>
                    <a:pt x="685" y="809"/>
                    <a:pt x="655" y="892"/>
                  </a:cubicBezTo>
                  <a:cubicBezTo>
                    <a:pt x="648" y="909"/>
                    <a:pt x="640" y="919"/>
                    <a:pt x="630" y="919"/>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Freeform 127"/>
            <p:cNvSpPr>
              <a:spLocks/>
            </p:cNvSpPr>
            <p:nvPr/>
          </p:nvSpPr>
          <p:spPr bwMode="auto">
            <a:xfrm>
              <a:off x="2522" y="3293"/>
              <a:ext cx="289" cy="332"/>
            </a:xfrm>
            <a:custGeom>
              <a:avLst/>
              <a:gdLst>
                <a:gd name="T0" fmla="*/ 73 w 648"/>
                <a:gd name="T1" fmla="*/ 644 h 745"/>
                <a:gd name="T2" fmla="*/ 324 w 648"/>
                <a:gd name="T3" fmla="*/ 54 h 745"/>
                <a:gd name="T4" fmla="*/ 465 w 648"/>
                <a:gd name="T5" fmla="*/ 384 h 745"/>
                <a:gd name="T6" fmla="*/ 549 w 648"/>
                <a:gd name="T7" fmla="*/ 581 h 745"/>
                <a:gd name="T8" fmla="*/ 587 w 648"/>
                <a:gd name="T9" fmla="*/ 745 h 745"/>
                <a:gd name="T10" fmla="*/ 648 w 648"/>
                <a:gd name="T11" fmla="*/ 745 h 745"/>
                <a:gd name="T12" fmla="*/ 599 w 648"/>
                <a:gd name="T13" fmla="*/ 595 h 745"/>
                <a:gd name="T14" fmla="*/ 491 w 648"/>
                <a:gd name="T15" fmla="*/ 343 h 745"/>
                <a:gd name="T16" fmla="*/ 388 w 648"/>
                <a:gd name="T17" fmla="*/ 103 h 745"/>
                <a:gd name="T18" fmla="*/ 323 w 648"/>
                <a:gd name="T19" fmla="*/ 1 h 745"/>
                <a:gd name="T20" fmla="*/ 261 w 648"/>
                <a:gd name="T21" fmla="*/ 95 h 745"/>
                <a:gd name="T22" fmla="*/ 161 w 648"/>
                <a:gd name="T23" fmla="*/ 331 h 745"/>
                <a:gd name="T24" fmla="*/ 53 w 648"/>
                <a:gd name="T25" fmla="*/ 586 h 745"/>
                <a:gd name="T26" fmla="*/ 0 w 648"/>
                <a:gd name="T27" fmla="*/ 745 h 745"/>
                <a:gd name="T28" fmla="*/ 61 w 648"/>
                <a:gd name="T29" fmla="*/ 745 h 745"/>
                <a:gd name="T30" fmla="*/ 73 w 648"/>
                <a:gd name="T31" fmla="*/ 644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8" h="745">
                  <a:moveTo>
                    <a:pt x="73" y="644"/>
                  </a:moveTo>
                  <a:cubicBezTo>
                    <a:pt x="97" y="587"/>
                    <a:pt x="323" y="51"/>
                    <a:pt x="324" y="54"/>
                  </a:cubicBezTo>
                  <a:cubicBezTo>
                    <a:pt x="371" y="164"/>
                    <a:pt x="418" y="274"/>
                    <a:pt x="465" y="384"/>
                  </a:cubicBezTo>
                  <a:cubicBezTo>
                    <a:pt x="493" y="450"/>
                    <a:pt x="521" y="515"/>
                    <a:pt x="549" y="581"/>
                  </a:cubicBezTo>
                  <a:cubicBezTo>
                    <a:pt x="567" y="621"/>
                    <a:pt x="600" y="679"/>
                    <a:pt x="587" y="745"/>
                  </a:cubicBezTo>
                  <a:lnTo>
                    <a:pt x="648" y="745"/>
                  </a:lnTo>
                  <a:cubicBezTo>
                    <a:pt x="645" y="684"/>
                    <a:pt x="616" y="636"/>
                    <a:pt x="599" y="595"/>
                  </a:cubicBezTo>
                  <a:cubicBezTo>
                    <a:pt x="563" y="511"/>
                    <a:pt x="527" y="427"/>
                    <a:pt x="491" y="343"/>
                  </a:cubicBezTo>
                  <a:cubicBezTo>
                    <a:pt x="457" y="263"/>
                    <a:pt x="422" y="183"/>
                    <a:pt x="388" y="103"/>
                  </a:cubicBezTo>
                  <a:cubicBezTo>
                    <a:pt x="370" y="59"/>
                    <a:pt x="351" y="0"/>
                    <a:pt x="323" y="1"/>
                  </a:cubicBezTo>
                  <a:cubicBezTo>
                    <a:pt x="296" y="0"/>
                    <a:pt x="279" y="54"/>
                    <a:pt x="261" y="95"/>
                  </a:cubicBezTo>
                  <a:cubicBezTo>
                    <a:pt x="228" y="174"/>
                    <a:pt x="194" y="253"/>
                    <a:pt x="161" y="331"/>
                  </a:cubicBezTo>
                  <a:cubicBezTo>
                    <a:pt x="125" y="416"/>
                    <a:pt x="89" y="501"/>
                    <a:pt x="53" y="586"/>
                  </a:cubicBezTo>
                  <a:cubicBezTo>
                    <a:pt x="35" y="629"/>
                    <a:pt x="3" y="682"/>
                    <a:pt x="0" y="745"/>
                  </a:cubicBezTo>
                  <a:lnTo>
                    <a:pt x="61" y="745"/>
                  </a:lnTo>
                  <a:cubicBezTo>
                    <a:pt x="55" y="711"/>
                    <a:pt x="62" y="669"/>
                    <a:pt x="73" y="644"/>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0" name="Freeform 128"/>
            <p:cNvSpPr>
              <a:spLocks/>
            </p:cNvSpPr>
            <p:nvPr/>
          </p:nvSpPr>
          <p:spPr bwMode="auto">
            <a:xfrm>
              <a:off x="2520" y="3620"/>
              <a:ext cx="295" cy="340"/>
            </a:xfrm>
            <a:custGeom>
              <a:avLst/>
              <a:gdLst>
                <a:gd name="T0" fmla="*/ 44 w 659"/>
                <a:gd name="T1" fmla="*/ 129 h 764"/>
                <a:gd name="T2" fmla="*/ 156 w 659"/>
                <a:gd name="T3" fmla="*/ 129 h 764"/>
                <a:gd name="T4" fmla="*/ 158 w 659"/>
                <a:gd name="T5" fmla="*/ 343 h 764"/>
                <a:gd name="T6" fmla="*/ 158 w 659"/>
                <a:gd name="T7" fmla="*/ 623 h 764"/>
                <a:gd name="T8" fmla="*/ 245 w 659"/>
                <a:gd name="T9" fmla="*/ 751 h 764"/>
                <a:gd name="T10" fmla="*/ 391 w 659"/>
                <a:gd name="T11" fmla="*/ 751 h 764"/>
                <a:gd name="T12" fmla="*/ 489 w 659"/>
                <a:gd name="T13" fmla="*/ 648 h 764"/>
                <a:gd name="T14" fmla="*/ 489 w 659"/>
                <a:gd name="T15" fmla="*/ 394 h 764"/>
                <a:gd name="T16" fmla="*/ 489 w 659"/>
                <a:gd name="T17" fmla="*/ 129 h 764"/>
                <a:gd name="T18" fmla="*/ 611 w 659"/>
                <a:gd name="T19" fmla="*/ 129 h 764"/>
                <a:gd name="T20" fmla="*/ 647 w 659"/>
                <a:gd name="T21" fmla="*/ 82 h 764"/>
                <a:gd name="T22" fmla="*/ 649 w 659"/>
                <a:gd name="T23" fmla="*/ 10 h 764"/>
                <a:gd name="T24" fmla="*/ 611 w 659"/>
                <a:gd name="T25" fmla="*/ 10 h 764"/>
                <a:gd name="T26" fmla="*/ 583 w 659"/>
                <a:gd name="T27" fmla="*/ 34 h 764"/>
                <a:gd name="T28" fmla="*/ 523 w 659"/>
                <a:gd name="T29" fmla="*/ 49 h 764"/>
                <a:gd name="T30" fmla="*/ 449 w 659"/>
                <a:gd name="T31" fmla="*/ 49 h 764"/>
                <a:gd name="T32" fmla="*/ 447 w 659"/>
                <a:gd name="T33" fmla="*/ 315 h 764"/>
                <a:gd name="T34" fmla="*/ 439 w 659"/>
                <a:gd name="T35" fmla="*/ 625 h 764"/>
                <a:gd name="T36" fmla="*/ 306 w 659"/>
                <a:gd name="T37" fmla="*/ 668 h 764"/>
                <a:gd name="T38" fmla="*/ 199 w 659"/>
                <a:gd name="T39" fmla="*/ 546 h 764"/>
                <a:gd name="T40" fmla="*/ 199 w 659"/>
                <a:gd name="T41" fmla="*/ 52 h 764"/>
                <a:gd name="T42" fmla="*/ 121 w 659"/>
                <a:gd name="T43" fmla="*/ 49 h 764"/>
                <a:gd name="T44" fmla="*/ 87 w 659"/>
                <a:gd name="T45" fmla="*/ 47 h 764"/>
                <a:gd name="T46" fmla="*/ 65 w 659"/>
                <a:gd name="T47" fmla="*/ 10 h 764"/>
                <a:gd name="T48" fmla="*/ 45 w 659"/>
                <a:gd name="T49" fmla="*/ 10 h 764"/>
                <a:gd name="T50" fmla="*/ 4 w 659"/>
                <a:gd name="T51" fmla="*/ 10 h 764"/>
                <a:gd name="T52" fmla="*/ 44 w 659"/>
                <a:gd name="T53" fmla="*/ 129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9" h="764">
                  <a:moveTo>
                    <a:pt x="44" y="129"/>
                  </a:moveTo>
                  <a:lnTo>
                    <a:pt x="156" y="129"/>
                  </a:lnTo>
                  <a:cubicBezTo>
                    <a:pt x="160" y="129"/>
                    <a:pt x="158" y="324"/>
                    <a:pt x="158" y="343"/>
                  </a:cubicBezTo>
                  <a:lnTo>
                    <a:pt x="158" y="623"/>
                  </a:lnTo>
                  <a:cubicBezTo>
                    <a:pt x="158" y="746"/>
                    <a:pt x="206" y="751"/>
                    <a:pt x="245" y="751"/>
                  </a:cubicBezTo>
                  <a:lnTo>
                    <a:pt x="391" y="751"/>
                  </a:lnTo>
                  <a:cubicBezTo>
                    <a:pt x="429" y="751"/>
                    <a:pt x="480" y="764"/>
                    <a:pt x="489" y="648"/>
                  </a:cubicBezTo>
                  <a:cubicBezTo>
                    <a:pt x="495" y="568"/>
                    <a:pt x="489" y="475"/>
                    <a:pt x="489" y="394"/>
                  </a:cubicBezTo>
                  <a:cubicBezTo>
                    <a:pt x="489" y="306"/>
                    <a:pt x="489" y="217"/>
                    <a:pt x="489" y="129"/>
                  </a:cubicBezTo>
                  <a:lnTo>
                    <a:pt x="611" y="129"/>
                  </a:lnTo>
                  <a:cubicBezTo>
                    <a:pt x="626" y="129"/>
                    <a:pt x="640" y="114"/>
                    <a:pt x="647" y="82"/>
                  </a:cubicBezTo>
                  <a:cubicBezTo>
                    <a:pt x="650" y="69"/>
                    <a:pt x="659" y="10"/>
                    <a:pt x="649" y="10"/>
                  </a:cubicBezTo>
                  <a:lnTo>
                    <a:pt x="611" y="10"/>
                  </a:lnTo>
                  <a:cubicBezTo>
                    <a:pt x="593" y="10"/>
                    <a:pt x="597" y="11"/>
                    <a:pt x="583" y="34"/>
                  </a:cubicBezTo>
                  <a:cubicBezTo>
                    <a:pt x="569" y="59"/>
                    <a:pt x="541" y="49"/>
                    <a:pt x="523" y="49"/>
                  </a:cubicBezTo>
                  <a:lnTo>
                    <a:pt x="449" y="49"/>
                  </a:lnTo>
                  <a:cubicBezTo>
                    <a:pt x="445" y="49"/>
                    <a:pt x="447" y="292"/>
                    <a:pt x="447" y="315"/>
                  </a:cubicBezTo>
                  <a:cubicBezTo>
                    <a:pt x="447" y="399"/>
                    <a:pt x="459" y="548"/>
                    <a:pt x="439" y="625"/>
                  </a:cubicBezTo>
                  <a:cubicBezTo>
                    <a:pt x="420" y="703"/>
                    <a:pt x="337" y="668"/>
                    <a:pt x="306" y="668"/>
                  </a:cubicBezTo>
                  <a:cubicBezTo>
                    <a:pt x="262" y="668"/>
                    <a:pt x="199" y="696"/>
                    <a:pt x="199" y="546"/>
                  </a:cubicBezTo>
                  <a:lnTo>
                    <a:pt x="199" y="52"/>
                  </a:lnTo>
                  <a:cubicBezTo>
                    <a:pt x="199" y="46"/>
                    <a:pt x="129" y="49"/>
                    <a:pt x="121" y="49"/>
                  </a:cubicBezTo>
                  <a:cubicBezTo>
                    <a:pt x="110" y="49"/>
                    <a:pt x="98" y="52"/>
                    <a:pt x="87" y="47"/>
                  </a:cubicBezTo>
                  <a:cubicBezTo>
                    <a:pt x="78" y="43"/>
                    <a:pt x="69" y="32"/>
                    <a:pt x="65" y="10"/>
                  </a:cubicBezTo>
                  <a:cubicBezTo>
                    <a:pt x="60" y="5"/>
                    <a:pt x="50" y="10"/>
                    <a:pt x="45" y="10"/>
                  </a:cubicBezTo>
                  <a:cubicBezTo>
                    <a:pt x="38" y="10"/>
                    <a:pt x="8" y="0"/>
                    <a:pt x="4" y="10"/>
                  </a:cubicBezTo>
                  <a:cubicBezTo>
                    <a:pt x="0" y="72"/>
                    <a:pt x="17" y="129"/>
                    <a:pt x="44" y="129"/>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1" name="Freeform 129"/>
            <p:cNvSpPr>
              <a:spLocks noEditPoints="1"/>
            </p:cNvSpPr>
            <p:nvPr/>
          </p:nvSpPr>
          <p:spPr bwMode="auto">
            <a:xfrm>
              <a:off x="2518" y="3265"/>
              <a:ext cx="297" cy="694"/>
            </a:xfrm>
            <a:custGeom>
              <a:avLst/>
              <a:gdLst>
                <a:gd name="T0" fmla="*/ 293 w 666"/>
                <a:gd name="T1" fmla="*/ 93 h 1560"/>
                <a:gd name="T2" fmla="*/ 108 w 666"/>
                <a:gd name="T3" fmla="*/ 529 h 1560"/>
                <a:gd name="T4" fmla="*/ 22 w 666"/>
                <a:gd name="T5" fmla="*/ 731 h 1560"/>
                <a:gd name="T6" fmla="*/ 9 w 666"/>
                <a:gd name="T7" fmla="*/ 874 h 1560"/>
                <a:gd name="T8" fmla="*/ 77 w 666"/>
                <a:gd name="T9" fmla="*/ 937 h 1560"/>
                <a:gd name="T10" fmla="*/ 155 w 666"/>
                <a:gd name="T11" fmla="*/ 937 h 1560"/>
                <a:gd name="T12" fmla="*/ 159 w 666"/>
                <a:gd name="T13" fmla="*/ 1031 h 1560"/>
                <a:gd name="T14" fmla="*/ 159 w 666"/>
                <a:gd name="T15" fmla="*/ 1404 h 1560"/>
                <a:gd name="T16" fmla="*/ 243 w 666"/>
                <a:gd name="T17" fmla="*/ 1560 h 1560"/>
                <a:gd name="T18" fmla="*/ 404 w 666"/>
                <a:gd name="T19" fmla="*/ 1560 h 1560"/>
                <a:gd name="T20" fmla="*/ 498 w 666"/>
                <a:gd name="T21" fmla="*/ 1423 h 1560"/>
                <a:gd name="T22" fmla="*/ 498 w 666"/>
                <a:gd name="T23" fmla="*/ 1110 h 1560"/>
                <a:gd name="T24" fmla="*/ 498 w 666"/>
                <a:gd name="T25" fmla="*/ 962 h 1560"/>
                <a:gd name="T26" fmla="*/ 528 w 666"/>
                <a:gd name="T27" fmla="*/ 937 h 1560"/>
                <a:gd name="T28" fmla="*/ 663 w 666"/>
                <a:gd name="T29" fmla="*/ 820 h 1560"/>
                <a:gd name="T30" fmla="*/ 612 w 666"/>
                <a:gd name="T31" fmla="*/ 651 h 1560"/>
                <a:gd name="T32" fmla="*/ 500 w 666"/>
                <a:gd name="T33" fmla="*/ 387 h 1560"/>
                <a:gd name="T34" fmla="*/ 400 w 666"/>
                <a:gd name="T35" fmla="*/ 151 h 1560"/>
                <a:gd name="T36" fmla="*/ 293 w 666"/>
                <a:gd name="T37" fmla="*/ 93 h 1560"/>
                <a:gd name="T38" fmla="*/ 17 w 666"/>
                <a:gd name="T39" fmla="*/ 866 h 1560"/>
                <a:gd name="T40" fmla="*/ 66 w 666"/>
                <a:gd name="T41" fmla="*/ 657 h 1560"/>
                <a:gd name="T42" fmla="*/ 184 w 666"/>
                <a:gd name="T43" fmla="*/ 378 h 1560"/>
                <a:gd name="T44" fmla="*/ 285 w 666"/>
                <a:gd name="T45" fmla="*/ 140 h 1560"/>
                <a:gd name="T46" fmla="*/ 373 w 666"/>
                <a:gd name="T47" fmla="*/ 117 h 1560"/>
                <a:gd name="T48" fmla="*/ 582 w 666"/>
                <a:gd name="T49" fmla="*/ 609 h 1560"/>
                <a:gd name="T50" fmla="*/ 645 w 666"/>
                <a:gd name="T51" fmla="*/ 756 h 1560"/>
                <a:gd name="T52" fmla="*/ 620 w 666"/>
                <a:gd name="T53" fmla="*/ 916 h 1560"/>
                <a:gd name="T54" fmla="*/ 490 w 666"/>
                <a:gd name="T55" fmla="*/ 916 h 1560"/>
                <a:gd name="T56" fmla="*/ 490 w 666"/>
                <a:gd name="T57" fmla="*/ 992 h 1560"/>
                <a:gd name="T58" fmla="*/ 490 w 666"/>
                <a:gd name="T59" fmla="*/ 1371 h 1560"/>
                <a:gd name="T60" fmla="*/ 427 w 666"/>
                <a:gd name="T61" fmla="*/ 1539 h 1560"/>
                <a:gd name="T62" fmla="*/ 271 w 666"/>
                <a:gd name="T63" fmla="*/ 1539 h 1560"/>
                <a:gd name="T64" fmla="*/ 168 w 666"/>
                <a:gd name="T65" fmla="*/ 1423 h 1560"/>
                <a:gd name="T66" fmla="*/ 168 w 666"/>
                <a:gd name="T67" fmla="*/ 949 h 1560"/>
                <a:gd name="T68" fmla="*/ 156 w 666"/>
                <a:gd name="T69" fmla="*/ 916 h 1560"/>
                <a:gd name="T70" fmla="*/ 17 w 666"/>
                <a:gd name="T71" fmla="*/ 866 h 1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6" h="1560">
                  <a:moveTo>
                    <a:pt x="293" y="93"/>
                  </a:moveTo>
                  <a:lnTo>
                    <a:pt x="108" y="529"/>
                  </a:lnTo>
                  <a:cubicBezTo>
                    <a:pt x="79" y="596"/>
                    <a:pt x="51" y="664"/>
                    <a:pt x="22" y="731"/>
                  </a:cubicBezTo>
                  <a:cubicBezTo>
                    <a:pt x="6" y="769"/>
                    <a:pt x="0" y="823"/>
                    <a:pt x="9" y="874"/>
                  </a:cubicBezTo>
                  <a:cubicBezTo>
                    <a:pt x="21" y="943"/>
                    <a:pt x="51" y="937"/>
                    <a:pt x="77" y="937"/>
                  </a:cubicBezTo>
                  <a:lnTo>
                    <a:pt x="155" y="937"/>
                  </a:lnTo>
                  <a:cubicBezTo>
                    <a:pt x="164" y="937"/>
                    <a:pt x="159" y="1012"/>
                    <a:pt x="159" y="1031"/>
                  </a:cubicBezTo>
                  <a:lnTo>
                    <a:pt x="159" y="1404"/>
                  </a:lnTo>
                  <a:cubicBezTo>
                    <a:pt x="159" y="1530"/>
                    <a:pt x="199" y="1560"/>
                    <a:pt x="243" y="1560"/>
                  </a:cubicBezTo>
                  <a:lnTo>
                    <a:pt x="404" y="1560"/>
                  </a:lnTo>
                  <a:cubicBezTo>
                    <a:pt x="445" y="1560"/>
                    <a:pt x="498" y="1555"/>
                    <a:pt x="498" y="1423"/>
                  </a:cubicBezTo>
                  <a:cubicBezTo>
                    <a:pt x="498" y="1318"/>
                    <a:pt x="498" y="1214"/>
                    <a:pt x="498" y="1110"/>
                  </a:cubicBezTo>
                  <a:lnTo>
                    <a:pt x="498" y="962"/>
                  </a:lnTo>
                  <a:cubicBezTo>
                    <a:pt x="498" y="921"/>
                    <a:pt x="511" y="937"/>
                    <a:pt x="528" y="937"/>
                  </a:cubicBezTo>
                  <a:cubicBezTo>
                    <a:pt x="572" y="937"/>
                    <a:pt x="663" y="981"/>
                    <a:pt x="663" y="820"/>
                  </a:cubicBezTo>
                  <a:cubicBezTo>
                    <a:pt x="663" y="747"/>
                    <a:pt x="632" y="698"/>
                    <a:pt x="612" y="651"/>
                  </a:cubicBezTo>
                  <a:cubicBezTo>
                    <a:pt x="575" y="563"/>
                    <a:pt x="537" y="475"/>
                    <a:pt x="500" y="387"/>
                  </a:cubicBezTo>
                  <a:cubicBezTo>
                    <a:pt x="466" y="309"/>
                    <a:pt x="433" y="230"/>
                    <a:pt x="400" y="151"/>
                  </a:cubicBezTo>
                  <a:cubicBezTo>
                    <a:pt x="371" y="84"/>
                    <a:pt x="332" y="0"/>
                    <a:pt x="293" y="93"/>
                  </a:cubicBezTo>
                  <a:close/>
                  <a:moveTo>
                    <a:pt x="17" y="866"/>
                  </a:moveTo>
                  <a:cubicBezTo>
                    <a:pt x="1" y="777"/>
                    <a:pt x="43" y="711"/>
                    <a:pt x="66" y="657"/>
                  </a:cubicBezTo>
                  <a:cubicBezTo>
                    <a:pt x="105" y="564"/>
                    <a:pt x="145" y="471"/>
                    <a:pt x="184" y="378"/>
                  </a:cubicBezTo>
                  <a:cubicBezTo>
                    <a:pt x="218" y="298"/>
                    <a:pt x="251" y="219"/>
                    <a:pt x="285" y="140"/>
                  </a:cubicBezTo>
                  <a:cubicBezTo>
                    <a:pt x="311" y="79"/>
                    <a:pt x="342" y="45"/>
                    <a:pt x="373" y="117"/>
                  </a:cubicBezTo>
                  <a:cubicBezTo>
                    <a:pt x="442" y="281"/>
                    <a:pt x="512" y="445"/>
                    <a:pt x="582" y="609"/>
                  </a:cubicBezTo>
                  <a:cubicBezTo>
                    <a:pt x="602" y="655"/>
                    <a:pt x="628" y="702"/>
                    <a:pt x="645" y="756"/>
                  </a:cubicBezTo>
                  <a:cubicBezTo>
                    <a:pt x="666" y="806"/>
                    <a:pt x="652" y="916"/>
                    <a:pt x="620" y="916"/>
                  </a:cubicBezTo>
                  <a:lnTo>
                    <a:pt x="490" y="916"/>
                  </a:lnTo>
                  <a:cubicBezTo>
                    <a:pt x="489" y="916"/>
                    <a:pt x="490" y="987"/>
                    <a:pt x="490" y="992"/>
                  </a:cubicBezTo>
                  <a:cubicBezTo>
                    <a:pt x="490" y="1119"/>
                    <a:pt x="490" y="1245"/>
                    <a:pt x="490" y="1371"/>
                  </a:cubicBezTo>
                  <a:cubicBezTo>
                    <a:pt x="490" y="1471"/>
                    <a:pt x="474" y="1539"/>
                    <a:pt x="427" y="1539"/>
                  </a:cubicBezTo>
                  <a:lnTo>
                    <a:pt x="271" y="1539"/>
                  </a:lnTo>
                  <a:cubicBezTo>
                    <a:pt x="232" y="1539"/>
                    <a:pt x="168" y="1558"/>
                    <a:pt x="168" y="1423"/>
                  </a:cubicBezTo>
                  <a:lnTo>
                    <a:pt x="168" y="949"/>
                  </a:lnTo>
                  <a:cubicBezTo>
                    <a:pt x="168" y="916"/>
                    <a:pt x="170" y="916"/>
                    <a:pt x="156" y="916"/>
                  </a:cubicBezTo>
                  <a:cubicBezTo>
                    <a:pt x="124" y="916"/>
                    <a:pt x="32" y="955"/>
                    <a:pt x="17" y="866"/>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Rectangle 130"/>
            <p:cNvSpPr>
              <a:spLocks noChangeArrowheads="1"/>
            </p:cNvSpPr>
            <p:nvPr/>
          </p:nvSpPr>
          <p:spPr bwMode="auto">
            <a:xfrm>
              <a:off x="2628" y="3873"/>
              <a:ext cx="2097" cy="92"/>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3" name="Freeform 131"/>
            <p:cNvSpPr>
              <a:spLocks/>
            </p:cNvSpPr>
            <p:nvPr/>
          </p:nvSpPr>
          <p:spPr bwMode="auto">
            <a:xfrm>
              <a:off x="3430" y="2592"/>
              <a:ext cx="197" cy="499"/>
            </a:xfrm>
            <a:custGeom>
              <a:avLst/>
              <a:gdLst>
                <a:gd name="T0" fmla="*/ 0 w 440"/>
                <a:gd name="T1" fmla="*/ 0 h 1121"/>
                <a:gd name="T2" fmla="*/ 0 w 440"/>
                <a:gd name="T3" fmla="*/ 1121 h 1121"/>
                <a:gd name="T4" fmla="*/ 440 w 440"/>
                <a:gd name="T5" fmla="*/ 891 h 1121"/>
                <a:gd name="T6" fmla="*/ 440 w 440"/>
                <a:gd name="T7" fmla="*/ 195 h 1121"/>
                <a:gd name="T8" fmla="*/ 0 w 440"/>
                <a:gd name="T9" fmla="*/ 0 h 1121"/>
              </a:gdLst>
              <a:ahLst/>
              <a:cxnLst>
                <a:cxn ang="0">
                  <a:pos x="T0" y="T1"/>
                </a:cxn>
                <a:cxn ang="0">
                  <a:pos x="T2" y="T3"/>
                </a:cxn>
                <a:cxn ang="0">
                  <a:pos x="T4" y="T5"/>
                </a:cxn>
                <a:cxn ang="0">
                  <a:pos x="T6" y="T7"/>
                </a:cxn>
                <a:cxn ang="0">
                  <a:pos x="T8" y="T9"/>
                </a:cxn>
              </a:cxnLst>
              <a:rect l="0" t="0" r="r" b="b"/>
              <a:pathLst>
                <a:path w="440" h="1121">
                  <a:moveTo>
                    <a:pt x="0" y="0"/>
                  </a:moveTo>
                  <a:lnTo>
                    <a:pt x="0" y="1121"/>
                  </a:lnTo>
                  <a:lnTo>
                    <a:pt x="440" y="891"/>
                  </a:lnTo>
                  <a:lnTo>
                    <a:pt x="440" y="195"/>
                  </a:lnTo>
                  <a:lnTo>
                    <a:pt x="0" y="0"/>
                  </a:lnTo>
                  <a:close/>
                </a:path>
              </a:pathLst>
            </a:custGeom>
            <a:solidFill>
              <a:srgbClr val="203D88"/>
            </a:solidFill>
            <a:ln w="1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4" name="Line 132"/>
            <p:cNvSpPr>
              <a:spLocks noChangeShapeType="1"/>
            </p:cNvSpPr>
            <p:nvPr/>
          </p:nvSpPr>
          <p:spPr bwMode="auto">
            <a:xfrm>
              <a:off x="3114" y="2382"/>
              <a:ext cx="907" cy="0"/>
            </a:xfrm>
            <a:prstGeom prst="line">
              <a:avLst/>
            </a:prstGeom>
            <a:noFill/>
            <a:ln w="20"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5" name="Freeform 133"/>
            <p:cNvSpPr>
              <a:spLocks/>
            </p:cNvSpPr>
            <p:nvPr/>
          </p:nvSpPr>
          <p:spPr bwMode="auto">
            <a:xfrm>
              <a:off x="3904" y="2343"/>
              <a:ext cx="136" cy="78"/>
            </a:xfrm>
            <a:custGeom>
              <a:avLst/>
              <a:gdLst>
                <a:gd name="T0" fmla="*/ 88 w 305"/>
                <a:gd name="T1" fmla="*/ 88 h 175"/>
                <a:gd name="T2" fmla="*/ 0 w 305"/>
                <a:gd name="T3" fmla="*/ 175 h 175"/>
                <a:gd name="T4" fmla="*/ 305 w 305"/>
                <a:gd name="T5" fmla="*/ 88 h 175"/>
                <a:gd name="T6" fmla="*/ 0 w 305"/>
                <a:gd name="T7" fmla="*/ 0 h 175"/>
                <a:gd name="T8" fmla="*/ 88 w 305"/>
                <a:gd name="T9" fmla="*/ 88 h 175"/>
              </a:gdLst>
              <a:ahLst/>
              <a:cxnLst>
                <a:cxn ang="0">
                  <a:pos x="T0" y="T1"/>
                </a:cxn>
                <a:cxn ang="0">
                  <a:pos x="T2" y="T3"/>
                </a:cxn>
                <a:cxn ang="0">
                  <a:pos x="T4" y="T5"/>
                </a:cxn>
                <a:cxn ang="0">
                  <a:pos x="T6" y="T7"/>
                </a:cxn>
                <a:cxn ang="0">
                  <a:pos x="T8" y="T9"/>
                </a:cxn>
              </a:cxnLst>
              <a:rect l="0" t="0" r="r" b="b"/>
              <a:pathLst>
                <a:path w="305" h="175">
                  <a:moveTo>
                    <a:pt x="88" y="88"/>
                  </a:moveTo>
                  <a:lnTo>
                    <a:pt x="0" y="175"/>
                  </a:lnTo>
                  <a:lnTo>
                    <a:pt x="305" y="88"/>
                  </a:lnTo>
                  <a:lnTo>
                    <a:pt x="0" y="0"/>
                  </a:lnTo>
                  <a:lnTo>
                    <a:pt x="88" y="88"/>
                  </a:lnTo>
                  <a:close/>
                </a:path>
              </a:pathLst>
            </a:custGeom>
            <a:solidFill>
              <a:srgbClr val="24282B"/>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6" name="Line 134"/>
            <p:cNvSpPr>
              <a:spLocks noChangeShapeType="1"/>
            </p:cNvSpPr>
            <p:nvPr/>
          </p:nvSpPr>
          <p:spPr bwMode="auto">
            <a:xfrm>
              <a:off x="3632" y="2796"/>
              <a:ext cx="370" cy="0"/>
            </a:xfrm>
            <a:prstGeom prst="line">
              <a:avLst/>
            </a:prstGeom>
            <a:noFill/>
            <a:ln w="19"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8" name="Freeform 135"/>
            <p:cNvSpPr>
              <a:spLocks/>
            </p:cNvSpPr>
            <p:nvPr/>
          </p:nvSpPr>
          <p:spPr bwMode="auto">
            <a:xfrm>
              <a:off x="3889" y="2758"/>
              <a:ext cx="132" cy="76"/>
            </a:xfrm>
            <a:custGeom>
              <a:avLst/>
              <a:gdLst>
                <a:gd name="T0" fmla="*/ 85 w 296"/>
                <a:gd name="T1" fmla="*/ 84 h 169"/>
                <a:gd name="T2" fmla="*/ 0 w 296"/>
                <a:gd name="T3" fmla="*/ 169 h 169"/>
                <a:gd name="T4" fmla="*/ 296 w 296"/>
                <a:gd name="T5" fmla="*/ 84 h 169"/>
                <a:gd name="T6" fmla="*/ 0 w 296"/>
                <a:gd name="T7" fmla="*/ 0 h 169"/>
                <a:gd name="T8" fmla="*/ 85 w 296"/>
                <a:gd name="T9" fmla="*/ 84 h 169"/>
              </a:gdLst>
              <a:ahLst/>
              <a:cxnLst>
                <a:cxn ang="0">
                  <a:pos x="T0" y="T1"/>
                </a:cxn>
                <a:cxn ang="0">
                  <a:pos x="T2" y="T3"/>
                </a:cxn>
                <a:cxn ang="0">
                  <a:pos x="T4" y="T5"/>
                </a:cxn>
                <a:cxn ang="0">
                  <a:pos x="T6" y="T7"/>
                </a:cxn>
                <a:cxn ang="0">
                  <a:pos x="T8" y="T9"/>
                </a:cxn>
              </a:cxnLst>
              <a:rect l="0" t="0" r="r" b="b"/>
              <a:pathLst>
                <a:path w="296" h="169">
                  <a:moveTo>
                    <a:pt x="85" y="84"/>
                  </a:moveTo>
                  <a:lnTo>
                    <a:pt x="0" y="169"/>
                  </a:lnTo>
                  <a:lnTo>
                    <a:pt x="296" y="84"/>
                  </a:lnTo>
                  <a:lnTo>
                    <a:pt x="0" y="0"/>
                  </a:lnTo>
                  <a:lnTo>
                    <a:pt x="85" y="84"/>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9" name="Freeform 136"/>
            <p:cNvSpPr>
              <a:spLocks/>
            </p:cNvSpPr>
            <p:nvPr/>
          </p:nvSpPr>
          <p:spPr bwMode="auto">
            <a:xfrm>
              <a:off x="3853" y="3022"/>
              <a:ext cx="197" cy="498"/>
            </a:xfrm>
            <a:custGeom>
              <a:avLst/>
              <a:gdLst>
                <a:gd name="T0" fmla="*/ 0 w 440"/>
                <a:gd name="T1" fmla="*/ 0 h 1121"/>
                <a:gd name="T2" fmla="*/ 0 w 440"/>
                <a:gd name="T3" fmla="*/ 1121 h 1121"/>
                <a:gd name="T4" fmla="*/ 440 w 440"/>
                <a:gd name="T5" fmla="*/ 891 h 1121"/>
                <a:gd name="T6" fmla="*/ 440 w 440"/>
                <a:gd name="T7" fmla="*/ 195 h 1121"/>
                <a:gd name="T8" fmla="*/ 0 w 440"/>
                <a:gd name="T9" fmla="*/ 0 h 1121"/>
              </a:gdLst>
              <a:ahLst/>
              <a:cxnLst>
                <a:cxn ang="0">
                  <a:pos x="T0" y="T1"/>
                </a:cxn>
                <a:cxn ang="0">
                  <a:pos x="T2" y="T3"/>
                </a:cxn>
                <a:cxn ang="0">
                  <a:pos x="T4" y="T5"/>
                </a:cxn>
                <a:cxn ang="0">
                  <a:pos x="T6" y="T7"/>
                </a:cxn>
                <a:cxn ang="0">
                  <a:pos x="T8" y="T9"/>
                </a:cxn>
              </a:cxnLst>
              <a:rect l="0" t="0" r="r" b="b"/>
              <a:pathLst>
                <a:path w="440" h="1121">
                  <a:moveTo>
                    <a:pt x="0" y="0"/>
                  </a:moveTo>
                  <a:lnTo>
                    <a:pt x="0" y="1121"/>
                  </a:lnTo>
                  <a:lnTo>
                    <a:pt x="440" y="891"/>
                  </a:lnTo>
                  <a:lnTo>
                    <a:pt x="440" y="195"/>
                  </a:lnTo>
                  <a:lnTo>
                    <a:pt x="0" y="0"/>
                  </a:lnTo>
                  <a:close/>
                </a:path>
              </a:pathLst>
            </a:custGeom>
            <a:solidFill>
              <a:srgbClr val="18418B"/>
            </a:solidFill>
            <a:ln w="1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0" name="Line 137"/>
            <p:cNvSpPr>
              <a:spLocks noChangeShapeType="1"/>
            </p:cNvSpPr>
            <p:nvPr/>
          </p:nvSpPr>
          <p:spPr bwMode="auto">
            <a:xfrm>
              <a:off x="4060" y="3315"/>
              <a:ext cx="460" cy="0"/>
            </a:xfrm>
            <a:prstGeom prst="line">
              <a:avLst/>
            </a:prstGeom>
            <a:noFill/>
            <a:ln w="21"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1" name="Freeform 138"/>
            <p:cNvSpPr>
              <a:spLocks/>
            </p:cNvSpPr>
            <p:nvPr/>
          </p:nvSpPr>
          <p:spPr bwMode="auto">
            <a:xfrm>
              <a:off x="4394" y="3273"/>
              <a:ext cx="147" cy="84"/>
            </a:xfrm>
            <a:custGeom>
              <a:avLst/>
              <a:gdLst>
                <a:gd name="T0" fmla="*/ 94 w 329"/>
                <a:gd name="T1" fmla="*/ 94 h 188"/>
                <a:gd name="T2" fmla="*/ 0 w 329"/>
                <a:gd name="T3" fmla="*/ 188 h 188"/>
                <a:gd name="T4" fmla="*/ 329 w 329"/>
                <a:gd name="T5" fmla="*/ 94 h 188"/>
                <a:gd name="T6" fmla="*/ 0 w 329"/>
                <a:gd name="T7" fmla="*/ 0 h 188"/>
                <a:gd name="T8" fmla="*/ 94 w 329"/>
                <a:gd name="T9" fmla="*/ 94 h 188"/>
              </a:gdLst>
              <a:ahLst/>
              <a:cxnLst>
                <a:cxn ang="0">
                  <a:pos x="T0" y="T1"/>
                </a:cxn>
                <a:cxn ang="0">
                  <a:pos x="T2" y="T3"/>
                </a:cxn>
                <a:cxn ang="0">
                  <a:pos x="T4" y="T5"/>
                </a:cxn>
                <a:cxn ang="0">
                  <a:pos x="T6" y="T7"/>
                </a:cxn>
                <a:cxn ang="0">
                  <a:pos x="T8" y="T9"/>
                </a:cxn>
              </a:cxnLst>
              <a:rect l="0" t="0" r="r" b="b"/>
              <a:pathLst>
                <a:path w="329" h="188">
                  <a:moveTo>
                    <a:pt x="94" y="94"/>
                  </a:moveTo>
                  <a:lnTo>
                    <a:pt x="0" y="188"/>
                  </a:lnTo>
                  <a:lnTo>
                    <a:pt x="329" y="94"/>
                  </a:lnTo>
                  <a:lnTo>
                    <a:pt x="0" y="0"/>
                  </a:lnTo>
                  <a:lnTo>
                    <a:pt x="94" y="94"/>
                  </a:lnTo>
                  <a:close/>
                </a:path>
              </a:pathLst>
            </a:custGeom>
            <a:solidFill>
              <a:srgbClr val="24282B"/>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2" name="Freeform 139"/>
            <p:cNvSpPr>
              <a:spLocks/>
            </p:cNvSpPr>
            <p:nvPr/>
          </p:nvSpPr>
          <p:spPr bwMode="auto">
            <a:xfrm>
              <a:off x="3808" y="2796"/>
              <a:ext cx="702" cy="184"/>
            </a:xfrm>
            <a:custGeom>
              <a:avLst/>
              <a:gdLst>
                <a:gd name="T0" fmla="*/ 0 w 1574"/>
                <a:gd name="T1" fmla="*/ 0 h 414"/>
                <a:gd name="T2" fmla="*/ 0 w 1574"/>
                <a:gd name="T3" fmla="*/ 414 h 414"/>
                <a:gd name="T4" fmla="*/ 1574 w 1574"/>
                <a:gd name="T5" fmla="*/ 414 h 414"/>
              </a:gdLst>
              <a:ahLst/>
              <a:cxnLst>
                <a:cxn ang="0">
                  <a:pos x="T0" y="T1"/>
                </a:cxn>
                <a:cxn ang="0">
                  <a:pos x="T2" y="T3"/>
                </a:cxn>
                <a:cxn ang="0">
                  <a:pos x="T4" y="T5"/>
                </a:cxn>
              </a:cxnLst>
              <a:rect l="0" t="0" r="r" b="b"/>
              <a:pathLst>
                <a:path w="1574" h="414">
                  <a:moveTo>
                    <a:pt x="0" y="0"/>
                  </a:moveTo>
                  <a:lnTo>
                    <a:pt x="0" y="414"/>
                  </a:lnTo>
                  <a:lnTo>
                    <a:pt x="1574" y="414"/>
                  </a:lnTo>
                </a:path>
              </a:pathLst>
            </a:custGeom>
            <a:noFill/>
            <a:ln w="17"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4" name="Freeform 140"/>
            <p:cNvSpPr>
              <a:spLocks/>
            </p:cNvSpPr>
            <p:nvPr/>
          </p:nvSpPr>
          <p:spPr bwMode="auto">
            <a:xfrm>
              <a:off x="4413" y="2947"/>
              <a:ext cx="113" cy="65"/>
            </a:xfrm>
            <a:custGeom>
              <a:avLst/>
              <a:gdLst>
                <a:gd name="T0" fmla="*/ 73 w 254"/>
                <a:gd name="T1" fmla="*/ 73 h 145"/>
                <a:gd name="T2" fmla="*/ 0 w 254"/>
                <a:gd name="T3" fmla="*/ 145 h 145"/>
                <a:gd name="T4" fmla="*/ 254 w 254"/>
                <a:gd name="T5" fmla="*/ 73 h 145"/>
                <a:gd name="T6" fmla="*/ 0 w 254"/>
                <a:gd name="T7" fmla="*/ 0 h 145"/>
                <a:gd name="T8" fmla="*/ 73 w 254"/>
                <a:gd name="T9" fmla="*/ 73 h 145"/>
              </a:gdLst>
              <a:ahLst/>
              <a:cxnLst>
                <a:cxn ang="0">
                  <a:pos x="T0" y="T1"/>
                </a:cxn>
                <a:cxn ang="0">
                  <a:pos x="T2" y="T3"/>
                </a:cxn>
                <a:cxn ang="0">
                  <a:pos x="T4" y="T5"/>
                </a:cxn>
                <a:cxn ang="0">
                  <a:pos x="T6" y="T7"/>
                </a:cxn>
                <a:cxn ang="0">
                  <a:pos x="T8" y="T9"/>
                </a:cxn>
              </a:cxnLst>
              <a:rect l="0" t="0" r="r" b="b"/>
              <a:pathLst>
                <a:path w="254" h="145">
                  <a:moveTo>
                    <a:pt x="73" y="73"/>
                  </a:moveTo>
                  <a:lnTo>
                    <a:pt x="0" y="145"/>
                  </a:lnTo>
                  <a:lnTo>
                    <a:pt x="254" y="73"/>
                  </a:lnTo>
                  <a:lnTo>
                    <a:pt x="0" y="0"/>
                  </a:lnTo>
                  <a:lnTo>
                    <a:pt x="73" y="7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5" name="Line 141"/>
            <p:cNvSpPr>
              <a:spLocks noChangeShapeType="1"/>
            </p:cNvSpPr>
            <p:nvPr/>
          </p:nvSpPr>
          <p:spPr bwMode="auto">
            <a:xfrm>
              <a:off x="3192" y="3402"/>
              <a:ext cx="641" cy="0"/>
            </a:xfrm>
            <a:prstGeom prst="line">
              <a:avLst/>
            </a:prstGeom>
            <a:noFill/>
            <a:ln w="19" cap="flat">
              <a:solidFill>
                <a:srgbClr val="E7433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6" name="Freeform 142"/>
            <p:cNvSpPr>
              <a:spLocks/>
            </p:cNvSpPr>
            <p:nvPr/>
          </p:nvSpPr>
          <p:spPr bwMode="auto">
            <a:xfrm>
              <a:off x="3723" y="3365"/>
              <a:ext cx="129" cy="73"/>
            </a:xfrm>
            <a:custGeom>
              <a:avLst/>
              <a:gdLst>
                <a:gd name="T0" fmla="*/ 83 w 289"/>
                <a:gd name="T1" fmla="*/ 83 h 165"/>
                <a:gd name="T2" fmla="*/ 0 w 289"/>
                <a:gd name="T3" fmla="*/ 165 h 165"/>
                <a:gd name="T4" fmla="*/ 289 w 289"/>
                <a:gd name="T5" fmla="*/ 83 h 165"/>
                <a:gd name="T6" fmla="*/ 0 w 289"/>
                <a:gd name="T7" fmla="*/ 0 h 165"/>
                <a:gd name="T8" fmla="*/ 83 w 289"/>
                <a:gd name="T9" fmla="*/ 83 h 165"/>
              </a:gdLst>
              <a:ahLst/>
              <a:cxnLst>
                <a:cxn ang="0">
                  <a:pos x="T0" y="T1"/>
                </a:cxn>
                <a:cxn ang="0">
                  <a:pos x="T2" y="T3"/>
                </a:cxn>
                <a:cxn ang="0">
                  <a:pos x="T4" y="T5"/>
                </a:cxn>
                <a:cxn ang="0">
                  <a:pos x="T6" y="T7"/>
                </a:cxn>
                <a:cxn ang="0">
                  <a:pos x="T8" y="T9"/>
                </a:cxn>
              </a:cxnLst>
              <a:rect l="0" t="0" r="r" b="b"/>
              <a:pathLst>
                <a:path w="289" h="165">
                  <a:moveTo>
                    <a:pt x="83" y="83"/>
                  </a:moveTo>
                  <a:lnTo>
                    <a:pt x="0" y="165"/>
                  </a:lnTo>
                  <a:lnTo>
                    <a:pt x="289" y="83"/>
                  </a:lnTo>
                  <a:lnTo>
                    <a:pt x="0" y="0"/>
                  </a:lnTo>
                  <a:lnTo>
                    <a:pt x="83" y="83"/>
                  </a:lnTo>
                  <a:close/>
                </a:path>
              </a:pathLst>
            </a:custGeom>
            <a:solidFill>
              <a:srgbClr val="24282B"/>
            </a:solidFill>
            <a:ln w="9"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7" name="Freeform 143"/>
            <p:cNvSpPr>
              <a:spLocks/>
            </p:cNvSpPr>
            <p:nvPr/>
          </p:nvSpPr>
          <p:spPr bwMode="auto">
            <a:xfrm>
              <a:off x="3211" y="2923"/>
              <a:ext cx="203" cy="987"/>
            </a:xfrm>
            <a:custGeom>
              <a:avLst/>
              <a:gdLst>
                <a:gd name="T0" fmla="*/ 19 w 455"/>
                <a:gd name="T1" fmla="*/ 2217 h 2217"/>
                <a:gd name="T2" fmla="*/ 0 w 455"/>
                <a:gd name="T3" fmla="*/ 0 h 2217"/>
                <a:gd name="T4" fmla="*/ 455 w 455"/>
                <a:gd name="T5" fmla="*/ 0 h 2217"/>
              </a:gdLst>
              <a:ahLst/>
              <a:cxnLst>
                <a:cxn ang="0">
                  <a:pos x="T0" y="T1"/>
                </a:cxn>
                <a:cxn ang="0">
                  <a:pos x="T2" y="T3"/>
                </a:cxn>
                <a:cxn ang="0">
                  <a:pos x="T4" y="T5"/>
                </a:cxn>
              </a:cxnLst>
              <a:rect l="0" t="0" r="r" b="b"/>
              <a:pathLst>
                <a:path w="455" h="2217">
                  <a:moveTo>
                    <a:pt x="19" y="2217"/>
                  </a:moveTo>
                  <a:lnTo>
                    <a:pt x="0" y="0"/>
                  </a:lnTo>
                  <a:lnTo>
                    <a:pt x="455" y="0"/>
                  </a:lnTo>
                </a:path>
              </a:pathLst>
            </a:custGeom>
            <a:noFill/>
            <a:ln w="19" cap="flat">
              <a:solidFill>
                <a:srgbClr val="E743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8" name="Freeform 144"/>
            <p:cNvSpPr>
              <a:spLocks/>
            </p:cNvSpPr>
            <p:nvPr/>
          </p:nvSpPr>
          <p:spPr bwMode="auto">
            <a:xfrm>
              <a:off x="3299" y="2886"/>
              <a:ext cx="134" cy="76"/>
            </a:xfrm>
            <a:custGeom>
              <a:avLst/>
              <a:gdLst>
                <a:gd name="T0" fmla="*/ 86 w 300"/>
                <a:gd name="T1" fmla="*/ 85 h 171"/>
                <a:gd name="T2" fmla="*/ 0 w 300"/>
                <a:gd name="T3" fmla="*/ 171 h 171"/>
                <a:gd name="T4" fmla="*/ 300 w 300"/>
                <a:gd name="T5" fmla="*/ 85 h 171"/>
                <a:gd name="T6" fmla="*/ 0 w 300"/>
                <a:gd name="T7" fmla="*/ 0 h 171"/>
                <a:gd name="T8" fmla="*/ 86 w 300"/>
                <a:gd name="T9" fmla="*/ 85 h 171"/>
              </a:gdLst>
              <a:ahLst/>
              <a:cxnLst>
                <a:cxn ang="0">
                  <a:pos x="T0" y="T1"/>
                </a:cxn>
                <a:cxn ang="0">
                  <a:pos x="T2" y="T3"/>
                </a:cxn>
                <a:cxn ang="0">
                  <a:pos x="T4" y="T5"/>
                </a:cxn>
                <a:cxn ang="0">
                  <a:pos x="T6" y="T7"/>
                </a:cxn>
                <a:cxn ang="0">
                  <a:pos x="T8" y="T9"/>
                </a:cxn>
              </a:cxnLst>
              <a:rect l="0" t="0" r="r" b="b"/>
              <a:pathLst>
                <a:path w="300" h="171">
                  <a:moveTo>
                    <a:pt x="86" y="85"/>
                  </a:moveTo>
                  <a:lnTo>
                    <a:pt x="0" y="171"/>
                  </a:lnTo>
                  <a:lnTo>
                    <a:pt x="300" y="85"/>
                  </a:lnTo>
                  <a:lnTo>
                    <a:pt x="0" y="0"/>
                  </a:lnTo>
                  <a:lnTo>
                    <a:pt x="86" y="85"/>
                  </a:lnTo>
                  <a:close/>
                </a:path>
              </a:pathLst>
            </a:custGeom>
            <a:solidFill>
              <a:srgbClr val="24282B"/>
            </a:solidFill>
            <a:ln w="10"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9" name="Oval 145"/>
            <p:cNvSpPr>
              <a:spLocks noChangeArrowheads="1"/>
            </p:cNvSpPr>
            <p:nvPr/>
          </p:nvSpPr>
          <p:spPr bwMode="auto">
            <a:xfrm>
              <a:off x="3164" y="3363"/>
              <a:ext cx="85" cy="77"/>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 name="Rectangle 146"/>
            <p:cNvSpPr>
              <a:spLocks noChangeArrowheads="1"/>
            </p:cNvSpPr>
            <p:nvPr/>
          </p:nvSpPr>
          <p:spPr bwMode="auto">
            <a:xfrm>
              <a:off x="4741" y="3732"/>
              <a:ext cx="88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4282B"/>
                  </a:solidFill>
                  <a:effectLst/>
                  <a:latin typeface="Arial" pitchFamily="34" charset="0"/>
                </a:rPr>
                <a:t>from RW</a:t>
              </a:r>
              <a:endParaRPr kumimoji="0" lang="en-US" sz="2800" b="0" i="0" u="none" strike="noStrike" cap="none" normalizeH="0" baseline="0" dirty="0" smtClean="0">
                <a:ln>
                  <a:noFill/>
                </a:ln>
                <a:solidFill>
                  <a:schemeClr val="tx1"/>
                </a:solidFill>
                <a:effectLst/>
                <a:latin typeface="Arial" pitchFamily="34" charset="0"/>
              </a:endParaRPr>
            </a:p>
          </p:txBody>
        </p:sp>
        <p:sp>
          <p:nvSpPr>
            <p:cNvPr id="1141" name="Oval 147"/>
            <p:cNvSpPr>
              <a:spLocks noChangeArrowheads="1"/>
            </p:cNvSpPr>
            <p:nvPr/>
          </p:nvSpPr>
          <p:spPr bwMode="auto">
            <a:xfrm>
              <a:off x="4520" y="2391"/>
              <a:ext cx="354" cy="360"/>
            </a:xfrm>
            <a:prstGeom prst="ellipse">
              <a:avLst/>
            </a:prstGeom>
            <a:solidFill>
              <a:srgbClr val="F1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2" name="Freeform 148"/>
            <p:cNvSpPr>
              <a:spLocks noEditPoints="1"/>
            </p:cNvSpPr>
            <p:nvPr/>
          </p:nvSpPr>
          <p:spPr bwMode="auto">
            <a:xfrm>
              <a:off x="4512" y="2380"/>
              <a:ext cx="370" cy="382"/>
            </a:xfrm>
            <a:custGeom>
              <a:avLst/>
              <a:gdLst>
                <a:gd name="T0" fmla="*/ 829 w 829"/>
                <a:gd name="T1" fmla="*/ 429 h 858"/>
                <a:gd name="T2" fmla="*/ 705 w 829"/>
                <a:gd name="T3" fmla="*/ 734 h 858"/>
                <a:gd name="T4" fmla="*/ 684 w 829"/>
                <a:gd name="T5" fmla="*/ 696 h 858"/>
                <a:gd name="T6" fmla="*/ 793 w 829"/>
                <a:gd name="T7" fmla="*/ 429 h 858"/>
                <a:gd name="T8" fmla="*/ 829 w 829"/>
                <a:gd name="T9" fmla="*/ 429 h 858"/>
                <a:gd name="T10" fmla="*/ 705 w 829"/>
                <a:gd name="T11" fmla="*/ 734 h 858"/>
                <a:gd name="T12" fmla="*/ 414 w 829"/>
                <a:gd name="T13" fmla="*/ 858 h 858"/>
                <a:gd name="T14" fmla="*/ 414 w 829"/>
                <a:gd name="T15" fmla="*/ 810 h 858"/>
                <a:gd name="T16" fmla="*/ 684 w 829"/>
                <a:gd name="T17" fmla="*/ 696 h 858"/>
                <a:gd name="T18" fmla="*/ 705 w 829"/>
                <a:gd name="T19" fmla="*/ 734 h 858"/>
                <a:gd name="T20" fmla="*/ 414 w 829"/>
                <a:gd name="T21" fmla="*/ 858 h 858"/>
                <a:gd name="T22" fmla="*/ 123 w 829"/>
                <a:gd name="T23" fmla="*/ 734 h 858"/>
                <a:gd name="T24" fmla="*/ 145 w 829"/>
                <a:gd name="T25" fmla="*/ 696 h 858"/>
                <a:gd name="T26" fmla="*/ 414 w 829"/>
                <a:gd name="T27" fmla="*/ 810 h 858"/>
                <a:gd name="T28" fmla="*/ 414 w 829"/>
                <a:gd name="T29" fmla="*/ 858 h 858"/>
                <a:gd name="T30" fmla="*/ 123 w 829"/>
                <a:gd name="T31" fmla="*/ 734 h 858"/>
                <a:gd name="T32" fmla="*/ 0 w 829"/>
                <a:gd name="T33" fmla="*/ 429 h 858"/>
                <a:gd name="T34" fmla="*/ 36 w 829"/>
                <a:gd name="T35" fmla="*/ 429 h 858"/>
                <a:gd name="T36" fmla="*/ 145 w 829"/>
                <a:gd name="T37" fmla="*/ 696 h 858"/>
                <a:gd name="T38" fmla="*/ 123 w 829"/>
                <a:gd name="T39" fmla="*/ 734 h 858"/>
                <a:gd name="T40" fmla="*/ 0 w 829"/>
                <a:gd name="T41" fmla="*/ 429 h 858"/>
                <a:gd name="T42" fmla="*/ 123 w 829"/>
                <a:gd name="T43" fmla="*/ 123 h 858"/>
                <a:gd name="T44" fmla="*/ 145 w 829"/>
                <a:gd name="T45" fmla="*/ 161 h 858"/>
                <a:gd name="T46" fmla="*/ 36 w 829"/>
                <a:gd name="T47" fmla="*/ 429 h 858"/>
                <a:gd name="T48" fmla="*/ 0 w 829"/>
                <a:gd name="T49" fmla="*/ 429 h 858"/>
                <a:gd name="T50" fmla="*/ 123 w 829"/>
                <a:gd name="T51" fmla="*/ 123 h 858"/>
                <a:gd name="T52" fmla="*/ 414 w 829"/>
                <a:gd name="T53" fmla="*/ 0 h 858"/>
                <a:gd name="T54" fmla="*/ 414 w 829"/>
                <a:gd name="T55" fmla="*/ 48 h 858"/>
                <a:gd name="T56" fmla="*/ 145 w 829"/>
                <a:gd name="T57" fmla="*/ 161 h 858"/>
                <a:gd name="T58" fmla="*/ 123 w 829"/>
                <a:gd name="T59" fmla="*/ 123 h 858"/>
                <a:gd name="T60" fmla="*/ 414 w 829"/>
                <a:gd name="T61" fmla="*/ 0 h 858"/>
                <a:gd name="T62" fmla="*/ 705 w 829"/>
                <a:gd name="T63" fmla="*/ 123 h 858"/>
                <a:gd name="T64" fmla="*/ 684 w 829"/>
                <a:gd name="T65" fmla="*/ 161 h 858"/>
                <a:gd name="T66" fmla="*/ 414 w 829"/>
                <a:gd name="T67" fmla="*/ 48 h 858"/>
                <a:gd name="T68" fmla="*/ 414 w 829"/>
                <a:gd name="T69" fmla="*/ 0 h 858"/>
                <a:gd name="T70" fmla="*/ 705 w 829"/>
                <a:gd name="T71" fmla="*/ 123 h 858"/>
                <a:gd name="T72" fmla="*/ 829 w 829"/>
                <a:gd name="T73" fmla="*/ 429 h 858"/>
                <a:gd name="T74" fmla="*/ 793 w 829"/>
                <a:gd name="T75" fmla="*/ 429 h 858"/>
                <a:gd name="T76" fmla="*/ 684 w 829"/>
                <a:gd name="T77" fmla="*/ 161 h 858"/>
                <a:gd name="T78" fmla="*/ 705 w 829"/>
                <a:gd name="T79" fmla="*/ 123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9" h="858">
                  <a:moveTo>
                    <a:pt x="829" y="429"/>
                  </a:moveTo>
                  <a:cubicBezTo>
                    <a:pt x="829" y="549"/>
                    <a:pt x="782" y="657"/>
                    <a:pt x="705" y="734"/>
                  </a:cubicBezTo>
                  <a:lnTo>
                    <a:pt x="684" y="696"/>
                  </a:lnTo>
                  <a:cubicBezTo>
                    <a:pt x="751" y="628"/>
                    <a:pt x="793" y="533"/>
                    <a:pt x="793" y="429"/>
                  </a:cubicBezTo>
                  <a:lnTo>
                    <a:pt x="829" y="429"/>
                  </a:lnTo>
                  <a:close/>
                  <a:moveTo>
                    <a:pt x="705" y="734"/>
                  </a:moveTo>
                  <a:cubicBezTo>
                    <a:pt x="631" y="811"/>
                    <a:pt x="528" y="858"/>
                    <a:pt x="414" y="858"/>
                  </a:cubicBezTo>
                  <a:lnTo>
                    <a:pt x="414" y="810"/>
                  </a:lnTo>
                  <a:cubicBezTo>
                    <a:pt x="520" y="810"/>
                    <a:pt x="615" y="767"/>
                    <a:pt x="684" y="696"/>
                  </a:cubicBezTo>
                  <a:lnTo>
                    <a:pt x="705" y="734"/>
                  </a:lnTo>
                  <a:close/>
                  <a:moveTo>
                    <a:pt x="414" y="858"/>
                  </a:moveTo>
                  <a:cubicBezTo>
                    <a:pt x="301" y="858"/>
                    <a:pt x="198" y="811"/>
                    <a:pt x="123" y="734"/>
                  </a:cubicBezTo>
                  <a:lnTo>
                    <a:pt x="145" y="696"/>
                  </a:lnTo>
                  <a:cubicBezTo>
                    <a:pt x="213" y="767"/>
                    <a:pt x="309" y="810"/>
                    <a:pt x="414" y="810"/>
                  </a:cubicBezTo>
                  <a:lnTo>
                    <a:pt x="414" y="858"/>
                  </a:lnTo>
                  <a:close/>
                  <a:moveTo>
                    <a:pt x="123" y="734"/>
                  </a:moveTo>
                  <a:cubicBezTo>
                    <a:pt x="47" y="657"/>
                    <a:pt x="0" y="549"/>
                    <a:pt x="0" y="429"/>
                  </a:cubicBezTo>
                  <a:lnTo>
                    <a:pt x="36" y="429"/>
                  </a:lnTo>
                  <a:cubicBezTo>
                    <a:pt x="36" y="533"/>
                    <a:pt x="77" y="628"/>
                    <a:pt x="145" y="696"/>
                  </a:cubicBezTo>
                  <a:lnTo>
                    <a:pt x="123" y="734"/>
                  </a:lnTo>
                  <a:close/>
                  <a:moveTo>
                    <a:pt x="0" y="429"/>
                  </a:moveTo>
                  <a:cubicBezTo>
                    <a:pt x="0" y="309"/>
                    <a:pt x="47" y="201"/>
                    <a:pt x="123" y="123"/>
                  </a:cubicBezTo>
                  <a:lnTo>
                    <a:pt x="145" y="161"/>
                  </a:lnTo>
                  <a:cubicBezTo>
                    <a:pt x="77" y="230"/>
                    <a:pt x="36" y="325"/>
                    <a:pt x="36" y="429"/>
                  </a:cubicBezTo>
                  <a:lnTo>
                    <a:pt x="0" y="429"/>
                  </a:lnTo>
                  <a:close/>
                  <a:moveTo>
                    <a:pt x="123" y="123"/>
                  </a:moveTo>
                  <a:cubicBezTo>
                    <a:pt x="198" y="47"/>
                    <a:pt x="301" y="0"/>
                    <a:pt x="414" y="0"/>
                  </a:cubicBezTo>
                  <a:lnTo>
                    <a:pt x="414" y="48"/>
                  </a:lnTo>
                  <a:cubicBezTo>
                    <a:pt x="309" y="48"/>
                    <a:pt x="213" y="91"/>
                    <a:pt x="145" y="161"/>
                  </a:cubicBezTo>
                  <a:lnTo>
                    <a:pt x="123" y="123"/>
                  </a:lnTo>
                  <a:close/>
                  <a:moveTo>
                    <a:pt x="414" y="0"/>
                  </a:moveTo>
                  <a:cubicBezTo>
                    <a:pt x="528" y="0"/>
                    <a:pt x="631" y="47"/>
                    <a:pt x="705" y="123"/>
                  </a:cubicBezTo>
                  <a:lnTo>
                    <a:pt x="684" y="161"/>
                  </a:lnTo>
                  <a:cubicBezTo>
                    <a:pt x="615" y="91"/>
                    <a:pt x="520" y="48"/>
                    <a:pt x="414" y="48"/>
                  </a:cubicBezTo>
                  <a:lnTo>
                    <a:pt x="414" y="0"/>
                  </a:lnTo>
                  <a:close/>
                  <a:moveTo>
                    <a:pt x="705" y="123"/>
                  </a:moveTo>
                  <a:cubicBezTo>
                    <a:pt x="782" y="201"/>
                    <a:pt x="829" y="309"/>
                    <a:pt x="829" y="429"/>
                  </a:cubicBezTo>
                  <a:lnTo>
                    <a:pt x="793" y="429"/>
                  </a:lnTo>
                  <a:cubicBezTo>
                    <a:pt x="793" y="325"/>
                    <a:pt x="751" y="230"/>
                    <a:pt x="684" y="161"/>
                  </a:cubicBezTo>
                  <a:lnTo>
                    <a:pt x="705" y="12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 name="Oval 149"/>
            <p:cNvSpPr>
              <a:spLocks noChangeArrowheads="1"/>
            </p:cNvSpPr>
            <p:nvPr/>
          </p:nvSpPr>
          <p:spPr bwMode="auto">
            <a:xfrm>
              <a:off x="4528" y="3149"/>
              <a:ext cx="354" cy="328"/>
            </a:xfrm>
            <a:prstGeom prst="ellipse">
              <a:avLst/>
            </a:prstGeom>
            <a:solidFill>
              <a:srgbClr val="F1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4" name="Freeform 150"/>
            <p:cNvSpPr>
              <a:spLocks noEditPoints="1"/>
            </p:cNvSpPr>
            <p:nvPr/>
          </p:nvSpPr>
          <p:spPr bwMode="auto">
            <a:xfrm>
              <a:off x="4520" y="3140"/>
              <a:ext cx="370" cy="347"/>
            </a:xfrm>
            <a:custGeom>
              <a:avLst/>
              <a:gdLst>
                <a:gd name="T0" fmla="*/ 831 w 831"/>
                <a:gd name="T1" fmla="*/ 389 h 779"/>
                <a:gd name="T2" fmla="*/ 708 w 831"/>
                <a:gd name="T3" fmla="*/ 667 h 779"/>
                <a:gd name="T4" fmla="*/ 686 w 831"/>
                <a:gd name="T5" fmla="*/ 632 h 779"/>
                <a:gd name="T6" fmla="*/ 795 w 831"/>
                <a:gd name="T7" fmla="*/ 389 h 779"/>
                <a:gd name="T8" fmla="*/ 831 w 831"/>
                <a:gd name="T9" fmla="*/ 389 h 779"/>
                <a:gd name="T10" fmla="*/ 708 w 831"/>
                <a:gd name="T11" fmla="*/ 667 h 779"/>
                <a:gd name="T12" fmla="*/ 416 w 831"/>
                <a:gd name="T13" fmla="*/ 779 h 779"/>
                <a:gd name="T14" fmla="*/ 416 w 831"/>
                <a:gd name="T15" fmla="*/ 736 h 779"/>
                <a:gd name="T16" fmla="*/ 686 w 831"/>
                <a:gd name="T17" fmla="*/ 632 h 779"/>
                <a:gd name="T18" fmla="*/ 708 w 831"/>
                <a:gd name="T19" fmla="*/ 667 h 779"/>
                <a:gd name="T20" fmla="*/ 416 w 831"/>
                <a:gd name="T21" fmla="*/ 779 h 779"/>
                <a:gd name="T22" fmla="*/ 124 w 831"/>
                <a:gd name="T23" fmla="*/ 667 h 779"/>
                <a:gd name="T24" fmla="*/ 146 w 831"/>
                <a:gd name="T25" fmla="*/ 632 h 779"/>
                <a:gd name="T26" fmla="*/ 416 w 831"/>
                <a:gd name="T27" fmla="*/ 736 h 779"/>
                <a:gd name="T28" fmla="*/ 416 w 831"/>
                <a:gd name="T29" fmla="*/ 779 h 779"/>
                <a:gd name="T30" fmla="*/ 124 w 831"/>
                <a:gd name="T31" fmla="*/ 667 h 779"/>
                <a:gd name="T32" fmla="*/ 0 w 831"/>
                <a:gd name="T33" fmla="*/ 389 h 779"/>
                <a:gd name="T34" fmla="*/ 36 w 831"/>
                <a:gd name="T35" fmla="*/ 389 h 779"/>
                <a:gd name="T36" fmla="*/ 146 w 831"/>
                <a:gd name="T37" fmla="*/ 632 h 779"/>
                <a:gd name="T38" fmla="*/ 124 w 831"/>
                <a:gd name="T39" fmla="*/ 667 h 779"/>
                <a:gd name="T40" fmla="*/ 0 w 831"/>
                <a:gd name="T41" fmla="*/ 389 h 779"/>
                <a:gd name="T42" fmla="*/ 124 w 831"/>
                <a:gd name="T43" fmla="*/ 112 h 779"/>
                <a:gd name="T44" fmla="*/ 146 w 831"/>
                <a:gd name="T45" fmla="*/ 146 h 779"/>
                <a:gd name="T46" fmla="*/ 36 w 831"/>
                <a:gd name="T47" fmla="*/ 389 h 779"/>
                <a:gd name="T48" fmla="*/ 0 w 831"/>
                <a:gd name="T49" fmla="*/ 389 h 779"/>
                <a:gd name="T50" fmla="*/ 124 w 831"/>
                <a:gd name="T51" fmla="*/ 112 h 779"/>
                <a:gd name="T52" fmla="*/ 416 w 831"/>
                <a:gd name="T53" fmla="*/ 0 h 779"/>
                <a:gd name="T54" fmla="*/ 416 w 831"/>
                <a:gd name="T55" fmla="*/ 43 h 779"/>
                <a:gd name="T56" fmla="*/ 146 w 831"/>
                <a:gd name="T57" fmla="*/ 146 h 779"/>
                <a:gd name="T58" fmla="*/ 124 w 831"/>
                <a:gd name="T59" fmla="*/ 112 h 779"/>
                <a:gd name="T60" fmla="*/ 416 w 831"/>
                <a:gd name="T61" fmla="*/ 0 h 779"/>
                <a:gd name="T62" fmla="*/ 708 w 831"/>
                <a:gd name="T63" fmla="*/ 112 h 779"/>
                <a:gd name="T64" fmla="*/ 686 w 831"/>
                <a:gd name="T65" fmla="*/ 146 h 779"/>
                <a:gd name="T66" fmla="*/ 416 w 831"/>
                <a:gd name="T67" fmla="*/ 43 h 779"/>
                <a:gd name="T68" fmla="*/ 416 w 831"/>
                <a:gd name="T69" fmla="*/ 0 h 779"/>
                <a:gd name="T70" fmla="*/ 708 w 831"/>
                <a:gd name="T71" fmla="*/ 112 h 779"/>
                <a:gd name="T72" fmla="*/ 831 w 831"/>
                <a:gd name="T73" fmla="*/ 389 h 779"/>
                <a:gd name="T74" fmla="*/ 795 w 831"/>
                <a:gd name="T75" fmla="*/ 389 h 779"/>
                <a:gd name="T76" fmla="*/ 686 w 831"/>
                <a:gd name="T77" fmla="*/ 146 h 779"/>
                <a:gd name="T78" fmla="*/ 708 w 831"/>
                <a:gd name="T79" fmla="*/ 112 h 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1" h="779">
                  <a:moveTo>
                    <a:pt x="831" y="389"/>
                  </a:moveTo>
                  <a:cubicBezTo>
                    <a:pt x="831" y="498"/>
                    <a:pt x="784" y="596"/>
                    <a:pt x="708" y="667"/>
                  </a:cubicBezTo>
                  <a:lnTo>
                    <a:pt x="686" y="632"/>
                  </a:lnTo>
                  <a:cubicBezTo>
                    <a:pt x="753" y="570"/>
                    <a:pt x="795" y="484"/>
                    <a:pt x="795" y="389"/>
                  </a:cubicBezTo>
                  <a:lnTo>
                    <a:pt x="831" y="389"/>
                  </a:lnTo>
                  <a:close/>
                  <a:moveTo>
                    <a:pt x="708" y="667"/>
                  </a:moveTo>
                  <a:cubicBezTo>
                    <a:pt x="633" y="736"/>
                    <a:pt x="529" y="779"/>
                    <a:pt x="416" y="779"/>
                  </a:cubicBezTo>
                  <a:lnTo>
                    <a:pt x="416" y="736"/>
                  </a:lnTo>
                  <a:cubicBezTo>
                    <a:pt x="521" y="736"/>
                    <a:pt x="617" y="696"/>
                    <a:pt x="686" y="632"/>
                  </a:cubicBezTo>
                  <a:lnTo>
                    <a:pt x="708" y="667"/>
                  </a:lnTo>
                  <a:close/>
                  <a:moveTo>
                    <a:pt x="416" y="779"/>
                  </a:moveTo>
                  <a:cubicBezTo>
                    <a:pt x="302" y="779"/>
                    <a:pt x="199" y="736"/>
                    <a:pt x="124" y="667"/>
                  </a:cubicBezTo>
                  <a:lnTo>
                    <a:pt x="146" y="632"/>
                  </a:lnTo>
                  <a:cubicBezTo>
                    <a:pt x="214" y="696"/>
                    <a:pt x="310" y="736"/>
                    <a:pt x="416" y="736"/>
                  </a:cubicBezTo>
                  <a:lnTo>
                    <a:pt x="416" y="779"/>
                  </a:lnTo>
                  <a:close/>
                  <a:moveTo>
                    <a:pt x="124" y="667"/>
                  </a:moveTo>
                  <a:cubicBezTo>
                    <a:pt x="47" y="596"/>
                    <a:pt x="0" y="498"/>
                    <a:pt x="0" y="389"/>
                  </a:cubicBezTo>
                  <a:lnTo>
                    <a:pt x="36" y="389"/>
                  </a:lnTo>
                  <a:cubicBezTo>
                    <a:pt x="36" y="484"/>
                    <a:pt x="78" y="570"/>
                    <a:pt x="146" y="632"/>
                  </a:cubicBezTo>
                  <a:lnTo>
                    <a:pt x="124" y="667"/>
                  </a:lnTo>
                  <a:close/>
                  <a:moveTo>
                    <a:pt x="0" y="389"/>
                  </a:moveTo>
                  <a:cubicBezTo>
                    <a:pt x="0" y="281"/>
                    <a:pt x="47" y="183"/>
                    <a:pt x="124" y="112"/>
                  </a:cubicBezTo>
                  <a:lnTo>
                    <a:pt x="146" y="146"/>
                  </a:lnTo>
                  <a:cubicBezTo>
                    <a:pt x="78" y="209"/>
                    <a:pt x="36" y="295"/>
                    <a:pt x="36" y="389"/>
                  </a:cubicBezTo>
                  <a:lnTo>
                    <a:pt x="0" y="389"/>
                  </a:lnTo>
                  <a:close/>
                  <a:moveTo>
                    <a:pt x="124" y="112"/>
                  </a:moveTo>
                  <a:cubicBezTo>
                    <a:pt x="199" y="43"/>
                    <a:pt x="302" y="0"/>
                    <a:pt x="416" y="0"/>
                  </a:cubicBezTo>
                  <a:lnTo>
                    <a:pt x="416" y="43"/>
                  </a:lnTo>
                  <a:cubicBezTo>
                    <a:pt x="310" y="43"/>
                    <a:pt x="214" y="83"/>
                    <a:pt x="146" y="146"/>
                  </a:cubicBezTo>
                  <a:lnTo>
                    <a:pt x="124" y="112"/>
                  </a:lnTo>
                  <a:close/>
                  <a:moveTo>
                    <a:pt x="416" y="0"/>
                  </a:moveTo>
                  <a:cubicBezTo>
                    <a:pt x="529" y="0"/>
                    <a:pt x="633" y="43"/>
                    <a:pt x="708" y="112"/>
                  </a:cubicBezTo>
                  <a:lnTo>
                    <a:pt x="686" y="146"/>
                  </a:lnTo>
                  <a:cubicBezTo>
                    <a:pt x="617" y="83"/>
                    <a:pt x="521" y="43"/>
                    <a:pt x="416" y="43"/>
                  </a:cubicBezTo>
                  <a:lnTo>
                    <a:pt x="416" y="0"/>
                  </a:lnTo>
                  <a:close/>
                  <a:moveTo>
                    <a:pt x="708" y="112"/>
                  </a:moveTo>
                  <a:cubicBezTo>
                    <a:pt x="784" y="183"/>
                    <a:pt x="831" y="281"/>
                    <a:pt x="831" y="389"/>
                  </a:cubicBezTo>
                  <a:lnTo>
                    <a:pt x="795" y="389"/>
                  </a:lnTo>
                  <a:cubicBezTo>
                    <a:pt x="795" y="295"/>
                    <a:pt x="753" y="209"/>
                    <a:pt x="686" y="146"/>
                  </a:cubicBezTo>
                  <a:lnTo>
                    <a:pt x="708" y="112"/>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5" name="Oval 151"/>
            <p:cNvSpPr>
              <a:spLocks noChangeArrowheads="1"/>
            </p:cNvSpPr>
            <p:nvPr/>
          </p:nvSpPr>
          <p:spPr bwMode="auto">
            <a:xfrm>
              <a:off x="4524" y="2800"/>
              <a:ext cx="354" cy="327"/>
            </a:xfrm>
            <a:prstGeom prst="ellipse">
              <a:avLst/>
            </a:prstGeom>
            <a:solidFill>
              <a:srgbClr val="F1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6" name="Freeform 152"/>
            <p:cNvSpPr>
              <a:spLocks noEditPoints="1"/>
            </p:cNvSpPr>
            <p:nvPr/>
          </p:nvSpPr>
          <p:spPr bwMode="auto">
            <a:xfrm>
              <a:off x="4516" y="2790"/>
              <a:ext cx="370" cy="347"/>
            </a:xfrm>
            <a:custGeom>
              <a:avLst/>
              <a:gdLst>
                <a:gd name="T0" fmla="*/ 831 w 831"/>
                <a:gd name="T1" fmla="*/ 390 h 780"/>
                <a:gd name="T2" fmla="*/ 707 w 831"/>
                <a:gd name="T3" fmla="*/ 667 h 780"/>
                <a:gd name="T4" fmla="*/ 685 w 831"/>
                <a:gd name="T5" fmla="*/ 633 h 780"/>
                <a:gd name="T6" fmla="*/ 794 w 831"/>
                <a:gd name="T7" fmla="*/ 390 h 780"/>
                <a:gd name="T8" fmla="*/ 831 w 831"/>
                <a:gd name="T9" fmla="*/ 390 h 780"/>
                <a:gd name="T10" fmla="*/ 707 w 831"/>
                <a:gd name="T11" fmla="*/ 667 h 780"/>
                <a:gd name="T12" fmla="*/ 415 w 831"/>
                <a:gd name="T13" fmla="*/ 780 h 780"/>
                <a:gd name="T14" fmla="*/ 415 w 831"/>
                <a:gd name="T15" fmla="*/ 736 h 780"/>
                <a:gd name="T16" fmla="*/ 685 w 831"/>
                <a:gd name="T17" fmla="*/ 633 h 780"/>
                <a:gd name="T18" fmla="*/ 707 w 831"/>
                <a:gd name="T19" fmla="*/ 667 h 780"/>
                <a:gd name="T20" fmla="*/ 415 w 831"/>
                <a:gd name="T21" fmla="*/ 780 h 780"/>
                <a:gd name="T22" fmla="*/ 123 w 831"/>
                <a:gd name="T23" fmla="*/ 667 h 780"/>
                <a:gd name="T24" fmla="*/ 145 w 831"/>
                <a:gd name="T25" fmla="*/ 633 h 780"/>
                <a:gd name="T26" fmla="*/ 415 w 831"/>
                <a:gd name="T27" fmla="*/ 736 h 780"/>
                <a:gd name="T28" fmla="*/ 415 w 831"/>
                <a:gd name="T29" fmla="*/ 780 h 780"/>
                <a:gd name="T30" fmla="*/ 123 w 831"/>
                <a:gd name="T31" fmla="*/ 667 h 780"/>
                <a:gd name="T32" fmla="*/ 0 w 831"/>
                <a:gd name="T33" fmla="*/ 390 h 780"/>
                <a:gd name="T34" fmla="*/ 36 w 831"/>
                <a:gd name="T35" fmla="*/ 390 h 780"/>
                <a:gd name="T36" fmla="*/ 145 w 831"/>
                <a:gd name="T37" fmla="*/ 633 h 780"/>
                <a:gd name="T38" fmla="*/ 123 w 831"/>
                <a:gd name="T39" fmla="*/ 667 h 780"/>
                <a:gd name="T40" fmla="*/ 0 w 831"/>
                <a:gd name="T41" fmla="*/ 390 h 780"/>
                <a:gd name="T42" fmla="*/ 123 w 831"/>
                <a:gd name="T43" fmla="*/ 113 h 780"/>
                <a:gd name="T44" fmla="*/ 145 w 831"/>
                <a:gd name="T45" fmla="*/ 147 h 780"/>
                <a:gd name="T46" fmla="*/ 36 w 831"/>
                <a:gd name="T47" fmla="*/ 390 h 780"/>
                <a:gd name="T48" fmla="*/ 0 w 831"/>
                <a:gd name="T49" fmla="*/ 390 h 780"/>
                <a:gd name="T50" fmla="*/ 123 w 831"/>
                <a:gd name="T51" fmla="*/ 113 h 780"/>
                <a:gd name="T52" fmla="*/ 415 w 831"/>
                <a:gd name="T53" fmla="*/ 0 h 780"/>
                <a:gd name="T54" fmla="*/ 415 w 831"/>
                <a:gd name="T55" fmla="*/ 44 h 780"/>
                <a:gd name="T56" fmla="*/ 145 w 831"/>
                <a:gd name="T57" fmla="*/ 147 h 780"/>
                <a:gd name="T58" fmla="*/ 123 w 831"/>
                <a:gd name="T59" fmla="*/ 113 h 780"/>
                <a:gd name="T60" fmla="*/ 415 w 831"/>
                <a:gd name="T61" fmla="*/ 0 h 780"/>
                <a:gd name="T62" fmla="*/ 707 w 831"/>
                <a:gd name="T63" fmla="*/ 113 h 780"/>
                <a:gd name="T64" fmla="*/ 685 w 831"/>
                <a:gd name="T65" fmla="*/ 147 h 780"/>
                <a:gd name="T66" fmla="*/ 415 w 831"/>
                <a:gd name="T67" fmla="*/ 44 h 780"/>
                <a:gd name="T68" fmla="*/ 415 w 831"/>
                <a:gd name="T69" fmla="*/ 0 h 780"/>
                <a:gd name="T70" fmla="*/ 707 w 831"/>
                <a:gd name="T71" fmla="*/ 113 h 780"/>
                <a:gd name="T72" fmla="*/ 831 w 831"/>
                <a:gd name="T73" fmla="*/ 390 h 780"/>
                <a:gd name="T74" fmla="*/ 794 w 831"/>
                <a:gd name="T75" fmla="*/ 390 h 780"/>
                <a:gd name="T76" fmla="*/ 685 w 831"/>
                <a:gd name="T77" fmla="*/ 147 h 780"/>
                <a:gd name="T78" fmla="*/ 707 w 831"/>
                <a:gd name="T79" fmla="*/ 113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1" h="780">
                  <a:moveTo>
                    <a:pt x="831" y="390"/>
                  </a:moveTo>
                  <a:cubicBezTo>
                    <a:pt x="831" y="499"/>
                    <a:pt x="783" y="597"/>
                    <a:pt x="707" y="667"/>
                  </a:cubicBezTo>
                  <a:lnTo>
                    <a:pt x="685" y="633"/>
                  </a:lnTo>
                  <a:cubicBezTo>
                    <a:pt x="753" y="571"/>
                    <a:pt x="794" y="485"/>
                    <a:pt x="794" y="390"/>
                  </a:cubicBezTo>
                  <a:lnTo>
                    <a:pt x="831" y="390"/>
                  </a:lnTo>
                  <a:close/>
                  <a:moveTo>
                    <a:pt x="707" y="667"/>
                  </a:moveTo>
                  <a:cubicBezTo>
                    <a:pt x="632" y="737"/>
                    <a:pt x="529" y="780"/>
                    <a:pt x="415" y="780"/>
                  </a:cubicBezTo>
                  <a:lnTo>
                    <a:pt x="415" y="736"/>
                  </a:lnTo>
                  <a:cubicBezTo>
                    <a:pt x="521" y="736"/>
                    <a:pt x="616" y="697"/>
                    <a:pt x="685" y="633"/>
                  </a:cubicBezTo>
                  <a:lnTo>
                    <a:pt x="707" y="667"/>
                  </a:lnTo>
                  <a:close/>
                  <a:moveTo>
                    <a:pt x="415" y="780"/>
                  </a:moveTo>
                  <a:cubicBezTo>
                    <a:pt x="301" y="780"/>
                    <a:pt x="198" y="737"/>
                    <a:pt x="123" y="667"/>
                  </a:cubicBezTo>
                  <a:lnTo>
                    <a:pt x="145" y="633"/>
                  </a:lnTo>
                  <a:cubicBezTo>
                    <a:pt x="214" y="697"/>
                    <a:pt x="309" y="736"/>
                    <a:pt x="415" y="736"/>
                  </a:cubicBezTo>
                  <a:lnTo>
                    <a:pt x="415" y="780"/>
                  </a:lnTo>
                  <a:close/>
                  <a:moveTo>
                    <a:pt x="123" y="667"/>
                  </a:moveTo>
                  <a:cubicBezTo>
                    <a:pt x="47" y="597"/>
                    <a:pt x="0" y="499"/>
                    <a:pt x="0" y="390"/>
                  </a:cubicBezTo>
                  <a:lnTo>
                    <a:pt x="36" y="390"/>
                  </a:lnTo>
                  <a:cubicBezTo>
                    <a:pt x="36" y="485"/>
                    <a:pt x="77" y="571"/>
                    <a:pt x="145" y="633"/>
                  </a:cubicBezTo>
                  <a:lnTo>
                    <a:pt x="123" y="667"/>
                  </a:lnTo>
                  <a:close/>
                  <a:moveTo>
                    <a:pt x="0" y="390"/>
                  </a:moveTo>
                  <a:cubicBezTo>
                    <a:pt x="0" y="281"/>
                    <a:pt x="47" y="183"/>
                    <a:pt x="123" y="113"/>
                  </a:cubicBezTo>
                  <a:lnTo>
                    <a:pt x="145" y="147"/>
                  </a:lnTo>
                  <a:cubicBezTo>
                    <a:pt x="77" y="210"/>
                    <a:pt x="36" y="295"/>
                    <a:pt x="36" y="390"/>
                  </a:cubicBezTo>
                  <a:lnTo>
                    <a:pt x="0" y="390"/>
                  </a:lnTo>
                  <a:close/>
                  <a:moveTo>
                    <a:pt x="123" y="113"/>
                  </a:moveTo>
                  <a:cubicBezTo>
                    <a:pt x="198" y="43"/>
                    <a:pt x="301" y="0"/>
                    <a:pt x="415" y="0"/>
                  </a:cubicBezTo>
                  <a:lnTo>
                    <a:pt x="415" y="44"/>
                  </a:lnTo>
                  <a:cubicBezTo>
                    <a:pt x="309" y="44"/>
                    <a:pt x="214" y="83"/>
                    <a:pt x="145" y="147"/>
                  </a:cubicBezTo>
                  <a:lnTo>
                    <a:pt x="123" y="113"/>
                  </a:lnTo>
                  <a:close/>
                  <a:moveTo>
                    <a:pt x="415" y="0"/>
                  </a:moveTo>
                  <a:cubicBezTo>
                    <a:pt x="529" y="0"/>
                    <a:pt x="632" y="43"/>
                    <a:pt x="707" y="113"/>
                  </a:cubicBezTo>
                  <a:lnTo>
                    <a:pt x="685" y="147"/>
                  </a:lnTo>
                  <a:cubicBezTo>
                    <a:pt x="616" y="83"/>
                    <a:pt x="521" y="44"/>
                    <a:pt x="415" y="44"/>
                  </a:cubicBezTo>
                  <a:lnTo>
                    <a:pt x="415" y="0"/>
                  </a:lnTo>
                  <a:close/>
                  <a:moveTo>
                    <a:pt x="707" y="113"/>
                  </a:moveTo>
                  <a:cubicBezTo>
                    <a:pt x="783" y="183"/>
                    <a:pt x="831" y="281"/>
                    <a:pt x="831" y="390"/>
                  </a:cubicBezTo>
                  <a:lnTo>
                    <a:pt x="794" y="390"/>
                  </a:lnTo>
                  <a:cubicBezTo>
                    <a:pt x="794" y="295"/>
                    <a:pt x="753" y="209"/>
                    <a:pt x="685" y="147"/>
                  </a:cubicBezTo>
                  <a:lnTo>
                    <a:pt x="707" y="113"/>
                  </a:ln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8" name="Rectangle 153"/>
            <p:cNvSpPr>
              <a:spLocks noChangeArrowheads="1"/>
            </p:cNvSpPr>
            <p:nvPr/>
          </p:nvSpPr>
          <p:spPr bwMode="auto">
            <a:xfrm>
              <a:off x="4597" y="2453"/>
              <a:ext cx="1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24282B"/>
                  </a:solidFill>
                  <a:effectLst/>
                  <a:latin typeface="Arial" pitchFamily="34" charset="0"/>
                </a:rPr>
                <a:t> B</a:t>
              </a:r>
              <a:endParaRPr kumimoji="0" lang="en-US" sz="1800" b="0" i="0" u="none" strike="noStrike" cap="none" normalizeH="0" baseline="0" dirty="0" smtClean="0">
                <a:ln>
                  <a:noFill/>
                </a:ln>
                <a:solidFill>
                  <a:schemeClr val="tx1"/>
                </a:solidFill>
                <a:effectLst/>
                <a:latin typeface="Arial" pitchFamily="34" charset="0"/>
              </a:endParaRPr>
            </a:p>
          </p:txBody>
        </p:sp>
        <p:sp>
          <p:nvSpPr>
            <p:cNvPr id="1149" name="Rectangle 154"/>
            <p:cNvSpPr>
              <a:spLocks noChangeArrowheads="1"/>
            </p:cNvSpPr>
            <p:nvPr/>
          </p:nvSpPr>
          <p:spPr bwMode="auto">
            <a:xfrm>
              <a:off x="4608" y="3190"/>
              <a:ext cx="194"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0" i="0" u="none" strike="noStrike" cap="none" normalizeH="0" baseline="0" dirty="0" smtClean="0">
                  <a:ln>
                    <a:noFill/>
                  </a:ln>
                  <a:solidFill>
                    <a:srgbClr val="24282B"/>
                  </a:solidFill>
                  <a:effectLst/>
                  <a:latin typeface="Arial" pitchFamily="34" charset="0"/>
                </a:rPr>
                <a:t> A</a:t>
              </a:r>
              <a:endParaRPr kumimoji="0" lang="en-US" sz="1800" b="0" i="0" u="none" strike="noStrike" cap="none" normalizeH="0" baseline="0" dirty="0" smtClean="0">
                <a:ln>
                  <a:noFill/>
                </a:ln>
                <a:solidFill>
                  <a:schemeClr val="tx1"/>
                </a:solidFill>
                <a:effectLst/>
                <a:latin typeface="Arial" pitchFamily="34" charset="0"/>
              </a:endParaRPr>
            </a:p>
          </p:txBody>
        </p:sp>
        <p:sp>
          <p:nvSpPr>
            <p:cNvPr id="1150" name="Rectangle 155"/>
            <p:cNvSpPr>
              <a:spLocks noChangeArrowheads="1"/>
            </p:cNvSpPr>
            <p:nvPr/>
          </p:nvSpPr>
          <p:spPr bwMode="auto">
            <a:xfrm>
              <a:off x="4584" y="2884"/>
              <a:ext cx="2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82B"/>
                  </a:solidFill>
                  <a:effectLst/>
                  <a:latin typeface="Arial" pitchFamily="34" charset="0"/>
                </a:rPr>
                <a:t>op2</a:t>
              </a:r>
              <a:endParaRPr kumimoji="0" lang="en-US" b="0" i="0" u="none" strike="noStrike" cap="none" normalizeH="0" baseline="0" dirty="0" smtClean="0">
                <a:ln>
                  <a:noFill/>
                </a:ln>
                <a:solidFill>
                  <a:schemeClr val="tx1"/>
                </a:solidFill>
                <a:effectLst/>
                <a:latin typeface="Arial" pitchFamily="34" charset="0"/>
              </a:endParaRPr>
            </a:p>
          </p:txBody>
        </p:sp>
        <p:sp>
          <p:nvSpPr>
            <p:cNvPr id="1151" name="Rectangle 156"/>
            <p:cNvSpPr>
              <a:spLocks noChangeArrowheads="1"/>
            </p:cNvSpPr>
            <p:nvPr/>
          </p:nvSpPr>
          <p:spPr bwMode="auto">
            <a:xfrm>
              <a:off x="3869" y="3506"/>
              <a:ext cx="43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24282B"/>
                  </a:solidFill>
                  <a:effectLst/>
                  <a:latin typeface="Arial" pitchFamily="34" charset="0"/>
                </a:rPr>
                <a:t>M1</a:t>
              </a:r>
              <a:endParaRPr kumimoji="0" lang="en-US" sz="1800" b="0" i="0" u="none" strike="noStrike" cap="none" normalizeH="0" baseline="0" smtClean="0">
                <a:ln>
                  <a:noFill/>
                </a:ln>
                <a:solidFill>
                  <a:schemeClr val="tx1"/>
                </a:solidFill>
                <a:effectLst/>
                <a:latin typeface="Arial" pitchFamily="34" charset="0"/>
              </a:endParaRPr>
            </a:p>
          </p:txBody>
        </p:sp>
        <p:sp>
          <p:nvSpPr>
            <p:cNvPr id="1152" name="Rectangle 157"/>
            <p:cNvSpPr>
              <a:spLocks noChangeArrowheads="1"/>
            </p:cNvSpPr>
            <p:nvPr/>
          </p:nvSpPr>
          <p:spPr bwMode="auto">
            <a:xfrm>
              <a:off x="3417" y="2381"/>
              <a:ext cx="38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24282B"/>
                  </a:solidFill>
                  <a:effectLst/>
                  <a:latin typeface="Arial" pitchFamily="34" charset="0"/>
                </a:rPr>
                <a:t>M2</a:t>
              </a:r>
              <a:endParaRPr kumimoji="0" lang="en-US" sz="1800" b="0" i="0" u="none" strike="noStrike" cap="none" normalizeH="0" baseline="0" smtClean="0">
                <a:ln>
                  <a:noFill/>
                </a:ln>
                <a:solidFill>
                  <a:schemeClr val="tx1"/>
                </a:solidFill>
                <a:effectLst/>
                <a:latin typeface="Arial" pitchFamily="34" charset="0"/>
              </a:endParaRPr>
            </a:p>
          </p:txBody>
        </p:sp>
        <p:sp>
          <p:nvSpPr>
            <p:cNvPr id="1153" name="Rectangle 158"/>
            <p:cNvSpPr>
              <a:spLocks noChangeArrowheads="1"/>
            </p:cNvSpPr>
            <p:nvPr/>
          </p:nvSpPr>
          <p:spPr bwMode="auto">
            <a:xfrm>
              <a:off x="4074" y="2514"/>
              <a:ext cx="29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24282B"/>
                  </a:solidFill>
                  <a:effectLst/>
                  <a:latin typeface="Arial" pitchFamily="34" charset="0"/>
                </a:rPr>
                <a:t>M'</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Pipelined</a:t>
            </a:r>
            <a:r>
              <a:rPr lang="fr-FR" dirty="0">
                <a:solidFill>
                  <a:schemeClr val="tx1"/>
                </a:solidFill>
              </a:rPr>
              <a:t> Processors</a:t>
            </a:r>
          </a:p>
        </p:txBody>
      </p:sp>
      <p:sp>
        <p:nvSpPr>
          <p:cNvPr id="3" name="Text Placeholder 2"/>
          <p:cNvSpPr txBox="1">
            <a:spLocks noGrp="1"/>
          </p:cNvSpPr>
          <p:nvPr>
            <p:ph type="body" idx="4294967295"/>
          </p:nvPr>
        </p:nvSpPr>
        <p:spPr>
          <a:xfrm>
            <a:off x="1117600" y="3384550"/>
            <a:ext cx="7416800" cy="28432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 IF, ID, EX, MA, and RW stages process 5 </a:t>
            </a:r>
            <a:r>
              <a:rPr lang="en-US" dirty="0">
                <a:solidFill>
                  <a:srgbClr val="4700B8"/>
                </a:solidFill>
                <a:latin typeface="Calibri" panose="020F0502020204030204" pitchFamily="34" charset="0"/>
              </a:rPr>
              <a:t>instructions</a:t>
            </a:r>
            <a:r>
              <a:rPr lang="en-US" dirty="0">
                <a:latin typeface="Calibri" panose="020F0502020204030204" pitchFamily="34" charset="0"/>
              </a:rPr>
              <a:t> simultaneously</a:t>
            </a:r>
          </a:p>
          <a:p>
            <a:pPr lvl="0">
              <a:buSzPct val="100000"/>
              <a:buFont typeface="Symbol" panose="05050102010706020507" pitchFamily="18" charset="2"/>
              <a:buChar char="*"/>
            </a:pPr>
            <a:r>
              <a:rPr lang="en-US" dirty="0">
                <a:latin typeface="Calibri" panose="020F0502020204030204" pitchFamily="34" charset="0"/>
              </a:rPr>
              <a:t>Each </a:t>
            </a:r>
            <a:r>
              <a:rPr lang="en-US" dirty="0">
                <a:solidFill>
                  <a:srgbClr val="33CC66"/>
                </a:solidFill>
                <a:latin typeface="Calibri" panose="020F0502020204030204" pitchFamily="34" charset="0"/>
              </a:rPr>
              <a:t>instruction</a:t>
            </a:r>
            <a:r>
              <a:rPr lang="en-US" dirty="0">
                <a:latin typeface="Calibri" panose="020F0502020204030204" pitchFamily="34" charset="0"/>
              </a:rPr>
              <a:t> proceeds from one </a:t>
            </a:r>
            <a:r>
              <a:rPr lang="en-US" dirty="0">
                <a:solidFill>
                  <a:srgbClr val="FF420E"/>
                </a:solidFill>
                <a:latin typeface="Calibri" panose="020F0502020204030204" pitchFamily="34" charset="0"/>
              </a:rPr>
              <a:t>stage</a:t>
            </a:r>
            <a:r>
              <a:rPr lang="en-US" dirty="0">
                <a:latin typeface="Calibri" panose="020F0502020204030204" pitchFamily="34" charset="0"/>
              </a:rPr>
              <a:t> to the </a:t>
            </a:r>
            <a:r>
              <a:rPr lang="en-US" dirty="0">
                <a:solidFill>
                  <a:srgbClr val="006B6B"/>
                </a:solidFill>
                <a:latin typeface="Calibri" panose="020F0502020204030204" pitchFamily="34" charset="0"/>
              </a:rPr>
              <a:t>next</a:t>
            </a:r>
            <a:r>
              <a:rPr lang="en-US" dirty="0">
                <a:latin typeface="Calibri" panose="020F0502020204030204" pitchFamily="34" charset="0"/>
              </a:rPr>
              <a:t>	</a:t>
            </a:r>
          </a:p>
          <a:p>
            <a:pPr lvl="0">
              <a:buSzPct val="100000"/>
              <a:buFont typeface="Symbol" panose="05050102010706020507" pitchFamily="18" charset="2"/>
              <a:buChar char="*"/>
            </a:pPr>
            <a:r>
              <a:rPr lang="en-US" dirty="0">
                <a:latin typeface="Calibri" panose="020F0502020204030204" pitchFamily="34" charset="0"/>
              </a:rPr>
              <a:t>This is known as </a:t>
            </a:r>
            <a:r>
              <a:rPr lang="en-US" dirty="0">
                <a:solidFill>
                  <a:srgbClr val="280099"/>
                </a:solidFill>
                <a:latin typeface="Calibri" panose="020F0502020204030204" pitchFamily="34" charset="0"/>
              </a:rPr>
              <a:t>pipelining</a:t>
            </a:r>
          </a:p>
        </p:txBody>
      </p:sp>
      <p:grpSp>
        <p:nvGrpSpPr>
          <p:cNvPr id="1059" name="Group 1058"/>
          <p:cNvGrpSpPr/>
          <p:nvPr/>
        </p:nvGrpSpPr>
        <p:grpSpPr>
          <a:xfrm>
            <a:off x="1219200" y="1595440"/>
            <a:ext cx="6629400" cy="1604960"/>
            <a:chOff x="1600200" y="1450978"/>
            <a:chExt cx="6629400" cy="1604960"/>
          </a:xfrm>
        </p:grpSpPr>
        <p:grpSp>
          <p:nvGrpSpPr>
            <p:cNvPr id="8" name="Group 4"/>
            <p:cNvGrpSpPr>
              <a:grpSpLocks noChangeAspect="1"/>
            </p:cNvGrpSpPr>
            <p:nvPr/>
          </p:nvGrpSpPr>
          <p:grpSpPr bwMode="auto">
            <a:xfrm>
              <a:off x="1600200" y="1817688"/>
              <a:ext cx="6629400" cy="1238250"/>
              <a:chOff x="1008" y="1145"/>
              <a:chExt cx="4176" cy="780"/>
            </a:xfrm>
          </p:grpSpPr>
          <p:sp>
            <p:nvSpPr>
              <p:cNvPr id="9" name="AutoShape 3"/>
              <p:cNvSpPr>
                <a:spLocks noChangeAspect="1" noChangeArrowheads="1" noTextEdit="1"/>
              </p:cNvSpPr>
              <p:nvPr/>
            </p:nvSpPr>
            <p:spPr bwMode="auto">
              <a:xfrm>
                <a:off x="1008" y="1145"/>
                <a:ext cx="4176"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1089" y="1181"/>
                <a:ext cx="608" cy="652"/>
              </a:xfrm>
              <a:custGeom>
                <a:avLst/>
                <a:gdLst>
                  <a:gd name="T0" fmla="*/ 842 w 3923"/>
                  <a:gd name="T1" fmla="*/ 0 h 4209"/>
                  <a:gd name="T2" fmla="*/ 3082 w 3923"/>
                  <a:gd name="T3" fmla="*/ 0 h 4209"/>
                  <a:gd name="T4" fmla="*/ 3923 w 3923"/>
                  <a:gd name="T5" fmla="*/ 842 h 4209"/>
                  <a:gd name="T6" fmla="*/ 3923 w 3923"/>
                  <a:gd name="T7" fmla="*/ 3367 h 4209"/>
                  <a:gd name="T8" fmla="*/ 3082 w 3923"/>
                  <a:gd name="T9" fmla="*/ 4209 h 4209"/>
                  <a:gd name="T10" fmla="*/ 842 w 3923"/>
                  <a:gd name="T11" fmla="*/ 4209 h 4209"/>
                  <a:gd name="T12" fmla="*/ 0 w 3923"/>
                  <a:gd name="T13" fmla="*/ 3367 h 4209"/>
                  <a:gd name="T14" fmla="*/ 0 w 3923"/>
                  <a:gd name="T15" fmla="*/ 842 h 4209"/>
                  <a:gd name="T16" fmla="*/ 842 w 3923"/>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3" h="4209">
                    <a:moveTo>
                      <a:pt x="842" y="0"/>
                    </a:moveTo>
                    <a:lnTo>
                      <a:pt x="3082" y="0"/>
                    </a:lnTo>
                    <a:cubicBezTo>
                      <a:pt x="3548" y="0"/>
                      <a:pt x="3923" y="376"/>
                      <a:pt x="3923" y="842"/>
                    </a:cubicBezTo>
                    <a:lnTo>
                      <a:pt x="3923" y="3367"/>
                    </a:lnTo>
                    <a:cubicBezTo>
                      <a:pt x="3923" y="3833"/>
                      <a:pt x="3548" y="4209"/>
                      <a:pt x="3082" y="4209"/>
                    </a:cubicBezTo>
                    <a:lnTo>
                      <a:pt x="842" y="4209"/>
                    </a:lnTo>
                    <a:cubicBezTo>
                      <a:pt x="375" y="4209"/>
                      <a:pt x="0" y="3833"/>
                      <a:pt x="0" y="3367"/>
                    </a:cubicBezTo>
                    <a:lnTo>
                      <a:pt x="0" y="842"/>
                    </a:lnTo>
                    <a:cubicBezTo>
                      <a:pt x="0" y="376"/>
                      <a:pt x="375" y="0"/>
                      <a:pt x="842" y="0"/>
                    </a:cubicBezTo>
                    <a:close/>
                  </a:path>
                </a:pathLst>
              </a:custGeom>
              <a:solidFill>
                <a:srgbClr val="FFE6D5"/>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1165" y="1355"/>
                <a:ext cx="48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Instruction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7"/>
              <p:cNvSpPr>
                <a:spLocks noChangeArrowheads="1"/>
              </p:cNvSpPr>
              <p:nvPr/>
            </p:nvSpPr>
            <p:spPr bwMode="auto">
              <a:xfrm>
                <a:off x="1263" y="1475"/>
                <a:ext cx="282"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Fetch</a:t>
                </a: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Rectangle 8"/>
              <p:cNvSpPr>
                <a:spLocks noChangeArrowheads="1"/>
              </p:cNvSpPr>
              <p:nvPr/>
            </p:nvSpPr>
            <p:spPr bwMode="auto">
              <a:xfrm>
                <a:off x="1307" y="1595"/>
                <a:ext cx="192"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(IF)</a:t>
                </a:r>
                <a:endParaRPr kumimoji="0" lang="en-US" sz="1800" b="0" i="0" u="none" strike="noStrike" cap="none" normalizeH="0" baseline="0" smtClean="0">
                  <a:ln>
                    <a:noFill/>
                  </a:ln>
                  <a:solidFill>
                    <a:schemeClr val="tx1"/>
                  </a:solidFill>
                  <a:effectLst/>
                  <a:latin typeface="Arial" pitchFamily="34" charset="0"/>
                </a:endParaRPr>
              </a:p>
            </p:txBody>
          </p:sp>
          <p:sp>
            <p:nvSpPr>
              <p:cNvPr id="14" name="Freeform 9"/>
              <p:cNvSpPr>
                <a:spLocks/>
              </p:cNvSpPr>
              <p:nvPr/>
            </p:nvSpPr>
            <p:spPr bwMode="auto">
              <a:xfrm>
                <a:off x="1948" y="1201"/>
                <a:ext cx="608" cy="652"/>
              </a:xfrm>
              <a:custGeom>
                <a:avLst/>
                <a:gdLst>
                  <a:gd name="T0" fmla="*/ 841 w 3923"/>
                  <a:gd name="T1" fmla="*/ 0 h 4208"/>
                  <a:gd name="T2" fmla="*/ 3082 w 3923"/>
                  <a:gd name="T3" fmla="*/ 0 h 4208"/>
                  <a:gd name="T4" fmla="*/ 3923 w 3923"/>
                  <a:gd name="T5" fmla="*/ 841 h 4208"/>
                  <a:gd name="T6" fmla="*/ 3923 w 3923"/>
                  <a:gd name="T7" fmla="*/ 3366 h 4208"/>
                  <a:gd name="T8" fmla="*/ 3082 w 3923"/>
                  <a:gd name="T9" fmla="*/ 4208 h 4208"/>
                  <a:gd name="T10" fmla="*/ 841 w 3923"/>
                  <a:gd name="T11" fmla="*/ 4208 h 4208"/>
                  <a:gd name="T12" fmla="*/ 0 w 3923"/>
                  <a:gd name="T13" fmla="*/ 3366 h 4208"/>
                  <a:gd name="T14" fmla="*/ 0 w 3923"/>
                  <a:gd name="T15" fmla="*/ 841 h 4208"/>
                  <a:gd name="T16" fmla="*/ 841 w 3923"/>
                  <a:gd name="T17" fmla="*/ 0 h 4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3" h="4208">
                    <a:moveTo>
                      <a:pt x="841" y="0"/>
                    </a:moveTo>
                    <a:lnTo>
                      <a:pt x="3082" y="0"/>
                    </a:lnTo>
                    <a:cubicBezTo>
                      <a:pt x="3548" y="0"/>
                      <a:pt x="3923" y="375"/>
                      <a:pt x="3923" y="841"/>
                    </a:cubicBezTo>
                    <a:lnTo>
                      <a:pt x="3923" y="3366"/>
                    </a:lnTo>
                    <a:cubicBezTo>
                      <a:pt x="3923" y="3833"/>
                      <a:pt x="3548" y="4208"/>
                      <a:pt x="3082" y="4208"/>
                    </a:cubicBezTo>
                    <a:lnTo>
                      <a:pt x="841" y="4208"/>
                    </a:lnTo>
                    <a:cubicBezTo>
                      <a:pt x="375" y="4208"/>
                      <a:pt x="0" y="3833"/>
                      <a:pt x="0" y="3366"/>
                    </a:cubicBezTo>
                    <a:lnTo>
                      <a:pt x="0" y="841"/>
                    </a:lnTo>
                    <a:cubicBezTo>
                      <a:pt x="0" y="375"/>
                      <a:pt x="375" y="0"/>
                      <a:pt x="841" y="0"/>
                    </a:cubicBezTo>
                    <a:close/>
                  </a:path>
                </a:pathLst>
              </a:custGeom>
              <a:solidFill>
                <a:srgbClr val="FFE6D5"/>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2066" y="1361"/>
                <a:ext cx="41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Operand</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Rectangle 11"/>
              <p:cNvSpPr>
                <a:spLocks noChangeArrowheads="1"/>
              </p:cNvSpPr>
              <p:nvPr/>
            </p:nvSpPr>
            <p:spPr bwMode="auto">
              <a:xfrm>
                <a:off x="2131" y="1482"/>
                <a:ext cx="282"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Fetch</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2"/>
              <p:cNvSpPr>
                <a:spLocks noChangeArrowheads="1"/>
              </p:cNvSpPr>
              <p:nvPr/>
            </p:nvSpPr>
            <p:spPr bwMode="auto">
              <a:xfrm>
                <a:off x="2152" y="1602"/>
                <a:ext cx="24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(OF)</a:t>
                </a:r>
                <a:endParaRPr kumimoji="0" lang="en-US" sz="1800" b="0" i="0" u="none" strike="noStrike" cap="none" normalizeH="0" baseline="0" smtClean="0">
                  <a:ln>
                    <a:noFill/>
                  </a:ln>
                  <a:solidFill>
                    <a:schemeClr val="tx1"/>
                  </a:solidFill>
                  <a:effectLst/>
                  <a:latin typeface="Arial" pitchFamily="34" charset="0"/>
                </a:endParaRPr>
              </a:p>
            </p:txBody>
          </p:sp>
          <p:sp>
            <p:nvSpPr>
              <p:cNvPr id="18" name="Freeform 13"/>
              <p:cNvSpPr>
                <a:spLocks/>
              </p:cNvSpPr>
              <p:nvPr/>
            </p:nvSpPr>
            <p:spPr bwMode="auto">
              <a:xfrm>
                <a:off x="2823" y="1192"/>
                <a:ext cx="608" cy="652"/>
              </a:xfrm>
              <a:custGeom>
                <a:avLst/>
                <a:gdLst>
                  <a:gd name="T0" fmla="*/ 841 w 3923"/>
                  <a:gd name="T1" fmla="*/ 0 h 4208"/>
                  <a:gd name="T2" fmla="*/ 3081 w 3923"/>
                  <a:gd name="T3" fmla="*/ 0 h 4208"/>
                  <a:gd name="T4" fmla="*/ 3923 w 3923"/>
                  <a:gd name="T5" fmla="*/ 841 h 4208"/>
                  <a:gd name="T6" fmla="*/ 3923 w 3923"/>
                  <a:gd name="T7" fmla="*/ 3366 h 4208"/>
                  <a:gd name="T8" fmla="*/ 3081 w 3923"/>
                  <a:gd name="T9" fmla="*/ 4208 h 4208"/>
                  <a:gd name="T10" fmla="*/ 841 w 3923"/>
                  <a:gd name="T11" fmla="*/ 4208 h 4208"/>
                  <a:gd name="T12" fmla="*/ 0 w 3923"/>
                  <a:gd name="T13" fmla="*/ 3366 h 4208"/>
                  <a:gd name="T14" fmla="*/ 0 w 3923"/>
                  <a:gd name="T15" fmla="*/ 841 h 4208"/>
                  <a:gd name="T16" fmla="*/ 841 w 3923"/>
                  <a:gd name="T17" fmla="*/ 0 h 4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3" h="4208">
                    <a:moveTo>
                      <a:pt x="841" y="0"/>
                    </a:moveTo>
                    <a:lnTo>
                      <a:pt x="3081" y="0"/>
                    </a:lnTo>
                    <a:cubicBezTo>
                      <a:pt x="3548" y="0"/>
                      <a:pt x="3923" y="375"/>
                      <a:pt x="3923" y="841"/>
                    </a:cubicBezTo>
                    <a:lnTo>
                      <a:pt x="3923" y="3366"/>
                    </a:lnTo>
                    <a:cubicBezTo>
                      <a:pt x="3923" y="3833"/>
                      <a:pt x="3548" y="4208"/>
                      <a:pt x="3081" y="4208"/>
                    </a:cubicBezTo>
                    <a:lnTo>
                      <a:pt x="841" y="4208"/>
                    </a:lnTo>
                    <a:cubicBezTo>
                      <a:pt x="375" y="4208"/>
                      <a:pt x="0" y="3833"/>
                      <a:pt x="0" y="3366"/>
                    </a:cubicBezTo>
                    <a:lnTo>
                      <a:pt x="0" y="841"/>
                    </a:lnTo>
                    <a:cubicBezTo>
                      <a:pt x="0" y="375"/>
                      <a:pt x="375" y="0"/>
                      <a:pt x="841" y="0"/>
                    </a:cubicBezTo>
                    <a:close/>
                  </a:path>
                </a:pathLst>
              </a:custGeom>
              <a:solidFill>
                <a:srgbClr val="FFE6D5"/>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2954" y="1353"/>
                <a:ext cx="387"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Execute</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5"/>
              <p:cNvSpPr>
                <a:spLocks noChangeArrowheads="1"/>
              </p:cNvSpPr>
              <p:nvPr/>
            </p:nvSpPr>
            <p:spPr bwMode="auto">
              <a:xfrm>
                <a:off x="3029" y="1593"/>
                <a:ext cx="23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(EX)</a:t>
                </a:r>
                <a:endParaRPr kumimoji="0" lang="en-US" sz="1800" b="0" i="0" u="none" strike="noStrike" cap="none" normalizeH="0" baseline="0" smtClean="0">
                  <a:ln>
                    <a:noFill/>
                  </a:ln>
                  <a:solidFill>
                    <a:schemeClr val="tx1"/>
                  </a:solidFill>
                  <a:effectLst/>
                  <a:latin typeface="Arial" pitchFamily="34" charset="0"/>
                </a:endParaRPr>
              </a:p>
            </p:txBody>
          </p:sp>
          <p:sp>
            <p:nvSpPr>
              <p:cNvPr id="21" name="Freeform 16"/>
              <p:cNvSpPr>
                <a:spLocks/>
              </p:cNvSpPr>
              <p:nvPr/>
            </p:nvSpPr>
            <p:spPr bwMode="auto">
              <a:xfrm>
                <a:off x="3706" y="1205"/>
                <a:ext cx="608" cy="653"/>
              </a:xfrm>
              <a:custGeom>
                <a:avLst/>
                <a:gdLst>
                  <a:gd name="T0" fmla="*/ 842 w 3924"/>
                  <a:gd name="T1" fmla="*/ 0 h 4209"/>
                  <a:gd name="T2" fmla="*/ 3082 w 3924"/>
                  <a:gd name="T3" fmla="*/ 0 h 4209"/>
                  <a:gd name="T4" fmla="*/ 3924 w 3924"/>
                  <a:gd name="T5" fmla="*/ 842 h 4209"/>
                  <a:gd name="T6" fmla="*/ 3924 w 3924"/>
                  <a:gd name="T7" fmla="*/ 3367 h 4209"/>
                  <a:gd name="T8" fmla="*/ 3082 w 3924"/>
                  <a:gd name="T9" fmla="*/ 4209 h 4209"/>
                  <a:gd name="T10" fmla="*/ 842 w 3924"/>
                  <a:gd name="T11" fmla="*/ 4209 h 4209"/>
                  <a:gd name="T12" fmla="*/ 0 w 3924"/>
                  <a:gd name="T13" fmla="*/ 3367 h 4209"/>
                  <a:gd name="T14" fmla="*/ 0 w 3924"/>
                  <a:gd name="T15" fmla="*/ 842 h 4209"/>
                  <a:gd name="T16" fmla="*/ 842 w 3924"/>
                  <a:gd name="T17" fmla="*/ 0 h 4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4" h="4209">
                    <a:moveTo>
                      <a:pt x="842" y="0"/>
                    </a:moveTo>
                    <a:lnTo>
                      <a:pt x="3082" y="0"/>
                    </a:lnTo>
                    <a:cubicBezTo>
                      <a:pt x="3548" y="0"/>
                      <a:pt x="3924" y="376"/>
                      <a:pt x="3924" y="842"/>
                    </a:cubicBezTo>
                    <a:lnTo>
                      <a:pt x="3924" y="3367"/>
                    </a:lnTo>
                    <a:cubicBezTo>
                      <a:pt x="3924" y="3833"/>
                      <a:pt x="3548" y="4209"/>
                      <a:pt x="3082" y="4209"/>
                    </a:cubicBezTo>
                    <a:lnTo>
                      <a:pt x="842" y="4209"/>
                    </a:lnTo>
                    <a:cubicBezTo>
                      <a:pt x="376" y="4209"/>
                      <a:pt x="0" y="3833"/>
                      <a:pt x="0" y="3367"/>
                    </a:cubicBezTo>
                    <a:lnTo>
                      <a:pt x="0" y="842"/>
                    </a:lnTo>
                    <a:cubicBezTo>
                      <a:pt x="0" y="376"/>
                      <a:pt x="376" y="0"/>
                      <a:pt x="842" y="0"/>
                    </a:cubicBezTo>
                    <a:close/>
                  </a:path>
                </a:pathLst>
              </a:custGeom>
              <a:solidFill>
                <a:srgbClr val="FFE6D5"/>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837" y="1366"/>
                <a:ext cx="38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18"/>
              <p:cNvSpPr>
                <a:spLocks noChangeArrowheads="1"/>
              </p:cNvSpPr>
              <p:nvPr/>
            </p:nvSpPr>
            <p:spPr bwMode="auto">
              <a:xfrm>
                <a:off x="3856" y="1486"/>
                <a:ext cx="35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Access</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9"/>
              <p:cNvSpPr>
                <a:spLocks noChangeArrowheads="1"/>
              </p:cNvSpPr>
              <p:nvPr/>
            </p:nvSpPr>
            <p:spPr bwMode="auto">
              <a:xfrm>
                <a:off x="3905" y="1606"/>
                <a:ext cx="24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(MA)</a:t>
                </a:r>
                <a:endParaRPr kumimoji="0" lang="en-US" sz="1800" b="0" i="0" u="none" strike="noStrike" cap="none" normalizeH="0" baseline="0" smtClean="0">
                  <a:ln>
                    <a:noFill/>
                  </a:ln>
                  <a:solidFill>
                    <a:schemeClr val="tx1"/>
                  </a:solidFill>
                  <a:effectLst/>
                  <a:latin typeface="Arial" pitchFamily="34" charset="0"/>
                </a:endParaRPr>
              </a:p>
            </p:txBody>
          </p:sp>
          <p:sp>
            <p:nvSpPr>
              <p:cNvPr id="25" name="Freeform 20"/>
              <p:cNvSpPr>
                <a:spLocks/>
              </p:cNvSpPr>
              <p:nvPr/>
            </p:nvSpPr>
            <p:spPr bwMode="auto">
              <a:xfrm>
                <a:off x="4550" y="1201"/>
                <a:ext cx="608" cy="652"/>
              </a:xfrm>
              <a:custGeom>
                <a:avLst/>
                <a:gdLst>
                  <a:gd name="T0" fmla="*/ 842 w 3924"/>
                  <a:gd name="T1" fmla="*/ 0 h 4208"/>
                  <a:gd name="T2" fmla="*/ 3082 w 3924"/>
                  <a:gd name="T3" fmla="*/ 0 h 4208"/>
                  <a:gd name="T4" fmla="*/ 3924 w 3924"/>
                  <a:gd name="T5" fmla="*/ 841 h 4208"/>
                  <a:gd name="T6" fmla="*/ 3924 w 3924"/>
                  <a:gd name="T7" fmla="*/ 3366 h 4208"/>
                  <a:gd name="T8" fmla="*/ 3082 w 3924"/>
                  <a:gd name="T9" fmla="*/ 4208 h 4208"/>
                  <a:gd name="T10" fmla="*/ 842 w 3924"/>
                  <a:gd name="T11" fmla="*/ 4208 h 4208"/>
                  <a:gd name="T12" fmla="*/ 0 w 3924"/>
                  <a:gd name="T13" fmla="*/ 3366 h 4208"/>
                  <a:gd name="T14" fmla="*/ 0 w 3924"/>
                  <a:gd name="T15" fmla="*/ 841 h 4208"/>
                  <a:gd name="T16" fmla="*/ 842 w 3924"/>
                  <a:gd name="T17" fmla="*/ 0 h 4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4" h="4208">
                    <a:moveTo>
                      <a:pt x="842" y="0"/>
                    </a:moveTo>
                    <a:lnTo>
                      <a:pt x="3082" y="0"/>
                    </a:lnTo>
                    <a:cubicBezTo>
                      <a:pt x="3548" y="0"/>
                      <a:pt x="3924" y="375"/>
                      <a:pt x="3924" y="841"/>
                    </a:cubicBezTo>
                    <a:lnTo>
                      <a:pt x="3924" y="3366"/>
                    </a:lnTo>
                    <a:cubicBezTo>
                      <a:pt x="3924" y="3833"/>
                      <a:pt x="3548" y="4208"/>
                      <a:pt x="3082" y="4208"/>
                    </a:cubicBezTo>
                    <a:lnTo>
                      <a:pt x="842" y="4208"/>
                    </a:lnTo>
                    <a:cubicBezTo>
                      <a:pt x="376" y="4208"/>
                      <a:pt x="0" y="3833"/>
                      <a:pt x="0" y="3366"/>
                    </a:cubicBezTo>
                    <a:lnTo>
                      <a:pt x="0" y="841"/>
                    </a:lnTo>
                    <a:cubicBezTo>
                      <a:pt x="0" y="375"/>
                      <a:pt x="376" y="0"/>
                      <a:pt x="842" y="0"/>
                    </a:cubicBezTo>
                    <a:close/>
                  </a:path>
                </a:pathLst>
              </a:custGeom>
              <a:solidFill>
                <a:srgbClr val="FFE6D5"/>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4676" y="1361"/>
                <a:ext cx="39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2"/>
              <p:cNvSpPr>
                <a:spLocks noChangeArrowheads="1"/>
              </p:cNvSpPr>
              <p:nvPr/>
            </p:nvSpPr>
            <p:spPr bwMode="auto">
              <a:xfrm>
                <a:off x="4741" y="1482"/>
                <a:ext cx="27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Sans"/>
                  </a:rPr>
                  <a:t>Write</a:t>
                </a:r>
                <a:endParaRPr kumimoji="0" lang="en-US" sz="1800" b="0" i="0" u="none" strike="noStrike" cap="none" normalizeH="0" baseline="0" smtClean="0">
                  <a:ln>
                    <a:noFill/>
                  </a:ln>
                  <a:solidFill>
                    <a:schemeClr val="tx1"/>
                  </a:solidFill>
                  <a:effectLst/>
                  <a:latin typeface="Arial" pitchFamily="34" charset="0"/>
                </a:endParaRPr>
              </a:p>
            </p:txBody>
          </p:sp>
          <p:sp>
            <p:nvSpPr>
              <p:cNvPr id="28" name="Rectangle 23"/>
              <p:cNvSpPr>
                <a:spLocks noChangeArrowheads="1"/>
              </p:cNvSpPr>
              <p:nvPr/>
            </p:nvSpPr>
            <p:spPr bwMode="auto">
              <a:xfrm>
                <a:off x="4741" y="1602"/>
                <a:ext cx="270"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Sans"/>
                  </a:rPr>
                  <a:t>(RW)</a:t>
                </a:r>
                <a:endParaRPr kumimoji="0" lang="en-US" sz="1800" b="0" i="0" u="none" strike="noStrike" cap="none" normalizeH="0" baseline="0" dirty="0" smtClean="0">
                  <a:ln>
                    <a:noFill/>
                  </a:ln>
                  <a:solidFill>
                    <a:schemeClr val="tx1"/>
                  </a:solidFill>
                  <a:effectLst/>
                  <a:latin typeface="Arial" pitchFamily="34" charset="0"/>
                </a:endParaRPr>
              </a:p>
            </p:txBody>
          </p:sp>
          <p:sp>
            <p:nvSpPr>
              <p:cNvPr id="29" name="Freeform 24"/>
              <p:cNvSpPr>
                <a:spLocks/>
              </p:cNvSpPr>
              <p:nvPr/>
            </p:nvSpPr>
            <p:spPr bwMode="auto">
              <a:xfrm>
                <a:off x="1701" y="1410"/>
                <a:ext cx="266" cy="226"/>
              </a:xfrm>
              <a:custGeom>
                <a:avLst/>
                <a:gdLst>
                  <a:gd name="T0" fmla="*/ 1143 w 1720"/>
                  <a:gd name="T1" fmla="*/ 4 h 1461"/>
                  <a:gd name="T2" fmla="*/ 1136 w 1720"/>
                  <a:gd name="T3" fmla="*/ 5 h 1461"/>
                  <a:gd name="T4" fmla="*/ 1173 w 1720"/>
                  <a:gd name="T5" fmla="*/ 383 h 1461"/>
                  <a:gd name="T6" fmla="*/ 48 w 1720"/>
                  <a:gd name="T7" fmla="*/ 388 h 1461"/>
                  <a:gd name="T8" fmla="*/ 47 w 1720"/>
                  <a:gd name="T9" fmla="*/ 1048 h 1461"/>
                  <a:gd name="T10" fmla="*/ 1173 w 1720"/>
                  <a:gd name="T11" fmla="*/ 1053 h 1461"/>
                  <a:gd name="T12" fmla="*/ 1136 w 1720"/>
                  <a:gd name="T13" fmla="*/ 1430 h 1461"/>
                  <a:gd name="T14" fmla="*/ 1719 w 1720"/>
                  <a:gd name="T15" fmla="*/ 729 h 1461"/>
                  <a:gd name="T16" fmla="*/ 1720 w 1720"/>
                  <a:gd name="T17" fmla="*/ 729 h 1461"/>
                  <a:gd name="T18" fmla="*/ 1720 w 1720"/>
                  <a:gd name="T19" fmla="*/ 707 h 1461"/>
                  <a:gd name="T20" fmla="*/ 1143 w 1720"/>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0" h="1461">
                    <a:moveTo>
                      <a:pt x="1143" y="4"/>
                    </a:moveTo>
                    <a:cubicBezTo>
                      <a:pt x="1140" y="4"/>
                      <a:pt x="1138" y="4"/>
                      <a:pt x="1136" y="5"/>
                    </a:cubicBezTo>
                    <a:cubicBezTo>
                      <a:pt x="1067" y="37"/>
                      <a:pt x="1173" y="383"/>
                      <a:pt x="1173" y="383"/>
                    </a:cubicBezTo>
                    <a:cubicBezTo>
                      <a:pt x="1173" y="383"/>
                      <a:pt x="95" y="362"/>
                      <a:pt x="48" y="388"/>
                    </a:cubicBezTo>
                    <a:cubicBezTo>
                      <a:pt x="0" y="414"/>
                      <a:pt x="0" y="1021"/>
                      <a:pt x="47" y="1048"/>
                    </a:cubicBezTo>
                    <a:cubicBezTo>
                      <a:pt x="95" y="1074"/>
                      <a:pt x="1173" y="1053"/>
                      <a:pt x="1173" y="1053"/>
                    </a:cubicBezTo>
                    <a:cubicBezTo>
                      <a:pt x="1173" y="1053"/>
                      <a:pt x="1067" y="1399"/>
                      <a:pt x="1136" y="1430"/>
                    </a:cubicBezTo>
                    <a:cubicBezTo>
                      <a:pt x="1203" y="1461"/>
                      <a:pt x="1712" y="1060"/>
                      <a:pt x="1719" y="729"/>
                    </a:cubicBezTo>
                    <a:lnTo>
                      <a:pt x="1720" y="729"/>
                    </a:lnTo>
                    <a:cubicBezTo>
                      <a:pt x="1720" y="721"/>
                      <a:pt x="1720" y="714"/>
                      <a:pt x="1720" y="707"/>
                    </a:cubicBezTo>
                    <a:cubicBezTo>
                      <a:pt x="1713" y="386"/>
                      <a:pt x="1235" y="0"/>
                      <a:pt x="1143" y="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p:nvSpPr>
            <p:spPr bwMode="auto">
              <a:xfrm>
                <a:off x="1694" y="1407"/>
                <a:ext cx="267" cy="226"/>
              </a:xfrm>
              <a:custGeom>
                <a:avLst/>
                <a:gdLst>
                  <a:gd name="T0" fmla="*/ 1144 w 1721"/>
                  <a:gd name="T1" fmla="*/ 4 h 1461"/>
                  <a:gd name="T2" fmla="*/ 1136 w 1721"/>
                  <a:gd name="T3" fmla="*/ 6 h 1461"/>
                  <a:gd name="T4" fmla="*/ 1173 w 1721"/>
                  <a:gd name="T5" fmla="*/ 383 h 1461"/>
                  <a:gd name="T6" fmla="*/ 48 w 1721"/>
                  <a:gd name="T7" fmla="*/ 388 h 1461"/>
                  <a:gd name="T8" fmla="*/ 48 w 1721"/>
                  <a:gd name="T9" fmla="*/ 1048 h 1461"/>
                  <a:gd name="T10" fmla="*/ 1173 w 1721"/>
                  <a:gd name="T11" fmla="*/ 1053 h 1461"/>
                  <a:gd name="T12" fmla="*/ 1136 w 1721"/>
                  <a:gd name="T13" fmla="*/ 1430 h 1461"/>
                  <a:gd name="T14" fmla="*/ 1720 w 1721"/>
                  <a:gd name="T15" fmla="*/ 729 h 1461"/>
                  <a:gd name="T16" fmla="*/ 1720 w 1721"/>
                  <a:gd name="T17" fmla="*/ 729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9" y="5"/>
                      <a:pt x="1136" y="6"/>
                    </a:cubicBezTo>
                    <a:cubicBezTo>
                      <a:pt x="1067" y="37"/>
                      <a:pt x="1173" y="383"/>
                      <a:pt x="1173" y="383"/>
                    </a:cubicBezTo>
                    <a:cubicBezTo>
                      <a:pt x="1173" y="383"/>
                      <a:pt x="96" y="362"/>
                      <a:pt x="48" y="388"/>
                    </a:cubicBezTo>
                    <a:cubicBezTo>
                      <a:pt x="0" y="414"/>
                      <a:pt x="0" y="1022"/>
                      <a:pt x="48" y="1048"/>
                    </a:cubicBezTo>
                    <a:cubicBezTo>
                      <a:pt x="96" y="1074"/>
                      <a:pt x="1173" y="1053"/>
                      <a:pt x="1173" y="1053"/>
                    </a:cubicBezTo>
                    <a:cubicBezTo>
                      <a:pt x="1173" y="1053"/>
                      <a:pt x="1067" y="1399"/>
                      <a:pt x="1136" y="1430"/>
                    </a:cubicBezTo>
                    <a:cubicBezTo>
                      <a:pt x="1204" y="1461"/>
                      <a:pt x="1713" y="1060"/>
                      <a:pt x="1720" y="729"/>
                    </a:cubicBezTo>
                    <a:lnTo>
                      <a:pt x="1720" y="729"/>
                    </a:lnTo>
                    <a:cubicBezTo>
                      <a:pt x="1721" y="722"/>
                      <a:pt x="1720" y="714"/>
                      <a:pt x="1720" y="707"/>
                    </a:cubicBezTo>
                    <a:cubicBezTo>
                      <a:pt x="1713" y="386"/>
                      <a:pt x="1236" y="0"/>
                      <a:pt x="1144" y="4"/>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p:nvSpPr>
            <p:spPr bwMode="auto">
              <a:xfrm>
                <a:off x="2551" y="1419"/>
                <a:ext cx="267" cy="226"/>
              </a:xfrm>
              <a:custGeom>
                <a:avLst/>
                <a:gdLst>
                  <a:gd name="T0" fmla="*/ 1144 w 1721"/>
                  <a:gd name="T1" fmla="*/ 4 h 1461"/>
                  <a:gd name="T2" fmla="*/ 1137 w 1721"/>
                  <a:gd name="T3" fmla="*/ 5 h 1461"/>
                  <a:gd name="T4" fmla="*/ 1174 w 1721"/>
                  <a:gd name="T5" fmla="*/ 383 h 1461"/>
                  <a:gd name="T6" fmla="*/ 48 w 1721"/>
                  <a:gd name="T7" fmla="*/ 388 h 1461"/>
                  <a:gd name="T8" fmla="*/ 48 w 1721"/>
                  <a:gd name="T9" fmla="*/ 1047 h 1461"/>
                  <a:gd name="T10" fmla="*/ 1174 w 1721"/>
                  <a:gd name="T11" fmla="*/ 1053 h 1461"/>
                  <a:gd name="T12" fmla="*/ 1136 w 1721"/>
                  <a:gd name="T13" fmla="*/ 1430 h 1461"/>
                  <a:gd name="T14" fmla="*/ 1720 w 1721"/>
                  <a:gd name="T15" fmla="*/ 728 h 1461"/>
                  <a:gd name="T16" fmla="*/ 1721 w 1721"/>
                  <a:gd name="T17" fmla="*/ 728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9" y="4"/>
                      <a:pt x="1137" y="5"/>
                    </a:cubicBezTo>
                    <a:cubicBezTo>
                      <a:pt x="1068" y="37"/>
                      <a:pt x="1174" y="383"/>
                      <a:pt x="1174" y="383"/>
                    </a:cubicBezTo>
                    <a:cubicBezTo>
                      <a:pt x="1174" y="383"/>
                      <a:pt x="96" y="362"/>
                      <a:pt x="48" y="388"/>
                    </a:cubicBezTo>
                    <a:cubicBezTo>
                      <a:pt x="1" y="414"/>
                      <a:pt x="0" y="1021"/>
                      <a:pt x="48" y="1047"/>
                    </a:cubicBezTo>
                    <a:cubicBezTo>
                      <a:pt x="96" y="1074"/>
                      <a:pt x="1174" y="1053"/>
                      <a:pt x="1174" y="1053"/>
                    </a:cubicBezTo>
                    <a:cubicBezTo>
                      <a:pt x="1174" y="1053"/>
                      <a:pt x="1067" y="1399"/>
                      <a:pt x="1136" y="1430"/>
                    </a:cubicBezTo>
                    <a:cubicBezTo>
                      <a:pt x="1204" y="1461"/>
                      <a:pt x="1713" y="1060"/>
                      <a:pt x="1720" y="728"/>
                    </a:cubicBezTo>
                    <a:lnTo>
                      <a:pt x="1721" y="728"/>
                    </a:lnTo>
                    <a:cubicBezTo>
                      <a:pt x="1721" y="721"/>
                      <a:pt x="1721" y="714"/>
                      <a:pt x="1720" y="707"/>
                    </a:cubicBezTo>
                    <a:cubicBezTo>
                      <a:pt x="1714" y="386"/>
                      <a:pt x="1236" y="0"/>
                      <a:pt x="1144" y="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p:nvSpPr>
            <p:spPr bwMode="auto">
              <a:xfrm>
                <a:off x="2544" y="1416"/>
                <a:ext cx="267" cy="226"/>
              </a:xfrm>
              <a:custGeom>
                <a:avLst/>
                <a:gdLst>
                  <a:gd name="T0" fmla="*/ 1144 w 1721"/>
                  <a:gd name="T1" fmla="*/ 4 h 1461"/>
                  <a:gd name="T2" fmla="*/ 1136 w 1721"/>
                  <a:gd name="T3" fmla="*/ 6 h 1461"/>
                  <a:gd name="T4" fmla="*/ 1173 w 1721"/>
                  <a:gd name="T5" fmla="*/ 383 h 1461"/>
                  <a:gd name="T6" fmla="*/ 48 w 1721"/>
                  <a:gd name="T7" fmla="*/ 388 h 1461"/>
                  <a:gd name="T8" fmla="*/ 48 w 1721"/>
                  <a:gd name="T9" fmla="*/ 1048 h 1461"/>
                  <a:gd name="T10" fmla="*/ 1173 w 1721"/>
                  <a:gd name="T11" fmla="*/ 1053 h 1461"/>
                  <a:gd name="T12" fmla="*/ 1136 w 1721"/>
                  <a:gd name="T13" fmla="*/ 1430 h 1461"/>
                  <a:gd name="T14" fmla="*/ 1720 w 1721"/>
                  <a:gd name="T15" fmla="*/ 729 h 1461"/>
                  <a:gd name="T16" fmla="*/ 1720 w 1721"/>
                  <a:gd name="T17" fmla="*/ 729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8" y="5"/>
                      <a:pt x="1136" y="6"/>
                    </a:cubicBezTo>
                    <a:cubicBezTo>
                      <a:pt x="1067" y="37"/>
                      <a:pt x="1173" y="383"/>
                      <a:pt x="1173" y="383"/>
                    </a:cubicBezTo>
                    <a:cubicBezTo>
                      <a:pt x="1173" y="383"/>
                      <a:pt x="96" y="362"/>
                      <a:pt x="48" y="388"/>
                    </a:cubicBezTo>
                    <a:cubicBezTo>
                      <a:pt x="0" y="414"/>
                      <a:pt x="0" y="1021"/>
                      <a:pt x="48" y="1048"/>
                    </a:cubicBezTo>
                    <a:cubicBezTo>
                      <a:pt x="96" y="1074"/>
                      <a:pt x="1173" y="1053"/>
                      <a:pt x="1173" y="1053"/>
                    </a:cubicBezTo>
                    <a:cubicBezTo>
                      <a:pt x="1173" y="1053"/>
                      <a:pt x="1067" y="1399"/>
                      <a:pt x="1136" y="1430"/>
                    </a:cubicBezTo>
                    <a:cubicBezTo>
                      <a:pt x="1204" y="1461"/>
                      <a:pt x="1713" y="1060"/>
                      <a:pt x="1720" y="729"/>
                    </a:cubicBezTo>
                    <a:lnTo>
                      <a:pt x="1720" y="729"/>
                    </a:lnTo>
                    <a:cubicBezTo>
                      <a:pt x="1721" y="721"/>
                      <a:pt x="1720" y="714"/>
                      <a:pt x="1720" y="707"/>
                    </a:cubicBezTo>
                    <a:cubicBezTo>
                      <a:pt x="1713" y="386"/>
                      <a:pt x="1236" y="0"/>
                      <a:pt x="1144" y="4"/>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p:nvSpPr>
            <p:spPr bwMode="auto">
              <a:xfrm>
                <a:off x="3439" y="1423"/>
                <a:ext cx="267" cy="226"/>
              </a:xfrm>
              <a:custGeom>
                <a:avLst/>
                <a:gdLst>
                  <a:gd name="T0" fmla="*/ 1144 w 1720"/>
                  <a:gd name="T1" fmla="*/ 4 h 1461"/>
                  <a:gd name="T2" fmla="*/ 1136 w 1720"/>
                  <a:gd name="T3" fmla="*/ 6 h 1461"/>
                  <a:gd name="T4" fmla="*/ 1173 w 1720"/>
                  <a:gd name="T5" fmla="*/ 383 h 1461"/>
                  <a:gd name="T6" fmla="*/ 48 w 1720"/>
                  <a:gd name="T7" fmla="*/ 388 h 1461"/>
                  <a:gd name="T8" fmla="*/ 47 w 1720"/>
                  <a:gd name="T9" fmla="*/ 1048 h 1461"/>
                  <a:gd name="T10" fmla="*/ 1173 w 1720"/>
                  <a:gd name="T11" fmla="*/ 1053 h 1461"/>
                  <a:gd name="T12" fmla="*/ 1136 w 1720"/>
                  <a:gd name="T13" fmla="*/ 1430 h 1461"/>
                  <a:gd name="T14" fmla="*/ 1720 w 1720"/>
                  <a:gd name="T15" fmla="*/ 729 h 1461"/>
                  <a:gd name="T16" fmla="*/ 1720 w 1720"/>
                  <a:gd name="T17" fmla="*/ 729 h 1461"/>
                  <a:gd name="T18" fmla="*/ 1720 w 1720"/>
                  <a:gd name="T19" fmla="*/ 707 h 1461"/>
                  <a:gd name="T20" fmla="*/ 1144 w 1720"/>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0" h="1461">
                    <a:moveTo>
                      <a:pt x="1144" y="4"/>
                    </a:moveTo>
                    <a:cubicBezTo>
                      <a:pt x="1141" y="4"/>
                      <a:pt x="1138" y="5"/>
                      <a:pt x="1136" y="6"/>
                    </a:cubicBezTo>
                    <a:cubicBezTo>
                      <a:pt x="1067" y="37"/>
                      <a:pt x="1173" y="383"/>
                      <a:pt x="1173" y="383"/>
                    </a:cubicBezTo>
                    <a:cubicBezTo>
                      <a:pt x="1173" y="383"/>
                      <a:pt x="96" y="362"/>
                      <a:pt x="48" y="388"/>
                    </a:cubicBezTo>
                    <a:cubicBezTo>
                      <a:pt x="0" y="414"/>
                      <a:pt x="0" y="1022"/>
                      <a:pt x="47" y="1048"/>
                    </a:cubicBezTo>
                    <a:cubicBezTo>
                      <a:pt x="95" y="1074"/>
                      <a:pt x="1173" y="1053"/>
                      <a:pt x="1173" y="1053"/>
                    </a:cubicBezTo>
                    <a:cubicBezTo>
                      <a:pt x="1173" y="1053"/>
                      <a:pt x="1067" y="1399"/>
                      <a:pt x="1136" y="1430"/>
                    </a:cubicBezTo>
                    <a:cubicBezTo>
                      <a:pt x="1203" y="1461"/>
                      <a:pt x="1713" y="1060"/>
                      <a:pt x="1720" y="729"/>
                    </a:cubicBezTo>
                    <a:lnTo>
                      <a:pt x="1720" y="729"/>
                    </a:lnTo>
                    <a:cubicBezTo>
                      <a:pt x="1720" y="722"/>
                      <a:pt x="1720" y="714"/>
                      <a:pt x="1720" y="707"/>
                    </a:cubicBezTo>
                    <a:cubicBezTo>
                      <a:pt x="1713" y="386"/>
                      <a:pt x="1235" y="0"/>
                      <a:pt x="1144" y="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p:nvSpPr>
            <p:spPr bwMode="auto">
              <a:xfrm>
                <a:off x="3432" y="1420"/>
                <a:ext cx="267" cy="227"/>
              </a:xfrm>
              <a:custGeom>
                <a:avLst/>
                <a:gdLst>
                  <a:gd name="T0" fmla="*/ 1144 w 1721"/>
                  <a:gd name="T1" fmla="*/ 3 h 1461"/>
                  <a:gd name="T2" fmla="*/ 1137 w 1721"/>
                  <a:gd name="T3" fmla="*/ 5 h 1461"/>
                  <a:gd name="T4" fmla="*/ 1174 w 1721"/>
                  <a:gd name="T5" fmla="*/ 382 h 1461"/>
                  <a:gd name="T6" fmla="*/ 48 w 1721"/>
                  <a:gd name="T7" fmla="*/ 388 h 1461"/>
                  <a:gd name="T8" fmla="*/ 48 w 1721"/>
                  <a:gd name="T9" fmla="*/ 1047 h 1461"/>
                  <a:gd name="T10" fmla="*/ 1174 w 1721"/>
                  <a:gd name="T11" fmla="*/ 1052 h 1461"/>
                  <a:gd name="T12" fmla="*/ 1136 w 1721"/>
                  <a:gd name="T13" fmla="*/ 1430 h 1461"/>
                  <a:gd name="T14" fmla="*/ 1720 w 1721"/>
                  <a:gd name="T15" fmla="*/ 728 h 1461"/>
                  <a:gd name="T16" fmla="*/ 1720 w 1721"/>
                  <a:gd name="T17" fmla="*/ 728 h 1461"/>
                  <a:gd name="T18" fmla="*/ 1720 w 1721"/>
                  <a:gd name="T19" fmla="*/ 706 h 1461"/>
                  <a:gd name="T20" fmla="*/ 1144 w 1721"/>
                  <a:gd name="T21" fmla="*/ 3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3"/>
                    </a:moveTo>
                    <a:cubicBezTo>
                      <a:pt x="1141" y="3"/>
                      <a:pt x="1139" y="4"/>
                      <a:pt x="1137" y="5"/>
                    </a:cubicBezTo>
                    <a:cubicBezTo>
                      <a:pt x="1068" y="36"/>
                      <a:pt x="1174" y="382"/>
                      <a:pt x="1174" y="382"/>
                    </a:cubicBezTo>
                    <a:cubicBezTo>
                      <a:pt x="1174" y="382"/>
                      <a:pt x="96" y="361"/>
                      <a:pt x="48" y="388"/>
                    </a:cubicBezTo>
                    <a:cubicBezTo>
                      <a:pt x="1" y="414"/>
                      <a:pt x="0" y="1021"/>
                      <a:pt x="48" y="1047"/>
                    </a:cubicBezTo>
                    <a:cubicBezTo>
                      <a:pt x="96" y="1073"/>
                      <a:pt x="1174" y="1052"/>
                      <a:pt x="1174" y="1052"/>
                    </a:cubicBezTo>
                    <a:cubicBezTo>
                      <a:pt x="1174" y="1052"/>
                      <a:pt x="1067" y="1398"/>
                      <a:pt x="1136" y="1430"/>
                    </a:cubicBezTo>
                    <a:cubicBezTo>
                      <a:pt x="1204" y="1461"/>
                      <a:pt x="1713" y="1060"/>
                      <a:pt x="1720" y="728"/>
                    </a:cubicBezTo>
                    <a:lnTo>
                      <a:pt x="1720" y="728"/>
                    </a:lnTo>
                    <a:cubicBezTo>
                      <a:pt x="1721" y="721"/>
                      <a:pt x="1720" y="714"/>
                      <a:pt x="1720" y="706"/>
                    </a:cubicBezTo>
                    <a:cubicBezTo>
                      <a:pt x="1714" y="386"/>
                      <a:pt x="1236" y="0"/>
                      <a:pt x="1144" y="3"/>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p:cNvSpPr>
              <p:nvPr/>
            </p:nvSpPr>
            <p:spPr bwMode="auto">
              <a:xfrm>
                <a:off x="4322" y="1419"/>
                <a:ext cx="267" cy="226"/>
              </a:xfrm>
              <a:custGeom>
                <a:avLst/>
                <a:gdLst>
                  <a:gd name="T0" fmla="*/ 1144 w 1721"/>
                  <a:gd name="T1" fmla="*/ 4 h 1461"/>
                  <a:gd name="T2" fmla="*/ 1137 w 1721"/>
                  <a:gd name="T3" fmla="*/ 5 h 1461"/>
                  <a:gd name="T4" fmla="*/ 1174 w 1721"/>
                  <a:gd name="T5" fmla="*/ 383 h 1461"/>
                  <a:gd name="T6" fmla="*/ 48 w 1721"/>
                  <a:gd name="T7" fmla="*/ 388 h 1461"/>
                  <a:gd name="T8" fmla="*/ 48 w 1721"/>
                  <a:gd name="T9" fmla="*/ 1047 h 1461"/>
                  <a:gd name="T10" fmla="*/ 1174 w 1721"/>
                  <a:gd name="T11" fmla="*/ 1053 h 1461"/>
                  <a:gd name="T12" fmla="*/ 1136 w 1721"/>
                  <a:gd name="T13" fmla="*/ 1430 h 1461"/>
                  <a:gd name="T14" fmla="*/ 1720 w 1721"/>
                  <a:gd name="T15" fmla="*/ 728 h 1461"/>
                  <a:gd name="T16" fmla="*/ 1721 w 1721"/>
                  <a:gd name="T17" fmla="*/ 728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9" y="4"/>
                      <a:pt x="1137" y="5"/>
                    </a:cubicBezTo>
                    <a:cubicBezTo>
                      <a:pt x="1068" y="37"/>
                      <a:pt x="1174" y="383"/>
                      <a:pt x="1174" y="383"/>
                    </a:cubicBezTo>
                    <a:cubicBezTo>
                      <a:pt x="1174" y="383"/>
                      <a:pt x="96" y="362"/>
                      <a:pt x="48" y="388"/>
                    </a:cubicBezTo>
                    <a:cubicBezTo>
                      <a:pt x="1" y="414"/>
                      <a:pt x="0" y="1021"/>
                      <a:pt x="48" y="1047"/>
                    </a:cubicBezTo>
                    <a:cubicBezTo>
                      <a:pt x="96" y="1074"/>
                      <a:pt x="1174" y="1053"/>
                      <a:pt x="1174" y="1053"/>
                    </a:cubicBezTo>
                    <a:cubicBezTo>
                      <a:pt x="1174" y="1053"/>
                      <a:pt x="1067" y="1399"/>
                      <a:pt x="1136" y="1430"/>
                    </a:cubicBezTo>
                    <a:cubicBezTo>
                      <a:pt x="1204" y="1461"/>
                      <a:pt x="1713" y="1060"/>
                      <a:pt x="1720" y="728"/>
                    </a:cubicBezTo>
                    <a:lnTo>
                      <a:pt x="1721" y="728"/>
                    </a:lnTo>
                    <a:cubicBezTo>
                      <a:pt x="1721" y="721"/>
                      <a:pt x="1721" y="714"/>
                      <a:pt x="1720" y="707"/>
                    </a:cubicBezTo>
                    <a:cubicBezTo>
                      <a:pt x="1714" y="386"/>
                      <a:pt x="1236" y="0"/>
                      <a:pt x="1144" y="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p:cNvSpPr>
              <p:nvPr/>
            </p:nvSpPr>
            <p:spPr bwMode="auto">
              <a:xfrm>
                <a:off x="4316" y="1416"/>
                <a:ext cx="266" cy="226"/>
              </a:xfrm>
              <a:custGeom>
                <a:avLst/>
                <a:gdLst>
                  <a:gd name="T0" fmla="*/ 1144 w 1721"/>
                  <a:gd name="T1" fmla="*/ 4 h 1461"/>
                  <a:gd name="T2" fmla="*/ 1136 w 1721"/>
                  <a:gd name="T3" fmla="*/ 6 h 1461"/>
                  <a:gd name="T4" fmla="*/ 1173 w 1721"/>
                  <a:gd name="T5" fmla="*/ 383 h 1461"/>
                  <a:gd name="T6" fmla="*/ 48 w 1721"/>
                  <a:gd name="T7" fmla="*/ 388 h 1461"/>
                  <a:gd name="T8" fmla="*/ 48 w 1721"/>
                  <a:gd name="T9" fmla="*/ 1048 h 1461"/>
                  <a:gd name="T10" fmla="*/ 1173 w 1721"/>
                  <a:gd name="T11" fmla="*/ 1053 h 1461"/>
                  <a:gd name="T12" fmla="*/ 1136 w 1721"/>
                  <a:gd name="T13" fmla="*/ 1430 h 1461"/>
                  <a:gd name="T14" fmla="*/ 1720 w 1721"/>
                  <a:gd name="T15" fmla="*/ 729 h 1461"/>
                  <a:gd name="T16" fmla="*/ 1720 w 1721"/>
                  <a:gd name="T17" fmla="*/ 729 h 1461"/>
                  <a:gd name="T18" fmla="*/ 1720 w 1721"/>
                  <a:gd name="T19" fmla="*/ 707 h 1461"/>
                  <a:gd name="T20" fmla="*/ 1144 w 1721"/>
                  <a:gd name="T21" fmla="*/ 4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1" h="1461">
                    <a:moveTo>
                      <a:pt x="1144" y="4"/>
                    </a:moveTo>
                    <a:cubicBezTo>
                      <a:pt x="1141" y="4"/>
                      <a:pt x="1138" y="5"/>
                      <a:pt x="1136" y="6"/>
                    </a:cubicBezTo>
                    <a:cubicBezTo>
                      <a:pt x="1067" y="37"/>
                      <a:pt x="1173" y="383"/>
                      <a:pt x="1173" y="383"/>
                    </a:cubicBezTo>
                    <a:cubicBezTo>
                      <a:pt x="1173" y="383"/>
                      <a:pt x="96" y="362"/>
                      <a:pt x="48" y="388"/>
                    </a:cubicBezTo>
                    <a:cubicBezTo>
                      <a:pt x="0" y="414"/>
                      <a:pt x="0" y="1021"/>
                      <a:pt x="48" y="1048"/>
                    </a:cubicBezTo>
                    <a:cubicBezTo>
                      <a:pt x="96" y="1074"/>
                      <a:pt x="1173" y="1053"/>
                      <a:pt x="1173" y="1053"/>
                    </a:cubicBezTo>
                    <a:cubicBezTo>
                      <a:pt x="1173" y="1053"/>
                      <a:pt x="1067" y="1399"/>
                      <a:pt x="1136" y="1430"/>
                    </a:cubicBezTo>
                    <a:cubicBezTo>
                      <a:pt x="1204" y="1461"/>
                      <a:pt x="1713" y="1060"/>
                      <a:pt x="1720" y="729"/>
                    </a:cubicBezTo>
                    <a:lnTo>
                      <a:pt x="1720" y="729"/>
                    </a:lnTo>
                    <a:cubicBezTo>
                      <a:pt x="1721" y="721"/>
                      <a:pt x="1720" y="714"/>
                      <a:pt x="1720" y="707"/>
                    </a:cubicBezTo>
                    <a:cubicBezTo>
                      <a:pt x="1713" y="386"/>
                      <a:pt x="1236" y="0"/>
                      <a:pt x="1144" y="4"/>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062"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247" y="1451769"/>
              <a:ext cx="896567"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5" name="Group 46"/>
            <p:cNvGrpSpPr>
              <a:grpSpLocks noChangeAspect="1"/>
            </p:cNvGrpSpPr>
            <p:nvPr/>
          </p:nvGrpSpPr>
          <p:grpSpPr bwMode="auto">
            <a:xfrm>
              <a:off x="3144838" y="1450978"/>
              <a:ext cx="896937" cy="338138"/>
              <a:chOff x="1981" y="914"/>
              <a:chExt cx="565" cy="213"/>
            </a:xfrm>
          </p:grpSpPr>
          <p:sp>
            <p:nvSpPr>
              <p:cNvPr id="46" name="AutoShape 45"/>
              <p:cNvSpPr>
                <a:spLocks noChangeAspect="1" noChangeArrowheads="1" noTextEdit="1"/>
              </p:cNvSpPr>
              <p:nvPr/>
            </p:nvSpPr>
            <p:spPr bwMode="auto">
              <a:xfrm>
                <a:off x="1981" y="915"/>
                <a:ext cx="56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7"/>
              <p:cNvSpPr>
                <a:spLocks/>
              </p:cNvSpPr>
              <p:nvPr/>
            </p:nvSpPr>
            <p:spPr bwMode="auto">
              <a:xfrm>
                <a:off x="1991" y="925"/>
                <a:ext cx="543" cy="184"/>
              </a:xfrm>
              <a:custGeom>
                <a:avLst/>
                <a:gdLst>
                  <a:gd name="T0" fmla="*/ 10 w 111"/>
                  <a:gd name="T1" fmla="*/ 0 h 38"/>
                  <a:gd name="T2" fmla="*/ 101 w 111"/>
                  <a:gd name="T3" fmla="*/ 0 h 38"/>
                  <a:gd name="T4" fmla="*/ 111 w 111"/>
                  <a:gd name="T5" fmla="*/ 10 h 38"/>
                  <a:gd name="T6" fmla="*/ 111 w 111"/>
                  <a:gd name="T7" fmla="*/ 28 h 38"/>
                  <a:gd name="T8" fmla="*/ 101 w 111"/>
                  <a:gd name="T9" fmla="*/ 38 h 38"/>
                  <a:gd name="T10" fmla="*/ 10 w 111"/>
                  <a:gd name="T11" fmla="*/ 38 h 38"/>
                  <a:gd name="T12" fmla="*/ 0 w 111"/>
                  <a:gd name="T13" fmla="*/ 28 h 38"/>
                  <a:gd name="T14" fmla="*/ 0 w 111"/>
                  <a:gd name="T15" fmla="*/ 10 h 38"/>
                  <a:gd name="T16" fmla="*/ 10 w 111"/>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38">
                    <a:moveTo>
                      <a:pt x="10" y="0"/>
                    </a:moveTo>
                    <a:lnTo>
                      <a:pt x="101" y="0"/>
                    </a:lnTo>
                    <a:cubicBezTo>
                      <a:pt x="106" y="0"/>
                      <a:pt x="111" y="5"/>
                      <a:pt x="111" y="10"/>
                    </a:cubicBezTo>
                    <a:lnTo>
                      <a:pt x="111" y="28"/>
                    </a:lnTo>
                    <a:cubicBezTo>
                      <a:pt x="111" y="33"/>
                      <a:pt x="106" y="38"/>
                      <a:pt x="101" y="38"/>
                    </a:cubicBezTo>
                    <a:lnTo>
                      <a:pt x="10" y="38"/>
                    </a:lnTo>
                    <a:cubicBezTo>
                      <a:pt x="5" y="38"/>
                      <a:pt x="0" y="33"/>
                      <a:pt x="0" y="28"/>
                    </a:cubicBezTo>
                    <a:lnTo>
                      <a:pt x="0" y="10"/>
                    </a:lnTo>
                    <a:cubicBezTo>
                      <a:pt x="0" y="5"/>
                      <a:pt x="5" y="0"/>
                      <a:pt x="10" y="0"/>
                    </a:cubicBezTo>
                    <a:close/>
                  </a:path>
                </a:pathLst>
              </a:custGeom>
              <a:solidFill>
                <a:srgbClr val="FFC6C2"/>
              </a:solidFill>
              <a:ln w="10"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48"/>
              <p:cNvSpPr>
                <a:spLocks noChangeArrowheads="1"/>
              </p:cNvSpPr>
              <p:nvPr/>
            </p:nvSpPr>
            <p:spPr bwMode="auto">
              <a:xfrm>
                <a:off x="2062" y="914"/>
                <a:ext cx="42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24211D"/>
                    </a:solidFill>
                    <a:effectLst/>
                    <a:latin typeface="ArialMT" charset="0"/>
                  </a:rPr>
                  <a:t>inst</a:t>
                </a:r>
                <a:r>
                  <a:rPr kumimoji="0" lang="en-US" sz="2200" b="0" i="0" u="none" strike="noStrike" cap="none" normalizeH="0" baseline="0" dirty="0" smtClean="0">
                    <a:ln>
                      <a:noFill/>
                    </a:ln>
                    <a:solidFill>
                      <a:srgbClr val="24211D"/>
                    </a:solidFill>
                    <a:effectLst/>
                    <a:latin typeface="ArialMT" charset="0"/>
                  </a:rPr>
                  <a:t> 4</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54" name="Group 51"/>
            <p:cNvGrpSpPr>
              <a:grpSpLocks noChangeAspect="1"/>
            </p:cNvGrpSpPr>
            <p:nvPr/>
          </p:nvGrpSpPr>
          <p:grpSpPr bwMode="auto">
            <a:xfrm>
              <a:off x="4491038" y="1450978"/>
              <a:ext cx="896937" cy="338138"/>
              <a:chOff x="2829" y="914"/>
              <a:chExt cx="565" cy="213"/>
            </a:xfrm>
          </p:grpSpPr>
          <p:sp>
            <p:nvSpPr>
              <p:cNvPr id="55" name="AutoShape 50"/>
              <p:cNvSpPr>
                <a:spLocks noChangeAspect="1" noChangeArrowheads="1" noTextEdit="1"/>
              </p:cNvSpPr>
              <p:nvPr/>
            </p:nvSpPr>
            <p:spPr bwMode="auto">
              <a:xfrm>
                <a:off x="2829" y="915"/>
                <a:ext cx="56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p:cNvSpPr>
              <p:nvPr/>
            </p:nvSpPr>
            <p:spPr bwMode="auto">
              <a:xfrm>
                <a:off x="2839" y="925"/>
                <a:ext cx="543" cy="184"/>
              </a:xfrm>
              <a:custGeom>
                <a:avLst/>
                <a:gdLst>
                  <a:gd name="T0" fmla="*/ 10 w 111"/>
                  <a:gd name="T1" fmla="*/ 0 h 38"/>
                  <a:gd name="T2" fmla="*/ 101 w 111"/>
                  <a:gd name="T3" fmla="*/ 0 h 38"/>
                  <a:gd name="T4" fmla="*/ 111 w 111"/>
                  <a:gd name="T5" fmla="*/ 10 h 38"/>
                  <a:gd name="T6" fmla="*/ 111 w 111"/>
                  <a:gd name="T7" fmla="*/ 28 h 38"/>
                  <a:gd name="T8" fmla="*/ 101 w 111"/>
                  <a:gd name="T9" fmla="*/ 38 h 38"/>
                  <a:gd name="T10" fmla="*/ 10 w 111"/>
                  <a:gd name="T11" fmla="*/ 38 h 38"/>
                  <a:gd name="T12" fmla="*/ 0 w 111"/>
                  <a:gd name="T13" fmla="*/ 28 h 38"/>
                  <a:gd name="T14" fmla="*/ 0 w 111"/>
                  <a:gd name="T15" fmla="*/ 10 h 38"/>
                  <a:gd name="T16" fmla="*/ 10 w 111"/>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38">
                    <a:moveTo>
                      <a:pt x="10" y="0"/>
                    </a:moveTo>
                    <a:lnTo>
                      <a:pt x="101" y="0"/>
                    </a:lnTo>
                    <a:cubicBezTo>
                      <a:pt x="106" y="0"/>
                      <a:pt x="111" y="5"/>
                      <a:pt x="111" y="10"/>
                    </a:cubicBezTo>
                    <a:lnTo>
                      <a:pt x="111" y="28"/>
                    </a:lnTo>
                    <a:cubicBezTo>
                      <a:pt x="111" y="33"/>
                      <a:pt x="106" y="38"/>
                      <a:pt x="101" y="38"/>
                    </a:cubicBezTo>
                    <a:lnTo>
                      <a:pt x="10" y="38"/>
                    </a:lnTo>
                    <a:cubicBezTo>
                      <a:pt x="5" y="38"/>
                      <a:pt x="0" y="33"/>
                      <a:pt x="0" y="28"/>
                    </a:cubicBezTo>
                    <a:lnTo>
                      <a:pt x="0" y="10"/>
                    </a:lnTo>
                    <a:cubicBezTo>
                      <a:pt x="0" y="5"/>
                      <a:pt x="5" y="0"/>
                      <a:pt x="10" y="0"/>
                    </a:cubicBezTo>
                    <a:close/>
                  </a:path>
                </a:pathLst>
              </a:custGeom>
              <a:solidFill>
                <a:srgbClr val="FFC6C2"/>
              </a:solidFill>
              <a:ln w="10"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Rectangle 53"/>
              <p:cNvSpPr>
                <a:spLocks noChangeArrowheads="1"/>
              </p:cNvSpPr>
              <p:nvPr/>
            </p:nvSpPr>
            <p:spPr bwMode="auto">
              <a:xfrm>
                <a:off x="2910" y="914"/>
                <a:ext cx="42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24211D"/>
                    </a:solidFill>
                    <a:effectLst/>
                    <a:latin typeface="ArialMT" charset="0"/>
                  </a:rPr>
                  <a:t>inst</a:t>
                </a:r>
                <a:r>
                  <a:rPr kumimoji="0" lang="en-US" sz="2200" b="0" i="0" u="none" strike="noStrike" cap="none" normalizeH="0" baseline="0" dirty="0" smtClean="0">
                    <a:ln>
                      <a:noFill/>
                    </a:ln>
                    <a:solidFill>
                      <a:srgbClr val="24211D"/>
                    </a:solidFill>
                    <a:effectLst/>
                    <a:latin typeface="ArialMT" charset="0"/>
                  </a:rPr>
                  <a:t> 3</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58" name="Group 56"/>
            <p:cNvGrpSpPr>
              <a:grpSpLocks noChangeAspect="1"/>
            </p:cNvGrpSpPr>
            <p:nvPr/>
          </p:nvGrpSpPr>
          <p:grpSpPr bwMode="auto">
            <a:xfrm>
              <a:off x="5862638" y="1450978"/>
              <a:ext cx="896937" cy="338138"/>
              <a:chOff x="3693" y="914"/>
              <a:chExt cx="565" cy="213"/>
            </a:xfrm>
          </p:grpSpPr>
          <p:sp>
            <p:nvSpPr>
              <p:cNvPr id="59" name="AutoShape 55"/>
              <p:cNvSpPr>
                <a:spLocks noChangeAspect="1" noChangeArrowheads="1" noTextEdit="1"/>
              </p:cNvSpPr>
              <p:nvPr/>
            </p:nvSpPr>
            <p:spPr bwMode="auto">
              <a:xfrm>
                <a:off x="3693" y="915"/>
                <a:ext cx="56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7"/>
              <p:cNvSpPr>
                <a:spLocks/>
              </p:cNvSpPr>
              <p:nvPr/>
            </p:nvSpPr>
            <p:spPr bwMode="auto">
              <a:xfrm>
                <a:off x="3703" y="925"/>
                <a:ext cx="543" cy="184"/>
              </a:xfrm>
              <a:custGeom>
                <a:avLst/>
                <a:gdLst>
                  <a:gd name="T0" fmla="*/ 10 w 111"/>
                  <a:gd name="T1" fmla="*/ 0 h 38"/>
                  <a:gd name="T2" fmla="*/ 101 w 111"/>
                  <a:gd name="T3" fmla="*/ 0 h 38"/>
                  <a:gd name="T4" fmla="*/ 111 w 111"/>
                  <a:gd name="T5" fmla="*/ 10 h 38"/>
                  <a:gd name="T6" fmla="*/ 111 w 111"/>
                  <a:gd name="T7" fmla="*/ 28 h 38"/>
                  <a:gd name="T8" fmla="*/ 101 w 111"/>
                  <a:gd name="T9" fmla="*/ 38 h 38"/>
                  <a:gd name="T10" fmla="*/ 10 w 111"/>
                  <a:gd name="T11" fmla="*/ 38 h 38"/>
                  <a:gd name="T12" fmla="*/ 0 w 111"/>
                  <a:gd name="T13" fmla="*/ 28 h 38"/>
                  <a:gd name="T14" fmla="*/ 0 w 111"/>
                  <a:gd name="T15" fmla="*/ 10 h 38"/>
                  <a:gd name="T16" fmla="*/ 10 w 111"/>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38">
                    <a:moveTo>
                      <a:pt x="10" y="0"/>
                    </a:moveTo>
                    <a:lnTo>
                      <a:pt x="101" y="0"/>
                    </a:lnTo>
                    <a:cubicBezTo>
                      <a:pt x="106" y="0"/>
                      <a:pt x="111" y="5"/>
                      <a:pt x="111" y="10"/>
                    </a:cubicBezTo>
                    <a:lnTo>
                      <a:pt x="111" y="28"/>
                    </a:lnTo>
                    <a:cubicBezTo>
                      <a:pt x="111" y="33"/>
                      <a:pt x="106" y="38"/>
                      <a:pt x="101" y="38"/>
                    </a:cubicBezTo>
                    <a:lnTo>
                      <a:pt x="10" y="38"/>
                    </a:lnTo>
                    <a:cubicBezTo>
                      <a:pt x="5" y="38"/>
                      <a:pt x="0" y="33"/>
                      <a:pt x="0" y="28"/>
                    </a:cubicBezTo>
                    <a:lnTo>
                      <a:pt x="0" y="10"/>
                    </a:lnTo>
                    <a:cubicBezTo>
                      <a:pt x="0" y="5"/>
                      <a:pt x="5" y="0"/>
                      <a:pt x="10" y="0"/>
                    </a:cubicBezTo>
                    <a:close/>
                  </a:path>
                </a:pathLst>
              </a:custGeom>
              <a:solidFill>
                <a:srgbClr val="FFC6C2"/>
              </a:solidFill>
              <a:ln w="10"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58"/>
              <p:cNvSpPr>
                <a:spLocks noChangeArrowheads="1"/>
              </p:cNvSpPr>
              <p:nvPr/>
            </p:nvSpPr>
            <p:spPr bwMode="auto">
              <a:xfrm>
                <a:off x="3774" y="914"/>
                <a:ext cx="42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24211D"/>
                    </a:solidFill>
                    <a:effectLst/>
                    <a:latin typeface="ArialMT" charset="0"/>
                  </a:rPr>
                  <a:t>inst</a:t>
                </a:r>
                <a:r>
                  <a:rPr kumimoji="0" lang="en-US" sz="2200" b="0" i="0" u="none" strike="noStrike" cap="none" normalizeH="0" baseline="0" dirty="0" smtClean="0">
                    <a:ln>
                      <a:noFill/>
                    </a:ln>
                    <a:solidFill>
                      <a:srgbClr val="24211D"/>
                    </a:solidFill>
                    <a:effectLst/>
                    <a:latin typeface="ArialMT" charset="0"/>
                  </a:rPr>
                  <a:t> 2</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62" name="Group 61"/>
            <p:cNvGrpSpPr>
              <a:grpSpLocks noChangeAspect="1"/>
            </p:cNvGrpSpPr>
            <p:nvPr/>
          </p:nvGrpSpPr>
          <p:grpSpPr bwMode="auto">
            <a:xfrm>
              <a:off x="7285038" y="1450978"/>
              <a:ext cx="896937" cy="338138"/>
              <a:chOff x="4589" y="914"/>
              <a:chExt cx="565" cy="213"/>
            </a:xfrm>
          </p:grpSpPr>
          <p:sp>
            <p:nvSpPr>
              <p:cNvPr id="63" name="AutoShape 60"/>
              <p:cNvSpPr>
                <a:spLocks noChangeAspect="1" noChangeArrowheads="1" noTextEdit="1"/>
              </p:cNvSpPr>
              <p:nvPr/>
            </p:nvSpPr>
            <p:spPr bwMode="auto">
              <a:xfrm>
                <a:off x="4589" y="915"/>
                <a:ext cx="56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Freeform 62"/>
              <p:cNvSpPr>
                <a:spLocks/>
              </p:cNvSpPr>
              <p:nvPr/>
            </p:nvSpPr>
            <p:spPr bwMode="auto">
              <a:xfrm>
                <a:off x="4599" y="925"/>
                <a:ext cx="543" cy="184"/>
              </a:xfrm>
              <a:custGeom>
                <a:avLst/>
                <a:gdLst>
                  <a:gd name="T0" fmla="*/ 10 w 111"/>
                  <a:gd name="T1" fmla="*/ 0 h 38"/>
                  <a:gd name="T2" fmla="*/ 101 w 111"/>
                  <a:gd name="T3" fmla="*/ 0 h 38"/>
                  <a:gd name="T4" fmla="*/ 111 w 111"/>
                  <a:gd name="T5" fmla="*/ 10 h 38"/>
                  <a:gd name="T6" fmla="*/ 111 w 111"/>
                  <a:gd name="T7" fmla="*/ 28 h 38"/>
                  <a:gd name="T8" fmla="*/ 101 w 111"/>
                  <a:gd name="T9" fmla="*/ 38 h 38"/>
                  <a:gd name="T10" fmla="*/ 10 w 111"/>
                  <a:gd name="T11" fmla="*/ 38 h 38"/>
                  <a:gd name="T12" fmla="*/ 0 w 111"/>
                  <a:gd name="T13" fmla="*/ 28 h 38"/>
                  <a:gd name="T14" fmla="*/ 0 w 111"/>
                  <a:gd name="T15" fmla="*/ 10 h 38"/>
                  <a:gd name="T16" fmla="*/ 10 w 111"/>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38">
                    <a:moveTo>
                      <a:pt x="10" y="0"/>
                    </a:moveTo>
                    <a:lnTo>
                      <a:pt x="101" y="0"/>
                    </a:lnTo>
                    <a:cubicBezTo>
                      <a:pt x="106" y="0"/>
                      <a:pt x="111" y="5"/>
                      <a:pt x="111" y="10"/>
                    </a:cubicBezTo>
                    <a:lnTo>
                      <a:pt x="111" y="28"/>
                    </a:lnTo>
                    <a:cubicBezTo>
                      <a:pt x="111" y="33"/>
                      <a:pt x="106" y="38"/>
                      <a:pt x="101" y="38"/>
                    </a:cubicBezTo>
                    <a:lnTo>
                      <a:pt x="10" y="38"/>
                    </a:lnTo>
                    <a:cubicBezTo>
                      <a:pt x="5" y="38"/>
                      <a:pt x="0" y="33"/>
                      <a:pt x="0" y="28"/>
                    </a:cubicBezTo>
                    <a:lnTo>
                      <a:pt x="0" y="10"/>
                    </a:lnTo>
                    <a:cubicBezTo>
                      <a:pt x="0" y="5"/>
                      <a:pt x="5" y="0"/>
                      <a:pt x="10" y="0"/>
                    </a:cubicBezTo>
                    <a:close/>
                  </a:path>
                </a:pathLst>
              </a:custGeom>
              <a:solidFill>
                <a:srgbClr val="FFC6C2"/>
              </a:solidFill>
              <a:ln w="10"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8" name="Rectangle 63"/>
              <p:cNvSpPr>
                <a:spLocks noChangeArrowheads="1"/>
              </p:cNvSpPr>
              <p:nvPr/>
            </p:nvSpPr>
            <p:spPr bwMode="auto">
              <a:xfrm>
                <a:off x="4670" y="914"/>
                <a:ext cx="42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24211D"/>
                    </a:solidFill>
                    <a:effectLst/>
                    <a:latin typeface="ArialMT" charset="0"/>
                  </a:rPr>
                  <a:t>inst</a:t>
                </a:r>
                <a:r>
                  <a:rPr kumimoji="0" lang="en-US" sz="2200" b="0" i="0" u="none" strike="noStrike" cap="none" normalizeH="0" baseline="0" dirty="0" smtClean="0">
                    <a:ln>
                      <a:noFill/>
                    </a:ln>
                    <a:solidFill>
                      <a:srgbClr val="24211D"/>
                    </a:solidFill>
                    <a:effectLst/>
                    <a:latin typeface="ArialMT" charset="0"/>
                  </a:rPr>
                  <a:t> 1</a:t>
                </a:r>
                <a:endParaRPr kumimoji="0" lang="en-US" sz="1800" b="0" i="0" u="none" strike="noStrike" cap="none" normalizeH="0" baseline="0" dirty="0" smtClean="0">
                  <a:ln>
                    <a:noFill/>
                  </a:ln>
                  <a:solidFill>
                    <a:schemeClr val="tx1"/>
                  </a:solidFill>
                  <a:effectLst/>
                  <a:latin typeface="Arial" pitchFamily="34" charset="0"/>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93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EX Stage </a:t>
            </a:r>
            <a:r>
              <a:rPr lang="fr-FR" dirty="0" err="1">
                <a:solidFill>
                  <a:schemeClr val="tx1"/>
                </a:solidFill>
              </a:rPr>
              <a:t>with</a:t>
            </a:r>
            <a:r>
              <a:rPr lang="fr-FR" dirty="0">
                <a:solidFill>
                  <a:schemeClr val="tx1"/>
                </a:solidFill>
              </a:rPr>
              <a:t> </a:t>
            </a:r>
            <a:r>
              <a:rPr lang="fr-FR" dirty="0" err="1">
                <a:solidFill>
                  <a:schemeClr val="tx1"/>
                </a:solidFill>
              </a:rPr>
              <a:t>Forwarding</a:t>
            </a:r>
            <a:endParaRPr lang="fr-FR" dirty="0">
              <a:solidFill>
                <a:schemeClr val="tx1"/>
              </a:solidFill>
            </a:endParaRPr>
          </a:p>
        </p:txBody>
      </p:sp>
      <p:grpSp>
        <p:nvGrpSpPr>
          <p:cNvPr id="1156" name="Group 164"/>
          <p:cNvGrpSpPr>
            <a:grpSpLocks noChangeAspect="1"/>
          </p:cNvGrpSpPr>
          <p:nvPr/>
        </p:nvGrpSpPr>
        <p:grpSpPr bwMode="auto">
          <a:xfrm>
            <a:off x="2438400" y="1666875"/>
            <a:ext cx="5843588" cy="4540251"/>
            <a:chOff x="1520" y="1071"/>
            <a:chExt cx="3681" cy="2860"/>
          </a:xfrm>
        </p:grpSpPr>
        <p:sp>
          <p:nvSpPr>
            <p:cNvPr id="1157" name="AutoShape 163"/>
            <p:cNvSpPr>
              <a:spLocks noChangeAspect="1" noChangeArrowheads="1" noTextEdit="1"/>
            </p:cNvSpPr>
            <p:nvPr/>
          </p:nvSpPr>
          <p:spPr bwMode="auto">
            <a:xfrm>
              <a:off x="1520" y="1100"/>
              <a:ext cx="3543" cy="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8" name="Rectangle 165"/>
            <p:cNvSpPr>
              <a:spLocks noChangeArrowheads="1"/>
            </p:cNvSpPr>
            <p:nvPr/>
          </p:nvSpPr>
          <p:spPr bwMode="auto">
            <a:xfrm>
              <a:off x="1614" y="1749"/>
              <a:ext cx="281" cy="1814"/>
            </a:xfrm>
            <a:prstGeom prst="rect">
              <a:avLst/>
            </a:prstGeom>
            <a:solidFill>
              <a:srgbClr val="6DBF96"/>
            </a:solidFill>
            <a:ln w="1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9" name="Freeform 166"/>
            <p:cNvSpPr>
              <a:spLocks/>
            </p:cNvSpPr>
            <p:nvPr/>
          </p:nvSpPr>
          <p:spPr bwMode="auto">
            <a:xfrm>
              <a:off x="1622" y="1553"/>
              <a:ext cx="406" cy="157"/>
            </a:xfrm>
            <a:custGeom>
              <a:avLst/>
              <a:gdLst>
                <a:gd name="T0" fmla="*/ 5 w 52"/>
                <a:gd name="T1" fmla="*/ 0 h 20"/>
                <a:gd name="T2" fmla="*/ 47 w 52"/>
                <a:gd name="T3" fmla="*/ 0 h 20"/>
                <a:gd name="T4" fmla="*/ 52 w 52"/>
                <a:gd name="T5" fmla="*/ 5 h 20"/>
                <a:gd name="T6" fmla="*/ 52 w 52"/>
                <a:gd name="T7" fmla="*/ 15 h 20"/>
                <a:gd name="T8" fmla="*/ 47 w 52"/>
                <a:gd name="T9" fmla="*/ 20 h 20"/>
                <a:gd name="T10" fmla="*/ 5 w 52"/>
                <a:gd name="T11" fmla="*/ 20 h 20"/>
                <a:gd name="T12" fmla="*/ 0 w 52"/>
                <a:gd name="T13" fmla="*/ 15 h 20"/>
                <a:gd name="T14" fmla="*/ 0 w 52"/>
                <a:gd name="T15" fmla="*/ 5 h 20"/>
                <a:gd name="T16" fmla="*/ 5 w 52"/>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0">
                  <a:moveTo>
                    <a:pt x="5" y="0"/>
                  </a:moveTo>
                  <a:lnTo>
                    <a:pt x="47" y="0"/>
                  </a:lnTo>
                  <a:cubicBezTo>
                    <a:pt x="50" y="0"/>
                    <a:pt x="52" y="3"/>
                    <a:pt x="52" y="5"/>
                  </a:cubicBezTo>
                  <a:lnTo>
                    <a:pt x="52" y="15"/>
                  </a:lnTo>
                  <a:cubicBezTo>
                    <a:pt x="52" y="17"/>
                    <a:pt x="50" y="20"/>
                    <a:pt x="47" y="20"/>
                  </a:cubicBezTo>
                  <a:lnTo>
                    <a:pt x="5" y="20"/>
                  </a:lnTo>
                  <a:cubicBezTo>
                    <a:pt x="2" y="20"/>
                    <a:pt x="0" y="17"/>
                    <a:pt x="0" y="15"/>
                  </a:cubicBezTo>
                  <a:lnTo>
                    <a:pt x="0" y="5"/>
                  </a:lnTo>
                  <a:cubicBezTo>
                    <a:pt x="0" y="3"/>
                    <a:pt x="2" y="0"/>
                    <a:pt x="5" y="0"/>
                  </a:cubicBezTo>
                  <a:close/>
                </a:path>
              </a:pathLst>
            </a:custGeom>
            <a:solidFill>
              <a:srgbClr val="86C3D2"/>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0" name="Rectangle 167"/>
            <p:cNvSpPr>
              <a:spLocks noChangeArrowheads="1"/>
            </p:cNvSpPr>
            <p:nvPr/>
          </p:nvSpPr>
          <p:spPr bwMode="auto">
            <a:xfrm>
              <a:off x="1651" y="1574"/>
              <a:ext cx="2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OF-EX</a:t>
              </a:r>
              <a:endParaRPr kumimoji="0" lang="en-US" sz="1200" b="0" i="0" u="none" strike="noStrike" cap="none" normalizeH="0" baseline="0" dirty="0" smtClean="0">
                <a:ln>
                  <a:noFill/>
                </a:ln>
                <a:solidFill>
                  <a:schemeClr val="tx1"/>
                </a:solidFill>
                <a:effectLst/>
                <a:latin typeface="Arial" pitchFamily="34" charset="0"/>
              </a:endParaRPr>
            </a:p>
          </p:txBody>
        </p:sp>
        <p:sp>
          <p:nvSpPr>
            <p:cNvPr id="1161" name="Rectangle 168"/>
            <p:cNvSpPr>
              <a:spLocks noChangeArrowheads="1"/>
            </p:cNvSpPr>
            <p:nvPr/>
          </p:nvSpPr>
          <p:spPr bwMode="auto">
            <a:xfrm>
              <a:off x="2536" y="2617"/>
              <a:ext cx="673" cy="555"/>
            </a:xfrm>
            <a:prstGeom prst="rect">
              <a:avLst/>
            </a:prstGeom>
            <a:solidFill>
              <a:srgbClr val="F0D8C2"/>
            </a:solidFill>
            <a:ln w="1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2" name="Rectangle 169"/>
            <p:cNvSpPr>
              <a:spLocks noChangeArrowheads="1"/>
            </p:cNvSpPr>
            <p:nvPr/>
          </p:nvSpPr>
          <p:spPr bwMode="auto">
            <a:xfrm>
              <a:off x="2775" y="2816"/>
              <a:ext cx="315"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ALU</a:t>
              </a:r>
              <a:endParaRPr kumimoji="0" lang="en-US" sz="1800" b="0" i="0" u="none" strike="noStrike" cap="none" normalizeH="0" baseline="0" smtClean="0">
                <a:ln>
                  <a:noFill/>
                </a:ln>
                <a:solidFill>
                  <a:schemeClr val="tx1"/>
                </a:solidFill>
                <a:effectLst/>
                <a:latin typeface="Arial" pitchFamily="34" charset="0"/>
              </a:endParaRPr>
            </a:p>
          </p:txBody>
        </p:sp>
        <p:sp>
          <p:nvSpPr>
            <p:cNvPr id="1163" name="Rectangle 170"/>
            <p:cNvSpPr>
              <a:spLocks noChangeArrowheads="1"/>
            </p:cNvSpPr>
            <p:nvPr/>
          </p:nvSpPr>
          <p:spPr bwMode="auto">
            <a:xfrm>
              <a:off x="2774" y="2943"/>
              <a:ext cx="27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1164" name="Rectangle 171"/>
            <p:cNvSpPr>
              <a:spLocks noChangeArrowheads="1"/>
            </p:cNvSpPr>
            <p:nvPr/>
          </p:nvSpPr>
          <p:spPr bwMode="auto">
            <a:xfrm>
              <a:off x="2552" y="1772"/>
              <a:ext cx="735" cy="446"/>
            </a:xfrm>
            <a:prstGeom prst="rect">
              <a:avLst/>
            </a:prstGeom>
            <a:solidFill>
              <a:srgbClr val="9FC9D6"/>
            </a:solidFill>
            <a:ln w="1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5" name="Rectangle 172"/>
            <p:cNvSpPr>
              <a:spLocks noChangeArrowheads="1"/>
            </p:cNvSpPr>
            <p:nvPr/>
          </p:nvSpPr>
          <p:spPr bwMode="auto">
            <a:xfrm>
              <a:off x="2678" y="1838"/>
              <a:ext cx="46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Branch</a:t>
              </a:r>
              <a:endParaRPr kumimoji="0" lang="en-US" sz="1800" b="0" i="0" u="none" strike="noStrike" cap="none" normalizeH="0" baseline="0" smtClean="0">
                <a:ln>
                  <a:noFill/>
                </a:ln>
                <a:solidFill>
                  <a:schemeClr val="tx1"/>
                </a:solidFill>
                <a:effectLst/>
                <a:latin typeface="Arial" pitchFamily="34" charset="0"/>
              </a:endParaRPr>
            </a:p>
          </p:txBody>
        </p:sp>
        <p:sp>
          <p:nvSpPr>
            <p:cNvPr id="1166" name="Rectangle 173"/>
            <p:cNvSpPr>
              <a:spLocks noChangeArrowheads="1"/>
            </p:cNvSpPr>
            <p:nvPr/>
          </p:nvSpPr>
          <p:spPr bwMode="auto">
            <a:xfrm>
              <a:off x="2776" y="1987"/>
              <a:ext cx="272"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1167" name="Freeform 174"/>
            <p:cNvSpPr>
              <a:spLocks/>
            </p:cNvSpPr>
            <p:nvPr/>
          </p:nvSpPr>
          <p:spPr bwMode="auto">
            <a:xfrm>
              <a:off x="2591" y="2320"/>
              <a:ext cx="610" cy="164"/>
            </a:xfrm>
            <a:custGeom>
              <a:avLst/>
              <a:gdLst>
                <a:gd name="T0" fmla="*/ 10 w 78"/>
                <a:gd name="T1" fmla="*/ 0 h 21"/>
                <a:gd name="T2" fmla="*/ 67 w 78"/>
                <a:gd name="T3" fmla="*/ 0 h 21"/>
                <a:gd name="T4" fmla="*/ 78 w 78"/>
                <a:gd name="T5" fmla="*/ 11 h 21"/>
                <a:gd name="T6" fmla="*/ 67 w 78"/>
                <a:gd name="T7" fmla="*/ 21 h 21"/>
                <a:gd name="T8" fmla="*/ 10 w 78"/>
                <a:gd name="T9" fmla="*/ 21 h 21"/>
                <a:gd name="T10" fmla="*/ 0 w 78"/>
                <a:gd name="T11" fmla="*/ 11 h 21"/>
                <a:gd name="T12" fmla="*/ 10 w 78"/>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78" h="21">
                  <a:moveTo>
                    <a:pt x="10" y="0"/>
                  </a:moveTo>
                  <a:lnTo>
                    <a:pt x="67" y="0"/>
                  </a:lnTo>
                  <a:cubicBezTo>
                    <a:pt x="73" y="0"/>
                    <a:pt x="78" y="5"/>
                    <a:pt x="78" y="11"/>
                  </a:cubicBezTo>
                  <a:cubicBezTo>
                    <a:pt x="78" y="17"/>
                    <a:pt x="73" y="21"/>
                    <a:pt x="67" y="21"/>
                  </a:cubicBezTo>
                  <a:lnTo>
                    <a:pt x="10" y="21"/>
                  </a:lnTo>
                  <a:cubicBezTo>
                    <a:pt x="4" y="21"/>
                    <a:pt x="0" y="17"/>
                    <a:pt x="0" y="11"/>
                  </a:cubicBezTo>
                  <a:cubicBezTo>
                    <a:pt x="0" y="5"/>
                    <a:pt x="4" y="0"/>
                    <a:pt x="10" y="0"/>
                  </a:cubicBezTo>
                  <a:close/>
                </a:path>
              </a:pathLst>
            </a:custGeom>
            <a:solidFill>
              <a:srgbClr val="6DBF96"/>
            </a:solidFill>
            <a:ln w="16" cap="flat">
              <a:solidFill>
                <a:srgbClr val="3A25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8" name="Rectangle 175"/>
            <p:cNvSpPr>
              <a:spLocks noChangeArrowheads="1"/>
            </p:cNvSpPr>
            <p:nvPr/>
          </p:nvSpPr>
          <p:spPr bwMode="auto">
            <a:xfrm>
              <a:off x="2755" y="2335"/>
              <a:ext cx="2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4282B"/>
                  </a:solidFill>
                  <a:effectLst/>
                  <a:latin typeface="ArialMT" charset="0"/>
                </a:rPr>
                <a:t>flags</a:t>
              </a:r>
              <a:endParaRPr kumimoji="0" lang="en-US" sz="1500" b="0" i="0" u="none" strike="noStrike" cap="none" normalizeH="0" baseline="0" dirty="0" smtClean="0">
                <a:ln>
                  <a:noFill/>
                </a:ln>
                <a:solidFill>
                  <a:schemeClr val="tx1"/>
                </a:solidFill>
                <a:effectLst/>
                <a:latin typeface="Arial" pitchFamily="34" charset="0"/>
              </a:endParaRPr>
            </a:p>
          </p:txBody>
        </p:sp>
        <p:sp>
          <p:nvSpPr>
            <p:cNvPr id="1169" name="Freeform 177"/>
            <p:cNvSpPr>
              <a:spLocks/>
            </p:cNvSpPr>
            <p:nvPr/>
          </p:nvSpPr>
          <p:spPr bwMode="auto">
            <a:xfrm>
              <a:off x="2852" y="2210"/>
              <a:ext cx="156" cy="110"/>
            </a:xfrm>
            <a:custGeom>
              <a:avLst/>
              <a:gdLst>
                <a:gd name="T0" fmla="*/ 0 w 20"/>
                <a:gd name="T1" fmla="*/ 5 h 14"/>
                <a:gd name="T2" fmla="*/ 0 w 20"/>
                <a:gd name="T3" fmla="*/ 5 h 14"/>
                <a:gd name="T4" fmla="*/ 5 w 20"/>
                <a:gd name="T5" fmla="*/ 5 h 14"/>
                <a:gd name="T6" fmla="*/ 5 w 20"/>
                <a:gd name="T7" fmla="*/ 14 h 14"/>
                <a:gd name="T8" fmla="*/ 14 w 20"/>
                <a:gd name="T9" fmla="*/ 14 h 14"/>
                <a:gd name="T10" fmla="*/ 14 w 20"/>
                <a:gd name="T11" fmla="*/ 5 h 14"/>
                <a:gd name="T12" fmla="*/ 19 w 20"/>
                <a:gd name="T13" fmla="*/ 5 h 14"/>
                <a:gd name="T14" fmla="*/ 10 w 20"/>
                <a:gd name="T15" fmla="*/ 1 h 14"/>
                <a:gd name="T16" fmla="*/ 9 w 20"/>
                <a:gd name="T17" fmla="*/ 1 h 14"/>
                <a:gd name="T18" fmla="*/ 0 w 20"/>
                <a:gd name="T19"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4">
                  <a:moveTo>
                    <a:pt x="0" y="5"/>
                  </a:moveTo>
                  <a:cubicBezTo>
                    <a:pt x="0" y="5"/>
                    <a:pt x="0" y="5"/>
                    <a:pt x="0" y="5"/>
                  </a:cubicBezTo>
                  <a:cubicBezTo>
                    <a:pt x="0" y="6"/>
                    <a:pt x="5" y="5"/>
                    <a:pt x="5" y="5"/>
                  </a:cubicBezTo>
                  <a:cubicBezTo>
                    <a:pt x="5" y="5"/>
                    <a:pt x="5" y="14"/>
                    <a:pt x="5" y="14"/>
                  </a:cubicBezTo>
                  <a:cubicBezTo>
                    <a:pt x="5" y="14"/>
                    <a:pt x="14" y="14"/>
                    <a:pt x="14" y="14"/>
                  </a:cubicBezTo>
                  <a:cubicBezTo>
                    <a:pt x="14" y="14"/>
                    <a:pt x="14" y="5"/>
                    <a:pt x="14" y="5"/>
                  </a:cubicBezTo>
                  <a:cubicBezTo>
                    <a:pt x="14" y="5"/>
                    <a:pt x="19" y="6"/>
                    <a:pt x="19" y="5"/>
                  </a:cubicBezTo>
                  <a:cubicBezTo>
                    <a:pt x="20" y="5"/>
                    <a:pt x="14" y="1"/>
                    <a:pt x="10" y="1"/>
                  </a:cubicBezTo>
                  <a:cubicBezTo>
                    <a:pt x="10" y="0"/>
                    <a:pt x="9" y="1"/>
                    <a:pt x="9" y="1"/>
                  </a:cubicBezTo>
                  <a:cubicBezTo>
                    <a:pt x="5" y="1"/>
                    <a:pt x="0" y="4"/>
                    <a:pt x="0"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1" name="Freeform 180"/>
            <p:cNvSpPr>
              <a:spLocks/>
            </p:cNvSpPr>
            <p:nvPr/>
          </p:nvSpPr>
          <p:spPr bwMode="auto">
            <a:xfrm>
              <a:off x="2795" y="2495"/>
              <a:ext cx="157" cy="117"/>
            </a:xfrm>
            <a:custGeom>
              <a:avLst/>
              <a:gdLst>
                <a:gd name="T0" fmla="*/ 0 w 20"/>
                <a:gd name="T1" fmla="*/ 5 h 15"/>
                <a:gd name="T2" fmla="*/ 0 w 20"/>
                <a:gd name="T3" fmla="*/ 6 h 15"/>
                <a:gd name="T4" fmla="*/ 5 w 20"/>
                <a:gd name="T5" fmla="*/ 5 h 15"/>
                <a:gd name="T6" fmla="*/ 5 w 20"/>
                <a:gd name="T7" fmla="*/ 15 h 15"/>
                <a:gd name="T8" fmla="*/ 14 w 20"/>
                <a:gd name="T9" fmla="*/ 15 h 15"/>
                <a:gd name="T10" fmla="*/ 14 w 20"/>
                <a:gd name="T11" fmla="*/ 5 h 15"/>
                <a:gd name="T12" fmla="*/ 20 w 20"/>
                <a:gd name="T13" fmla="*/ 6 h 15"/>
                <a:gd name="T14" fmla="*/ 10 w 20"/>
                <a:gd name="T15" fmla="*/ 0 h 15"/>
                <a:gd name="T16" fmla="*/ 10 w 20"/>
                <a:gd name="T17" fmla="*/ 0 h 15"/>
                <a:gd name="T18" fmla="*/ 10 w 20"/>
                <a:gd name="T19" fmla="*/ 0 h 15"/>
                <a:gd name="T20" fmla="*/ 0 w 20"/>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5">
                  <a:moveTo>
                    <a:pt x="0" y="5"/>
                  </a:moveTo>
                  <a:cubicBezTo>
                    <a:pt x="0" y="6"/>
                    <a:pt x="0" y="6"/>
                    <a:pt x="0" y="6"/>
                  </a:cubicBezTo>
                  <a:cubicBezTo>
                    <a:pt x="0" y="6"/>
                    <a:pt x="5" y="5"/>
                    <a:pt x="5" y="5"/>
                  </a:cubicBezTo>
                  <a:cubicBezTo>
                    <a:pt x="5" y="5"/>
                    <a:pt x="5" y="15"/>
                    <a:pt x="5" y="15"/>
                  </a:cubicBezTo>
                  <a:cubicBezTo>
                    <a:pt x="6" y="15"/>
                    <a:pt x="14" y="15"/>
                    <a:pt x="14" y="15"/>
                  </a:cubicBezTo>
                  <a:cubicBezTo>
                    <a:pt x="15" y="15"/>
                    <a:pt x="14" y="5"/>
                    <a:pt x="14" y="5"/>
                  </a:cubicBezTo>
                  <a:cubicBezTo>
                    <a:pt x="14" y="5"/>
                    <a:pt x="19" y="6"/>
                    <a:pt x="20" y="6"/>
                  </a:cubicBezTo>
                  <a:cubicBezTo>
                    <a:pt x="20" y="5"/>
                    <a:pt x="15" y="1"/>
                    <a:pt x="10" y="0"/>
                  </a:cubicBezTo>
                  <a:lnTo>
                    <a:pt x="10" y="0"/>
                  </a:lnTo>
                  <a:cubicBezTo>
                    <a:pt x="10" y="0"/>
                    <a:pt x="10" y="0"/>
                    <a:pt x="10" y="0"/>
                  </a:cubicBezTo>
                  <a:cubicBezTo>
                    <a:pt x="5" y="1"/>
                    <a:pt x="0" y="5"/>
                    <a:pt x="0"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3" name="Rectangle 182"/>
            <p:cNvSpPr>
              <a:spLocks noChangeArrowheads="1"/>
            </p:cNvSpPr>
            <p:nvPr/>
          </p:nvSpPr>
          <p:spPr bwMode="auto">
            <a:xfrm>
              <a:off x="3694" y="1733"/>
              <a:ext cx="164" cy="1806"/>
            </a:xfrm>
            <a:prstGeom prst="rect">
              <a:avLst/>
            </a:prstGeom>
            <a:solidFill>
              <a:srgbClr val="6DBF96"/>
            </a:solidFill>
            <a:ln w="1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4" name="Freeform 183"/>
            <p:cNvSpPr>
              <a:spLocks/>
            </p:cNvSpPr>
            <p:nvPr/>
          </p:nvSpPr>
          <p:spPr bwMode="auto">
            <a:xfrm>
              <a:off x="3553" y="1538"/>
              <a:ext cx="438" cy="156"/>
            </a:xfrm>
            <a:custGeom>
              <a:avLst/>
              <a:gdLst>
                <a:gd name="T0" fmla="*/ 5 w 56"/>
                <a:gd name="T1" fmla="*/ 0 h 20"/>
                <a:gd name="T2" fmla="*/ 51 w 56"/>
                <a:gd name="T3" fmla="*/ 0 h 20"/>
                <a:gd name="T4" fmla="*/ 56 w 56"/>
                <a:gd name="T5" fmla="*/ 5 h 20"/>
                <a:gd name="T6" fmla="*/ 56 w 56"/>
                <a:gd name="T7" fmla="*/ 15 h 20"/>
                <a:gd name="T8" fmla="*/ 51 w 56"/>
                <a:gd name="T9" fmla="*/ 20 h 20"/>
                <a:gd name="T10" fmla="*/ 5 w 56"/>
                <a:gd name="T11" fmla="*/ 20 h 20"/>
                <a:gd name="T12" fmla="*/ 0 w 56"/>
                <a:gd name="T13" fmla="*/ 15 h 20"/>
                <a:gd name="T14" fmla="*/ 0 w 56"/>
                <a:gd name="T15" fmla="*/ 5 h 20"/>
                <a:gd name="T16" fmla="*/ 5 w 5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20">
                  <a:moveTo>
                    <a:pt x="5" y="0"/>
                  </a:moveTo>
                  <a:lnTo>
                    <a:pt x="51" y="0"/>
                  </a:lnTo>
                  <a:cubicBezTo>
                    <a:pt x="54" y="0"/>
                    <a:pt x="56" y="3"/>
                    <a:pt x="56" y="5"/>
                  </a:cubicBezTo>
                  <a:lnTo>
                    <a:pt x="56" y="15"/>
                  </a:lnTo>
                  <a:cubicBezTo>
                    <a:pt x="56" y="17"/>
                    <a:pt x="54" y="20"/>
                    <a:pt x="51" y="20"/>
                  </a:cubicBezTo>
                  <a:lnTo>
                    <a:pt x="5" y="20"/>
                  </a:lnTo>
                  <a:cubicBezTo>
                    <a:pt x="2" y="20"/>
                    <a:pt x="0" y="17"/>
                    <a:pt x="0" y="15"/>
                  </a:cubicBezTo>
                  <a:lnTo>
                    <a:pt x="0" y="5"/>
                  </a:lnTo>
                  <a:cubicBezTo>
                    <a:pt x="0" y="3"/>
                    <a:pt x="2" y="0"/>
                    <a:pt x="5" y="0"/>
                  </a:cubicBezTo>
                  <a:close/>
                </a:path>
              </a:pathLst>
            </a:custGeom>
            <a:solidFill>
              <a:srgbClr val="86C3D2"/>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5" name="Rectangle 184"/>
            <p:cNvSpPr>
              <a:spLocks noChangeArrowheads="1"/>
            </p:cNvSpPr>
            <p:nvPr/>
          </p:nvSpPr>
          <p:spPr bwMode="auto">
            <a:xfrm>
              <a:off x="3622" y="1561"/>
              <a:ext cx="30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4282B"/>
                  </a:solidFill>
                  <a:effectLst/>
                  <a:latin typeface="ArialMT" charset="0"/>
                </a:rPr>
                <a:t>EX-MA</a:t>
              </a:r>
              <a:endParaRPr kumimoji="0" lang="en-US" sz="1200" b="0" i="0" u="none" strike="noStrike" cap="none" normalizeH="0" baseline="0" dirty="0" smtClean="0">
                <a:ln>
                  <a:noFill/>
                </a:ln>
                <a:solidFill>
                  <a:schemeClr val="tx1"/>
                </a:solidFill>
                <a:effectLst/>
                <a:latin typeface="Arial" pitchFamily="34" charset="0"/>
              </a:endParaRPr>
            </a:p>
          </p:txBody>
        </p:sp>
        <p:sp>
          <p:nvSpPr>
            <p:cNvPr id="1176" name="Freeform 186"/>
            <p:cNvSpPr>
              <a:spLocks/>
            </p:cNvSpPr>
            <p:nvPr/>
          </p:nvSpPr>
          <p:spPr bwMode="auto">
            <a:xfrm>
              <a:off x="3209" y="2812"/>
              <a:ext cx="493" cy="179"/>
            </a:xfrm>
            <a:custGeom>
              <a:avLst/>
              <a:gdLst>
                <a:gd name="T0" fmla="*/ 42 w 63"/>
                <a:gd name="T1" fmla="*/ 0 h 23"/>
                <a:gd name="T2" fmla="*/ 41 w 63"/>
                <a:gd name="T3" fmla="*/ 0 h 23"/>
                <a:gd name="T4" fmla="*/ 43 w 63"/>
                <a:gd name="T5" fmla="*/ 6 h 23"/>
                <a:gd name="T6" fmla="*/ 2 w 63"/>
                <a:gd name="T7" fmla="*/ 6 h 23"/>
                <a:gd name="T8" fmla="*/ 2 w 63"/>
                <a:gd name="T9" fmla="*/ 16 h 23"/>
                <a:gd name="T10" fmla="*/ 43 w 63"/>
                <a:gd name="T11" fmla="*/ 17 h 23"/>
                <a:gd name="T12" fmla="*/ 41 w 63"/>
                <a:gd name="T13" fmla="*/ 23 h 23"/>
                <a:gd name="T14" fmla="*/ 63 w 63"/>
                <a:gd name="T15" fmla="*/ 11 h 23"/>
                <a:gd name="T16" fmla="*/ 63 w 63"/>
                <a:gd name="T17" fmla="*/ 11 h 23"/>
                <a:gd name="T18" fmla="*/ 63 w 63"/>
                <a:gd name="T19" fmla="*/ 11 h 23"/>
                <a:gd name="T20" fmla="*/ 42 w 63"/>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23">
                  <a:moveTo>
                    <a:pt x="42" y="0"/>
                  </a:moveTo>
                  <a:cubicBezTo>
                    <a:pt x="41" y="0"/>
                    <a:pt x="41" y="0"/>
                    <a:pt x="41" y="0"/>
                  </a:cubicBezTo>
                  <a:cubicBezTo>
                    <a:pt x="39" y="0"/>
                    <a:pt x="43" y="6"/>
                    <a:pt x="43" y="6"/>
                  </a:cubicBezTo>
                  <a:cubicBezTo>
                    <a:pt x="43" y="6"/>
                    <a:pt x="3" y="5"/>
                    <a:pt x="2" y="6"/>
                  </a:cubicBezTo>
                  <a:cubicBezTo>
                    <a:pt x="0" y="6"/>
                    <a:pt x="0" y="16"/>
                    <a:pt x="2" y="16"/>
                  </a:cubicBezTo>
                  <a:cubicBezTo>
                    <a:pt x="3" y="17"/>
                    <a:pt x="43" y="17"/>
                    <a:pt x="43" y="17"/>
                  </a:cubicBezTo>
                  <a:cubicBezTo>
                    <a:pt x="43" y="17"/>
                    <a:pt x="39" y="22"/>
                    <a:pt x="41" y="23"/>
                  </a:cubicBezTo>
                  <a:cubicBezTo>
                    <a:pt x="44" y="23"/>
                    <a:pt x="62" y="17"/>
                    <a:pt x="63" y="11"/>
                  </a:cubicBezTo>
                  <a:lnTo>
                    <a:pt x="63" y="11"/>
                  </a:lnTo>
                  <a:cubicBezTo>
                    <a:pt x="63" y="11"/>
                    <a:pt x="63" y="11"/>
                    <a:pt x="63" y="11"/>
                  </a:cubicBezTo>
                  <a:cubicBezTo>
                    <a:pt x="62" y="6"/>
                    <a:pt x="45" y="0"/>
                    <a:pt x="42"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8" name="Rectangle 188"/>
            <p:cNvSpPr>
              <a:spLocks noChangeArrowheads="1"/>
            </p:cNvSpPr>
            <p:nvPr/>
          </p:nvSpPr>
          <p:spPr bwMode="auto">
            <a:xfrm>
              <a:off x="1927" y="3735"/>
              <a:ext cx="2369" cy="70"/>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9" name="Rectangle 189"/>
            <p:cNvSpPr>
              <a:spLocks noChangeArrowheads="1"/>
            </p:cNvSpPr>
            <p:nvPr/>
          </p:nvSpPr>
          <p:spPr bwMode="auto">
            <a:xfrm>
              <a:off x="2755" y="1288"/>
              <a:ext cx="79" cy="500"/>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0" name="Rectangle 190"/>
            <p:cNvSpPr>
              <a:spLocks noChangeArrowheads="1"/>
            </p:cNvSpPr>
            <p:nvPr/>
          </p:nvSpPr>
          <p:spPr bwMode="auto">
            <a:xfrm>
              <a:off x="1598" y="1280"/>
              <a:ext cx="1228" cy="70"/>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1" name="Freeform 191"/>
            <p:cNvSpPr>
              <a:spLocks/>
            </p:cNvSpPr>
            <p:nvPr/>
          </p:nvSpPr>
          <p:spPr bwMode="auto">
            <a:xfrm>
              <a:off x="1942" y="2687"/>
              <a:ext cx="258" cy="1087"/>
            </a:xfrm>
            <a:custGeom>
              <a:avLst/>
              <a:gdLst>
                <a:gd name="T0" fmla="*/ 0 w 33"/>
                <a:gd name="T1" fmla="*/ 139 h 139"/>
                <a:gd name="T2" fmla="*/ 0 w 33"/>
                <a:gd name="T3" fmla="*/ 0 h 139"/>
                <a:gd name="T4" fmla="*/ 33 w 33"/>
                <a:gd name="T5" fmla="*/ 0 h 139"/>
              </a:gdLst>
              <a:ahLst/>
              <a:cxnLst>
                <a:cxn ang="0">
                  <a:pos x="T0" y="T1"/>
                </a:cxn>
                <a:cxn ang="0">
                  <a:pos x="T2" y="T3"/>
                </a:cxn>
                <a:cxn ang="0">
                  <a:pos x="T4" y="T5"/>
                </a:cxn>
              </a:cxnLst>
              <a:rect l="0" t="0" r="r" b="b"/>
              <a:pathLst>
                <a:path w="33" h="139">
                  <a:moveTo>
                    <a:pt x="0" y="139"/>
                  </a:moveTo>
                  <a:lnTo>
                    <a:pt x="0" y="0"/>
                  </a:lnTo>
                  <a:lnTo>
                    <a:pt x="33" y="0"/>
                  </a:lnTo>
                </a:path>
              </a:pathLst>
            </a:custGeom>
            <a:noFill/>
            <a:ln w="16" cap="flat">
              <a:solidFill>
                <a:srgbClr val="E743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2" name="Freeform 192"/>
            <p:cNvSpPr>
              <a:spLocks/>
            </p:cNvSpPr>
            <p:nvPr/>
          </p:nvSpPr>
          <p:spPr bwMode="auto">
            <a:xfrm>
              <a:off x="2122" y="2656"/>
              <a:ext cx="94" cy="55"/>
            </a:xfrm>
            <a:custGeom>
              <a:avLst/>
              <a:gdLst>
                <a:gd name="T0" fmla="*/ 3 w 12"/>
                <a:gd name="T1" fmla="*/ 4 h 7"/>
                <a:gd name="T2" fmla="*/ 0 w 12"/>
                <a:gd name="T3" fmla="*/ 7 h 7"/>
                <a:gd name="T4" fmla="*/ 12 w 12"/>
                <a:gd name="T5" fmla="*/ 4 h 7"/>
                <a:gd name="T6" fmla="*/ 0 w 12"/>
                <a:gd name="T7" fmla="*/ 0 h 7"/>
                <a:gd name="T8" fmla="*/ 3 w 12"/>
                <a:gd name="T9" fmla="*/ 4 h 7"/>
              </a:gdLst>
              <a:ahLst/>
              <a:cxnLst>
                <a:cxn ang="0">
                  <a:pos x="T0" y="T1"/>
                </a:cxn>
                <a:cxn ang="0">
                  <a:pos x="T2" y="T3"/>
                </a:cxn>
                <a:cxn ang="0">
                  <a:pos x="T4" y="T5"/>
                </a:cxn>
                <a:cxn ang="0">
                  <a:pos x="T6" y="T7"/>
                </a:cxn>
                <a:cxn ang="0">
                  <a:pos x="T8" y="T9"/>
                </a:cxn>
              </a:cxnLst>
              <a:rect l="0" t="0" r="r" b="b"/>
              <a:pathLst>
                <a:path w="12" h="7">
                  <a:moveTo>
                    <a:pt x="3" y="4"/>
                  </a:moveTo>
                  <a:lnTo>
                    <a:pt x="0" y="7"/>
                  </a:lnTo>
                  <a:lnTo>
                    <a:pt x="12" y="4"/>
                  </a:lnTo>
                  <a:lnTo>
                    <a:pt x="0" y="0"/>
                  </a:lnTo>
                  <a:lnTo>
                    <a:pt x="3" y="4"/>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3" name="Freeform 193"/>
            <p:cNvSpPr>
              <a:spLocks/>
            </p:cNvSpPr>
            <p:nvPr/>
          </p:nvSpPr>
          <p:spPr bwMode="auto">
            <a:xfrm>
              <a:off x="2208" y="2484"/>
              <a:ext cx="141" cy="383"/>
            </a:xfrm>
            <a:custGeom>
              <a:avLst/>
              <a:gdLst>
                <a:gd name="T0" fmla="*/ 0 w 18"/>
                <a:gd name="T1" fmla="*/ 0 h 49"/>
                <a:gd name="T2" fmla="*/ 0 w 18"/>
                <a:gd name="T3" fmla="*/ 49 h 49"/>
                <a:gd name="T4" fmla="*/ 18 w 18"/>
                <a:gd name="T5" fmla="*/ 39 h 49"/>
                <a:gd name="T6" fmla="*/ 18 w 18"/>
                <a:gd name="T7" fmla="*/ 9 h 49"/>
                <a:gd name="T8" fmla="*/ 0 w 18"/>
                <a:gd name="T9" fmla="*/ 0 h 49"/>
              </a:gdLst>
              <a:ahLst/>
              <a:cxnLst>
                <a:cxn ang="0">
                  <a:pos x="T0" y="T1"/>
                </a:cxn>
                <a:cxn ang="0">
                  <a:pos x="T2" y="T3"/>
                </a:cxn>
                <a:cxn ang="0">
                  <a:pos x="T4" y="T5"/>
                </a:cxn>
                <a:cxn ang="0">
                  <a:pos x="T6" y="T7"/>
                </a:cxn>
                <a:cxn ang="0">
                  <a:pos x="T8" y="T9"/>
                </a:cxn>
              </a:cxnLst>
              <a:rect l="0" t="0" r="r" b="b"/>
              <a:pathLst>
                <a:path w="18" h="49">
                  <a:moveTo>
                    <a:pt x="0" y="0"/>
                  </a:moveTo>
                  <a:lnTo>
                    <a:pt x="0" y="49"/>
                  </a:lnTo>
                  <a:lnTo>
                    <a:pt x="18" y="39"/>
                  </a:lnTo>
                  <a:lnTo>
                    <a:pt x="18" y="9"/>
                  </a:lnTo>
                  <a:lnTo>
                    <a:pt x="0" y="0"/>
                  </a:lnTo>
                  <a:close/>
                </a:path>
              </a:pathLst>
            </a:custGeom>
            <a:solidFill>
              <a:srgbClr val="203D88"/>
            </a:solidFill>
            <a:ln w="1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4" name="Freeform 194"/>
            <p:cNvSpPr>
              <a:spLocks/>
            </p:cNvSpPr>
            <p:nvPr/>
          </p:nvSpPr>
          <p:spPr bwMode="auto">
            <a:xfrm>
              <a:off x="2185" y="2953"/>
              <a:ext cx="140" cy="383"/>
            </a:xfrm>
            <a:custGeom>
              <a:avLst/>
              <a:gdLst>
                <a:gd name="T0" fmla="*/ 0 w 18"/>
                <a:gd name="T1" fmla="*/ 0 h 49"/>
                <a:gd name="T2" fmla="*/ 0 w 18"/>
                <a:gd name="T3" fmla="*/ 49 h 49"/>
                <a:gd name="T4" fmla="*/ 18 w 18"/>
                <a:gd name="T5" fmla="*/ 39 h 49"/>
                <a:gd name="T6" fmla="*/ 18 w 18"/>
                <a:gd name="T7" fmla="*/ 9 h 49"/>
                <a:gd name="T8" fmla="*/ 0 w 18"/>
                <a:gd name="T9" fmla="*/ 0 h 49"/>
              </a:gdLst>
              <a:ahLst/>
              <a:cxnLst>
                <a:cxn ang="0">
                  <a:pos x="T0" y="T1"/>
                </a:cxn>
                <a:cxn ang="0">
                  <a:pos x="T2" y="T3"/>
                </a:cxn>
                <a:cxn ang="0">
                  <a:pos x="T4" y="T5"/>
                </a:cxn>
                <a:cxn ang="0">
                  <a:pos x="T6" y="T7"/>
                </a:cxn>
                <a:cxn ang="0">
                  <a:pos x="T8" y="T9"/>
                </a:cxn>
              </a:cxnLst>
              <a:rect l="0" t="0" r="r" b="b"/>
              <a:pathLst>
                <a:path w="18" h="49">
                  <a:moveTo>
                    <a:pt x="0" y="0"/>
                  </a:moveTo>
                  <a:lnTo>
                    <a:pt x="0" y="49"/>
                  </a:lnTo>
                  <a:lnTo>
                    <a:pt x="18" y="39"/>
                  </a:lnTo>
                  <a:lnTo>
                    <a:pt x="18" y="9"/>
                  </a:lnTo>
                  <a:lnTo>
                    <a:pt x="0" y="0"/>
                  </a:lnTo>
                  <a:close/>
                </a:path>
              </a:pathLst>
            </a:custGeom>
            <a:solidFill>
              <a:srgbClr val="203D88"/>
            </a:solidFill>
            <a:ln w="1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5" name="Line 195"/>
            <p:cNvSpPr>
              <a:spLocks noChangeShapeType="1"/>
            </p:cNvSpPr>
            <p:nvPr/>
          </p:nvSpPr>
          <p:spPr bwMode="auto">
            <a:xfrm>
              <a:off x="1895" y="2593"/>
              <a:ext cx="305" cy="0"/>
            </a:xfrm>
            <a:prstGeom prst="line">
              <a:avLst/>
            </a:prstGeom>
            <a:noFill/>
            <a:ln w="1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6" name="Freeform 196"/>
            <p:cNvSpPr>
              <a:spLocks/>
            </p:cNvSpPr>
            <p:nvPr/>
          </p:nvSpPr>
          <p:spPr bwMode="auto">
            <a:xfrm>
              <a:off x="2122" y="2570"/>
              <a:ext cx="86" cy="47"/>
            </a:xfrm>
            <a:custGeom>
              <a:avLst/>
              <a:gdLst>
                <a:gd name="T0" fmla="*/ 3 w 11"/>
                <a:gd name="T1" fmla="*/ 3 h 6"/>
                <a:gd name="T2" fmla="*/ 0 w 11"/>
                <a:gd name="T3" fmla="*/ 6 h 6"/>
                <a:gd name="T4" fmla="*/ 11 w 11"/>
                <a:gd name="T5" fmla="*/ 3 h 6"/>
                <a:gd name="T6" fmla="*/ 0 w 11"/>
                <a:gd name="T7" fmla="*/ 0 h 6"/>
                <a:gd name="T8" fmla="*/ 3 w 11"/>
                <a:gd name="T9" fmla="*/ 3 h 6"/>
              </a:gdLst>
              <a:ahLst/>
              <a:cxnLst>
                <a:cxn ang="0">
                  <a:pos x="T0" y="T1"/>
                </a:cxn>
                <a:cxn ang="0">
                  <a:pos x="T2" y="T3"/>
                </a:cxn>
                <a:cxn ang="0">
                  <a:pos x="T4" y="T5"/>
                </a:cxn>
                <a:cxn ang="0">
                  <a:pos x="T6" y="T7"/>
                </a:cxn>
                <a:cxn ang="0">
                  <a:pos x="T8" y="T9"/>
                </a:cxn>
              </a:cxnLst>
              <a:rect l="0" t="0" r="r" b="b"/>
              <a:pathLst>
                <a:path w="11" h="6">
                  <a:moveTo>
                    <a:pt x="3" y="3"/>
                  </a:moveTo>
                  <a:lnTo>
                    <a:pt x="0" y="6"/>
                  </a:lnTo>
                  <a:lnTo>
                    <a:pt x="11"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7" name="Line 197"/>
            <p:cNvSpPr>
              <a:spLocks noChangeShapeType="1"/>
            </p:cNvSpPr>
            <p:nvPr/>
          </p:nvSpPr>
          <p:spPr bwMode="auto">
            <a:xfrm>
              <a:off x="1895" y="3031"/>
              <a:ext cx="297" cy="0"/>
            </a:xfrm>
            <a:prstGeom prst="line">
              <a:avLst/>
            </a:prstGeom>
            <a:noFill/>
            <a:ln w="1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8" name="Freeform 198"/>
            <p:cNvSpPr>
              <a:spLocks/>
            </p:cNvSpPr>
            <p:nvPr/>
          </p:nvSpPr>
          <p:spPr bwMode="auto">
            <a:xfrm>
              <a:off x="2114" y="3008"/>
              <a:ext cx="86" cy="47"/>
            </a:xfrm>
            <a:custGeom>
              <a:avLst/>
              <a:gdLst>
                <a:gd name="T0" fmla="*/ 4 w 11"/>
                <a:gd name="T1" fmla="*/ 3 h 6"/>
                <a:gd name="T2" fmla="*/ 0 w 11"/>
                <a:gd name="T3" fmla="*/ 6 h 6"/>
                <a:gd name="T4" fmla="*/ 11 w 11"/>
                <a:gd name="T5" fmla="*/ 3 h 6"/>
                <a:gd name="T6" fmla="*/ 0 w 11"/>
                <a:gd name="T7" fmla="*/ 0 h 6"/>
                <a:gd name="T8" fmla="*/ 4 w 11"/>
                <a:gd name="T9" fmla="*/ 3 h 6"/>
              </a:gdLst>
              <a:ahLst/>
              <a:cxnLst>
                <a:cxn ang="0">
                  <a:pos x="T0" y="T1"/>
                </a:cxn>
                <a:cxn ang="0">
                  <a:pos x="T2" y="T3"/>
                </a:cxn>
                <a:cxn ang="0">
                  <a:pos x="T4" y="T5"/>
                </a:cxn>
                <a:cxn ang="0">
                  <a:pos x="T6" y="T7"/>
                </a:cxn>
                <a:cxn ang="0">
                  <a:pos x="T8" y="T9"/>
                </a:cxn>
              </a:cxnLst>
              <a:rect l="0" t="0" r="r" b="b"/>
              <a:pathLst>
                <a:path w="11" h="6">
                  <a:moveTo>
                    <a:pt x="4" y="3"/>
                  </a:moveTo>
                  <a:lnTo>
                    <a:pt x="0" y="6"/>
                  </a:lnTo>
                  <a:lnTo>
                    <a:pt x="11" y="3"/>
                  </a:lnTo>
                  <a:lnTo>
                    <a:pt x="0" y="0"/>
                  </a:lnTo>
                  <a:lnTo>
                    <a:pt x="4"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9" name="Line 199"/>
            <p:cNvSpPr>
              <a:spLocks noChangeShapeType="1"/>
            </p:cNvSpPr>
            <p:nvPr/>
          </p:nvSpPr>
          <p:spPr bwMode="auto">
            <a:xfrm>
              <a:off x="2333" y="2687"/>
              <a:ext cx="196" cy="0"/>
            </a:xfrm>
            <a:prstGeom prst="line">
              <a:avLst/>
            </a:prstGeom>
            <a:noFill/>
            <a:ln w="1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0" name="Freeform 200"/>
            <p:cNvSpPr>
              <a:spLocks/>
            </p:cNvSpPr>
            <p:nvPr/>
          </p:nvSpPr>
          <p:spPr bwMode="auto">
            <a:xfrm>
              <a:off x="2450" y="2664"/>
              <a:ext cx="86" cy="54"/>
            </a:xfrm>
            <a:custGeom>
              <a:avLst/>
              <a:gdLst>
                <a:gd name="T0" fmla="*/ 4 w 11"/>
                <a:gd name="T1" fmla="*/ 3 h 7"/>
                <a:gd name="T2" fmla="*/ 0 w 11"/>
                <a:gd name="T3" fmla="*/ 7 h 7"/>
                <a:gd name="T4" fmla="*/ 11 w 11"/>
                <a:gd name="T5" fmla="*/ 3 h 7"/>
                <a:gd name="T6" fmla="*/ 0 w 11"/>
                <a:gd name="T7" fmla="*/ 0 h 7"/>
                <a:gd name="T8" fmla="*/ 4 w 11"/>
                <a:gd name="T9" fmla="*/ 3 h 7"/>
              </a:gdLst>
              <a:ahLst/>
              <a:cxnLst>
                <a:cxn ang="0">
                  <a:pos x="T0" y="T1"/>
                </a:cxn>
                <a:cxn ang="0">
                  <a:pos x="T2" y="T3"/>
                </a:cxn>
                <a:cxn ang="0">
                  <a:pos x="T4" y="T5"/>
                </a:cxn>
                <a:cxn ang="0">
                  <a:pos x="T6" y="T7"/>
                </a:cxn>
                <a:cxn ang="0">
                  <a:pos x="T8" y="T9"/>
                </a:cxn>
              </a:cxnLst>
              <a:rect l="0" t="0" r="r" b="b"/>
              <a:pathLst>
                <a:path w="11" h="7">
                  <a:moveTo>
                    <a:pt x="4" y="3"/>
                  </a:moveTo>
                  <a:lnTo>
                    <a:pt x="0" y="7"/>
                  </a:lnTo>
                  <a:lnTo>
                    <a:pt x="11" y="3"/>
                  </a:lnTo>
                  <a:lnTo>
                    <a:pt x="0" y="0"/>
                  </a:lnTo>
                  <a:lnTo>
                    <a:pt x="4"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1" name="Line 201"/>
            <p:cNvSpPr>
              <a:spLocks noChangeShapeType="1"/>
            </p:cNvSpPr>
            <p:nvPr/>
          </p:nvSpPr>
          <p:spPr bwMode="auto">
            <a:xfrm>
              <a:off x="2341" y="3078"/>
              <a:ext cx="188" cy="0"/>
            </a:xfrm>
            <a:prstGeom prst="line">
              <a:avLst/>
            </a:prstGeom>
            <a:noFill/>
            <a:ln w="1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2" name="Freeform 202"/>
            <p:cNvSpPr>
              <a:spLocks/>
            </p:cNvSpPr>
            <p:nvPr/>
          </p:nvSpPr>
          <p:spPr bwMode="auto">
            <a:xfrm>
              <a:off x="2458" y="3055"/>
              <a:ext cx="86" cy="46"/>
            </a:xfrm>
            <a:custGeom>
              <a:avLst/>
              <a:gdLst>
                <a:gd name="T0" fmla="*/ 3 w 11"/>
                <a:gd name="T1" fmla="*/ 3 h 6"/>
                <a:gd name="T2" fmla="*/ 0 w 11"/>
                <a:gd name="T3" fmla="*/ 6 h 6"/>
                <a:gd name="T4" fmla="*/ 11 w 11"/>
                <a:gd name="T5" fmla="*/ 3 h 6"/>
                <a:gd name="T6" fmla="*/ 0 w 11"/>
                <a:gd name="T7" fmla="*/ 0 h 6"/>
                <a:gd name="T8" fmla="*/ 3 w 11"/>
                <a:gd name="T9" fmla="*/ 3 h 6"/>
              </a:gdLst>
              <a:ahLst/>
              <a:cxnLst>
                <a:cxn ang="0">
                  <a:pos x="T0" y="T1"/>
                </a:cxn>
                <a:cxn ang="0">
                  <a:pos x="T2" y="T3"/>
                </a:cxn>
                <a:cxn ang="0">
                  <a:pos x="T4" y="T5"/>
                </a:cxn>
                <a:cxn ang="0">
                  <a:pos x="T6" y="T7"/>
                </a:cxn>
                <a:cxn ang="0">
                  <a:pos x="T8" y="T9"/>
                </a:cxn>
              </a:cxnLst>
              <a:rect l="0" t="0" r="r" b="b"/>
              <a:pathLst>
                <a:path w="11" h="6">
                  <a:moveTo>
                    <a:pt x="3" y="3"/>
                  </a:moveTo>
                  <a:lnTo>
                    <a:pt x="0" y="6"/>
                  </a:lnTo>
                  <a:lnTo>
                    <a:pt x="11"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3" name="Freeform 204"/>
            <p:cNvSpPr>
              <a:spLocks/>
            </p:cNvSpPr>
            <p:nvPr/>
          </p:nvSpPr>
          <p:spPr bwMode="auto">
            <a:xfrm>
              <a:off x="1895" y="1946"/>
              <a:ext cx="657" cy="180"/>
            </a:xfrm>
            <a:custGeom>
              <a:avLst/>
              <a:gdLst>
                <a:gd name="T0" fmla="*/ 56 w 84"/>
                <a:gd name="T1" fmla="*/ 0 h 23"/>
                <a:gd name="T2" fmla="*/ 55 w 84"/>
                <a:gd name="T3" fmla="*/ 0 h 23"/>
                <a:gd name="T4" fmla="*/ 57 w 84"/>
                <a:gd name="T5" fmla="*/ 6 h 23"/>
                <a:gd name="T6" fmla="*/ 2 w 84"/>
                <a:gd name="T7" fmla="*/ 6 h 23"/>
                <a:gd name="T8" fmla="*/ 2 w 84"/>
                <a:gd name="T9" fmla="*/ 17 h 23"/>
                <a:gd name="T10" fmla="*/ 57 w 84"/>
                <a:gd name="T11" fmla="*/ 17 h 23"/>
                <a:gd name="T12" fmla="*/ 55 w 84"/>
                <a:gd name="T13" fmla="*/ 23 h 23"/>
                <a:gd name="T14" fmla="*/ 84 w 84"/>
                <a:gd name="T15" fmla="*/ 12 h 23"/>
                <a:gd name="T16" fmla="*/ 84 w 84"/>
                <a:gd name="T17" fmla="*/ 12 h 23"/>
                <a:gd name="T18" fmla="*/ 84 w 84"/>
                <a:gd name="T19" fmla="*/ 11 h 23"/>
                <a:gd name="T20" fmla="*/ 56 w 84"/>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23">
                  <a:moveTo>
                    <a:pt x="56" y="0"/>
                  </a:moveTo>
                  <a:cubicBezTo>
                    <a:pt x="56" y="0"/>
                    <a:pt x="56" y="0"/>
                    <a:pt x="55" y="0"/>
                  </a:cubicBezTo>
                  <a:cubicBezTo>
                    <a:pt x="52" y="0"/>
                    <a:pt x="57" y="6"/>
                    <a:pt x="57" y="6"/>
                  </a:cubicBezTo>
                  <a:cubicBezTo>
                    <a:pt x="57" y="6"/>
                    <a:pt x="4" y="6"/>
                    <a:pt x="2" y="6"/>
                  </a:cubicBezTo>
                  <a:cubicBezTo>
                    <a:pt x="0" y="7"/>
                    <a:pt x="0" y="16"/>
                    <a:pt x="2" y="17"/>
                  </a:cubicBezTo>
                  <a:cubicBezTo>
                    <a:pt x="4" y="17"/>
                    <a:pt x="57" y="17"/>
                    <a:pt x="57" y="17"/>
                  </a:cubicBezTo>
                  <a:cubicBezTo>
                    <a:pt x="57" y="17"/>
                    <a:pt x="52" y="22"/>
                    <a:pt x="55" y="23"/>
                  </a:cubicBezTo>
                  <a:cubicBezTo>
                    <a:pt x="59" y="23"/>
                    <a:pt x="84" y="17"/>
                    <a:pt x="84" y="12"/>
                  </a:cubicBezTo>
                  <a:lnTo>
                    <a:pt x="84" y="12"/>
                  </a:lnTo>
                  <a:cubicBezTo>
                    <a:pt x="84" y="11"/>
                    <a:pt x="84" y="11"/>
                    <a:pt x="84" y="11"/>
                  </a:cubicBezTo>
                  <a:cubicBezTo>
                    <a:pt x="84" y="6"/>
                    <a:pt x="60" y="0"/>
                    <a:pt x="5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5" name="Line 206"/>
            <p:cNvSpPr>
              <a:spLocks noChangeShapeType="1"/>
            </p:cNvSpPr>
            <p:nvPr/>
          </p:nvSpPr>
          <p:spPr bwMode="auto">
            <a:xfrm>
              <a:off x="1942" y="3141"/>
              <a:ext cx="227" cy="0"/>
            </a:xfrm>
            <a:prstGeom prst="line">
              <a:avLst/>
            </a:prstGeom>
            <a:noFill/>
            <a:ln w="16" cap="flat">
              <a:solidFill>
                <a:srgbClr val="E7433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6" name="Freeform 207"/>
            <p:cNvSpPr>
              <a:spLocks/>
            </p:cNvSpPr>
            <p:nvPr/>
          </p:nvSpPr>
          <p:spPr bwMode="auto">
            <a:xfrm>
              <a:off x="2114" y="3117"/>
              <a:ext cx="71" cy="39"/>
            </a:xfrm>
            <a:custGeom>
              <a:avLst/>
              <a:gdLst>
                <a:gd name="T0" fmla="*/ 2 w 9"/>
                <a:gd name="T1" fmla="*/ 3 h 5"/>
                <a:gd name="T2" fmla="*/ 0 w 9"/>
                <a:gd name="T3" fmla="*/ 5 h 5"/>
                <a:gd name="T4" fmla="*/ 9 w 9"/>
                <a:gd name="T5" fmla="*/ 3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7" name="Freeform 208"/>
            <p:cNvSpPr>
              <a:spLocks/>
            </p:cNvSpPr>
            <p:nvPr/>
          </p:nvSpPr>
          <p:spPr bwMode="auto">
            <a:xfrm>
              <a:off x="2013" y="2789"/>
              <a:ext cx="179" cy="813"/>
            </a:xfrm>
            <a:custGeom>
              <a:avLst/>
              <a:gdLst>
                <a:gd name="T0" fmla="*/ 0 w 23"/>
                <a:gd name="T1" fmla="*/ 104 h 104"/>
                <a:gd name="T2" fmla="*/ 0 w 23"/>
                <a:gd name="T3" fmla="*/ 0 h 104"/>
                <a:gd name="T4" fmla="*/ 23 w 23"/>
                <a:gd name="T5" fmla="*/ 0 h 104"/>
              </a:gdLst>
              <a:ahLst/>
              <a:cxnLst>
                <a:cxn ang="0">
                  <a:pos x="T0" y="T1"/>
                </a:cxn>
                <a:cxn ang="0">
                  <a:pos x="T2" y="T3"/>
                </a:cxn>
                <a:cxn ang="0">
                  <a:pos x="T4" y="T5"/>
                </a:cxn>
              </a:cxnLst>
              <a:rect l="0" t="0" r="r" b="b"/>
              <a:pathLst>
                <a:path w="23" h="104">
                  <a:moveTo>
                    <a:pt x="0" y="104"/>
                  </a:moveTo>
                  <a:lnTo>
                    <a:pt x="0" y="0"/>
                  </a:lnTo>
                  <a:lnTo>
                    <a:pt x="23" y="0"/>
                  </a:lnTo>
                </a:path>
              </a:pathLst>
            </a:custGeom>
            <a:noFill/>
            <a:ln w="16" cap="flat">
              <a:solidFill>
                <a:srgbClr val="007A4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8" name="Freeform 209"/>
            <p:cNvSpPr>
              <a:spLocks/>
            </p:cNvSpPr>
            <p:nvPr/>
          </p:nvSpPr>
          <p:spPr bwMode="auto">
            <a:xfrm>
              <a:off x="2122" y="2765"/>
              <a:ext cx="86" cy="47"/>
            </a:xfrm>
            <a:custGeom>
              <a:avLst/>
              <a:gdLst>
                <a:gd name="T0" fmla="*/ 3 w 11"/>
                <a:gd name="T1" fmla="*/ 3 h 6"/>
                <a:gd name="T2" fmla="*/ 0 w 11"/>
                <a:gd name="T3" fmla="*/ 6 h 6"/>
                <a:gd name="T4" fmla="*/ 11 w 11"/>
                <a:gd name="T5" fmla="*/ 3 h 6"/>
                <a:gd name="T6" fmla="*/ 0 w 11"/>
                <a:gd name="T7" fmla="*/ 0 h 6"/>
                <a:gd name="T8" fmla="*/ 3 w 11"/>
                <a:gd name="T9" fmla="*/ 3 h 6"/>
              </a:gdLst>
              <a:ahLst/>
              <a:cxnLst>
                <a:cxn ang="0">
                  <a:pos x="T0" y="T1"/>
                </a:cxn>
                <a:cxn ang="0">
                  <a:pos x="T2" y="T3"/>
                </a:cxn>
                <a:cxn ang="0">
                  <a:pos x="T4" y="T5"/>
                </a:cxn>
                <a:cxn ang="0">
                  <a:pos x="T6" y="T7"/>
                </a:cxn>
                <a:cxn ang="0">
                  <a:pos x="T8" y="T9"/>
                </a:cxn>
              </a:cxnLst>
              <a:rect l="0" t="0" r="r" b="b"/>
              <a:pathLst>
                <a:path w="11" h="6">
                  <a:moveTo>
                    <a:pt x="3" y="3"/>
                  </a:moveTo>
                  <a:lnTo>
                    <a:pt x="0" y="6"/>
                  </a:lnTo>
                  <a:lnTo>
                    <a:pt x="11"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9" name="Freeform 210"/>
            <p:cNvSpPr>
              <a:spLocks/>
            </p:cNvSpPr>
            <p:nvPr/>
          </p:nvSpPr>
          <p:spPr bwMode="auto">
            <a:xfrm>
              <a:off x="2013" y="3258"/>
              <a:ext cx="156" cy="8"/>
            </a:xfrm>
            <a:custGeom>
              <a:avLst/>
              <a:gdLst>
                <a:gd name="T0" fmla="*/ 0 w 20"/>
                <a:gd name="T1" fmla="*/ 1 h 1"/>
                <a:gd name="T2" fmla="*/ 20 w 20"/>
                <a:gd name="T3" fmla="*/ 0 h 1"/>
              </a:gdLst>
              <a:ahLst/>
              <a:cxnLst>
                <a:cxn ang="0">
                  <a:pos x="T0" y="T1"/>
                </a:cxn>
                <a:cxn ang="0">
                  <a:pos x="T2" y="T3"/>
                </a:cxn>
              </a:cxnLst>
              <a:rect l="0" t="0" r="r" b="b"/>
              <a:pathLst>
                <a:path w="20" h="1">
                  <a:moveTo>
                    <a:pt x="0" y="1"/>
                  </a:moveTo>
                  <a:cubicBezTo>
                    <a:pt x="19" y="0"/>
                    <a:pt x="20" y="0"/>
                    <a:pt x="20" y="0"/>
                  </a:cubicBezTo>
                </a:path>
              </a:pathLst>
            </a:custGeom>
            <a:noFill/>
            <a:ln w="16" cap="flat">
              <a:solidFill>
                <a:srgbClr val="007A4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1" name="Freeform 211"/>
            <p:cNvSpPr>
              <a:spLocks/>
            </p:cNvSpPr>
            <p:nvPr/>
          </p:nvSpPr>
          <p:spPr bwMode="auto">
            <a:xfrm>
              <a:off x="2099" y="3234"/>
              <a:ext cx="86" cy="47"/>
            </a:xfrm>
            <a:custGeom>
              <a:avLst/>
              <a:gdLst>
                <a:gd name="T0" fmla="*/ 3 w 11"/>
                <a:gd name="T1" fmla="*/ 3 h 6"/>
                <a:gd name="T2" fmla="*/ 0 w 11"/>
                <a:gd name="T3" fmla="*/ 6 h 6"/>
                <a:gd name="T4" fmla="*/ 11 w 11"/>
                <a:gd name="T5" fmla="*/ 3 h 6"/>
                <a:gd name="T6" fmla="*/ 0 w 11"/>
                <a:gd name="T7" fmla="*/ 0 h 6"/>
                <a:gd name="T8" fmla="*/ 3 w 11"/>
                <a:gd name="T9" fmla="*/ 3 h 6"/>
              </a:gdLst>
              <a:ahLst/>
              <a:cxnLst>
                <a:cxn ang="0">
                  <a:pos x="T0" y="T1"/>
                </a:cxn>
                <a:cxn ang="0">
                  <a:pos x="T2" y="T3"/>
                </a:cxn>
                <a:cxn ang="0">
                  <a:pos x="T4" y="T5"/>
                </a:cxn>
                <a:cxn ang="0">
                  <a:pos x="T6" y="T7"/>
                </a:cxn>
                <a:cxn ang="0">
                  <a:pos x="T8" y="T9"/>
                </a:cxn>
              </a:cxnLst>
              <a:rect l="0" t="0" r="r" b="b"/>
              <a:pathLst>
                <a:path w="11" h="6">
                  <a:moveTo>
                    <a:pt x="3" y="3"/>
                  </a:moveTo>
                  <a:lnTo>
                    <a:pt x="0" y="6"/>
                  </a:lnTo>
                  <a:lnTo>
                    <a:pt x="11"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2" name="Freeform 212"/>
            <p:cNvSpPr>
              <a:spLocks/>
            </p:cNvSpPr>
            <p:nvPr/>
          </p:nvSpPr>
          <p:spPr bwMode="auto">
            <a:xfrm>
              <a:off x="3342" y="3164"/>
              <a:ext cx="148" cy="375"/>
            </a:xfrm>
            <a:custGeom>
              <a:avLst/>
              <a:gdLst>
                <a:gd name="T0" fmla="*/ 0 w 19"/>
                <a:gd name="T1" fmla="*/ 0 h 48"/>
                <a:gd name="T2" fmla="*/ 0 w 19"/>
                <a:gd name="T3" fmla="*/ 48 h 48"/>
                <a:gd name="T4" fmla="*/ 19 w 19"/>
                <a:gd name="T5" fmla="*/ 38 h 48"/>
                <a:gd name="T6" fmla="*/ 19 w 19"/>
                <a:gd name="T7" fmla="*/ 8 h 48"/>
                <a:gd name="T8" fmla="*/ 0 w 19"/>
                <a:gd name="T9" fmla="*/ 0 h 48"/>
              </a:gdLst>
              <a:ahLst/>
              <a:cxnLst>
                <a:cxn ang="0">
                  <a:pos x="T0" y="T1"/>
                </a:cxn>
                <a:cxn ang="0">
                  <a:pos x="T2" y="T3"/>
                </a:cxn>
                <a:cxn ang="0">
                  <a:pos x="T4" y="T5"/>
                </a:cxn>
                <a:cxn ang="0">
                  <a:pos x="T6" y="T7"/>
                </a:cxn>
                <a:cxn ang="0">
                  <a:pos x="T8" y="T9"/>
                </a:cxn>
              </a:cxnLst>
              <a:rect l="0" t="0" r="r" b="b"/>
              <a:pathLst>
                <a:path w="19" h="48">
                  <a:moveTo>
                    <a:pt x="0" y="0"/>
                  </a:moveTo>
                  <a:lnTo>
                    <a:pt x="0" y="48"/>
                  </a:lnTo>
                  <a:lnTo>
                    <a:pt x="19" y="38"/>
                  </a:lnTo>
                  <a:lnTo>
                    <a:pt x="19" y="8"/>
                  </a:lnTo>
                  <a:lnTo>
                    <a:pt x="0" y="0"/>
                  </a:lnTo>
                  <a:close/>
                </a:path>
              </a:pathLst>
            </a:custGeom>
            <a:solidFill>
              <a:srgbClr val="203D88"/>
            </a:solidFill>
            <a:ln w="1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4" name="Line 213"/>
            <p:cNvSpPr>
              <a:spLocks noChangeShapeType="1"/>
            </p:cNvSpPr>
            <p:nvPr/>
          </p:nvSpPr>
          <p:spPr bwMode="auto">
            <a:xfrm flipH="1">
              <a:off x="2013" y="3610"/>
              <a:ext cx="2275" cy="0"/>
            </a:xfrm>
            <a:prstGeom prst="line">
              <a:avLst/>
            </a:prstGeom>
            <a:noFill/>
            <a:ln w="31" cap="flat">
              <a:solidFill>
                <a:srgbClr val="007A4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5" name="Line 214"/>
            <p:cNvSpPr>
              <a:spLocks noChangeShapeType="1"/>
            </p:cNvSpPr>
            <p:nvPr/>
          </p:nvSpPr>
          <p:spPr bwMode="auto">
            <a:xfrm>
              <a:off x="1942" y="3391"/>
              <a:ext cx="1384" cy="0"/>
            </a:xfrm>
            <a:prstGeom prst="line">
              <a:avLst/>
            </a:prstGeom>
            <a:noFill/>
            <a:ln w="16" cap="flat">
              <a:solidFill>
                <a:srgbClr val="E7433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6" name="Freeform 215"/>
            <p:cNvSpPr>
              <a:spLocks/>
            </p:cNvSpPr>
            <p:nvPr/>
          </p:nvSpPr>
          <p:spPr bwMode="auto">
            <a:xfrm>
              <a:off x="3264" y="3367"/>
              <a:ext cx="70" cy="47"/>
            </a:xfrm>
            <a:custGeom>
              <a:avLst/>
              <a:gdLst>
                <a:gd name="T0" fmla="*/ 2 w 9"/>
                <a:gd name="T1" fmla="*/ 3 h 6"/>
                <a:gd name="T2" fmla="*/ 0 w 9"/>
                <a:gd name="T3" fmla="*/ 6 h 6"/>
                <a:gd name="T4" fmla="*/ 9 w 9"/>
                <a:gd name="T5" fmla="*/ 3 h 6"/>
                <a:gd name="T6" fmla="*/ 0 w 9"/>
                <a:gd name="T7" fmla="*/ 0 h 6"/>
                <a:gd name="T8" fmla="*/ 2 w 9"/>
                <a:gd name="T9" fmla="*/ 3 h 6"/>
              </a:gdLst>
              <a:ahLst/>
              <a:cxnLst>
                <a:cxn ang="0">
                  <a:pos x="T0" y="T1"/>
                </a:cxn>
                <a:cxn ang="0">
                  <a:pos x="T2" y="T3"/>
                </a:cxn>
                <a:cxn ang="0">
                  <a:pos x="T4" y="T5"/>
                </a:cxn>
                <a:cxn ang="0">
                  <a:pos x="T6" y="T7"/>
                </a:cxn>
                <a:cxn ang="0">
                  <a:pos x="T8" y="T9"/>
                </a:cxn>
              </a:cxnLst>
              <a:rect l="0" t="0" r="r" b="b"/>
              <a:pathLst>
                <a:path w="9" h="6">
                  <a:moveTo>
                    <a:pt x="2" y="3"/>
                  </a:moveTo>
                  <a:lnTo>
                    <a:pt x="0" y="6"/>
                  </a:lnTo>
                  <a:lnTo>
                    <a:pt x="9"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7" name="Line 216"/>
            <p:cNvSpPr>
              <a:spLocks noChangeShapeType="1"/>
            </p:cNvSpPr>
            <p:nvPr/>
          </p:nvSpPr>
          <p:spPr bwMode="auto">
            <a:xfrm>
              <a:off x="3490" y="3359"/>
              <a:ext cx="188" cy="0"/>
            </a:xfrm>
            <a:prstGeom prst="line">
              <a:avLst/>
            </a:prstGeom>
            <a:noFill/>
            <a:ln w="1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8" name="Freeform 217"/>
            <p:cNvSpPr>
              <a:spLocks/>
            </p:cNvSpPr>
            <p:nvPr/>
          </p:nvSpPr>
          <p:spPr bwMode="auto">
            <a:xfrm>
              <a:off x="3608" y="3336"/>
              <a:ext cx="86" cy="47"/>
            </a:xfrm>
            <a:custGeom>
              <a:avLst/>
              <a:gdLst>
                <a:gd name="T0" fmla="*/ 3 w 11"/>
                <a:gd name="T1" fmla="*/ 3 h 6"/>
                <a:gd name="T2" fmla="*/ 0 w 11"/>
                <a:gd name="T3" fmla="*/ 6 h 6"/>
                <a:gd name="T4" fmla="*/ 11 w 11"/>
                <a:gd name="T5" fmla="*/ 3 h 6"/>
                <a:gd name="T6" fmla="*/ 0 w 11"/>
                <a:gd name="T7" fmla="*/ 0 h 6"/>
                <a:gd name="T8" fmla="*/ 3 w 11"/>
                <a:gd name="T9" fmla="*/ 3 h 6"/>
              </a:gdLst>
              <a:ahLst/>
              <a:cxnLst>
                <a:cxn ang="0">
                  <a:pos x="T0" y="T1"/>
                </a:cxn>
                <a:cxn ang="0">
                  <a:pos x="T2" y="T3"/>
                </a:cxn>
                <a:cxn ang="0">
                  <a:pos x="T4" y="T5"/>
                </a:cxn>
                <a:cxn ang="0">
                  <a:pos x="T6" y="T7"/>
                </a:cxn>
                <a:cxn ang="0">
                  <a:pos x="T8" y="T9"/>
                </a:cxn>
              </a:cxnLst>
              <a:rect l="0" t="0" r="r" b="b"/>
              <a:pathLst>
                <a:path w="11" h="6">
                  <a:moveTo>
                    <a:pt x="3" y="3"/>
                  </a:moveTo>
                  <a:lnTo>
                    <a:pt x="0" y="6"/>
                  </a:lnTo>
                  <a:lnTo>
                    <a:pt x="11"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0" name="Oval 218"/>
            <p:cNvSpPr>
              <a:spLocks noChangeArrowheads="1"/>
            </p:cNvSpPr>
            <p:nvPr/>
          </p:nvSpPr>
          <p:spPr bwMode="auto">
            <a:xfrm>
              <a:off x="1919" y="3109"/>
              <a:ext cx="62" cy="55"/>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1" name="Oval 219"/>
            <p:cNvSpPr>
              <a:spLocks noChangeArrowheads="1"/>
            </p:cNvSpPr>
            <p:nvPr/>
          </p:nvSpPr>
          <p:spPr bwMode="auto">
            <a:xfrm>
              <a:off x="1911" y="3352"/>
              <a:ext cx="63" cy="54"/>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2" name="Oval 220"/>
            <p:cNvSpPr>
              <a:spLocks noChangeArrowheads="1"/>
            </p:cNvSpPr>
            <p:nvPr/>
          </p:nvSpPr>
          <p:spPr bwMode="auto">
            <a:xfrm>
              <a:off x="1989" y="3234"/>
              <a:ext cx="55" cy="55"/>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3" name="Line 221"/>
            <p:cNvSpPr>
              <a:spLocks noChangeShapeType="1"/>
            </p:cNvSpPr>
            <p:nvPr/>
          </p:nvSpPr>
          <p:spPr bwMode="auto">
            <a:xfrm>
              <a:off x="2724" y="3266"/>
              <a:ext cx="594" cy="0"/>
            </a:xfrm>
            <a:prstGeom prst="line">
              <a:avLst/>
            </a:prstGeom>
            <a:noFill/>
            <a:ln w="1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4" name="Freeform 222"/>
            <p:cNvSpPr>
              <a:spLocks/>
            </p:cNvSpPr>
            <p:nvPr/>
          </p:nvSpPr>
          <p:spPr bwMode="auto">
            <a:xfrm>
              <a:off x="3248" y="3242"/>
              <a:ext cx="78" cy="55"/>
            </a:xfrm>
            <a:custGeom>
              <a:avLst/>
              <a:gdLst>
                <a:gd name="T0" fmla="*/ 3 w 10"/>
                <a:gd name="T1" fmla="*/ 3 h 7"/>
                <a:gd name="T2" fmla="*/ 0 w 10"/>
                <a:gd name="T3" fmla="*/ 7 h 7"/>
                <a:gd name="T4" fmla="*/ 10 w 10"/>
                <a:gd name="T5" fmla="*/ 3 h 7"/>
                <a:gd name="T6" fmla="*/ 0 w 10"/>
                <a:gd name="T7" fmla="*/ 0 h 7"/>
                <a:gd name="T8" fmla="*/ 3 w 10"/>
                <a:gd name="T9" fmla="*/ 3 h 7"/>
              </a:gdLst>
              <a:ahLst/>
              <a:cxnLst>
                <a:cxn ang="0">
                  <a:pos x="T0" y="T1"/>
                </a:cxn>
                <a:cxn ang="0">
                  <a:pos x="T2" y="T3"/>
                </a:cxn>
                <a:cxn ang="0">
                  <a:pos x="T4" y="T5"/>
                </a:cxn>
                <a:cxn ang="0">
                  <a:pos x="T6" y="T7"/>
                </a:cxn>
                <a:cxn ang="0">
                  <a:pos x="T8" y="T9"/>
                </a:cxn>
              </a:cxnLst>
              <a:rect l="0" t="0" r="r" b="b"/>
              <a:pathLst>
                <a:path w="10" h="7">
                  <a:moveTo>
                    <a:pt x="3" y="3"/>
                  </a:moveTo>
                  <a:lnTo>
                    <a:pt x="0" y="7"/>
                  </a:lnTo>
                  <a:lnTo>
                    <a:pt x="10"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5" name="Rectangle 223"/>
            <p:cNvSpPr>
              <a:spLocks noChangeArrowheads="1"/>
            </p:cNvSpPr>
            <p:nvPr/>
          </p:nvSpPr>
          <p:spPr bwMode="auto">
            <a:xfrm>
              <a:off x="2529" y="3187"/>
              <a:ext cx="234" cy="172"/>
            </a:xfrm>
            <a:prstGeom prst="rect">
              <a:avLst/>
            </a:prstGeom>
            <a:solidFill>
              <a:srgbClr val="6DBF96"/>
            </a:solidFill>
            <a:ln w="16" cap="flat">
              <a:solidFill>
                <a:srgbClr val="007A4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6" name="Rectangle 224"/>
            <p:cNvSpPr>
              <a:spLocks noChangeArrowheads="1"/>
            </p:cNvSpPr>
            <p:nvPr/>
          </p:nvSpPr>
          <p:spPr bwMode="auto">
            <a:xfrm>
              <a:off x="2535" y="3196"/>
              <a:ext cx="20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4282B"/>
                  </a:solidFill>
                  <a:effectLst/>
                  <a:latin typeface="ArialMT" charset="0"/>
                </a:rPr>
                <a:t>op2</a:t>
              </a:r>
              <a:endParaRPr kumimoji="0" lang="en-US" sz="1500" b="0" i="0" u="none" strike="noStrike" cap="none" normalizeH="0" baseline="0" dirty="0" smtClean="0">
                <a:ln>
                  <a:noFill/>
                </a:ln>
                <a:solidFill>
                  <a:schemeClr val="tx1"/>
                </a:solidFill>
                <a:effectLst/>
                <a:latin typeface="Arial" pitchFamily="34" charset="0"/>
              </a:endParaRPr>
            </a:p>
          </p:txBody>
        </p:sp>
        <p:sp>
          <p:nvSpPr>
            <p:cNvPr id="1217" name="Freeform 225"/>
            <p:cNvSpPr>
              <a:spLocks/>
            </p:cNvSpPr>
            <p:nvPr/>
          </p:nvSpPr>
          <p:spPr bwMode="auto">
            <a:xfrm>
              <a:off x="2404" y="2163"/>
              <a:ext cx="132" cy="532"/>
            </a:xfrm>
            <a:custGeom>
              <a:avLst/>
              <a:gdLst>
                <a:gd name="T0" fmla="*/ 0 w 17"/>
                <a:gd name="T1" fmla="*/ 68 h 68"/>
                <a:gd name="T2" fmla="*/ 0 w 17"/>
                <a:gd name="T3" fmla="*/ 0 h 68"/>
                <a:gd name="T4" fmla="*/ 17 w 17"/>
                <a:gd name="T5" fmla="*/ 0 h 68"/>
              </a:gdLst>
              <a:ahLst/>
              <a:cxnLst>
                <a:cxn ang="0">
                  <a:pos x="T0" y="T1"/>
                </a:cxn>
                <a:cxn ang="0">
                  <a:pos x="T2" y="T3"/>
                </a:cxn>
                <a:cxn ang="0">
                  <a:pos x="T4" y="T5"/>
                </a:cxn>
              </a:cxnLst>
              <a:rect l="0" t="0" r="r" b="b"/>
              <a:pathLst>
                <a:path w="17" h="68">
                  <a:moveTo>
                    <a:pt x="0" y="68"/>
                  </a:moveTo>
                  <a:lnTo>
                    <a:pt x="0" y="0"/>
                  </a:lnTo>
                  <a:lnTo>
                    <a:pt x="17" y="0"/>
                  </a:lnTo>
                </a:path>
              </a:pathLst>
            </a:custGeom>
            <a:noFill/>
            <a:ln w="23"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8" name="Freeform 226"/>
            <p:cNvSpPr>
              <a:spLocks/>
            </p:cNvSpPr>
            <p:nvPr/>
          </p:nvSpPr>
          <p:spPr bwMode="auto">
            <a:xfrm>
              <a:off x="2443" y="2132"/>
              <a:ext cx="109" cy="63"/>
            </a:xfrm>
            <a:custGeom>
              <a:avLst/>
              <a:gdLst>
                <a:gd name="T0" fmla="*/ 4 w 14"/>
                <a:gd name="T1" fmla="*/ 4 h 8"/>
                <a:gd name="T2" fmla="*/ 0 w 14"/>
                <a:gd name="T3" fmla="*/ 8 h 8"/>
                <a:gd name="T4" fmla="*/ 14 w 14"/>
                <a:gd name="T5" fmla="*/ 4 h 8"/>
                <a:gd name="T6" fmla="*/ 0 w 14"/>
                <a:gd name="T7" fmla="*/ 0 h 8"/>
                <a:gd name="T8" fmla="*/ 4 w 14"/>
                <a:gd name="T9" fmla="*/ 4 h 8"/>
              </a:gdLst>
              <a:ahLst/>
              <a:cxnLst>
                <a:cxn ang="0">
                  <a:pos x="T0" y="T1"/>
                </a:cxn>
                <a:cxn ang="0">
                  <a:pos x="T2" y="T3"/>
                </a:cxn>
                <a:cxn ang="0">
                  <a:pos x="T4" y="T5"/>
                </a:cxn>
                <a:cxn ang="0">
                  <a:pos x="T6" y="T7"/>
                </a:cxn>
                <a:cxn ang="0">
                  <a:pos x="T8" y="T9"/>
                </a:cxn>
              </a:cxnLst>
              <a:rect l="0" t="0" r="r" b="b"/>
              <a:pathLst>
                <a:path w="14" h="8">
                  <a:moveTo>
                    <a:pt x="4" y="4"/>
                  </a:moveTo>
                  <a:lnTo>
                    <a:pt x="0" y="8"/>
                  </a:lnTo>
                  <a:lnTo>
                    <a:pt x="14" y="4"/>
                  </a:lnTo>
                  <a:lnTo>
                    <a:pt x="0" y="0"/>
                  </a:lnTo>
                  <a:lnTo>
                    <a:pt x="4" y="4"/>
                  </a:lnTo>
                  <a:close/>
                </a:path>
              </a:pathLst>
            </a:custGeom>
            <a:solidFill>
              <a:srgbClr val="24282B"/>
            </a:solidFill>
            <a:ln w="1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9" name="Oval 227"/>
            <p:cNvSpPr>
              <a:spLocks noChangeArrowheads="1"/>
            </p:cNvSpPr>
            <p:nvPr/>
          </p:nvSpPr>
          <p:spPr bwMode="auto">
            <a:xfrm>
              <a:off x="2372" y="2671"/>
              <a:ext cx="55" cy="55"/>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0" name="Rectangle 228"/>
            <p:cNvSpPr>
              <a:spLocks noChangeArrowheads="1"/>
            </p:cNvSpPr>
            <p:nvPr/>
          </p:nvSpPr>
          <p:spPr bwMode="auto">
            <a:xfrm>
              <a:off x="4327" y="3445"/>
              <a:ext cx="83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4282B"/>
                  </a:solidFill>
                  <a:effectLst/>
                  <a:latin typeface="ArialMT" charset="0"/>
                </a:rPr>
                <a:t>from MA</a:t>
              </a:r>
              <a:endParaRPr kumimoji="0" lang="en-US" sz="1800" b="0" i="0" u="none" strike="noStrike" cap="none" normalizeH="0" baseline="0" dirty="0" smtClean="0">
                <a:ln>
                  <a:noFill/>
                </a:ln>
                <a:solidFill>
                  <a:schemeClr val="tx1"/>
                </a:solidFill>
                <a:effectLst/>
                <a:latin typeface="Arial" pitchFamily="34" charset="0"/>
              </a:endParaRPr>
            </a:p>
          </p:txBody>
        </p:sp>
        <p:sp>
          <p:nvSpPr>
            <p:cNvPr id="1221" name="Rectangle 229"/>
            <p:cNvSpPr>
              <a:spLocks noChangeArrowheads="1"/>
            </p:cNvSpPr>
            <p:nvPr/>
          </p:nvSpPr>
          <p:spPr bwMode="auto">
            <a:xfrm>
              <a:off x="4335" y="3665"/>
              <a:ext cx="86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4282B"/>
                  </a:solidFill>
                  <a:effectLst/>
                  <a:latin typeface="ArialMT" charset="0"/>
                </a:rPr>
                <a:t>from RW</a:t>
              </a:r>
              <a:endParaRPr kumimoji="0" lang="en-US" sz="1800" b="0" i="0" u="none" strike="noStrike" cap="none" normalizeH="0" baseline="0" dirty="0" smtClean="0">
                <a:ln>
                  <a:noFill/>
                </a:ln>
                <a:solidFill>
                  <a:schemeClr val="tx1"/>
                </a:solidFill>
                <a:effectLst/>
                <a:latin typeface="Arial" pitchFamily="34" charset="0"/>
              </a:endParaRPr>
            </a:p>
          </p:txBody>
        </p:sp>
        <p:sp>
          <p:nvSpPr>
            <p:cNvPr id="1222" name="Rectangle 230"/>
            <p:cNvSpPr>
              <a:spLocks noChangeArrowheads="1"/>
            </p:cNvSpPr>
            <p:nvPr/>
          </p:nvSpPr>
          <p:spPr bwMode="auto">
            <a:xfrm>
              <a:off x="2032" y="1071"/>
              <a:ext cx="32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4282B"/>
                  </a:solidFill>
                  <a:effectLst/>
                  <a:latin typeface="ArialMT" charset="0"/>
                </a:rPr>
                <a:t>to IF</a:t>
              </a:r>
              <a:endParaRPr kumimoji="0" lang="en-US" sz="2000" b="0" i="0" u="none" strike="noStrike" cap="none" normalizeH="0" baseline="0" dirty="0" smtClean="0">
                <a:ln>
                  <a:noFill/>
                </a:ln>
                <a:solidFill>
                  <a:schemeClr val="tx1"/>
                </a:solidFill>
                <a:effectLst/>
                <a:latin typeface="Arial" pitchFamily="34" charset="0"/>
              </a:endParaRPr>
            </a:p>
          </p:txBody>
        </p:sp>
        <p:sp>
          <p:nvSpPr>
            <p:cNvPr id="1223" name="Rectangle 231"/>
            <p:cNvSpPr>
              <a:spLocks noChangeArrowheads="1"/>
            </p:cNvSpPr>
            <p:nvPr/>
          </p:nvSpPr>
          <p:spPr bwMode="auto">
            <a:xfrm>
              <a:off x="2063" y="2312"/>
              <a:ext cx="357"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24282B"/>
                  </a:solidFill>
                  <a:effectLst/>
                  <a:latin typeface="ArialMT" charset="0"/>
                </a:rPr>
                <a:t>M3</a:t>
              </a:r>
              <a:endParaRPr kumimoji="0" lang="en-US" sz="1800" b="0" i="0" u="none" strike="noStrike" cap="none" normalizeH="0" baseline="0" smtClean="0">
                <a:ln>
                  <a:noFill/>
                </a:ln>
                <a:solidFill>
                  <a:schemeClr val="tx1"/>
                </a:solidFill>
                <a:effectLst/>
                <a:latin typeface="Arial" pitchFamily="34" charset="0"/>
              </a:endParaRPr>
            </a:p>
          </p:txBody>
        </p:sp>
        <p:sp>
          <p:nvSpPr>
            <p:cNvPr id="1224" name="Rectangle 232"/>
            <p:cNvSpPr>
              <a:spLocks noChangeArrowheads="1"/>
            </p:cNvSpPr>
            <p:nvPr/>
          </p:nvSpPr>
          <p:spPr bwMode="auto">
            <a:xfrm>
              <a:off x="2242" y="2824"/>
              <a:ext cx="21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24282B"/>
                  </a:solidFill>
                  <a:effectLst/>
                  <a:latin typeface="ArialMT" charset="0"/>
                </a:rPr>
                <a:t>M4</a:t>
              </a:r>
              <a:endParaRPr kumimoji="0" lang="en-US" sz="1900" b="0" i="0" u="none" strike="noStrike" cap="none" normalizeH="0" baseline="0" dirty="0" smtClean="0">
                <a:ln>
                  <a:noFill/>
                </a:ln>
                <a:solidFill>
                  <a:schemeClr val="tx1"/>
                </a:solidFill>
                <a:effectLst/>
                <a:latin typeface="Arial" pitchFamily="34" charset="0"/>
              </a:endParaRPr>
            </a:p>
          </p:txBody>
        </p:sp>
        <p:sp>
          <p:nvSpPr>
            <p:cNvPr id="1225" name="Rectangle 233"/>
            <p:cNvSpPr>
              <a:spLocks noChangeArrowheads="1"/>
            </p:cNvSpPr>
            <p:nvPr/>
          </p:nvSpPr>
          <p:spPr bwMode="auto">
            <a:xfrm>
              <a:off x="3300" y="2993"/>
              <a:ext cx="35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24282B"/>
                  </a:solidFill>
                  <a:effectLst/>
                  <a:latin typeface="ArialMT" charset="0"/>
                </a:rPr>
                <a:t>M5</a:t>
              </a:r>
              <a:endParaRPr kumimoji="0" lang="en-US" sz="1800" b="0" i="0" u="none" strike="noStrike" cap="none" normalizeH="0" baseline="0" smtClean="0">
                <a:ln>
                  <a:noFill/>
                </a:ln>
                <a:solidFill>
                  <a:schemeClr val="tx1"/>
                </a:solidFill>
                <a:effectLst/>
                <a:latin typeface="Arial" pitchFamily="34" charset="0"/>
              </a:endParaRPr>
            </a:p>
          </p:txBody>
        </p:sp>
        <p:sp>
          <p:nvSpPr>
            <p:cNvPr id="1226" name="Freeform 234"/>
            <p:cNvSpPr>
              <a:spLocks/>
            </p:cNvSpPr>
            <p:nvPr/>
          </p:nvSpPr>
          <p:spPr bwMode="auto">
            <a:xfrm>
              <a:off x="1536" y="1217"/>
              <a:ext cx="101" cy="172"/>
            </a:xfrm>
            <a:custGeom>
              <a:avLst/>
              <a:gdLst>
                <a:gd name="T0" fmla="*/ 13 w 13"/>
                <a:gd name="T1" fmla="*/ 0 h 22"/>
                <a:gd name="T2" fmla="*/ 0 w 13"/>
                <a:gd name="T3" fmla="*/ 10 h 22"/>
                <a:gd name="T4" fmla="*/ 11 w 13"/>
                <a:gd name="T5" fmla="*/ 22 h 22"/>
                <a:gd name="T6" fmla="*/ 13 w 13"/>
                <a:gd name="T7" fmla="*/ 0 h 22"/>
              </a:gdLst>
              <a:ahLst/>
              <a:cxnLst>
                <a:cxn ang="0">
                  <a:pos x="T0" y="T1"/>
                </a:cxn>
                <a:cxn ang="0">
                  <a:pos x="T2" y="T3"/>
                </a:cxn>
                <a:cxn ang="0">
                  <a:pos x="T4" y="T5"/>
                </a:cxn>
                <a:cxn ang="0">
                  <a:pos x="T6" y="T7"/>
                </a:cxn>
              </a:cxnLst>
              <a:rect l="0" t="0" r="r" b="b"/>
              <a:pathLst>
                <a:path w="13" h="22">
                  <a:moveTo>
                    <a:pt x="13" y="0"/>
                  </a:moveTo>
                  <a:lnTo>
                    <a:pt x="0" y="10"/>
                  </a:lnTo>
                  <a:lnTo>
                    <a:pt x="11" y="22"/>
                  </a:lnTo>
                  <a:lnTo>
                    <a:pt x="13" y="0"/>
                  </a:ln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8" name="Rectangle 235"/>
            <p:cNvSpPr>
              <a:spLocks noChangeArrowheads="1"/>
            </p:cNvSpPr>
            <p:nvPr/>
          </p:nvSpPr>
          <p:spPr bwMode="auto">
            <a:xfrm>
              <a:off x="1629" y="2531"/>
              <a:ext cx="235" cy="172"/>
            </a:xfrm>
            <a:prstGeom prst="rect">
              <a:avLst/>
            </a:prstGeom>
            <a:solidFill>
              <a:srgbClr val="6DBF96"/>
            </a:solidFill>
            <a:ln w="16" cap="flat">
              <a:solidFill>
                <a:srgbClr val="007A4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9" name="Rectangle 236"/>
            <p:cNvSpPr>
              <a:spLocks noChangeArrowheads="1"/>
            </p:cNvSpPr>
            <p:nvPr/>
          </p:nvSpPr>
          <p:spPr bwMode="auto">
            <a:xfrm>
              <a:off x="1687" y="2553"/>
              <a:ext cx="14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1230" name="Rectangle 237"/>
            <p:cNvSpPr>
              <a:spLocks noChangeArrowheads="1"/>
            </p:cNvSpPr>
            <p:nvPr/>
          </p:nvSpPr>
          <p:spPr bwMode="auto">
            <a:xfrm>
              <a:off x="1637" y="3031"/>
              <a:ext cx="235" cy="172"/>
            </a:xfrm>
            <a:prstGeom prst="rect">
              <a:avLst/>
            </a:prstGeom>
            <a:solidFill>
              <a:srgbClr val="6DBF96"/>
            </a:solidFill>
            <a:ln w="16" cap="flat">
              <a:solidFill>
                <a:srgbClr val="007A4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1" name="Rectangle 238"/>
            <p:cNvSpPr>
              <a:spLocks noChangeArrowheads="1"/>
            </p:cNvSpPr>
            <p:nvPr/>
          </p:nvSpPr>
          <p:spPr bwMode="auto">
            <a:xfrm>
              <a:off x="1703" y="3039"/>
              <a:ext cx="14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B</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MA Stage </a:t>
            </a:r>
            <a:r>
              <a:rPr lang="fr-FR" dirty="0" err="1">
                <a:solidFill>
                  <a:schemeClr val="tx1"/>
                </a:solidFill>
              </a:rPr>
              <a:t>with</a:t>
            </a:r>
            <a:r>
              <a:rPr lang="fr-FR" dirty="0">
                <a:solidFill>
                  <a:schemeClr val="tx1"/>
                </a:solidFill>
              </a:rPr>
              <a:t> </a:t>
            </a:r>
            <a:r>
              <a:rPr lang="fr-FR" dirty="0" err="1">
                <a:solidFill>
                  <a:schemeClr val="tx1"/>
                </a:solidFill>
              </a:rPr>
              <a:t>Forwarding</a:t>
            </a:r>
            <a:endParaRPr lang="fr-FR" dirty="0">
              <a:solidFill>
                <a:schemeClr val="tx1"/>
              </a:solidFill>
            </a:endParaRPr>
          </a:p>
        </p:txBody>
      </p:sp>
      <p:grpSp>
        <p:nvGrpSpPr>
          <p:cNvPr id="6" name="Group 5"/>
          <p:cNvGrpSpPr>
            <a:grpSpLocks noChangeAspect="1"/>
          </p:cNvGrpSpPr>
          <p:nvPr/>
        </p:nvGrpSpPr>
        <p:grpSpPr bwMode="auto">
          <a:xfrm>
            <a:off x="1981200" y="1752600"/>
            <a:ext cx="6640513" cy="4505326"/>
            <a:chOff x="1248" y="1104"/>
            <a:chExt cx="4183" cy="2838"/>
          </a:xfrm>
        </p:grpSpPr>
        <p:sp>
          <p:nvSpPr>
            <p:cNvPr id="7" name="AutoShape 4"/>
            <p:cNvSpPr>
              <a:spLocks noChangeAspect="1" noChangeArrowheads="1" noTextEdit="1"/>
            </p:cNvSpPr>
            <p:nvPr/>
          </p:nvSpPr>
          <p:spPr bwMode="auto">
            <a:xfrm>
              <a:off x="1248" y="1104"/>
              <a:ext cx="4032" cy="2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3753" y="1574"/>
              <a:ext cx="284" cy="195"/>
            </a:xfrm>
            <a:custGeom>
              <a:avLst/>
              <a:gdLst>
                <a:gd name="T0" fmla="*/ 24 w 35"/>
                <a:gd name="T1" fmla="*/ 0 h 24"/>
                <a:gd name="T2" fmla="*/ 23 w 35"/>
                <a:gd name="T3" fmla="*/ 0 h 24"/>
                <a:gd name="T4" fmla="*/ 24 w 35"/>
                <a:gd name="T5" fmla="*/ 6 h 24"/>
                <a:gd name="T6" fmla="*/ 1 w 35"/>
                <a:gd name="T7" fmla="*/ 6 h 24"/>
                <a:gd name="T8" fmla="*/ 1 w 35"/>
                <a:gd name="T9" fmla="*/ 17 h 24"/>
                <a:gd name="T10" fmla="*/ 24 w 35"/>
                <a:gd name="T11" fmla="*/ 17 h 24"/>
                <a:gd name="T12" fmla="*/ 23 w 35"/>
                <a:gd name="T13" fmla="*/ 24 h 24"/>
                <a:gd name="T14" fmla="*/ 35 w 35"/>
                <a:gd name="T15" fmla="*/ 12 h 24"/>
                <a:gd name="T16" fmla="*/ 35 w 35"/>
                <a:gd name="T17" fmla="*/ 12 h 24"/>
                <a:gd name="T18" fmla="*/ 35 w 35"/>
                <a:gd name="T19" fmla="*/ 12 h 24"/>
                <a:gd name="T20" fmla="*/ 24 w 35"/>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4">
                  <a:moveTo>
                    <a:pt x="24" y="0"/>
                  </a:moveTo>
                  <a:cubicBezTo>
                    <a:pt x="23" y="0"/>
                    <a:pt x="23" y="0"/>
                    <a:pt x="23" y="0"/>
                  </a:cubicBezTo>
                  <a:cubicBezTo>
                    <a:pt x="22" y="0"/>
                    <a:pt x="24" y="6"/>
                    <a:pt x="24" y="6"/>
                  </a:cubicBezTo>
                  <a:cubicBezTo>
                    <a:pt x="24" y="6"/>
                    <a:pt x="2" y="6"/>
                    <a:pt x="1" y="6"/>
                  </a:cubicBezTo>
                  <a:cubicBezTo>
                    <a:pt x="0" y="7"/>
                    <a:pt x="0" y="17"/>
                    <a:pt x="1" y="17"/>
                  </a:cubicBezTo>
                  <a:cubicBezTo>
                    <a:pt x="2" y="18"/>
                    <a:pt x="24" y="17"/>
                    <a:pt x="24" y="17"/>
                  </a:cubicBezTo>
                  <a:cubicBezTo>
                    <a:pt x="24" y="17"/>
                    <a:pt x="22" y="23"/>
                    <a:pt x="23" y="24"/>
                  </a:cubicBezTo>
                  <a:cubicBezTo>
                    <a:pt x="25" y="24"/>
                    <a:pt x="35" y="18"/>
                    <a:pt x="35" y="12"/>
                  </a:cubicBezTo>
                  <a:lnTo>
                    <a:pt x="35" y="12"/>
                  </a:lnTo>
                  <a:cubicBezTo>
                    <a:pt x="35" y="12"/>
                    <a:pt x="35" y="12"/>
                    <a:pt x="35" y="12"/>
                  </a:cubicBezTo>
                  <a:cubicBezTo>
                    <a:pt x="35" y="6"/>
                    <a:pt x="25" y="0"/>
                    <a:pt x="24"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3753" y="1574"/>
              <a:ext cx="284" cy="195"/>
            </a:xfrm>
            <a:custGeom>
              <a:avLst/>
              <a:gdLst>
                <a:gd name="T0" fmla="*/ 24 w 35"/>
                <a:gd name="T1" fmla="*/ 0 h 24"/>
                <a:gd name="T2" fmla="*/ 23 w 35"/>
                <a:gd name="T3" fmla="*/ 0 h 24"/>
                <a:gd name="T4" fmla="*/ 24 w 35"/>
                <a:gd name="T5" fmla="*/ 6 h 24"/>
                <a:gd name="T6" fmla="*/ 1 w 35"/>
                <a:gd name="T7" fmla="*/ 6 h 24"/>
                <a:gd name="T8" fmla="*/ 1 w 35"/>
                <a:gd name="T9" fmla="*/ 17 h 24"/>
                <a:gd name="T10" fmla="*/ 24 w 35"/>
                <a:gd name="T11" fmla="*/ 17 h 24"/>
                <a:gd name="T12" fmla="*/ 23 w 35"/>
                <a:gd name="T13" fmla="*/ 24 h 24"/>
                <a:gd name="T14" fmla="*/ 35 w 35"/>
                <a:gd name="T15" fmla="*/ 12 h 24"/>
                <a:gd name="T16" fmla="*/ 35 w 35"/>
                <a:gd name="T17" fmla="*/ 12 h 24"/>
                <a:gd name="T18" fmla="*/ 35 w 35"/>
                <a:gd name="T19" fmla="*/ 12 h 24"/>
                <a:gd name="T20" fmla="*/ 24 w 35"/>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4">
                  <a:moveTo>
                    <a:pt x="24" y="0"/>
                  </a:moveTo>
                  <a:cubicBezTo>
                    <a:pt x="23" y="0"/>
                    <a:pt x="23" y="0"/>
                    <a:pt x="23" y="0"/>
                  </a:cubicBezTo>
                  <a:cubicBezTo>
                    <a:pt x="22" y="0"/>
                    <a:pt x="24" y="6"/>
                    <a:pt x="24" y="6"/>
                  </a:cubicBezTo>
                  <a:cubicBezTo>
                    <a:pt x="24" y="6"/>
                    <a:pt x="2" y="6"/>
                    <a:pt x="1" y="6"/>
                  </a:cubicBezTo>
                  <a:cubicBezTo>
                    <a:pt x="0" y="7"/>
                    <a:pt x="0" y="17"/>
                    <a:pt x="1" y="17"/>
                  </a:cubicBezTo>
                  <a:cubicBezTo>
                    <a:pt x="2" y="18"/>
                    <a:pt x="24" y="17"/>
                    <a:pt x="24" y="17"/>
                  </a:cubicBezTo>
                  <a:cubicBezTo>
                    <a:pt x="24" y="17"/>
                    <a:pt x="22" y="23"/>
                    <a:pt x="23" y="24"/>
                  </a:cubicBezTo>
                  <a:cubicBezTo>
                    <a:pt x="25" y="24"/>
                    <a:pt x="35" y="18"/>
                    <a:pt x="35" y="12"/>
                  </a:cubicBezTo>
                  <a:lnTo>
                    <a:pt x="35" y="12"/>
                  </a:lnTo>
                  <a:cubicBezTo>
                    <a:pt x="35" y="12"/>
                    <a:pt x="35" y="12"/>
                    <a:pt x="35" y="12"/>
                  </a:cubicBezTo>
                  <a:cubicBezTo>
                    <a:pt x="35" y="6"/>
                    <a:pt x="25" y="0"/>
                    <a:pt x="24" y="0"/>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1994" y="1412"/>
              <a:ext cx="292" cy="1970"/>
            </a:xfrm>
            <a:prstGeom prst="rect">
              <a:avLst/>
            </a:prstGeom>
            <a:solidFill>
              <a:srgbClr val="6DBF96"/>
            </a:solidFill>
            <a:ln w="1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1921" y="1193"/>
              <a:ext cx="486" cy="170"/>
            </a:xfrm>
            <a:custGeom>
              <a:avLst/>
              <a:gdLst>
                <a:gd name="T0" fmla="*/ 5 w 60"/>
                <a:gd name="T1" fmla="*/ 0 h 21"/>
                <a:gd name="T2" fmla="*/ 55 w 60"/>
                <a:gd name="T3" fmla="*/ 0 h 21"/>
                <a:gd name="T4" fmla="*/ 60 w 60"/>
                <a:gd name="T5" fmla="*/ 6 h 21"/>
                <a:gd name="T6" fmla="*/ 60 w 60"/>
                <a:gd name="T7" fmla="*/ 15 h 21"/>
                <a:gd name="T8" fmla="*/ 55 w 60"/>
                <a:gd name="T9" fmla="*/ 21 h 21"/>
                <a:gd name="T10" fmla="*/ 5 w 60"/>
                <a:gd name="T11" fmla="*/ 21 h 21"/>
                <a:gd name="T12" fmla="*/ 0 w 60"/>
                <a:gd name="T13" fmla="*/ 15 h 21"/>
                <a:gd name="T14" fmla="*/ 0 w 60"/>
                <a:gd name="T15" fmla="*/ 6 h 21"/>
                <a:gd name="T16" fmla="*/ 5 w 60"/>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21">
                  <a:moveTo>
                    <a:pt x="5" y="0"/>
                  </a:moveTo>
                  <a:lnTo>
                    <a:pt x="55" y="0"/>
                  </a:lnTo>
                  <a:cubicBezTo>
                    <a:pt x="58" y="0"/>
                    <a:pt x="60" y="3"/>
                    <a:pt x="60" y="6"/>
                  </a:cubicBezTo>
                  <a:lnTo>
                    <a:pt x="60" y="15"/>
                  </a:lnTo>
                  <a:cubicBezTo>
                    <a:pt x="60" y="18"/>
                    <a:pt x="58" y="21"/>
                    <a:pt x="55" y="21"/>
                  </a:cubicBezTo>
                  <a:lnTo>
                    <a:pt x="5" y="21"/>
                  </a:lnTo>
                  <a:cubicBezTo>
                    <a:pt x="2" y="21"/>
                    <a:pt x="0" y="18"/>
                    <a:pt x="0" y="15"/>
                  </a:cubicBezTo>
                  <a:lnTo>
                    <a:pt x="0" y="6"/>
                  </a:lnTo>
                  <a:cubicBezTo>
                    <a:pt x="0" y="3"/>
                    <a:pt x="2" y="0"/>
                    <a:pt x="5" y="0"/>
                  </a:cubicBezTo>
                  <a:close/>
                </a:path>
              </a:pathLst>
            </a:custGeom>
            <a:solidFill>
              <a:srgbClr val="86C3D2"/>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1950" y="1202"/>
              <a:ext cx="3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EX-MA</a:t>
              </a:r>
              <a:endParaRPr kumimoji="0" lang="en-US" sz="1400" b="0" i="0" u="none" strike="noStrike" cap="none" normalizeH="0" baseline="0" dirty="0" smtClean="0">
                <a:ln>
                  <a:noFill/>
                </a:ln>
                <a:solidFill>
                  <a:schemeClr val="tx1"/>
                </a:solidFill>
                <a:effectLst/>
                <a:latin typeface="Arial" pitchFamily="34" charset="0"/>
              </a:endParaRPr>
            </a:p>
          </p:txBody>
        </p:sp>
        <p:sp>
          <p:nvSpPr>
            <p:cNvPr id="13" name="Rectangle 11"/>
            <p:cNvSpPr>
              <a:spLocks noChangeArrowheads="1"/>
            </p:cNvSpPr>
            <p:nvPr/>
          </p:nvSpPr>
          <p:spPr bwMode="auto">
            <a:xfrm>
              <a:off x="3032" y="1444"/>
              <a:ext cx="729" cy="527"/>
            </a:xfrm>
            <a:prstGeom prst="rect">
              <a:avLst/>
            </a:prstGeom>
            <a:solidFill>
              <a:srgbClr val="F0D8C2"/>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3007" y="2223"/>
              <a:ext cx="811" cy="486"/>
            </a:xfrm>
            <a:prstGeom prst="rect">
              <a:avLst/>
            </a:prstGeom>
            <a:solidFill>
              <a:srgbClr val="D9BDC9"/>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3046" y="1543"/>
              <a:ext cx="78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4"/>
            <p:cNvSpPr>
              <a:spLocks noChangeArrowheads="1"/>
            </p:cNvSpPr>
            <p:nvPr/>
          </p:nvSpPr>
          <p:spPr bwMode="auto">
            <a:xfrm>
              <a:off x="3224" y="1723"/>
              <a:ext cx="41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5"/>
            <p:cNvSpPr>
              <a:spLocks noChangeArrowheads="1"/>
            </p:cNvSpPr>
            <p:nvPr/>
          </p:nvSpPr>
          <p:spPr bwMode="auto">
            <a:xfrm>
              <a:off x="3242" y="2296"/>
              <a:ext cx="41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6"/>
            <p:cNvSpPr>
              <a:spLocks noChangeArrowheads="1"/>
            </p:cNvSpPr>
            <p:nvPr/>
          </p:nvSpPr>
          <p:spPr bwMode="auto">
            <a:xfrm>
              <a:off x="3120" y="2462"/>
              <a:ext cx="63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19" name="Freeform 17"/>
            <p:cNvSpPr>
              <a:spLocks/>
            </p:cNvSpPr>
            <p:nvPr/>
          </p:nvSpPr>
          <p:spPr bwMode="auto">
            <a:xfrm>
              <a:off x="3161" y="1971"/>
              <a:ext cx="219" cy="252"/>
            </a:xfrm>
            <a:custGeom>
              <a:avLst/>
              <a:gdLst>
                <a:gd name="T0" fmla="*/ 0 w 27"/>
                <a:gd name="T1" fmla="*/ 10 h 31"/>
                <a:gd name="T2" fmla="*/ 0 w 27"/>
                <a:gd name="T3" fmla="*/ 10 h 31"/>
                <a:gd name="T4" fmla="*/ 7 w 27"/>
                <a:gd name="T5" fmla="*/ 10 h 31"/>
                <a:gd name="T6" fmla="*/ 7 w 27"/>
                <a:gd name="T7" fmla="*/ 30 h 31"/>
                <a:gd name="T8" fmla="*/ 19 w 27"/>
                <a:gd name="T9" fmla="*/ 30 h 31"/>
                <a:gd name="T10" fmla="*/ 19 w 27"/>
                <a:gd name="T11" fmla="*/ 10 h 31"/>
                <a:gd name="T12" fmla="*/ 26 w 27"/>
                <a:gd name="T13" fmla="*/ 10 h 31"/>
                <a:gd name="T14" fmla="*/ 13 w 27"/>
                <a:gd name="T15" fmla="*/ 0 h 31"/>
                <a:gd name="T16" fmla="*/ 13 w 27"/>
                <a:gd name="T17" fmla="*/ 0 h 31"/>
                <a:gd name="T18" fmla="*/ 13 w 27"/>
                <a:gd name="T19" fmla="*/ 0 h 31"/>
                <a:gd name="T20" fmla="*/ 0 w 27"/>
                <a:gd name="T21"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1">
                  <a:moveTo>
                    <a:pt x="0" y="10"/>
                  </a:moveTo>
                  <a:cubicBezTo>
                    <a:pt x="0" y="10"/>
                    <a:pt x="0" y="10"/>
                    <a:pt x="0" y="10"/>
                  </a:cubicBezTo>
                  <a:cubicBezTo>
                    <a:pt x="1" y="12"/>
                    <a:pt x="7" y="10"/>
                    <a:pt x="7" y="10"/>
                  </a:cubicBezTo>
                  <a:cubicBezTo>
                    <a:pt x="7" y="10"/>
                    <a:pt x="7" y="29"/>
                    <a:pt x="7" y="30"/>
                  </a:cubicBezTo>
                  <a:cubicBezTo>
                    <a:pt x="8" y="31"/>
                    <a:pt x="19" y="31"/>
                    <a:pt x="19" y="30"/>
                  </a:cubicBezTo>
                  <a:cubicBezTo>
                    <a:pt x="19" y="29"/>
                    <a:pt x="19" y="10"/>
                    <a:pt x="19" y="10"/>
                  </a:cubicBezTo>
                  <a:cubicBezTo>
                    <a:pt x="19" y="10"/>
                    <a:pt x="25" y="12"/>
                    <a:pt x="26" y="10"/>
                  </a:cubicBezTo>
                  <a:cubicBezTo>
                    <a:pt x="27" y="9"/>
                    <a:pt x="19" y="0"/>
                    <a:pt x="13" y="0"/>
                  </a:cubicBezTo>
                  <a:lnTo>
                    <a:pt x="13" y="0"/>
                  </a:lnTo>
                  <a:cubicBezTo>
                    <a:pt x="13" y="0"/>
                    <a:pt x="13" y="0"/>
                    <a:pt x="13" y="0"/>
                  </a:cubicBezTo>
                  <a:cubicBezTo>
                    <a:pt x="7" y="0"/>
                    <a:pt x="0" y="9"/>
                    <a:pt x="0" y="10"/>
                  </a:cubicBezTo>
                  <a:close/>
                </a:path>
              </a:pathLst>
            </a:custGeom>
            <a:solidFill>
              <a:srgbClr val="3B2478"/>
            </a:solidFill>
            <a:ln w="8" cap="flat">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8"/>
            <p:cNvSpPr>
              <a:spLocks noChangeArrowheads="1"/>
            </p:cNvSpPr>
            <p:nvPr/>
          </p:nvSpPr>
          <p:spPr bwMode="auto">
            <a:xfrm>
              <a:off x="4045" y="1339"/>
              <a:ext cx="195" cy="2051"/>
            </a:xfrm>
            <a:prstGeom prst="rect">
              <a:avLst/>
            </a:prstGeom>
            <a:solidFill>
              <a:srgbClr val="6DBF96"/>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3899" y="1120"/>
              <a:ext cx="511" cy="170"/>
            </a:xfrm>
            <a:custGeom>
              <a:avLst/>
              <a:gdLst>
                <a:gd name="T0" fmla="*/ 5 w 63"/>
                <a:gd name="T1" fmla="*/ 0 h 21"/>
                <a:gd name="T2" fmla="*/ 57 w 63"/>
                <a:gd name="T3" fmla="*/ 0 h 21"/>
                <a:gd name="T4" fmla="*/ 63 w 63"/>
                <a:gd name="T5" fmla="*/ 5 h 21"/>
                <a:gd name="T6" fmla="*/ 63 w 63"/>
                <a:gd name="T7" fmla="*/ 15 h 21"/>
                <a:gd name="T8" fmla="*/ 57 w 63"/>
                <a:gd name="T9" fmla="*/ 21 h 21"/>
                <a:gd name="T10" fmla="*/ 5 w 63"/>
                <a:gd name="T11" fmla="*/ 21 h 21"/>
                <a:gd name="T12" fmla="*/ 0 w 63"/>
                <a:gd name="T13" fmla="*/ 15 h 21"/>
                <a:gd name="T14" fmla="*/ 0 w 63"/>
                <a:gd name="T15" fmla="*/ 5 h 21"/>
                <a:gd name="T16" fmla="*/ 5 w 63"/>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21">
                  <a:moveTo>
                    <a:pt x="5" y="0"/>
                  </a:moveTo>
                  <a:lnTo>
                    <a:pt x="57" y="0"/>
                  </a:lnTo>
                  <a:cubicBezTo>
                    <a:pt x="60" y="0"/>
                    <a:pt x="63" y="2"/>
                    <a:pt x="63" y="5"/>
                  </a:cubicBezTo>
                  <a:lnTo>
                    <a:pt x="63" y="15"/>
                  </a:lnTo>
                  <a:cubicBezTo>
                    <a:pt x="63" y="18"/>
                    <a:pt x="60" y="21"/>
                    <a:pt x="57" y="21"/>
                  </a:cubicBezTo>
                  <a:lnTo>
                    <a:pt x="5" y="21"/>
                  </a:lnTo>
                  <a:cubicBezTo>
                    <a:pt x="2" y="21"/>
                    <a:pt x="0" y="18"/>
                    <a:pt x="0" y="15"/>
                  </a:cubicBezTo>
                  <a:lnTo>
                    <a:pt x="0" y="5"/>
                  </a:lnTo>
                  <a:cubicBezTo>
                    <a:pt x="0" y="2"/>
                    <a:pt x="2" y="0"/>
                    <a:pt x="5" y="0"/>
                  </a:cubicBezTo>
                  <a:close/>
                </a:path>
              </a:pathLst>
            </a:custGeom>
            <a:solidFill>
              <a:srgbClr val="86C3D2"/>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3957" y="1127"/>
              <a:ext cx="39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4282B"/>
                  </a:solidFill>
                  <a:effectLst/>
                  <a:latin typeface="ArialMT" charset="0"/>
                </a:rPr>
                <a:t>MA-RW</a:t>
              </a:r>
              <a:endParaRPr kumimoji="0" lang="en-US" sz="1400" b="0" i="0" u="none" strike="noStrike" cap="none" normalizeH="0" baseline="0" dirty="0" smtClean="0">
                <a:ln>
                  <a:noFill/>
                </a:ln>
                <a:solidFill>
                  <a:schemeClr val="tx1"/>
                </a:solidFill>
                <a:effectLst/>
                <a:latin typeface="Arial" pitchFamily="34" charset="0"/>
              </a:endParaRPr>
            </a:p>
          </p:txBody>
        </p:sp>
        <p:sp>
          <p:nvSpPr>
            <p:cNvPr id="23" name="Rectangle 21"/>
            <p:cNvSpPr>
              <a:spLocks noChangeArrowheads="1"/>
            </p:cNvSpPr>
            <p:nvPr/>
          </p:nvSpPr>
          <p:spPr bwMode="auto">
            <a:xfrm>
              <a:off x="1467" y="3593"/>
              <a:ext cx="3073" cy="73"/>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a:off x="2683" y="1874"/>
              <a:ext cx="341" cy="0"/>
            </a:xfrm>
            <a:prstGeom prst="line">
              <a:avLst/>
            </a:prstGeom>
            <a:noFill/>
            <a:ln w="1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2942" y="1842"/>
              <a:ext cx="98" cy="56"/>
            </a:xfrm>
            <a:custGeom>
              <a:avLst/>
              <a:gdLst>
                <a:gd name="T0" fmla="*/ 3 w 12"/>
                <a:gd name="T1" fmla="*/ 4 h 7"/>
                <a:gd name="T2" fmla="*/ 0 w 12"/>
                <a:gd name="T3" fmla="*/ 7 h 7"/>
                <a:gd name="T4" fmla="*/ 12 w 12"/>
                <a:gd name="T5" fmla="*/ 4 h 7"/>
                <a:gd name="T6" fmla="*/ 0 w 12"/>
                <a:gd name="T7" fmla="*/ 0 h 7"/>
                <a:gd name="T8" fmla="*/ 3 w 12"/>
                <a:gd name="T9" fmla="*/ 4 h 7"/>
              </a:gdLst>
              <a:ahLst/>
              <a:cxnLst>
                <a:cxn ang="0">
                  <a:pos x="T0" y="T1"/>
                </a:cxn>
                <a:cxn ang="0">
                  <a:pos x="T2" y="T3"/>
                </a:cxn>
                <a:cxn ang="0">
                  <a:pos x="T4" y="T5"/>
                </a:cxn>
                <a:cxn ang="0">
                  <a:pos x="T6" y="T7"/>
                </a:cxn>
                <a:cxn ang="0">
                  <a:pos x="T8" y="T9"/>
                </a:cxn>
              </a:cxnLst>
              <a:rect l="0" t="0" r="r" b="b"/>
              <a:pathLst>
                <a:path w="12" h="7">
                  <a:moveTo>
                    <a:pt x="3" y="4"/>
                  </a:moveTo>
                  <a:lnTo>
                    <a:pt x="0" y="7"/>
                  </a:lnTo>
                  <a:lnTo>
                    <a:pt x="12" y="4"/>
                  </a:lnTo>
                  <a:lnTo>
                    <a:pt x="0" y="0"/>
                  </a:lnTo>
                  <a:lnTo>
                    <a:pt x="3" y="4"/>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2594" y="1663"/>
              <a:ext cx="154" cy="414"/>
            </a:xfrm>
            <a:custGeom>
              <a:avLst/>
              <a:gdLst>
                <a:gd name="T0" fmla="*/ 0 w 19"/>
                <a:gd name="T1" fmla="*/ 0 h 51"/>
                <a:gd name="T2" fmla="*/ 0 w 19"/>
                <a:gd name="T3" fmla="*/ 51 h 51"/>
                <a:gd name="T4" fmla="*/ 19 w 19"/>
                <a:gd name="T5" fmla="*/ 41 h 51"/>
                <a:gd name="T6" fmla="*/ 19 w 19"/>
                <a:gd name="T7" fmla="*/ 9 h 51"/>
                <a:gd name="T8" fmla="*/ 0 w 19"/>
                <a:gd name="T9" fmla="*/ 0 h 51"/>
              </a:gdLst>
              <a:ahLst/>
              <a:cxnLst>
                <a:cxn ang="0">
                  <a:pos x="T0" y="T1"/>
                </a:cxn>
                <a:cxn ang="0">
                  <a:pos x="T2" y="T3"/>
                </a:cxn>
                <a:cxn ang="0">
                  <a:pos x="T4" y="T5"/>
                </a:cxn>
                <a:cxn ang="0">
                  <a:pos x="T6" y="T7"/>
                </a:cxn>
                <a:cxn ang="0">
                  <a:pos x="T8" y="T9"/>
                </a:cxn>
              </a:cxnLst>
              <a:rect l="0" t="0" r="r" b="b"/>
              <a:pathLst>
                <a:path w="19" h="51">
                  <a:moveTo>
                    <a:pt x="0" y="0"/>
                  </a:moveTo>
                  <a:lnTo>
                    <a:pt x="0" y="51"/>
                  </a:lnTo>
                  <a:lnTo>
                    <a:pt x="19" y="41"/>
                  </a:lnTo>
                  <a:lnTo>
                    <a:pt x="19" y="9"/>
                  </a:lnTo>
                  <a:lnTo>
                    <a:pt x="0" y="0"/>
                  </a:lnTo>
                  <a:close/>
                </a:path>
              </a:pathLst>
            </a:custGeom>
            <a:solidFill>
              <a:srgbClr val="203D88"/>
            </a:solidFill>
            <a:ln w="1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Line 25"/>
            <p:cNvSpPr>
              <a:spLocks noChangeShapeType="1"/>
            </p:cNvSpPr>
            <p:nvPr/>
          </p:nvSpPr>
          <p:spPr bwMode="auto">
            <a:xfrm>
              <a:off x="2278" y="1761"/>
              <a:ext cx="300"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2505" y="1728"/>
              <a:ext cx="89" cy="57"/>
            </a:xfrm>
            <a:custGeom>
              <a:avLst/>
              <a:gdLst>
                <a:gd name="T0" fmla="*/ 3 w 11"/>
                <a:gd name="T1" fmla="*/ 4 h 7"/>
                <a:gd name="T2" fmla="*/ 0 w 11"/>
                <a:gd name="T3" fmla="*/ 7 h 7"/>
                <a:gd name="T4" fmla="*/ 11 w 11"/>
                <a:gd name="T5" fmla="*/ 4 h 7"/>
                <a:gd name="T6" fmla="*/ 0 w 11"/>
                <a:gd name="T7" fmla="*/ 0 h 7"/>
                <a:gd name="T8" fmla="*/ 3 w 11"/>
                <a:gd name="T9" fmla="*/ 4 h 7"/>
              </a:gdLst>
              <a:ahLst/>
              <a:cxnLst>
                <a:cxn ang="0">
                  <a:pos x="T0" y="T1"/>
                </a:cxn>
                <a:cxn ang="0">
                  <a:pos x="T2" y="T3"/>
                </a:cxn>
                <a:cxn ang="0">
                  <a:pos x="T4" y="T5"/>
                </a:cxn>
                <a:cxn ang="0">
                  <a:pos x="T6" y="T7"/>
                </a:cxn>
                <a:cxn ang="0">
                  <a:pos x="T8" y="T9"/>
                </a:cxn>
              </a:cxnLst>
              <a:rect l="0" t="0" r="r" b="b"/>
              <a:pathLst>
                <a:path w="11" h="7">
                  <a:moveTo>
                    <a:pt x="3" y="4"/>
                  </a:moveTo>
                  <a:lnTo>
                    <a:pt x="0" y="7"/>
                  </a:lnTo>
                  <a:lnTo>
                    <a:pt x="11" y="4"/>
                  </a:lnTo>
                  <a:lnTo>
                    <a:pt x="0" y="0"/>
                  </a:lnTo>
                  <a:lnTo>
                    <a:pt x="3" y="4"/>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2399" y="1971"/>
              <a:ext cx="171" cy="1638"/>
            </a:xfrm>
            <a:custGeom>
              <a:avLst/>
              <a:gdLst>
                <a:gd name="T0" fmla="*/ 1 w 21"/>
                <a:gd name="T1" fmla="*/ 202 h 202"/>
                <a:gd name="T2" fmla="*/ 0 w 21"/>
                <a:gd name="T3" fmla="*/ 0 h 202"/>
                <a:gd name="T4" fmla="*/ 21 w 21"/>
                <a:gd name="T5" fmla="*/ 1 h 202"/>
              </a:gdLst>
              <a:ahLst/>
              <a:cxnLst>
                <a:cxn ang="0">
                  <a:pos x="T0" y="T1"/>
                </a:cxn>
                <a:cxn ang="0">
                  <a:pos x="T2" y="T3"/>
                </a:cxn>
                <a:cxn ang="0">
                  <a:pos x="T4" y="T5"/>
                </a:cxn>
              </a:cxnLst>
              <a:rect l="0" t="0" r="r" b="b"/>
              <a:pathLst>
                <a:path w="21" h="202">
                  <a:moveTo>
                    <a:pt x="1" y="202"/>
                  </a:moveTo>
                  <a:lnTo>
                    <a:pt x="0" y="0"/>
                  </a:lnTo>
                  <a:lnTo>
                    <a:pt x="21" y="1"/>
                  </a:lnTo>
                </a:path>
              </a:pathLst>
            </a:custGeom>
            <a:noFill/>
            <a:ln w="16" cap="flat">
              <a:solidFill>
                <a:srgbClr val="E743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2488" y="1947"/>
              <a:ext cx="98" cy="57"/>
            </a:xfrm>
            <a:custGeom>
              <a:avLst/>
              <a:gdLst>
                <a:gd name="T0" fmla="*/ 3 w 12"/>
                <a:gd name="T1" fmla="*/ 4 h 7"/>
                <a:gd name="T2" fmla="*/ 0 w 12"/>
                <a:gd name="T3" fmla="*/ 7 h 7"/>
                <a:gd name="T4" fmla="*/ 12 w 12"/>
                <a:gd name="T5" fmla="*/ 4 h 7"/>
                <a:gd name="T6" fmla="*/ 0 w 12"/>
                <a:gd name="T7" fmla="*/ 0 h 7"/>
                <a:gd name="T8" fmla="*/ 3 w 12"/>
                <a:gd name="T9" fmla="*/ 4 h 7"/>
              </a:gdLst>
              <a:ahLst/>
              <a:cxnLst>
                <a:cxn ang="0">
                  <a:pos x="T0" y="T1"/>
                </a:cxn>
                <a:cxn ang="0">
                  <a:pos x="T2" y="T3"/>
                </a:cxn>
                <a:cxn ang="0">
                  <a:pos x="T4" y="T5"/>
                </a:cxn>
                <a:cxn ang="0">
                  <a:pos x="T6" y="T7"/>
                </a:cxn>
                <a:cxn ang="0">
                  <a:pos x="T8" y="T9"/>
                </a:cxn>
              </a:cxnLst>
              <a:rect l="0" t="0" r="r" b="b"/>
              <a:pathLst>
                <a:path w="12" h="7">
                  <a:moveTo>
                    <a:pt x="3" y="4"/>
                  </a:moveTo>
                  <a:lnTo>
                    <a:pt x="0" y="7"/>
                  </a:lnTo>
                  <a:lnTo>
                    <a:pt x="12" y="4"/>
                  </a:lnTo>
                  <a:lnTo>
                    <a:pt x="0" y="0"/>
                  </a:lnTo>
                  <a:lnTo>
                    <a:pt x="3" y="4"/>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Line 29"/>
            <p:cNvSpPr>
              <a:spLocks noChangeShapeType="1"/>
            </p:cNvSpPr>
            <p:nvPr/>
          </p:nvSpPr>
          <p:spPr bwMode="auto">
            <a:xfrm>
              <a:off x="2270" y="1582"/>
              <a:ext cx="762"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8" name="Freeform 30"/>
            <p:cNvSpPr>
              <a:spLocks/>
            </p:cNvSpPr>
            <p:nvPr/>
          </p:nvSpPr>
          <p:spPr bwMode="auto">
            <a:xfrm>
              <a:off x="2951" y="1550"/>
              <a:ext cx="89" cy="57"/>
            </a:xfrm>
            <a:custGeom>
              <a:avLst/>
              <a:gdLst>
                <a:gd name="T0" fmla="*/ 3 w 11"/>
                <a:gd name="T1" fmla="*/ 4 h 7"/>
                <a:gd name="T2" fmla="*/ 0 w 11"/>
                <a:gd name="T3" fmla="*/ 7 h 7"/>
                <a:gd name="T4" fmla="*/ 11 w 11"/>
                <a:gd name="T5" fmla="*/ 4 h 7"/>
                <a:gd name="T6" fmla="*/ 0 w 11"/>
                <a:gd name="T7" fmla="*/ 0 h 7"/>
                <a:gd name="T8" fmla="*/ 3 w 11"/>
                <a:gd name="T9" fmla="*/ 4 h 7"/>
              </a:gdLst>
              <a:ahLst/>
              <a:cxnLst>
                <a:cxn ang="0">
                  <a:pos x="T0" y="T1"/>
                </a:cxn>
                <a:cxn ang="0">
                  <a:pos x="T2" y="T3"/>
                </a:cxn>
                <a:cxn ang="0">
                  <a:pos x="T4" y="T5"/>
                </a:cxn>
                <a:cxn ang="0">
                  <a:pos x="T6" y="T7"/>
                </a:cxn>
                <a:cxn ang="0">
                  <a:pos x="T8" y="T9"/>
                </a:cxn>
              </a:cxnLst>
              <a:rect l="0" t="0" r="r" b="b"/>
              <a:pathLst>
                <a:path w="11" h="7">
                  <a:moveTo>
                    <a:pt x="3" y="4"/>
                  </a:moveTo>
                  <a:lnTo>
                    <a:pt x="0" y="7"/>
                  </a:lnTo>
                  <a:lnTo>
                    <a:pt x="11" y="4"/>
                  </a:lnTo>
                  <a:lnTo>
                    <a:pt x="0" y="0"/>
                  </a:lnTo>
                  <a:lnTo>
                    <a:pt x="3" y="4"/>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49" name="Freeform 31"/>
            <p:cNvSpPr>
              <a:spLocks/>
            </p:cNvSpPr>
            <p:nvPr/>
          </p:nvSpPr>
          <p:spPr bwMode="auto">
            <a:xfrm>
              <a:off x="1459" y="1582"/>
              <a:ext cx="875" cy="1897"/>
            </a:xfrm>
            <a:custGeom>
              <a:avLst/>
              <a:gdLst>
                <a:gd name="T0" fmla="*/ 108 w 108"/>
                <a:gd name="T1" fmla="*/ 0 h 234"/>
                <a:gd name="T2" fmla="*/ 108 w 108"/>
                <a:gd name="T3" fmla="*/ 233 h 234"/>
                <a:gd name="T4" fmla="*/ 0 w 108"/>
                <a:gd name="T5" fmla="*/ 234 h 234"/>
              </a:gdLst>
              <a:ahLst/>
              <a:cxnLst>
                <a:cxn ang="0">
                  <a:pos x="T0" y="T1"/>
                </a:cxn>
                <a:cxn ang="0">
                  <a:pos x="T2" y="T3"/>
                </a:cxn>
                <a:cxn ang="0">
                  <a:pos x="T4" y="T5"/>
                </a:cxn>
              </a:cxnLst>
              <a:rect l="0" t="0" r="r" b="b"/>
              <a:pathLst>
                <a:path w="108" h="234">
                  <a:moveTo>
                    <a:pt x="108" y="0"/>
                  </a:moveTo>
                  <a:lnTo>
                    <a:pt x="108" y="233"/>
                  </a:lnTo>
                  <a:lnTo>
                    <a:pt x="0" y="234"/>
                  </a:lnTo>
                </a:path>
              </a:pathLst>
            </a:custGeom>
            <a:noFill/>
            <a:ln w="12700" cap="flat">
              <a:solidFill>
                <a:srgbClr val="007A4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32"/>
            <p:cNvSpPr>
              <a:spLocks noChangeArrowheads="1"/>
            </p:cNvSpPr>
            <p:nvPr/>
          </p:nvSpPr>
          <p:spPr bwMode="auto">
            <a:xfrm>
              <a:off x="4586" y="3488"/>
              <a:ext cx="8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24282B"/>
                  </a:solidFill>
                  <a:effectLst/>
                  <a:latin typeface="ArialMT" charset="0"/>
                </a:rPr>
                <a:t>from RW</a:t>
              </a:r>
              <a:endParaRPr kumimoji="0" lang="en-US" sz="1800" b="0" i="0" u="none" strike="noStrike" cap="none" normalizeH="0" baseline="0" smtClean="0">
                <a:ln>
                  <a:noFill/>
                </a:ln>
                <a:solidFill>
                  <a:schemeClr val="tx1"/>
                </a:solidFill>
                <a:effectLst/>
                <a:latin typeface="Arial" pitchFamily="34" charset="0"/>
              </a:endParaRPr>
            </a:p>
          </p:txBody>
        </p:sp>
        <p:sp>
          <p:nvSpPr>
            <p:cNvPr id="2052" name="Rectangle 33"/>
            <p:cNvSpPr>
              <a:spLocks noChangeArrowheads="1"/>
            </p:cNvSpPr>
            <p:nvPr/>
          </p:nvSpPr>
          <p:spPr bwMode="auto">
            <a:xfrm>
              <a:off x="1424" y="3211"/>
              <a:ext cx="64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24282B"/>
                  </a:solidFill>
                  <a:effectLst/>
                  <a:latin typeface="ArialMT" charset="0"/>
                </a:rPr>
                <a:t>to EX</a:t>
              </a:r>
              <a:endParaRPr kumimoji="0" lang="en-US" sz="1800" b="0" i="0" u="none" strike="noStrike" cap="none" normalizeH="0" baseline="0" smtClean="0">
                <a:ln>
                  <a:noFill/>
                </a:ln>
                <a:solidFill>
                  <a:schemeClr val="tx1"/>
                </a:solidFill>
                <a:effectLst/>
                <a:latin typeface="Arial" pitchFamily="34" charset="0"/>
              </a:endParaRPr>
            </a:p>
          </p:txBody>
        </p:sp>
        <p:sp>
          <p:nvSpPr>
            <p:cNvPr id="2053" name="Rectangle 34"/>
            <p:cNvSpPr>
              <a:spLocks noChangeArrowheads="1"/>
            </p:cNvSpPr>
            <p:nvPr/>
          </p:nvSpPr>
          <p:spPr bwMode="auto">
            <a:xfrm>
              <a:off x="1518" y="3691"/>
              <a:ext cx="140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24282B"/>
                  </a:solidFill>
                  <a:effectLst/>
                  <a:latin typeface="ArialMT" charset="0"/>
                </a:rPr>
                <a:t>to EX and OF</a:t>
              </a:r>
              <a:endParaRPr kumimoji="0" lang="en-US" sz="1800" b="0" i="0" u="none" strike="noStrike" cap="none" normalizeH="0" baseline="0" smtClean="0">
                <a:ln>
                  <a:noFill/>
                </a:ln>
                <a:solidFill>
                  <a:schemeClr val="tx1"/>
                </a:solidFill>
                <a:effectLst/>
                <a:latin typeface="Arial" pitchFamily="34" charset="0"/>
              </a:endParaRPr>
            </a:p>
          </p:txBody>
        </p:sp>
        <p:sp>
          <p:nvSpPr>
            <p:cNvPr id="2054" name="Freeform 35"/>
            <p:cNvSpPr>
              <a:spLocks/>
            </p:cNvSpPr>
            <p:nvPr/>
          </p:nvSpPr>
          <p:spPr bwMode="auto">
            <a:xfrm>
              <a:off x="1402" y="3552"/>
              <a:ext cx="97" cy="170"/>
            </a:xfrm>
            <a:custGeom>
              <a:avLst/>
              <a:gdLst>
                <a:gd name="T0" fmla="*/ 12 w 12"/>
                <a:gd name="T1" fmla="*/ 0 h 21"/>
                <a:gd name="T2" fmla="*/ 11 w 12"/>
                <a:gd name="T3" fmla="*/ 21 h 21"/>
                <a:gd name="T4" fmla="*/ 0 w 12"/>
                <a:gd name="T5" fmla="*/ 8 h 21"/>
                <a:gd name="T6" fmla="*/ 12 w 12"/>
                <a:gd name="T7" fmla="*/ 0 h 21"/>
              </a:gdLst>
              <a:ahLst/>
              <a:cxnLst>
                <a:cxn ang="0">
                  <a:pos x="T0" y="T1"/>
                </a:cxn>
                <a:cxn ang="0">
                  <a:pos x="T2" y="T3"/>
                </a:cxn>
                <a:cxn ang="0">
                  <a:pos x="T4" y="T5"/>
                </a:cxn>
                <a:cxn ang="0">
                  <a:pos x="T6" y="T7"/>
                </a:cxn>
              </a:cxnLst>
              <a:rect l="0" t="0" r="r" b="b"/>
              <a:pathLst>
                <a:path w="12" h="21">
                  <a:moveTo>
                    <a:pt x="12" y="0"/>
                  </a:moveTo>
                  <a:lnTo>
                    <a:pt x="11" y="21"/>
                  </a:lnTo>
                  <a:lnTo>
                    <a:pt x="0" y="8"/>
                  </a:lnTo>
                  <a:lnTo>
                    <a:pt x="12" y="0"/>
                  </a:ln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Freeform 36"/>
            <p:cNvSpPr>
              <a:spLocks/>
            </p:cNvSpPr>
            <p:nvPr/>
          </p:nvSpPr>
          <p:spPr bwMode="auto">
            <a:xfrm>
              <a:off x="1394" y="3390"/>
              <a:ext cx="97" cy="178"/>
            </a:xfrm>
            <a:custGeom>
              <a:avLst/>
              <a:gdLst>
                <a:gd name="T0" fmla="*/ 12 w 12"/>
                <a:gd name="T1" fmla="*/ 0 h 22"/>
                <a:gd name="T2" fmla="*/ 11 w 12"/>
                <a:gd name="T3" fmla="*/ 22 h 22"/>
                <a:gd name="T4" fmla="*/ 0 w 12"/>
                <a:gd name="T5" fmla="*/ 8 h 22"/>
                <a:gd name="T6" fmla="*/ 12 w 12"/>
                <a:gd name="T7" fmla="*/ 0 h 22"/>
              </a:gdLst>
              <a:ahLst/>
              <a:cxnLst>
                <a:cxn ang="0">
                  <a:pos x="T0" y="T1"/>
                </a:cxn>
                <a:cxn ang="0">
                  <a:pos x="T2" y="T3"/>
                </a:cxn>
                <a:cxn ang="0">
                  <a:pos x="T4" y="T5"/>
                </a:cxn>
                <a:cxn ang="0">
                  <a:pos x="T6" y="T7"/>
                </a:cxn>
              </a:cxnLst>
              <a:rect l="0" t="0" r="r" b="b"/>
              <a:pathLst>
                <a:path w="12" h="22">
                  <a:moveTo>
                    <a:pt x="12" y="0"/>
                  </a:moveTo>
                  <a:lnTo>
                    <a:pt x="11" y="22"/>
                  </a:lnTo>
                  <a:lnTo>
                    <a:pt x="0" y="8"/>
                  </a:lnTo>
                  <a:lnTo>
                    <a:pt x="12" y="0"/>
                  </a:lnTo>
                  <a:close/>
                </a:path>
              </a:pathLst>
            </a:custGeom>
            <a:solidFill>
              <a:srgbClr val="007A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37"/>
            <p:cNvSpPr>
              <a:spLocks noChangeArrowheads="1"/>
            </p:cNvSpPr>
            <p:nvPr/>
          </p:nvSpPr>
          <p:spPr bwMode="auto">
            <a:xfrm>
              <a:off x="1994" y="1688"/>
              <a:ext cx="292" cy="178"/>
            </a:xfrm>
            <a:prstGeom prst="rect">
              <a:avLst/>
            </a:prstGeom>
            <a:solidFill>
              <a:srgbClr val="6DBF96"/>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57" name="Rectangle 38"/>
            <p:cNvSpPr>
              <a:spLocks noChangeArrowheads="1"/>
            </p:cNvSpPr>
            <p:nvPr/>
          </p:nvSpPr>
          <p:spPr bwMode="auto">
            <a:xfrm>
              <a:off x="2018" y="1687"/>
              <a:ext cx="31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24282B"/>
                  </a:solidFill>
                  <a:effectLst/>
                  <a:latin typeface="ArialMT" charset="0"/>
                </a:rPr>
                <a:t>op2</a:t>
              </a:r>
              <a:endParaRPr kumimoji="0" lang="en-US" sz="1800" b="0" i="0" u="none" strike="noStrike" cap="none" normalizeH="0" baseline="0" smtClean="0">
                <a:ln>
                  <a:noFill/>
                </a:ln>
                <a:solidFill>
                  <a:schemeClr val="tx1"/>
                </a:solidFill>
                <a:effectLst/>
                <a:latin typeface="Arial" pitchFamily="34" charset="0"/>
              </a:endParaRPr>
            </a:p>
          </p:txBody>
        </p:sp>
        <p:sp>
          <p:nvSpPr>
            <p:cNvPr id="2058" name="Freeform 39"/>
            <p:cNvSpPr>
              <a:spLocks/>
            </p:cNvSpPr>
            <p:nvPr/>
          </p:nvSpPr>
          <p:spPr bwMode="auto">
            <a:xfrm>
              <a:off x="3445" y="1969"/>
              <a:ext cx="211" cy="251"/>
            </a:xfrm>
            <a:custGeom>
              <a:avLst/>
              <a:gdLst>
                <a:gd name="T0" fmla="*/ 0 w 26"/>
                <a:gd name="T1" fmla="*/ 20 h 31"/>
                <a:gd name="T2" fmla="*/ 0 w 26"/>
                <a:gd name="T3" fmla="*/ 20 h 31"/>
                <a:gd name="T4" fmla="*/ 7 w 26"/>
                <a:gd name="T5" fmla="*/ 21 h 31"/>
                <a:gd name="T6" fmla="*/ 7 w 26"/>
                <a:gd name="T7" fmla="*/ 1 h 31"/>
                <a:gd name="T8" fmla="*/ 19 w 26"/>
                <a:gd name="T9" fmla="*/ 1 h 31"/>
                <a:gd name="T10" fmla="*/ 19 w 26"/>
                <a:gd name="T11" fmla="*/ 21 h 31"/>
                <a:gd name="T12" fmla="*/ 26 w 26"/>
                <a:gd name="T13" fmla="*/ 20 h 31"/>
                <a:gd name="T14" fmla="*/ 13 w 26"/>
                <a:gd name="T15" fmla="*/ 31 h 31"/>
                <a:gd name="T16" fmla="*/ 13 w 26"/>
                <a:gd name="T17" fmla="*/ 31 h 31"/>
                <a:gd name="T18" fmla="*/ 12 w 26"/>
                <a:gd name="T19" fmla="*/ 31 h 31"/>
                <a:gd name="T20" fmla="*/ 0 w 26"/>
                <a:gd name="T21" fmla="*/ 2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1">
                  <a:moveTo>
                    <a:pt x="0" y="20"/>
                  </a:moveTo>
                  <a:cubicBezTo>
                    <a:pt x="0" y="20"/>
                    <a:pt x="0" y="20"/>
                    <a:pt x="0" y="20"/>
                  </a:cubicBezTo>
                  <a:cubicBezTo>
                    <a:pt x="0" y="19"/>
                    <a:pt x="7" y="21"/>
                    <a:pt x="7" y="21"/>
                  </a:cubicBezTo>
                  <a:cubicBezTo>
                    <a:pt x="7" y="21"/>
                    <a:pt x="6" y="1"/>
                    <a:pt x="7" y="1"/>
                  </a:cubicBezTo>
                  <a:cubicBezTo>
                    <a:pt x="7" y="0"/>
                    <a:pt x="18" y="0"/>
                    <a:pt x="19" y="1"/>
                  </a:cubicBezTo>
                  <a:cubicBezTo>
                    <a:pt x="19" y="1"/>
                    <a:pt x="19" y="21"/>
                    <a:pt x="19" y="21"/>
                  </a:cubicBezTo>
                  <a:cubicBezTo>
                    <a:pt x="19" y="21"/>
                    <a:pt x="25" y="19"/>
                    <a:pt x="26" y="20"/>
                  </a:cubicBezTo>
                  <a:cubicBezTo>
                    <a:pt x="26" y="21"/>
                    <a:pt x="19" y="30"/>
                    <a:pt x="13" y="31"/>
                  </a:cubicBezTo>
                  <a:lnTo>
                    <a:pt x="13" y="31"/>
                  </a:lnTo>
                  <a:cubicBezTo>
                    <a:pt x="13" y="31"/>
                    <a:pt x="13" y="31"/>
                    <a:pt x="12" y="31"/>
                  </a:cubicBezTo>
                  <a:cubicBezTo>
                    <a:pt x="7" y="30"/>
                    <a:pt x="0" y="22"/>
                    <a:pt x="0" y="20"/>
                  </a:cubicBezTo>
                  <a:close/>
                </a:path>
              </a:pathLst>
            </a:custGeom>
            <a:solidFill>
              <a:srgbClr val="3B2478"/>
            </a:solidFill>
            <a:ln w="8" cap="flat">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9" name="Rectangle 40"/>
            <p:cNvSpPr>
              <a:spLocks noChangeArrowheads="1"/>
            </p:cNvSpPr>
            <p:nvPr/>
          </p:nvSpPr>
          <p:spPr bwMode="auto">
            <a:xfrm>
              <a:off x="1994" y="1493"/>
              <a:ext cx="292" cy="170"/>
            </a:xfrm>
            <a:prstGeom prst="rect">
              <a:avLst/>
            </a:prstGeom>
            <a:solidFill>
              <a:srgbClr val="6DBF96"/>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60" name="Freeform 42"/>
            <p:cNvSpPr>
              <a:spLocks/>
            </p:cNvSpPr>
            <p:nvPr/>
          </p:nvSpPr>
          <p:spPr bwMode="auto">
            <a:xfrm>
              <a:off x="1264" y="1323"/>
              <a:ext cx="779" cy="276"/>
            </a:xfrm>
            <a:custGeom>
              <a:avLst/>
              <a:gdLst>
                <a:gd name="T0" fmla="*/ 11 w 96"/>
                <a:gd name="T1" fmla="*/ 0 h 34"/>
                <a:gd name="T2" fmla="*/ 64 w 96"/>
                <a:gd name="T3" fmla="*/ 0 h 34"/>
                <a:gd name="T4" fmla="*/ 74 w 96"/>
                <a:gd name="T5" fmla="*/ 2 h 34"/>
                <a:gd name="T6" fmla="*/ 74 w 96"/>
                <a:gd name="T7" fmla="*/ 19 h 34"/>
                <a:gd name="T8" fmla="*/ 69 w 96"/>
                <a:gd name="T9" fmla="*/ 22 h 34"/>
                <a:gd name="T10" fmla="*/ 69 w 96"/>
                <a:gd name="T11" fmla="*/ 23 h 34"/>
                <a:gd name="T12" fmla="*/ 96 w 96"/>
                <a:gd name="T13" fmla="*/ 34 h 34"/>
                <a:gd name="T14" fmla="*/ 54 w 96"/>
                <a:gd name="T15" fmla="*/ 25 h 34"/>
                <a:gd name="T16" fmla="*/ 9 w 96"/>
                <a:gd name="T17" fmla="*/ 23 h 34"/>
                <a:gd name="T18" fmla="*/ 2 w 96"/>
                <a:gd name="T19" fmla="*/ 20 h 34"/>
                <a:gd name="T20" fmla="*/ 2 w 96"/>
                <a:gd name="T21" fmla="*/ 4 h 34"/>
                <a:gd name="T22" fmla="*/ 11 w 96"/>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34">
                  <a:moveTo>
                    <a:pt x="11" y="0"/>
                  </a:moveTo>
                  <a:lnTo>
                    <a:pt x="64" y="0"/>
                  </a:lnTo>
                  <a:cubicBezTo>
                    <a:pt x="68" y="0"/>
                    <a:pt x="73" y="0"/>
                    <a:pt x="74" y="2"/>
                  </a:cubicBezTo>
                  <a:cubicBezTo>
                    <a:pt x="76" y="5"/>
                    <a:pt x="76" y="18"/>
                    <a:pt x="74" y="19"/>
                  </a:cubicBezTo>
                  <a:cubicBezTo>
                    <a:pt x="72" y="21"/>
                    <a:pt x="71" y="21"/>
                    <a:pt x="69" y="22"/>
                  </a:cubicBezTo>
                  <a:cubicBezTo>
                    <a:pt x="64" y="23"/>
                    <a:pt x="69" y="23"/>
                    <a:pt x="69" y="23"/>
                  </a:cubicBezTo>
                  <a:lnTo>
                    <a:pt x="96" y="34"/>
                  </a:lnTo>
                  <a:lnTo>
                    <a:pt x="54" y="25"/>
                  </a:lnTo>
                  <a:lnTo>
                    <a:pt x="9" y="23"/>
                  </a:lnTo>
                  <a:cubicBezTo>
                    <a:pt x="6" y="23"/>
                    <a:pt x="3" y="22"/>
                    <a:pt x="2" y="20"/>
                  </a:cubicBezTo>
                  <a:cubicBezTo>
                    <a:pt x="0" y="16"/>
                    <a:pt x="0" y="6"/>
                    <a:pt x="2" y="4"/>
                  </a:cubicBezTo>
                  <a:cubicBezTo>
                    <a:pt x="3" y="1"/>
                    <a:pt x="6" y="0"/>
                    <a:pt x="1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1" name="Freeform 43"/>
            <p:cNvSpPr>
              <a:spLocks/>
            </p:cNvSpPr>
            <p:nvPr/>
          </p:nvSpPr>
          <p:spPr bwMode="auto">
            <a:xfrm>
              <a:off x="1264" y="1323"/>
              <a:ext cx="779" cy="276"/>
            </a:xfrm>
            <a:custGeom>
              <a:avLst/>
              <a:gdLst>
                <a:gd name="T0" fmla="*/ 11 w 96"/>
                <a:gd name="T1" fmla="*/ 0 h 34"/>
                <a:gd name="T2" fmla="*/ 64 w 96"/>
                <a:gd name="T3" fmla="*/ 0 h 34"/>
                <a:gd name="T4" fmla="*/ 74 w 96"/>
                <a:gd name="T5" fmla="*/ 2 h 34"/>
                <a:gd name="T6" fmla="*/ 74 w 96"/>
                <a:gd name="T7" fmla="*/ 19 h 34"/>
                <a:gd name="T8" fmla="*/ 69 w 96"/>
                <a:gd name="T9" fmla="*/ 22 h 34"/>
                <a:gd name="T10" fmla="*/ 69 w 96"/>
                <a:gd name="T11" fmla="*/ 23 h 34"/>
                <a:gd name="T12" fmla="*/ 96 w 96"/>
                <a:gd name="T13" fmla="*/ 34 h 34"/>
                <a:gd name="T14" fmla="*/ 54 w 96"/>
                <a:gd name="T15" fmla="*/ 25 h 34"/>
                <a:gd name="T16" fmla="*/ 9 w 96"/>
                <a:gd name="T17" fmla="*/ 23 h 34"/>
                <a:gd name="T18" fmla="*/ 2 w 96"/>
                <a:gd name="T19" fmla="*/ 20 h 34"/>
                <a:gd name="T20" fmla="*/ 2 w 96"/>
                <a:gd name="T21" fmla="*/ 4 h 34"/>
                <a:gd name="T22" fmla="*/ 11 w 96"/>
                <a:gd name="T2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34">
                  <a:moveTo>
                    <a:pt x="11" y="0"/>
                  </a:moveTo>
                  <a:lnTo>
                    <a:pt x="64" y="0"/>
                  </a:lnTo>
                  <a:cubicBezTo>
                    <a:pt x="68" y="0"/>
                    <a:pt x="73" y="0"/>
                    <a:pt x="74" y="2"/>
                  </a:cubicBezTo>
                  <a:cubicBezTo>
                    <a:pt x="76" y="5"/>
                    <a:pt x="76" y="18"/>
                    <a:pt x="74" y="19"/>
                  </a:cubicBezTo>
                  <a:cubicBezTo>
                    <a:pt x="72" y="21"/>
                    <a:pt x="71" y="21"/>
                    <a:pt x="69" y="22"/>
                  </a:cubicBezTo>
                  <a:cubicBezTo>
                    <a:pt x="64" y="23"/>
                    <a:pt x="69" y="23"/>
                    <a:pt x="69" y="23"/>
                  </a:cubicBezTo>
                  <a:lnTo>
                    <a:pt x="96" y="34"/>
                  </a:lnTo>
                  <a:lnTo>
                    <a:pt x="54" y="25"/>
                  </a:lnTo>
                  <a:lnTo>
                    <a:pt x="9" y="23"/>
                  </a:lnTo>
                  <a:cubicBezTo>
                    <a:pt x="6" y="23"/>
                    <a:pt x="3" y="22"/>
                    <a:pt x="2" y="20"/>
                  </a:cubicBezTo>
                  <a:cubicBezTo>
                    <a:pt x="0" y="16"/>
                    <a:pt x="0" y="6"/>
                    <a:pt x="2" y="4"/>
                  </a:cubicBezTo>
                  <a:cubicBezTo>
                    <a:pt x="3" y="1"/>
                    <a:pt x="6" y="0"/>
                    <a:pt x="11" y="0"/>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2" name="Rectangle 44"/>
            <p:cNvSpPr>
              <a:spLocks noChangeArrowheads="1"/>
            </p:cNvSpPr>
            <p:nvPr/>
          </p:nvSpPr>
          <p:spPr bwMode="auto">
            <a:xfrm>
              <a:off x="1344" y="1357"/>
              <a:ext cx="47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24282B"/>
                  </a:solidFill>
                  <a:effectLst/>
                  <a:latin typeface="ArialMT" charset="0"/>
                </a:rPr>
                <a:t>aluResult</a:t>
              </a:r>
              <a:endParaRPr kumimoji="0" lang="en-US" sz="1400" b="0" i="0" u="none" strike="noStrike" cap="none" normalizeH="0" baseline="0" dirty="0" smtClean="0">
                <a:ln>
                  <a:noFill/>
                </a:ln>
                <a:solidFill>
                  <a:schemeClr val="tx1"/>
                </a:solidFill>
                <a:effectLst/>
                <a:latin typeface="Arial" pitchFamily="34" charset="0"/>
              </a:endParaRPr>
            </a:p>
          </p:txBody>
        </p:sp>
        <p:sp>
          <p:nvSpPr>
            <p:cNvPr id="2063" name="Rectangle 45"/>
            <p:cNvSpPr>
              <a:spLocks noChangeArrowheads="1"/>
            </p:cNvSpPr>
            <p:nvPr/>
          </p:nvSpPr>
          <p:spPr bwMode="auto">
            <a:xfrm>
              <a:off x="2571" y="2083"/>
              <a:ext cx="30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MT" charset="0"/>
                </a:rPr>
                <a:t>M6</a:t>
              </a:r>
              <a:endParaRPr kumimoji="0" lang="en-US" sz="1800" b="0" i="0" u="none" strike="noStrike" cap="none" normalizeH="0" baseline="0" smtClean="0">
                <a:ln>
                  <a:noFill/>
                </a:ln>
                <a:solidFill>
                  <a:schemeClr val="tx1"/>
                </a:solidFill>
                <a:effectLst/>
                <a:latin typeface="Arial" pitchFamily="34" charset="0"/>
              </a:endParaRPr>
            </a:p>
          </p:txBody>
        </p:sp>
        <p:sp>
          <p:nvSpPr>
            <p:cNvPr id="2064" name="Oval 46"/>
            <p:cNvSpPr>
              <a:spLocks noChangeArrowheads="1"/>
            </p:cNvSpPr>
            <p:nvPr/>
          </p:nvSpPr>
          <p:spPr bwMode="auto">
            <a:xfrm>
              <a:off x="2318" y="1558"/>
              <a:ext cx="49" cy="41"/>
            </a:xfrm>
            <a:prstGeom prst="ellipse">
              <a:avLst/>
            </a:prstGeom>
            <a:solidFill>
              <a:srgbClr val="3C1D75"/>
            </a:solidFill>
            <a:ln w="16" cap="flat">
              <a:solidFill>
                <a:srgbClr val="3A25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668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RW Stage </a:t>
            </a:r>
            <a:r>
              <a:rPr lang="fr-FR" dirty="0" err="1">
                <a:solidFill>
                  <a:schemeClr val="tx1"/>
                </a:solidFill>
              </a:rPr>
              <a:t>with</a:t>
            </a:r>
            <a:r>
              <a:rPr lang="fr-FR" dirty="0">
                <a:solidFill>
                  <a:schemeClr val="tx1"/>
                </a:solidFill>
              </a:rPr>
              <a:t> </a:t>
            </a:r>
            <a:r>
              <a:rPr lang="fr-FR" dirty="0" err="1">
                <a:solidFill>
                  <a:schemeClr val="tx1"/>
                </a:solidFill>
              </a:rPr>
              <a:t>Forwarding</a:t>
            </a:r>
            <a:endParaRPr lang="fr-FR" dirty="0">
              <a:solidFill>
                <a:schemeClr val="tx1"/>
              </a:solidFill>
            </a:endParaRPr>
          </a:p>
        </p:txBody>
      </p:sp>
      <p:grpSp>
        <p:nvGrpSpPr>
          <p:cNvPr id="6" name="Group 5"/>
          <p:cNvGrpSpPr>
            <a:grpSpLocks noChangeAspect="1"/>
          </p:cNvGrpSpPr>
          <p:nvPr/>
        </p:nvGrpSpPr>
        <p:grpSpPr bwMode="auto">
          <a:xfrm>
            <a:off x="3200400" y="1447800"/>
            <a:ext cx="3810000" cy="4602163"/>
            <a:chOff x="2016" y="912"/>
            <a:chExt cx="2400" cy="2899"/>
          </a:xfrm>
        </p:grpSpPr>
        <p:sp>
          <p:nvSpPr>
            <p:cNvPr id="7" name="AutoShape 4"/>
            <p:cNvSpPr>
              <a:spLocks noChangeAspect="1" noChangeArrowheads="1" noTextEdit="1"/>
            </p:cNvSpPr>
            <p:nvPr/>
          </p:nvSpPr>
          <p:spPr bwMode="auto">
            <a:xfrm>
              <a:off x="2016" y="912"/>
              <a:ext cx="2400" cy="2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3047" y="1146"/>
              <a:ext cx="181" cy="2082"/>
            </a:xfrm>
            <a:prstGeom prst="rect">
              <a:avLst/>
            </a:prstGeom>
            <a:solidFill>
              <a:srgbClr val="6DBF96"/>
            </a:solidFill>
            <a:ln w="11"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2898" y="933"/>
              <a:ext cx="489" cy="170"/>
            </a:xfrm>
            <a:custGeom>
              <a:avLst/>
              <a:gdLst>
                <a:gd name="T0" fmla="*/ 4 w 46"/>
                <a:gd name="T1" fmla="*/ 0 h 16"/>
                <a:gd name="T2" fmla="*/ 41 w 46"/>
                <a:gd name="T3" fmla="*/ 0 h 16"/>
                <a:gd name="T4" fmla="*/ 46 w 46"/>
                <a:gd name="T5" fmla="*/ 4 h 16"/>
                <a:gd name="T6" fmla="*/ 46 w 46"/>
                <a:gd name="T7" fmla="*/ 12 h 16"/>
                <a:gd name="T8" fmla="*/ 41 w 46"/>
                <a:gd name="T9" fmla="*/ 16 h 16"/>
                <a:gd name="T10" fmla="*/ 4 w 46"/>
                <a:gd name="T11" fmla="*/ 16 h 16"/>
                <a:gd name="T12" fmla="*/ 0 w 46"/>
                <a:gd name="T13" fmla="*/ 12 h 16"/>
                <a:gd name="T14" fmla="*/ 0 w 46"/>
                <a:gd name="T15" fmla="*/ 4 h 16"/>
                <a:gd name="T16" fmla="*/ 4 w 4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6">
                  <a:moveTo>
                    <a:pt x="4" y="0"/>
                  </a:moveTo>
                  <a:lnTo>
                    <a:pt x="41" y="0"/>
                  </a:lnTo>
                  <a:cubicBezTo>
                    <a:pt x="44" y="0"/>
                    <a:pt x="46" y="2"/>
                    <a:pt x="46" y="4"/>
                  </a:cubicBezTo>
                  <a:lnTo>
                    <a:pt x="46" y="12"/>
                  </a:lnTo>
                  <a:cubicBezTo>
                    <a:pt x="46" y="14"/>
                    <a:pt x="44" y="16"/>
                    <a:pt x="41" y="16"/>
                  </a:cubicBezTo>
                  <a:lnTo>
                    <a:pt x="4" y="16"/>
                  </a:lnTo>
                  <a:cubicBezTo>
                    <a:pt x="2" y="16"/>
                    <a:pt x="0" y="14"/>
                    <a:pt x="0" y="12"/>
                  </a:cubicBezTo>
                  <a:lnTo>
                    <a:pt x="0" y="4"/>
                  </a:lnTo>
                  <a:cubicBezTo>
                    <a:pt x="0" y="2"/>
                    <a:pt x="2" y="0"/>
                    <a:pt x="4" y="0"/>
                  </a:cubicBezTo>
                  <a:close/>
                </a:path>
              </a:pathLst>
            </a:custGeom>
            <a:solidFill>
              <a:srgbClr val="86C3D2"/>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2987" y="966"/>
              <a:ext cx="371"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4282B"/>
                  </a:solidFill>
                  <a:effectLst/>
                  <a:latin typeface="ArialMT" charset="0"/>
                </a:rPr>
                <a:t>MA-RW</a:t>
              </a:r>
              <a:endParaRPr kumimoji="0" lang="en-US" sz="1800" b="0" i="0" u="none" strike="noStrike" cap="none" normalizeH="0" baseline="0" smtClean="0">
                <a:ln>
                  <a:noFill/>
                </a:ln>
                <a:solidFill>
                  <a:schemeClr val="tx1"/>
                </a:solidFill>
                <a:effectLst/>
                <a:latin typeface="Arial" pitchFamily="34" charset="0"/>
              </a:endParaRPr>
            </a:p>
          </p:txBody>
        </p:sp>
        <p:sp>
          <p:nvSpPr>
            <p:cNvPr id="11" name="Rectangle 9"/>
            <p:cNvSpPr>
              <a:spLocks noChangeArrowheads="1"/>
            </p:cNvSpPr>
            <p:nvPr/>
          </p:nvSpPr>
          <p:spPr bwMode="auto">
            <a:xfrm>
              <a:off x="3504" y="1581"/>
              <a:ext cx="883" cy="531"/>
            </a:xfrm>
            <a:prstGeom prst="rect">
              <a:avLst/>
            </a:prstGeom>
            <a:solidFill>
              <a:srgbClr val="F0D8C2"/>
            </a:solidFill>
            <a:ln w="11"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3632" y="1637"/>
              <a:ext cx="71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MT"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11"/>
            <p:cNvSpPr>
              <a:spLocks noChangeArrowheads="1"/>
            </p:cNvSpPr>
            <p:nvPr/>
          </p:nvSpPr>
          <p:spPr bwMode="auto">
            <a:xfrm>
              <a:off x="3581" y="1818"/>
              <a:ext cx="75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smtClean="0">
                  <a:ln>
                    <a:noFill/>
                  </a:ln>
                  <a:solidFill>
                    <a:srgbClr val="24282B"/>
                  </a:solidFill>
                  <a:effectLst/>
                  <a:latin typeface="ArialMT" charset="0"/>
                </a:rPr>
                <a:t>write unit</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2"/>
            <p:cNvSpPr>
              <a:spLocks noChangeArrowheads="1"/>
            </p:cNvSpPr>
            <p:nvPr/>
          </p:nvSpPr>
          <p:spPr bwMode="auto">
            <a:xfrm>
              <a:off x="3855" y="2112"/>
              <a:ext cx="85" cy="1403"/>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2101" y="3440"/>
              <a:ext cx="1807" cy="75"/>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4"/>
            <p:cNvSpPr>
              <a:spLocks noChangeArrowheads="1"/>
            </p:cNvSpPr>
            <p:nvPr/>
          </p:nvSpPr>
          <p:spPr bwMode="auto">
            <a:xfrm>
              <a:off x="2202" y="3540"/>
              <a:ext cx="187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24282B"/>
                  </a:solidFill>
                  <a:effectLst/>
                  <a:latin typeface="ArialMT" charset="0"/>
                </a:rPr>
                <a:t>to OF, EX, and MA</a:t>
              </a:r>
              <a:endParaRPr kumimoji="0" lang="en-US" sz="2800" b="0" i="0" u="none" strike="noStrike" cap="none" normalizeH="0" baseline="0" dirty="0" smtClean="0">
                <a:ln>
                  <a:noFill/>
                </a:ln>
                <a:solidFill>
                  <a:schemeClr val="tx1"/>
                </a:solidFill>
                <a:effectLst/>
                <a:latin typeface="Arial" pitchFamily="34" charset="0"/>
              </a:endParaRPr>
            </a:p>
          </p:txBody>
        </p:sp>
        <p:sp>
          <p:nvSpPr>
            <p:cNvPr id="17" name="Freeform 15"/>
            <p:cNvSpPr>
              <a:spLocks/>
            </p:cNvSpPr>
            <p:nvPr/>
          </p:nvSpPr>
          <p:spPr bwMode="auto">
            <a:xfrm>
              <a:off x="2037" y="3324"/>
              <a:ext cx="85" cy="276"/>
            </a:xfrm>
            <a:custGeom>
              <a:avLst/>
              <a:gdLst>
                <a:gd name="T0" fmla="*/ 0 w 8"/>
                <a:gd name="T1" fmla="*/ 12 h 26"/>
                <a:gd name="T2" fmla="*/ 8 w 8"/>
                <a:gd name="T3" fmla="*/ 26 h 26"/>
                <a:gd name="T4" fmla="*/ 8 w 8"/>
                <a:gd name="T5" fmla="*/ 0 h 26"/>
                <a:gd name="T6" fmla="*/ 0 w 8"/>
                <a:gd name="T7" fmla="*/ 12 h 26"/>
              </a:gdLst>
              <a:ahLst/>
              <a:cxnLst>
                <a:cxn ang="0">
                  <a:pos x="T0" y="T1"/>
                </a:cxn>
                <a:cxn ang="0">
                  <a:pos x="T2" y="T3"/>
                </a:cxn>
                <a:cxn ang="0">
                  <a:pos x="T4" y="T5"/>
                </a:cxn>
                <a:cxn ang="0">
                  <a:pos x="T6" y="T7"/>
                </a:cxn>
              </a:cxnLst>
              <a:rect l="0" t="0" r="r" b="b"/>
              <a:pathLst>
                <a:path w="8" h="26">
                  <a:moveTo>
                    <a:pt x="0" y="12"/>
                  </a:moveTo>
                  <a:lnTo>
                    <a:pt x="8" y="26"/>
                  </a:lnTo>
                  <a:lnTo>
                    <a:pt x="8" y="0"/>
                  </a:lnTo>
                  <a:lnTo>
                    <a:pt x="0" y="12"/>
                  </a:ln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3238" y="1771"/>
              <a:ext cx="266" cy="184"/>
            </a:xfrm>
            <a:custGeom>
              <a:avLst/>
              <a:gdLst>
                <a:gd name="T0" fmla="*/ 17 w 25"/>
                <a:gd name="T1" fmla="*/ 0 h 19"/>
                <a:gd name="T2" fmla="*/ 17 w 25"/>
                <a:gd name="T3" fmla="*/ 0 h 19"/>
                <a:gd name="T4" fmla="*/ 17 w 25"/>
                <a:gd name="T5" fmla="*/ 5 h 19"/>
                <a:gd name="T6" fmla="*/ 1 w 25"/>
                <a:gd name="T7" fmla="*/ 5 h 19"/>
                <a:gd name="T8" fmla="*/ 1 w 25"/>
                <a:gd name="T9" fmla="*/ 14 h 19"/>
                <a:gd name="T10" fmla="*/ 17 w 25"/>
                <a:gd name="T11" fmla="*/ 14 h 19"/>
                <a:gd name="T12" fmla="*/ 17 w 25"/>
                <a:gd name="T13" fmla="*/ 19 h 19"/>
                <a:gd name="T14" fmla="*/ 25 w 25"/>
                <a:gd name="T15" fmla="*/ 9 h 19"/>
                <a:gd name="T16" fmla="*/ 25 w 25"/>
                <a:gd name="T17" fmla="*/ 9 h 19"/>
                <a:gd name="T18" fmla="*/ 25 w 25"/>
                <a:gd name="T19" fmla="*/ 9 h 19"/>
                <a:gd name="T20" fmla="*/ 17 w 25"/>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
                  <a:moveTo>
                    <a:pt x="17" y="0"/>
                  </a:moveTo>
                  <a:cubicBezTo>
                    <a:pt x="17" y="0"/>
                    <a:pt x="17" y="0"/>
                    <a:pt x="17" y="0"/>
                  </a:cubicBezTo>
                  <a:cubicBezTo>
                    <a:pt x="16" y="0"/>
                    <a:pt x="17" y="5"/>
                    <a:pt x="17" y="5"/>
                  </a:cubicBezTo>
                  <a:cubicBezTo>
                    <a:pt x="17" y="5"/>
                    <a:pt x="1" y="5"/>
                    <a:pt x="1" y="5"/>
                  </a:cubicBezTo>
                  <a:cubicBezTo>
                    <a:pt x="0" y="5"/>
                    <a:pt x="0" y="13"/>
                    <a:pt x="1" y="14"/>
                  </a:cubicBezTo>
                  <a:cubicBezTo>
                    <a:pt x="1" y="14"/>
                    <a:pt x="17" y="14"/>
                    <a:pt x="17" y="14"/>
                  </a:cubicBezTo>
                  <a:cubicBezTo>
                    <a:pt x="17" y="14"/>
                    <a:pt x="16" y="18"/>
                    <a:pt x="17" y="19"/>
                  </a:cubicBezTo>
                  <a:cubicBezTo>
                    <a:pt x="18" y="19"/>
                    <a:pt x="25" y="14"/>
                    <a:pt x="25" y="9"/>
                  </a:cubicBezTo>
                  <a:lnTo>
                    <a:pt x="25" y="9"/>
                  </a:lnTo>
                  <a:cubicBezTo>
                    <a:pt x="25" y="9"/>
                    <a:pt x="25" y="9"/>
                    <a:pt x="25" y="9"/>
                  </a:cubicBezTo>
                  <a:cubicBezTo>
                    <a:pt x="25" y="5"/>
                    <a:pt x="18" y="0"/>
                    <a:pt x="17"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17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Data Path </a:t>
            </a:r>
            <a:r>
              <a:rPr lang="fr-FR" dirty="0" err="1">
                <a:solidFill>
                  <a:schemeClr val="tx1"/>
                </a:solidFill>
              </a:rPr>
              <a:t>with</a:t>
            </a:r>
            <a:r>
              <a:rPr lang="fr-FR" dirty="0">
                <a:solidFill>
                  <a:schemeClr val="tx1"/>
                </a:solidFill>
              </a:rPr>
              <a:t> </a:t>
            </a:r>
            <a:r>
              <a:rPr lang="fr-FR" dirty="0" err="1">
                <a:solidFill>
                  <a:schemeClr val="tx1"/>
                </a:solidFill>
              </a:rPr>
              <a:t>Forwarding</a:t>
            </a:r>
            <a:endParaRPr lang="fr-FR" dirty="0">
              <a:solidFill>
                <a:schemeClr val="tx1"/>
              </a:solidFill>
            </a:endParaRPr>
          </a:p>
        </p:txBody>
      </p:sp>
      <p:grpSp>
        <p:nvGrpSpPr>
          <p:cNvPr id="6" name="Group 5"/>
          <p:cNvGrpSpPr>
            <a:grpSpLocks noChangeAspect="1"/>
          </p:cNvGrpSpPr>
          <p:nvPr/>
        </p:nvGrpSpPr>
        <p:grpSpPr bwMode="auto">
          <a:xfrm>
            <a:off x="914400" y="2633660"/>
            <a:ext cx="7813675" cy="2551113"/>
            <a:chOff x="768" y="1632"/>
            <a:chExt cx="4922" cy="1607"/>
          </a:xfrm>
        </p:grpSpPr>
        <p:sp>
          <p:nvSpPr>
            <p:cNvPr id="7" name="AutoShape 4"/>
            <p:cNvSpPr>
              <a:spLocks noChangeAspect="1" noChangeArrowheads="1" noTextEdit="1"/>
            </p:cNvSpPr>
            <p:nvPr/>
          </p:nvSpPr>
          <p:spPr bwMode="auto">
            <a:xfrm>
              <a:off x="768" y="1632"/>
              <a:ext cx="4922" cy="1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936" y="2478"/>
              <a:ext cx="114" cy="144"/>
            </a:xfrm>
            <a:custGeom>
              <a:avLst/>
              <a:gdLst>
                <a:gd name="T0" fmla="*/ 0 w 19"/>
                <a:gd name="T1" fmla="*/ 8 h 24"/>
                <a:gd name="T2" fmla="*/ 0 w 19"/>
                <a:gd name="T3" fmla="*/ 8 h 24"/>
                <a:gd name="T4" fmla="*/ 5 w 19"/>
                <a:gd name="T5" fmla="*/ 7 h 24"/>
                <a:gd name="T6" fmla="*/ 5 w 19"/>
                <a:gd name="T7" fmla="*/ 23 h 24"/>
                <a:gd name="T8" fmla="*/ 14 w 19"/>
                <a:gd name="T9" fmla="*/ 23 h 24"/>
                <a:gd name="T10" fmla="*/ 14 w 19"/>
                <a:gd name="T11" fmla="*/ 7 h 24"/>
                <a:gd name="T12" fmla="*/ 19 w 19"/>
                <a:gd name="T13" fmla="*/ 8 h 24"/>
                <a:gd name="T14" fmla="*/ 10 w 19"/>
                <a:gd name="T15" fmla="*/ 0 h 24"/>
                <a:gd name="T16" fmla="*/ 9 w 19"/>
                <a:gd name="T17" fmla="*/ 0 h 24"/>
                <a:gd name="T18" fmla="*/ 0 w 19"/>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4">
                  <a:moveTo>
                    <a:pt x="0" y="8"/>
                  </a:moveTo>
                  <a:cubicBezTo>
                    <a:pt x="0" y="8"/>
                    <a:pt x="0" y="8"/>
                    <a:pt x="0" y="8"/>
                  </a:cubicBezTo>
                  <a:cubicBezTo>
                    <a:pt x="1" y="9"/>
                    <a:pt x="5" y="7"/>
                    <a:pt x="5" y="7"/>
                  </a:cubicBezTo>
                  <a:cubicBezTo>
                    <a:pt x="5" y="7"/>
                    <a:pt x="5" y="22"/>
                    <a:pt x="5" y="23"/>
                  </a:cubicBezTo>
                  <a:cubicBezTo>
                    <a:pt x="5" y="24"/>
                    <a:pt x="13" y="24"/>
                    <a:pt x="14" y="23"/>
                  </a:cubicBezTo>
                  <a:cubicBezTo>
                    <a:pt x="14" y="22"/>
                    <a:pt x="14" y="7"/>
                    <a:pt x="14" y="7"/>
                  </a:cubicBezTo>
                  <a:cubicBezTo>
                    <a:pt x="14" y="7"/>
                    <a:pt x="18" y="9"/>
                    <a:pt x="19" y="8"/>
                  </a:cubicBezTo>
                  <a:cubicBezTo>
                    <a:pt x="19" y="7"/>
                    <a:pt x="14" y="0"/>
                    <a:pt x="10" y="0"/>
                  </a:cubicBezTo>
                  <a:cubicBezTo>
                    <a:pt x="9" y="0"/>
                    <a:pt x="9" y="0"/>
                    <a:pt x="9" y="0"/>
                  </a:cubicBezTo>
                  <a:cubicBezTo>
                    <a:pt x="5" y="0"/>
                    <a:pt x="0" y="6"/>
                    <a:pt x="0" y="8"/>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936" y="2478"/>
              <a:ext cx="114" cy="144"/>
            </a:xfrm>
            <a:custGeom>
              <a:avLst/>
              <a:gdLst>
                <a:gd name="T0" fmla="*/ 0 w 19"/>
                <a:gd name="T1" fmla="*/ 8 h 24"/>
                <a:gd name="T2" fmla="*/ 0 w 19"/>
                <a:gd name="T3" fmla="*/ 8 h 24"/>
                <a:gd name="T4" fmla="*/ 5 w 19"/>
                <a:gd name="T5" fmla="*/ 7 h 24"/>
                <a:gd name="T6" fmla="*/ 5 w 19"/>
                <a:gd name="T7" fmla="*/ 23 h 24"/>
                <a:gd name="T8" fmla="*/ 14 w 19"/>
                <a:gd name="T9" fmla="*/ 23 h 24"/>
                <a:gd name="T10" fmla="*/ 14 w 19"/>
                <a:gd name="T11" fmla="*/ 7 h 24"/>
                <a:gd name="T12" fmla="*/ 19 w 19"/>
                <a:gd name="T13" fmla="*/ 8 h 24"/>
                <a:gd name="T14" fmla="*/ 10 w 19"/>
                <a:gd name="T15" fmla="*/ 0 h 24"/>
                <a:gd name="T16" fmla="*/ 9 w 19"/>
                <a:gd name="T17" fmla="*/ 0 h 24"/>
                <a:gd name="T18" fmla="*/ 0 w 19"/>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4">
                  <a:moveTo>
                    <a:pt x="0" y="8"/>
                  </a:moveTo>
                  <a:cubicBezTo>
                    <a:pt x="0" y="8"/>
                    <a:pt x="0" y="8"/>
                    <a:pt x="0" y="8"/>
                  </a:cubicBezTo>
                  <a:cubicBezTo>
                    <a:pt x="1" y="9"/>
                    <a:pt x="5" y="7"/>
                    <a:pt x="5" y="7"/>
                  </a:cubicBezTo>
                  <a:cubicBezTo>
                    <a:pt x="5" y="7"/>
                    <a:pt x="5" y="22"/>
                    <a:pt x="5" y="23"/>
                  </a:cubicBezTo>
                  <a:cubicBezTo>
                    <a:pt x="5" y="24"/>
                    <a:pt x="13" y="24"/>
                    <a:pt x="14" y="23"/>
                  </a:cubicBezTo>
                  <a:cubicBezTo>
                    <a:pt x="14" y="22"/>
                    <a:pt x="14" y="7"/>
                    <a:pt x="14" y="7"/>
                  </a:cubicBezTo>
                  <a:cubicBezTo>
                    <a:pt x="14" y="7"/>
                    <a:pt x="18" y="9"/>
                    <a:pt x="19" y="8"/>
                  </a:cubicBezTo>
                  <a:cubicBezTo>
                    <a:pt x="19" y="7"/>
                    <a:pt x="14" y="0"/>
                    <a:pt x="10" y="0"/>
                  </a:cubicBezTo>
                  <a:cubicBezTo>
                    <a:pt x="9" y="0"/>
                    <a:pt x="9" y="0"/>
                    <a:pt x="9" y="0"/>
                  </a:cubicBezTo>
                  <a:cubicBezTo>
                    <a:pt x="5" y="0"/>
                    <a:pt x="0" y="6"/>
                    <a:pt x="0" y="8"/>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p:cNvSpPr>
            <p:nvPr/>
          </p:nvSpPr>
          <p:spPr bwMode="auto">
            <a:xfrm>
              <a:off x="1170" y="2274"/>
              <a:ext cx="144" cy="114"/>
            </a:xfrm>
            <a:custGeom>
              <a:avLst/>
              <a:gdLst>
                <a:gd name="T0" fmla="*/ 16 w 24"/>
                <a:gd name="T1" fmla="*/ 0 h 19"/>
                <a:gd name="T2" fmla="*/ 16 w 24"/>
                <a:gd name="T3" fmla="*/ 0 h 19"/>
                <a:gd name="T4" fmla="*/ 17 w 24"/>
                <a:gd name="T5" fmla="*/ 5 h 19"/>
                <a:gd name="T6" fmla="*/ 1 w 24"/>
                <a:gd name="T7" fmla="*/ 5 h 19"/>
                <a:gd name="T8" fmla="*/ 1 w 24"/>
                <a:gd name="T9" fmla="*/ 13 h 19"/>
                <a:gd name="T10" fmla="*/ 17 w 24"/>
                <a:gd name="T11" fmla="*/ 13 h 19"/>
                <a:gd name="T12" fmla="*/ 16 w 24"/>
                <a:gd name="T13" fmla="*/ 18 h 19"/>
                <a:gd name="T14" fmla="*/ 24 w 24"/>
                <a:gd name="T15" fmla="*/ 9 h 19"/>
                <a:gd name="T16" fmla="*/ 24 w 24"/>
                <a:gd name="T17" fmla="*/ 9 h 19"/>
                <a:gd name="T18" fmla="*/ 24 w 24"/>
                <a:gd name="T19" fmla="*/ 9 h 19"/>
                <a:gd name="T20" fmla="*/ 16 w 2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9">
                  <a:moveTo>
                    <a:pt x="16" y="0"/>
                  </a:moveTo>
                  <a:cubicBezTo>
                    <a:pt x="16" y="0"/>
                    <a:pt x="16" y="0"/>
                    <a:pt x="16" y="0"/>
                  </a:cubicBezTo>
                  <a:cubicBezTo>
                    <a:pt x="15" y="0"/>
                    <a:pt x="17" y="5"/>
                    <a:pt x="17" y="5"/>
                  </a:cubicBezTo>
                  <a:cubicBezTo>
                    <a:pt x="17" y="5"/>
                    <a:pt x="2" y="4"/>
                    <a:pt x="1" y="5"/>
                  </a:cubicBezTo>
                  <a:cubicBezTo>
                    <a:pt x="0" y="5"/>
                    <a:pt x="0" y="13"/>
                    <a:pt x="1" y="13"/>
                  </a:cubicBezTo>
                  <a:cubicBezTo>
                    <a:pt x="2" y="14"/>
                    <a:pt x="17" y="13"/>
                    <a:pt x="17" y="13"/>
                  </a:cubicBezTo>
                  <a:cubicBezTo>
                    <a:pt x="17" y="13"/>
                    <a:pt x="15" y="18"/>
                    <a:pt x="16" y="18"/>
                  </a:cubicBezTo>
                  <a:cubicBezTo>
                    <a:pt x="17" y="19"/>
                    <a:pt x="24" y="14"/>
                    <a:pt x="24" y="9"/>
                  </a:cubicBezTo>
                  <a:lnTo>
                    <a:pt x="24" y="9"/>
                  </a:lnTo>
                  <a:cubicBezTo>
                    <a:pt x="24" y="9"/>
                    <a:pt x="24" y="9"/>
                    <a:pt x="24" y="9"/>
                  </a:cubicBezTo>
                  <a:cubicBezTo>
                    <a:pt x="24" y="5"/>
                    <a:pt x="18" y="0"/>
                    <a:pt x="1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1170" y="2274"/>
              <a:ext cx="144" cy="114"/>
            </a:xfrm>
            <a:custGeom>
              <a:avLst/>
              <a:gdLst>
                <a:gd name="T0" fmla="*/ 16 w 24"/>
                <a:gd name="T1" fmla="*/ 0 h 19"/>
                <a:gd name="T2" fmla="*/ 16 w 24"/>
                <a:gd name="T3" fmla="*/ 0 h 19"/>
                <a:gd name="T4" fmla="*/ 17 w 24"/>
                <a:gd name="T5" fmla="*/ 5 h 19"/>
                <a:gd name="T6" fmla="*/ 1 w 24"/>
                <a:gd name="T7" fmla="*/ 5 h 19"/>
                <a:gd name="T8" fmla="*/ 1 w 24"/>
                <a:gd name="T9" fmla="*/ 13 h 19"/>
                <a:gd name="T10" fmla="*/ 17 w 24"/>
                <a:gd name="T11" fmla="*/ 13 h 19"/>
                <a:gd name="T12" fmla="*/ 16 w 24"/>
                <a:gd name="T13" fmla="*/ 18 h 19"/>
                <a:gd name="T14" fmla="*/ 24 w 24"/>
                <a:gd name="T15" fmla="*/ 9 h 19"/>
                <a:gd name="T16" fmla="*/ 24 w 24"/>
                <a:gd name="T17" fmla="*/ 9 h 19"/>
                <a:gd name="T18" fmla="*/ 24 w 24"/>
                <a:gd name="T19" fmla="*/ 9 h 19"/>
                <a:gd name="T20" fmla="*/ 16 w 2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9">
                  <a:moveTo>
                    <a:pt x="16" y="0"/>
                  </a:moveTo>
                  <a:cubicBezTo>
                    <a:pt x="16" y="0"/>
                    <a:pt x="16" y="0"/>
                    <a:pt x="16" y="0"/>
                  </a:cubicBezTo>
                  <a:cubicBezTo>
                    <a:pt x="15" y="0"/>
                    <a:pt x="17" y="5"/>
                    <a:pt x="17" y="5"/>
                  </a:cubicBezTo>
                  <a:cubicBezTo>
                    <a:pt x="17" y="5"/>
                    <a:pt x="2" y="4"/>
                    <a:pt x="1" y="5"/>
                  </a:cubicBezTo>
                  <a:cubicBezTo>
                    <a:pt x="0" y="5"/>
                    <a:pt x="0" y="13"/>
                    <a:pt x="1" y="13"/>
                  </a:cubicBezTo>
                  <a:cubicBezTo>
                    <a:pt x="2" y="14"/>
                    <a:pt x="17" y="13"/>
                    <a:pt x="17" y="13"/>
                  </a:cubicBezTo>
                  <a:cubicBezTo>
                    <a:pt x="17" y="13"/>
                    <a:pt x="15" y="18"/>
                    <a:pt x="16" y="18"/>
                  </a:cubicBezTo>
                  <a:cubicBezTo>
                    <a:pt x="17" y="19"/>
                    <a:pt x="24" y="14"/>
                    <a:pt x="24" y="9"/>
                  </a:cubicBezTo>
                  <a:lnTo>
                    <a:pt x="24" y="9"/>
                  </a:lnTo>
                  <a:cubicBezTo>
                    <a:pt x="24" y="9"/>
                    <a:pt x="24" y="9"/>
                    <a:pt x="24" y="9"/>
                  </a:cubicBezTo>
                  <a:cubicBezTo>
                    <a:pt x="24" y="5"/>
                    <a:pt x="18" y="0"/>
                    <a:pt x="16" y="0"/>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1422" y="1998"/>
              <a:ext cx="144" cy="114"/>
            </a:xfrm>
            <a:custGeom>
              <a:avLst/>
              <a:gdLst>
                <a:gd name="T0" fmla="*/ 16 w 24"/>
                <a:gd name="T1" fmla="*/ 0 h 19"/>
                <a:gd name="T2" fmla="*/ 16 w 24"/>
                <a:gd name="T3" fmla="*/ 0 h 19"/>
                <a:gd name="T4" fmla="*/ 16 w 24"/>
                <a:gd name="T5" fmla="*/ 5 h 19"/>
                <a:gd name="T6" fmla="*/ 1 w 24"/>
                <a:gd name="T7" fmla="*/ 5 h 19"/>
                <a:gd name="T8" fmla="*/ 1 w 24"/>
                <a:gd name="T9" fmla="*/ 14 h 19"/>
                <a:gd name="T10" fmla="*/ 16 w 24"/>
                <a:gd name="T11" fmla="*/ 14 h 19"/>
                <a:gd name="T12" fmla="*/ 16 w 24"/>
                <a:gd name="T13" fmla="*/ 19 h 19"/>
                <a:gd name="T14" fmla="*/ 24 w 24"/>
                <a:gd name="T15" fmla="*/ 10 h 19"/>
                <a:gd name="T16" fmla="*/ 24 w 24"/>
                <a:gd name="T17" fmla="*/ 9 h 19"/>
                <a:gd name="T18" fmla="*/ 16 w 24"/>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9">
                  <a:moveTo>
                    <a:pt x="16" y="0"/>
                  </a:moveTo>
                  <a:cubicBezTo>
                    <a:pt x="16" y="0"/>
                    <a:pt x="16" y="0"/>
                    <a:pt x="16" y="0"/>
                  </a:cubicBezTo>
                  <a:cubicBezTo>
                    <a:pt x="15" y="0"/>
                    <a:pt x="16" y="5"/>
                    <a:pt x="16" y="5"/>
                  </a:cubicBezTo>
                  <a:cubicBezTo>
                    <a:pt x="16" y="5"/>
                    <a:pt x="1" y="5"/>
                    <a:pt x="1" y="5"/>
                  </a:cubicBezTo>
                  <a:cubicBezTo>
                    <a:pt x="0" y="5"/>
                    <a:pt x="0" y="13"/>
                    <a:pt x="1" y="14"/>
                  </a:cubicBezTo>
                  <a:cubicBezTo>
                    <a:pt x="1" y="14"/>
                    <a:pt x="16" y="14"/>
                    <a:pt x="16" y="14"/>
                  </a:cubicBezTo>
                  <a:cubicBezTo>
                    <a:pt x="16" y="14"/>
                    <a:pt x="15" y="18"/>
                    <a:pt x="16" y="19"/>
                  </a:cubicBezTo>
                  <a:cubicBezTo>
                    <a:pt x="17" y="19"/>
                    <a:pt x="24" y="14"/>
                    <a:pt x="24" y="10"/>
                  </a:cubicBezTo>
                  <a:cubicBezTo>
                    <a:pt x="24" y="9"/>
                    <a:pt x="24" y="9"/>
                    <a:pt x="24" y="9"/>
                  </a:cubicBezTo>
                  <a:cubicBezTo>
                    <a:pt x="24" y="5"/>
                    <a:pt x="17" y="0"/>
                    <a:pt x="1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1418" y="2689"/>
              <a:ext cx="144" cy="114"/>
            </a:xfrm>
            <a:custGeom>
              <a:avLst/>
              <a:gdLst>
                <a:gd name="T0" fmla="*/ 16 w 24"/>
                <a:gd name="T1" fmla="*/ 0 h 19"/>
                <a:gd name="T2" fmla="*/ 16 w 24"/>
                <a:gd name="T3" fmla="*/ 0 h 19"/>
                <a:gd name="T4" fmla="*/ 17 w 24"/>
                <a:gd name="T5" fmla="*/ 5 h 19"/>
                <a:gd name="T6" fmla="*/ 1 w 24"/>
                <a:gd name="T7" fmla="*/ 5 h 19"/>
                <a:gd name="T8" fmla="*/ 1 w 24"/>
                <a:gd name="T9" fmla="*/ 13 h 19"/>
                <a:gd name="T10" fmla="*/ 17 w 24"/>
                <a:gd name="T11" fmla="*/ 13 h 19"/>
                <a:gd name="T12" fmla="*/ 16 w 24"/>
                <a:gd name="T13" fmla="*/ 18 h 19"/>
                <a:gd name="T14" fmla="*/ 24 w 24"/>
                <a:gd name="T15" fmla="*/ 9 h 19"/>
                <a:gd name="T16" fmla="*/ 24 w 24"/>
                <a:gd name="T17" fmla="*/ 9 h 19"/>
                <a:gd name="T18" fmla="*/ 24 w 24"/>
                <a:gd name="T19" fmla="*/ 9 h 19"/>
                <a:gd name="T20" fmla="*/ 16 w 2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9">
                  <a:moveTo>
                    <a:pt x="16" y="0"/>
                  </a:moveTo>
                  <a:cubicBezTo>
                    <a:pt x="16" y="0"/>
                    <a:pt x="16" y="0"/>
                    <a:pt x="16" y="0"/>
                  </a:cubicBezTo>
                  <a:cubicBezTo>
                    <a:pt x="15" y="0"/>
                    <a:pt x="17" y="5"/>
                    <a:pt x="17" y="5"/>
                  </a:cubicBezTo>
                  <a:cubicBezTo>
                    <a:pt x="17" y="5"/>
                    <a:pt x="2" y="4"/>
                    <a:pt x="1" y="5"/>
                  </a:cubicBezTo>
                  <a:cubicBezTo>
                    <a:pt x="0" y="5"/>
                    <a:pt x="0" y="13"/>
                    <a:pt x="1" y="13"/>
                  </a:cubicBezTo>
                  <a:cubicBezTo>
                    <a:pt x="2" y="14"/>
                    <a:pt x="17" y="13"/>
                    <a:pt x="17" y="13"/>
                  </a:cubicBezTo>
                  <a:cubicBezTo>
                    <a:pt x="17" y="13"/>
                    <a:pt x="15" y="18"/>
                    <a:pt x="16" y="18"/>
                  </a:cubicBezTo>
                  <a:cubicBezTo>
                    <a:pt x="17" y="19"/>
                    <a:pt x="24" y="14"/>
                    <a:pt x="24" y="9"/>
                  </a:cubicBezTo>
                  <a:lnTo>
                    <a:pt x="24" y="9"/>
                  </a:lnTo>
                  <a:cubicBezTo>
                    <a:pt x="24" y="9"/>
                    <a:pt x="24" y="9"/>
                    <a:pt x="24" y="9"/>
                  </a:cubicBezTo>
                  <a:cubicBezTo>
                    <a:pt x="24" y="5"/>
                    <a:pt x="17" y="0"/>
                    <a:pt x="1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4758" y="2022"/>
              <a:ext cx="156" cy="114"/>
            </a:xfrm>
            <a:custGeom>
              <a:avLst/>
              <a:gdLst>
                <a:gd name="T0" fmla="*/ 17 w 26"/>
                <a:gd name="T1" fmla="*/ 0 h 19"/>
                <a:gd name="T2" fmla="*/ 17 w 26"/>
                <a:gd name="T3" fmla="*/ 0 h 19"/>
                <a:gd name="T4" fmla="*/ 18 w 26"/>
                <a:gd name="T5" fmla="*/ 5 h 19"/>
                <a:gd name="T6" fmla="*/ 1 w 26"/>
                <a:gd name="T7" fmla="*/ 5 h 19"/>
                <a:gd name="T8" fmla="*/ 1 w 26"/>
                <a:gd name="T9" fmla="*/ 14 h 19"/>
                <a:gd name="T10" fmla="*/ 18 w 26"/>
                <a:gd name="T11" fmla="*/ 14 h 19"/>
                <a:gd name="T12" fmla="*/ 17 w 26"/>
                <a:gd name="T13" fmla="*/ 19 h 19"/>
                <a:gd name="T14" fmla="*/ 26 w 26"/>
                <a:gd name="T15" fmla="*/ 10 h 19"/>
                <a:gd name="T16" fmla="*/ 26 w 26"/>
                <a:gd name="T17" fmla="*/ 9 h 19"/>
                <a:gd name="T18" fmla="*/ 17 w 26"/>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9">
                  <a:moveTo>
                    <a:pt x="17" y="0"/>
                  </a:moveTo>
                  <a:cubicBezTo>
                    <a:pt x="17" y="0"/>
                    <a:pt x="17" y="0"/>
                    <a:pt x="17" y="0"/>
                  </a:cubicBezTo>
                  <a:cubicBezTo>
                    <a:pt x="16" y="0"/>
                    <a:pt x="18" y="5"/>
                    <a:pt x="18" y="5"/>
                  </a:cubicBezTo>
                  <a:cubicBezTo>
                    <a:pt x="18" y="5"/>
                    <a:pt x="2" y="5"/>
                    <a:pt x="1" y="5"/>
                  </a:cubicBezTo>
                  <a:cubicBezTo>
                    <a:pt x="0" y="5"/>
                    <a:pt x="0" y="13"/>
                    <a:pt x="1" y="14"/>
                  </a:cubicBezTo>
                  <a:cubicBezTo>
                    <a:pt x="2" y="14"/>
                    <a:pt x="18" y="14"/>
                    <a:pt x="18" y="14"/>
                  </a:cubicBezTo>
                  <a:cubicBezTo>
                    <a:pt x="18" y="14"/>
                    <a:pt x="16" y="18"/>
                    <a:pt x="17" y="19"/>
                  </a:cubicBezTo>
                  <a:cubicBezTo>
                    <a:pt x="18" y="19"/>
                    <a:pt x="26" y="14"/>
                    <a:pt x="26" y="10"/>
                  </a:cubicBezTo>
                  <a:cubicBezTo>
                    <a:pt x="26" y="9"/>
                    <a:pt x="26" y="9"/>
                    <a:pt x="26" y="9"/>
                  </a:cubicBezTo>
                  <a:cubicBezTo>
                    <a:pt x="26" y="5"/>
                    <a:pt x="18" y="0"/>
                    <a:pt x="17"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4758" y="2022"/>
              <a:ext cx="156" cy="114"/>
            </a:xfrm>
            <a:custGeom>
              <a:avLst/>
              <a:gdLst>
                <a:gd name="T0" fmla="*/ 17 w 26"/>
                <a:gd name="T1" fmla="*/ 0 h 19"/>
                <a:gd name="T2" fmla="*/ 17 w 26"/>
                <a:gd name="T3" fmla="*/ 0 h 19"/>
                <a:gd name="T4" fmla="*/ 18 w 26"/>
                <a:gd name="T5" fmla="*/ 5 h 19"/>
                <a:gd name="T6" fmla="*/ 1 w 26"/>
                <a:gd name="T7" fmla="*/ 5 h 19"/>
                <a:gd name="T8" fmla="*/ 1 w 26"/>
                <a:gd name="T9" fmla="*/ 14 h 19"/>
                <a:gd name="T10" fmla="*/ 18 w 26"/>
                <a:gd name="T11" fmla="*/ 14 h 19"/>
                <a:gd name="T12" fmla="*/ 17 w 26"/>
                <a:gd name="T13" fmla="*/ 19 h 19"/>
                <a:gd name="T14" fmla="*/ 26 w 26"/>
                <a:gd name="T15" fmla="*/ 10 h 19"/>
                <a:gd name="T16" fmla="*/ 26 w 26"/>
                <a:gd name="T17" fmla="*/ 9 h 19"/>
                <a:gd name="T18" fmla="*/ 17 w 26"/>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9">
                  <a:moveTo>
                    <a:pt x="17" y="0"/>
                  </a:moveTo>
                  <a:cubicBezTo>
                    <a:pt x="17" y="0"/>
                    <a:pt x="17" y="0"/>
                    <a:pt x="17" y="0"/>
                  </a:cubicBezTo>
                  <a:cubicBezTo>
                    <a:pt x="16" y="0"/>
                    <a:pt x="18" y="5"/>
                    <a:pt x="18" y="5"/>
                  </a:cubicBezTo>
                  <a:cubicBezTo>
                    <a:pt x="18" y="5"/>
                    <a:pt x="2" y="5"/>
                    <a:pt x="1" y="5"/>
                  </a:cubicBezTo>
                  <a:cubicBezTo>
                    <a:pt x="0" y="5"/>
                    <a:pt x="0" y="13"/>
                    <a:pt x="1" y="14"/>
                  </a:cubicBezTo>
                  <a:cubicBezTo>
                    <a:pt x="2" y="14"/>
                    <a:pt x="18" y="14"/>
                    <a:pt x="18" y="14"/>
                  </a:cubicBezTo>
                  <a:cubicBezTo>
                    <a:pt x="18" y="14"/>
                    <a:pt x="16" y="18"/>
                    <a:pt x="17" y="19"/>
                  </a:cubicBezTo>
                  <a:cubicBezTo>
                    <a:pt x="18" y="19"/>
                    <a:pt x="26" y="14"/>
                    <a:pt x="26" y="10"/>
                  </a:cubicBezTo>
                  <a:cubicBezTo>
                    <a:pt x="26" y="9"/>
                    <a:pt x="26" y="9"/>
                    <a:pt x="26" y="9"/>
                  </a:cubicBezTo>
                  <a:cubicBezTo>
                    <a:pt x="26" y="5"/>
                    <a:pt x="18" y="0"/>
                    <a:pt x="17" y="0"/>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4620" y="2250"/>
              <a:ext cx="120" cy="144"/>
            </a:xfrm>
            <a:custGeom>
              <a:avLst/>
              <a:gdLst>
                <a:gd name="T0" fmla="*/ 0 w 20"/>
                <a:gd name="T1" fmla="*/ 16 h 24"/>
                <a:gd name="T2" fmla="*/ 1 w 20"/>
                <a:gd name="T3" fmla="*/ 16 h 24"/>
                <a:gd name="T4" fmla="*/ 5 w 20"/>
                <a:gd name="T5" fmla="*/ 16 h 24"/>
                <a:gd name="T6" fmla="*/ 6 w 20"/>
                <a:gd name="T7" fmla="*/ 1 h 24"/>
                <a:gd name="T8" fmla="*/ 14 w 20"/>
                <a:gd name="T9" fmla="*/ 1 h 24"/>
                <a:gd name="T10" fmla="*/ 14 w 20"/>
                <a:gd name="T11" fmla="*/ 16 h 24"/>
                <a:gd name="T12" fmla="*/ 19 w 20"/>
                <a:gd name="T13" fmla="*/ 16 h 24"/>
                <a:gd name="T14" fmla="*/ 10 w 20"/>
                <a:gd name="T15" fmla="*/ 24 h 24"/>
                <a:gd name="T16" fmla="*/ 10 w 20"/>
                <a:gd name="T17" fmla="*/ 24 h 24"/>
                <a:gd name="T18" fmla="*/ 10 w 20"/>
                <a:gd name="T19" fmla="*/ 24 h 24"/>
                <a:gd name="T20" fmla="*/ 0 w 20"/>
                <a:gd name="T21"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4">
                  <a:moveTo>
                    <a:pt x="0" y="16"/>
                  </a:moveTo>
                  <a:cubicBezTo>
                    <a:pt x="0" y="16"/>
                    <a:pt x="0" y="16"/>
                    <a:pt x="1" y="16"/>
                  </a:cubicBezTo>
                  <a:cubicBezTo>
                    <a:pt x="1" y="15"/>
                    <a:pt x="5" y="16"/>
                    <a:pt x="5" y="16"/>
                  </a:cubicBezTo>
                  <a:cubicBezTo>
                    <a:pt x="5" y="16"/>
                    <a:pt x="5" y="2"/>
                    <a:pt x="6" y="1"/>
                  </a:cubicBezTo>
                  <a:cubicBezTo>
                    <a:pt x="6" y="0"/>
                    <a:pt x="14" y="0"/>
                    <a:pt x="14" y="1"/>
                  </a:cubicBezTo>
                  <a:cubicBezTo>
                    <a:pt x="14" y="2"/>
                    <a:pt x="14" y="16"/>
                    <a:pt x="14" y="16"/>
                  </a:cubicBezTo>
                  <a:cubicBezTo>
                    <a:pt x="14" y="16"/>
                    <a:pt x="19" y="15"/>
                    <a:pt x="19" y="16"/>
                  </a:cubicBezTo>
                  <a:cubicBezTo>
                    <a:pt x="20" y="17"/>
                    <a:pt x="14" y="24"/>
                    <a:pt x="10" y="24"/>
                  </a:cubicBezTo>
                  <a:lnTo>
                    <a:pt x="10" y="24"/>
                  </a:lnTo>
                  <a:cubicBezTo>
                    <a:pt x="10" y="24"/>
                    <a:pt x="10" y="24"/>
                    <a:pt x="10" y="24"/>
                  </a:cubicBezTo>
                  <a:cubicBezTo>
                    <a:pt x="5" y="24"/>
                    <a:pt x="0" y="17"/>
                    <a:pt x="0" y="16"/>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4620" y="2250"/>
              <a:ext cx="120" cy="144"/>
            </a:xfrm>
            <a:custGeom>
              <a:avLst/>
              <a:gdLst>
                <a:gd name="T0" fmla="*/ 0 w 20"/>
                <a:gd name="T1" fmla="*/ 16 h 24"/>
                <a:gd name="T2" fmla="*/ 1 w 20"/>
                <a:gd name="T3" fmla="*/ 16 h 24"/>
                <a:gd name="T4" fmla="*/ 5 w 20"/>
                <a:gd name="T5" fmla="*/ 16 h 24"/>
                <a:gd name="T6" fmla="*/ 6 w 20"/>
                <a:gd name="T7" fmla="*/ 1 h 24"/>
                <a:gd name="T8" fmla="*/ 14 w 20"/>
                <a:gd name="T9" fmla="*/ 1 h 24"/>
                <a:gd name="T10" fmla="*/ 14 w 20"/>
                <a:gd name="T11" fmla="*/ 16 h 24"/>
                <a:gd name="T12" fmla="*/ 19 w 20"/>
                <a:gd name="T13" fmla="*/ 16 h 24"/>
                <a:gd name="T14" fmla="*/ 10 w 20"/>
                <a:gd name="T15" fmla="*/ 24 h 24"/>
                <a:gd name="T16" fmla="*/ 10 w 20"/>
                <a:gd name="T17" fmla="*/ 24 h 24"/>
                <a:gd name="T18" fmla="*/ 10 w 20"/>
                <a:gd name="T19" fmla="*/ 24 h 24"/>
                <a:gd name="T20" fmla="*/ 0 w 20"/>
                <a:gd name="T21"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4">
                  <a:moveTo>
                    <a:pt x="0" y="16"/>
                  </a:moveTo>
                  <a:cubicBezTo>
                    <a:pt x="0" y="16"/>
                    <a:pt x="0" y="16"/>
                    <a:pt x="1" y="16"/>
                  </a:cubicBezTo>
                  <a:cubicBezTo>
                    <a:pt x="1" y="15"/>
                    <a:pt x="5" y="16"/>
                    <a:pt x="5" y="16"/>
                  </a:cubicBezTo>
                  <a:cubicBezTo>
                    <a:pt x="5" y="16"/>
                    <a:pt x="5" y="2"/>
                    <a:pt x="6" y="1"/>
                  </a:cubicBezTo>
                  <a:cubicBezTo>
                    <a:pt x="6" y="0"/>
                    <a:pt x="14" y="0"/>
                    <a:pt x="14" y="1"/>
                  </a:cubicBezTo>
                  <a:cubicBezTo>
                    <a:pt x="14" y="2"/>
                    <a:pt x="14" y="16"/>
                    <a:pt x="14" y="16"/>
                  </a:cubicBezTo>
                  <a:cubicBezTo>
                    <a:pt x="14" y="16"/>
                    <a:pt x="19" y="15"/>
                    <a:pt x="19" y="16"/>
                  </a:cubicBezTo>
                  <a:cubicBezTo>
                    <a:pt x="20" y="17"/>
                    <a:pt x="14" y="24"/>
                    <a:pt x="10" y="24"/>
                  </a:cubicBezTo>
                  <a:lnTo>
                    <a:pt x="10" y="24"/>
                  </a:lnTo>
                  <a:cubicBezTo>
                    <a:pt x="10" y="24"/>
                    <a:pt x="10" y="24"/>
                    <a:pt x="10" y="24"/>
                  </a:cubicBezTo>
                  <a:cubicBezTo>
                    <a:pt x="5" y="24"/>
                    <a:pt x="0" y="17"/>
                    <a:pt x="0" y="16"/>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4518" y="2250"/>
              <a:ext cx="114" cy="144"/>
            </a:xfrm>
            <a:custGeom>
              <a:avLst/>
              <a:gdLst>
                <a:gd name="T0" fmla="*/ 0 w 19"/>
                <a:gd name="T1" fmla="*/ 8 h 24"/>
                <a:gd name="T2" fmla="*/ 0 w 19"/>
                <a:gd name="T3" fmla="*/ 8 h 24"/>
                <a:gd name="T4" fmla="*/ 5 w 19"/>
                <a:gd name="T5" fmla="*/ 7 h 24"/>
                <a:gd name="T6" fmla="*/ 5 w 19"/>
                <a:gd name="T7" fmla="*/ 23 h 24"/>
                <a:gd name="T8" fmla="*/ 13 w 19"/>
                <a:gd name="T9" fmla="*/ 23 h 24"/>
                <a:gd name="T10" fmla="*/ 13 w 19"/>
                <a:gd name="T11" fmla="*/ 7 h 24"/>
                <a:gd name="T12" fmla="*/ 18 w 19"/>
                <a:gd name="T13" fmla="*/ 8 h 24"/>
                <a:gd name="T14" fmla="*/ 9 w 19"/>
                <a:gd name="T15" fmla="*/ 0 h 24"/>
                <a:gd name="T16" fmla="*/ 9 w 19"/>
                <a:gd name="T17" fmla="*/ 0 h 24"/>
                <a:gd name="T18" fmla="*/ 0 w 19"/>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4">
                  <a:moveTo>
                    <a:pt x="0" y="8"/>
                  </a:moveTo>
                  <a:cubicBezTo>
                    <a:pt x="0" y="8"/>
                    <a:pt x="0" y="8"/>
                    <a:pt x="0" y="8"/>
                  </a:cubicBezTo>
                  <a:cubicBezTo>
                    <a:pt x="0" y="9"/>
                    <a:pt x="5" y="7"/>
                    <a:pt x="5" y="7"/>
                  </a:cubicBezTo>
                  <a:cubicBezTo>
                    <a:pt x="5" y="7"/>
                    <a:pt x="4" y="22"/>
                    <a:pt x="5" y="23"/>
                  </a:cubicBezTo>
                  <a:cubicBezTo>
                    <a:pt x="5" y="24"/>
                    <a:pt x="13" y="24"/>
                    <a:pt x="13" y="23"/>
                  </a:cubicBezTo>
                  <a:cubicBezTo>
                    <a:pt x="14" y="22"/>
                    <a:pt x="13" y="7"/>
                    <a:pt x="13" y="7"/>
                  </a:cubicBezTo>
                  <a:cubicBezTo>
                    <a:pt x="13" y="7"/>
                    <a:pt x="18" y="9"/>
                    <a:pt x="18" y="8"/>
                  </a:cubicBezTo>
                  <a:cubicBezTo>
                    <a:pt x="19" y="7"/>
                    <a:pt x="14" y="0"/>
                    <a:pt x="9" y="0"/>
                  </a:cubicBezTo>
                  <a:cubicBezTo>
                    <a:pt x="9" y="0"/>
                    <a:pt x="9" y="0"/>
                    <a:pt x="9" y="0"/>
                  </a:cubicBezTo>
                  <a:cubicBezTo>
                    <a:pt x="5" y="0"/>
                    <a:pt x="0" y="6"/>
                    <a:pt x="0" y="8"/>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4518" y="2250"/>
              <a:ext cx="114" cy="144"/>
            </a:xfrm>
            <a:custGeom>
              <a:avLst/>
              <a:gdLst>
                <a:gd name="T0" fmla="*/ 0 w 19"/>
                <a:gd name="T1" fmla="*/ 8 h 24"/>
                <a:gd name="T2" fmla="*/ 0 w 19"/>
                <a:gd name="T3" fmla="*/ 8 h 24"/>
                <a:gd name="T4" fmla="*/ 5 w 19"/>
                <a:gd name="T5" fmla="*/ 7 h 24"/>
                <a:gd name="T6" fmla="*/ 5 w 19"/>
                <a:gd name="T7" fmla="*/ 23 h 24"/>
                <a:gd name="T8" fmla="*/ 13 w 19"/>
                <a:gd name="T9" fmla="*/ 23 h 24"/>
                <a:gd name="T10" fmla="*/ 13 w 19"/>
                <a:gd name="T11" fmla="*/ 7 h 24"/>
                <a:gd name="T12" fmla="*/ 18 w 19"/>
                <a:gd name="T13" fmla="*/ 8 h 24"/>
                <a:gd name="T14" fmla="*/ 9 w 19"/>
                <a:gd name="T15" fmla="*/ 0 h 24"/>
                <a:gd name="T16" fmla="*/ 9 w 19"/>
                <a:gd name="T17" fmla="*/ 0 h 24"/>
                <a:gd name="T18" fmla="*/ 0 w 19"/>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4">
                  <a:moveTo>
                    <a:pt x="0" y="8"/>
                  </a:moveTo>
                  <a:cubicBezTo>
                    <a:pt x="0" y="8"/>
                    <a:pt x="0" y="8"/>
                    <a:pt x="0" y="8"/>
                  </a:cubicBezTo>
                  <a:cubicBezTo>
                    <a:pt x="0" y="9"/>
                    <a:pt x="5" y="7"/>
                    <a:pt x="5" y="7"/>
                  </a:cubicBezTo>
                  <a:cubicBezTo>
                    <a:pt x="5" y="7"/>
                    <a:pt x="4" y="22"/>
                    <a:pt x="5" y="23"/>
                  </a:cubicBezTo>
                  <a:cubicBezTo>
                    <a:pt x="5" y="24"/>
                    <a:pt x="13" y="24"/>
                    <a:pt x="13" y="23"/>
                  </a:cubicBezTo>
                  <a:cubicBezTo>
                    <a:pt x="14" y="22"/>
                    <a:pt x="13" y="7"/>
                    <a:pt x="13" y="7"/>
                  </a:cubicBezTo>
                  <a:cubicBezTo>
                    <a:pt x="13" y="7"/>
                    <a:pt x="18" y="9"/>
                    <a:pt x="18" y="8"/>
                  </a:cubicBezTo>
                  <a:cubicBezTo>
                    <a:pt x="19" y="7"/>
                    <a:pt x="14" y="0"/>
                    <a:pt x="9" y="0"/>
                  </a:cubicBezTo>
                  <a:cubicBezTo>
                    <a:pt x="9" y="0"/>
                    <a:pt x="9" y="0"/>
                    <a:pt x="9" y="0"/>
                  </a:cubicBezTo>
                  <a:cubicBezTo>
                    <a:pt x="5" y="0"/>
                    <a:pt x="0" y="6"/>
                    <a:pt x="0" y="8"/>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20"/>
            <p:cNvSpPr>
              <a:spLocks noChangeArrowheads="1"/>
            </p:cNvSpPr>
            <p:nvPr/>
          </p:nvSpPr>
          <p:spPr bwMode="auto">
            <a:xfrm>
              <a:off x="792" y="2178"/>
              <a:ext cx="390" cy="300"/>
            </a:xfrm>
            <a:prstGeom prst="rect">
              <a:avLst/>
            </a:prstGeom>
            <a:solidFill>
              <a:srgbClr val="F0D8C2"/>
            </a:solidFill>
            <a:ln w="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1"/>
            <p:cNvSpPr>
              <a:spLocks noChangeArrowheads="1"/>
            </p:cNvSpPr>
            <p:nvPr/>
          </p:nvSpPr>
          <p:spPr bwMode="auto">
            <a:xfrm>
              <a:off x="780" y="2622"/>
              <a:ext cx="432" cy="276"/>
            </a:xfrm>
            <a:prstGeom prst="rect">
              <a:avLst/>
            </a:prstGeom>
            <a:solidFill>
              <a:srgbClr val="D9BDC9"/>
            </a:solidFill>
            <a:ln w="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p:nvSpPr>
          <p:spPr bwMode="auto">
            <a:xfrm>
              <a:off x="1320" y="1950"/>
              <a:ext cx="96" cy="1122"/>
            </a:xfrm>
            <a:prstGeom prst="rect">
              <a:avLst/>
            </a:prstGeom>
            <a:solidFill>
              <a:srgbClr val="6DBF96"/>
            </a:solidFill>
            <a:ln w="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p:nvSpPr>
          <p:spPr bwMode="auto">
            <a:xfrm>
              <a:off x="1260" y="1824"/>
              <a:ext cx="246" cy="96"/>
            </a:xfrm>
            <a:custGeom>
              <a:avLst/>
              <a:gdLst>
                <a:gd name="T0" fmla="*/ 4 w 41"/>
                <a:gd name="T1" fmla="*/ 0 h 16"/>
                <a:gd name="T2" fmla="*/ 36 w 41"/>
                <a:gd name="T3" fmla="*/ 0 h 16"/>
                <a:gd name="T4" fmla="*/ 41 w 41"/>
                <a:gd name="T5" fmla="*/ 4 h 16"/>
                <a:gd name="T6" fmla="*/ 41 w 41"/>
                <a:gd name="T7" fmla="*/ 12 h 16"/>
                <a:gd name="T8" fmla="*/ 36 w 41"/>
                <a:gd name="T9" fmla="*/ 16 h 16"/>
                <a:gd name="T10" fmla="*/ 4 w 41"/>
                <a:gd name="T11" fmla="*/ 16 h 16"/>
                <a:gd name="T12" fmla="*/ 0 w 41"/>
                <a:gd name="T13" fmla="*/ 12 h 16"/>
                <a:gd name="T14" fmla="*/ 0 w 41"/>
                <a:gd name="T15" fmla="*/ 4 h 16"/>
                <a:gd name="T16" fmla="*/ 4 w 41"/>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6">
                  <a:moveTo>
                    <a:pt x="4" y="0"/>
                  </a:moveTo>
                  <a:lnTo>
                    <a:pt x="36" y="0"/>
                  </a:lnTo>
                  <a:cubicBezTo>
                    <a:pt x="39" y="0"/>
                    <a:pt x="41" y="2"/>
                    <a:pt x="41" y="4"/>
                  </a:cubicBezTo>
                  <a:lnTo>
                    <a:pt x="41" y="12"/>
                  </a:lnTo>
                  <a:cubicBezTo>
                    <a:pt x="41" y="14"/>
                    <a:pt x="39" y="16"/>
                    <a:pt x="36" y="16"/>
                  </a:cubicBezTo>
                  <a:lnTo>
                    <a:pt x="4" y="16"/>
                  </a:lnTo>
                  <a:cubicBezTo>
                    <a:pt x="2" y="16"/>
                    <a:pt x="0" y="14"/>
                    <a:pt x="0" y="12"/>
                  </a:cubicBezTo>
                  <a:lnTo>
                    <a:pt x="0" y="4"/>
                  </a:lnTo>
                  <a:cubicBezTo>
                    <a:pt x="0" y="2"/>
                    <a:pt x="2" y="0"/>
                    <a:pt x="4" y="0"/>
                  </a:cubicBezTo>
                  <a:close/>
                </a:path>
              </a:pathLst>
            </a:custGeom>
            <a:solidFill>
              <a:srgbClr val="86C3D2"/>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4"/>
            <p:cNvSpPr>
              <a:spLocks noChangeArrowheads="1"/>
            </p:cNvSpPr>
            <p:nvPr/>
          </p:nvSpPr>
          <p:spPr bwMode="auto">
            <a:xfrm>
              <a:off x="1303" y="1835"/>
              <a:ext cx="2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IF-OF</a:t>
              </a:r>
              <a:endParaRPr kumimoji="0" lang="en-US" sz="1800" b="0" i="0" u="none" strike="noStrike" cap="none" normalizeH="0" baseline="0" smtClean="0">
                <a:ln>
                  <a:noFill/>
                </a:ln>
                <a:solidFill>
                  <a:schemeClr val="tx1"/>
                </a:solidFill>
                <a:effectLst/>
                <a:latin typeface="Arial" pitchFamily="34" charset="0"/>
              </a:endParaRPr>
            </a:p>
          </p:txBody>
        </p:sp>
        <p:sp>
          <p:nvSpPr>
            <p:cNvPr id="27" name="Rectangle 25"/>
            <p:cNvSpPr>
              <a:spLocks noChangeArrowheads="1"/>
            </p:cNvSpPr>
            <p:nvPr/>
          </p:nvSpPr>
          <p:spPr bwMode="auto">
            <a:xfrm>
              <a:off x="855" y="2224"/>
              <a:ext cx="309"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24282B"/>
                  </a:solidFill>
                  <a:effectLst/>
                  <a:latin typeface="ArialMT" charset="0"/>
                </a:rPr>
                <a:t>Fetch</a:t>
              </a: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Rectangle 26"/>
            <p:cNvSpPr>
              <a:spLocks noChangeArrowheads="1"/>
            </p:cNvSpPr>
            <p:nvPr/>
          </p:nvSpPr>
          <p:spPr bwMode="auto">
            <a:xfrm>
              <a:off x="890" y="2327"/>
              <a:ext cx="223"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29" name="Rectangle 27"/>
            <p:cNvSpPr>
              <a:spLocks noChangeArrowheads="1"/>
            </p:cNvSpPr>
            <p:nvPr/>
          </p:nvSpPr>
          <p:spPr bwMode="auto">
            <a:xfrm>
              <a:off x="805" y="2657"/>
              <a:ext cx="393"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Instruction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30" name="Rectangle 28"/>
            <p:cNvSpPr>
              <a:spLocks noChangeArrowheads="1"/>
            </p:cNvSpPr>
            <p:nvPr/>
          </p:nvSpPr>
          <p:spPr bwMode="auto">
            <a:xfrm>
              <a:off x="826" y="2762"/>
              <a:ext cx="31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31" name="Rectangle 29"/>
            <p:cNvSpPr>
              <a:spLocks noChangeArrowheads="1"/>
            </p:cNvSpPr>
            <p:nvPr/>
          </p:nvSpPr>
          <p:spPr bwMode="auto">
            <a:xfrm>
              <a:off x="1566" y="2202"/>
              <a:ext cx="516" cy="300"/>
            </a:xfrm>
            <a:prstGeom prst="rect">
              <a:avLst/>
            </a:prstGeom>
            <a:solidFill>
              <a:srgbClr val="F0D8C2"/>
            </a:solidFill>
            <a:ln w="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96" name="Rectangle 30"/>
            <p:cNvSpPr>
              <a:spLocks noChangeArrowheads="1"/>
            </p:cNvSpPr>
            <p:nvPr/>
          </p:nvSpPr>
          <p:spPr bwMode="auto">
            <a:xfrm>
              <a:off x="1566" y="2604"/>
              <a:ext cx="528" cy="312"/>
            </a:xfrm>
            <a:prstGeom prst="rect">
              <a:avLst/>
            </a:prstGeom>
            <a:solidFill>
              <a:srgbClr val="D9BDC9"/>
            </a:solidFill>
            <a:ln w="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97" name="Rectangle 31"/>
            <p:cNvSpPr>
              <a:spLocks noChangeArrowheads="1"/>
            </p:cNvSpPr>
            <p:nvPr/>
          </p:nvSpPr>
          <p:spPr bwMode="auto">
            <a:xfrm>
              <a:off x="1652" y="2239"/>
              <a:ext cx="406"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Immediate</a:t>
              </a:r>
              <a:endParaRPr kumimoji="0" lang="en-US" sz="1800" b="0" i="0" u="none" strike="noStrike" cap="none" normalizeH="0" baseline="0" smtClean="0">
                <a:ln>
                  <a:noFill/>
                </a:ln>
                <a:solidFill>
                  <a:schemeClr val="tx1"/>
                </a:solidFill>
                <a:effectLst/>
                <a:latin typeface="Arial" pitchFamily="34" charset="0"/>
              </a:endParaRPr>
            </a:p>
          </p:txBody>
        </p:sp>
        <p:sp>
          <p:nvSpPr>
            <p:cNvPr id="4099" name="Rectangle 32"/>
            <p:cNvSpPr>
              <a:spLocks noChangeArrowheads="1"/>
            </p:cNvSpPr>
            <p:nvPr/>
          </p:nvSpPr>
          <p:spPr bwMode="auto">
            <a:xfrm>
              <a:off x="1642" y="2311"/>
              <a:ext cx="434"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MT" charset="0"/>
                </a:rPr>
                <a:t>and branch</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0" name="Rectangle 33"/>
            <p:cNvSpPr>
              <a:spLocks noChangeArrowheads="1"/>
            </p:cNvSpPr>
            <p:nvPr/>
          </p:nvSpPr>
          <p:spPr bwMode="auto">
            <a:xfrm>
              <a:off x="1769" y="2384"/>
              <a:ext cx="175"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4101" name="Freeform 34"/>
            <p:cNvSpPr>
              <a:spLocks/>
            </p:cNvSpPr>
            <p:nvPr/>
          </p:nvSpPr>
          <p:spPr bwMode="auto">
            <a:xfrm>
              <a:off x="1418" y="2316"/>
              <a:ext cx="144" cy="114"/>
            </a:xfrm>
            <a:custGeom>
              <a:avLst/>
              <a:gdLst>
                <a:gd name="T0" fmla="*/ 16 w 24"/>
                <a:gd name="T1" fmla="*/ 0 h 19"/>
                <a:gd name="T2" fmla="*/ 15 w 24"/>
                <a:gd name="T3" fmla="*/ 0 h 19"/>
                <a:gd name="T4" fmla="*/ 16 w 24"/>
                <a:gd name="T5" fmla="*/ 5 h 19"/>
                <a:gd name="T6" fmla="*/ 0 w 24"/>
                <a:gd name="T7" fmla="*/ 5 h 19"/>
                <a:gd name="T8" fmla="*/ 0 w 24"/>
                <a:gd name="T9" fmla="*/ 14 h 19"/>
                <a:gd name="T10" fmla="*/ 16 w 24"/>
                <a:gd name="T11" fmla="*/ 14 h 19"/>
                <a:gd name="T12" fmla="*/ 15 w 24"/>
                <a:gd name="T13" fmla="*/ 19 h 19"/>
                <a:gd name="T14" fmla="*/ 24 w 24"/>
                <a:gd name="T15" fmla="*/ 10 h 19"/>
                <a:gd name="T16" fmla="*/ 24 w 24"/>
                <a:gd name="T17" fmla="*/ 10 h 19"/>
                <a:gd name="T18" fmla="*/ 24 w 24"/>
                <a:gd name="T19" fmla="*/ 9 h 19"/>
                <a:gd name="T20" fmla="*/ 16 w 24"/>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9">
                  <a:moveTo>
                    <a:pt x="16" y="0"/>
                  </a:moveTo>
                  <a:cubicBezTo>
                    <a:pt x="16" y="0"/>
                    <a:pt x="15" y="0"/>
                    <a:pt x="15" y="0"/>
                  </a:cubicBezTo>
                  <a:cubicBezTo>
                    <a:pt x="14" y="1"/>
                    <a:pt x="16" y="5"/>
                    <a:pt x="16" y="5"/>
                  </a:cubicBezTo>
                  <a:cubicBezTo>
                    <a:pt x="16" y="5"/>
                    <a:pt x="1" y="5"/>
                    <a:pt x="0" y="5"/>
                  </a:cubicBezTo>
                  <a:cubicBezTo>
                    <a:pt x="0" y="6"/>
                    <a:pt x="0" y="14"/>
                    <a:pt x="0" y="14"/>
                  </a:cubicBezTo>
                  <a:cubicBezTo>
                    <a:pt x="1" y="14"/>
                    <a:pt x="16" y="14"/>
                    <a:pt x="16" y="14"/>
                  </a:cubicBezTo>
                  <a:cubicBezTo>
                    <a:pt x="16" y="14"/>
                    <a:pt x="14" y="19"/>
                    <a:pt x="15" y="19"/>
                  </a:cubicBezTo>
                  <a:cubicBezTo>
                    <a:pt x="16" y="19"/>
                    <a:pt x="23" y="14"/>
                    <a:pt x="24" y="10"/>
                  </a:cubicBezTo>
                  <a:lnTo>
                    <a:pt x="24" y="10"/>
                  </a:lnTo>
                  <a:cubicBezTo>
                    <a:pt x="24" y="10"/>
                    <a:pt x="24" y="10"/>
                    <a:pt x="24" y="9"/>
                  </a:cubicBezTo>
                  <a:cubicBezTo>
                    <a:pt x="23" y="5"/>
                    <a:pt x="17" y="0"/>
                    <a:pt x="1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36"/>
            <p:cNvSpPr>
              <a:spLocks noChangeArrowheads="1"/>
            </p:cNvSpPr>
            <p:nvPr/>
          </p:nvSpPr>
          <p:spPr bwMode="auto">
            <a:xfrm>
              <a:off x="1609" y="2668"/>
              <a:ext cx="331"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4104" name="Rectangle 37"/>
            <p:cNvSpPr>
              <a:spLocks noChangeArrowheads="1"/>
            </p:cNvSpPr>
            <p:nvPr/>
          </p:nvSpPr>
          <p:spPr bwMode="auto">
            <a:xfrm>
              <a:off x="1703" y="2762"/>
              <a:ext cx="1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file</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5" name="Rectangle 38"/>
            <p:cNvSpPr>
              <a:spLocks noChangeArrowheads="1"/>
            </p:cNvSpPr>
            <p:nvPr/>
          </p:nvSpPr>
          <p:spPr bwMode="auto">
            <a:xfrm>
              <a:off x="1572" y="1866"/>
              <a:ext cx="504" cy="282"/>
            </a:xfrm>
            <a:prstGeom prst="rect">
              <a:avLst/>
            </a:prstGeom>
            <a:solidFill>
              <a:srgbClr val="9FC9D6"/>
            </a:solidFill>
            <a:ln w="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06" name="Rectangle 39"/>
            <p:cNvSpPr>
              <a:spLocks noChangeArrowheads="1"/>
            </p:cNvSpPr>
            <p:nvPr/>
          </p:nvSpPr>
          <p:spPr bwMode="auto">
            <a:xfrm>
              <a:off x="1712" y="1923"/>
              <a:ext cx="29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4107" name="Rectangle 40"/>
            <p:cNvSpPr>
              <a:spLocks noChangeArrowheads="1"/>
            </p:cNvSpPr>
            <p:nvPr/>
          </p:nvSpPr>
          <p:spPr bwMode="auto">
            <a:xfrm>
              <a:off x="1773" y="2017"/>
              <a:ext cx="17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4108" name="Rectangle 41"/>
            <p:cNvSpPr>
              <a:spLocks noChangeArrowheads="1"/>
            </p:cNvSpPr>
            <p:nvPr/>
          </p:nvSpPr>
          <p:spPr bwMode="auto">
            <a:xfrm>
              <a:off x="2694" y="1938"/>
              <a:ext cx="102" cy="1140"/>
            </a:xfrm>
            <a:prstGeom prst="rect">
              <a:avLst/>
            </a:prstGeom>
            <a:solidFill>
              <a:srgbClr val="6DBF96"/>
            </a:solidFill>
            <a:ln w="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09" name="Freeform 42"/>
            <p:cNvSpPr>
              <a:spLocks/>
            </p:cNvSpPr>
            <p:nvPr/>
          </p:nvSpPr>
          <p:spPr bwMode="auto">
            <a:xfrm>
              <a:off x="2634" y="1818"/>
              <a:ext cx="240" cy="96"/>
            </a:xfrm>
            <a:custGeom>
              <a:avLst/>
              <a:gdLst>
                <a:gd name="T0" fmla="*/ 4 w 40"/>
                <a:gd name="T1" fmla="*/ 0 h 16"/>
                <a:gd name="T2" fmla="*/ 36 w 40"/>
                <a:gd name="T3" fmla="*/ 0 h 16"/>
                <a:gd name="T4" fmla="*/ 40 w 40"/>
                <a:gd name="T5" fmla="*/ 4 h 16"/>
                <a:gd name="T6" fmla="*/ 40 w 40"/>
                <a:gd name="T7" fmla="*/ 11 h 16"/>
                <a:gd name="T8" fmla="*/ 36 w 40"/>
                <a:gd name="T9" fmla="*/ 16 h 16"/>
                <a:gd name="T10" fmla="*/ 4 w 40"/>
                <a:gd name="T11" fmla="*/ 16 h 16"/>
                <a:gd name="T12" fmla="*/ 0 w 40"/>
                <a:gd name="T13" fmla="*/ 11 h 16"/>
                <a:gd name="T14" fmla="*/ 0 w 40"/>
                <a:gd name="T15" fmla="*/ 4 h 16"/>
                <a:gd name="T16" fmla="*/ 4 w 4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6">
                  <a:moveTo>
                    <a:pt x="4" y="0"/>
                  </a:moveTo>
                  <a:lnTo>
                    <a:pt x="36" y="0"/>
                  </a:lnTo>
                  <a:cubicBezTo>
                    <a:pt x="38" y="0"/>
                    <a:pt x="40" y="2"/>
                    <a:pt x="40" y="4"/>
                  </a:cubicBezTo>
                  <a:lnTo>
                    <a:pt x="40" y="11"/>
                  </a:lnTo>
                  <a:cubicBezTo>
                    <a:pt x="40" y="14"/>
                    <a:pt x="38" y="16"/>
                    <a:pt x="36" y="16"/>
                  </a:cubicBezTo>
                  <a:lnTo>
                    <a:pt x="4" y="16"/>
                  </a:lnTo>
                  <a:cubicBezTo>
                    <a:pt x="1" y="16"/>
                    <a:pt x="0" y="14"/>
                    <a:pt x="0" y="11"/>
                  </a:cubicBezTo>
                  <a:lnTo>
                    <a:pt x="0" y="4"/>
                  </a:lnTo>
                  <a:cubicBezTo>
                    <a:pt x="0" y="2"/>
                    <a:pt x="1" y="0"/>
                    <a:pt x="4" y="0"/>
                  </a:cubicBezTo>
                  <a:close/>
                </a:path>
              </a:pathLst>
            </a:custGeom>
            <a:solidFill>
              <a:srgbClr val="86C3D2"/>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10" name="Rectangle 43"/>
            <p:cNvSpPr>
              <a:spLocks noChangeArrowheads="1"/>
            </p:cNvSpPr>
            <p:nvPr/>
          </p:nvSpPr>
          <p:spPr bwMode="auto">
            <a:xfrm>
              <a:off x="2664" y="1826"/>
              <a:ext cx="24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OF-EX</a:t>
              </a:r>
              <a:endParaRPr kumimoji="0" lang="en-US" sz="1800" b="0" i="0" u="none" strike="noStrike" cap="none" normalizeH="0" baseline="0" smtClean="0">
                <a:ln>
                  <a:noFill/>
                </a:ln>
                <a:solidFill>
                  <a:schemeClr val="tx1"/>
                </a:solidFill>
                <a:effectLst/>
                <a:latin typeface="Arial" pitchFamily="34" charset="0"/>
              </a:endParaRPr>
            </a:p>
          </p:txBody>
        </p:sp>
        <p:sp>
          <p:nvSpPr>
            <p:cNvPr id="4111" name="Freeform 44"/>
            <p:cNvSpPr>
              <a:spLocks/>
            </p:cNvSpPr>
            <p:nvPr/>
          </p:nvSpPr>
          <p:spPr bwMode="auto">
            <a:xfrm>
              <a:off x="2079" y="2284"/>
              <a:ext cx="612" cy="108"/>
            </a:xfrm>
            <a:custGeom>
              <a:avLst/>
              <a:gdLst>
                <a:gd name="T0" fmla="*/ 68 w 102"/>
                <a:gd name="T1" fmla="*/ 0 h 18"/>
                <a:gd name="T2" fmla="*/ 67 w 102"/>
                <a:gd name="T3" fmla="*/ 0 h 18"/>
                <a:gd name="T4" fmla="*/ 69 w 102"/>
                <a:gd name="T5" fmla="*/ 5 h 18"/>
                <a:gd name="T6" fmla="*/ 3 w 102"/>
                <a:gd name="T7" fmla="*/ 5 h 18"/>
                <a:gd name="T8" fmla="*/ 3 w 102"/>
                <a:gd name="T9" fmla="*/ 13 h 18"/>
                <a:gd name="T10" fmla="*/ 69 w 102"/>
                <a:gd name="T11" fmla="*/ 13 h 18"/>
                <a:gd name="T12" fmla="*/ 67 w 102"/>
                <a:gd name="T13" fmla="*/ 18 h 18"/>
                <a:gd name="T14" fmla="*/ 102 w 102"/>
                <a:gd name="T15" fmla="*/ 9 h 18"/>
                <a:gd name="T16" fmla="*/ 102 w 102"/>
                <a:gd name="T17" fmla="*/ 9 h 18"/>
                <a:gd name="T18" fmla="*/ 102 w 102"/>
                <a:gd name="T19" fmla="*/ 9 h 18"/>
                <a:gd name="T20" fmla="*/ 68 w 102"/>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8">
                  <a:moveTo>
                    <a:pt x="68" y="0"/>
                  </a:moveTo>
                  <a:cubicBezTo>
                    <a:pt x="68" y="0"/>
                    <a:pt x="67" y="0"/>
                    <a:pt x="67" y="0"/>
                  </a:cubicBezTo>
                  <a:cubicBezTo>
                    <a:pt x="63" y="0"/>
                    <a:pt x="69" y="5"/>
                    <a:pt x="69" y="5"/>
                  </a:cubicBezTo>
                  <a:cubicBezTo>
                    <a:pt x="69" y="5"/>
                    <a:pt x="5" y="4"/>
                    <a:pt x="3" y="5"/>
                  </a:cubicBezTo>
                  <a:cubicBezTo>
                    <a:pt x="0" y="5"/>
                    <a:pt x="0" y="13"/>
                    <a:pt x="3" y="13"/>
                  </a:cubicBezTo>
                  <a:cubicBezTo>
                    <a:pt x="5" y="13"/>
                    <a:pt x="69" y="13"/>
                    <a:pt x="69" y="13"/>
                  </a:cubicBezTo>
                  <a:cubicBezTo>
                    <a:pt x="69" y="13"/>
                    <a:pt x="63" y="17"/>
                    <a:pt x="67" y="18"/>
                  </a:cubicBezTo>
                  <a:cubicBezTo>
                    <a:pt x="71" y="18"/>
                    <a:pt x="102" y="13"/>
                    <a:pt x="102" y="9"/>
                  </a:cubicBezTo>
                  <a:lnTo>
                    <a:pt x="102" y="9"/>
                  </a:lnTo>
                  <a:cubicBezTo>
                    <a:pt x="102" y="9"/>
                    <a:pt x="102" y="9"/>
                    <a:pt x="102" y="9"/>
                  </a:cubicBezTo>
                  <a:cubicBezTo>
                    <a:pt x="102" y="5"/>
                    <a:pt x="73" y="0"/>
                    <a:pt x="68"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46"/>
            <p:cNvSpPr>
              <a:spLocks/>
            </p:cNvSpPr>
            <p:nvPr/>
          </p:nvSpPr>
          <p:spPr bwMode="auto">
            <a:xfrm>
              <a:off x="2514" y="2436"/>
              <a:ext cx="84" cy="288"/>
            </a:xfrm>
            <a:custGeom>
              <a:avLst/>
              <a:gdLst>
                <a:gd name="T0" fmla="*/ 0 w 14"/>
                <a:gd name="T1" fmla="*/ 0 h 48"/>
                <a:gd name="T2" fmla="*/ 0 w 14"/>
                <a:gd name="T3" fmla="*/ 48 h 48"/>
                <a:gd name="T4" fmla="*/ 14 w 14"/>
                <a:gd name="T5" fmla="*/ 38 h 48"/>
                <a:gd name="T6" fmla="*/ 14 w 14"/>
                <a:gd name="T7" fmla="*/ 9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48"/>
                  </a:lnTo>
                  <a:lnTo>
                    <a:pt x="14" y="38"/>
                  </a:lnTo>
                  <a:lnTo>
                    <a:pt x="14" y="9"/>
                  </a:lnTo>
                  <a:lnTo>
                    <a:pt x="0" y="0"/>
                  </a:lnTo>
                  <a:close/>
                </a:path>
              </a:pathLst>
            </a:custGeom>
            <a:solidFill>
              <a:srgbClr val="D9BDC9"/>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14" name="Line 47"/>
            <p:cNvSpPr>
              <a:spLocks noChangeShapeType="1"/>
            </p:cNvSpPr>
            <p:nvPr/>
          </p:nvSpPr>
          <p:spPr bwMode="auto">
            <a:xfrm>
              <a:off x="2100" y="2652"/>
              <a:ext cx="102"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5" name="Freeform 48"/>
            <p:cNvSpPr>
              <a:spLocks/>
            </p:cNvSpPr>
            <p:nvPr/>
          </p:nvSpPr>
          <p:spPr bwMode="auto">
            <a:xfrm>
              <a:off x="2166" y="2640"/>
              <a:ext cx="42" cy="30"/>
            </a:xfrm>
            <a:custGeom>
              <a:avLst/>
              <a:gdLst>
                <a:gd name="T0" fmla="*/ 2 w 7"/>
                <a:gd name="T1" fmla="*/ 2 h 5"/>
                <a:gd name="T2" fmla="*/ 0 w 7"/>
                <a:gd name="T3" fmla="*/ 5 h 5"/>
                <a:gd name="T4" fmla="*/ 7 w 7"/>
                <a:gd name="T5" fmla="*/ 2 h 5"/>
                <a:gd name="T6" fmla="*/ 0 w 7"/>
                <a:gd name="T7" fmla="*/ 0 h 5"/>
                <a:gd name="T8" fmla="*/ 2 w 7"/>
                <a:gd name="T9" fmla="*/ 2 h 5"/>
              </a:gdLst>
              <a:ahLst/>
              <a:cxnLst>
                <a:cxn ang="0">
                  <a:pos x="T0" y="T1"/>
                </a:cxn>
                <a:cxn ang="0">
                  <a:pos x="T2" y="T3"/>
                </a:cxn>
                <a:cxn ang="0">
                  <a:pos x="T4" y="T5"/>
                </a:cxn>
                <a:cxn ang="0">
                  <a:pos x="T6" y="T7"/>
                </a:cxn>
                <a:cxn ang="0">
                  <a:pos x="T8" y="T9"/>
                </a:cxn>
              </a:cxnLst>
              <a:rect l="0" t="0" r="r" b="b"/>
              <a:pathLst>
                <a:path w="7" h="5">
                  <a:moveTo>
                    <a:pt x="2" y="2"/>
                  </a:moveTo>
                  <a:lnTo>
                    <a:pt x="0" y="5"/>
                  </a:lnTo>
                  <a:lnTo>
                    <a:pt x="7" y="2"/>
                  </a:lnTo>
                  <a:lnTo>
                    <a:pt x="0" y="0"/>
                  </a:lnTo>
                  <a:lnTo>
                    <a:pt x="2" y="2"/>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16" name="Line 49"/>
            <p:cNvSpPr>
              <a:spLocks noChangeShapeType="1"/>
            </p:cNvSpPr>
            <p:nvPr/>
          </p:nvSpPr>
          <p:spPr bwMode="auto">
            <a:xfrm>
              <a:off x="2592" y="2544"/>
              <a:ext cx="96"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7" name="Freeform 50"/>
            <p:cNvSpPr>
              <a:spLocks/>
            </p:cNvSpPr>
            <p:nvPr/>
          </p:nvSpPr>
          <p:spPr bwMode="auto">
            <a:xfrm>
              <a:off x="2646" y="2532"/>
              <a:ext cx="54" cy="24"/>
            </a:xfrm>
            <a:custGeom>
              <a:avLst/>
              <a:gdLst>
                <a:gd name="T0" fmla="*/ 3 w 9"/>
                <a:gd name="T1" fmla="*/ 2 h 4"/>
                <a:gd name="T2" fmla="*/ 0 w 9"/>
                <a:gd name="T3" fmla="*/ 4 h 4"/>
                <a:gd name="T4" fmla="*/ 9 w 9"/>
                <a:gd name="T5" fmla="*/ 2 h 4"/>
                <a:gd name="T6" fmla="*/ 0 w 9"/>
                <a:gd name="T7" fmla="*/ 0 h 4"/>
                <a:gd name="T8" fmla="*/ 3 w 9"/>
                <a:gd name="T9" fmla="*/ 2 h 4"/>
              </a:gdLst>
              <a:ahLst/>
              <a:cxnLst>
                <a:cxn ang="0">
                  <a:pos x="T0" y="T1"/>
                </a:cxn>
                <a:cxn ang="0">
                  <a:pos x="T2" y="T3"/>
                </a:cxn>
                <a:cxn ang="0">
                  <a:pos x="T4" y="T5"/>
                </a:cxn>
                <a:cxn ang="0">
                  <a:pos x="T6" y="T7"/>
                </a:cxn>
                <a:cxn ang="0">
                  <a:pos x="T8" y="T9"/>
                </a:cxn>
              </a:cxnLst>
              <a:rect l="0" t="0" r="r" b="b"/>
              <a:pathLst>
                <a:path w="9" h="4">
                  <a:moveTo>
                    <a:pt x="3" y="2"/>
                  </a:moveTo>
                  <a:lnTo>
                    <a:pt x="0" y="4"/>
                  </a:lnTo>
                  <a:lnTo>
                    <a:pt x="9" y="2"/>
                  </a:lnTo>
                  <a:lnTo>
                    <a:pt x="0" y="0"/>
                  </a:lnTo>
                  <a:lnTo>
                    <a:pt x="3" y="2"/>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18" name="Line 51"/>
            <p:cNvSpPr>
              <a:spLocks noChangeShapeType="1"/>
            </p:cNvSpPr>
            <p:nvPr/>
          </p:nvSpPr>
          <p:spPr bwMode="auto">
            <a:xfrm>
              <a:off x="2094" y="2868"/>
              <a:ext cx="312"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9" name="Freeform 52"/>
            <p:cNvSpPr>
              <a:spLocks/>
            </p:cNvSpPr>
            <p:nvPr/>
          </p:nvSpPr>
          <p:spPr bwMode="auto">
            <a:xfrm>
              <a:off x="2358" y="2856"/>
              <a:ext cx="54" cy="30"/>
            </a:xfrm>
            <a:custGeom>
              <a:avLst/>
              <a:gdLst>
                <a:gd name="T0" fmla="*/ 3 w 9"/>
                <a:gd name="T1" fmla="*/ 2 h 5"/>
                <a:gd name="T2" fmla="*/ 0 w 9"/>
                <a:gd name="T3" fmla="*/ 5 h 5"/>
                <a:gd name="T4" fmla="*/ 9 w 9"/>
                <a:gd name="T5" fmla="*/ 2 h 5"/>
                <a:gd name="T6" fmla="*/ 0 w 9"/>
                <a:gd name="T7" fmla="*/ 0 h 5"/>
                <a:gd name="T8" fmla="*/ 3 w 9"/>
                <a:gd name="T9" fmla="*/ 2 h 5"/>
              </a:gdLst>
              <a:ahLst/>
              <a:cxnLst>
                <a:cxn ang="0">
                  <a:pos x="T0" y="T1"/>
                </a:cxn>
                <a:cxn ang="0">
                  <a:pos x="T2" y="T3"/>
                </a:cxn>
                <a:cxn ang="0">
                  <a:pos x="T4" y="T5"/>
                </a:cxn>
                <a:cxn ang="0">
                  <a:pos x="T6" y="T7"/>
                </a:cxn>
                <a:cxn ang="0">
                  <a:pos x="T8" y="T9"/>
                </a:cxn>
              </a:cxnLst>
              <a:rect l="0" t="0" r="r" b="b"/>
              <a:pathLst>
                <a:path w="9" h="5">
                  <a:moveTo>
                    <a:pt x="3" y="2"/>
                  </a:moveTo>
                  <a:lnTo>
                    <a:pt x="0" y="5"/>
                  </a:lnTo>
                  <a:lnTo>
                    <a:pt x="9" y="2"/>
                  </a:lnTo>
                  <a:lnTo>
                    <a:pt x="0" y="0"/>
                  </a:lnTo>
                  <a:lnTo>
                    <a:pt x="3" y="2"/>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20" name="Rectangle 53"/>
            <p:cNvSpPr>
              <a:spLocks noChangeArrowheads="1"/>
            </p:cNvSpPr>
            <p:nvPr/>
          </p:nvSpPr>
          <p:spPr bwMode="auto">
            <a:xfrm>
              <a:off x="1956" y="2628"/>
              <a:ext cx="120" cy="108"/>
            </a:xfrm>
            <a:prstGeom prst="rect">
              <a:avLst/>
            </a:prstGeom>
            <a:solidFill>
              <a:srgbClr val="D9BDC9"/>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21" name="Rectangle 54"/>
            <p:cNvSpPr>
              <a:spLocks noChangeArrowheads="1"/>
            </p:cNvSpPr>
            <p:nvPr/>
          </p:nvSpPr>
          <p:spPr bwMode="auto">
            <a:xfrm>
              <a:off x="1971" y="2652"/>
              <a:ext cx="9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24282B"/>
                  </a:solidFill>
                  <a:effectLst/>
                  <a:latin typeface="ArialMT" charset="0"/>
                </a:rPr>
                <a:t>op2</a:t>
              </a:r>
              <a:endParaRPr kumimoji="0" lang="en-US" sz="700" b="0" i="0" u="none" strike="noStrike" cap="none" normalizeH="0" baseline="0" dirty="0" smtClean="0">
                <a:ln>
                  <a:noFill/>
                </a:ln>
                <a:solidFill>
                  <a:schemeClr val="tx1"/>
                </a:solidFill>
                <a:effectLst/>
                <a:latin typeface="Arial" pitchFamily="34" charset="0"/>
              </a:endParaRPr>
            </a:p>
          </p:txBody>
        </p:sp>
        <p:sp>
          <p:nvSpPr>
            <p:cNvPr id="4122" name="Rectangle 55"/>
            <p:cNvSpPr>
              <a:spLocks noChangeArrowheads="1"/>
            </p:cNvSpPr>
            <p:nvPr/>
          </p:nvSpPr>
          <p:spPr bwMode="auto">
            <a:xfrm>
              <a:off x="1962" y="2784"/>
              <a:ext cx="114" cy="108"/>
            </a:xfrm>
            <a:prstGeom prst="rect">
              <a:avLst/>
            </a:prstGeom>
            <a:solidFill>
              <a:srgbClr val="D9BDC9"/>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23" name="Rectangle 56"/>
            <p:cNvSpPr>
              <a:spLocks noChangeArrowheads="1"/>
            </p:cNvSpPr>
            <p:nvPr/>
          </p:nvSpPr>
          <p:spPr bwMode="auto">
            <a:xfrm>
              <a:off x="1973" y="2805"/>
              <a:ext cx="9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24282B"/>
                  </a:solidFill>
                  <a:effectLst/>
                  <a:latin typeface="ArialMT" charset="0"/>
                </a:rPr>
                <a:t>op1</a:t>
              </a:r>
              <a:endParaRPr kumimoji="0" lang="en-US" sz="700" b="0" i="0" u="none" strike="noStrike" cap="none" normalizeH="0" baseline="0" dirty="0" smtClean="0">
                <a:ln>
                  <a:noFill/>
                </a:ln>
                <a:solidFill>
                  <a:schemeClr val="tx1"/>
                </a:solidFill>
                <a:effectLst/>
                <a:latin typeface="Arial" pitchFamily="34" charset="0"/>
              </a:endParaRPr>
            </a:p>
          </p:txBody>
        </p:sp>
        <p:sp>
          <p:nvSpPr>
            <p:cNvPr id="4124" name="Rectangle 57"/>
            <p:cNvSpPr>
              <a:spLocks noChangeArrowheads="1"/>
            </p:cNvSpPr>
            <p:nvPr/>
          </p:nvSpPr>
          <p:spPr bwMode="auto">
            <a:xfrm>
              <a:off x="3174" y="2484"/>
              <a:ext cx="402" cy="342"/>
            </a:xfrm>
            <a:prstGeom prst="rect">
              <a:avLst/>
            </a:prstGeom>
            <a:solidFill>
              <a:srgbClr val="F0D8C2"/>
            </a:solidFill>
            <a:ln w="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25" name="Rectangle 58"/>
            <p:cNvSpPr>
              <a:spLocks noChangeArrowheads="1"/>
            </p:cNvSpPr>
            <p:nvPr/>
          </p:nvSpPr>
          <p:spPr bwMode="auto">
            <a:xfrm>
              <a:off x="3317" y="2604"/>
              <a:ext cx="20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ALU</a:t>
              </a:r>
              <a:endParaRPr kumimoji="0" lang="en-US" sz="1800" b="0" i="0" u="none" strike="noStrike" cap="none" normalizeH="0" baseline="0" smtClean="0">
                <a:ln>
                  <a:noFill/>
                </a:ln>
                <a:solidFill>
                  <a:schemeClr val="tx1"/>
                </a:solidFill>
                <a:effectLst/>
                <a:latin typeface="Arial" pitchFamily="34" charset="0"/>
              </a:endParaRPr>
            </a:p>
          </p:txBody>
        </p:sp>
        <p:sp>
          <p:nvSpPr>
            <p:cNvPr id="4126" name="Rectangle 59"/>
            <p:cNvSpPr>
              <a:spLocks noChangeArrowheads="1"/>
            </p:cNvSpPr>
            <p:nvPr/>
          </p:nvSpPr>
          <p:spPr bwMode="auto">
            <a:xfrm>
              <a:off x="3316" y="2683"/>
              <a:ext cx="182"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4127" name="Rectangle 60"/>
            <p:cNvSpPr>
              <a:spLocks noChangeArrowheads="1"/>
            </p:cNvSpPr>
            <p:nvPr/>
          </p:nvSpPr>
          <p:spPr bwMode="auto">
            <a:xfrm>
              <a:off x="3186" y="1950"/>
              <a:ext cx="432" cy="282"/>
            </a:xfrm>
            <a:prstGeom prst="rect">
              <a:avLst/>
            </a:prstGeom>
            <a:solidFill>
              <a:srgbClr val="9FC9D6"/>
            </a:solidFill>
            <a:ln w="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28" name="Rectangle 61"/>
            <p:cNvSpPr>
              <a:spLocks noChangeArrowheads="1"/>
            </p:cNvSpPr>
            <p:nvPr/>
          </p:nvSpPr>
          <p:spPr bwMode="auto">
            <a:xfrm>
              <a:off x="3260" y="1989"/>
              <a:ext cx="29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Branch</a:t>
              </a:r>
              <a:endParaRPr kumimoji="0" lang="en-US" sz="1800" b="0" i="0" u="none" strike="noStrike" cap="none" normalizeH="0" baseline="0" smtClean="0">
                <a:ln>
                  <a:noFill/>
                </a:ln>
                <a:solidFill>
                  <a:schemeClr val="tx1"/>
                </a:solidFill>
                <a:effectLst/>
                <a:latin typeface="Arial" pitchFamily="34" charset="0"/>
              </a:endParaRPr>
            </a:p>
          </p:txBody>
        </p:sp>
        <p:sp>
          <p:nvSpPr>
            <p:cNvPr id="4129" name="Rectangle 62"/>
            <p:cNvSpPr>
              <a:spLocks noChangeArrowheads="1"/>
            </p:cNvSpPr>
            <p:nvPr/>
          </p:nvSpPr>
          <p:spPr bwMode="auto">
            <a:xfrm>
              <a:off x="3318" y="2083"/>
              <a:ext cx="174"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4130" name="Freeform 63"/>
            <p:cNvSpPr>
              <a:spLocks/>
            </p:cNvSpPr>
            <p:nvPr/>
          </p:nvSpPr>
          <p:spPr bwMode="auto">
            <a:xfrm>
              <a:off x="3204" y="2298"/>
              <a:ext cx="366" cy="102"/>
            </a:xfrm>
            <a:custGeom>
              <a:avLst/>
              <a:gdLst>
                <a:gd name="T0" fmla="*/ 9 w 61"/>
                <a:gd name="T1" fmla="*/ 0 h 17"/>
                <a:gd name="T2" fmla="*/ 52 w 61"/>
                <a:gd name="T3" fmla="*/ 0 h 17"/>
                <a:gd name="T4" fmla="*/ 61 w 61"/>
                <a:gd name="T5" fmla="*/ 8 h 17"/>
                <a:gd name="T6" fmla="*/ 52 w 61"/>
                <a:gd name="T7" fmla="*/ 17 h 17"/>
                <a:gd name="T8" fmla="*/ 9 w 61"/>
                <a:gd name="T9" fmla="*/ 17 h 17"/>
                <a:gd name="T10" fmla="*/ 0 w 61"/>
                <a:gd name="T11" fmla="*/ 8 h 17"/>
                <a:gd name="T12" fmla="*/ 9 w 6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61" h="17">
                  <a:moveTo>
                    <a:pt x="9" y="0"/>
                  </a:moveTo>
                  <a:lnTo>
                    <a:pt x="52" y="0"/>
                  </a:lnTo>
                  <a:cubicBezTo>
                    <a:pt x="57" y="0"/>
                    <a:pt x="61" y="3"/>
                    <a:pt x="61" y="8"/>
                  </a:cubicBezTo>
                  <a:cubicBezTo>
                    <a:pt x="61" y="13"/>
                    <a:pt x="57" y="17"/>
                    <a:pt x="52" y="17"/>
                  </a:cubicBezTo>
                  <a:lnTo>
                    <a:pt x="9" y="17"/>
                  </a:lnTo>
                  <a:cubicBezTo>
                    <a:pt x="4" y="17"/>
                    <a:pt x="0" y="13"/>
                    <a:pt x="0" y="8"/>
                  </a:cubicBezTo>
                  <a:cubicBezTo>
                    <a:pt x="0" y="3"/>
                    <a:pt x="4" y="0"/>
                    <a:pt x="9" y="0"/>
                  </a:cubicBezTo>
                  <a:close/>
                </a:path>
              </a:pathLst>
            </a:custGeom>
            <a:solidFill>
              <a:srgbClr val="6DBF96"/>
            </a:solidFill>
            <a:ln w="6" cap="flat">
              <a:solidFill>
                <a:srgbClr val="3A25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31" name="Rectangle 64"/>
            <p:cNvSpPr>
              <a:spLocks noChangeArrowheads="1"/>
            </p:cNvSpPr>
            <p:nvPr/>
          </p:nvSpPr>
          <p:spPr bwMode="auto">
            <a:xfrm>
              <a:off x="3314" y="2300"/>
              <a:ext cx="15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82B"/>
                  </a:solidFill>
                  <a:effectLst/>
                  <a:latin typeface="ArialMT" charset="0"/>
                </a:rPr>
                <a:t>flags</a:t>
              </a:r>
              <a:endParaRPr kumimoji="0" lang="en-US" sz="1800" b="0" i="0" u="none" strike="noStrike" cap="none" normalizeH="0" baseline="0" dirty="0" smtClean="0">
                <a:ln>
                  <a:noFill/>
                </a:ln>
                <a:solidFill>
                  <a:schemeClr val="tx1"/>
                </a:solidFill>
                <a:effectLst/>
                <a:latin typeface="Arial" pitchFamily="34" charset="0"/>
              </a:endParaRPr>
            </a:p>
          </p:txBody>
        </p:sp>
        <p:sp>
          <p:nvSpPr>
            <p:cNvPr id="4132" name="Freeform 65"/>
            <p:cNvSpPr>
              <a:spLocks/>
            </p:cNvSpPr>
            <p:nvPr/>
          </p:nvSpPr>
          <p:spPr bwMode="auto">
            <a:xfrm>
              <a:off x="3348" y="2232"/>
              <a:ext cx="90" cy="60"/>
            </a:xfrm>
            <a:custGeom>
              <a:avLst/>
              <a:gdLst>
                <a:gd name="T0" fmla="*/ 0 w 15"/>
                <a:gd name="T1" fmla="*/ 3 h 10"/>
                <a:gd name="T2" fmla="*/ 0 w 15"/>
                <a:gd name="T3" fmla="*/ 3 h 10"/>
                <a:gd name="T4" fmla="*/ 4 w 15"/>
                <a:gd name="T5" fmla="*/ 3 h 10"/>
                <a:gd name="T6" fmla="*/ 4 w 15"/>
                <a:gd name="T7" fmla="*/ 10 h 10"/>
                <a:gd name="T8" fmla="*/ 11 w 15"/>
                <a:gd name="T9" fmla="*/ 10 h 10"/>
                <a:gd name="T10" fmla="*/ 11 w 15"/>
                <a:gd name="T11" fmla="*/ 3 h 10"/>
                <a:gd name="T12" fmla="*/ 15 w 15"/>
                <a:gd name="T13" fmla="*/ 3 h 10"/>
                <a:gd name="T14" fmla="*/ 8 w 15"/>
                <a:gd name="T15" fmla="*/ 0 h 10"/>
                <a:gd name="T16" fmla="*/ 8 w 15"/>
                <a:gd name="T17" fmla="*/ 0 h 10"/>
                <a:gd name="T18" fmla="*/ 7 w 15"/>
                <a:gd name="T19" fmla="*/ 0 h 10"/>
                <a:gd name="T20" fmla="*/ 0 w 15"/>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0">
                  <a:moveTo>
                    <a:pt x="0" y="3"/>
                  </a:moveTo>
                  <a:cubicBezTo>
                    <a:pt x="0" y="3"/>
                    <a:pt x="0" y="3"/>
                    <a:pt x="0" y="3"/>
                  </a:cubicBezTo>
                  <a:cubicBezTo>
                    <a:pt x="0" y="4"/>
                    <a:pt x="4" y="3"/>
                    <a:pt x="4" y="3"/>
                  </a:cubicBezTo>
                  <a:cubicBezTo>
                    <a:pt x="4" y="3"/>
                    <a:pt x="4" y="10"/>
                    <a:pt x="4" y="10"/>
                  </a:cubicBezTo>
                  <a:cubicBezTo>
                    <a:pt x="4" y="10"/>
                    <a:pt x="11" y="10"/>
                    <a:pt x="11" y="10"/>
                  </a:cubicBezTo>
                  <a:cubicBezTo>
                    <a:pt x="11" y="10"/>
                    <a:pt x="11" y="3"/>
                    <a:pt x="11" y="3"/>
                  </a:cubicBezTo>
                  <a:cubicBezTo>
                    <a:pt x="11" y="3"/>
                    <a:pt x="15" y="4"/>
                    <a:pt x="15" y="3"/>
                  </a:cubicBezTo>
                  <a:cubicBezTo>
                    <a:pt x="15" y="3"/>
                    <a:pt x="11" y="0"/>
                    <a:pt x="8" y="0"/>
                  </a:cubicBezTo>
                  <a:lnTo>
                    <a:pt x="8" y="0"/>
                  </a:lnTo>
                  <a:cubicBezTo>
                    <a:pt x="7" y="0"/>
                    <a:pt x="7" y="0"/>
                    <a:pt x="7" y="0"/>
                  </a:cubicBezTo>
                  <a:cubicBezTo>
                    <a:pt x="4" y="0"/>
                    <a:pt x="0" y="3"/>
                    <a:pt x="0" y="3"/>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66"/>
            <p:cNvSpPr>
              <a:spLocks/>
            </p:cNvSpPr>
            <p:nvPr/>
          </p:nvSpPr>
          <p:spPr bwMode="auto">
            <a:xfrm>
              <a:off x="3348" y="2232"/>
              <a:ext cx="90" cy="60"/>
            </a:xfrm>
            <a:custGeom>
              <a:avLst/>
              <a:gdLst>
                <a:gd name="T0" fmla="*/ 0 w 15"/>
                <a:gd name="T1" fmla="*/ 3 h 10"/>
                <a:gd name="T2" fmla="*/ 0 w 15"/>
                <a:gd name="T3" fmla="*/ 3 h 10"/>
                <a:gd name="T4" fmla="*/ 4 w 15"/>
                <a:gd name="T5" fmla="*/ 3 h 10"/>
                <a:gd name="T6" fmla="*/ 4 w 15"/>
                <a:gd name="T7" fmla="*/ 10 h 10"/>
                <a:gd name="T8" fmla="*/ 11 w 15"/>
                <a:gd name="T9" fmla="*/ 10 h 10"/>
                <a:gd name="T10" fmla="*/ 11 w 15"/>
                <a:gd name="T11" fmla="*/ 3 h 10"/>
                <a:gd name="T12" fmla="*/ 15 w 15"/>
                <a:gd name="T13" fmla="*/ 3 h 10"/>
                <a:gd name="T14" fmla="*/ 8 w 15"/>
                <a:gd name="T15" fmla="*/ 0 h 10"/>
                <a:gd name="T16" fmla="*/ 8 w 15"/>
                <a:gd name="T17" fmla="*/ 0 h 10"/>
                <a:gd name="T18" fmla="*/ 7 w 15"/>
                <a:gd name="T19" fmla="*/ 0 h 10"/>
                <a:gd name="T20" fmla="*/ 0 w 15"/>
                <a:gd name="T21"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10">
                  <a:moveTo>
                    <a:pt x="0" y="3"/>
                  </a:moveTo>
                  <a:cubicBezTo>
                    <a:pt x="0" y="3"/>
                    <a:pt x="0" y="3"/>
                    <a:pt x="0" y="3"/>
                  </a:cubicBezTo>
                  <a:cubicBezTo>
                    <a:pt x="0" y="4"/>
                    <a:pt x="4" y="3"/>
                    <a:pt x="4" y="3"/>
                  </a:cubicBezTo>
                  <a:cubicBezTo>
                    <a:pt x="4" y="3"/>
                    <a:pt x="4" y="10"/>
                    <a:pt x="4" y="10"/>
                  </a:cubicBezTo>
                  <a:cubicBezTo>
                    <a:pt x="4" y="10"/>
                    <a:pt x="11" y="10"/>
                    <a:pt x="11" y="10"/>
                  </a:cubicBezTo>
                  <a:cubicBezTo>
                    <a:pt x="11" y="10"/>
                    <a:pt x="11" y="3"/>
                    <a:pt x="11" y="3"/>
                  </a:cubicBezTo>
                  <a:cubicBezTo>
                    <a:pt x="11" y="3"/>
                    <a:pt x="15" y="4"/>
                    <a:pt x="15" y="3"/>
                  </a:cubicBezTo>
                  <a:cubicBezTo>
                    <a:pt x="15" y="3"/>
                    <a:pt x="11" y="0"/>
                    <a:pt x="8" y="0"/>
                  </a:cubicBezTo>
                  <a:lnTo>
                    <a:pt x="8" y="0"/>
                  </a:lnTo>
                  <a:cubicBezTo>
                    <a:pt x="7" y="0"/>
                    <a:pt x="7" y="0"/>
                    <a:pt x="7" y="0"/>
                  </a:cubicBezTo>
                  <a:cubicBezTo>
                    <a:pt x="4" y="0"/>
                    <a:pt x="0" y="3"/>
                    <a:pt x="0" y="3"/>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4" name="Freeform 67"/>
            <p:cNvSpPr>
              <a:spLocks/>
            </p:cNvSpPr>
            <p:nvPr/>
          </p:nvSpPr>
          <p:spPr bwMode="auto">
            <a:xfrm>
              <a:off x="3342" y="2400"/>
              <a:ext cx="90" cy="78"/>
            </a:xfrm>
            <a:custGeom>
              <a:avLst/>
              <a:gdLst>
                <a:gd name="T0" fmla="*/ 0 w 15"/>
                <a:gd name="T1" fmla="*/ 5 h 13"/>
                <a:gd name="T2" fmla="*/ 0 w 15"/>
                <a:gd name="T3" fmla="*/ 5 h 13"/>
                <a:gd name="T4" fmla="*/ 4 w 15"/>
                <a:gd name="T5" fmla="*/ 5 h 13"/>
                <a:gd name="T6" fmla="*/ 4 w 15"/>
                <a:gd name="T7" fmla="*/ 13 h 13"/>
                <a:gd name="T8" fmla="*/ 11 w 15"/>
                <a:gd name="T9" fmla="*/ 13 h 13"/>
                <a:gd name="T10" fmla="*/ 11 w 15"/>
                <a:gd name="T11" fmla="*/ 5 h 13"/>
                <a:gd name="T12" fmla="*/ 15 w 15"/>
                <a:gd name="T13" fmla="*/ 5 h 13"/>
                <a:gd name="T14" fmla="*/ 7 w 15"/>
                <a:gd name="T15" fmla="*/ 0 h 13"/>
                <a:gd name="T16" fmla="*/ 7 w 15"/>
                <a:gd name="T17" fmla="*/ 0 h 13"/>
                <a:gd name="T18" fmla="*/ 0 w 15"/>
                <a:gd name="T19"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3">
                  <a:moveTo>
                    <a:pt x="0" y="5"/>
                  </a:moveTo>
                  <a:cubicBezTo>
                    <a:pt x="0" y="5"/>
                    <a:pt x="0" y="5"/>
                    <a:pt x="0" y="5"/>
                  </a:cubicBezTo>
                  <a:cubicBezTo>
                    <a:pt x="0" y="5"/>
                    <a:pt x="4" y="5"/>
                    <a:pt x="4" y="5"/>
                  </a:cubicBezTo>
                  <a:cubicBezTo>
                    <a:pt x="4" y="5"/>
                    <a:pt x="3" y="13"/>
                    <a:pt x="4" y="13"/>
                  </a:cubicBezTo>
                  <a:cubicBezTo>
                    <a:pt x="4" y="13"/>
                    <a:pt x="11" y="13"/>
                    <a:pt x="11" y="13"/>
                  </a:cubicBezTo>
                  <a:cubicBezTo>
                    <a:pt x="11" y="13"/>
                    <a:pt x="11" y="5"/>
                    <a:pt x="11" y="5"/>
                  </a:cubicBezTo>
                  <a:cubicBezTo>
                    <a:pt x="11" y="5"/>
                    <a:pt x="15" y="5"/>
                    <a:pt x="15" y="5"/>
                  </a:cubicBezTo>
                  <a:cubicBezTo>
                    <a:pt x="15" y="4"/>
                    <a:pt x="11" y="1"/>
                    <a:pt x="7" y="0"/>
                  </a:cubicBezTo>
                  <a:cubicBezTo>
                    <a:pt x="7" y="0"/>
                    <a:pt x="7" y="0"/>
                    <a:pt x="7" y="0"/>
                  </a:cubicBezTo>
                  <a:cubicBezTo>
                    <a:pt x="4" y="1"/>
                    <a:pt x="0" y="4"/>
                    <a:pt x="0" y="5"/>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Freeform 68"/>
            <p:cNvSpPr>
              <a:spLocks/>
            </p:cNvSpPr>
            <p:nvPr/>
          </p:nvSpPr>
          <p:spPr bwMode="auto">
            <a:xfrm>
              <a:off x="3342" y="2400"/>
              <a:ext cx="90" cy="78"/>
            </a:xfrm>
            <a:custGeom>
              <a:avLst/>
              <a:gdLst>
                <a:gd name="T0" fmla="*/ 0 w 15"/>
                <a:gd name="T1" fmla="*/ 5 h 13"/>
                <a:gd name="T2" fmla="*/ 0 w 15"/>
                <a:gd name="T3" fmla="*/ 5 h 13"/>
                <a:gd name="T4" fmla="*/ 4 w 15"/>
                <a:gd name="T5" fmla="*/ 5 h 13"/>
                <a:gd name="T6" fmla="*/ 4 w 15"/>
                <a:gd name="T7" fmla="*/ 13 h 13"/>
                <a:gd name="T8" fmla="*/ 11 w 15"/>
                <a:gd name="T9" fmla="*/ 13 h 13"/>
                <a:gd name="T10" fmla="*/ 11 w 15"/>
                <a:gd name="T11" fmla="*/ 5 h 13"/>
                <a:gd name="T12" fmla="*/ 15 w 15"/>
                <a:gd name="T13" fmla="*/ 5 h 13"/>
                <a:gd name="T14" fmla="*/ 7 w 15"/>
                <a:gd name="T15" fmla="*/ 0 h 13"/>
                <a:gd name="T16" fmla="*/ 7 w 15"/>
                <a:gd name="T17" fmla="*/ 0 h 13"/>
                <a:gd name="T18" fmla="*/ 0 w 15"/>
                <a:gd name="T19"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3">
                  <a:moveTo>
                    <a:pt x="0" y="5"/>
                  </a:moveTo>
                  <a:cubicBezTo>
                    <a:pt x="0" y="5"/>
                    <a:pt x="0" y="5"/>
                    <a:pt x="0" y="5"/>
                  </a:cubicBezTo>
                  <a:cubicBezTo>
                    <a:pt x="0" y="5"/>
                    <a:pt x="4" y="5"/>
                    <a:pt x="4" y="5"/>
                  </a:cubicBezTo>
                  <a:cubicBezTo>
                    <a:pt x="4" y="5"/>
                    <a:pt x="3" y="13"/>
                    <a:pt x="4" y="13"/>
                  </a:cubicBezTo>
                  <a:cubicBezTo>
                    <a:pt x="4" y="13"/>
                    <a:pt x="11" y="13"/>
                    <a:pt x="11" y="13"/>
                  </a:cubicBezTo>
                  <a:cubicBezTo>
                    <a:pt x="11" y="13"/>
                    <a:pt x="11" y="5"/>
                    <a:pt x="11" y="5"/>
                  </a:cubicBezTo>
                  <a:cubicBezTo>
                    <a:pt x="11" y="5"/>
                    <a:pt x="15" y="5"/>
                    <a:pt x="15" y="5"/>
                  </a:cubicBezTo>
                  <a:cubicBezTo>
                    <a:pt x="15" y="4"/>
                    <a:pt x="11" y="1"/>
                    <a:pt x="7" y="0"/>
                  </a:cubicBezTo>
                  <a:cubicBezTo>
                    <a:pt x="7" y="0"/>
                    <a:pt x="7" y="0"/>
                    <a:pt x="7" y="0"/>
                  </a:cubicBezTo>
                  <a:cubicBezTo>
                    <a:pt x="4" y="1"/>
                    <a:pt x="0" y="4"/>
                    <a:pt x="0" y="5"/>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6" name="Rectangle 69"/>
            <p:cNvSpPr>
              <a:spLocks noChangeArrowheads="1"/>
            </p:cNvSpPr>
            <p:nvPr/>
          </p:nvSpPr>
          <p:spPr bwMode="auto">
            <a:xfrm>
              <a:off x="3864" y="1932"/>
              <a:ext cx="96" cy="1128"/>
            </a:xfrm>
            <a:prstGeom prst="rect">
              <a:avLst/>
            </a:prstGeom>
            <a:solidFill>
              <a:srgbClr val="6DBF96"/>
            </a:solidFill>
            <a:ln w="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37" name="Freeform 70"/>
            <p:cNvSpPr>
              <a:spLocks/>
            </p:cNvSpPr>
            <p:nvPr/>
          </p:nvSpPr>
          <p:spPr bwMode="auto">
            <a:xfrm>
              <a:off x="3780" y="1806"/>
              <a:ext cx="264" cy="96"/>
            </a:xfrm>
            <a:custGeom>
              <a:avLst/>
              <a:gdLst>
                <a:gd name="T0" fmla="*/ 4 w 44"/>
                <a:gd name="T1" fmla="*/ 0 h 16"/>
                <a:gd name="T2" fmla="*/ 39 w 44"/>
                <a:gd name="T3" fmla="*/ 0 h 16"/>
                <a:gd name="T4" fmla="*/ 44 w 44"/>
                <a:gd name="T5" fmla="*/ 4 h 16"/>
                <a:gd name="T6" fmla="*/ 44 w 44"/>
                <a:gd name="T7" fmla="*/ 12 h 16"/>
                <a:gd name="T8" fmla="*/ 39 w 44"/>
                <a:gd name="T9" fmla="*/ 16 h 16"/>
                <a:gd name="T10" fmla="*/ 4 w 44"/>
                <a:gd name="T11" fmla="*/ 16 h 16"/>
                <a:gd name="T12" fmla="*/ 0 w 44"/>
                <a:gd name="T13" fmla="*/ 12 h 16"/>
                <a:gd name="T14" fmla="*/ 0 w 44"/>
                <a:gd name="T15" fmla="*/ 4 h 16"/>
                <a:gd name="T16" fmla="*/ 4 w 44"/>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6">
                  <a:moveTo>
                    <a:pt x="4" y="0"/>
                  </a:moveTo>
                  <a:lnTo>
                    <a:pt x="39" y="0"/>
                  </a:lnTo>
                  <a:cubicBezTo>
                    <a:pt x="42" y="0"/>
                    <a:pt x="44" y="2"/>
                    <a:pt x="44" y="4"/>
                  </a:cubicBezTo>
                  <a:lnTo>
                    <a:pt x="44" y="12"/>
                  </a:lnTo>
                  <a:cubicBezTo>
                    <a:pt x="44" y="14"/>
                    <a:pt x="42" y="16"/>
                    <a:pt x="39" y="16"/>
                  </a:cubicBezTo>
                  <a:lnTo>
                    <a:pt x="4" y="16"/>
                  </a:lnTo>
                  <a:cubicBezTo>
                    <a:pt x="2" y="16"/>
                    <a:pt x="0" y="14"/>
                    <a:pt x="0" y="12"/>
                  </a:cubicBezTo>
                  <a:lnTo>
                    <a:pt x="0" y="4"/>
                  </a:lnTo>
                  <a:cubicBezTo>
                    <a:pt x="0" y="2"/>
                    <a:pt x="2" y="0"/>
                    <a:pt x="4" y="0"/>
                  </a:cubicBezTo>
                  <a:close/>
                </a:path>
              </a:pathLst>
            </a:custGeom>
            <a:solidFill>
              <a:srgbClr val="86C3D2"/>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38" name="Rectangle 71"/>
            <p:cNvSpPr>
              <a:spLocks noChangeArrowheads="1"/>
            </p:cNvSpPr>
            <p:nvPr/>
          </p:nvSpPr>
          <p:spPr bwMode="auto">
            <a:xfrm>
              <a:off x="3817" y="1817"/>
              <a:ext cx="253"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EX-MA</a:t>
              </a:r>
              <a:endParaRPr kumimoji="0" lang="en-US" sz="1800" b="0" i="0" u="none" strike="noStrike" cap="none" normalizeH="0" baseline="0" smtClean="0">
                <a:ln>
                  <a:noFill/>
                </a:ln>
                <a:solidFill>
                  <a:schemeClr val="tx1"/>
                </a:solidFill>
                <a:effectLst/>
                <a:latin typeface="Arial" pitchFamily="34" charset="0"/>
              </a:endParaRPr>
            </a:p>
          </p:txBody>
        </p:sp>
        <p:sp>
          <p:nvSpPr>
            <p:cNvPr id="4139" name="Freeform 72"/>
            <p:cNvSpPr>
              <a:spLocks/>
            </p:cNvSpPr>
            <p:nvPr/>
          </p:nvSpPr>
          <p:spPr bwMode="auto">
            <a:xfrm>
              <a:off x="3570" y="2589"/>
              <a:ext cx="288" cy="114"/>
            </a:xfrm>
            <a:custGeom>
              <a:avLst/>
              <a:gdLst>
                <a:gd name="T0" fmla="*/ 32 w 48"/>
                <a:gd name="T1" fmla="*/ 0 h 19"/>
                <a:gd name="T2" fmla="*/ 32 w 48"/>
                <a:gd name="T3" fmla="*/ 0 h 19"/>
                <a:gd name="T4" fmla="*/ 33 w 48"/>
                <a:gd name="T5" fmla="*/ 5 h 19"/>
                <a:gd name="T6" fmla="*/ 1 w 48"/>
                <a:gd name="T7" fmla="*/ 5 h 19"/>
                <a:gd name="T8" fmla="*/ 1 w 48"/>
                <a:gd name="T9" fmla="*/ 14 h 19"/>
                <a:gd name="T10" fmla="*/ 33 w 48"/>
                <a:gd name="T11" fmla="*/ 14 h 19"/>
                <a:gd name="T12" fmla="*/ 32 w 48"/>
                <a:gd name="T13" fmla="*/ 19 h 19"/>
                <a:gd name="T14" fmla="*/ 48 w 48"/>
                <a:gd name="T15" fmla="*/ 10 h 19"/>
                <a:gd name="T16" fmla="*/ 48 w 48"/>
                <a:gd name="T17" fmla="*/ 10 h 19"/>
                <a:gd name="T18" fmla="*/ 48 w 48"/>
                <a:gd name="T19" fmla="*/ 9 h 19"/>
                <a:gd name="T20" fmla="*/ 32 w 48"/>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19">
                  <a:moveTo>
                    <a:pt x="32" y="0"/>
                  </a:moveTo>
                  <a:cubicBezTo>
                    <a:pt x="32" y="0"/>
                    <a:pt x="32" y="0"/>
                    <a:pt x="32" y="0"/>
                  </a:cubicBezTo>
                  <a:cubicBezTo>
                    <a:pt x="30" y="1"/>
                    <a:pt x="33" y="5"/>
                    <a:pt x="33" y="5"/>
                  </a:cubicBezTo>
                  <a:cubicBezTo>
                    <a:pt x="33" y="5"/>
                    <a:pt x="3" y="5"/>
                    <a:pt x="1" y="5"/>
                  </a:cubicBezTo>
                  <a:cubicBezTo>
                    <a:pt x="0" y="6"/>
                    <a:pt x="0" y="14"/>
                    <a:pt x="1" y="14"/>
                  </a:cubicBezTo>
                  <a:cubicBezTo>
                    <a:pt x="3" y="14"/>
                    <a:pt x="33" y="14"/>
                    <a:pt x="33" y="14"/>
                  </a:cubicBezTo>
                  <a:cubicBezTo>
                    <a:pt x="33" y="14"/>
                    <a:pt x="30" y="19"/>
                    <a:pt x="32" y="19"/>
                  </a:cubicBezTo>
                  <a:cubicBezTo>
                    <a:pt x="34" y="19"/>
                    <a:pt x="48" y="14"/>
                    <a:pt x="48" y="10"/>
                  </a:cubicBezTo>
                  <a:lnTo>
                    <a:pt x="48" y="10"/>
                  </a:lnTo>
                  <a:cubicBezTo>
                    <a:pt x="48" y="10"/>
                    <a:pt x="48" y="10"/>
                    <a:pt x="48" y="9"/>
                  </a:cubicBezTo>
                  <a:cubicBezTo>
                    <a:pt x="48" y="5"/>
                    <a:pt x="35" y="0"/>
                    <a:pt x="32"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74"/>
            <p:cNvSpPr>
              <a:spLocks noChangeArrowheads="1"/>
            </p:cNvSpPr>
            <p:nvPr/>
          </p:nvSpPr>
          <p:spPr bwMode="auto">
            <a:xfrm>
              <a:off x="4374" y="1950"/>
              <a:ext cx="390" cy="300"/>
            </a:xfrm>
            <a:prstGeom prst="rect">
              <a:avLst/>
            </a:prstGeom>
            <a:solidFill>
              <a:srgbClr val="F0D8C2"/>
            </a:solidFill>
            <a:ln w="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2" name="Rectangle 75"/>
            <p:cNvSpPr>
              <a:spLocks noChangeArrowheads="1"/>
            </p:cNvSpPr>
            <p:nvPr/>
          </p:nvSpPr>
          <p:spPr bwMode="auto">
            <a:xfrm>
              <a:off x="4362" y="2394"/>
              <a:ext cx="432" cy="282"/>
            </a:xfrm>
            <a:prstGeom prst="rect">
              <a:avLst/>
            </a:prstGeom>
            <a:solidFill>
              <a:srgbClr val="D9BDC9"/>
            </a:solidFill>
            <a:ln w="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3" name="Rectangle 76"/>
            <p:cNvSpPr>
              <a:spLocks noChangeArrowheads="1"/>
            </p:cNvSpPr>
            <p:nvPr/>
          </p:nvSpPr>
          <p:spPr bwMode="auto">
            <a:xfrm>
              <a:off x="4416" y="2006"/>
              <a:ext cx="42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4144" name="Rectangle 77"/>
            <p:cNvSpPr>
              <a:spLocks noChangeArrowheads="1"/>
            </p:cNvSpPr>
            <p:nvPr/>
          </p:nvSpPr>
          <p:spPr bwMode="auto">
            <a:xfrm>
              <a:off x="4476" y="2104"/>
              <a:ext cx="223"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4145" name="Rectangle 78"/>
            <p:cNvSpPr>
              <a:spLocks noChangeArrowheads="1"/>
            </p:cNvSpPr>
            <p:nvPr/>
          </p:nvSpPr>
          <p:spPr bwMode="auto">
            <a:xfrm>
              <a:off x="4485" y="2439"/>
              <a:ext cx="205"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4146" name="Rectangle 79"/>
            <p:cNvSpPr>
              <a:spLocks noChangeArrowheads="1"/>
            </p:cNvSpPr>
            <p:nvPr/>
          </p:nvSpPr>
          <p:spPr bwMode="auto">
            <a:xfrm>
              <a:off x="4420" y="2535"/>
              <a:ext cx="31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4147" name="Rectangle 80"/>
            <p:cNvSpPr>
              <a:spLocks noChangeArrowheads="1"/>
            </p:cNvSpPr>
            <p:nvPr/>
          </p:nvSpPr>
          <p:spPr bwMode="auto">
            <a:xfrm>
              <a:off x="4914" y="1884"/>
              <a:ext cx="102" cy="1176"/>
            </a:xfrm>
            <a:prstGeom prst="rect">
              <a:avLst/>
            </a:prstGeom>
            <a:solidFill>
              <a:srgbClr val="6DBF96"/>
            </a:solidFill>
            <a:ln w="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8" name="Freeform 81"/>
            <p:cNvSpPr>
              <a:spLocks/>
            </p:cNvSpPr>
            <p:nvPr/>
          </p:nvSpPr>
          <p:spPr bwMode="auto">
            <a:xfrm>
              <a:off x="4836" y="1764"/>
              <a:ext cx="270" cy="96"/>
            </a:xfrm>
            <a:custGeom>
              <a:avLst/>
              <a:gdLst>
                <a:gd name="T0" fmla="*/ 4 w 45"/>
                <a:gd name="T1" fmla="*/ 0 h 16"/>
                <a:gd name="T2" fmla="*/ 41 w 45"/>
                <a:gd name="T3" fmla="*/ 0 h 16"/>
                <a:gd name="T4" fmla="*/ 45 w 45"/>
                <a:gd name="T5" fmla="*/ 4 h 16"/>
                <a:gd name="T6" fmla="*/ 45 w 45"/>
                <a:gd name="T7" fmla="*/ 12 h 16"/>
                <a:gd name="T8" fmla="*/ 41 w 45"/>
                <a:gd name="T9" fmla="*/ 16 h 16"/>
                <a:gd name="T10" fmla="*/ 4 w 45"/>
                <a:gd name="T11" fmla="*/ 16 h 16"/>
                <a:gd name="T12" fmla="*/ 0 w 45"/>
                <a:gd name="T13" fmla="*/ 12 h 16"/>
                <a:gd name="T14" fmla="*/ 0 w 45"/>
                <a:gd name="T15" fmla="*/ 4 h 16"/>
                <a:gd name="T16" fmla="*/ 4 w 4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6">
                  <a:moveTo>
                    <a:pt x="4" y="0"/>
                  </a:moveTo>
                  <a:lnTo>
                    <a:pt x="41" y="0"/>
                  </a:lnTo>
                  <a:cubicBezTo>
                    <a:pt x="43" y="0"/>
                    <a:pt x="45" y="2"/>
                    <a:pt x="45" y="4"/>
                  </a:cubicBezTo>
                  <a:lnTo>
                    <a:pt x="45" y="12"/>
                  </a:lnTo>
                  <a:cubicBezTo>
                    <a:pt x="45" y="14"/>
                    <a:pt x="43" y="16"/>
                    <a:pt x="41" y="16"/>
                  </a:cubicBezTo>
                  <a:lnTo>
                    <a:pt x="4" y="16"/>
                  </a:lnTo>
                  <a:cubicBezTo>
                    <a:pt x="2" y="16"/>
                    <a:pt x="0" y="14"/>
                    <a:pt x="0" y="12"/>
                  </a:cubicBezTo>
                  <a:lnTo>
                    <a:pt x="0" y="4"/>
                  </a:lnTo>
                  <a:cubicBezTo>
                    <a:pt x="0" y="2"/>
                    <a:pt x="2" y="0"/>
                    <a:pt x="4" y="0"/>
                  </a:cubicBezTo>
                  <a:close/>
                </a:path>
              </a:pathLst>
            </a:custGeom>
            <a:solidFill>
              <a:srgbClr val="86C3D2"/>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9" name="Rectangle 82"/>
            <p:cNvSpPr>
              <a:spLocks noChangeArrowheads="1"/>
            </p:cNvSpPr>
            <p:nvPr/>
          </p:nvSpPr>
          <p:spPr bwMode="auto">
            <a:xfrm>
              <a:off x="4869" y="1774"/>
              <a:ext cx="27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24282B"/>
                  </a:solidFill>
                  <a:effectLst/>
                  <a:latin typeface="ArialMT" charset="0"/>
                </a:rPr>
                <a:t>MA-RW</a:t>
              </a:r>
              <a:endParaRPr kumimoji="0" lang="en-US" sz="1800" b="0" i="0" u="none" strike="noStrike" cap="none" normalizeH="0" baseline="0" smtClean="0">
                <a:ln>
                  <a:noFill/>
                </a:ln>
                <a:solidFill>
                  <a:schemeClr val="tx1"/>
                </a:solidFill>
                <a:effectLst/>
                <a:latin typeface="Arial" pitchFamily="34" charset="0"/>
              </a:endParaRPr>
            </a:p>
          </p:txBody>
        </p:sp>
        <p:sp>
          <p:nvSpPr>
            <p:cNvPr id="4150" name="Rectangle 83"/>
            <p:cNvSpPr>
              <a:spLocks noChangeArrowheads="1"/>
            </p:cNvSpPr>
            <p:nvPr/>
          </p:nvSpPr>
          <p:spPr bwMode="auto">
            <a:xfrm>
              <a:off x="5178" y="2130"/>
              <a:ext cx="498" cy="300"/>
            </a:xfrm>
            <a:prstGeom prst="rect">
              <a:avLst/>
            </a:prstGeom>
            <a:solidFill>
              <a:srgbClr val="F0D8C2"/>
            </a:solidFill>
            <a:ln w="6"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51" name="Rectangle 84"/>
            <p:cNvSpPr>
              <a:spLocks noChangeArrowheads="1"/>
            </p:cNvSpPr>
            <p:nvPr/>
          </p:nvSpPr>
          <p:spPr bwMode="auto">
            <a:xfrm>
              <a:off x="5249" y="2161"/>
              <a:ext cx="426"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4152" name="Rectangle 85"/>
            <p:cNvSpPr>
              <a:spLocks noChangeArrowheads="1"/>
            </p:cNvSpPr>
            <p:nvPr/>
          </p:nvSpPr>
          <p:spPr bwMode="auto">
            <a:xfrm>
              <a:off x="5219" y="2263"/>
              <a:ext cx="46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4282B"/>
                  </a:solidFill>
                  <a:effectLst/>
                  <a:latin typeface="ArialMT" charset="0"/>
                </a:rPr>
                <a:t>write unit</a:t>
              </a:r>
              <a:endParaRPr kumimoji="0" lang="en-US" sz="1800" b="0" i="0" u="none" strike="noStrike" cap="none" normalizeH="0" baseline="0" smtClean="0">
                <a:ln>
                  <a:noFill/>
                </a:ln>
                <a:solidFill>
                  <a:schemeClr val="tx1"/>
                </a:solidFill>
                <a:effectLst/>
                <a:latin typeface="Arial" pitchFamily="34" charset="0"/>
              </a:endParaRPr>
            </a:p>
          </p:txBody>
        </p:sp>
        <p:sp>
          <p:nvSpPr>
            <p:cNvPr id="4153" name="Freeform 86"/>
            <p:cNvSpPr>
              <a:spLocks/>
            </p:cNvSpPr>
            <p:nvPr/>
          </p:nvSpPr>
          <p:spPr bwMode="auto">
            <a:xfrm>
              <a:off x="5016" y="2242"/>
              <a:ext cx="165" cy="114"/>
            </a:xfrm>
            <a:custGeom>
              <a:avLst/>
              <a:gdLst>
                <a:gd name="T0" fmla="*/ 17 w 25"/>
                <a:gd name="T1" fmla="*/ 0 h 19"/>
                <a:gd name="T2" fmla="*/ 17 w 25"/>
                <a:gd name="T3" fmla="*/ 0 h 19"/>
                <a:gd name="T4" fmla="*/ 17 w 25"/>
                <a:gd name="T5" fmla="*/ 5 h 19"/>
                <a:gd name="T6" fmla="*/ 1 w 25"/>
                <a:gd name="T7" fmla="*/ 5 h 19"/>
                <a:gd name="T8" fmla="*/ 1 w 25"/>
                <a:gd name="T9" fmla="*/ 14 h 19"/>
                <a:gd name="T10" fmla="*/ 17 w 25"/>
                <a:gd name="T11" fmla="*/ 14 h 19"/>
                <a:gd name="T12" fmla="*/ 17 w 25"/>
                <a:gd name="T13" fmla="*/ 19 h 19"/>
                <a:gd name="T14" fmla="*/ 25 w 25"/>
                <a:gd name="T15" fmla="*/ 9 h 19"/>
                <a:gd name="T16" fmla="*/ 25 w 25"/>
                <a:gd name="T17" fmla="*/ 9 h 19"/>
                <a:gd name="T18" fmla="*/ 17 w 25"/>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9">
                  <a:moveTo>
                    <a:pt x="17" y="0"/>
                  </a:moveTo>
                  <a:cubicBezTo>
                    <a:pt x="17" y="0"/>
                    <a:pt x="17" y="0"/>
                    <a:pt x="17" y="0"/>
                  </a:cubicBezTo>
                  <a:cubicBezTo>
                    <a:pt x="16" y="0"/>
                    <a:pt x="17" y="5"/>
                    <a:pt x="17" y="5"/>
                  </a:cubicBezTo>
                  <a:cubicBezTo>
                    <a:pt x="17" y="5"/>
                    <a:pt x="1" y="5"/>
                    <a:pt x="1" y="5"/>
                  </a:cubicBezTo>
                  <a:cubicBezTo>
                    <a:pt x="0" y="5"/>
                    <a:pt x="0" y="13"/>
                    <a:pt x="1" y="14"/>
                  </a:cubicBezTo>
                  <a:cubicBezTo>
                    <a:pt x="1" y="14"/>
                    <a:pt x="17" y="14"/>
                    <a:pt x="17" y="14"/>
                  </a:cubicBezTo>
                  <a:cubicBezTo>
                    <a:pt x="17" y="14"/>
                    <a:pt x="16" y="18"/>
                    <a:pt x="17" y="19"/>
                  </a:cubicBezTo>
                  <a:cubicBezTo>
                    <a:pt x="18" y="19"/>
                    <a:pt x="25" y="14"/>
                    <a:pt x="25" y="9"/>
                  </a:cubicBezTo>
                  <a:cubicBezTo>
                    <a:pt x="25" y="9"/>
                    <a:pt x="25" y="9"/>
                    <a:pt x="25" y="9"/>
                  </a:cubicBezTo>
                  <a:cubicBezTo>
                    <a:pt x="25" y="5"/>
                    <a:pt x="18" y="0"/>
                    <a:pt x="17"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Freeform 88"/>
            <p:cNvSpPr>
              <a:spLocks/>
            </p:cNvSpPr>
            <p:nvPr/>
          </p:nvSpPr>
          <p:spPr bwMode="auto">
            <a:xfrm>
              <a:off x="2076" y="1974"/>
              <a:ext cx="606" cy="108"/>
            </a:xfrm>
            <a:custGeom>
              <a:avLst/>
              <a:gdLst>
                <a:gd name="T0" fmla="*/ 67 w 101"/>
                <a:gd name="T1" fmla="*/ 0 h 18"/>
                <a:gd name="T2" fmla="*/ 67 w 101"/>
                <a:gd name="T3" fmla="*/ 0 h 18"/>
                <a:gd name="T4" fmla="*/ 69 w 101"/>
                <a:gd name="T5" fmla="*/ 5 h 18"/>
                <a:gd name="T6" fmla="*/ 3 w 101"/>
                <a:gd name="T7" fmla="*/ 5 h 18"/>
                <a:gd name="T8" fmla="*/ 3 w 101"/>
                <a:gd name="T9" fmla="*/ 13 h 18"/>
                <a:gd name="T10" fmla="*/ 69 w 101"/>
                <a:gd name="T11" fmla="*/ 13 h 18"/>
                <a:gd name="T12" fmla="*/ 67 w 101"/>
                <a:gd name="T13" fmla="*/ 18 h 18"/>
                <a:gd name="T14" fmla="*/ 101 w 101"/>
                <a:gd name="T15" fmla="*/ 9 h 18"/>
                <a:gd name="T16" fmla="*/ 101 w 101"/>
                <a:gd name="T17" fmla="*/ 9 h 18"/>
                <a:gd name="T18" fmla="*/ 101 w 101"/>
                <a:gd name="T19" fmla="*/ 9 h 18"/>
                <a:gd name="T20" fmla="*/ 67 w 101"/>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18">
                  <a:moveTo>
                    <a:pt x="67" y="0"/>
                  </a:moveTo>
                  <a:cubicBezTo>
                    <a:pt x="67" y="0"/>
                    <a:pt x="67" y="0"/>
                    <a:pt x="67" y="0"/>
                  </a:cubicBezTo>
                  <a:cubicBezTo>
                    <a:pt x="63" y="0"/>
                    <a:pt x="69" y="5"/>
                    <a:pt x="69" y="5"/>
                  </a:cubicBezTo>
                  <a:cubicBezTo>
                    <a:pt x="69" y="5"/>
                    <a:pt x="6" y="4"/>
                    <a:pt x="3" y="5"/>
                  </a:cubicBezTo>
                  <a:cubicBezTo>
                    <a:pt x="0" y="5"/>
                    <a:pt x="0" y="12"/>
                    <a:pt x="3" y="13"/>
                  </a:cubicBezTo>
                  <a:cubicBezTo>
                    <a:pt x="6" y="13"/>
                    <a:pt x="69" y="13"/>
                    <a:pt x="69" y="13"/>
                  </a:cubicBezTo>
                  <a:cubicBezTo>
                    <a:pt x="69" y="13"/>
                    <a:pt x="63" y="17"/>
                    <a:pt x="67" y="18"/>
                  </a:cubicBezTo>
                  <a:cubicBezTo>
                    <a:pt x="71" y="18"/>
                    <a:pt x="101" y="13"/>
                    <a:pt x="101" y="9"/>
                  </a:cubicBezTo>
                  <a:lnTo>
                    <a:pt x="101" y="9"/>
                  </a:lnTo>
                  <a:cubicBezTo>
                    <a:pt x="101" y="9"/>
                    <a:pt x="101" y="9"/>
                    <a:pt x="101" y="9"/>
                  </a:cubicBezTo>
                  <a:cubicBezTo>
                    <a:pt x="101" y="5"/>
                    <a:pt x="73" y="0"/>
                    <a:pt x="67"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89"/>
            <p:cNvSpPr>
              <a:spLocks noEditPoints="1"/>
            </p:cNvSpPr>
            <p:nvPr/>
          </p:nvSpPr>
          <p:spPr bwMode="auto">
            <a:xfrm>
              <a:off x="2076" y="1974"/>
              <a:ext cx="612" cy="108"/>
            </a:xfrm>
            <a:custGeom>
              <a:avLst/>
              <a:gdLst>
                <a:gd name="T0" fmla="*/ 67 w 102"/>
                <a:gd name="T1" fmla="*/ 0 h 18"/>
                <a:gd name="T2" fmla="*/ 67 w 102"/>
                <a:gd name="T3" fmla="*/ 0 h 18"/>
                <a:gd name="T4" fmla="*/ 67 w 102"/>
                <a:gd name="T5" fmla="*/ 0 h 18"/>
                <a:gd name="T6" fmla="*/ 67 w 102"/>
                <a:gd name="T7" fmla="*/ 0 h 18"/>
                <a:gd name="T8" fmla="*/ 67 w 102"/>
                <a:gd name="T9" fmla="*/ 0 h 18"/>
                <a:gd name="T10" fmla="*/ 66 w 102"/>
                <a:gd name="T11" fmla="*/ 0 h 18"/>
                <a:gd name="T12" fmla="*/ 67 w 102"/>
                <a:gd name="T13" fmla="*/ 0 h 18"/>
                <a:gd name="T14" fmla="*/ 68 w 102"/>
                <a:gd name="T15" fmla="*/ 5 h 18"/>
                <a:gd name="T16" fmla="*/ 67 w 102"/>
                <a:gd name="T17" fmla="*/ 0 h 18"/>
                <a:gd name="T18" fmla="*/ 70 w 102"/>
                <a:gd name="T19" fmla="*/ 4 h 18"/>
                <a:gd name="T20" fmla="*/ 68 w 102"/>
                <a:gd name="T21" fmla="*/ 5 h 18"/>
                <a:gd name="T22" fmla="*/ 69 w 102"/>
                <a:gd name="T23" fmla="*/ 5 h 18"/>
                <a:gd name="T24" fmla="*/ 2 w 102"/>
                <a:gd name="T25" fmla="*/ 4 h 18"/>
                <a:gd name="T26" fmla="*/ 69 w 102"/>
                <a:gd name="T27" fmla="*/ 5 h 18"/>
                <a:gd name="T28" fmla="*/ 3 w 102"/>
                <a:gd name="T29" fmla="*/ 5 h 18"/>
                <a:gd name="T30" fmla="*/ 2 w 102"/>
                <a:gd name="T31" fmla="*/ 4 h 18"/>
                <a:gd name="T32" fmla="*/ 3 w 102"/>
                <a:gd name="T33" fmla="*/ 5 h 18"/>
                <a:gd name="T34" fmla="*/ 0 w 102"/>
                <a:gd name="T35" fmla="*/ 6 h 18"/>
                <a:gd name="T36" fmla="*/ 3 w 102"/>
                <a:gd name="T37" fmla="*/ 5 h 18"/>
                <a:gd name="T38" fmla="*/ 2 w 102"/>
                <a:gd name="T39" fmla="*/ 9 h 18"/>
                <a:gd name="T40" fmla="*/ 0 w 102"/>
                <a:gd name="T41" fmla="*/ 6 h 18"/>
                <a:gd name="T42" fmla="*/ 2 w 102"/>
                <a:gd name="T43" fmla="*/ 9 h 18"/>
                <a:gd name="T44" fmla="*/ 0 w 102"/>
                <a:gd name="T45" fmla="*/ 11 h 18"/>
                <a:gd name="T46" fmla="*/ 2 w 102"/>
                <a:gd name="T47" fmla="*/ 9 h 18"/>
                <a:gd name="T48" fmla="*/ 3 w 102"/>
                <a:gd name="T49" fmla="*/ 13 h 18"/>
                <a:gd name="T50" fmla="*/ 0 w 102"/>
                <a:gd name="T51" fmla="*/ 11 h 18"/>
                <a:gd name="T52" fmla="*/ 3 w 102"/>
                <a:gd name="T53" fmla="*/ 13 h 18"/>
                <a:gd name="T54" fmla="*/ 4 w 102"/>
                <a:gd name="T55" fmla="*/ 13 h 18"/>
                <a:gd name="T56" fmla="*/ 3 w 102"/>
                <a:gd name="T57" fmla="*/ 13 h 18"/>
                <a:gd name="T58" fmla="*/ 69 w 102"/>
                <a:gd name="T59" fmla="*/ 13 h 18"/>
                <a:gd name="T60" fmla="*/ 2 w 102"/>
                <a:gd name="T61" fmla="*/ 13 h 18"/>
                <a:gd name="T62" fmla="*/ 69 w 102"/>
                <a:gd name="T63" fmla="*/ 13 h 18"/>
                <a:gd name="T64" fmla="*/ 70 w 102"/>
                <a:gd name="T65" fmla="*/ 13 h 18"/>
                <a:gd name="T66" fmla="*/ 70 w 102"/>
                <a:gd name="T67" fmla="*/ 13 h 18"/>
                <a:gd name="T68" fmla="*/ 66 w 102"/>
                <a:gd name="T69" fmla="*/ 18 h 18"/>
                <a:gd name="T70" fmla="*/ 70 w 102"/>
                <a:gd name="T71" fmla="*/ 13 h 18"/>
                <a:gd name="T72" fmla="*/ 89 w 102"/>
                <a:gd name="T73" fmla="*/ 14 h 18"/>
                <a:gd name="T74" fmla="*/ 66 w 102"/>
                <a:gd name="T75" fmla="*/ 18 h 18"/>
                <a:gd name="T76" fmla="*/ 89 w 102"/>
                <a:gd name="T77" fmla="*/ 14 h 18"/>
                <a:gd name="T78" fmla="*/ 102 w 102"/>
                <a:gd name="T79" fmla="*/ 9 h 18"/>
                <a:gd name="T80" fmla="*/ 89 w 102"/>
                <a:gd name="T81" fmla="*/ 14 h 18"/>
                <a:gd name="T82" fmla="*/ 100 w 102"/>
                <a:gd name="T83" fmla="*/ 9 h 18"/>
                <a:gd name="T84" fmla="*/ 102 w 102"/>
                <a:gd name="T85" fmla="*/ 9 h 18"/>
                <a:gd name="T86" fmla="*/ 101 w 102"/>
                <a:gd name="T87" fmla="*/ 9 h 18"/>
                <a:gd name="T88" fmla="*/ 101 w 102"/>
                <a:gd name="T89" fmla="*/ 9 h 18"/>
                <a:gd name="T90" fmla="*/ 101 w 102"/>
                <a:gd name="T91" fmla="*/ 9 h 18"/>
                <a:gd name="T92" fmla="*/ 102 w 102"/>
                <a:gd name="T93" fmla="*/ 9 h 18"/>
                <a:gd name="T94" fmla="*/ 100 w 102"/>
                <a:gd name="T95" fmla="*/ 9 h 18"/>
                <a:gd name="T96" fmla="*/ 102 w 102"/>
                <a:gd name="T97" fmla="*/ 9 h 18"/>
                <a:gd name="T98" fmla="*/ 100 w 102"/>
                <a:gd name="T99" fmla="*/ 9 h 18"/>
                <a:gd name="T100" fmla="*/ 100 w 102"/>
                <a:gd name="T101" fmla="*/ 9 h 18"/>
                <a:gd name="T102" fmla="*/ 102 w 102"/>
                <a:gd name="T103" fmla="*/ 9 h 18"/>
                <a:gd name="T104" fmla="*/ 100 w 102"/>
                <a:gd name="T105" fmla="*/ 9 h 18"/>
                <a:gd name="T106" fmla="*/ 91 w 102"/>
                <a:gd name="T107" fmla="*/ 4 h 18"/>
                <a:gd name="T108" fmla="*/ 100 w 102"/>
                <a:gd name="T109" fmla="*/ 9 h 18"/>
                <a:gd name="T110" fmla="*/ 67 w 102"/>
                <a:gd name="T111" fmla="*/ 0 h 18"/>
                <a:gd name="T112" fmla="*/ 91 w 102"/>
                <a:gd name="T113" fmla="*/ 4 h 18"/>
                <a:gd name="T114" fmla="*/ 67 w 102"/>
                <a:gd name="T115" fmla="*/ 0 h 18"/>
                <a:gd name="T116" fmla="*/ 66 w 102"/>
                <a:gd name="T1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 h="18">
                  <a:moveTo>
                    <a:pt x="67" y="0"/>
                  </a:moveTo>
                  <a:lnTo>
                    <a:pt x="67" y="0"/>
                  </a:lnTo>
                  <a:lnTo>
                    <a:pt x="67" y="0"/>
                  </a:lnTo>
                  <a:cubicBezTo>
                    <a:pt x="67" y="0"/>
                    <a:pt x="67" y="0"/>
                    <a:pt x="67" y="0"/>
                  </a:cubicBezTo>
                  <a:close/>
                  <a:moveTo>
                    <a:pt x="67" y="0"/>
                  </a:moveTo>
                  <a:lnTo>
                    <a:pt x="67" y="0"/>
                  </a:lnTo>
                  <a:lnTo>
                    <a:pt x="66" y="0"/>
                  </a:lnTo>
                  <a:cubicBezTo>
                    <a:pt x="67" y="0"/>
                    <a:pt x="67" y="0"/>
                    <a:pt x="67" y="0"/>
                  </a:cubicBezTo>
                  <a:close/>
                  <a:moveTo>
                    <a:pt x="67" y="0"/>
                  </a:moveTo>
                  <a:lnTo>
                    <a:pt x="67" y="0"/>
                  </a:lnTo>
                  <a:cubicBezTo>
                    <a:pt x="67" y="0"/>
                    <a:pt x="66" y="0"/>
                    <a:pt x="66" y="0"/>
                  </a:cubicBezTo>
                  <a:cubicBezTo>
                    <a:pt x="66" y="0"/>
                    <a:pt x="66" y="0"/>
                    <a:pt x="66" y="0"/>
                  </a:cubicBezTo>
                  <a:lnTo>
                    <a:pt x="67" y="0"/>
                  </a:lnTo>
                  <a:close/>
                  <a:moveTo>
                    <a:pt x="67" y="0"/>
                  </a:moveTo>
                  <a:cubicBezTo>
                    <a:pt x="64" y="0"/>
                    <a:pt x="70" y="4"/>
                    <a:pt x="70" y="4"/>
                  </a:cubicBezTo>
                  <a:lnTo>
                    <a:pt x="68" y="5"/>
                  </a:lnTo>
                  <a:cubicBezTo>
                    <a:pt x="68" y="5"/>
                    <a:pt x="61" y="0"/>
                    <a:pt x="66" y="0"/>
                  </a:cubicBezTo>
                  <a:lnTo>
                    <a:pt x="67" y="0"/>
                  </a:lnTo>
                  <a:close/>
                  <a:moveTo>
                    <a:pt x="69" y="5"/>
                  </a:moveTo>
                  <a:lnTo>
                    <a:pt x="70" y="4"/>
                  </a:lnTo>
                  <a:cubicBezTo>
                    <a:pt x="70" y="5"/>
                    <a:pt x="70" y="5"/>
                    <a:pt x="69" y="5"/>
                  </a:cubicBezTo>
                  <a:cubicBezTo>
                    <a:pt x="69" y="5"/>
                    <a:pt x="68" y="5"/>
                    <a:pt x="68" y="5"/>
                  </a:cubicBezTo>
                  <a:lnTo>
                    <a:pt x="69" y="5"/>
                  </a:lnTo>
                  <a:close/>
                  <a:moveTo>
                    <a:pt x="69" y="5"/>
                  </a:moveTo>
                  <a:cubicBezTo>
                    <a:pt x="69" y="5"/>
                    <a:pt x="6" y="4"/>
                    <a:pt x="3" y="5"/>
                  </a:cubicBezTo>
                  <a:lnTo>
                    <a:pt x="2" y="4"/>
                  </a:lnTo>
                  <a:cubicBezTo>
                    <a:pt x="5" y="4"/>
                    <a:pt x="69" y="4"/>
                    <a:pt x="69" y="4"/>
                  </a:cubicBezTo>
                  <a:lnTo>
                    <a:pt x="69" y="5"/>
                  </a:lnTo>
                  <a:close/>
                  <a:moveTo>
                    <a:pt x="3" y="5"/>
                  </a:moveTo>
                  <a:lnTo>
                    <a:pt x="3" y="5"/>
                  </a:lnTo>
                  <a:cubicBezTo>
                    <a:pt x="3" y="5"/>
                    <a:pt x="2" y="5"/>
                    <a:pt x="2" y="5"/>
                  </a:cubicBezTo>
                  <a:cubicBezTo>
                    <a:pt x="2" y="5"/>
                    <a:pt x="2" y="4"/>
                    <a:pt x="2" y="4"/>
                  </a:cubicBezTo>
                  <a:lnTo>
                    <a:pt x="3" y="5"/>
                  </a:lnTo>
                  <a:close/>
                  <a:moveTo>
                    <a:pt x="3" y="5"/>
                  </a:moveTo>
                  <a:cubicBezTo>
                    <a:pt x="3" y="5"/>
                    <a:pt x="3" y="6"/>
                    <a:pt x="2" y="6"/>
                  </a:cubicBezTo>
                  <a:lnTo>
                    <a:pt x="0" y="6"/>
                  </a:lnTo>
                  <a:cubicBezTo>
                    <a:pt x="0" y="5"/>
                    <a:pt x="1" y="5"/>
                    <a:pt x="2" y="4"/>
                  </a:cubicBezTo>
                  <a:lnTo>
                    <a:pt x="3" y="5"/>
                  </a:lnTo>
                  <a:close/>
                  <a:moveTo>
                    <a:pt x="2" y="6"/>
                  </a:moveTo>
                  <a:cubicBezTo>
                    <a:pt x="2" y="7"/>
                    <a:pt x="2" y="8"/>
                    <a:pt x="2" y="9"/>
                  </a:cubicBezTo>
                  <a:lnTo>
                    <a:pt x="0" y="9"/>
                  </a:lnTo>
                  <a:cubicBezTo>
                    <a:pt x="0" y="8"/>
                    <a:pt x="0" y="7"/>
                    <a:pt x="0" y="6"/>
                  </a:cubicBezTo>
                  <a:lnTo>
                    <a:pt x="2" y="6"/>
                  </a:lnTo>
                  <a:close/>
                  <a:moveTo>
                    <a:pt x="2" y="9"/>
                  </a:moveTo>
                  <a:cubicBezTo>
                    <a:pt x="2" y="9"/>
                    <a:pt x="2" y="10"/>
                    <a:pt x="2" y="11"/>
                  </a:cubicBezTo>
                  <a:lnTo>
                    <a:pt x="0" y="11"/>
                  </a:lnTo>
                  <a:cubicBezTo>
                    <a:pt x="0" y="10"/>
                    <a:pt x="0" y="9"/>
                    <a:pt x="0" y="9"/>
                  </a:cubicBezTo>
                  <a:lnTo>
                    <a:pt x="2" y="9"/>
                  </a:lnTo>
                  <a:close/>
                  <a:moveTo>
                    <a:pt x="2" y="11"/>
                  </a:moveTo>
                  <a:cubicBezTo>
                    <a:pt x="3" y="12"/>
                    <a:pt x="3" y="13"/>
                    <a:pt x="3" y="13"/>
                  </a:cubicBezTo>
                  <a:lnTo>
                    <a:pt x="2" y="13"/>
                  </a:lnTo>
                  <a:cubicBezTo>
                    <a:pt x="1" y="13"/>
                    <a:pt x="0" y="12"/>
                    <a:pt x="0" y="11"/>
                  </a:cubicBezTo>
                  <a:lnTo>
                    <a:pt x="2" y="11"/>
                  </a:lnTo>
                  <a:close/>
                  <a:moveTo>
                    <a:pt x="3" y="13"/>
                  </a:moveTo>
                  <a:lnTo>
                    <a:pt x="3" y="13"/>
                  </a:lnTo>
                  <a:cubicBezTo>
                    <a:pt x="4" y="13"/>
                    <a:pt x="4" y="13"/>
                    <a:pt x="4" y="13"/>
                  </a:cubicBezTo>
                  <a:cubicBezTo>
                    <a:pt x="4" y="13"/>
                    <a:pt x="3" y="13"/>
                    <a:pt x="2" y="13"/>
                  </a:cubicBezTo>
                  <a:lnTo>
                    <a:pt x="3" y="13"/>
                  </a:lnTo>
                  <a:close/>
                  <a:moveTo>
                    <a:pt x="3" y="13"/>
                  </a:moveTo>
                  <a:cubicBezTo>
                    <a:pt x="6" y="13"/>
                    <a:pt x="69" y="13"/>
                    <a:pt x="69" y="13"/>
                  </a:cubicBezTo>
                  <a:lnTo>
                    <a:pt x="69" y="13"/>
                  </a:lnTo>
                  <a:cubicBezTo>
                    <a:pt x="69" y="13"/>
                    <a:pt x="5" y="13"/>
                    <a:pt x="2" y="13"/>
                  </a:cubicBezTo>
                  <a:lnTo>
                    <a:pt x="3" y="13"/>
                  </a:lnTo>
                  <a:close/>
                  <a:moveTo>
                    <a:pt x="69" y="13"/>
                  </a:moveTo>
                  <a:lnTo>
                    <a:pt x="69" y="13"/>
                  </a:lnTo>
                  <a:cubicBezTo>
                    <a:pt x="70" y="13"/>
                    <a:pt x="70" y="13"/>
                    <a:pt x="70" y="13"/>
                  </a:cubicBezTo>
                  <a:cubicBezTo>
                    <a:pt x="70" y="13"/>
                    <a:pt x="70" y="13"/>
                    <a:pt x="69" y="13"/>
                  </a:cubicBezTo>
                  <a:close/>
                  <a:moveTo>
                    <a:pt x="70" y="13"/>
                  </a:moveTo>
                  <a:cubicBezTo>
                    <a:pt x="70" y="13"/>
                    <a:pt x="64" y="17"/>
                    <a:pt x="67" y="17"/>
                  </a:cubicBezTo>
                  <a:lnTo>
                    <a:pt x="66" y="18"/>
                  </a:lnTo>
                  <a:cubicBezTo>
                    <a:pt x="61" y="17"/>
                    <a:pt x="68" y="13"/>
                    <a:pt x="68" y="13"/>
                  </a:cubicBezTo>
                  <a:lnTo>
                    <a:pt x="70" y="13"/>
                  </a:lnTo>
                  <a:close/>
                  <a:moveTo>
                    <a:pt x="67" y="17"/>
                  </a:moveTo>
                  <a:cubicBezTo>
                    <a:pt x="69" y="18"/>
                    <a:pt x="81" y="16"/>
                    <a:pt x="89" y="14"/>
                  </a:cubicBezTo>
                  <a:lnTo>
                    <a:pt x="91" y="14"/>
                  </a:lnTo>
                  <a:cubicBezTo>
                    <a:pt x="82" y="16"/>
                    <a:pt x="69" y="18"/>
                    <a:pt x="66" y="18"/>
                  </a:cubicBezTo>
                  <a:lnTo>
                    <a:pt x="67" y="17"/>
                  </a:lnTo>
                  <a:close/>
                  <a:moveTo>
                    <a:pt x="89" y="14"/>
                  </a:moveTo>
                  <a:cubicBezTo>
                    <a:pt x="95" y="12"/>
                    <a:pt x="100" y="10"/>
                    <a:pt x="100" y="9"/>
                  </a:cubicBezTo>
                  <a:lnTo>
                    <a:pt x="102" y="9"/>
                  </a:lnTo>
                  <a:cubicBezTo>
                    <a:pt x="102" y="11"/>
                    <a:pt x="97" y="12"/>
                    <a:pt x="91" y="14"/>
                  </a:cubicBezTo>
                  <a:lnTo>
                    <a:pt x="89" y="14"/>
                  </a:lnTo>
                  <a:close/>
                  <a:moveTo>
                    <a:pt x="101" y="9"/>
                  </a:moveTo>
                  <a:lnTo>
                    <a:pt x="100" y="9"/>
                  </a:lnTo>
                  <a:cubicBezTo>
                    <a:pt x="100" y="9"/>
                    <a:pt x="100" y="9"/>
                    <a:pt x="101" y="9"/>
                  </a:cubicBezTo>
                  <a:cubicBezTo>
                    <a:pt x="102" y="9"/>
                    <a:pt x="102" y="9"/>
                    <a:pt x="102" y="9"/>
                  </a:cubicBezTo>
                  <a:lnTo>
                    <a:pt x="101" y="9"/>
                  </a:lnTo>
                  <a:close/>
                  <a:moveTo>
                    <a:pt x="101" y="9"/>
                  </a:moveTo>
                  <a:lnTo>
                    <a:pt x="101" y="9"/>
                  </a:lnTo>
                  <a:lnTo>
                    <a:pt x="101" y="9"/>
                  </a:lnTo>
                  <a:lnTo>
                    <a:pt x="101" y="9"/>
                  </a:lnTo>
                  <a:close/>
                  <a:moveTo>
                    <a:pt x="101" y="9"/>
                  </a:moveTo>
                  <a:lnTo>
                    <a:pt x="101" y="9"/>
                  </a:lnTo>
                  <a:cubicBezTo>
                    <a:pt x="102" y="9"/>
                    <a:pt x="102" y="9"/>
                    <a:pt x="102" y="9"/>
                  </a:cubicBezTo>
                  <a:cubicBezTo>
                    <a:pt x="102" y="9"/>
                    <a:pt x="102" y="9"/>
                    <a:pt x="101" y="9"/>
                  </a:cubicBezTo>
                  <a:close/>
                  <a:moveTo>
                    <a:pt x="100" y="9"/>
                  </a:moveTo>
                  <a:cubicBezTo>
                    <a:pt x="100" y="9"/>
                    <a:pt x="100" y="9"/>
                    <a:pt x="100" y="9"/>
                  </a:cubicBezTo>
                  <a:lnTo>
                    <a:pt x="102" y="9"/>
                  </a:lnTo>
                  <a:cubicBezTo>
                    <a:pt x="102" y="9"/>
                    <a:pt x="102" y="9"/>
                    <a:pt x="102" y="9"/>
                  </a:cubicBezTo>
                  <a:lnTo>
                    <a:pt x="100" y="9"/>
                  </a:lnTo>
                  <a:close/>
                  <a:moveTo>
                    <a:pt x="100" y="9"/>
                  </a:moveTo>
                  <a:lnTo>
                    <a:pt x="100" y="9"/>
                  </a:lnTo>
                  <a:lnTo>
                    <a:pt x="102" y="9"/>
                  </a:lnTo>
                  <a:lnTo>
                    <a:pt x="102" y="9"/>
                  </a:lnTo>
                  <a:lnTo>
                    <a:pt x="100" y="9"/>
                  </a:lnTo>
                  <a:close/>
                  <a:moveTo>
                    <a:pt x="100" y="9"/>
                  </a:moveTo>
                  <a:cubicBezTo>
                    <a:pt x="100" y="7"/>
                    <a:pt x="95" y="5"/>
                    <a:pt x="90" y="4"/>
                  </a:cubicBezTo>
                  <a:lnTo>
                    <a:pt x="91" y="4"/>
                  </a:lnTo>
                  <a:cubicBezTo>
                    <a:pt x="97" y="5"/>
                    <a:pt x="102" y="7"/>
                    <a:pt x="102" y="9"/>
                  </a:cubicBezTo>
                  <a:lnTo>
                    <a:pt x="100" y="9"/>
                  </a:lnTo>
                  <a:close/>
                  <a:moveTo>
                    <a:pt x="90" y="4"/>
                  </a:moveTo>
                  <a:cubicBezTo>
                    <a:pt x="81" y="2"/>
                    <a:pt x="70" y="0"/>
                    <a:pt x="67" y="0"/>
                  </a:cubicBezTo>
                  <a:lnTo>
                    <a:pt x="67" y="0"/>
                  </a:lnTo>
                  <a:cubicBezTo>
                    <a:pt x="71" y="0"/>
                    <a:pt x="83" y="1"/>
                    <a:pt x="91" y="4"/>
                  </a:cubicBezTo>
                  <a:lnTo>
                    <a:pt x="90" y="4"/>
                  </a:lnTo>
                  <a:close/>
                  <a:moveTo>
                    <a:pt x="67" y="0"/>
                  </a:moveTo>
                  <a:lnTo>
                    <a:pt x="67" y="0"/>
                  </a:lnTo>
                  <a:cubicBezTo>
                    <a:pt x="67" y="0"/>
                    <a:pt x="66" y="0"/>
                    <a:pt x="66" y="0"/>
                  </a:cubicBezTo>
                  <a:cubicBezTo>
                    <a:pt x="66" y="0"/>
                    <a:pt x="67" y="0"/>
                    <a:pt x="67"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90"/>
            <p:cNvSpPr>
              <a:spLocks/>
            </p:cNvSpPr>
            <p:nvPr/>
          </p:nvSpPr>
          <p:spPr bwMode="auto">
            <a:xfrm>
              <a:off x="1824" y="2892"/>
              <a:ext cx="132" cy="330"/>
            </a:xfrm>
            <a:custGeom>
              <a:avLst/>
              <a:gdLst>
                <a:gd name="T0" fmla="*/ 20 w 22"/>
                <a:gd name="T1" fmla="*/ 32 h 55"/>
                <a:gd name="T2" fmla="*/ 16 w 22"/>
                <a:gd name="T3" fmla="*/ 32 h 55"/>
                <a:gd name="T4" fmla="*/ 16 w 22"/>
                <a:gd name="T5" fmla="*/ 42 h 55"/>
                <a:gd name="T6" fmla="*/ 16 w 22"/>
                <a:gd name="T7" fmla="*/ 53 h 55"/>
                <a:gd name="T8" fmla="*/ 12 w 22"/>
                <a:gd name="T9" fmla="*/ 54 h 55"/>
                <a:gd name="T10" fmla="*/ 7 w 22"/>
                <a:gd name="T11" fmla="*/ 54 h 55"/>
                <a:gd name="T12" fmla="*/ 5 w 22"/>
                <a:gd name="T13" fmla="*/ 46 h 55"/>
                <a:gd name="T14" fmla="*/ 5 w 22"/>
                <a:gd name="T15" fmla="*/ 33 h 55"/>
                <a:gd name="T16" fmla="*/ 5 w 22"/>
                <a:gd name="T17" fmla="*/ 32 h 55"/>
                <a:gd name="T18" fmla="*/ 2 w 22"/>
                <a:gd name="T19" fmla="*/ 32 h 55"/>
                <a:gd name="T20" fmla="*/ 1 w 22"/>
                <a:gd name="T21" fmla="*/ 26 h 55"/>
                <a:gd name="T22" fmla="*/ 4 w 22"/>
                <a:gd name="T23" fmla="*/ 19 h 55"/>
                <a:gd name="T24" fmla="*/ 10 w 22"/>
                <a:gd name="T25" fmla="*/ 3 h 55"/>
                <a:gd name="T26" fmla="*/ 13 w 22"/>
                <a:gd name="T27" fmla="*/ 6 h 55"/>
                <a:gd name="T28" fmla="*/ 17 w 22"/>
                <a:gd name="T29" fmla="*/ 15 h 55"/>
                <a:gd name="T30" fmla="*/ 20 w 22"/>
                <a:gd name="T31" fmla="*/ 24 h 55"/>
                <a:gd name="T32" fmla="*/ 21 w 22"/>
                <a:gd name="T33" fmla="*/ 31 h 55"/>
                <a:gd name="T34" fmla="*/ 20 w 22"/>
                <a:gd name="T35" fmla="*/ 3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55">
                  <a:moveTo>
                    <a:pt x="20" y="32"/>
                  </a:moveTo>
                  <a:lnTo>
                    <a:pt x="16" y="32"/>
                  </a:lnTo>
                  <a:cubicBezTo>
                    <a:pt x="16" y="32"/>
                    <a:pt x="16" y="41"/>
                    <a:pt x="16" y="42"/>
                  </a:cubicBezTo>
                  <a:cubicBezTo>
                    <a:pt x="16" y="45"/>
                    <a:pt x="16" y="50"/>
                    <a:pt x="16" y="53"/>
                  </a:cubicBezTo>
                  <a:cubicBezTo>
                    <a:pt x="15" y="55"/>
                    <a:pt x="13" y="54"/>
                    <a:pt x="12" y="54"/>
                  </a:cubicBezTo>
                  <a:lnTo>
                    <a:pt x="7" y="54"/>
                  </a:lnTo>
                  <a:cubicBezTo>
                    <a:pt x="5" y="54"/>
                    <a:pt x="5" y="49"/>
                    <a:pt x="5" y="46"/>
                  </a:cubicBezTo>
                  <a:lnTo>
                    <a:pt x="5" y="33"/>
                  </a:lnTo>
                  <a:cubicBezTo>
                    <a:pt x="5" y="32"/>
                    <a:pt x="5" y="32"/>
                    <a:pt x="5" y="32"/>
                  </a:cubicBezTo>
                  <a:lnTo>
                    <a:pt x="2" y="32"/>
                  </a:lnTo>
                  <a:cubicBezTo>
                    <a:pt x="1" y="32"/>
                    <a:pt x="0" y="29"/>
                    <a:pt x="1" y="26"/>
                  </a:cubicBezTo>
                  <a:cubicBezTo>
                    <a:pt x="2" y="23"/>
                    <a:pt x="3" y="21"/>
                    <a:pt x="4" y="19"/>
                  </a:cubicBezTo>
                  <a:cubicBezTo>
                    <a:pt x="6" y="14"/>
                    <a:pt x="8" y="8"/>
                    <a:pt x="10" y="3"/>
                  </a:cubicBezTo>
                  <a:cubicBezTo>
                    <a:pt x="11" y="0"/>
                    <a:pt x="12" y="3"/>
                    <a:pt x="13" y="6"/>
                  </a:cubicBezTo>
                  <a:cubicBezTo>
                    <a:pt x="14" y="9"/>
                    <a:pt x="15" y="12"/>
                    <a:pt x="17" y="15"/>
                  </a:cubicBezTo>
                  <a:cubicBezTo>
                    <a:pt x="18" y="18"/>
                    <a:pt x="19" y="21"/>
                    <a:pt x="20" y="24"/>
                  </a:cubicBezTo>
                  <a:cubicBezTo>
                    <a:pt x="21" y="26"/>
                    <a:pt x="22" y="29"/>
                    <a:pt x="21" y="31"/>
                  </a:cubicBezTo>
                  <a:cubicBezTo>
                    <a:pt x="21" y="32"/>
                    <a:pt x="20" y="32"/>
                    <a:pt x="20" y="32"/>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91"/>
            <p:cNvSpPr>
              <a:spLocks/>
            </p:cNvSpPr>
            <p:nvPr/>
          </p:nvSpPr>
          <p:spPr bwMode="auto">
            <a:xfrm>
              <a:off x="1830" y="2904"/>
              <a:ext cx="120" cy="156"/>
            </a:xfrm>
            <a:custGeom>
              <a:avLst/>
              <a:gdLst>
                <a:gd name="T0" fmla="*/ 2 w 20"/>
                <a:gd name="T1" fmla="*/ 23 h 26"/>
                <a:gd name="T2" fmla="*/ 10 w 20"/>
                <a:gd name="T3" fmla="*/ 2 h 26"/>
                <a:gd name="T4" fmla="*/ 14 w 20"/>
                <a:gd name="T5" fmla="*/ 13 h 26"/>
                <a:gd name="T6" fmla="*/ 17 w 20"/>
                <a:gd name="T7" fmla="*/ 20 h 26"/>
                <a:gd name="T8" fmla="*/ 18 w 20"/>
                <a:gd name="T9" fmla="*/ 26 h 26"/>
                <a:gd name="T10" fmla="*/ 20 w 20"/>
                <a:gd name="T11" fmla="*/ 26 h 26"/>
                <a:gd name="T12" fmla="*/ 19 w 20"/>
                <a:gd name="T13" fmla="*/ 21 h 26"/>
                <a:gd name="T14" fmla="*/ 15 w 20"/>
                <a:gd name="T15" fmla="*/ 12 h 26"/>
                <a:gd name="T16" fmla="*/ 12 w 20"/>
                <a:gd name="T17" fmla="*/ 4 h 26"/>
                <a:gd name="T18" fmla="*/ 10 w 20"/>
                <a:gd name="T19" fmla="*/ 0 h 26"/>
                <a:gd name="T20" fmla="*/ 8 w 20"/>
                <a:gd name="T21" fmla="*/ 3 h 26"/>
                <a:gd name="T22" fmla="*/ 5 w 20"/>
                <a:gd name="T23" fmla="*/ 12 h 26"/>
                <a:gd name="T24" fmla="*/ 1 w 20"/>
                <a:gd name="T25" fmla="*/ 21 h 26"/>
                <a:gd name="T26" fmla="*/ 0 w 20"/>
                <a:gd name="T27" fmla="*/ 26 h 26"/>
                <a:gd name="T28" fmla="*/ 1 w 20"/>
                <a:gd name="T29" fmla="*/ 26 h 26"/>
                <a:gd name="T30" fmla="*/ 2 w 20"/>
                <a:gd name="T3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6">
                  <a:moveTo>
                    <a:pt x="2" y="23"/>
                  </a:moveTo>
                  <a:cubicBezTo>
                    <a:pt x="3" y="21"/>
                    <a:pt x="10" y="2"/>
                    <a:pt x="10" y="2"/>
                  </a:cubicBezTo>
                  <a:cubicBezTo>
                    <a:pt x="11" y="6"/>
                    <a:pt x="13" y="10"/>
                    <a:pt x="14" y="13"/>
                  </a:cubicBezTo>
                  <a:cubicBezTo>
                    <a:pt x="15" y="16"/>
                    <a:pt x="16" y="18"/>
                    <a:pt x="17" y="20"/>
                  </a:cubicBezTo>
                  <a:cubicBezTo>
                    <a:pt x="18" y="22"/>
                    <a:pt x="19" y="24"/>
                    <a:pt x="18" y="26"/>
                  </a:cubicBezTo>
                  <a:lnTo>
                    <a:pt x="20" y="26"/>
                  </a:lnTo>
                  <a:cubicBezTo>
                    <a:pt x="20" y="24"/>
                    <a:pt x="19" y="22"/>
                    <a:pt x="19" y="21"/>
                  </a:cubicBezTo>
                  <a:cubicBezTo>
                    <a:pt x="18" y="18"/>
                    <a:pt x="16" y="15"/>
                    <a:pt x="15" y="12"/>
                  </a:cubicBezTo>
                  <a:cubicBezTo>
                    <a:pt x="14" y="9"/>
                    <a:pt x="13" y="6"/>
                    <a:pt x="12" y="4"/>
                  </a:cubicBezTo>
                  <a:cubicBezTo>
                    <a:pt x="11" y="2"/>
                    <a:pt x="11" y="0"/>
                    <a:pt x="10" y="0"/>
                  </a:cubicBezTo>
                  <a:cubicBezTo>
                    <a:pt x="9" y="0"/>
                    <a:pt x="8" y="2"/>
                    <a:pt x="8" y="3"/>
                  </a:cubicBezTo>
                  <a:cubicBezTo>
                    <a:pt x="7" y="6"/>
                    <a:pt x="6" y="9"/>
                    <a:pt x="5" y="12"/>
                  </a:cubicBezTo>
                  <a:cubicBezTo>
                    <a:pt x="4" y="15"/>
                    <a:pt x="2" y="18"/>
                    <a:pt x="1" y="21"/>
                  </a:cubicBezTo>
                  <a:cubicBezTo>
                    <a:pt x="1" y="22"/>
                    <a:pt x="0" y="24"/>
                    <a:pt x="0" y="26"/>
                  </a:cubicBezTo>
                  <a:lnTo>
                    <a:pt x="1" y="26"/>
                  </a:lnTo>
                  <a:cubicBezTo>
                    <a:pt x="1" y="25"/>
                    <a:pt x="2" y="24"/>
                    <a:pt x="2" y="23"/>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92"/>
            <p:cNvSpPr>
              <a:spLocks/>
            </p:cNvSpPr>
            <p:nvPr/>
          </p:nvSpPr>
          <p:spPr bwMode="auto">
            <a:xfrm>
              <a:off x="1824" y="3060"/>
              <a:ext cx="132" cy="162"/>
            </a:xfrm>
            <a:custGeom>
              <a:avLst/>
              <a:gdLst>
                <a:gd name="T0" fmla="*/ 2 w 22"/>
                <a:gd name="T1" fmla="*/ 4 h 27"/>
                <a:gd name="T2" fmla="*/ 5 w 22"/>
                <a:gd name="T3" fmla="*/ 4 h 27"/>
                <a:gd name="T4" fmla="*/ 5 w 22"/>
                <a:gd name="T5" fmla="*/ 12 h 27"/>
                <a:gd name="T6" fmla="*/ 5 w 22"/>
                <a:gd name="T7" fmla="*/ 22 h 27"/>
                <a:gd name="T8" fmla="*/ 8 w 22"/>
                <a:gd name="T9" fmla="*/ 26 h 27"/>
                <a:gd name="T10" fmla="*/ 13 w 22"/>
                <a:gd name="T11" fmla="*/ 26 h 27"/>
                <a:gd name="T12" fmla="*/ 16 w 22"/>
                <a:gd name="T13" fmla="*/ 23 h 27"/>
                <a:gd name="T14" fmla="*/ 16 w 22"/>
                <a:gd name="T15" fmla="*/ 14 h 27"/>
                <a:gd name="T16" fmla="*/ 16 w 22"/>
                <a:gd name="T17" fmla="*/ 4 h 27"/>
                <a:gd name="T18" fmla="*/ 20 w 22"/>
                <a:gd name="T19" fmla="*/ 4 h 27"/>
                <a:gd name="T20" fmla="*/ 21 w 22"/>
                <a:gd name="T21" fmla="*/ 3 h 27"/>
                <a:gd name="T22" fmla="*/ 21 w 22"/>
                <a:gd name="T23" fmla="*/ 0 h 27"/>
                <a:gd name="T24" fmla="*/ 20 w 22"/>
                <a:gd name="T25" fmla="*/ 0 h 27"/>
                <a:gd name="T26" fmla="*/ 19 w 22"/>
                <a:gd name="T27" fmla="*/ 1 h 27"/>
                <a:gd name="T28" fmla="*/ 17 w 22"/>
                <a:gd name="T29" fmla="*/ 2 h 27"/>
                <a:gd name="T30" fmla="*/ 15 w 22"/>
                <a:gd name="T31" fmla="*/ 2 h 27"/>
                <a:gd name="T32" fmla="*/ 15 w 22"/>
                <a:gd name="T33" fmla="*/ 11 h 27"/>
                <a:gd name="T34" fmla="*/ 14 w 22"/>
                <a:gd name="T35" fmla="*/ 22 h 27"/>
                <a:gd name="T36" fmla="*/ 10 w 22"/>
                <a:gd name="T37" fmla="*/ 23 h 27"/>
                <a:gd name="T38" fmla="*/ 7 w 22"/>
                <a:gd name="T39" fmla="*/ 19 h 27"/>
                <a:gd name="T40" fmla="*/ 7 w 22"/>
                <a:gd name="T41" fmla="*/ 2 h 27"/>
                <a:gd name="T42" fmla="*/ 4 w 22"/>
                <a:gd name="T43" fmla="*/ 2 h 27"/>
                <a:gd name="T44" fmla="*/ 3 w 22"/>
                <a:gd name="T45" fmla="*/ 2 h 27"/>
                <a:gd name="T46" fmla="*/ 2 w 22"/>
                <a:gd name="T47" fmla="*/ 0 h 27"/>
                <a:gd name="T48" fmla="*/ 2 w 22"/>
                <a:gd name="T49" fmla="*/ 0 h 27"/>
                <a:gd name="T50" fmla="*/ 1 w 22"/>
                <a:gd name="T51" fmla="*/ 0 h 27"/>
                <a:gd name="T52" fmla="*/ 2 w 22"/>
                <a:gd name="T53"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27">
                  <a:moveTo>
                    <a:pt x="2" y="4"/>
                  </a:moveTo>
                  <a:lnTo>
                    <a:pt x="5" y="4"/>
                  </a:lnTo>
                  <a:cubicBezTo>
                    <a:pt x="6" y="4"/>
                    <a:pt x="5" y="11"/>
                    <a:pt x="5" y="12"/>
                  </a:cubicBezTo>
                  <a:lnTo>
                    <a:pt x="5" y="22"/>
                  </a:lnTo>
                  <a:cubicBezTo>
                    <a:pt x="5" y="26"/>
                    <a:pt x="7" y="26"/>
                    <a:pt x="8" y="26"/>
                  </a:cubicBezTo>
                  <a:lnTo>
                    <a:pt x="13" y="26"/>
                  </a:lnTo>
                  <a:cubicBezTo>
                    <a:pt x="14" y="26"/>
                    <a:pt x="16" y="27"/>
                    <a:pt x="16" y="23"/>
                  </a:cubicBezTo>
                  <a:cubicBezTo>
                    <a:pt x="16" y="20"/>
                    <a:pt x="16" y="17"/>
                    <a:pt x="16" y="14"/>
                  </a:cubicBezTo>
                  <a:cubicBezTo>
                    <a:pt x="16" y="11"/>
                    <a:pt x="16" y="8"/>
                    <a:pt x="16" y="4"/>
                  </a:cubicBezTo>
                  <a:lnTo>
                    <a:pt x="20" y="4"/>
                  </a:lnTo>
                  <a:cubicBezTo>
                    <a:pt x="20" y="4"/>
                    <a:pt x="21" y="4"/>
                    <a:pt x="21" y="3"/>
                  </a:cubicBezTo>
                  <a:cubicBezTo>
                    <a:pt x="21" y="2"/>
                    <a:pt x="22" y="0"/>
                    <a:pt x="21" y="0"/>
                  </a:cubicBezTo>
                  <a:lnTo>
                    <a:pt x="20" y="0"/>
                  </a:lnTo>
                  <a:cubicBezTo>
                    <a:pt x="19" y="0"/>
                    <a:pt x="20" y="0"/>
                    <a:pt x="19" y="1"/>
                  </a:cubicBezTo>
                  <a:cubicBezTo>
                    <a:pt x="19" y="2"/>
                    <a:pt x="18" y="2"/>
                    <a:pt x="17" y="2"/>
                  </a:cubicBezTo>
                  <a:lnTo>
                    <a:pt x="15" y="2"/>
                  </a:lnTo>
                  <a:cubicBezTo>
                    <a:pt x="15" y="2"/>
                    <a:pt x="15" y="10"/>
                    <a:pt x="15" y="11"/>
                  </a:cubicBezTo>
                  <a:cubicBezTo>
                    <a:pt x="15" y="14"/>
                    <a:pt x="15" y="19"/>
                    <a:pt x="14" y="22"/>
                  </a:cubicBezTo>
                  <a:cubicBezTo>
                    <a:pt x="14" y="25"/>
                    <a:pt x="11" y="23"/>
                    <a:pt x="10" y="23"/>
                  </a:cubicBezTo>
                  <a:cubicBezTo>
                    <a:pt x="9" y="23"/>
                    <a:pt x="7" y="24"/>
                    <a:pt x="7" y="19"/>
                  </a:cubicBezTo>
                  <a:lnTo>
                    <a:pt x="7" y="2"/>
                  </a:lnTo>
                  <a:cubicBezTo>
                    <a:pt x="7" y="1"/>
                    <a:pt x="5" y="2"/>
                    <a:pt x="4" y="2"/>
                  </a:cubicBezTo>
                  <a:cubicBezTo>
                    <a:pt x="4" y="2"/>
                    <a:pt x="4" y="2"/>
                    <a:pt x="3" y="2"/>
                  </a:cubicBezTo>
                  <a:cubicBezTo>
                    <a:pt x="3" y="1"/>
                    <a:pt x="3" y="1"/>
                    <a:pt x="2" y="0"/>
                  </a:cubicBezTo>
                  <a:cubicBezTo>
                    <a:pt x="2" y="0"/>
                    <a:pt x="2" y="0"/>
                    <a:pt x="2" y="0"/>
                  </a:cubicBezTo>
                  <a:cubicBezTo>
                    <a:pt x="2" y="0"/>
                    <a:pt x="1" y="0"/>
                    <a:pt x="1" y="0"/>
                  </a:cubicBezTo>
                  <a:cubicBezTo>
                    <a:pt x="0" y="2"/>
                    <a:pt x="1" y="4"/>
                    <a:pt x="2" y="4"/>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93"/>
            <p:cNvSpPr>
              <a:spLocks noEditPoints="1"/>
            </p:cNvSpPr>
            <p:nvPr/>
          </p:nvSpPr>
          <p:spPr bwMode="auto">
            <a:xfrm>
              <a:off x="1824" y="2892"/>
              <a:ext cx="132" cy="330"/>
            </a:xfrm>
            <a:custGeom>
              <a:avLst/>
              <a:gdLst>
                <a:gd name="T0" fmla="*/ 10 w 22"/>
                <a:gd name="T1" fmla="*/ 3 h 55"/>
                <a:gd name="T2" fmla="*/ 4 w 22"/>
                <a:gd name="T3" fmla="*/ 18 h 55"/>
                <a:gd name="T4" fmla="*/ 1 w 22"/>
                <a:gd name="T5" fmla="*/ 26 h 55"/>
                <a:gd name="T6" fmla="*/ 0 w 22"/>
                <a:gd name="T7" fmla="*/ 31 h 55"/>
                <a:gd name="T8" fmla="*/ 3 w 22"/>
                <a:gd name="T9" fmla="*/ 33 h 55"/>
                <a:gd name="T10" fmla="*/ 5 w 22"/>
                <a:gd name="T11" fmla="*/ 33 h 55"/>
                <a:gd name="T12" fmla="*/ 5 w 22"/>
                <a:gd name="T13" fmla="*/ 36 h 55"/>
                <a:gd name="T14" fmla="*/ 5 w 22"/>
                <a:gd name="T15" fmla="*/ 49 h 55"/>
                <a:gd name="T16" fmla="*/ 8 w 22"/>
                <a:gd name="T17" fmla="*/ 55 h 55"/>
                <a:gd name="T18" fmla="*/ 13 w 22"/>
                <a:gd name="T19" fmla="*/ 55 h 55"/>
                <a:gd name="T20" fmla="*/ 16 w 22"/>
                <a:gd name="T21" fmla="*/ 50 h 55"/>
                <a:gd name="T22" fmla="*/ 16 w 22"/>
                <a:gd name="T23" fmla="*/ 39 h 55"/>
                <a:gd name="T24" fmla="*/ 16 w 22"/>
                <a:gd name="T25" fmla="*/ 34 h 55"/>
                <a:gd name="T26" fmla="*/ 17 w 22"/>
                <a:gd name="T27" fmla="*/ 33 h 55"/>
                <a:gd name="T28" fmla="*/ 21 w 22"/>
                <a:gd name="T29" fmla="*/ 29 h 55"/>
                <a:gd name="T30" fmla="*/ 20 w 22"/>
                <a:gd name="T31" fmla="*/ 23 h 55"/>
                <a:gd name="T32" fmla="*/ 16 w 22"/>
                <a:gd name="T33" fmla="*/ 13 h 55"/>
                <a:gd name="T34" fmla="*/ 13 w 22"/>
                <a:gd name="T35" fmla="*/ 5 h 55"/>
                <a:gd name="T36" fmla="*/ 10 w 22"/>
                <a:gd name="T37" fmla="*/ 3 h 55"/>
                <a:gd name="T38" fmla="*/ 1 w 22"/>
                <a:gd name="T39" fmla="*/ 30 h 55"/>
                <a:gd name="T40" fmla="*/ 2 w 22"/>
                <a:gd name="T41" fmla="*/ 23 h 55"/>
                <a:gd name="T42" fmla="*/ 6 w 22"/>
                <a:gd name="T43" fmla="*/ 13 h 55"/>
                <a:gd name="T44" fmla="*/ 9 w 22"/>
                <a:gd name="T45" fmla="*/ 5 h 55"/>
                <a:gd name="T46" fmla="*/ 12 w 22"/>
                <a:gd name="T47" fmla="*/ 4 h 55"/>
                <a:gd name="T48" fmla="*/ 19 w 22"/>
                <a:gd name="T49" fmla="*/ 21 h 55"/>
                <a:gd name="T50" fmla="*/ 21 w 22"/>
                <a:gd name="T51" fmla="*/ 26 h 55"/>
                <a:gd name="T52" fmla="*/ 20 w 22"/>
                <a:gd name="T53" fmla="*/ 32 h 55"/>
                <a:gd name="T54" fmla="*/ 16 w 22"/>
                <a:gd name="T55" fmla="*/ 32 h 55"/>
                <a:gd name="T56" fmla="*/ 16 w 22"/>
                <a:gd name="T57" fmla="*/ 35 h 55"/>
                <a:gd name="T58" fmla="*/ 16 w 22"/>
                <a:gd name="T59" fmla="*/ 48 h 55"/>
                <a:gd name="T60" fmla="*/ 14 w 22"/>
                <a:gd name="T61" fmla="*/ 54 h 55"/>
                <a:gd name="T62" fmla="*/ 9 w 22"/>
                <a:gd name="T63" fmla="*/ 54 h 55"/>
                <a:gd name="T64" fmla="*/ 6 w 22"/>
                <a:gd name="T65" fmla="*/ 50 h 55"/>
                <a:gd name="T66" fmla="*/ 6 w 22"/>
                <a:gd name="T67" fmla="*/ 33 h 55"/>
                <a:gd name="T68" fmla="*/ 5 w 22"/>
                <a:gd name="T69" fmla="*/ 32 h 55"/>
                <a:gd name="T70" fmla="*/ 1 w 22"/>
                <a:gd name="T71"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 h="55">
                  <a:moveTo>
                    <a:pt x="10" y="3"/>
                  </a:moveTo>
                  <a:lnTo>
                    <a:pt x="4" y="18"/>
                  </a:lnTo>
                  <a:cubicBezTo>
                    <a:pt x="3" y="21"/>
                    <a:pt x="2" y="23"/>
                    <a:pt x="1" y="26"/>
                  </a:cubicBezTo>
                  <a:cubicBezTo>
                    <a:pt x="0" y="27"/>
                    <a:pt x="0" y="29"/>
                    <a:pt x="0" y="31"/>
                  </a:cubicBezTo>
                  <a:cubicBezTo>
                    <a:pt x="1" y="33"/>
                    <a:pt x="2" y="33"/>
                    <a:pt x="3" y="33"/>
                  </a:cubicBezTo>
                  <a:lnTo>
                    <a:pt x="5" y="33"/>
                  </a:lnTo>
                  <a:cubicBezTo>
                    <a:pt x="5" y="33"/>
                    <a:pt x="5" y="35"/>
                    <a:pt x="5" y="36"/>
                  </a:cubicBezTo>
                  <a:lnTo>
                    <a:pt x="5" y="49"/>
                  </a:lnTo>
                  <a:cubicBezTo>
                    <a:pt x="5" y="54"/>
                    <a:pt x="7" y="55"/>
                    <a:pt x="8" y="55"/>
                  </a:cubicBezTo>
                  <a:lnTo>
                    <a:pt x="13" y="55"/>
                  </a:lnTo>
                  <a:cubicBezTo>
                    <a:pt x="14" y="55"/>
                    <a:pt x="16" y="55"/>
                    <a:pt x="16" y="50"/>
                  </a:cubicBezTo>
                  <a:cubicBezTo>
                    <a:pt x="16" y="46"/>
                    <a:pt x="16" y="43"/>
                    <a:pt x="16" y="39"/>
                  </a:cubicBezTo>
                  <a:lnTo>
                    <a:pt x="16" y="34"/>
                  </a:lnTo>
                  <a:cubicBezTo>
                    <a:pt x="16" y="32"/>
                    <a:pt x="17" y="33"/>
                    <a:pt x="17" y="33"/>
                  </a:cubicBezTo>
                  <a:cubicBezTo>
                    <a:pt x="19" y="33"/>
                    <a:pt x="21" y="34"/>
                    <a:pt x="21" y="29"/>
                  </a:cubicBezTo>
                  <a:cubicBezTo>
                    <a:pt x="21" y="26"/>
                    <a:pt x="20" y="24"/>
                    <a:pt x="20" y="23"/>
                  </a:cubicBezTo>
                  <a:cubicBezTo>
                    <a:pt x="19" y="20"/>
                    <a:pt x="17" y="16"/>
                    <a:pt x="16" y="13"/>
                  </a:cubicBezTo>
                  <a:cubicBezTo>
                    <a:pt x="15" y="11"/>
                    <a:pt x="14" y="8"/>
                    <a:pt x="13" y="5"/>
                  </a:cubicBezTo>
                  <a:cubicBezTo>
                    <a:pt x="12" y="3"/>
                    <a:pt x="11" y="0"/>
                    <a:pt x="10" y="3"/>
                  </a:cubicBezTo>
                  <a:close/>
                  <a:moveTo>
                    <a:pt x="1" y="30"/>
                  </a:moveTo>
                  <a:cubicBezTo>
                    <a:pt x="0" y="27"/>
                    <a:pt x="2" y="25"/>
                    <a:pt x="2" y="23"/>
                  </a:cubicBezTo>
                  <a:cubicBezTo>
                    <a:pt x="4" y="20"/>
                    <a:pt x="5" y="16"/>
                    <a:pt x="6" y="13"/>
                  </a:cubicBezTo>
                  <a:cubicBezTo>
                    <a:pt x="7" y="10"/>
                    <a:pt x="8" y="7"/>
                    <a:pt x="9" y="5"/>
                  </a:cubicBezTo>
                  <a:cubicBezTo>
                    <a:pt x="10" y="2"/>
                    <a:pt x="11" y="1"/>
                    <a:pt x="12" y="4"/>
                  </a:cubicBezTo>
                  <a:cubicBezTo>
                    <a:pt x="14" y="10"/>
                    <a:pt x="17" y="15"/>
                    <a:pt x="19" y="21"/>
                  </a:cubicBezTo>
                  <a:cubicBezTo>
                    <a:pt x="20" y="23"/>
                    <a:pt x="20" y="24"/>
                    <a:pt x="21" y="26"/>
                  </a:cubicBezTo>
                  <a:cubicBezTo>
                    <a:pt x="22" y="28"/>
                    <a:pt x="21" y="32"/>
                    <a:pt x="20" y="32"/>
                  </a:cubicBezTo>
                  <a:lnTo>
                    <a:pt x="16" y="32"/>
                  </a:lnTo>
                  <a:cubicBezTo>
                    <a:pt x="16" y="32"/>
                    <a:pt x="16" y="35"/>
                    <a:pt x="16" y="35"/>
                  </a:cubicBezTo>
                  <a:cubicBezTo>
                    <a:pt x="16" y="39"/>
                    <a:pt x="16" y="44"/>
                    <a:pt x="16" y="48"/>
                  </a:cubicBezTo>
                  <a:cubicBezTo>
                    <a:pt x="16" y="52"/>
                    <a:pt x="15" y="54"/>
                    <a:pt x="14" y="54"/>
                  </a:cubicBezTo>
                  <a:lnTo>
                    <a:pt x="9" y="54"/>
                  </a:lnTo>
                  <a:cubicBezTo>
                    <a:pt x="8" y="54"/>
                    <a:pt x="6" y="55"/>
                    <a:pt x="6" y="50"/>
                  </a:cubicBezTo>
                  <a:lnTo>
                    <a:pt x="6" y="33"/>
                  </a:lnTo>
                  <a:cubicBezTo>
                    <a:pt x="6" y="32"/>
                    <a:pt x="6" y="32"/>
                    <a:pt x="5" y="32"/>
                  </a:cubicBezTo>
                  <a:cubicBezTo>
                    <a:pt x="4" y="32"/>
                    <a:pt x="1" y="33"/>
                    <a:pt x="1" y="30"/>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Rectangle 94"/>
            <p:cNvSpPr>
              <a:spLocks noChangeArrowheads="1"/>
            </p:cNvSpPr>
            <p:nvPr/>
          </p:nvSpPr>
          <p:spPr bwMode="auto">
            <a:xfrm>
              <a:off x="5394" y="2430"/>
              <a:ext cx="42" cy="792"/>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Rectangle 95"/>
            <p:cNvSpPr>
              <a:spLocks noChangeArrowheads="1"/>
            </p:cNvSpPr>
            <p:nvPr/>
          </p:nvSpPr>
          <p:spPr bwMode="auto">
            <a:xfrm>
              <a:off x="1872" y="3180"/>
              <a:ext cx="3558" cy="42"/>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96"/>
            <p:cNvSpPr>
              <a:spLocks/>
            </p:cNvSpPr>
            <p:nvPr/>
          </p:nvSpPr>
          <p:spPr bwMode="auto">
            <a:xfrm>
              <a:off x="923" y="1974"/>
              <a:ext cx="139" cy="204"/>
            </a:xfrm>
            <a:custGeom>
              <a:avLst/>
              <a:gdLst>
                <a:gd name="T0" fmla="*/ 2 w 22"/>
                <a:gd name="T1" fmla="*/ 14 h 34"/>
                <a:gd name="T2" fmla="*/ 6 w 22"/>
                <a:gd name="T3" fmla="*/ 14 h 34"/>
                <a:gd name="T4" fmla="*/ 6 w 22"/>
                <a:gd name="T5" fmla="*/ 8 h 34"/>
                <a:gd name="T6" fmla="*/ 6 w 22"/>
                <a:gd name="T7" fmla="*/ 2 h 34"/>
                <a:gd name="T8" fmla="*/ 10 w 22"/>
                <a:gd name="T9" fmla="*/ 1 h 34"/>
                <a:gd name="T10" fmla="*/ 15 w 22"/>
                <a:gd name="T11" fmla="*/ 1 h 34"/>
                <a:gd name="T12" fmla="*/ 16 w 22"/>
                <a:gd name="T13" fmla="*/ 6 h 34"/>
                <a:gd name="T14" fmla="*/ 16 w 22"/>
                <a:gd name="T15" fmla="*/ 14 h 34"/>
                <a:gd name="T16" fmla="*/ 17 w 22"/>
                <a:gd name="T17" fmla="*/ 14 h 34"/>
                <a:gd name="T18" fmla="*/ 20 w 22"/>
                <a:gd name="T19" fmla="*/ 14 h 34"/>
                <a:gd name="T20" fmla="*/ 21 w 22"/>
                <a:gd name="T21" fmla="*/ 18 h 34"/>
                <a:gd name="T22" fmla="*/ 18 w 22"/>
                <a:gd name="T23" fmla="*/ 22 h 34"/>
                <a:gd name="T24" fmla="*/ 12 w 22"/>
                <a:gd name="T25" fmla="*/ 32 h 34"/>
                <a:gd name="T26" fmla="*/ 9 w 22"/>
                <a:gd name="T27" fmla="*/ 30 h 34"/>
                <a:gd name="T28" fmla="*/ 5 w 22"/>
                <a:gd name="T29" fmla="*/ 25 h 34"/>
                <a:gd name="T30" fmla="*/ 2 w 22"/>
                <a:gd name="T31" fmla="*/ 19 h 34"/>
                <a:gd name="T32" fmla="*/ 1 w 22"/>
                <a:gd name="T33" fmla="*/ 15 h 34"/>
                <a:gd name="T34" fmla="*/ 2 w 22"/>
                <a:gd name="T35"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34">
                  <a:moveTo>
                    <a:pt x="2" y="14"/>
                  </a:moveTo>
                  <a:lnTo>
                    <a:pt x="6" y="14"/>
                  </a:lnTo>
                  <a:cubicBezTo>
                    <a:pt x="6" y="14"/>
                    <a:pt x="6" y="9"/>
                    <a:pt x="6" y="8"/>
                  </a:cubicBezTo>
                  <a:cubicBezTo>
                    <a:pt x="6" y="7"/>
                    <a:pt x="5" y="3"/>
                    <a:pt x="6" y="2"/>
                  </a:cubicBezTo>
                  <a:cubicBezTo>
                    <a:pt x="7" y="0"/>
                    <a:pt x="9" y="1"/>
                    <a:pt x="10" y="1"/>
                  </a:cubicBezTo>
                  <a:lnTo>
                    <a:pt x="15" y="1"/>
                  </a:lnTo>
                  <a:cubicBezTo>
                    <a:pt x="17" y="1"/>
                    <a:pt x="16" y="4"/>
                    <a:pt x="16" y="6"/>
                  </a:cubicBezTo>
                  <a:lnTo>
                    <a:pt x="16" y="14"/>
                  </a:lnTo>
                  <a:cubicBezTo>
                    <a:pt x="16" y="14"/>
                    <a:pt x="17" y="14"/>
                    <a:pt x="17" y="14"/>
                  </a:cubicBezTo>
                  <a:lnTo>
                    <a:pt x="20" y="14"/>
                  </a:lnTo>
                  <a:cubicBezTo>
                    <a:pt x="21" y="14"/>
                    <a:pt x="22" y="16"/>
                    <a:pt x="21" y="18"/>
                  </a:cubicBezTo>
                  <a:cubicBezTo>
                    <a:pt x="20" y="20"/>
                    <a:pt x="19" y="21"/>
                    <a:pt x="18" y="22"/>
                  </a:cubicBezTo>
                  <a:cubicBezTo>
                    <a:pt x="16" y="26"/>
                    <a:pt x="14" y="29"/>
                    <a:pt x="12" y="32"/>
                  </a:cubicBezTo>
                  <a:cubicBezTo>
                    <a:pt x="11" y="34"/>
                    <a:pt x="10" y="32"/>
                    <a:pt x="9" y="30"/>
                  </a:cubicBezTo>
                  <a:cubicBezTo>
                    <a:pt x="8" y="29"/>
                    <a:pt x="6" y="27"/>
                    <a:pt x="5" y="25"/>
                  </a:cubicBezTo>
                  <a:cubicBezTo>
                    <a:pt x="4" y="23"/>
                    <a:pt x="3" y="21"/>
                    <a:pt x="2" y="19"/>
                  </a:cubicBezTo>
                  <a:cubicBezTo>
                    <a:pt x="1" y="18"/>
                    <a:pt x="0" y="16"/>
                    <a:pt x="1" y="15"/>
                  </a:cubicBezTo>
                  <a:cubicBezTo>
                    <a:pt x="1" y="14"/>
                    <a:pt x="1" y="14"/>
                    <a:pt x="2" y="14"/>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Rectangle 100"/>
            <p:cNvSpPr>
              <a:spLocks noChangeArrowheads="1"/>
            </p:cNvSpPr>
            <p:nvPr/>
          </p:nvSpPr>
          <p:spPr bwMode="auto">
            <a:xfrm>
              <a:off x="3306" y="1650"/>
              <a:ext cx="42" cy="312"/>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Rectangle 101"/>
            <p:cNvSpPr>
              <a:spLocks noChangeArrowheads="1"/>
            </p:cNvSpPr>
            <p:nvPr/>
          </p:nvSpPr>
          <p:spPr bwMode="auto">
            <a:xfrm>
              <a:off x="960" y="1644"/>
              <a:ext cx="2388" cy="42"/>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02"/>
            <p:cNvSpPr>
              <a:spLocks noChangeArrowheads="1"/>
            </p:cNvSpPr>
            <p:nvPr/>
          </p:nvSpPr>
          <p:spPr bwMode="auto">
            <a:xfrm>
              <a:off x="960" y="1656"/>
              <a:ext cx="66" cy="342"/>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03"/>
            <p:cNvSpPr>
              <a:spLocks/>
            </p:cNvSpPr>
            <p:nvPr/>
          </p:nvSpPr>
          <p:spPr bwMode="auto">
            <a:xfrm>
              <a:off x="2220" y="2568"/>
              <a:ext cx="84" cy="240"/>
            </a:xfrm>
            <a:custGeom>
              <a:avLst/>
              <a:gdLst>
                <a:gd name="T0" fmla="*/ 0 w 14"/>
                <a:gd name="T1" fmla="*/ 0 h 40"/>
                <a:gd name="T2" fmla="*/ 0 w 14"/>
                <a:gd name="T3" fmla="*/ 40 h 40"/>
                <a:gd name="T4" fmla="*/ 14 w 14"/>
                <a:gd name="T5" fmla="*/ 32 h 40"/>
                <a:gd name="T6" fmla="*/ 14 w 14"/>
                <a:gd name="T7" fmla="*/ 7 h 40"/>
                <a:gd name="T8" fmla="*/ 0 w 14"/>
                <a:gd name="T9" fmla="*/ 0 h 40"/>
              </a:gdLst>
              <a:ahLst/>
              <a:cxnLst>
                <a:cxn ang="0">
                  <a:pos x="T0" y="T1"/>
                </a:cxn>
                <a:cxn ang="0">
                  <a:pos x="T2" y="T3"/>
                </a:cxn>
                <a:cxn ang="0">
                  <a:pos x="T4" y="T5"/>
                </a:cxn>
                <a:cxn ang="0">
                  <a:pos x="T6" y="T7"/>
                </a:cxn>
                <a:cxn ang="0">
                  <a:pos x="T8" y="T9"/>
                </a:cxn>
              </a:cxnLst>
              <a:rect l="0" t="0" r="r" b="b"/>
              <a:pathLst>
                <a:path w="14" h="40">
                  <a:moveTo>
                    <a:pt x="0" y="0"/>
                  </a:moveTo>
                  <a:lnTo>
                    <a:pt x="0" y="40"/>
                  </a:lnTo>
                  <a:lnTo>
                    <a:pt x="14" y="32"/>
                  </a:lnTo>
                  <a:lnTo>
                    <a:pt x="14" y="7"/>
                  </a:lnTo>
                  <a:lnTo>
                    <a:pt x="0" y="0"/>
                  </a:lnTo>
                  <a:close/>
                </a:path>
              </a:pathLst>
            </a:custGeom>
            <a:solidFill>
              <a:srgbClr val="203D88"/>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1" name="Line 104"/>
            <p:cNvSpPr>
              <a:spLocks noChangeShapeType="1"/>
            </p:cNvSpPr>
            <p:nvPr/>
          </p:nvSpPr>
          <p:spPr bwMode="auto">
            <a:xfrm>
              <a:off x="2082" y="2466"/>
              <a:ext cx="426" cy="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05"/>
            <p:cNvSpPr>
              <a:spLocks/>
            </p:cNvSpPr>
            <p:nvPr/>
          </p:nvSpPr>
          <p:spPr bwMode="auto">
            <a:xfrm>
              <a:off x="2454" y="2448"/>
              <a:ext cx="66" cy="36"/>
            </a:xfrm>
            <a:custGeom>
              <a:avLst/>
              <a:gdLst>
                <a:gd name="T0" fmla="*/ 3 w 11"/>
                <a:gd name="T1" fmla="*/ 3 h 6"/>
                <a:gd name="T2" fmla="*/ 0 w 11"/>
                <a:gd name="T3" fmla="*/ 6 h 6"/>
                <a:gd name="T4" fmla="*/ 11 w 11"/>
                <a:gd name="T5" fmla="*/ 3 h 6"/>
                <a:gd name="T6" fmla="*/ 0 w 11"/>
                <a:gd name="T7" fmla="*/ 0 h 6"/>
                <a:gd name="T8" fmla="*/ 3 w 11"/>
                <a:gd name="T9" fmla="*/ 3 h 6"/>
              </a:gdLst>
              <a:ahLst/>
              <a:cxnLst>
                <a:cxn ang="0">
                  <a:pos x="T0" y="T1"/>
                </a:cxn>
                <a:cxn ang="0">
                  <a:pos x="T2" y="T3"/>
                </a:cxn>
                <a:cxn ang="0">
                  <a:pos x="T4" y="T5"/>
                </a:cxn>
                <a:cxn ang="0">
                  <a:pos x="T6" y="T7"/>
                </a:cxn>
                <a:cxn ang="0">
                  <a:pos x="T8" y="T9"/>
                </a:cxn>
              </a:cxnLst>
              <a:rect l="0" t="0" r="r" b="b"/>
              <a:pathLst>
                <a:path w="11" h="6">
                  <a:moveTo>
                    <a:pt x="3" y="3"/>
                  </a:moveTo>
                  <a:lnTo>
                    <a:pt x="0" y="6"/>
                  </a:lnTo>
                  <a:lnTo>
                    <a:pt x="11" y="3"/>
                  </a:lnTo>
                  <a:lnTo>
                    <a:pt x="0" y="0"/>
                  </a:lnTo>
                  <a:lnTo>
                    <a:pt x="3" y="3"/>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3" name="Line 106"/>
            <p:cNvSpPr>
              <a:spLocks noChangeShapeType="1"/>
            </p:cNvSpPr>
            <p:nvPr/>
          </p:nvSpPr>
          <p:spPr bwMode="auto">
            <a:xfrm>
              <a:off x="2304" y="2664"/>
              <a:ext cx="198" cy="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07"/>
            <p:cNvSpPr>
              <a:spLocks/>
            </p:cNvSpPr>
            <p:nvPr/>
          </p:nvSpPr>
          <p:spPr bwMode="auto">
            <a:xfrm>
              <a:off x="2448" y="2646"/>
              <a:ext cx="66" cy="42"/>
            </a:xfrm>
            <a:custGeom>
              <a:avLst/>
              <a:gdLst>
                <a:gd name="T0" fmla="*/ 3 w 11"/>
                <a:gd name="T1" fmla="*/ 3 h 7"/>
                <a:gd name="T2" fmla="*/ 0 w 11"/>
                <a:gd name="T3" fmla="*/ 7 h 7"/>
                <a:gd name="T4" fmla="*/ 11 w 11"/>
                <a:gd name="T5" fmla="*/ 3 h 7"/>
                <a:gd name="T6" fmla="*/ 0 w 11"/>
                <a:gd name="T7" fmla="*/ 0 h 7"/>
                <a:gd name="T8" fmla="*/ 3 w 11"/>
                <a:gd name="T9" fmla="*/ 3 h 7"/>
              </a:gdLst>
              <a:ahLst/>
              <a:cxnLst>
                <a:cxn ang="0">
                  <a:pos x="T0" y="T1"/>
                </a:cxn>
                <a:cxn ang="0">
                  <a:pos x="T2" y="T3"/>
                </a:cxn>
                <a:cxn ang="0">
                  <a:pos x="T4" y="T5"/>
                </a:cxn>
                <a:cxn ang="0">
                  <a:pos x="T6" y="T7"/>
                </a:cxn>
                <a:cxn ang="0">
                  <a:pos x="T8" y="T9"/>
                </a:cxn>
              </a:cxnLst>
              <a:rect l="0" t="0" r="r" b="b"/>
              <a:pathLst>
                <a:path w="11" h="7">
                  <a:moveTo>
                    <a:pt x="3" y="3"/>
                  </a:moveTo>
                  <a:lnTo>
                    <a:pt x="0" y="7"/>
                  </a:lnTo>
                  <a:lnTo>
                    <a:pt x="11" y="3"/>
                  </a:lnTo>
                  <a:lnTo>
                    <a:pt x="0" y="0"/>
                  </a:lnTo>
                  <a:lnTo>
                    <a:pt x="3" y="3"/>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5" name="Freeform 108"/>
            <p:cNvSpPr>
              <a:spLocks/>
            </p:cNvSpPr>
            <p:nvPr/>
          </p:nvSpPr>
          <p:spPr bwMode="auto">
            <a:xfrm>
              <a:off x="2400" y="2772"/>
              <a:ext cx="84" cy="240"/>
            </a:xfrm>
            <a:custGeom>
              <a:avLst/>
              <a:gdLst>
                <a:gd name="T0" fmla="*/ 0 w 14"/>
                <a:gd name="T1" fmla="*/ 0 h 40"/>
                <a:gd name="T2" fmla="*/ 0 w 14"/>
                <a:gd name="T3" fmla="*/ 40 h 40"/>
                <a:gd name="T4" fmla="*/ 14 w 14"/>
                <a:gd name="T5" fmla="*/ 32 h 40"/>
                <a:gd name="T6" fmla="*/ 14 w 14"/>
                <a:gd name="T7" fmla="*/ 7 h 40"/>
                <a:gd name="T8" fmla="*/ 0 w 14"/>
                <a:gd name="T9" fmla="*/ 0 h 40"/>
              </a:gdLst>
              <a:ahLst/>
              <a:cxnLst>
                <a:cxn ang="0">
                  <a:pos x="T0" y="T1"/>
                </a:cxn>
                <a:cxn ang="0">
                  <a:pos x="T2" y="T3"/>
                </a:cxn>
                <a:cxn ang="0">
                  <a:pos x="T4" y="T5"/>
                </a:cxn>
                <a:cxn ang="0">
                  <a:pos x="T6" y="T7"/>
                </a:cxn>
                <a:cxn ang="0">
                  <a:pos x="T8" y="T9"/>
                </a:cxn>
              </a:cxnLst>
              <a:rect l="0" t="0" r="r" b="b"/>
              <a:pathLst>
                <a:path w="14" h="40">
                  <a:moveTo>
                    <a:pt x="0" y="0"/>
                  </a:moveTo>
                  <a:lnTo>
                    <a:pt x="0" y="40"/>
                  </a:lnTo>
                  <a:lnTo>
                    <a:pt x="14" y="32"/>
                  </a:lnTo>
                  <a:lnTo>
                    <a:pt x="14" y="7"/>
                  </a:lnTo>
                  <a:lnTo>
                    <a:pt x="0" y="0"/>
                  </a:lnTo>
                  <a:close/>
                </a:path>
              </a:pathLst>
            </a:custGeom>
            <a:solidFill>
              <a:srgbClr val="18418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6" name="Line 109"/>
            <p:cNvSpPr>
              <a:spLocks noChangeShapeType="1"/>
            </p:cNvSpPr>
            <p:nvPr/>
          </p:nvSpPr>
          <p:spPr bwMode="auto">
            <a:xfrm>
              <a:off x="2490" y="2892"/>
              <a:ext cx="198" cy="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7" name="Freeform 110"/>
            <p:cNvSpPr>
              <a:spLocks/>
            </p:cNvSpPr>
            <p:nvPr/>
          </p:nvSpPr>
          <p:spPr bwMode="auto">
            <a:xfrm>
              <a:off x="2634" y="2868"/>
              <a:ext cx="66" cy="42"/>
            </a:xfrm>
            <a:custGeom>
              <a:avLst/>
              <a:gdLst>
                <a:gd name="T0" fmla="*/ 3 w 11"/>
                <a:gd name="T1" fmla="*/ 4 h 7"/>
                <a:gd name="T2" fmla="*/ 0 w 11"/>
                <a:gd name="T3" fmla="*/ 7 h 7"/>
                <a:gd name="T4" fmla="*/ 11 w 11"/>
                <a:gd name="T5" fmla="*/ 4 h 7"/>
                <a:gd name="T6" fmla="*/ 0 w 11"/>
                <a:gd name="T7" fmla="*/ 0 h 7"/>
                <a:gd name="T8" fmla="*/ 3 w 11"/>
                <a:gd name="T9" fmla="*/ 4 h 7"/>
              </a:gdLst>
              <a:ahLst/>
              <a:cxnLst>
                <a:cxn ang="0">
                  <a:pos x="T0" y="T1"/>
                </a:cxn>
                <a:cxn ang="0">
                  <a:pos x="T2" y="T3"/>
                </a:cxn>
                <a:cxn ang="0">
                  <a:pos x="T4" y="T5"/>
                </a:cxn>
                <a:cxn ang="0">
                  <a:pos x="T6" y="T7"/>
                </a:cxn>
                <a:cxn ang="0">
                  <a:pos x="T8" y="T9"/>
                </a:cxn>
              </a:cxnLst>
              <a:rect l="0" t="0" r="r" b="b"/>
              <a:pathLst>
                <a:path w="11" h="7">
                  <a:moveTo>
                    <a:pt x="3" y="4"/>
                  </a:moveTo>
                  <a:lnTo>
                    <a:pt x="0" y="7"/>
                  </a:lnTo>
                  <a:lnTo>
                    <a:pt x="11" y="4"/>
                  </a:lnTo>
                  <a:lnTo>
                    <a:pt x="0" y="0"/>
                  </a:lnTo>
                  <a:lnTo>
                    <a:pt x="3" y="4"/>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8" name="Freeform 111"/>
            <p:cNvSpPr>
              <a:spLocks/>
            </p:cNvSpPr>
            <p:nvPr/>
          </p:nvSpPr>
          <p:spPr bwMode="auto">
            <a:xfrm>
              <a:off x="2382" y="2664"/>
              <a:ext cx="300" cy="90"/>
            </a:xfrm>
            <a:custGeom>
              <a:avLst/>
              <a:gdLst>
                <a:gd name="T0" fmla="*/ 0 w 50"/>
                <a:gd name="T1" fmla="*/ 0 h 15"/>
                <a:gd name="T2" fmla="*/ 0 w 50"/>
                <a:gd name="T3" fmla="*/ 15 h 15"/>
                <a:gd name="T4" fmla="*/ 50 w 50"/>
                <a:gd name="T5" fmla="*/ 15 h 15"/>
              </a:gdLst>
              <a:ahLst/>
              <a:cxnLst>
                <a:cxn ang="0">
                  <a:pos x="T0" y="T1"/>
                </a:cxn>
                <a:cxn ang="0">
                  <a:pos x="T2" y="T3"/>
                </a:cxn>
                <a:cxn ang="0">
                  <a:pos x="T4" y="T5"/>
                </a:cxn>
              </a:cxnLst>
              <a:rect l="0" t="0" r="r" b="b"/>
              <a:pathLst>
                <a:path w="50" h="15">
                  <a:moveTo>
                    <a:pt x="0" y="0"/>
                  </a:moveTo>
                  <a:lnTo>
                    <a:pt x="0" y="15"/>
                  </a:lnTo>
                  <a:lnTo>
                    <a:pt x="50" y="15"/>
                  </a:lnTo>
                </a:path>
              </a:pathLst>
            </a:custGeom>
            <a:noFill/>
            <a:ln w="6"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9" name="Freeform 112"/>
            <p:cNvSpPr>
              <a:spLocks/>
            </p:cNvSpPr>
            <p:nvPr/>
          </p:nvSpPr>
          <p:spPr bwMode="auto">
            <a:xfrm>
              <a:off x="2640" y="2742"/>
              <a:ext cx="54" cy="24"/>
            </a:xfrm>
            <a:custGeom>
              <a:avLst/>
              <a:gdLst>
                <a:gd name="T0" fmla="*/ 3 w 9"/>
                <a:gd name="T1" fmla="*/ 2 h 4"/>
                <a:gd name="T2" fmla="*/ 0 w 9"/>
                <a:gd name="T3" fmla="*/ 4 h 4"/>
                <a:gd name="T4" fmla="*/ 9 w 9"/>
                <a:gd name="T5" fmla="*/ 2 h 4"/>
                <a:gd name="T6" fmla="*/ 0 w 9"/>
                <a:gd name="T7" fmla="*/ 0 h 4"/>
                <a:gd name="T8" fmla="*/ 3 w 9"/>
                <a:gd name="T9" fmla="*/ 2 h 4"/>
              </a:gdLst>
              <a:ahLst/>
              <a:cxnLst>
                <a:cxn ang="0">
                  <a:pos x="T0" y="T1"/>
                </a:cxn>
                <a:cxn ang="0">
                  <a:pos x="T2" y="T3"/>
                </a:cxn>
                <a:cxn ang="0">
                  <a:pos x="T4" y="T5"/>
                </a:cxn>
                <a:cxn ang="0">
                  <a:pos x="T6" y="T7"/>
                </a:cxn>
                <a:cxn ang="0">
                  <a:pos x="T8" y="T9"/>
                </a:cxn>
              </a:cxnLst>
              <a:rect l="0" t="0" r="r" b="b"/>
              <a:pathLst>
                <a:path w="9" h="4">
                  <a:moveTo>
                    <a:pt x="3" y="2"/>
                  </a:moveTo>
                  <a:lnTo>
                    <a:pt x="0" y="4"/>
                  </a:lnTo>
                  <a:lnTo>
                    <a:pt x="9" y="2"/>
                  </a:lnTo>
                  <a:lnTo>
                    <a:pt x="0" y="0"/>
                  </a:lnTo>
                  <a:lnTo>
                    <a:pt x="3" y="2"/>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0" name="Freeform 113"/>
            <p:cNvSpPr>
              <a:spLocks/>
            </p:cNvSpPr>
            <p:nvPr/>
          </p:nvSpPr>
          <p:spPr bwMode="auto">
            <a:xfrm>
              <a:off x="2820" y="2526"/>
              <a:ext cx="156" cy="678"/>
            </a:xfrm>
            <a:custGeom>
              <a:avLst/>
              <a:gdLst>
                <a:gd name="T0" fmla="*/ 0 w 26"/>
                <a:gd name="T1" fmla="*/ 113 h 113"/>
                <a:gd name="T2" fmla="*/ 1 w 26"/>
                <a:gd name="T3" fmla="*/ 0 h 113"/>
                <a:gd name="T4" fmla="*/ 26 w 26"/>
                <a:gd name="T5" fmla="*/ 0 h 113"/>
              </a:gdLst>
              <a:ahLst/>
              <a:cxnLst>
                <a:cxn ang="0">
                  <a:pos x="T0" y="T1"/>
                </a:cxn>
                <a:cxn ang="0">
                  <a:pos x="T2" y="T3"/>
                </a:cxn>
                <a:cxn ang="0">
                  <a:pos x="T4" y="T5"/>
                </a:cxn>
              </a:cxnLst>
              <a:rect l="0" t="0" r="r" b="b"/>
              <a:pathLst>
                <a:path w="26" h="113">
                  <a:moveTo>
                    <a:pt x="0" y="113"/>
                  </a:moveTo>
                  <a:lnTo>
                    <a:pt x="1" y="0"/>
                  </a:lnTo>
                  <a:lnTo>
                    <a:pt x="26" y="0"/>
                  </a:lnTo>
                </a:path>
              </a:pathLst>
            </a:custGeom>
            <a:noFill/>
            <a:ln w="6" cap="flat">
              <a:solidFill>
                <a:srgbClr val="E743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1" name="Freeform 114"/>
            <p:cNvSpPr>
              <a:spLocks/>
            </p:cNvSpPr>
            <p:nvPr/>
          </p:nvSpPr>
          <p:spPr bwMode="auto">
            <a:xfrm>
              <a:off x="2928" y="2508"/>
              <a:ext cx="54" cy="30"/>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2" name="Line 115"/>
            <p:cNvSpPr>
              <a:spLocks noChangeShapeType="1"/>
            </p:cNvSpPr>
            <p:nvPr/>
          </p:nvSpPr>
          <p:spPr bwMode="auto">
            <a:xfrm>
              <a:off x="2118" y="2952"/>
              <a:ext cx="276" cy="0"/>
            </a:xfrm>
            <a:prstGeom prst="line">
              <a:avLst/>
            </a:prstGeom>
            <a:noFill/>
            <a:ln w="6" cap="flat">
              <a:solidFill>
                <a:srgbClr val="E7433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16"/>
            <p:cNvSpPr>
              <a:spLocks/>
            </p:cNvSpPr>
            <p:nvPr/>
          </p:nvSpPr>
          <p:spPr bwMode="auto">
            <a:xfrm>
              <a:off x="2340" y="2940"/>
              <a:ext cx="60" cy="30"/>
            </a:xfrm>
            <a:custGeom>
              <a:avLst/>
              <a:gdLst>
                <a:gd name="T0" fmla="*/ 3 w 10"/>
                <a:gd name="T1" fmla="*/ 2 h 5"/>
                <a:gd name="T2" fmla="*/ 0 w 10"/>
                <a:gd name="T3" fmla="*/ 5 h 5"/>
                <a:gd name="T4" fmla="*/ 10 w 10"/>
                <a:gd name="T5" fmla="*/ 2 h 5"/>
                <a:gd name="T6" fmla="*/ 0 w 10"/>
                <a:gd name="T7" fmla="*/ 0 h 5"/>
                <a:gd name="T8" fmla="*/ 3 w 10"/>
                <a:gd name="T9" fmla="*/ 2 h 5"/>
              </a:gdLst>
              <a:ahLst/>
              <a:cxnLst>
                <a:cxn ang="0">
                  <a:pos x="T0" y="T1"/>
                </a:cxn>
                <a:cxn ang="0">
                  <a:pos x="T2" y="T3"/>
                </a:cxn>
                <a:cxn ang="0">
                  <a:pos x="T4" y="T5"/>
                </a:cxn>
                <a:cxn ang="0">
                  <a:pos x="T6" y="T7"/>
                </a:cxn>
                <a:cxn ang="0">
                  <a:pos x="T8" y="T9"/>
                </a:cxn>
              </a:cxnLst>
              <a:rect l="0" t="0" r="r" b="b"/>
              <a:pathLst>
                <a:path w="10" h="5">
                  <a:moveTo>
                    <a:pt x="3" y="2"/>
                  </a:moveTo>
                  <a:lnTo>
                    <a:pt x="0" y="5"/>
                  </a:lnTo>
                  <a:lnTo>
                    <a:pt x="10" y="2"/>
                  </a:lnTo>
                  <a:lnTo>
                    <a:pt x="0" y="0"/>
                  </a:lnTo>
                  <a:lnTo>
                    <a:pt x="3" y="2"/>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4" name="Freeform 117"/>
            <p:cNvSpPr>
              <a:spLocks/>
            </p:cNvSpPr>
            <p:nvPr/>
          </p:nvSpPr>
          <p:spPr bwMode="auto">
            <a:xfrm>
              <a:off x="2982" y="2400"/>
              <a:ext cx="84" cy="234"/>
            </a:xfrm>
            <a:custGeom>
              <a:avLst/>
              <a:gdLst>
                <a:gd name="T0" fmla="*/ 0 w 14"/>
                <a:gd name="T1" fmla="*/ 0 h 39"/>
                <a:gd name="T2" fmla="*/ 0 w 14"/>
                <a:gd name="T3" fmla="*/ 39 h 39"/>
                <a:gd name="T4" fmla="*/ 14 w 14"/>
                <a:gd name="T5" fmla="*/ 31 h 39"/>
                <a:gd name="T6" fmla="*/ 14 w 14"/>
                <a:gd name="T7" fmla="*/ 7 h 39"/>
                <a:gd name="T8" fmla="*/ 0 w 14"/>
                <a:gd name="T9" fmla="*/ 0 h 39"/>
              </a:gdLst>
              <a:ahLst/>
              <a:cxnLst>
                <a:cxn ang="0">
                  <a:pos x="T0" y="T1"/>
                </a:cxn>
                <a:cxn ang="0">
                  <a:pos x="T2" y="T3"/>
                </a:cxn>
                <a:cxn ang="0">
                  <a:pos x="T4" y="T5"/>
                </a:cxn>
                <a:cxn ang="0">
                  <a:pos x="T6" y="T7"/>
                </a:cxn>
                <a:cxn ang="0">
                  <a:pos x="T8" y="T9"/>
                </a:cxn>
              </a:cxnLst>
              <a:rect l="0" t="0" r="r" b="b"/>
              <a:pathLst>
                <a:path w="14" h="39">
                  <a:moveTo>
                    <a:pt x="0" y="0"/>
                  </a:moveTo>
                  <a:lnTo>
                    <a:pt x="0" y="39"/>
                  </a:lnTo>
                  <a:lnTo>
                    <a:pt x="14" y="31"/>
                  </a:lnTo>
                  <a:lnTo>
                    <a:pt x="14" y="7"/>
                  </a:lnTo>
                  <a:lnTo>
                    <a:pt x="0" y="0"/>
                  </a:lnTo>
                  <a:close/>
                </a:path>
              </a:pathLst>
            </a:custGeom>
            <a:solidFill>
              <a:srgbClr val="203D88"/>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5" name="Freeform 118"/>
            <p:cNvSpPr>
              <a:spLocks/>
            </p:cNvSpPr>
            <p:nvPr/>
          </p:nvSpPr>
          <p:spPr bwMode="auto">
            <a:xfrm>
              <a:off x="2964" y="2694"/>
              <a:ext cx="90" cy="240"/>
            </a:xfrm>
            <a:custGeom>
              <a:avLst/>
              <a:gdLst>
                <a:gd name="T0" fmla="*/ 0 w 15"/>
                <a:gd name="T1" fmla="*/ 0 h 40"/>
                <a:gd name="T2" fmla="*/ 0 w 15"/>
                <a:gd name="T3" fmla="*/ 40 h 40"/>
                <a:gd name="T4" fmla="*/ 15 w 15"/>
                <a:gd name="T5" fmla="*/ 31 h 40"/>
                <a:gd name="T6" fmla="*/ 15 w 15"/>
                <a:gd name="T7" fmla="*/ 7 h 40"/>
                <a:gd name="T8" fmla="*/ 0 w 15"/>
                <a:gd name="T9" fmla="*/ 0 h 40"/>
              </a:gdLst>
              <a:ahLst/>
              <a:cxnLst>
                <a:cxn ang="0">
                  <a:pos x="T0" y="T1"/>
                </a:cxn>
                <a:cxn ang="0">
                  <a:pos x="T2" y="T3"/>
                </a:cxn>
                <a:cxn ang="0">
                  <a:pos x="T4" y="T5"/>
                </a:cxn>
                <a:cxn ang="0">
                  <a:pos x="T6" y="T7"/>
                </a:cxn>
                <a:cxn ang="0">
                  <a:pos x="T8" y="T9"/>
                </a:cxn>
              </a:cxnLst>
              <a:rect l="0" t="0" r="r" b="b"/>
              <a:pathLst>
                <a:path w="15" h="40">
                  <a:moveTo>
                    <a:pt x="0" y="0"/>
                  </a:moveTo>
                  <a:lnTo>
                    <a:pt x="0" y="40"/>
                  </a:lnTo>
                  <a:lnTo>
                    <a:pt x="15" y="31"/>
                  </a:lnTo>
                  <a:lnTo>
                    <a:pt x="15" y="7"/>
                  </a:lnTo>
                  <a:lnTo>
                    <a:pt x="0" y="0"/>
                  </a:lnTo>
                  <a:close/>
                </a:path>
              </a:pathLst>
            </a:custGeom>
            <a:solidFill>
              <a:srgbClr val="203D88"/>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6" name="Line 119"/>
            <p:cNvSpPr>
              <a:spLocks noChangeShapeType="1"/>
            </p:cNvSpPr>
            <p:nvPr/>
          </p:nvSpPr>
          <p:spPr bwMode="auto">
            <a:xfrm>
              <a:off x="2796" y="2466"/>
              <a:ext cx="180"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7" name="Freeform 120"/>
            <p:cNvSpPr>
              <a:spLocks/>
            </p:cNvSpPr>
            <p:nvPr/>
          </p:nvSpPr>
          <p:spPr bwMode="auto">
            <a:xfrm>
              <a:off x="2928" y="2448"/>
              <a:ext cx="54" cy="30"/>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8" name="Line 121"/>
            <p:cNvSpPr>
              <a:spLocks noChangeShapeType="1"/>
            </p:cNvSpPr>
            <p:nvPr/>
          </p:nvSpPr>
          <p:spPr bwMode="auto">
            <a:xfrm>
              <a:off x="2796" y="2742"/>
              <a:ext cx="174"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9" name="Freeform 122"/>
            <p:cNvSpPr>
              <a:spLocks/>
            </p:cNvSpPr>
            <p:nvPr/>
          </p:nvSpPr>
          <p:spPr bwMode="auto">
            <a:xfrm>
              <a:off x="2928" y="2724"/>
              <a:ext cx="48" cy="30"/>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0" name="Line 123"/>
            <p:cNvSpPr>
              <a:spLocks noChangeShapeType="1"/>
            </p:cNvSpPr>
            <p:nvPr/>
          </p:nvSpPr>
          <p:spPr bwMode="auto">
            <a:xfrm>
              <a:off x="3054" y="2526"/>
              <a:ext cx="114"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1" name="Freeform 124"/>
            <p:cNvSpPr>
              <a:spLocks/>
            </p:cNvSpPr>
            <p:nvPr/>
          </p:nvSpPr>
          <p:spPr bwMode="auto">
            <a:xfrm>
              <a:off x="3126" y="2514"/>
              <a:ext cx="54" cy="30"/>
            </a:xfrm>
            <a:custGeom>
              <a:avLst/>
              <a:gdLst>
                <a:gd name="T0" fmla="*/ 2 w 9"/>
                <a:gd name="T1" fmla="*/ 2 h 5"/>
                <a:gd name="T2" fmla="*/ 0 w 9"/>
                <a:gd name="T3" fmla="*/ 5 h 5"/>
                <a:gd name="T4" fmla="*/ 9 w 9"/>
                <a:gd name="T5" fmla="*/ 2 h 5"/>
                <a:gd name="T6" fmla="*/ 0 w 9"/>
                <a:gd name="T7" fmla="*/ 0 h 5"/>
                <a:gd name="T8" fmla="*/ 2 w 9"/>
                <a:gd name="T9" fmla="*/ 2 h 5"/>
              </a:gdLst>
              <a:ahLst/>
              <a:cxnLst>
                <a:cxn ang="0">
                  <a:pos x="T0" y="T1"/>
                </a:cxn>
                <a:cxn ang="0">
                  <a:pos x="T2" y="T3"/>
                </a:cxn>
                <a:cxn ang="0">
                  <a:pos x="T4" y="T5"/>
                </a:cxn>
                <a:cxn ang="0">
                  <a:pos x="T6" y="T7"/>
                </a:cxn>
                <a:cxn ang="0">
                  <a:pos x="T8" y="T9"/>
                </a:cxn>
              </a:cxnLst>
              <a:rect l="0" t="0" r="r" b="b"/>
              <a:pathLst>
                <a:path w="9" h="5">
                  <a:moveTo>
                    <a:pt x="2" y="2"/>
                  </a:moveTo>
                  <a:lnTo>
                    <a:pt x="0" y="5"/>
                  </a:lnTo>
                  <a:lnTo>
                    <a:pt x="9" y="2"/>
                  </a:lnTo>
                  <a:lnTo>
                    <a:pt x="0" y="0"/>
                  </a:lnTo>
                  <a:lnTo>
                    <a:pt x="2" y="2"/>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2" name="Line 125"/>
            <p:cNvSpPr>
              <a:spLocks noChangeShapeType="1"/>
            </p:cNvSpPr>
            <p:nvPr/>
          </p:nvSpPr>
          <p:spPr bwMode="auto">
            <a:xfrm>
              <a:off x="3060" y="2766"/>
              <a:ext cx="114"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3" name="Freeform 126"/>
            <p:cNvSpPr>
              <a:spLocks/>
            </p:cNvSpPr>
            <p:nvPr/>
          </p:nvSpPr>
          <p:spPr bwMode="auto">
            <a:xfrm>
              <a:off x="3126" y="2754"/>
              <a:ext cx="54" cy="30"/>
            </a:xfrm>
            <a:custGeom>
              <a:avLst/>
              <a:gdLst>
                <a:gd name="T0" fmla="*/ 3 w 9"/>
                <a:gd name="T1" fmla="*/ 2 h 5"/>
                <a:gd name="T2" fmla="*/ 0 w 9"/>
                <a:gd name="T3" fmla="*/ 5 h 5"/>
                <a:gd name="T4" fmla="*/ 9 w 9"/>
                <a:gd name="T5" fmla="*/ 2 h 5"/>
                <a:gd name="T6" fmla="*/ 0 w 9"/>
                <a:gd name="T7" fmla="*/ 0 h 5"/>
                <a:gd name="T8" fmla="*/ 3 w 9"/>
                <a:gd name="T9" fmla="*/ 2 h 5"/>
              </a:gdLst>
              <a:ahLst/>
              <a:cxnLst>
                <a:cxn ang="0">
                  <a:pos x="T0" y="T1"/>
                </a:cxn>
                <a:cxn ang="0">
                  <a:pos x="T2" y="T3"/>
                </a:cxn>
                <a:cxn ang="0">
                  <a:pos x="T4" y="T5"/>
                </a:cxn>
                <a:cxn ang="0">
                  <a:pos x="T6" y="T7"/>
                </a:cxn>
                <a:cxn ang="0">
                  <a:pos x="T8" y="T9"/>
                </a:cxn>
              </a:cxnLst>
              <a:rect l="0" t="0" r="r" b="b"/>
              <a:pathLst>
                <a:path w="9" h="5">
                  <a:moveTo>
                    <a:pt x="3" y="2"/>
                  </a:moveTo>
                  <a:lnTo>
                    <a:pt x="0" y="5"/>
                  </a:lnTo>
                  <a:lnTo>
                    <a:pt x="9" y="2"/>
                  </a:lnTo>
                  <a:lnTo>
                    <a:pt x="0" y="0"/>
                  </a:lnTo>
                  <a:lnTo>
                    <a:pt x="3" y="2"/>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4" name="Freeform 127"/>
            <p:cNvSpPr>
              <a:spLocks/>
            </p:cNvSpPr>
            <p:nvPr/>
          </p:nvSpPr>
          <p:spPr bwMode="auto">
            <a:xfrm>
              <a:off x="2800" y="2001"/>
              <a:ext cx="396" cy="141"/>
            </a:xfrm>
            <a:custGeom>
              <a:avLst/>
              <a:gdLst>
                <a:gd name="T0" fmla="*/ 44 w 66"/>
                <a:gd name="T1" fmla="*/ 0 h 19"/>
                <a:gd name="T2" fmla="*/ 43 w 66"/>
                <a:gd name="T3" fmla="*/ 0 h 19"/>
                <a:gd name="T4" fmla="*/ 45 w 66"/>
                <a:gd name="T5" fmla="*/ 5 h 19"/>
                <a:gd name="T6" fmla="*/ 2 w 66"/>
                <a:gd name="T7" fmla="*/ 5 h 19"/>
                <a:gd name="T8" fmla="*/ 2 w 66"/>
                <a:gd name="T9" fmla="*/ 14 h 19"/>
                <a:gd name="T10" fmla="*/ 45 w 66"/>
                <a:gd name="T11" fmla="*/ 14 h 19"/>
                <a:gd name="T12" fmla="*/ 43 w 66"/>
                <a:gd name="T13" fmla="*/ 19 h 19"/>
                <a:gd name="T14" fmla="*/ 66 w 66"/>
                <a:gd name="T15" fmla="*/ 10 h 19"/>
                <a:gd name="T16" fmla="*/ 66 w 66"/>
                <a:gd name="T17" fmla="*/ 10 h 19"/>
                <a:gd name="T18" fmla="*/ 66 w 66"/>
                <a:gd name="T19" fmla="*/ 9 h 19"/>
                <a:gd name="T20" fmla="*/ 44 w 66"/>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9">
                  <a:moveTo>
                    <a:pt x="44" y="0"/>
                  </a:moveTo>
                  <a:cubicBezTo>
                    <a:pt x="44" y="0"/>
                    <a:pt x="43" y="0"/>
                    <a:pt x="43" y="0"/>
                  </a:cubicBezTo>
                  <a:cubicBezTo>
                    <a:pt x="41" y="0"/>
                    <a:pt x="45" y="5"/>
                    <a:pt x="45" y="5"/>
                  </a:cubicBezTo>
                  <a:cubicBezTo>
                    <a:pt x="45" y="5"/>
                    <a:pt x="4" y="5"/>
                    <a:pt x="2" y="5"/>
                  </a:cubicBezTo>
                  <a:cubicBezTo>
                    <a:pt x="0" y="5"/>
                    <a:pt x="0" y="13"/>
                    <a:pt x="2" y="14"/>
                  </a:cubicBezTo>
                  <a:cubicBezTo>
                    <a:pt x="4" y="14"/>
                    <a:pt x="45" y="14"/>
                    <a:pt x="45" y="14"/>
                  </a:cubicBezTo>
                  <a:cubicBezTo>
                    <a:pt x="45" y="14"/>
                    <a:pt x="41" y="18"/>
                    <a:pt x="43" y="19"/>
                  </a:cubicBezTo>
                  <a:cubicBezTo>
                    <a:pt x="46" y="19"/>
                    <a:pt x="65" y="14"/>
                    <a:pt x="66" y="10"/>
                  </a:cubicBezTo>
                  <a:lnTo>
                    <a:pt x="66" y="10"/>
                  </a:lnTo>
                  <a:cubicBezTo>
                    <a:pt x="66" y="9"/>
                    <a:pt x="66" y="9"/>
                    <a:pt x="66" y="9"/>
                  </a:cubicBezTo>
                  <a:cubicBezTo>
                    <a:pt x="65" y="5"/>
                    <a:pt x="47" y="0"/>
                    <a:pt x="44"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129"/>
            <p:cNvSpPr>
              <a:spLocks/>
            </p:cNvSpPr>
            <p:nvPr/>
          </p:nvSpPr>
          <p:spPr bwMode="auto">
            <a:xfrm>
              <a:off x="2124" y="2724"/>
              <a:ext cx="90" cy="474"/>
            </a:xfrm>
            <a:custGeom>
              <a:avLst/>
              <a:gdLst>
                <a:gd name="T0" fmla="*/ 1 w 15"/>
                <a:gd name="T1" fmla="*/ 79 h 79"/>
                <a:gd name="T2" fmla="*/ 0 w 15"/>
                <a:gd name="T3" fmla="*/ 0 h 79"/>
                <a:gd name="T4" fmla="*/ 15 w 15"/>
                <a:gd name="T5" fmla="*/ 0 h 79"/>
              </a:gdLst>
              <a:ahLst/>
              <a:cxnLst>
                <a:cxn ang="0">
                  <a:pos x="T0" y="T1"/>
                </a:cxn>
                <a:cxn ang="0">
                  <a:pos x="T2" y="T3"/>
                </a:cxn>
                <a:cxn ang="0">
                  <a:pos x="T4" y="T5"/>
                </a:cxn>
              </a:cxnLst>
              <a:rect l="0" t="0" r="r" b="b"/>
              <a:pathLst>
                <a:path w="15" h="79">
                  <a:moveTo>
                    <a:pt x="1" y="79"/>
                  </a:moveTo>
                  <a:lnTo>
                    <a:pt x="0" y="0"/>
                  </a:lnTo>
                  <a:lnTo>
                    <a:pt x="15" y="0"/>
                  </a:lnTo>
                </a:path>
              </a:pathLst>
            </a:custGeom>
            <a:noFill/>
            <a:ln w="6" cap="flat">
              <a:solidFill>
                <a:srgbClr val="E743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7" name="Freeform 130"/>
            <p:cNvSpPr>
              <a:spLocks/>
            </p:cNvSpPr>
            <p:nvPr/>
          </p:nvSpPr>
          <p:spPr bwMode="auto">
            <a:xfrm>
              <a:off x="2160" y="2712"/>
              <a:ext cx="60" cy="30"/>
            </a:xfrm>
            <a:custGeom>
              <a:avLst/>
              <a:gdLst>
                <a:gd name="T0" fmla="*/ 3 w 10"/>
                <a:gd name="T1" fmla="*/ 2 h 5"/>
                <a:gd name="T2" fmla="*/ 0 w 10"/>
                <a:gd name="T3" fmla="*/ 5 h 5"/>
                <a:gd name="T4" fmla="*/ 10 w 10"/>
                <a:gd name="T5" fmla="*/ 2 h 5"/>
                <a:gd name="T6" fmla="*/ 0 w 10"/>
                <a:gd name="T7" fmla="*/ 0 h 5"/>
                <a:gd name="T8" fmla="*/ 3 w 10"/>
                <a:gd name="T9" fmla="*/ 2 h 5"/>
              </a:gdLst>
              <a:ahLst/>
              <a:cxnLst>
                <a:cxn ang="0">
                  <a:pos x="T0" y="T1"/>
                </a:cxn>
                <a:cxn ang="0">
                  <a:pos x="T2" y="T3"/>
                </a:cxn>
                <a:cxn ang="0">
                  <a:pos x="T4" y="T5"/>
                </a:cxn>
                <a:cxn ang="0">
                  <a:pos x="T6" y="T7"/>
                </a:cxn>
                <a:cxn ang="0">
                  <a:pos x="T8" y="T9"/>
                </a:cxn>
              </a:cxnLst>
              <a:rect l="0" t="0" r="r" b="b"/>
              <a:pathLst>
                <a:path w="10" h="5">
                  <a:moveTo>
                    <a:pt x="3" y="2"/>
                  </a:moveTo>
                  <a:lnTo>
                    <a:pt x="0" y="5"/>
                  </a:lnTo>
                  <a:lnTo>
                    <a:pt x="10" y="2"/>
                  </a:lnTo>
                  <a:lnTo>
                    <a:pt x="0" y="0"/>
                  </a:lnTo>
                  <a:lnTo>
                    <a:pt x="3" y="2"/>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8" name="Line 131"/>
            <p:cNvSpPr>
              <a:spLocks noChangeShapeType="1"/>
            </p:cNvSpPr>
            <p:nvPr/>
          </p:nvSpPr>
          <p:spPr bwMode="auto">
            <a:xfrm>
              <a:off x="2826" y="2808"/>
              <a:ext cx="132" cy="0"/>
            </a:xfrm>
            <a:prstGeom prst="line">
              <a:avLst/>
            </a:prstGeom>
            <a:noFill/>
            <a:ln w="6" cap="flat">
              <a:solidFill>
                <a:srgbClr val="E7433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9" name="Freeform 132"/>
            <p:cNvSpPr>
              <a:spLocks/>
            </p:cNvSpPr>
            <p:nvPr/>
          </p:nvSpPr>
          <p:spPr bwMode="auto">
            <a:xfrm>
              <a:off x="2922" y="2796"/>
              <a:ext cx="42" cy="24"/>
            </a:xfrm>
            <a:custGeom>
              <a:avLst/>
              <a:gdLst>
                <a:gd name="T0" fmla="*/ 2 w 7"/>
                <a:gd name="T1" fmla="*/ 2 h 4"/>
                <a:gd name="T2" fmla="*/ 0 w 7"/>
                <a:gd name="T3" fmla="*/ 4 h 4"/>
                <a:gd name="T4" fmla="*/ 7 w 7"/>
                <a:gd name="T5" fmla="*/ 2 h 4"/>
                <a:gd name="T6" fmla="*/ 0 w 7"/>
                <a:gd name="T7" fmla="*/ 0 h 4"/>
                <a:gd name="T8" fmla="*/ 2 w 7"/>
                <a:gd name="T9" fmla="*/ 2 h 4"/>
              </a:gdLst>
              <a:ahLst/>
              <a:cxnLst>
                <a:cxn ang="0">
                  <a:pos x="T0" y="T1"/>
                </a:cxn>
                <a:cxn ang="0">
                  <a:pos x="T2" y="T3"/>
                </a:cxn>
                <a:cxn ang="0">
                  <a:pos x="T4" y="T5"/>
                </a:cxn>
                <a:cxn ang="0">
                  <a:pos x="T6" y="T7"/>
                </a:cxn>
                <a:cxn ang="0">
                  <a:pos x="T8" y="T9"/>
                </a:cxn>
              </a:cxnLst>
              <a:rect l="0" t="0" r="r" b="b"/>
              <a:pathLst>
                <a:path w="7" h="4">
                  <a:moveTo>
                    <a:pt x="2" y="2"/>
                  </a:moveTo>
                  <a:lnTo>
                    <a:pt x="0" y="4"/>
                  </a:lnTo>
                  <a:lnTo>
                    <a:pt x="7"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0" name="Line 133"/>
            <p:cNvSpPr>
              <a:spLocks noChangeShapeType="1"/>
            </p:cNvSpPr>
            <p:nvPr/>
          </p:nvSpPr>
          <p:spPr bwMode="auto">
            <a:xfrm>
              <a:off x="4188" y="2196"/>
              <a:ext cx="180"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1" name="Freeform 134"/>
            <p:cNvSpPr>
              <a:spLocks/>
            </p:cNvSpPr>
            <p:nvPr/>
          </p:nvSpPr>
          <p:spPr bwMode="auto">
            <a:xfrm>
              <a:off x="4326" y="2178"/>
              <a:ext cx="48" cy="30"/>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02" name="Freeform 135"/>
            <p:cNvSpPr>
              <a:spLocks/>
            </p:cNvSpPr>
            <p:nvPr/>
          </p:nvSpPr>
          <p:spPr bwMode="auto">
            <a:xfrm>
              <a:off x="4140" y="2076"/>
              <a:ext cx="84" cy="240"/>
            </a:xfrm>
            <a:custGeom>
              <a:avLst/>
              <a:gdLst>
                <a:gd name="T0" fmla="*/ 0 w 14"/>
                <a:gd name="T1" fmla="*/ 0 h 40"/>
                <a:gd name="T2" fmla="*/ 0 w 14"/>
                <a:gd name="T3" fmla="*/ 40 h 40"/>
                <a:gd name="T4" fmla="*/ 14 w 14"/>
                <a:gd name="T5" fmla="*/ 31 h 40"/>
                <a:gd name="T6" fmla="*/ 14 w 14"/>
                <a:gd name="T7" fmla="*/ 7 h 40"/>
                <a:gd name="T8" fmla="*/ 0 w 14"/>
                <a:gd name="T9" fmla="*/ 0 h 40"/>
              </a:gdLst>
              <a:ahLst/>
              <a:cxnLst>
                <a:cxn ang="0">
                  <a:pos x="T0" y="T1"/>
                </a:cxn>
                <a:cxn ang="0">
                  <a:pos x="T2" y="T3"/>
                </a:cxn>
                <a:cxn ang="0">
                  <a:pos x="T4" y="T5"/>
                </a:cxn>
                <a:cxn ang="0">
                  <a:pos x="T6" y="T7"/>
                </a:cxn>
                <a:cxn ang="0">
                  <a:pos x="T8" y="T9"/>
                </a:cxn>
              </a:cxnLst>
              <a:rect l="0" t="0" r="r" b="b"/>
              <a:pathLst>
                <a:path w="14" h="40">
                  <a:moveTo>
                    <a:pt x="0" y="0"/>
                  </a:moveTo>
                  <a:lnTo>
                    <a:pt x="0" y="40"/>
                  </a:lnTo>
                  <a:lnTo>
                    <a:pt x="14" y="31"/>
                  </a:lnTo>
                  <a:lnTo>
                    <a:pt x="14" y="7"/>
                  </a:lnTo>
                  <a:lnTo>
                    <a:pt x="0" y="0"/>
                  </a:lnTo>
                  <a:close/>
                </a:path>
              </a:pathLst>
            </a:custGeom>
            <a:solidFill>
              <a:srgbClr val="203D88"/>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03" name="Line 136"/>
            <p:cNvSpPr>
              <a:spLocks noChangeShapeType="1"/>
            </p:cNvSpPr>
            <p:nvPr/>
          </p:nvSpPr>
          <p:spPr bwMode="auto">
            <a:xfrm>
              <a:off x="3966" y="2130"/>
              <a:ext cx="168"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4" name="Freeform 137"/>
            <p:cNvSpPr>
              <a:spLocks/>
            </p:cNvSpPr>
            <p:nvPr/>
          </p:nvSpPr>
          <p:spPr bwMode="auto">
            <a:xfrm>
              <a:off x="4092" y="2112"/>
              <a:ext cx="48" cy="30"/>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05" name="Freeform 138"/>
            <p:cNvSpPr>
              <a:spLocks/>
            </p:cNvSpPr>
            <p:nvPr/>
          </p:nvSpPr>
          <p:spPr bwMode="auto">
            <a:xfrm>
              <a:off x="4026" y="2250"/>
              <a:ext cx="102" cy="942"/>
            </a:xfrm>
            <a:custGeom>
              <a:avLst/>
              <a:gdLst>
                <a:gd name="T0" fmla="*/ 0 w 17"/>
                <a:gd name="T1" fmla="*/ 157 h 157"/>
                <a:gd name="T2" fmla="*/ 2 w 17"/>
                <a:gd name="T3" fmla="*/ 0 h 157"/>
                <a:gd name="T4" fmla="*/ 17 w 17"/>
                <a:gd name="T5" fmla="*/ 1 h 157"/>
              </a:gdLst>
              <a:ahLst/>
              <a:cxnLst>
                <a:cxn ang="0">
                  <a:pos x="T0" y="T1"/>
                </a:cxn>
                <a:cxn ang="0">
                  <a:pos x="T2" y="T3"/>
                </a:cxn>
                <a:cxn ang="0">
                  <a:pos x="T4" y="T5"/>
                </a:cxn>
              </a:cxnLst>
              <a:rect l="0" t="0" r="r" b="b"/>
              <a:pathLst>
                <a:path w="17" h="157">
                  <a:moveTo>
                    <a:pt x="0" y="157"/>
                  </a:moveTo>
                  <a:lnTo>
                    <a:pt x="2" y="0"/>
                  </a:lnTo>
                  <a:lnTo>
                    <a:pt x="17" y="1"/>
                  </a:lnTo>
                </a:path>
              </a:pathLst>
            </a:custGeom>
            <a:noFill/>
            <a:ln w="6" cap="flat">
              <a:solidFill>
                <a:srgbClr val="E743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6" name="Freeform 139"/>
            <p:cNvSpPr>
              <a:spLocks/>
            </p:cNvSpPr>
            <p:nvPr/>
          </p:nvSpPr>
          <p:spPr bwMode="auto">
            <a:xfrm>
              <a:off x="4080" y="2238"/>
              <a:ext cx="54" cy="30"/>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07" name="Line 140"/>
            <p:cNvSpPr>
              <a:spLocks noChangeShapeType="1"/>
            </p:cNvSpPr>
            <p:nvPr/>
          </p:nvSpPr>
          <p:spPr bwMode="auto">
            <a:xfrm>
              <a:off x="3966" y="2028"/>
              <a:ext cx="408"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8" name="Freeform 141"/>
            <p:cNvSpPr>
              <a:spLocks/>
            </p:cNvSpPr>
            <p:nvPr/>
          </p:nvSpPr>
          <p:spPr bwMode="auto">
            <a:xfrm>
              <a:off x="4332" y="2010"/>
              <a:ext cx="48" cy="30"/>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09" name="Freeform 142"/>
            <p:cNvSpPr>
              <a:spLocks/>
            </p:cNvSpPr>
            <p:nvPr/>
          </p:nvSpPr>
          <p:spPr bwMode="auto">
            <a:xfrm>
              <a:off x="2862" y="2592"/>
              <a:ext cx="108" cy="510"/>
            </a:xfrm>
            <a:custGeom>
              <a:avLst/>
              <a:gdLst>
                <a:gd name="T0" fmla="*/ 1 w 18"/>
                <a:gd name="T1" fmla="*/ 85 h 85"/>
                <a:gd name="T2" fmla="*/ 0 w 18"/>
                <a:gd name="T3" fmla="*/ 0 h 85"/>
                <a:gd name="T4" fmla="*/ 18 w 18"/>
                <a:gd name="T5" fmla="*/ 0 h 85"/>
              </a:gdLst>
              <a:ahLst/>
              <a:cxnLst>
                <a:cxn ang="0">
                  <a:pos x="T0" y="T1"/>
                </a:cxn>
                <a:cxn ang="0">
                  <a:pos x="T2" y="T3"/>
                </a:cxn>
                <a:cxn ang="0">
                  <a:pos x="T4" y="T5"/>
                </a:cxn>
              </a:cxnLst>
              <a:rect l="0" t="0" r="r" b="b"/>
              <a:pathLst>
                <a:path w="18" h="85">
                  <a:moveTo>
                    <a:pt x="1" y="85"/>
                  </a:moveTo>
                  <a:lnTo>
                    <a:pt x="0" y="0"/>
                  </a:lnTo>
                  <a:lnTo>
                    <a:pt x="18" y="0"/>
                  </a:lnTo>
                </a:path>
              </a:pathLst>
            </a:custGeom>
            <a:noFill/>
            <a:ln w="6" cap="flat">
              <a:solidFill>
                <a:srgbClr val="007A4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0" name="Freeform 143"/>
            <p:cNvSpPr>
              <a:spLocks/>
            </p:cNvSpPr>
            <p:nvPr/>
          </p:nvSpPr>
          <p:spPr bwMode="auto">
            <a:xfrm>
              <a:off x="2928" y="2574"/>
              <a:ext cx="54" cy="30"/>
            </a:xfrm>
            <a:custGeom>
              <a:avLst/>
              <a:gdLst>
                <a:gd name="T0" fmla="*/ 2 w 9"/>
                <a:gd name="T1" fmla="*/ 3 h 5"/>
                <a:gd name="T2" fmla="*/ 0 w 9"/>
                <a:gd name="T3" fmla="*/ 5 h 5"/>
                <a:gd name="T4" fmla="*/ 9 w 9"/>
                <a:gd name="T5" fmla="*/ 3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3"/>
                  </a:lnTo>
                  <a:lnTo>
                    <a:pt x="0" y="0"/>
                  </a:lnTo>
                  <a:lnTo>
                    <a:pt x="2" y="3"/>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11" name="Freeform 144"/>
            <p:cNvSpPr>
              <a:spLocks/>
            </p:cNvSpPr>
            <p:nvPr/>
          </p:nvSpPr>
          <p:spPr bwMode="auto">
            <a:xfrm>
              <a:off x="2868" y="2880"/>
              <a:ext cx="90" cy="6"/>
            </a:xfrm>
            <a:custGeom>
              <a:avLst/>
              <a:gdLst>
                <a:gd name="T0" fmla="*/ 0 w 15"/>
                <a:gd name="T1" fmla="*/ 1 h 1"/>
                <a:gd name="T2" fmla="*/ 15 w 15"/>
                <a:gd name="T3" fmla="*/ 0 h 1"/>
              </a:gdLst>
              <a:ahLst/>
              <a:cxnLst>
                <a:cxn ang="0">
                  <a:pos x="T0" y="T1"/>
                </a:cxn>
                <a:cxn ang="0">
                  <a:pos x="T2" y="T3"/>
                </a:cxn>
              </a:cxnLst>
              <a:rect l="0" t="0" r="r" b="b"/>
              <a:pathLst>
                <a:path w="15" h="1">
                  <a:moveTo>
                    <a:pt x="0" y="1"/>
                  </a:moveTo>
                  <a:cubicBezTo>
                    <a:pt x="14" y="0"/>
                    <a:pt x="15" y="0"/>
                    <a:pt x="15" y="0"/>
                  </a:cubicBezTo>
                </a:path>
              </a:pathLst>
            </a:custGeom>
            <a:noFill/>
            <a:ln w="6" cap="flat">
              <a:solidFill>
                <a:srgbClr val="007A4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2" name="Freeform 145"/>
            <p:cNvSpPr>
              <a:spLocks/>
            </p:cNvSpPr>
            <p:nvPr/>
          </p:nvSpPr>
          <p:spPr bwMode="auto">
            <a:xfrm>
              <a:off x="2916" y="2868"/>
              <a:ext cx="48" cy="30"/>
            </a:xfrm>
            <a:custGeom>
              <a:avLst/>
              <a:gdLst>
                <a:gd name="T0" fmla="*/ 2 w 8"/>
                <a:gd name="T1" fmla="*/ 2 h 5"/>
                <a:gd name="T2" fmla="*/ 0 w 8"/>
                <a:gd name="T3" fmla="*/ 5 h 5"/>
                <a:gd name="T4" fmla="*/ 8 w 8"/>
                <a:gd name="T5" fmla="*/ 2 h 5"/>
                <a:gd name="T6" fmla="*/ 0 w 8"/>
                <a:gd name="T7" fmla="*/ 0 h 5"/>
                <a:gd name="T8" fmla="*/ 2 w 8"/>
                <a:gd name="T9" fmla="*/ 2 h 5"/>
              </a:gdLst>
              <a:ahLst/>
              <a:cxnLst>
                <a:cxn ang="0">
                  <a:pos x="T0" y="T1"/>
                </a:cxn>
                <a:cxn ang="0">
                  <a:pos x="T2" y="T3"/>
                </a:cxn>
                <a:cxn ang="0">
                  <a:pos x="T4" y="T5"/>
                </a:cxn>
                <a:cxn ang="0">
                  <a:pos x="T6" y="T7"/>
                </a:cxn>
                <a:cxn ang="0">
                  <a:pos x="T8" y="T9"/>
                </a:cxn>
              </a:cxnLst>
              <a:rect l="0" t="0" r="r" b="b"/>
              <a:pathLst>
                <a:path w="8" h="5">
                  <a:moveTo>
                    <a:pt x="2" y="2"/>
                  </a:moveTo>
                  <a:lnTo>
                    <a:pt x="0" y="5"/>
                  </a:lnTo>
                  <a:lnTo>
                    <a:pt x="8" y="2"/>
                  </a:lnTo>
                  <a:lnTo>
                    <a:pt x="0" y="0"/>
                  </a:lnTo>
                  <a:lnTo>
                    <a:pt x="2" y="2"/>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13" name="Freeform 146"/>
            <p:cNvSpPr>
              <a:spLocks/>
            </p:cNvSpPr>
            <p:nvPr/>
          </p:nvSpPr>
          <p:spPr bwMode="auto">
            <a:xfrm>
              <a:off x="3654" y="2820"/>
              <a:ext cx="84" cy="240"/>
            </a:xfrm>
            <a:custGeom>
              <a:avLst/>
              <a:gdLst>
                <a:gd name="T0" fmla="*/ 0 w 14"/>
                <a:gd name="T1" fmla="*/ 0 h 40"/>
                <a:gd name="T2" fmla="*/ 0 w 14"/>
                <a:gd name="T3" fmla="*/ 40 h 40"/>
                <a:gd name="T4" fmla="*/ 14 w 14"/>
                <a:gd name="T5" fmla="*/ 32 h 40"/>
                <a:gd name="T6" fmla="*/ 14 w 14"/>
                <a:gd name="T7" fmla="*/ 7 h 40"/>
                <a:gd name="T8" fmla="*/ 0 w 14"/>
                <a:gd name="T9" fmla="*/ 0 h 40"/>
              </a:gdLst>
              <a:ahLst/>
              <a:cxnLst>
                <a:cxn ang="0">
                  <a:pos x="T0" y="T1"/>
                </a:cxn>
                <a:cxn ang="0">
                  <a:pos x="T2" y="T3"/>
                </a:cxn>
                <a:cxn ang="0">
                  <a:pos x="T4" y="T5"/>
                </a:cxn>
                <a:cxn ang="0">
                  <a:pos x="T6" y="T7"/>
                </a:cxn>
                <a:cxn ang="0">
                  <a:pos x="T8" y="T9"/>
                </a:cxn>
              </a:cxnLst>
              <a:rect l="0" t="0" r="r" b="b"/>
              <a:pathLst>
                <a:path w="14" h="40">
                  <a:moveTo>
                    <a:pt x="0" y="0"/>
                  </a:moveTo>
                  <a:lnTo>
                    <a:pt x="0" y="40"/>
                  </a:lnTo>
                  <a:lnTo>
                    <a:pt x="14" y="32"/>
                  </a:lnTo>
                  <a:lnTo>
                    <a:pt x="14" y="7"/>
                  </a:lnTo>
                  <a:lnTo>
                    <a:pt x="0" y="0"/>
                  </a:lnTo>
                  <a:close/>
                </a:path>
              </a:pathLst>
            </a:custGeom>
            <a:solidFill>
              <a:srgbClr val="203D88"/>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14" name="Line 147"/>
            <p:cNvSpPr>
              <a:spLocks noChangeShapeType="1"/>
            </p:cNvSpPr>
            <p:nvPr/>
          </p:nvSpPr>
          <p:spPr bwMode="auto">
            <a:xfrm flipH="1">
              <a:off x="2862" y="3102"/>
              <a:ext cx="1140" cy="0"/>
            </a:xfrm>
            <a:prstGeom prst="line">
              <a:avLst/>
            </a:prstGeom>
            <a:noFill/>
            <a:ln w="12" cap="flat">
              <a:solidFill>
                <a:srgbClr val="007A4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5" name="Line 148"/>
            <p:cNvSpPr>
              <a:spLocks noChangeShapeType="1"/>
            </p:cNvSpPr>
            <p:nvPr/>
          </p:nvSpPr>
          <p:spPr bwMode="auto">
            <a:xfrm>
              <a:off x="3996" y="2028"/>
              <a:ext cx="0" cy="1074"/>
            </a:xfrm>
            <a:prstGeom prst="line">
              <a:avLst/>
            </a:prstGeom>
            <a:noFill/>
            <a:ln w="18" cap="flat">
              <a:solidFill>
                <a:srgbClr val="007A4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6" name="Line 149"/>
            <p:cNvSpPr>
              <a:spLocks noChangeShapeType="1"/>
            </p:cNvSpPr>
            <p:nvPr/>
          </p:nvSpPr>
          <p:spPr bwMode="auto">
            <a:xfrm>
              <a:off x="2820" y="2964"/>
              <a:ext cx="822" cy="0"/>
            </a:xfrm>
            <a:prstGeom prst="line">
              <a:avLst/>
            </a:prstGeom>
            <a:noFill/>
            <a:ln w="6" cap="flat">
              <a:solidFill>
                <a:srgbClr val="E7433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7" name="Freeform 150"/>
            <p:cNvSpPr>
              <a:spLocks/>
            </p:cNvSpPr>
            <p:nvPr/>
          </p:nvSpPr>
          <p:spPr bwMode="auto">
            <a:xfrm>
              <a:off x="3606" y="2952"/>
              <a:ext cx="42" cy="24"/>
            </a:xfrm>
            <a:custGeom>
              <a:avLst/>
              <a:gdLst>
                <a:gd name="T0" fmla="*/ 2 w 7"/>
                <a:gd name="T1" fmla="*/ 2 h 4"/>
                <a:gd name="T2" fmla="*/ 0 w 7"/>
                <a:gd name="T3" fmla="*/ 4 h 4"/>
                <a:gd name="T4" fmla="*/ 7 w 7"/>
                <a:gd name="T5" fmla="*/ 2 h 4"/>
                <a:gd name="T6" fmla="*/ 0 w 7"/>
                <a:gd name="T7" fmla="*/ 0 h 4"/>
                <a:gd name="T8" fmla="*/ 2 w 7"/>
                <a:gd name="T9" fmla="*/ 2 h 4"/>
              </a:gdLst>
              <a:ahLst/>
              <a:cxnLst>
                <a:cxn ang="0">
                  <a:pos x="T0" y="T1"/>
                </a:cxn>
                <a:cxn ang="0">
                  <a:pos x="T2" y="T3"/>
                </a:cxn>
                <a:cxn ang="0">
                  <a:pos x="T4" y="T5"/>
                </a:cxn>
                <a:cxn ang="0">
                  <a:pos x="T6" y="T7"/>
                </a:cxn>
                <a:cxn ang="0">
                  <a:pos x="T8" y="T9"/>
                </a:cxn>
              </a:cxnLst>
              <a:rect l="0" t="0" r="r" b="b"/>
              <a:pathLst>
                <a:path w="7" h="4">
                  <a:moveTo>
                    <a:pt x="2" y="2"/>
                  </a:moveTo>
                  <a:lnTo>
                    <a:pt x="0" y="4"/>
                  </a:lnTo>
                  <a:lnTo>
                    <a:pt x="7" y="2"/>
                  </a:lnTo>
                  <a:lnTo>
                    <a:pt x="0" y="0"/>
                  </a:lnTo>
                  <a:lnTo>
                    <a:pt x="2" y="2"/>
                  </a:lnTo>
                  <a:close/>
                </a:path>
              </a:pathLst>
            </a:custGeom>
            <a:solidFill>
              <a:srgbClr val="24282B"/>
            </a:solidFill>
            <a:ln w="0">
              <a:solidFill>
                <a:srgbClr val="24282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18" name="Line 151"/>
            <p:cNvSpPr>
              <a:spLocks noChangeShapeType="1"/>
            </p:cNvSpPr>
            <p:nvPr/>
          </p:nvSpPr>
          <p:spPr bwMode="auto">
            <a:xfrm>
              <a:off x="3738" y="2946"/>
              <a:ext cx="114"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9" name="Freeform 152"/>
            <p:cNvSpPr>
              <a:spLocks/>
            </p:cNvSpPr>
            <p:nvPr/>
          </p:nvSpPr>
          <p:spPr bwMode="auto">
            <a:xfrm>
              <a:off x="3810" y="2928"/>
              <a:ext cx="54" cy="30"/>
            </a:xfrm>
            <a:custGeom>
              <a:avLst/>
              <a:gdLst>
                <a:gd name="T0" fmla="*/ 2 w 9"/>
                <a:gd name="T1" fmla="*/ 3 h 5"/>
                <a:gd name="T2" fmla="*/ 0 w 9"/>
                <a:gd name="T3" fmla="*/ 5 h 5"/>
                <a:gd name="T4" fmla="*/ 9 w 9"/>
                <a:gd name="T5" fmla="*/ 3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3"/>
                  </a:lnTo>
                  <a:lnTo>
                    <a:pt x="0" y="0"/>
                  </a:lnTo>
                  <a:lnTo>
                    <a:pt x="2" y="3"/>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20" name="Oval 153"/>
            <p:cNvSpPr>
              <a:spLocks noChangeArrowheads="1"/>
            </p:cNvSpPr>
            <p:nvPr/>
          </p:nvSpPr>
          <p:spPr bwMode="auto">
            <a:xfrm>
              <a:off x="2808" y="2784"/>
              <a:ext cx="36" cy="42"/>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Oval 154"/>
            <p:cNvSpPr>
              <a:spLocks noChangeArrowheads="1"/>
            </p:cNvSpPr>
            <p:nvPr/>
          </p:nvSpPr>
          <p:spPr bwMode="auto">
            <a:xfrm>
              <a:off x="2802" y="2940"/>
              <a:ext cx="42" cy="36"/>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Oval 155"/>
            <p:cNvSpPr>
              <a:spLocks noChangeArrowheads="1"/>
            </p:cNvSpPr>
            <p:nvPr/>
          </p:nvSpPr>
          <p:spPr bwMode="auto">
            <a:xfrm>
              <a:off x="2850" y="2868"/>
              <a:ext cx="36" cy="36"/>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Line 156"/>
            <p:cNvSpPr>
              <a:spLocks noChangeShapeType="1"/>
            </p:cNvSpPr>
            <p:nvPr/>
          </p:nvSpPr>
          <p:spPr bwMode="auto">
            <a:xfrm>
              <a:off x="3288" y="2892"/>
              <a:ext cx="354" cy="0"/>
            </a:xfrm>
            <a:prstGeom prst="line">
              <a:avLst/>
            </a:prstGeom>
            <a:noFill/>
            <a:ln w="6"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24" name="Freeform 157"/>
            <p:cNvSpPr>
              <a:spLocks/>
            </p:cNvSpPr>
            <p:nvPr/>
          </p:nvSpPr>
          <p:spPr bwMode="auto">
            <a:xfrm>
              <a:off x="3594" y="2874"/>
              <a:ext cx="54" cy="30"/>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25" name="Rectangle 158"/>
            <p:cNvSpPr>
              <a:spLocks noChangeArrowheads="1"/>
            </p:cNvSpPr>
            <p:nvPr/>
          </p:nvSpPr>
          <p:spPr bwMode="auto">
            <a:xfrm>
              <a:off x="3168" y="2838"/>
              <a:ext cx="138" cy="108"/>
            </a:xfrm>
            <a:prstGeom prst="rect">
              <a:avLst/>
            </a:prstGeom>
            <a:solidFill>
              <a:srgbClr val="6DBF96"/>
            </a:solidFill>
            <a:ln w="6" cap="flat">
              <a:solidFill>
                <a:srgbClr val="007A4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26" name="Rectangle 159"/>
            <p:cNvSpPr>
              <a:spLocks noChangeArrowheads="1"/>
            </p:cNvSpPr>
            <p:nvPr/>
          </p:nvSpPr>
          <p:spPr bwMode="auto">
            <a:xfrm>
              <a:off x="3175" y="2839"/>
              <a:ext cx="12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82B"/>
                  </a:solidFill>
                  <a:effectLst/>
                  <a:latin typeface="ArialMT" charset="0"/>
                </a:rPr>
                <a:t>op2</a:t>
              </a:r>
              <a:endParaRPr kumimoji="0" lang="en-US" sz="900" b="0" i="0" u="none" strike="noStrike" cap="none" normalizeH="0" baseline="0" dirty="0" smtClean="0">
                <a:ln>
                  <a:noFill/>
                </a:ln>
                <a:solidFill>
                  <a:schemeClr val="tx1"/>
                </a:solidFill>
                <a:effectLst/>
                <a:latin typeface="Arial" pitchFamily="34" charset="0"/>
              </a:endParaRPr>
            </a:p>
          </p:txBody>
        </p:sp>
        <p:sp>
          <p:nvSpPr>
            <p:cNvPr id="4227" name="Oval 160"/>
            <p:cNvSpPr>
              <a:spLocks noChangeArrowheads="1"/>
            </p:cNvSpPr>
            <p:nvPr/>
          </p:nvSpPr>
          <p:spPr bwMode="auto">
            <a:xfrm>
              <a:off x="2106" y="2934"/>
              <a:ext cx="36" cy="42"/>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161"/>
            <p:cNvSpPr>
              <a:spLocks/>
            </p:cNvSpPr>
            <p:nvPr/>
          </p:nvSpPr>
          <p:spPr bwMode="auto">
            <a:xfrm>
              <a:off x="3096" y="2196"/>
              <a:ext cx="84" cy="336"/>
            </a:xfrm>
            <a:custGeom>
              <a:avLst/>
              <a:gdLst>
                <a:gd name="T0" fmla="*/ 0 w 14"/>
                <a:gd name="T1" fmla="*/ 56 h 56"/>
                <a:gd name="T2" fmla="*/ 0 w 14"/>
                <a:gd name="T3" fmla="*/ 0 h 56"/>
                <a:gd name="T4" fmla="*/ 14 w 14"/>
                <a:gd name="T5" fmla="*/ 0 h 56"/>
              </a:gdLst>
              <a:ahLst/>
              <a:cxnLst>
                <a:cxn ang="0">
                  <a:pos x="T0" y="T1"/>
                </a:cxn>
                <a:cxn ang="0">
                  <a:pos x="T2" y="T3"/>
                </a:cxn>
                <a:cxn ang="0">
                  <a:pos x="T4" y="T5"/>
                </a:cxn>
              </a:cxnLst>
              <a:rect l="0" t="0" r="r" b="b"/>
              <a:pathLst>
                <a:path w="14" h="56">
                  <a:moveTo>
                    <a:pt x="0" y="56"/>
                  </a:moveTo>
                  <a:lnTo>
                    <a:pt x="0" y="0"/>
                  </a:lnTo>
                  <a:lnTo>
                    <a:pt x="14" y="0"/>
                  </a:lnTo>
                </a:path>
              </a:pathLst>
            </a:custGeom>
            <a:noFill/>
            <a:ln w="12"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29" name="Freeform 162"/>
            <p:cNvSpPr>
              <a:spLocks/>
            </p:cNvSpPr>
            <p:nvPr/>
          </p:nvSpPr>
          <p:spPr bwMode="auto">
            <a:xfrm>
              <a:off x="3120" y="2178"/>
              <a:ext cx="66" cy="36"/>
            </a:xfrm>
            <a:custGeom>
              <a:avLst/>
              <a:gdLst>
                <a:gd name="T0" fmla="*/ 3 w 11"/>
                <a:gd name="T1" fmla="*/ 3 h 6"/>
                <a:gd name="T2" fmla="*/ 0 w 11"/>
                <a:gd name="T3" fmla="*/ 6 h 6"/>
                <a:gd name="T4" fmla="*/ 11 w 11"/>
                <a:gd name="T5" fmla="*/ 3 h 6"/>
                <a:gd name="T6" fmla="*/ 0 w 11"/>
                <a:gd name="T7" fmla="*/ 0 h 6"/>
                <a:gd name="T8" fmla="*/ 3 w 11"/>
                <a:gd name="T9" fmla="*/ 3 h 6"/>
              </a:gdLst>
              <a:ahLst/>
              <a:cxnLst>
                <a:cxn ang="0">
                  <a:pos x="T0" y="T1"/>
                </a:cxn>
                <a:cxn ang="0">
                  <a:pos x="T2" y="T3"/>
                </a:cxn>
                <a:cxn ang="0">
                  <a:pos x="T4" y="T5"/>
                </a:cxn>
                <a:cxn ang="0">
                  <a:pos x="T6" y="T7"/>
                </a:cxn>
                <a:cxn ang="0">
                  <a:pos x="T8" y="T9"/>
                </a:cxn>
              </a:cxnLst>
              <a:rect l="0" t="0" r="r" b="b"/>
              <a:pathLst>
                <a:path w="11" h="6">
                  <a:moveTo>
                    <a:pt x="3" y="3"/>
                  </a:moveTo>
                  <a:lnTo>
                    <a:pt x="0" y="6"/>
                  </a:lnTo>
                  <a:lnTo>
                    <a:pt x="11" y="3"/>
                  </a:lnTo>
                  <a:lnTo>
                    <a:pt x="0" y="0"/>
                  </a:lnTo>
                  <a:lnTo>
                    <a:pt x="3" y="3"/>
                  </a:lnTo>
                  <a:close/>
                </a:path>
              </a:pathLst>
            </a:custGeom>
            <a:solidFill>
              <a:srgbClr val="24282B"/>
            </a:solidFill>
            <a:ln w="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30" name="Oval 163"/>
            <p:cNvSpPr>
              <a:spLocks noChangeArrowheads="1"/>
            </p:cNvSpPr>
            <p:nvPr/>
          </p:nvSpPr>
          <p:spPr bwMode="auto">
            <a:xfrm>
              <a:off x="3078" y="2514"/>
              <a:ext cx="36" cy="36"/>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Oval 164"/>
            <p:cNvSpPr>
              <a:spLocks noChangeArrowheads="1"/>
            </p:cNvSpPr>
            <p:nvPr/>
          </p:nvSpPr>
          <p:spPr bwMode="auto">
            <a:xfrm>
              <a:off x="3990" y="2016"/>
              <a:ext cx="12" cy="18"/>
            </a:xfrm>
            <a:prstGeom prst="ellipse">
              <a:avLst/>
            </a:prstGeom>
            <a:solidFill>
              <a:srgbClr val="3C1D75"/>
            </a:solidFill>
            <a:ln w="12" cap="flat">
              <a:solidFill>
                <a:srgbClr val="3A25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3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Forwarding</a:t>
            </a:r>
            <a:r>
              <a:rPr lang="fr-FR" dirty="0">
                <a:solidFill>
                  <a:schemeClr val="tx1"/>
                </a:solidFill>
              </a:rPr>
              <a:t> Conditions</a:t>
            </a:r>
          </a:p>
        </p:txBody>
      </p:sp>
      <p:sp>
        <p:nvSpPr>
          <p:cNvPr id="3" name="Text Placeholder 2"/>
          <p:cNvSpPr txBox="1">
            <a:spLocks noGrp="1"/>
          </p:cNvSpPr>
          <p:nvPr>
            <p:ph type="body" idx="4294967295"/>
          </p:nvPr>
        </p:nvSpPr>
        <p:spPr>
          <a:xfrm>
            <a:off x="685800" y="1600200"/>
            <a:ext cx="7772400" cy="483076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Determine if there is a </a:t>
            </a:r>
            <a:r>
              <a:rPr lang="en-US" sz="3600" dirty="0">
                <a:solidFill>
                  <a:srgbClr val="800000"/>
                </a:solidFill>
                <a:latin typeface="Calibri" panose="020F0502020204030204" pitchFamily="34" charset="0"/>
              </a:rPr>
              <a:t>conflict</a:t>
            </a:r>
            <a:r>
              <a:rPr lang="en-US" sz="3600" dirty="0">
                <a:latin typeface="Calibri" panose="020F0502020204030204" pitchFamily="34" charset="0"/>
              </a:rPr>
              <a:t> between two </a:t>
            </a:r>
            <a:r>
              <a:rPr lang="en-US" sz="3600" dirty="0">
                <a:solidFill>
                  <a:srgbClr val="2300DC"/>
                </a:solidFill>
                <a:latin typeface="Calibri" panose="020F0502020204030204" pitchFamily="34" charset="0"/>
              </a:rPr>
              <a:t>instructions</a:t>
            </a:r>
            <a:r>
              <a:rPr lang="en-US" sz="3600" dirty="0">
                <a:latin typeface="Calibri" panose="020F0502020204030204" pitchFamily="34" charset="0"/>
              </a:rPr>
              <a:t> in different </a:t>
            </a:r>
            <a:r>
              <a:rPr lang="en-US" sz="3600" dirty="0">
                <a:solidFill>
                  <a:srgbClr val="2300DC"/>
                </a:solidFill>
                <a:latin typeface="Calibri" panose="020F0502020204030204" pitchFamily="34" charset="0"/>
              </a:rPr>
              <a:t>stages</a:t>
            </a:r>
          </a:p>
          <a:p>
            <a:pPr lvl="1">
              <a:buSzPct val="100000"/>
              <a:buFont typeface="Symbol" panose="05050102010706020507" pitchFamily="18" charset="2"/>
              <a:buChar char="*"/>
            </a:pPr>
            <a:r>
              <a:rPr lang="en-US" sz="2800" dirty="0">
                <a:latin typeface="Calibri" panose="020F0502020204030204" pitchFamily="34" charset="0"/>
              </a:rPr>
              <a:t> Find if there is a </a:t>
            </a:r>
            <a:r>
              <a:rPr lang="en-US" sz="2800" dirty="0">
                <a:solidFill>
                  <a:srgbClr val="800000"/>
                </a:solidFill>
                <a:latin typeface="Calibri" panose="020F0502020204030204" pitchFamily="34" charset="0"/>
              </a:rPr>
              <a:t>conflict</a:t>
            </a:r>
            <a:r>
              <a:rPr lang="en-US" sz="2800" dirty="0">
                <a:latin typeface="Calibri" panose="020F0502020204030204" pitchFamily="34" charset="0"/>
              </a:rPr>
              <a:t> for the first operand (rs1/ </a:t>
            </a:r>
            <a:r>
              <a:rPr lang="en-US" sz="2800" dirty="0" err="1">
                <a:latin typeface="Calibri" panose="020F0502020204030204" pitchFamily="34" charset="0"/>
              </a:rPr>
              <a:t>ra</a:t>
            </a:r>
            <a:r>
              <a:rPr lang="en-US" sz="2800" dirty="0">
                <a:latin typeface="Calibri" panose="020F0502020204030204" pitchFamily="34" charset="0"/>
              </a:rPr>
              <a:t>)</a:t>
            </a:r>
          </a:p>
          <a:p>
            <a:pPr lvl="1">
              <a:buSzPct val="100000"/>
              <a:buFont typeface="Symbol" panose="05050102010706020507" pitchFamily="18" charset="2"/>
              <a:buChar char="*"/>
            </a:pPr>
            <a:r>
              <a:rPr lang="en-US" sz="2800" dirty="0">
                <a:latin typeface="Calibri" panose="020F0502020204030204" pitchFamily="34" charset="0"/>
              </a:rPr>
              <a:t>Find if there is a </a:t>
            </a:r>
            <a:r>
              <a:rPr lang="en-US" sz="2800" dirty="0">
                <a:solidFill>
                  <a:srgbClr val="800000"/>
                </a:solidFill>
                <a:latin typeface="Calibri" panose="020F0502020204030204" pitchFamily="34" charset="0"/>
              </a:rPr>
              <a:t>conflict</a:t>
            </a:r>
            <a:r>
              <a:rPr lang="en-US" sz="2800" dirty="0">
                <a:latin typeface="Calibri" panose="020F0502020204030204" pitchFamily="34" charset="0"/>
              </a:rPr>
              <a:t> for the second operand (rs2/</a:t>
            </a:r>
            <a:r>
              <a:rPr lang="en-US" sz="2800" dirty="0" err="1">
                <a:latin typeface="Calibri" panose="020F0502020204030204" pitchFamily="34" charset="0"/>
              </a:rPr>
              <a:t>rd</a:t>
            </a:r>
            <a:r>
              <a:rPr lang="en-US" sz="2800" dirty="0">
                <a:latin typeface="Calibri" panose="020F0502020204030204" pitchFamily="34" charset="0"/>
              </a:rPr>
              <a:t>)</a:t>
            </a:r>
          </a:p>
          <a:p>
            <a:pPr lvl="0">
              <a:buSzPct val="100000"/>
              <a:buFont typeface="Symbol" panose="05050102010706020507" pitchFamily="18" charset="2"/>
              <a:buChar char="*"/>
            </a:pPr>
            <a:r>
              <a:rPr lang="en-US" sz="3600" dirty="0">
                <a:latin typeface="Calibri" panose="020F0502020204030204" pitchFamily="34" charset="0"/>
              </a:rPr>
              <a:t>Always </a:t>
            </a:r>
            <a:r>
              <a:rPr lang="en-US" sz="3600" dirty="0">
                <a:solidFill>
                  <a:srgbClr val="2300DC"/>
                </a:solidFill>
                <a:latin typeface="Calibri" panose="020F0502020204030204" pitchFamily="34" charset="0"/>
              </a:rPr>
              <a:t>forward</a:t>
            </a:r>
            <a:r>
              <a:rPr lang="en-US" sz="3600" dirty="0">
                <a:latin typeface="Calibri" panose="020F0502020204030204" pitchFamily="34" charset="0"/>
              </a:rPr>
              <a:t> from the </a:t>
            </a:r>
            <a:r>
              <a:rPr lang="en-US" sz="3600" b="1" dirty="0" smtClean="0">
                <a:solidFill>
                  <a:srgbClr val="800000"/>
                </a:solidFill>
                <a:latin typeface="Calibri" panose="020F0502020204030204" pitchFamily="34" charset="0"/>
              </a:rPr>
              <a:t>latest </a:t>
            </a:r>
            <a:r>
              <a:rPr lang="en-US" sz="3600" dirty="0" smtClean="0">
                <a:latin typeface="Calibri" panose="020F0502020204030204" pitchFamily="34" charset="0"/>
              </a:rPr>
              <a:t>instruction (that is earlier than the current instruction)</a:t>
            </a:r>
            <a:endParaRPr lang="en-US" sz="36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grpSp>
        <p:nvGrpSpPr>
          <p:cNvPr id="7" name="Group 6"/>
          <p:cNvGrpSpPr/>
          <p:nvPr/>
        </p:nvGrpSpPr>
        <p:grpSpPr>
          <a:xfrm>
            <a:off x="990600" y="762000"/>
            <a:ext cx="7315200" cy="5638800"/>
            <a:chOff x="1447800" y="1666875"/>
            <a:chExt cx="7315200" cy="4515600"/>
          </a:xfrm>
        </p:grpSpPr>
        <p:sp>
          <p:nvSpPr>
            <p:cNvPr id="8" name="Rectangle 7"/>
            <p:cNvSpPr/>
            <p:nvPr/>
          </p:nvSpPr>
          <p:spPr>
            <a:xfrm>
              <a:off x="1447800" y="1666875"/>
              <a:ext cx="7315200" cy="45156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urier New" pitchFamily="49" charset="0"/>
                <a:cs typeface="Courier New" pitchFamily="49" charset="0"/>
              </a:endParaRPr>
            </a:p>
          </p:txBody>
        </p:sp>
        <p:cxnSp>
          <p:nvCxnSpPr>
            <p:cNvPr id="9" name="Straight Connector 8"/>
            <p:cNvCxnSpPr/>
            <p:nvPr/>
          </p:nvCxnSpPr>
          <p:spPr>
            <a:xfrm>
              <a:off x="1447800" y="1905000"/>
              <a:ext cx="73152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1143000" y="762000"/>
            <a:ext cx="7315200" cy="5693866"/>
          </a:xfrm>
          <a:prstGeom prst="rect">
            <a:avLst/>
          </a:prstGeom>
        </p:spPr>
        <p:txBody>
          <a:bodyPr wrap="square">
            <a:spAutoFit/>
          </a:bodyPr>
          <a:lstStyle/>
          <a:p>
            <a:pPr>
              <a:tabLst>
                <a:tab pos="228600" algn="l"/>
              </a:tabLst>
            </a:pPr>
            <a:r>
              <a:rPr lang="en-US" sz="1400" b="1" dirty="0" smtClean="0"/>
              <a:t>Algorithm 6: </a:t>
            </a:r>
            <a:r>
              <a:rPr lang="en-US" sz="1400" dirty="0" smtClean="0"/>
              <a:t>Conflict on the first operand (rs1/</a:t>
            </a:r>
            <a:r>
              <a:rPr lang="en-US" sz="1400" dirty="0" err="1" smtClean="0"/>
              <a:t>ra</a:t>
            </a:r>
            <a:r>
              <a:rPr lang="en-US" sz="1400" dirty="0" smtClean="0"/>
              <a:t>)</a:t>
            </a:r>
          </a:p>
          <a:p>
            <a:pPr>
              <a:tabLst>
                <a:tab pos="228600" algn="l"/>
              </a:tabLst>
            </a:pPr>
            <a:r>
              <a:rPr lang="en-US" sz="1400" b="1" dirty="0" smtClean="0"/>
              <a:t>Data</a:t>
            </a:r>
            <a:r>
              <a:rPr lang="en-US" sz="1400" dirty="0" smtClean="0"/>
              <a:t>: instructions, [A], and [B] (possible forwarding: [B] </a:t>
            </a:r>
            <a:r>
              <a:rPr lang="en-US" sz="1400" i="1" dirty="0" smtClean="0"/>
              <a:t>→ </a:t>
            </a:r>
            <a:r>
              <a:rPr lang="en-US" sz="1400" dirty="0" smtClean="0"/>
              <a:t>[A])</a:t>
            </a:r>
          </a:p>
          <a:p>
            <a:pPr>
              <a:tabLst>
                <a:tab pos="228600" algn="l"/>
              </a:tabLst>
            </a:pPr>
            <a:r>
              <a:rPr lang="en-US" sz="1400" b="1" dirty="0" smtClean="0"/>
              <a:t>Result</a:t>
            </a:r>
            <a:r>
              <a:rPr lang="en-US" sz="1400" dirty="0" smtClean="0"/>
              <a:t>: conflict exists on rs1/</a:t>
            </a:r>
            <a:r>
              <a:rPr lang="en-US" sz="1400" dirty="0" err="1" smtClean="0"/>
              <a:t>ra</a:t>
            </a:r>
            <a:r>
              <a:rPr lang="en-US" sz="1400" dirty="0" smtClean="0"/>
              <a:t> (</a:t>
            </a:r>
            <a:r>
              <a:rPr lang="en-US" sz="1400" b="1" dirty="0" smtClean="0"/>
              <a:t>true</a:t>
            </a:r>
            <a:r>
              <a:rPr lang="en-US" sz="1400" dirty="0" smtClean="0"/>
              <a:t>), no conflict (</a:t>
            </a:r>
            <a:r>
              <a:rPr lang="en-US" sz="1400" b="1" dirty="0" smtClean="0"/>
              <a:t>false</a:t>
            </a:r>
            <a:r>
              <a:rPr lang="en-US" sz="1400" dirty="0" smtClean="0"/>
              <a:t>)</a:t>
            </a:r>
          </a:p>
          <a:p>
            <a:pPr>
              <a:tabLst>
                <a:tab pos="228600" algn="l"/>
              </a:tabLst>
            </a:pPr>
            <a:r>
              <a:rPr lang="en-US" sz="1400" b="1" dirty="0" smtClean="0"/>
              <a:t>if </a:t>
            </a:r>
            <a:r>
              <a:rPr lang="en-US" sz="1400" i="1" dirty="0" smtClean="0"/>
              <a:t>[A].</a:t>
            </a:r>
            <a:r>
              <a:rPr lang="en-US" sz="1400" i="1" dirty="0" err="1" smtClean="0"/>
              <a:t>opcode</a:t>
            </a:r>
            <a:r>
              <a:rPr lang="en-US" sz="1400" i="1" dirty="0" smtClean="0"/>
              <a:t> ∈ (</a:t>
            </a:r>
            <a:r>
              <a:rPr lang="en-US" sz="1400" i="1" dirty="0" err="1" smtClean="0"/>
              <a:t>nop,b,beq,bgt,call,not,mov</a:t>
            </a:r>
            <a:r>
              <a:rPr lang="en-US" sz="1400" i="1" dirty="0" smtClean="0"/>
              <a:t>) </a:t>
            </a:r>
            <a:r>
              <a:rPr lang="en-US" sz="1400" b="1" dirty="0" smtClean="0"/>
              <a:t>then</a:t>
            </a:r>
          </a:p>
          <a:p>
            <a:pPr>
              <a:tabLst>
                <a:tab pos="228600" algn="l"/>
              </a:tabLst>
            </a:pPr>
            <a:r>
              <a:rPr lang="en-US" sz="1400" dirty="0" smtClean="0"/>
              <a:t>	/* Does not read from any register */</a:t>
            </a:r>
          </a:p>
          <a:p>
            <a:pPr>
              <a:tabLst>
                <a:tab pos="228600" algn="l"/>
              </a:tabLst>
            </a:pPr>
            <a:r>
              <a:rPr lang="en-US" sz="1400" b="1" dirty="0" smtClean="0"/>
              <a:t>	return false</a:t>
            </a:r>
          </a:p>
          <a:p>
            <a:pPr>
              <a:tabLst>
                <a:tab pos="228600" algn="l"/>
              </a:tabLst>
            </a:pPr>
            <a:r>
              <a:rPr lang="en-US" sz="1400" b="1" dirty="0" smtClean="0"/>
              <a:t>end</a:t>
            </a:r>
          </a:p>
          <a:p>
            <a:pPr>
              <a:tabLst>
                <a:tab pos="228600" algn="l"/>
              </a:tabLst>
            </a:pPr>
            <a:r>
              <a:rPr lang="en-US" sz="1400" b="1" dirty="0" smtClean="0"/>
              <a:t>if </a:t>
            </a:r>
            <a:r>
              <a:rPr lang="en-US" sz="1400" i="1" dirty="0" smtClean="0"/>
              <a:t>[B].</a:t>
            </a:r>
            <a:r>
              <a:rPr lang="en-US" sz="1400" i="1" dirty="0" err="1" smtClean="0"/>
              <a:t>opcode</a:t>
            </a:r>
            <a:r>
              <a:rPr lang="en-US" sz="1400" i="1" dirty="0" smtClean="0"/>
              <a:t> ∈ (</a:t>
            </a:r>
            <a:r>
              <a:rPr lang="en-US" sz="1400" i="1" dirty="0" err="1" smtClean="0"/>
              <a:t>nop</a:t>
            </a:r>
            <a:r>
              <a:rPr lang="en-US" sz="1400" i="1" dirty="0" smtClean="0"/>
              <a:t>, </a:t>
            </a:r>
            <a:r>
              <a:rPr lang="en-US" sz="1400" i="1" dirty="0" err="1" smtClean="0"/>
              <a:t>cmp</a:t>
            </a:r>
            <a:r>
              <a:rPr lang="en-US" sz="1400" i="1" dirty="0" smtClean="0"/>
              <a:t>, </a:t>
            </a:r>
            <a:r>
              <a:rPr lang="en-US" sz="1400" i="1" dirty="0" err="1" smtClean="0"/>
              <a:t>st</a:t>
            </a:r>
            <a:r>
              <a:rPr lang="en-US" sz="1400" i="1" dirty="0" smtClean="0"/>
              <a:t>, b, </a:t>
            </a:r>
            <a:r>
              <a:rPr lang="en-US" sz="1400" i="1" dirty="0" err="1" smtClean="0"/>
              <a:t>beq</a:t>
            </a:r>
            <a:r>
              <a:rPr lang="en-US" sz="1400" i="1" dirty="0" smtClean="0"/>
              <a:t>, </a:t>
            </a:r>
            <a:r>
              <a:rPr lang="en-US" sz="1400" i="1" dirty="0" err="1" smtClean="0"/>
              <a:t>bgt</a:t>
            </a:r>
            <a:r>
              <a:rPr lang="en-US" sz="1400" i="1" dirty="0" smtClean="0"/>
              <a:t>, ret) </a:t>
            </a:r>
            <a:r>
              <a:rPr lang="en-US" sz="1400" b="1" dirty="0" smtClean="0"/>
              <a:t>then</a:t>
            </a:r>
          </a:p>
          <a:p>
            <a:pPr>
              <a:tabLst>
                <a:tab pos="228600" algn="l"/>
              </a:tabLst>
            </a:pPr>
            <a:r>
              <a:rPr lang="en-US" sz="1400" dirty="0" smtClean="0"/>
              <a:t>	/* Does not write to any register */</a:t>
            </a:r>
          </a:p>
          <a:p>
            <a:pPr>
              <a:tabLst>
                <a:tab pos="228600" algn="l"/>
              </a:tabLst>
            </a:pPr>
            <a:r>
              <a:rPr lang="en-US" sz="1400" b="1" dirty="0" smtClean="0"/>
              <a:t>	return false</a:t>
            </a:r>
          </a:p>
          <a:p>
            <a:pPr>
              <a:tabLst>
                <a:tab pos="228600" algn="l"/>
              </a:tabLst>
            </a:pPr>
            <a:r>
              <a:rPr lang="en-US" sz="1400" b="1" dirty="0" smtClean="0"/>
              <a:t>end</a:t>
            </a:r>
          </a:p>
          <a:p>
            <a:pPr>
              <a:tabLst>
                <a:tab pos="228600" algn="l"/>
              </a:tabLst>
            </a:pPr>
            <a:r>
              <a:rPr lang="en-US" sz="1400" dirty="0" smtClean="0"/>
              <a:t>/* Set the sources */</a:t>
            </a:r>
          </a:p>
          <a:p>
            <a:pPr>
              <a:tabLst>
                <a:tab pos="228600" algn="l"/>
              </a:tabLst>
            </a:pPr>
            <a:r>
              <a:rPr lang="en-US" sz="1400" dirty="0" smtClean="0"/>
              <a:t>src1 </a:t>
            </a:r>
            <a:r>
              <a:rPr lang="en-US" sz="1400" i="1" dirty="0" smtClean="0"/>
              <a:t>← </a:t>
            </a:r>
            <a:r>
              <a:rPr lang="en-US" sz="1400" dirty="0" smtClean="0"/>
              <a:t>[</a:t>
            </a:r>
            <a:r>
              <a:rPr lang="en-US" sz="1400" i="1" dirty="0" smtClean="0"/>
              <a:t>A</a:t>
            </a:r>
            <a:r>
              <a:rPr lang="en-US" sz="1400" dirty="0" smtClean="0"/>
              <a:t>]</a:t>
            </a:r>
            <a:r>
              <a:rPr lang="en-US" sz="1400" i="1" dirty="0" smtClean="0"/>
              <a:t>.rs</a:t>
            </a:r>
            <a:r>
              <a:rPr lang="en-US" sz="1400" dirty="0" smtClean="0"/>
              <a:t>1</a:t>
            </a:r>
          </a:p>
          <a:p>
            <a:pPr>
              <a:tabLst>
                <a:tab pos="228600" algn="l"/>
              </a:tabLst>
            </a:pPr>
            <a:r>
              <a:rPr lang="en-US" sz="1400" b="1" dirty="0" smtClean="0"/>
              <a:t>if </a:t>
            </a:r>
            <a:r>
              <a:rPr lang="en-US" sz="1400" i="1" dirty="0" smtClean="0"/>
              <a:t>[A].</a:t>
            </a:r>
            <a:r>
              <a:rPr lang="en-US" sz="1400" i="1" dirty="0" err="1" smtClean="0"/>
              <a:t>opcode</a:t>
            </a:r>
            <a:r>
              <a:rPr lang="en-US" sz="1400" i="1" dirty="0" smtClean="0"/>
              <a:t> = ret </a:t>
            </a:r>
            <a:r>
              <a:rPr lang="en-US" sz="1400" b="1" dirty="0" smtClean="0"/>
              <a:t>then</a:t>
            </a:r>
          </a:p>
          <a:p>
            <a:pPr>
              <a:tabLst>
                <a:tab pos="228600" algn="l"/>
              </a:tabLst>
            </a:pPr>
            <a:r>
              <a:rPr lang="en-US" sz="1400" dirty="0" smtClean="0"/>
              <a:t>	src1 </a:t>
            </a:r>
            <a:r>
              <a:rPr lang="en-US" sz="1400" i="1" dirty="0" smtClean="0"/>
              <a:t>← </a:t>
            </a:r>
            <a:r>
              <a:rPr lang="en-US" sz="1400" i="1" dirty="0" err="1" smtClean="0"/>
              <a:t>ra</a:t>
            </a:r>
            <a:endParaRPr lang="en-US" sz="1400" i="1" dirty="0" smtClean="0"/>
          </a:p>
          <a:p>
            <a:pPr>
              <a:tabLst>
                <a:tab pos="228600" algn="l"/>
              </a:tabLst>
            </a:pPr>
            <a:r>
              <a:rPr lang="en-US" sz="1400" b="1" dirty="0" smtClean="0"/>
              <a:t>end</a:t>
            </a:r>
          </a:p>
          <a:p>
            <a:pPr>
              <a:tabLst>
                <a:tab pos="228600" algn="l"/>
              </a:tabLst>
            </a:pPr>
            <a:r>
              <a:rPr lang="en-US" sz="1400" dirty="0" smtClean="0"/>
              <a:t>/* Set the destination */</a:t>
            </a:r>
          </a:p>
          <a:p>
            <a:pPr>
              <a:tabLst>
                <a:tab pos="228600" algn="l"/>
              </a:tabLst>
            </a:pPr>
            <a:r>
              <a:rPr lang="en-US" sz="1400" dirty="0" err="1" smtClean="0"/>
              <a:t>dest</a:t>
            </a:r>
            <a:r>
              <a:rPr lang="en-US" sz="1400" dirty="0" smtClean="0"/>
              <a:t> </a:t>
            </a:r>
            <a:r>
              <a:rPr lang="en-US" sz="1400" i="1" dirty="0" smtClean="0"/>
              <a:t>← </a:t>
            </a:r>
            <a:r>
              <a:rPr lang="en-US" sz="1400" dirty="0" smtClean="0"/>
              <a:t>[</a:t>
            </a:r>
            <a:r>
              <a:rPr lang="en-US" sz="1400" i="1" dirty="0" smtClean="0"/>
              <a:t>B</a:t>
            </a:r>
            <a:r>
              <a:rPr lang="en-US" sz="1400" dirty="0" smtClean="0"/>
              <a:t>]</a:t>
            </a:r>
            <a:r>
              <a:rPr lang="en-US" sz="1400" i="1" dirty="0" smtClean="0"/>
              <a:t>.rd</a:t>
            </a:r>
          </a:p>
          <a:p>
            <a:pPr>
              <a:tabLst>
                <a:tab pos="228600" algn="l"/>
              </a:tabLst>
            </a:pPr>
            <a:r>
              <a:rPr lang="en-US" sz="1400" b="1" dirty="0" smtClean="0"/>
              <a:t>if </a:t>
            </a:r>
            <a:r>
              <a:rPr lang="en-US" sz="1400" i="1" dirty="0" smtClean="0"/>
              <a:t>[B].</a:t>
            </a:r>
            <a:r>
              <a:rPr lang="en-US" sz="1400" i="1" dirty="0" err="1" smtClean="0"/>
              <a:t>opcode</a:t>
            </a:r>
            <a:r>
              <a:rPr lang="en-US" sz="1400" i="1" dirty="0" smtClean="0"/>
              <a:t> = call </a:t>
            </a:r>
            <a:r>
              <a:rPr lang="en-US" sz="1400" b="1" dirty="0" smtClean="0"/>
              <a:t>then</a:t>
            </a:r>
          </a:p>
          <a:p>
            <a:pPr>
              <a:tabLst>
                <a:tab pos="228600" algn="l"/>
              </a:tabLst>
            </a:pPr>
            <a:r>
              <a:rPr lang="en-US" sz="1400" dirty="0" smtClean="0"/>
              <a:t>	</a:t>
            </a:r>
            <a:r>
              <a:rPr lang="en-US" sz="1400" dirty="0" err="1" smtClean="0"/>
              <a:t>dest</a:t>
            </a:r>
            <a:r>
              <a:rPr lang="en-US" sz="1400" dirty="0" smtClean="0"/>
              <a:t> </a:t>
            </a:r>
            <a:r>
              <a:rPr lang="en-US" sz="1400" i="1" dirty="0" smtClean="0"/>
              <a:t>← </a:t>
            </a:r>
            <a:r>
              <a:rPr lang="en-US" sz="1400" i="1" dirty="0" err="1" smtClean="0"/>
              <a:t>ra</a:t>
            </a:r>
            <a:endParaRPr lang="en-US" sz="1400" i="1" dirty="0" smtClean="0"/>
          </a:p>
          <a:p>
            <a:pPr>
              <a:tabLst>
                <a:tab pos="228600" algn="l"/>
              </a:tabLst>
            </a:pPr>
            <a:r>
              <a:rPr lang="en-US" sz="1400" b="1" dirty="0" smtClean="0"/>
              <a:t>end</a:t>
            </a:r>
          </a:p>
          <a:p>
            <a:pPr>
              <a:tabLst>
                <a:tab pos="228600" algn="l"/>
              </a:tabLst>
            </a:pPr>
            <a:r>
              <a:rPr lang="en-US" sz="1400" dirty="0" smtClean="0"/>
              <a:t>/* Detect conflicts */</a:t>
            </a:r>
          </a:p>
          <a:p>
            <a:pPr>
              <a:tabLst>
                <a:tab pos="228600" algn="l"/>
              </a:tabLst>
            </a:pPr>
            <a:r>
              <a:rPr lang="en-US" sz="1400" b="1" dirty="0" smtClean="0"/>
              <a:t>if </a:t>
            </a:r>
            <a:r>
              <a:rPr lang="en-US" sz="1400" i="1" dirty="0" smtClean="0"/>
              <a:t>src</a:t>
            </a:r>
            <a:r>
              <a:rPr lang="en-US" sz="1400" dirty="0" smtClean="0"/>
              <a:t>1 </a:t>
            </a:r>
            <a:r>
              <a:rPr lang="en-US" sz="1400" i="1" dirty="0" smtClean="0"/>
              <a:t>= </a:t>
            </a:r>
            <a:r>
              <a:rPr lang="en-US" sz="1400" i="1" dirty="0" err="1" smtClean="0"/>
              <a:t>dest</a:t>
            </a:r>
            <a:r>
              <a:rPr lang="en-US" sz="1400" i="1" dirty="0" smtClean="0"/>
              <a:t> </a:t>
            </a:r>
            <a:r>
              <a:rPr lang="en-US" sz="1400" b="1" dirty="0" smtClean="0"/>
              <a:t>then</a:t>
            </a:r>
          </a:p>
          <a:p>
            <a:pPr>
              <a:tabLst>
                <a:tab pos="228600" algn="l"/>
              </a:tabLst>
            </a:pPr>
            <a:r>
              <a:rPr lang="en-US" sz="1400" b="1" dirty="0" smtClean="0"/>
              <a:t>	return true</a:t>
            </a:r>
          </a:p>
          <a:p>
            <a:pPr>
              <a:tabLst>
                <a:tab pos="228600" algn="l"/>
              </a:tabLst>
            </a:pPr>
            <a:r>
              <a:rPr lang="en-US" sz="1400" b="1" dirty="0" smtClean="0"/>
              <a:t>end</a:t>
            </a:r>
          </a:p>
          <a:p>
            <a:pPr>
              <a:tabLst>
                <a:tab pos="228600" algn="l"/>
              </a:tabLst>
            </a:pPr>
            <a:r>
              <a:rPr lang="en-US" sz="1400" b="1" dirty="0" smtClean="0"/>
              <a:t>return false</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11" name="Rectangle 10"/>
          <p:cNvSpPr/>
          <p:nvPr/>
        </p:nvSpPr>
        <p:spPr>
          <a:xfrm>
            <a:off x="1447800" y="914400"/>
            <a:ext cx="7315200" cy="5047536"/>
          </a:xfrm>
          <a:prstGeom prst="rect">
            <a:avLst/>
          </a:prstGeom>
        </p:spPr>
        <p:txBody>
          <a:bodyPr wrap="square">
            <a:spAutoFit/>
          </a:bodyPr>
          <a:lstStyle/>
          <a:p>
            <a:pPr>
              <a:tabLst>
                <a:tab pos="228600" algn="l"/>
                <a:tab pos="457200" algn="l"/>
              </a:tabLst>
            </a:pPr>
            <a:r>
              <a:rPr lang="en-US" sz="1400" b="1" dirty="0" smtClean="0">
                <a:latin typeface="Times New Roman" pitchFamily="18" charset="0"/>
                <a:cs typeface="Times New Roman" pitchFamily="18" charset="0"/>
              </a:rPr>
              <a:t>Algorithm </a:t>
            </a:r>
            <a:r>
              <a:rPr lang="en-US" sz="1400" b="1" dirty="0">
                <a:latin typeface="Times New Roman" pitchFamily="18" charset="0"/>
                <a:cs typeface="Times New Roman" pitchFamily="18" charset="0"/>
              </a:rPr>
              <a:t>7: </a:t>
            </a:r>
            <a:r>
              <a:rPr lang="en-US" sz="1400" dirty="0">
                <a:latin typeface="Times New Roman" pitchFamily="18" charset="0"/>
                <a:cs typeface="Times New Roman" pitchFamily="18" charset="0"/>
              </a:rPr>
              <a:t>Conflict on the second operand (rs2/</a:t>
            </a:r>
            <a:r>
              <a:rPr lang="en-US" sz="1400" dirty="0" err="1">
                <a:latin typeface="Times New Roman" pitchFamily="18" charset="0"/>
                <a:cs typeface="Times New Roman" pitchFamily="18" charset="0"/>
              </a:rPr>
              <a:t>rd</a:t>
            </a:r>
            <a:r>
              <a:rPr lang="en-US" sz="1400" dirty="0">
                <a:latin typeface="Times New Roman" pitchFamily="18" charset="0"/>
                <a:cs typeface="Times New Roman" pitchFamily="18" charset="0"/>
              </a:rPr>
              <a:t>)</a:t>
            </a:r>
          </a:p>
          <a:p>
            <a:pPr>
              <a:tabLst>
                <a:tab pos="228600" algn="l"/>
                <a:tab pos="457200" algn="l"/>
              </a:tabLst>
            </a:pPr>
            <a:r>
              <a:rPr lang="en-US" sz="1400" b="1" dirty="0">
                <a:latin typeface="Times New Roman" pitchFamily="18" charset="0"/>
                <a:cs typeface="Times New Roman" pitchFamily="18" charset="0"/>
              </a:rPr>
              <a:t>Data</a:t>
            </a:r>
            <a:r>
              <a:rPr lang="en-US" sz="1400" dirty="0">
                <a:latin typeface="Times New Roman" pitchFamily="18" charset="0"/>
                <a:cs typeface="Times New Roman" pitchFamily="18" charset="0"/>
              </a:rPr>
              <a:t>: instructions, [A], and [B] (possible forwarding: [B] </a:t>
            </a:r>
            <a:r>
              <a:rPr lang="en-US" sz="1400" i="1" dirty="0">
                <a:latin typeface="Times New Roman" pitchFamily="18" charset="0"/>
                <a:cs typeface="Times New Roman" pitchFamily="18" charset="0"/>
              </a:rPr>
              <a:t>→ </a:t>
            </a:r>
            <a:r>
              <a:rPr lang="en-US" sz="1400" dirty="0">
                <a:latin typeface="Times New Roman" pitchFamily="18" charset="0"/>
                <a:cs typeface="Times New Roman" pitchFamily="18" charset="0"/>
              </a:rPr>
              <a:t>[A])</a:t>
            </a:r>
          </a:p>
          <a:p>
            <a:pPr>
              <a:tabLst>
                <a:tab pos="228600" algn="l"/>
                <a:tab pos="457200" algn="l"/>
              </a:tabLst>
            </a:pPr>
            <a:r>
              <a:rPr lang="en-US" sz="1400" b="1" dirty="0">
                <a:latin typeface="Times New Roman" pitchFamily="18" charset="0"/>
                <a:cs typeface="Times New Roman" pitchFamily="18" charset="0"/>
              </a:rPr>
              <a:t>Result</a:t>
            </a:r>
            <a:r>
              <a:rPr lang="en-US" sz="1400" dirty="0">
                <a:latin typeface="Times New Roman" pitchFamily="18" charset="0"/>
                <a:cs typeface="Times New Roman" pitchFamily="18" charset="0"/>
              </a:rPr>
              <a:t>: conflict exists on second operand (rs2/</a:t>
            </a:r>
            <a:r>
              <a:rPr lang="en-US" sz="1400" dirty="0" err="1">
                <a:latin typeface="Times New Roman" pitchFamily="18" charset="0"/>
                <a:cs typeface="Times New Roman" pitchFamily="18" charset="0"/>
              </a:rPr>
              <a:t>rd</a:t>
            </a:r>
            <a:r>
              <a:rPr lang="en-US" sz="1400" dirty="0">
                <a:latin typeface="Times New Roman" pitchFamily="18" charset="0"/>
                <a:cs typeface="Times New Roman" pitchFamily="18" charset="0"/>
              </a:rPr>
              <a:t>) (</a:t>
            </a:r>
            <a:r>
              <a:rPr lang="en-US" sz="1400" b="1" dirty="0">
                <a:latin typeface="Times New Roman" pitchFamily="18" charset="0"/>
                <a:cs typeface="Times New Roman" pitchFamily="18" charset="0"/>
              </a:rPr>
              <a:t>true</a:t>
            </a:r>
            <a:r>
              <a:rPr lang="en-US" sz="1400" dirty="0">
                <a:latin typeface="Times New Roman" pitchFamily="18" charset="0"/>
                <a:cs typeface="Times New Roman" pitchFamily="18" charset="0"/>
              </a:rPr>
              <a:t>), no conflict</a:t>
            </a:r>
          </a:p>
          <a:p>
            <a:pPr>
              <a:tabLst>
                <a:tab pos="228600" algn="l"/>
                <a:tab pos="457200" algn="l"/>
              </a:tabLst>
            </a:pPr>
            <a:r>
              <a:rPr lang="en-US" sz="1400" dirty="0">
                <a:latin typeface="Times New Roman" pitchFamily="18" charset="0"/>
                <a:cs typeface="Times New Roman" pitchFamily="18" charset="0"/>
              </a:rPr>
              <a:t>(</a:t>
            </a:r>
            <a:r>
              <a:rPr lang="en-US" sz="1400" b="1" dirty="0">
                <a:latin typeface="Times New Roman" pitchFamily="18" charset="0"/>
                <a:cs typeface="Times New Roman" pitchFamily="18" charset="0"/>
              </a:rPr>
              <a:t>false</a:t>
            </a:r>
            <a:r>
              <a:rPr lang="en-US" sz="1400" dirty="0">
                <a:latin typeface="Times New Roman" pitchFamily="18" charset="0"/>
                <a:cs typeface="Times New Roman" pitchFamily="18" charset="0"/>
              </a:rPr>
              <a:t>)</a:t>
            </a:r>
          </a:p>
          <a:p>
            <a:pPr>
              <a:tabLst>
                <a:tab pos="228600" algn="l"/>
                <a:tab pos="457200" algn="l"/>
              </a:tabLst>
            </a:pPr>
            <a:r>
              <a:rPr lang="en-US" sz="1400" b="1" dirty="0">
                <a:latin typeface="Times New Roman" pitchFamily="18" charset="0"/>
                <a:cs typeface="Times New Roman" pitchFamily="18" charset="0"/>
              </a:rPr>
              <a:t>if </a:t>
            </a:r>
            <a:r>
              <a:rPr lang="en-US" sz="1400" i="1" dirty="0">
                <a:latin typeface="Times New Roman" pitchFamily="18" charset="0"/>
                <a:cs typeface="Times New Roman" pitchFamily="18" charset="0"/>
              </a:rPr>
              <a:t>[A].</a:t>
            </a:r>
            <a:r>
              <a:rPr lang="en-US" sz="1400" i="1" dirty="0" err="1">
                <a:latin typeface="Times New Roman" pitchFamily="18" charset="0"/>
                <a:cs typeface="Times New Roman" pitchFamily="18" charset="0"/>
              </a:rPr>
              <a:t>opcode</a:t>
            </a:r>
            <a:r>
              <a:rPr lang="en-US" sz="1400" i="1" dirty="0">
                <a:latin typeface="Times New Roman" pitchFamily="18" charset="0"/>
                <a:cs typeface="Times New Roman" pitchFamily="18" charset="0"/>
              </a:rPr>
              <a:t> ∈ (</a:t>
            </a:r>
            <a:r>
              <a:rPr lang="en-US" sz="1400" i="1" dirty="0" err="1">
                <a:latin typeface="Times New Roman" pitchFamily="18" charset="0"/>
                <a:cs typeface="Times New Roman" pitchFamily="18" charset="0"/>
              </a:rPr>
              <a:t>nop,b,beq,bgt,call</a:t>
            </a:r>
            <a:r>
              <a:rPr lang="en-US" sz="1400" i="1" dirty="0">
                <a:latin typeface="Times New Roman" pitchFamily="18" charset="0"/>
                <a:cs typeface="Times New Roman" pitchFamily="18" charset="0"/>
              </a:rPr>
              <a:t>) </a:t>
            </a:r>
            <a:r>
              <a:rPr lang="en-US" sz="1400" b="1" dirty="0">
                <a:latin typeface="Times New Roman" pitchFamily="18" charset="0"/>
                <a:cs typeface="Times New Roman" pitchFamily="18" charset="0"/>
              </a:rPr>
              <a:t>then</a:t>
            </a:r>
          </a:p>
          <a:p>
            <a:pPr>
              <a:tabLst>
                <a:tab pos="228600" algn="l"/>
                <a:tab pos="457200" algn="l"/>
              </a:tabLst>
            </a:pPr>
            <a:r>
              <a:rPr lang="en-US" sz="1400" dirty="0" smtClean="0">
                <a:latin typeface="Times New Roman" pitchFamily="18" charset="0"/>
                <a:cs typeface="Times New Roman" pitchFamily="18" charset="0"/>
              </a:rPr>
              <a:t>	/* </a:t>
            </a:r>
            <a:r>
              <a:rPr lang="en-US" sz="1400" dirty="0">
                <a:latin typeface="Times New Roman" pitchFamily="18" charset="0"/>
                <a:cs typeface="Times New Roman" pitchFamily="18" charset="0"/>
              </a:rPr>
              <a:t>Does not read from any register */</a:t>
            </a:r>
          </a:p>
          <a:p>
            <a:pPr>
              <a:tabLst>
                <a:tab pos="228600" algn="l"/>
                <a:tab pos="457200" algn="l"/>
              </a:tabLst>
            </a:pPr>
            <a:r>
              <a:rPr lang="en-US" sz="1400" b="1" dirty="0" smtClean="0">
                <a:latin typeface="Times New Roman" pitchFamily="18" charset="0"/>
                <a:cs typeface="Times New Roman" pitchFamily="18" charset="0"/>
              </a:rPr>
              <a:t>	return </a:t>
            </a:r>
            <a:r>
              <a:rPr lang="en-US" sz="1400" b="1" dirty="0">
                <a:latin typeface="Times New Roman" pitchFamily="18" charset="0"/>
                <a:cs typeface="Times New Roman" pitchFamily="18" charset="0"/>
              </a:rPr>
              <a:t>false</a:t>
            </a:r>
          </a:p>
          <a:p>
            <a:pPr>
              <a:tabLst>
                <a:tab pos="228600" algn="l"/>
                <a:tab pos="457200" algn="l"/>
              </a:tabLst>
            </a:pPr>
            <a:r>
              <a:rPr lang="en-US" sz="1400" b="1" dirty="0">
                <a:latin typeface="Times New Roman" pitchFamily="18" charset="0"/>
                <a:cs typeface="Times New Roman" pitchFamily="18" charset="0"/>
              </a:rPr>
              <a:t>end</a:t>
            </a:r>
          </a:p>
          <a:p>
            <a:pPr>
              <a:tabLst>
                <a:tab pos="228600" algn="l"/>
                <a:tab pos="457200" algn="l"/>
              </a:tabLst>
            </a:pPr>
            <a:r>
              <a:rPr lang="en-US" sz="1400" b="1" dirty="0">
                <a:latin typeface="Times New Roman" pitchFamily="18" charset="0"/>
                <a:cs typeface="Times New Roman" pitchFamily="18" charset="0"/>
              </a:rPr>
              <a:t>if </a:t>
            </a:r>
            <a:r>
              <a:rPr lang="en-US" sz="1400" i="1" dirty="0">
                <a:latin typeface="Times New Roman" pitchFamily="18" charset="0"/>
                <a:cs typeface="Times New Roman" pitchFamily="18" charset="0"/>
              </a:rPr>
              <a:t>[B].</a:t>
            </a:r>
            <a:r>
              <a:rPr lang="en-US" sz="1400" i="1" dirty="0" err="1">
                <a:latin typeface="Times New Roman" pitchFamily="18" charset="0"/>
                <a:cs typeface="Times New Roman" pitchFamily="18" charset="0"/>
              </a:rPr>
              <a:t>opcode</a:t>
            </a:r>
            <a:r>
              <a:rPr lang="en-US" sz="1400" i="1" dirty="0">
                <a:latin typeface="Times New Roman" pitchFamily="18" charset="0"/>
                <a:cs typeface="Times New Roman" pitchFamily="18" charset="0"/>
              </a:rPr>
              <a:t> ∈ (</a:t>
            </a:r>
            <a:r>
              <a:rPr lang="en-US" sz="1400" i="1" dirty="0" err="1">
                <a:latin typeface="Times New Roman" pitchFamily="18" charset="0"/>
                <a:cs typeface="Times New Roman" pitchFamily="18" charset="0"/>
              </a:rPr>
              <a:t>nop</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cmp</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st</a:t>
            </a:r>
            <a:r>
              <a:rPr lang="en-US" sz="1400" i="1" dirty="0">
                <a:latin typeface="Times New Roman" pitchFamily="18" charset="0"/>
                <a:cs typeface="Times New Roman" pitchFamily="18" charset="0"/>
              </a:rPr>
              <a:t>, b, </a:t>
            </a:r>
            <a:r>
              <a:rPr lang="en-US" sz="1400" i="1" dirty="0" err="1">
                <a:latin typeface="Times New Roman" pitchFamily="18" charset="0"/>
                <a:cs typeface="Times New Roman" pitchFamily="18" charset="0"/>
              </a:rPr>
              <a:t>beq</a:t>
            </a:r>
            <a:r>
              <a:rPr lang="en-US" sz="1400" i="1" dirty="0">
                <a:latin typeface="Times New Roman" pitchFamily="18" charset="0"/>
                <a:cs typeface="Times New Roman" pitchFamily="18" charset="0"/>
              </a:rPr>
              <a:t>, </a:t>
            </a:r>
            <a:r>
              <a:rPr lang="en-US" sz="1400" i="1" dirty="0" err="1">
                <a:latin typeface="Times New Roman" pitchFamily="18" charset="0"/>
                <a:cs typeface="Times New Roman" pitchFamily="18" charset="0"/>
              </a:rPr>
              <a:t>bgt</a:t>
            </a:r>
            <a:r>
              <a:rPr lang="en-US" sz="1400" i="1" dirty="0">
                <a:latin typeface="Times New Roman" pitchFamily="18" charset="0"/>
                <a:cs typeface="Times New Roman" pitchFamily="18" charset="0"/>
              </a:rPr>
              <a:t>, ret) </a:t>
            </a:r>
            <a:r>
              <a:rPr lang="en-US" sz="1400" b="1" dirty="0">
                <a:latin typeface="Times New Roman" pitchFamily="18" charset="0"/>
                <a:cs typeface="Times New Roman" pitchFamily="18" charset="0"/>
              </a:rPr>
              <a:t>then</a:t>
            </a:r>
          </a:p>
          <a:p>
            <a:pPr>
              <a:tabLst>
                <a:tab pos="228600" algn="l"/>
                <a:tab pos="457200" algn="l"/>
              </a:tabLst>
            </a:pPr>
            <a:r>
              <a:rPr lang="en-US" sz="1400" dirty="0" smtClean="0">
                <a:latin typeface="Times New Roman" pitchFamily="18" charset="0"/>
                <a:cs typeface="Times New Roman" pitchFamily="18" charset="0"/>
              </a:rPr>
              <a:t>	/* </a:t>
            </a:r>
            <a:r>
              <a:rPr lang="en-US" sz="1400" dirty="0">
                <a:latin typeface="Times New Roman" pitchFamily="18" charset="0"/>
                <a:cs typeface="Times New Roman" pitchFamily="18" charset="0"/>
              </a:rPr>
              <a:t>Does not write to any register */</a:t>
            </a:r>
          </a:p>
          <a:p>
            <a:pPr>
              <a:tabLst>
                <a:tab pos="228600" algn="l"/>
                <a:tab pos="457200" algn="l"/>
              </a:tabLst>
            </a:pPr>
            <a:r>
              <a:rPr lang="en-US" sz="1400" b="1" dirty="0" smtClean="0">
                <a:latin typeface="Times New Roman" pitchFamily="18" charset="0"/>
                <a:cs typeface="Times New Roman" pitchFamily="18" charset="0"/>
              </a:rPr>
              <a:t>	return </a:t>
            </a:r>
            <a:r>
              <a:rPr lang="en-US" sz="1400" b="1" dirty="0">
                <a:latin typeface="Times New Roman" pitchFamily="18" charset="0"/>
                <a:cs typeface="Times New Roman" pitchFamily="18" charset="0"/>
              </a:rPr>
              <a:t>false</a:t>
            </a:r>
          </a:p>
          <a:p>
            <a:pPr>
              <a:tabLst>
                <a:tab pos="228600" algn="l"/>
                <a:tab pos="457200" algn="l"/>
              </a:tabLst>
            </a:pPr>
            <a:r>
              <a:rPr lang="en-US" sz="1400" b="1" dirty="0">
                <a:latin typeface="Times New Roman" pitchFamily="18" charset="0"/>
                <a:cs typeface="Times New Roman" pitchFamily="18" charset="0"/>
              </a:rPr>
              <a:t>end</a:t>
            </a:r>
          </a:p>
          <a:p>
            <a:pPr>
              <a:tabLst>
                <a:tab pos="228600" algn="l"/>
                <a:tab pos="457200" algn="l"/>
              </a:tabLst>
            </a:pPr>
            <a:r>
              <a:rPr lang="en-US" sz="1400" dirty="0">
                <a:latin typeface="Times New Roman" pitchFamily="18" charset="0"/>
                <a:cs typeface="Times New Roman" pitchFamily="18" charset="0"/>
              </a:rPr>
              <a:t>/* Check the second operand to see if it is a register */</a:t>
            </a:r>
          </a:p>
          <a:p>
            <a:pPr>
              <a:tabLst>
                <a:tab pos="228600" algn="l"/>
                <a:tab pos="457200" algn="l"/>
              </a:tabLst>
            </a:pPr>
            <a:r>
              <a:rPr lang="en-US" sz="1400" b="1" dirty="0">
                <a:latin typeface="Times New Roman" pitchFamily="18" charset="0"/>
                <a:cs typeface="Times New Roman" pitchFamily="18" charset="0"/>
              </a:rPr>
              <a:t>if </a:t>
            </a:r>
            <a:r>
              <a:rPr lang="en-US" sz="1400" i="1" dirty="0">
                <a:latin typeface="Times New Roman" pitchFamily="18" charset="0"/>
                <a:cs typeface="Times New Roman" pitchFamily="18" charset="0"/>
              </a:rPr>
              <a:t>[A].</a:t>
            </a:r>
            <a:r>
              <a:rPr lang="en-US" sz="1400" i="1" dirty="0" err="1">
                <a:latin typeface="Times New Roman" pitchFamily="18" charset="0"/>
                <a:cs typeface="Times New Roman" pitchFamily="18" charset="0"/>
              </a:rPr>
              <a:t>opcode</a:t>
            </a:r>
            <a:r>
              <a:rPr lang="en-US" sz="1400" i="1" dirty="0">
                <a:latin typeface="Times New Roman" pitchFamily="18" charset="0"/>
                <a:cs typeface="Times New Roman" pitchFamily="18" charset="0"/>
              </a:rPr>
              <a:t> </a:t>
            </a:r>
            <a:r>
              <a:rPr lang="en-US" sz="1400" i="1" dirty="0" smtClean="0">
                <a:latin typeface="Times New Roman" pitchFamily="18" charset="0"/>
                <a:cs typeface="Times New Roman" pitchFamily="18" charset="0"/>
              </a:rPr>
              <a:t>≠( </a:t>
            </a:r>
            <a:r>
              <a:rPr lang="en-US" sz="1400" i="1" dirty="0" err="1">
                <a:latin typeface="Times New Roman" pitchFamily="18" charset="0"/>
                <a:cs typeface="Times New Roman" pitchFamily="18" charset="0"/>
              </a:rPr>
              <a:t>st</a:t>
            </a:r>
            <a:r>
              <a:rPr lang="en-US" sz="1400" i="1" dirty="0">
                <a:latin typeface="Times New Roman" pitchFamily="18" charset="0"/>
                <a:cs typeface="Times New Roman" pitchFamily="18" charset="0"/>
              </a:rPr>
              <a:t>) </a:t>
            </a:r>
            <a:r>
              <a:rPr lang="en-US" sz="1400" b="1" dirty="0">
                <a:latin typeface="Times New Roman" pitchFamily="18" charset="0"/>
                <a:cs typeface="Times New Roman" pitchFamily="18" charset="0"/>
              </a:rPr>
              <a:t>then</a:t>
            </a:r>
          </a:p>
          <a:p>
            <a:pPr>
              <a:tabLst>
                <a:tab pos="228600" algn="l"/>
                <a:tab pos="457200" algn="l"/>
              </a:tabLst>
            </a:pPr>
            <a:r>
              <a:rPr lang="en-US" sz="1400" b="1" dirty="0" smtClean="0">
                <a:latin typeface="Times New Roman" pitchFamily="18" charset="0"/>
                <a:cs typeface="Times New Roman" pitchFamily="18" charset="0"/>
              </a:rPr>
              <a:t>	if </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A</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.I = 1 </a:t>
            </a:r>
            <a:r>
              <a:rPr lang="en-US" sz="1400" b="1" dirty="0">
                <a:latin typeface="Times New Roman" pitchFamily="18" charset="0"/>
                <a:cs typeface="Times New Roman" pitchFamily="18" charset="0"/>
              </a:rPr>
              <a:t>then</a:t>
            </a:r>
          </a:p>
          <a:p>
            <a:pPr>
              <a:tabLst>
                <a:tab pos="228600" algn="l"/>
                <a:tab pos="457200" algn="l"/>
              </a:tabLst>
            </a:pPr>
            <a:r>
              <a:rPr lang="en-US" sz="1400" b="1" dirty="0" smtClean="0">
                <a:latin typeface="Times New Roman" pitchFamily="18" charset="0"/>
                <a:cs typeface="Times New Roman" pitchFamily="18" charset="0"/>
              </a:rPr>
              <a:t>		return </a:t>
            </a:r>
            <a:r>
              <a:rPr lang="en-US" sz="1400" b="1" dirty="0">
                <a:latin typeface="Times New Roman" pitchFamily="18" charset="0"/>
                <a:cs typeface="Times New Roman" pitchFamily="18" charset="0"/>
              </a:rPr>
              <a:t>false</a:t>
            </a:r>
          </a:p>
          <a:p>
            <a:pPr>
              <a:tabLst>
                <a:tab pos="228600" algn="l"/>
                <a:tab pos="457200" algn="l"/>
              </a:tabLst>
            </a:pPr>
            <a:r>
              <a:rPr lang="en-US" sz="1400" b="1" dirty="0" smtClean="0">
                <a:latin typeface="Times New Roman" pitchFamily="18" charset="0"/>
                <a:cs typeface="Times New Roman" pitchFamily="18" charset="0"/>
              </a:rPr>
              <a:t>	end</a:t>
            </a:r>
            <a:endParaRPr lang="en-US" sz="1400" b="1" dirty="0">
              <a:latin typeface="Times New Roman" pitchFamily="18" charset="0"/>
              <a:cs typeface="Times New Roman" pitchFamily="18" charset="0"/>
            </a:endParaRPr>
          </a:p>
          <a:p>
            <a:pPr>
              <a:tabLst>
                <a:tab pos="228600" algn="l"/>
                <a:tab pos="457200" algn="l"/>
              </a:tabLst>
            </a:pPr>
            <a:r>
              <a:rPr lang="en-US" sz="1400" b="1" dirty="0">
                <a:latin typeface="Times New Roman" pitchFamily="18" charset="0"/>
                <a:cs typeface="Times New Roman" pitchFamily="18" charset="0"/>
              </a:rPr>
              <a:t>end</a:t>
            </a:r>
          </a:p>
          <a:p>
            <a:pPr>
              <a:tabLst>
                <a:tab pos="228600" algn="l"/>
                <a:tab pos="457200" algn="l"/>
              </a:tabLst>
            </a:pPr>
            <a:r>
              <a:rPr lang="en-US" sz="1400" dirty="0">
                <a:latin typeface="Times New Roman" pitchFamily="18" charset="0"/>
                <a:cs typeface="Times New Roman" pitchFamily="18" charset="0"/>
              </a:rPr>
              <a:t>/* Set the sources */</a:t>
            </a:r>
          </a:p>
          <a:p>
            <a:pPr>
              <a:tabLst>
                <a:tab pos="228600" algn="l"/>
                <a:tab pos="457200" algn="l"/>
              </a:tabLst>
            </a:pPr>
            <a:r>
              <a:rPr lang="en-US" sz="1400" dirty="0">
                <a:latin typeface="Times New Roman" pitchFamily="18" charset="0"/>
                <a:cs typeface="Times New Roman" pitchFamily="18" charset="0"/>
              </a:rPr>
              <a:t>src2 </a:t>
            </a:r>
            <a:r>
              <a:rPr lang="en-US" sz="1400" i="1" dirty="0">
                <a:latin typeface="Times New Roman" pitchFamily="18" charset="0"/>
                <a:cs typeface="Times New Roman" pitchFamily="18" charset="0"/>
              </a:rPr>
              <a:t>← </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A</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.rs</a:t>
            </a:r>
            <a:r>
              <a:rPr lang="en-US" sz="1400" dirty="0">
                <a:latin typeface="Times New Roman" pitchFamily="18" charset="0"/>
                <a:cs typeface="Times New Roman" pitchFamily="18" charset="0"/>
              </a:rPr>
              <a:t>2</a:t>
            </a:r>
          </a:p>
          <a:p>
            <a:pPr>
              <a:tabLst>
                <a:tab pos="228600" algn="l"/>
                <a:tab pos="457200" algn="l"/>
              </a:tabLst>
            </a:pPr>
            <a:r>
              <a:rPr lang="en-US" sz="1400" b="1" dirty="0">
                <a:latin typeface="Times New Roman" pitchFamily="18" charset="0"/>
                <a:cs typeface="Times New Roman" pitchFamily="18" charset="0"/>
              </a:rPr>
              <a:t>if </a:t>
            </a:r>
            <a:r>
              <a:rPr lang="en-US" sz="1400" i="1" dirty="0">
                <a:latin typeface="Times New Roman" pitchFamily="18" charset="0"/>
                <a:cs typeface="Times New Roman" pitchFamily="18" charset="0"/>
              </a:rPr>
              <a:t>[A].</a:t>
            </a:r>
            <a:r>
              <a:rPr lang="en-US" sz="1400" i="1" dirty="0" err="1">
                <a:latin typeface="Times New Roman" pitchFamily="18" charset="0"/>
                <a:cs typeface="Times New Roman" pitchFamily="18" charset="0"/>
              </a:rPr>
              <a:t>opcode</a:t>
            </a:r>
            <a:r>
              <a:rPr lang="en-US" sz="1400" i="1" dirty="0">
                <a:latin typeface="Times New Roman" pitchFamily="18" charset="0"/>
                <a:cs typeface="Times New Roman" pitchFamily="18" charset="0"/>
              </a:rPr>
              <a:t> = </a:t>
            </a:r>
            <a:r>
              <a:rPr lang="en-US" sz="1400" i="1" dirty="0" err="1">
                <a:latin typeface="Times New Roman" pitchFamily="18" charset="0"/>
                <a:cs typeface="Times New Roman" pitchFamily="18" charset="0"/>
              </a:rPr>
              <a:t>st</a:t>
            </a:r>
            <a:r>
              <a:rPr lang="en-US" sz="1400" i="1" dirty="0">
                <a:latin typeface="Times New Roman" pitchFamily="18" charset="0"/>
                <a:cs typeface="Times New Roman" pitchFamily="18" charset="0"/>
              </a:rPr>
              <a:t> </a:t>
            </a:r>
            <a:r>
              <a:rPr lang="en-US" sz="1400" b="1" dirty="0">
                <a:latin typeface="Times New Roman" pitchFamily="18" charset="0"/>
                <a:cs typeface="Times New Roman" pitchFamily="18" charset="0"/>
              </a:rPr>
              <a:t>then</a:t>
            </a:r>
          </a:p>
          <a:p>
            <a:pPr>
              <a:tabLst>
                <a:tab pos="228600" algn="l"/>
                <a:tab pos="457200" algn="l"/>
              </a:tabLst>
            </a:pPr>
            <a:r>
              <a:rPr lang="en-US" sz="1400" dirty="0" smtClean="0">
                <a:latin typeface="Times New Roman" pitchFamily="18" charset="0"/>
                <a:cs typeface="Times New Roman" pitchFamily="18" charset="0"/>
              </a:rPr>
              <a:t>	src2 </a:t>
            </a:r>
            <a:r>
              <a:rPr lang="en-US" sz="1400" i="1" dirty="0">
                <a:latin typeface="Times New Roman" pitchFamily="18" charset="0"/>
                <a:cs typeface="Times New Roman" pitchFamily="18" charset="0"/>
              </a:rPr>
              <a:t>← </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A</a:t>
            </a:r>
            <a:r>
              <a:rPr lang="en-US" sz="1400" dirty="0">
                <a:latin typeface="Times New Roman" pitchFamily="18" charset="0"/>
                <a:cs typeface="Times New Roman" pitchFamily="18" charset="0"/>
              </a:rPr>
              <a:t>]</a:t>
            </a:r>
            <a:r>
              <a:rPr lang="en-US" sz="1400" i="1" dirty="0">
                <a:latin typeface="Times New Roman" pitchFamily="18" charset="0"/>
                <a:cs typeface="Times New Roman" pitchFamily="18" charset="0"/>
              </a:rPr>
              <a:t>.</a:t>
            </a:r>
            <a:r>
              <a:rPr lang="en-US" sz="1400" i="1" dirty="0" err="1">
                <a:latin typeface="Times New Roman" pitchFamily="18" charset="0"/>
                <a:cs typeface="Times New Roman" pitchFamily="18" charset="0"/>
              </a:rPr>
              <a:t>rd</a:t>
            </a:r>
            <a:endParaRPr lang="en-US" sz="1400" i="1" dirty="0">
              <a:latin typeface="Times New Roman" pitchFamily="18" charset="0"/>
              <a:cs typeface="Times New Roman" pitchFamily="18" charset="0"/>
            </a:endParaRPr>
          </a:p>
          <a:p>
            <a:pPr>
              <a:tabLst>
                <a:tab pos="228600" algn="l"/>
                <a:tab pos="457200" algn="l"/>
              </a:tabLst>
            </a:pPr>
            <a:r>
              <a:rPr lang="en-US" sz="1400" b="1" dirty="0" smtClean="0">
                <a:latin typeface="Times New Roman" pitchFamily="18" charset="0"/>
                <a:cs typeface="Times New Roman" pitchFamily="18" charset="0"/>
              </a:rPr>
              <a:t>end</a:t>
            </a:r>
            <a:endParaRPr lang="en-US" sz="1400" b="1"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057400"/>
            <a:ext cx="4572000" cy="2862322"/>
          </a:xfrm>
          <a:prstGeom prst="rect">
            <a:avLst/>
          </a:prstGeom>
        </p:spPr>
        <p:txBody>
          <a:bodyPr>
            <a:spAutoFit/>
          </a:bodyPr>
          <a:lstStyle/>
          <a:p>
            <a:pPr>
              <a:tabLst>
                <a:tab pos="228600" algn="l"/>
                <a:tab pos="457200" algn="l"/>
              </a:tabLst>
            </a:pPr>
            <a:r>
              <a:rPr lang="en-US" dirty="0" smtClean="0">
                <a:latin typeface="Times New Roman" pitchFamily="18" charset="0"/>
                <a:cs typeface="Times New Roman" pitchFamily="18" charset="0"/>
              </a:rPr>
              <a:t>/* Set the destination */</a:t>
            </a:r>
          </a:p>
          <a:p>
            <a:pPr>
              <a:tabLst>
                <a:tab pos="228600" algn="l"/>
                <a:tab pos="457200" algn="l"/>
              </a:tabLst>
            </a:pP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.rd</a:t>
            </a:r>
          </a:p>
          <a:p>
            <a:pPr>
              <a:tabLst>
                <a:tab pos="228600" algn="l"/>
                <a:tab pos="457200" algn="l"/>
              </a:tabLst>
            </a:pPr>
            <a:r>
              <a:rPr lang="en-US" b="1" dirty="0" smtClean="0">
                <a:latin typeface="Times New Roman" pitchFamily="18" charset="0"/>
                <a:cs typeface="Times New Roman" pitchFamily="18" charset="0"/>
              </a:rPr>
              <a:t>if </a:t>
            </a:r>
            <a:r>
              <a:rPr lang="en-US" i="1" dirty="0" smtClean="0">
                <a:latin typeface="Times New Roman" pitchFamily="18" charset="0"/>
                <a:cs typeface="Times New Roman" pitchFamily="18" charset="0"/>
              </a:rPr>
              <a:t>[B].</a:t>
            </a:r>
            <a:r>
              <a:rPr lang="en-US" i="1" dirty="0" err="1" smtClean="0">
                <a:latin typeface="Times New Roman" pitchFamily="18" charset="0"/>
                <a:cs typeface="Times New Roman" pitchFamily="18" charset="0"/>
              </a:rPr>
              <a:t>opcode</a:t>
            </a:r>
            <a:r>
              <a:rPr lang="en-US" i="1" dirty="0" smtClean="0">
                <a:latin typeface="Times New Roman" pitchFamily="18" charset="0"/>
                <a:cs typeface="Times New Roman" pitchFamily="18" charset="0"/>
              </a:rPr>
              <a:t> = call </a:t>
            </a:r>
            <a:r>
              <a:rPr lang="en-US" b="1" dirty="0" smtClean="0">
                <a:latin typeface="Times New Roman" pitchFamily="18" charset="0"/>
                <a:cs typeface="Times New Roman" pitchFamily="18" charset="0"/>
              </a:rPr>
              <a:t>then</a:t>
            </a:r>
          </a:p>
          <a:p>
            <a:pPr>
              <a:tabLst>
                <a:tab pos="228600" algn="l"/>
                <a:tab pos="457200" algn="l"/>
              </a:tabLst>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ra</a:t>
            </a:r>
            <a:endParaRPr lang="en-US" i="1" dirty="0" smtClean="0">
              <a:latin typeface="Times New Roman" pitchFamily="18" charset="0"/>
              <a:cs typeface="Times New Roman" pitchFamily="18" charset="0"/>
            </a:endParaRPr>
          </a:p>
          <a:p>
            <a:pPr>
              <a:tabLst>
                <a:tab pos="228600" algn="l"/>
                <a:tab pos="457200" algn="l"/>
              </a:tabLst>
            </a:pPr>
            <a:r>
              <a:rPr lang="en-US" b="1" dirty="0" smtClean="0">
                <a:latin typeface="Times New Roman" pitchFamily="18" charset="0"/>
                <a:cs typeface="Times New Roman" pitchFamily="18" charset="0"/>
              </a:rPr>
              <a:t>end</a:t>
            </a:r>
          </a:p>
          <a:p>
            <a:pPr>
              <a:tabLst>
                <a:tab pos="228600" algn="l"/>
                <a:tab pos="457200" algn="l"/>
              </a:tabLst>
            </a:pPr>
            <a:r>
              <a:rPr lang="en-US" dirty="0" smtClean="0">
                <a:latin typeface="Times New Roman" pitchFamily="18" charset="0"/>
                <a:cs typeface="Times New Roman" pitchFamily="18" charset="0"/>
              </a:rPr>
              <a:t>/* Detect conflicts */</a:t>
            </a:r>
          </a:p>
          <a:p>
            <a:pPr>
              <a:tabLst>
                <a:tab pos="228600" algn="l"/>
                <a:tab pos="457200" algn="l"/>
              </a:tabLst>
            </a:pPr>
            <a:r>
              <a:rPr lang="en-US" b="1" dirty="0" smtClean="0">
                <a:latin typeface="Times New Roman" pitchFamily="18" charset="0"/>
                <a:cs typeface="Times New Roman" pitchFamily="18" charset="0"/>
              </a:rPr>
              <a:t>if </a:t>
            </a:r>
            <a:r>
              <a:rPr lang="en-US" i="1" dirty="0" smtClean="0">
                <a:latin typeface="Times New Roman" pitchFamily="18" charset="0"/>
                <a:cs typeface="Times New Roman" pitchFamily="18" charset="0"/>
              </a:rPr>
              <a:t>src2 = </a:t>
            </a:r>
            <a:r>
              <a:rPr lang="en-US" i="1" dirty="0" err="1" smtClean="0">
                <a:latin typeface="Times New Roman" pitchFamily="18" charset="0"/>
                <a:cs typeface="Times New Roman" pitchFamily="18" charset="0"/>
              </a:rPr>
              <a:t>dest</a:t>
            </a:r>
            <a:r>
              <a:rPr lang="en-US" i="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then</a:t>
            </a:r>
          </a:p>
          <a:p>
            <a:pPr>
              <a:tabLst>
                <a:tab pos="228600" algn="l"/>
                <a:tab pos="457200" algn="l"/>
              </a:tabLst>
            </a:pPr>
            <a:r>
              <a:rPr lang="en-US" b="1" dirty="0" smtClean="0">
                <a:latin typeface="Times New Roman" pitchFamily="18" charset="0"/>
                <a:cs typeface="Times New Roman" pitchFamily="18" charset="0"/>
              </a:rPr>
              <a:t>	return true</a:t>
            </a:r>
          </a:p>
          <a:p>
            <a:pPr>
              <a:tabLst>
                <a:tab pos="228600" algn="l"/>
                <a:tab pos="457200" algn="l"/>
              </a:tabLst>
            </a:pPr>
            <a:r>
              <a:rPr lang="en-US" b="1" dirty="0" smtClean="0">
                <a:latin typeface="Times New Roman" pitchFamily="18" charset="0"/>
                <a:cs typeface="Times New Roman" pitchFamily="18" charset="0"/>
              </a:rPr>
              <a:t>end</a:t>
            </a:r>
          </a:p>
          <a:p>
            <a:pPr>
              <a:tabLst>
                <a:tab pos="228600" algn="l"/>
                <a:tab pos="457200" algn="l"/>
              </a:tabLst>
            </a:pPr>
            <a:r>
              <a:rPr lang="en-US" b="1" dirty="0" smtClean="0">
                <a:latin typeface="Times New Roman" pitchFamily="18" charset="0"/>
                <a:cs typeface="Times New Roman" pitchFamily="18" charset="0"/>
              </a:rPr>
              <a:t>return false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716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Interlocks </a:t>
            </a:r>
            <a:r>
              <a:rPr lang="fr-FR" dirty="0" err="1">
                <a:solidFill>
                  <a:schemeClr val="tx1"/>
                </a:solidFill>
              </a:rPr>
              <a:t>with</a:t>
            </a:r>
            <a:r>
              <a:rPr lang="fr-FR" dirty="0">
                <a:solidFill>
                  <a:schemeClr val="tx1"/>
                </a:solidFill>
              </a:rPr>
              <a:t> </a:t>
            </a:r>
            <a:r>
              <a:rPr lang="fr-FR" dirty="0" err="1">
                <a:solidFill>
                  <a:schemeClr val="tx1"/>
                </a:solidFill>
              </a:rPr>
              <a:t>Forwarding</a:t>
            </a:r>
            <a:endParaRPr lang="fr-FR" dirty="0">
              <a:solidFill>
                <a:schemeClr val="tx1"/>
              </a:solidFill>
            </a:endParaRPr>
          </a:p>
        </p:txBody>
      </p:sp>
      <p:sp>
        <p:nvSpPr>
          <p:cNvPr id="3" name="Text Placeholder 2"/>
          <p:cNvSpPr txBox="1">
            <a:spLocks noGrp="1"/>
          </p:cNvSpPr>
          <p:nvPr>
            <p:ph type="body" idx="4294967295"/>
          </p:nvPr>
        </p:nvSpPr>
        <p:spPr>
          <a:xfrm>
            <a:off x="1066800" y="1752600"/>
            <a:ext cx="7416800" cy="3810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Data-Lock</a:t>
            </a:r>
          </a:p>
          <a:p>
            <a:pPr lvl="1">
              <a:buSzPct val="100000"/>
              <a:buFont typeface="Symbol" panose="05050102010706020507" pitchFamily="18" charset="2"/>
              <a:buChar char="*"/>
            </a:pPr>
            <a:r>
              <a:rPr lang="en-US" dirty="0">
                <a:latin typeface="Calibri" panose="020F0502020204030204" pitchFamily="34" charset="0"/>
              </a:rPr>
              <a:t>We need to only </a:t>
            </a:r>
            <a:r>
              <a:rPr lang="en-US" dirty="0">
                <a:solidFill>
                  <a:srgbClr val="000080"/>
                </a:solidFill>
                <a:latin typeface="Calibri" panose="020F0502020204030204" pitchFamily="34" charset="0"/>
              </a:rPr>
              <a:t>check</a:t>
            </a:r>
            <a:r>
              <a:rPr lang="en-US" dirty="0">
                <a:latin typeface="Calibri" panose="020F0502020204030204" pitchFamily="34" charset="0"/>
              </a:rPr>
              <a:t> for the </a:t>
            </a:r>
            <a:r>
              <a:rPr lang="en-US" dirty="0">
                <a:solidFill>
                  <a:srgbClr val="800000"/>
                </a:solidFill>
                <a:latin typeface="Calibri" panose="020F0502020204030204" pitchFamily="34" charset="0"/>
              </a:rPr>
              <a:t>load-use hazard</a:t>
            </a:r>
          </a:p>
          <a:p>
            <a:pPr lvl="1">
              <a:buSzPct val="100000"/>
              <a:buFont typeface="Symbol" panose="05050102010706020507" pitchFamily="18" charset="2"/>
              <a:buChar char="*"/>
            </a:pPr>
            <a:r>
              <a:rPr lang="en-US" dirty="0">
                <a:latin typeface="Calibri" panose="020F0502020204030204" pitchFamily="34" charset="0"/>
              </a:rPr>
              <a:t>If the </a:t>
            </a:r>
            <a:r>
              <a:rPr lang="en-US" dirty="0">
                <a:solidFill>
                  <a:srgbClr val="000080"/>
                </a:solidFill>
                <a:latin typeface="Calibri" panose="020F0502020204030204" pitchFamily="34" charset="0"/>
              </a:rPr>
              <a:t>instruction</a:t>
            </a:r>
            <a:r>
              <a:rPr lang="en-US" dirty="0">
                <a:latin typeface="Calibri" panose="020F0502020204030204" pitchFamily="34" charset="0"/>
              </a:rPr>
              <a:t> in the EX stage is a </a:t>
            </a:r>
            <a:r>
              <a:rPr lang="en-US" dirty="0">
                <a:solidFill>
                  <a:srgbClr val="7E0021"/>
                </a:solidFill>
                <a:latin typeface="Calibri" panose="020F0502020204030204" pitchFamily="34" charset="0"/>
              </a:rPr>
              <a:t>load</a:t>
            </a:r>
            <a:r>
              <a:rPr lang="en-US" dirty="0">
                <a:latin typeface="Calibri" panose="020F0502020204030204" pitchFamily="34" charset="0"/>
              </a:rPr>
              <a:t>, and the </a:t>
            </a:r>
            <a:r>
              <a:rPr lang="en-US" dirty="0">
                <a:solidFill>
                  <a:srgbClr val="000080"/>
                </a:solidFill>
                <a:latin typeface="Calibri" panose="020F0502020204030204" pitchFamily="34" charset="0"/>
              </a:rPr>
              <a:t>instruction</a:t>
            </a:r>
            <a:r>
              <a:rPr lang="en-US" dirty="0">
                <a:latin typeface="Calibri" panose="020F0502020204030204" pitchFamily="34" charset="0"/>
              </a:rPr>
              <a:t> in the OF stage uses its </a:t>
            </a:r>
            <a:r>
              <a:rPr lang="en-US" dirty="0">
                <a:solidFill>
                  <a:srgbClr val="B80047"/>
                </a:solidFill>
                <a:latin typeface="Calibri" panose="020F0502020204030204" pitchFamily="34" charset="0"/>
              </a:rPr>
              <a:t>loaded value</a:t>
            </a:r>
            <a:r>
              <a:rPr lang="en-US" dirty="0">
                <a:latin typeface="Calibri" panose="020F0502020204030204" pitchFamily="34" charset="0"/>
              </a:rPr>
              <a:t>, then </a:t>
            </a:r>
            <a:r>
              <a:rPr lang="en-US" dirty="0">
                <a:solidFill>
                  <a:srgbClr val="00AE00"/>
                </a:solidFill>
                <a:latin typeface="Calibri" panose="020F0502020204030204" pitchFamily="34" charset="0"/>
              </a:rPr>
              <a:t>stall</a:t>
            </a:r>
            <a:r>
              <a:rPr lang="en-US" dirty="0">
                <a:latin typeface="Calibri" panose="020F0502020204030204" pitchFamily="34" charset="0"/>
              </a:rPr>
              <a:t> for 1 cycle</a:t>
            </a:r>
          </a:p>
          <a:p>
            <a:pPr lvl="0">
              <a:buSzPct val="100000"/>
              <a:buFont typeface="Symbol" panose="05050102010706020507" pitchFamily="18" charset="2"/>
              <a:buChar char="*"/>
            </a:pPr>
            <a:r>
              <a:rPr lang="en-US" dirty="0">
                <a:latin typeface="Calibri" panose="020F0502020204030204" pitchFamily="34" charset="0"/>
              </a:rPr>
              <a:t>Branch-Lock</a:t>
            </a:r>
          </a:p>
          <a:p>
            <a:pPr lvl="1">
              <a:buSzPct val="100000"/>
              <a:buFont typeface="Symbol" panose="05050102010706020507" pitchFamily="18" charset="2"/>
              <a:buChar char="*"/>
            </a:pPr>
            <a:r>
              <a:rPr lang="en-US" dirty="0">
                <a:latin typeface="Calibri" panose="020F0502020204030204" pitchFamily="34" charset="0"/>
              </a:rPr>
              <a:t>Remains the </a:t>
            </a:r>
            <a:r>
              <a:rPr lang="en-US" dirty="0">
                <a:solidFill>
                  <a:srgbClr val="000080"/>
                </a:solidFill>
                <a:latin typeface="Calibri" panose="020F0502020204030204" pitchFamily="34" charset="0"/>
              </a:rPr>
              <a:t>same</a:t>
            </a:r>
            <a:r>
              <a:rPr lang="en-US" dirty="0">
                <a:latin typeface="Calibri" panose="020F0502020204030204" pitchFamily="34" charset="0"/>
              </a:rPr>
              <a:t> as before.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140454"/>
            <a:ext cx="7416800" cy="1354217"/>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err="1">
                <a:solidFill>
                  <a:schemeClr val="tx1"/>
                </a:solidFill>
              </a:rPr>
              <a:t>Curious</a:t>
            </a:r>
            <a:r>
              <a:rPr lang="fr-FR" dirty="0">
                <a:solidFill>
                  <a:schemeClr val="tx1"/>
                </a:solidFill>
              </a:rPr>
              <a:t> Case of the </a:t>
            </a:r>
            <a:r>
              <a:rPr lang="fr-FR" i="1" dirty="0">
                <a:solidFill>
                  <a:schemeClr val="tx1"/>
                </a:solidFill>
              </a:rPr>
              <a:t>call</a:t>
            </a:r>
            <a:r>
              <a:rPr lang="fr-FR" dirty="0">
                <a:solidFill>
                  <a:schemeClr val="tx1"/>
                </a:solidFill>
              </a:rPr>
              <a:t> instruction</a:t>
            </a:r>
          </a:p>
        </p:txBody>
      </p:sp>
      <p:pic>
        <p:nvPicPr>
          <p:cNvPr id="3" name="Picture Placeholder 2"/>
          <p:cNvPicPr>
            <a:picLocks noGrp="1" noChangeAspect="1"/>
          </p:cNvPicPr>
          <p:nvPr>
            <p:ph type="pic" idx="4294967295"/>
          </p:nvPr>
        </p:nvPicPr>
        <p:blipFill>
          <a:blip r:embed="rId3">
            <a:lum/>
            <a:alphaModFix/>
          </a:blip>
          <a:srcRect/>
          <a:stretch>
            <a:fillRect/>
          </a:stretch>
        </p:blipFill>
        <p:spPr>
          <a:xfrm>
            <a:off x="2895600" y="1833562"/>
            <a:ext cx="3392487" cy="2433638"/>
          </a:xfrm>
        </p:spPr>
      </p:pic>
      <p:sp>
        <p:nvSpPr>
          <p:cNvPr id="4" name="TextBox 3"/>
          <p:cNvSpPr txBox="1"/>
          <p:nvPr/>
        </p:nvSpPr>
        <p:spPr>
          <a:xfrm>
            <a:off x="1080000" y="4320000"/>
            <a:ext cx="7911599" cy="2125731"/>
          </a:xfrm>
          <a:prstGeom prst="rect">
            <a:avLst/>
          </a:prstGeom>
          <a:noFill/>
          <a:ln>
            <a:noFill/>
          </a:ln>
        </p:spPr>
        <p:txBody>
          <a:bodyPr vert="horz" wrap="square" lIns="90000" tIns="45000" rIns="90000" bIns="45000" anchorCtr="0" compatLnSpc="0">
            <a:spAutoFit/>
          </a:bodyPr>
          <a:lstStyle/>
          <a:p>
            <a:pPr marL="342900" marR="0" lvl="0" indent="-342900" rtl="0" hangingPunct="0">
              <a:lnSpc>
                <a:spcPct val="100000"/>
              </a:lnSpc>
              <a:spcBef>
                <a:spcPts val="0"/>
              </a:spcBef>
              <a:spcAft>
                <a:spcPts val="0"/>
              </a:spcAft>
              <a:buSzPct val="100000"/>
              <a:buFont typeface="Symbol" panose="05050102010706020507" pitchFamily="18" charset="2"/>
              <a:buChar char="*"/>
              <a:tabLst/>
            </a:pPr>
            <a:r>
              <a:rPr lang="en-IN" sz="2200" b="0" i="0" u="none" strike="noStrike" kern="1200" dirty="0">
                <a:ln>
                  <a:noFill/>
                </a:ln>
                <a:latin typeface="Calibri" panose="020F0502020204030204" pitchFamily="34" charset="0"/>
                <a:ea typeface="Microsoft YaHei" pitchFamily="2"/>
                <a:cs typeface="Mangal" pitchFamily="2"/>
              </a:rPr>
              <a:t> </a:t>
            </a:r>
            <a:r>
              <a:rPr lang="en-IN" sz="2600" b="0" i="0" u="none" strike="noStrike" kern="1200" dirty="0">
                <a:ln>
                  <a:noFill/>
                </a:ln>
                <a:latin typeface="Calibri" panose="020F0502020204030204" pitchFamily="34" charset="0"/>
                <a:ea typeface="Microsoft YaHei" pitchFamily="2"/>
                <a:cs typeface="Mangal" pitchFamily="2"/>
              </a:rPr>
              <a:t>The </a:t>
            </a:r>
            <a:r>
              <a:rPr lang="en-IN" sz="2600" b="0" i="0" u="none" strike="noStrike" kern="1200" dirty="0">
                <a:ln>
                  <a:noFill/>
                </a:ln>
                <a:solidFill>
                  <a:srgbClr val="800000"/>
                </a:solidFill>
                <a:latin typeface="Calibri" panose="020F0502020204030204" pitchFamily="34" charset="0"/>
                <a:ea typeface="Microsoft YaHei" pitchFamily="2"/>
                <a:cs typeface="Mangal" pitchFamily="2"/>
              </a:rPr>
              <a:t>call</a:t>
            </a:r>
            <a:r>
              <a:rPr lang="en-IN" sz="2600" b="0" i="0" u="none" strike="noStrike" kern="1200" dirty="0">
                <a:ln>
                  <a:noFill/>
                </a:ln>
                <a:latin typeface="Calibri" panose="020F0502020204030204" pitchFamily="34" charset="0"/>
                <a:ea typeface="Microsoft YaHei" pitchFamily="2"/>
                <a:cs typeface="Mangal" pitchFamily="2"/>
              </a:rPr>
              <a:t> </a:t>
            </a:r>
            <a:r>
              <a:rPr lang="en-IN" sz="2600" b="0" i="0" u="none" strike="noStrike" kern="1200" dirty="0">
                <a:ln>
                  <a:noFill/>
                </a:ln>
                <a:solidFill>
                  <a:srgbClr val="0000FF"/>
                </a:solidFill>
                <a:latin typeface="Calibri" panose="020F0502020204030204" pitchFamily="34" charset="0"/>
                <a:ea typeface="Microsoft YaHei" pitchFamily="2"/>
                <a:cs typeface="Mangal" pitchFamily="2"/>
              </a:rPr>
              <a:t>instruction</a:t>
            </a:r>
            <a:r>
              <a:rPr lang="en-IN" sz="2600" b="0" i="0" u="none" strike="noStrike" kern="1200" dirty="0">
                <a:ln>
                  <a:noFill/>
                </a:ln>
                <a:latin typeface="Calibri" panose="020F0502020204030204" pitchFamily="34" charset="0"/>
                <a:ea typeface="Microsoft YaHei" pitchFamily="2"/>
                <a:cs typeface="Mangal" pitchFamily="2"/>
              </a:rPr>
              <a:t> generates the </a:t>
            </a:r>
            <a:r>
              <a:rPr lang="en-IN" sz="2600" b="0" i="0" u="none" strike="noStrike" kern="1200" dirty="0">
                <a:ln>
                  <a:noFill/>
                </a:ln>
                <a:solidFill>
                  <a:srgbClr val="0000FF"/>
                </a:solidFill>
                <a:latin typeface="Calibri" panose="020F0502020204030204" pitchFamily="34" charset="0"/>
                <a:ea typeface="Microsoft YaHei" pitchFamily="2"/>
                <a:cs typeface="Mangal" pitchFamily="2"/>
              </a:rPr>
              <a:t>value</a:t>
            </a:r>
            <a:r>
              <a:rPr lang="en-IN" sz="2600" b="0" i="0" u="none" strike="noStrike" kern="1200" dirty="0">
                <a:ln>
                  <a:noFill/>
                </a:ln>
                <a:latin typeface="Calibri" panose="020F0502020204030204" pitchFamily="34" charset="0"/>
                <a:ea typeface="Microsoft YaHei" pitchFamily="2"/>
                <a:cs typeface="Mangal" pitchFamily="2"/>
              </a:rPr>
              <a:t> of </a:t>
            </a:r>
            <a:r>
              <a:rPr lang="en-IN" sz="2600" b="0" i="0" u="none" strike="noStrike" kern="1200" dirty="0" err="1">
                <a:ln>
                  <a:noFill/>
                </a:ln>
                <a:solidFill>
                  <a:srgbClr val="FF0000"/>
                </a:solidFill>
                <a:latin typeface="Calibri" panose="020F0502020204030204" pitchFamily="34" charset="0"/>
                <a:ea typeface="Microsoft YaHei" pitchFamily="2"/>
                <a:cs typeface="Mangal" pitchFamily="2"/>
              </a:rPr>
              <a:t>ra</a:t>
            </a:r>
            <a:r>
              <a:rPr lang="en-IN" sz="2600" b="0" i="0" u="none" strike="noStrike" kern="1200" dirty="0">
                <a:ln>
                  <a:noFill/>
                </a:ln>
                <a:latin typeface="Calibri" panose="020F0502020204030204" pitchFamily="34" charset="0"/>
                <a:ea typeface="Microsoft YaHei" pitchFamily="2"/>
                <a:cs typeface="Mangal" pitchFamily="2"/>
              </a:rPr>
              <a:t> in </a:t>
            </a:r>
            <a:br>
              <a:rPr lang="en-IN" sz="2600" b="0" i="0" u="none" strike="noStrike" kern="1200" dirty="0">
                <a:ln>
                  <a:noFill/>
                </a:ln>
                <a:latin typeface="Calibri" panose="020F0502020204030204" pitchFamily="34" charset="0"/>
                <a:ea typeface="Microsoft YaHei" pitchFamily="2"/>
                <a:cs typeface="Mangal" pitchFamily="2"/>
              </a:rPr>
            </a:br>
            <a:r>
              <a:rPr lang="en-IN" sz="2600" b="0" i="0" u="none" strike="noStrike" kern="1200" dirty="0">
                <a:ln>
                  <a:noFill/>
                </a:ln>
                <a:latin typeface="Calibri" panose="020F0502020204030204" pitchFamily="34" charset="0"/>
                <a:ea typeface="Microsoft YaHei" pitchFamily="2"/>
                <a:cs typeface="Mangal" pitchFamily="2"/>
              </a:rPr>
              <a:t>   the RW stage</a:t>
            </a:r>
          </a:p>
          <a:p>
            <a:pPr marL="457200" marR="0" lvl="0" indent="-457200" rtl="0" hangingPunct="0">
              <a:lnSpc>
                <a:spcPct val="100000"/>
              </a:lnSpc>
              <a:spcBef>
                <a:spcPts val="0"/>
              </a:spcBef>
              <a:spcAft>
                <a:spcPts val="0"/>
              </a:spcAft>
              <a:buSzPct val="100000"/>
              <a:buFont typeface="Symbol" panose="05050102010706020507" pitchFamily="18" charset="2"/>
              <a:buChar char="*"/>
              <a:tabLst/>
            </a:pPr>
            <a:r>
              <a:rPr lang="en-IN" sz="2600" b="0" i="0" u="none" strike="noStrike" kern="1200" dirty="0">
                <a:ln>
                  <a:noFill/>
                </a:ln>
                <a:latin typeface="Calibri" panose="020F0502020204030204" pitchFamily="34" charset="0"/>
                <a:ea typeface="Microsoft YaHei" pitchFamily="2"/>
                <a:cs typeface="Mangal" pitchFamily="2"/>
              </a:rPr>
              <a:t> Any instruction that uses the value of </a:t>
            </a:r>
            <a:r>
              <a:rPr lang="en-IN" sz="2600" b="0" i="0" u="none" strike="noStrike" kern="1200" dirty="0" err="1">
                <a:ln>
                  <a:noFill/>
                </a:ln>
                <a:latin typeface="Calibri" panose="020F0502020204030204" pitchFamily="34" charset="0"/>
                <a:ea typeface="Microsoft YaHei" pitchFamily="2"/>
                <a:cs typeface="Mangal" pitchFamily="2"/>
              </a:rPr>
              <a:t>ra</a:t>
            </a:r>
            <a:r>
              <a:rPr lang="en-IN" sz="2600" b="0" i="0" u="none" strike="noStrike" kern="1200" dirty="0">
                <a:ln>
                  <a:noFill/>
                </a:ln>
                <a:latin typeface="Calibri" panose="020F0502020204030204" pitchFamily="34" charset="0"/>
                <a:ea typeface="Microsoft YaHei" pitchFamily="2"/>
                <a:cs typeface="Mangal" pitchFamily="2"/>
              </a:rPr>
              <a:t> (such as ret) </a:t>
            </a:r>
            <a:br>
              <a:rPr lang="en-IN" sz="2600" b="0" i="0" u="none" strike="noStrike" kern="1200" dirty="0">
                <a:ln>
                  <a:noFill/>
                </a:ln>
                <a:latin typeface="Calibri" panose="020F0502020204030204" pitchFamily="34" charset="0"/>
                <a:ea typeface="Microsoft YaHei" pitchFamily="2"/>
                <a:cs typeface="Mangal" pitchFamily="2"/>
              </a:rPr>
            </a:br>
            <a:r>
              <a:rPr lang="en-IN" sz="2600" b="0" i="0" u="none" strike="noStrike" kern="1200" dirty="0">
                <a:ln>
                  <a:noFill/>
                </a:ln>
                <a:latin typeface="Calibri" panose="020F0502020204030204" pitchFamily="34" charset="0"/>
                <a:ea typeface="Microsoft YaHei" pitchFamily="2"/>
                <a:cs typeface="Mangal" pitchFamily="2"/>
              </a:rPr>
              <a:t>  still works </a:t>
            </a:r>
            <a:r>
              <a:rPr lang="en-IN" sz="2600" b="1" i="0" u="none" strike="noStrike" kern="1200" dirty="0">
                <a:ln>
                  <a:noFill/>
                </a:ln>
                <a:solidFill>
                  <a:srgbClr val="FF0000"/>
                </a:solidFill>
                <a:latin typeface="Calibri" panose="020F0502020204030204" pitchFamily="34" charset="0"/>
                <a:ea typeface="Microsoft YaHei" pitchFamily="2"/>
                <a:cs typeface="Mangal" pitchFamily="2"/>
              </a:rPr>
              <a:t>correctly</a:t>
            </a:r>
            <a:r>
              <a:rPr lang="en-IN" sz="2600" b="0" i="0" u="none" strike="noStrike" kern="1200" dirty="0">
                <a:ln>
                  <a:noFill/>
                </a:ln>
                <a:latin typeface="Calibri" panose="020F0502020204030204" pitchFamily="34" charset="0"/>
                <a:ea typeface="Microsoft YaHei" pitchFamily="2"/>
                <a:cs typeface="Mangal" pitchFamily="2"/>
              </a:rPr>
              <a:t> !!!</a:t>
            </a:r>
          </a:p>
          <a:p>
            <a:pPr marL="457200" marR="0" lvl="0" indent="-457200" rtl="0" hangingPunct="0">
              <a:lnSpc>
                <a:spcPct val="100000"/>
              </a:lnSpc>
              <a:spcBef>
                <a:spcPts val="0"/>
              </a:spcBef>
              <a:spcAft>
                <a:spcPts val="0"/>
              </a:spcAft>
              <a:buSzPct val="100000"/>
              <a:buFont typeface="Symbol" panose="05050102010706020507" pitchFamily="18" charset="2"/>
              <a:buChar char="*"/>
              <a:tabLst/>
            </a:pPr>
            <a:r>
              <a:rPr lang="en-IN" sz="2600" b="0" i="0" u="none" strike="noStrike" kern="1200" dirty="0">
                <a:ln>
                  <a:noFill/>
                </a:ln>
                <a:latin typeface="Calibri" panose="020F0502020204030204" pitchFamily="34" charset="0"/>
                <a:ea typeface="Microsoft YaHei" pitchFamily="2"/>
                <a:cs typeface="Mangal" pitchFamily="2"/>
              </a:rPr>
              <a:t> Prove it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Advantages</a:t>
            </a:r>
            <a:r>
              <a:rPr lang="fr-FR" dirty="0">
                <a:solidFill>
                  <a:schemeClr val="tx1"/>
                </a:solidFill>
              </a:rPr>
              <a:t> of Pipelining</a:t>
            </a:r>
          </a:p>
        </p:txBody>
      </p:sp>
      <p:sp>
        <p:nvSpPr>
          <p:cNvPr id="3" name="Text Placeholder 2"/>
          <p:cNvSpPr txBox="1">
            <a:spLocks noGrp="1"/>
          </p:cNvSpPr>
          <p:nvPr>
            <p:ph type="body" idx="4294967295"/>
          </p:nvPr>
        </p:nvSpPr>
        <p:spPr>
          <a:xfrm>
            <a:off x="762000" y="1752600"/>
            <a:ext cx="7645400" cy="4648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We keep all parts of the data path, busy all the time</a:t>
            </a:r>
          </a:p>
          <a:p>
            <a:pPr lvl="0">
              <a:buSzPct val="100000"/>
              <a:buFont typeface="Symbol" panose="05050102010706020507" pitchFamily="18" charset="2"/>
              <a:buChar char="*"/>
            </a:pPr>
            <a:r>
              <a:rPr lang="en-US" dirty="0">
                <a:latin typeface="Calibri" panose="020F0502020204030204" pitchFamily="34" charset="0"/>
              </a:rPr>
              <a:t>Let us assume that all the 5 stages do the same amount of </a:t>
            </a:r>
            <a:r>
              <a:rPr lang="en-US" b="1" dirty="0">
                <a:solidFill>
                  <a:srgbClr val="004A4A"/>
                </a:solidFill>
                <a:latin typeface="Calibri" panose="020F0502020204030204" pitchFamily="34" charset="0"/>
              </a:rPr>
              <a:t>work</a:t>
            </a:r>
          </a:p>
          <a:p>
            <a:pPr lvl="1">
              <a:buSzPct val="100000"/>
              <a:buFont typeface="Symbol" panose="05050102010706020507" pitchFamily="18" charset="2"/>
              <a:buChar char="*"/>
            </a:pPr>
            <a:r>
              <a:rPr lang="en-US" sz="2800" dirty="0">
                <a:solidFill>
                  <a:srgbClr val="DC2300"/>
                </a:solidFill>
                <a:latin typeface="Calibri" panose="020F0502020204030204" pitchFamily="34" charset="0"/>
              </a:rPr>
              <a:t>Without</a:t>
            </a:r>
            <a:r>
              <a:rPr lang="en-US" sz="2800" dirty="0">
                <a:latin typeface="Calibri" panose="020F0502020204030204" pitchFamily="34" charset="0"/>
              </a:rPr>
              <a:t> pipelining, every </a:t>
            </a:r>
            <a:r>
              <a:rPr lang="en-US" sz="2800" dirty="0">
                <a:solidFill>
                  <a:srgbClr val="DC2300"/>
                </a:solidFill>
                <a:latin typeface="Calibri" panose="020F0502020204030204" pitchFamily="34" charset="0"/>
              </a:rPr>
              <a:t>T</a:t>
            </a:r>
            <a:r>
              <a:rPr lang="en-US" sz="2800" dirty="0">
                <a:latin typeface="Calibri" panose="020F0502020204030204" pitchFamily="34" charset="0"/>
              </a:rPr>
              <a:t> seconds, an instruction completes its </a:t>
            </a:r>
            <a:r>
              <a:rPr lang="en-US" sz="2800" dirty="0">
                <a:solidFill>
                  <a:srgbClr val="4700B8"/>
                </a:solidFill>
                <a:latin typeface="Calibri" panose="020F0502020204030204" pitchFamily="34" charset="0"/>
              </a:rPr>
              <a:t>execution</a:t>
            </a:r>
          </a:p>
          <a:p>
            <a:pPr lvl="1">
              <a:buSzPct val="100000"/>
              <a:buFont typeface="Symbol" panose="05050102010706020507" pitchFamily="18" charset="2"/>
              <a:buChar char="*"/>
            </a:pPr>
            <a:r>
              <a:rPr lang="en-US" sz="2800" dirty="0">
                <a:solidFill>
                  <a:srgbClr val="00AE00"/>
                </a:solidFill>
                <a:latin typeface="Calibri" panose="020F0502020204030204" pitchFamily="34" charset="0"/>
              </a:rPr>
              <a:t>With</a:t>
            </a:r>
            <a:r>
              <a:rPr lang="en-US" sz="2800" dirty="0">
                <a:latin typeface="Calibri" panose="020F0502020204030204" pitchFamily="34" charset="0"/>
              </a:rPr>
              <a:t> pipelining, every</a:t>
            </a:r>
            <a:r>
              <a:rPr lang="en-US" sz="2800" dirty="0">
                <a:solidFill>
                  <a:srgbClr val="DC2300"/>
                </a:solidFill>
                <a:latin typeface="Calibri" panose="020F0502020204030204" pitchFamily="34" charset="0"/>
              </a:rPr>
              <a:t> T/5</a:t>
            </a:r>
            <a:r>
              <a:rPr lang="en-US" sz="2800" dirty="0">
                <a:latin typeface="Calibri" panose="020F0502020204030204" pitchFamily="34" charset="0"/>
              </a:rPr>
              <a:t> seconds, a new instruction completes its </a:t>
            </a:r>
            <a:r>
              <a:rPr lang="en-US" sz="2800" dirty="0">
                <a:solidFill>
                  <a:srgbClr val="4700B8"/>
                </a:solidFill>
                <a:latin typeface="Calibri" panose="020F0502020204030204" pitchFamily="34" charset="0"/>
              </a:rPr>
              <a:t>execution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Complete Data Path</a:t>
            </a:r>
          </a:p>
        </p:txBody>
      </p:sp>
      <p:grpSp>
        <p:nvGrpSpPr>
          <p:cNvPr id="6" name="Group 5"/>
          <p:cNvGrpSpPr>
            <a:grpSpLocks noChangeAspect="1"/>
          </p:cNvGrpSpPr>
          <p:nvPr/>
        </p:nvGrpSpPr>
        <p:grpSpPr bwMode="auto">
          <a:xfrm>
            <a:off x="1371600" y="1487487"/>
            <a:ext cx="7053263" cy="4837113"/>
            <a:chOff x="1067" y="898"/>
            <a:chExt cx="4443" cy="3047"/>
          </a:xfrm>
        </p:grpSpPr>
        <p:grpSp>
          <p:nvGrpSpPr>
            <p:cNvPr id="8" name="Group 206"/>
            <p:cNvGrpSpPr>
              <a:grpSpLocks/>
            </p:cNvGrpSpPr>
            <p:nvPr/>
          </p:nvGrpSpPr>
          <p:grpSpPr bwMode="auto">
            <a:xfrm>
              <a:off x="1224" y="898"/>
              <a:ext cx="4286" cy="2474"/>
              <a:chOff x="1224" y="898"/>
              <a:chExt cx="4286" cy="2474"/>
            </a:xfrm>
          </p:grpSpPr>
          <p:sp>
            <p:nvSpPr>
              <p:cNvPr id="5206" name="Freeform 6"/>
              <p:cNvSpPr>
                <a:spLocks/>
              </p:cNvSpPr>
              <p:nvPr/>
            </p:nvSpPr>
            <p:spPr bwMode="auto">
              <a:xfrm>
                <a:off x="4932" y="2374"/>
                <a:ext cx="137" cy="100"/>
              </a:xfrm>
              <a:custGeom>
                <a:avLst/>
                <a:gdLst>
                  <a:gd name="T0" fmla="*/ 17 w 26"/>
                  <a:gd name="T1" fmla="*/ 0 h 19"/>
                  <a:gd name="T2" fmla="*/ 17 w 26"/>
                  <a:gd name="T3" fmla="*/ 0 h 19"/>
                  <a:gd name="T4" fmla="*/ 18 w 26"/>
                  <a:gd name="T5" fmla="*/ 5 h 19"/>
                  <a:gd name="T6" fmla="*/ 1 w 26"/>
                  <a:gd name="T7" fmla="*/ 5 h 19"/>
                  <a:gd name="T8" fmla="*/ 1 w 26"/>
                  <a:gd name="T9" fmla="*/ 14 h 19"/>
                  <a:gd name="T10" fmla="*/ 18 w 26"/>
                  <a:gd name="T11" fmla="*/ 14 h 19"/>
                  <a:gd name="T12" fmla="*/ 17 w 26"/>
                  <a:gd name="T13" fmla="*/ 19 h 19"/>
                  <a:gd name="T14" fmla="*/ 26 w 26"/>
                  <a:gd name="T15" fmla="*/ 9 h 19"/>
                  <a:gd name="T16" fmla="*/ 26 w 26"/>
                  <a:gd name="T17" fmla="*/ 9 h 19"/>
                  <a:gd name="T18" fmla="*/ 26 w 26"/>
                  <a:gd name="T19" fmla="*/ 9 h 19"/>
                  <a:gd name="T20" fmla="*/ 17 w 26"/>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9">
                    <a:moveTo>
                      <a:pt x="17" y="0"/>
                    </a:moveTo>
                    <a:cubicBezTo>
                      <a:pt x="17" y="0"/>
                      <a:pt x="17" y="0"/>
                      <a:pt x="17" y="0"/>
                    </a:cubicBezTo>
                    <a:cubicBezTo>
                      <a:pt x="16" y="0"/>
                      <a:pt x="18" y="5"/>
                      <a:pt x="18" y="5"/>
                    </a:cubicBezTo>
                    <a:cubicBezTo>
                      <a:pt x="18" y="5"/>
                      <a:pt x="2" y="5"/>
                      <a:pt x="1" y="5"/>
                    </a:cubicBezTo>
                    <a:cubicBezTo>
                      <a:pt x="0" y="5"/>
                      <a:pt x="0" y="13"/>
                      <a:pt x="1" y="14"/>
                    </a:cubicBezTo>
                    <a:cubicBezTo>
                      <a:pt x="2" y="14"/>
                      <a:pt x="18" y="14"/>
                      <a:pt x="18" y="14"/>
                    </a:cubicBezTo>
                    <a:cubicBezTo>
                      <a:pt x="18" y="14"/>
                      <a:pt x="16" y="18"/>
                      <a:pt x="17" y="19"/>
                    </a:cubicBezTo>
                    <a:cubicBezTo>
                      <a:pt x="18" y="19"/>
                      <a:pt x="26" y="14"/>
                      <a:pt x="26" y="9"/>
                    </a:cubicBezTo>
                    <a:lnTo>
                      <a:pt x="26" y="9"/>
                    </a:lnTo>
                    <a:cubicBezTo>
                      <a:pt x="26" y="9"/>
                      <a:pt x="26" y="9"/>
                      <a:pt x="26" y="9"/>
                    </a:cubicBezTo>
                    <a:cubicBezTo>
                      <a:pt x="26" y="5"/>
                      <a:pt x="19" y="0"/>
                      <a:pt x="17"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7" name="Freeform 7"/>
              <p:cNvSpPr>
                <a:spLocks/>
              </p:cNvSpPr>
              <p:nvPr/>
            </p:nvSpPr>
            <p:spPr bwMode="auto">
              <a:xfrm>
                <a:off x="4932" y="2374"/>
                <a:ext cx="137" cy="100"/>
              </a:xfrm>
              <a:custGeom>
                <a:avLst/>
                <a:gdLst>
                  <a:gd name="T0" fmla="*/ 17 w 26"/>
                  <a:gd name="T1" fmla="*/ 0 h 19"/>
                  <a:gd name="T2" fmla="*/ 17 w 26"/>
                  <a:gd name="T3" fmla="*/ 0 h 19"/>
                  <a:gd name="T4" fmla="*/ 18 w 26"/>
                  <a:gd name="T5" fmla="*/ 5 h 19"/>
                  <a:gd name="T6" fmla="*/ 1 w 26"/>
                  <a:gd name="T7" fmla="*/ 5 h 19"/>
                  <a:gd name="T8" fmla="*/ 1 w 26"/>
                  <a:gd name="T9" fmla="*/ 14 h 19"/>
                  <a:gd name="T10" fmla="*/ 18 w 26"/>
                  <a:gd name="T11" fmla="*/ 14 h 19"/>
                  <a:gd name="T12" fmla="*/ 17 w 26"/>
                  <a:gd name="T13" fmla="*/ 19 h 19"/>
                  <a:gd name="T14" fmla="*/ 26 w 26"/>
                  <a:gd name="T15" fmla="*/ 9 h 19"/>
                  <a:gd name="T16" fmla="*/ 26 w 26"/>
                  <a:gd name="T17" fmla="*/ 9 h 19"/>
                  <a:gd name="T18" fmla="*/ 26 w 26"/>
                  <a:gd name="T19" fmla="*/ 9 h 19"/>
                  <a:gd name="T20" fmla="*/ 17 w 26"/>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9">
                    <a:moveTo>
                      <a:pt x="17" y="0"/>
                    </a:moveTo>
                    <a:cubicBezTo>
                      <a:pt x="17" y="0"/>
                      <a:pt x="17" y="0"/>
                      <a:pt x="17" y="0"/>
                    </a:cubicBezTo>
                    <a:cubicBezTo>
                      <a:pt x="16" y="0"/>
                      <a:pt x="18" y="5"/>
                      <a:pt x="18" y="5"/>
                    </a:cubicBezTo>
                    <a:cubicBezTo>
                      <a:pt x="18" y="5"/>
                      <a:pt x="2" y="5"/>
                      <a:pt x="1" y="5"/>
                    </a:cubicBezTo>
                    <a:cubicBezTo>
                      <a:pt x="0" y="5"/>
                      <a:pt x="0" y="13"/>
                      <a:pt x="1" y="14"/>
                    </a:cubicBezTo>
                    <a:cubicBezTo>
                      <a:pt x="2" y="14"/>
                      <a:pt x="18" y="14"/>
                      <a:pt x="18" y="14"/>
                    </a:cubicBezTo>
                    <a:cubicBezTo>
                      <a:pt x="18" y="14"/>
                      <a:pt x="16" y="18"/>
                      <a:pt x="17" y="19"/>
                    </a:cubicBezTo>
                    <a:cubicBezTo>
                      <a:pt x="18" y="19"/>
                      <a:pt x="26" y="14"/>
                      <a:pt x="26" y="9"/>
                    </a:cubicBezTo>
                    <a:lnTo>
                      <a:pt x="26" y="9"/>
                    </a:lnTo>
                    <a:cubicBezTo>
                      <a:pt x="26" y="9"/>
                      <a:pt x="26" y="9"/>
                      <a:pt x="26" y="9"/>
                    </a:cubicBezTo>
                    <a:cubicBezTo>
                      <a:pt x="26" y="5"/>
                      <a:pt x="19" y="0"/>
                      <a:pt x="17" y="0"/>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8" name="Freeform 8"/>
              <p:cNvSpPr>
                <a:spLocks/>
              </p:cNvSpPr>
              <p:nvPr/>
            </p:nvSpPr>
            <p:spPr bwMode="auto">
              <a:xfrm>
                <a:off x="4701" y="2201"/>
                <a:ext cx="137" cy="100"/>
              </a:xfrm>
              <a:custGeom>
                <a:avLst/>
                <a:gdLst>
                  <a:gd name="T0" fmla="*/ 17 w 26"/>
                  <a:gd name="T1" fmla="*/ 0 h 19"/>
                  <a:gd name="T2" fmla="*/ 17 w 26"/>
                  <a:gd name="T3" fmla="*/ 0 h 19"/>
                  <a:gd name="T4" fmla="*/ 18 w 26"/>
                  <a:gd name="T5" fmla="*/ 5 h 19"/>
                  <a:gd name="T6" fmla="*/ 1 w 26"/>
                  <a:gd name="T7" fmla="*/ 5 h 19"/>
                  <a:gd name="T8" fmla="*/ 1 w 26"/>
                  <a:gd name="T9" fmla="*/ 14 h 19"/>
                  <a:gd name="T10" fmla="*/ 18 w 26"/>
                  <a:gd name="T11" fmla="*/ 14 h 19"/>
                  <a:gd name="T12" fmla="*/ 17 w 26"/>
                  <a:gd name="T13" fmla="*/ 19 h 19"/>
                  <a:gd name="T14" fmla="*/ 26 w 26"/>
                  <a:gd name="T15" fmla="*/ 9 h 19"/>
                  <a:gd name="T16" fmla="*/ 26 w 26"/>
                  <a:gd name="T17" fmla="*/ 9 h 19"/>
                  <a:gd name="T18" fmla="*/ 26 w 26"/>
                  <a:gd name="T19" fmla="*/ 9 h 19"/>
                  <a:gd name="T20" fmla="*/ 17 w 26"/>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9">
                    <a:moveTo>
                      <a:pt x="17" y="0"/>
                    </a:moveTo>
                    <a:cubicBezTo>
                      <a:pt x="17" y="0"/>
                      <a:pt x="17" y="0"/>
                      <a:pt x="17" y="0"/>
                    </a:cubicBezTo>
                    <a:cubicBezTo>
                      <a:pt x="16" y="0"/>
                      <a:pt x="18" y="5"/>
                      <a:pt x="18" y="5"/>
                    </a:cubicBezTo>
                    <a:cubicBezTo>
                      <a:pt x="18" y="5"/>
                      <a:pt x="2" y="5"/>
                      <a:pt x="1" y="5"/>
                    </a:cubicBezTo>
                    <a:cubicBezTo>
                      <a:pt x="0" y="5"/>
                      <a:pt x="0" y="13"/>
                      <a:pt x="1" y="14"/>
                    </a:cubicBezTo>
                    <a:cubicBezTo>
                      <a:pt x="2" y="14"/>
                      <a:pt x="18" y="14"/>
                      <a:pt x="18" y="14"/>
                    </a:cubicBezTo>
                    <a:cubicBezTo>
                      <a:pt x="18" y="14"/>
                      <a:pt x="16" y="18"/>
                      <a:pt x="17" y="19"/>
                    </a:cubicBezTo>
                    <a:cubicBezTo>
                      <a:pt x="18" y="19"/>
                      <a:pt x="26" y="14"/>
                      <a:pt x="26" y="9"/>
                    </a:cubicBezTo>
                    <a:lnTo>
                      <a:pt x="26" y="9"/>
                    </a:lnTo>
                    <a:cubicBezTo>
                      <a:pt x="26" y="9"/>
                      <a:pt x="26" y="9"/>
                      <a:pt x="26" y="9"/>
                    </a:cubicBezTo>
                    <a:cubicBezTo>
                      <a:pt x="26" y="5"/>
                      <a:pt x="19" y="0"/>
                      <a:pt x="17"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9" name="Freeform 9"/>
              <p:cNvSpPr>
                <a:spLocks/>
              </p:cNvSpPr>
              <p:nvPr/>
            </p:nvSpPr>
            <p:spPr bwMode="auto">
              <a:xfrm>
                <a:off x="4701" y="2201"/>
                <a:ext cx="137" cy="100"/>
              </a:xfrm>
              <a:custGeom>
                <a:avLst/>
                <a:gdLst>
                  <a:gd name="T0" fmla="*/ 17 w 26"/>
                  <a:gd name="T1" fmla="*/ 0 h 19"/>
                  <a:gd name="T2" fmla="*/ 17 w 26"/>
                  <a:gd name="T3" fmla="*/ 0 h 19"/>
                  <a:gd name="T4" fmla="*/ 18 w 26"/>
                  <a:gd name="T5" fmla="*/ 5 h 19"/>
                  <a:gd name="T6" fmla="*/ 1 w 26"/>
                  <a:gd name="T7" fmla="*/ 5 h 19"/>
                  <a:gd name="T8" fmla="*/ 1 w 26"/>
                  <a:gd name="T9" fmla="*/ 14 h 19"/>
                  <a:gd name="T10" fmla="*/ 18 w 26"/>
                  <a:gd name="T11" fmla="*/ 14 h 19"/>
                  <a:gd name="T12" fmla="*/ 17 w 26"/>
                  <a:gd name="T13" fmla="*/ 19 h 19"/>
                  <a:gd name="T14" fmla="*/ 26 w 26"/>
                  <a:gd name="T15" fmla="*/ 9 h 19"/>
                  <a:gd name="T16" fmla="*/ 26 w 26"/>
                  <a:gd name="T17" fmla="*/ 9 h 19"/>
                  <a:gd name="T18" fmla="*/ 26 w 26"/>
                  <a:gd name="T19" fmla="*/ 9 h 19"/>
                  <a:gd name="T20" fmla="*/ 17 w 26"/>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9">
                    <a:moveTo>
                      <a:pt x="17" y="0"/>
                    </a:moveTo>
                    <a:cubicBezTo>
                      <a:pt x="17" y="0"/>
                      <a:pt x="17" y="0"/>
                      <a:pt x="17" y="0"/>
                    </a:cubicBezTo>
                    <a:cubicBezTo>
                      <a:pt x="16" y="0"/>
                      <a:pt x="18" y="5"/>
                      <a:pt x="18" y="5"/>
                    </a:cubicBezTo>
                    <a:cubicBezTo>
                      <a:pt x="18" y="5"/>
                      <a:pt x="2" y="5"/>
                      <a:pt x="1" y="5"/>
                    </a:cubicBezTo>
                    <a:cubicBezTo>
                      <a:pt x="0" y="5"/>
                      <a:pt x="0" y="13"/>
                      <a:pt x="1" y="14"/>
                    </a:cubicBezTo>
                    <a:cubicBezTo>
                      <a:pt x="2" y="14"/>
                      <a:pt x="18" y="14"/>
                      <a:pt x="18" y="14"/>
                    </a:cubicBezTo>
                    <a:cubicBezTo>
                      <a:pt x="18" y="14"/>
                      <a:pt x="16" y="18"/>
                      <a:pt x="17" y="19"/>
                    </a:cubicBezTo>
                    <a:cubicBezTo>
                      <a:pt x="18" y="19"/>
                      <a:pt x="26" y="14"/>
                      <a:pt x="26" y="9"/>
                    </a:cubicBezTo>
                    <a:lnTo>
                      <a:pt x="26" y="9"/>
                    </a:lnTo>
                    <a:cubicBezTo>
                      <a:pt x="26" y="9"/>
                      <a:pt x="26" y="9"/>
                      <a:pt x="26" y="9"/>
                    </a:cubicBezTo>
                    <a:cubicBezTo>
                      <a:pt x="26" y="5"/>
                      <a:pt x="19" y="0"/>
                      <a:pt x="17" y="0"/>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0" name="Freeform 10"/>
              <p:cNvSpPr>
                <a:spLocks/>
              </p:cNvSpPr>
              <p:nvPr/>
            </p:nvSpPr>
            <p:spPr bwMode="auto">
              <a:xfrm>
                <a:off x="3661" y="2674"/>
                <a:ext cx="258" cy="99"/>
              </a:xfrm>
              <a:custGeom>
                <a:avLst/>
                <a:gdLst>
                  <a:gd name="T0" fmla="*/ 32 w 49"/>
                  <a:gd name="T1" fmla="*/ 0 h 19"/>
                  <a:gd name="T2" fmla="*/ 32 w 49"/>
                  <a:gd name="T3" fmla="*/ 0 h 19"/>
                  <a:gd name="T4" fmla="*/ 33 w 49"/>
                  <a:gd name="T5" fmla="*/ 5 h 19"/>
                  <a:gd name="T6" fmla="*/ 2 w 49"/>
                  <a:gd name="T7" fmla="*/ 5 h 19"/>
                  <a:gd name="T8" fmla="*/ 2 w 49"/>
                  <a:gd name="T9" fmla="*/ 14 h 19"/>
                  <a:gd name="T10" fmla="*/ 33 w 49"/>
                  <a:gd name="T11" fmla="*/ 14 h 19"/>
                  <a:gd name="T12" fmla="*/ 32 w 49"/>
                  <a:gd name="T13" fmla="*/ 19 h 19"/>
                  <a:gd name="T14" fmla="*/ 49 w 49"/>
                  <a:gd name="T15" fmla="*/ 10 h 19"/>
                  <a:gd name="T16" fmla="*/ 49 w 49"/>
                  <a:gd name="T17" fmla="*/ 10 h 19"/>
                  <a:gd name="T18" fmla="*/ 49 w 49"/>
                  <a:gd name="T19" fmla="*/ 9 h 19"/>
                  <a:gd name="T20" fmla="*/ 32 w 4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9">
                    <a:moveTo>
                      <a:pt x="32" y="0"/>
                    </a:moveTo>
                    <a:cubicBezTo>
                      <a:pt x="32" y="0"/>
                      <a:pt x="32" y="0"/>
                      <a:pt x="32" y="0"/>
                    </a:cubicBezTo>
                    <a:cubicBezTo>
                      <a:pt x="30" y="1"/>
                      <a:pt x="33" y="5"/>
                      <a:pt x="33" y="5"/>
                    </a:cubicBezTo>
                    <a:cubicBezTo>
                      <a:pt x="33" y="5"/>
                      <a:pt x="3" y="5"/>
                      <a:pt x="2" y="5"/>
                    </a:cubicBezTo>
                    <a:cubicBezTo>
                      <a:pt x="0" y="6"/>
                      <a:pt x="0" y="14"/>
                      <a:pt x="2" y="14"/>
                    </a:cubicBezTo>
                    <a:cubicBezTo>
                      <a:pt x="3" y="14"/>
                      <a:pt x="33" y="14"/>
                      <a:pt x="33" y="14"/>
                    </a:cubicBezTo>
                    <a:cubicBezTo>
                      <a:pt x="33" y="14"/>
                      <a:pt x="30" y="18"/>
                      <a:pt x="32" y="19"/>
                    </a:cubicBezTo>
                    <a:cubicBezTo>
                      <a:pt x="34" y="19"/>
                      <a:pt x="48" y="14"/>
                      <a:pt x="49" y="10"/>
                    </a:cubicBezTo>
                    <a:lnTo>
                      <a:pt x="49" y="10"/>
                    </a:lnTo>
                    <a:cubicBezTo>
                      <a:pt x="49" y="10"/>
                      <a:pt x="49" y="9"/>
                      <a:pt x="49" y="9"/>
                    </a:cubicBezTo>
                    <a:cubicBezTo>
                      <a:pt x="48" y="5"/>
                      <a:pt x="35" y="0"/>
                      <a:pt x="32"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1" name="Freeform 11"/>
              <p:cNvSpPr>
                <a:spLocks/>
              </p:cNvSpPr>
              <p:nvPr/>
            </p:nvSpPr>
            <p:spPr bwMode="auto">
              <a:xfrm>
                <a:off x="3661" y="2674"/>
                <a:ext cx="258" cy="99"/>
              </a:xfrm>
              <a:custGeom>
                <a:avLst/>
                <a:gdLst>
                  <a:gd name="T0" fmla="*/ 32 w 49"/>
                  <a:gd name="T1" fmla="*/ 0 h 19"/>
                  <a:gd name="T2" fmla="*/ 32 w 49"/>
                  <a:gd name="T3" fmla="*/ 0 h 19"/>
                  <a:gd name="T4" fmla="*/ 33 w 49"/>
                  <a:gd name="T5" fmla="*/ 5 h 19"/>
                  <a:gd name="T6" fmla="*/ 2 w 49"/>
                  <a:gd name="T7" fmla="*/ 5 h 19"/>
                  <a:gd name="T8" fmla="*/ 2 w 49"/>
                  <a:gd name="T9" fmla="*/ 14 h 19"/>
                  <a:gd name="T10" fmla="*/ 33 w 49"/>
                  <a:gd name="T11" fmla="*/ 14 h 19"/>
                  <a:gd name="T12" fmla="*/ 32 w 49"/>
                  <a:gd name="T13" fmla="*/ 19 h 19"/>
                  <a:gd name="T14" fmla="*/ 49 w 49"/>
                  <a:gd name="T15" fmla="*/ 10 h 19"/>
                  <a:gd name="T16" fmla="*/ 49 w 49"/>
                  <a:gd name="T17" fmla="*/ 10 h 19"/>
                  <a:gd name="T18" fmla="*/ 49 w 49"/>
                  <a:gd name="T19" fmla="*/ 9 h 19"/>
                  <a:gd name="T20" fmla="*/ 32 w 4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9">
                    <a:moveTo>
                      <a:pt x="32" y="0"/>
                    </a:moveTo>
                    <a:cubicBezTo>
                      <a:pt x="32" y="0"/>
                      <a:pt x="32" y="0"/>
                      <a:pt x="32" y="0"/>
                    </a:cubicBezTo>
                    <a:cubicBezTo>
                      <a:pt x="30" y="1"/>
                      <a:pt x="33" y="5"/>
                      <a:pt x="33" y="5"/>
                    </a:cubicBezTo>
                    <a:cubicBezTo>
                      <a:pt x="33" y="5"/>
                      <a:pt x="3" y="5"/>
                      <a:pt x="2" y="5"/>
                    </a:cubicBezTo>
                    <a:cubicBezTo>
                      <a:pt x="0" y="6"/>
                      <a:pt x="0" y="14"/>
                      <a:pt x="2" y="14"/>
                    </a:cubicBezTo>
                    <a:cubicBezTo>
                      <a:pt x="3" y="14"/>
                      <a:pt x="33" y="14"/>
                      <a:pt x="33" y="14"/>
                    </a:cubicBezTo>
                    <a:cubicBezTo>
                      <a:pt x="33" y="14"/>
                      <a:pt x="30" y="18"/>
                      <a:pt x="32" y="19"/>
                    </a:cubicBezTo>
                    <a:cubicBezTo>
                      <a:pt x="34" y="19"/>
                      <a:pt x="48" y="14"/>
                      <a:pt x="49" y="10"/>
                    </a:cubicBezTo>
                    <a:lnTo>
                      <a:pt x="49" y="10"/>
                    </a:lnTo>
                    <a:cubicBezTo>
                      <a:pt x="49" y="10"/>
                      <a:pt x="49" y="9"/>
                      <a:pt x="49" y="9"/>
                    </a:cubicBezTo>
                    <a:cubicBezTo>
                      <a:pt x="48" y="5"/>
                      <a:pt x="35" y="0"/>
                      <a:pt x="32" y="0"/>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2" name="Freeform 12"/>
              <p:cNvSpPr>
                <a:spLocks/>
              </p:cNvSpPr>
              <p:nvPr/>
            </p:nvSpPr>
            <p:spPr bwMode="auto">
              <a:xfrm>
                <a:off x="3462" y="2379"/>
                <a:ext cx="84" cy="58"/>
              </a:xfrm>
              <a:custGeom>
                <a:avLst/>
                <a:gdLst>
                  <a:gd name="T0" fmla="*/ 0 w 16"/>
                  <a:gd name="T1" fmla="*/ 3 h 11"/>
                  <a:gd name="T2" fmla="*/ 0 w 16"/>
                  <a:gd name="T3" fmla="*/ 3 h 11"/>
                  <a:gd name="T4" fmla="*/ 4 w 16"/>
                  <a:gd name="T5" fmla="*/ 3 h 11"/>
                  <a:gd name="T6" fmla="*/ 4 w 16"/>
                  <a:gd name="T7" fmla="*/ 11 h 11"/>
                  <a:gd name="T8" fmla="*/ 11 w 16"/>
                  <a:gd name="T9" fmla="*/ 11 h 11"/>
                  <a:gd name="T10" fmla="*/ 11 w 16"/>
                  <a:gd name="T11" fmla="*/ 3 h 11"/>
                  <a:gd name="T12" fmla="*/ 15 w 16"/>
                  <a:gd name="T13" fmla="*/ 3 h 11"/>
                  <a:gd name="T14" fmla="*/ 8 w 16"/>
                  <a:gd name="T15" fmla="*/ 0 h 11"/>
                  <a:gd name="T16" fmla="*/ 8 w 16"/>
                  <a:gd name="T17" fmla="*/ 0 h 11"/>
                  <a:gd name="T18" fmla="*/ 8 w 16"/>
                  <a:gd name="T19" fmla="*/ 0 h 11"/>
                  <a:gd name="T20" fmla="*/ 0 w 16"/>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1">
                    <a:moveTo>
                      <a:pt x="0" y="3"/>
                    </a:moveTo>
                    <a:cubicBezTo>
                      <a:pt x="0" y="3"/>
                      <a:pt x="0" y="3"/>
                      <a:pt x="0" y="3"/>
                    </a:cubicBezTo>
                    <a:cubicBezTo>
                      <a:pt x="0" y="4"/>
                      <a:pt x="4" y="3"/>
                      <a:pt x="4" y="3"/>
                    </a:cubicBezTo>
                    <a:cubicBezTo>
                      <a:pt x="4" y="3"/>
                      <a:pt x="4" y="10"/>
                      <a:pt x="4" y="11"/>
                    </a:cubicBezTo>
                    <a:cubicBezTo>
                      <a:pt x="4" y="11"/>
                      <a:pt x="11" y="11"/>
                      <a:pt x="11" y="11"/>
                    </a:cubicBezTo>
                    <a:cubicBezTo>
                      <a:pt x="12" y="10"/>
                      <a:pt x="11" y="3"/>
                      <a:pt x="11" y="3"/>
                    </a:cubicBezTo>
                    <a:cubicBezTo>
                      <a:pt x="11" y="3"/>
                      <a:pt x="15" y="4"/>
                      <a:pt x="15" y="3"/>
                    </a:cubicBezTo>
                    <a:cubicBezTo>
                      <a:pt x="16" y="3"/>
                      <a:pt x="11" y="0"/>
                      <a:pt x="8" y="0"/>
                    </a:cubicBezTo>
                    <a:lnTo>
                      <a:pt x="8" y="0"/>
                    </a:lnTo>
                    <a:cubicBezTo>
                      <a:pt x="8" y="0"/>
                      <a:pt x="8" y="0"/>
                      <a:pt x="8" y="0"/>
                    </a:cubicBezTo>
                    <a:cubicBezTo>
                      <a:pt x="4" y="0"/>
                      <a:pt x="0" y="3"/>
                      <a:pt x="0" y="3"/>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3" name="Freeform 13"/>
              <p:cNvSpPr>
                <a:spLocks/>
              </p:cNvSpPr>
              <p:nvPr/>
            </p:nvSpPr>
            <p:spPr bwMode="auto">
              <a:xfrm>
                <a:off x="3462" y="2379"/>
                <a:ext cx="84" cy="58"/>
              </a:xfrm>
              <a:custGeom>
                <a:avLst/>
                <a:gdLst>
                  <a:gd name="T0" fmla="*/ 0 w 16"/>
                  <a:gd name="T1" fmla="*/ 3 h 11"/>
                  <a:gd name="T2" fmla="*/ 0 w 16"/>
                  <a:gd name="T3" fmla="*/ 3 h 11"/>
                  <a:gd name="T4" fmla="*/ 4 w 16"/>
                  <a:gd name="T5" fmla="*/ 3 h 11"/>
                  <a:gd name="T6" fmla="*/ 4 w 16"/>
                  <a:gd name="T7" fmla="*/ 11 h 11"/>
                  <a:gd name="T8" fmla="*/ 11 w 16"/>
                  <a:gd name="T9" fmla="*/ 11 h 11"/>
                  <a:gd name="T10" fmla="*/ 11 w 16"/>
                  <a:gd name="T11" fmla="*/ 3 h 11"/>
                  <a:gd name="T12" fmla="*/ 15 w 16"/>
                  <a:gd name="T13" fmla="*/ 3 h 11"/>
                  <a:gd name="T14" fmla="*/ 8 w 16"/>
                  <a:gd name="T15" fmla="*/ 0 h 11"/>
                  <a:gd name="T16" fmla="*/ 8 w 16"/>
                  <a:gd name="T17" fmla="*/ 0 h 11"/>
                  <a:gd name="T18" fmla="*/ 8 w 16"/>
                  <a:gd name="T19" fmla="*/ 0 h 11"/>
                  <a:gd name="T20" fmla="*/ 0 w 16"/>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1">
                    <a:moveTo>
                      <a:pt x="0" y="3"/>
                    </a:moveTo>
                    <a:cubicBezTo>
                      <a:pt x="0" y="3"/>
                      <a:pt x="0" y="3"/>
                      <a:pt x="0" y="3"/>
                    </a:cubicBezTo>
                    <a:cubicBezTo>
                      <a:pt x="0" y="4"/>
                      <a:pt x="4" y="3"/>
                      <a:pt x="4" y="3"/>
                    </a:cubicBezTo>
                    <a:cubicBezTo>
                      <a:pt x="4" y="3"/>
                      <a:pt x="4" y="10"/>
                      <a:pt x="4" y="11"/>
                    </a:cubicBezTo>
                    <a:cubicBezTo>
                      <a:pt x="4" y="11"/>
                      <a:pt x="11" y="11"/>
                      <a:pt x="11" y="11"/>
                    </a:cubicBezTo>
                    <a:cubicBezTo>
                      <a:pt x="12" y="10"/>
                      <a:pt x="11" y="3"/>
                      <a:pt x="11" y="3"/>
                    </a:cubicBezTo>
                    <a:cubicBezTo>
                      <a:pt x="11" y="3"/>
                      <a:pt x="15" y="4"/>
                      <a:pt x="15" y="3"/>
                    </a:cubicBezTo>
                    <a:cubicBezTo>
                      <a:pt x="16" y="3"/>
                      <a:pt x="11" y="0"/>
                      <a:pt x="8" y="0"/>
                    </a:cubicBezTo>
                    <a:lnTo>
                      <a:pt x="8" y="0"/>
                    </a:lnTo>
                    <a:cubicBezTo>
                      <a:pt x="8" y="0"/>
                      <a:pt x="8" y="0"/>
                      <a:pt x="8" y="0"/>
                    </a:cubicBezTo>
                    <a:cubicBezTo>
                      <a:pt x="4" y="0"/>
                      <a:pt x="0" y="3"/>
                      <a:pt x="0" y="3"/>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4" name="Freeform 14"/>
              <p:cNvSpPr>
                <a:spLocks/>
              </p:cNvSpPr>
              <p:nvPr/>
            </p:nvSpPr>
            <p:spPr bwMode="auto">
              <a:xfrm>
                <a:off x="3462" y="2537"/>
                <a:ext cx="78" cy="63"/>
              </a:xfrm>
              <a:custGeom>
                <a:avLst/>
                <a:gdLst>
                  <a:gd name="T0" fmla="*/ 0 w 15"/>
                  <a:gd name="T1" fmla="*/ 4 h 12"/>
                  <a:gd name="T2" fmla="*/ 0 w 15"/>
                  <a:gd name="T3" fmla="*/ 4 h 12"/>
                  <a:gd name="T4" fmla="*/ 4 w 15"/>
                  <a:gd name="T5" fmla="*/ 4 h 12"/>
                  <a:gd name="T6" fmla="*/ 4 w 15"/>
                  <a:gd name="T7" fmla="*/ 12 h 12"/>
                  <a:gd name="T8" fmla="*/ 11 w 15"/>
                  <a:gd name="T9" fmla="*/ 12 h 12"/>
                  <a:gd name="T10" fmla="*/ 11 w 15"/>
                  <a:gd name="T11" fmla="*/ 4 h 12"/>
                  <a:gd name="T12" fmla="*/ 15 w 15"/>
                  <a:gd name="T13" fmla="*/ 4 h 12"/>
                  <a:gd name="T14" fmla="*/ 7 w 15"/>
                  <a:gd name="T15" fmla="*/ 0 h 12"/>
                  <a:gd name="T16" fmla="*/ 7 w 15"/>
                  <a:gd name="T17" fmla="*/ 0 h 12"/>
                  <a:gd name="T18" fmla="*/ 0 w 15"/>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2">
                    <a:moveTo>
                      <a:pt x="0" y="4"/>
                    </a:moveTo>
                    <a:cubicBezTo>
                      <a:pt x="0" y="4"/>
                      <a:pt x="0" y="4"/>
                      <a:pt x="0" y="4"/>
                    </a:cubicBezTo>
                    <a:cubicBezTo>
                      <a:pt x="0" y="4"/>
                      <a:pt x="4" y="4"/>
                      <a:pt x="4" y="4"/>
                    </a:cubicBezTo>
                    <a:cubicBezTo>
                      <a:pt x="4" y="4"/>
                      <a:pt x="3" y="11"/>
                      <a:pt x="4" y="12"/>
                    </a:cubicBezTo>
                    <a:cubicBezTo>
                      <a:pt x="4" y="12"/>
                      <a:pt x="10" y="12"/>
                      <a:pt x="11" y="12"/>
                    </a:cubicBezTo>
                    <a:cubicBezTo>
                      <a:pt x="11" y="11"/>
                      <a:pt x="11" y="4"/>
                      <a:pt x="11" y="4"/>
                    </a:cubicBezTo>
                    <a:cubicBezTo>
                      <a:pt x="11" y="4"/>
                      <a:pt x="15" y="4"/>
                      <a:pt x="15" y="4"/>
                    </a:cubicBezTo>
                    <a:cubicBezTo>
                      <a:pt x="15" y="3"/>
                      <a:pt x="11" y="0"/>
                      <a:pt x="7" y="0"/>
                    </a:cubicBezTo>
                    <a:cubicBezTo>
                      <a:pt x="7" y="0"/>
                      <a:pt x="7" y="0"/>
                      <a:pt x="7" y="0"/>
                    </a:cubicBezTo>
                    <a:cubicBezTo>
                      <a:pt x="4" y="0"/>
                      <a:pt x="0" y="3"/>
                      <a:pt x="0" y="4"/>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5" name="Freeform 15"/>
              <p:cNvSpPr>
                <a:spLocks/>
              </p:cNvSpPr>
              <p:nvPr/>
            </p:nvSpPr>
            <p:spPr bwMode="auto">
              <a:xfrm>
                <a:off x="3462" y="2537"/>
                <a:ext cx="78" cy="63"/>
              </a:xfrm>
              <a:custGeom>
                <a:avLst/>
                <a:gdLst>
                  <a:gd name="T0" fmla="*/ 0 w 15"/>
                  <a:gd name="T1" fmla="*/ 4 h 12"/>
                  <a:gd name="T2" fmla="*/ 0 w 15"/>
                  <a:gd name="T3" fmla="*/ 4 h 12"/>
                  <a:gd name="T4" fmla="*/ 4 w 15"/>
                  <a:gd name="T5" fmla="*/ 4 h 12"/>
                  <a:gd name="T6" fmla="*/ 4 w 15"/>
                  <a:gd name="T7" fmla="*/ 12 h 12"/>
                  <a:gd name="T8" fmla="*/ 11 w 15"/>
                  <a:gd name="T9" fmla="*/ 12 h 12"/>
                  <a:gd name="T10" fmla="*/ 11 w 15"/>
                  <a:gd name="T11" fmla="*/ 4 h 12"/>
                  <a:gd name="T12" fmla="*/ 15 w 15"/>
                  <a:gd name="T13" fmla="*/ 4 h 12"/>
                  <a:gd name="T14" fmla="*/ 7 w 15"/>
                  <a:gd name="T15" fmla="*/ 0 h 12"/>
                  <a:gd name="T16" fmla="*/ 7 w 15"/>
                  <a:gd name="T17" fmla="*/ 0 h 12"/>
                  <a:gd name="T18" fmla="*/ 0 w 15"/>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2">
                    <a:moveTo>
                      <a:pt x="0" y="4"/>
                    </a:moveTo>
                    <a:cubicBezTo>
                      <a:pt x="0" y="4"/>
                      <a:pt x="0" y="4"/>
                      <a:pt x="0" y="4"/>
                    </a:cubicBezTo>
                    <a:cubicBezTo>
                      <a:pt x="0" y="4"/>
                      <a:pt x="4" y="4"/>
                      <a:pt x="4" y="4"/>
                    </a:cubicBezTo>
                    <a:cubicBezTo>
                      <a:pt x="4" y="4"/>
                      <a:pt x="3" y="11"/>
                      <a:pt x="4" y="12"/>
                    </a:cubicBezTo>
                    <a:cubicBezTo>
                      <a:pt x="4" y="12"/>
                      <a:pt x="10" y="12"/>
                      <a:pt x="11" y="12"/>
                    </a:cubicBezTo>
                    <a:cubicBezTo>
                      <a:pt x="11" y="11"/>
                      <a:pt x="11" y="4"/>
                      <a:pt x="11" y="4"/>
                    </a:cubicBezTo>
                    <a:cubicBezTo>
                      <a:pt x="11" y="4"/>
                      <a:pt x="15" y="4"/>
                      <a:pt x="15" y="4"/>
                    </a:cubicBezTo>
                    <a:cubicBezTo>
                      <a:pt x="15" y="3"/>
                      <a:pt x="11" y="0"/>
                      <a:pt x="7" y="0"/>
                    </a:cubicBezTo>
                    <a:cubicBezTo>
                      <a:pt x="7" y="0"/>
                      <a:pt x="7" y="0"/>
                      <a:pt x="7" y="0"/>
                    </a:cubicBezTo>
                    <a:cubicBezTo>
                      <a:pt x="4" y="0"/>
                      <a:pt x="0" y="3"/>
                      <a:pt x="0" y="4"/>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6" name="Freeform 16"/>
              <p:cNvSpPr>
                <a:spLocks/>
              </p:cNvSpPr>
              <p:nvPr/>
            </p:nvSpPr>
            <p:spPr bwMode="auto">
              <a:xfrm>
                <a:off x="4449" y="2406"/>
                <a:ext cx="100" cy="126"/>
              </a:xfrm>
              <a:custGeom>
                <a:avLst/>
                <a:gdLst>
                  <a:gd name="T0" fmla="*/ 0 w 19"/>
                  <a:gd name="T1" fmla="*/ 8 h 24"/>
                  <a:gd name="T2" fmla="*/ 0 w 19"/>
                  <a:gd name="T3" fmla="*/ 8 h 24"/>
                  <a:gd name="T4" fmla="*/ 5 w 19"/>
                  <a:gd name="T5" fmla="*/ 7 h 24"/>
                  <a:gd name="T6" fmla="*/ 5 w 19"/>
                  <a:gd name="T7" fmla="*/ 23 h 24"/>
                  <a:gd name="T8" fmla="*/ 14 w 19"/>
                  <a:gd name="T9" fmla="*/ 23 h 24"/>
                  <a:gd name="T10" fmla="*/ 14 w 19"/>
                  <a:gd name="T11" fmla="*/ 7 h 24"/>
                  <a:gd name="T12" fmla="*/ 19 w 19"/>
                  <a:gd name="T13" fmla="*/ 8 h 24"/>
                  <a:gd name="T14" fmla="*/ 10 w 19"/>
                  <a:gd name="T15" fmla="*/ 0 h 24"/>
                  <a:gd name="T16" fmla="*/ 9 w 19"/>
                  <a:gd name="T17" fmla="*/ 0 h 24"/>
                  <a:gd name="T18" fmla="*/ 0 w 19"/>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4">
                    <a:moveTo>
                      <a:pt x="0" y="8"/>
                    </a:moveTo>
                    <a:cubicBezTo>
                      <a:pt x="0" y="8"/>
                      <a:pt x="0" y="8"/>
                      <a:pt x="0" y="8"/>
                    </a:cubicBezTo>
                    <a:cubicBezTo>
                      <a:pt x="1" y="9"/>
                      <a:pt x="5" y="7"/>
                      <a:pt x="5" y="7"/>
                    </a:cubicBezTo>
                    <a:cubicBezTo>
                      <a:pt x="5" y="7"/>
                      <a:pt x="5" y="22"/>
                      <a:pt x="5" y="23"/>
                    </a:cubicBezTo>
                    <a:cubicBezTo>
                      <a:pt x="5" y="24"/>
                      <a:pt x="13" y="24"/>
                      <a:pt x="14" y="23"/>
                    </a:cubicBezTo>
                    <a:cubicBezTo>
                      <a:pt x="14" y="22"/>
                      <a:pt x="14" y="7"/>
                      <a:pt x="14" y="7"/>
                    </a:cubicBezTo>
                    <a:cubicBezTo>
                      <a:pt x="14" y="7"/>
                      <a:pt x="18" y="9"/>
                      <a:pt x="19" y="8"/>
                    </a:cubicBezTo>
                    <a:cubicBezTo>
                      <a:pt x="19" y="7"/>
                      <a:pt x="14" y="0"/>
                      <a:pt x="10" y="0"/>
                    </a:cubicBezTo>
                    <a:cubicBezTo>
                      <a:pt x="9" y="0"/>
                      <a:pt x="9" y="0"/>
                      <a:pt x="9" y="0"/>
                    </a:cubicBezTo>
                    <a:cubicBezTo>
                      <a:pt x="5" y="0"/>
                      <a:pt x="0" y="6"/>
                      <a:pt x="0" y="8"/>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7" name="Freeform 17"/>
              <p:cNvSpPr>
                <a:spLocks/>
              </p:cNvSpPr>
              <p:nvPr/>
            </p:nvSpPr>
            <p:spPr bwMode="auto">
              <a:xfrm>
                <a:off x="4449" y="2406"/>
                <a:ext cx="100" cy="126"/>
              </a:xfrm>
              <a:custGeom>
                <a:avLst/>
                <a:gdLst>
                  <a:gd name="T0" fmla="*/ 0 w 19"/>
                  <a:gd name="T1" fmla="*/ 8 h 24"/>
                  <a:gd name="T2" fmla="*/ 0 w 19"/>
                  <a:gd name="T3" fmla="*/ 8 h 24"/>
                  <a:gd name="T4" fmla="*/ 5 w 19"/>
                  <a:gd name="T5" fmla="*/ 7 h 24"/>
                  <a:gd name="T6" fmla="*/ 5 w 19"/>
                  <a:gd name="T7" fmla="*/ 23 h 24"/>
                  <a:gd name="T8" fmla="*/ 14 w 19"/>
                  <a:gd name="T9" fmla="*/ 23 h 24"/>
                  <a:gd name="T10" fmla="*/ 14 w 19"/>
                  <a:gd name="T11" fmla="*/ 7 h 24"/>
                  <a:gd name="T12" fmla="*/ 19 w 19"/>
                  <a:gd name="T13" fmla="*/ 8 h 24"/>
                  <a:gd name="T14" fmla="*/ 10 w 19"/>
                  <a:gd name="T15" fmla="*/ 0 h 24"/>
                  <a:gd name="T16" fmla="*/ 9 w 19"/>
                  <a:gd name="T17" fmla="*/ 0 h 24"/>
                  <a:gd name="T18" fmla="*/ 0 w 19"/>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4">
                    <a:moveTo>
                      <a:pt x="0" y="8"/>
                    </a:moveTo>
                    <a:cubicBezTo>
                      <a:pt x="0" y="8"/>
                      <a:pt x="0" y="8"/>
                      <a:pt x="0" y="8"/>
                    </a:cubicBezTo>
                    <a:cubicBezTo>
                      <a:pt x="1" y="9"/>
                      <a:pt x="5" y="7"/>
                      <a:pt x="5" y="7"/>
                    </a:cubicBezTo>
                    <a:cubicBezTo>
                      <a:pt x="5" y="7"/>
                      <a:pt x="5" y="22"/>
                      <a:pt x="5" y="23"/>
                    </a:cubicBezTo>
                    <a:cubicBezTo>
                      <a:pt x="5" y="24"/>
                      <a:pt x="13" y="24"/>
                      <a:pt x="14" y="23"/>
                    </a:cubicBezTo>
                    <a:cubicBezTo>
                      <a:pt x="14" y="22"/>
                      <a:pt x="14" y="7"/>
                      <a:pt x="14" y="7"/>
                    </a:cubicBezTo>
                    <a:cubicBezTo>
                      <a:pt x="14" y="7"/>
                      <a:pt x="18" y="9"/>
                      <a:pt x="19" y="8"/>
                    </a:cubicBezTo>
                    <a:cubicBezTo>
                      <a:pt x="19" y="7"/>
                      <a:pt x="14" y="0"/>
                      <a:pt x="10" y="0"/>
                    </a:cubicBezTo>
                    <a:cubicBezTo>
                      <a:pt x="9" y="0"/>
                      <a:pt x="9" y="0"/>
                      <a:pt x="9" y="0"/>
                    </a:cubicBezTo>
                    <a:cubicBezTo>
                      <a:pt x="5" y="0"/>
                      <a:pt x="0" y="6"/>
                      <a:pt x="0" y="8"/>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8" name="Freeform 18"/>
              <p:cNvSpPr>
                <a:spLocks/>
              </p:cNvSpPr>
              <p:nvPr/>
            </p:nvSpPr>
            <p:spPr bwMode="auto">
              <a:xfrm>
                <a:off x="4533" y="2406"/>
                <a:ext cx="100" cy="126"/>
              </a:xfrm>
              <a:custGeom>
                <a:avLst/>
                <a:gdLst>
                  <a:gd name="T0" fmla="*/ 0 w 19"/>
                  <a:gd name="T1" fmla="*/ 16 h 24"/>
                  <a:gd name="T2" fmla="*/ 0 w 19"/>
                  <a:gd name="T3" fmla="*/ 16 h 24"/>
                  <a:gd name="T4" fmla="*/ 5 w 19"/>
                  <a:gd name="T5" fmla="*/ 16 h 24"/>
                  <a:gd name="T6" fmla="*/ 5 w 19"/>
                  <a:gd name="T7" fmla="*/ 1 h 24"/>
                  <a:gd name="T8" fmla="*/ 14 w 19"/>
                  <a:gd name="T9" fmla="*/ 1 h 24"/>
                  <a:gd name="T10" fmla="*/ 14 w 19"/>
                  <a:gd name="T11" fmla="*/ 16 h 24"/>
                  <a:gd name="T12" fmla="*/ 19 w 19"/>
                  <a:gd name="T13" fmla="*/ 16 h 24"/>
                  <a:gd name="T14" fmla="*/ 10 w 19"/>
                  <a:gd name="T15" fmla="*/ 24 h 24"/>
                  <a:gd name="T16" fmla="*/ 10 w 19"/>
                  <a:gd name="T17" fmla="*/ 24 h 24"/>
                  <a:gd name="T18" fmla="*/ 9 w 19"/>
                  <a:gd name="T19" fmla="*/ 24 h 24"/>
                  <a:gd name="T20" fmla="*/ 0 w 19"/>
                  <a:gd name="T21"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4">
                    <a:moveTo>
                      <a:pt x="0" y="16"/>
                    </a:moveTo>
                    <a:cubicBezTo>
                      <a:pt x="0" y="16"/>
                      <a:pt x="0" y="16"/>
                      <a:pt x="0" y="16"/>
                    </a:cubicBezTo>
                    <a:cubicBezTo>
                      <a:pt x="1" y="15"/>
                      <a:pt x="5" y="16"/>
                      <a:pt x="5" y="16"/>
                    </a:cubicBezTo>
                    <a:cubicBezTo>
                      <a:pt x="5" y="16"/>
                      <a:pt x="5" y="1"/>
                      <a:pt x="5" y="1"/>
                    </a:cubicBezTo>
                    <a:cubicBezTo>
                      <a:pt x="6" y="0"/>
                      <a:pt x="13" y="0"/>
                      <a:pt x="14" y="1"/>
                    </a:cubicBezTo>
                    <a:cubicBezTo>
                      <a:pt x="14" y="1"/>
                      <a:pt x="14" y="16"/>
                      <a:pt x="14" y="16"/>
                    </a:cubicBezTo>
                    <a:cubicBezTo>
                      <a:pt x="14" y="16"/>
                      <a:pt x="18" y="15"/>
                      <a:pt x="19" y="16"/>
                    </a:cubicBezTo>
                    <a:cubicBezTo>
                      <a:pt x="19" y="17"/>
                      <a:pt x="14" y="24"/>
                      <a:pt x="10" y="24"/>
                    </a:cubicBezTo>
                    <a:lnTo>
                      <a:pt x="10" y="24"/>
                    </a:lnTo>
                    <a:cubicBezTo>
                      <a:pt x="10" y="24"/>
                      <a:pt x="9" y="24"/>
                      <a:pt x="9" y="24"/>
                    </a:cubicBezTo>
                    <a:cubicBezTo>
                      <a:pt x="5" y="24"/>
                      <a:pt x="0" y="17"/>
                      <a:pt x="0" y="16"/>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9" name="Freeform 19"/>
              <p:cNvSpPr>
                <a:spLocks/>
              </p:cNvSpPr>
              <p:nvPr/>
            </p:nvSpPr>
            <p:spPr bwMode="auto">
              <a:xfrm>
                <a:off x="4533" y="2406"/>
                <a:ext cx="100" cy="126"/>
              </a:xfrm>
              <a:custGeom>
                <a:avLst/>
                <a:gdLst>
                  <a:gd name="T0" fmla="*/ 0 w 19"/>
                  <a:gd name="T1" fmla="*/ 16 h 24"/>
                  <a:gd name="T2" fmla="*/ 0 w 19"/>
                  <a:gd name="T3" fmla="*/ 16 h 24"/>
                  <a:gd name="T4" fmla="*/ 5 w 19"/>
                  <a:gd name="T5" fmla="*/ 16 h 24"/>
                  <a:gd name="T6" fmla="*/ 5 w 19"/>
                  <a:gd name="T7" fmla="*/ 1 h 24"/>
                  <a:gd name="T8" fmla="*/ 14 w 19"/>
                  <a:gd name="T9" fmla="*/ 1 h 24"/>
                  <a:gd name="T10" fmla="*/ 14 w 19"/>
                  <a:gd name="T11" fmla="*/ 16 h 24"/>
                  <a:gd name="T12" fmla="*/ 19 w 19"/>
                  <a:gd name="T13" fmla="*/ 16 h 24"/>
                  <a:gd name="T14" fmla="*/ 10 w 19"/>
                  <a:gd name="T15" fmla="*/ 24 h 24"/>
                  <a:gd name="T16" fmla="*/ 10 w 19"/>
                  <a:gd name="T17" fmla="*/ 24 h 24"/>
                  <a:gd name="T18" fmla="*/ 9 w 19"/>
                  <a:gd name="T19" fmla="*/ 24 h 24"/>
                  <a:gd name="T20" fmla="*/ 0 w 19"/>
                  <a:gd name="T21"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4">
                    <a:moveTo>
                      <a:pt x="0" y="16"/>
                    </a:moveTo>
                    <a:cubicBezTo>
                      <a:pt x="0" y="16"/>
                      <a:pt x="0" y="16"/>
                      <a:pt x="0" y="16"/>
                    </a:cubicBezTo>
                    <a:cubicBezTo>
                      <a:pt x="1" y="15"/>
                      <a:pt x="5" y="16"/>
                      <a:pt x="5" y="16"/>
                    </a:cubicBezTo>
                    <a:cubicBezTo>
                      <a:pt x="5" y="16"/>
                      <a:pt x="5" y="1"/>
                      <a:pt x="5" y="1"/>
                    </a:cubicBezTo>
                    <a:cubicBezTo>
                      <a:pt x="6" y="0"/>
                      <a:pt x="13" y="0"/>
                      <a:pt x="14" y="1"/>
                    </a:cubicBezTo>
                    <a:cubicBezTo>
                      <a:pt x="14" y="1"/>
                      <a:pt x="14" y="16"/>
                      <a:pt x="14" y="16"/>
                    </a:cubicBezTo>
                    <a:cubicBezTo>
                      <a:pt x="14" y="16"/>
                      <a:pt x="18" y="15"/>
                      <a:pt x="19" y="16"/>
                    </a:cubicBezTo>
                    <a:cubicBezTo>
                      <a:pt x="19" y="17"/>
                      <a:pt x="14" y="24"/>
                      <a:pt x="10" y="24"/>
                    </a:cubicBezTo>
                    <a:lnTo>
                      <a:pt x="10" y="24"/>
                    </a:lnTo>
                    <a:cubicBezTo>
                      <a:pt x="10" y="24"/>
                      <a:pt x="9" y="24"/>
                      <a:pt x="9" y="24"/>
                    </a:cubicBezTo>
                    <a:cubicBezTo>
                      <a:pt x="5" y="24"/>
                      <a:pt x="0" y="17"/>
                      <a:pt x="0" y="16"/>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0" name="Freeform 20"/>
              <p:cNvSpPr>
                <a:spLocks/>
              </p:cNvSpPr>
              <p:nvPr/>
            </p:nvSpPr>
            <p:spPr bwMode="auto">
              <a:xfrm>
                <a:off x="2978" y="2222"/>
                <a:ext cx="342" cy="105"/>
              </a:xfrm>
              <a:custGeom>
                <a:avLst/>
                <a:gdLst>
                  <a:gd name="T0" fmla="*/ 44 w 65"/>
                  <a:gd name="T1" fmla="*/ 1 h 20"/>
                  <a:gd name="T2" fmla="*/ 43 w 65"/>
                  <a:gd name="T3" fmla="*/ 1 h 20"/>
                  <a:gd name="T4" fmla="*/ 45 w 65"/>
                  <a:gd name="T5" fmla="*/ 5 h 20"/>
                  <a:gd name="T6" fmla="*/ 2 w 65"/>
                  <a:gd name="T7" fmla="*/ 6 h 20"/>
                  <a:gd name="T8" fmla="*/ 2 w 65"/>
                  <a:gd name="T9" fmla="*/ 14 h 20"/>
                  <a:gd name="T10" fmla="*/ 45 w 65"/>
                  <a:gd name="T11" fmla="*/ 14 h 20"/>
                  <a:gd name="T12" fmla="*/ 43 w 65"/>
                  <a:gd name="T13" fmla="*/ 19 h 20"/>
                  <a:gd name="T14" fmla="*/ 65 w 65"/>
                  <a:gd name="T15" fmla="*/ 10 h 20"/>
                  <a:gd name="T16" fmla="*/ 65 w 65"/>
                  <a:gd name="T17" fmla="*/ 10 h 20"/>
                  <a:gd name="T18" fmla="*/ 65 w 65"/>
                  <a:gd name="T19" fmla="*/ 10 h 20"/>
                  <a:gd name="T20" fmla="*/ 44 w 65"/>
                  <a:gd name="T21"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0">
                    <a:moveTo>
                      <a:pt x="44" y="1"/>
                    </a:moveTo>
                    <a:cubicBezTo>
                      <a:pt x="43" y="1"/>
                      <a:pt x="43" y="1"/>
                      <a:pt x="43" y="1"/>
                    </a:cubicBezTo>
                    <a:cubicBezTo>
                      <a:pt x="41" y="1"/>
                      <a:pt x="45" y="5"/>
                      <a:pt x="45" y="5"/>
                    </a:cubicBezTo>
                    <a:cubicBezTo>
                      <a:pt x="45" y="5"/>
                      <a:pt x="4" y="5"/>
                      <a:pt x="2" y="6"/>
                    </a:cubicBezTo>
                    <a:cubicBezTo>
                      <a:pt x="0" y="6"/>
                      <a:pt x="0" y="14"/>
                      <a:pt x="2" y="14"/>
                    </a:cubicBezTo>
                    <a:cubicBezTo>
                      <a:pt x="4" y="15"/>
                      <a:pt x="45" y="14"/>
                      <a:pt x="45" y="14"/>
                    </a:cubicBezTo>
                    <a:cubicBezTo>
                      <a:pt x="45" y="14"/>
                      <a:pt x="41" y="19"/>
                      <a:pt x="43" y="19"/>
                    </a:cubicBezTo>
                    <a:cubicBezTo>
                      <a:pt x="46" y="20"/>
                      <a:pt x="65" y="14"/>
                      <a:pt x="65" y="10"/>
                    </a:cubicBezTo>
                    <a:lnTo>
                      <a:pt x="65" y="10"/>
                    </a:lnTo>
                    <a:cubicBezTo>
                      <a:pt x="65" y="10"/>
                      <a:pt x="65" y="10"/>
                      <a:pt x="65" y="10"/>
                    </a:cubicBezTo>
                    <a:cubicBezTo>
                      <a:pt x="65" y="6"/>
                      <a:pt x="47" y="0"/>
                      <a:pt x="44"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1" name="Freeform 21"/>
              <p:cNvSpPr>
                <a:spLocks/>
              </p:cNvSpPr>
              <p:nvPr/>
            </p:nvSpPr>
            <p:spPr bwMode="auto">
              <a:xfrm>
                <a:off x="2978" y="2222"/>
                <a:ext cx="342" cy="105"/>
              </a:xfrm>
              <a:custGeom>
                <a:avLst/>
                <a:gdLst>
                  <a:gd name="T0" fmla="*/ 44 w 65"/>
                  <a:gd name="T1" fmla="*/ 1 h 20"/>
                  <a:gd name="T2" fmla="*/ 43 w 65"/>
                  <a:gd name="T3" fmla="*/ 1 h 20"/>
                  <a:gd name="T4" fmla="*/ 45 w 65"/>
                  <a:gd name="T5" fmla="*/ 5 h 20"/>
                  <a:gd name="T6" fmla="*/ 2 w 65"/>
                  <a:gd name="T7" fmla="*/ 6 h 20"/>
                  <a:gd name="T8" fmla="*/ 2 w 65"/>
                  <a:gd name="T9" fmla="*/ 14 h 20"/>
                  <a:gd name="T10" fmla="*/ 45 w 65"/>
                  <a:gd name="T11" fmla="*/ 14 h 20"/>
                  <a:gd name="T12" fmla="*/ 43 w 65"/>
                  <a:gd name="T13" fmla="*/ 19 h 20"/>
                  <a:gd name="T14" fmla="*/ 65 w 65"/>
                  <a:gd name="T15" fmla="*/ 10 h 20"/>
                  <a:gd name="T16" fmla="*/ 65 w 65"/>
                  <a:gd name="T17" fmla="*/ 10 h 20"/>
                  <a:gd name="T18" fmla="*/ 65 w 65"/>
                  <a:gd name="T19" fmla="*/ 10 h 20"/>
                  <a:gd name="T20" fmla="*/ 44 w 65"/>
                  <a:gd name="T21"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0">
                    <a:moveTo>
                      <a:pt x="44" y="1"/>
                    </a:moveTo>
                    <a:cubicBezTo>
                      <a:pt x="43" y="1"/>
                      <a:pt x="43" y="1"/>
                      <a:pt x="43" y="1"/>
                    </a:cubicBezTo>
                    <a:cubicBezTo>
                      <a:pt x="41" y="1"/>
                      <a:pt x="45" y="5"/>
                      <a:pt x="45" y="5"/>
                    </a:cubicBezTo>
                    <a:cubicBezTo>
                      <a:pt x="45" y="5"/>
                      <a:pt x="4" y="5"/>
                      <a:pt x="2" y="6"/>
                    </a:cubicBezTo>
                    <a:cubicBezTo>
                      <a:pt x="0" y="6"/>
                      <a:pt x="0" y="14"/>
                      <a:pt x="2" y="14"/>
                    </a:cubicBezTo>
                    <a:cubicBezTo>
                      <a:pt x="4" y="15"/>
                      <a:pt x="45" y="14"/>
                      <a:pt x="45" y="14"/>
                    </a:cubicBezTo>
                    <a:cubicBezTo>
                      <a:pt x="45" y="14"/>
                      <a:pt x="41" y="19"/>
                      <a:pt x="43" y="19"/>
                    </a:cubicBezTo>
                    <a:cubicBezTo>
                      <a:pt x="46" y="20"/>
                      <a:pt x="65" y="14"/>
                      <a:pt x="65" y="10"/>
                    </a:cubicBezTo>
                    <a:lnTo>
                      <a:pt x="65" y="10"/>
                    </a:lnTo>
                    <a:cubicBezTo>
                      <a:pt x="65" y="10"/>
                      <a:pt x="65" y="10"/>
                      <a:pt x="65" y="10"/>
                    </a:cubicBezTo>
                    <a:cubicBezTo>
                      <a:pt x="65" y="6"/>
                      <a:pt x="47" y="0"/>
                      <a:pt x="44" y="1"/>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2" name="Freeform 22"/>
              <p:cNvSpPr>
                <a:spLocks/>
              </p:cNvSpPr>
              <p:nvPr/>
            </p:nvSpPr>
            <p:spPr bwMode="auto">
              <a:xfrm>
                <a:off x="1361" y="2600"/>
                <a:ext cx="99" cy="126"/>
              </a:xfrm>
              <a:custGeom>
                <a:avLst/>
                <a:gdLst>
                  <a:gd name="T0" fmla="*/ 0 w 19"/>
                  <a:gd name="T1" fmla="*/ 8 h 24"/>
                  <a:gd name="T2" fmla="*/ 0 w 19"/>
                  <a:gd name="T3" fmla="*/ 8 h 24"/>
                  <a:gd name="T4" fmla="*/ 5 w 19"/>
                  <a:gd name="T5" fmla="*/ 7 h 24"/>
                  <a:gd name="T6" fmla="*/ 5 w 19"/>
                  <a:gd name="T7" fmla="*/ 23 h 24"/>
                  <a:gd name="T8" fmla="*/ 13 w 19"/>
                  <a:gd name="T9" fmla="*/ 23 h 24"/>
                  <a:gd name="T10" fmla="*/ 13 w 19"/>
                  <a:gd name="T11" fmla="*/ 7 h 24"/>
                  <a:gd name="T12" fmla="*/ 18 w 19"/>
                  <a:gd name="T13" fmla="*/ 8 h 24"/>
                  <a:gd name="T14" fmla="*/ 9 w 19"/>
                  <a:gd name="T15" fmla="*/ 0 h 24"/>
                  <a:gd name="T16" fmla="*/ 9 w 19"/>
                  <a:gd name="T17" fmla="*/ 0 h 24"/>
                  <a:gd name="T18" fmla="*/ 0 w 19"/>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4">
                    <a:moveTo>
                      <a:pt x="0" y="8"/>
                    </a:moveTo>
                    <a:cubicBezTo>
                      <a:pt x="0" y="8"/>
                      <a:pt x="0" y="8"/>
                      <a:pt x="0" y="8"/>
                    </a:cubicBezTo>
                    <a:cubicBezTo>
                      <a:pt x="0" y="9"/>
                      <a:pt x="5" y="7"/>
                      <a:pt x="5" y="7"/>
                    </a:cubicBezTo>
                    <a:cubicBezTo>
                      <a:pt x="5" y="7"/>
                      <a:pt x="4" y="22"/>
                      <a:pt x="5" y="23"/>
                    </a:cubicBezTo>
                    <a:cubicBezTo>
                      <a:pt x="5" y="24"/>
                      <a:pt x="13" y="24"/>
                      <a:pt x="13" y="23"/>
                    </a:cubicBezTo>
                    <a:cubicBezTo>
                      <a:pt x="14" y="22"/>
                      <a:pt x="13" y="7"/>
                      <a:pt x="13" y="7"/>
                    </a:cubicBezTo>
                    <a:cubicBezTo>
                      <a:pt x="13" y="7"/>
                      <a:pt x="18" y="9"/>
                      <a:pt x="18" y="8"/>
                    </a:cubicBezTo>
                    <a:cubicBezTo>
                      <a:pt x="19" y="7"/>
                      <a:pt x="13" y="0"/>
                      <a:pt x="9" y="0"/>
                    </a:cubicBezTo>
                    <a:cubicBezTo>
                      <a:pt x="9" y="0"/>
                      <a:pt x="9" y="0"/>
                      <a:pt x="9" y="0"/>
                    </a:cubicBezTo>
                    <a:cubicBezTo>
                      <a:pt x="5" y="0"/>
                      <a:pt x="0" y="6"/>
                      <a:pt x="0" y="8"/>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3" name="Freeform 23"/>
              <p:cNvSpPr>
                <a:spLocks/>
              </p:cNvSpPr>
              <p:nvPr/>
            </p:nvSpPr>
            <p:spPr bwMode="auto">
              <a:xfrm>
                <a:off x="1361" y="2600"/>
                <a:ext cx="99" cy="126"/>
              </a:xfrm>
              <a:custGeom>
                <a:avLst/>
                <a:gdLst>
                  <a:gd name="T0" fmla="*/ 0 w 19"/>
                  <a:gd name="T1" fmla="*/ 8 h 24"/>
                  <a:gd name="T2" fmla="*/ 0 w 19"/>
                  <a:gd name="T3" fmla="*/ 8 h 24"/>
                  <a:gd name="T4" fmla="*/ 5 w 19"/>
                  <a:gd name="T5" fmla="*/ 7 h 24"/>
                  <a:gd name="T6" fmla="*/ 5 w 19"/>
                  <a:gd name="T7" fmla="*/ 23 h 24"/>
                  <a:gd name="T8" fmla="*/ 13 w 19"/>
                  <a:gd name="T9" fmla="*/ 23 h 24"/>
                  <a:gd name="T10" fmla="*/ 13 w 19"/>
                  <a:gd name="T11" fmla="*/ 7 h 24"/>
                  <a:gd name="T12" fmla="*/ 18 w 19"/>
                  <a:gd name="T13" fmla="*/ 8 h 24"/>
                  <a:gd name="T14" fmla="*/ 9 w 19"/>
                  <a:gd name="T15" fmla="*/ 0 h 24"/>
                  <a:gd name="T16" fmla="*/ 9 w 19"/>
                  <a:gd name="T17" fmla="*/ 0 h 24"/>
                  <a:gd name="T18" fmla="*/ 0 w 19"/>
                  <a:gd name="T19"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4">
                    <a:moveTo>
                      <a:pt x="0" y="8"/>
                    </a:moveTo>
                    <a:cubicBezTo>
                      <a:pt x="0" y="8"/>
                      <a:pt x="0" y="8"/>
                      <a:pt x="0" y="8"/>
                    </a:cubicBezTo>
                    <a:cubicBezTo>
                      <a:pt x="0" y="9"/>
                      <a:pt x="5" y="7"/>
                      <a:pt x="5" y="7"/>
                    </a:cubicBezTo>
                    <a:cubicBezTo>
                      <a:pt x="5" y="7"/>
                      <a:pt x="4" y="22"/>
                      <a:pt x="5" y="23"/>
                    </a:cubicBezTo>
                    <a:cubicBezTo>
                      <a:pt x="5" y="24"/>
                      <a:pt x="13" y="24"/>
                      <a:pt x="13" y="23"/>
                    </a:cubicBezTo>
                    <a:cubicBezTo>
                      <a:pt x="14" y="22"/>
                      <a:pt x="13" y="7"/>
                      <a:pt x="13" y="7"/>
                    </a:cubicBezTo>
                    <a:cubicBezTo>
                      <a:pt x="13" y="7"/>
                      <a:pt x="18" y="9"/>
                      <a:pt x="18" y="8"/>
                    </a:cubicBezTo>
                    <a:cubicBezTo>
                      <a:pt x="19" y="7"/>
                      <a:pt x="13" y="0"/>
                      <a:pt x="9" y="0"/>
                    </a:cubicBezTo>
                    <a:cubicBezTo>
                      <a:pt x="9" y="0"/>
                      <a:pt x="9" y="0"/>
                      <a:pt x="9" y="0"/>
                    </a:cubicBezTo>
                    <a:cubicBezTo>
                      <a:pt x="5" y="0"/>
                      <a:pt x="0" y="6"/>
                      <a:pt x="0" y="8"/>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4" name="Freeform 24"/>
              <p:cNvSpPr>
                <a:spLocks/>
              </p:cNvSpPr>
              <p:nvPr/>
            </p:nvSpPr>
            <p:spPr bwMode="auto">
              <a:xfrm>
                <a:off x="1781" y="2768"/>
                <a:ext cx="126" cy="100"/>
              </a:xfrm>
              <a:custGeom>
                <a:avLst/>
                <a:gdLst>
                  <a:gd name="T0" fmla="*/ 16 w 24"/>
                  <a:gd name="T1" fmla="*/ 0 h 19"/>
                  <a:gd name="T2" fmla="*/ 15 w 24"/>
                  <a:gd name="T3" fmla="*/ 0 h 19"/>
                  <a:gd name="T4" fmla="*/ 16 w 24"/>
                  <a:gd name="T5" fmla="*/ 5 h 19"/>
                  <a:gd name="T6" fmla="*/ 0 w 24"/>
                  <a:gd name="T7" fmla="*/ 5 h 19"/>
                  <a:gd name="T8" fmla="*/ 0 w 24"/>
                  <a:gd name="T9" fmla="*/ 14 h 19"/>
                  <a:gd name="T10" fmla="*/ 16 w 24"/>
                  <a:gd name="T11" fmla="*/ 14 h 19"/>
                  <a:gd name="T12" fmla="*/ 15 w 24"/>
                  <a:gd name="T13" fmla="*/ 19 h 19"/>
                  <a:gd name="T14" fmla="*/ 24 w 24"/>
                  <a:gd name="T15" fmla="*/ 9 h 19"/>
                  <a:gd name="T16" fmla="*/ 24 w 24"/>
                  <a:gd name="T17" fmla="*/ 9 h 19"/>
                  <a:gd name="T18" fmla="*/ 16 w 24"/>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9">
                    <a:moveTo>
                      <a:pt x="16" y="0"/>
                    </a:moveTo>
                    <a:cubicBezTo>
                      <a:pt x="15" y="0"/>
                      <a:pt x="15" y="0"/>
                      <a:pt x="15" y="0"/>
                    </a:cubicBezTo>
                    <a:cubicBezTo>
                      <a:pt x="14" y="0"/>
                      <a:pt x="16" y="5"/>
                      <a:pt x="16" y="5"/>
                    </a:cubicBezTo>
                    <a:cubicBezTo>
                      <a:pt x="16" y="5"/>
                      <a:pt x="1" y="5"/>
                      <a:pt x="0" y="5"/>
                    </a:cubicBezTo>
                    <a:cubicBezTo>
                      <a:pt x="0" y="5"/>
                      <a:pt x="0" y="13"/>
                      <a:pt x="0" y="14"/>
                    </a:cubicBezTo>
                    <a:cubicBezTo>
                      <a:pt x="1" y="14"/>
                      <a:pt x="16" y="14"/>
                      <a:pt x="16" y="14"/>
                    </a:cubicBezTo>
                    <a:cubicBezTo>
                      <a:pt x="16" y="14"/>
                      <a:pt x="14" y="18"/>
                      <a:pt x="15" y="19"/>
                    </a:cubicBezTo>
                    <a:cubicBezTo>
                      <a:pt x="16" y="19"/>
                      <a:pt x="23" y="14"/>
                      <a:pt x="24" y="9"/>
                    </a:cubicBezTo>
                    <a:cubicBezTo>
                      <a:pt x="24" y="9"/>
                      <a:pt x="24" y="9"/>
                      <a:pt x="24" y="9"/>
                    </a:cubicBezTo>
                    <a:cubicBezTo>
                      <a:pt x="23" y="5"/>
                      <a:pt x="17" y="0"/>
                      <a:pt x="1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5" name="Freeform 25"/>
              <p:cNvSpPr>
                <a:spLocks/>
              </p:cNvSpPr>
              <p:nvPr/>
            </p:nvSpPr>
            <p:spPr bwMode="auto">
              <a:xfrm>
                <a:off x="1781" y="2768"/>
                <a:ext cx="126" cy="100"/>
              </a:xfrm>
              <a:custGeom>
                <a:avLst/>
                <a:gdLst>
                  <a:gd name="T0" fmla="*/ 16 w 24"/>
                  <a:gd name="T1" fmla="*/ 0 h 19"/>
                  <a:gd name="T2" fmla="*/ 15 w 24"/>
                  <a:gd name="T3" fmla="*/ 0 h 19"/>
                  <a:gd name="T4" fmla="*/ 16 w 24"/>
                  <a:gd name="T5" fmla="*/ 5 h 19"/>
                  <a:gd name="T6" fmla="*/ 0 w 24"/>
                  <a:gd name="T7" fmla="*/ 5 h 19"/>
                  <a:gd name="T8" fmla="*/ 0 w 24"/>
                  <a:gd name="T9" fmla="*/ 14 h 19"/>
                  <a:gd name="T10" fmla="*/ 16 w 24"/>
                  <a:gd name="T11" fmla="*/ 14 h 19"/>
                  <a:gd name="T12" fmla="*/ 15 w 24"/>
                  <a:gd name="T13" fmla="*/ 19 h 19"/>
                  <a:gd name="T14" fmla="*/ 24 w 24"/>
                  <a:gd name="T15" fmla="*/ 9 h 19"/>
                  <a:gd name="T16" fmla="*/ 24 w 24"/>
                  <a:gd name="T17" fmla="*/ 9 h 19"/>
                  <a:gd name="T18" fmla="*/ 16 w 24"/>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9">
                    <a:moveTo>
                      <a:pt x="16" y="0"/>
                    </a:moveTo>
                    <a:cubicBezTo>
                      <a:pt x="15" y="0"/>
                      <a:pt x="15" y="0"/>
                      <a:pt x="15" y="0"/>
                    </a:cubicBezTo>
                    <a:cubicBezTo>
                      <a:pt x="14" y="0"/>
                      <a:pt x="16" y="5"/>
                      <a:pt x="16" y="5"/>
                    </a:cubicBezTo>
                    <a:cubicBezTo>
                      <a:pt x="16" y="5"/>
                      <a:pt x="1" y="5"/>
                      <a:pt x="0" y="5"/>
                    </a:cubicBezTo>
                    <a:cubicBezTo>
                      <a:pt x="0" y="5"/>
                      <a:pt x="0" y="13"/>
                      <a:pt x="0" y="14"/>
                    </a:cubicBezTo>
                    <a:cubicBezTo>
                      <a:pt x="1" y="14"/>
                      <a:pt x="16" y="14"/>
                      <a:pt x="16" y="14"/>
                    </a:cubicBezTo>
                    <a:cubicBezTo>
                      <a:pt x="16" y="14"/>
                      <a:pt x="14" y="18"/>
                      <a:pt x="15" y="19"/>
                    </a:cubicBezTo>
                    <a:cubicBezTo>
                      <a:pt x="16" y="19"/>
                      <a:pt x="23" y="14"/>
                      <a:pt x="24" y="9"/>
                    </a:cubicBezTo>
                    <a:cubicBezTo>
                      <a:pt x="24" y="9"/>
                      <a:pt x="24" y="9"/>
                      <a:pt x="24" y="9"/>
                    </a:cubicBezTo>
                    <a:cubicBezTo>
                      <a:pt x="23" y="5"/>
                      <a:pt x="17" y="0"/>
                      <a:pt x="16" y="0"/>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6" name="Freeform 26"/>
              <p:cNvSpPr>
                <a:spLocks/>
              </p:cNvSpPr>
              <p:nvPr/>
            </p:nvSpPr>
            <p:spPr bwMode="auto">
              <a:xfrm>
                <a:off x="1781" y="2442"/>
                <a:ext cx="126" cy="105"/>
              </a:xfrm>
              <a:custGeom>
                <a:avLst/>
                <a:gdLst>
                  <a:gd name="T0" fmla="*/ 16 w 24"/>
                  <a:gd name="T1" fmla="*/ 1 h 20"/>
                  <a:gd name="T2" fmla="*/ 15 w 24"/>
                  <a:gd name="T3" fmla="*/ 1 h 20"/>
                  <a:gd name="T4" fmla="*/ 16 w 24"/>
                  <a:gd name="T5" fmla="*/ 5 h 20"/>
                  <a:gd name="T6" fmla="*/ 0 w 24"/>
                  <a:gd name="T7" fmla="*/ 6 h 20"/>
                  <a:gd name="T8" fmla="*/ 0 w 24"/>
                  <a:gd name="T9" fmla="*/ 14 h 20"/>
                  <a:gd name="T10" fmla="*/ 16 w 24"/>
                  <a:gd name="T11" fmla="*/ 14 h 20"/>
                  <a:gd name="T12" fmla="*/ 15 w 24"/>
                  <a:gd name="T13" fmla="*/ 19 h 20"/>
                  <a:gd name="T14" fmla="*/ 24 w 24"/>
                  <a:gd name="T15" fmla="*/ 10 h 20"/>
                  <a:gd name="T16" fmla="*/ 24 w 24"/>
                  <a:gd name="T17" fmla="*/ 10 h 20"/>
                  <a:gd name="T18" fmla="*/ 16 w 24"/>
                  <a:gd name="T19"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0">
                    <a:moveTo>
                      <a:pt x="16" y="1"/>
                    </a:moveTo>
                    <a:cubicBezTo>
                      <a:pt x="15" y="1"/>
                      <a:pt x="15" y="1"/>
                      <a:pt x="15" y="1"/>
                    </a:cubicBezTo>
                    <a:cubicBezTo>
                      <a:pt x="14" y="1"/>
                      <a:pt x="16" y="5"/>
                      <a:pt x="16" y="5"/>
                    </a:cubicBezTo>
                    <a:cubicBezTo>
                      <a:pt x="16" y="5"/>
                      <a:pt x="1" y="5"/>
                      <a:pt x="0" y="6"/>
                    </a:cubicBezTo>
                    <a:cubicBezTo>
                      <a:pt x="0" y="6"/>
                      <a:pt x="0" y="14"/>
                      <a:pt x="0" y="14"/>
                    </a:cubicBezTo>
                    <a:cubicBezTo>
                      <a:pt x="1" y="15"/>
                      <a:pt x="16" y="14"/>
                      <a:pt x="16" y="14"/>
                    </a:cubicBezTo>
                    <a:cubicBezTo>
                      <a:pt x="16" y="14"/>
                      <a:pt x="14" y="19"/>
                      <a:pt x="15" y="19"/>
                    </a:cubicBezTo>
                    <a:cubicBezTo>
                      <a:pt x="16" y="20"/>
                      <a:pt x="23" y="14"/>
                      <a:pt x="24" y="10"/>
                    </a:cubicBezTo>
                    <a:cubicBezTo>
                      <a:pt x="24" y="10"/>
                      <a:pt x="24" y="10"/>
                      <a:pt x="24" y="10"/>
                    </a:cubicBezTo>
                    <a:cubicBezTo>
                      <a:pt x="23" y="6"/>
                      <a:pt x="17" y="0"/>
                      <a:pt x="16" y="1"/>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7" name="Freeform 27"/>
              <p:cNvSpPr>
                <a:spLocks/>
              </p:cNvSpPr>
              <p:nvPr/>
            </p:nvSpPr>
            <p:spPr bwMode="auto">
              <a:xfrm>
                <a:off x="1781" y="2442"/>
                <a:ext cx="126" cy="105"/>
              </a:xfrm>
              <a:custGeom>
                <a:avLst/>
                <a:gdLst>
                  <a:gd name="T0" fmla="*/ 16 w 24"/>
                  <a:gd name="T1" fmla="*/ 1 h 20"/>
                  <a:gd name="T2" fmla="*/ 15 w 24"/>
                  <a:gd name="T3" fmla="*/ 1 h 20"/>
                  <a:gd name="T4" fmla="*/ 16 w 24"/>
                  <a:gd name="T5" fmla="*/ 5 h 20"/>
                  <a:gd name="T6" fmla="*/ 0 w 24"/>
                  <a:gd name="T7" fmla="*/ 6 h 20"/>
                  <a:gd name="T8" fmla="*/ 0 w 24"/>
                  <a:gd name="T9" fmla="*/ 14 h 20"/>
                  <a:gd name="T10" fmla="*/ 16 w 24"/>
                  <a:gd name="T11" fmla="*/ 14 h 20"/>
                  <a:gd name="T12" fmla="*/ 15 w 24"/>
                  <a:gd name="T13" fmla="*/ 19 h 20"/>
                  <a:gd name="T14" fmla="*/ 24 w 24"/>
                  <a:gd name="T15" fmla="*/ 10 h 20"/>
                  <a:gd name="T16" fmla="*/ 24 w 24"/>
                  <a:gd name="T17" fmla="*/ 10 h 20"/>
                  <a:gd name="T18" fmla="*/ 16 w 24"/>
                  <a:gd name="T19"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0">
                    <a:moveTo>
                      <a:pt x="16" y="1"/>
                    </a:moveTo>
                    <a:cubicBezTo>
                      <a:pt x="15" y="1"/>
                      <a:pt x="15" y="1"/>
                      <a:pt x="15" y="1"/>
                    </a:cubicBezTo>
                    <a:cubicBezTo>
                      <a:pt x="14" y="1"/>
                      <a:pt x="16" y="5"/>
                      <a:pt x="16" y="5"/>
                    </a:cubicBezTo>
                    <a:cubicBezTo>
                      <a:pt x="16" y="5"/>
                      <a:pt x="1" y="5"/>
                      <a:pt x="0" y="6"/>
                    </a:cubicBezTo>
                    <a:cubicBezTo>
                      <a:pt x="0" y="6"/>
                      <a:pt x="0" y="14"/>
                      <a:pt x="0" y="14"/>
                    </a:cubicBezTo>
                    <a:cubicBezTo>
                      <a:pt x="1" y="15"/>
                      <a:pt x="16" y="14"/>
                      <a:pt x="16" y="14"/>
                    </a:cubicBezTo>
                    <a:cubicBezTo>
                      <a:pt x="16" y="14"/>
                      <a:pt x="14" y="19"/>
                      <a:pt x="15" y="19"/>
                    </a:cubicBezTo>
                    <a:cubicBezTo>
                      <a:pt x="16" y="20"/>
                      <a:pt x="23" y="14"/>
                      <a:pt x="24" y="10"/>
                    </a:cubicBezTo>
                    <a:cubicBezTo>
                      <a:pt x="24" y="10"/>
                      <a:pt x="24" y="10"/>
                      <a:pt x="24" y="10"/>
                    </a:cubicBezTo>
                    <a:cubicBezTo>
                      <a:pt x="23" y="6"/>
                      <a:pt x="17" y="0"/>
                      <a:pt x="16" y="1"/>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8" name="Freeform 28"/>
              <p:cNvSpPr>
                <a:spLocks/>
              </p:cNvSpPr>
              <p:nvPr/>
            </p:nvSpPr>
            <p:spPr bwMode="auto">
              <a:xfrm>
                <a:off x="2353" y="2148"/>
                <a:ext cx="531" cy="100"/>
              </a:xfrm>
              <a:custGeom>
                <a:avLst/>
                <a:gdLst>
                  <a:gd name="T0" fmla="*/ 67 w 101"/>
                  <a:gd name="T1" fmla="*/ 0 h 19"/>
                  <a:gd name="T2" fmla="*/ 67 w 101"/>
                  <a:gd name="T3" fmla="*/ 0 h 19"/>
                  <a:gd name="T4" fmla="*/ 69 w 101"/>
                  <a:gd name="T5" fmla="*/ 5 h 19"/>
                  <a:gd name="T6" fmla="*/ 3 w 101"/>
                  <a:gd name="T7" fmla="*/ 5 h 19"/>
                  <a:gd name="T8" fmla="*/ 3 w 101"/>
                  <a:gd name="T9" fmla="*/ 13 h 19"/>
                  <a:gd name="T10" fmla="*/ 69 w 101"/>
                  <a:gd name="T11" fmla="*/ 14 h 19"/>
                  <a:gd name="T12" fmla="*/ 67 w 101"/>
                  <a:gd name="T13" fmla="*/ 18 h 19"/>
                  <a:gd name="T14" fmla="*/ 101 w 101"/>
                  <a:gd name="T15" fmla="*/ 9 h 19"/>
                  <a:gd name="T16" fmla="*/ 101 w 101"/>
                  <a:gd name="T17" fmla="*/ 9 h 19"/>
                  <a:gd name="T18" fmla="*/ 101 w 101"/>
                  <a:gd name="T19" fmla="*/ 9 h 19"/>
                  <a:gd name="T20" fmla="*/ 67 w 101"/>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19">
                    <a:moveTo>
                      <a:pt x="67" y="0"/>
                    </a:moveTo>
                    <a:cubicBezTo>
                      <a:pt x="67" y="0"/>
                      <a:pt x="67" y="0"/>
                      <a:pt x="67" y="0"/>
                    </a:cubicBezTo>
                    <a:cubicBezTo>
                      <a:pt x="63" y="1"/>
                      <a:pt x="69" y="5"/>
                      <a:pt x="69" y="5"/>
                    </a:cubicBezTo>
                    <a:cubicBezTo>
                      <a:pt x="69" y="5"/>
                      <a:pt x="6" y="5"/>
                      <a:pt x="3" y="5"/>
                    </a:cubicBezTo>
                    <a:cubicBezTo>
                      <a:pt x="0" y="6"/>
                      <a:pt x="0" y="13"/>
                      <a:pt x="3" y="13"/>
                    </a:cubicBezTo>
                    <a:cubicBezTo>
                      <a:pt x="6" y="14"/>
                      <a:pt x="69" y="14"/>
                      <a:pt x="69" y="14"/>
                    </a:cubicBezTo>
                    <a:cubicBezTo>
                      <a:pt x="69" y="14"/>
                      <a:pt x="63" y="18"/>
                      <a:pt x="67" y="18"/>
                    </a:cubicBezTo>
                    <a:cubicBezTo>
                      <a:pt x="71" y="19"/>
                      <a:pt x="101" y="14"/>
                      <a:pt x="101" y="9"/>
                    </a:cubicBezTo>
                    <a:lnTo>
                      <a:pt x="101" y="9"/>
                    </a:lnTo>
                    <a:cubicBezTo>
                      <a:pt x="101" y="9"/>
                      <a:pt x="101" y="9"/>
                      <a:pt x="101" y="9"/>
                    </a:cubicBezTo>
                    <a:cubicBezTo>
                      <a:pt x="101" y="5"/>
                      <a:pt x="73" y="0"/>
                      <a:pt x="67"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9" name="Freeform 29"/>
              <p:cNvSpPr>
                <a:spLocks noEditPoints="1"/>
              </p:cNvSpPr>
              <p:nvPr/>
            </p:nvSpPr>
            <p:spPr bwMode="auto">
              <a:xfrm>
                <a:off x="2353" y="2148"/>
                <a:ext cx="536" cy="100"/>
              </a:xfrm>
              <a:custGeom>
                <a:avLst/>
                <a:gdLst>
                  <a:gd name="T0" fmla="*/ 67 w 102"/>
                  <a:gd name="T1" fmla="*/ 0 h 19"/>
                  <a:gd name="T2" fmla="*/ 67 w 102"/>
                  <a:gd name="T3" fmla="*/ 0 h 19"/>
                  <a:gd name="T4" fmla="*/ 67 w 102"/>
                  <a:gd name="T5" fmla="*/ 0 h 19"/>
                  <a:gd name="T6" fmla="*/ 66 w 102"/>
                  <a:gd name="T7" fmla="*/ 0 h 19"/>
                  <a:gd name="T8" fmla="*/ 67 w 102"/>
                  <a:gd name="T9" fmla="*/ 0 h 19"/>
                  <a:gd name="T10" fmla="*/ 66 w 102"/>
                  <a:gd name="T11" fmla="*/ 0 h 19"/>
                  <a:gd name="T12" fmla="*/ 70 w 102"/>
                  <a:gd name="T13" fmla="*/ 5 h 19"/>
                  <a:gd name="T14" fmla="*/ 67 w 102"/>
                  <a:gd name="T15" fmla="*/ 1 h 19"/>
                  <a:gd name="T16" fmla="*/ 69 w 102"/>
                  <a:gd name="T17" fmla="*/ 5 h 19"/>
                  <a:gd name="T18" fmla="*/ 69 w 102"/>
                  <a:gd name="T19" fmla="*/ 5 h 19"/>
                  <a:gd name="T20" fmla="*/ 69 w 102"/>
                  <a:gd name="T21" fmla="*/ 5 h 19"/>
                  <a:gd name="T22" fmla="*/ 2 w 102"/>
                  <a:gd name="T23" fmla="*/ 5 h 19"/>
                  <a:gd name="T24" fmla="*/ 3 w 102"/>
                  <a:gd name="T25" fmla="*/ 5 h 19"/>
                  <a:gd name="T26" fmla="*/ 2 w 102"/>
                  <a:gd name="T27" fmla="*/ 5 h 19"/>
                  <a:gd name="T28" fmla="*/ 2 w 102"/>
                  <a:gd name="T29" fmla="*/ 9 h 19"/>
                  <a:gd name="T30" fmla="*/ 2 w 102"/>
                  <a:gd name="T31" fmla="*/ 7 h 19"/>
                  <a:gd name="T32" fmla="*/ 0 w 102"/>
                  <a:gd name="T33" fmla="*/ 12 h 19"/>
                  <a:gd name="T34" fmla="*/ 2 w 102"/>
                  <a:gd name="T35" fmla="*/ 12 h 19"/>
                  <a:gd name="T36" fmla="*/ 0 w 102"/>
                  <a:gd name="T37" fmla="*/ 12 h 19"/>
                  <a:gd name="T38" fmla="*/ 3 w 102"/>
                  <a:gd name="T39" fmla="*/ 13 h 19"/>
                  <a:gd name="T40" fmla="*/ 3 w 102"/>
                  <a:gd name="T41" fmla="*/ 13 h 19"/>
                  <a:gd name="T42" fmla="*/ 69 w 102"/>
                  <a:gd name="T43" fmla="*/ 14 h 19"/>
                  <a:gd name="T44" fmla="*/ 69 w 102"/>
                  <a:gd name="T45" fmla="*/ 14 h 19"/>
                  <a:gd name="T46" fmla="*/ 69 w 102"/>
                  <a:gd name="T47" fmla="*/ 14 h 19"/>
                  <a:gd name="T48" fmla="*/ 66 w 102"/>
                  <a:gd name="T49" fmla="*/ 18 h 19"/>
                  <a:gd name="T50" fmla="*/ 67 w 102"/>
                  <a:gd name="T51" fmla="*/ 18 h 19"/>
                  <a:gd name="T52" fmla="*/ 66 w 102"/>
                  <a:gd name="T53" fmla="*/ 18 h 19"/>
                  <a:gd name="T54" fmla="*/ 100 w 102"/>
                  <a:gd name="T55" fmla="*/ 9 h 19"/>
                  <a:gd name="T56" fmla="*/ 89 w 102"/>
                  <a:gd name="T57" fmla="*/ 14 h 19"/>
                  <a:gd name="T58" fmla="*/ 101 w 102"/>
                  <a:gd name="T59" fmla="*/ 9 h 19"/>
                  <a:gd name="T60" fmla="*/ 101 w 102"/>
                  <a:gd name="T61" fmla="*/ 9 h 19"/>
                  <a:gd name="T62" fmla="*/ 101 w 102"/>
                  <a:gd name="T63" fmla="*/ 10 h 19"/>
                  <a:gd name="T64" fmla="*/ 101 w 102"/>
                  <a:gd name="T65" fmla="*/ 9 h 19"/>
                  <a:gd name="T66" fmla="*/ 101 w 102"/>
                  <a:gd name="T67" fmla="*/ 9 h 19"/>
                  <a:gd name="T68" fmla="*/ 102 w 102"/>
                  <a:gd name="T69" fmla="*/ 9 h 19"/>
                  <a:gd name="T70" fmla="*/ 100 w 102"/>
                  <a:gd name="T71" fmla="*/ 9 h 19"/>
                  <a:gd name="T72" fmla="*/ 102 w 102"/>
                  <a:gd name="T73" fmla="*/ 9 h 19"/>
                  <a:gd name="T74" fmla="*/ 100 w 102"/>
                  <a:gd name="T75" fmla="*/ 9 h 19"/>
                  <a:gd name="T76" fmla="*/ 101 w 102"/>
                  <a:gd name="T77" fmla="*/ 9 h 19"/>
                  <a:gd name="T78" fmla="*/ 91 w 102"/>
                  <a:gd name="T79" fmla="*/ 4 h 19"/>
                  <a:gd name="T80" fmla="*/ 90 w 102"/>
                  <a:gd name="T81" fmla="*/ 5 h 19"/>
                  <a:gd name="T82" fmla="*/ 91 w 102"/>
                  <a:gd name="T83" fmla="*/ 4 h 19"/>
                  <a:gd name="T84" fmla="*/ 67 w 102"/>
                  <a:gd name="T8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19">
                    <a:moveTo>
                      <a:pt x="67" y="1"/>
                    </a:moveTo>
                    <a:lnTo>
                      <a:pt x="67" y="1"/>
                    </a:lnTo>
                    <a:lnTo>
                      <a:pt x="67" y="0"/>
                    </a:lnTo>
                    <a:cubicBezTo>
                      <a:pt x="67" y="0"/>
                      <a:pt x="67" y="0"/>
                      <a:pt x="67" y="0"/>
                    </a:cubicBezTo>
                    <a:lnTo>
                      <a:pt x="67" y="1"/>
                    </a:lnTo>
                    <a:close/>
                    <a:moveTo>
                      <a:pt x="67" y="0"/>
                    </a:moveTo>
                    <a:lnTo>
                      <a:pt x="67" y="1"/>
                    </a:lnTo>
                    <a:cubicBezTo>
                      <a:pt x="66" y="1"/>
                      <a:pt x="66" y="1"/>
                      <a:pt x="66" y="0"/>
                    </a:cubicBezTo>
                    <a:cubicBezTo>
                      <a:pt x="66" y="0"/>
                      <a:pt x="66" y="0"/>
                      <a:pt x="67" y="0"/>
                    </a:cubicBezTo>
                    <a:close/>
                    <a:moveTo>
                      <a:pt x="67" y="1"/>
                    </a:moveTo>
                    <a:lnTo>
                      <a:pt x="67" y="1"/>
                    </a:lnTo>
                    <a:lnTo>
                      <a:pt x="66" y="0"/>
                    </a:lnTo>
                    <a:cubicBezTo>
                      <a:pt x="66" y="0"/>
                      <a:pt x="67" y="0"/>
                      <a:pt x="67" y="0"/>
                    </a:cubicBezTo>
                    <a:lnTo>
                      <a:pt x="67" y="1"/>
                    </a:lnTo>
                    <a:close/>
                    <a:moveTo>
                      <a:pt x="67" y="0"/>
                    </a:moveTo>
                    <a:lnTo>
                      <a:pt x="67" y="1"/>
                    </a:lnTo>
                    <a:cubicBezTo>
                      <a:pt x="67" y="1"/>
                      <a:pt x="66" y="1"/>
                      <a:pt x="66" y="1"/>
                    </a:cubicBezTo>
                    <a:cubicBezTo>
                      <a:pt x="65" y="0"/>
                      <a:pt x="66" y="0"/>
                      <a:pt x="66" y="0"/>
                    </a:cubicBezTo>
                    <a:lnTo>
                      <a:pt x="67" y="0"/>
                    </a:lnTo>
                    <a:close/>
                    <a:moveTo>
                      <a:pt x="67" y="1"/>
                    </a:moveTo>
                    <a:cubicBezTo>
                      <a:pt x="64" y="1"/>
                      <a:pt x="70" y="5"/>
                      <a:pt x="70" y="5"/>
                    </a:cubicBezTo>
                    <a:lnTo>
                      <a:pt x="68" y="5"/>
                    </a:lnTo>
                    <a:cubicBezTo>
                      <a:pt x="68" y="5"/>
                      <a:pt x="61" y="1"/>
                      <a:pt x="66" y="0"/>
                    </a:cubicBezTo>
                    <a:lnTo>
                      <a:pt x="67" y="1"/>
                    </a:lnTo>
                    <a:close/>
                    <a:moveTo>
                      <a:pt x="69" y="5"/>
                    </a:moveTo>
                    <a:lnTo>
                      <a:pt x="70" y="5"/>
                    </a:lnTo>
                    <a:cubicBezTo>
                      <a:pt x="70" y="5"/>
                      <a:pt x="70" y="5"/>
                      <a:pt x="69" y="5"/>
                    </a:cubicBezTo>
                    <a:cubicBezTo>
                      <a:pt x="69" y="5"/>
                      <a:pt x="68" y="5"/>
                      <a:pt x="68" y="5"/>
                    </a:cubicBezTo>
                    <a:lnTo>
                      <a:pt x="69" y="5"/>
                    </a:lnTo>
                    <a:close/>
                    <a:moveTo>
                      <a:pt x="69" y="5"/>
                    </a:moveTo>
                    <a:cubicBezTo>
                      <a:pt x="69" y="5"/>
                      <a:pt x="6" y="5"/>
                      <a:pt x="3" y="5"/>
                    </a:cubicBezTo>
                    <a:lnTo>
                      <a:pt x="2" y="5"/>
                    </a:lnTo>
                    <a:cubicBezTo>
                      <a:pt x="5" y="5"/>
                      <a:pt x="69" y="5"/>
                      <a:pt x="69" y="5"/>
                    </a:cubicBezTo>
                    <a:close/>
                    <a:moveTo>
                      <a:pt x="3" y="5"/>
                    </a:moveTo>
                    <a:lnTo>
                      <a:pt x="3" y="5"/>
                    </a:lnTo>
                    <a:cubicBezTo>
                      <a:pt x="3" y="5"/>
                      <a:pt x="2" y="5"/>
                      <a:pt x="2" y="5"/>
                    </a:cubicBezTo>
                    <a:cubicBezTo>
                      <a:pt x="2" y="5"/>
                      <a:pt x="2" y="5"/>
                      <a:pt x="2" y="5"/>
                    </a:cubicBezTo>
                    <a:lnTo>
                      <a:pt x="3" y="5"/>
                    </a:lnTo>
                    <a:close/>
                    <a:moveTo>
                      <a:pt x="3" y="5"/>
                    </a:moveTo>
                    <a:cubicBezTo>
                      <a:pt x="3" y="5"/>
                      <a:pt x="2" y="6"/>
                      <a:pt x="2" y="7"/>
                    </a:cubicBezTo>
                    <a:lnTo>
                      <a:pt x="0" y="7"/>
                    </a:lnTo>
                    <a:cubicBezTo>
                      <a:pt x="0" y="6"/>
                      <a:pt x="1" y="5"/>
                      <a:pt x="2" y="5"/>
                    </a:cubicBezTo>
                    <a:lnTo>
                      <a:pt x="3" y="5"/>
                    </a:lnTo>
                    <a:close/>
                    <a:moveTo>
                      <a:pt x="2" y="7"/>
                    </a:moveTo>
                    <a:cubicBezTo>
                      <a:pt x="2" y="8"/>
                      <a:pt x="2" y="9"/>
                      <a:pt x="2" y="9"/>
                    </a:cubicBezTo>
                    <a:lnTo>
                      <a:pt x="0" y="9"/>
                    </a:lnTo>
                    <a:cubicBezTo>
                      <a:pt x="0" y="9"/>
                      <a:pt x="0" y="8"/>
                      <a:pt x="0" y="7"/>
                    </a:cubicBezTo>
                    <a:lnTo>
                      <a:pt x="2" y="7"/>
                    </a:lnTo>
                    <a:close/>
                    <a:moveTo>
                      <a:pt x="2" y="9"/>
                    </a:moveTo>
                    <a:cubicBezTo>
                      <a:pt x="2" y="10"/>
                      <a:pt x="2" y="11"/>
                      <a:pt x="2" y="12"/>
                    </a:cubicBezTo>
                    <a:lnTo>
                      <a:pt x="0" y="12"/>
                    </a:lnTo>
                    <a:cubicBezTo>
                      <a:pt x="0" y="11"/>
                      <a:pt x="0" y="10"/>
                      <a:pt x="0" y="9"/>
                    </a:cubicBezTo>
                    <a:lnTo>
                      <a:pt x="2" y="9"/>
                    </a:lnTo>
                    <a:close/>
                    <a:moveTo>
                      <a:pt x="2" y="12"/>
                    </a:moveTo>
                    <a:cubicBezTo>
                      <a:pt x="2" y="12"/>
                      <a:pt x="3" y="13"/>
                      <a:pt x="3" y="13"/>
                    </a:cubicBezTo>
                    <a:lnTo>
                      <a:pt x="2" y="14"/>
                    </a:lnTo>
                    <a:cubicBezTo>
                      <a:pt x="1" y="14"/>
                      <a:pt x="0" y="13"/>
                      <a:pt x="0" y="12"/>
                    </a:cubicBezTo>
                    <a:lnTo>
                      <a:pt x="2" y="12"/>
                    </a:lnTo>
                    <a:close/>
                    <a:moveTo>
                      <a:pt x="3" y="13"/>
                    </a:moveTo>
                    <a:lnTo>
                      <a:pt x="3" y="13"/>
                    </a:lnTo>
                    <a:cubicBezTo>
                      <a:pt x="4" y="13"/>
                      <a:pt x="4" y="13"/>
                      <a:pt x="4" y="14"/>
                    </a:cubicBezTo>
                    <a:cubicBezTo>
                      <a:pt x="4" y="14"/>
                      <a:pt x="3" y="14"/>
                      <a:pt x="2" y="14"/>
                    </a:cubicBezTo>
                    <a:lnTo>
                      <a:pt x="3" y="13"/>
                    </a:lnTo>
                    <a:close/>
                    <a:moveTo>
                      <a:pt x="3" y="13"/>
                    </a:moveTo>
                    <a:cubicBezTo>
                      <a:pt x="6" y="14"/>
                      <a:pt x="69" y="13"/>
                      <a:pt x="69" y="13"/>
                    </a:cubicBezTo>
                    <a:lnTo>
                      <a:pt x="69" y="14"/>
                    </a:lnTo>
                    <a:cubicBezTo>
                      <a:pt x="69" y="14"/>
                      <a:pt x="5" y="14"/>
                      <a:pt x="2" y="14"/>
                    </a:cubicBezTo>
                    <a:lnTo>
                      <a:pt x="3" y="13"/>
                    </a:lnTo>
                    <a:close/>
                    <a:moveTo>
                      <a:pt x="69" y="14"/>
                    </a:moveTo>
                    <a:lnTo>
                      <a:pt x="69" y="13"/>
                    </a:lnTo>
                    <a:cubicBezTo>
                      <a:pt x="69" y="13"/>
                      <a:pt x="70" y="13"/>
                      <a:pt x="70" y="14"/>
                    </a:cubicBezTo>
                    <a:cubicBezTo>
                      <a:pt x="70" y="14"/>
                      <a:pt x="70" y="14"/>
                      <a:pt x="69" y="14"/>
                    </a:cubicBezTo>
                    <a:close/>
                    <a:moveTo>
                      <a:pt x="70" y="14"/>
                    </a:moveTo>
                    <a:cubicBezTo>
                      <a:pt x="70" y="14"/>
                      <a:pt x="64" y="18"/>
                      <a:pt x="67" y="18"/>
                    </a:cubicBezTo>
                    <a:lnTo>
                      <a:pt x="66" y="18"/>
                    </a:lnTo>
                    <a:cubicBezTo>
                      <a:pt x="61" y="18"/>
                      <a:pt x="68" y="13"/>
                      <a:pt x="68" y="13"/>
                    </a:cubicBezTo>
                    <a:lnTo>
                      <a:pt x="70" y="14"/>
                    </a:lnTo>
                    <a:close/>
                    <a:moveTo>
                      <a:pt x="67" y="18"/>
                    </a:moveTo>
                    <a:cubicBezTo>
                      <a:pt x="69" y="18"/>
                      <a:pt x="80" y="16"/>
                      <a:pt x="89" y="14"/>
                    </a:cubicBezTo>
                    <a:lnTo>
                      <a:pt x="91" y="15"/>
                    </a:lnTo>
                    <a:cubicBezTo>
                      <a:pt x="82" y="17"/>
                      <a:pt x="69" y="19"/>
                      <a:pt x="66" y="18"/>
                    </a:cubicBezTo>
                    <a:lnTo>
                      <a:pt x="67" y="18"/>
                    </a:lnTo>
                    <a:close/>
                    <a:moveTo>
                      <a:pt x="89" y="14"/>
                    </a:moveTo>
                    <a:cubicBezTo>
                      <a:pt x="95" y="13"/>
                      <a:pt x="100" y="11"/>
                      <a:pt x="100" y="9"/>
                    </a:cubicBezTo>
                    <a:lnTo>
                      <a:pt x="102" y="9"/>
                    </a:lnTo>
                    <a:cubicBezTo>
                      <a:pt x="102" y="11"/>
                      <a:pt x="97" y="13"/>
                      <a:pt x="91" y="15"/>
                    </a:cubicBezTo>
                    <a:lnTo>
                      <a:pt x="89" y="14"/>
                    </a:lnTo>
                    <a:close/>
                    <a:moveTo>
                      <a:pt x="101" y="9"/>
                    </a:moveTo>
                    <a:lnTo>
                      <a:pt x="100" y="9"/>
                    </a:lnTo>
                    <a:cubicBezTo>
                      <a:pt x="100" y="9"/>
                      <a:pt x="100" y="9"/>
                      <a:pt x="101" y="9"/>
                    </a:cubicBezTo>
                    <a:cubicBezTo>
                      <a:pt x="102" y="9"/>
                      <a:pt x="102" y="9"/>
                      <a:pt x="102" y="9"/>
                    </a:cubicBezTo>
                    <a:lnTo>
                      <a:pt x="101" y="9"/>
                    </a:lnTo>
                    <a:close/>
                    <a:moveTo>
                      <a:pt x="101" y="9"/>
                    </a:moveTo>
                    <a:lnTo>
                      <a:pt x="101" y="9"/>
                    </a:lnTo>
                    <a:lnTo>
                      <a:pt x="101" y="10"/>
                    </a:lnTo>
                    <a:lnTo>
                      <a:pt x="101" y="10"/>
                    </a:lnTo>
                    <a:lnTo>
                      <a:pt x="101" y="9"/>
                    </a:lnTo>
                    <a:close/>
                    <a:moveTo>
                      <a:pt x="101" y="9"/>
                    </a:moveTo>
                    <a:lnTo>
                      <a:pt x="101" y="9"/>
                    </a:lnTo>
                    <a:cubicBezTo>
                      <a:pt x="102" y="9"/>
                      <a:pt x="102" y="9"/>
                      <a:pt x="102" y="9"/>
                    </a:cubicBezTo>
                    <a:cubicBezTo>
                      <a:pt x="102" y="10"/>
                      <a:pt x="102" y="10"/>
                      <a:pt x="101" y="10"/>
                    </a:cubicBezTo>
                    <a:lnTo>
                      <a:pt x="101" y="9"/>
                    </a:lnTo>
                    <a:close/>
                    <a:moveTo>
                      <a:pt x="100" y="9"/>
                    </a:moveTo>
                    <a:cubicBezTo>
                      <a:pt x="100" y="9"/>
                      <a:pt x="100" y="9"/>
                      <a:pt x="100" y="9"/>
                    </a:cubicBezTo>
                    <a:lnTo>
                      <a:pt x="102" y="9"/>
                    </a:lnTo>
                    <a:cubicBezTo>
                      <a:pt x="102" y="9"/>
                      <a:pt x="102" y="9"/>
                      <a:pt x="102" y="9"/>
                    </a:cubicBezTo>
                    <a:lnTo>
                      <a:pt x="100" y="9"/>
                    </a:lnTo>
                    <a:close/>
                    <a:moveTo>
                      <a:pt x="100" y="9"/>
                    </a:moveTo>
                    <a:lnTo>
                      <a:pt x="100" y="9"/>
                    </a:lnTo>
                    <a:lnTo>
                      <a:pt x="102" y="9"/>
                    </a:lnTo>
                    <a:lnTo>
                      <a:pt x="102" y="9"/>
                    </a:lnTo>
                    <a:lnTo>
                      <a:pt x="100" y="9"/>
                    </a:lnTo>
                    <a:close/>
                    <a:moveTo>
                      <a:pt x="101" y="9"/>
                    </a:moveTo>
                    <a:lnTo>
                      <a:pt x="100" y="9"/>
                    </a:lnTo>
                    <a:cubicBezTo>
                      <a:pt x="100" y="9"/>
                      <a:pt x="100" y="9"/>
                      <a:pt x="101" y="9"/>
                    </a:cubicBezTo>
                    <a:cubicBezTo>
                      <a:pt x="102" y="9"/>
                      <a:pt x="102" y="9"/>
                      <a:pt x="102" y="9"/>
                    </a:cubicBezTo>
                    <a:lnTo>
                      <a:pt x="101" y="9"/>
                    </a:lnTo>
                    <a:close/>
                    <a:moveTo>
                      <a:pt x="100" y="9"/>
                    </a:moveTo>
                    <a:cubicBezTo>
                      <a:pt x="100" y="8"/>
                      <a:pt x="95" y="6"/>
                      <a:pt x="90" y="5"/>
                    </a:cubicBezTo>
                    <a:lnTo>
                      <a:pt x="91" y="4"/>
                    </a:lnTo>
                    <a:cubicBezTo>
                      <a:pt x="97" y="6"/>
                      <a:pt x="102" y="8"/>
                      <a:pt x="102" y="9"/>
                    </a:cubicBezTo>
                    <a:lnTo>
                      <a:pt x="100" y="9"/>
                    </a:lnTo>
                    <a:close/>
                    <a:moveTo>
                      <a:pt x="90" y="5"/>
                    </a:moveTo>
                    <a:cubicBezTo>
                      <a:pt x="81" y="2"/>
                      <a:pt x="70" y="1"/>
                      <a:pt x="67" y="1"/>
                    </a:cubicBezTo>
                    <a:lnTo>
                      <a:pt x="67" y="0"/>
                    </a:lnTo>
                    <a:cubicBezTo>
                      <a:pt x="71" y="0"/>
                      <a:pt x="82" y="2"/>
                      <a:pt x="91" y="4"/>
                    </a:cubicBezTo>
                    <a:lnTo>
                      <a:pt x="90" y="5"/>
                    </a:lnTo>
                    <a:close/>
                    <a:moveTo>
                      <a:pt x="67" y="0"/>
                    </a:moveTo>
                    <a:lnTo>
                      <a:pt x="67" y="1"/>
                    </a:lnTo>
                    <a:cubicBezTo>
                      <a:pt x="67" y="1"/>
                      <a:pt x="66" y="1"/>
                      <a:pt x="66" y="0"/>
                    </a:cubicBezTo>
                    <a:cubicBezTo>
                      <a:pt x="66" y="0"/>
                      <a:pt x="66" y="0"/>
                      <a:pt x="67" y="0"/>
                    </a:cubicBezTo>
                    <a:close/>
                  </a:path>
                </a:pathLst>
              </a:custGeom>
              <a:solidFill>
                <a:srgbClr val="2428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0" name="Freeform 30"/>
              <p:cNvSpPr>
                <a:spLocks/>
              </p:cNvSpPr>
              <p:nvPr/>
            </p:nvSpPr>
            <p:spPr bwMode="auto">
              <a:xfrm>
                <a:off x="1786" y="2164"/>
                <a:ext cx="121" cy="100"/>
              </a:xfrm>
              <a:custGeom>
                <a:avLst/>
                <a:gdLst>
                  <a:gd name="T0" fmla="*/ 15 w 23"/>
                  <a:gd name="T1" fmla="*/ 0 h 19"/>
                  <a:gd name="T2" fmla="*/ 15 w 23"/>
                  <a:gd name="T3" fmla="*/ 0 h 19"/>
                  <a:gd name="T4" fmla="*/ 16 w 23"/>
                  <a:gd name="T5" fmla="*/ 5 h 19"/>
                  <a:gd name="T6" fmla="*/ 0 w 23"/>
                  <a:gd name="T7" fmla="*/ 5 h 19"/>
                  <a:gd name="T8" fmla="*/ 0 w 23"/>
                  <a:gd name="T9" fmla="*/ 14 h 19"/>
                  <a:gd name="T10" fmla="*/ 16 w 23"/>
                  <a:gd name="T11" fmla="*/ 14 h 19"/>
                  <a:gd name="T12" fmla="*/ 15 w 23"/>
                  <a:gd name="T13" fmla="*/ 19 h 19"/>
                  <a:gd name="T14" fmla="*/ 23 w 23"/>
                  <a:gd name="T15" fmla="*/ 9 h 19"/>
                  <a:gd name="T16" fmla="*/ 23 w 23"/>
                  <a:gd name="T17" fmla="*/ 9 h 19"/>
                  <a:gd name="T18" fmla="*/ 23 w 23"/>
                  <a:gd name="T19" fmla="*/ 9 h 19"/>
                  <a:gd name="T20" fmla="*/ 15 w 2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9">
                    <a:moveTo>
                      <a:pt x="15" y="0"/>
                    </a:moveTo>
                    <a:cubicBezTo>
                      <a:pt x="15" y="0"/>
                      <a:pt x="15" y="0"/>
                      <a:pt x="15" y="0"/>
                    </a:cubicBezTo>
                    <a:cubicBezTo>
                      <a:pt x="14" y="0"/>
                      <a:pt x="16" y="5"/>
                      <a:pt x="16" y="5"/>
                    </a:cubicBezTo>
                    <a:cubicBezTo>
                      <a:pt x="16" y="5"/>
                      <a:pt x="1" y="5"/>
                      <a:pt x="0" y="5"/>
                    </a:cubicBezTo>
                    <a:cubicBezTo>
                      <a:pt x="0" y="5"/>
                      <a:pt x="0" y="13"/>
                      <a:pt x="0" y="14"/>
                    </a:cubicBezTo>
                    <a:cubicBezTo>
                      <a:pt x="1" y="14"/>
                      <a:pt x="16" y="14"/>
                      <a:pt x="16" y="14"/>
                    </a:cubicBezTo>
                    <a:cubicBezTo>
                      <a:pt x="16" y="14"/>
                      <a:pt x="14" y="18"/>
                      <a:pt x="15" y="19"/>
                    </a:cubicBezTo>
                    <a:cubicBezTo>
                      <a:pt x="16" y="19"/>
                      <a:pt x="23" y="14"/>
                      <a:pt x="23" y="9"/>
                    </a:cubicBezTo>
                    <a:lnTo>
                      <a:pt x="23" y="9"/>
                    </a:lnTo>
                    <a:cubicBezTo>
                      <a:pt x="23" y="9"/>
                      <a:pt x="23" y="9"/>
                      <a:pt x="23" y="9"/>
                    </a:cubicBezTo>
                    <a:cubicBezTo>
                      <a:pt x="23" y="5"/>
                      <a:pt x="17" y="0"/>
                      <a:pt x="15"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1" name="Freeform 31"/>
              <p:cNvSpPr>
                <a:spLocks/>
              </p:cNvSpPr>
              <p:nvPr/>
            </p:nvSpPr>
            <p:spPr bwMode="auto">
              <a:xfrm>
                <a:off x="1786" y="2164"/>
                <a:ext cx="121" cy="100"/>
              </a:xfrm>
              <a:custGeom>
                <a:avLst/>
                <a:gdLst>
                  <a:gd name="T0" fmla="*/ 15 w 23"/>
                  <a:gd name="T1" fmla="*/ 0 h 19"/>
                  <a:gd name="T2" fmla="*/ 15 w 23"/>
                  <a:gd name="T3" fmla="*/ 0 h 19"/>
                  <a:gd name="T4" fmla="*/ 16 w 23"/>
                  <a:gd name="T5" fmla="*/ 5 h 19"/>
                  <a:gd name="T6" fmla="*/ 0 w 23"/>
                  <a:gd name="T7" fmla="*/ 5 h 19"/>
                  <a:gd name="T8" fmla="*/ 0 w 23"/>
                  <a:gd name="T9" fmla="*/ 14 h 19"/>
                  <a:gd name="T10" fmla="*/ 16 w 23"/>
                  <a:gd name="T11" fmla="*/ 14 h 19"/>
                  <a:gd name="T12" fmla="*/ 15 w 23"/>
                  <a:gd name="T13" fmla="*/ 19 h 19"/>
                  <a:gd name="T14" fmla="*/ 23 w 23"/>
                  <a:gd name="T15" fmla="*/ 9 h 19"/>
                  <a:gd name="T16" fmla="*/ 23 w 23"/>
                  <a:gd name="T17" fmla="*/ 9 h 19"/>
                  <a:gd name="T18" fmla="*/ 23 w 23"/>
                  <a:gd name="T19" fmla="*/ 9 h 19"/>
                  <a:gd name="T20" fmla="*/ 15 w 23"/>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9">
                    <a:moveTo>
                      <a:pt x="15" y="0"/>
                    </a:moveTo>
                    <a:cubicBezTo>
                      <a:pt x="15" y="0"/>
                      <a:pt x="15" y="0"/>
                      <a:pt x="15" y="0"/>
                    </a:cubicBezTo>
                    <a:cubicBezTo>
                      <a:pt x="14" y="0"/>
                      <a:pt x="16" y="5"/>
                      <a:pt x="16" y="5"/>
                    </a:cubicBezTo>
                    <a:cubicBezTo>
                      <a:pt x="16" y="5"/>
                      <a:pt x="1" y="5"/>
                      <a:pt x="0" y="5"/>
                    </a:cubicBezTo>
                    <a:cubicBezTo>
                      <a:pt x="0" y="5"/>
                      <a:pt x="0" y="13"/>
                      <a:pt x="0" y="14"/>
                    </a:cubicBezTo>
                    <a:cubicBezTo>
                      <a:pt x="1" y="14"/>
                      <a:pt x="16" y="14"/>
                      <a:pt x="16" y="14"/>
                    </a:cubicBezTo>
                    <a:cubicBezTo>
                      <a:pt x="16" y="14"/>
                      <a:pt x="14" y="18"/>
                      <a:pt x="15" y="19"/>
                    </a:cubicBezTo>
                    <a:cubicBezTo>
                      <a:pt x="16" y="19"/>
                      <a:pt x="23" y="14"/>
                      <a:pt x="23" y="9"/>
                    </a:cubicBezTo>
                    <a:lnTo>
                      <a:pt x="23" y="9"/>
                    </a:lnTo>
                    <a:cubicBezTo>
                      <a:pt x="23" y="9"/>
                      <a:pt x="23" y="9"/>
                      <a:pt x="23" y="9"/>
                    </a:cubicBezTo>
                    <a:cubicBezTo>
                      <a:pt x="23" y="5"/>
                      <a:pt x="17" y="0"/>
                      <a:pt x="15" y="0"/>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2" name="Rectangle 32"/>
              <p:cNvSpPr>
                <a:spLocks noChangeArrowheads="1"/>
              </p:cNvSpPr>
              <p:nvPr/>
            </p:nvSpPr>
            <p:spPr bwMode="auto">
              <a:xfrm>
                <a:off x="1235" y="2337"/>
                <a:ext cx="336" cy="263"/>
              </a:xfrm>
              <a:prstGeom prst="rect">
                <a:avLst/>
              </a:prstGeom>
              <a:solidFill>
                <a:srgbClr val="F0D8C2"/>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33" name="Rectangle 33"/>
              <p:cNvSpPr>
                <a:spLocks noChangeArrowheads="1"/>
              </p:cNvSpPr>
              <p:nvPr/>
            </p:nvSpPr>
            <p:spPr bwMode="auto">
              <a:xfrm>
                <a:off x="1224" y="2726"/>
                <a:ext cx="373" cy="247"/>
              </a:xfrm>
              <a:prstGeom prst="rect">
                <a:avLst/>
              </a:prstGeom>
              <a:solidFill>
                <a:srgbClr val="D9BDC9"/>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34" name="Freeform 34"/>
              <p:cNvSpPr>
                <a:spLocks/>
              </p:cNvSpPr>
              <p:nvPr/>
            </p:nvSpPr>
            <p:spPr bwMode="auto">
              <a:xfrm>
                <a:off x="1681" y="3325"/>
                <a:ext cx="3246" cy="47"/>
              </a:xfrm>
              <a:custGeom>
                <a:avLst/>
                <a:gdLst>
                  <a:gd name="T0" fmla="*/ 5 w 618"/>
                  <a:gd name="T1" fmla="*/ 9 h 9"/>
                  <a:gd name="T2" fmla="*/ 613 w 618"/>
                  <a:gd name="T3" fmla="*/ 9 h 9"/>
                  <a:gd name="T4" fmla="*/ 618 w 618"/>
                  <a:gd name="T5" fmla="*/ 4 h 9"/>
                  <a:gd name="T6" fmla="*/ 613 w 618"/>
                  <a:gd name="T7" fmla="*/ 0 h 9"/>
                  <a:gd name="T8" fmla="*/ 5 w 618"/>
                  <a:gd name="T9" fmla="*/ 0 h 9"/>
                  <a:gd name="T10" fmla="*/ 0 w 618"/>
                  <a:gd name="T11" fmla="*/ 4 h 9"/>
                  <a:gd name="T12" fmla="*/ 5 w 61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18" h="9">
                    <a:moveTo>
                      <a:pt x="5" y="9"/>
                    </a:moveTo>
                    <a:lnTo>
                      <a:pt x="613" y="9"/>
                    </a:lnTo>
                    <a:cubicBezTo>
                      <a:pt x="616" y="9"/>
                      <a:pt x="618" y="7"/>
                      <a:pt x="618" y="4"/>
                    </a:cubicBezTo>
                    <a:cubicBezTo>
                      <a:pt x="618" y="2"/>
                      <a:pt x="616" y="0"/>
                      <a:pt x="613" y="0"/>
                    </a:cubicBezTo>
                    <a:lnTo>
                      <a:pt x="5" y="0"/>
                    </a:lnTo>
                    <a:cubicBezTo>
                      <a:pt x="2" y="0"/>
                      <a:pt x="0" y="2"/>
                      <a:pt x="0" y="4"/>
                    </a:cubicBezTo>
                    <a:cubicBezTo>
                      <a:pt x="0" y="7"/>
                      <a:pt x="2" y="9"/>
                      <a:pt x="5" y="9"/>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5" name="Freeform 35"/>
              <p:cNvSpPr>
                <a:spLocks/>
              </p:cNvSpPr>
              <p:nvPr/>
            </p:nvSpPr>
            <p:spPr bwMode="auto">
              <a:xfrm>
                <a:off x="1707" y="3109"/>
                <a:ext cx="48" cy="179"/>
              </a:xfrm>
              <a:custGeom>
                <a:avLst/>
                <a:gdLst>
                  <a:gd name="T0" fmla="*/ 3 w 9"/>
                  <a:gd name="T1" fmla="*/ 34 h 34"/>
                  <a:gd name="T2" fmla="*/ 6 w 9"/>
                  <a:gd name="T3" fmla="*/ 34 h 34"/>
                  <a:gd name="T4" fmla="*/ 9 w 9"/>
                  <a:gd name="T5" fmla="*/ 32 h 34"/>
                  <a:gd name="T6" fmla="*/ 9 w 9"/>
                  <a:gd name="T7" fmla="*/ 2 h 34"/>
                  <a:gd name="T8" fmla="*/ 6 w 9"/>
                  <a:gd name="T9" fmla="*/ 0 h 34"/>
                  <a:gd name="T10" fmla="*/ 3 w 9"/>
                  <a:gd name="T11" fmla="*/ 0 h 34"/>
                  <a:gd name="T12" fmla="*/ 0 w 9"/>
                  <a:gd name="T13" fmla="*/ 2 h 34"/>
                  <a:gd name="T14" fmla="*/ 0 w 9"/>
                  <a:gd name="T15" fmla="*/ 32 h 34"/>
                  <a:gd name="T16" fmla="*/ 3 w 9"/>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4">
                    <a:moveTo>
                      <a:pt x="3" y="34"/>
                    </a:moveTo>
                    <a:lnTo>
                      <a:pt x="6" y="34"/>
                    </a:lnTo>
                    <a:cubicBezTo>
                      <a:pt x="7" y="34"/>
                      <a:pt x="9" y="33"/>
                      <a:pt x="9" y="32"/>
                    </a:cubicBezTo>
                    <a:lnTo>
                      <a:pt x="9" y="2"/>
                    </a:lnTo>
                    <a:cubicBezTo>
                      <a:pt x="9" y="1"/>
                      <a:pt x="7" y="0"/>
                      <a:pt x="6" y="0"/>
                    </a:cubicBezTo>
                    <a:lnTo>
                      <a:pt x="3" y="0"/>
                    </a:lnTo>
                    <a:cubicBezTo>
                      <a:pt x="1" y="0"/>
                      <a:pt x="0" y="1"/>
                      <a:pt x="0" y="2"/>
                    </a:cubicBezTo>
                    <a:lnTo>
                      <a:pt x="0" y="32"/>
                    </a:lnTo>
                    <a:cubicBezTo>
                      <a:pt x="0" y="33"/>
                      <a:pt x="1" y="34"/>
                      <a:pt x="3" y="34"/>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6" name="Freeform 36"/>
              <p:cNvSpPr>
                <a:spLocks/>
              </p:cNvSpPr>
              <p:nvPr/>
            </p:nvSpPr>
            <p:spPr bwMode="auto">
              <a:xfrm>
                <a:off x="1650" y="3267"/>
                <a:ext cx="162" cy="63"/>
              </a:xfrm>
              <a:custGeom>
                <a:avLst/>
                <a:gdLst>
                  <a:gd name="T0" fmla="*/ 17 w 31"/>
                  <a:gd name="T1" fmla="*/ 12 h 12"/>
                  <a:gd name="T2" fmla="*/ 0 w 31"/>
                  <a:gd name="T3" fmla="*/ 0 h 12"/>
                  <a:gd name="T4" fmla="*/ 31 w 31"/>
                  <a:gd name="T5" fmla="*/ 0 h 12"/>
                  <a:gd name="T6" fmla="*/ 17 w 31"/>
                  <a:gd name="T7" fmla="*/ 12 h 12"/>
                </a:gdLst>
                <a:ahLst/>
                <a:cxnLst>
                  <a:cxn ang="0">
                    <a:pos x="T0" y="T1"/>
                  </a:cxn>
                  <a:cxn ang="0">
                    <a:pos x="T2" y="T3"/>
                  </a:cxn>
                  <a:cxn ang="0">
                    <a:pos x="T4" y="T5"/>
                  </a:cxn>
                  <a:cxn ang="0">
                    <a:pos x="T6" y="T7"/>
                  </a:cxn>
                </a:cxnLst>
                <a:rect l="0" t="0" r="r" b="b"/>
                <a:pathLst>
                  <a:path w="31" h="12">
                    <a:moveTo>
                      <a:pt x="17" y="12"/>
                    </a:moveTo>
                    <a:lnTo>
                      <a:pt x="0" y="0"/>
                    </a:lnTo>
                    <a:lnTo>
                      <a:pt x="31" y="0"/>
                    </a:lnTo>
                    <a:lnTo>
                      <a:pt x="17" y="12"/>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7" name="Freeform 37"/>
              <p:cNvSpPr>
                <a:spLocks/>
              </p:cNvSpPr>
              <p:nvPr/>
            </p:nvSpPr>
            <p:spPr bwMode="auto">
              <a:xfrm>
                <a:off x="2926" y="3115"/>
                <a:ext cx="52" cy="184"/>
              </a:xfrm>
              <a:custGeom>
                <a:avLst/>
                <a:gdLst>
                  <a:gd name="T0" fmla="*/ 4 w 10"/>
                  <a:gd name="T1" fmla="*/ 35 h 35"/>
                  <a:gd name="T2" fmla="*/ 6 w 10"/>
                  <a:gd name="T3" fmla="*/ 35 h 35"/>
                  <a:gd name="T4" fmla="*/ 10 w 10"/>
                  <a:gd name="T5" fmla="*/ 33 h 35"/>
                  <a:gd name="T6" fmla="*/ 10 w 10"/>
                  <a:gd name="T7" fmla="*/ 2 h 35"/>
                  <a:gd name="T8" fmla="*/ 6 w 10"/>
                  <a:gd name="T9" fmla="*/ 0 h 35"/>
                  <a:gd name="T10" fmla="*/ 4 w 10"/>
                  <a:gd name="T11" fmla="*/ 0 h 35"/>
                  <a:gd name="T12" fmla="*/ 0 w 10"/>
                  <a:gd name="T13" fmla="*/ 2 h 35"/>
                  <a:gd name="T14" fmla="*/ 0 w 10"/>
                  <a:gd name="T15" fmla="*/ 33 h 35"/>
                  <a:gd name="T16" fmla="*/ 4 w 10"/>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5">
                    <a:moveTo>
                      <a:pt x="4" y="35"/>
                    </a:moveTo>
                    <a:lnTo>
                      <a:pt x="6" y="35"/>
                    </a:lnTo>
                    <a:cubicBezTo>
                      <a:pt x="8" y="35"/>
                      <a:pt x="10" y="34"/>
                      <a:pt x="10" y="33"/>
                    </a:cubicBezTo>
                    <a:lnTo>
                      <a:pt x="10" y="2"/>
                    </a:lnTo>
                    <a:cubicBezTo>
                      <a:pt x="10" y="1"/>
                      <a:pt x="8" y="0"/>
                      <a:pt x="6" y="0"/>
                    </a:cubicBezTo>
                    <a:lnTo>
                      <a:pt x="4" y="0"/>
                    </a:lnTo>
                    <a:cubicBezTo>
                      <a:pt x="2" y="0"/>
                      <a:pt x="0" y="1"/>
                      <a:pt x="0" y="2"/>
                    </a:cubicBezTo>
                    <a:lnTo>
                      <a:pt x="0" y="33"/>
                    </a:lnTo>
                    <a:cubicBezTo>
                      <a:pt x="0" y="34"/>
                      <a:pt x="2" y="35"/>
                      <a:pt x="4" y="35"/>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8" name="Freeform 38"/>
              <p:cNvSpPr>
                <a:spLocks/>
              </p:cNvSpPr>
              <p:nvPr/>
            </p:nvSpPr>
            <p:spPr bwMode="auto">
              <a:xfrm>
                <a:off x="2873" y="3278"/>
                <a:ext cx="158" cy="63"/>
              </a:xfrm>
              <a:custGeom>
                <a:avLst/>
                <a:gdLst>
                  <a:gd name="T0" fmla="*/ 16 w 30"/>
                  <a:gd name="T1" fmla="*/ 12 h 12"/>
                  <a:gd name="T2" fmla="*/ 0 w 30"/>
                  <a:gd name="T3" fmla="*/ 0 h 12"/>
                  <a:gd name="T4" fmla="*/ 30 w 30"/>
                  <a:gd name="T5" fmla="*/ 0 h 12"/>
                  <a:gd name="T6" fmla="*/ 16 w 30"/>
                  <a:gd name="T7" fmla="*/ 12 h 12"/>
                </a:gdLst>
                <a:ahLst/>
                <a:cxnLst>
                  <a:cxn ang="0">
                    <a:pos x="T0" y="T1"/>
                  </a:cxn>
                  <a:cxn ang="0">
                    <a:pos x="T2" y="T3"/>
                  </a:cxn>
                  <a:cxn ang="0">
                    <a:pos x="T4" y="T5"/>
                  </a:cxn>
                  <a:cxn ang="0">
                    <a:pos x="T6" y="T7"/>
                  </a:cxn>
                </a:cxnLst>
                <a:rect l="0" t="0" r="r" b="b"/>
                <a:pathLst>
                  <a:path w="30" h="12">
                    <a:moveTo>
                      <a:pt x="16" y="12"/>
                    </a:moveTo>
                    <a:lnTo>
                      <a:pt x="0" y="0"/>
                    </a:lnTo>
                    <a:lnTo>
                      <a:pt x="30" y="0"/>
                    </a:lnTo>
                    <a:lnTo>
                      <a:pt x="16" y="12"/>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9" name="Freeform 39"/>
              <p:cNvSpPr>
                <a:spLocks/>
              </p:cNvSpPr>
              <p:nvPr/>
            </p:nvSpPr>
            <p:spPr bwMode="auto">
              <a:xfrm>
                <a:off x="3929" y="3115"/>
                <a:ext cx="53" cy="184"/>
              </a:xfrm>
              <a:custGeom>
                <a:avLst/>
                <a:gdLst>
                  <a:gd name="T0" fmla="*/ 4 w 10"/>
                  <a:gd name="T1" fmla="*/ 35 h 35"/>
                  <a:gd name="T2" fmla="*/ 6 w 10"/>
                  <a:gd name="T3" fmla="*/ 35 h 35"/>
                  <a:gd name="T4" fmla="*/ 10 w 10"/>
                  <a:gd name="T5" fmla="*/ 33 h 35"/>
                  <a:gd name="T6" fmla="*/ 10 w 10"/>
                  <a:gd name="T7" fmla="*/ 2 h 35"/>
                  <a:gd name="T8" fmla="*/ 6 w 10"/>
                  <a:gd name="T9" fmla="*/ 0 h 35"/>
                  <a:gd name="T10" fmla="*/ 4 w 10"/>
                  <a:gd name="T11" fmla="*/ 0 h 35"/>
                  <a:gd name="T12" fmla="*/ 0 w 10"/>
                  <a:gd name="T13" fmla="*/ 2 h 35"/>
                  <a:gd name="T14" fmla="*/ 0 w 10"/>
                  <a:gd name="T15" fmla="*/ 33 h 35"/>
                  <a:gd name="T16" fmla="*/ 4 w 10"/>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5">
                    <a:moveTo>
                      <a:pt x="4" y="35"/>
                    </a:moveTo>
                    <a:lnTo>
                      <a:pt x="6" y="35"/>
                    </a:lnTo>
                    <a:cubicBezTo>
                      <a:pt x="8" y="35"/>
                      <a:pt x="10" y="34"/>
                      <a:pt x="10" y="33"/>
                    </a:cubicBezTo>
                    <a:lnTo>
                      <a:pt x="10" y="2"/>
                    </a:lnTo>
                    <a:cubicBezTo>
                      <a:pt x="10" y="1"/>
                      <a:pt x="8" y="0"/>
                      <a:pt x="6" y="0"/>
                    </a:cubicBezTo>
                    <a:lnTo>
                      <a:pt x="4" y="0"/>
                    </a:lnTo>
                    <a:cubicBezTo>
                      <a:pt x="2" y="0"/>
                      <a:pt x="0" y="1"/>
                      <a:pt x="0" y="2"/>
                    </a:cubicBezTo>
                    <a:lnTo>
                      <a:pt x="0" y="33"/>
                    </a:lnTo>
                    <a:cubicBezTo>
                      <a:pt x="0" y="34"/>
                      <a:pt x="2" y="35"/>
                      <a:pt x="4" y="35"/>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0" name="Freeform 40"/>
              <p:cNvSpPr>
                <a:spLocks/>
              </p:cNvSpPr>
              <p:nvPr/>
            </p:nvSpPr>
            <p:spPr bwMode="auto">
              <a:xfrm>
                <a:off x="3877" y="3278"/>
                <a:ext cx="157" cy="63"/>
              </a:xfrm>
              <a:custGeom>
                <a:avLst/>
                <a:gdLst>
                  <a:gd name="T0" fmla="*/ 16 w 30"/>
                  <a:gd name="T1" fmla="*/ 12 h 12"/>
                  <a:gd name="T2" fmla="*/ 0 w 30"/>
                  <a:gd name="T3" fmla="*/ 0 h 12"/>
                  <a:gd name="T4" fmla="*/ 30 w 30"/>
                  <a:gd name="T5" fmla="*/ 0 h 12"/>
                  <a:gd name="T6" fmla="*/ 16 w 30"/>
                  <a:gd name="T7" fmla="*/ 12 h 12"/>
                </a:gdLst>
                <a:ahLst/>
                <a:cxnLst>
                  <a:cxn ang="0">
                    <a:pos x="T0" y="T1"/>
                  </a:cxn>
                  <a:cxn ang="0">
                    <a:pos x="T2" y="T3"/>
                  </a:cxn>
                  <a:cxn ang="0">
                    <a:pos x="T4" y="T5"/>
                  </a:cxn>
                  <a:cxn ang="0">
                    <a:pos x="T6" y="T7"/>
                  </a:cxn>
                </a:cxnLst>
                <a:rect l="0" t="0" r="r" b="b"/>
                <a:pathLst>
                  <a:path w="30" h="12">
                    <a:moveTo>
                      <a:pt x="16" y="12"/>
                    </a:moveTo>
                    <a:lnTo>
                      <a:pt x="0" y="0"/>
                    </a:lnTo>
                    <a:lnTo>
                      <a:pt x="30" y="0"/>
                    </a:lnTo>
                    <a:lnTo>
                      <a:pt x="16" y="12"/>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1" name="Freeform 41"/>
              <p:cNvSpPr>
                <a:spLocks/>
              </p:cNvSpPr>
              <p:nvPr/>
            </p:nvSpPr>
            <p:spPr bwMode="auto">
              <a:xfrm>
                <a:off x="4859" y="3109"/>
                <a:ext cx="47" cy="179"/>
              </a:xfrm>
              <a:custGeom>
                <a:avLst/>
                <a:gdLst>
                  <a:gd name="T0" fmla="*/ 3 w 9"/>
                  <a:gd name="T1" fmla="*/ 34 h 34"/>
                  <a:gd name="T2" fmla="*/ 5 w 9"/>
                  <a:gd name="T3" fmla="*/ 34 h 34"/>
                  <a:gd name="T4" fmla="*/ 9 w 9"/>
                  <a:gd name="T5" fmla="*/ 32 h 34"/>
                  <a:gd name="T6" fmla="*/ 9 w 9"/>
                  <a:gd name="T7" fmla="*/ 2 h 34"/>
                  <a:gd name="T8" fmla="*/ 5 w 9"/>
                  <a:gd name="T9" fmla="*/ 0 h 34"/>
                  <a:gd name="T10" fmla="*/ 3 w 9"/>
                  <a:gd name="T11" fmla="*/ 0 h 34"/>
                  <a:gd name="T12" fmla="*/ 0 w 9"/>
                  <a:gd name="T13" fmla="*/ 2 h 34"/>
                  <a:gd name="T14" fmla="*/ 0 w 9"/>
                  <a:gd name="T15" fmla="*/ 32 h 34"/>
                  <a:gd name="T16" fmla="*/ 3 w 9"/>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4">
                    <a:moveTo>
                      <a:pt x="3" y="34"/>
                    </a:moveTo>
                    <a:lnTo>
                      <a:pt x="5" y="34"/>
                    </a:lnTo>
                    <a:cubicBezTo>
                      <a:pt x="7" y="34"/>
                      <a:pt x="9" y="33"/>
                      <a:pt x="9" y="32"/>
                    </a:cubicBezTo>
                    <a:lnTo>
                      <a:pt x="9" y="2"/>
                    </a:lnTo>
                    <a:cubicBezTo>
                      <a:pt x="9" y="1"/>
                      <a:pt x="7" y="0"/>
                      <a:pt x="5" y="0"/>
                    </a:cubicBezTo>
                    <a:lnTo>
                      <a:pt x="3" y="0"/>
                    </a:lnTo>
                    <a:cubicBezTo>
                      <a:pt x="1" y="0"/>
                      <a:pt x="0" y="1"/>
                      <a:pt x="0" y="2"/>
                    </a:cubicBezTo>
                    <a:lnTo>
                      <a:pt x="0" y="32"/>
                    </a:lnTo>
                    <a:cubicBezTo>
                      <a:pt x="0" y="33"/>
                      <a:pt x="1" y="34"/>
                      <a:pt x="3" y="34"/>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2" name="Freeform 42"/>
              <p:cNvSpPr>
                <a:spLocks/>
              </p:cNvSpPr>
              <p:nvPr/>
            </p:nvSpPr>
            <p:spPr bwMode="auto">
              <a:xfrm>
                <a:off x="4801" y="3267"/>
                <a:ext cx="157" cy="63"/>
              </a:xfrm>
              <a:custGeom>
                <a:avLst/>
                <a:gdLst>
                  <a:gd name="T0" fmla="*/ 16 w 30"/>
                  <a:gd name="T1" fmla="*/ 12 h 12"/>
                  <a:gd name="T2" fmla="*/ 0 w 30"/>
                  <a:gd name="T3" fmla="*/ 0 h 12"/>
                  <a:gd name="T4" fmla="*/ 30 w 30"/>
                  <a:gd name="T5" fmla="*/ 0 h 12"/>
                  <a:gd name="T6" fmla="*/ 16 w 30"/>
                  <a:gd name="T7" fmla="*/ 12 h 12"/>
                </a:gdLst>
                <a:ahLst/>
                <a:cxnLst>
                  <a:cxn ang="0">
                    <a:pos x="T0" y="T1"/>
                  </a:cxn>
                  <a:cxn ang="0">
                    <a:pos x="T2" y="T3"/>
                  </a:cxn>
                  <a:cxn ang="0">
                    <a:pos x="T4" y="T5"/>
                  </a:cxn>
                  <a:cxn ang="0">
                    <a:pos x="T6" y="T7"/>
                  </a:cxn>
                </a:cxnLst>
                <a:rect l="0" t="0" r="r" b="b"/>
                <a:pathLst>
                  <a:path w="30" h="12">
                    <a:moveTo>
                      <a:pt x="16" y="12"/>
                    </a:moveTo>
                    <a:lnTo>
                      <a:pt x="0" y="0"/>
                    </a:lnTo>
                    <a:lnTo>
                      <a:pt x="30" y="0"/>
                    </a:lnTo>
                    <a:lnTo>
                      <a:pt x="16" y="12"/>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3" name="Rectangle 43"/>
              <p:cNvSpPr>
                <a:spLocks noChangeArrowheads="1"/>
              </p:cNvSpPr>
              <p:nvPr/>
            </p:nvSpPr>
            <p:spPr bwMode="auto">
              <a:xfrm>
                <a:off x="1692" y="2138"/>
                <a:ext cx="89" cy="982"/>
              </a:xfrm>
              <a:prstGeom prst="rect">
                <a:avLst/>
              </a:prstGeom>
              <a:solidFill>
                <a:srgbClr val="6DBF96"/>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44" name="Freeform 44"/>
              <p:cNvSpPr>
                <a:spLocks/>
              </p:cNvSpPr>
              <p:nvPr/>
            </p:nvSpPr>
            <p:spPr bwMode="auto">
              <a:xfrm>
                <a:off x="1692" y="2490"/>
                <a:ext cx="84" cy="215"/>
              </a:xfrm>
              <a:custGeom>
                <a:avLst/>
                <a:gdLst>
                  <a:gd name="T0" fmla="*/ 0 w 16"/>
                  <a:gd name="T1" fmla="*/ 37 h 41"/>
                  <a:gd name="T2" fmla="*/ 0 w 16"/>
                  <a:gd name="T3" fmla="*/ 4 h 41"/>
                  <a:gd name="T4" fmla="*/ 4 w 16"/>
                  <a:gd name="T5" fmla="*/ 0 h 41"/>
                  <a:gd name="T6" fmla="*/ 12 w 16"/>
                  <a:gd name="T7" fmla="*/ 0 h 41"/>
                  <a:gd name="T8" fmla="*/ 16 w 16"/>
                  <a:gd name="T9" fmla="*/ 4 h 41"/>
                  <a:gd name="T10" fmla="*/ 16 w 16"/>
                  <a:gd name="T11" fmla="*/ 37 h 41"/>
                  <a:gd name="T12" fmla="*/ 12 w 16"/>
                  <a:gd name="T13" fmla="*/ 41 h 41"/>
                  <a:gd name="T14" fmla="*/ 4 w 16"/>
                  <a:gd name="T15" fmla="*/ 41 h 41"/>
                  <a:gd name="T16" fmla="*/ 0 w 16"/>
                  <a:gd name="T17"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1">
                    <a:moveTo>
                      <a:pt x="0" y="37"/>
                    </a:moveTo>
                    <a:lnTo>
                      <a:pt x="0" y="4"/>
                    </a:lnTo>
                    <a:cubicBezTo>
                      <a:pt x="0" y="2"/>
                      <a:pt x="2" y="0"/>
                      <a:pt x="4" y="0"/>
                    </a:cubicBezTo>
                    <a:lnTo>
                      <a:pt x="12" y="0"/>
                    </a:lnTo>
                    <a:cubicBezTo>
                      <a:pt x="14" y="0"/>
                      <a:pt x="16" y="2"/>
                      <a:pt x="16" y="4"/>
                    </a:cubicBezTo>
                    <a:lnTo>
                      <a:pt x="16" y="37"/>
                    </a:lnTo>
                    <a:cubicBezTo>
                      <a:pt x="16" y="39"/>
                      <a:pt x="14" y="41"/>
                      <a:pt x="12" y="41"/>
                    </a:cubicBezTo>
                    <a:lnTo>
                      <a:pt x="4" y="41"/>
                    </a:lnTo>
                    <a:cubicBezTo>
                      <a:pt x="2" y="41"/>
                      <a:pt x="0" y="39"/>
                      <a:pt x="0" y="37"/>
                    </a:cubicBezTo>
                    <a:close/>
                  </a:path>
                </a:pathLst>
              </a:custGeom>
              <a:solidFill>
                <a:srgbClr val="86C3D2"/>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45" name="Rectangle 45"/>
              <p:cNvSpPr>
                <a:spLocks noChangeArrowheads="1"/>
              </p:cNvSpPr>
              <p:nvPr/>
            </p:nvSpPr>
            <p:spPr bwMode="auto">
              <a:xfrm rot="16200000">
                <a:off x="1661" y="2559"/>
                <a:ext cx="16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MT" charset="0"/>
                  </a:rPr>
                  <a:t>IF-OF</a:t>
                </a:r>
                <a:endParaRPr kumimoji="0" lang="en-US" sz="800" b="0" i="0" u="none" strike="noStrike" cap="none" normalizeH="0" baseline="0" dirty="0" smtClean="0">
                  <a:ln>
                    <a:noFill/>
                  </a:ln>
                  <a:solidFill>
                    <a:schemeClr val="tx1"/>
                  </a:solidFill>
                  <a:effectLst/>
                  <a:latin typeface="Arial" pitchFamily="34" charset="0"/>
                </a:endParaRPr>
              </a:p>
            </p:txBody>
          </p:sp>
          <p:sp>
            <p:nvSpPr>
              <p:cNvPr id="5246" name="Rectangle 46"/>
              <p:cNvSpPr>
                <a:spLocks noChangeArrowheads="1"/>
              </p:cNvSpPr>
              <p:nvPr/>
            </p:nvSpPr>
            <p:spPr bwMode="auto">
              <a:xfrm>
                <a:off x="1293" y="2383"/>
                <a:ext cx="276"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Fetch</a:t>
                </a:r>
                <a:endParaRPr kumimoji="0" lang="en-US" sz="1800" b="0" i="0" u="none" strike="noStrike" cap="none" normalizeH="0" baseline="0" smtClean="0">
                  <a:ln>
                    <a:noFill/>
                  </a:ln>
                  <a:solidFill>
                    <a:schemeClr val="tx1"/>
                  </a:solidFill>
                  <a:effectLst/>
                  <a:latin typeface="Arial" pitchFamily="34" charset="0"/>
                </a:endParaRPr>
              </a:p>
            </p:txBody>
          </p:sp>
          <p:sp>
            <p:nvSpPr>
              <p:cNvPr id="5247" name="Rectangle 47"/>
              <p:cNvSpPr>
                <a:spLocks noChangeArrowheads="1"/>
              </p:cNvSpPr>
              <p:nvPr/>
            </p:nvSpPr>
            <p:spPr bwMode="auto">
              <a:xfrm>
                <a:off x="1323" y="2471"/>
                <a:ext cx="195"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5248" name="Freeform 48"/>
              <p:cNvSpPr>
                <a:spLocks/>
              </p:cNvSpPr>
              <p:nvPr/>
            </p:nvSpPr>
            <p:spPr bwMode="auto">
              <a:xfrm>
                <a:off x="1565" y="2427"/>
                <a:ext cx="127" cy="99"/>
              </a:xfrm>
              <a:custGeom>
                <a:avLst/>
                <a:gdLst>
                  <a:gd name="T0" fmla="*/ 16 w 24"/>
                  <a:gd name="T1" fmla="*/ 0 h 19"/>
                  <a:gd name="T2" fmla="*/ 16 w 24"/>
                  <a:gd name="T3" fmla="*/ 0 h 19"/>
                  <a:gd name="T4" fmla="*/ 17 w 24"/>
                  <a:gd name="T5" fmla="*/ 5 h 19"/>
                  <a:gd name="T6" fmla="*/ 1 w 24"/>
                  <a:gd name="T7" fmla="*/ 5 h 19"/>
                  <a:gd name="T8" fmla="*/ 1 w 24"/>
                  <a:gd name="T9" fmla="*/ 14 h 19"/>
                  <a:gd name="T10" fmla="*/ 17 w 24"/>
                  <a:gd name="T11" fmla="*/ 14 h 19"/>
                  <a:gd name="T12" fmla="*/ 16 w 24"/>
                  <a:gd name="T13" fmla="*/ 19 h 19"/>
                  <a:gd name="T14" fmla="*/ 24 w 24"/>
                  <a:gd name="T15" fmla="*/ 10 h 19"/>
                  <a:gd name="T16" fmla="*/ 24 w 24"/>
                  <a:gd name="T17" fmla="*/ 10 h 19"/>
                  <a:gd name="T18" fmla="*/ 16 w 24"/>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9">
                    <a:moveTo>
                      <a:pt x="16" y="0"/>
                    </a:moveTo>
                    <a:cubicBezTo>
                      <a:pt x="16" y="0"/>
                      <a:pt x="16" y="0"/>
                      <a:pt x="16" y="0"/>
                    </a:cubicBezTo>
                    <a:cubicBezTo>
                      <a:pt x="15" y="1"/>
                      <a:pt x="17" y="5"/>
                      <a:pt x="17" y="5"/>
                    </a:cubicBezTo>
                    <a:cubicBezTo>
                      <a:pt x="17" y="5"/>
                      <a:pt x="2" y="5"/>
                      <a:pt x="1" y="5"/>
                    </a:cubicBezTo>
                    <a:cubicBezTo>
                      <a:pt x="0" y="6"/>
                      <a:pt x="0" y="14"/>
                      <a:pt x="1" y="14"/>
                    </a:cubicBezTo>
                    <a:cubicBezTo>
                      <a:pt x="2" y="14"/>
                      <a:pt x="17" y="14"/>
                      <a:pt x="17" y="14"/>
                    </a:cubicBezTo>
                    <a:cubicBezTo>
                      <a:pt x="17" y="14"/>
                      <a:pt x="15" y="19"/>
                      <a:pt x="16" y="19"/>
                    </a:cubicBezTo>
                    <a:cubicBezTo>
                      <a:pt x="17" y="19"/>
                      <a:pt x="24" y="14"/>
                      <a:pt x="24" y="10"/>
                    </a:cubicBezTo>
                    <a:cubicBezTo>
                      <a:pt x="24" y="10"/>
                      <a:pt x="24" y="10"/>
                      <a:pt x="24" y="10"/>
                    </a:cubicBezTo>
                    <a:cubicBezTo>
                      <a:pt x="24" y="5"/>
                      <a:pt x="18" y="0"/>
                      <a:pt x="16"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9" name="Freeform 49"/>
              <p:cNvSpPr>
                <a:spLocks/>
              </p:cNvSpPr>
              <p:nvPr/>
            </p:nvSpPr>
            <p:spPr bwMode="auto">
              <a:xfrm>
                <a:off x="1565" y="2427"/>
                <a:ext cx="127" cy="99"/>
              </a:xfrm>
              <a:custGeom>
                <a:avLst/>
                <a:gdLst>
                  <a:gd name="T0" fmla="*/ 16 w 24"/>
                  <a:gd name="T1" fmla="*/ 0 h 19"/>
                  <a:gd name="T2" fmla="*/ 16 w 24"/>
                  <a:gd name="T3" fmla="*/ 0 h 19"/>
                  <a:gd name="T4" fmla="*/ 17 w 24"/>
                  <a:gd name="T5" fmla="*/ 5 h 19"/>
                  <a:gd name="T6" fmla="*/ 1 w 24"/>
                  <a:gd name="T7" fmla="*/ 5 h 19"/>
                  <a:gd name="T8" fmla="*/ 1 w 24"/>
                  <a:gd name="T9" fmla="*/ 14 h 19"/>
                  <a:gd name="T10" fmla="*/ 17 w 24"/>
                  <a:gd name="T11" fmla="*/ 14 h 19"/>
                  <a:gd name="T12" fmla="*/ 16 w 24"/>
                  <a:gd name="T13" fmla="*/ 19 h 19"/>
                  <a:gd name="T14" fmla="*/ 24 w 24"/>
                  <a:gd name="T15" fmla="*/ 10 h 19"/>
                  <a:gd name="T16" fmla="*/ 24 w 24"/>
                  <a:gd name="T17" fmla="*/ 10 h 19"/>
                  <a:gd name="T18" fmla="*/ 16 w 24"/>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9">
                    <a:moveTo>
                      <a:pt x="16" y="0"/>
                    </a:moveTo>
                    <a:cubicBezTo>
                      <a:pt x="16" y="0"/>
                      <a:pt x="16" y="0"/>
                      <a:pt x="16" y="0"/>
                    </a:cubicBezTo>
                    <a:cubicBezTo>
                      <a:pt x="15" y="1"/>
                      <a:pt x="17" y="5"/>
                      <a:pt x="17" y="5"/>
                    </a:cubicBezTo>
                    <a:cubicBezTo>
                      <a:pt x="17" y="5"/>
                      <a:pt x="2" y="5"/>
                      <a:pt x="1" y="5"/>
                    </a:cubicBezTo>
                    <a:cubicBezTo>
                      <a:pt x="0" y="6"/>
                      <a:pt x="0" y="14"/>
                      <a:pt x="1" y="14"/>
                    </a:cubicBezTo>
                    <a:cubicBezTo>
                      <a:pt x="2" y="14"/>
                      <a:pt x="17" y="14"/>
                      <a:pt x="17" y="14"/>
                    </a:cubicBezTo>
                    <a:cubicBezTo>
                      <a:pt x="17" y="14"/>
                      <a:pt x="15" y="19"/>
                      <a:pt x="16" y="19"/>
                    </a:cubicBezTo>
                    <a:cubicBezTo>
                      <a:pt x="17" y="19"/>
                      <a:pt x="24" y="14"/>
                      <a:pt x="24" y="10"/>
                    </a:cubicBezTo>
                    <a:cubicBezTo>
                      <a:pt x="24" y="10"/>
                      <a:pt x="24" y="10"/>
                      <a:pt x="24" y="10"/>
                    </a:cubicBezTo>
                    <a:cubicBezTo>
                      <a:pt x="24" y="5"/>
                      <a:pt x="18" y="0"/>
                      <a:pt x="16" y="0"/>
                    </a:cubicBezTo>
                    <a:close/>
                  </a:path>
                </a:pathLst>
              </a:custGeom>
              <a:noFill/>
              <a:ln w="0">
                <a:solidFill>
                  <a:srgbClr val="24282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0" name="Rectangle 50"/>
              <p:cNvSpPr>
                <a:spLocks noChangeArrowheads="1"/>
              </p:cNvSpPr>
              <p:nvPr/>
            </p:nvSpPr>
            <p:spPr bwMode="auto">
              <a:xfrm>
                <a:off x="1237" y="2765"/>
                <a:ext cx="369"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Instruction</a:t>
                </a:r>
                <a:endParaRPr kumimoji="0" lang="en-US" sz="1800" b="0" i="0" u="none" strike="noStrike" cap="none" normalizeH="0" baseline="0" smtClean="0">
                  <a:ln>
                    <a:noFill/>
                  </a:ln>
                  <a:solidFill>
                    <a:schemeClr val="tx1"/>
                  </a:solidFill>
                  <a:effectLst/>
                  <a:latin typeface="Arial" pitchFamily="34" charset="0"/>
                </a:endParaRPr>
              </a:p>
            </p:txBody>
          </p:sp>
          <p:sp>
            <p:nvSpPr>
              <p:cNvPr id="5251" name="Rectangle 51"/>
              <p:cNvSpPr>
                <a:spLocks noChangeArrowheads="1"/>
              </p:cNvSpPr>
              <p:nvPr/>
            </p:nvSpPr>
            <p:spPr bwMode="auto">
              <a:xfrm>
                <a:off x="1275" y="2849"/>
                <a:ext cx="299"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5252" name="Rectangle 52"/>
              <p:cNvSpPr>
                <a:spLocks noChangeArrowheads="1"/>
              </p:cNvSpPr>
              <p:nvPr/>
            </p:nvSpPr>
            <p:spPr bwMode="auto">
              <a:xfrm>
                <a:off x="1907" y="2358"/>
                <a:ext cx="452" cy="263"/>
              </a:xfrm>
              <a:prstGeom prst="rect">
                <a:avLst/>
              </a:prstGeom>
              <a:solidFill>
                <a:srgbClr val="F0D8C2"/>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53" name="Rectangle 53"/>
              <p:cNvSpPr>
                <a:spLocks noChangeArrowheads="1"/>
              </p:cNvSpPr>
              <p:nvPr/>
            </p:nvSpPr>
            <p:spPr bwMode="auto">
              <a:xfrm>
                <a:off x="1907" y="2710"/>
                <a:ext cx="462" cy="273"/>
              </a:xfrm>
              <a:prstGeom prst="rect">
                <a:avLst/>
              </a:prstGeom>
              <a:solidFill>
                <a:srgbClr val="D9BDC9"/>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54" name="Rectangle 54"/>
              <p:cNvSpPr>
                <a:spLocks noChangeArrowheads="1"/>
              </p:cNvSpPr>
              <p:nvPr/>
            </p:nvSpPr>
            <p:spPr bwMode="auto">
              <a:xfrm>
                <a:off x="1984" y="2391"/>
                <a:ext cx="355"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Immediate</a:t>
                </a:r>
                <a:endParaRPr kumimoji="0" lang="en-US" sz="1800" b="0" i="0" u="none" strike="noStrike" cap="none" normalizeH="0" baseline="0" smtClean="0">
                  <a:ln>
                    <a:noFill/>
                  </a:ln>
                  <a:solidFill>
                    <a:schemeClr val="tx1"/>
                  </a:solidFill>
                  <a:effectLst/>
                  <a:latin typeface="Arial" pitchFamily="34" charset="0"/>
                </a:endParaRPr>
              </a:p>
            </p:txBody>
          </p:sp>
          <p:sp>
            <p:nvSpPr>
              <p:cNvPr id="5255" name="Rectangle 55"/>
              <p:cNvSpPr>
                <a:spLocks noChangeArrowheads="1"/>
              </p:cNvSpPr>
              <p:nvPr/>
            </p:nvSpPr>
            <p:spPr bwMode="auto">
              <a:xfrm>
                <a:off x="1976" y="2455"/>
                <a:ext cx="3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and branch</a:t>
                </a:r>
                <a:endParaRPr kumimoji="0" lang="en-US" sz="1800" b="0" i="0" u="none" strike="noStrike" cap="none" normalizeH="0" baseline="0" smtClean="0">
                  <a:ln>
                    <a:noFill/>
                  </a:ln>
                  <a:solidFill>
                    <a:schemeClr val="tx1"/>
                  </a:solidFill>
                  <a:effectLst/>
                  <a:latin typeface="Arial" pitchFamily="34" charset="0"/>
                </a:endParaRPr>
              </a:p>
            </p:txBody>
          </p:sp>
          <p:sp>
            <p:nvSpPr>
              <p:cNvPr id="5256" name="Rectangle 56"/>
              <p:cNvSpPr>
                <a:spLocks noChangeArrowheads="1"/>
              </p:cNvSpPr>
              <p:nvPr/>
            </p:nvSpPr>
            <p:spPr bwMode="auto">
              <a:xfrm>
                <a:off x="2086" y="2518"/>
                <a:ext cx="153"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5257" name="Rectangle 57"/>
              <p:cNvSpPr>
                <a:spLocks noChangeArrowheads="1"/>
              </p:cNvSpPr>
              <p:nvPr/>
            </p:nvSpPr>
            <p:spPr bwMode="auto">
              <a:xfrm>
                <a:off x="1946" y="2767"/>
                <a:ext cx="311"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5258" name="Rectangle 58"/>
              <p:cNvSpPr>
                <a:spLocks noChangeArrowheads="1"/>
              </p:cNvSpPr>
              <p:nvPr/>
            </p:nvSpPr>
            <p:spPr bwMode="auto">
              <a:xfrm>
                <a:off x="2029" y="2849"/>
                <a:ext cx="9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24282B"/>
                    </a:solidFill>
                    <a:effectLst/>
                    <a:latin typeface="ArialMT" charset="0"/>
                  </a:rPr>
                  <a:t>file</a:t>
                </a:r>
                <a:endParaRPr kumimoji="0" lang="en-US" sz="1800" b="0" i="0" u="none" strike="noStrike" cap="none" normalizeH="0" baseline="0" dirty="0" smtClean="0">
                  <a:ln>
                    <a:noFill/>
                  </a:ln>
                  <a:solidFill>
                    <a:schemeClr val="tx1"/>
                  </a:solidFill>
                  <a:effectLst/>
                  <a:latin typeface="Arial" pitchFamily="34" charset="0"/>
                </a:endParaRPr>
              </a:p>
            </p:txBody>
          </p:sp>
          <p:sp>
            <p:nvSpPr>
              <p:cNvPr id="5259" name="Rectangle 59"/>
              <p:cNvSpPr>
                <a:spLocks noChangeArrowheads="1"/>
              </p:cNvSpPr>
              <p:nvPr/>
            </p:nvSpPr>
            <p:spPr bwMode="auto">
              <a:xfrm>
                <a:off x="1912" y="2064"/>
                <a:ext cx="441" cy="247"/>
              </a:xfrm>
              <a:prstGeom prst="rect">
                <a:avLst/>
              </a:prstGeom>
              <a:solidFill>
                <a:srgbClr val="9FC9D6"/>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60" name="Rectangle 60"/>
              <p:cNvSpPr>
                <a:spLocks noChangeArrowheads="1"/>
              </p:cNvSpPr>
              <p:nvPr/>
            </p:nvSpPr>
            <p:spPr bwMode="auto">
              <a:xfrm>
                <a:off x="2037" y="2114"/>
                <a:ext cx="27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Control</a:t>
                </a:r>
                <a:endParaRPr kumimoji="0" lang="en-US" sz="1800" b="0" i="0" u="none" strike="noStrike" cap="none" normalizeH="0" baseline="0" smtClean="0">
                  <a:ln>
                    <a:noFill/>
                  </a:ln>
                  <a:solidFill>
                    <a:schemeClr val="tx1"/>
                  </a:solidFill>
                  <a:effectLst/>
                  <a:latin typeface="Arial" pitchFamily="34" charset="0"/>
                </a:endParaRPr>
              </a:p>
            </p:txBody>
          </p:sp>
          <p:sp>
            <p:nvSpPr>
              <p:cNvPr id="5261" name="Rectangle 61"/>
              <p:cNvSpPr>
                <a:spLocks noChangeArrowheads="1"/>
              </p:cNvSpPr>
              <p:nvPr/>
            </p:nvSpPr>
            <p:spPr bwMode="auto">
              <a:xfrm>
                <a:off x="2090" y="2196"/>
                <a:ext cx="158"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5262" name="Freeform 62"/>
              <p:cNvSpPr>
                <a:spLocks/>
              </p:cNvSpPr>
              <p:nvPr/>
            </p:nvSpPr>
            <p:spPr bwMode="auto">
              <a:xfrm>
                <a:off x="2921" y="1644"/>
                <a:ext cx="42" cy="336"/>
              </a:xfrm>
              <a:custGeom>
                <a:avLst/>
                <a:gdLst>
                  <a:gd name="T0" fmla="*/ 3 w 8"/>
                  <a:gd name="T1" fmla="*/ 0 h 64"/>
                  <a:gd name="T2" fmla="*/ 5 w 8"/>
                  <a:gd name="T3" fmla="*/ 0 h 64"/>
                  <a:gd name="T4" fmla="*/ 8 w 8"/>
                  <a:gd name="T5" fmla="*/ 4 h 64"/>
                  <a:gd name="T6" fmla="*/ 8 w 8"/>
                  <a:gd name="T7" fmla="*/ 60 h 64"/>
                  <a:gd name="T8" fmla="*/ 5 w 8"/>
                  <a:gd name="T9" fmla="*/ 64 h 64"/>
                  <a:gd name="T10" fmla="*/ 3 w 8"/>
                  <a:gd name="T11" fmla="*/ 64 h 64"/>
                  <a:gd name="T12" fmla="*/ 0 w 8"/>
                  <a:gd name="T13" fmla="*/ 60 h 64"/>
                  <a:gd name="T14" fmla="*/ 0 w 8"/>
                  <a:gd name="T15" fmla="*/ 4 h 64"/>
                  <a:gd name="T16" fmla="*/ 3 w 8"/>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4">
                    <a:moveTo>
                      <a:pt x="3" y="0"/>
                    </a:moveTo>
                    <a:lnTo>
                      <a:pt x="5" y="0"/>
                    </a:lnTo>
                    <a:cubicBezTo>
                      <a:pt x="7" y="0"/>
                      <a:pt x="8" y="2"/>
                      <a:pt x="8" y="4"/>
                    </a:cubicBezTo>
                    <a:lnTo>
                      <a:pt x="8" y="60"/>
                    </a:lnTo>
                    <a:cubicBezTo>
                      <a:pt x="8" y="62"/>
                      <a:pt x="7" y="64"/>
                      <a:pt x="5" y="64"/>
                    </a:cubicBezTo>
                    <a:lnTo>
                      <a:pt x="3" y="64"/>
                    </a:lnTo>
                    <a:cubicBezTo>
                      <a:pt x="1" y="64"/>
                      <a:pt x="0" y="62"/>
                      <a:pt x="0" y="60"/>
                    </a:cubicBezTo>
                    <a:lnTo>
                      <a:pt x="0" y="4"/>
                    </a:lnTo>
                    <a:cubicBezTo>
                      <a:pt x="0" y="2"/>
                      <a:pt x="1" y="0"/>
                      <a:pt x="3" y="0"/>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3" name="Freeform 63"/>
              <p:cNvSpPr>
                <a:spLocks/>
              </p:cNvSpPr>
              <p:nvPr/>
            </p:nvSpPr>
            <p:spPr bwMode="auto">
              <a:xfrm>
                <a:off x="2873" y="1597"/>
                <a:ext cx="132" cy="68"/>
              </a:xfrm>
              <a:custGeom>
                <a:avLst/>
                <a:gdLst>
                  <a:gd name="T0" fmla="*/ 14 w 25"/>
                  <a:gd name="T1" fmla="*/ 0 h 13"/>
                  <a:gd name="T2" fmla="*/ 0 w 25"/>
                  <a:gd name="T3" fmla="*/ 12 h 13"/>
                  <a:gd name="T4" fmla="*/ 25 w 25"/>
                  <a:gd name="T5" fmla="*/ 12 h 13"/>
                  <a:gd name="T6" fmla="*/ 14 w 25"/>
                  <a:gd name="T7" fmla="*/ 0 h 13"/>
                </a:gdLst>
                <a:ahLst/>
                <a:cxnLst>
                  <a:cxn ang="0">
                    <a:pos x="T0" y="T1"/>
                  </a:cxn>
                  <a:cxn ang="0">
                    <a:pos x="T2" y="T3"/>
                  </a:cxn>
                  <a:cxn ang="0">
                    <a:pos x="T4" y="T5"/>
                  </a:cxn>
                  <a:cxn ang="0">
                    <a:pos x="T6" y="T7"/>
                  </a:cxn>
                </a:cxnLst>
                <a:rect l="0" t="0" r="r" b="b"/>
                <a:pathLst>
                  <a:path w="25" h="13">
                    <a:moveTo>
                      <a:pt x="14" y="0"/>
                    </a:moveTo>
                    <a:cubicBezTo>
                      <a:pt x="1" y="13"/>
                      <a:pt x="0" y="12"/>
                      <a:pt x="0" y="12"/>
                    </a:cubicBezTo>
                    <a:lnTo>
                      <a:pt x="25" y="12"/>
                    </a:lnTo>
                    <a:lnTo>
                      <a:pt x="14" y="0"/>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4" name="Rectangle 64"/>
              <p:cNvSpPr>
                <a:spLocks noChangeArrowheads="1"/>
              </p:cNvSpPr>
              <p:nvPr/>
            </p:nvSpPr>
            <p:spPr bwMode="auto">
              <a:xfrm>
                <a:off x="2894" y="2127"/>
                <a:ext cx="90" cy="998"/>
              </a:xfrm>
              <a:prstGeom prst="rect">
                <a:avLst/>
              </a:prstGeom>
              <a:solidFill>
                <a:srgbClr val="6DBF96"/>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65" name="Freeform 65"/>
              <p:cNvSpPr>
                <a:spLocks/>
              </p:cNvSpPr>
              <p:nvPr/>
            </p:nvSpPr>
            <p:spPr bwMode="auto">
              <a:xfrm>
                <a:off x="2894" y="2484"/>
                <a:ext cx="84" cy="216"/>
              </a:xfrm>
              <a:custGeom>
                <a:avLst/>
                <a:gdLst>
                  <a:gd name="T0" fmla="*/ 0 w 16"/>
                  <a:gd name="T1" fmla="*/ 37 h 41"/>
                  <a:gd name="T2" fmla="*/ 0 w 16"/>
                  <a:gd name="T3" fmla="*/ 5 h 41"/>
                  <a:gd name="T4" fmla="*/ 5 w 16"/>
                  <a:gd name="T5" fmla="*/ 0 h 41"/>
                  <a:gd name="T6" fmla="*/ 12 w 16"/>
                  <a:gd name="T7" fmla="*/ 0 h 41"/>
                  <a:gd name="T8" fmla="*/ 16 w 16"/>
                  <a:gd name="T9" fmla="*/ 5 h 41"/>
                  <a:gd name="T10" fmla="*/ 16 w 16"/>
                  <a:gd name="T11" fmla="*/ 37 h 41"/>
                  <a:gd name="T12" fmla="*/ 12 w 16"/>
                  <a:gd name="T13" fmla="*/ 41 h 41"/>
                  <a:gd name="T14" fmla="*/ 5 w 16"/>
                  <a:gd name="T15" fmla="*/ 41 h 41"/>
                  <a:gd name="T16" fmla="*/ 0 w 16"/>
                  <a:gd name="T17" fmla="*/ 3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1">
                    <a:moveTo>
                      <a:pt x="0" y="37"/>
                    </a:moveTo>
                    <a:lnTo>
                      <a:pt x="0" y="5"/>
                    </a:lnTo>
                    <a:cubicBezTo>
                      <a:pt x="0" y="2"/>
                      <a:pt x="2" y="0"/>
                      <a:pt x="5" y="0"/>
                    </a:cubicBezTo>
                    <a:lnTo>
                      <a:pt x="12" y="0"/>
                    </a:lnTo>
                    <a:cubicBezTo>
                      <a:pt x="14" y="0"/>
                      <a:pt x="16" y="2"/>
                      <a:pt x="16" y="5"/>
                    </a:cubicBezTo>
                    <a:lnTo>
                      <a:pt x="16" y="37"/>
                    </a:lnTo>
                    <a:cubicBezTo>
                      <a:pt x="16" y="39"/>
                      <a:pt x="14" y="41"/>
                      <a:pt x="12" y="41"/>
                    </a:cubicBezTo>
                    <a:lnTo>
                      <a:pt x="5" y="41"/>
                    </a:lnTo>
                    <a:cubicBezTo>
                      <a:pt x="2" y="41"/>
                      <a:pt x="0" y="39"/>
                      <a:pt x="0" y="37"/>
                    </a:cubicBezTo>
                    <a:close/>
                  </a:path>
                </a:pathLst>
              </a:custGeom>
              <a:solidFill>
                <a:srgbClr val="86C3D2"/>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66" name="Rectangle 66"/>
              <p:cNvSpPr>
                <a:spLocks noChangeArrowheads="1"/>
              </p:cNvSpPr>
              <p:nvPr/>
            </p:nvSpPr>
            <p:spPr bwMode="auto">
              <a:xfrm rot="16200000">
                <a:off x="2837" y="2552"/>
                <a:ext cx="19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MT" charset="0"/>
                  </a:rPr>
                  <a:t>OF-EX</a:t>
                </a:r>
                <a:endParaRPr kumimoji="0" lang="en-US" sz="800" b="0" i="0" u="none" strike="noStrike" cap="none" normalizeH="0" baseline="0" dirty="0" smtClean="0">
                  <a:ln>
                    <a:noFill/>
                  </a:ln>
                  <a:solidFill>
                    <a:schemeClr val="tx1"/>
                  </a:solidFill>
                  <a:effectLst/>
                  <a:latin typeface="Arial" pitchFamily="34" charset="0"/>
                </a:endParaRPr>
              </a:p>
            </p:txBody>
          </p:sp>
          <p:sp>
            <p:nvSpPr>
              <p:cNvPr id="5267" name="Freeform 67"/>
              <p:cNvSpPr>
                <a:spLocks/>
              </p:cNvSpPr>
              <p:nvPr/>
            </p:nvSpPr>
            <p:spPr bwMode="auto">
              <a:xfrm>
                <a:off x="2358" y="2397"/>
                <a:ext cx="536" cy="94"/>
              </a:xfrm>
              <a:custGeom>
                <a:avLst/>
                <a:gdLst>
                  <a:gd name="T0" fmla="*/ 68 w 102"/>
                  <a:gd name="T1" fmla="*/ 0 h 18"/>
                  <a:gd name="T2" fmla="*/ 68 w 102"/>
                  <a:gd name="T3" fmla="*/ 0 h 18"/>
                  <a:gd name="T4" fmla="*/ 70 w 102"/>
                  <a:gd name="T5" fmla="*/ 5 h 18"/>
                  <a:gd name="T6" fmla="*/ 3 w 102"/>
                  <a:gd name="T7" fmla="*/ 5 h 18"/>
                  <a:gd name="T8" fmla="*/ 3 w 102"/>
                  <a:gd name="T9" fmla="*/ 13 h 18"/>
                  <a:gd name="T10" fmla="*/ 70 w 102"/>
                  <a:gd name="T11" fmla="*/ 13 h 18"/>
                  <a:gd name="T12" fmla="*/ 68 w 102"/>
                  <a:gd name="T13" fmla="*/ 18 h 18"/>
                  <a:gd name="T14" fmla="*/ 102 w 102"/>
                  <a:gd name="T15" fmla="*/ 9 h 18"/>
                  <a:gd name="T16" fmla="*/ 102 w 102"/>
                  <a:gd name="T17" fmla="*/ 9 h 18"/>
                  <a:gd name="T18" fmla="*/ 102 w 102"/>
                  <a:gd name="T19" fmla="*/ 9 h 18"/>
                  <a:gd name="T20" fmla="*/ 68 w 102"/>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8">
                    <a:moveTo>
                      <a:pt x="68" y="0"/>
                    </a:moveTo>
                    <a:cubicBezTo>
                      <a:pt x="68" y="0"/>
                      <a:pt x="68" y="0"/>
                      <a:pt x="68" y="0"/>
                    </a:cubicBezTo>
                    <a:cubicBezTo>
                      <a:pt x="64" y="0"/>
                      <a:pt x="70" y="5"/>
                      <a:pt x="70" y="5"/>
                    </a:cubicBezTo>
                    <a:cubicBezTo>
                      <a:pt x="70" y="5"/>
                      <a:pt x="6" y="4"/>
                      <a:pt x="3" y="5"/>
                    </a:cubicBezTo>
                    <a:cubicBezTo>
                      <a:pt x="0" y="5"/>
                      <a:pt x="0" y="13"/>
                      <a:pt x="3" y="13"/>
                    </a:cubicBezTo>
                    <a:cubicBezTo>
                      <a:pt x="6" y="13"/>
                      <a:pt x="70" y="13"/>
                      <a:pt x="70" y="13"/>
                    </a:cubicBezTo>
                    <a:cubicBezTo>
                      <a:pt x="70" y="13"/>
                      <a:pt x="64" y="17"/>
                      <a:pt x="68" y="18"/>
                    </a:cubicBezTo>
                    <a:cubicBezTo>
                      <a:pt x="72" y="18"/>
                      <a:pt x="102" y="13"/>
                      <a:pt x="102" y="9"/>
                    </a:cubicBezTo>
                    <a:lnTo>
                      <a:pt x="102" y="9"/>
                    </a:lnTo>
                    <a:cubicBezTo>
                      <a:pt x="102" y="9"/>
                      <a:pt x="102" y="9"/>
                      <a:pt x="102" y="9"/>
                    </a:cubicBezTo>
                    <a:cubicBezTo>
                      <a:pt x="102" y="5"/>
                      <a:pt x="74" y="0"/>
                      <a:pt x="68" y="0"/>
                    </a:cubicBez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9" name="Freeform 69"/>
              <p:cNvSpPr>
                <a:spLocks/>
              </p:cNvSpPr>
              <p:nvPr/>
            </p:nvSpPr>
            <p:spPr bwMode="auto">
              <a:xfrm>
                <a:off x="2737" y="2563"/>
                <a:ext cx="73" cy="252"/>
              </a:xfrm>
              <a:custGeom>
                <a:avLst/>
                <a:gdLst>
                  <a:gd name="T0" fmla="*/ 0 w 14"/>
                  <a:gd name="T1" fmla="*/ 0 h 48"/>
                  <a:gd name="T2" fmla="*/ 0 w 14"/>
                  <a:gd name="T3" fmla="*/ 48 h 48"/>
                  <a:gd name="T4" fmla="*/ 14 w 14"/>
                  <a:gd name="T5" fmla="*/ 38 h 48"/>
                  <a:gd name="T6" fmla="*/ 14 w 14"/>
                  <a:gd name="T7" fmla="*/ 9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48"/>
                    </a:lnTo>
                    <a:lnTo>
                      <a:pt x="14" y="38"/>
                    </a:lnTo>
                    <a:lnTo>
                      <a:pt x="14" y="9"/>
                    </a:lnTo>
                    <a:lnTo>
                      <a:pt x="0" y="0"/>
                    </a:lnTo>
                    <a:close/>
                  </a:path>
                </a:pathLst>
              </a:custGeom>
              <a:solidFill>
                <a:srgbClr val="D9BDC9"/>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70" name="Line 70"/>
              <p:cNvSpPr>
                <a:spLocks noChangeShapeType="1"/>
              </p:cNvSpPr>
              <p:nvPr/>
            </p:nvSpPr>
            <p:spPr bwMode="auto">
              <a:xfrm>
                <a:off x="2374" y="2758"/>
                <a:ext cx="90"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1" name="Freeform 71"/>
              <p:cNvSpPr>
                <a:spLocks/>
              </p:cNvSpPr>
              <p:nvPr/>
            </p:nvSpPr>
            <p:spPr bwMode="auto">
              <a:xfrm>
                <a:off x="2432" y="2742"/>
                <a:ext cx="42" cy="26"/>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72" name="Line 72"/>
              <p:cNvSpPr>
                <a:spLocks noChangeShapeType="1"/>
              </p:cNvSpPr>
              <p:nvPr/>
            </p:nvSpPr>
            <p:spPr bwMode="auto">
              <a:xfrm>
                <a:off x="2805" y="2658"/>
                <a:ext cx="89"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3" name="Freeform 73"/>
              <p:cNvSpPr>
                <a:spLocks/>
              </p:cNvSpPr>
              <p:nvPr/>
            </p:nvSpPr>
            <p:spPr bwMode="auto">
              <a:xfrm>
                <a:off x="2858" y="2647"/>
                <a:ext cx="42" cy="21"/>
              </a:xfrm>
              <a:custGeom>
                <a:avLst/>
                <a:gdLst>
                  <a:gd name="T0" fmla="*/ 2 w 8"/>
                  <a:gd name="T1" fmla="*/ 2 h 4"/>
                  <a:gd name="T2" fmla="*/ 0 w 8"/>
                  <a:gd name="T3" fmla="*/ 4 h 4"/>
                  <a:gd name="T4" fmla="*/ 8 w 8"/>
                  <a:gd name="T5" fmla="*/ 2 h 4"/>
                  <a:gd name="T6" fmla="*/ 0 w 8"/>
                  <a:gd name="T7" fmla="*/ 0 h 4"/>
                  <a:gd name="T8" fmla="*/ 2 w 8"/>
                  <a:gd name="T9" fmla="*/ 2 h 4"/>
                </a:gdLst>
                <a:ahLst/>
                <a:cxnLst>
                  <a:cxn ang="0">
                    <a:pos x="T0" y="T1"/>
                  </a:cxn>
                  <a:cxn ang="0">
                    <a:pos x="T2" y="T3"/>
                  </a:cxn>
                  <a:cxn ang="0">
                    <a:pos x="T4" y="T5"/>
                  </a:cxn>
                  <a:cxn ang="0">
                    <a:pos x="T6" y="T7"/>
                  </a:cxn>
                  <a:cxn ang="0">
                    <a:pos x="T8" y="T9"/>
                  </a:cxn>
                </a:cxnLst>
                <a:rect l="0" t="0" r="r" b="b"/>
                <a:pathLst>
                  <a:path w="8" h="4">
                    <a:moveTo>
                      <a:pt x="2" y="2"/>
                    </a:moveTo>
                    <a:lnTo>
                      <a:pt x="0" y="4"/>
                    </a:lnTo>
                    <a:lnTo>
                      <a:pt x="8" y="2"/>
                    </a:lnTo>
                    <a:lnTo>
                      <a:pt x="0" y="0"/>
                    </a:lnTo>
                    <a:lnTo>
                      <a:pt x="2" y="2"/>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74" name="Line 74"/>
              <p:cNvSpPr>
                <a:spLocks noChangeShapeType="1"/>
              </p:cNvSpPr>
              <p:nvPr/>
            </p:nvSpPr>
            <p:spPr bwMode="auto">
              <a:xfrm>
                <a:off x="2369" y="2941"/>
                <a:ext cx="273"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5" name="Freeform 75"/>
              <p:cNvSpPr>
                <a:spLocks/>
              </p:cNvSpPr>
              <p:nvPr/>
            </p:nvSpPr>
            <p:spPr bwMode="auto">
              <a:xfrm>
                <a:off x="2600" y="2931"/>
                <a:ext cx="47" cy="26"/>
              </a:xfrm>
              <a:custGeom>
                <a:avLst/>
                <a:gdLst>
                  <a:gd name="T0" fmla="*/ 3 w 9"/>
                  <a:gd name="T1" fmla="*/ 2 h 5"/>
                  <a:gd name="T2" fmla="*/ 0 w 9"/>
                  <a:gd name="T3" fmla="*/ 5 h 5"/>
                  <a:gd name="T4" fmla="*/ 9 w 9"/>
                  <a:gd name="T5" fmla="*/ 2 h 5"/>
                  <a:gd name="T6" fmla="*/ 0 w 9"/>
                  <a:gd name="T7" fmla="*/ 0 h 5"/>
                  <a:gd name="T8" fmla="*/ 3 w 9"/>
                  <a:gd name="T9" fmla="*/ 2 h 5"/>
                </a:gdLst>
                <a:ahLst/>
                <a:cxnLst>
                  <a:cxn ang="0">
                    <a:pos x="T0" y="T1"/>
                  </a:cxn>
                  <a:cxn ang="0">
                    <a:pos x="T2" y="T3"/>
                  </a:cxn>
                  <a:cxn ang="0">
                    <a:pos x="T4" y="T5"/>
                  </a:cxn>
                  <a:cxn ang="0">
                    <a:pos x="T6" y="T7"/>
                  </a:cxn>
                  <a:cxn ang="0">
                    <a:pos x="T8" y="T9"/>
                  </a:cxn>
                </a:cxnLst>
                <a:rect l="0" t="0" r="r" b="b"/>
                <a:pathLst>
                  <a:path w="9" h="5">
                    <a:moveTo>
                      <a:pt x="3" y="2"/>
                    </a:moveTo>
                    <a:lnTo>
                      <a:pt x="0" y="5"/>
                    </a:lnTo>
                    <a:lnTo>
                      <a:pt x="9" y="2"/>
                    </a:lnTo>
                    <a:lnTo>
                      <a:pt x="0" y="0"/>
                    </a:lnTo>
                    <a:lnTo>
                      <a:pt x="3" y="2"/>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76" name="Rectangle 76"/>
              <p:cNvSpPr>
                <a:spLocks noChangeArrowheads="1"/>
              </p:cNvSpPr>
              <p:nvPr/>
            </p:nvSpPr>
            <p:spPr bwMode="auto">
              <a:xfrm>
                <a:off x="2248" y="2731"/>
                <a:ext cx="105" cy="95"/>
              </a:xfrm>
              <a:prstGeom prst="rect">
                <a:avLst/>
              </a:prstGeom>
              <a:solidFill>
                <a:srgbClr val="D9BDC9"/>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77" name="Rectangle 77"/>
              <p:cNvSpPr>
                <a:spLocks noChangeArrowheads="1"/>
              </p:cNvSpPr>
              <p:nvPr/>
            </p:nvSpPr>
            <p:spPr bwMode="auto">
              <a:xfrm>
                <a:off x="2263" y="2751"/>
                <a:ext cx="8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24282B"/>
                    </a:solidFill>
                    <a:effectLst/>
                    <a:latin typeface="ArialMT" charset="0"/>
                  </a:rPr>
                  <a:t>op2</a:t>
                </a:r>
                <a:endParaRPr kumimoji="0" lang="en-US" sz="600" b="0" i="0" u="none" strike="noStrike" cap="none" normalizeH="0" baseline="0" dirty="0" smtClean="0">
                  <a:ln>
                    <a:noFill/>
                  </a:ln>
                  <a:solidFill>
                    <a:schemeClr val="tx1"/>
                  </a:solidFill>
                  <a:effectLst/>
                  <a:latin typeface="Arial" pitchFamily="34" charset="0"/>
                </a:endParaRPr>
              </a:p>
            </p:txBody>
          </p:sp>
          <p:sp>
            <p:nvSpPr>
              <p:cNvPr id="5278" name="Rectangle 78"/>
              <p:cNvSpPr>
                <a:spLocks noChangeArrowheads="1"/>
              </p:cNvSpPr>
              <p:nvPr/>
            </p:nvSpPr>
            <p:spPr bwMode="auto">
              <a:xfrm>
                <a:off x="2254" y="2868"/>
                <a:ext cx="99" cy="94"/>
              </a:xfrm>
              <a:prstGeom prst="rect">
                <a:avLst/>
              </a:prstGeom>
              <a:solidFill>
                <a:srgbClr val="D9BDC9"/>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79" name="Rectangle 79"/>
              <p:cNvSpPr>
                <a:spLocks noChangeArrowheads="1"/>
              </p:cNvSpPr>
              <p:nvPr/>
            </p:nvSpPr>
            <p:spPr bwMode="auto">
              <a:xfrm>
                <a:off x="2266" y="2891"/>
                <a:ext cx="82"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dirty="0" smtClean="0">
                    <a:ln>
                      <a:noFill/>
                    </a:ln>
                    <a:solidFill>
                      <a:srgbClr val="24282B"/>
                    </a:solidFill>
                    <a:effectLst/>
                    <a:latin typeface="ArialMT" charset="0"/>
                  </a:rPr>
                  <a:t>op1</a:t>
                </a:r>
                <a:endParaRPr kumimoji="0" lang="en-US" sz="600" b="0" i="0" u="none" strike="noStrike" cap="none" normalizeH="0" baseline="0" dirty="0" smtClean="0">
                  <a:ln>
                    <a:noFill/>
                  </a:ln>
                  <a:solidFill>
                    <a:schemeClr val="tx1"/>
                  </a:solidFill>
                  <a:effectLst/>
                  <a:latin typeface="Arial" pitchFamily="34" charset="0"/>
                </a:endParaRPr>
              </a:p>
            </p:txBody>
          </p:sp>
          <p:sp>
            <p:nvSpPr>
              <p:cNvPr id="5280" name="Rectangle 80"/>
              <p:cNvSpPr>
                <a:spLocks noChangeArrowheads="1"/>
              </p:cNvSpPr>
              <p:nvPr/>
            </p:nvSpPr>
            <p:spPr bwMode="auto">
              <a:xfrm>
                <a:off x="3315" y="2605"/>
                <a:ext cx="351" cy="300"/>
              </a:xfrm>
              <a:prstGeom prst="rect">
                <a:avLst/>
              </a:prstGeom>
              <a:solidFill>
                <a:srgbClr val="F0D8C2"/>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81" name="Rectangle 81"/>
              <p:cNvSpPr>
                <a:spLocks noChangeArrowheads="1"/>
              </p:cNvSpPr>
              <p:nvPr/>
            </p:nvSpPr>
            <p:spPr bwMode="auto">
              <a:xfrm>
                <a:off x="3377" y="2712"/>
                <a:ext cx="300"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Execute</a:t>
                </a:r>
                <a:endParaRPr kumimoji="0" lang="en-US" sz="1800" b="0" i="0" u="none" strike="noStrike" cap="none" normalizeH="0" baseline="0" smtClean="0">
                  <a:ln>
                    <a:noFill/>
                  </a:ln>
                  <a:solidFill>
                    <a:schemeClr val="tx1"/>
                  </a:solidFill>
                  <a:effectLst/>
                  <a:latin typeface="Arial" pitchFamily="34" charset="0"/>
                </a:endParaRPr>
              </a:p>
            </p:txBody>
          </p:sp>
          <p:sp>
            <p:nvSpPr>
              <p:cNvPr id="5282" name="Rectangle 82"/>
              <p:cNvSpPr>
                <a:spLocks noChangeArrowheads="1"/>
              </p:cNvSpPr>
              <p:nvPr/>
            </p:nvSpPr>
            <p:spPr bwMode="auto">
              <a:xfrm>
                <a:off x="3441" y="2780"/>
                <a:ext cx="159"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5283" name="Rectangle 83"/>
              <p:cNvSpPr>
                <a:spLocks noChangeArrowheads="1"/>
              </p:cNvSpPr>
              <p:nvPr/>
            </p:nvSpPr>
            <p:spPr bwMode="auto">
              <a:xfrm>
                <a:off x="3325" y="2138"/>
                <a:ext cx="383" cy="247"/>
              </a:xfrm>
              <a:prstGeom prst="rect">
                <a:avLst/>
              </a:prstGeom>
              <a:solidFill>
                <a:srgbClr val="9FC9D6"/>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84" name="Rectangle 84"/>
              <p:cNvSpPr>
                <a:spLocks noChangeArrowheads="1"/>
              </p:cNvSpPr>
              <p:nvPr/>
            </p:nvSpPr>
            <p:spPr bwMode="auto">
              <a:xfrm>
                <a:off x="3391" y="2172"/>
                <a:ext cx="270"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Branch</a:t>
                </a:r>
                <a:endParaRPr kumimoji="0" lang="en-US" sz="1800" b="0" i="0" u="none" strike="noStrike" cap="none" normalizeH="0" baseline="0" smtClean="0">
                  <a:ln>
                    <a:noFill/>
                  </a:ln>
                  <a:solidFill>
                    <a:schemeClr val="tx1"/>
                  </a:solidFill>
                  <a:effectLst/>
                  <a:latin typeface="Arial" pitchFamily="34" charset="0"/>
                </a:endParaRPr>
              </a:p>
            </p:txBody>
          </p:sp>
          <p:sp>
            <p:nvSpPr>
              <p:cNvPr id="5285" name="Rectangle 85"/>
              <p:cNvSpPr>
                <a:spLocks noChangeArrowheads="1"/>
              </p:cNvSpPr>
              <p:nvPr/>
            </p:nvSpPr>
            <p:spPr bwMode="auto">
              <a:xfrm>
                <a:off x="3442" y="2254"/>
                <a:ext cx="157"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5286" name="Freeform 86"/>
              <p:cNvSpPr>
                <a:spLocks/>
              </p:cNvSpPr>
              <p:nvPr/>
            </p:nvSpPr>
            <p:spPr bwMode="auto">
              <a:xfrm>
                <a:off x="3346" y="2442"/>
                <a:ext cx="315" cy="90"/>
              </a:xfrm>
              <a:custGeom>
                <a:avLst/>
                <a:gdLst>
                  <a:gd name="T0" fmla="*/ 8 w 60"/>
                  <a:gd name="T1" fmla="*/ 0 h 17"/>
                  <a:gd name="T2" fmla="*/ 52 w 60"/>
                  <a:gd name="T3" fmla="*/ 0 h 17"/>
                  <a:gd name="T4" fmla="*/ 60 w 60"/>
                  <a:gd name="T5" fmla="*/ 8 h 17"/>
                  <a:gd name="T6" fmla="*/ 52 w 60"/>
                  <a:gd name="T7" fmla="*/ 17 h 17"/>
                  <a:gd name="T8" fmla="*/ 8 w 60"/>
                  <a:gd name="T9" fmla="*/ 17 h 17"/>
                  <a:gd name="T10" fmla="*/ 0 w 60"/>
                  <a:gd name="T11" fmla="*/ 8 h 17"/>
                  <a:gd name="T12" fmla="*/ 8 w 6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60" h="17">
                    <a:moveTo>
                      <a:pt x="8" y="0"/>
                    </a:moveTo>
                    <a:lnTo>
                      <a:pt x="52" y="0"/>
                    </a:lnTo>
                    <a:cubicBezTo>
                      <a:pt x="56" y="0"/>
                      <a:pt x="60" y="3"/>
                      <a:pt x="60" y="8"/>
                    </a:cubicBezTo>
                    <a:cubicBezTo>
                      <a:pt x="60" y="13"/>
                      <a:pt x="56" y="17"/>
                      <a:pt x="52" y="17"/>
                    </a:cubicBezTo>
                    <a:lnTo>
                      <a:pt x="8" y="17"/>
                    </a:lnTo>
                    <a:cubicBezTo>
                      <a:pt x="3" y="17"/>
                      <a:pt x="0" y="13"/>
                      <a:pt x="0" y="8"/>
                    </a:cubicBezTo>
                    <a:cubicBezTo>
                      <a:pt x="0" y="3"/>
                      <a:pt x="3" y="0"/>
                      <a:pt x="8" y="0"/>
                    </a:cubicBezTo>
                    <a:close/>
                  </a:path>
                </a:pathLst>
              </a:custGeom>
              <a:solidFill>
                <a:srgbClr val="6DBF96"/>
              </a:solidFill>
              <a:ln w="5" cap="flat">
                <a:solidFill>
                  <a:srgbClr val="3A25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87" name="Rectangle 87"/>
              <p:cNvSpPr>
                <a:spLocks noChangeArrowheads="1"/>
              </p:cNvSpPr>
              <p:nvPr/>
            </p:nvSpPr>
            <p:spPr bwMode="auto">
              <a:xfrm>
                <a:off x="3399" y="2440"/>
                <a:ext cx="17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4282B"/>
                    </a:solidFill>
                    <a:effectLst/>
                    <a:latin typeface="ArialMT" charset="0"/>
                  </a:rPr>
                  <a:t>flags</a:t>
                </a:r>
                <a:endParaRPr kumimoji="0" lang="en-US" sz="1000" b="0" i="0" u="none" strike="noStrike" cap="none" normalizeH="0" baseline="0" dirty="0" smtClean="0">
                  <a:ln>
                    <a:noFill/>
                  </a:ln>
                  <a:solidFill>
                    <a:schemeClr val="tx1"/>
                  </a:solidFill>
                  <a:effectLst/>
                  <a:latin typeface="Arial" pitchFamily="34" charset="0"/>
                </a:endParaRPr>
              </a:p>
            </p:txBody>
          </p:sp>
          <p:sp>
            <p:nvSpPr>
              <p:cNvPr id="5288" name="Rectangle 88"/>
              <p:cNvSpPr>
                <a:spLocks noChangeArrowheads="1"/>
              </p:cNvSpPr>
              <p:nvPr/>
            </p:nvSpPr>
            <p:spPr bwMode="auto">
              <a:xfrm>
                <a:off x="3919" y="2122"/>
                <a:ext cx="89" cy="987"/>
              </a:xfrm>
              <a:prstGeom prst="rect">
                <a:avLst/>
              </a:prstGeom>
              <a:solidFill>
                <a:srgbClr val="6DBF96"/>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89" name="Freeform 89"/>
              <p:cNvSpPr>
                <a:spLocks/>
              </p:cNvSpPr>
              <p:nvPr/>
            </p:nvSpPr>
            <p:spPr bwMode="auto">
              <a:xfrm>
                <a:off x="3924" y="2458"/>
                <a:ext cx="79" cy="231"/>
              </a:xfrm>
              <a:custGeom>
                <a:avLst/>
                <a:gdLst>
                  <a:gd name="T0" fmla="*/ 0 w 15"/>
                  <a:gd name="T1" fmla="*/ 40 h 44"/>
                  <a:gd name="T2" fmla="*/ 0 w 15"/>
                  <a:gd name="T3" fmla="*/ 5 h 44"/>
                  <a:gd name="T4" fmla="*/ 4 w 15"/>
                  <a:gd name="T5" fmla="*/ 0 h 44"/>
                  <a:gd name="T6" fmla="*/ 11 w 15"/>
                  <a:gd name="T7" fmla="*/ 0 h 44"/>
                  <a:gd name="T8" fmla="*/ 15 w 15"/>
                  <a:gd name="T9" fmla="*/ 5 h 44"/>
                  <a:gd name="T10" fmla="*/ 15 w 15"/>
                  <a:gd name="T11" fmla="*/ 40 h 44"/>
                  <a:gd name="T12" fmla="*/ 11 w 15"/>
                  <a:gd name="T13" fmla="*/ 44 h 44"/>
                  <a:gd name="T14" fmla="*/ 4 w 15"/>
                  <a:gd name="T15" fmla="*/ 44 h 44"/>
                  <a:gd name="T16" fmla="*/ 0 w 15"/>
                  <a:gd name="T1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4">
                    <a:moveTo>
                      <a:pt x="0" y="40"/>
                    </a:moveTo>
                    <a:lnTo>
                      <a:pt x="0" y="5"/>
                    </a:lnTo>
                    <a:cubicBezTo>
                      <a:pt x="0" y="2"/>
                      <a:pt x="1" y="0"/>
                      <a:pt x="4" y="0"/>
                    </a:cubicBezTo>
                    <a:lnTo>
                      <a:pt x="11" y="0"/>
                    </a:lnTo>
                    <a:cubicBezTo>
                      <a:pt x="14" y="0"/>
                      <a:pt x="15" y="2"/>
                      <a:pt x="15" y="5"/>
                    </a:cubicBezTo>
                    <a:lnTo>
                      <a:pt x="15" y="40"/>
                    </a:lnTo>
                    <a:cubicBezTo>
                      <a:pt x="15" y="42"/>
                      <a:pt x="14" y="44"/>
                      <a:pt x="11" y="44"/>
                    </a:cubicBezTo>
                    <a:lnTo>
                      <a:pt x="4" y="44"/>
                    </a:lnTo>
                    <a:cubicBezTo>
                      <a:pt x="1" y="44"/>
                      <a:pt x="0" y="42"/>
                      <a:pt x="0" y="40"/>
                    </a:cubicBezTo>
                    <a:close/>
                  </a:path>
                </a:pathLst>
              </a:custGeom>
              <a:solidFill>
                <a:srgbClr val="86C3D2"/>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90" name="Rectangle 90"/>
              <p:cNvSpPr>
                <a:spLocks noChangeArrowheads="1"/>
              </p:cNvSpPr>
              <p:nvPr/>
            </p:nvSpPr>
            <p:spPr bwMode="auto">
              <a:xfrm rot="16200000">
                <a:off x="3866" y="2542"/>
                <a:ext cx="20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MT" charset="0"/>
                  </a:rPr>
                  <a:t>EX-MA</a:t>
                </a:r>
                <a:endParaRPr kumimoji="0" lang="en-US" sz="800" b="0" i="0" u="none" strike="noStrike" cap="none" normalizeH="0" baseline="0" dirty="0" smtClean="0">
                  <a:ln>
                    <a:noFill/>
                  </a:ln>
                  <a:solidFill>
                    <a:schemeClr val="tx1"/>
                  </a:solidFill>
                  <a:effectLst/>
                  <a:latin typeface="Arial" pitchFamily="34" charset="0"/>
                </a:endParaRPr>
              </a:p>
            </p:txBody>
          </p:sp>
          <p:sp>
            <p:nvSpPr>
              <p:cNvPr id="5291" name="Rectangle 91"/>
              <p:cNvSpPr>
                <a:spLocks noChangeArrowheads="1"/>
              </p:cNvSpPr>
              <p:nvPr/>
            </p:nvSpPr>
            <p:spPr bwMode="auto">
              <a:xfrm>
                <a:off x="4365" y="2138"/>
                <a:ext cx="341" cy="262"/>
              </a:xfrm>
              <a:prstGeom prst="rect">
                <a:avLst/>
              </a:prstGeom>
              <a:solidFill>
                <a:srgbClr val="F0D8C2"/>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92" name="Rectangle 92"/>
              <p:cNvSpPr>
                <a:spLocks noChangeArrowheads="1"/>
              </p:cNvSpPr>
              <p:nvPr/>
            </p:nvSpPr>
            <p:spPr bwMode="auto">
              <a:xfrm>
                <a:off x="4354" y="2526"/>
                <a:ext cx="379" cy="247"/>
              </a:xfrm>
              <a:prstGeom prst="rect">
                <a:avLst/>
              </a:prstGeom>
              <a:solidFill>
                <a:srgbClr val="D9BDC9"/>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93" name="Rectangle 93"/>
              <p:cNvSpPr>
                <a:spLocks noChangeArrowheads="1"/>
              </p:cNvSpPr>
              <p:nvPr/>
            </p:nvSpPr>
            <p:spPr bwMode="auto">
              <a:xfrm>
                <a:off x="4372" y="2182"/>
                <a:ext cx="367"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5294" name="Rectangle 94"/>
              <p:cNvSpPr>
                <a:spLocks noChangeArrowheads="1"/>
              </p:cNvSpPr>
              <p:nvPr/>
            </p:nvSpPr>
            <p:spPr bwMode="auto">
              <a:xfrm>
                <a:off x="4455" y="2273"/>
                <a:ext cx="195"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unit</a:t>
                </a:r>
                <a:endParaRPr kumimoji="0" lang="en-US" sz="1800" b="0" i="0" u="none" strike="noStrike" cap="none" normalizeH="0" baseline="0" smtClean="0">
                  <a:ln>
                    <a:noFill/>
                  </a:ln>
                  <a:solidFill>
                    <a:schemeClr val="tx1"/>
                  </a:solidFill>
                  <a:effectLst/>
                  <a:latin typeface="Arial" pitchFamily="34" charset="0"/>
                </a:endParaRPr>
              </a:p>
            </p:txBody>
          </p:sp>
          <p:sp>
            <p:nvSpPr>
              <p:cNvPr id="5295" name="Rectangle 95"/>
              <p:cNvSpPr>
                <a:spLocks noChangeArrowheads="1"/>
              </p:cNvSpPr>
              <p:nvPr/>
            </p:nvSpPr>
            <p:spPr bwMode="auto">
              <a:xfrm>
                <a:off x="4463" y="2566"/>
                <a:ext cx="195"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5296" name="Rectangle 96"/>
              <p:cNvSpPr>
                <a:spLocks noChangeArrowheads="1"/>
              </p:cNvSpPr>
              <p:nvPr/>
            </p:nvSpPr>
            <p:spPr bwMode="auto">
              <a:xfrm>
                <a:off x="4406" y="2650"/>
                <a:ext cx="30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memory</a:t>
                </a:r>
                <a:endParaRPr kumimoji="0" lang="en-US" sz="1800" b="0" i="0" u="none" strike="noStrike" cap="none" normalizeH="0" baseline="0" smtClean="0">
                  <a:ln>
                    <a:noFill/>
                  </a:ln>
                  <a:solidFill>
                    <a:schemeClr val="tx1"/>
                  </a:solidFill>
                  <a:effectLst/>
                  <a:latin typeface="Arial" pitchFamily="34" charset="0"/>
                </a:endParaRPr>
              </a:p>
            </p:txBody>
          </p:sp>
          <p:sp>
            <p:nvSpPr>
              <p:cNvPr id="5297" name="Rectangle 97"/>
              <p:cNvSpPr>
                <a:spLocks noChangeArrowheads="1"/>
              </p:cNvSpPr>
              <p:nvPr/>
            </p:nvSpPr>
            <p:spPr bwMode="auto">
              <a:xfrm>
                <a:off x="4843" y="2122"/>
                <a:ext cx="84" cy="993"/>
              </a:xfrm>
              <a:prstGeom prst="rect">
                <a:avLst/>
              </a:prstGeom>
              <a:solidFill>
                <a:srgbClr val="6DBF96"/>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98" name="Freeform 98"/>
              <p:cNvSpPr>
                <a:spLocks/>
              </p:cNvSpPr>
              <p:nvPr/>
            </p:nvSpPr>
            <p:spPr bwMode="auto">
              <a:xfrm>
                <a:off x="4843" y="2490"/>
                <a:ext cx="84" cy="241"/>
              </a:xfrm>
              <a:custGeom>
                <a:avLst/>
                <a:gdLst>
                  <a:gd name="T0" fmla="*/ 0 w 16"/>
                  <a:gd name="T1" fmla="*/ 42 h 46"/>
                  <a:gd name="T2" fmla="*/ 0 w 16"/>
                  <a:gd name="T3" fmla="*/ 5 h 46"/>
                  <a:gd name="T4" fmla="*/ 4 w 16"/>
                  <a:gd name="T5" fmla="*/ 0 h 46"/>
                  <a:gd name="T6" fmla="*/ 12 w 16"/>
                  <a:gd name="T7" fmla="*/ 0 h 46"/>
                  <a:gd name="T8" fmla="*/ 16 w 16"/>
                  <a:gd name="T9" fmla="*/ 5 h 46"/>
                  <a:gd name="T10" fmla="*/ 16 w 16"/>
                  <a:gd name="T11" fmla="*/ 42 h 46"/>
                  <a:gd name="T12" fmla="*/ 12 w 16"/>
                  <a:gd name="T13" fmla="*/ 46 h 46"/>
                  <a:gd name="T14" fmla="*/ 4 w 16"/>
                  <a:gd name="T15" fmla="*/ 46 h 46"/>
                  <a:gd name="T16" fmla="*/ 0 w 16"/>
                  <a:gd name="T17"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46">
                    <a:moveTo>
                      <a:pt x="0" y="42"/>
                    </a:moveTo>
                    <a:lnTo>
                      <a:pt x="0" y="5"/>
                    </a:lnTo>
                    <a:cubicBezTo>
                      <a:pt x="0" y="2"/>
                      <a:pt x="2" y="0"/>
                      <a:pt x="4" y="0"/>
                    </a:cubicBezTo>
                    <a:lnTo>
                      <a:pt x="12" y="0"/>
                    </a:lnTo>
                    <a:cubicBezTo>
                      <a:pt x="14" y="0"/>
                      <a:pt x="16" y="2"/>
                      <a:pt x="16" y="5"/>
                    </a:cubicBezTo>
                    <a:lnTo>
                      <a:pt x="16" y="42"/>
                    </a:lnTo>
                    <a:cubicBezTo>
                      <a:pt x="16" y="44"/>
                      <a:pt x="14" y="46"/>
                      <a:pt x="12" y="46"/>
                    </a:cubicBezTo>
                    <a:lnTo>
                      <a:pt x="4" y="46"/>
                    </a:lnTo>
                    <a:cubicBezTo>
                      <a:pt x="2" y="46"/>
                      <a:pt x="0" y="44"/>
                      <a:pt x="0" y="42"/>
                    </a:cubicBezTo>
                    <a:close/>
                  </a:path>
                </a:pathLst>
              </a:custGeom>
              <a:solidFill>
                <a:srgbClr val="86C3D2"/>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99" name="Rectangle 99"/>
              <p:cNvSpPr>
                <a:spLocks noChangeArrowheads="1"/>
              </p:cNvSpPr>
              <p:nvPr/>
            </p:nvSpPr>
            <p:spPr bwMode="auto">
              <a:xfrm rot="16200000">
                <a:off x="4773" y="2570"/>
                <a:ext cx="22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MT" charset="0"/>
                  </a:rPr>
                  <a:t>MA-RW</a:t>
                </a:r>
                <a:endParaRPr kumimoji="0" lang="en-US" sz="800" b="0" i="0" u="none" strike="noStrike" cap="none" normalizeH="0" baseline="0" dirty="0" smtClean="0">
                  <a:ln>
                    <a:noFill/>
                  </a:ln>
                  <a:solidFill>
                    <a:schemeClr val="tx1"/>
                  </a:solidFill>
                  <a:effectLst/>
                  <a:latin typeface="Arial" pitchFamily="34" charset="0"/>
                </a:endParaRPr>
              </a:p>
            </p:txBody>
          </p:sp>
          <p:sp>
            <p:nvSpPr>
              <p:cNvPr id="5300" name="Rectangle 100"/>
              <p:cNvSpPr>
                <a:spLocks noChangeArrowheads="1"/>
              </p:cNvSpPr>
              <p:nvPr/>
            </p:nvSpPr>
            <p:spPr bwMode="auto">
              <a:xfrm>
                <a:off x="5069" y="2295"/>
                <a:ext cx="436" cy="263"/>
              </a:xfrm>
              <a:prstGeom prst="rect">
                <a:avLst/>
              </a:prstGeom>
              <a:solidFill>
                <a:srgbClr val="F0D8C2"/>
              </a:solidFill>
              <a:ln w="5"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1" name="Rectangle 101"/>
              <p:cNvSpPr>
                <a:spLocks noChangeArrowheads="1"/>
              </p:cNvSpPr>
              <p:nvPr/>
            </p:nvSpPr>
            <p:spPr bwMode="auto">
              <a:xfrm>
                <a:off x="5131" y="2323"/>
                <a:ext cx="379"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Register</a:t>
                </a:r>
                <a:endParaRPr kumimoji="0" lang="en-US" sz="1800" b="0" i="0" u="none" strike="noStrike" cap="none" normalizeH="0" baseline="0" smtClean="0">
                  <a:ln>
                    <a:noFill/>
                  </a:ln>
                  <a:solidFill>
                    <a:schemeClr val="tx1"/>
                  </a:solidFill>
                  <a:effectLst/>
                  <a:latin typeface="Arial" pitchFamily="34" charset="0"/>
                </a:endParaRPr>
              </a:p>
            </p:txBody>
          </p:sp>
          <p:sp>
            <p:nvSpPr>
              <p:cNvPr id="5302" name="Rectangle 102"/>
              <p:cNvSpPr>
                <a:spLocks noChangeArrowheads="1"/>
              </p:cNvSpPr>
              <p:nvPr/>
            </p:nvSpPr>
            <p:spPr bwMode="auto">
              <a:xfrm>
                <a:off x="5106" y="2413"/>
                <a:ext cx="402"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24282B"/>
                    </a:solidFill>
                    <a:effectLst/>
                    <a:latin typeface="ArialMT" charset="0"/>
                  </a:rPr>
                  <a:t>write unit</a:t>
                </a:r>
                <a:endParaRPr kumimoji="0" lang="en-US" sz="1800" b="0" i="0" u="none" strike="noStrike" cap="none" normalizeH="0" baseline="0" smtClean="0">
                  <a:ln>
                    <a:noFill/>
                  </a:ln>
                  <a:solidFill>
                    <a:schemeClr val="tx1"/>
                  </a:solidFill>
                  <a:effectLst/>
                  <a:latin typeface="Arial" pitchFamily="34" charset="0"/>
                </a:endParaRPr>
              </a:p>
            </p:txBody>
          </p:sp>
          <p:sp>
            <p:nvSpPr>
              <p:cNvPr id="5303" name="Freeform 103"/>
              <p:cNvSpPr>
                <a:spLocks/>
              </p:cNvSpPr>
              <p:nvPr/>
            </p:nvSpPr>
            <p:spPr bwMode="auto">
              <a:xfrm>
                <a:off x="2133" y="2962"/>
                <a:ext cx="115" cy="295"/>
              </a:xfrm>
              <a:custGeom>
                <a:avLst/>
                <a:gdLst>
                  <a:gd name="T0" fmla="*/ 21 w 22"/>
                  <a:gd name="T1" fmla="*/ 33 h 56"/>
                  <a:gd name="T2" fmla="*/ 16 w 22"/>
                  <a:gd name="T3" fmla="*/ 33 h 56"/>
                  <a:gd name="T4" fmla="*/ 16 w 22"/>
                  <a:gd name="T5" fmla="*/ 42 h 56"/>
                  <a:gd name="T6" fmla="*/ 16 w 22"/>
                  <a:gd name="T7" fmla="*/ 53 h 56"/>
                  <a:gd name="T8" fmla="*/ 12 w 22"/>
                  <a:gd name="T9" fmla="*/ 55 h 56"/>
                  <a:gd name="T10" fmla="*/ 8 w 22"/>
                  <a:gd name="T11" fmla="*/ 55 h 56"/>
                  <a:gd name="T12" fmla="*/ 6 w 22"/>
                  <a:gd name="T13" fmla="*/ 46 h 56"/>
                  <a:gd name="T14" fmla="*/ 6 w 22"/>
                  <a:gd name="T15" fmla="*/ 33 h 56"/>
                  <a:gd name="T16" fmla="*/ 5 w 22"/>
                  <a:gd name="T17" fmla="*/ 33 h 56"/>
                  <a:gd name="T18" fmla="*/ 2 w 22"/>
                  <a:gd name="T19" fmla="*/ 33 h 56"/>
                  <a:gd name="T20" fmla="*/ 1 w 22"/>
                  <a:gd name="T21" fmla="*/ 26 h 56"/>
                  <a:gd name="T22" fmla="*/ 4 w 22"/>
                  <a:gd name="T23" fmla="*/ 19 h 56"/>
                  <a:gd name="T24" fmla="*/ 10 w 22"/>
                  <a:gd name="T25" fmla="*/ 3 h 56"/>
                  <a:gd name="T26" fmla="*/ 13 w 22"/>
                  <a:gd name="T27" fmla="*/ 6 h 56"/>
                  <a:gd name="T28" fmla="*/ 17 w 22"/>
                  <a:gd name="T29" fmla="*/ 15 h 56"/>
                  <a:gd name="T30" fmla="*/ 21 w 22"/>
                  <a:gd name="T31" fmla="*/ 24 h 56"/>
                  <a:gd name="T32" fmla="*/ 21 w 22"/>
                  <a:gd name="T33" fmla="*/ 32 h 56"/>
                  <a:gd name="T34" fmla="*/ 21 w 22"/>
                  <a:gd name="T35" fmla="*/ 3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56">
                    <a:moveTo>
                      <a:pt x="21" y="33"/>
                    </a:moveTo>
                    <a:lnTo>
                      <a:pt x="16" y="33"/>
                    </a:lnTo>
                    <a:cubicBezTo>
                      <a:pt x="16" y="33"/>
                      <a:pt x="16" y="41"/>
                      <a:pt x="16" y="42"/>
                    </a:cubicBezTo>
                    <a:cubicBezTo>
                      <a:pt x="16" y="45"/>
                      <a:pt x="17" y="51"/>
                      <a:pt x="16" y="53"/>
                    </a:cubicBezTo>
                    <a:cubicBezTo>
                      <a:pt x="15" y="56"/>
                      <a:pt x="13" y="55"/>
                      <a:pt x="12" y="55"/>
                    </a:cubicBezTo>
                    <a:lnTo>
                      <a:pt x="8" y="55"/>
                    </a:lnTo>
                    <a:cubicBezTo>
                      <a:pt x="6" y="55"/>
                      <a:pt x="6" y="50"/>
                      <a:pt x="6" y="46"/>
                    </a:cubicBezTo>
                    <a:lnTo>
                      <a:pt x="6" y="33"/>
                    </a:lnTo>
                    <a:cubicBezTo>
                      <a:pt x="6" y="32"/>
                      <a:pt x="5" y="33"/>
                      <a:pt x="5" y="33"/>
                    </a:cubicBezTo>
                    <a:lnTo>
                      <a:pt x="2" y="33"/>
                    </a:lnTo>
                    <a:cubicBezTo>
                      <a:pt x="1" y="33"/>
                      <a:pt x="0" y="29"/>
                      <a:pt x="1" y="26"/>
                    </a:cubicBezTo>
                    <a:cubicBezTo>
                      <a:pt x="2" y="24"/>
                      <a:pt x="3" y="21"/>
                      <a:pt x="4" y="19"/>
                    </a:cubicBezTo>
                    <a:cubicBezTo>
                      <a:pt x="6" y="14"/>
                      <a:pt x="8" y="8"/>
                      <a:pt x="10" y="3"/>
                    </a:cubicBezTo>
                    <a:cubicBezTo>
                      <a:pt x="11" y="0"/>
                      <a:pt x="13" y="3"/>
                      <a:pt x="13" y="6"/>
                    </a:cubicBezTo>
                    <a:cubicBezTo>
                      <a:pt x="15" y="9"/>
                      <a:pt x="16" y="12"/>
                      <a:pt x="17" y="15"/>
                    </a:cubicBezTo>
                    <a:cubicBezTo>
                      <a:pt x="18" y="18"/>
                      <a:pt x="19" y="21"/>
                      <a:pt x="21" y="24"/>
                    </a:cubicBezTo>
                    <a:cubicBezTo>
                      <a:pt x="21" y="26"/>
                      <a:pt x="22" y="29"/>
                      <a:pt x="21" y="32"/>
                    </a:cubicBezTo>
                    <a:cubicBezTo>
                      <a:pt x="21" y="32"/>
                      <a:pt x="21" y="33"/>
                      <a:pt x="21" y="33"/>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4" name="Freeform 104"/>
              <p:cNvSpPr>
                <a:spLocks/>
              </p:cNvSpPr>
              <p:nvPr/>
            </p:nvSpPr>
            <p:spPr bwMode="auto">
              <a:xfrm>
                <a:off x="2138" y="2973"/>
                <a:ext cx="110" cy="136"/>
              </a:xfrm>
              <a:custGeom>
                <a:avLst/>
                <a:gdLst>
                  <a:gd name="T0" fmla="*/ 2 w 21"/>
                  <a:gd name="T1" fmla="*/ 23 h 26"/>
                  <a:gd name="T2" fmla="*/ 10 w 21"/>
                  <a:gd name="T3" fmla="*/ 2 h 26"/>
                  <a:gd name="T4" fmla="*/ 15 w 21"/>
                  <a:gd name="T5" fmla="*/ 14 h 26"/>
                  <a:gd name="T6" fmla="*/ 18 w 21"/>
                  <a:gd name="T7" fmla="*/ 21 h 26"/>
                  <a:gd name="T8" fmla="*/ 19 w 21"/>
                  <a:gd name="T9" fmla="*/ 26 h 26"/>
                  <a:gd name="T10" fmla="*/ 21 w 21"/>
                  <a:gd name="T11" fmla="*/ 26 h 26"/>
                  <a:gd name="T12" fmla="*/ 19 w 21"/>
                  <a:gd name="T13" fmla="*/ 21 h 26"/>
                  <a:gd name="T14" fmla="*/ 16 w 21"/>
                  <a:gd name="T15" fmla="*/ 12 h 26"/>
                  <a:gd name="T16" fmla="*/ 12 w 21"/>
                  <a:gd name="T17" fmla="*/ 4 h 26"/>
                  <a:gd name="T18" fmla="*/ 10 w 21"/>
                  <a:gd name="T19" fmla="*/ 0 h 26"/>
                  <a:gd name="T20" fmla="*/ 8 w 21"/>
                  <a:gd name="T21" fmla="*/ 3 h 26"/>
                  <a:gd name="T22" fmla="*/ 5 w 21"/>
                  <a:gd name="T23" fmla="*/ 12 h 26"/>
                  <a:gd name="T24" fmla="*/ 2 w 21"/>
                  <a:gd name="T25" fmla="*/ 21 h 26"/>
                  <a:gd name="T26" fmla="*/ 0 w 21"/>
                  <a:gd name="T27" fmla="*/ 26 h 26"/>
                  <a:gd name="T28" fmla="*/ 2 w 21"/>
                  <a:gd name="T29" fmla="*/ 26 h 26"/>
                  <a:gd name="T30" fmla="*/ 2 w 21"/>
                  <a:gd name="T3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26">
                    <a:moveTo>
                      <a:pt x="2" y="23"/>
                    </a:moveTo>
                    <a:cubicBezTo>
                      <a:pt x="3" y="21"/>
                      <a:pt x="10" y="2"/>
                      <a:pt x="10" y="2"/>
                    </a:cubicBezTo>
                    <a:cubicBezTo>
                      <a:pt x="12" y="6"/>
                      <a:pt x="13" y="10"/>
                      <a:pt x="15" y="14"/>
                    </a:cubicBezTo>
                    <a:cubicBezTo>
                      <a:pt x="16" y="16"/>
                      <a:pt x="17" y="18"/>
                      <a:pt x="18" y="21"/>
                    </a:cubicBezTo>
                    <a:cubicBezTo>
                      <a:pt x="18" y="22"/>
                      <a:pt x="19" y="24"/>
                      <a:pt x="19" y="26"/>
                    </a:cubicBezTo>
                    <a:lnTo>
                      <a:pt x="21" y="26"/>
                    </a:lnTo>
                    <a:cubicBezTo>
                      <a:pt x="21" y="24"/>
                      <a:pt x="20" y="23"/>
                      <a:pt x="19" y="21"/>
                    </a:cubicBezTo>
                    <a:cubicBezTo>
                      <a:pt x="18" y="18"/>
                      <a:pt x="17" y="15"/>
                      <a:pt x="16" y="12"/>
                    </a:cubicBezTo>
                    <a:cubicBezTo>
                      <a:pt x="15" y="9"/>
                      <a:pt x="13" y="7"/>
                      <a:pt x="12" y="4"/>
                    </a:cubicBezTo>
                    <a:cubicBezTo>
                      <a:pt x="12" y="2"/>
                      <a:pt x="11" y="0"/>
                      <a:pt x="10" y="0"/>
                    </a:cubicBezTo>
                    <a:cubicBezTo>
                      <a:pt x="9" y="0"/>
                      <a:pt x="9" y="2"/>
                      <a:pt x="8" y="3"/>
                    </a:cubicBezTo>
                    <a:cubicBezTo>
                      <a:pt x="7" y="6"/>
                      <a:pt x="6" y="9"/>
                      <a:pt x="5" y="12"/>
                    </a:cubicBezTo>
                    <a:cubicBezTo>
                      <a:pt x="4" y="15"/>
                      <a:pt x="3" y="18"/>
                      <a:pt x="2" y="21"/>
                    </a:cubicBezTo>
                    <a:cubicBezTo>
                      <a:pt x="1" y="22"/>
                      <a:pt x="0" y="24"/>
                      <a:pt x="0" y="26"/>
                    </a:cubicBezTo>
                    <a:lnTo>
                      <a:pt x="2" y="26"/>
                    </a:lnTo>
                    <a:cubicBezTo>
                      <a:pt x="2" y="25"/>
                      <a:pt x="2" y="24"/>
                      <a:pt x="2" y="23"/>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5" name="Freeform 105"/>
              <p:cNvSpPr>
                <a:spLocks/>
              </p:cNvSpPr>
              <p:nvPr/>
            </p:nvSpPr>
            <p:spPr bwMode="auto">
              <a:xfrm>
                <a:off x="2138" y="3109"/>
                <a:ext cx="110" cy="142"/>
              </a:xfrm>
              <a:custGeom>
                <a:avLst/>
                <a:gdLst>
                  <a:gd name="T0" fmla="*/ 1 w 21"/>
                  <a:gd name="T1" fmla="*/ 5 h 27"/>
                  <a:gd name="T2" fmla="*/ 5 w 21"/>
                  <a:gd name="T3" fmla="*/ 5 h 27"/>
                  <a:gd name="T4" fmla="*/ 5 w 21"/>
                  <a:gd name="T5" fmla="*/ 12 h 27"/>
                  <a:gd name="T6" fmla="*/ 5 w 21"/>
                  <a:gd name="T7" fmla="*/ 22 h 27"/>
                  <a:gd name="T8" fmla="*/ 8 w 21"/>
                  <a:gd name="T9" fmla="*/ 27 h 27"/>
                  <a:gd name="T10" fmla="*/ 12 w 21"/>
                  <a:gd name="T11" fmla="*/ 27 h 27"/>
                  <a:gd name="T12" fmla="*/ 15 w 21"/>
                  <a:gd name="T13" fmla="*/ 23 h 27"/>
                  <a:gd name="T14" fmla="*/ 15 w 21"/>
                  <a:gd name="T15" fmla="*/ 14 h 27"/>
                  <a:gd name="T16" fmla="*/ 15 w 21"/>
                  <a:gd name="T17" fmla="*/ 5 h 27"/>
                  <a:gd name="T18" fmla="*/ 19 w 21"/>
                  <a:gd name="T19" fmla="*/ 5 h 27"/>
                  <a:gd name="T20" fmla="*/ 21 w 21"/>
                  <a:gd name="T21" fmla="*/ 3 h 27"/>
                  <a:gd name="T22" fmla="*/ 21 w 21"/>
                  <a:gd name="T23" fmla="*/ 0 h 27"/>
                  <a:gd name="T24" fmla="*/ 19 w 21"/>
                  <a:gd name="T25" fmla="*/ 0 h 27"/>
                  <a:gd name="T26" fmla="*/ 18 w 21"/>
                  <a:gd name="T27" fmla="*/ 1 h 27"/>
                  <a:gd name="T28" fmla="*/ 17 w 21"/>
                  <a:gd name="T29" fmla="*/ 2 h 27"/>
                  <a:gd name="T30" fmla="*/ 14 w 21"/>
                  <a:gd name="T31" fmla="*/ 2 h 27"/>
                  <a:gd name="T32" fmla="*/ 14 w 21"/>
                  <a:gd name="T33" fmla="*/ 11 h 27"/>
                  <a:gd name="T34" fmla="*/ 14 w 21"/>
                  <a:gd name="T35" fmla="*/ 22 h 27"/>
                  <a:gd name="T36" fmla="*/ 10 w 21"/>
                  <a:gd name="T37" fmla="*/ 24 h 27"/>
                  <a:gd name="T38" fmla="*/ 6 w 21"/>
                  <a:gd name="T39" fmla="*/ 19 h 27"/>
                  <a:gd name="T40" fmla="*/ 6 w 21"/>
                  <a:gd name="T41" fmla="*/ 2 h 27"/>
                  <a:gd name="T42" fmla="*/ 4 w 21"/>
                  <a:gd name="T43" fmla="*/ 2 h 27"/>
                  <a:gd name="T44" fmla="*/ 3 w 21"/>
                  <a:gd name="T45" fmla="*/ 2 h 27"/>
                  <a:gd name="T46" fmla="*/ 2 w 21"/>
                  <a:gd name="T47" fmla="*/ 0 h 27"/>
                  <a:gd name="T48" fmla="*/ 1 w 21"/>
                  <a:gd name="T49" fmla="*/ 0 h 27"/>
                  <a:gd name="T50" fmla="*/ 0 w 21"/>
                  <a:gd name="T51" fmla="*/ 0 h 27"/>
                  <a:gd name="T52" fmla="*/ 1 w 21"/>
                  <a:gd name="T53"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7">
                    <a:moveTo>
                      <a:pt x="1" y="5"/>
                    </a:moveTo>
                    <a:lnTo>
                      <a:pt x="5" y="5"/>
                    </a:lnTo>
                    <a:cubicBezTo>
                      <a:pt x="5" y="5"/>
                      <a:pt x="5" y="12"/>
                      <a:pt x="5" y="12"/>
                    </a:cubicBezTo>
                    <a:lnTo>
                      <a:pt x="5" y="22"/>
                    </a:lnTo>
                    <a:cubicBezTo>
                      <a:pt x="5" y="27"/>
                      <a:pt x="6" y="27"/>
                      <a:pt x="8" y="27"/>
                    </a:cubicBezTo>
                    <a:lnTo>
                      <a:pt x="12" y="27"/>
                    </a:lnTo>
                    <a:cubicBezTo>
                      <a:pt x="14" y="27"/>
                      <a:pt x="15" y="27"/>
                      <a:pt x="15" y="23"/>
                    </a:cubicBezTo>
                    <a:cubicBezTo>
                      <a:pt x="16" y="20"/>
                      <a:pt x="15" y="17"/>
                      <a:pt x="15" y="14"/>
                    </a:cubicBezTo>
                    <a:cubicBezTo>
                      <a:pt x="15" y="11"/>
                      <a:pt x="15" y="8"/>
                      <a:pt x="15" y="5"/>
                    </a:cubicBezTo>
                    <a:lnTo>
                      <a:pt x="19" y="5"/>
                    </a:lnTo>
                    <a:cubicBezTo>
                      <a:pt x="20" y="5"/>
                      <a:pt x="20" y="4"/>
                      <a:pt x="21" y="3"/>
                    </a:cubicBezTo>
                    <a:cubicBezTo>
                      <a:pt x="21" y="3"/>
                      <a:pt x="21" y="0"/>
                      <a:pt x="21" y="0"/>
                    </a:cubicBezTo>
                    <a:lnTo>
                      <a:pt x="19" y="0"/>
                    </a:lnTo>
                    <a:cubicBezTo>
                      <a:pt x="19" y="0"/>
                      <a:pt x="19" y="0"/>
                      <a:pt x="18" y="1"/>
                    </a:cubicBezTo>
                    <a:cubicBezTo>
                      <a:pt x="18" y="2"/>
                      <a:pt x="17" y="2"/>
                      <a:pt x="17" y="2"/>
                    </a:cubicBezTo>
                    <a:lnTo>
                      <a:pt x="14" y="2"/>
                    </a:lnTo>
                    <a:cubicBezTo>
                      <a:pt x="14" y="2"/>
                      <a:pt x="14" y="10"/>
                      <a:pt x="14" y="11"/>
                    </a:cubicBezTo>
                    <a:cubicBezTo>
                      <a:pt x="14" y="14"/>
                      <a:pt x="14" y="19"/>
                      <a:pt x="14" y="22"/>
                    </a:cubicBezTo>
                    <a:cubicBezTo>
                      <a:pt x="13" y="25"/>
                      <a:pt x="11" y="24"/>
                      <a:pt x="10" y="24"/>
                    </a:cubicBezTo>
                    <a:cubicBezTo>
                      <a:pt x="8" y="24"/>
                      <a:pt x="6" y="25"/>
                      <a:pt x="6" y="19"/>
                    </a:cubicBezTo>
                    <a:lnTo>
                      <a:pt x="6" y="2"/>
                    </a:lnTo>
                    <a:cubicBezTo>
                      <a:pt x="6" y="2"/>
                      <a:pt x="4" y="2"/>
                      <a:pt x="4" y="2"/>
                    </a:cubicBezTo>
                    <a:cubicBezTo>
                      <a:pt x="3" y="2"/>
                      <a:pt x="3" y="2"/>
                      <a:pt x="3" y="2"/>
                    </a:cubicBezTo>
                    <a:cubicBezTo>
                      <a:pt x="2" y="2"/>
                      <a:pt x="2" y="1"/>
                      <a:pt x="2" y="0"/>
                    </a:cubicBezTo>
                    <a:cubicBezTo>
                      <a:pt x="2" y="0"/>
                      <a:pt x="1" y="0"/>
                      <a:pt x="1" y="0"/>
                    </a:cubicBezTo>
                    <a:cubicBezTo>
                      <a:pt x="1" y="0"/>
                      <a:pt x="0" y="0"/>
                      <a:pt x="0" y="0"/>
                    </a:cubicBezTo>
                    <a:cubicBezTo>
                      <a:pt x="0" y="3"/>
                      <a:pt x="0" y="5"/>
                      <a:pt x="1" y="5"/>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6" name="Freeform 106"/>
              <p:cNvSpPr>
                <a:spLocks noEditPoints="1"/>
              </p:cNvSpPr>
              <p:nvPr/>
            </p:nvSpPr>
            <p:spPr bwMode="auto">
              <a:xfrm>
                <a:off x="2138" y="2962"/>
                <a:ext cx="110" cy="289"/>
              </a:xfrm>
              <a:custGeom>
                <a:avLst/>
                <a:gdLst>
                  <a:gd name="T0" fmla="*/ 9 w 21"/>
                  <a:gd name="T1" fmla="*/ 3 h 55"/>
                  <a:gd name="T2" fmla="*/ 3 w 21"/>
                  <a:gd name="T3" fmla="*/ 19 h 55"/>
                  <a:gd name="T4" fmla="*/ 0 w 21"/>
                  <a:gd name="T5" fmla="*/ 26 h 55"/>
                  <a:gd name="T6" fmla="*/ 0 w 21"/>
                  <a:gd name="T7" fmla="*/ 31 h 55"/>
                  <a:gd name="T8" fmla="*/ 2 w 21"/>
                  <a:gd name="T9" fmla="*/ 33 h 55"/>
                  <a:gd name="T10" fmla="*/ 5 w 21"/>
                  <a:gd name="T11" fmla="*/ 33 h 55"/>
                  <a:gd name="T12" fmla="*/ 5 w 21"/>
                  <a:gd name="T13" fmla="*/ 36 h 55"/>
                  <a:gd name="T14" fmla="*/ 5 w 21"/>
                  <a:gd name="T15" fmla="*/ 50 h 55"/>
                  <a:gd name="T16" fmla="*/ 7 w 21"/>
                  <a:gd name="T17" fmla="*/ 55 h 55"/>
                  <a:gd name="T18" fmla="*/ 13 w 21"/>
                  <a:gd name="T19" fmla="*/ 55 h 55"/>
                  <a:gd name="T20" fmla="*/ 16 w 21"/>
                  <a:gd name="T21" fmla="*/ 50 h 55"/>
                  <a:gd name="T22" fmla="*/ 16 w 21"/>
                  <a:gd name="T23" fmla="*/ 39 h 55"/>
                  <a:gd name="T24" fmla="*/ 16 w 21"/>
                  <a:gd name="T25" fmla="*/ 34 h 55"/>
                  <a:gd name="T26" fmla="*/ 16 w 21"/>
                  <a:gd name="T27" fmla="*/ 33 h 55"/>
                  <a:gd name="T28" fmla="*/ 21 w 21"/>
                  <a:gd name="T29" fmla="*/ 29 h 55"/>
                  <a:gd name="T30" fmla="*/ 19 w 21"/>
                  <a:gd name="T31" fmla="*/ 23 h 55"/>
                  <a:gd name="T32" fmla="*/ 16 w 21"/>
                  <a:gd name="T33" fmla="*/ 14 h 55"/>
                  <a:gd name="T34" fmla="*/ 12 w 21"/>
                  <a:gd name="T35" fmla="*/ 5 h 55"/>
                  <a:gd name="T36" fmla="*/ 9 w 21"/>
                  <a:gd name="T37" fmla="*/ 3 h 55"/>
                  <a:gd name="T38" fmla="*/ 0 w 21"/>
                  <a:gd name="T39" fmla="*/ 31 h 55"/>
                  <a:gd name="T40" fmla="*/ 2 w 21"/>
                  <a:gd name="T41" fmla="*/ 23 h 55"/>
                  <a:gd name="T42" fmla="*/ 5 w 21"/>
                  <a:gd name="T43" fmla="*/ 13 h 55"/>
                  <a:gd name="T44" fmla="*/ 9 w 21"/>
                  <a:gd name="T45" fmla="*/ 5 h 55"/>
                  <a:gd name="T46" fmla="*/ 12 w 21"/>
                  <a:gd name="T47" fmla="*/ 4 h 55"/>
                  <a:gd name="T48" fmla="*/ 18 w 21"/>
                  <a:gd name="T49" fmla="*/ 21 h 55"/>
                  <a:gd name="T50" fmla="*/ 20 w 21"/>
                  <a:gd name="T51" fmla="*/ 27 h 55"/>
                  <a:gd name="T52" fmla="*/ 19 w 21"/>
                  <a:gd name="T53" fmla="*/ 32 h 55"/>
                  <a:gd name="T54" fmla="*/ 15 w 21"/>
                  <a:gd name="T55" fmla="*/ 32 h 55"/>
                  <a:gd name="T56" fmla="*/ 15 w 21"/>
                  <a:gd name="T57" fmla="*/ 35 h 55"/>
                  <a:gd name="T58" fmla="*/ 15 w 21"/>
                  <a:gd name="T59" fmla="*/ 48 h 55"/>
                  <a:gd name="T60" fmla="*/ 13 w 21"/>
                  <a:gd name="T61" fmla="*/ 54 h 55"/>
                  <a:gd name="T62" fmla="*/ 8 w 21"/>
                  <a:gd name="T63" fmla="*/ 54 h 55"/>
                  <a:gd name="T64" fmla="*/ 5 w 21"/>
                  <a:gd name="T65" fmla="*/ 50 h 55"/>
                  <a:gd name="T66" fmla="*/ 5 w 21"/>
                  <a:gd name="T67" fmla="*/ 33 h 55"/>
                  <a:gd name="T68" fmla="*/ 5 w 21"/>
                  <a:gd name="T69" fmla="*/ 32 h 55"/>
                  <a:gd name="T70" fmla="*/ 0 w 21"/>
                  <a:gd name="T71" fmla="*/ 3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55">
                    <a:moveTo>
                      <a:pt x="9" y="3"/>
                    </a:moveTo>
                    <a:lnTo>
                      <a:pt x="3" y="19"/>
                    </a:lnTo>
                    <a:cubicBezTo>
                      <a:pt x="2" y="21"/>
                      <a:pt x="1" y="23"/>
                      <a:pt x="0" y="26"/>
                    </a:cubicBezTo>
                    <a:cubicBezTo>
                      <a:pt x="0" y="27"/>
                      <a:pt x="0" y="29"/>
                      <a:pt x="0" y="31"/>
                    </a:cubicBezTo>
                    <a:cubicBezTo>
                      <a:pt x="0" y="33"/>
                      <a:pt x="1" y="33"/>
                      <a:pt x="2" y="33"/>
                    </a:cubicBezTo>
                    <a:lnTo>
                      <a:pt x="5" y="33"/>
                    </a:lnTo>
                    <a:cubicBezTo>
                      <a:pt x="5" y="33"/>
                      <a:pt x="5" y="36"/>
                      <a:pt x="5" y="36"/>
                    </a:cubicBezTo>
                    <a:lnTo>
                      <a:pt x="5" y="50"/>
                    </a:lnTo>
                    <a:cubicBezTo>
                      <a:pt x="5" y="54"/>
                      <a:pt x="6" y="55"/>
                      <a:pt x="7" y="55"/>
                    </a:cubicBezTo>
                    <a:lnTo>
                      <a:pt x="13" y="55"/>
                    </a:lnTo>
                    <a:cubicBezTo>
                      <a:pt x="14" y="55"/>
                      <a:pt x="16" y="55"/>
                      <a:pt x="16" y="50"/>
                    </a:cubicBezTo>
                    <a:cubicBezTo>
                      <a:pt x="16" y="47"/>
                      <a:pt x="16" y="43"/>
                      <a:pt x="16" y="39"/>
                    </a:cubicBezTo>
                    <a:lnTo>
                      <a:pt x="16" y="34"/>
                    </a:lnTo>
                    <a:cubicBezTo>
                      <a:pt x="16" y="32"/>
                      <a:pt x="16" y="33"/>
                      <a:pt x="16" y="33"/>
                    </a:cubicBezTo>
                    <a:cubicBezTo>
                      <a:pt x="18" y="33"/>
                      <a:pt x="21" y="35"/>
                      <a:pt x="21" y="29"/>
                    </a:cubicBezTo>
                    <a:cubicBezTo>
                      <a:pt x="21" y="26"/>
                      <a:pt x="20" y="25"/>
                      <a:pt x="19" y="23"/>
                    </a:cubicBezTo>
                    <a:cubicBezTo>
                      <a:pt x="18" y="20"/>
                      <a:pt x="17" y="17"/>
                      <a:pt x="16" y="14"/>
                    </a:cubicBezTo>
                    <a:cubicBezTo>
                      <a:pt x="15" y="11"/>
                      <a:pt x="13" y="8"/>
                      <a:pt x="12" y="5"/>
                    </a:cubicBezTo>
                    <a:cubicBezTo>
                      <a:pt x="11" y="3"/>
                      <a:pt x="10" y="0"/>
                      <a:pt x="9" y="3"/>
                    </a:cubicBezTo>
                    <a:close/>
                    <a:moveTo>
                      <a:pt x="0" y="31"/>
                    </a:moveTo>
                    <a:cubicBezTo>
                      <a:pt x="0" y="27"/>
                      <a:pt x="1" y="25"/>
                      <a:pt x="2" y="23"/>
                    </a:cubicBezTo>
                    <a:cubicBezTo>
                      <a:pt x="3" y="20"/>
                      <a:pt x="4" y="16"/>
                      <a:pt x="5" y="13"/>
                    </a:cubicBezTo>
                    <a:cubicBezTo>
                      <a:pt x="7" y="10"/>
                      <a:pt x="8" y="8"/>
                      <a:pt x="9" y="5"/>
                    </a:cubicBezTo>
                    <a:cubicBezTo>
                      <a:pt x="10" y="3"/>
                      <a:pt x="11" y="1"/>
                      <a:pt x="12" y="4"/>
                    </a:cubicBezTo>
                    <a:cubicBezTo>
                      <a:pt x="14" y="10"/>
                      <a:pt x="16" y="16"/>
                      <a:pt x="18" y="21"/>
                    </a:cubicBezTo>
                    <a:cubicBezTo>
                      <a:pt x="19" y="23"/>
                      <a:pt x="20" y="25"/>
                      <a:pt x="20" y="27"/>
                    </a:cubicBezTo>
                    <a:cubicBezTo>
                      <a:pt x="21" y="28"/>
                      <a:pt x="20" y="32"/>
                      <a:pt x="19" y="32"/>
                    </a:cubicBezTo>
                    <a:lnTo>
                      <a:pt x="15" y="32"/>
                    </a:lnTo>
                    <a:cubicBezTo>
                      <a:pt x="15" y="32"/>
                      <a:pt x="15" y="35"/>
                      <a:pt x="15" y="35"/>
                    </a:cubicBezTo>
                    <a:cubicBezTo>
                      <a:pt x="15" y="39"/>
                      <a:pt x="15" y="44"/>
                      <a:pt x="15" y="48"/>
                    </a:cubicBezTo>
                    <a:cubicBezTo>
                      <a:pt x="15" y="52"/>
                      <a:pt x="15" y="54"/>
                      <a:pt x="13" y="54"/>
                    </a:cubicBezTo>
                    <a:lnTo>
                      <a:pt x="8" y="54"/>
                    </a:lnTo>
                    <a:cubicBezTo>
                      <a:pt x="7" y="54"/>
                      <a:pt x="5" y="55"/>
                      <a:pt x="5" y="50"/>
                    </a:cubicBezTo>
                    <a:lnTo>
                      <a:pt x="5" y="33"/>
                    </a:lnTo>
                    <a:cubicBezTo>
                      <a:pt x="5" y="32"/>
                      <a:pt x="5" y="32"/>
                      <a:pt x="5" y="32"/>
                    </a:cubicBezTo>
                    <a:cubicBezTo>
                      <a:pt x="4" y="32"/>
                      <a:pt x="1" y="34"/>
                      <a:pt x="0" y="31"/>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7" name="Rectangle 107"/>
              <p:cNvSpPr>
                <a:spLocks noChangeArrowheads="1"/>
              </p:cNvSpPr>
              <p:nvPr/>
            </p:nvSpPr>
            <p:spPr bwMode="auto">
              <a:xfrm>
                <a:off x="5274" y="2558"/>
                <a:ext cx="42" cy="693"/>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8" name="Rectangle 108"/>
              <p:cNvSpPr>
                <a:spLocks noChangeArrowheads="1"/>
              </p:cNvSpPr>
              <p:nvPr/>
            </p:nvSpPr>
            <p:spPr bwMode="auto">
              <a:xfrm>
                <a:off x="2175" y="3214"/>
                <a:ext cx="3141" cy="43"/>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9" name="Freeform 109"/>
              <p:cNvSpPr>
                <a:spLocks/>
              </p:cNvSpPr>
              <p:nvPr/>
            </p:nvSpPr>
            <p:spPr bwMode="auto">
              <a:xfrm>
                <a:off x="1350" y="2169"/>
                <a:ext cx="116" cy="179"/>
              </a:xfrm>
              <a:custGeom>
                <a:avLst/>
                <a:gdLst>
                  <a:gd name="T0" fmla="*/ 2 w 22"/>
                  <a:gd name="T1" fmla="*/ 14 h 34"/>
                  <a:gd name="T2" fmla="*/ 6 w 22"/>
                  <a:gd name="T3" fmla="*/ 14 h 34"/>
                  <a:gd name="T4" fmla="*/ 6 w 22"/>
                  <a:gd name="T5" fmla="*/ 8 h 34"/>
                  <a:gd name="T6" fmla="*/ 7 w 22"/>
                  <a:gd name="T7" fmla="*/ 2 h 34"/>
                  <a:gd name="T8" fmla="*/ 11 w 22"/>
                  <a:gd name="T9" fmla="*/ 1 h 34"/>
                  <a:gd name="T10" fmla="*/ 15 w 22"/>
                  <a:gd name="T11" fmla="*/ 1 h 34"/>
                  <a:gd name="T12" fmla="*/ 17 w 22"/>
                  <a:gd name="T13" fmla="*/ 6 h 34"/>
                  <a:gd name="T14" fmla="*/ 17 w 22"/>
                  <a:gd name="T15" fmla="*/ 14 h 34"/>
                  <a:gd name="T16" fmla="*/ 18 w 22"/>
                  <a:gd name="T17" fmla="*/ 14 h 34"/>
                  <a:gd name="T18" fmla="*/ 20 w 22"/>
                  <a:gd name="T19" fmla="*/ 14 h 34"/>
                  <a:gd name="T20" fmla="*/ 21 w 22"/>
                  <a:gd name="T21" fmla="*/ 18 h 34"/>
                  <a:gd name="T22" fmla="*/ 18 w 22"/>
                  <a:gd name="T23" fmla="*/ 22 h 34"/>
                  <a:gd name="T24" fmla="*/ 13 w 22"/>
                  <a:gd name="T25" fmla="*/ 32 h 34"/>
                  <a:gd name="T26" fmla="*/ 9 w 22"/>
                  <a:gd name="T27" fmla="*/ 30 h 34"/>
                  <a:gd name="T28" fmla="*/ 6 w 22"/>
                  <a:gd name="T29" fmla="*/ 25 h 34"/>
                  <a:gd name="T30" fmla="*/ 2 w 22"/>
                  <a:gd name="T31" fmla="*/ 19 h 34"/>
                  <a:gd name="T32" fmla="*/ 1 w 22"/>
                  <a:gd name="T33" fmla="*/ 15 h 34"/>
                  <a:gd name="T34" fmla="*/ 2 w 22"/>
                  <a:gd name="T35"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34">
                    <a:moveTo>
                      <a:pt x="2" y="14"/>
                    </a:moveTo>
                    <a:lnTo>
                      <a:pt x="6" y="14"/>
                    </a:lnTo>
                    <a:cubicBezTo>
                      <a:pt x="6" y="14"/>
                      <a:pt x="6" y="9"/>
                      <a:pt x="6" y="8"/>
                    </a:cubicBezTo>
                    <a:cubicBezTo>
                      <a:pt x="6" y="6"/>
                      <a:pt x="6" y="3"/>
                      <a:pt x="7" y="2"/>
                    </a:cubicBezTo>
                    <a:cubicBezTo>
                      <a:pt x="7" y="0"/>
                      <a:pt x="10" y="1"/>
                      <a:pt x="11" y="1"/>
                    </a:cubicBezTo>
                    <a:lnTo>
                      <a:pt x="15" y="1"/>
                    </a:lnTo>
                    <a:cubicBezTo>
                      <a:pt x="17" y="1"/>
                      <a:pt x="17" y="4"/>
                      <a:pt x="17" y="6"/>
                    </a:cubicBezTo>
                    <a:lnTo>
                      <a:pt x="17" y="14"/>
                    </a:lnTo>
                    <a:cubicBezTo>
                      <a:pt x="17" y="14"/>
                      <a:pt x="17" y="14"/>
                      <a:pt x="18" y="14"/>
                    </a:cubicBezTo>
                    <a:lnTo>
                      <a:pt x="20" y="14"/>
                    </a:lnTo>
                    <a:cubicBezTo>
                      <a:pt x="22" y="14"/>
                      <a:pt x="22" y="16"/>
                      <a:pt x="21" y="18"/>
                    </a:cubicBezTo>
                    <a:cubicBezTo>
                      <a:pt x="20" y="19"/>
                      <a:pt x="19" y="21"/>
                      <a:pt x="18" y="22"/>
                    </a:cubicBezTo>
                    <a:cubicBezTo>
                      <a:pt x="17" y="25"/>
                      <a:pt x="15" y="29"/>
                      <a:pt x="13" y="32"/>
                    </a:cubicBezTo>
                    <a:cubicBezTo>
                      <a:pt x="11" y="34"/>
                      <a:pt x="10" y="32"/>
                      <a:pt x="9" y="30"/>
                    </a:cubicBezTo>
                    <a:cubicBezTo>
                      <a:pt x="8" y="28"/>
                      <a:pt x="7" y="27"/>
                      <a:pt x="6" y="25"/>
                    </a:cubicBezTo>
                    <a:cubicBezTo>
                      <a:pt x="4" y="23"/>
                      <a:pt x="3" y="21"/>
                      <a:pt x="2" y="19"/>
                    </a:cubicBezTo>
                    <a:cubicBezTo>
                      <a:pt x="1" y="18"/>
                      <a:pt x="0" y="16"/>
                      <a:pt x="1" y="15"/>
                    </a:cubicBezTo>
                    <a:cubicBezTo>
                      <a:pt x="1" y="14"/>
                      <a:pt x="2" y="14"/>
                      <a:pt x="2" y="14"/>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0" name="Freeform 110"/>
              <p:cNvSpPr>
                <a:spLocks/>
              </p:cNvSpPr>
              <p:nvPr/>
            </p:nvSpPr>
            <p:spPr bwMode="auto">
              <a:xfrm>
                <a:off x="1355" y="2259"/>
                <a:ext cx="111" cy="84"/>
              </a:xfrm>
              <a:custGeom>
                <a:avLst/>
                <a:gdLst>
                  <a:gd name="T0" fmla="*/ 18 w 21"/>
                  <a:gd name="T1" fmla="*/ 2 h 16"/>
                  <a:gd name="T2" fmla="*/ 10 w 21"/>
                  <a:gd name="T3" fmla="*/ 14 h 16"/>
                  <a:gd name="T4" fmla="*/ 6 w 21"/>
                  <a:gd name="T5" fmla="*/ 7 h 16"/>
                  <a:gd name="T6" fmla="*/ 3 w 21"/>
                  <a:gd name="T7" fmla="*/ 3 h 16"/>
                  <a:gd name="T8" fmla="*/ 2 w 21"/>
                  <a:gd name="T9" fmla="*/ 0 h 16"/>
                  <a:gd name="T10" fmla="*/ 0 w 21"/>
                  <a:gd name="T11" fmla="*/ 0 h 16"/>
                  <a:gd name="T12" fmla="*/ 2 w 21"/>
                  <a:gd name="T13" fmla="*/ 3 h 16"/>
                  <a:gd name="T14" fmla="*/ 5 w 21"/>
                  <a:gd name="T15" fmla="*/ 8 h 16"/>
                  <a:gd name="T16" fmla="*/ 8 w 21"/>
                  <a:gd name="T17" fmla="*/ 13 h 16"/>
                  <a:gd name="T18" fmla="*/ 10 w 21"/>
                  <a:gd name="T19" fmla="*/ 16 h 16"/>
                  <a:gd name="T20" fmla="*/ 12 w 21"/>
                  <a:gd name="T21" fmla="*/ 14 h 16"/>
                  <a:gd name="T22" fmla="*/ 16 w 21"/>
                  <a:gd name="T23" fmla="*/ 8 h 16"/>
                  <a:gd name="T24" fmla="*/ 19 w 21"/>
                  <a:gd name="T25" fmla="*/ 3 h 16"/>
                  <a:gd name="T26" fmla="*/ 21 w 21"/>
                  <a:gd name="T27" fmla="*/ 0 h 16"/>
                  <a:gd name="T28" fmla="*/ 19 w 21"/>
                  <a:gd name="T29" fmla="*/ 0 h 16"/>
                  <a:gd name="T30" fmla="*/ 18 w 21"/>
                  <a:gd name="T31"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16">
                    <a:moveTo>
                      <a:pt x="18" y="2"/>
                    </a:moveTo>
                    <a:cubicBezTo>
                      <a:pt x="18" y="3"/>
                      <a:pt x="10" y="14"/>
                      <a:pt x="10" y="14"/>
                    </a:cubicBezTo>
                    <a:cubicBezTo>
                      <a:pt x="9" y="12"/>
                      <a:pt x="7" y="10"/>
                      <a:pt x="6" y="7"/>
                    </a:cubicBezTo>
                    <a:cubicBezTo>
                      <a:pt x="5" y="6"/>
                      <a:pt x="4" y="4"/>
                      <a:pt x="3" y="3"/>
                    </a:cubicBezTo>
                    <a:cubicBezTo>
                      <a:pt x="3" y="2"/>
                      <a:pt x="1" y="1"/>
                      <a:pt x="2" y="0"/>
                    </a:cubicBezTo>
                    <a:lnTo>
                      <a:pt x="0" y="0"/>
                    </a:lnTo>
                    <a:cubicBezTo>
                      <a:pt x="0" y="1"/>
                      <a:pt x="1" y="2"/>
                      <a:pt x="2" y="3"/>
                    </a:cubicBezTo>
                    <a:cubicBezTo>
                      <a:pt x="3" y="5"/>
                      <a:pt x="4" y="6"/>
                      <a:pt x="5" y="8"/>
                    </a:cubicBezTo>
                    <a:cubicBezTo>
                      <a:pt x="6" y="10"/>
                      <a:pt x="7" y="12"/>
                      <a:pt x="8" y="13"/>
                    </a:cubicBezTo>
                    <a:cubicBezTo>
                      <a:pt x="9" y="14"/>
                      <a:pt x="9" y="16"/>
                      <a:pt x="10" y="16"/>
                    </a:cubicBezTo>
                    <a:cubicBezTo>
                      <a:pt x="11" y="16"/>
                      <a:pt x="12" y="14"/>
                      <a:pt x="12" y="14"/>
                    </a:cubicBezTo>
                    <a:cubicBezTo>
                      <a:pt x="13" y="12"/>
                      <a:pt x="14" y="10"/>
                      <a:pt x="16" y="8"/>
                    </a:cubicBezTo>
                    <a:cubicBezTo>
                      <a:pt x="17" y="7"/>
                      <a:pt x="18" y="5"/>
                      <a:pt x="19" y="3"/>
                    </a:cubicBezTo>
                    <a:cubicBezTo>
                      <a:pt x="20" y="2"/>
                      <a:pt x="21" y="1"/>
                      <a:pt x="21" y="0"/>
                    </a:cubicBezTo>
                    <a:lnTo>
                      <a:pt x="19" y="0"/>
                    </a:lnTo>
                    <a:cubicBezTo>
                      <a:pt x="19" y="0"/>
                      <a:pt x="19" y="1"/>
                      <a:pt x="18" y="2"/>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1" name="Freeform 111"/>
              <p:cNvSpPr>
                <a:spLocks/>
              </p:cNvSpPr>
              <p:nvPr/>
            </p:nvSpPr>
            <p:spPr bwMode="auto">
              <a:xfrm>
                <a:off x="1355" y="2169"/>
                <a:ext cx="111" cy="90"/>
              </a:xfrm>
              <a:custGeom>
                <a:avLst/>
                <a:gdLst>
                  <a:gd name="T0" fmla="*/ 19 w 21"/>
                  <a:gd name="T1" fmla="*/ 14 h 17"/>
                  <a:gd name="T2" fmla="*/ 16 w 21"/>
                  <a:gd name="T3" fmla="*/ 14 h 17"/>
                  <a:gd name="T4" fmla="*/ 16 w 21"/>
                  <a:gd name="T5" fmla="*/ 9 h 17"/>
                  <a:gd name="T6" fmla="*/ 16 w 21"/>
                  <a:gd name="T7" fmla="*/ 3 h 17"/>
                  <a:gd name="T8" fmla="*/ 13 w 21"/>
                  <a:gd name="T9" fmla="*/ 1 h 17"/>
                  <a:gd name="T10" fmla="*/ 8 w 21"/>
                  <a:gd name="T11" fmla="*/ 1 h 17"/>
                  <a:gd name="T12" fmla="*/ 5 w 21"/>
                  <a:gd name="T13" fmla="*/ 3 h 17"/>
                  <a:gd name="T14" fmla="*/ 5 w 21"/>
                  <a:gd name="T15" fmla="*/ 8 h 17"/>
                  <a:gd name="T16" fmla="*/ 5 w 21"/>
                  <a:gd name="T17" fmla="*/ 14 h 17"/>
                  <a:gd name="T18" fmla="*/ 1 w 21"/>
                  <a:gd name="T19" fmla="*/ 14 h 17"/>
                  <a:gd name="T20" fmla="*/ 0 w 21"/>
                  <a:gd name="T21" fmla="*/ 15 h 17"/>
                  <a:gd name="T22" fmla="*/ 0 w 21"/>
                  <a:gd name="T23" fmla="*/ 17 h 17"/>
                  <a:gd name="T24" fmla="*/ 1 w 21"/>
                  <a:gd name="T25" fmla="*/ 17 h 17"/>
                  <a:gd name="T26" fmla="*/ 2 w 21"/>
                  <a:gd name="T27" fmla="*/ 16 h 17"/>
                  <a:gd name="T28" fmla="*/ 4 w 21"/>
                  <a:gd name="T29" fmla="*/ 16 h 17"/>
                  <a:gd name="T30" fmla="*/ 6 w 21"/>
                  <a:gd name="T31" fmla="*/ 16 h 17"/>
                  <a:gd name="T32" fmla="*/ 6 w 21"/>
                  <a:gd name="T33" fmla="*/ 10 h 17"/>
                  <a:gd name="T34" fmla="*/ 7 w 21"/>
                  <a:gd name="T35" fmla="*/ 3 h 17"/>
                  <a:gd name="T36" fmla="*/ 11 w 21"/>
                  <a:gd name="T37" fmla="*/ 2 h 17"/>
                  <a:gd name="T38" fmla="*/ 14 w 21"/>
                  <a:gd name="T39" fmla="*/ 5 h 17"/>
                  <a:gd name="T40" fmla="*/ 14 w 21"/>
                  <a:gd name="T41" fmla="*/ 16 h 17"/>
                  <a:gd name="T42" fmla="*/ 17 w 21"/>
                  <a:gd name="T43" fmla="*/ 16 h 17"/>
                  <a:gd name="T44" fmla="*/ 18 w 21"/>
                  <a:gd name="T45" fmla="*/ 16 h 17"/>
                  <a:gd name="T46" fmla="*/ 19 w 21"/>
                  <a:gd name="T47" fmla="*/ 17 h 17"/>
                  <a:gd name="T48" fmla="*/ 19 w 21"/>
                  <a:gd name="T49" fmla="*/ 17 h 17"/>
                  <a:gd name="T50" fmla="*/ 21 w 21"/>
                  <a:gd name="T51" fmla="*/ 17 h 17"/>
                  <a:gd name="T52" fmla="*/ 19 w 21"/>
                  <a:gd name="T5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17">
                    <a:moveTo>
                      <a:pt x="19" y="14"/>
                    </a:moveTo>
                    <a:lnTo>
                      <a:pt x="16" y="14"/>
                    </a:lnTo>
                    <a:cubicBezTo>
                      <a:pt x="16" y="14"/>
                      <a:pt x="16" y="10"/>
                      <a:pt x="16" y="9"/>
                    </a:cubicBezTo>
                    <a:lnTo>
                      <a:pt x="16" y="3"/>
                    </a:lnTo>
                    <a:cubicBezTo>
                      <a:pt x="16" y="1"/>
                      <a:pt x="14" y="1"/>
                      <a:pt x="13" y="1"/>
                    </a:cubicBezTo>
                    <a:lnTo>
                      <a:pt x="8" y="1"/>
                    </a:lnTo>
                    <a:cubicBezTo>
                      <a:pt x="7" y="1"/>
                      <a:pt x="5" y="0"/>
                      <a:pt x="5" y="3"/>
                    </a:cubicBezTo>
                    <a:cubicBezTo>
                      <a:pt x="5" y="5"/>
                      <a:pt x="5" y="7"/>
                      <a:pt x="5" y="8"/>
                    </a:cubicBezTo>
                    <a:cubicBezTo>
                      <a:pt x="5" y="10"/>
                      <a:pt x="5" y="12"/>
                      <a:pt x="5" y="14"/>
                    </a:cubicBezTo>
                    <a:lnTo>
                      <a:pt x="1" y="14"/>
                    </a:lnTo>
                    <a:cubicBezTo>
                      <a:pt x="1" y="14"/>
                      <a:pt x="0" y="14"/>
                      <a:pt x="0" y="15"/>
                    </a:cubicBezTo>
                    <a:cubicBezTo>
                      <a:pt x="0" y="15"/>
                      <a:pt x="0" y="17"/>
                      <a:pt x="0" y="17"/>
                    </a:cubicBezTo>
                    <a:lnTo>
                      <a:pt x="1" y="17"/>
                    </a:lnTo>
                    <a:cubicBezTo>
                      <a:pt x="2" y="17"/>
                      <a:pt x="2" y="17"/>
                      <a:pt x="2" y="16"/>
                    </a:cubicBezTo>
                    <a:cubicBezTo>
                      <a:pt x="3" y="15"/>
                      <a:pt x="3" y="16"/>
                      <a:pt x="4" y="16"/>
                    </a:cubicBezTo>
                    <a:lnTo>
                      <a:pt x="6" y="16"/>
                    </a:lnTo>
                    <a:cubicBezTo>
                      <a:pt x="7" y="16"/>
                      <a:pt x="6" y="10"/>
                      <a:pt x="6" y="10"/>
                    </a:cubicBezTo>
                    <a:cubicBezTo>
                      <a:pt x="6" y="8"/>
                      <a:pt x="6" y="5"/>
                      <a:pt x="7" y="3"/>
                    </a:cubicBezTo>
                    <a:cubicBezTo>
                      <a:pt x="7" y="2"/>
                      <a:pt x="10" y="2"/>
                      <a:pt x="11" y="2"/>
                    </a:cubicBezTo>
                    <a:cubicBezTo>
                      <a:pt x="12" y="2"/>
                      <a:pt x="14" y="2"/>
                      <a:pt x="14" y="5"/>
                    </a:cubicBezTo>
                    <a:lnTo>
                      <a:pt x="14" y="16"/>
                    </a:lnTo>
                    <a:cubicBezTo>
                      <a:pt x="14" y="16"/>
                      <a:pt x="17" y="16"/>
                      <a:pt x="17" y="16"/>
                    </a:cubicBezTo>
                    <a:cubicBezTo>
                      <a:pt x="17" y="16"/>
                      <a:pt x="18" y="16"/>
                      <a:pt x="18" y="16"/>
                    </a:cubicBezTo>
                    <a:cubicBezTo>
                      <a:pt x="18" y="16"/>
                      <a:pt x="19" y="16"/>
                      <a:pt x="19" y="17"/>
                    </a:cubicBezTo>
                    <a:cubicBezTo>
                      <a:pt x="19" y="17"/>
                      <a:pt x="19" y="17"/>
                      <a:pt x="19" y="17"/>
                    </a:cubicBezTo>
                    <a:cubicBezTo>
                      <a:pt x="20" y="17"/>
                      <a:pt x="21" y="17"/>
                      <a:pt x="21" y="17"/>
                    </a:cubicBezTo>
                    <a:cubicBezTo>
                      <a:pt x="21" y="15"/>
                      <a:pt x="20" y="14"/>
                      <a:pt x="19" y="14"/>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2" name="Freeform 112"/>
              <p:cNvSpPr>
                <a:spLocks noEditPoints="1"/>
              </p:cNvSpPr>
              <p:nvPr/>
            </p:nvSpPr>
            <p:spPr bwMode="auto">
              <a:xfrm>
                <a:off x="1355" y="2169"/>
                <a:ext cx="111" cy="179"/>
              </a:xfrm>
              <a:custGeom>
                <a:avLst/>
                <a:gdLst>
                  <a:gd name="T0" fmla="*/ 12 w 21"/>
                  <a:gd name="T1" fmla="*/ 32 h 34"/>
                  <a:gd name="T2" fmla="*/ 18 w 21"/>
                  <a:gd name="T3" fmla="*/ 23 h 34"/>
                  <a:gd name="T4" fmla="*/ 20 w 21"/>
                  <a:gd name="T5" fmla="*/ 18 h 34"/>
                  <a:gd name="T6" fmla="*/ 21 w 21"/>
                  <a:gd name="T7" fmla="*/ 15 h 34"/>
                  <a:gd name="T8" fmla="*/ 19 w 21"/>
                  <a:gd name="T9" fmla="*/ 14 h 34"/>
                  <a:gd name="T10" fmla="*/ 16 w 21"/>
                  <a:gd name="T11" fmla="*/ 14 h 34"/>
                  <a:gd name="T12" fmla="*/ 16 w 21"/>
                  <a:gd name="T13" fmla="*/ 12 h 34"/>
                  <a:gd name="T14" fmla="*/ 16 w 21"/>
                  <a:gd name="T15" fmla="*/ 4 h 34"/>
                  <a:gd name="T16" fmla="*/ 13 w 21"/>
                  <a:gd name="T17" fmla="*/ 0 h 34"/>
                  <a:gd name="T18" fmla="*/ 8 w 21"/>
                  <a:gd name="T19" fmla="*/ 0 h 34"/>
                  <a:gd name="T20" fmla="*/ 5 w 21"/>
                  <a:gd name="T21" fmla="*/ 3 h 34"/>
                  <a:gd name="T22" fmla="*/ 5 w 21"/>
                  <a:gd name="T23" fmla="*/ 10 h 34"/>
                  <a:gd name="T24" fmla="*/ 5 w 21"/>
                  <a:gd name="T25" fmla="*/ 13 h 34"/>
                  <a:gd name="T26" fmla="*/ 4 w 21"/>
                  <a:gd name="T27" fmla="*/ 14 h 34"/>
                  <a:gd name="T28" fmla="*/ 0 w 21"/>
                  <a:gd name="T29" fmla="*/ 16 h 34"/>
                  <a:gd name="T30" fmla="*/ 1 w 21"/>
                  <a:gd name="T31" fmla="*/ 20 h 34"/>
                  <a:gd name="T32" fmla="*/ 5 w 21"/>
                  <a:gd name="T33" fmla="*/ 26 h 34"/>
                  <a:gd name="T34" fmla="*/ 8 w 21"/>
                  <a:gd name="T35" fmla="*/ 31 h 34"/>
                  <a:gd name="T36" fmla="*/ 12 w 21"/>
                  <a:gd name="T37" fmla="*/ 32 h 34"/>
                  <a:gd name="T38" fmla="*/ 20 w 21"/>
                  <a:gd name="T39" fmla="*/ 15 h 34"/>
                  <a:gd name="T40" fmla="*/ 19 w 21"/>
                  <a:gd name="T41" fmla="*/ 20 h 34"/>
                  <a:gd name="T42" fmla="*/ 15 w 21"/>
                  <a:gd name="T43" fmla="*/ 26 h 34"/>
                  <a:gd name="T44" fmla="*/ 12 w 21"/>
                  <a:gd name="T45" fmla="*/ 31 h 34"/>
                  <a:gd name="T46" fmla="*/ 9 w 21"/>
                  <a:gd name="T47" fmla="*/ 31 h 34"/>
                  <a:gd name="T48" fmla="*/ 2 w 21"/>
                  <a:gd name="T49" fmla="*/ 21 h 34"/>
                  <a:gd name="T50" fmla="*/ 0 w 21"/>
                  <a:gd name="T51" fmla="*/ 18 h 34"/>
                  <a:gd name="T52" fmla="*/ 1 w 21"/>
                  <a:gd name="T53" fmla="*/ 14 h 34"/>
                  <a:gd name="T54" fmla="*/ 5 w 21"/>
                  <a:gd name="T55" fmla="*/ 14 h 34"/>
                  <a:gd name="T56" fmla="*/ 5 w 21"/>
                  <a:gd name="T57" fmla="*/ 13 h 34"/>
                  <a:gd name="T58" fmla="*/ 5 w 21"/>
                  <a:gd name="T59" fmla="*/ 4 h 34"/>
                  <a:gd name="T60" fmla="*/ 7 w 21"/>
                  <a:gd name="T61" fmla="*/ 1 h 34"/>
                  <a:gd name="T62" fmla="*/ 12 w 21"/>
                  <a:gd name="T63" fmla="*/ 1 h 34"/>
                  <a:gd name="T64" fmla="*/ 16 w 21"/>
                  <a:gd name="T65" fmla="*/ 3 h 34"/>
                  <a:gd name="T66" fmla="*/ 16 w 21"/>
                  <a:gd name="T67" fmla="*/ 13 h 34"/>
                  <a:gd name="T68" fmla="*/ 16 w 21"/>
                  <a:gd name="T69" fmla="*/ 14 h 34"/>
                  <a:gd name="T70" fmla="*/ 20 w 21"/>
                  <a:gd name="T7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 h="34">
                    <a:moveTo>
                      <a:pt x="12" y="32"/>
                    </a:moveTo>
                    <a:lnTo>
                      <a:pt x="18" y="23"/>
                    </a:lnTo>
                    <a:cubicBezTo>
                      <a:pt x="18" y="21"/>
                      <a:pt x="19" y="20"/>
                      <a:pt x="20" y="18"/>
                    </a:cubicBezTo>
                    <a:cubicBezTo>
                      <a:pt x="21" y="17"/>
                      <a:pt x="21" y="16"/>
                      <a:pt x="21" y="15"/>
                    </a:cubicBezTo>
                    <a:cubicBezTo>
                      <a:pt x="20" y="14"/>
                      <a:pt x="19" y="14"/>
                      <a:pt x="19" y="14"/>
                    </a:cubicBezTo>
                    <a:lnTo>
                      <a:pt x="16" y="14"/>
                    </a:lnTo>
                    <a:cubicBezTo>
                      <a:pt x="16" y="14"/>
                      <a:pt x="16" y="12"/>
                      <a:pt x="16" y="12"/>
                    </a:cubicBezTo>
                    <a:lnTo>
                      <a:pt x="16" y="4"/>
                    </a:lnTo>
                    <a:cubicBezTo>
                      <a:pt x="16" y="1"/>
                      <a:pt x="15" y="0"/>
                      <a:pt x="13" y="0"/>
                    </a:cubicBezTo>
                    <a:lnTo>
                      <a:pt x="8" y="0"/>
                    </a:lnTo>
                    <a:cubicBezTo>
                      <a:pt x="7" y="0"/>
                      <a:pt x="5" y="0"/>
                      <a:pt x="5" y="3"/>
                    </a:cubicBezTo>
                    <a:cubicBezTo>
                      <a:pt x="5" y="6"/>
                      <a:pt x="5" y="8"/>
                      <a:pt x="5" y="10"/>
                    </a:cubicBezTo>
                    <a:lnTo>
                      <a:pt x="5" y="13"/>
                    </a:lnTo>
                    <a:cubicBezTo>
                      <a:pt x="5" y="14"/>
                      <a:pt x="5" y="14"/>
                      <a:pt x="4" y="14"/>
                    </a:cubicBezTo>
                    <a:cubicBezTo>
                      <a:pt x="3" y="14"/>
                      <a:pt x="0" y="13"/>
                      <a:pt x="0" y="16"/>
                    </a:cubicBezTo>
                    <a:cubicBezTo>
                      <a:pt x="0" y="18"/>
                      <a:pt x="1" y="19"/>
                      <a:pt x="1" y="20"/>
                    </a:cubicBezTo>
                    <a:cubicBezTo>
                      <a:pt x="3" y="22"/>
                      <a:pt x="4" y="24"/>
                      <a:pt x="5" y="26"/>
                    </a:cubicBezTo>
                    <a:cubicBezTo>
                      <a:pt x="6" y="27"/>
                      <a:pt x="7" y="29"/>
                      <a:pt x="8" y="31"/>
                    </a:cubicBezTo>
                    <a:cubicBezTo>
                      <a:pt x="9" y="32"/>
                      <a:pt x="10" y="34"/>
                      <a:pt x="12" y="32"/>
                    </a:cubicBezTo>
                    <a:close/>
                    <a:moveTo>
                      <a:pt x="20" y="15"/>
                    </a:moveTo>
                    <a:cubicBezTo>
                      <a:pt x="21" y="17"/>
                      <a:pt x="20" y="19"/>
                      <a:pt x="19" y="20"/>
                    </a:cubicBezTo>
                    <a:cubicBezTo>
                      <a:pt x="18" y="22"/>
                      <a:pt x="16" y="24"/>
                      <a:pt x="15" y="26"/>
                    </a:cubicBezTo>
                    <a:cubicBezTo>
                      <a:pt x="14" y="28"/>
                      <a:pt x="13" y="29"/>
                      <a:pt x="12" y="31"/>
                    </a:cubicBezTo>
                    <a:cubicBezTo>
                      <a:pt x="11" y="32"/>
                      <a:pt x="10" y="33"/>
                      <a:pt x="9" y="31"/>
                    </a:cubicBezTo>
                    <a:cubicBezTo>
                      <a:pt x="7" y="28"/>
                      <a:pt x="5" y="24"/>
                      <a:pt x="2" y="21"/>
                    </a:cubicBezTo>
                    <a:cubicBezTo>
                      <a:pt x="2" y="20"/>
                      <a:pt x="1" y="19"/>
                      <a:pt x="0" y="18"/>
                    </a:cubicBezTo>
                    <a:cubicBezTo>
                      <a:pt x="0" y="17"/>
                      <a:pt x="0" y="14"/>
                      <a:pt x="1" y="14"/>
                    </a:cubicBezTo>
                    <a:lnTo>
                      <a:pt x="5" y="14"/>
                    </a:lnTo>
                    <a:cubicBezTo>
                      <a:pt x="5" y="14"/>
                      <a:pt x="5" y="13"/>
                      <a:pt x="5" y="13"/>
                    </a:cubicBezTo>
                    <a:cubicBezTo>
                      <a:pt x="5" y="10"/>
                      <a:pt x="5" y="7"/>
                      <a:pt x="5" y="4"/>
                    </a:cubicBezTo>
                    <a:cubicBezTo>
                      <a:pt x="5" y="2"/>
                      <a:pt x="6" y="1"/>
                      <a:pt x="7" y="1"/>
                    </a:cubicBezTo>
                    <a:lnTo>
                      <a:pt x="12" y="1"/>
                    </a:lnTo>
                    <a:cubicBezTo>
                      <a:pt x="14" y="1"/>
                      <a:pt x="16" y="0"/>
                      <a:pt x="16" y="3"/>
                    </a:cubicBezTo>
                    <a:lnTo>
                      <a:pt x="16" y="13"/>
                    </a:lnTo>
                    <a:cubicBezTo>
                      <a:pt x="16" y="14"/>
                      <a:pt x="16" y="14"/>
                      <a:pt x="16" y="14"/>
                    </a:cubicBezTo>
                    <a:cubicBezTo>
                      <a:pt x="17" y="14"/>
                      <a:pt x="20" y="13"/>
                      <a:pt x="20" y="15"/>
                    </a:cubicBezTo>
                    <a:close/>
                  </a:path>
                </a:pathLst>
              </a:custGeom>
              <a:solidFill>
                <a:srgbClr val="E74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3" name="Rectangle 113"/>
              <p:cNvSpPr>
                <a:spLocks noChangeArrowheads="1"/>
              </p:cNvSpPr>
              <p:nvPr/>
            </p:nvSpPr>
            <p:spPr bwMode="auto">
              <a:xfrm>
                <a:off x="3430" y="1875"/>
                <a:ext cx="42" cy="273"/>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4" name="Rectangle 114"/>
              <p:cNvSpPr>
                <a:spLocks noChangeArrowheads="1"/>
              </p:cNvSpPr>
              <p:nvPr/>
            </p:nvSpPr>
            <p:spPr bwMode="auto">
              <a:xfrm>
                <a:off x="1382" y="1865"/>
                <a:ext cx="2085" cy="42"/>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5" name="Rectangle 115"/>
              <p:cNvSpPr>
                <a:spLocks noChangeArrowheads="1"/>
              </p:cNvSpPr>
              <p:nvPr/>
            </p:nvSpPr>
            <p:spPr bwMode="auto">
              <a:xfrm>
                <a:off x="1382" y="1880"/>
                <a:ext cx="57" cy="300"/>
              </a:xfrm>
              <a:prstGeom prst="rect">
                <a:avLst/>
              </a:prstGeom>
              <a:solidFill>
                <a:srgbClr val="E743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6" name="Freeform 116"/>
              <p:cNvSpPr>
                <a:spLocks/>
              </p:cNvSpPr>
              <p:nvPr/>
            </p:nvSpPr>
            <p:spPr bwMode="auto">
              <a:xfrm>
                <a:off x="2479" y="2679"/>
                <a:ext cx="74" cy="210"/>
              </a:xfrm>
              <a:custGeom>
                <a:avLst/>
                <a:gdLst>
                  <a:gd name="T0" fmla="*/ 0 w 14"/>
                  <a:gd name="T1" fmla="*/ 0 h 40"/>
                  <a:gd name="T2" fmla="*/ 0 w 14"/>
                  <a:gd name="T3" fmla="*/ 40 h 40"/>
                  <a:gd name="T4" fmla="*/ 14 w 14"/>
                  <a:gd name="T5" fmla="*/ 32 h 40"/>
                  <a:gd name="T6" fmla="*/ 14 w 14"/>
                  <a:gd name="T7" fmla="*/ 7 h 40"/>
                  <a:gd name="T8" fmla="*/ 0 w 14"/>
                  <a:gd name="T9" fmla="*/ 0 h 40"/>
                </a:gdLst>
                <a:ahLst/>
                <a:cxnLst>
                  <a:cxn ang="0">
                    <a:pos x="T0" y="T1"/>
                  </a:cxn>
                  <a:cxn ang="0">
                    <a:pos x="T2" y="T3"/>
                  </a:cxn>
                  <a:cxn ang="0">
                    <a:pos x="T4" y="T5"/>
                  </a:cxn>
                  <a:cxn ang="0">
                    <a:pos x="T6" y="T7"/>
                  </a:cxn>
                  <a:cxn ang="0">
                    <a:pos x="T8" y="T9"/>
                  </a:cxn>
                </a:cxnLst>
                <a:rect l="0" t="0" r="r" b="b"/>
                <a:pathLst>
                  <a:path w="14" h="40">
                    <a:moveTo>
                      <a:pt x="0" y="0"/>
                    </a:moveTo>
                    <a:lnTo>
                      <a:pt x="0" y="40"/>
                    </a:lnTo>
                    <a:lnTo>
                      <a:pt x="14" y="32"/>
                    </a:lnTo>
                    <a:lnTo>
                      <a:pt x="14" y="7"/>
                    </a:lnTo>
                    <a:lnTo>
                      <a:pt x="0" y="0"/>
                    </a:lnTo>
                    <a:close/>
                  </a:path>
                </a:pathLst>
              </a:custGeom>
              <a:solidFill>
                <a:srgbClr val="203D88"/>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17" name="Line 117"/>
              <p:cNvSpPr>
                <a:spLocks noChangeShapeType="1"/>
              </p:cNvSpPr>
              <p:nvPr/>
            </p:nvSpPr>
            <p:spPr bwMode="auto">
              <a:xfrm>
                <a:off x="2359" y="2589"/>
                <a:ext cx="378" cy="0"/>
              </a:xfrm>
              <a:prstGeom prst="line">
                <a:avLst/>
              </a:prstGeom>
              <a:noFill/>
              <a:ln w="11"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8" name="Freeform 118"/>
              <p:cNvSpPr>
                <a:spLocks/>
              </p:cNvSpPr>
              <p:nvPr/>
            </p:nvSpPr>
            <p:spPr bwMode="auto">
              <a:xfrm>
                <a:off x="2684" y="2574"/>
                <a:ext cx="58" cy="36"/>
              </a:xfrm>
              <a:custGeom>
                <a:avLst/>
                <a:gdLst>
                  <a:gd name="T0" fmla="*/ 3 w 11"/>
                  <a:gd name="T1" fmla="*/ 3 h 7"/>
                  <a:gd name="T2" fmla="*/ 0 w 11"/>
                  <a:gd name="T3" fmla="*/ 7 h 7"/>
                  <a:gd name="T4" fmla="*/ 11 w 11"/>
                  <a:gd name="T5" fmla="*/ 3 h 7"/>
                  <a:gd name="T6" fmla="*/ 0 w 11"/>
                  <a:gd name="T7" fmla="*/ 0 h 7"/>
                  <a:gd name="T8" fmla="*/ 3 w 11"/>
                  <a:gd name="T9" fmla="*/ 3 h 7"/>
                </a:gdLst>
                <a:ahLst/>
                <a:cxnLst>
                  <a:cxn ang="0">
                    <a:pos x="T0" y="T1"/>
                  </a:cxn>
                  <a:cxn ang="0">
                    <a:pos x="T2" y="T3"/>
                  </a:cxn>
                  <a:cxn ang="0">
                    <a:pos x="T4" y="T5"/>
                  </a:cxn>
                  <a:cxn ang="0">
                    <a:pos x="T6" y="T7"/>
                  </a:cxn>
                  <a:cxn ang="0">
                    <a:pos x="T8" y="T9"/>
                  </a:cxn>
                </a:cxnLst>
                <a:rect l="0" t="0" r="r" b="b"/>
                <a:pathLst>
                  <a:path w="11" h="7">
                    <a:moveTo>
                      <a:pt x="3" y="3"/>
                    </a:moveTo>
                    <a:lnTo>
                      <a:pt x="0" y="7"/>
                    </a:lnTo>
                    <a:lnTo>
                      <a:pt x="11" y="3"/>
                    </a:lnTo>
                    <a:lnTo>
                      <a:pt x="0" y="0"/>
                    </a:lnTo>
                    <a:lnTo>
                      <a:pt x="3"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19" name="Line 119"/>
              <p:cNvSpPr>
                <a:spLocks noChangeShapeType="1"/>
              </p:cNvSpPr>
              <p:nvPr/>
            </p:nvSpPr>
            <p:spPr bwMode="auto">
              <a:xfrm>
                <a:off x="2558" y="2763"/>
                <a:ext cx="173" cy="0"/>
              </a:xfrm>
              <a:prstGeom prst="line">
                <a:avLst/>
              </a:prstGeom>
              <a:noFill/>
              <a:ln w="11"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0" name="Freeform 120"/>
              <p:cNvSpPr>
                <a:spLocks/>
              </p:cNvSpPr>
              <p:nvPr/>
            </p:nvSpPr>
            <p:spPr bwMode="auto">
              <a:xfrm>
                <a:off x="2679" y="2747"/>
                <a:ext cx="58" cy="37"/>
              </a:xfrm>
              <a:custGeom>
                <a:avLst/>
                <a:gdLst>
                  <a:gd name="T0" fmla="*/ 3 w 11"/>
                  <a:gd name="T1" fmla="*/ 3 h 7"/>
                  <a:gd name="T2" fmla="*/ 0 w 11"/>
                  <a:gd name="T3" fmla="*/ 7 h 7"/>
                  <a:gd name="T4" fmla="*/ 11 w 11"/>
                  <a:gd name="T5" fmla="*/ 3 h 7"/>
                  <a:gd name="T6" fmla="*/ 0 w 11"/>
                  <a:gd name="T7" fmla="*/ 0 h 7"/>
                  <a:gd name="T8" fmla="*/ 3 w 11"/>
                  <a:gd name="T9" fmla="*/ 3 h 7"/>
                </a:gdLst>
                <a:ahLst/>
                <a:cxnLst>
                  <a:cxn ang="0">
                    <a:pos x="T0" y="T1"/>
                  </a:cxn>
                  <a:cxn ang="0">
                    <a:pos x="T2" y="T3"/>
                  </a:cxn>
                  <a:cxn ang="0">
                    <a:pos x="T4" y="T5"/>
                  </a:cxn>
                  <a:cxn ang="0">
                    <a:pos x="T6" y="T7"/>
                  </a:cxn>
                  <a:cxn ang="0">
                    <a:pos x="T8" y="T9"/>
                  </a:cxn>
                </a:cxnLst>
                <a:rect l="0" t="0" r="r" b="b"/>
                <a:pathLst>
                  <a:path w="11" h="7">
                    <a:moveTo>
                      <a:pt x="3" y="3"/>
                    </a:moveTo>
                    <a:lnTo>
                      <a:pt x="0" y="7"/>
                    </a:lnTo>
                    <a:lnTo>
                      <a:pt x="11" y="3"/>
                    </a:lnTo>
                    <a:lnTo>
                      <a:pt x="0" y="0"/>
                    </a:lnTo>
                    <a:lnTo>
                      <a:pt x="3"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21" name="Freeform 121"/>
              <p:cNvSpPr>
                <a:spLocks/>
              </p:cNvSpPr>
              <p:nvPr/>
            </p:nvSpPr>
            <p:spPr bwMode="auto">
              <a:xfrm>
                <a:off x="2642" y="2857"/>
                <a:ext cx="74" cy="210"/>
              </a:xfrm>
              <a:custGeom>
                <a:avLst/>
                <a:gdLst>
                  <a:gd name="T0" fmla="*/ 0 w 14"/>
                  <a:gd name="T1" fmla="*/ 0 h 40"/>
                  <a:gd name="T2" fmla="*/ 0 w 14"/>
                  <a:gd name="T3" fmla="*/ 40 h 40"/>
                  <a:gd name="T4" fmla="*/ 14 w 14"/>
                  <a:gd name="T5" fmla="*/ 32 h 40"/>
                  <a:gd name="T6" fmla="*/ 14 w 14"/>
                  <a:gd name="T7" fmla="*/ 7 h 40"/>
                  <a:gd name="T8" fmla="*/ 0 w 14"/>
                  <a:gd name="T9" fmla="*/ 0 h 40"/>
                </a:gdLst>
                <a:ahLst/>
                <a:cxnLst>
                  <a:cxn ang="0">
                    <a:pos x="T0" y="T1"/>
                  </a:cxn>
                  <a:cxn ang="0">
                    <a:pos x="T2" y="T3"/>
                  </a:cxn>
                  <a:cxn ang="0">
                    <a:pos x="T4" y="T5"/>
                  </a:cxn>
                  <a:cxn ang="0">
                    <a:pos x="T6" y="T7"/>
                  </a:cxn>
                  <a:cxn ang="0">
                    <a:pos x="T8" y="T9"/>
                  </a:cxn>
                </a:cxnLst>
                <a:rect l="0" t="0" r="r" b="b"/>
                <a:pathLst>
                  <a:path w="14" h="40">
                    <a:moveTo>
                      <a:pt x="0" y="0"/>
                    </a:moveTo>
                    <a:lnTo>
                      <a:pt x="0" y="40"/>
                    </a:lnTo>
                    <a:lnTo>
                      <a:pt x="14" y="32"/>
                    </a:lnTo>
                    <a:lnTo>
                      <a:pt x="14" y="7"/>
                    </a:lnTo>
                    <a:lnTo>
                      <a:pt x="0" y="0"/>
                    </a:lnTo>
                    <a:close/>
                  </a:path>
                </a:pathLst>
              </a:custGeom>
              <a:solidFill>
                <a:srgbClr val="18418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22" name="Line 122"/>
              <p:cNvSpPr>
                <a:spLocks noChangeShapeType="1"/>
              </p:cNvSpPr>
              <p:nvPr/>
            </p:nvSpPr>
            <p:spPr bwMode="auto">
              <a:xfrm>
                <a:off x="2716" y="2962"/>
                <a:ext cx="173" cy="0"/>
              </a:xfrm>
              <a:prstGeom prst="line">
                <a:avLst/>
              </a:prstGeom>
              <a:noFill/>
              <a:ln w="11"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3" name="Freeform 123"/>
              <p:cNvSpPr>
                <a:spLocks/>
              </p:cNvSpPr>
              <p:nvPr/>
            </p:nvSpPr>
            <p:spPr bwMode="auto">
              <a:xfrm>
                <a:off x="2842" y="2947"/>
                <a:ext cx="58" cy="31"/>
              </a:xfrm>
              <a:custGeom>
                <a:avLst/>
                <a:gdLst>
                  <a:gd name="T0" fmla="*/ 3 w 11"/>
                  <a:gd name="T1" fmla="*/ 3 h 6"/>
                  <a:gd name="T2" fmla="*/ 0 w 11"/>
                  <a:gd name="T3" fmla="*/ 6 h 6"/>
                  <a:gd name="T4" fmla="*/ 11 w 11"/>
                  <a:gd name="T5" fmla="*/ 3 h 6"/>
                  <a:gd name="T6" fmla="*/ 0 w 11"/>
                  <a:gd name="T7" fmla="*/ 0 h 6"/>
                  <a:gd name="T8" fmla="*/ 3 w 11"/>
                  <a:gd name="T9" fmla="*/ 3 h 6"/>
                </a:gdLst>
                <a:ahLst/>
                <a:cxnLst>
                  <a:cxn ang="0">
                    <a:pos x="T0" y="T1"/>
                  </a:cxn>
                  <a:cxn ang="0">
                    <a:pos x="T2" y="T3"/>
                  </a:cxn>
                  <a:cxn ang="0">
                    <a:pos x="T4" y="T5"/>
                  </a:cxn>
                  <a:cxn ang="0">
                    <a:pos x="T6" y="T7"/>
                  </a:cxn>
                  <a:cxn ang="0">
                    <a:pos x="T8" y="T9"/>
                  </a:cxn>
                </a:cxnLst>
                <a:rect l="0" t="0" r="r" b="b"/>
                <a:pathLst>
                  <a:path w="11" h="6">
                    <a:moveTo>
                      <a:pt x="3" y="3"/>
                    </a:moveTo>
                    <a:lnTo>
                      <a:pt x="0" y="6"/>
                    </a:lnTo>
                    <a:lnTo>
                      <a:pt x="11" y="3"/>
                    </a:lnTo>
                    <a:lnTo>
                      <a:pt x="0" y="0"/>
                    </a:lnTo>
                    <a:lnTo>
                      <a:pt x="3"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24" name="Freeform 124"/>
              <p:cNvSpPr>
                <a:spLocks/>
              </p:cNvSpPr>
              <p:nvPr/>
            </p:nvSpPr>
            <p:spPr bwMode="auto">
              <a:xfrm>
                <a:off x="2621" y="2763"/>
                <a:ext cx="268" cy="79"/>
              </a:xfrm>
              <a:custGeom>
                <a:avLst/>
                <a:gdLst>
                  <a:gd name="T0" fmla="*/ 0 w 51"/>
                  <a:gd name="T1" fmla="*/ 0 h 15"/>
                  <a:gd name="T2" fmla="*/ 0 w 51"/>
                  <a:gd name="T3" fmla="*/ 15 h 15"/>
                  <a:gd name="T4" fmla="*/ 51 w 51"/>
                  <a:gd name="T5" fmla="*/ 15 h 15"/>
                </a:gdLst>
                <a:ahLst/>
                <a:cxnLst>
                  <a:cxn ang="0">
                    <a:pos x="T0" y="T1"/>
                  </a:cxn>
                  <a:cxn ang="0">
                    <a:pos x="T2" y="T3"/>
                  </a:cxn>
                  <a:cxn ang="0">
                    <a:pos x="T4" y="T5"/>
                  </a:cxn>
                </a:cxnLst>
                <a:rect l="0" t="0" r="r" b="b"/>
                <a:pathLst>
                  <a:path w="51" h="15">
                    <a:moveTo>
                      <a:pt x="0" y="0"/>
                    </a:moveTo>
                    <a:lnTo>
                      <a:pt x="0" y="15"/>
                    </a:lnTo>
                    <a:lnTo>
                      <a:pt x="51" y="15"/>
                    </a:lnTo>
                  </a:path>
                </a:pathLst>
              </a:custGeom>
              <a:noFill/>
              <a:ln w="5"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5" name="Freeform 125"/>
              <p:cNvSpPr>
                <a:spLocks/>
              </p:cNvSpPr>
              <p:nvPr/>
            </p:nvSpPr>
            <p:spPr bwMode="auto">
              <a:xfrm>
                <a:off x="2847" y="2831"/>
                <a:ext cx="47" cy="26"/>
              </a:xfrm>
              <a:custGeom>
                <a:avLst/>
                <a:gdLst>
                  <a:gd name="T0" fmla="*/ 3 w 9"/>
                  <a:gd name="T1" fmla="*/ 2 h 5"/>
                  <a:gd name="T2" fmla="*/ 0 w 9"/>
                  <a:gd name="T3" fmla="*/ 5 h 5"/>
                  <a:gd name="T4" fmla="*/ 9 w 9"/>
                  <a:gd name="T5" fmla="*/ 2 h 5"/>
                  <a:gd name="T6" fmla="*/ 0 w 9"/>
                  <a:gd name="T7" fmla="*/ 0 h 5"/>
                  <a:gd name="T8" fmla="*/ 3 w 9"/>
                  <a:gd name="T9" fmla="*/ 2 h 5"/>
                </a:gdLst>
                <a:ahLst/>
                <a:cxnLst>
                  <a:cxn ang="0">
                    <a:pos x="T0" y="T1"/>
                  </a:cxn>
                  <a:cxn ang="0">
                    <a:pos x="T2" y="T3"/>
                  </a:cxn>
                  <a:cxn ang="0">
                    <a:pos x="T4" y="T5"/>
                  </a:cxn>
                  <a:cxn ang="0">
                    <a:pos x="T6" y="T7"/>
                  </a:cxn>
                  <a:cxn ang="0">
                    <a:pos x="T8" y="T9"/>
                  </a:cxn>
                </a:cxnLst>
                <a:rect l="0" t="0" r="r" b="b"/>
                <a:pathLst>
                  <a:path w="9" h="5">
                    <a:moveTo>
                      <a:pt x="3" y="2"/>
                    </a:moveTo>
                    <a:lnTo>
                      <a:pt x="0" y="5"/>
                    </a:lnTo>
                    <a:lnTo>
                      <a:pt x="9" y="2"/>
                    </a:lnTo>
                    <a:lnTo>
                      <a:pt x="0" y="0"/>
                    </a:lnTo>
                    <a:lnTo>
                      <a:pt x="3" y="2"/>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26" name="Freeform 126"/>
              <p:cNvSpPr>
                <a:spLocks/>
              </p:cNvSpPr>
              <p:nvPr/>
            </p:nvSpPr>
            <p:spPr bwMode="auto">
              <a:xfrm>
                <a:off x="3010" y="2642"/>
                <a:ext cx="131" cy="594"/>
              </a:xfrm>
              <a:custGeom>
                <a:avLst/>
                <a:gdLst>
                  <a:gd name="T0" fmla="*/ 0 w 25"/>
                  <a:gd name="T1" fmla="*/ 113 h 113"/>
                  <a:gd name="T2" fmla="*/ 0 w 25"/>
                  <a:gd name="T3" fmla="*/ 0 h 113"/>
                  <a:gd name="T4" fmla="*/ 25 w 25"/>
                  <a:gd name="T5" fmla="*/ 0 h 113"/>
                </a:gdLst>
                <a:ahLst/>
                <a:cxnLst>
                  <a:cxn ang="0">
                    <a:pos x="T0" y="T1"/>
                  </a:cxn>
                  <a:cxn ang="0">
                    <a:pos x="T2" y="T3"/>
                  </a:cxn>
                  <a:cxn ang="0">
                    <a:pos x="T4" y="T5"/>
                  </a:cxn>
                </a:cxnLst>
                <a:rect l="0" t="0" r="r" b="b"/>
                <a:pathLst>
                  <a:path w="25" h="113">
                    <a:moveTo>
                      <a:pt x="0" y="113"/>
                    </a:moveTo>
                    <a:lnTo>
                      <a:pt x="0" y="0"/>
                    </a:lnTo>
                    <a:lnTo>
                      <a:pt x="25" y="0"/>
                    </a:lnTo>
                  </a:path>
                </a:pathLst>
              </a:custGeom>
              <a:noFill/>
              <a:ln w="11" cap="flat">
                <a:solidFill>
                  <a:srgbClr val="E743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7" name="Freeform 127"/>
              <p:cNvSpPr>
                <a:spLocks/>
              </p:cNvSpPr>
              <p:nvPr/>
            </p:nvSpPr>
            <p:spPr bwMode="auto">
              <a:xfrm>
                <a:off x="3099" y="2626"/>
                <a:ext cx="53" cy="27"/>
              </a:xfrm>
              <a:custGeom>
                <a:avLst/>
                <a:gdLst>
                  <a:gd name="T0" fmla="*/ 3 w 10"/>
                  <a:gd name="T1" fmla="*/ 3 h 5"/>
                  <a:gd name="T2" fmla="*/ 0 w 10"/>
                  <a:gd name="T3" fmla="*/ 5 h 5"/>
                  <a:gd name="T4" fmla="*/ 10 w 10"/>
                  <a:gd name="T5" fmla="*/ 3 h 5"/>
                  <a:gd name="T6" fmla="*/ 0 w 10"/>
                  <a:gd name="T7" fmla="*/ 0 h 5"/>
                  <a:gd name="T8" fmla="*/ 3 w 10"/>
                  <a:gd name="T9" fmla="*/ 3 h 5"/>
                </a:gdLst>
                <a:ahLst/>
                <a:cxnLst>
                  <a:cxn ang="0">
                    <a:pos x="T0" y="T1"/>
                  </a:cxn>
                  <a:cxn ang="0">
                    <a:pos x="T2" y="T3"/>
                  </a:cxn>
                  <a:cxn ang="0">
                    <a:pos x="T4" y="T5"/>
                  </a:cxn>
                  <a:cxn ang="0">
                    <a:pos x="T6" y="T7"/>
                  </a:cxn>
                  <a:cxn ang="0">
                    <a:pos x="T8" y="T9"/>
                  </a:cxn>
                </a:cxnLst>
                <a:rect l="0" t="0" r="r" b="b"/>
                <a:pathLst>
                  <a:path w="10" h="5">
                    <a:moveTo>
                      <a:pt x="3" y="3"/>
                    </a:moveTo>
                    <a:lnTo>
                      <a:pt x="0" y="5"/>
                    </a:lnTo>
                    <a:lnTo>
                      <a:pt x="10" y="3"/>
                    </a:lnTo>
                    <a:lnTo>
                      <a:pt x="0" y="0"/>
                    </a:lnTo>
                    <a:lnTo>
                      <a:pt x="3"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28" name="Line 128"/>
              <p:cNvSpPr>
                <a:spLocks noChangeShapeType="1"/>
              </p:cNvSpPr>
              <p:nvPr/>
            </p:nvSpPr>
            <p:spPr bwMode="auto">
              <a:xfrm>
                <a:off x="2390" y="3020"/>
                <a:ext cx="242" cy="0"/>
              </a:xfrm>
              <a:prstGeom prst="line">
                <a:avLst/>
              </a:prstGeom>
              <a:noFill/>
              <a:ln w="11" cap="flat">
                <a:solidFill>
                  <a:srgbClr val="E7433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9" name="Freeform 129"/>
              <p:cNvSpPr>
                <a:spLocks/>
              </p:cNvSpPr>
              <p:nvPr/>
            </p:nvSpPr>
            <p:spPr bwMode="auto">
              <a:xfrm>
                <a:off x="2590" y="3004"/>
                <a:ext cx="47" cy="27"/>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30" name="Freeform 130"/>
              <p:cNvSpPr>
                <a:spLocks/>
              </p:cNvSpPr>
              <p:nvPr/>
            </p:nvSpPr>
            <p:spPr bwMode="auto">
              <a:xfrm>
                <a:off x="3146" y="2532"/>
                <a:ext cx="74" cy="205"/>
              </a:xfrm>
              <a:custGeom>
                <a:avLst/>
                <a:gdLst>
                  <a:gd name="T0" fmla="*/ 0 w 14"/>
                  <a:gd name="T1" fmla="*/ 0 h 39"/>
                  <a:gd name="T2" fmla="*/ 0 w 14"/>
                  <a:gd name="T3" fmla="*/ 39 h 39"/>
                  <a:gd name="T4" fmla="*/ 14 w 14"/>
                  <a:gd name="T5" fmla="*/ 31 h 39"/>
                  <a:gd name="T6" fmla="*/ 14 w 14"/>
                  <a:gd name="T7" fmla="*/ 7 h 39"/>
                  <a:gd name="T8" fmla="*/ 0 w 14"/>
                  <a:gd name="T9" fmla="*/ 0 h 39"/>
                </a:gdLst>
                <a:ahLst/>
                <a:cxnLst>
                  <a:cxn ang="0">
                    <a:pos x="T0" y="T1"/>
                  </a:cxn>
                  <a:cxn ang="0">
                    <a:pos x="T2" y="T3"/>
                  </a:cxn>
                  <a:cxn ang="0">
                    <a:pos x="T4" y="T5"/>
                  </a:cxn>
                  <a:cxn ang="0">
                    <a:pos x="T6" y="T7"/>
                  </a:cxn>
                  <a:cxn ang="0">
                    <a:pos x="T8" y="T9"/>
                  </a:cxn>
                </a:cxnLst>
                <a:rect l="0" t="0" r="r" b="b"/>
                <a:pathLst>
                  <a:path w="14" h="39">
                    <a:moveTo>
                      <a:pt x="0" y="0"/>
                    </a:moveTo>
                    <a:lnTo>
                      <a:pt x="0" y="39"/>
                    </a:lnTo>
                    <a:lnTo>
                      <a:pt x="14" y="31"/>
                    </a:lnTo>
                    <a:lnTo>
                      <a:pt x="14" y="7"/>
                    </a:lnTo>
                    <a:lnTo>
                      <a:pt x="0" y="0"/>
                    </a:lnTo>
                    <a:close/>
                  </a:path>
                </a:pathLst>
              </a:custGeom>
              <a:solidFill>
                <a:srgbClr val="203D88"/>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31" name="Freeform 131"/>
              <p:cNvSpPr>
                <a:spLocks/>
              </p:cNvSpPr>
              <p:nvPr/>
            </p:nvSpPr>
            <p:spPr bwMode="auto">
              <a:xfrm>
                <a:off x="3136" y="2789"/>
                <a:ext cx="73" cy="210"/>
              </a:xfrm>
              <a:custGeom>
                <a:avLst/>
                <a:gdLst>
                  <a:gd name="T0" fmla="*/ 0 w 14"/>
                  <a:gd name="T1" fmla="*/ 0 h 40"/>
                  <a:gd name="T2" fmla="*/ 0 w 14"/>
                  <a:gd name="T3" fmla="*/ 40 h 40"/>
                  <a:gd name="T4" fmla="*/ 14 w 14"/>
                  <a:gd name="T5" fmla="*/ 32 h 40"/>
                  <a:gd name="T6" fmla="*/ 14 w 14"/>
                  <a:gd name="T7" fmla="*/ 7 h 40"/>
                  <a:gd name="T8" fmla="*/ 0 w 14"/>
                  <a:gd name="T9" fmla="*/ 0 h 40"/>
                </a:gdLst>
                <a:ahLst/>
                <a:cxnLst>
                  <a:cxn ang="0">
                    <a:pos x="T0" y="T1"/>
                  </a:cxn>
                  <a:cxn ang="0">
                    <a:pos x="T2" y="T3"/>
                  </a:cxn>
                  <a:cxn ang="0">
                    <a:pos x="T4" y="T5"/>
                  </a:cxn>
                  <a:cxn ang="0">
                    <a:pos x="T6" y="T7"/>
                  </a:cxn>
                  <a:cxn ang="0">
                    <a:pos x="T8" y="T9"/>
                  </a:cxn>
                </a:cxnLst>
                <a:rect l="0" t="0" r="r" b="b"/>
                <a:pathLst>
                  <a:path w="14" h="40">
                    <a:moveTo>
                      <a:pt x="0" y="0"/>
                    </a:moveTo>
                    <a:lnTo>
                      <a:pt x="0" y="40"/>
                    </a:lnTo>
                    <a:lnTo>
                      <a:pt x="14" y="32"/>
                    </a:lnTo>
                    <a:lnTo>
                      <a:pt x="14" y="7"/>
                    </a:lnTo>
                    <a:lnTo>
                      <a:pt x="0" y="0"/>
                    </a:lnTo>
                    <a:close/>
                  </a:path>
                </a:pathLst>
              </a:custGeom>
              <a:solidFill>
                <a:srgbClr val="203D88"/>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32" name="Line 132"/>
              <p:cNvSpPr>
                <a:spLocks noChangeShapeType="1"/>
              </p:cNvSpPr>
              <p:nvPr/>
            </p:nvSpPr>
            <p:spPr bwMode="auto">
              <a:xfrm>
                <a:off x="2989" y="2589"/>
                <a:ext cx="152"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3" name="Freeform 133"/>
              <p:cNvSpPr>
                <a:spLocks/>
              </p:cNvSpPr>
              <p:nvPr/>
            </p:nvSpPr>
            <p:spPr bwMode="auto">
              <a:xfrm>
                <a:off x="3099" y="2574"/>
                <a:ext cx="47" cy="26"/>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34" name="Line 134"/>
              <p:cNvSpPr>
                <a:spLocks noChangeShapeType="1"/>
              </p:cNvSpPr>
              <p:nvPr/>
            </p:nvSpPr>
            <p:spPr bwMode="auto">
              <a:xfrm>
                <a:off x="2984" y="2831"/>
                <a:ext cx="152"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5" name="Freeform 135"/>
              <p:cNvSpPr>
                <a:spLocks/>
              </p:cNvSpPr>
              <p:nvPr/>
            </p:nvSpPr>
            <p:spPr bwMode="auto">
              <a:xfrm>
                <a:off x="3099" y="2815"/>
                <a:ext cx="42" cy="27"/>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36" name="Line 136"/>
              <p:cNvSpPr>
                <a:spLocks noChangeShapeType="1"/>
              </p:cNvSpPr>
              <p:nvPr/>
            </p:nvSpPr>
            <p:spPr bwMode="auto">
              <a:xfrm>
                <a:off x="3215" y="2642"/>
                <a:ext cx="100"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7" name="Freeform 137"/>
              <p:cNvSpPr>
                <a:spLocks/>
              </p:cNvSpPr>
              <p:nvPr/>
            </p:nvSpPr>
            <p:spPr bwMode="auto">
              <a:xfrm>
                <a:off x="3272" y="2631"/>
                <a:ext cx="48" cy="27"/>
              </a:xfrm>
              <a:custGeom>
                <a:avLst/>
                <a:gdLst>
                  <a:gd name="T0" fmla="*/ 3 w 9"/>
                  <a:gd name="T1" fmla="*/ 2 h 5"/>
                  <a:gd name="T2" fmla="*/ 0 w 9"/>
                  <a:gd name="T3" fmla="*/ 5 h 5"/>
                  <a:gd name="T4" fmla="*/ 9 w 9"/>
                  <a:gd name="T5" fmla="*/ 2 h 5"/>
                  <a:gd name="T6" fmla="*/ 0 w 9"/>
                  <a:gd name="T7" fmla="*/ 0 h 5"/>
                  <a:gd name="T8" fmla="*/ 3 w 9"/>
                  <a:gd name="T9" fmla="*/ 2 h 5"/>
                </a:gdLst>
                <a:ahLst/>
                <a:cxnLst>
                  <a:cxn ang="0">
                    <a:pos x="T0" y="T1"/>
                  </a:cxn>
                  <a:cxn ang="0">
                    <a:pos x="T2" y="T3"/>
                  </a:cxn>
                  <a:cxn ang="0">
                    <a:pos x="T4" y="T5"/>
                  </a:cxn>
                  <a:cxn ang="0">
                    <a:pos x="T6" y="T7"/>
                  </a:cxn>
                  <a:cxn ang="0">
                    <a:pos x="T8" y="T9"/>
                  </a:cxn>
                </a:cxnLst>
                <a:rect l="0" t="0" r="r" b="b"/>
                <a:pathLst>
                  <a:path w="9" h="5">
                    <a:moveTo>
                      <a:pt x="3" y="2"/>
                    </a:moveTo>
                    <a:lnTo>
                      <a:pt x="0" y="5"/>
                    </a:lnTo>
                    <a:lnTo>
                      <a:pt x="9" y="2"/>
                    </a:lnTo>
                    <a:lnTo>
                      <a:pt x="0" y="0"/>
                    </a:lnTo>
                    <a:lnTo>
                      <a:pt x="3" y="2"/>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38" name="Line 138"/>
              <p:cNvSpPr>
                <a:spLocks noChangeShapeType="1"/>
              </p:cNvSpPr>
              <p:nvPr/>
            </p:nvSpPr>
            <p:spPr bwMode="auto">
              <a:xfrm>
                <a:off x="3215" y="2857"/>
                <a:ext cx="100"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9" name="Freeform 139"/>
              <p:cNvSpPr>
                <a:spLocks/>
              </p:cNvSpPr>
              <p:nvPr/>
            </p:nvSpPr>
            <p:spPr bwMode="auto">
              <a:xfrm>
                <a:off x="3278" y="2842"/>
                <a:ext cx="42" cy="26"/>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40" name="Freeform 140"/>
              <p:cNvSpPr>
                <a:spLocks/>
              </p:cNvSpPr>
              <p:nvPr/>
            </p:nvSpPr>
            <p:spPr bwMode="auto">
              <a:xfrm>
                <a:off x="2395" y="2821"/>
                <a:ext cx="79" cy="409"/>
              </a:xfrm>
              <a:custGeom>
                <a:avLst/>
                <a:gdLst>
                  <a:gd name="T0" fmla="*/ 1 w 15"/>
                  <a:gd name="T1" fmla="*/ 78 h 78"/>
                  <a:gd name="T2" fmla="*/ 0 w 15"/>
                  <a:gd name="T3" fmla="*/ 0 h 78"/>
                  <a:gd name="T4" fmla="*/ 15 w 15"/>
                  <a:gd name="T5" fmla="*/ 0 h 78"/>
                </a:gdLst>
                <a:ahLst/>
                <a:cxnLst>
                  <a:cxn ang="0">
                    <a:pos x="T0" y="T1"/>
                  </a:cxn>
                  <a:cxn ang="0">
                    <a:pos x="T2" y="T3"/>
                  </a:cxn>
                  <a:cxn ang="0">
                    <a:pos x="T4" y="T5"/>
                  </a:cxn>
                </a:cxnLst>
                <a:rect l="0" t="0" r="r" b="b"/>
                <a:pathLst>
                  <a:path w="15" h="78">
                    <a:moveTo>
                      <a:pt x="1" y="78"/>
                    </a:moveTo>
                    <a:lnTo>
                      <a:pt x="0" y="0"/>
                    </a:lnTo>
                    <a:lnTo>
                      <a:pt x="15" y="0"/>
                    </a:lnTo>
                  </a:path>
                </a:pathLst>
              </a:custGeom>
              <a:noFill/>
              <a:ln w="11" cap="flat">
                <a:solidFill>
                  <a:srgbClr val="E743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1" name="Freeform 141"/>
              <p:cNvSpPr>
                <a:spLocks/>
              </p:cNvSpPr>
              <p:nvPr/>
            </p:nvSpPr>
            <p:spPr bwMode="auto">
              <a:xfrm>
                <a:off x="2427" y="2805"/>
                <a:ext cx="52" cy="31"/>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42" name="Line 142"/>
              <p:cNvSpPr>
                <a:spLocks noChangeShapeType="1"/>
              </p:cNvSpPr>
              <p:nvPr/>
            </p:nvSpPr>
            <p:spPr bwMode="auto">
              <a:xfrm>
                <a:off x="3010" y="2889"/>
                <a:ext cx="121" cy="0"/>
              </a:xfrm>
              <a:prstGeom prst="line">
                <a:avLst/>
              </a:prstGeom>
              <a:noFill/>
              <a:ln w="5" cap="flat">
                <a:solidFill>
                  <a:srgbClr val="E7433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3" name="Freeform 143"/>
              <p:cNvSpPr>
                <a:spLocks/>
              </p:cNvSpPr>
              <p:nvPr/>
            </p:nvSpPr>
            <p:spPr bwMode="auto">
              <a:xfrm>
                <a:off x="3094" y="2878"/>
                <a:ext cx="42" cy="21"/>
              </a:xfrm>
              <a:custGeom>
                <a:avLst/>
                <a:gdLst>
                  <a:gd name="T0" fmla="*/ 2 w 8"/>
                  <a:gd name="T1" fmla="*/ 2 h 4"/>
                  <a:gd name="T2" fmla="*/ 0 w 8"/>
                  <a:gd name="T3" fmla="*/ 4 h 4"/>
                  <a:gd name="T4" fmla="*/ 8 w 8"/>
                  <a:gd name="T5" fmla="*/ 2 h 4"/>
                  <a:gd name="T6" fmla="*/ 0 w 8"/>
                  <a:gd name="T7" fmla="*/ 0 h 4"/>
                  <a:gd name="T8" fmla="*/ 2 w 8"/>
                  <a:gd name="T9" fmla="*/ 2 h 4"/>
                </a:gdLst>
                <a:ahLst/>
                <a:cxnLst>
                  <a:cxn ang="0">
                    <a:pos x="T0" y="T1"/>
                  </a:cxn>
                  <a:cxn ang="0">
                    <a:pos x="T2" y="T3"/>
                  </a:cxn>
                  <a:cxn ang="0">
                    <a:pos x="T4" y="T5"/>
                  </a:cxn>
                  <a:cxn ang="0">
                    <a:pos x="T6" y="T7"/>
                  </a:cxn>
                  <a:cxn ang="0">
                    <a:pos x="T8" y="T9"/>
                  </a:cxn>
                </a:cxnLst>
                <a:rect l="0" t="0" r="r" b="b"/>
                <a:pathLst>
                  <a:path w="8" h="4">
                    <a:moveTo>
                      <a:pt x="2" y="2"/>
                    </a:moveTo>
                    <a:lnTo>
                      <a:pt x="0" y="4"/>
                    </a:lnTo>
                    <a:lnTo>
                      <a:pt x="8" y="2"/>
                    </a:lnTo>
                    <a:lnTo>
                      <a:pt x="0" y="0"/>
                    </a:lnTo>
                    <a:lnTo>
                      <a:pt x="2" y="2"/>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44" name="Line 144"/>
              <p:cNvSpPr>
                <a:spLocks noChangeShapeType="1"/>
              </p:cNvSpPr>
              <p:nvPr/>
            </p:nvSpPr>
            <p:spPr bwMode="auto">
              <a:xfrm>
                <a:off x="4202" y="2353"/>
                <a:ext cx="158"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5" name="Freeform 145"/>
              <p:cNvSpPr>
                <a:spLocks/>
              </p:cNvSpPr>
              <p:nvPr/>
            </p:nvSpPr>
            <p:spPr bwMode="auto">
              <a:xfrm>
                <a:off x="4323" y="2337"/>
                <a:ext cx="42" cy="27"/>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46" name="Freeform 146"/>
              <p:cNvSpPr>
                <a:spLocks/>
              </p:cNvSpPr>
              <p:nvPr/>
            </p:nvSpPr>
            <p:spPr bwMode="auto">
              <a:xfrm>
                <a:off x="4160" y="2248"/>
                <a:ext cx="74" cy="210"/>
              </a:xfrm>
              <a:custGeom>
                <a:avLst/>
                <a:gdLst>
                  <a:gd name="T0" fmla="*/ 0 w 14"/>
                  <a:gd name="T1" fmla="*/ 0 h 40"/>
                  <a:gd name="T2" fmla="*/ 0 w 14"/>
                  <a:gd name="T3" fmla="*/ 40 h 40"/>
                  <a:gd name="T4" fmla="*/ 14 w 14"/>
                  <a:gd name="T5" fmla="*/ 31 h 40"/>
                  <a:gd name="T6" fmla="*/ 14 w 14"/>
                  <a:gd name="T7" fmla="*/ 7 h 40"/>
                  <a:gd name="T8" fmla="*/ 0 w 14"/>
                  <a:gd name="T9" fmla="*/ 0 h 40"/>
                </a:gdLst>
                <a:ahLst/>
                <a:cxnLst>
                  <a:cxn ang="0">
                    <a:pos x="T0" y="T1"/>
                  </a:cxn>
                  <a:cxn ang="0">
                    <a:pos x="T2" y="T3"/>
                  </a:cxn>
                  <a:cxn ang="0">
                    <a:pos x="T4" y="T5"/>
                  </a:cxn>
                  <a:cxn ang="0">
                    <a:pos x="T6" y="T7"/>
                  </a:cxn>
                  <a:cxn ang="0">
                    <a:pos x="T8" y="T9"/>
                  </a:cxn>
                </a:cxnLst>
                <a:rect l="0" t="0" r="r" b="b"/>
                <a:pathLst>
                  <a:path w="14" h="40">
                    <a:moveTo>
                      <a:pt x="0" y="0"/>
                    </a:moveTo>
                    <a:lnTo>
                      <a:pt x="0" y="40"/>
                    </a:lnTo>
                    <a:lnTo>
                      <a:pt x="14" y="31"/>
                    </a:lnTo>
                    <a:lnTo>
                      <a:pt x="14" y="7"/>
                    </a:lnTo>
                    <a:lnTo>
                      <a:pt x="0" y="0"/>
                    </a:lnTo>
                    <a:close/>
                  </a:path>
                </a:pathLst>
              </a:custGeom>
              <a:solidFill>
                <a:srgbClr val="203D88"/>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47" name="Line 147"/>
              <p:cNvSpPr>
                <a:spLocks noChangeShapeType="1"/>
              </p:cNvSpPr>
              <p:nvPr/>
            </p:nvSpPr>
            <p:spPr bwMode="auto">
              <a:xfrm>
                <a:off x="4013" y="2295"/>
                <a:ext cx="142"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8" name="Freeform 148"/>
              <p:cNvSpPr>
                <a:spLocks/>
              </p:cNvSpPr>
              <p:nvPr/>
            </p:nvSpPr>
            <p:spPr bwMode="auto">
              <a:xfrm>
                <a:off x="4118" y="2280"/>
                <a:ext cx="42" cy="26"/>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49" name="Freeform 149"/>
              <p:cNvSpPr>
                <a:spLocks/>
              </p:cNvSpPr>
              <p:nvPr/>
            </p:nvSpPr>
            <p:spPr bwMode="auto">
              <a:xfrm>
                <a:off x="4066" y="2400"/>
                <a:ext cx="84" cy="825"/>
              </a:xfrm>
              <a:custGeom>
                <a:avLst/>
                <a:gdLst>
                  <a:gd name="T0" fmla="*/ 0 w 16"/>
                  <a:gd name="T1" fmla="*/ 157 h 157"/>
                  <a:gd name="T2" fmla="*/ 1 w 16"/>
                  <a:gd name="T3" fmla="*/ 0 h 157"/>
                  <a:gd name="T4" fmla="*/ 16 w 16"/>
                  <a:gd name="T5" fmla="*/ 1 h 157"/>
                </a:gdLst>
                <a:ahLst/>
                <a:cxnLst>
                  <a:cxn ang="0">
                    <a:pos x="T0" y="T1"/>
                  </a:cxn>
                  <a:cxn ang="0">
                    <a:pos x="T2" y="T3"/>
                  </a:cxn>
                  <a:cxn ang="0">
                    <a:pos x="T4" y="T5"/>
                  </a:cxn>
                </a:cxnLst>
                <a:rect l="0" t="0" r="r" b="b"/>
                <a:pathLst>
                  <a:path w="16" h="157">
                    <a:moveTo>
                      <a:pt x="0" y="157"/>
                    </a:moveTo>
                    <a:lnTo>
                      <a:pt x="1" y="0"/>
                    </a:lnTo>
                    <a:lnTo>
                      <a:pt x="16" y="1"/>
                    </a:lnTo>
                  </a:path>
                </a:pathLst>
              </a:custGeom>
              <a:noFill/>
              <a:ln w="11" cap="flat">
                <a:solidFill>
                  <a:srgbClr val="E743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0" name="Freeform 150"/>
              <p:cNvSpPr>
                <a:spLocks/>
              </p:cNvSpPr>
              <p:nvPr/>
            </p:nvSpPr>
            <p:spPr bwMode="auto">
              <a:xfrm>
                <a:off x="4108" y="2390"/>
                <a:ext cx="47" cy="26"/>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51" name="Line 151"/>
              <p:cNvSpPr>
                <a:spLocks noChangeShapeType="1"/>
              </p:cNvSpPr>
              <p:nvPr/>
            </p:nvSpPr>
            <p:spPr bwMode="auto">
              <a:xfrm>
                <a:off x="4008" y="2206"/>
                <a:ext cx="357"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2" name="Freeform 152"/>
              <p:cNvSpPr>
                <a:spLocks/>
              </p:cNvSpPr>
              <p:nvPr/>
            </p:nvSpPr>
            <p:spPr bwMode="auto">
              <a:xfrm>
                <a:off x="4328" y="2190"/>
                <a:ext cx="42" cy="27"/>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53" name="Freeform 153"/>
              <p:cNvSpPr>
                <a:spLocks/>
              </p:cNvSpPr>
              <p:nvPr/>
            </p:nvSpPr>
            <p:spPr bwMode="auto">
              <a:xfrm>
                <a:off x="3047" y="2700"/>
                <a:ext cx="94" cy="446"/>
              </a:xfrm>
              <a:custGeom>
                <a:avLst/>
                <a:gdLst>
                  <a:gd name="T0" fmla="*/ 0 w 18"/>
                  <a:gd name="T1" fmla="*/ 85 h 85"/>
                  <a:gd name="T2" fmla="*/ 0 w 18"/>
                  <a:gd name="T3" fmla="*/ 0 h 85"/>
                  <a:gd name="T4" fmla="*/ 18 w 18"/>
                  <a:gd name="T5" fmla="*/ 0 h 85"/>
                </a:gdLst>
                <a:ahLst/>
                <a:cxnLst>
                  <a:cxn ang="0">
                    <a:pos x="T0" y="T1"/>
                  </a:cxn>
                  <a:cxn ang="0">
                    <a:pos x="T2" y="T3"/>
                  </a:cxn>
                  <a:cxn ang="0">
                    <a:pos x="T4" y="T5"/>
                  </a:cxn>
                </a:cxnLst>
                <a:rect l="0" t="0" r="r" b="b"/>
                <a:pathLst>
                  <a:path w="18" h="85">
                    <a:moveTo>
                      <a:pt x="0" y="85"/>
                    </a:moveTo>
                    <a:lnTo>
                      <a:pt x="0" y="0"/>
                    </a:lnTo>
                    <a:lnTo>
                      <a:pt x="18" y="0"/>
                    </a:lnTo>
                  </a:path>
                </a:pathLst>
              </a:custGeom>
              <a:noFill/>
              <a:ln w="5" cap="flat">
                <a:solidFill>
                  <a:srgbClr val="007A4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4" name="Freeform 154"/>
              <p:cNvSpPr>
                <a:spLocks/>
              </p:cNvSpPr>
              <p:nvPr/>
            </p:nvSpPr>
            <p:spPr bwMode="auto">
              <a:xfrm>
                <a:off x="3099" y="2684"/>
                <a:ext cx="47" cy="26"/>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55" name="Freeform 155"/>
              <p:cNvSpPr>
                <a:spLocks/>
              </p:cNvSpPr>
              <p:nvPr/>
            </p:nvSpPr>
            <p:spPr bwMode="auto">
              <a:xfrm>
                <a:off x="3047" y="2952"/>
                <a:ext cx="78" cy="5"/>
              </a:xfrm>
              <a:custGeom>
                <a:avLst/>
                <a:gdLst>
                  <a:gd name="T0" fmla="*/ 0 w 15"/>
                  <a:gd name="T1" fmla="*/ 1 h 1"/>
                  <a:gd name="T2" fmla="*/ 15 w 15"/>
                  <a:gd name="T3" fmla="*/ 0 h 1"/>
                </a:gdLst>
                <a:ahLst/>
                <a:cxnLst>
                  <a:cxn ang="0">
                    <a:pos x="T0" y="T1"/>
                  </a:cxn>
                  <a:cxn ang="0">
                    <a:pos x="T2" y="T3"/>
                  </a:cxn>
                </a:cxnLst>
                <a:rect l="0" t="0" r="r" b="b"/>
                <a:pathLst>
                  <a:path w="15" h="1">
                    <a:moveTo>
                      <a:pt x="0" y="1"/>
                    </a:moveTo>
                    <a:cubicBezTo>
                      <a:pt x="15" y="0"/>
                      <a:pt x="15" y="0"/>
                      <a:pt x="15" y="0"/>
                    </a:cubicBezTo>
                  </a:path>
                </a:pathLst>
              </a:custGeom>
              <a:noFill/>
              <a:ln w="5" cap="flat">
                <a:solidFill>
                  <a:srgbClr val="007A4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6" name="Freeform 156"/>
              <p:cNvSpPr>
                <a:spLocks/>
              </p:cNvSpPr>
              <p:nvPr/>
            </p:nvSpPr>
            <p:spPr bwMode="auto">
              <a:xfrm>
                <a:off x="3089" y="2941"/>
                <a:ext cx="42" cy="27"/>
              </a:xfrm>
              <a:custGeom>
                <a:avLst/>
                <a:gdLst>
                  <a:gd name="T0" fmla="*/ 2 w 8"/>
                  <a:gd name="T1" fmla="*/ 2 h 5"/>
                  <a:gd name="T2" fmla="*/ 0 w 8"/>
                  <a:gd name="T3" fmla="*/ 5 h 5"/>
                  <a:gd name="T4" fmla="*/ 8 w 8"/>
                  <a:gd name="T5" fmla="*/ 2 h 5"/>
                  <a:gd name="T6" fmla="*/ 0 w 8"/>
                  <a:gd name="T7" fmla="*/ 0 h 5"/>
                  <a:gd name="T8" fmla="*/ 2 w 8"/>
                  <a:gd name="T9" fmla="*/ 2 h 5"/>
                </a:gdLst>
                <a:ahLst/>
                <a:cxnLst>
                  <a:cxn ang="0">
                    <a:pos x="T0" y="T1"/>
                  </a:cxn>
                  <a:cxn ang="0">
                    <a:pos x="T2" y="T3"/>
                  </a:cxn>
                  <a:cxn ang="0">
                    <a:pos x="T4" y="T5"/>
                  </a:cxn>
                  <a:cxn ang="0">
                    <a:pos x="T6" y="T7"/>
                  </a:cxn>
                  <a:cxn ang="0">
                    <a:pos x="T8" y="T9"/>
                  </a:cxn>
                </a:cxnLst>
                <a:rect l="0" t="0" r="r" b="b"/>
                <a:pathLst>
                  <a:path w="8" h="5">
                    <a:moveTo>
                      <a:pt x="2" y="2"/>
                    </a:moveTo>
                    <a:lnTo>
                      <a:pt x="0" y="5"/>
                    </a:lnTo>
                    <a:lnTo>
                      <a:pt x="8" y="2"/>
                    </a:lnTo>
                    <a:lnTo>
                      <a:pt x="0" y="0"/>
                    </a:lnTo>
                    <a:lnTo>
                      <a:pt x="2" y="2"/>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57" name="Freeform 157"/>
              <p:cNvSpPr>
                <a:spLocks/>
              </p:cNvSpPr>
              <p:nvPr/>
            </p:nvSpPr>
            <p:spPr bwMode="auto">
              <a:xfrm>
                <a:off x="3735" y="2899"/>
                <a:ext cx="78" cy="210"/>
              </a:xfrm>
              <a:custGeom>
                <a:avLst/>
                <a:gdLst>
                  <a:gd name="T0" fmla="*/ 0 w 15"/>
                  <a:gd name="T1" fmla="*/ 0 h 40"/>
                  <a:gd name="T2" fmla="*/ 0 w 15"/>
                  <a:gd name="T3" fmla="*/ 40 h 40"/>
                  <a:gd name="T4" fmla="*/ 15 w 15"/>
                  <a:gd name="T5" fmla="*/ 32 h 40"/>
                  <a:gd name="T6" fmla="*/ 15 w 15"/>
                  <a:gd name="T7" fmla="*/ 7 h 40"/>
                  <a:gd name="T8" fmla="*/ 0 w 15"/>
                  <a:gd name="T9" fmla="*/ 0 h 40"/>
                </a:gdLst>
                <a:ahLst/>
                <a:cxnLst>
                  <a:cxn ang="0">
                    <a:pos x="T0" y="T1"/>
                  </a:cxn>
                  <a:cxn ang="0">
                    <a:pos x="T2" y="T3"/>
                  </a:cxn>
                  <a:cxn ang="0">
                    <a:pos x="T4" y="T5"/>
                  </a:cxn>
                  <a:cxn ang="0">
                    <a:pos x="T6" y="T7"/>
                  </a:cxn>
                  <a:cxn ang="0">
                    <a:pos x="T8" y="T9"/>
                  </a:cxn>
                </a:cxnLst>
                <a:rect l="0" t="0" r="r" b="b"/>
                <a:pathLst>
                  <a:path w="15" h="40">
                    <a:moveTo>
                      <a:pt x="0" y="0"/>
                    </a:moveTo>
                    <a:lnTo>
                      <a:pt x="0" y="40"/>
                    </a:lnTo>
                    <a:lnTo>
                      <a:pt x="15" y="32"/>
                    </a:lnTo>
                    <a:lnTo>
                      <a:pt x="15" y="7"/>
                    </a:lnTo>
                    <a:lnTo>
                      <a:pt x="0" y="0"/>
                    </a:lnTo>
                    <a:close/>
                  </a:path>
                </a:pathLst>
              </a:custGeom>
              <a:solidFill>
                <a:srgbClr val="203D88"/>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58" name="Line 158"/>
              <p:cNvSpPr>
                <a:spLocks noChangeShapeType="1"/>
              </p:cNvSpPr>
              <p:nvPr/>
            </p:nvSpPr>
            <p:spPr bwMode="auto">
              <a:xfrm flipH="1">
                <a:off x="3041" y="3146"/>
                <a:ext cx="1004" cy="0"/>
              </a:xfrm>
              <a:prstGeom prst="line">
                <a:avLst/>
              </a:prstGeom>
              <a:noFill/>
              <a:ln w="11" cap="flat">
                <a:solidFill>
                  <a:srgbClr val="007A4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9" name="Line 159"/>
              <p:cNvSpPr>
                <a:spLocks noChangeShapeType="1"/>
              </p:cNvSpPr>
              <p:nvPr/>
            </p:nvSpPr>
            <p:spPr bwMode="auto">
              <a:xfrm>
                <a:off x="3010" y="3031"/>
                <a:ext cx="714" cy="0"/>
              </a:xfrm>
              <a:prstGeom prst="line">
                <a:avLst/>
              </a:prstGeom>
              <a:noFill/>
              <a:ln w="5" cap="flat">
                <a:solidFill>
                  <a:srgbClr val="E7433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0" name="Freeform 160"/>
              <p:cNvSpPr>
                <a:spLocks/>
              </p:cNvSpPr>
              <p:nvPr/>
            </p:nvSpPr>
            <p:spPr bwMode="auto">
              <a:xfrm>
                <a:off x="3693" y="3015"/>
                <a:ext cx="36" cy="26"/>
              </a:xfrm>
              <a:custGeom>
                <a:avLst/>
                <a:gdLst>
                  <a:gd name="T0" fmla="*/ 2 w 7"/>
                  <a:gd name="T1" fmla="*/ 3 h 5"/>
                  <a:gd name="T2" fmla="*/ 0 w 7"/>
                  <a:gd name="T3" fmla="*/ 5 h 5"/>
                  <a:gd name="T4" fmla="*/ 7 w 7"/>
                  <a:gd name="T5" fmla="*/ 3 h 5"/>
                  <a:gd name="T6" fmla="*/ 0 w 7"/>
                  <a:gd name="T7" fmla="*/ 0 h 5"/>
                  <a:gd name="T8" fmla="*/ 2 w 7"/>
                  <a:gd name="T9" fmla="*/ 3 h 5"/>
                </a:gdLst>
                <a:ahLst/>
                <a:cxnLst>
                  <a:cxn ang="0">
                    <a:pos x="T0" y="T1"/>
                  </a:cxn>
                  <a:cxn ang="0">
                    <a:pos x="T2" y="T3"/>
                  </a:cxn>
                  <a:cxn ang="0">
                    <a:pos x="T4" y="T5"/>
                  </a:cxn>
                  <a:cxn ang="0">
                    <a:pos x="T6" y="T7"/>
                  </a:cxn>
                  <a:cxn ang="0">
                    <a:pos x="T8" y="T9"/>
                  </a:cxn>
                </a:cxnLst>
                <a:rect l="0" t="0" r="r" b="b"/>
                <a:pathLst>
                  <a:path w="7" h="5">
                    <a:moveTo>
                      <a:pt x="2" y="3"/>
                    </a:moveTo>
                    <a:lnTo>
                      <a:pt x="0" y="5"/>
                    </a:lnTo>
                    <a:lnTo>
                      <a:pt x="7" y="3"/>
                    </a:lnTo>
                    <a:lnTo>
                      <a:pt x="0" y="0"/>
                    </a:lnTo>
                    <a:lnTo>
                      <a:pt x="2"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61" name="Line 161"/>
              <p:cNvSpPr>
                <a:spLocks noChangeShapeType="1"/>
              </p:cNvSpPr>
              <p:nvPr/>
            </p:nvSpPr>
            <p:spPr bwMode="auto">
              <a:xfrm>
                <a:off x="3813" y="3010"/>
                <a:ext cx="95"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2" name="Freeform 162"/>
              <p:cNvSpPr>
                <a:spLocks/>
              </p:cNvSpPr>
              <p:nvPr/>
            </p:nvSpPr>
            <p:spPr bwMode="auto">
              <a:xfrm>
                <a:off x="3871" y="2994"/>
                <a:ext cx="48" cy="26"/>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63" name="Oval 163"/>
              <p:cNvSpPr>
                <a:spLocks noChangeArrowheads="1"/>
              </p:cNvSpPr>
              <p:nvPr/>
            </p:nvSpPr>
            <p:spPr bwMode="auto">
              <a:xfrm>
                <a:off x="2994" y="2873"/>
                <a:ext cx="32" cy="32"/>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4" name="Oval 164"/>
              <p:cNvSpPr>
                <a:spLocks noChangeArrowheads="1"/>
              </p:cNvSpPr>
              <p:nvPr/>
            </p:nvSpPr>
            <p:spPr bwMode="auto">
              <a:xfrm>
                <a:off x="2994" y="3004"/>
                <a:ext cx="32" cy="32"/>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5" name="Oval 165"/>
              <p:cNvSpPr>
                <a:spLocks noChangeArrowheads="1"/>
              </p:cNvSpPr>
              <p:nvPr/>
            </p:nvSpPr>
            <p:spPr bwMode="auto">
              <a:xfrm>
                <a:off x="3031" y="2941"/>
                <a:ext cx="31" cy="32"/>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6" name="Line 166"/>
              <p:cNvSpPr>
                <a:spLocks noChangeShapeType="1"/>
              </p:cNvSpPr>
              <p:nvPr/>
            </p:nvSpPr>
            <p:spPr bwMode="auto">
              <a:xfrm>
                <a:off x="3414" y="2962"/>
                <a:ext cx="310" cy="0"/>
              </a:xfrm>
              <a:prstGeom prst="line">
                <a:avLst/>
              </a:prstGeom>
              <a:noFill/>
              <a:ln w="5"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7" name="Freeform 167"/>
              <p:cNvSpPr>
                <a:spLocks/>
              </p:cNvSpPr>
              <p:nvPr/>
            </p:nvSpPr>
            <p:spPr bwMode="auto">
              <a:xfrm>
                <a:off x="3682" y="2947"/>
                <a:ext cx="47" cy="26"/>
              </a:xfrm>
              <a:custGeom>
                <a:avLst/>
                <a:gdLst>
                  <a:gd name="T0" fmla="*/ 3 w 9"/>
                  <a:gd name="T1" fmla="*/ 3 h 5"/>
                  <a:gd name="T2" fmla="*/ 0 w 9"/>
                  <a:gd name="T3" fmla="*/ 5 h 5"/>
                  <a:gd name="T4" fmla="*/ 9 w 9"/>
                  <a:gd name="T5" fmla="*/ 3 h 5"/>
                  <a:gd name="T6" fmla="*/ 0 w 9"/>
                  <a:gd name="T7" fmla="*/ 0 h 5"/>
                  <a:gd name="T8" fmla="*/ 3 w 9"/>
                  <a:gd name="T9" fmla="*/ 3 h 5"/>
                </a:gdLst>
                <a:ahLst/>
                <a:cxnLst>
                  <a:cxn ang="0">
                    <a:pos x="T0" y="T1"/>
                  </a:cxn>
                  <a:cxn ang="0">
                    <a:pos x="T2" y="T3"/>
                  </a:cxn>
                  <a:cxn ang="0">
                    <a:pos x="T4" y="T5"/>
                  </a:cxn>
                  <a:cxn ang="0">
                    <a:pos x="T6" y="T7"/>
                  </a:cxn>
                  <a:cxn ang="0">
                    <a:pos x="T8" y="T9"/>
                  </a:cxn>
                </a:cxnLst>
                <a:rect l="0" t="0" r="r" b="b"/>
                <a:pathLst>
                  <a:path w="9" h="5">
                    <a:moveTo>
                      <a:pt x="3" y="3"/>
                    </a:moveTo>
                    <a:lnTo>
                      <a:pt x="0" y="5"/>
                    </a:lnTo>
                    <a:lnTo>
                      <a:pt x="9" y="3"/>
                    </a:lnTo>
                    <a:lnTo>
                      <a:pt x="0" y="0"/>
                    </a:lnTo>
                    <a:lnTo>
                      <a:pt x="3"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68" name="Rectangle 168"/>
              <p:cNvSpPr>
                <a:spLocks noChangeArrowheads="1"/>
              </p:cNvSpPr>
              <p:nvPr/>
            </p:nvSpPr>
            <p:spPr bwMode="auto">
              <a:xfrm>
                <a:off x="3315" y="2915"/>
                <a:ext cx="120" cy="95"/>
              </a:xfrm>
              <a:prstGeom prst="rect">
                <a:avLst/>
              </a:prstGeom>
              <a:solidFill>
                <a:srgbClr val="6DBF96"/>
              </a:solidFill>
              <a:ln w="5" cap="flat">
                <a:solidFill>
                  <a:srgbClr val="007A4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69" name="Rectangle 169"/>
              <p:cNvSpPr>
                <a:spLocks noChangeArrowheads="1"/>
              </p:cNvSpPr>
              <p:nvPr/>
            </p:nvSpPr>
            <p:spPr bwMode="auto">
              <a:xfrm>
                <a:off x="3317" y="2917"/>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24282B"/>
                    </a:solidFill>
                    <a:effectLst/>
                    <a:latin typeface="ArialMT" charset="0"/>
                  </a:rPr>
                  <a:t>op2</a:t>
                </a:r>
                <a:endParaRPr kumimoji="0" lang="en-US" sz="800" b="0" i="0" u="none" strike="noStrike" cap="none" normalizeH="0" baseline="0" dirty="0" smtClean="0">
                  <a:ln>
                    <a:noFill/>
                  </a:ln>
                  <a:solidFill>
                    <a:schemeClr val="tx1"/>
                  </a:solidFill>
                  <a:effectLst/>
                  <a:latin typeface="Arial" pitchFamily="34" charset="0"/>
                </a:endParaRPr>
              </a:p>
            </p:txBody>
          </p:sp>
          <p:sp>
            <p:nvSpPr>
              <p:cNvPr id="5370" name="Oval 170"/>
              <p:cNvSpPr>
                <a:spLocks noChangeArrowheads="1"/>
              </p:cNvSpPr>
              <p:nvPr/>
            </p:nvSpPr>
            <p:spPr bwMode="auto">
              <a:xfrm>
                <a:off x="2380" y="3004"/>
                <a:ext cx="31" cy="32"/>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1" name="Freeform 171"/>
              <p:cNvSpPr>
                <a:spLocks/>
              </p:cNvSpPr>
              <p:nvPr/>
            </p:nvSpPr>
            <p:spPr bwMode="auto">
              <a:xfrm>
                <a:off x="3246" y="2353"/>
                <a:ext cx="74" cy="294"/>
              </a:xfrm>
              <a:custGeom>
                <a:avLst/>
                <a:gdLst>
                  <a:gd name="T0" fmla="*/ 0 w 14"/>
                  <a:gd name="T1" fmla="*/ 56 h 56"/>
                  <a:gd name="T2" fmla="*/ 0 w 14"/>
                  <a:gd name="T3" fmla="*/ 0 h 56"/>
                  <a:gd name="T4" fmla="*/ 14 w 14"/>
                  <a:gd name="T5" fmla="*/ 0 h 56"/>
                </a:gdLst>
                <a:ahLst/>
                <a:cxnLst>
                  <a:cxn ang="0">
                    <a:pos x="T0" y="T1"/>
                  </a:cxn>
                  <a:cxn ang="0">
                    <a:pos x="T2" y="T3"/>
                  </a:cxn>
                  <a:cxn ang="0">
                    <a:pos x="T4" y="T5"/>
                  </a:cxn>
                </a:cxnLst>
                <a:rect l="0" t="0" r="r" b="b"/>
                <a:pathLst>
                  <a:path w="14" h="56">
                    <a:moveTo>
                      <a:pt x="0" y="56"/>
                    </a:moveTo>
                    <a:lnTo>
                      <a:pt x="0" y="0"/>
                    </a:lnTo>
                    <a:lnTo>
                      <a:pt x="14" y="0"/>
                    </a:lnTo>
                  </a:path>
                </a:pathLst>
              </a:custGeom>
              <a:noFill/>
              <a:ln w="11"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2" name="Freeform 172"/>
              <p:cNvSpPr>
                <a:spLocks/>
              </p:cNvSpPr>
              <p:nvPr/>
            </p:nvSpPr>
            <p:spPr bwMode="auto">
              <a:xfrm>
                <a:off x="3267" y="2337"/>
                <a:ext cx="58" cy="32"/>
              </a:xfrm>
              <a:custGeom>
                <a:avLst/>
                <a:gdLst>
                  <a:gd name="T0" fmla="*/ 3 w 11"/>
                  <a:gd name="T1" fmla="*/ 3 h 6"/>
                  <a:gd name="T2" fmla="*/ 0 w 11"/>
                  <a:gd name="T3" fmla="*/ 6 h 6"/>
                  <a:gd name="T4" fmla="*/ 11 w 11"/>
                  <a:gd name="T5" fmla="*/ 3 h 6"/>
                  <a:gd name="T6" fmla="*/ 0 w 11"/>
                  <a:gd name="T7" fmla="*/ 0 h 6"/>
                  <a:gd name="T8" fmla="*/ 3 w 11"/>
                  <a:gd name="T9" fmla="*/ 3 h 6"/>
                </a:gdLst>
                <a:ahLst/>
                <a:cxnLst>
                  <a:cxn ang="0">
                    <a:pos x="T0" y="T1"/>
                  </a:cxn>
                  <a:cxn ang="0">
                    <a:pos x="T2" y="T3"/>
                  </a:cxn>
                  <a:cxn ang="0">
                    <a:pos x="T4" y="T5"/>
                  </a:cxn>
                  <a:cxn ang="0">
                    <a:pos x="T6" y="T7"/>
                  </a:cxn>
                  <a:cxn ang="0">
                    <a:pos x="T8" y="T9"/>
                  </a:cxn>
                </a:cxnLst>
                <a:rect l="0" t="0" r="r" b="b"/>
                <a:pathLst>
                  <a:path w="11" h="6">
                    <a:moveTo>
                      <a:pt x="3" y="3"/>
                    </a:moveTo>
                    <a:lnTo>
                      <a:pt x="0" y="6"/>
                    </a:lnTo>
                    <a:lnTo>
                      <a:pt x="11" y="3"/>
                    </a:lnTo>
                    <a:lnTo>
                      <a:pt x="0" y="0"/>
                    </a:lnTo>
                    <a:lnTo>
                      <a:pt x="3" y="3"/>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73" name="Oval 173"/>
              <p:cNvSpPr>
                <a:spLocks noChangeArrowheads="1"/>
              </p:cNvSpPr>
              <p:nvPr/>
            </p:nvSpPr>
            <p:spPr bwMode="auto">
              <a:xfrm>
                <a:off x="3230" y="2631"/>
                <a:ext cx="32" cy="32"/>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4" name="Freeform 174"/>
              <p:cNvSpPr>
                <a:spLocks/>
              </p:cNvSpPr>
              <p:nvPr/>
            </p:nvSpPr>
            <p:spPr bwMode="auto">
              <a:xfrm>
                <a:off x="2695" y="1429"/>
                <a:ext cx="1055" cy="168"/>
              </a:xfrm>
              <a:custGeom>
                <a:avLst/>
                <a:gdLst>
                  <a:gd name="T0" fmla="*/ 3 w 201"/>
                  <a:gd name="T1" fmla="*/ 0 h 32"/>
                  <a:gd name="T2" fmla="*/ 199 w 201"/>
                  <a:gd name="T3" fmla="*/ 0 h 32"/>
                  <a:gd name="T4" fmla="*/ 201 w 201"/>
                  <a:gd name="T5" fmla="*/ 3 h 32"/>
                  <a:gd name="T6" fmla="*/ 201 w 201"/>
                  <a:gd name="T7" fmla="*/ 29 h 32"/>
                  <a:gd name="T8" fmla="*/ 199 w 201"/>
                  <a:gd name="T9" fmla="*/ 32 h 32"/>
                  <a:gd name="T10" fmla="*/ 3 w 201"/>
                  <a:gd name="T11" fmla="*/ 32 h 32"/>
                  <a:gd name="T12" fmla="*/ 0 w 201"/>
                  <a:gd name="T13" fmla="*/ 29 h 32"/>
                  <a:gd name="T14" fmla="*/ 0 w 201"/>
                  <a:gd name="T15" fmla="*/ 3 h 32"/>
                  <a:gd name="T16" fmla="*/ 3 w 201"/>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2">
                    <a:moveTo>
                      <a:pt x="3" y="0"/>
                    </a:moveTo>
                    <a:lnTo>
                      <a:pt x="199" y="0"/>
                    </a:lnTo>
                    <a:cubicBezTo>
                      <a:pt x="200" y="0"/>
                      <a:pt x="201" y="1"/>
                      <a:pt x="201" y="3"/>
                    </a:cubicBezTo>
                    <a:lnTo>
                      <a:pt x="201" y="29"/>
                    </a:lnTo>
                    <a:cubicBezTo>
                      <a:pt x="201" y="31"/>
                      <a:pt x="200" y="32"/>
                      <a:pt x="199" y="32"/>
                    </a:cubicBezTo>
                    <a:lnTo>
                      <a:pt x="3" y="32"/>
                    </a:lnTo>
                    <a:cubicBezTo>
                      <a:pt x="2" y="32"/>
                      <a:pt x="0" y="31"/>
                      <a:pt x="0" y="29"/>
                    </a:cubicBezTo>
                    <a:lnTo>
                      <a:pt x="0" y="3"/>
                    </a:lnTo>
                    <a:cubicBezTo>
                      <a:pt x="0" y="1"/>
                      <a:pt x="2" y="0"/>
                      <a:pt x="3" y="0"/>
                    </a:cubicBezTo>
                    <a:close/>
                  </a:path>
                </a:pathLst>
              </a:custGeom>
              <a:solidFill>
                <a:srgbClr val="E5CACA"/>
              </a:solidFill>
              <a:ln w="11"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75" name="Rectangle 175"/>
              <p:cNvSpPr>
                <a:spLocks noChangeArrowheads="1"/>
              </p:cNvSpPr>
              <p:nvPr/>
            </p:nvSpPr>
            <p:spPr bwMode="auto">
              <a:xfrm>
                <a:off x="2841" y="1437"/>
                <a:ext cx="72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Data-lock Unit</a:t>
                </a:r>
                <a:endParaRPr kumimoji="0" lang="en-US" sz="1800" b="0" i="0" u="none" strike="noStrike" cap="none" normalizeH="0" baseline="0" smtClean="0">
                  <a:ln>
                    <a:noFill/>
                  </a:ln>
                  <a:solidFill>
                    <a:schemeClr val="tx1"/>
                  </a:solidFill>
                  <a:effectLst/>
                  <a:latin typeface="Arial" pitchFamily="34" charset="0"/>
                </a:endParaRPr>
              </a:p>
            </p:txBody>
          </p:sp>
          <p:sp>
            <p:nvSpPr>
              <p:cNvPr id="5376" name="Rectangle 176"/>
              <p:cNvSpPr>
                <a:spLocks noChangeArrowheads="1"/>
              </p:cNvSpPr>
              <p:nvPr/>
            </p:nvSpPr>
            <p:spPr bwMode="auto">
              <a:xfrm>
                <a:off x="1794" y="1342"/>
                <a:ext cx="296"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stall</a:t>
                </a:r>
                <a:endParaRPr kumimoji="0" lang="en-US" sz="1800" b="0" i="0" u="none" strike="noStrike" cap="none" normalizeH="0" baseline="0" smtClean="0">
                  <a:ln>
                    <a:noFill/>
                  </a:ln>
                  <a:solidFill>
                    <a:schemeClr val="tx1"/>
                  </a:solidFill>
                  <a:effectLst/>
                  <a:latin typeface="Arial" pitchFamily="34" charset="0"/>
                </a:endParaRPr>
              </a:p>
            </p:txBody>
          </p:sp>
          <p:sp>
            <p:nvSpPr>
              <p:cNvPr id="5377" name="Freeform 177"/>
              <p:cNvSpPr>
                <a:spLocks/>
              </p:cNvSpPr>
              <p:nvPr/>
            </p:nvSpPr>
            <p:spPr bwMode="auto">
              <a:xfrm>
                <a:off x="2595" y="1135"/>
                <a:ext cx="1208" cy="168"/>
              </a:xfrm>
              <a:custGeom>
                <a:avLst/>
                <a:gdLst>
                  <a:gd name="T0" fmla="*/ 2 w 230"/>
                  <a:gd name="T1" fmla="*/ 0 h 32"/>
                  <a:gd name="T2" fmla="*/ 227 w 230"/>
                  <a:gd name="T3" fmla="*/ 0 h 32"/>
                  <a:gd name="T4" fmla="*/ 230 w 230"/>
                  <a:gd name="T5" fmla="*/ 2 h 32"/>
                  <a:gd name="T6" fmla="*/ 230 w 230"/>
                  <a:gd name="T7" fmla="*/ 29 h 32"/>
                  <a:gd name="T8" fmla="*/ 227 w 230"/>
                  <a:gd name="T9" fmla="*/ 32 h 32"/>
                  <a:gd name="T10" fmla="*/ 2 w 230"/>
                  <a:gd name="T11" fmla="*/ 32 h 32"/>
                  <a:gd name="T12" fmla="*/ 0 w 230"/>
                  <a:gd name="T13" fmla="*/ 29 h 32"/>
                  <a:gd name="T14" fmla="*/ 0 w 230"/>
                  <a:gd name="T15" fmla="*/ 2 h 32"/>
                  <a:gd name="T16" fmla="*/ 2 w 230"/>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32">
                    <a:moveTo>
                      <a:pt x="2" y="0"/>
                    </a:moveTo>
                    <a:lnTo>
                      <a:pt x="227" y="0"/>
                    </a:lnTo>
                    <a:cubicBezTo>
                      <a:pt x="229" y="0"/>
                      <a:pt x="230" y="1"/>
                      <a:pt x="230" y="2"/>
                    </a:cubicBezTo>
                    <a:lnTo>
                      <a:pt x="230" y="29"/>
                    </a:lnTo>
                    <a:cubicBezTo>
                      <a:pt x="230" y="30"/>
                      <a:pt x="229" y="32"/>
                      <a:pt x="227" y="32"/>
                    </a:cubicBezTo>
                    <a:lnTo>
                      <a:pt x="2" y="32"/>
                    </a:lnTo>
                    <a:cubicBezTo>
                      <a:pt x="1" y="32"/>
                      <a:pt x="0" y="30"/>
                      <a:pt x="0" y="29"/>
                    </a:cubicBezTo>
                    <a:lnTo>
                      <a:pt x="0" y="2"/>
                    </a:lnTo>
                    <a:cubicBezTo>
                      <a:pt x="0" y="1"/>
                      <a:pt x="1" y="0"/>
                      <a:pt x="2" y="0"/>
                    </a:cubicBezTo>
                    <a:close/>
                  </a:path>
                </a:pathLst>
              </a:custGeom>
              <a:solidFill>
                <a:srgbClr val="E5CACA"/>
              </a:solidFill>
              <a:ln w="16"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78" name="Rectangle 178"/>
              <p:cNvSpPr>
                <a:spLocks noChangeArrowheads="1"/>
              </p:cNvSpPr>
              <p:nvPr/>
            </p:nvSpPr>
            <p:spPr bwMode="auto">
              <a:xfrm>
                <a:off x="2755" y="1159"/>
                <a:ext cx="846"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4282B"/>
                    </a:solidFill>
                    <a:effectLst/>
                    <a:latin typeface="ArialMT" charset="0"/>
                  </a:rPr>
                  <a:t>Branch-lock Unit</a:t>
                </a:r>
                <a:endParaRPr kumimoji="0" lang="en-US" sz="1800" b="0" i="0" u="none" strike="noStrike" cap="none" normalizeH="0" baseline="0" smtClean="0">
                  <a:ln>
                    <a:noFill/>
                  </a:ln>
                  <a:solidFill>
                    <a:schemeClr val="tx1"/>
                  </a:solidFill>
                  <a:effectLst/>
                  <a:latin typeface="Arial" pitchFamily="34" charset="0"/>
                </a:endParaRPr>
              </a:p>
            </p:txBody>
          </p:sp>
          <p:sp>
            <p:nvSpPr>
              <p:cNvPr id="5379" name="Rectangle 179"/>
              <p:cNvSpPr>
                <a:spLocks noChangeArrowheads="1"/>
              </p:cNvSpPr>
              <p:nvPr/>
            </p:nvSpPr>
            <p:spPr bwMode="auto">
              <a:xfrm>
                <a:off x="3539" y="898"/>
                <a:ext cx="57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24282B"/>
                    </a:solidFill>
                    <a:effectLst/>
                    <a:latin typeface="ArialMT" charset="0"/>
                  </a:rPr>
                  <a:t>isBranchTaken</a:t>
                </a:r>
                <a:endParaRPr kumimoji="0" lang="en-US" sz="1800" b="0" i="0" u="none" strike="noStrike" cap="none" normalizeH="0" baseline="0" smtClean="0">
                  <a:ln>
                    <a:noFill/>
                  </a:ln>
                  <a:solidFill>
                    <a:schemeClr val="tx1"/>
                  </a:solidFill>
                  <a:effectLst/>
                  <a:latin typeface="Arial" pitchFamily="34" charset="0"/>
                </a:endParaRPr>
              </a:p>
            </p:txBody>
          </p:sp>
          <p:sp>
            <p:nvSpPr>
              <p:cNvPr id="5380" name="Freeform 180"/>
              <p:cNvSpPr>
                <a:spLocks/>
              </p:cNvSpPr>
              <p:nvPr/>
            </p:nvSpPr>
            <p:spPr bwMode="auto">
              <a:xfrm>
                <a:off x="2574" y="1676"/>
                <a:ext cx="189" cy="157"/>
              </a:xfrm>
              <a:custGeom>
                <a:avLst/>
                <a:gdLst>
                  <a:gd name="T0" fmla="*/ 36 w 36"/>
                  <a:gd name="T1" fmla="*/ 0 h 30"/>
                  <a:gd name="T2" fmla="*/ 18 w 36"/>
                  <a:gd name="T3" fmla="*/ 4 h 30"/>
                  <a:gd name="T4" fmla="*/ 0 w 36"/>
                  <a:gd name="T5" fmla="*/ 0 h 30"/>
                  <a:gd name="T6" fmla="*/ 18 w 36"/>
                  <a:gd name="T7" fmla="*/ 30 h 30"/>
                  <a:gd name="T8" fmla="*/ 36 w 36"/>
                  <a:gd name="T9" fmla="*/ 0 h 30"/>
                </a:gdLst>
                <a:ahLst/>
                <a:cxnLst>
                  <a:cxn ang="0">
                    <a:pos x="T0" y="T1"/>
                  </a:cxn>
                  <a:cxn ang="0">
                    <a:pos x="T2" y="T3"/>
                  </a:cxn>
                  <a:cxn ang="0">
                    <a:pos x="T4" y="T5"/>
                  </a:cxn>
                  <a:cxn ang="0">
                    <a:pos x="T6" y="T7"/>
                  </a:cxn>
                  <a:cxn ang="0">
                    <a:pos x="T8" y="T9"/>
                  </a:cxn>
                </a:cxnLst>
                <a:rect l="0" t="0" r="r" b="b"/>
                <a:pathLst>
                  <a:path w="36" h="30">
                    <a:moveTo>
                      <a:pt x="36" y="0"/>
                    </a:moveTo>
                    <a:cubicBezTo>
                      <a:pt x="29" y="3"/>
                      <a:pt x="24" y="4"/>
                      <a:pt x="18" y="4"/>
                    </a:cubicBezTo>
                    <a:cubicBezTo>
                      <a:pt x="11" y="4"/>
                      <a:pt x="5" y="2"/>
                      <a:pt x="0" y="0"/>
                    </a:cubicBezTo>
                    <a:cubicBezTo>
                      <a:pt x="0" y="10"/>
                      <a:pt x="6" y="25"/>
                      <a:pt x="18" y="30"/>
                    </a:cubicBezTo>
                    <a:cubicBezTo>
                      <a:pt x="29" y="25"/>
                      <a:pt x="36" y="10"/>
                      <a:pt x="36" y="0"/>
                    </a:cubicBezTo>
                    <a:close/>
                  </a:path>
                </a:pathLst>
              </a:custGeom>
              <a:noFill/>
              <a:ln w="11" cap="flat">
                <a:solidFill>
                  <a:srgbClr val="3C1F7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1" name="Rectangle 181"/>
              <p:cNvSpPr>
                <a:spLocks noChangeArrowheads="1"/>
              </p:cNvSpPr>
              <p:nvPr/>
            </p:nvSpPr>
            <p:spPr bwMode="auto">
              <a:xfrm>
                <a:off x="2521" y="1276"/>
                <a:ext cx="11" cy="10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2" name="Rectangle 182"/>
              <p:cNvSpPr>
                <a:spLocks noChangeArrowheads="1"/>
              </p:cNvSpPr>
              <p:nvPr/>
            </p:nvSpPr>
            <p:spPr bwMode="auto">
              <a:xfrm>
                <a:off x="2521" y="1392"/>
                <a:ext cx="11" cy="21"/>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3" name="Rectangle 183"/>
              <p:cNvSpPr>
                <a:spLocks noChangeArrowheads="1"/>
              </p:cNvSpPr>
              <p:nvPr/>
            </p:nvSpPr>
            <p:spPr bwMode="auto">
              <a:xfrm>
                <a:off x="2521" y="1429"/>
                <a:ext cx="11" cy="10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4" name="Rectangle 184"/>
              <p:cNvSpPr>
                <a:spLocks noChangeArrowheads="1"/>
              </p:cNvSpPr>
              <p:nvPr/>
            </p:nvSpPr>
            <p:spPr bwMode="auto">
              <a:xfrm>
                <a:off x="2521" y="1544"/>
                <a:ext cx="11" cy="21"/>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5" name="Freeform 185"/>
              <p:cNvSpPr>
                <a:spLocks/>
              </p:cNvSpPr>
              <p:nvPr/>
            </p:nvSpPr>
            <p:spPr bwMode="auto">
              <a:xfrm>
                <a:off x="2521" y="1586"/>
                <a:ext cx="11" cy="48"/>
              </a:xfrm>
              <a:custGeom>
                <a:avLst/>
                <a:gdLst>
                  <a:gd name="T0" fmla="*/ 6 w 11"/>
                  <a:gd name="T1" fmla="*/ 48 h 48"/>
                  <a:gd name="T2" fmla="*/ 11 w 11"/>
                  <a:gd name="T3" fmla="*/ 42 h 48"/>
                  <a:gd name="T4" fmla="*/ 11 w 11"/>
                  <a:gd name="T5" fmla="*/ 0 h 48"/>
                  <a:gd name="T6" fmla="*/ 0 w 11"/>
                  <a:gd name="T7" fmla="*/ 0 h 48"/>
                  <a:gd name="T8" fmla="*/ 0 w 11"/>
                  <a:gd name="T9" fmla="*/ 42 h 48"/>
                  <a:gd name="T10" fmla="*/ 6 w 11"/>
                  <a:gd name="T11" fmla="*/ 48 h 48"/>
                </a:gdLst>
                <a:ahLst/>
                <a:cxnLst>
                  <a:cxn ang="0">
                    <a:pos x="T0" y="T1"/>
                  </a:cxn>
                  <a:cxn ang="0">
                    <a:pos x="T2" y="T3"/>
                  </a:cxn>
                  <a:cxn ang="0">
                    <a:pos x="T4" y="T5"/>
                  </a:cxn>
                  <a:cxn ang="0">
                    <a:pos x="T6" y="T7"/>
                  </a:cxn>
                  <a:cxn ang="0">
                    <a:pos x="T8" y="T9"/>
                  </a:cxn>
                  <a:cxn ang="0">
                    <a:pos x="T10" y="T11"/>
                  </a:cxn>
                </a:cxnLst>
                <a:rect l="0" t="0" r="r" b="b"/>
                <a:pathLst>
                  <a:path w="11" h="48">
                    <a:moveTo>
                      <a:pt x="6" y="48"/>
                    </a:moveTo>
                    <a:lnTo>
                      <a:pt x="11" y="42"/>
                    </a:lnTo>
                    <a:lnTo>
                      <a:pt x="11" y="0"/>
                    </a:lnTo>
                    <a:lnTo>
                      <a:pt x="0" y="0"/>
                    </a:lnTo>
                    <a:lnTo>
                      <a:pt x="0" y="42"/>
                    </a:lnTo>
                    <a:lnTo>
                      <a:pt x="6" y="48"/>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6" name="Freeform 186"/>
              <p:cNvSpPr>
                <a:spLocks/>
              </p:cNvSpPr>
              <p:nvPr/>
            </p:nvSpPr>
            <p:spPr bwMode="auto">
              <a:xfrm>
                <a:off x="2521" y="1628"/>
                <a:ext cx="6" cy="6"/>
              </a:xfrm>
              <a:custGeom>
                <a:avLst/>
                <a:gdLst>
                  <a:gd name="T0" fmla="*/ 6 w 6"/>
                  <a:gd name="T1" fmla="*/ 6 h 6"/>
                  <a:gd name="T2" fmla="*/ 0 w 6"/>
                  <a:gd name="T3" fmla="*/ 6 h 6"/>
                  <a:gd name="T4" fmla="*/ 0 w 6"/>
                  <a:gd name="T5" fmla="*/ 0 h 6"/>
                  <a:gd name="T6" fmla="*/ 6 w 6"/>
                  <a:gd name="T7" fmla="*/ 6 h 6"/>
                </a:gdLst>
                <a:ahLst/>
                <a:cxnLst>
                  <a:cxn ang="0">
                    <a:pos x="T0" y="T1"/>
                  </a:cxn>
                  <a:cxn ang="0">
                    <a:pos x="T2" y="T3"/>
                  </a:cxn>
                  <a:cxn ang="0">
                    <a:pos x="T4" y="T5"/>
                  </a:cxn>
                  <a:cxn ang="0">
                    <a:pos x="T6" y="T7"/>
                  </a:cxn>
                </a:cxnLst>
                <a:rect l="0" t="0" r="r" b="b"/>
                <a:pathLst>
                  <a:path w="6" h="6">
                    <a:moveTo>
                      <a:pt x="6" y="6"/>
                    </a:moveTo>
                    <a:lnTo>
                      <a:pt x="0" y="6"/>
                    </a:lnTo>
                    <a:lnTo>
                      <a:pt x="0" y="0"/>
                    </a:lnTo>
                    <a:lnTo>
                      <a:pt x="6" y="6"/>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7" name="Rectangle 187"/>
              <p:cNvSpPr>
                <a:spLocks noChangeArrowheads="1"/>
              </p:cNvSpPr>
              <p:nvPr/>
            </p:nvSpPr>
            <p:spPr bwMode="auto">
              <a:xfrm>
                <a:off x="2527" y="1618"/>
                <a:ext cx="52" cy="16"/>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8" name="Rectangle 188"/>
              <p:cNvSpPr>
                <a:spLocks noChangeArrowheads="1"/>
              </p:cNvSpPr>
              <p:nvPr/>
            </p:nvSpPr>
            <p:spPr bwMode="auto">
              <a:xfrm>
                <a:off x="2595" y="1618"/>
                <a:ext cx="21" cy="16"/>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9" name="Rectangle 189"/>
              <p:cNvSpPr>
                <a:spLocks noChangeArrowheads="1"/>
              </p:cNvSpPr>
              <p:nvPr/>
            </p:nvSpPr>
            <p:spPr bwMode="auto">
              <a:xfrm>
                <a:off x="2626" y="1628"/>
                <a:ext cx="11" cy="53"/>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0" name="Rectangle 190"/>
              <p:cNvSpPr>
                <a:spLocks noChangeArrowheads="1"/>
              </p:cNvSpPr>
              <p:nvPr/>
            </p:nvSpPr>
            <p:spPr bwMode="auto">
              <a:xfrm>
                <a:off x="2721" y="1602"/>
                <a:ext cx="16" cy="9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1" name="Oval 191"/>
              <p:cNvSpPr>
                <a:spLocks noChangeArrowheads="1"/>
              </p:cNvSpPr>
              <p:nvPr/>
            </p:nvSpPr>
            <p:spPr bwMode="auto">
              <a:xfrm>
                <a:off x="2490" y="1250"/>
                <a:ext cx="63" cy="47"/>
              </a:xfrm>
              <a:prstGeom prst="ellipse">
                <a:avLst/>
              </a:pr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2" name="Rectangle 192"/>
              <p:cNvSpPr>
                <a:spLocks noChangeArrowheads="1"/>
              </p:cNvSpPr>
              <p:nvPr/>
            </p:nvSpPr>
            <p:spPr bwMode="auto">
              <a:xfrm>
                <a:off x="1812" y="1113"/>
                <a:ext cx="45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24282B"/>
                    </a:solidFill>
                    <a:effectLst/>
                    <a:latin typeface="ArialMT" charset="0"/>
                  </a:rPr>
                  <a:t>bubble</a:t>
                </a:r>
                <a:endParaRPr kumimoji="0" lang="en-US" sz="1800" b="0" i="0" u="none" strike="noStrike" cap="none" normalizeH="0" baseline="0" smtClean="0">
                  <a:ln>
                    <a:noFill/>
                  </a:ln>
                  <a:solidFill>
                    <a:schemeClr val="tx1"/>
                  </a:solidFill>
                  <a:effectLst/>
                  <a:latin typeface="Arial" pitchFamily="34" charset="0"/>
                </a:endParaRPr>
              </a:p>
            </p:txBody>
          </p:sp>
          <p:sp>
            <p:nvSpPr>
              <p:cNvPr id="5393" name="Freeform 193"/>
              <p:cNvSpPr>
                <a:spLocks/>
              </p:cNvSpPr>
              <p:nvPr/>
            </p:nvSpPr>
            <p:spPr bwMode="auto">
              <a:xfrm>
                <a:off x="2679" y="1481"/>
                <a:ext cx="16" cy="27"/>
              </a:xfrm>
              <a:custGeom>
                <a:avLst/>
                <a:gdLst>
                  <a:gd name="T0" fmla="*/ 5 w 16"/>
                  <a:gd name="T1" fmla="*/ 27 h 27"/>
                  <a:gd name="T2" fmla="*/ 10 w 16"/>
                  <a:gd name="T3" fmla="*/ 21 h 27"/>
                  <a:gd name="T4" fmla="*/ 16 w 16"/>
                  <a:gd name="T5" fmla="*/ 5 h 27"/>
                  <a:gd name="T6" fmla="*/ 5 w 16"/>
                  <a:gd name="T7" fmla="*/ 0 h 27"/>
                  <a:gd name="T8" fmla="*/ 0 w 16"/>
                  <a:gd name="T9" fmla="*/ 21 h 27"/>
                  <a:gd name="T10" fmla="*/ 5 w 16"/>
                  <a:gd name="T11" fmla="*/ 27 h 27"/>
                </a:gdLst>
                <a:ahLst/>
                <a:cxnLst>
                  <a:cxn ang="0">
                    <a:pos x="T0" y="T1"/>
                  </a:cxn>
                  <a:cxn ang="0">
                    <a:pos x="T2" y="T3"/>
                  </a:cxn>
                  <a:cxn ang="0">
                    <a:pos x="T4" y="T5"/>
                  </a:cxn>
                  <a:cxn ang="0">
                    <a:pos x="T6" y="T7"/>
                  </a:cxn>
                  <a:cxn ang="0">
                    <a:pos x="T8" y="T9"/>
                  </a:cxn>
                  <a:cxn ang="0">
                    <a:pos x="T10" y="T11"/>
                  </a:cxn>
                </a:cxnLst>
                <a:rect l="0" t="0" r="r" b="b"/>
                <a:pathLst>
                  <a:path w="16" h="27">
                    <a:moveTo>
                      <a:pt x="5" y="27"/>
                    </a:moveTo>
                    <a:lnTo>
                      <a:pt x="10" y="21"/>
                    </a:lnTo>
                    <a:lnTo>
                      <a:pt x="16" y="5"/>
                    </a:lnTo>
                    <a:lnTo>
                      <a:pt x="5" y="0"/>
                    </a:lnTo>
                    <a:lnTo>
                      <a:pt x="0" y="21"/>
                    </a:lnTo>
                    <a:lnTo>
                      <a:pt x="5" y="27"/>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4" name="Freeform 194"/>
              <p:cNvSpPr>
                <a:spLocks/>
              </p:cNvSpPr>
              <p:nvPr/>
            </p:nvSpPr>
            <p:spPr bwMode="auto">
              <a:xfrm>
                <a:off x="2684" y="1502"/>
                <a:ext cx="5" cy="6"/>
              </a:xfrm>
              <a:custGeom>
                <a:avLst/>
                <a:gdLst>
                  <a:gd name="T0" fmla="*/ 5 w 5"/>
                  <a:gd name="T1" fmla="*/ 0 h 6"/>
                  <a:gd name="T2" fmla="*/ 0 w 5"/>
                  <a:gd name="T3" fmla="*/ 6 h 6"/>
                  <a:gd name="T4" fmla="*/ 0 w 5"/>
                  <a:gd name="T5" fmla="*/ 6 h 6"/>
                  <a:gd name="T6" fmla="*/ 5 w 5"/>
                  <a:gd name="T7" fmla="*/ 0 h 6"/>
                </a:gdLst>
                <a:ahLst/>
                <a:cxnLst>
                  <a:cxn ang="0">
                    <a:pos x="T0" y="T1"/>
                  </a:cxn>
                  <a:cxn ang="0">
                    <a:pos x="T2" y="T3"/>
                  </a:cxn>
                  <a:cxn ang="0">
                    <a:pos x="T4" y="T5"/>
                  </a:cxn>
                  <a:cxn ang="0">
                    <a:pos x="T6" y="T7"/>
                  </a:cxn>
                </a:cxnLst>
                <a:rect l="0" t="0" r="r" b="b"/>
                <a:pathLst>
                  <a:path w="5" h="6">
                    <a:moveTo>
                      <a:pt x="5" y="0"/>
                    </a:moveTo>
                    <a:lnTo>
                      <a:pt x="0" y="6"/>
                    </a:lnTo>
                    <a:lnTo>
                      <a:pt x="0" y="6"/>
                    </a:lnTo>
                    <a:lnTo>
                      <a:pt x="5" y="0"/>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5" name="Rectangle 195"/>
              <p:cNvSpPr>
                <a:spLocks noChangeArrowheads="1"/>
              </p:cNvSpPr>
              <p:nvPr/>
            </p:nvSpPr>
            <p:spPr bwMode="auto">
              <a:xfrm>
                <a:off x="2663" y="1497"/>
                <a:ext cx="21"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6" name="Rectangle 196"/>
              <p:cNvSpPr>
                <a:spLocks noChangeArrowheads="1"/>
              </p:cNvSpPr>
              <p:nvPr/>
            </p:nvSpPr>
            <p:spPr bwMode="auto">
              <a:xfrm>
                <a:off x="2605"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7" name="Rectangle 197"/>
              <p:cNvSpPr>
                <a:spLocks noChangeArrowheads="1"/>
              </p:cNvSpPr>
              <p:nvPr/>
            </p:nvSpPr>
            <p:spPr bwMode="auto">
              <a:xfrm>
                <a:off x="2548" y="1497"/>
                <a:ext cx="42"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8" name="Rectangle 198"/>
              <p:cNvSpPr>
                <a:spLocks noChangeArrowheads="1"/>
              </p:cNvSpPr>
              <p:nvPr/>
            </p:nvSpPr>
            <p:spPr bwMode="auto">
              <a:xfrm>
                <a:off x="2495"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9" name="Rectangle 199"/>
              <p:cNvSpPr>
                <a:spLocks noChangeArrowheads="1"/>
              </p:cNvSpPr>
              <p:nvPr/>
            </p:nvSpPr>
            <p:spPr bwMode="auto">
              <a:xfrm>
                <a:off x="2437"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0" name="Rectangle 200"/>
              <p:cNvSpPr>
                <a:spLocks noChangeArrowheads="1"/>
              </p:cNvSpPr>
              <p:nvPr/>
            </p:nvSpPr>
            <p:spPr bwMode="auto">
              <a:xfrm>
                <a:off x="2380" y="1497"/>
                <a:ext cx="36"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1" name="Rectangle 201"/>
              <p:cNvSpPr>
                <a:spLocks noChangeArrowheads="1"/>
              </p:cNvSpPr>
              <p:nvPr/>
            </p:nvSpPr>
            <p:spPr bwMode="auto">
              <a:xfrm>
                <a:off x="2322"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2" name="Rectangle 202"/>
              <p:cNvSpPr>
                <a:spLocks noChangeArrowheads="1"/>
              </p:cNvSpPr>
              <p:nvPr/>
            </p:nvSpPr>
            <p:spPr bwMode="auto">
              <a:xfrm>
                <a:off x="2264"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3" name="Rectangle 203"/>
              <p:cNvSpPr>
                <a:spLocks noChangeArrowheads="1"/>
              </p:cNvSpPr>
              <p:nvPr/>
            </p:nvSpPr>
            <p:spPr bwMode="auto">
              <a:xfrm>
                <a:off x="2206" y="1497"/>
                <a:ext cx="42"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4" name="Rectangle 204"/>
              <p:cNvSpPr>
                <a:spLocks noChangeArrowheads="1"/>
              </p:cNvSpPr>
              <p:nvPr/>
            </p:nvSpPr>
            <p:spPr bwMode="auto">
              <a:xfrm>
                <a:off x="2154"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5" name="Rectangle 205"/>
              <p:cNvSpPr>
                <a:spLocks noChangeArrowheads="1"/>
              </p:cNvSpPr>
              <p:nvPr/>
            </p:nvSpPr>
            <p:spPr bwMode="auto">
              <a:xfrm>
                <a:off x="2096"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Rectangle 207"/>
            <p:cNvSpPr>
              <a:spLocks noChangeArrowheads="1"/>
            </p:cNvSpPr>
            <p:nvPr/>
          </p:nvSpPr>
          <p:spPr bwMode="auto">
            <a:xfrm>
              <a:off x="2038"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208"/>
            <p:cNvSpPr>
              <a:spLocks noChangeArrowheads="1"/>
            </p:cNvSpPr>
            <p:nvPr/>
          </p:nvSpPr>
          <p:spPr bwMode="auto">
            <a:xfrm>
              <a:off x="1980"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209"/>
            <p:cNvSpPr>
              <a:spLocks noChangeArrowheads="1"/>
            </p:cNvSpPr>
            <p:nvPr/>
          </p:nvSpPr>
          <p:spPr bwMode="auto">
            <a:xfrm>
              <a:off x="1923" y="1497"/>
              <a:ext cx="36"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10"/>
            <p:cNvSpPr>
              <a:spLocks noChangeArrowheads="1"/>
            </p:cNvSpPr>
            <p:nvPr/>
          </p:nvSpPr>
          <p:spPr bwMode="auto">
            <a:xfrm>
              <a:off x="1865" y="1497"/>
              <a:ext cx="42"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211"/>
            <p:cNvSpPr>
              <a:spLocks noChangeArrowheads="1"/>
            </p:cNvSpPr>
            <p:nvPr/>
          </p:nvSpPr>
          <p:spPr bwMode="auto">
            <a:xfrm>
              <a:off x="1812"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212"/>
            <p:cNvSpPr>
              <a:spLocks noChangeArrowheads="1"/>
            </p:cNvSpPr>
            <p:nvPr/>
          </p:nvSpPr>
          <p:spPr bwMode="auto">
            <a:xfrm>
              <a:off x="1755" y="1497"/>
              <a:ext cx="36"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213"/>
            <p:cNvSpPr>
              <a:spLocks noChangeArrowheads="1"/>
            </p:cNvSpPr>
            <p:nvPr/>
          </p:nvSpPr>
          <p:spPr bwMode="auto">
            <a:xfrm>
              <a:off x="1697"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214"/>
            <p:cNvSpPr>
              <a:spLocks noChangeArrowheads="1"/>
            </p:cNvSpPr>
            <p:nvPr/>
          </p:nvSpPr>
          <p:spPr bwMode="auto">
            <a:xfrm>
              <a:off x="1639"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215"/>
            <p:cNvSpPr>
              <a:spLocks noChangeArrowheads="1"/>
            </p:cNvSpPr>
            <p:nvPr/>
          </p:nvSpPr>
          <p:spPr bwMode="auto">
            <a:xfrm>
              <a:off x="1581"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216"/>
            <p:cNvSpPr>
              <a:spLocks noChangeArrowheads="1"/>
            </p:cNvSpPr>
            <p:nvPr/>
          </p:nvSpPr>
          <p:spPr bwMode="auto">
            <a:xfrm>
              <a:off x="1523" y="1497"/>
              <a:ext cx="42"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217"/>
            <p:cNvSpPr>
              <a:spLocks noChangeArrowheads="1"/>
            </p:cNvSpPr>
            <p:nvPr/>
          </p:nvSpPr>
          <p:spPr bwMode="auto">
            <a:xfrm>
              <a:off x="1471"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218"/>
            <p:cNvSpPr>
              <a:spLocks noChangeArrowheads="1"/>
            </p:cNvSpPr>
            <p:nvPr/>
          </p:nvSpPr>
          <p:spPr bwMode="auto">
            <a:xfrm>
              <a:off x="1413"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19"/>
            <p:cNvSpPr>
              <a:spLocks noChangeArrowheads="1"/>
            </p:cNvSpPr>
            <p:nvPr/>
          </p:nvSpPr>
          <p:spPr bwMode="auto">
            <a:xfrm>
              <a:off x="1355" y="1497"/>
              <a:ext cx="37"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20"/>
            <p:cNvSpPr>
              <a:spLocks noChangeArrowheads="1"/>
            </p:cNvSpPr>
            <p:nvPr/>
          </p:nvSpPr>
          <p:spPr bwMode="auto">
            <a:xfrm>
              <a:off x="1298" y="1497"/>
              <a:ext cx="36"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1"/>
            <p:cNvSpPr>
              <a:spLocks noChangeArrowheads="1"/>
            </p:cNvSpPr>
            <p:nvPr/>
          </p:nvSpPr>
          <p:spPr bwMode="auto">
            <a:xfrm>
              <a:off x="1240" y="1497"/>
              <a:ext cx="42"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2"/>
            <p:cNvSpPr>
              <a:spLocks noChangeArrowheads="1"/>
            </p:cNvSpPr>
            <p:nvPr/>
          </p:nvSpPr>
          <p:spPr bwMode="auto">
            <a:xfrm>
              <a:off x="1182" y="1497"/>
              <a:ext cx="42"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3"/>
            <p:cNvSpPr>
              <a:spLocks noChangeArrowheads="1"/>
            </p:cNvSpPr>
            <p:nvPr/>
          </p:nvSpPr>
          <p:spPr bwMode="auto">
            <a:xfrm>
              <a:off x="1130" y="1497"/>
              <a:ext cx="36"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4"/>
            <p:cNvSpPr>
              <a:spLocks/>
            </p:cNvSpPr>
            <p:nvPr/>
          </p:nvSpPr>
          <p:spPr bwMode="auto">
            <a:xfrm>
              <a:off x="1072" y="1497"/>
              <a:ext cx="37" cy="11"/>
            </a:xfrm>
            <a:custGeom>
              <a:avLst/>
              <a:gdLst>
                <a:gd name="T0" fmla="*/ 0 w 37"/>
                <a:gd name="T1" fmla="*/ 5 h 11"/>
                <a:gd name="T2" fmla="*/ 5 w 37"/>
                <a:gd name="T3" fmla="*/ 11 h 11"/>
                <a:gd name="T4" fmla="*/ 37 w 37"/>
                <a:gd name="T5" fmla="*/ 11 h 11"/>
                <a:gd name="T6" fmla="*/ 37 w 37"/>
                <a:gd name="T7" fmla="*/ 0 h 11"/>
                <a:gd name="T8" fmla="*/ 5 w 37"/>
                <a:gd name="T9" fmla="*/ 0 h 11"/>
                <a:gd name="T10" fmla="*/ 0 w 37"/>
                <a:gd name="T11" fmla="*/ 5 h 11"/>
              </a:gdLst>
              <a:ahLst/>
              <a:cxnLst>
                <a:cxn ang="0">
                  <a:pos x="T0" y="T1"/>
                </a:cxn>
                <a:cxn ang="0">
                  <a:pos x="T2" y="T3"/>
                </a:cxn>
                <a:cxn ang="0">
                  <a:pos x="T4" y="T5"/>
                </a:cxn>
                <a:cxn ang="0">
                  <a:pos x="T6" y="T7"/>
                </a:cxn>
                <a:cxn ang="0">
                  <a:pos x="T8" y="T9"/>
                </a:cxn>
                <a:cxn ang="0">
                  <a:pos x="T10" y="T11"/>
                </a:cxn>
              </a:cxnLst>
              <a:rect l="0" t="0" r="r" b="b"/>
              <a:pathLst>
                <a:path w="37" h="11">
                  <a:moveTo>
                    <a:pt x="0" y="5"/>
                  </a:moveTo>
                  <a:lnTo>
                    <a:pt x="5" y="11"/>
                  </a:lnTo>
                  <a:lnTo>
                    <a:pt x="37" y="11"/>
                  </a:lnTo>
                  <a:lnTo>
                    <a:pt x="37" y="0"/>
                  </a:lnTo>
                  <a:lnTo>
                    <a:pt x="5" y="0"/>
                  </a:lnTo>
                  <a:lnTo>
                    <a:pt x="0" y="5"/>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5"/>
            <p:cNvSpPr>
              <a:spLocks/>
            </p:cNvSpPr>
            <p:nvPr/>
          </p:nvSpPr>
          <p:spPr bwMode="auto">
            <a:xfrm>
              <a:off x="1072" y="1497"/>
              <a:ext cx="5" cy="5"/>
            </a:xfrm>
            <a:custGeom>
              <a:avLst/>
              <a:gdLst>
                <a:gd name="T0" fmla="*/ 0 w 5"/>
                <a:gd name="T1" fmla="*/ 5 h 5"/>
                <a:gd name="T2" fmla="*/ 0 w 5"/>
                <a:gd name="T3" fmla="*/ 0 h 5"/>
                <a:gd name="T4" fmla="*/ 5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0" y="0"/>
                  </a:lnTo>
                  <a:lnTo>
                    <a:pt x="5" y="0"/>
                  </a:lnTo>
                  <a:lnTo>
                    <a:pt x="0" y="5"/>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26"/>
            <p:cNvSpPr>
              <a:spLocks noChangeArrowheads="1"/>
            </p:cNvSpPr>
            <p:nvPr/>
          </p:nvSpPr>
          <p:spPr bwMode="auto">
            <a:xfrm>
              <a:off x="1072" y="1502"/>
              <a:ext cx="10"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27"/>
            <p:cNvSpPr>
              <a:spLocks noChangeArrowheads="1"/>
            </p:cNvSpPr>
            <p:nvPr/>
          </p:nvSpPr>
          <p:spPr bwMode="auto">
            <a:xfrm>
              <a:off x="1072" y="1529"/>
              <a:ext cx="10" cy="4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28"/>
            <p:cNvSpPr>
              <a:spLocks noChangeArrowheads="1"/>
            </p:cNvSpPr>
            <p:nvPr/>
          </p:nvSpPr>
          <p:spPr bwMode="auto">
            <a:xfrm>
              <a:off x="1072" y="1586"/>
              <a:ext cx="10" cy="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29"/>
            <p:cNvSpPr>
              <a:spLocks noChangeArrowheads="1"/>
            </p:cNvSpPr>
            <p:nvPr/>
          </p:nvSpPr>
          <p:spPr bwMode="auto">
            <a:xfrm>
              <a:off x="1072" y="1644"/>
              <a:ext cx="10" cy="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230"/>
            <p:cNvSpPr>
              <a:spLocks noChangeArrowheads="1"/>
            </p:cNvSpPr>
            <p:nvPr/>
          </p:nvSpPr>
          <p:spPr bwMode="auto">
            <a:xfrm>
              <a:off x="1072" y="1702"/>
              <a:ext cx="10" cy="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1" name="Rectangle 231"/>
            <p:cNvSpPr>
              <a:spLocks noChangeArrowheads="1"/>
            </p:cNvSpPr>
            <p:nvPr/>
          </p:nvSpPr>
          <p:spPr bwMode="auto">
            <a:xfrm>
              <a:off x="1072" y="1760"/>
              <a:ext cx="10" cy="3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3" name="Rectangle 232"/>
            <p:cNvSpPr>
              <a:spLocks noChangeArrowheads="1"/>
            </p:cNvSpPr>
            <p:nvPr/>
          </p:nvSpPr>
          <p:spPr bwMode="auto">
            <a:xfrm>
              <a:off x="1072" y="1817"/>
              <a:ext cx="10" cy="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4" name="Rectangle 233"/>
            <p:cNvSpPr>
              <a:spLocks noChangeArrowheads="1"/>
            </p:cNvSpPr>
            <p:nvPr/>
          </p:nvSpPr>
          <p:spPr bwMode="auto">
            <a:xfrm>
              <a:off x="1072" y="1875"/>
              <a:ext cx="10" cy="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5" name="Rectangle 234"/>
            <p:cNvSpPr>
              <a:spLocks noChangeArrowheads="1"/>
            </p:cNvSpPr>
            <p:nvPr/>
          </p:nvSpPr>
          <p:spPr bwMode="auto">
            <a:xfrm>
              <a:off x="1072" y="1928"/>
              <a:ext cx="10" cy="4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6" name="Rectangle 235"/>
            <p:cNvSpPr>
              <a:spLocks noChangeArrowheads="1"/>
            </p:cNvSpPr>
            <p:nvPr/>
          </p:nvSpPr>
          <p:spPr bwMode="auto">
            <a:xfrm>
              <a:off x="1072" y="1985"/>
              <a:ext cx="10" cy="42"/>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236"/>
            <p:cNvSpPr>
              <a:spLocks noChangeArrowheads="1"/>
            </p:cNvSpPr>
            <p:nvPr/>
          </p:nvSpPr>
          <p:spPr bwMode="auto">
            <a:xfrm>
              <a:off x="1072" y="2043"/>
              <a:ext cx="10" cy="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8" name="Rectangle 237"/>
            <p:cNvSpPr>
              <a:spLocks noChangeArrowheads="1"/>
            </p:cNvSpPr>
            <p:nvPr/>
          </p:nvSpPr>
          <p:spPr bwMode="auto">
            <a:xfrm>
              <a:off x="1072" y="2101"/>
              <a:ext cx="10" cy="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238"/>
            <p:cNvSpPr>
              <a:spLocks noChangeArrowheads="1"/>
            </p:cNvSpPr>
            <p:nvPr/>
          </p:nvSpPr>
          <p:spPr bwMode="auto">
            <a:xfrm>
              <a:off x="1072" y="2159"/>
              <a:ext cx="10" cy="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0" name="Freeform 239"/>
            <p:cNvSpPr>
              <a:spLocks/>
            </p:cNvSpPr>
            <p:nvPr/>
          </p:nvSpPr>
          <p:spPr bwMode="auto">
            <a:xfrm>
              <a:off x="1067" y="2217"/>
              <a:ext cx="15" cy="36"/>
            </a:xfrm>
            <a:custGeom>
              <a:avLst/>
              <a:gdLst>
                <a:gd name="T0" fmla="*/ 15 w 15"/>
                <a:gd name="T1" fmla="*/ 36 h 36"/>
                <a:gd name="T2" fmla="*/ 0 w 15"/>
                <a:gd name="T3" fmla="*/ 36 h 36"/>
                <a:gd name="T4" fmla="*/ 5 w 15"/>
                <a:gd name="T5" fmla="*/ 0 h 36"/>
                <a:gd name="T6" fmla="*/ 15 w 15"/>
                <a:gd name="T7" fmla="*/ 0 h 36"/>
                <a:gd name="T8" fmla="*/ 15 w 15"/>
                <a:gd name="T9" fmla="*/ 36 h 36"/>
              </a:gdLst>
              <a:ahLst/>
              <a:cxnLst>
                <a:cxn ang="0">
                  <a:pos x="T0" y="T1"/>
                </a:cxn>
                <a:cxn ang="0">
                  <a:pos x="T2" y="T3"/>
                </a:cxn>
                <a:cxn ang="0">
                  <a:pos x="T4" y="T5"/>
                </a:cxn>
                <a:cxn ang="0">
                  <a:pos x="T6" y="T7"/>
                </a:cxn>
                <a:cxn ang="0">
                  <a:pos x="T8" y="T9"/>
                </a:cxn>
              </a:cxnLst>
              <a:rect l="0" t="0" r="r" b="b"/>
              <a:pathLst>
                <a:path w="15" h="36">
                  <a:moveTo>
                    <a:pt x="15" y="36"/>
                  </a:moveTo>
                  <a:lnTo>
                    <a:pt x="0" y="36"/>
                  </a:lnTo>
                  <a:lnTo>
                    <a:pt x="5" y="0"/>
                  </a:lnTo>
                  <a:lnTo>
                    <a:pt x="15" y="0"/>
                  </a:lnTo>
                  <a:lnTo>
                    <a:pt x="15" y="36"/>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1" name="Rectangle 240"/>
            <p:cNvSpPr>
              <a:spLocks noChangeArrowheads="1"/>
            </p:cNvSpPr>
            <p:nvPr/>
          </p:nvSpPr>
          <p:spPr bwMode="auto">
            <a:xfrm>
              <a:off x="1067" y="2274"/>
              <a:ext cx="15" cy="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2" name="Rectangle 241"/>
            <p:cNvSpPr>
              <a:spLocks noChangeArrowheads="1"/>
            </p:cNvSpPr>
            <p:nvPr/>
          </p:nvSpPr>
          <p:spPr bwMode="auto">
            <a:xfrm>
              <a:off x="1067" y="2332"/>
              <a:ext cx="15" cy="37"/>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3" name="Freeform 242"/>
            <p:cNvSpPr>
              <a:spLocks/>
            </p:cNvSpPr>
            <p:nvPr/>
          </p:nvSpPr>
          <p:spPr bwMode="auto">
            <a:xfrm>
              <a:off x="1067" y="2390"/>
              <a:ext cx="15" cy="37"/>
            </a:xfrm>
            <a:custGeom>
              <a:avLst/>
              <a:gdLst>
                <a:gd name="T0" fmla="*/ 10 w 15"/>
                <a:gd name="T1" fmla="*/ 37 h 37"/>
                <a:gd name="T2" fmla="*/ 0 w 15"/>
                <a:gd name="T3" fmla="*/ 37 h 37"/>
                <a:gd name="T4" fmla="*/ 0 w 15"/>
                <a:gd name="T5" fmla="*/ 0 h 37"/>
                <a:gd name="T6" fmla="*/ 15 w 15"/>
                <a:gd name="T7" fmla="*/ 0 h 37"/>
                <a:gd name="T8" fmla="*/ 10 w 15"/>
                <a:gd name="T9" fmla="*/ 37 h 37"/>
              </a:gdLst>
              <a:ahLst/>
              <a:cxnLst>
                <a:cxn ang="0">
                  <a:pos x="T0" y="T1"/>
                </a:cxn>
                <a:cxn ang="0">
                  <a:pos x="T2" y="T3"/>
                </a:cxn>
                <a:cxn ang="0">
                  <a:pos x="T4" y="T5"/>
                </a:cxn>
                <a:cxn ang="0">
                  <a:pos x="T6" y="T7"/>
                </a:cxn>
                <a:cxn ang="0">
                  <a:pos x="T8" y="T9"/>
                </a:cxn>
              </a:cxnLst>
              <a:rect l="0" t="0" r="r" b="b"/>
              <a:pathLst>
                <a:path w="15" h="37">
                  <a:moveTo>
                    <a:pt x="10" y="37"/>
                  </a:moveTo>
                  <a:lnTo>
                    <a:pt x="0" y="37"/>
                  </a:lnTo>
                  <a:lnTo>
                    <a:pt x="0" y="0"/>
                  </a:lnTo>
                  <a:lnTo>
                    <a:pt x="15" y="0"/>
                  </a:lnTo>
                  <a:lnTo>
                    <a:pt x="10" y="37"/>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4" name="Freeform 243"/>
            <p:cNvSpPr>
              <a:spLocks/>
            </p:cNvSpPr>
            <p:nvPr/>
          </p:nvSpPr>
          <p:spPr bwMode="auto">
            <a:xfrm>
              <a:off x="1067" y="2442"/>
              <a:ext cx="10" cy="48"/>
            </a:xfrm>
            <a:custGeom>
              <a:avLst/>
              <a:gdLst>
                <a:gd name="T0" fmla="*/ 5 w 10"/>
                <a:gd name="T1" fmla="*/ 48 h 48"/>
                <a:gd name="T2" fmla="*/ 10 w 10"/>
                <a:gd name="T3" fmla="*/ 37 h 48"/>
                <a:gd name="T4" fmla="*/ 10 w 10"/>
                <a:gd name="T5" fmla="*/ 0 h 48"/>
                <a:gd name="T6" fmla="*/ 0 w 10"/>
                <a:gd name="T7" fmla="*/ 0 h 48"/>
                <a:gd name="T8" fmla="*/ 0 w 10"/>
                <a:gd name="T9" fmla="*/ 37 h 48"/>
                <a:gd name="T10" fmla="*/ 5 w 10"/>
                <a:gd name="T11" fmla="*/ 48 h 48"/>
              </a:gdLst>
              <a:ahLst/>
              <a:cxnLst>
                <a:cxn ang="0">
                  <a:pos x="T0" y="T1"/>
                </a:cxn>
                <a:cxn ang="0">
                  <a:pos x="T2" y="T3"/>
                </a:cxn>
                <a:cxn ang="0">
                  <a:pos x="T4" y="T5"/>
                </a:cxn>
                <a:cxn ang="0">
                  <a:pos x="T6" y="T7"/>
                </a:cxn>
                <a:cxn ang="0">
                  <a:pos x="T8" y="T9"/>
                </a:cxn>
                <a:cxn ang="0">
                  <a:pos x="T10" y="T11"/>
                </a:cxn>
              </a:cxnLst>
              <a:rect l="0" t="0" r="r" b="b"/>
              <a:pathLst>
                <a:path w="10" h="48">
                  <a:moveTo>
                    <a:pt x="5" y="48"/>
                  </a:moveTo>
                  <a:lnTo>
                    <a:pt x="10" y="37"/>
                  </a:lnTo>
                  <a:lnTo>
                    <a:pt x="10" y="0"/>
                  </a:lnTo>
                  <a:lnTo>
                    <a:pt x="0" y="0"/>
                  </a:lnTo>
                  <a:lnTo>
                    <a:pt x="0" y="37"/>
                  </a:lnTo>
                  <a:lnTo>
                    <a:pt x="5" y="48"/>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5" name="Freeform 244"/>
            <p:cNvSpPr>
              <a:spLocks/>
            </p:cNvSpPr>
            <p:nvPr/>
          </p:nvSpPr>
          <p:spPr bwMode="auto">
            <a:xfrm>
              <a:off x="1067" y="2479"/>
              <a:ext cx="5" cy="11"/>
            </a:xfrm>
            <a:custGeom>
              <a:avLst/>
              <a:gdLst>
                <a:gd name="T0" fmla="*/ 5 w 5"/>
                <a:gd name="T1" fmla="*/ 11 h 11"/>
                <a:gd name="T2" fmla="*/ 0 w 5"/>
                <a:gd name="T3" fmla="*/ 11 h 11"/>
                <a:gd name="T4" fmla="*/ 0 w 5"/>
                <a:gd name="T5" fmla="*/ 0 h 11"/>
                <a:gd name="T6" fmla="*/ 5 w 5"/>
                <a:gd name="T7" fmla="*/ 11 h 11"/>
              </a:gdLst>
              <a:ahLst/>
              <a:cxnLst>
                <a:cxn ang="0">
                  <a:pos x="T0" y="T1"/>
                </a:cxn>
                <a:cxn ang="0">
                  <a:pos x="T2" y="T3"/>
                </a:cxn>
                <a:cxn ang="0">
                  <a:pos x="T4" y="T5"/>
                </a:cxn>
                <a:cxn ang="0">
                  <a:pos x="T6" y="T7"/>
                </a:cxn>
              </a:cxnLst>
              <a:rect l="0" t="0" r="r" b="b"/>
              <a:pathLst>
                <a:path w="5" h="11">
                  <a:moveTo>
                    <a:pt x="5" y="11"/>
                  </a:moveTo>
                  <a:lnTo>
                    <a:pt x="0" y="11"/>
                  </a:lnTo>
                  <a:lnTo>
                    <a:pt x="0" y="0"/>
                  </a:lnTo>
                  <a:lnTo>
                    <a:pt x="5" y="11"/>
                  </a:lnTo>
                  <a:close/>
                </a:path>
              </a:pathLst>
            </a:custGeom>
            <a:solidFill>
              <a:srgbClr val="3B23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6" name="Rectangle 245"/>
            <p:cNvSpPr>
              <a:spLocks noChangeArrowheads="1"/>
            </p:cNvSpPr>
            <p:nvPr/>
          </p:nvSpPr>
          <p:spPr bwMode="auto">
            <a:xfrm>
              <a:off x="1072" y="2474"/>
              <a:ext cx="5" cy="1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7" name="Rectangle 246"/>
            <p:cNvSpPr>
              <a:spLocks noChangeArrowheads="1"/>
            </p:cNvSpPr>
            <p:nvPr/>
          </p:nvSpPr>
          <p:spPr bwMode="auto">
            <a:xfrm>
              <a:off x="1093" y="2474"/>
              <a:ext cx="37" cy="1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8" name="Rectangle 247"/>
            <p:cNvSpPr>
              <a:spLocks noChangeArrowheads="1"/>
            </p:cNvSpPr>
            <p:nvPr/>
          </p:nvSpPr>
          <p:spPr bwMode="auto">
            <a:xfrm>
              <a:off x="1151" y="2474"/>
              <a:ext cx="36" cy="1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9" name="Rectangle 248"/>
            <p:cNvSpPr>
              <a:spLocks noChangeArrowheads="1"/>
            </p:cNvSpPr>
            <p:nvPr/>
          </p:nvSpPr>
          <p:spPr bwMode="auto">
            <a:xfrm>
              <a:off x="1208" y="2474"/>
              <a:ext cx="11" cy="16"/>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0" name="Freeform 249"/>
            <p:cNvSpPr>
              <a:spLocks/>
            </p:cNvSpPr>
            <p:nvPr/>
          </p:nvSpPr>
          <p:spPr bwMode="auto">
            <a:xfrm>
              <a:off x="1151" y="2458"/>
              <a:ext cx="78" cy="47"/>
            </a:xfrm>
            <a:custGeom>
              <a:avLst/>
              <a:gdLst>
                <a:gd name="T0" fmla="*/ 4 w 15"/>
                <a:gd name="T1" fmla="*/ 4 h 9"/>
                <a:gd name="T2" fmla="*/ 0 w 15"/>
                <a:gd name="T3" fmla="*/ 9 h 9"/>
                <a:gd name="T4" fmla="*/ 15 w 15"/>
                <a:gd name="T5" fmla="*/ 4 h 9"/>
                <a:gd name="T6" fmla="*/ 0 w 15"/>
                <a:gd name="T7" fmla="*/ 0 h 9"/>
                <a:gd name="T8" fmla="*/ 4 w 15"/>
                <a:gd name="T9" fmla="*/ 4 h 9"/>
              </a:gdLst>
              <a:ahLst/>
              <a:cxnLst>
                <a:cxn ang="0">
                  <a:pos x="T0" y="T1"/>
                </a:cxn>
                <a:cxn ang="0">
                  <a:pos x="T2" y="T3"/>
                </a:cxn>
                <a:cxn ang="0">
                  <a:pos x="T4" y="T5"/>
                </a:cxn>
                <a:cxn ang="0">
                  <a:pos x="T6" y="T7"/>
                </a:cxn>
                <a:cxn ang="0">
                  <a:pos x="T8" y="T9"/>
                </a:cxn>
              </a:cxnLst>
              <a:rect l="0" t="0" r="r" b="b"/>
              <a:pathLst>
                <a:path w="15" h="9">
                  <a:moveTo>
                    <a:pt x="4" y="4"/>
                  </a:moveTo>
                  <a:lnTo>
                    <a:pt x="0" y="9"/>
                  </a:lnTo>
                  <a:lnTo>
                    <a:pt x="15" y="4"/>
                  </a:lnTo>
                  <a:lnTo>
                    <a:pt x="0" y="0"/>
                  </a:lnTo>
                  <a:lnTo>
                    <a:pt x="4"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41" name="Rectangle 250"/>
            <p:cNvSpPr>
              <a:spLocks noChangeArrowheads="1"/>
            </p:cNvSpPr>
            <p:nvPr/>
          </p:nvSpPr>
          <p:spPr bwMode="auto">
            <a:xfrm>
              <a:off x="1067" y="2164"/>
              <a:ext cx="94"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2" name="Rectangle 251"/>
            <p:cNvSpPr>
              <a:spLocks noChangeArrowheads="1"/>
            </p:cNvSpPr>
            <p:nvPr/>
          </p:nvSpPr>
          <p:spPr bwMode="auto">
            <a:xfrm>
              <a:off x="1177" y="2164"/>
              <a:ext cx="94"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3" name="Rectangle 252"/>
            <p:cNvSpPr>
              <a:spLocks noChangeArrowheads="1"/>
            </p:cNvSpPr>
            <p:nvPr/>
          </p:nvSpPr>
          <p:spPr bwMode="auto">
            <a:xfrm>
              <a:off x="1292" y="2164"/>
              <a:ext cx="95"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4" name="Rectangle 253"/>
            <p:cNvSpPr>
              <a:spLocks noChangeArrowheads="1"/>
            </p:cNvSpPr>
            <p:nvPr/>
          </p:nvSpPr>
          <p:spPr bwMode="auto">
            <a:xfrm>
              <a:off x="1408" y="2164"/>
              <a:ext cx="94"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5" name="Rectangle 254"/>
            <p:cNvSpPr>
              <a:spLocks noChangeArrowheads="1"/>
            </p:cNvSpPr>
            <p:nvPr/>
          </p:nvSpPr>
          <p:spPr bwMode="auto">
            <a:xfrm>
              <a:off x="1518" y="2164"/>
              <a:ext cx="95"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6" name="Rectangle 255"/>
            <p:cNvSpPr>
              <a:spLocks noChangeArrowheads="1"/>
            </p:cNvSpPr>
            <p:nvPr/>
          </p:nvSpPr>
          <p:spPr bwMode="auto">
            <a:xfrm>
              <a:off x="1634" y="2164"/>
              <a:ext cx="31" cy="11"/>
            </a:xfrm>
            <a:prstGeom prst="rect">
              <a:avLst/>
            </a:prstGeom>
            <a:solidFill>
              <a:srgbClr val="3B23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7" name="Freeform 256"/>
            <p:cNvSpPr>
              <a:spLocks/>
            </p:cNvSpPr>
            <p:nvPr/>
          </p:nvSpPr>
          <p:spPr bwMode="auto">
            <a:xfrm>
              <a:off x="1597" y="2148"/>
              <a:ext cx="79" cy="42"/>
            </a:xfrm>
            <a:custGeom>
              <a:avLst/>
              <a:gdLst>
                <a:gd name="T0" fmla="*/ 4 w 15"/>
                <a:gd name="T1" fmla="*/ 4 h 8"/>
                <a:gd name="T2" fmla="*/ 0 w 15"/>
                <a:gd name="T3" fmla="*/ 8 h 8"/>
                <a:gd name="T4" fmla="*/ 15 w 15"/>
                <a:gd name="T5" fmla="*/ 4 h 8"/>
                <a:gd name="T6" fmla="*/ 0 w 15"/>
                <a:gd name="T7" fmla="*/ 0 h 8"/>
                <a:gd name="T8" fmla="*/ 4 w 15"/>
                <a:gd name="T9" fmla="*/ 4 h 8"/>
              </a:gdLst>
              <a:ahLst/>
              <a:cxnLst>
                <a:cxn ang="0">
                  <a:pos x="T0" y="T1"/>
                </a:cxn>
                <a:cxn ang="0">
                  <a:pos x="T2" y="T3"/>
                </a:cxn>
                <a:cxn ang="0">
                  <a:pos x="T4" y="T5"/>
                </a:cxn>
                <a:cxn ang="0">
                  <a:pos x="T6" y="T7"/>
                </a:cxn>
                <a:cxn ang="0">
                  <a:pos x="T8" y="T9"/>
                </a:cxn>
              </a:cxnLst>
              <a:rect l="0" t="0" r="r" b="b"/>
              <a:pathLst>
                <a:path w="15" h="8">
                  <a:moveTo>
                    <a:pt x="4" y="4"/>
                  </a:moveTo>
                  <a:lnTo>
                    <a:pt x="0" y="8"/>
                  </a:lnTo>
                  <a:lnTo>
                    <a:pt x="15" y="4"/>
                  </a:lnTo>
                  <a:lnTo>
                    <a:pt x="0" y="0"/>
                  </a:lnTo>
                  <a:lnTo>
                    <a:pt x="4"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48" name="Freeform 257"/>
            <p:cNvSpPr>
              <a:spLocks/>
            </p:cNvSpPr>
            <p:nvPr/>
          </p:nvSpPr>
          <p:spPr bwMode="auto">
            <a:xfrm>
              <a:off x="3357" y="1024"/>
              <a:ext cx="793" cy="1109"/>
            </a:xfrm>
            <a:custGeom>
              <a:avLst/>
              <a:gdLst>
                <a:gd name="T0" fmla="*/ 44 w 151"/>
                <a:gd name="T1" fmla="*/ 211 h 211"/>
                <a:gd name="T2" fmla="*/ 44 w 151"/>
                <a:gd name="T3" fmla="*/ 148 h 211"/>
                <a:gd name="T4" fmla="*/ 151 w 151"/>
                <a:gd name="T5" fmla="*/ 148 h 211"/>
                <a:gd name="T6" fmla="*/ 150 w 151"/>
                <a:gd name="T7" fmla="*/ 0 h 211"/>
                <a:gd name="T8" fmla="*/ 2 w 151"/>
                <a:gd name="T9" fmla="*/ 1 h 211"/>
                <a:gd name="T10" fmla="*/ 0 w 151"/>
                <a:gd name="T11" fmla="*/ 19 h 211"/>
              </a:gdLst>
              <a:ahLst/>
              <a:cxnLst>
                <a:cxn ang="0">
                  <a:pos x="T0" y="T1"/>
                </a:cxn>
                <a:cxn ang="0">
                  <a:pos x="T2" y="T3"/>
                </a:cxn>
                <a:cxn ang="0">
                  <a:pos x="T4" y="T5"/>
                </a:cxn>
                <a:cxn ang="0">
                  <a:pos x="T6" y="T7"/>
                </a:cxn>
                <a:cxn ang="0">
                  <a:pos x="T8" y="T9"/>
                </a:cxn>
                <a:cxn ang="0">
                  <a:pos x="T10" y="T11"/>
                </a:cxn>
              </a:cxnLst>
              <a:rect l="0" t="0" r="r" b="b"/>
              <a:pathLst>
                <a:path w="151" h="211">
                  <a:moveTo>
                    <a:pt x="44" y="211"/>
                  </a:moveTo>
                  <a:lnTo>
                    <a:pt x="44" y="148"/>
                  </a:lnTo>
                  <a:lnTo>
                    <a:pt x="151" y="148"/>
                  </a:lnTo>
                  <a:lnTo>
                    <a:pt x="150" y="0"/>
                  </a:lnTo>
                  <a:lnTo>
                    <a:pt x="2" y="1"/>
                  </a:lnTo>
                  <a:lnTo>
                    <a:pt x="0" y="19"/>
                  </a:lnTo>
                </a:path>
              </a:pathLst>
            </a:custGeom>
            <a:noFill/>
            <a:ln w="11" cap="flat">
              <a:solidFill>
                <a:srgbClr val="3A257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Freeform 258"/>
            <p:cNvSpPr>
              <a:spLocks/>
            </p:cNvSpPr>
            <p:nvPr/>
          </p:nvSpPr>
          <p:spPr bwMode="auto">
            <a:xfrm>
              <a:off x="3346" y="1072"/>
              <a:ext cx="37" cy="63"/>
            </a:xfrm>
            <a:custGeom>
              <a:avLst/>
              <a:gdLst>
                <a:gd name="T0" fmla="*/ 3 w 7"/>
                <a:gd name="T1" fmla="*/ 4 h 12"/>
                <a:gd name="T2" fmla="*/ 0 w 7"/>
                <a:gd name="T3" fmla="*/ 0 h 12"/>
                <a:gd name="T4" fmla="*/ 2 w 7"/>
                <a:gd name="T5" fmla="*/ 12 h 12"/>
                <a:gd name="T6" fmla="*/ 7 w 7"/>
                <a:gd name="T7" fmla="*/ 0 h 12"/>
                <a:gd name="T8" fmla="*/ 3 w 7"/>
                <a:gd name="T9" fmla="*/ 4 h 12"/>
              </a:gdLst>
              <a:ahLst/>
              <a:cxnLst>
                <a:cxn ang="0">
                  <a:pos x="T0" y="T1"/>
                </a:cxn>
                <a:cxn ang="0">
                  <a:pos x="T2" y="T3"/>
                </a:cxn>
                <a:cxn ang="0">
                  <a:pos x="T4" y="T5"/>
                </a:cxn>
                <a:cxn ang="0">
                  <a:pos x="T6" y="T7"/>
                </a:cxn>
                <a:cxn ang="0">
                  <a:pos x="T8" y="T9"/>
                </a:cxn>
              </a:cxnLst>
              <a:rect l="0" t="0" r="r" b="b"/>
              <a:pathLst>
                <a:path w="7" h="12">
                  <a:moveTo>
                    <a:pt x="3" y="4"/>
                  </a:moveTo>
                  <a:lnTo>
                    <a:pt x="0" y="0"/>
                  </a:lnTo>
                  <a:lnTo>
                    <a:pt x="2" y="12"/>
                  </a:lnTo>
                  <a:lnTo>
                    <a:pt x="7" y="0"/>
                  </a:lnTo>
                  <a:lnTo>
                    <a:pt x="3"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50" name="Rectangle 259"/>
            <p:cNvSpPr>
              <a:spLocks noChangeArrowheads="1"/>
            </p:cNvSpPr>
            <p:nvPr/>
          </p:nvSpPr>
          <p:spPr bwMode="auto">
            <a:xfrm>
              <a:off x="2506" y="1255"/>
              <a:ext cx="94" cy="16"/>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1" name="Rectangle 260"/>
            <p:cNvSpPr>
              <a:spLocks noChangeArrowheads="1"/>
            </p:cNvSpPr>
            <p:nvPr/>
          </p:nvSpPr>
          <p:spPr bwMode="auto">
            <a:xfrm>
              <a:off x="2464" y="1255"/>
              <a:ext cx="21" cy="16"/>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2" name="Rectangle 261"/>
            <p:cNvSpPr>
              <a:spLocks noChangeArrowheads="1"/>
            </p:cNvSpPr>
            <p:nvPr/>
          </p:nvSpPr>
          <p:spPr bwMode="auto">
            <a:xfrm>
              <a:off x="2353" y="1255"/>
              <a:ext cx="95" cy="16"/>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3" name="Freeform 262"/>
            <p:cNvSpPr>
              <a:spLocks/>
            </p:cNvSpPr>
            <p:nvPr/>
          </p:nvSpPr>
          <p:spPr bwMode="auto">
            <a:xfrm>
              <a:off x="2317" y="1255"/>
              <a:ext cx="15" cy="16"/>
            </a:xfrm>
            <a:custGeom>
              <a:avLst/>
              <a:gdLst>
                <a:gd name="T0" fmla="*/ 0 w 15"/>
                <a:gd name="T1" fmla="*/ 16 h 16"/>
                <a:gd name="T2" fmla="*/ 0 w 15"/>
                <a:gd name="T3" fmla="*/ 6 h 16"/>
                <a:gd name="T4" fmla="*/ 15 w 15"/>
                <a:gd name="T5" fmla="*/ 0 h 16"/>
                <a:gd name="T6" fmla="*/ 15 w 15"/>
                <a:gd name="T7" fmla="*/ 16 h 16"/>
                <a:gd name="T8" fmla="*/ 0 w 15"/>
                <a:gd name="T9" fmla="*/ 16 h 16"/>
              </a:gdLst>
              <a:ahLst/>
              <a:cxnLst>
                <a:cxn ang="0">
                  <a:pos x="T0" y="T1"/>
                </a:cxn>
                <a:cxn ang="0">
                  <a:pos x="T2" y="T3"/>
                </a:cxn>
                <a:cxn ang="0">
                  <a:pos x="T4" y="T5"/>
                </a:cxn>
                <a:cxn ang="0">
                  <a:pos x="T6" y="T7"/>
                </a:cxn>
                <a:cxn ang="0">
                  <a:pos x="T8" y="T9"/>
                </a:cxn>
              </a:cxnLst>
              <a:rect l="0" t="0" r="r" b="b"/>
              <a:pathLst>
                <a:path w="15" h="16">
                  <a:moveTo>
                    <a:pt x="0" y="16"/>
                  </a:moveTo>
                  <a:lnTo>
                    <a:pt x="0" y="6"/>
                  </a:lnTo>
                  <a:lnTo>
                    <a:pt x="15" y="0"/>
                  </a:lnTo>
                  <a:lnTo>
                    <a:pt x="15" y="16"/>
                  </a:lnTo>
                  <a:lnTo>
                    <a:pt x="0" y="16"/>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4" name="Rectangle 263"/>
            <p:cNvSpPr>
              <a:spLocks noChangeArrowheads="1"/>
            </p:cNvSpPr>
            <p:nvPr/>
          </p:nvSpPr>
          <p:spPr bwMode="auto">
            <a:xfrm>
              <a:off x="2201" y="1261"/>
              <a:ext cx="95"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5" name="Rectangle 264"/>
            <p:cNvSpPr>
              <a:spLocks noChangeArrowheads="1"/>
            </p:cNvSpPr>
            <p:nvPr/>
          </p:nvSpPr>
          <p:spPr bwMode="auto">
            <a:xfrm>
              <a:off x="2164" y="1261"/>
              <a:ext cx="16"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6" name="Rectangle 265"/>
            <p:cNvSpPr>
              <a:spLocks noChangeArrowheads="1"/>
            </p:cNvSpPr>
            <p:nvPr/>
          </p:nvSpPr>
          <p:spPr bwMode="auto">
            <a:xfrm>
              <a:off x="2049" y="1261"/>
              <a:ext cx="94"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7" name="Rectangle 266"/>
            <p:cNvSpPr>
              <a:spLocks noChangeArrowheads="1"/>
            </p:cNvSpPr>
            <p:nvPr/>
          </p:nvSpPr>
          <p:spPr bwMode="auto">
            <a:xfrm>
              <a:off x="2012" y="1261"/>
              <a:ext cx="16"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8" name="Rectangle 267"/>
            <p:cNvSpPr>
              <a:spLocks noChangeArrowheads="1"/>
            </p:cNvSpPr>
            <p:nvPr/>
          </p:nvSpPr>
          <p:spPr bwMode="auto">
            <a:xfrm>
              <a:off x="1896" y="1261"/>
              <a:ext cx="95"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9" name="Rectangle 268"/>
            <p:cNvSpPr>
              <a:spLocks noChangeArrowheads="1"/>
            </p:cNvSpPr>
            <p:nvPr/>
          </p:nvSpPr>
          <p:spPr bwMode="auto">
            <a:xfrm>
              <a:off x="1860" y="1261"/>
              <a:ext cx="21"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0" name="Rectangle 269"/>
            <p:cNvSpPr>
              <a:spLocks noChangeArrowheads="1"/>
            </p:cNvSpPr>
            <p:nvPr/>
          </p:nvSpPr>
          <p:spPr bwMode="auto">
            <a:xfrm>
              <a:off x="1744" y="1261"/>
              <a:ext cx="95"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1" name="Rectangle 270"/>
            <p:cNvSpPr>
              <a:spLocks noChangeArrowheads="1"/>
            </p:cNvSpPr>
            <p:nvPr/>
          </p:nvSpPr>
          <p:spPr bwMode="auto">
            <a:xfrm>
              <a:off x="1707" y="1261"/>
              <a:ext cx="21"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2" name="Rectangle 271"/>
            <p:cNvSpPr>
              <a:spLocks noChangeArrowheads="1"/>
            </p:cNvSpPr>
            <p:nvPr/>
          </p:nvSpPr>
          <p:spPr bwMode="auto">
            <a:xfrm>
              <a:off x="1592" y="1261"/>
              <a:ext cx="94"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3" name="Rectangle 272"/>
            <p:cNvSpPr>
              <a:spLocks noChangeArrowheads="1"/>
            </p:cNvSpPr>
            <p:nvPr/>
          </p:nvSpPr>
          <p:spPr bwMode="auto">
            <a:xfrm>
              <a:off x="1555" y="1261"/>
              <a:ext cx="21" cy="10"/>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4" name="Freeform 273"/>
            <p:cNvSpPr>
              <a:spLocks/>
            </p:cNvSpPr>
            <p:nvPr/>
          </p:nvSpPr>
          <p:spPr bwMode="auto">
            <a:xfrm>
              <a:off x="1508" y="1261"/>
              <a:ext cx="31" cy="10"/>
            </a:xfrm>
            <a:custGeom>
              <a:avLst/>
              <a:gdLst>
                <a:gd name="T0" fmla="*/ 0 w 31"/>
                <a:gd name="T1" fmla="*/ 5 h 10"/>
                <a:gd name="T2" fmla="*/ 5 w 31"/>
                <a:gd name="T3" fmla="*/ 10 h 10"/>
                <a:gd name="T4" fmla="*/ 31 w 31"/>
                <a:gd name="T5" fmla="*/ 10 h 10"/>
                <a:gd name="T6" fmla="*/ 31 w 31"/>
                <a:gd name="T7" fmla="*/ 0 h 10"/>
                <a:gd name="T8" fmla="*/ 5 w 31"/>
                <a:gd name="T9" fmla="*/ 0 h 10"/>
                <a:gd name="T10" fmla="*/ 0 w 31"/>
                <a:gd name="T11" fmla="*/ 5 h 10"/>
              </a:gdLst>
              <a:ahLst/>
              <a:cxnLst>
                <a:cxn ang="0">
                  <a:pos x="T0" y="T1"/>
                </a:cxn>
                <a:cxn ang="0">
                  <a:pos x="T2" y="T3"/>
                </a:cxn>
                <a:cxn ang="0">
                  <a:pos x="T4" y="T5"/>
                </a:cxn>
                <a:cxn ang="0">
                  <a:pos x="T6" y="T7"/>
                </a:cxn>
                <a:cxn ang="0">
                  <a:pos x="T8" y="T9"/>
                </a:cxn>
                <a:cxn ang="0">
                  <a:pos x="T10" y="T11"/>
                </a:cxn>
              </a:cxnLst>
              <a:rect l="0" t="0" r="r" b="b"/>
              <a:pathLst>
                <a:path w="31" h="10">
                  <a:moveTo>
                    <a:pt x="0" y="5"/>
                  </a:moveTo>
                  <a:lnTo>
                    <a:pt x="5" y="10"/>
                  </a:lnTo>
                  <a:lnTo>
                    <a:pt x="31" y="10"/>
                  </a:lnTo>
                  <a:lnTo>
                    <a:pt x="31" y="0"/>
                  </a:lnTo>
                  <a:lnTo>
                    <a:pt x="5" y="0"/>
                  </a:lnTo>
                  <a:lnTo>
                    <a:pt x="0" y="5"/>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5" name="Freeform 274"/>
            <p:cNvSpPr>
              <a:spLocks/>
            </p:cNvSpPr>
            <p:nvPr/>
          </p:nvSpPr>
          <p:spPr bwMode="auto">
            <a:xfrm>
              <a:off x="1508" y="1261"/>
              <a:ext cx="5" cy="5"/>
            </a:xfrm>
            <a:custGeom>
              <a:avLst/>
              <a:gdLst>
                <a:gd name="T0" fmla="*/ 0 w 5"/>
                <a:gd name="T1" fmla="*/ 5 h 5"/>
                <a:gd name="T2" fmla="*/ 0 w 5"/>
                <a:gd name="T3" fmla="*/ 0 h 5"/>
                <a:gd name="T4" fmla="*/ 5 w 5"/>
                <a:gd name="T5" fmla="*/ 0 h 5"/>
                <a:gd name="T6" fmla="*/ 0 w 5"/>
                <a:gd name="T7" fmla="*/ 5 h 5"/>
              </a:gdLst>
              <a:ahLst/>
              <a:cxnLst>
                <a:cxn ang="0">
                  <a:pos x="T0" y="T1"/>
                </a:cxn>
                <a:cxn ang="0">
                  <a:pos x="T2" y="T3"/>
                </a:cxn>
                <a:cxn ang="0">
                  <a:pos x="T4" y="T5"/>
                </a:cxn>
                <a:cxn ang="0">
                  <a:pos x="T6" y="T7"/>
                </a:cxn>
              </a:cxnLst>
              <a:rect l="0" t="0" r="r" b="b"/>
              <a:pathLst>
                <a:path w="5" h="5">
                  <a:moveTo>
                    <a:pt x="0" y="5"/>
                  </a:moveTo>
                  <a:lnTo>
                    <a:pt x="0" y="0"/>
                  </a:lnTo>
                  <a:lnTo>
                    <a:pt x="5" y="0"/>
                  </a:lnTo>
                  <a:lnTo>
                    <a:pt x="0" y="5"/>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6" name="Rectangle 275"/>
            <p:cNvSpPr>
              <a:spLocks noChangeArrowheads="1"/>
            </p:cNvSpPr>
            <p:nvPr/>
          </p:nvSpPr>
          <p:spPr bwMode="auto">
            <a:xfrm>
              <a:off x="1508" y="1266"/>
              <a:ext cx="15" cy="73"/>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7" name="Rectangle 276"/>
            <p:cNvSpPr>
              <a:spLocks noChangeArrowheads="1"/>
            </p:cNvSpPr>
            <p:nvPr/>
          </p:nvSpPr>
          <p:spPr bwMode="auto">
            <a:xfrm>
              <a:off x="1508" y="1360"/>
              <a:ext cx="15" cy="16"/>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8" name="Freeform 277"/>
            <p:cNvSpPr>
              <a:spLocks/>
            </p:cNvSpPr>
            <p:nvPr/>
          </p:nvSpPr>
          <p:spPr bwMode="auto">
            <a:xfrm>
              <a:off x="1508" y="1397"/>
              <a:ext cx="15" cy="95"/>
            </a:xfrm>
            <a:custGeom>
              <a:avLst/>
              <a:gdLst>
                <a:gd name="T0" fmla="*/ 10 w 15"/>
                <a:gd name="T1" fmla="*/ 95 h 95"/>
                <a:gd name="T2" fmla="*/ 0 w 15"/>
                <a:gd name="T3" fmla="*/ 95 h 95"/>
                <a:gd name="T4" fmla="*/ 0 w 15"/>
                <a:gd name="T5" fmla="*/ 0 h 95"/>
                <a:gd name="T6" fmla="*/ 15 w 15"/>
                <a:gd name="T7" fmla="*/ 0 h 95"/>
                <a:gd name="T8" fmla="*/ 10 w 15"/>
                <a:gd name="T9" fmla="*/ 95 h 95"/>
              </a:gdLst>
              <a:ahLst/>
              <a:cxnLst>
                <a:cxn ang="0">
                  <a:pos x="T0" y="T1"/>
                </a:cxn>
                <a:cxn ang="0">
                  <a:pos x="T2" y="T3"/>
                </a:cxn>
                <a:cxn ang="0">
                  <a:pos x="T4" y="T5"/>
                </a:cxn>
                <a:cxn ang="0">
                  <a:pos x="T6" y="T7"/>
                </a:cxn>
                <a:cxn ang="0">
                  <a:pos x="T8" y="T9"/>
                </a:cxn>
              </a:cxnLst>
              <a:rect l="0" t="0" r="r" b="b"/>
              <a:pathLst>
                <a:path w="15" h="95">
                  <a:moveTo>
                    <a:pt x="10" y="95"/>
                  </a:moveTo>
                  <a:lnTo>
                    <a:pt x="0" y="95"/>
                  </a:lnTo>
                  <a:lnTo>
                    <a:pt x="0" y="0"/>
                  </a:lnTo>
                  <a:lnTo>
                    <a:pt x="15" y="0"/>
                  </a:lnTo>
                  <a:lnTo>
                    <a:pt x="10" y="95"/>
                  </a:lnTo>
                  <a:close/>
                </a:path>
              </a:pathLst>
            </a:custGeom>
            <a:solidFill>
              <a:srgbClr val="3A25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9" name="Rectangle 278"/>
            <p:cNvSpPr>
              <a:spLocks noChangeArrowheads="1"/>
            </p:cNvSpPr>
            <p:nvPr/>
          </p:nvSpPr>
          <p:spPr bwMode="auto">
            <a:xfrm>
              <a:off x="1508" y="1513"/>
              <a:ext cx="10" cy="16"/>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0" name="Rectangle 279"/>
            <p:cNvSpPr>
              <a:spLocks noChangeArrowheads="1"/>
            </p:cNvSpPr>
            <p:nvPr/>
          </p:nvSpPr>
          <p:spPr bwMode="auto">
            <a:xfrm>
              <a:off x="1508" y="1550"/>
              <a:ext cx="10" cy="94"/>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1" name="Rectangle 280"/>
            <p:cNvSpPr>
              <a:spLocks noChangeArrowheads="1"/>
            </p:cNvSpPr>
            <p:nvPr/>
          </p:nvSpPr>
          <p:spPr bwMode="auto">
            <a:xfrm>
              <a:off x="1508" y="1665"/>
              <a:ext cx="10" cy="21"/>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2" name="Rectangle 281"/>
            <p:cNvSpPr>
              <a:spLocks noChangeArrowheads="1"/>
            </p:cNvSpPr>
            <p:nvPr/>
          </p:nvSpPr>
          <p:spPr bwMode="auto">
            <a:xfrm>
              <a:off x="1508" y="1702"/>
              <a:ext cx="10" cy="94"/>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3" name="Rectangle 282"/>
            <p:cNvSpPr>
              <a:spLocks noChangeArrowheads="1"/>
            </p:cNvSpPr>
            <p:nvPr/>
          </p:nvSpPr>
          <p:spPr bwMode="auto">
            <a:xfrm>
              <a:off x="1508" y="1817"/>
              <a:ext cx="10" cy="21"/>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4" name="Rectangle 283"/>
            <p:cNvSpPr>
              <a:spLocks noChangeArrowheads="1"/>
            </p:cNvSpPr>
            <p:nvPr/>
          </p:nvSpPr>
          <p:spPr bwMode="auto">
            <a:xfrm>
              <a:off x="1508" y="1854"/>
              <a:ext cx="10" cy="9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5" name="Rectangle 284"/>
            <p:cNvSpPr>
              <a:spLocks noChangeArrowheads="1"/>
            </p:cNvSpPr>
            <p:nvPr/>
          </p:nvSpPr>
          <p:spPr bwMode="auto">
            <a:xfrm>
              <a:off x="1508" y="1970"/>
              <a:ext cx="10" cy="21"/>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6" name="Rectangle 285"/>
            <p:cNvSpPr>
              <a:spLocks noChangeArrowheads="1"/>
            </p:cNvSpPr>
            <p:nvPr/>
          </p:nvSpPr>
          <p:spPr bwMode="auto">
            <a:xfrm>
              <a:off x="1508" y="2006"/>
              <a:ext cx="10" cy="95"/>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7" name="Rectangle 286"/>
            <p:cNvSpPr>
              <a:spLocks noChangeArrowheads="1"/>
            </p:cNvSpPr>
            <p:nvPr/>
          </p:nvSpPr>
          <p:spPr bwMode="auto">
            <a:xfrm>
              <a:off x="1508" y="2122"/>
              <a:ext cx="10" cy="21"/>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8" name="Rectangle 287"/>
            <p:cNvSpPr>
              <a:spLocks noChangeArrowheads="1"/>
            </p:cNvSpPr>
            <p:nvPr/>
          </p:nvSpPr>
          <p:spPr bwMode="auto">
            <a:xfrm>
              <a:off x="1508" y="2159"/>
              <a:ext cx="10" cy="94"/>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9" name="Rectangle 288"/>
            <p:cNvSpPr>
              <a:spLocks noChangeArrowheads="1"/>
            </p:cNvSpPr>
            <p:nvPr/>
          </p:nvSpPr>
          <p:spPr bwMode="auto">
            <a:xfrm>
              <a:off x="1508" y="2274"/>
              <a:ext cx="10" cy="21"/>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0" name="Rectangle 289"/>
            <p:cNvSpPr>
              <a:spLocks noChangeArrowheads="1"/>
            </p:cNvSpPr>
            <p:nvPr/>
          </p:nvSpPr>
          <p:spPr bwMode="auto">
            <a:xfrm>
              <a:off x="1529" y="2290"/>
              <a:ext cx="94" cy="11"/>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1" name="Rectangle 290"/>
            <p:cNvSpPr>
              <a:spLocks noChangeArrowheads="1"/>
            </p:cNvSpPr>
            <p:nvPr/>
          </p:nvSpPr>
          <p:spPr bwMode="auto">
            <a:xfrm>
              <a:off x="1644" y="2290"/>
              <a:ext cx="6" cy="11"/>
            </a:xfrm>
            <a:prstGeom prst="rect">
              <a:avLst/>
            </a:prstGeom>
            <a:solidFill>
              <a:srgbClr val="3A25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2" name="Freeform 291"/>
            <p:cNvSpPr>
              <a:spLocks/>
            </p:cNvSpPr>
            <p:nvPr/>
          </p:nvSpPr>
          <p:spPr bwMode="auto">
            <a:xfrm>
              <a:off x="1581" y="2274"/>
              <a:ext cx="79" cy="48"/>
            </a:xfrm>
            <a:custGeom>
              <a:avLst/>
              <a:gdLst>
                <a:gd name="T0" fmla="*/ 4 w 15"/>
                <a:gd name="T1" fmla="*/ 4 h 9"/>
                <a:gd name="T2" fmla="*/ 0 w 15"/>
                <a:gd name="T3" fmla="*/ 9 h 9"/>
                <a:gd name="T4" fmla="*/ 15 w 15"/>
                <a:gd name="T5" fmla="*/ 4 h 9"/>
                <a:gd name="T6" fmla="*/ 0 w 15"/>
                <a:gd name="T7" fmla="*/ 0 h 9"/>
                <a:gd name="T8" fmla="*/ 4 w 15"/>
                <a:gd name="T9" fmla="*/ 4 h 9"/>
              </a:gdLst>
              <a:ahLst/>
              <a:cxnLst>
                <a:cxn ang="0">
                  <a:pos x="T0" y="T1"/>
                </a:cxn>
                <a:cxn ang="0">
                  <a:pos x="T2" y="T3"/>
                </a:cxn>
                <a:cxn ang="0">
                  <a:pos x="T4" y="T5"/>
                </a:cxn>
                <a:cxn ang="0">
                  <a:pos x="T6" y="T7"/>
                </a:cxn>
                <a:cxn ang="0">
                  <a:pos x="T8" y="T9"/>
                </a:cxn>
              </a:cxnLst>
              <a:rect l="0" t="0" r="r" b="b"/>
              <a:pathLst>
                <a:path w="15" h="9">
                  <a:moveTo>
                    <a:pt x="4" y="4"/>
                  </a:moveTo>
                  <a:lnTo>
                    <a:pt x="0" y="9"/>
                  </a:lnTo>
                  <a:lnTo>
                    <a:pt x="15" y="4"/>
                  </a:lnTo>
                  <a:lnTo>
                    <a:pt x="0" y="0"/>
                  </a:lnTo>
                  <a:lnTo>
                    <a:pt x="4"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83" name="Rectangle 292"/>
            <p:cNvSpPr>
              <a:spLocks noChangeArrowheads="1"/>
            </p:cNvSpPr>
            <p:nvPr/>
          </p:nvSpPr>
          <p:spPr bwMode="auto">
            <a:xfrm>
              <a:off x="2658" y="1838"/>
              <a:ext cx="10" cy="9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4" name="Rectangle 293"/>
            <p:cNvSpPr>
              <a:spLocks noChangeArrowheads="1"/>
            </p:cNvSpPr>
            <p:nvPr/>
          </p:nvSpPr>
          <p:spPr bwMode="auto">
            <a:xfrm>
              <a:off x="2658" y="1954"/>
              <a:ext cx="10" cy="16"/>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5" name="Rectangle 294"/>
            <p:cNvSpPr>
              <a:spLocks noChangeArrowheads="1"/>
            </p:cNvSpPr>
            <p:nvPr/>
          </p:nvSpPr>
          <p:spPr bwMode="auto">
            <a:xfrm>
              <a:off x="2658" y="1991"/>
              <a:ext cx="10" cy="94"/>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6" name="Rectangle 295"/>
            <p:cNvSpPr>
              <a:spLocks noChangeArrowheads="1"/>
            </p:cNvSpPr>
            <p:nvPr/>
          </p:nvSpPr>
          <p:spPr bwMode="auto">
            <a:xfrm>
              <a:off x="2658" y="2106"/>
              <a:ext cx="10" cy="16"/>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7" name="Rectangle 296"/>
            <p:cNvSpPr>
              <a:spLocks noChangeArrowheads="1"/>
            </p:cNvSpPr>
            <p:nvPr/>
          </p:nvSpPr>
          <p:spPr bwMode="auto">
            <a:xfrm>
              <a:off x="2658" y="2143"/>
              <a:ext cx="10" cy="9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8" name="Rectangle 297"/>
            <p:cNvSpPr>
              <a:spLocks noChangeArrowheads="1"/>
            </p:cNvSpPr>
            <p:nvPr/>
          </p:nvSpPr>
          <p:spPr bwMode="auto">
            <a:xfrm>
              <a:off x="2658" y="2259"/>
              <a:ext cx="10" cy="15"/>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9" name="Freeform 298"/>
            <p:cNvSpPr>
              <a:spLocks/>
            </p:cNvSpPr>
            <p:nvPr/>
          </p:nvSpPr>
          <p:spPr bwMode="auto">
            <a:xfrm>
              <a:off x="2658" y="2295"/>
              <a:ext cx="10" cy="37"/>
            </a:xfrm>
            <a:custGeom>
              <a:avLst/>
              <a:gdLst>
                <a:gd name="T0" fmla="*/ 5 w 10"/>
                <a:gd name="T1" fmla="*/ 37 h 37"/>
                <a:gd name="T2" fmla="*/ 10 w 10"/>
                <a:gd name="T3" fmla="*/ 27 h 37"/>
                <a:gd name="T4" fmla="*/ 10 w 10"/>
                <a:gd name="T5" fmla="*/ 0 h 37"/>
                <a:gd name="T6" fmla="*/ 0 w 10"/>
                <a:gd name="T7" fmla="*/ 0 h 37"/>
                <a:gd name="T8" fmla="*/ 0 w 10"/>
                <a:gd name="T9" fmla="*/ 27 h 37"/>
                <a:gd name="T10" fmla="*/ 5 w 10"/>
                <a:gd name="T11" fmla="*/ 37 h 37"/>
              </a:gdLst>
              <a:ahLst/>
              <a:cxnLst>
                <a:cxn ang="0">
                  <a:pos x="T0" y="T1"/>
                </a:cxn>
                <a:cxn ang="0">
                  <a:pos x="T2" y="T3"/>
                </a:cxn>
                <a:cxn ang="0">
                  <a:pos x="T4" y="T5"/>
                </a:cxn>
                <a:cxn ang="0">
                  <a:pos x="T6" y="T7"/>
                </a:cxn>
                <a:cxn ang="0">
                  <a:pos x="T8" y="T9"/>
                </a:cxn>
                <a:cxn ang="0">
                  <a:pos x="T10" y="T11"/>
                </a:cxn>
              </a:cxnLst>
              <a:rect l="0" t="0" r="r" b="b"/>
              <a:pathLst>
                <a:path w="10" h="37">
                  <a:moveTo>
                    <a:pt x="5" y="37"/>
                  </a:moveTo>
                  <a:lnTo>
                    <a:pt x="10" y="27"/>
                  </a:lnTo>
                  <a:lnTo>
                    <a:pt x="10" y="0"/>
                  </a:lnTo>
                  <a:lnTo>
                    <a:pt x="0" y="0"/>
                  </a:lnTo>
                  <a:lnTo>
                    <a:pt x="0" y="27"/>
                  </a:lnTo>
                  <a:lnTo>
                    <a:pt x="5" y="37"/>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0" name="Freeform 299"/>
            <p:cNvSpPr>
              <a:spLocks/>
            </p:cNvSpPr>
            <p:nvPr/>
          </p:nvSpPr>
          <p:spPr bwMode="auto">
            <a:xfrm>
              <a:off x="2658" y="2322"/>
              <a:ext cx="5" cy="10"/>
            </a:xfrm>
            <a:custGeom>
              <a:avLst/>
              <a:gdLst>
                <a:gd name="T0" fmla="*/ 5 w 5"/>
                <a:gd name="T1" fmla="*/ 10 h 10"/>
                <a:gd name="T2" fmla="*/ 0 w 5"/>
                <a:gd name="T3" fmla="*/ 10 h 10"/>
                <a:gd name="T4" fmla="*/ 0 w 5"/>
                <a:gd name="T5" fmla="*/ 0 h 10"/>
                <a:gd name="T6" fmla="*/ 5 w 5"/>
                <a:gd name="T7" fmla="*/ 10 h 10"/>
              </a:gdLst>
              <a:ahLst/>
              <a:cxnLst>
                <a:cxn ang="0">
                  <a:pos x="T0" y="T1"/>
                </a:cxn>
                <a:cxn ang="0">
                  <a:pos x="T2" y="T3"/>
                </a:cxn>
                <a:cxn ang="0">
                  <a:pos x="T4" y="T5"/>
                </a:cxn>
                <a:cxn ang="0">
                  <a:pos x="T6" y="T7"/>
                </a:cxn>
              </a:cxnLst>
              <a:rect l="0" t="0" r="r" b="b"/>
              <a:pathLst>
                <a:path w="5" h="10">
                  <a:moveTo>
                    <a:pt x="5" y="10"/>
                  </a:moveTo>
                  <a:lnTo>
                    <a:pt x="0" y="10"/>
                  </a:lnTo>
                  <a:lnTo>
                    <a:pt x="0" y="0"/>
                  </a:lnTo>
                  <a:lnTo>
                    <a:pt x="5" y="10"/>
                  </a:lnTo>
                  <a:close/>
                </a:path>
              </a:pathLst>
            </a:custGeom>
            <a:solidFill>
              <a:srgbClr val="3B24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1" name="Rectangle 300"/>
            <p:cNvSpPr>
              <a:spLocks noChangeArrowheads="1"/>
            </p:cNvSpPr>
            <p:nvPr/>
          </p:nvSpPr>
          <p:spPr bwMode="auto">
            <a:xfrm>
              <a:off x="2663" y="2316"/>
              <a:ext cx="68" cy="16"/>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2" name="Rectangle 301"/>
            <p:cNvSpPr>
              <a:spLocks noChangeArrowheads="1"/>
            </p:cNvSpPr>
            <p:nvPr/>
          </p:nvSpPr>
          <p:spPr bwMode="auto">
            <a:xfrm>
              <a:off x="2753" y="2316"/>
              <a:ext cx="15" cy="16"/>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3" name="Rectangle 302"/>
            <p:cNvSpPr>
              <a:spLocks noChangeArrowheads="1"/>
            </p:cNvSpPr>
            <p:nvPr/>
          </p:nvSpPr>
          <p:spPr bwMode="auto">
            <a:xfrm>
              <a:off x="2789" y="2316"/>
              <a:ext cx="79" cy="16"/>
            </a:xfrm>
            <a:prstGeom prst="rect">
              <a:avLst/>
            </a:prstGeom>
            <a:solidFill>
              <a:srgbClr val="3B247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4" name="Freeform 303"/>
            <p:cNvSpPr>
              <a:spLocks/>
            </p:cNvSpPr>
            <p:nvPr/>
          </p:nvSpPr>
          <p:spPr bwMode="auto">
            <a:xfrm>
              <a:off x="2789" y="2301"/>
              <a:ext cx="90" cy="47"/>
            </a:xfrm>
            <a:custGeom>
              <a:avLst/>
              <a:gdLst>
                <a:gd name="T0" fmla="*/ 5 w 17"/>
                <a:gd name="T1" fmla="*/ 4 h 9"/>
                <a:gd name="T2" fmla="*/ 0 w 17"/>
                <a:gd name="T3" fmla="*/ 9 h 9"/>
                <a:gd name="T4" fmla="*/ 17 w 17"/>
                <a:gd name="T5" fmla="*/ 4 h 9"/>
                <a:gd name="T6" fmla="*/ 0 w 17"/>
                <a:gd name="T7" fmla="*/ 0 h 9"/>
                <a:gd name="T8" fmla="*/ 5 w 17"/>
                <a:gd name="T9" fmla="*/ 4 h 9"/>
              </a:gdLst>
              <a:ahLst/>
              <a:cxnLst>
                <a:cxn ang="0">
                  <a:pos x="T0" y="T1"/>
                </a:cxn>
                <a:cxn ang="0">
                  <a:pos x="T2" y="T3"/>
                </a:cxn>
                <a:cxn ang="0">
                  <a:pos x="T4" y="T5"/>
                </a:cxn>
                <a:cxn ang="0">
                  <a:pos x="T6" y="T7"/>
                </a:cxn>
                <a:cxn ang="0">
                  <a:pos x="T8" y="T9"/>
                </a:cxn>
              </a:cxnLst>
              <a:rect l="0" t="0" r="r" b="b"/>
              <a:pathLst>
                <a:path w="17" h="9">
                  <a:moveTo>
                    <a:pt x="5" y="4"/>
                  </a:moveTo>
                  <a:lnTo>
                    <a:pt x="0" y="9"/>
                  </a:lnTo>
                  <a:lnTo>
                    <a:pt x="17" y="4"/>
                  </a:lnTo>
                  <a:lnTo>
                    <a:pt x="0" y="0"/>
                  </a:lnTo>
                  <a:lnTo>
                    <a:pt x="5" y="4"/>
                  </a:lnTo>
                  <a:close/>
                </a:path>
              </a:pathLst>
            </a:custGeom>
            <a:solidFill>
              <a:srgbClr val="24282B"/>
            </a:solidFill>
            <a:ln w="5"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95" name="Oval 304"/>
            <p:cNvSpPr>
              <a:spLocks noChangeArrowheads="1"/>
            </p:cNvSpPr>
            <p:nvPr/>
          </p:nvSpPr>
          <p:spPr bwMode="auto">
            <a:xfrm>
              <a:off x="2490" y="3556"/>
              <a:ext cx="1922" cy="389"/>
            </a:xfrm>
            <a:prstGeom prst="ellipse">
              <a:avLst/>
            </a:prstGeom>
            <a:solidFill>
              <a:srgbClr val="62BA5E"/>
            </a:solidFill>
            <a:ln w="16" cap="flat">
              <a:solidFill>
                <a:srgbClr val="009D4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96" name="Rectangle 305"/>
            <p:cNvSpPr>
              <a:spLocks noChangeArrowheads="1"/>
            </p:cNvSpPr>
            <p:nvPr/>
          </p:nvSpPr>
          <p:spPr bwMode="auto">
            <a:xfrm>
              <a:off x="2686" y="3635"/>
              <a:ext cx="159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smtClean="0">
                  <a:ln>
                    <a:noFill/>
                  </a:ln>
                  <a:solidFill>
                    <a:srgbClr val="24282B"/>
                  </a:solidFill>
                  <a:effectLst/>
                  <a:latin typeface="ArialMT" charset="0"/>
                </a:rPr>
                <a:t>Forwarding unit</a:t>
              </a:r>
              <a:endParaRPr kumimoji="0" lang="en-US" sz="1800" b="0" i="0" u="none" strike="noStrike" cap="none" normalizeH="0" baseline="0" dirty="0" smtClean="0">
                <a:ln>
                  <a:noFill/>
                </a:ln>
                <a:solidFill>
                  <a:schemeClr val="tx1"/>
                </a:solidFill>
                <a:effectLst/>
                <a:latin typeface="Arial" pitchFamily="34" charset="0"/>
              </a:endParaRPr>
            </a:p>
          </p:txBody>
        </p:sp>
        <p:sp>
          <p:nvSpPr>
            <p:cNvPr id="5197" name="Freeform 306"/>
            <p:cNvSpPr>
              <a:spLocks/>
            </p:cNvSpPr>
            <p:nvPr/>
          </p:nvSpPr>
          <p:spPr bwMode="auto">
            <a:xfrm>
              <a:off x="3409" y="3351"/>
              <a:ext cx="47" cy="184"/>
            </a:xfrm>
            <a:custGeom>
              <a:avLst/>
              <a:gdLst>
                <a:gd name="T0" fmla="*/ 3 w 9"/>
                <a:gd name="T1" fmla="*/ 35 h 35"/>
                <a:gd name="T2" fmla="*/ 6 w 9"/>
                <a:gd name="T3" fmla="*/ 35 h 35"/>
                <a:gd name="T4" fmla="*/ 9 w 9"/>
                <a:gd name="T5" fmla="*/ 33 h 35"/>
                <a:gd name="T6" fmla="*/ 9 w 9"/>
                <a:gd name="T7" fmla="*/ 2 h 35"/>
                <a:gd name="T8" fmla="*/ 6 w 9"/>
                <a:gd name="T9" fmla="*/ 0 h 35"/>
                <a:gd name="T10" fmla="*/ 3 w 9"/>
                <a:gd name="T11" fmla="*/ 0 h 35"/>
                <a:gd name="T12" fmla="*/ 0 w 9"/>
                <a:gd name="T13" fmla="*/ 2 h 35"/>
                <a:gd name="T14" fmla="*/ 0 w 9"/>
                <a:gd name="T15" fmla="*/ 33 h 35"/>
                <a:gd name="T16" fmla="*/ 3 w 9"/>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5">
                  <a:moveTo>
                    <a:pt x="3" y="35"/>
                  </a:moveTo>
                  <a:lnTo>
                    <a:pt x="6" y="35"/>
                  </a:lnTo>
                  <a:cubicBezTo>
                    <a:pt x="8" y="35"/>
                    <a:pt x="9" y="34"/>
                    <a:pt x="9" y="33"/>
                  </a:cubicBezTo>
                  <a:lnTo>
                    <a:pt x="9" y="2"/>
                  </a:lnTo>
                  <a:cubicBezTo>
                    <a:pt x="9" y="1"/>
                    <a:pt x="8" y="0"/>
                    <a:pt x="6" y="0"/>
                  </a:cubicBezTo>
                  <a:lnTo>
                    <a:pt x="3" y="0"/>
                  </a:lnTo>
                  <a:cubicBezTo>
                    <a:pt x="2" y="0"/>
                    <a:pt x="0" y="1"/>
                    <a:pt x="0" y="2"/>
                  </a:cubicBezTo>
                  <a:lnTo>
                    <a:pt x="0" y="33"/>
                  </a:lnTo>
                  <a:cubicBezTo>
                    <a:pt x="0" y="34"/>
                    <a:pt x="2" y="35"/>
                    <a:pt x="3" y="35"/>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8" name="Freeform 307"/>
            <p:cNvSpPr>
              <a:spLocks/>
            </p:cNvSpPr>
            <p:nvPr/>
          </p:nvSpPr>
          <p:spPr bwMode="auto">
            <a:xfrm>
              <a:off x="3351" y="3514"/>
              <a:ext cx="163" cy="63"/>
            </a:xfrm>
            <a:custGeom>
              <a:avLst/>
              <a:gdLst>
                <a:gd name="T0" fmla="*/ 17 w 31"/>
                <a:gd name="T1" fmla="*/ 12 h 12"/>
                <a:gd name="T2" fmla="*/ 0 w 31"/>
                <a:gd name="T3" fmla="*/ 0 h 12"/>
                <a:gd name="T4" fmla="*/ 31 w 31"/>
                <a:gd name="T5" fmla="*/ 0 h 12"/>
                <a:gd name="T6" fmla="*/ 17 w 31"/>
                <a:gd name="T7" fmla="*/ 12 h 12"/>
              </a:gdLst>
              <a:ahLst/>
              <a:cxnLst>
                <a:cxn ang="0">
                  <a:pos x="T0" y="T1"/>
                </a:cxn>
                <a:cxn ang="0">
                  <a:pos x="T2" y="T3"/>
                </a:cxn>
                <a:cxn ang="0">
                  <a:pos x="T4" y="T5"/>
                </a:cxn>
                <a:cxn ang="0">
                  <a:pos x="T6" y="T7"/>
                </a:cxn>
              </a:cxnLst>
              <a:rect l="0" t="0" r="r" b="b"/>
              <a:pathLst>
                <a:path w="31" h="12">
                  <a:moveTo>
                    <a:pt x="17" y="12"/>
                  </a:moveTo>
                  <a:lnTo>
                    <a:pt x="0" y="0"/>
                  </a:lnTo>
                  <a:lnTo>
                    <a:pt x="31" y="0"/>
                  </a:lnTo>
                  <a:lnTo>
                    <a:pt x="17" y="12"/>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9" name="Line 308"/>
            <p:cNvSpPr>
              <a:spLocks noChangeShapeType="1"/>
            </p:cNvSpPr>
            <p:nvPr/>
          </p:nvSpPr>
          <p:spPr bwMode="auto">
            <a:xfrm flipH="1" flipV="1">
              <a:off x="4034" y="2201"/>
              <a:ext cx="5" cy="950"/>
            </a:xfrm>
            <a:prstGeom prst="line">
              <a:avLst/>
            </a:prstGeom>
            <a:noFill/>
            <a:ln w="16" cap="flat">
              <a:solidFill>
                <a:srgbClr val="007A4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0" name="Freeform 309"/>
            <p:cNvSpPr>
              <a:spLocks/>
            </p:cNvSpPr>
            <p:nvPr/>
          </p:nvSpPr>
          <p:spPr bwMode="auto">
            <a:xfrm>
              <a:off x="1671" y="1954"/>
              <a:ext cx="1365" cy="47"/>
            </a:xfrm>
            <a:custGeom>
              <a:avLst/>
              <a:gdLst>
                <a:gd name="T0" fmla="*/ 4 w 260"/>
                <a:gd name="T1" fmla="*/ 9 h 9"/>
                <a:gd name="T2" fmla="*/ 255 w 260"/>
                <a:gd name="T3" fmla="*/ 9 h 9"/>
                <a:gd name="T4" fmla="*/ 260 w 260"/>
                <a:gd name="T5" fmla="*/ 4 h 9"/>
                <a:gd name="T6" fmla="*/ 255 w 260"/>
                <a:gd name="T7" fmla="*/ 0 h 9"/>
                <a:gd name="T8" fmla="*/ 4 w 260"/>
                <a:gd name="T9" fmla="*/ 0 h 9"/>
                <a:gd name="T10" fmla="*/ 0 w 260"/>
                <a:gd name="T11" fmla="*/ 4 h 9"/>
                <a:gd name="T12" fmla="*/ 4 w 26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60" h="9">
                  <a:moveTo>
                    <a:pt x="4" y="9"/>
                  </a:moveTo>
                  <a:lnTo>
                    <a:pt x="255" y="9"/>
                  </a:lnTo>
                  <a:cubicBezTo>
                    <a:pt x="258" y="9"/>
                    <a:pt x="260" y="7"/>
                    <a:pt x="260" y="4"/>
                  </a:cubicBezTo>
                  <a:cubicBezTo>
                    <a:pt x="260" y="2"/>
                    <a:pt x="258" y="0"/>
                    <a:pt x="255" y="0"/>
                  </a:cubicBezTo>
                  <a:lnTo>
                    <a:pt x="4" y="0"/>
                  </a:lnTo>
                  <a:cubicBezTo>
                    <a:pt x="2" y="0"/>
                    <a:pt x="0" y="2"/>
                    <a:pt x="0" y="4"/>
                  </a:cubicBezTo>
                  <a:cubicBezTo>
                    <a:pt x="0" y="7"/>
                    <a:pt x="2" y="9"/>
                    <a:pt x="4" y="9"/>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1" name="Freeform 310"/>
            <p:cNvSpPr>
              <a:spLocks/>
            </p:cNvSpPr>
            <p:nvPr/>
          </p:nvSpPr>
          <p:spPr bwMode="auto">
            <a:xfrm>
              <a:off x="1728" y="2012"/>
              <a:ext cx="48" cy="115"/>
            </a:xfrm>
            <a:custGeom>
              <a:avLst/>
              <a:gdLst>
                <a:gd name="T0" fmla="*/ 3 w 9"/>
                <a:gd name="T1" fmla="*/ 0 h 22"/>
                <a:gd name="T2" fmla="*/ 6 w 9"/>
                <a:gd name="T3" fmla="*/ 0 h 22"/>
                <a:gd name="T4" fmla="*/ 9 w 9"/>
                <a:gd name="T5" fmla="*/ 2 h 22"/>
                <a:gd name="T6" fmla="*/ 9 w 9"/>
                <a:gd name="T7" fmla="*/ 21 h 22"/>
                <a:gd name="T8" fmla="*/ 6 w 9"/>
                <a:gd name="T9" fmla="*/ 22 h 22"/>
                <a:gd name="T10" fmla="*/ 3 w 9"/>
                <a:gd name="T11" fmla="*/ 22 h 22"/>
                <a:gd name="T12" fmla="*/ 0 w 9"/>
                <a:gd name="T13" fmla="*/ 21 h 22"/>
                <a:gd name="T14" fmla="*/ 0 w 9"/>
                <a:gd name="T15" fmla="*/ 2 h 22"/>
                <a:gd name="T16" fmla="*/ 3 w 9"/>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2">
                  <a:moveTo>
                    <a:pt x="3" y="0"/>
                  </a:moveTo>
                  <a:lnTo>
                    <a:pt x="6" y="0"/>
                  </a:lnTo>
                  <a:cubicBezTo>
                    <a:pt x="8" y="0"/>
                    <a:pt x="9" y="1"/>
                    <a:pt x="9" y="2"/>
                  </a:cubicBezTo>
                  <a:lnTo>
                    <a:pt x="9" y="21"/>
                  </a:lnTo>
                  <a:cubicBezTo>
                    <a:pt x="9" y="22"/>
                    <a:pt x="8" y="22"/>
                    <a:pt x="6" y="22"/>
                  </a:cubicBezTo>
                  <a:lnTo>
                    <a:pt x="3" y="22"/>
                  </a:lnTo>
                  <a:cubicBezTo>
                    <a:pt x="1" y="22"/>
                    <a:pt x="0" y="22"/>
                    <a:pt x="0" y="21"/>
                  </a:cubicBezTo>
                  <a:lnTo>
                    <a:pt x="0" y="2"/>
                  </a:lnTo>
                  <a:cubicBezTo>
                    <a:pt x="0" y="1"/>
                    <a:pt x="1" y="0"/>
                    <a:pt x="3" y="0"/>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2" name="Freeform 311"/>
            <p:cNvSpPr>
              <a:spLocks/>
            </p:cNvSpPr>
            <p:nvPr/>
          </p:nvSpPr>
          <p:spPr bwMode="auto">
            <a:xfrm>
              <a:off x="1671" y="1985"/>
              <a:ext cx="162" cy="42"/>
            </a:xfrm>
            <a:custGeom>
              <a:avLst/>
              <a:gdLst>
                <a:gd name="T0" fmla="*/ 17 w 31"/>
                <a:gd name="T1" fmla="*/ 0 h 8"/>
                <a:gd name="T2" fmla="*/ 0 w 31"/>
                <a:gd name="T3" fmla="*/ 8 h 8"/>
                <a:gd name="T4" fmla="*/ 31 w 31"/>
                <a:gd name="T5" fmla="*/ 8 h 8"/>
                <a:gd name="T6" fmla="*/ 17 w 31"/>
                <a:gd name="T7" fmla="*/ 0 h 8"/>
              </a:gdLst>
              <a:ahLst/>
              <a:cxnLst>
                <a:cxn ang="0">
                  <a:pos x="T0" y="T1"/>
                </a:cxn>
                <a:cxn ang="0">
                  <a:pos x="T2" y="T3"/>
                </a:cxn>
                <a:cxn ang="0">
                  <a:pos x="T4" y="T5"/>
                </a:cxn>
                <a:cxn ang="0">
                  <a:pos x="T6" y="T7"/>
                </a:cxn>
              </a:cxnLst>
              <a:rect l="0" t="0" r="r" b="b"/>
              <a:pathLst>
                <a:path w="31" h="8">
                  <a:moveTo>
                    <a:pt x="17" y="0"/>
                  </a:moveTo>
                  <a:lnTo>
                    <a:pt x="0" y="8"/>
                  </a:lnTo>
                  <a:lnTo>
                    <a:pt x="31" y="8"/>
                  </a:lnTo>
                  <a:lnTo>
                    <a:pt x="17" y="0"/>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3" name="Freeform 312"/>
            <p:cNvSpPr>
              <a:spLocks/>
            </p:cNvSpPr>
            <p:nvPr/>
          </p:nvSpPr>
          <p:spPr bwMode="auto">
            <a:xfrm>
              <a:off x="2921" y="2017"/>
              <a:ext cx="47" cy="100"/>
            </a:xfrm>
            <a:custGeom>
              <a:avLst/>
              <a:gdLst>
                <a:gd name="T0" fmla="*/ 3 w 9"/>
                <a:gd name="T1" fmla="*/ 0 h 19"/>
                <a:gd name="T2" fmla="*/ 6 w 9"/>
                <a:gd name="T3" fmla="*/ 0 h 19"/>
                <a:gd name="T4" fmla="*/ 9 w 9"/>
                <a:gd name="T5" fmla="*/ 2 h 19"/>
                <a:gd name="T6" fmla="*/ 9 w 9"/>
                <a:gd name="T7" fmla="*/ 18 h 19"/>
                <a:gd name="T8" fmla="*/ 6 w 9"/>
                <a:gd name="T9" fmla="*/ 19 h 19"/>
                <a:gd name="T10" fmla="*/ 3 w 9"/>
                <a:gd name="T11" fmla="*/ 19 h 19"/>
                <a:gd name="T12" fmla="*/ 0 w 9"/>
                <a:gd name="T13" fmla="*/ 18 h 19"/>
                <a:gd name="T14" fmla="*/ 0 w 9"/>
                <a:gd name="T15" fmla="*/ 2 h 19"/>
                <a:gd name="T16" fmla="*/ 3 w 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9">
                  <a:moveTo>
                    <a:pt x="3" y="0"/>
                  </a:moveTo>
                  <a:lnTo>
                    <a:pt x="6" y="0"/>
                  </a:lnTo>
                  <a:cubicBezTo>
                    <a:pt x="8" y="0"/>
                    <a:pt x="9" y="1"/>
                    <a:pt x="9" y="2"/>
                  </a:cubicBezTo>
                  <a:lnTo>
                    <a:pt x="9" y="18"/>
                  </a:lnTo>
                  <a:cubicBezTo>
                    <a:pt x="9" y="19"/>
                    <a:pt x="8" y="19"/>
                    <a:pt x="6" y="19"/>
                  </a:cubicBezTo>
                  <a:lnTo>
                    <a:pt x="3" y="19"/>
                  </a:lnTo>
                  <a:cubicBezTo>
                    <a:pt x="1" y="19"/>
                    <a:pt x="0" y="19"/>
                    <a:pt x="0" y="18"/>
                  </a:cubicBezTo>
                  <a:lnTo>
                    <a:pt x="0" y="2"/>
                  </a:lnTo>
                  <a:cubicBezTo>
                    <a:pt x="0" y="1"/>
                    <a:pt x="1" y="0"/>
                    <a:pt x="3" y="0"/>
                  </a:cubicBez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4" name="Freeform 313"/>
            <p:cNvSpPr>
              <a:spLocks/>
            </p:cNvSpPr>
            <p:nvPr/>
          </p:nvSpPr>
          <p:spPr bwMode="auto">
            <a:xfrm>
              <a:off x="2863" y="1996"/>
              <a:ext cx="163" cy="37"/>
            </a:xfrm>
            <a:custGeom>
              <a:avLst/>
              <a:gdLst>
                <a:gd name="T0" fmla="*/ 17 w 31"/>
                <a:gd name="T1" fmla="*/ 0 h 7"/>
                <a:gd name="T2" fmla="*/ 0 w 31"/>
                <a:gd name="T3" fmla="*/ 7 h 7"/>
                <a:gd name="T4" fmla="*/ 31 w 31"/>
                <a:gd name="T5" fmla="*/ 7 h 7"/>
                <a:gd name="T6" fmla="*/ 17 w 31"/>
                <a:gd name="T7" fmla="*/ 0 h 7"/>
              </a:gdLst>
              <a:ahLst/>
              <a:cxnLst>
                <a:cxn ang="0">
                  <a:pos x="T0" y="T1"/>
                </a:cxn>
                <a:cxn ang="0">
                  <a:pos x="T2" y="T3"/>
                </a:cxn>
                <a:cxn ang="0">
                  <a:pos x="T4" y="T5"/>
                </a:cxn>
                <a:cxn ang="0">
                  <a:pos x="T6" y="T7"/>
                </a:cxn>
              </a:cxnLst>
              <a:rect l="0" t="0" r="r" b="b"/>
              <a:pathLst>
                <a:path w="31" h="7">
                  <a:moveTo>
                    <a:pt x="17" y="0"/>
                  </a:moveTo>
                  <a:lnTo>
                    <a:pt x="0" y="7"/>
                  </a:lnTo>
                  <a:lnTo>
                    <a:pt x="31" y="7"/>
                  </a:lnTo>
                  <a:lnTo>
                    <a:pt x="17" y="0"/>
                  </a:lnTo>
                  <a:close/>
                </a:path>
              </a:pathLst>
            </a:custGeom>
            <a:solidFill>
              <a:srgbClr val="62B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5" name="Oval 314"/>
            <p:cNvSpPr>
              <a:spLocks noChangeArrowheads="1"/>
            </p:cNvSpPr>
            <p:nvPr/>
          </p:nvSpPr>
          <p:spPr bwMode="auto">
            <a:xfrm>
              <a:off x="4024" y="2196"/>
              <a:ext cx="21" cy="15"/>
            </a:xfrm>
            <a:prstGeom prst="ellipse">
              <a:avLst/>
            </a:prstGeom>
            <a:solidFill>
              <a:srgbClr val="3C1D75"/>
            </a:solidFill>
            <a:ln w="16" cap="flat">
              <a:solidFill>
                <a:srgbClr val="3A25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4345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447800" y="1622425"/>
            <a:ext cx="7345362" cy="41195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 pitchFamily="18"/>
              </a:rPr>
              <a:t>Overview of</a:t>
            </a:r>
            <a:r>
              <a:rPr lang="en-US" sz="2800" dirty="0">
                <a:latin typeface="Calibri" pitchFamily="34"/>
              </a:rPr>
              <a:t> Pipelining</a:t>
            </a:r>
          </a:p>
          <a:p>
            <a:pPr lvl="0">
              <a:buSzPct val="100000"/>
              <a:buFont typeface="Symbol" panose="05050102010706020507" pitchFamily="18" charset="2"/>
              <a:buChar char="*"/>
            </a:pPr>
            <a:r>
              <a:rPr lang="en-US" sz="2800" dirty="0">
                <a:latin typeface="Calibri" pitchFamily="34"/>
              </a:rPr>
              <a:t>A Pipelined Data Path</a:t>
            </a:r>
          </a:p>
          <a:p>
            <a:pPr lvl="0">
              <a:buSzPct val="100000"/>
              <a:buFont typeface="Symbol" panose="05050102010706020507" pitchFamily="18" charset="2"/>
              <a:buChar char="*"/>
            </a:pPr>
            <a:r>
              <a:rPr lang="en-US" sz="2800" dirty="0">
                <a:latin typeface="Calibri" pitchFamily="34"/>
              </a:rPr>
              <a:t>Pipeline Hazards</a:t>
            </a:r>
          </a:p>
          <a:p>
            <a:pPr lvl="0">
              <a:buSzPct val="100000"/>
              <a:buFont typeface="Symbol" panose="05050102010706020507" pitchFamily="18" charset="2"/>
              <a:buChar char="*"/>
            </a:pPr>
            <a:r>
              <a:rPr lang="en-US" sz="2800" dirty="0">
                <a:latin typeface="Calibri" pitchFamily="34"/>
              </a:rPr>
              <a:t>Pipeline with Interlocks</a:t>
            </a:r>
          </a:p>
          <a:p>
            <a:pPr lvl="0">
              <a:buSzPct val="100000"/>
              <a:buFont typeface="Symbol" panose="05050102010706020507" pitchFamily="18" charset="2"/>
              <a:buChar char="*"/>
            </a:pPr>
            <a:r>
              <a:rPr lang="en-US" sz="2800" dirty="0">
                <a:latin typeface="Calibri" pitchFamily="34"/>
              </a:rPr>
              <a:t>Forwarding</a:t>
            </a:r>
          </a:p>
          <a:p>
            <a:pPr lvl="0">
              <a:buSzPct val="100000"/>
              <a:buFont typeface="Symbol" panose="05050102010706020507" pitchFamily="18" charset="2"/>
              <a:buChar char="*"/>
            </a:pPr>
            <a:r>
              <a:rPr lang="en-US" sz="2800" dirty="0">
                <a:latin typeface="Calibri" pitchFamily="34"/>
              </a:rPr>
              <a:t>Performance Metrics</a:t>
            </a:r>
          </a:p>
          <a:p>
            <a:pPr lvl="0">
              <a:buSzPct val="100000"/>
              <a:buFont typeface="Symbol" panose="05050102010706020507" pitchFamily="18" charset="2"/>
              <a:buChar char="*"/>
            </a:pPr>
            <a:r>
              <a:rPr lang="en-US" sz="2800" dirty="0">
                <a:latin typeface="Calibri" pitchFamily="34"/>
              </a:rPr>
              <a:t>Interrupts/ Exceptions</a:t>
            </a:r>
          </a:p>
        </p:txBody>
      </p:sp>
      <p:pic>
        <p:nvPicPr>
          <p:cNvPr id="4" name="Picture 3"/>
          <p:cNvPicPr>
            <a:picLocks noChangeAspect="1"/>
          </p:cNvPicPr>
          <p:nvPr/>
        </p:nvPicPr>
        <p:blipFill>
          <a:blip r:embed="rId3">
            <a:lum/>
            <a:alphaModFix/>
          </a:blip>
          <a:srcRect/>
          <a:stretch>
            <a:fillRect/>
          </a:stretch>
        </p:blipFill>
        <p:spPr>
          <a:xfrm rot="10800000">
            <a:off x="5821362" y="4513274"/>
            <a:ext cx="1181160" cy="83735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3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Measuring</a:t>
            </a:r>
            <a:r>
              <a:rPr lang="fr-FR" dirty="0">
                <a:solidFill>
                  <a:schemeClr val="tx1"/>
                </a:solidFill>
              </a:rPr>
              <a:t> Performance</a:t>
            </a:r>
          </a:p>
        </p:txBody>
      </p:sp>
      <p:sp>
        <p:nvSpPr>
          <p:cNvPr id="3" name="Text Placeholder 2"/>
          <p:cNvSpPr txBox="1">
            <a:spLocks noGrp="1"/>
          </p:cNvSpPr>
          <p:nvPr>
            <p:ph type="body" idx="4294967295"/>
          </p:nvPr>
        </p:nvSpPr>
        <p:spPr>
          <a:xfrm>
            <a:off x="1066800" y="1646237"/>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What do we mean by the </a:t>
            </a:r>
            <a:r>
              <a:rPr lang="en-US" dirty="0">
                <a:solidFill>
                  <a:srgbClr val="2300DC"/>
                </a:solidFill>
                <a:latin typeface="Calibri" panose="020F0502020204030204" pitchFamily="34" charset="0"/>
              </a:rPr>
              <a:t>performance</a:t>
            </a:r>
            <a:r>
              <a:rPr lang="en-US" dirty="0">
                <a:latin typeface="Calibri" panose="020F0502020204030204" pitchFamily="34" charset="0"/>
              </a:rPr>
              <a:t> of a processor ?</a:t>
            </a:r>
          </a:p>
          <a:p>
            <a:pPr lvl="1">
              <a:buSzPct val="100000"/>
              <a:buFont typeface="Symbol" panose="05050102010706020507" pitchFamily="18" charset="2"/>
              <a:buChar char="*"/>
            </a:pPr>
            <a:r>
              <a:rPr lang="en-US" b="1" dirty="0">
                <a:solidFill>
                  <a:srgbClr val="800000"/>
                </a:solidFill>
                <a:latin typeface="Calibri" panose="020F0502020204030204" pitchFamily="34" charset="0"/>
              </a:rPr>
              <a:t>ANSWER </a:t>
            </a:r>
            <a:r>
              <a:rPr lang="en-US" dirty="0">
                <a:latin typeface="Calibri" panose="020F0502020204030204" pitchFamily="34" charset="0"/>
              </a:rPr>
              <a:t>: </a:t>
            </a:r>
            <a:r>
              <a:rPr lang="en-US" dirty="0">
                <a:solidFill>
                  <a:srgbClr val="DC2300"/>
                </a:solidFill>
                <a:latin typeface="Calibri" panose="020F0502020204030204" pitchFamily="34" charset="0"/>
              </a:rPr>
              <a:t>Almost nothing</a:t>
            </a:r>
          </a:p>
          <a:p>
            <a:pPr lvl="0">
              <a:buSzPct val="100000"/>
              <a:buFont typeface="Symbol" panose="05050102010706020507" pitchFamily="18" charset="2"/>
              <a:buChar char="*"/>
            </a:pPr>
            <a:r>
              <a:rPr lang="en-US" dirty="0">
                <a:latin typeface="Calibri" panose="020F0502020204030204" pitchFamily="34" charset="0"/>
              </a:rPr>
              <a:t>What should we ask instead ?</a:t>
            </a:r>
          </a:p>
          <a:p>
            <a:pPr lvl="1">
              <a:buSzPct val="100000"/>
              <a:buFont typeface="Symbol" panose="05050102010706020507" pitchFamily="18" charset="2"/>
              <a:buChar char="*"/>
            </a:pPr>
            <a:r>
              <a:rPr lang="en-US" dirty="0">
                <a:latin typeface="Calibri" panose="020F0502020204030204" pitchFamily="34" charset="0"/>
              </a:rPr>
              <a:t>What is the </a:t>
            </a:r>
            <a:r>
              <a:rPr lang="en-US" dirty="0">
                <a:solidFill>
                  <a:srgbClr val="2300DC"/>
                </a:solidFill>
                <a:latin typeface="Calibri" panose="020F0502020204030204" pitchFamily="34" charset="0"/>
              </a:rPr>
              <a:t>performance</a:t>
            </a:r>
            <a:r>
              <a:rPr lang="en-US" dirty="0">
                <a:latin typeface="Calibri" panose="020F0502020204030204" pitchFamily="34" charset="0"/>
              </a:rPr>
              <a:t> with respect to a given program or a set of programs ?</a:t>
            </a:r>
          </a:p>
          <a:p>
            <a:pPr lvl="1">
              <a:buSzPct val="100000"/>
              <a:buFont typeface="Symbol" panose="05050102010706020507" pitchFamily="18" charset="2"/>
              <a:buChar char="*"/>
            </a:pPr>
            <a:r>
              <a:rPr lang="en-US" dirty="0">
                <a:solidFill>
                  <a:srgbClr val="2300DC"/>
                </a:solidFill>
                <a:latin typeface="Calibri" panose="020F0502020204030204" pitchFamily="34" charset="0"/>
              </a:rPr>
              <a:t>Performance</a:t>
            </a:r>
            <a:r>
              <a:rPr lang="en-US" dirty="0">
                <a:latin typeface="Calibri" panose="020F0502020204030204" pitchFamily="34" charset="0"/>
              </a:rPr>
              <a:t> is </a:t>
            </a:r>
            <a:r>
              <a:rPr lang="en-US" dirty="0">
                <a:solidFill>
                  <a:srgbClr val="800000"/>
                </a:solidFill>
                <a:latin typeface="Calibri" panose="020F0502020204030204" pitchFamily="34" charset="0"/>
              </a:rPr>
              <a:t>inversely proportional</a:t>
            </a:r>
            <a:r>
              <a:rPr lang="en-US" dirty="0">
                <a:latin typeface="Calibri" panose="020F0502020204030204" pitchFamily="34" charset="0"/>
              </a:rPr>
              <a:t> to the time it takes to </a:t>
            </a:r>
            <a:r>
              <a:rPr lang="en-US" dirty="0">
                <a:solidFill>
                  <a:srgbClr val="314004"/>
                </a:solidFill>
                <a:latin typeface="Calibri" panose="020F0502020204030204" pitchFamily="34" charset="0"/>
              </a:rPr>
              <a:t>execute</a:t>
            </a:r>
            <a:r>
              <a:rPr lang="en-US" dirty="0">
                <a:latin typeface="Calibri" panose="020F0502020204030204" pitchFamily="34" charset="0"/>
              </a:rPr>
              <a:t> a </a:t>
            </a:r>
            <a:r>
              <a:rPr lang="en-US" b="1" dirty="0">
                <a:solidFill>
                  <a:srgbClr val="00AE00"/>
                </a:solidFill>
                <a:latin typeface="Calibri" panose="020F0502020204030204" pitchFamily="34" charset="0"/>
              </a:rPr>
              <a:t>program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430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Computing</a:t>
            </a:r>
            <a:r>
              <a:rPr lang="fr-FR" dirty="0">
                <a:solidFill>
                  <a:schemeClr val="tx1"/>
                </a:solidFill>
              </a:rPr>
              <a:t> the Time a Program </a:t>
            </a:r>
            <a:r>
              <a:rPr lang="fr-FR" dirty="0" err="1">
                <a:solidFill>
                  <a:schemeClr val="tx1"/>
                </a:solidFill>
              </a:rPr>
              <a:t>Takes</a:t>
            </a:r>
            <a:endParaRPr lang="fr-FR" dirty="0">
              <a:solidFill>
                <a:schemeClr val="tx1"/>
              </a:solidFill>
            </a:endParaRPr>
          </a:p>
        </p:txBody>
      </p:sp>
      <p:sp>
        <p:nvSpPr>
          <p:cNvPr id="3" name="Text Placeholder 2"/>
          <p:cNvSpPr txBox="1">
            <a:spLocks noGrp="1"/>
          </p:cNvSpPr>
          <p:nvPr>
            <p:ph type="body" idx="4294967295"/>
          </p:nvPr>
        </p:nvSpPr>
        <p:spPr>
          <a:xfrm>
            <a:off x="1219200" y="4648200"/>
            <a:ext cx="7416800" cy="13747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12763" lvl="0" indent="-395288">
              <a:buSzPct val="100000"/>
              <a:buFont typeface="Symbol" panose="05050102010706020507" pitchFamily="18" charset="2"/>
              <a:buChar char="*"/>
            </a:pPr>
            <a:r>
              <a:rPr lang="en-US" dirty="0">
                <a:solidFill>
                  <a:srgbClr val="800000"/>
                </a:solidFill>
                <a:latin typeface="Calibri" panose="020F0502020204030204" pitchFamily="34" charset="0"/>
              </a:rPr>
              <a:t>CPI</a:t>
            </a:r>
            <a:r>
              <a:rPr lang="en-US" dirty="0">
                <a:latin typeface="Calibri" panose="020F0502020204030204" pitchFamily="34" charset="0"/>
              </a:rPr>
              <a:t> → </a:t>
            </a:r>
            <a:r>
              <a:rPr lang="en-US" dirty="0">
                <a:solidFill>
                  <a:srgbClr val="2300DC"/>
                </a:solidFill>
                <a:latin typeface="Calibri" panose="020F0502020204030204" pitchFamily="34" charset="0"/>
              </a:rPr>
              <a:t>Cycles</a:t>
            </a:r>
            <a:r>
              <a:rPr lang="en-US" dirty="0">
                <a:latin typeface="Calibri" panose="020F0502020204030204" pitchFamily="34" charset="0"/>
              </a:rPr>
              <a:t> per instruction</a:t>
            </a:r>
          </a:p>
          <a:p>
            <a:pPr marL="512763" lvl="0" indent="-395288">
              <a:buSzPct val="100000"/>
              <a:buFont typeface="Symbol" panose="05050102010706020507" pitchFamily="18" charset="2"/>
              <a:buChar char="*"/>
            </a:pPr>
            <a:r>
              <a:rPr lang="en-US" dirty="0">
                <a:solidFill>
                  <a:srgbClr val="800000"/>
                </a:solidFill>
                <a:latin typeface="Calibri" panose="020F0502020204030204" pitchFamily="34" charset="0"/>
              </a:rPr>
              <a:t>f</a:t>
            </a:r>
            <a:r>
              <a:rPr lang="en-US" dirty="0">
                <a:latin typeface="Calibri" panose="020F0502020204030204" pitchFamily="34" charset="0"/>
              </a:rPr>
              <a:t> → </a:t>
            </a:r>
            <a:r>
              <a:rPr lang="en-US" dirty="0">
                <a:solidFill>
                  <a:srgbClr val="2300DC"/>
                </a:solidFill>
                <a:latin typeface="Calibri" panose="020F0502020204030204" pitchFamily="34" charset="0"/>
              </a:rPr>
              <a:t>frequency</a:t>
            </a:r>
            <a:r>
              <a:rPr lang="en-US" dirty="0">
                <a:latin typeface="Calibri" panose="020F0502020204030204" pitchFamily="34" charset="0"/>
              </a:rPr>
              <a:t> (cycles per second)</a:t>
            </a:r>
          </a:p>
        </p:txBody>
      </p:sp>
      <mc:AlternateContent xmlns:mc="http://schemas.openxmlformats.org/markup-compatibility/2006" xmlns:a14="http://schemas.microsoft.com/office/drawing/2010/main">
        <mc:Choice Requires="a14">
          <p:sp>
            <p:nvSpPr>
              <p:cNvPr id="6" name="TextBox 5"/>
              <p:cNvSpPr txBox="1"/>
              <p:nvPr/>
            </p:nvSpPr>
            <p:spPr>
              <a:xfrm>
                <a:off x="2057400" y="1600200"/>
                <a:ext cx="5159105" cy="225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𝑠𝑒𝑐𝑜𝑛𝑑𝑠</m:t>
                      </m:r>
                    </m:oMath>
                    <m:oMath xmlns:m="http://schemas.openxmlformats.org/officeDocument/2006/math">
                      <m:r>
                        <a:rPr lang="en-US" b="0" i="1" smtClean="0">
                          <a:latin typeface="Cambria Math" panose="02040503050406030204" pitchFamily="18" charset="0"/>
                          <a:ea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𝑠𝑒𝑐𝑜𝑛𝑑𝑠</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𝑐𝑦𝑐𝑙𝑒𝑠</m:t>
                          </m:r>
                        </m:den>
                      </m:f>
                      <m:r>
                        <a:rPr lang="en-US" b="0" i="1" smtClean="0">
                          <a:latin typeface="Cambria Math" panose="02040503050406030204" pitchFamily="18" charset="0"/>
                          <a:ea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𝑐𝑦𝑐𝑙𝑒𝑠</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𝑖𝑛𝑠𝑡𝑟𝑢𝑐𝑡𝑖𝑜𝑛𝑠</m:t>
                          </m:r>
                        </m:den>
                      </m:f>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𝑖𝑛𝑠𝑡𝑟𝑢𝑐𝑡𝑖𝑜𝑛𝑠</m:t>
                          </m:r>
                        </m:e>
                      </m:d>
                    </m:oMath>
                    <m:oMath xmlns:m="http://schemas.openxmlformats.org/officeDocument/2006/math">
                      <m:r>
                        <a:rPr lang="en-US" b="0" i="1" smtClean="0">
                          <a:latin typeface="Cambria Math" panose="02040503050406030204" pitchFamily="18" charset="0"/>
                          <a:ea typeface="Cambria Math" panose="02040503050406030204" pitchFamily="18" charset="0"/>
                        </a:rPr>
                        <m:t>    = </m:t>
                      </m:r>
                      <m:limLow>
                        <m:limLowPr>
                          <m:ctrlPr>
                            <a:rPr lang="en-US" b="0" i="1" smtClean="0">
                              <a:latin typeface="Cambria Math" panose="02040503050406030204" pitchFamily="18" charset="0"/>
                              <a:ea typeface="Cambria Math" panose="02040503050406030204" pitchFamily="18" charset="0"/>
                            </a:rPr>
                          </m:ctrlPr>
                        </m:limLowPr>
                        <m:e>
                          <m:groupChr>
                            <m:groupChrPr>
                              <m:chr m:val="⏟"/>
                              <m:ctrlPr>
                                <a:rPr lang="en-US" b="0" i="1" smtClean="0">
                                  <a:latin typeface="Cambria Math" panose="02040503050406030204" pitchFamily="18" charset="0"/>
                                  <a:ea typeface="Cambria Math" panose="02040503050406030204" pitchFamily="18" charset="0"/>
                                </a:rPr>
                              </m:ctrlPr>
                            </m:groupChr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𝑠𝑒𝑐𝑜𝑛𝑑𝑠</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𝑐𝑦𝑐𝑙𝑒𝑠</m:t>
                                  </m:r>
                                </m:den>
                              </m:f>
                            </m:e>
                          </m:groupChr>
                        </m:e>
                        <m:lim>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𝑓</m:t>
                          </m:r>
                        </m:lim>
                      </m:limLow>
                      <m:r>
                        <a:rPr lang="en-US" b="0" i="1" smtClean="0">
                          <a:latin typeface="Cambria Math" panose="02040503050406030204" pitchFamily="18" charset="0"/>
                          <a:ea typeface="Cambria Math" panose="02040503050406030204" pitchFamily="18" charset="0"/>
                        </a:rPr>
                        <m:t>+ </m:t>
                      </m:r>
                      <m:limLow>
                        <m:limLowPr>
                          <m:ctrlPr>
                            <a:rPr lang="en-US" b="0" i="1" smtClean="0">
                              <a:latin typeface="Cambria Math" panose="02040503050406030204" pitchFamily="18" charset="0"/>
                              <a:ea typeface="Cambria Math" panose="02040503050406030204" pitchFamily="18" charset="0"/>
                            </a:rPr>
                          </m:ctrlPr>
                        </m:limLowPr>
                        <m:e>
                          <m:groupChr>
                            <m:groupChrPr>
                              <m:chr m:val="⏟"/>
                              <m:ctrlPr>
                                <a:rPr lang="en-US" b="0" i="1" smtClean="0">
                                  <a:latin typeface="Cambria Math" panose="02040503050406030204" pitchFamily="18" charset="0"/>
                                  <a:ea typeface="Cambria Math" panose="02040503050406030204" pitchFamily="18" charset="0"/>
                                </a:rPr>
                              </m:ctrlPr>
                            </m:groupChr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𝑐𝑦𝑐𝑙𝑒𝑠</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𝑖𝑛𝑠𝑡𝑟𝑢𝑐𝑡𝑖𝑜𝑛𝑠</m:t>
                                  </m:r>
                                </m:den>
                              </m:f>
                            </m:e>
                          </m:groupChr>
                        </m:e>
                        <m:lim>
                          <m:r>
                            <a:rPr lang="en-US" b="0" i="1" smtClean="0">
                              <a:latin typeface="Cambria Math" panose="02040503050406030204" pitchFamily="18" charset="0"/>
                              <a:ea typeface="Cambria Math" panose="02040503050406030204" pitchFamily="18" charset="0"/>
                            </a:rPr>
                            <m:t>𝐶𝑃𝐼</m:t>
                          </m:r>
                        </m:lim>
                      </m:limLow>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𝑖𝑛𝑠𝑡𝑟𝑢𝑐𝑡𝑖𝑜𝑛𝑠</m:t>
                          </m:r>
                        </m:e>
                      </m:d>
                    </m:oMath>
                    <m:oMath xmlns:m="http://schemas.openxmlformats.org/officeDocument/2006/math">
                      <m:r>
                        <a:rPr lang="en-US" b="0" i="1" smtClean="0">
                          <a:latin typeface="Cambria Math" panose="02040503050406030204" pitchFamily="18" charset="0"/>
                          <a:ea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𝐶𝑃𝐼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𝑖𝑛𝑠𝑡𝑠</m:t>
                          </m:r>
                        </m:num>
                        <m:den>
                          <m:r>
                            <a:rPr lang="en-US" b="0" i="1" smtClean="0">
                              <a:latin typeface="Cambria Math" panose="02040503050406030204" pitchFamily="18" charset="0"/>
                              <a:ea typeface="Cambria Math" panose="02040503050406030204" pitchFamily="18" charset="0"/>
                            </a:rPr>
                            <m:t>𝑓</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057400" y="1600200"/>
                <a:ext cx="5159105" cy="2255810"/>
              </a:xfrm>
              <a:prstGeom prst="rect">
                <a:avLst/>
              </a:prstGeom>
              <a:blipFill rotWithShape="0">
                <a:blip r:embed="rId3"/>
                <a:stretch>
                  <a:fillRect l="-236"/>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176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Performance Equation</a:t>
            </a:r>
          </a:p>
        </p:txBody>
      </p:sp>
      <p:sp>
        <p:nvSpPr>
          <p:cNvPr id="3" name="Text Placeholder 2"/>
          <p:cNvSpPr txBox="1">
            <a:spLocks noGrp="1"/>
          </p:cNvSpPr>
          <p:nvPr>
            <p:ph type="body" idx="4294967295"/>
          </p:nvPr>
        </p:nvSpPr>
        <p:spPr>
          <a:xfrm>
            <a:off x="1066800" y="3311525"/>
            <a:ext cx="7416800" cy="19462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300DC"/>
                </a:solidFill>
                <a:latin typeface="Calibri" panose="020F0502020204030204" pitchFamily="34" charset="0"/>
              </a:rPr>
              <a:t>IPC</a:t>
            </a:r>
            <a:r>
              <a:rPr lang="en-US" dirty="0">
                <a:latin typeface="Calibri" panose="020F0502020204030204" pitchFamily="34" charset="0"/>
              </a:rPr>
              <a:t> → 1/CPI (Instructions per Cycle)</a:t>
            </a:r>
          </a:p>
          <a:p>
            <a:pPr lvl="0">
              <a:buSzPct val="100000"/>
              <a:buFont typeface="Symbol" panose="05050102010706020507" pitchFamily="18" charset="2"/>
              <a:buChar char="*"/>
            </a:pPr>
            <a:r>
              <a:rPr lang="en-US" dirty="0">
                <a:latin typeface="Calibri" panose="020F0502020204030204" pitchFamily="34" charset="0"/>
              </a:rPr>
              <a:t>What are the </a:t>
            </a:r>
            <a:r>
              <a:rPr lang="en-US" dirty="0">
                <a:solidFill>
                  <a:srgbClr val="2300DC"/>
                </a:solidFill>
                <a:latin typeface="Calibri" panose="020F0502020204030204" pitchFamily="34" charset="0"/>
              </a:rPr>
              <a:t>units</a:t>
            </a:r>
            <a:r>
              <a:rPr lang="en-US" dirty="0">
                <a:latin typeface="Calibri" panose="020F0502020204030204" pitchFamily="34" charset="0"/>
              </a:rPr>
              <a:t> of performance ?</a:t>
            </a:r>
          </a:p>
          <a:p>
            <a:pPr lvl="1">
              <a:buSzPct val="100000"/>
              <a:buFont typeface="Symbol" panose="05050102010706020507" pitchFamily="18" charset="2"/>
              <a:buChar char="*"/>
            </a:pPr>
            <a:r>
              <a:rPr lang="en-US" b="1" dirty="0">
                <a:solidFill>
                  <a:srgbClr val="FF0000"/>
                </a:solidFill>
                <a:latin typeface="Calibri" panose="020F0502020204030204" pitchFamily="34" charset="0"/>
              </a:rPr>
              <a:t>ANSWER </a:t>
            </a:r>
            <a:r>
              <a:rPr lang="en-US" dirty="0">
                <a:latin typeface="Calibri" panose="020F0502020204030204" pitchFamily="34" charset="0"/>
              </a:rPr>
              <a:t>: arbitrary</a:t>
            </a:r>
          </a:p>
        </p:txBody>
      </p:sp>
      <mc:AlternateContent xmlns:mc="http://schemas.openxmlformats.org/markup-compatibility/2006" xmlns:a14="http://schemas.microsoft.com/office/drawing/2010/main">
        <mc:Choice Requires="a14">
          <p:sp>
            <p:nvSpPr>
              <p:cNvPr id="5" name="TextBox 4"/>
              <p:cNvSpPr txBox="1"/>
              <p:nvPr/>
            </p:nvSpPr>
            <p:spPr>
              <a:xfrm>
                <a:off x="3886200" y="1936923"/>
                <a:ext cx="2126993"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r>
                        <a:rPr lang="en-US" sz="2800" b="0" i="1" smtClean="0">
                          <a:latin typeface="Cambria Math" panose="02040503050406030204" pitchFamily="18" charset="0"/>
                        </a:rPr>
                        <m:t> ∝ </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𝐼𝑃𝐶</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𝑓</m:t>
                          </m:r>
                        </m:num>
                        <m:den>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𝑖𝑛𝑠𝑡𝑠</m:t>
                          </m:r>
                        </m:den>
                      </m:f>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3886200" y="1936923"/>
                <a:ext cx="2126993" cy="819263"/>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Number</a:t>
            </a:r>
            <a:r>
              <a:rPr lang="fr-FR" dirty="0">
                <a:solidFill>
                  <a:schemeClr val="tx1"/>
                </a:solidFill>
              </a:rPr>
              <a:t> of Instructions (#</a:t>
            </a:r>
            <a:r>
              <a:rPr lang="fr-FR" dirty="0" err="1">
                <a:solidFill>
                  <a:schemeClr val="tx1"/>
                </a:solidFill>
              </a:rPr>
              <a:t>insts</a:t>
            </a:r>
            <a:r>
              <a:rPr lang="fr-FR" dirty="0">
                <a:solidFill>
                  <a:schemeClr val="tx1"/>
                </a:solidFill>
              </a:rPr>
              <a:t>)</a:t>
            </a:r>
          </a:p>
        </p:txBody>
      </p:sp>
      <p:sp>
        <p:nvSpPr>
          <p:cNvPr id="3" name="Text Placeholder 2"/>
          <p:cNvSpPr txBox="1">
            <a:spLocks noGrp="1"/>
          </p:cNvSpPr>
          <p:nvPr>
            <p:ph type="body" idx="4294967295"/>
          </p:nvPr>
        </p:nvSpPr>
        <p:spPr>
          <a:xfrm>
            <a:off x="1371600" y="4137025"/>
            <a:ext cx="7416800" cy="218757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Note that these are </a:t>
            </a:r>
            <a:r>
              <a:rPr lang="en-US" dirty="0">
                <a:solidFill>
                  <a:srgbClr val="B80047"/>
                </a:solidFill>
                <a:latin typeface="Calibri" panose="020F0502020204030204" pitchFamily="34" charset="0"/>
              </a:rPr>
              <a:t>dynamic</a:t>
            </a:r>
            <a:r>
              <a:rPr lang="en-US" dirty="0">
                <a:latin typeface="Calibri" panose="020F0502020204030204" pitchFamily="34" charset="0"/>
              </a:rPr>
              <a:t> instructions</a:t>
            </a:r>
          </a:p>
          <a:p>
            <a:pPr lvl="1">
              <a:buSzPct val="100000"/>
              <a:buFont typeface="Symbol" panose="05050102010706020507" pitchFamily="18" charset="2"/>
              <a:buChar char="*"/>
            </a:pPr>
            <a:r>
              <a:rPr lang="en-US" b="1" dirty="0">
                <a:solidFill>
                  <a:srgbClr val="800000"/>
                </a:solidFill>
                <a:latin typeface="Calibri" panose="020F0502020204030204" pitchFamily="34" charset="0"/>
              </a:rPr>
              <a:t>NOT</a:t>
            </a:r>
            <a:r>
              <a:rPr lang="en-US" dirty="0">
                <a:latin typeface="Calibri" panose="020F0502020204030204" pitchFamily="34" charset="0"/>
              </a:rPr>
              <a:t> </a:t>
            </a:r>
            <a:r>
              <a:rPr lang="en-US" dirty="0">
                <a:solidFill>
                  <a:srgbClr val="2300DC"/>
                </a:solidFill>
                <a:latin typeface="Calibri" panose="020F0502020204030204" pitchFamily="34" charset="0"/>
              </a:rPr>
              <a:t>static</a:t>
            </a:r>
            <a:r>
              <a:rPr lang="en-US" dirty="0">
                <a:latin typeface="Calibri" panose="020F0502020204030204" pitchFamily="34" charset="0"/>
              </a:rPr>
              <a:t> instructions</a:t>
            </a:r>
          </a:p>
          <a:p>
            <a:pPr lvl="0">
              <a:buSzPct val="100000"/>
              <a:buFont typeface="Symbol" panose="05050102010706020507" pitchFamily="18" charset="2"/>
              <a:buChar char="*"/>
            </a:pPr>
            <a:r>
              <a:rPr lang="en-US" dirty="0">
                <a:latin typeface="Calibri" panose="020F0502020204030204" pitchFamily="34" charset="0"/>
              </a:rPr>
              <a:t>A smart compiler can reduce the number of executed instructions</a:t>
            </a:r>
          </a:p>
        </p:txBody>
      </p:sp>
      <p:sp>
        <p:nvSpPr>
          <p:cNvPr id="5" name="TextBox 4"/>
          <p:cNvSpPr txBox="1"/>
          <p:nvPr/>
        </p:nvSpPr>
        <p:spPr>
          <a:xfrm>
            <a:off x="396607" y="1752600"/>
            <a:ext cx="8366393" cy="1631216"/>
          </a:xfrm>
          <a:prstGeom prst="rect">
            <a:avLst/>
          </a:prstGeom>
          <a:noFill/>
        </p:spPr>
        <p:txBody>
          <a:bodyPr wrap="none" rtlCol="0">
            <a:spAutoFit/>
          </a:bodyPr>
          <a:lstStyle/>
          <a:p>
            <a:r>
              <a:rPr lang="en-US" sz="2000" b="1" dirty="0" smtClean="0"/>
              <a:t>Static Instruction: </a:t>
            </a:r>
            <a:r>
              <a:rPr lang="en-US" sz="2000" dirty="0" smtClean="0"/>
              <a:t>The </a:t>
            </a:r>
            <a:r>
              <a:rPr lang="en-US" sz="2000" dirty="0" smtClean="0">
                <a:solidFill>
                  <a:srgbClr val="C00000"/>
                </a:solidFill>
              </a:rPr>
              <a:t>binary </a:t>
            </a:r>
            <a:r>
              <a:rPr lang="en-US" sz="2000" dirty="0" smtClean="0"/>
              <a:t>or executable of a </a:t>
            </a:r>
            <a:r>
              <a:rPr lang="en-US" sz="2000" dirty="0" smtClean="0">
                <a:solidFill>
                  <a:srgbClr val="00B050"/>
                </a:solidFill>
              </a:rPr>
              <a:t>program</a:t>
            </a:r>
            <a:r>
              <a:rPr lang="en-US" sz="2000" dirty="0" smtClean="0"/>
              <a:t>, contains a list of</a:t>
            </a:r>
            <a:br>
              <a:rPr lang="en-US" sz="2000" dirty="0" smtClean="0"/>
            </a:br>
            <a:r>
              <a:rPr lang="en-US" sz="2000" dirty="0" smtClean="0"/>
              <a:t>                                     </a:t>
            </a:r>
            <a:r>
              <a:rPr lang="en-US" sz="2000" b="1" i="1" dirty="0" smtClean="0">
                <a:solidFill>
                  <a:srgbClr val="002060"/>
                </a:solidFill>
              </a:rPr>
              <a:t>static instructions</a:t>
            </a:r>
            <a:r>
              <a:rPr lang="en-US" sz="2000" i="1" dirty="0" smtClean="0"/>
              <a:t>.</a:t>
            </a:r>
          </a:p>
          <a:p>
            <a:r>
              <a:rPr lang="en-US" sz="2000" b="1" dirty="0" smtClean="0"/>
              <a:t>Dynamic Instruction: </a:t>
            </a:r>
            <a:r>
              <a:rPr lang="en-US" sz="2000" dirty="0" smtClean="0"/>
              <a:t>A </a:t>
            </a:r>
            <a:r>
              <a:rPr lang="en-US" sz="2000" b="1" dirty="0" smtClean="0">
                <a:solidFill>
                  <a:srgbClr val="00B050"/>
                </a:solidFill>
              </a:rPr>
              <a:t>dynamic instruction</a:t>
            </a:r>
            <a:r>
              <a:rPr lang="en-US" sz="2000" dirty="0" smtClean="0"/>
              <a:t> is a running instance of a static </a:t>
            </a:r>
            <a:br>
              <a:rPr lang="en-US" sz="2000" dirty="0" smtClean="0"/>
            </a:br>
            <a:r>
              <a:rPr lang="en-US" sz="2000" dirty="0" smtClean="0"/>
              <a:t>                   instruction, which is created by the </a:t>
            </a:r>
            <a:r>
              <a:rPr lang="en-US" sz="2000" dirty="0" smtClean="0">
                <a:solidFill>
                  <a:schemeClr val="bg2">
                    <a:lumMod val="50000"/>
                  </a:schemeClr>
                </a:solidFill>
              </a:rPr>
              <a:t>processor</a:t>
            </a:r>
            <a:r>
              <a:rPr lang="en-US" sz="2000" dirty="0" smtClean="0"/>
              <a:t> when an instruction</a:t>
            </a:r>
          </a:p>
          <a:p>
            <a:r>
              <a:rPr lang="en-US" sz="2000" dirty="0"/>
              <a:t> </a:t>
            </a:r>
            <a:r>
              <a:rPr lang="en-US" sz="2000" dirty="0" smtClean="0"/>
              <a:t>                  enters the pipeline.</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Number</a:t>
            </a:r>
            <a:r>
              <a:rPr lang="fr-FR" dirty="0">
                <a:solidFill>
                  <a:schemeClr val="tx1"/>
                </a:solidFill>
              </a:rPr>
              <a:t> of Instructions(#</a:t>
            </a:r>
            <a:r>
              <a:rPr lang="fr-FR" dirty="0" err="1">
                <a:solidFill>
                  <a:schemeClr val="tx1"/>
                </a:solidFill>
              </a:rPr>
              <a:t>insts</a:t>
            </a:r>
            <a:r>
              <a:rPr lang="fr-FR" dirty="0">
                <a:solidFill>
                  <a:schemeClr val="tx1"/>
                </a:solidFill>
              </a:rPr>
              <a:t>) – 2</a:t>
            </a:r>
          </a:p>
        </p:txBody>
      </p:sp>
      <p:sp>
        <p:nvSpPr>
          <p:cNvPr id="3" name="Text Placeholder 2"/>
          <p:cNvSpPr txBox="1">
            <a:spLocks noGrp="1"/>
          </p:cNvSpPr>
          <p:nvPr>
            <p:ph type="body" idx="4294967295"/>
          </p:nvPr>
        </p:nvSpPr>
        <p:spPr>
          <a:xfrm>
            <a:off x="1066800" y="1600200"/>
            <a:ext cx="7620000" cy="4953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Dead code removal</a:t>
            </a:r>
          </a:p>
          <a:p>
            <a:pPr lvl="1">
              <a:buSzPct val="100000"/>
              <a:buFont typeface="Symbol" panose="05050102010706020507" pitchFamily="18" charset="2"/>
              <a:buChar char="*"/>
            </a:pPr>
            <a:r>
              <a:rPr lang="en-US" dirty="0">
                <a:latin typeface="Calibri" panose="020F0502020204030204" pitchFamily="34" charset="0"/>
              </a:rPr>
              <a:t>Often </a:t>
            </a:r>
            <a:r>
              <a:rPr lang="en-US" dirty="0">
                <a:solidFill>
                  <a:srgbClr val="280099"/>
                </a:solidFill>
                <a:latin typeface="Calibri" panose="020F0502020204030204" pitchFamily="34" charset="0"/>
              </a:rPr>
              <a:t>programmers</a:t>
            </a:r>
            <a:r>
              <a:rPr lang="en-US" dirty="0">
                <a:latin typeface="Calibri" panose="020F0502020204030204" pitchFamily="34" charset="0"/>
              </a:rPr>
              <a:t> write </a:t>
            </a:r>
            <a:r>
              <a:rPr lang="en-US" dirty="0">
                <a:solidFill>
                  <a:srgbClr val="FF0000"/>
                </a:solidFill>
                <a:latin typeface="Calibri" panose="020F0502020204030204" pitchFamily="34" charset="0"/>
              </a:rPr>
              <a:t>code</a:t>
            </a:r>
            <a:r>
              <a:rPr lang="en-US" dirty="0">
                <a:latin typeface="Calibri" panose="020F0502020204030204" pitchFamily="34" charset="0"/>
              </a:rPr>
              <a:t> that does not determine the final output</a:t>
            </a:r>
          </a:p>
          <a:p>
            <a:pPr lvl="1">
              <a:buSzPct val="100000"/>
              <a:buFont typeface="Symbol" panose="05050102010706020507" pitchFamily="18" charset="2"/>
              <a:buChar char="*"/>
            </a:pPr>
            <a:r>
              <a:rPr lang="en-US" dirty="0">
                <a:latin typeface="Calibri" panose="020F0502020204030204" pitchFamily="34" charset="0"/>
              </a:rPr>
              <a:t>This code is </a:t>
            </a:r>
            <a:r>
              <a:rPr lang="en-US" dirty="0">
                <a:solidFill>
                  <a:srgbClr val="FF0000"/>
                </a:solidFill>
                <a:latin typeface="Calibri" panose="020F0502020204030204" pitchFamily="34" charset="0"/>
              </a:rPr>
              <a:t>redundant</a:t>
            </a:r>
          </a:p>
          <a:p>
            <a:pPr lvl="1">
              <a:buSzPct val="100000"/>
              <a:buFont typeface="Symbol" panose="05050102010706020507" pitchFamily="18" charset="2"/>
              <a:buChar char="*"/>
            </a:pPr>
            <a:r>
              <a:rPr lang="en-US" dirty="0">
                <a:latin typeface="Calibri" panose="020F0502020204030204" pitchFamily="34" charset="0"/>
              </a:rPr>
              <a:t>It can be identified and removed by the </a:t>
            </a:r>
            <a:r>
              <a:rPr lang="en-US" b="1" dirty="0">
                <a:solidFill>
                  <a:srgbClr val="00AE00"/>
                </a:solidFill>
                <a:latin typeface="Calibri" panose="020F0502020204030204" pitchFamily="34" charset="0"/>
              </a:rPr>
              <a:t>compiler</a:t>
            </a:r>
          </a:p>
          <a:p>
            <a:pPr lvl="0">
              <a:buSzPct val="100000"/>
              <a:buFont typeface="Symbol" panose="05050102010706020507" pitchFamily="18" charset="2"/>
              <a:buChar char="*"/>
            </a:pPr>
            <a:r>
              <a:rPr lang="en-US" dirty="0">
                <a:latin typeface="Calibri" panose="020F0502020204030204" pitchFamily="34" charset="0"/>
              </a:rPr>
              <a:t>Function </a:t>
            </a:r>
            <a:r>
              <a:rPr lang="en-US" dirty="0" err="1">
                <a:latin typeface="Calibri" panose="020F0502020204030204" pitchFamily="34" charset="0"/>
              </a:rPr>
              <a:t>inlining</a:t>
            </a:r>
            <a:endParaRPr lang="en-US" dirty="0">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Very small </a:t>
            </a:r>
            <a:r>
              <a:rPr lang="en-US" dirty="0">
                <a:solidFill>
                  <a:srgbClr val="2300DC"/>
                </a:solidFill>
                <a:latin typeface="Calibri" panose="020F0502020204030204" pitchFamily="34" charset="0"/>
              </a:rPr>
              <a:t>functions</a:t>
            </a:r>
            <a:r>
              <a:rPr lang="en-US" dirty="0">
                <a:latin typeface="Calibri" panose="020F0502020204030204" pitchFamily="34" charset="0"/>
              </a:rPr>
              <a:t> have a lot of </a:t>
            </a:r>
            <a:r>
              <a:rPr lang="en-US" dirty="0">
                <a:solidFill>
                  <a:srgbClr val="800000"/>
                </a:solidFill>
                <a:latin typeface="Calibri" panose="020F0502020204030204" pitchFamily="34" charset="0"/>
              </a:rPr>
              <a:t>overhead</a:t>
            </a:r>
            <a:r>
              <a:rPr lang="en-US" dirty="0">
                <a:latin typeface="Calibri" panose="020F0502020204030204" pitchFamily="34" charset="0"/>
              </a:rPr>
              <a:t> → call, ret instructions, register spilling, and restoring</a:t>
            </a:r>
          </a:p>
          <a:p>
            <a:pPr lvl="1">
              <a:buSzPct val="100000"/>
              <a:buFont typeface="Symbol" panose="05050102010706020507" pitchFamily="18" charset="2"/>
              <a:buChar char="*"/>
            </a:pPr>
            <a:r>
              <a:rPr lang="en-US" dirty="0">
                <a:latin typeface="Calibri" panose="020F0502020204030204" pitchFamily="34" charset="0"/>
              </a:rPr>
              <a:t>Paste the code of the </a:t>
            </a:r>
            <a:r>
              <a:rPr lang="en-US" dirty="0" err="1">
                <a:solidFill>
                  <a:srgbClr val="314004"/>
                </a:solidFill>
                <a:latin typeface="Calibri" panose="020F0502020204030204" pitchFamily="34" charset="0"/>
              </a:rPr>
              <a:t>callee</a:t>
            </a:r>
            <a:r>
              <a:rPr lang="en-US" dirty="0">
                <a:latin typeface="Calibri" panose="020F0502020204030204" pitchFamily="34" charset="0"/>
              </a:rPr>
              <a:t> in the code of the </a:t>
            </a:r>
            <a:r>
              <a:rPr lang="en-US" dirty="0">
                <a:solidFill>
                  <a:srgbClr val="800000"/>
                </a:solidFill>
                <a:latin typeface="Calibri" panose="020F0502020204030204" pitchFamily="34" charset="0"/>
              </a:rPr>
              <a:t>caller</a:t>
            </a:r>
            <a:r>
              <a:rPr lang="en-US" dirty="0">
                <a:latin typeface="Calibri" panose="020F0502020204030204" pitchFamily="34" charset="0"/>
              </a:rPr>
              <a:t> (known as </a:t>
            </a:r>
            <a:r>
              <a:rPr lang="en-US" b="1" u="sng" dirty="0" err="1">
                <a:solidFill>
                  <a:srgbClr val="006B6B"/>
                </a:solidFill>
                <a:latin typeface="Calibri" panose="020F0502020204030204" pitchFamily="34" charset="0"/>
              </a:rPr>
              <a:t>inlining</a:t>
            </a:r>
            <a:r>
              <a:rPr lang="en-US" dirty="0">
                <a:latin typeface="Calibri" panose="020F050202020403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906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Computing</a:t>
            </a:r>
            <a:r>
              <a:rPr lang="fr-FR" dirty="0">
                <a:solidFill>
                  <a:schemeClr val="tx1"/>
                </a:solidFill>
              </a:rPr>
              <a:t> the CPI</a:t>
            </a:r>
          </a:p>
        </p:txBody>
      </p:sp>
      <p:sp>
        <p:nvSpPr>
          <p:cNvPr id="3" name="Text Placeholder 2"/>
          <p:cNvSpPr txBox="1">
            <a:spLocks noGrp="1"/>
          </p:cNvSpPr>
          <p:nvPr>
            <p:ph type="body" idx="4294967295"/>
          </p:nvPr>
        </p:nvSpPr>
        <p:spPr>
          <a:xfrm>
            <a:off x="914400" y="1524000"/>
            <a:ext cx="7416800" cy="344011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CPI for a single cycle processor = 1</a:t>
            </a:r>
          </a:p>
          <a:p>
            <a:pPr lvl="0">
              <a:buSzPct val="100000"/>
              <a:buFont typeface="Symbol" panose="05050102010706020507" pitchFamily="18" charset="2"/>
              <a:buChar char="*"/>
            </a:pPr>
            <a:r>
              <a:rPr lang="en-US" dirty="0">
                <a:latin typeface="Calibri" panose="020F0502020204030204" pitchFamily="34" charset="0"/>
              </a:rPr>
              <a:t>CPI for an ideal pipeline(no hazards)</a:t>
            </a:r>
          </a:p>
          <a:p>
            <a:pPr lvl="1">
              <a:buSzPct val="100000"/>
              <a:buFont typeface="Symbol" panose="05050102010706020507" pitchFamily="18" charset="2"/>
              <a:buChar char="*"/>
            </a:pPr>
            <a:r>
              <a:rPr lang="en-US" dirty="0">
                <a:latin typeface="Calibri" panose="020F0502020204030204" pitchFamily="34" charset="0"/>
              </a:rPr>
              <a:t>Assume we have</a:t>
            </a:r>
            <a:r>
              <a:rPr lang="en-US" dirty="0">
                <a:solidFill>
                  <a:srgbClr val="280099"/>
                </a:solidFill>
                <a:latin typeface="Calibri" panose="020F0502020204030204" pitchFamily="34" charset="0"/>
              </a:rPr>
              <a:t> </a:t>
            </a:r>
            <a:r>
              <a:rPr lang="en-US" i="1" dirty="0">
                <a:solidFill>
                  <a:srgbClr val="280099"/>
                </a:solidFill>
                <a:latin typeface="Calibri" panose="020F0502020204030204" pitchFamily="34" charset="0"/>
              </a:rPr>
              <a:t>n </a:t>
            </a:r>
            <a:r>
              <a:rPr lang="en-US" dirty="0">
                <a:solidFill>
                  <a:srgbClr val="280099"/>
                </a:solidFill>
                <a:latin typeface="Calibri" panose="020F0502020204030204" pitchFamily="34" charset="0"/>
              </a:rPr>
              <a:t>instructions</a:t>
            </a:r>
            <a:r>
              <a:rPr lang="en-US" dirty="0">
                <a:latin typeface="Calibri" panose="020F0502020204030204" pitchFamily="34" charset="0"/>
              </a:rPr>
              <a:t>, and </a:t>
            </a:r>
            <a:r>
              <a:rPr lang="en-US" i="1" dirty="0">
                <a:solidFill>
                  <a:srgbClr val="B80047"/>
                </a:solidFill>
                <a:latin typeface="Calibri" panose="020F0502020204030204" pitchFamily="34" charset="0"/>
              </a:rPr>
              <a:t>k</a:t>
            </a:r>
            <a:r>
              <a:rPr lang="en-US" dirty="0">
                <a:solidFill>
                  <a:srgbClr val="B80047"/>
                </a:solidFill>
                <a:latin typeface="Calibri" panose="020F0502020204030204" pitchFamily="34" charset="0"/>
              </a:rPr>
              <a:t> stages</a:t>
            </a:r>
          </a:p>
          <a:p>
            <a:pPr lvl="1">
              <a:buSzPct val="100000"/>
              <a:buFont typeface="Symbol" panose="05050102010706020507" pitchFamily="18" charset="2"/>
              <a:buChar char="*"/>
            </a:pPr>
            <a:r>
              <a:rPr lang="en-US" dirty="0">
                <a:latin typeface="Calibri" panose="020F0502020204030204" pitchFamily="34" charset="0"/>
              </a:rPr>
              <a:t>The </a:t>
            </a:r>
            <a:r>
              <a:rPr lang="en-US" dirty="0">
                <a:solidFill>
                  <a:srgbClr val="280099"/>
                </a:solidFill>
                <a:latin typeface="Calibri" panose="020F0502020204030204" pitchFamily="34" charset="0"/>
              </a:rPr>
              <a:t>first instruction</a:t>
            </a:r>
            <a:r>
              <a:rPr lang="en-US" dirty="0">
                <a:latin typeface="Calibri" panose="020F0502020204030204" pitchFamily="34" charset="0"/>
              </a:rPr>
              <a:t> enters the pipeline in cycle 1</a:t>
            </a:r>
          </a:p>
          <a:p>
            <a:pPr lvl="1">
              <a:buSzPct val="100000"/>
              <a:buFont typeface="Symbol" panose="05050102010706020507" pitchFamily="18" charset="2"/>
              <a:buChar char="*"/>
            </a:pPr>
            <a:r>
              <a:rPr lang="en-US" dirty="0">
                <a:latin typeface="Calibri" panose="020F0502020204030204" pitchFamily="34" charset="0"/>
              </a:rPr>
              <a:t>It leaves the </a:t>
            </a:r>
            <a:r>
              <a:rPr lang="en-US" dirty="0">
                <a:solidFill>
                  <a:srgbClr val="280099"/>
                </a:solidFill>
                <a:latin typeface="Calibri" panose="020F0502020204030204" pitchFamily="34" charset="0"/>
              </a:rPr>
              <a:t>pipeline</a:t>
            </a:r>
            <a:r>
              <a:rPr lang="en-US" dirty="0">
                <a:latin typeface="Calibri" panose="020F0502020204030204" pitchFamily="34" charset="0"/>
              </a:rPr>
              <a:t> in cycle </a:t>
            </a:r>
            <a:r>
              <a:rPr lang="en-US" dirty="0">
                <a:solidFill>
                  <a:srgbClr val="C5000B"/>
                </a:solidFill>
                <a:latin typeface="Calibri" panose="020F0502020204030204" pitchFamily="34" charset="0"/>
              </a:rPr>
              <a:t>k</a:t>
            </a:r>
          </a:p>
          <a:p>
            <a:pPr lvl="1">
              <a:buSzPct val="100000"/>
              <a:buFont typeface="Symbol" panose="05050102010706020507" pitchFamily="18" charset="2"/>
              <a:buChar char="*"/>
            </a:pPr>
            <a:r>
              <a:rPr lang="en-US" dirty="0">
                <a:latin typeface="Calibri" panose="020F0502020204030204" pitchFamily="34" charset="0"/>
              </a:rPr>
              <a:t>The rest of the </a:t>
            </a:r>
            <a:r>
              <a:rPr lang="en-US" b="1" dirty="0">
                <a:solidFill>
                  <a:srgbClr val="006B6B"/>
                </a:solidFill>
                <a:latin typeface="Calibri" panose="020F0502020204030204" pitchFamily="34" charset="0"/>
              </a:rPr>
              <a:t>(n-1) instructions</a:t>
            </a:r>
            <a:r>
              <a:rPr lang="en-US" dirty="0">
                <a:latin typeface="Calibri" panose="020F0502020204030204" pitchFamily="34" charset="0"/>
              </a:rPr>
              <a:t> leave in the next (n-1) consecutive cycles</a:t>
            </a:r>
          </a:p>
        </p:txBody>
      </p:sp>
      <mc:AlternateContent xmlns:mc="http://schemas.openxmlformats.org/markup-compatibility/2006" xmlns:a14="http://schemas.microsoft.com/office/drawing/2010/main">
        <mc:Choice Requires="a14">
          <p:sp>
            <p:nvSpPr>
              <p:cNvPr id="5" name="TextBox 4"/>
              <p:cNvSpPr txBox="1"/>
              <p:nvPr/>
            </p:nvSpPr>
            <p:spPr>
              <a:xfrm>
                <a:off x="3886200" y="5715000"/>
                <a:ext cx="2433936" cy="7012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𝐶𝑃𝐼</m:t>
                      </m:r>
                      <m:r>
                        <a:rPr lang="en-US" sz="2400" b="0" i="1" smtClean="0">
                          <a:latin typeface="Cambria Math" panose="02040503050406030204" pitchFamily="18" charset="0"/>
                        </a:rPr>
                        <m:t> =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 −1</m:t>
                          </m:r>
                        </m:num>
                        <m:den>
                          <m:r>
                            <a:rPr lang="en-US" sz="2400" b="0" i="1" smtClean="0">
                              <a:latin typeface="Cambria Math" panose="02040503050406030204" pitchFamily="18" charset="0"/>
                            </a:rPr>
                            <m:t>𝑛</m:t>
                          </m:r>
                        </m:den>
                      </m:f>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886200" y="5715000"/>
                <a:ext cx="2433936" cy="701282"/>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Computing</a:t>
            </a:r>
            <a:r>
              <a:rPr lang="fr-FR" dirty="0">
                <a:solidFill>
                  <a:schemeClr val="tx1"/>
                </a:solidFill>
              </a:rPr>
              <a:t> the Maximum </a:t>
            </a:r>
            <a:r>
              <a:rPr lang="fr-FR" dirty="0" err="1">
                <a:solidFill>
                  <a:schemeClr val="tx1"/>
                </a:solidFill>
              </a:rPr>
              <a:t>Frequency</a:t>
            </a:r>
            <a:endParaRPr lang="fr-FR" dirty="0">
              <a:solidFill>
                <a:schemeClr val="tx1"/>
              </a:solidFill>
            </a:endParaRPr>
          </a:p>
        </p:txBody>
      </p:sp>
      <p:sp>
        <p:nvSpPr>
          <p:cNvPr id="3" name="Text Placeholder 2"/>
          <p:cNvSpPr txBox="1">
            <a:spLocks noGrp="1"/>
          </p:cNvSpPr>
          <p:nvPr>
            <p:ph type="body" idx="4294967295"/>
          </p:nvPr>
        </p:nvSpPr>
        <p:spPr>
          <a:xfrm>
            <a:off x="990600" y="1646237"/>
            <a:ext cx="74168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Let the </a:t>
            </a:r>
            <a:r>
              <a:rPr lang="en-US" dirty="0">
                <a:solidFill>
                  <a:srgbClr val="C5000B"/>
                </a:solidFill>
                <a:latin typeface="Calibri" panose="020F0502020204030204" pitchFamily="34" charset="0"/>
              </a:rPr>
              <a:t>maximum</a:t>
            </a:r>
            <a:r>
              <a:rPr lang="en-US" dirty="0">
                <a:latin typeface="Calibri" panose="020F0502020204030204" pitchFamily="34" charset="0"/>
              </a:rPr>
              <a:t> amount of time that it takes to execute any </a:t>
            </a:r>
            <a:r>
              <a:rPr lang="en-US" dirty="0">
                <a:solidFill>
                  <a:srgbClr val="0000FF"/>
                </a:solidFill>
                <a:latin typeface="Calibri" panose="020F0502020204030204" pitchFamily="34" charset="0"/>
              </a:rPr>
              <a:t>instruction</a:t>
            </a:r>
            <a:r>
              <a:rPr lang="en-US" dirty="0">
                <a:latin typeface="Calibri" panose="020F0502020204030204" pitchFamily="34" charset="0"/>
              </a:rPr>
              <a:t> be :</a:t>
            </a:r>
          </a:p>
          <a:p>
            <a:pPr lvl="1">
              <a:buSzPct val="100000"/>
              <a:buFont typeface="Symbol" panose="05050102010706020507" pitchFamily="18" charset="2"/>
              <a:buChar char="*"/>
            </a:pPr>
            <a:r>
              <a:rPr lang="en-US" b="1" dirty="0" err="1">
                <a:latin typeface="Calibri" panose="020F0502020204030204" pitchFamily="34" charset="0"/>
              </a:rPr>
              <a:t>t</a:t>
            </a:r>
            <a:r>
              <a:rPr lang="en-US" b="1" baseline="-33000" dirty="0" err="1">
                <a:latin typeface="Calibri" panose="020F0502020204030204" pitchFamily="34" charset="0"/>
              </a:rPr>
              <a:t>max</a:t>
            </a:r>
            <a:r>
              <a:rPr lang="en-US" dirty="0">
                <a:latin typeface="Calibri" panose="020F0502020204030204" pitchFamily="34" charset="0"/>
              </a:rPr>
              <a:t> (also known as </a:t>
            </a:r>
            <a:r>
              <a:rPr lang="en-US" dirty="0">
                <a:solidFill>
                  <a:srgbClr val="0000FF"/>
                </a:solidFill>
                <a:latin typeface="Calibri" panose="020F0502020204030204" pitchFamily="34" charset="0"/>
              </a:rPr>
              <a:t>algorithmic work</a:t>
            </a:r>
            <a:r>
              <a:rPr lang="en-US" dirty="0">
                <a:latin typeface="Calibri" panose="020F0502020204030204" pitchFamily="34" charset="0"/>
              </a:rPr>
              <a:t>)</a:t>
            </a:r>
          </a:p>
          <a:p>
            <a:pPr lvl="0">
              <a:buSzPct val="100000"/>
              <a:buFont typeface="Symbol" panose="05050102010706020507" pitchFamily="18" charset="2"/>
              <a:buChar char="*"/>
            </a:pPr>
            <a:r>
              <a:rPr lang="en-US" dirty="0">
                <a:solidFill>
                  <a:srgbClr val="C5000B"/>
                </a:solidFill>
                <a:latin typeface="Calibri" panose="020F0502020204030204" pitchFamily="34" charset="0"/>
              </a:rPr>
              <a:t>Minimum</a:t>
            </a:r>
            <a:r>
              <a:rPr lang="en-US" dirty="0">
                <a:latin typeface="Calibri" panose="020F0502020204030204" pitchFamily="34" charset="0"/>
              </a:rPr>
              <a:t> clock cycle time of a single cycle pipeline → </a:t>
            </a:r>
            <a:r>
              <a:rPr lang="en-US" dirty="0" err="1">
                <a:latin typeface="Calibri" panose="020F0502020204030204" pitchFamily="34" charset="0"/>
              </a:rPr>
              <a:t>t</a:t>
            </a:r>
            <a:r>
              <a:rPr lang="en-US" baseline="-33000" dirty="0" err="1">
                <a:latin typeface="Calibri" panose="020F0502020204030204" pitchFamily="34" charset="0"/>
              </a:rPr>
              <a:t>max</a:t>
            </a:r>
            <a:endParaRPr lang="en-US" baseline="-33000"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In the case of a pipeline, let us assume that all the pipeline </a:t>
            </a:r>
            <a:r>
              <a:rPr lang="en-US" dirty="0">
                <a:solidFill>
                  <a:srgbClr val="2300DC"/>
                </a:solidFill>
                <a:latin typeface="Calibri" panose="020F0502020204030204" pitchFamily="34" charset="0"/>
              </a:rPr>
              <a:t>stages</a:t>
            </a:r>
            <a:r>
              <a:rPr lang="en-US" dirty="0">
                <a:latin typeface="Calibri" panose="020F0502020204030204" pitchFamily="34" charset="0"/>
              </a:rPr>
              <a:t> are</a:t>
            </a:r>
            <a:r>
              <a:rPr lang="en-US" b="1" dirty="0">
                <a:solidFill>
                  <a:srgbClr val="00AE00"/>
                </a:solidFill>
                <a:latin typeface="Calibri" panose="020F0502020204030204" pitchFamily="34" charset="0"/>
              </a:rPr>
              <a:t> balanced</a:t>
            </a:r>
          </a:p>
          <a:p>
            <a:pPr lvl="0">
              <a:buSzPct val="100000"/>
              <a:buFont typeface="Symbol" panose="05050102010706020507" pitchFamily="18" charset="2"/>
              <a:buChar char="*"/>
            </a:pPr>
            <a:r>
              <a:rPr lang="en-US" dirty="0">
                <a:latin typeface="Calibri" panose="020F0502020204030204" pitchFamily="34" charset="0"/>
              </a:rPr>
              <a:t>Time per stage → </a:t>
            </a:r>
            <a:r>
              <a:rPr lang="en-US" dirty="0" err="1">
                <a:latin typeface="Calibri" panose="020F0502020204030204" pitchFamily="34" charset="0"/>
              </a:rPr>
              <a:t>t</a:t>
            </a:r>
            <a:r>
              <a:rPr lang="en-US" baseline="-33000" dirty="0" err="1">
                <a:latin typeface="Calibri" panose="020F0502020204030204" pitchFamily="34" charset="0"/>
              </a:rPr>
              <a:t>max</a:t>
            </a:r>
            <a:r>
              <a:rPr lang="en-US" dirty="0">
                <a:latin typeface="Calibri" panose="020F0502020204030204" pitchFamily="34" charset="0"/>
              </a:rPr>
              <a:t> / 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9" name="Rectangle 8"/>
          <p:cNvSpPr/>
          <p:nvPr/>
        </p:nvSpPr>
        <p:spPr>
          <a:xfrm>
            <a:off x="5181600" y="4191000"/>
            <a:ext cx="3886200" cy="106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txBox="1">
            <a:spLocks noGrp="1"/>
          </p:cNvSpPr>
          <p:nvPr>
            <p:ph type="title" idx="4294967295"/>
          </p:nvPr>
        </p:nvSpPr>
        <p:spPr>
          <a:xfrm>
            <a:off x="1041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Maximum </a:t>
            </a:r>
            <a:r>
              <a:rPr lang="fr-FR" dirty="0" err="1">
                <a:solidFill>
                  <a:schemeClr val="tx1"/>
                </a:solidFill>
              </a:rPr>
              <a:t>Frequency</a:t>
            </a:r>
            <a:r>
              <a:rPr lang="fr-FR" dirty="0">
                <a:solidFill>
                  <a:schemeClr val="tx1"/>
                </a:solidFill>
              </a:rPr>
              <a:t> - II</a:t>
            </a:r>
          </a:p>
        </p:txBody>
      </p:sp>
      <p:sp>
        <p:nvSpPr>
          <p:cNvPr id="3" name="Text Placeholder 2"/>
          <p:cNvSpPr txBox="1">
            <a:spLocks noGrp="1"/>
          </p:cNvSpPr>
          <p:nvPr>
            <p:ph type="body" idx="4294967295"/>
          </p:nvPr>
        </p:nvSpPr>
        <p:spPr>
          <a:xfrm>
            <a:off x="914400" y="1600200"/>
            <a:ext cx="7416800" cy="12795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12763" lvl="0" indent="-341313">
              <a:buSzPct val="100000"/>
              <a:buFont typeface="Symbol" panose="05050102010706020507" pitchFamily="18" charset="2"/>
              <a:buChar char="*"/>
            </a:pPr>
            <a:r>
              <a:rPr lang="en-US" dirty="0">
                <a:latin typeface="Calibri" panose="020F0502020204030204" pitchFamily="34" charset="0"/>
              </a:rPr>
              <a:t>Let the </a:t>
            </a:r>
            <a:r>
              <a:rPr lang="en-US" b="1" dirty="0">
                <a:solidFill>
                  <a:srgbClr val="23FF23"/>
                </a:solidFill>
                <a:latin typeface="Calibri" panose="020F0502020204030204" pitchFamily="34" charset="0"/>
              </a:rPr>
              <a:t>latch delay</a:t>
            </a:r>
            <a:r>
              <a:rPr lang="en-US" b="1" dirty="0">
                <a:latin typeface="Calibri" panose="020F0502020204030204" pitchFamily="34" charset="0"/>
              </a:rPr>
              <a:t> </a:t>
            </a:r>
            <a:r>
              <a:rPr lang="en-US" dirty="0">
                <a:latin typeface="Calibri" panose="020F0502020204030204" pitchFamily="34" charset="0"/>
              </a:rPr>
              <a:t>be </a:t>
            </a:r>
            <a:r>
              <a:rPr lang="en-US" b="1" dirty="0">
                <a:solidFill>
                  <a:srgbClr val="000080"/>
                </a:solidFill>
                <a:latin typeface="Calibri" panose="020F0502020204030204" pitchFamily="34" charset="0"/>
              </a:rPr>
              <a:t>l</a:t>
            </a:r>
          </a:p>
          <a:p>
            <a:pPr marL="512763" lvl="0" indent="-341313">
              <a:buSzPct val="100000"/>
              <a:buFont typeface="Symbol" panose="05050102010706020507" pitchFamily="18" charset="2"/>
              <a:buChar char="*"/>
            </a:pPr>
            <a:r>
              <a:rPr lang="en-US" dirty="0">
                <a:latin typeface="Calibri" panose="020F0502020204030204" pitchFamily="34" charset="0"/>
              </a:rPr>
              <a:t>We thus have :</a:t>
            </a:r>
          </a:p>
        </p:txBody>
      </p:sp>
      <mc:AlternateContent xmlns:mc="http://schemas.openxmlformats.org/markup-compatibility/2006" xmlns:a14="http://schemas.microsoft.com/office/drawing/2010/main">
        <mc:Choice Requires="a14">
          <p:sp>
            <p:nvSpPr>
              <p:cNvPr id="6" name="TextBox 5"/>
              <p:cNvSpPr txBox="1"/>
              <p:nvPr/>
            </p:nvSpPr>
            <p:spPr>
              <a:xfrm>
                <a:off x="3505200" y="3384462"/>
                <a:ext cx="1787669" cy="4985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𝑠𝑡𝑎𝑔𝑒</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num>
                        <m:den>
                          <m:r>
                            <a:rPr lang="en-US" b="0" i="1" smtClean="0">
                              <a:latin typeface="Cambria Math" panose="02040503050406030204" pitchFamily="18" charset="0"/>
                            </a:rPr>
                            <m:t>𝑘</m:t>
                          </m:r>
                        </m:den>
                      </m:f>
                      <m:r>
                        <a:rPr lang="en-US" b="0" i="1" smtClean="0">
                          <a:latin typeface="Cambria Math" panose="02040503050406030204" pitchFamily="18" charset="0"/>
                        </a:rPr>
                        <m:t>+</m:t>
                      </m:r>
                      <m:r>
                        <a:rPr lang="en-US" b="0" i="1" smtClean="0">
                          <a:latin typeface="Cambria Math" panose="02040503050406030204" pitchFamily="18" charset="0"/>
                        </a:rPr>
                        <m:t>𝑙</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05200" y="3384462"/>
                <a:ext cx="1787669" cy="49853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505199" y="4495800"/>
                <a:ext cx="1355178" cy="5690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𝑓</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num>
                        <m:den>
                          <m:r>
                            <a:rPr lang="en-US" b="0" i="1" smtClean="0">
                              <a:latin typeface="Cambria Math" panose="02040503050406030204" pitchFamily="18" charset="0"/>
                            </a:rPr>
                            <m:t>𝑘</m:t>
                          </m:r>
                        </m:den>
                      </m:f>
                      <m:r>
                        <a:rPr lang="en-US" b="0" i="1" smtClean="0">
                          <a:latin typeface="Cambria Math" panose="02040503050406030204" pitchFamily="18" charset="0"/>
                        </a:rPr>
                        <m:t>+</m:t>
                      </m:r>
                      <m:r>
                        <a:rPr lang="en-US" b="0" i="1" smtClean="0">
                          <a:latin typeface="Cambria Math" panose="02040503050406030204" pitchFamily="18" charset="0"/>
                        </a:rPr>
                        <m:t>𝑙</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505199" y="4495800"/>
                <a:ext cx="1355178" cy="569002"/>
              </a:xfrm>
              <a:prstGeom prst="rect">
                <a:avLst/>
              </a:prstGeom>
              <a:blipFill rotWithShape="0">
                <a:blip r:embed="rId4"/>
                <a:stretch>
                  <a:fillRect/>
                </a:stretch>
              </a:blipFill>
            </p:spPr>
            <p:txBody>
              <a:bodyPr/>
              <a:lstStyle/>
              <a:p>
                <a:r>
                  <a:rPr lang="en-US">
                    <a:noFill/>
                  </a:rPr>
                  <a:t> </a:t>
                </a:r>
              </a:p>
            </p:txBody>
          </p:sp>
        </mc:Fallback>
      </mc:AlternateContent>
      <p:sp>
        <p:nvSpPr>
          <p:cNvPr id="8" name="TextBox 7"/>
          <p:cNvSpPr txBox="1"/>
          <p:nvPr/>
        </p:nvSpPr>
        <p:spPr>
          <a:xfrm>
            <a:off x="5292869" y="4318636"/>
            <a:ext cx="3752950" cy="923330"/>
          </a:xfrm>
          <a:prstGeom prst="rect">
            <a:avLst/>
          </a:prstGeom>
          <a:noFill/>
        </p:spPr>
        <p:txBody>
          <a:bodyPr wrap="none" rtlCol="0">
            <a:spAutoFit/>
          </a:bodyPr>
          <a:lstStyle/>
          <a:p>
            <a:r>
              <a:rPr lang="en-US" dirty="0" smtClean="0"/>
              <a:t>The minimum cycle time (1/f) is equal</a:t>
            </a:r>
          </a:p>
          <a:p>
            <a:r>
              <a:rPr lang="en-US" dirty="0" smtClean="0"/>
              <a:t>to </a:t>
            </a:r>
            <a:r>
              <a:rPr lang="en-US" dirty="0" err="1" smtClean="0"/>
              <a:t>t</a:t>
            </a:r>
            <a:r>
              <a:rPr lang="en-US" baseline="-25000" dirty="0" err="1" smtClean="0"/>
              <a:t>stage</a:t>
            </a:r>
            <a:r>
              <a:rPr lang="en-US" baseline="-25000" dirty="0" smtClean="0"/>
              <a:t> </a:t>
            </a:r>
            <a:r>
              <a:rPr lang="en-US" dirty="0" smtClean="0"/>
              <a:t>. Let us thus, assume that </a:t>
            </a:r>
          </a:p>
          <a:p>
            <a:r>
              <a:rPr lang="en-US" dirty="0" smtClean="0"/>
              <a:t>our cycle time is as low as possible.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Design of a Pipeline</a:t>
            </a:r>
          </a:p>
        </p:txBody>
      </p:sp>
      <p:sp>
        <p:nvSpPr>
          <p:cNvPr id="3" name="Text Placeholder 2"/>
          <p:cNvSpPr txBox="1">
            <a:spLocks noGrp="1"/>
          </p:cNvSpPr>
          <p:nvPr>
            <p:ph type="body" idx="4294967295"/>
          </p:nvPr>
        </p:nvSpPr>
        <p:spPr>
          <a:xfrm>
            <a:off x="762000" y="1371600"/>
            <a:ext cx="7924800" cy="4953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solidFill>
                  <a:srgbClr val="00AE00"/>
                </a:solidFill>
                <a:latin typeface="Calibri" panose="020F0502020204030204" pitchFamily="34" charset="0"/>
              </a:rPr>
              <a:t>Splitting the Data Path</a:t>
            </a:r>
          </a:p>
          <a:p>
            <a:pPr lvl="1">
              <a:buSzPct val="100000"/>
              <a:buFont typeface="Symbol" panose="05050102010706020507" pitchFamily="18" charset="2"/>
              <a:buChar char="*"/>
            </a:pPr>
            <a:r>
              <a:rPr lang="en-US" sz="2800" dirty="0">
                <a:latin typeface="Calibri" panose="020F0502020204030204" pitchFamily="34" charset="0"/>
              </a:rPr>
              <a:t>We </a:t>
            </a:r>
            <a:r>
              <a:rPr lang="en-US" sz="2800" dirty="0">
                <a:solidFill>
                  <a:srgbClr val="280099"/>
                </a:solidFill>
                <a:latin typeface="Calibri" panose="020F0502020204030204" pitchFamily="34" charset="0"/>
              </a:rPr>
              <a:t>divide</a:t>
            </a:r>
            <a:r>
              <a:rPr lang="en-US" sz="2800" dirty="0">
                <a:latin typeface="Calibri" panose="020F0502020204030204" pitchFamily="34" charset="0"/>
              </a:rPr>
              <a:t> the data path into 5 </a:t>
            </a:r>
            <a:r>
              <a:rPr lang="en-US" sz="2800" dirty="0">
                <a:solidFill>
                  <a:srgbClr val="FF0000"/>
                </a:solidFill>
                <a:latin typeface="Calibri" panose="020F0502020204030204" pitchFamily="34" charset="0"/>
              </a:rPr>
              <a:t>parts </a:t>
            </a:r>
            <a:r>
              <a:rPr lang="en-US" sz="2800" dirty="0">
                <a:latin typeface="Calibri" panose="020F0502020204030204" pitchFamily="34" charset="0"/>
              </a:rPr>
              <a:t>: IF, OF, EX, MA, and RW</a:t>
            </a:r>
          </a:p>
          <a:p>
            <a:pPr lvl="0">
              <a:buSzPct val="100000"/>
              <a:buFont typeface="Symbol" panose="05050102010706020507" pitchFamily="18" charset="2"/>
              <a:buChar char="*"/>
            </a:pPr>
            <a:r>
              <a:rPr lang="en-US" sz="3600" dirty="0">
                <a:solidFill>
                  <a:srgbClr val="FF0000"/>
                </a:solidFill>
                <a:latin typeface="Calibri" panose="020F0502020204030204" pitchFamily="34" charset="0"/>
              </a:rPr>
              <a:t>Timing</a:t>
            </a:r>
          </a:p>
          <a:p>
            <a:pPr lvl="1">
              <a:buSzPct val="100000"/>
              <a:buFont typeface="Symbol" panose="05050102010706020507" pitchFamily="18" charset="2"/>
              <a:buChar char="*"/>
            </a:pPr>
            <a:r>
              <a:rPr lang="en-US" sz="2800" dirty="0">
                <a:latin typeface="Calibri" panose="020F0502020204030204" pitchFamily="34" charset="0"/>
              </a:rPr>
              <a:t>We insert</a:t>
            </a:r>
            <a:r>
              <a:rPr lang="en-US" sz="2800" dirty="0">
                <a:solidFill>
                  <a:srgbClr val="800000"/>
                </a:solidFill>
                <a:latin typeface="Calibri" panose="020F0502020204030204" pitchFamily="34" charset="0"/>
              </a:rPr>
              <a:t> latches (registers) </a:t>
            </a:r>
            <a:r>
              <a:rPr lang="en-US" sz="2800" dirty="0">
                <a:latin typeface="Calibri" panose="020F0502020204030204" pitchFamily="34" charset="0"/>
              </a:rPr>
              <a:t>between consecutive stages</a:t>
            </a:r>
          </a:p>
          <a:p>
            <a:pPr lvl="1">
              <a:buSzPct val="100000"/>
              <a:buFont typeface="Symbol" panose="05050102010706020507" pitchFamily="18" charset="2"/>
              <a:buChar char="*"/>
            </a:pPr>
            <a:r>
              <a:rPr lang="en-US" sz="2800" dirty="0">
                <a:latin typeface="Calibri" panose="020F0502020204030204" pitchFamily="34" charset="0"/>
              </a:rPr>
              <a:t>4 Latches → IF-OF, OF-EX, EX-MA, and MA-RW</a:t>
            </a:r>
          </a:p>
          <a:p>
            <a:pPr lvl="1">
              <a:buSzPct val="100000"/>
              <a:buFont typeface="Symbol" panose="05050102010706020507" pitchFamily="18" charset="2"/>
              <a:buChar char="*"/>
            </a:pPr>
            <a:r>
              <a:rPr lang="en-US" sz="2800" dirty="0">
                <a:latin typeface="Calibri" panose="020F0502020204030204" pitchFamily="34" charset="0"/>
              </a:rPr>
              <a:t>At the </a:t>
            </a:r>
            <a:r>
              <a:rPr lang="en-US" sz="2800" dirty="0">
                <a:solidFill>
                  <a:srgbClr val="DC2300"/>
                </a:solidFill>
                <a:latin typeface="Calibri" panose="020F0502020204030204" pitchFamily="34" charset="0"/>
              </a:rPr>
              <a:t>negative edge</a:t>
            </a:r>
            <a:r>
              <a:rPr lang="en-US" sz="2800" dirty="0">
                <a:latin typeface="Calibri" panose="020F0502020204030204" pitchFamily="34" charset="0"/>
              </a:rPr>
              <a:t> of a clock, an </a:t>
            </a:r>
            <a:r>
              <a:rPr lang="en-US" sz="2800" dirty="0">
                <a:solidFill>
                  <a:srgbClr val="2300DC"/>
                </a:solidFill>
                <a:latin typeface="Calibri" panose="020F0502020204030204" pitchFamily="34" charset="0"/>
              </a:rPr>
              <a:t>instruction</a:t>
            </a:r>
            <a:r>
              <a:rPr lang="en-US" sz="2800" dirty="0">
                <a:latin typeface="Calibri" panose="020F0502020204030204" pitchFamily="34" charset="0"/>
              </a:rPr>
              <a:t> moves from one stage to the next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Performance of an </a:t>
            </a:r>
            <a:r>
              <a:rPr lang="fr-FR" dirty="0" err="1">
                <a:solidFill>
                  <a:schemeClr val="tx1"/>
                </a:solidFill>
              </a:rPr>
              <a:t>Ideal</a:t>
            </a:r>
            <a:r>
              <a:rPr lang="fr-FR" dirty="0">
                <a:solidFill>
                  <a:schemeClr val="tx1"/>
                </a:solidFill>
              </a:rPr>
              <a:t> Pipeline</a:t>
            </a:r>
          </a:p>
        </p:txBody>
      </p:sp>
      <p:sp>
        <p:nvSpPr>
          <p:cNvPr id="3" name="Text Placeholder 2"/>
          <p:cNvSpPr txBox="1">
            <a:spLocks noGrp="1"/>
          </p:cNvSpPr>
          <p:nvPr>
            <p:ph type="body" idx="4294967295"/>
          </p:nvPr>
        </p:nvSpPr>
        <p:spPr>
          <a:xfrm>
            <a:off x="1371600" y="1600200"/>
            <a:ext cx="7416800" cy="9937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Let us assume that the number of </a:t>
            </a:r>
            <a:r>
              <a:rPr lang="en-US" dirty="0">
                <a:solidFill>
                  <a:srgbClr val="2300DC"/>
                </a:solidFill>
                <a:latin typeface="Calibri" panose="020F0502020204030204" pitchFamily="34" charset="0"/>
              </a:rPr>
              <a:t>instructions</a:t>
            </a:r>
            <a:r>
              <a:rPr lang="en-US" dirty="0">
                <a:latin typeface="Calibri" panose="020F0502020204030204" pitchFamily="34" charset="0"/>
              </a:rPr>
              <a:t> are a </a:t>
            </a:r>
            <a:r>
              <a:rPr lang="en-US" b="1" dirty="0">
                <a:solidFill>
                  <a:srgbClr val="33CC66"/>
                </a:solidFill>
                <a:latin typeface="Calibri" panose="020F0502020204030204" pitchFamily="34" charset="0"/>
              </a:rPr>
              <a:t>constant</a:t>
            </a:r>
          </a:p>
        </p:txBody>
      </p:sp>
      <mc:AlternateContent xmlns:mc="http://schemas.openxmlformats.org/markup-compatibility/2006" xmlns:a14="http://schemas.microsoft.com/office/drawing/2010/main">
        <mc:Choice Requires="a14">
          <p:sp>
            <p:nvSpPr>
              <p:cNvPr id="5" name="TextBox 4"/>
              <p:cNvSpPr txBox="1"/>
              <p:nvPr/>
            </p:nvSpPr>
            <p:spPr>
              <a:xfrm>
                <a:off x="2514600" y="2938992"/>
                <a:ext cx="3853684" cy="30926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num>
                        <m:den>
                          <m:r>
                            <a:rPr lang="en-US" b="0" i="1" smtClean="0">
                              <a:latin typeface="Cambria Math" panose="02040503050406030204" pitchFamily="18" charset="0"/>
                            </a:rPr>
                            <m:t>𝐶𝑃𝐼</m:t>
                          </m:r>
                        </m:den>
                      </m:f>
                      <m:r>
                        <a:rPr lang="en-US" b="0" i="1" smtClean="0">
                          <a:latin typeface="Cambria Math" panose="02040503050406030204" pitchFamily="18" charset="0"/>
                        </a:rPr>
                        <m:t> </m:t>
                      </m:r>
                    </m:oMath>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num>
                                <m:den>
                                  <m:r>
                                    <a:rPr lang="en-US" b="0" i="1" smtClean="0">
                                      <a:latin typeface="Cambria Math" panose="02040503050406030204" pitchFamily="18" charset="0"/>
                                    </a:rPr>
                                    <m:t>𝑘</m:t>
                                  </m:r>
                                </m:den>
                              </m:f>
                              <m:r>
                                <a:rPr lang="en-US" b="0" i="1" smtClean="0">
                                  <a:latin typeface="Cambria Math" panose="02040503050406030204" pitchFamily="18" charset="0"/>
                                </a:rPr>
                                <m:t>+</m:t>
                              </m:r>
                              <m:r>
                                <a:rPr lang="en-US" b="0" i="1" smtClean="0">
                                  <a:latin typeface="Cambria Math" panose="02040503050406030204" pitchFamily="18" charset="0"/>
                                </a:rPr>
                                <m:t>𝑙</m:t>
                              </m:r>
                            </m:den>
                          </m:f>
                        </m:num>
                        <m:den>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num>
                            <m:den>
                              <m:r>
                                <a:rPr lang="en-US" b="0" i="1" smtClean="0">
                                  <a:latin typeface="Cambria Math" panose="02040503050406030204" pitchFamily="18" charset="0"/>
                                </a:rPr>
                                <m:t>𝑛</m:t>
                              </m:r>
                            </m:den>
                          </m:f>
                        </m:den>
                      </m:f>
                      <m:r>
                        <a:rPr lang="en-US" b="0" i="1" smtClean="0">
                          <a:latin typeface="Cambria Math" panose="02040503050406030204" pitchFamily="18" charset="0"/>
                        </a:rPr>
                        <m:t> </m:t>
                      </m:r>
                    </m:oMath>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num>
                                <m:den>
                                  <m:r>
                                    <a:rPr lang="en-US" b="0" i="1" smtClean="0">
                                      <a:latin typeface="Cambria Math" panose="02040503050406030204" pitchFamily="18" charset="0"/>
                                    </a:rPr>
                                    <m:t>𝑘</m:t>
                                  </m:r>
                                </m:den>
                              </m:f>
                              <m:r>
                                <a:rPr lang="en-US" b="0" i="1" smtClean="0">
                                  <a:latin typeface="Cambria Math" panose="02040503050406030204" pitchFamily="18" charset="0"/>
                                </a:rPr>
                                <m:t>+</m:t>
                              </m:r>
                              <m:r>
                                <a:rPr lang="en-US" b="0" i="1" smtClean="0">
                                  <a:latin typeface="Cambria Math" panose="02040503050406030204" pitchFamily="18" charset="0"/>
                                </a:rPr>
                                <m:t>𝑙</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den>
                      </m:f>
                    </m:oMath>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num>
                            <m:den>
                              <m:r>
                                <a:rPr lang="en-US" b="0" i="1" smtClean="0">
                                  <a:latin typeface="Cambria Math" panose="02040503050406030204" pitchFamily="18" charset="0"/>
                                </a:rPr>
                                <m:t>𝑘</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𝑙𝑘</m:t>
                              </m:r>
                            </m:e>
                          </m:func>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514600" y="2938992"/>
                <a:ext cx="3853684" cy="3092641"/>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name="page9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66800" y="3587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Optimal </a:t>
            </a:r>
            <a:r>
              <a:rPr lang="fr-FR" dirty="0" err="1">
                <a:solidFill>
                  <a:schemeClr val="tx1"/>
                </a:solidFill>
              </a:rPr>
              <a:t>Number</a:t>
            </a:r>
            <a:r>
              <a:rPr lang="fr-FR" dirty="0">
                <a:solidFill>
                  <a:schemeClr val="tx1"/>
                </a:solidFill>
              </a:rPr>
              <a:t> of Pipeline Stages</a:t>
            </a:r>
          </a:p>
        </p:txBody>
      </p:sp>
      <mc:AlternateContent xmlns:mc="http://schemas.openxmlformats.org/markup-compatibility/2006" xmlns:a14="http://schemas.microsoft.com/office/drawing/2010/main">
        <mc:Choice Requires="a14">
          <p:sp>
            <p:nvSpPr>
              <p:cNvPr id="3" name="Text Placeholder 2"/>
              <p:cNvSpPr txBox="1">
                <a:spLocks noGrp="1"/>
              </p:cNvSpPr>
              <p:nvPr>
                <p:ph type="body" idx="4294967295"/>
              </p:nvPr>
            </p:nvSpPr>
            <p:spPr>
              <a:xfrm>
                <a:off x="1143000" y="4495800"/>
                <a:ext cx="7416800" cy="151765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63563" lvl="0" indent="-511175">
                  <a:buSzPct val="100000"/>
                  <a:buFont typeface="Symbol" panose="05050102010706020507" pitchFamily="18" charset="2"/>
                  <a:buChar char="*"/>
                </a:pPr>
                <a:r>
                  <a:rPr lang="en-US" dirty="0" smtClean="0">
                    <a:latin typeface="Calibri" panose="020F0502020204030204" pitchFamily="34" charset="0"/>
                  </a:rPr>
                  <a:t>k is inversely proportional to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𝑙</m:t>
                        </m:r>
                      </m:e>
                    </m:rad>
                  </m:oMath>
                </a14:m>
                <a:endParaRPr lang="en-US" dirty="0">
                  <a:latin typeface="Calibri" panose="020F0502020204030204" pitchFamily="34" charset="0"/>
                </a:endParaRPr>
              </a:p>
              <a:p>
                <a:pPr marL="563563" lvl="0" indent="-511175">
                  <a:buSzPct val="100000"/>
                  <a:buFont typeface="Symbol" panose="05050102010706020507" pitchFamily="18" charset="2"/>
                  <a:buChar char="*"/>
                </a:pPr>
                <a:r>
                  <a:rPr lang="en-US" dirty="0">
                    <a:latin typeface="Calibri" panose="020F0502020204030204" pitchFamily="34" charset="0"/>
                  </a:rPr>
                  <a:t>k is proportional to </a:t>
                </a:r>
                <a14:m>
                  <m:oMath xmlns:m="http://schemas.openxmlformats.org/officeDocument/2006/math">
                    <m:rad>
                      <m:radPr>
                        <m:degHide m:val="on"/>
                        <m:ctrlPr>
                          <a:rPr lang="en-US" i="1" smtClean="0">
                            <a:latin typeface="Cambria Math" panose="02040503050406030204" pitchFamily="18" charset="0"/>
                          </a:rPr>
                        </m:ctrlPr>
                      </m:radPr>
                      <m:deg/>
                      <m:e>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e>
                    </m:rad>
                  </m:oMath>
                </a14:m>
                <a:endParaRPr lang="en-US" baseline="-33000" dirty="0">
                  <a:latin typeface="Calibri" panose="020F0502020204030204" pitchFamily="34" charset="0"/>
                </a:endParaRPr>
              </a:p>
            </p:txBody>
          </p:sp>
        </mc:Choice>
        <mc:Fallback xmlns="">
          <p:sp>
            <p:nvSpPr>
              <p:cNvPr id="3" name="Text Placeholder 2"/>
              <p:cNvSpPr txBox="1">
                <a:spLocks noGrp="1" noRot="1" noChangeAspect="1" noMove="1" noResize="1" noEditPoints="1" noAdjustHandles="1" noChangeArrowheads="1" noChangeShapeType="1" noTextEdit="1"/>
              </p:cNvSpPr>
              <p:nvPr>
                <p:ph type="body" idx="4294967295"/>
              </p:nvPr>
            </p:nvSpPr>
            <p:spPr>
              <a:xfrm>
                <a:off x="1143000" y="4495800"/>
                <a:ext cx="7416800" cy="1517650"/>
              </a:xfrm>
              <a:blipFill rotWithShape="0">
                <a:blip r:embed="rId3"/>
                <a:stretch>
                  <a:fillRect l="-2714" t="-68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362200" y="1752600"/>
                <a:ext cx="4350550" cy="21205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e>
                                  </m:d>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𝑚𝑎𝑥</m:t>
                                      </m:r>
                                    </m:sub>
                                  </m:sSub>
                                </m:num>
                                <m:den>
                                  <m:r>
                                    <a:rPr lang="en-US" i="1">
                                      <a:latin typeface="Cambria Math" panose="02040503050406030204" pitchFamily="18" charset="0"/>
                                    </a:rPr>
                                    <m:t>𝑘</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𝑚𝑎𝑥</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 </m:t>
                                  </m:r>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𝑙𝑘</m:t>
                                  </m:r>
                                </m:e>
                              </m:func>
                            </m:e>
                          </m:d>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den>
                      </m:f>
                      <m:r>
                        <a:rPr lang="en-US" i="1" smtClean="0">
                          <a:latin typeface="Cambria Math" panose="02040503050406030204" pitchFamily="18" charset="0"/>
                        </a:rPr>
                        <m:t>=</m:t>
                      </m:r>
                      <m:r>
                        <a:rPr lang="en-US" b="0" i="1" smtClean="0">
                          <a:latin typeface="Cambria Math" panose="02040503050406030204" pitchFamily="18" charset="0"/>
                        </a:rPr>
                        <m:t>0</m:t>
                      </m:r>
                    </m:oMath>
                    <m:oMath xmlns:m="http://schemas.openxmlformats.org/officeDocument/2006/math">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𝑚𝑎𝑥</m:t>
                              </m:r>
                            </m:sub>
                          </m:sSub>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𝑘</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=0</m:t>
                      </m:r>
                    </m:oMath>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 </m:t>
                      </m:r>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𝑚𝑎𝑥</m:t>
                                  </m:r>
                                </m:sub>
                              </m:sSub>
                            </m:num>
                            <m:den>
                              <m:r>
                                <a:rPr lang="en-US" b="0" i="1" smtClean="0">
                                  <a:latin typeface="Cambria Math" panose="02040503050406030204" pitchFamily="18" charset="0"/>
                                  <a:ea typeface="Cambria Math" panose="02040503050406030204" pitchFamily="18" charset="0"/>
                                </a:rPr>
                                <m:t>𝑙</m:t>
                              </m:r>
                            </m:den>
                          </m:f>
                        </m:e>
                      </m:rad>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362200" y="1752600"/>
                <a:ext cx="4350550" cy="2120517"/>
              </a:xfrm>
              <a:prstGeom prst="rect">
                <a:avLst/>
              </a:prstGeom>
              <a:blipFill rotWithShape="0">
                <a:blip r:embed="rId4"/>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name="page9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Implications</a:t>
            </a:r>
          </a:p>
        </p:txBody>
      </p:sp>
      <p:sp>
        <p:nvSpPr>
          <p:cNvPr id="3" name="Text Placeholder 2"/>
          <p:cNvSpPr txBox="1">
            <a:spLocks noGrp="1"/>
          </p:cNvSpPr>
          <p:nvPr>
            <p:ph type="body" idx="4294967295"/>
          </p:nvPr>
        </p:nvSpPr>
        <p:spPr>
          <a:xfrm>
            <a:off x="1066800" y="1600200"/>
            <a:ext cx="74168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As we </a:t>
            </a:r>
            <a:r>
              <a:rPr lang="en-US" dirty="0">
                <a:solidFill>
                  <a:srgbClr val="0000FF"/>
                </a:solidFill>
                <a:latin typeface="Calibri" panose="020F0502020204030204" pitchFamily="34" charset="0"/>
              </a:rPr>
              <a:t>increase</a:t>
            </a:r>
            <a:r>
              <a:rPr lang="en-US" dirty="0">
                <a:latin typeface="Calibri" panose="020F0502020204030204" pitchFamily="34" charset="0"/>
              </a:rPr>
              <a:t> the </a:t>
            </a:r>
            <a:r>
              <a:rPr lang="en-US" dirty="0">
                <a:solidFill>
                  <a:srgbClr val="C5000B"/>
                </a:solidFill>
                <a:latin typeface="Calibri" panose="020F0502020204030204" pitchFamily="34" charset="0"/>
              </a:rPr>
              <a:t>latch delay</a:t>
            </a:r>
            <a:r>
              <a:rPr lang="en-US" dirty="0">
                <a:latin typeface="Calibri" panose="020F0502020204030204" pitchFamily="34" charset="0"/>
              </a:rPr>
              <a:t>, we should have </a:t>
            </a:r>
            <a:r>
              <a:rPr lang="en-US" dirty="0">
                <a:solidFill>
                  <a:srgbClr val="C5000B"/>
                </a:solidFill>
                <a:latin typeface="Calibri" panose="020F0502020204030204" pitchFamily="34" charset="0"/>
              </a:rPr>
              <a:t>less</a:t>
            </a:r>
            <a:r>
              <a:rPr lang="en-US" dirty="0">
                <a:latin typeface="Calibri" panose="020F0502020204030204" pitchFamily="34" charset="0"/>
              </a:rPr>
              <a:t> pipeline stages</a:t>
            </a:r>
          </a:p>
          <a:p>
            <a:pPr lvl="1">
              <a:buSzPct val="100000"/>
              <a:buFont typeface="Symbol" panose="05050102010706020507" pitchFamily="18" charset="2"/>
              <a:buChar char="*"/>
            </a:pPr>
            <a:r>
              <a:rPr lang="en-US" dirty="0">
                <a:latin typeface="Calibri" panose="020F0502020204030204" pitchFamily="34" charset="0"/>
              </a:rPr>
              <a:t>We need to</a:t>
            </a:r>
            <a:r>
              <a:rPr lang="en-US" dirty="0">
                <a:solidFill>
                  <a:srgbClr val="C5000B"/>
                </a:solidFill>
                <a:latin typeface="Calibri" panose="020F0502020204030204" pitchFamily="34" charset="0"/>
              </a:rPr>
              <a:t> </a:t>
            </a:r>
            <a:r>
              <a:rPr lang="en-US" dirty="0" err="1">
                <a:solidFill>
                  <a:srgbClr val="C5000B"/>
                </a:solidFill>
                <a:latin typeface="Calibri" panose="020F0502020204030204" pitchFamily="34" charset="0"/>
              </a:rPr>
              <a:t>minimise</a:t>
            </a:r>
            <a:r>
              <a:rPr lang="en-US" dirty="0">
                <a:latin typeface="Calibri" panose="020F0502020204030204" pitchFamily="34" charset="0"/>
              </a:rPr>
              <a:t> the time wasted in accessing latches</a:t>
            </a:r>
          </a:p>
          <a:p>
            <a:pPr lvl="0">
              <a:buSzPct val="100000"/>
              <a:buFont typeface="Symbol" panose="05050102010706020507" pitchFamily="18" charset="2"/>
              <a:buChar char="*"/>
            </a:pPr>
            <a:r>
              <a:rPr lang="en-US" dirty="0">
                <a:latin typeface="Calibri" panose="020F0502020204030204" pitchFamily="34" charset="0"/>
              </a:rPr>
              <a:t>As we increase the </a:t>
            </a:r>
            <a:r>
              <a:rPr lang="en-US" dirty="0">
                <a:solidFill>
                  <a:srgbClr val="280099"/>
                </a:solidFill>
                <a:latin typeface="Calibri" panose="020F0502020204030204" pitchFamily="34" charset="0"/>
              </a:rPr>
              <a:t>amount</a:t>
            </a:r>
            <a:r>
              <a:rPr lang="en-US" dirty="0">
                <a:latin typeface="Calibri" panose="020F0502020204030204" pitchFamily="34" charset="0"/>
              </a:rPr>
              <a:t> of </a:t>
            </a:r>
            <a:r>
              <a:rPr lang="en-US" b="1" dirty="0">
                <a:solidFill>
                  <a:srgbClr val="00AE00"/>
                </a:solidFill>
                <a:latin typeface="Calibri" panose="020F0502020204030204" pitchFamily="34" charset="0"/>
              </a:rPr>
              <a:t>algorithmic work</a:t>
            </a:r>
            <a:r>
              <a:rPr lang="en-US" dirty="0">
                <a:latin typeface="Calibri" panose="020F0502020204030204" pitchFamily="34" charset="0"/>
              </a:rPr>
              <a:t>, we require more pipeline stages for ideal </a:t>
            </a:r>
            <a:r>
              <a:rPr lang="en-US" dirty="0">
                <a:solidFill>
                  <a:srgbClr val="0000FF"/>
                </a:solidFill>
                <a:latin typeface="Calibri" panose="020F0502020204030204" pitchFamily="34" charset="0"/>
              </a:rPr>
              <a:t>performance</a:t>
            </a:r>
          </a:p>
          <a:p>
            <a:pPr lvl="1">
              <a:buSzPct val="100000"/>
              <a:buFont typeface="Symbol" panose="05050102010706020507" pitchFamily="18" charset="2"/>
              <a:buChar char="*"/>
            </a:pPr>
            <a:r>
              <a:rPr lang="en-US" dirty="0">
                <a:latin typeface="Calibri" panose="020F0502020204030204" pitchFamily="34" charset="0"/>
              </a:rPr>
              <a:t>More pipeline stages help </a:t>
            </a:r>
            <a:r>
              <a:rPr lang="en-US" dirty="0">
                <a:solidFill>
                  <a:srgbClr val="280099"/>
                </a:solidFill>
                <a:latin typeface="Calibri" panose="020F0502020204030204" pitchFamily="34" charset="0"/>
              </a:rPr>
              <a:t>distribute</a:t>
            </a:r>
            <a:r>
              <a:rPr lang="en-US" dirty="0">
                <a:latin typeface="Calibri" panose="020F0502020204030204" pitchFamily="34" charset="0"/>
              </a:rPr>
              <a:t> the work better, and increase the </a:t>
            </a:r>
            <a:r>
              <a:rPr lang="en-US" dirty="0">
                <a:solidFill>
                  <a:srgbClr val="004A4A"/>
                </a:solidFill>
                <a:latin typeface="Calibri" panose="020F0502020204030204" pitchFamily="34" charset="0"/>
              </a:rPr>
              <a:t>overlap</a:t>
            </a:r>
            <a:r>
              <a:rPr lang="en-US" dirty="0">
                <a:latin typeface="Calibri" panose="020F0502020204030204" pitchFamily="34" charset="0"/>
              </a:rPr>
              <a:t> across instructions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name="page9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Implications - II</a:t>
            </a:r>
          </a:p>
        </p:txBody>
      </p:sp>
      <p:sp>
        <p:nvSpPr>
          <p:cNvPr id="3" name="Text Placeholder 2"/>
          <p:cNvSpPr txBox="1">
            <a:spLocks noGrp="1"/>
          </p:cNvSpPr>
          <p:nvPr>
            <p:ph type="body" idx="4294967295"/>
          </p:nvPr>
        </p:nvSpPr>
        <p:spPr>
          <a:xfrm>
            <a:off x="889000" y="2057400"/>
            <a:ext cx="7416800" cy="29718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As the number of </a:t>
            </a:r>
            <a:r>
              <a:rPr lang="en-US" sz="3600" dirty="0">
                <a:solidFill>
                  <a:srgbClr val="00AE00"/>
                </a:solidFill>
                <a:latin typeface="Calibri" panose="020F0502020204030204" pitchFamily="34" charset="0"/>
              </a:rPr>
              <a:t>instructions</a:t>
            </a:r>
            <a:r>
              <a:rPr lang="en-US" sz="3600" dirty="0">
                <a:latin typeface="Calibri" panose="020F0502020204030204" pitchFamily="34" charset="0"/>
              </a:rPr>
              <a:t> tends to ∞, the number of </a:t>
            </a:r>
            <a:r>
              <a:rPr lang="en-US" sz="3600" dirty="0">
                <a:solidFill>
                  <a:srgbClr val="2300DC"/>
                </a:solidFill>
                <a:latin typeface="Calibri" panose="020F0502020204030204" pitchFamily="34" charset="0"/>
              </a:rPr>
              <a:t>ideal pipeline stages</a:t>
            </a:r>
            <a:r>
              <a:rPr lang="en-US" sz="3600" dirty="0">
                <a:latin typeface="Calibri" panose="020F0502020204030204" pitchFamily="34" charset="0"/>
              </a:rPr>
              <a:t> also tends to  ∞</a:t>
            </a:r>
          </a:p>
          <a:p>
            <a:pPr lvl="1">
              <a:buSzPct val="100000"/>
              <a:buFont typeface="Symbol" panose="05050102010706020507" pitchFamily="18" charset="2"/>
              <a:buChar char="*"/>
            </a:pPr>
            <a:r>
              <a:rPr lang="en-US" sz="3600" dirty="0">
                <a:latin typeface="Calibri" panose="020F0502020204030204" pitchFamily="34" charset="0"/>
              </a:rPr>
              <a:t>The higher </a:t>
            </a:r>
            <a:r>
              <a:rPr lang="en-US" sz="3600" dirty="0">
                <a:solidFill>
                  <a:srgbClr val="2300DC"/>
                </a:solidFill>
                <a:latin typeface="Calibri" panose="020F0502020204030204" pitchFamily="34" charset="0"/>
              </a:rPr>
              <a:t>startup</a:t>
            </a:r>
            <a:r>
              <a:rPr lang="en-US" sz="3600" dirty="0">
                <a:latin typeface="Calibri" panose="020F0502020204030204" pitchFamily="34" charset="0"/>
              </a:rPr>
              <a:t> time gets </a:t>
            </a:r>
            <a:r>
              <a:rPr lang="en-US" sz="3600" dirty="0">
                <a:solidFill>
                  <a:srgbClr val="004A4A"/>
                </a:solidFill>
                <a:latin typeface="Calibri" panose="020F0502020204030204" pitchFamily="34" charset="0"/>
              </a:rPr>
              <a:t>amortized</a:t>
            </a:r>
            <a:r>
              <a:rPr lang="en-US" sz="3600" dirty="0">
                <a:latin typeface="Calibri" panose="020F0502020204030204" pitchFamily="34" charset="0"/>
              </a:rPr>
              <a:t> in the long </a:t>
            </a:r>
            <a:r>
              <a:rPr lang="en-US" sz="3600" dirty="0">
                <a:solidFill>
                  <a:srgbClr val="DC2300"/>
                </a:solidFill>
                <a:latin typeface="Calibri" panose="020F0502020204030204" pitchFamily="34" charset="0"/>
              </a:rPr>
              <a:t>run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name="page9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 Non-</a:t>
            </a:r>
            <a:r>
              <a:rPr lang="fr-FR" dirty="0" err="1">
                <a:solidFill>
                  <a:schemeClr val="tx1"/>
                </a:solidFill>
              </a:rPr>
              <a:t>Ideal</a:t>
            </a:r>
            <a:r>
              <a:rPr lang="fr-FR" dirty="0">
                <a:solidFill>
                  <a:schemeClr val="tx1"/>
                </a:solidFill>
              </a:rPr>
              <a:t> Pipeline</a:t>
            </a:r>
          </a:p>
        </p:txBody>
      </p:sp>
      <p:sp>
        <p:nvSpPr>
          <p:cNvPr id="3" name="Text Placeholder 2"/>
          <p:cNvSpPr txBox="1">
            <a:spLocks noGrp="1"/>
          </p:cNvSpPr>
          <p:nvPr>
            <p:ph type="body" idx="4294967295"/>
          </p:nvPr>
        </p:nvSpPr>
        <p:spPr>
          <a:xfrm>
            <a:off x="1219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Our ideal CPI (</a:t>
            </a:r>
            <a:r>
              <a:rPr lang="en-US" dirty="0" err="1">
                <a:latin typeface="Calibri" panose="020F0502020204030204" pitchFamily="34" charset="0"/>
              </a:rPr>
              <a:t>CPI</a:t>
            </a:r>
            <a:r>
              <a:rPr lang="en-US" baseline="-33000" dirty="0" err="1">
                <a:latin typeface="Calibri" panose="020F0502020204030204" pitchFamily="34" charset="0"/>
              </a:rPr>
              <a:t>ideal</a:t>
            </a:r>
            <a:r>
              <a:rPr lang="en-US" dirty="0">
                <a:latin typeface="Calibri" panose="020F0502020204030204" pitchFamily="34" charset="0"/>
              </a:rPr>
              <a:t> = 1) is 1</a:t>
            </a:r>
          </a:p>
          <a:p>
            <a:pPr lvl="0">
              <a:buSzPct val="100000"/>
              <a:buFont typeface="Symbol" panose="05050102010706020507" pitchFamily="18" charset="2"/>
              <a:buChar char="*"/>
            </a:pPr>
            <a:r>
              <a:rPr lang="en-US" dirty="0">
                <a:latin typeface="Calibri" panose="020F0502020204030204" pitchFamily="34" charset="0"/>
              </a:rPr>
              <a:t>However, in reality, we have stalls</a:t>
            </a: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Let us assume that the </a:t>
            </a:r>
            <a:r>
              <a:rPr lang="en-US" dirty="0">
                <a:solidFill>
                  <a:srgbClr val="FF0000"/>
                </a:solidFill>
                <a:latin typeface="Calibri" panose="020F0502020204030204" pitchFamily="34" charset="0"/>
              </a:rPr>
              <a:t>stall rate</a:t>
            </a:r>
            <a:r>
              <a:rPr lang="en-US" dirty="0">
                <a:latin typeface="Calibri" panose="020F0502020204030204" pitchFamily="34" charset="0"/>
              </a:rPr>
              <a:t> is a function of the </a:t>
            </a:r>
            <a:r>
              <a:rPr lang="en-US" dirty="0">
                <a:solidFill>
                  <a:srgbClr val="0000FF"/>
                </a:solidFill>
                <a:latin typeface="Calibri" panose="020F0502020204030204" pitchFamily="34" charset="0"/>
              </a:rPr>
              <a:t>program</a:t>
            </a:r>
            <a:r>
              <a:rPr lang="en-US" dirty="0">
                <a:latin typeface="Calibri" panose="020F0502020204030204" pitchFamily="34" charset="0"/>
              </a:rPr>
              <a:t>, and its nature of </a:t>
            </a:r>
            <a:r>
              <a:rPr lang="en-US" dirty="0">
                <a:solidFill>
                  <a:srgbClr val="DC2300"/>
                </a:solidFill>
                <a:latin typeface="Calibri" panose="020F0502020204030204" pitchFamily="34" charset="0"/>
              </a:rPr>
              <a:t>dependences</a:t>
            </a:r>
          </a:p>
        </p:txBody>
      </p:sp>
      <mc:AlternateContent xmlns:mc="http://schemas.openxmlformats.org/markup-compatibility/2006" xmlns:a14="http://schemas.microsoft.com/office/drawing/2010/main">
        <mc:Choice Requires="a14">
          <p:sp>
            <p:nvSpPr>
              <p:cNvPr id="5" name="TextBox 4"/>
              <p:cNvSpPr txBox="1"/>
              <p:nvPr/>
            </p:nvSpPr>
            <p:spPr>
              <a:xfrm>
                <a:off x="1524000" y="3124200"/>
                <a:ext cx="69656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𝐶𝑃𝐼</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𝐶𝑃𝐼</m:t>
                          </m:r>
                        </m:e>
                        <m:sub>
                          <m:r>
                            <a:rPr lang="en-US" sz="2800" b="0" i="1" smtClean="0">
                              <a:latin typeface="Cambria Math" panose="02040503050406030204" pitchFamily="18" charset="0"/>
                            </a:rPr>
                            <m:t>𝑖𝑑𝑒𝑎𝑙</m:t>
                          </m:r>
                          <m:r>
                            <a:rPr lang="en-US" sz="2800" b="0" i="1" smtClean="0">
                              <a:latin typeface="Cambria Math" panose="02040503050406030204" pitchFamily="18" charset="0"/>
                            </a:rPr>
                            <m:t> </m:t>
                          </m:r>
                        </m:sub>
                      </m:sSub>
                      <m:r>
                        <a:rPr lang="en-US" sz="2800" b="0" i="1" smtClean="0">
                          <a:latin typeface="Cambria Math" panose="02040503050406030204" pitchFamily="18" charset="0"/>
                        </a:rPr>
                        <m:t>+</m:t>
                      </m:r>
                      <m:r>
                        <a:rPr lang="en-US" sz="2800" b="0" i="1" smtClean="0">
                          <a:latin typeface="Cambria Math" panose="02040503050406030204" pitchFamily="18" charset="0"/>
                        </a:rPr>
                        <m:t>𝑠𝑡𝑎𝑙𝑙</m:t>
                      </m:r>
                      <m:r>
                        <a:rPr lang="en-US" sz="2800" b="0" i="1" smtClean="0">
                          <a:latin typeface="Cambria Math" panose="02040503050406030204" pitchFamily="18" charset="0"/>
                        </a:rPr>
                        <m:t>_</m:t>
                      </m:r>
                      <m:r>
                        <a:rPr lang="en-US" sz="2800" b="0" i="1" smtClean="0">
                          <a:latin typeface="Cambria Math" panose="02040503050406030204" pitchFamily="18" charset="0"/>
                        </a:rPr>
                        <m:t>𝑟𝑎𝑡𝑒</m:t>
                      </m:r>
                      <m:r>
                        <a:rPr lang="en-US" sz="2800" b="0" i="1" smtClean="0">
                          <a:latin typeface="Cambria Math" panose="02040503050406030204" pitchFamily="18" charset="0"/>
                        </a:rPr>
                        <m:t>∗</m:t>
                      </m:r>
                      <m:r>
                        <a:rPr lang="en-US" sz="2800" b="0" i="1" smtClean="0">
                          <a:latin typeface="Cambria Math" panose="02040503050406030204" pitchFamily="18" charset="0"/>
                        </a:rPr>
                        <m:t>𝑠𝑡𝑎𝑙𝑙</m:t>
                      </m:r>
                      <m:r>
                        <a:rPr lang="en-US" sz="2800" b="0" i="1" smtClean="0">
                          <a:latin typeface="Cambria Math" panose="02040503050406030204" pitchFamily="18" charset="0"/>
                        </a:rPr>
                        <m:t>_</m:t>
                      </m:r>
                      <m:r>
                        <a:rPr lang="en-US" sz="2800" b="0" i="1" smtClean="0">
                          <a:latin typeface="Cambria Math" panose="02040503050406030204" pitchFamily="18" charset="0"/>
                        </a:rPr>
                        <m:t>𝑝𝑒𝑛𝑎𝑙𝑡𝑦</m:t>
                      </m:r>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524000" y="3124200"/>
                <a:ext cx="6965625" cy="430887"/>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name="page9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66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Non-</a:t>
            </a:r>
            <a:r>
              <a:rPr lang="fr-FR" dirty="0" err="1">
                <a:solidFill>
                  <a:schemeClr val="tx1"/>
                </a:solidFill>
              </a:rPr>
              <a:t>Ideal</a:t>
            </a:r>
            <a:r>
              <a:rPr lang="fr-FR" dirty="0">
                <a:solidFill>
                  <a:schemeClr val="tx1"/>
                </a:solidFill>
              </a:rPr>
              <a:t> Pipeline - II</a:t>
            </a:r>
          </a:p>
        </p:txBody>
      </p:sp>
      <p:sp>
        <p:nvSpPr>
          <p:cNvPr id="3" name="Text Placeholder 2"/>
          <p:cNvSpPr txBox="1">
            <a:spLocks noGrp="1"/>
          </p:cNvSpPr>
          <p:nvPr>
            <p:ph type="body" idx="4294967295"/>
          </p:nvPr>
        </p:nvSpPr>
        <p:spPr>
          <a:xfrm>
            <a:off x="914400" y="17526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Let us assume that the </a:t>
            </a:r>
            <a:r>
              <a:rPr lang="en-US" dirty="0">
                <a:solidFill>
                  <a:srgbClr val="B80047"/>
                </a:solidFill>
                <a:latin typeface="Calibri" panose="020F0502020204030204" pitchFamily="34" charset="0"/>
              </a:rPr>
              <a:t>stall penalty</a:t>
            </a:r>
            <a:r>
              <a:rPr lang="en-US" dirty="0">
                <a:latin typeface="Calibri" panose="020F0502020204030204" pitchFamily="34" charset="0"/>
              </a:rPr>
              <a:t> is </a:t>
            </a:r>
            <a:r>
              <a:rPr lang="en-US" dirty="0">
                <a:solidFill>
                  <a:srgbClr val="00AE00"/>
                </a:solidFill>
                <a:latin typeface="Calibri" panose="020F0502020204030204" pitchFamily="34" charset="0"/>
              </a:rPr>
              <a:t>proportional</a:t>
            </a:r>
            <a:r>
              <a:rPr lang="en-US" dirty="0">
                <a:latin typeface="Calibri" panose="020F0502020204030204" pitchFamily="34" charset="0"/>
              </a:rPr>
              <a:t> to the number of </a:t>
            </a:r>
            <a:r>
              <a:rPr lang="en-US" dirty="0">
                <a:solidFill>
                  <a:srgbClr val="2300DC"/>
                </a:solidFill>
                <a:latin typeface="Calibri" panose="020F0502020204030204" pitchFamily="34" charset="0"/>
              </a:rPr>
              <a:t>pipeline</a:t>
            </a:r>
            <a:r>
              <a:rPr lang="en-US" dirty="0">
                <a:latin typeface="Calibri" panose="020F0502020204030204" pitchFamily="34" charset="0"/>
              </a:rPr>
              <a:t> stages</a:t>
            </a:r>
          </a:p>
          <a:p>
            <a:pPr lvl="0">
              <a:buSzPct val="100000"/>
              <a:buFont typeface="Symbol" panose="05050102010706020507" pitchFamily="18" charset="2"/>
              <a:buChar char="*"/>
            </a:pPr>
            <a:r>
              <a:rPr lang="en-US" dirty="0">
                <a:latin typeface="Calibri" panose="020F0502020204030204" pitchFamily="34" charset="0"/>
              </a:rPr>
              <a:t>Both these assumptions are strictly </a:t>
            </a:r>
            <a:r>
              <a:rPr lang="en-US" dirty="0">
                <a:solidFill>
                  <a:srgbClr val="FF0000"/>
                </a:solidFill>
                <a:latin typeface="Calibri" panose="020F0502020204030204" pitchFamily="34" charset="0"/>
              </a:rPr>
              <a:t>not correct</a:t>
            </a:r>
            <a:r>
              <a:rPr lang="en-US" dirty="0">
                <a:latin typeface="Calibri" panose="020F0502020204030204" pitchFamily="34" charset="0"/>
              </a:rPr>
              <a:t>. They are being used to make a coarse grained </a:t>
            </a:r>
            <a:r>
              <a:rPr lang="en-US" dirty="0">
                <a:solidFill>
                  <a:srgbClr val="2300DC"/>
                </a:solidFill>
                <a:latin typeface="Calibri" panose="020F0502020204030204" pitchFamily="34" charset="0"/>
              </a:rPr>
              <a:t>mathematical model</a:t>
            </a:r>
            <a:r>
              <a:rPr lang="en-US" dirty="0">
                <a:latin typeface="Calibri" panose="020F0502020204030204" pitchFamily="34" charset="0"/>
              </a:rPr>
              <a:t>.</a:t>
            </a:r>
          </a:p>
          <a:p>
            <a:pPr lvl="0">
              <a:buSzPct val="100000"/>
              <a:buFont typeface="Symbol" panose="05050102010706020507" pitchFamily="18" charset="2"/>
              <a:buChar char="*"/>
            </a:pPr>
            <a:r>
              <a:rPr lang="en-US" dirty="0">
                <a:latin typeface="Calibri" panose="020F0502020204030204" pitchFamily="34" charset="0"/>
              </a:rPr>
              <a:t>CPI = (n+k-1)/n + </a:t>
            </a:r>
            <a:r>
              <a:rPr lang="en-US" dirty="0" err="1">
                <a:latin typeface="Calibri" panose="020F0502020204030204" pitchFamily="34" charset="0"/>
              </a:rPr>
              <a:t>rck</a:t>
            </a:r>
            <a:endParaRPr lang="en-US" dirty="0">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r → </a:t>
            </a:r>
            <a:r>
              <a:rPr lang="en-US" dirty="0">
                <a:solidFill>
                  <a:srgbClr val="DC2300"/>
                </a:solidFill>
                <a:latin typeface="Calibri" panose="020F0502020204030204" pitchFamily="34" charset="0"/>
              </a:rPr>
              <a:t>stall rate</a:t>
            </a:r>
            <a:r>
              <a:rPr lang="en-US" dirty="0">
                <a:latin typeface="Calibri" panose="020F0502020204030204" pitchFamily="34" charset="0"/>
              </a:rPr>
              <a:t>, c → constant of </a:t>
            </a:r>
            <a:r>
              <a:rPr lang="en-US" dirty="0">
                <a:solidFill>
                  <a:srgbClr val="2300DC"/>
                </a:solidFill>
                <a:latin typeface="Calibri" panose="020F0502020204030204" pitchFamily="34" charset="0"/>
              </a:rPr>
              <a:t>proportionality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name="page9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668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Mathematical</a:t>
            </a:r>
            <a:r>
              <a:rPr lang="fr-FR" dirty="0">
                <a:solidFill>
                  <a:schemeClr val="tx1"/>
                </a:solidFill>
              </a:rPr>
              <a:t> Model</a:t>
            </a:r>
          </a:p>
        </p:txBody>
      </p:sp>
      <mc:AlternateContent xmlns:mc="http://schemas.openxmlformats.org/markup-compatibility/2006" xmlns:a14="http://schemas.microsoft.com/office/drawing/2010/main">
        <mc:Choice Requires="a14">
          <p:sp>
            <p:nvSpPr>
              <p:cNvPr id="3" name="TextBox 2"/>
              <p:cNvSpPr txBox="1"/>
              <p:nvPr/>
            </p:nvSpPr>
            <p:spPr>
              <a:xfrm>
                <a:off x="1600200" y="1981200"/>
                <a:ext cx="5944961" cy="2406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num>
                        <m:den>
                          <m:r>
                            <a:rPr lang="en-US" b="0" i="1" smtClean="0">
                              <a:latin typeface="Cambria Math" panose="02040503050406030204" pitchFamily="18" charset="0"/>
                            </a:rPr>
                            <m:t>𝐶𝑃𝐼</m:t>
                          </m:r>
                        </m:den>
                      </m:f>
                    </m:oMath>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num>
                                <m:den>
                                  <m:r>
                                    <a:rPr lang="en-US" b="0" i="1" smtClean="0">
                                      <a:latin typeface="Cambria Math" panose="02040503050406030204" pitchFamily="18" charset="0"/>
                                    </a:rPr>
                                    <m:t>𝑘</m:t>
                                  </m:r>
                                </m:den>
                              </m:f>
                              <m:r>
                                <a:rPr lang="en-US" b="0" i="1" smtClean="0">
                                  <a:latin typeface="Cambria Math" panose="02040503050406030204" pitchFamily="18" charset="0"/>
                                </a:rPr>
                                <m:t>+</m:t>
                              </m:r>
                              <m:r>
                                <a:rPr lang="en-US" b="0" i="1" smtClean="0">
                                  <a:latin typeface="Cambria Math" panose="02040503050406030204" pitchFamily="18" charset="0"/>
                                </a:rPr>
                                <m:t>𝑙</m:t>
                              </m:r>
                            </m:den>
                          </m:f>
                        </m:num>
                        <m:den>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m:t>
                          </m:r>
                          <m:r>
                            <a:rPr lang="en-US" b="0" i="1" smtClean="0">
                              <a:latin typeface="Cambria Math" panose="02040503050406030204" pitchFamily="18" charset="0"/>
                            </a:rPr>
                            <m:t>𝑟𝑐𝑘</m:t>
                          </m:r>
                        </m:den>
                      </m:f>
                    </m:oMath>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num>
                            <m:den>
                              <m:r>
                                <a:rPr lang="en-US" b="0" i="1" smtClean="0">
                                  <a:latin typeface="Cambria Math" panose="02040503050406030204" pitchFamily="18" charset="0"/>
                                </a:rPr>
                                <m:t>𝑘</m:t>
                              </m:r>
                            </m:den>
                          </m:f>
                          <m:r>
                            <a:rPr lang="en-US" b="0" i="1" smtClean="0">
                              <a:latin typeface="Cambria Math" panose="02040503050406030204" pitchFamily="18" charset="0"/>
                            </a:rPr>
                            <m:t>+(</m:t>
                          </m:r>
                          <m:r>
                            <a:rPr lang="en-US" b="0" i="1" smtClean="0">
                              <a:latin typeface="Cambria Math" panose="02040503050406030204" pitchFamily="18" charset="0"/>
                            </a:rPr>
                            <m:t>𝑟𝑐𝑛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𝑙𝑘</m:t>
                              </m:r>
                              <m:r>
                                <a:rPr lang="en-US" b="0" i="1" smtClean="0">
                                  <a:latin typeface="Cambria Math" panose="02040503050406030204" pitchFamily="18" charset="0"/>
                                </a:rPr>
                                <m:t>(1+</m:t>
                              </m:r>
                              <m:r>
                                <a:rPr lang="en-US" b="0" i="1" smtClean="0">
                                  <a:latin typeface="Cambria Math" panose="02040503050406030204" pitchFamily="18" charset="0"/>
                                </a:rPr>
                                <m:t>𝑟𝑐𝑛</m:t>
                              </m:r>
                              <m:r>
                                <a:rPr lang="en-US" b="0" i="1" smtClean="0">
                                  <a:latin typeface="Cambria Math" panose="02040503050406030204" pitchFamily="18" charset="0"/>
                                </a:rPr>
                                <m:t>)</m:t>
                              </m:r>
                            </m:e>
                          </m:func>
                        </m:den>
                      </m:f>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600200" y="1981200"/>
                <a:ext cx="5944961" cy="2406493"/>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name="page9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0414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Mathematical</a:t>
            </a:r>
            <a:r>
              <a:rPr lang="fr-FR" dirty="0">
                <a:solidFill>
                  <a:schemeClr val="tx1"/>
                </a:solidFill>
              </a:rPr>
              <a:t> Model - II</a:t>
            </a:r>
          </a:p>
        </p:txBody>
      </p:sp>
      <mc:AlternateContent xmlns:mc="http://schemas.openxmlformats.org/markup-compatibility/2006" xmlns:a14="http://schemas.microsoft.com/office/drawing/2010/main">
        <mc:Choice Requires="a14">
          <p:sp>
            <p:nvSpPr>
              <p:cNvPr id="3" name="TextBox 2"/>
              <p:cNvSpPr txBox="1"/>
              <p:nvPr/>
            </p:nvSpPr>
            <p:spPr>
              <a:xfrm>
                <a:off x="1476243" y="2057400"/>
                <a:ext cx="7155998" cy="20763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rPr>
                                  </m:ctrlPr>
                                </m:fPr>
                                <m:num>
                                  <m:d>
                                    <m:dPr>
                                      <m:ctrlPr>
                                        <a:rPr lang="en-US" sz="2000" i="1">
                                          <a:latin typeface="Cambria Math" panose="02040503050406030204" pitchFamily="18" charset="0"/>
                                        </a:rPr>
                                      </m:ctrlPr>
                                    </m:dPr>
                                    <m:e>
                                      <m:r>
                                        <a:rPr lang="en-US" sz="2000" i="1">
                                          <a:latin typeface="Cambria Math" panose="02040503050406030204" pitchFamily="18" charset="0"/>
                                        </a:rPr>
                                        <m:t>𝑛</m:t>
                                      </m:r>
                                      <m:r>
                                        <a:rPr lang="en-US" sz="2000" i="1">
                                          <a:latin typeface="Cambria Math" panose="02040503050406030204" pitchFamily="18" charset="0"/>
                                        </a:rPr>
                                        <m:t>−1</m:t>
                                      </m:r>
                                    </m:e>
                                  </m:d>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𝑚𝑎𝑥</m:t>
                                      </m:r>
                                    </m:sub>
                                  </m:sSub>
                                </m:num>
                                <m:den>
                                  <m:r>
                                    <a:rPr lang="en-US" sz="2000" i="1">
                                      <a:latin typeface="Cambria Math" panose="02040503050406030204" pitchFamily="18" charset="0"/>
                                    </a:rPr>
                                    <m:t>𝑘</m:t>
                                  </m:r>
                                </m:den>
                              </m:f>
                              <m:r>
                                <a:rPr lang="en-US" sz="2000" i="1">
                                  <a:latin typeface="Cambria Math" panose="02040503050406030204" pitchFamily="18" charset="0"/>
                                </a:rPr>
                                <m:t>+(</m:t>
                              </m:r>
                              <m:r>
                                <a:rPr lang="en-US" sz="2000" i="1">
                                  <a:latin typeface="Cambria Math" panose="02040503050406030204" pitchFamily="18" charset="0"/>
                                </a:rPr>
                                <m:t>𝑟𝑐𝑛</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𝑚𝑎𝑥</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𝑚𝑎𝑥</m:t>
                                  </m:r>
                                </m:sub>
                              </m:sSub>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r>
                                    <a:rPr lang="en-US" sz="2000" i="1">
                                      <a:latin typeface="Cambria Math" panose="02040503050406030204" pitchFamily="18" charset="0"/>
                                    </a:rPr>
                                    <m:t>− </m:t>
                                  </m:r>
                                  <m:r>
                                    <a:rPr lang="en-US" sz="2000" i="1">
                                      <a:latin typeface="Cambria Math" panose="02040503050406030204" pitchFamily="18" charset="0"/>
                                    </a:rPr>
                                    <m:t>𝑙</m:t>
                                  </m:r>
                                  <m:r>
                                    <a:rPr lang="en-US" sz="2000" i="1">
                                      <a:latin typeface="Cambria Math" panose="02040503050406030204" pitchFamily="18" charset="0"/>
                                    </a:rPr>
                                    <m:t>)+</m:t>
                                  </m:r>
                                  <m:r>
                                    <a:rPr lang="en-US" sz="2000" i="1">
                                      <a:latin typeface="Cambria Math" panose="02040503050406030204" pitchFamily="18" charset="0"/>
                                    </a:rPr>
                                    <m:t>𝑙𝑘</m:t>
                                  </m:r>
                                  <m:r>
                                    <a:rPr lang="en-US" sz="2000" i="1">
                                      <a:latin typeface="Cambria Math" panose="02040503050406030204" pitchFamily="18" charset="0"/>
                                    </a:rPr>
                                    <m:t>(1+</m:t>
                                  </m:r>
                                  <m:r>
                                    <a:rPr lang="en-US" sz="2000" i="1">
                                      <a:latin typeface="Cambria Math" panose="02040503050406030204" pitchFamily="18" charset="0"/>
                                    </a:rPr>
                                    <m:t>𝑟𝑐𝑛</m:t>
                                  </m:r>
                                  <m:r>
                                    <a:rPr lang="en-US" sz="2000" i="1">
                                      <a:latin typeface="Cambria Math" panose="02040503050406030204" pitchFamily="18" charset="0"/>
                                    </a:rPr>
                                    <m:t>)</m:t>
                                  </m:r>
                                </m:e>
                              </m:func>
                            </m:e>
                          </m:d>
                        </m:num>
                        <m:den>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den>
                      </m:f>
                      <m:r>
                        <a:rPr lang="en-US" sz="2000" b="0" i="1" smtClean="0">
                          <a:latin typeface="Cambria Math" panose="02040503050406030204" pitchFamily="18" charset="0"/>
                        </a:rPr>
                        <m:t>=0</m:t>
                      </m:r>
                    </m:oMath>
                    <m:oMath xmlns:m="http://schemas.openxmlformats.org/officeDocument/2006/math">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e>
                          </m:d>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𝑡</m:t>
                              </m:r>
                            </m:e>
                            <m:sub>
                              <m:r>
                                <a:rPr lang="en-US" sz="2000" b="0" i="1" smtClean="0">
                                  <a:latin typeface="Cambria Math" panose="02040503050406030204" pitchFamily="18" charset="0"/>
                                  <a:ea typeface="Cambria Math" panose="02040503050406030204" pitchFamily="18" charset="0"/>
                                </a:rPr>
                                <m:t>𝑚𝑎𝑥</m:t>
                              </m:r>
                            </m:sub>
                          </m:sSub>
                        </m:num>
                        <m:den>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𝑘</m:t>
                              </m:r>
                            </m:e>
                            <m:sup>
                              <m:r>
                                <a:rPr lang="en-US" sz="2000" b="0" i="1" smtClean="0">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𝑟𝑐𝑛</m:t>
                          </m:r>
                        </m:e>
                      </m:d>
                      <m:r>
                        <a:rPr lang="en-US" sz="2000" b="0" i="1" smtClean="0">
                          <a:latin typeface="Cambria Math" panose="02040503050406030204" pitchFamily="18" charset="0"/>
                          <a:ea typeface="Cambria Math" panose="02040503050406030204" pitchFamily="18" charset="0"/>
                        </a:rPr>
                        <m:t>=0</m:t>
                      </m:r>
                    </m:oMath>
                  </m:oMathPara>
                </a14:m>
                <a:r>
                  <a:rPr lang="en-US" sz="2000" b="0" dirty="0" smtClean="0">
                    <a:ea typeface="Cambria Math" panose="02040503050406030204" pitchFamily="18" charset="0"/>
                  </a:rPr>
                  <a:t/>
                </a:r>
                <a:br>
                  <a:rPr lang="en-US" sz="2000" b="0" dirty="0" smtClean="0">
                    <a:ea typeface="Cambria Math" panose="02040503050406030204" pitchFamily="18" charset="0"/>
                  </a:rPr>
                </a:br>
                <a14:m>
                  <m:oMath xmlns:m="http://schemas.openxmlformats.org/officeDocument/2006/math">
                    <m:r>
                      <a:rPr lang="en-US" sz="2000" b="0" i="0"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 </m:t>
                    </m:r>
                    <m:rad>
                      <m:radPr>
                        <m:degHide m:val="on"/>
                        <m:ctrlPr>
                          <a:rPr lang="en-US" sz="2000" b="0" i="1" smtClean="0">
                            <a:latin typeface="Cambria Math" panose="02040503050406030204" pitchFamily="18" charset="0"/>
                            <a:ea typeface="Cambria Math" panose="02040503050406030204" pitchFamily="18" charset="0"/>
                          </a:rPr>
                        </m:ctrlPr>
                      </m:radPr>
                      <m:deg/>
                      <m:e>
                        <m:f>
                          <m:fPr>
                            <m:ctrlPr>
                              <a:rPr lang="en-US" sz="2000" b="0" i="1" smtClean="0">
                                <a:latin typeface="Cambria Math" panose="02040503050406030204" pitchFamily="18" charset="0"/>
                                <a:ea typeface="Cambria Math" panose="02040503050406030204" pitchFamily="18" charset="0"/>
                              </a:rPr>
                            </m:ctrlPr>
                          </m:fPr>
                          <m:num>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e>
                            </m:d>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𝑡</m:t>
                                </m:r>
                              </m:e>
                              <m:sub>
                                <m:r>
                                  <a:rPr lang="en-US" sz="2000" b="0" i="1" smtClean="0">
                                    <a:latin typeface="Cambria Math" panose="02040503050406030204" pitchFamily="18" charset="0"/>
                                    <a:ea typeface="Cambria Math" panose="02040503050406030204" pitchFamily="18" charset="0"/>
                                  </a:rPr>
                                  <m:t>𝑚𝑎𝑥</m:t>
                                </m:r>
                              </m:sub>
                            </m:sSub>
                          </m:num>
                          <m:den>
                            <m:r>
                              <a:rPr lang="en-US" sz="2000" b="0" i="1" smtClean="0">
                                <a:latin typeface="Cambria Math" panose="02040503050406030204" pitchFamily="18" charset="0"/>
                                <a:ea typeface="Cambria Math" panose="02040503050406030204" pitchFamily="18" charset="0"/>
                              </a:rPr>
                              <m:t>𝑙</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𝑟𝑐𝑛</m:t>
                                </m:r>
                              </m:e>
                            </m:d>
                          </m:den>
                        </m:f>
                      </m:e>
                    </m:rad>
                    <m:r>
                      <a:rPr lang="en-US" sz="2000" b="0" i="1" smtClean="0">
                        <a:latin typeface="Cambria Math" panose="02040503050406030204" pitchFamily="18" charset="0"/>
                        <a:ea typeface="Cambria Math" panose="02040503050406030204" pitchFamily="18" charset="0"/>
                      </a:rPr>
                      <m:t> ≈ </m:t>
                    </m:r>
                    <m:rad>
                      <m:radPr>
                        <m:degHide m:val="on"/>
                        <m:ctrlPr>
                          <a:rPr lang="en-US" sz="2000" b="0" i="1" smtClean="0">
                            <a:latin typeface="Cambria Math" panose="02040503050406030204" pitchFamily="18" charset="0"/>
                            <a:ea typeface="Cambria Math" panose="02040503050406030204" pitchFamily="18" charset="0"/>
                          </a:rPr>
                        </m:ctrlPr>
                      </m:radPr>
                      <m:deg/>
                      <m:e>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𝑡</m:t>
                                </m:r>
                              </m:e>
                              <m:sub>
                                <m:r>
                                  <a:rPr lang="en-US" sz="2000" b="0" i="1" smtClean="0">
                                    <a:latin typeface="Cambria Math" panose="02040503050406030204" pitchFamily="18" charset="0"/>
                                    <a:ea typeface="Cambria Math" panose="02040503050406030204" pitchFamily="18" charset="0"/>
                                  </a:rPr>
                                  <m:t>𝑚𝑎𝑥</m:t>
                                </m:r>
                              </m:sub>
                            </m:sSub>
                          </m:num>
                          <m:den>
                            <m:r>
                              <a:rPr lang="en-US" sz="2000" b="0" i="1" smtClean="0">
                                <a:latin typeface="Cambria Math" panose="02040503050406030204" pitchFamily="18" charset="0"/>
                                <a:ea typeface="Cambria Math" panose="02040503050406030204" pitchFamily="18" charset="0"/>
                              </a:rPr>
                              <m:t>𝑙𝑟𝑐</m:t>
                            </m:r>
                          </m:den>
                        </m:f>
                      </m:e>
                    </m:ra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 ⟶ ∞)</m:t>
                    </m:r>
                  </m:oMath>
                </a14:m>
                <a:r>
                  <a:rPr lang="en-US" sz="2000" dirty="0" smtClean="0"/>
                  <a:t> </a:t>
                </a:r>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1476243" y="2057400"/>
                <a:ext cx="7155998" cy="2076338"/>
              </a:xfrm>
              <a:prstGeom prst="rect">
                <a:avLst/>
              </a:prstGeom>
              <a:blipFill rotWithShape="0">
                <a:blip r:embed="rId3"/>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name="page9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Implications</a:t>
            </a:r>
          </a:p>
        </p:txBody>
      </p:sp>
      <p:sp>
        <p:nvSpPr>
          <p:cNvPr id="3" name="Text Placeholder 2"/>
          <p:cNvSpPr txBox="1">
            <a:spLocks noGrp="1"/>
          </p:cNvSpPr>
          <p:nvPr>
            <p:ph type="body" idx="4294967295"/>
          </p:nvPr>
        </p:nvSpPr>
        <p:spPr>
          <a:xfrm>
            <a:off x="838200" y="1600200"/>
            <a:ext cx="76962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For programs with a lot of </a:t>
            </a:r>
            <a:r>
              <a:rPr lang="en-US" sz="3600" dirty="0">
                <a:solidFill>
                  <a:srgbClr val="0000FF"/>
                </a:solidFill>
                <a:latin typeface="Calibri" panose="020F0502020204030204" pitchFamily="34" charset="0"/>
              </a:rPr>
              <a:t>dependences</a:t>
            </a:r>
            <a:r>
              <a:rPr lang="en-US" sz="3600" dirty="0">
                <a:latin typeface="Calibri" panose="020F0502020204030204" pitchFamily="34" charset="0"/>
              </a:rPr>
              <a:t> (high value of </a:t>
            </a:r>
            <a:r>
              <a:rPr lang="en-US" sz="3600" dirty="0">
                <a:solidFill>
                  <a:srgbClr val="800000"/>
                </a:solidFill>
                <a:latin typeface="Calibri" panose="020F0502020204030204" pitchFamily="34" charset="0"/>
              </a:rPr>
              <a:t>r</a:t>
            </a:r>
            <a:r>
              <a:rPr lang="en-US" sz="3600" dirty="0">
                <a:latin typeface="Calibri" panose="020F0502020204030204" pitchFamily="34" charset="0"/>
              </a:rPr>
              <a:t>) → Use </a:t>
            </a:r>
            <a:r>
              <a:rPr lang="en-US" sz="3600" dirty="0">
                <a:solidFill>
                  <a:srgbClr val="DC2300"/>
                </a:solidFill>
                <a:latin typeface="Calibri" panose="020F0502020204030204" pitchFamily="34" charset="0"/>
              </a:rPr>
              <a:t>less</a:t>
            </a:r>
            <a:r>
              <a:rPr lang="en-US" sz="3600" dirty="0">
                <a:latin typeface="Calibri" panose="020F0502020204030204" pitchFamily="34" charset="0"/>
              </a:rPr>
              <a:t> </a:t>
            </a:r>
            <a:r>
              <a:rPr lang="en-US" sz="3600" dirty="0">
                <a:solidFill>
                  <a:srgbClr val="808000"/>
                </a:solidFill>
                <a:latin typeface="Calibri" panose="020F0502020204030204" pitchFamily="34" charset="0"/>
              </a:rPr>
              <a:t>pipeline</a:t>
            </a:r>
            <a:r>
              <a:rPr lang="en-US" sz="3600" dirty="0">
                <a:latin typeface="Calibri" panose="020F0502020204030204" pitchFamily="34" charset="0"/>
              </a:rPr>
              <a:t> stages</a:t>
            </a:r>
          </a:p>
          <a:p>
            <a:pPr lvl="0">
              <a:buSzPct val="100000"/>
              <a:buFont typeface="Symbol" panose="05050102010706020507" pitchFamily="18" charset="2"/>
              <a:buChar char="*"/>
            </a:pPr>
            <a:r>
              <a:rPr lang="en-US" sz="3600" dirty="0">
                <a:latin typeface="Calibri" panose="020F0502020204030204" pitchFamily="34" charset="0"/>
              </a:rPr>
              <a:t>For a pipeline with </a:t>
            </a:r>
            <a:r>
              <a:rPr lang="en-US" sz="3600" dirty="0">
                <a:solidFill>
                  <a:srgbClr val="0000FF"/>
                </a:solidFill>
                <a:latin typeface="Calibri" panose="020F0502020204030204" pitchFamily="34" charset="0"/>
              </a:rPr>
              <a:t>forwarding</a:t>
            </a:r>
            <a:r>
              <a:rPr lang="en-US" sz="3600" dirty="0">
                <a:latin typeface="Calibri" panose="020F0502020204030204" pitchFamily="34" charset="0"/>
              </a:rPr>
              <a:t> → c is </a:t>
            </a:r>
            <a:r>
              <a:rPr lang="en-US" sz="3600" dirty="0">
                <a:solidFill>
                  <a:srgbClr val="DC2300"/>
                </a:solidFill>
                <a:latin typeface="Calibri" panose="020F0502020204030204" pitchFamily="34" charset="0"/>
              </a:rPr>
              <a:t>smaller</a:t>
            </a:r>
            <a:r>
              <a:rPr lang="en-US" sz="3600" dirty="0">
                <a:latin typeface="Calibri" panose="020F0502020204030204" pitchFamily="34" charset="0"/>
              </a:rPr>
              <a:t> (than a </a:t>
            </a:r>
            <a:r>
              <a:rPr lang="en-US" sz="3600" b="1" dirty="0">
                <a:solidFill>
                  <a:srgbClr val="00AE00"/>
                </a:solidFill>
                <a:latin typeface="Calibri" panose="020F0502020204030204" pitchFamily="34" charset="0"/>
              </a:rPr>
              <a:t>pipeline</a:t>
            </a:r>
            <a:r>
              <a:rPr lang="en-US" sz="3600" dirty="0">
                <a:latin typeface="Calibri" panose="020F0502020204030204" pitchFamily="34" charset="0"/>
              </a:rPr>
              <a:t> that  just has </a:t>
            </a:r>
            <a:r>
              <a:rPr lang="en-US" sz="3600" dirty="0">
                <a:solidFill>
                  <a:srgbClr val="280099"/>
                </a:solidFill>
                <a:latin typeface="Calibri" panose="020F0502020204030204" pitchFamily="34" charset="0"/>
              </a:rPr>
              <a:t>interlocks</a:t>
            </a:r>
            <a:r>
              <a:rPr lang="en-US" sz="3600" dirty="0">
                <a:latin typeface="Calibri" panose="020F0502020204030204" pitchFamily="34" charset="0"/>
              </a:rPr>
              <a:t>)</a:t>
            </a:r>
          </a:p>
          <a:p>
            <a:pPr lvl="1">
              <a:buSzPct val="100000"/>
              <a:buFont typeface="Symbol" panose="05050102010706020507" pitchFamily="18" charset="2"/>
              <a:buChar char="*"/>
            </a:pPr>
            <a:r>
              <a:rPr lang="en-US" sz="2800" dirty="0">
                <a:latin typeface="Calibri" panose="020F0502020204030204" pitchFamily="34" charset="0"/>
              </a:rPr>
              <a:t>It requires a larger number of </a:t>
            </a:r>
            <a:r>
              <a:rPr lang="en-US" sz="2800" dirty="0">
                <a:solidFill>
                  <a:srgbClr val="2300DC"/>
                </a:solidFill>
                <a:latin typeface="Calibri" panose="020F0502020204030204" pitchFamily="34" charset="0"/>
              </a:rPr>
              <a:t>pipeline</a:t>
            </a:r>
            <a:r>
              <a:rPr lang="en-US" sz="2800" dirty="0">
                <a:latin typeface="Calibri" panose="020F0502020204030204" pitchFamily="34" charset="0"/>
              </a:rPr>
              <a:t> </a:t>
            </a:r>
            <a:r>
              <a:rPr lang="en-US" sz="2800" dirty="0">
                <a:solidFill>
                  <a:srgbClr val="2300DC"/>
                </a:solidFill>
                <a:latin typeface="Calibri" panose="020F0502020204030204" pitchFamily="34" charset="0"/>
              </a:rPr>
              <a:t>stages</a:t>
            </a:r>
            <a:r>
              <a:rPr lang="en-US" sz="2800" dirty="0">
                <a:latin typeface="Calibri" panose="020F0502020204030204" pitchFamily="34" charset="0"/>
              </a:rPr>
              <a:t> for optimal performance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name="page9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Implications</a:t>
            </a:r>
          </a:p>
        </p:txBody>
      </p:sp>
      <p:sp>
        <p:nvSpPr>
          <p:cNvPr id="3" name="Text Placeholder 2"/>
          <p:cNvSpPr txBox="1">
            <a:spLocks noGrp="1"/>
          </p:cNvSpPr>
          <p:nvPr>
            <p:ph type="body" idx="4294967295"/>
          </p:nvPr>
        </p:nvSpPr>
        <p:spPr>
          <a:xfrm>
            <a:off x="762000" y="1676400"/>
            <a:ext cx="7920037" cy="3810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The optimal number of pipeline stages is directly proportional to √(</a:t>
            </a:r>
            <a:r>
              <a:rPr lang="en-US" sz="3600" dirty="0" err="1">
                <a:latin typeface="Calibri" panose="020F0502020204030204" pitchFamily="34" charset="0"/>
              </a:rPr>
              <a:t>t</a:t>
            </a:r>
            <a:r>
              <a:rPr lang="en-US" sz="3600" baseline="-33000" dirty="0" err="1">
                <a:latin typeface="Calibri" panose="020F0502020204030204" pitchFamily="34" charset="0"/>
              </a:rPr>
              <a:t>max</a:t>
            </a:r>
            <a:r>
              <a:rPr lang="en-US" sz="3600" dirty="0">
                <a:latin typeface="Calibri" panose="020F0502020204030204" pitchFamily="34" charset="0"/>
              </a:rPr>
              <a:t> / l)</a:t>
            </a:r>
          </a:p>
          <a:p>
            <a:pPr lvl="1">
              <a:buSzPct val="100000"/>
              <a:buFont typeface="Symbol" panose="05050102010706020507" pitchFamily="18" charset="2"/>
              <a:buChar char="*"/>
            </a:pPr>
            <a:r>
              <a:rPr lang="en-US" sz="2800" dirty="0">
                <a:latin typeface="Calibri" panose="020F0502020204030204" pitchFamily="34" charset="0"/>
              </a:rPr>
              <a:t>This ratio is not significantly changing across technologies.</a:t>
            </a:r>
          </a:p>
          <a:p>
            <a:pPr lvl="1">
              <a:buSzPct val="100000"/>
              <a:buFont typeface="Symbol" panose="05050102010706020507" pitchFamily="18" charset="2"/>
              <a:buChar char="*"/>
            </a:pPr>
            <a:r>
              <a:rPr lang="en-US" sz="2800" dirty="0">
                <a:latin typeface="Calibri" panose="020F0502020204030204" pitchFamily="34" charset="0"/>
              </a:rPr>
              <a:t>This explains why the number of </a:t>
            </a:r>
            <a:r>
              <a:rPr lang="en-US" sz="2800" dirty="0" err="1">
                <a:latin typeface="Calibri" panose="020F0502020204030204" pitchFamily="34" charset="0"/>
              </a:rPr>
              <a:t>pipline</a:t>
            </a:r>
            <a:r>
              <a:rPr lang="en-US" sz="2800" dirty="0">
                <a:latin typeface="Calibri" panose="020F0502020204030204" pitchFamily="34" charset="0"/>
              </a:rPr>
              <a:t> stages has remained more or less constant for the last 5-10 years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8359</TotalTime>
  <Words>5521</Words>
  <Application>Microsoft Office PowerPoint</Application>
  <PresentationFormat>On-screen Show (4:3)</PresentationFormat>
  <Paragraphs>1724</Paragraphs>
  <Slides>124</Slides>
  <Notes>124</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124</vt:i4>
      </vt:variant>
    </vt:vector>
  </HeadingPairs>
  <TitlesOfParts>
    <vt:vector size="144" baseType="lpstr">
      <vt:lpstr>Arial Unicode MS</vt:lpstr>
      <vt:lpstr>Microsoft YaHei</vt:lpstr>
      <vt:lpstr>Arial</vt:lpstr>
      <vt:lpstr>Arial-BoldMT</vt:lpstr>
      <vt:lpstr>ArialMT</vt:lpstr>
      <vt:lpstr>Calibri</vt:lpstr>
      <vt:lpstr>Cambria Math</vt:lpstr>
      <vt:lpstr>Candara</vt:lpstr>
      <vt:lpstr>Courier New</vt:lpstr>
      <vt:lpstr>Helvetica</vt:lpstr>
      <vt:lpstr>Mangal</vt:lpstr>
      <vt:lpstr>Sans</vt:lpstr>
      <vt:lpstr>StarSymbol</vt:lpstr>
      <vt:lpstr>Symbol</vt:lpstr>
      <vt:lpstr>Tahoma</vt:lpstr>
      <vt:lpstr>Times</vt:lpstr>
      <vt:lpstr>Times New Roman</vt:lpstr>
      <vt:lpstr>TimesNewRoman</vt:lpstr>
      <vt:lpstr>TimesNewRoman,Bold</vt:lpstr>
      <vt:lpstr>Waveform</vt:lpstr>
      <vt:lpstr>PowerPoint Presentation</vt:lpstr>
      <vt:lpstr>PowerPoint Presentation</vt:lpstr>
      <vt:lpstr>Outline</vt:lpstr>
      <vt:lpstr>Up till now ….</vt:lpstr>
      <vt:lpstr>Designing Efficient Processors</vt:lpstr>
      <vt:lpstr>The Notion of Pipelining</vt:lpstr>
      <vt:lpstr>Pipelined Processors</vt:lpstr>
      <vt:lpstr>Advantages of Pipelining</vt:lpstr>
      <vt:lpstr>Design of a Pipeline</vt:lpstr>
      <vt:lpstr>Pipelined Data Path with Latches</vt:lpstr>
      <vt:lpstr>The Instruction Packet</vt:lpstr>
      <vt:lpstr>Outline</vt:lpstr>
      <vt:lpstr>IF Stage</vt:lpstr>
      <vt:lpstr>OF Stage</vt:lpstr>
      <vt:lpstr>EX Stage </vt:lpstr>
      <vt:lpstr>MA Stage</vt:lpstr>
      <vt:lpstr>RW Stage</vt:lpstr>
      <vt:lpstr>PowerPoint Presentation</vt:lpstr>
      <vt:lpstr>Abridged Diagram</vt:lpstr>
      <vt:lpstr>Outline</vt:lpstr>
      <vt:lpstr>Pipeline Hazards</vt:lpstr>
      <vt:lpstr>Rules for Constructing a Pipeline Diagram</vt:lpstr>
      <vt:lpstr>Example</vt:lpstr>
      <vt:lpstr>Data Hazards</vt:lpstr>
      <vt:lpstr>Data Hazard</vt:lpstr>
      <vt:lpstr>Other Types of Data Hazards</vt:lpstr>
      <vt:lpstr>WAW Hazards</vt:lpstr>
      <vt:lpstr>WAR Hazards</vt:lpstr>
      <vt:lpstr>Control Hazards</vt:lpstr>
      <vt:lpstr>Control Hazard – Pipeline Diagram</vt:lpstr>
      <vt:lpstr>Control Hazards</vt:lpstr>
      <vt:lpstr>Structural Hazards</vt:lpstr>
      <vt:lpstr>Structural Hazards - II</vt:lpstr>
      <vt:lpstr>Solutions in Software</vt:lpstr>
      <vt:lpstr>Code Reordering</vt:lpstr>
      <vt:lpstr>Control Hazards</vt:lpstr>
      <vt:lpstr>Example with 2 Delay Slots</vt:lpstr>
      <vt:lpstr>Outline</vt:lpstr>
      <vt:lpstr>Why interlocks ?</vt:lpstr>
      <vt:lpstr>Two kinds of Interlocks</vt:lpstr>
      <vt:lpstr>Comparison between Software and Hardware</vt:lpstr>
      <vt:lpstr>Conceptual Look at Pipeline with Interlocks</vt:lpstr>
      <vt:lpstr>Example</vt:lpstr>
      <vt:lpstr>A Pipeline Bubble</vt:lpstr>
      <vt:lpstr>Bubbles in the Case of a Branch Instruction</vt:lpstr>
      <vt:lpstr>Control Hazards and Bubbles</vt:lpstr>
      <vt:lpstr>Ensuring the Data-Lock Condition</vt:lpstr>
      <vt:lpstr>PowerPoint Presentation</vt:lpstr>
      <vt:lpstr>PowerPoint Presentation</vt:lpstr>
      <vt:lpstr>How to Stall a Pipeline ?</vt:lpstr>
      <vt:lpstr>Data Path with Interlocks (Data-Lock)</vt:lpstr>
      <vt:lpstr>Ensuring the Branch-Lock Condition</vt:lpstr>
      <vt:lpstr>Ensuring the Branch-Lock Condition - II</vt:lpstr>
      <vt:lpstr>Data Path with Interlocks</vt:lpstr>
      <vt:lpstr>Outline</vt:lpstr>
      <vt:lpstr>Relook at the Pipeline Diagram</vt:lpstr>
      <vt:lpstr>Crucial Insight (Figure (b))</vt:lpstr>
      <vt:lpstr>Forwarding</vt:lpstr>
      <vt:lpstr>Forwarding from MA to EX</vt:lpstr>
      <vt:lpstr>Different Forwarding Paths</vt:lpstr>
      <vt:lpstr>Forwarding Path</vt:lpstr>
      <vt:lpstr>Forwarding Paths : RW → MA</vt:lpstr>
      <vt:lpstr>Forwarding Paths : RW → EX</vt:lpstr>
      <vt:lpstr>Forwarding Path : MA → EX</vt:lpstr>
      <vt:lpstr>Forwarding Path : RW → OF</vt:lpstr>
      <vt:lpstr>Data Hazards with Forwarding</vt:lpstr>
      <vt:lpstr>Load-Use Hazard</vt:lpstr>
      <vt:lpstr>Implementation of Forwarding</vt:lpstr>
      <vt:lpstr>OF Stage with Forwarding</vt:lpstr>
      <vt:lpstr>EX Stage with Forwarding</vt:lpstr>
      <vt:lpstr>MA Stage with Forwarding</vt:lpstr>
      <vt:lpstr>RW Stage with Forwarding</vt:lpstr>
      <vt:lpstr>Data Path with Forwarding</vt:lpstr>
      <vt:lpstr>Forwarding Conditions</vt:lpstr>
      <vt:lpstr>PowerPoint Presentation</vt:lpstr>
      <vt:lpstr>PowerPoint Presentation</vt:lpstr>
      <vt:lpstr>PowerPoint Presentation</vt:lpstr>
      <vt:lpstr>Interlocks with Forwarding</vt:lpstr>
      <vt:lpstr>The Curious Case of the call instruction</vt:lpstr>
      <vt:lpstr>Complete Data Path</vt:lpstr>
      <vt:lpstr>Outline</vt:lpstr>
      <vt:lpstr>Measuring Performance</vt:lpstr>
      <vt:lpstr>Computing the Time a Program Takes</vt:lpstr>
      <vt:lpstr>The Performance Equation</vt:lpstr>
      <vt:lpstr>Number of Instructions (#insts)</vt:lpstr>
      <vt:lpstr>Number of Instructions(#insts) – 2</vt:lpstr>
      <vt:lpstr>Computing the CPI</vt:lpstr>
      <vt:lpstr>Computing the Maximum Frequency</vt:lpstr>
      <vt:lpstr>Maximum Frequency - II</vt:lpstr>
      <vt:lpstr>Performance of an Ideal Pipeline</vt:lpstr>
      <vt:lpstr>Optimal Number of Pipeline Stages</vt:lpstr>
      <vt:lpstr>Implications</vt:lpstr>
      <vt:lpstr>Implications - II</vt:lpstr>
      <vt:lpstr>A Non-Ideal Pipeline</vt:lpstr>
      <vt:lpstr>Non-Ideal Pipeline - II</vt:lpstr>
      <vt:lpstr>Mathematical Model</vt:lpstr>
      <vt:lpstr>Mathematical Model - II</vt:lpstr>
      <vt:lpstr>Implications</vt:lpstr>
      <vt:lpstr>Implications</vt:lpstr>
      <vt:lpstr>Example</vt:lpstr>
      <vt:lpstr>Example</vt:lpstr>
      <vt:lpstr>Performance, Architecture, Compiler</vt:lpstr>
      <vt:lpstr>Outline</vt:lpstr>
      <vt:lpstr>What happens when you press a key ?</vt:lpstr>
      <vt:lpstr>Exceptions</vt:lpstr>
      <vt:lpstr>Precise Exceptions</vt:lpstr>
      <vt:lpstr>Precise Exceptions - II</vt:lpstr>
      <vt:lpstr>Precise Exceptions - III</vt:lpstr>
      <vt:lpstr>Marking Instructions</vt:lpstr>
      <vt:lpstr>Implementing Precise Exceptions</vt:lpstr>
      <vt:lpstr>Saving/Restoring Program State</vt:lpstr>
      <vt:lpstr>oldPC Register</vt:lpstr>
      <vt:lpstr>Spilling/ Restoring Registers</vt:lpstr>
      <vt:lpstr>The Strange Case of the Flags</vt:lpstr>
      <vt:lpstr>Solution</vt:lpstr>
      <vt:lpstr>Privileged Instructions</vt:lpstr>
      <vt:lpstr>Priveleged Instructions - II</vt:lpstr>
      <vt:lpstr>Implementing movz and retz</vt:lpstr>
      <vt:lpstr>Assembly Code for Spilling Registers</vt:lpstr>
      <vt:lpstr>Spilling Registers - II</vt:lpstr>
      <vt:lpstr>Restoring Registers</vt:lpstr>
      <vt:lpstr>Restoring Registers – II</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Sarangi</cp:lastModifiedBy>
  <cp:revision>495</cp:revision>
  <dcterms:created xsi:type="dcterms:W3CDTF">2013-07-05T14:39:01Z</dcterms:created>
  <dcterms:modified xsi:type="dcterms:W3CDTF">2016-12-22T07:40:28Z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