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2"/>
  </p:notesMasterIdLst>
  <p:handoutMasterIdLst>
    <p:handoutMasterId r:id="rId113"/>
  </p:handoutMasterIdLst>
  <p:sldIdLst>
    <p:sldId id="359" r:id="rId2"/>
    <p:sldId id="36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65" r:id="rId45"/>
    <p:sldId id="298" r:id="rId46"/>
    <p:sldId id="299" r:id="rId47"/>
    <p:sldId id="300" r:id="rId48"/>
    <p:sldId id="301" r:id="rId49"/>
    <p:sldId id="302" r:id="rId50"/>
    <p:sldId id="303" r:id="rId51"/>
    <p:sldId id="361" r:id="rId52"/>
    <p:sldId id="362" r:id="rId53"/>
    <p:sldId id="363" r:id="rId54"/>
    <p:sldId id="366" r:id="rId55"/>
    <p:sldId id="304" r:id="rId56"/>
    <p:sldId id="305" r:id="rId57"/>
    <p:sldId id="306" r:id="rId58"/>
    <p:sldId id="308" r:id="rId59"/>
    <p:sldId id="309" r:id="rId60"/>
    <p:sldId id="310" r:id="rId61"/>
    <p:sldId id="36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67"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8F9"/>
    <a:srgbClr val="521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425" autoAdjust="0"/>
    <p:restoredTop sz="94660"/>
  </p:normalViewPr>
  <p:slideViewPr>
    <p:cSldViewPr snapToGrid="0">
      <p:cViewPr varScale="1">
        <p:scale>
          <a:sx n="113" d="100"/>
          <a:sy n="113" d="100"/>
        </p:scale>
        <p:origin x="2118" y="18"/>
      </p:cViewPr>
      <p:guideLst>
        <p:guide orient="horz" pos="235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9AB85473-4590-4AF3-8E04-7B779BB0B672}"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683173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9606924F-6B95-4D63-B477-8D0F9028E767}" type="slidenum">
              <a:rPr/>
              <a:pPr lvl="0"/>
              <a:t>‹#›</a:t>
            </a:fld>
            <a:endParaRPr lang="en-IN"/>
          </a:p>
        </p:txBody>
      </p:sp>
    </p:spTree>
    <p:extLst>
      <p:ext uri="{BB962C8B-B14F-4D97-AF65-F5344CB8AC3E}">
        <p14:creationId xmlns:p14="http://schemas.microsoft.com/office/powerpoint/2010/main" val="2714950118"/>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7965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2101453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182998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48573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0441408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344170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456871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52240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180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775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9663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56858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05645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28174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071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13189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97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1071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9606924F-6B95-4D63-B477-8D0F9028E767}" type="slidenum">
              <a:rPr lang="en-US" smtClean="0"/>
              <a:pPr lvl="0"/>
              <a:t>2</a:t>
            </a:fld>
            <a:endParaRPr lang="en-US"/>
          </a:p>
        </p:txBody>
      </p:sp>
    </p:spTree>
    <p:extLst>
      <p:ext uri="{BB962C8B-B14F-4D97-AF65-F5344CB8AC3E}">
        <p14:creationId xmlns:p14="http://schemas.microsoft.com/office/powerpoint/2010/main" val="14321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89897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13267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35351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795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6207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8385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46416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14119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7654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20363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43739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1729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1588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64652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93890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3208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67298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06644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254462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92281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665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7246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95343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117467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1455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504873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9606924F-6B95-4D63-B477-8D0F9028E767}" type="slidenum">
              <a:rPr lang="en-US" smtClean="0"/>
              <a:pPr lvl="0"/>
              <a:t>44</a:t>
            </a:fld>
            <a:endParaRPr lang="en-US"/>
          </a:p>
        </p:txBody>
      </p:sp>
    </p:spTree>
    <p:extLst>
      <p:ext uri="{BB962C8B-B14F-4D97-AF65-F5344CB8AC3E}">
        <p14:creationId xmlns:p14="http://schemas.microsoft.com/office/powerpoint/2010/main" val="2797359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63262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08820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331693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58597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54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69335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258482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97122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880126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226838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89755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936623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797025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93501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9371841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55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46864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258489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031265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0856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938649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170686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713758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527087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598362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612621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64181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296528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200234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230122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65678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839347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354457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255813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067145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05221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7124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8474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458316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269071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769086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3695057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83198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185692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063148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36200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484248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37014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7020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914166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44009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5524947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238062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639728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5300531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177719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03984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9440062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211056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79442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9" descr="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226176" y="4344888"/>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11 </a:t>
            </a:r>
            <a:r>
              <a:rPr lang="en-US" dirty="0">
                <a:solidFill>
                  <a:schemeClr val="tx1"/>
                </a:solidFill>
                <a:effectLst/>
                <a:latin typeface="Arial" panose="020B0604020202020204" pitchFamily="34" charset="0"/>
                <a:cs typeface="Arial" panose="020B0604020202020204" pitchFamily="34" charset="0"/>
              </a:rPr>
              <a:t>Multiprocessor Systems  </a:t>
            </a:r>
          </a:p>
        </p:txBody>
      </p:sp>
      <p:sp>
        <p:nvSpPr>
          <p:cNvPr id="29" name="TextBox 1"/>
          <p:cNvSpPr txBox="1">
            <a:spLocks noChangeArrowheads="1"/>
          </p:cNvSpPr>
          <p:nvPr/>
        </p:nvSpPr>
        <p:spPr bwMode="auto">
          <a:xfrm>
            <a:off x="2512176" y="3221256"/>
            <a:ext cx="3886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30" name="Rectangle 29"/>
          <p:cNvSpPr/>
          <p:nvPr/>
        </p:nvSpPr>
        <p:spPr>
          <a:xfrm>
            <a:off x="25285" y="236220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31" name="Text Box 4"/>
          <p:cNvSpPr txBox="1">
            <a:spLocks noChangeArrowheads="1"/>
          </p:cNvSpPr>
          <p:nvPr/>
        </p:nvSpPr>
        <p:spPr bwMode="auto">
          <a:xfrm>
            <a:off x="6438900" y="530165"/>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05254"/>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3" name="Group 32"/>
          <p:cNvGrpSpPr/>
          <p:nvPr/>
        </p:nvGrpSpPr>
        <p:grpSpPr>
          <a:xfrm>
            <a:off x="0" y="5476875"/>
            <a:ext cx="9144000" cy="1304925"/>
            <a:chOff x="0" y="5537200"/>
            <a:chExt cx="9144000" cy="1320800"/>
          </a:xfrm>
        </p:grpSpPr>
        <p:sp>
          <p:nvSpPr>
            <p:cNvPr id="34" name="Rectangle 33"/>
            <p:cNvSpPr/>
            <p:nvPr/>
          </p:nvSpPr>
          <p:spPr>
            <a:xfrm>
              <a:off x="0" y="5537200"/>
              <a:ext cx="9066046"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grpSp>
    </p:spTree>
    <p:extLst>
      <p:ext uri="{BB962C8B-B14F-4D97-AF65-F5344CB8AC3E}">
        <p14:creationId xmlns:p14="http://schemas.microsoft.com/office/powerpoint/2010/main" val="2138187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Moore's Law - II</a:t>
            </a:r>
          </a:p>
        </p:txBody>
      </p:sp>
      <p:sp>
        <p:nvSpPr>
          <p:cNvPr id="3" name="Text Placeholder 2"/>
          <p:cNvSpPr txBox="1">
            <a:spLocks noGrp="1"/>
          </p:cNvSpPr>
          <p:nvPr>
            <p:ph type="body" idx="4294967295"/>
          </p:nvPr>
        </p:nvSpPr>
        <p:spPr>
          <a:xfrm>
            <a:off x="385763" y="2895600"/>
            <a:ext cx="7920037" cy="29686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0000FF"/>
                </a:solidFill>
                <a:latin typeface="Calibri" panose="020F0502020204030204" pitchFamily="34" charset="0"/>
              </a:rPr>
              <a:t>Feature Size</a:t>
            </a:r>
            <a:r>
              <a:rPr lang="en-US" sz="2800" dirty="0">
                <a:latin typeface="Calibri" panose="020F0502020204030204" pitchFamily="34" charset="0"/>
              </a:rPr>
              <a:t> → the size of the </a:t>
            </a:r>
            <a:r>
              <a:rPr lang="en-US" sz="2800" dirty="0">
                <a:solidFill>
                  <a:srgbClr val="008000"/>
                </a:solidFill>
                <a:latin typeface="Calibri" panose="020F0502020204030204" pitchFamily="34" charset="0"/>
              </a:rPr>
              <a:t>smallest</a:t>
            </a:r>
            <a:r>
              <a:rPr lang="en-US" sz="2800" dirty="0">
                <a:latin typeface="Calibri" panose="020F0502020204030204" pitchFamily="34" charset="0"/>
              </a:rPr>
              <a:t> structure that can be fabricated on a </a:t>
            </a:r>
            <a:r>
              <a:rPr lang="en-US" sz="2800" dirty="0">
                <a:solidFill>
                  <a:srgbClr val="FF0000"/>
                </a:solidFill>
                <a:latin typeface="Calibri" panose="020F0502020204030204" pitchFamily="34" charset="0"/>
              </a:rPr>
              <a:t>chip</a:t>
            </a:r>
          </a:p>
          <a:p>
            <a:pPr lvl="0"/>
            <a:endParaRPr lang="en-US" sz="2800" dirty="0">
              <a:solidFill>
                <a:srgbClr val="FF0000"/>
              </a:solidFill>
              <a:latin typeface="" pitchFamily="18"/>
            </a:endParaRPr>
          </a:p>
        </p:txBody>
      </p:sp>
      <p:sp>
        <p:nvSpPr>
          <p:cNvPr id="5" name="TextBox 4"/>
          <p:cNvSpPr txBox="1"/>
          <p:nvPr/>
        </p:nvSpPr>
        <p:spPr>
          <a:xfrm>
            <a:off x="526766" y="1529299"/>
            <a:ext cx="8141268" cy="1323439"/>
          </a:xfrm>
          <a:prstGeom prst="rect">
            <a:avLst/>
          </a:prstGeom>
          <a:noFill/>
        </p:spPr>
        <p:txBody>
          <a:bodyPr wrap="none" rtlCol="0">
            <a:spAutoFit/>
          </a:bodyPr>
          <a:lstStyle/>
          <a:p>
            <a:r>
              <a:rPr lang="en-US" sz="2000" i="1" dirty="0" smtClean="0"/>
              <a:t>In 1965, Gordon Moore (co-founder of Intel) conjectured that the number of </a:t>
            </a:r>
          </a:p>
          <a:p>
            <a:r>
              <a:rPr lang="en-US" sz="2000" i="1" dirty="0" smtClean="0"/>
              <a:t>transistors on a chip will double roughly every year. Initially, the number of </a:t>
            </a:r>
          </a:p>
          <a:p>
            <a:r>
              <a:rPr lang="en-US" sz="2000" i="1" dirty="0" smtClean="0"/>
              <a:t>transistors was doubling every year. </a:t>
            </a:r>
            <a:r>
              <a:rPr lang="en-US" sz="2000" i="1" dirty="0" err="1" smtClean="0"/>
              <a:t>Gradualy</a:t>
            </a:r>
            <a:r>
              <a:rPr lang="en-US" sz="2000" i="1" dirty="0" smtClean="0"/>
              <a:t>, the rate slowed down to </a:t>
            </a:r>
          </a:p>
          <a:p>
            <a:r>
              <a:rPr lang="en-US" sz="2000" i="1" dirty="0" smtClean="0"/>
              <a:t>18 months, and now it is about two years.</a:t>
            </a:r>
            <a:endParaRPr lang="en-US" sz="2000" i="1" dirty="0"/>
          </a:p>
        </p:txBody>
      </p:sp>
      <p:graphicFrame>
        <p:nvGraphicFramePr>
          <p:cNvPr id="6" name="Table 5"/>
          <p:cNvGraphicFramePr>
            <a:graphicFrameLocks noGrp="1"/>
          </p:cNvGraphicFramePr>
          <p:nvPr>
            <p:extLst>
              <p:ext uri="{D42A27DB-BD31-4B8C-83A1-F6EECF244321}">
                <p14:modId xmlns:p14="http://schemas.microsoft.com/office/powerpoint/2010/main" val="2140525213"/>
              </p:ext>
            </p:extLst>
          </p:nvPr>
        </p:nvGraphicFramePr>
        <p:xfrm>
          <a:off x="2195909" y="3810000"/>
          <a:ext cx="4802982" cy="2976880"/>
        </p:xfrm>
        <a:graphic>
          <a:graphicData uri="http://schemas.openxmlformats.org/drawingml/2006/table">
            <a:tbl>
              <a:tblPr firstRow="1" bandRow="1">
                <a:tableStyleId>{5C22544A-7EE6-4342-B048-85BDC9FD1C3A}</a:tableStyleId>
              </a:tblPr>
              <a:tblGrid>
                <a:gridCol w="3048000"/>
                <a:gridCol w="1754982"/>
              </a:tblGrid>
              <a:tr h="381000">
                <a:tc>
                  <a:txBody>
                    <a:bodyPr/>
                    <a:lstStyle/>
                    <a:p>
                      <a:r>
                        <a:rPr lang="en-US" dirty="0" smtClean="0"/>
                        <a:t>Year</a:t>
                      </a:r>
                      <a:endParaRPr lang="en-US" dirty="0"/>
                    </a:p>
                  </a:txBody>
                  <a:tcPr/>
                </a:tc>
                <a:tc>
                  <a:txBody>
                    <a:bodyPr/>
                    <a:lstStyle/>
                    <a:p>
                      <a:r>
                        <a:rPr lang="en-US" dirty="0" smtClean="0"/>
                        <a:t>Feature Size</a:t>
                      </a:r>
                      <a:endParaRPr lang="en-US" dirty="0"/>
                    </a:p>
                  </a:txBody>
                  <a:tcPr/>
                </a:tc>
              </a:tr>
              <a:tr h="370840">
                <a:tc>
                  <a:txBody>
                    <a:bodyPr/>
                    <a:lstStyle/>
                    <a:p>
                      <a:r>
                        <a:rPr lang="en-US" dirty="0" smtClean="0"/>
                        <a:t>2001</a:t>
                      </a:r>
                      <a:endParaRPr lang="en-US" dirty="0"/>
                    </a:p>
                  </a:txBody>
                  <a:tcPr/>
                </a:tc>
                <a:tc>
                  <a:txBody>
                    <a:bodyPr/>
                    <a:lstStyle/>
                    <a:p>
                      <a:r>
                        <a:rPr lang="en-US" dirty="0" smtClean="0"/>
                        <a:t>130 nm</a:t>
                      </a:r>
                      <a:endParaRPr lang="en-US" dirty="0"/>
                    </a:p>
                  </a:txBody>
                  <a:tcPr/>
                </a:tc>
              </a:tr>
              <a:tr h="370840">
                <a:tc>
                  <a:txBody>
                    <a:bodyPr/>
                    <a:lstStyle/>
                    <a:p>
                      <a:r>
                        <a:rPr lang="en-US" dirty="0" smtClean="0"/>
                        <a:t>2003</a:t>
                      </a:r>
                      <a:endParaRPr lang="en-US" dirty="0"/>
                    </a:p>
                  </a:txBody>
                  <a:tcPr/>
                </a:tc>
                <a:tc>
                  <a:txBody>
                    <a:bodyPr/>
                    <a:lstStyle/>
                    <a:p>
                      <a:r>
                        <a:rPr lang="en-US" dirty="0" smtClean="0"/>
                        <a:t>90 nm</a:t>
                      </a:r>
                    </a:p>
                  </a:txBody>
                  <a:tcPr/>
                </a:tc>
              </a:tr>
              <a:tr h="370840">
                <a:tc>
                  <a:txBody>
                    <a:bodyPr/>
                    <a:lstStyle/>
                    <a:p>
                      <a:r>
                        <a:rPr lang="en-US" dirty="0" smtClean="0"/>
                        <a:t>2005</a:t>
                      </a:r>
                      <a:endParaRPr lang="en-US" dirty="0"/>
                    </a:p>
                  </a:txBody>
                  <a:tcPr/>
                </a:tc>
                <a:tc>
                  <a:txBody>
                    <a:bodyPr/>
                    <a:lstStyle/>
                    <a:p>
                      <a:r>
                        <a:rPr lang="en-US" dirty="0" smtClean="0"/>
                        <a:t>65 nm</a:t>
                      </a:r>
                      <a:endParaRPr lang="en-US" dirty="0"/>
                    </a:p>
                  </a:txBody>
                  <a:tcPr/>
                </a:tc>
              </a:tr>
              <a:tr h="370840">
                <a:tc>
                  <a:txBody>
                    <a:bodyPr/>
                    <a:lstStyle/>
                    <a:p>
                      <a:r>
                        <a:rPr lang="en-US" dirty="0" smtClean="0"/>
                        <a:t>2007</a:t>
                      </a:r>
                      <a:endParaRPr lang="en-US" dirty="0"/>
                    </a:p>
                  </a:txBody>
                  <a:tcPr/>
                </a:tc>
                <a:tc>
                  <a:txBody>
                    <a:bodyPr/>
                    <a:lstStyle/>
                    <a:p>
                      <a:r>
                        <a:rPr lang="en-US" dirty="0" smtClean="0"/>
                        <a:t>45 nm</a:t>
                      </a:r>
                      <a:endParaRPr lang="en-US" dirty="0"/>
                    </a:p>
                  </a:txBody>
                  <a:tcPr/>
                </a:tc>
              </a:tr>
              <a:tr h="370840">
                <a:tc>
                  <a:txBody>
                    <a:bodyPr/>
                    <a:lstStyle/>
                    <a:p>
                      <a:r>
                        <a:rPr lang="en-US" dirty="0" smtClean="0"/>
                        <a:t>2009 </a:t>
                      </a:r>
                      <a:endParaRPr lang="en-US" dirty="0"/>
                    </a:p>
                  </a:txBody>
                  <a:tcPr/>
                </a:tc>
                <a:tc>
                  <a:txBody>
                    <a:bodyPr/>
                    <a:lstStyle/>
                    <a:p>
                      <a:r>
                        <a:rPr lang="en-US" dirty="0" smtClean="0"/>
                        <a:t>32 nm</a:t>
                      </a:r>
                      <a:endParaRPr lang="en-US" dirty="0"/>
                    </a:p>
                  </a:txBody>
                  <a:tcPr/>
                </a:tc>
              </a:tr>
              <a:tr h="370840">
                <a:tc>
                  <a:txBody>
                    <a:bodyPr/>
                    <a:lstStyle/>
                    <a:p>
                      <a:r>
                        <a:rPr lang="en-US" dirty="0" smtClean="0"/>
                        <a:t>2011</a:t>
                      </a:r>
                      <a:endParaRPr lang="en-US" dirty="0"/>
                    </a:p>
                  </a:txBody>
                  <a:tcPr/>
                </a:tc>
                <a:tc>
                  <a:txBody>
                    <a:bodyPr/>
                    <a:lstStyle/>
                    <a:p>
                      <a:r>
                        <a:rPr lang="en-US" dirty="0" smtClean="0"/>
                        <a:t>22 nm</a:t>
                      </a:r>
                      <a:endParaRPr lang="en-US" dirty="0"/>
                    </a:p>
                  </a:txBody>
                  <a:tcPr/>
                </a:tc>
              </a:tr>
              <a:tr h="370840">
                <a:tc>
                  <a:txBody>
                    <a:bodyPr/>
                    <a:lstStyle/>
                    <a:p>
                      <a:r>
                        <a:rPr lang="en-US" dirty="0" smtClean="0"/>
                        <a:t>2014</a:t>
                      </a:r>
                      <a:endParaRPr lang="en-US" dirty="0"/>
                    </a:p>
                  </a:txBody>
                  <a:tcPr/>
                </a:tc>
                <a:tc>
                  <a:txBody>
                    <a:bodyPr/>
                    <a:lstStyle/>
                    <a:p>
                      <a:r>
                        <a:rPr lang="en-US" dirty="0" smtClean="0"/>
                        <a:t>14 nm</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Network on Chip (</a:t>
            </a:r>
            <a:r>
              <a:rPr lang="fr-FR" dirty="0" err="1" smtClean="0">
                <a:solidFill>
                  <a:schemeClr val="tx1"/>
                </a:solidFill>
              </a:rPr>
              <a:t>NoC</a:t>
            </a:r>
            <a:r>
              <a:rPr lang="fr-FR" dirty="0">
                <a:solidFill>
                  <a:schemeClr val="tx1"/>
                </a:solidFill>
              </a:rPr>
              <a:t>)</a:t>
            </a:r>
          </a:p>
        </p:txBody>
      </p:sp>
      <p:sp>
        <p:nvSpPr>
          <p:cNvPr id="3" name="Text Placeholder 2"/>
          <p:cNvSpPr txBox="1">
            <a:spLocks noGrp="1"/>
          </p:cNvSpPr>
          <p:nvPr>
            <p:ph type="body" idx="4294967295"/>
          </p:nvPr>
        </p:nvSpPr>
        <p:spPr>
          <a:xfrm>
            <a:off x="685800" y="1524000"/>
            <a:ext cx="7920037" cy="4953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2300DC"/>
                </a:solidFill>
                <a:latin typeface="Calibri" panose="020F0502020204030204" pitchFamily="34" charset="0"/>
              </a:rPr>
              <a:t>router</a:t>
            </a:r>
            <a:r>
              <a:rPr lang="en-US" dirty="0">
                <a:latin typeface="Calibri" panose="020F0502020204030204" pitchFamily="34" charset="0"/>
              </a:rPr>
              <a:t> sends and receives all the </a:t>
            </a:r>
            <a:r>
              <a:rPr lang="en-US" dirty="0">
                <a:solidFill>
                  <a:srgbClr val="FF0000"/>
                </a:solidFill>
                <a:latin typeface="Calibri" panose="020F0502020204030204" pitchFamily="34" charset="0"/>
              </a:rPr>
              <a:t>messages</a:t>
            </a:r>
            <a:r>
              <a:rPr lang="en-US" dirty="0">
                <a:latin typeface="Calibri" panose="020F0502020204030204" pitchFamily="34" charset="0"/>
              </a:rPr>
              <a:t> for its </a:t>
            </a:r>
            <a:r>
              <a:rPr lang="en-US" dirty="0">
                <a:solidFill>
                  <a:srgbClr val="355E00"/>
                </a:solidFill>
                <a:latin typeface="Calibri" panose="020F0502020204030204" pitchFamily="34" charset="0"/>
              </a:rPr>
              <a:t>tile</a:t>
            </a:r>
          </a:p>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2323DC"/>
                </a:solidFill>
                <a:latin typeface="Calibri" panose="020F0502020204030204" pitchFamily="34" charset="0"/>
              </a:rPr>
              <a:t>router</a:t>
            </a:r>
            <a:r>
              <a:rPr lang="en-US" dirty="0">
                <a:latin typeface="Calibri" panose="020F0502020204030204" pitchFamily="34" charset="0"/>
              </a:rPr>
              <a:t> also </a:t>
            </a:r>
            <a:r>
              <a:rPr lang="en-US" dirty="0">
                <a:solidFill>
                  <a:srgbClr val="33CC66"/>
                </a:solidFill>
                <a:latin typeface="Calibri" panose="020F0502020204030204" pitchFamily="34" charset="0"/>
              </a:rPr>
              <a:t>forwards</a:t>
            </a:r>
            <a:r>
              <a:rPr lang="en-US" dirty="0">
                <a:latin typeface="Calibri" panose="020F0502020204030204" pitchFamily="34" charset="0"/>
              </a:rPr>
              <a:t> </a:t>
            </a:r>
            <a:r>
              <a:rPr lang="en-US" dirty="0">
                <a:solidFill>
                  <a:srgbClr val="FF0000"/>
                </a:solidFill>
                <a:latin typeface="Calibri" panose="020F0502020204030204" pitchFamily="34" charset="0"/>
              </a:rPr>
              <a:t>messages</a:t>
            </a:r>
            <a:r>
              <a:rPr lang="en-US" dirty="0">
                <a:latin typeface="Calibri" panose="020F0502020204030204" pitchFamily="34" charset="0"/>
              </a:rPr>
              <a:t> originating at other </a:t>
            </a:r>
            <a:r>
              <a:rPr lang="en-US" dirty="0">
                <a:solidFill>
                  <a:srgbClr val="2300DC"/>
                </a:solidFill>
                <a:latin typeface="Calibri" panose="020F0502020204030204" pitchFamily="34" charset="0"/>
              </a:rPr>
              <a:t>routers</a:t>
            </a:r>
            <a:r>
              <a:rPr lang="en-US" dirty="0">
                <a:latin typeface="Calibri" panose="020F0502020204030204" pitchFamily="34" charset="0"/>
              </a:rPr>
              <a:t> to their destination</a:t>
            </a:r>
          </a:p>
          <a:p>
            <a:pPr lvl="0">
              <a:buSzPct val="100000"/>
              <a:buFont typeface="Symbol" panose="05050102010706020507" pitchFamily="18" charset="2"/>
              <a:buChar char="*"/>
            </a:pPr>
            <a:r>
              <a:rPr lang="en-US" dirty="0">
                <a:solidFill>
                  <a:srgbClr val="2300DC"/>
                </a:solidFill>
                <a:latin typeface="Calibri" panose="020F0502020204030204" pitchFamily="34" charset="0"/>
              </a:rPr>
              <a:t>Routers</a:t>
            </a:r>
            <a:r>
              <a:rPr lang="en-US" dirty="0">
                <a:latin typeface="Calibri" panose="020F0502020204030204" pitchFamily="34" charset="0"/>
              </a:rPr>
              <a:t> are referred to as </a:t>
            </a:r>
            <a:r>
              <a:rPr lang="en-US" dirty="0">
                <a:solidFill>
                  <a:srgbClr val="33CC66"/>
                </a:solidFill>
                <a:latin typeface="Calibri" panose="020F0502020204030204" pitchFamily="34" charset="0"/>
              </a:rPr>
              <a:t>nodes</a:t>
            </a:r>
            <a:r>
              <a:rPr lang="en-US" dirty="0">
                <a:latin typeface="Calibri" panose="020F0502020204030204" pitchFamily="34" charset="0"/>
              </a:rPr>
              <a:t>. Adjacent </a:t>
            </a:r>
            <a:r>
              <a:rPr lang="en-US" dirty="0">
                <a:solidFill>
                  <a:srgbClr val="33CC66"/>
                </a:solidFill>
                <a:latin typeface="Calibri" panose="020F0502020204030204" pitchFamily="34" charset="0"/>
              </a:rPr>
              <a:t>nodes</a:t>
            </a:r>
            <a:r>
              <a:rPr lang="en-US" dirty="0">
                <a:latin typeface="Calibri" panose="020F0502020204030204" pitchFamily="34" charset="0"/>
              </a:rPr>
              <a:t> are connected with links.</a:t>
            </a:r>
          </a:p>
          <a:p>
            <a:pPr lvl="0">
              <a:buSzPct val="100000"/>
              <a:buFont typeface="Symbol" panose="05050102010706020507" pitchFamily="18" charset="2"/>
              <a:buChar char="*"/>
            </a:pPr>
            <a:r>
              <a:rPr lang="en-US" dirty="0">
                <a:latin typeface="Calibri" panose="020F0502020204030204" pitchFamily="34" charset="0"/>
              </a:rPr>
              <a:t>The </a:t>
            </a:r>
            <a:r>
              <a:rPr lang="en-US" dirty="0">
                <a:solidFill>
                  <a:srgbClr val="FF3333"/>
                </a:solidFill>
                <a:latin typeface="Calibri" panose="020F0502020204030204" pitchFamily="34" charset="0"/>
              </a:rPr>
              <a:t>routers</a:t>
            </a:r>
            <a:r>
              <a:rPr lang="en-US" dirty="0">
                <a:latin typeface="Calibri" panose="020F0502020204030204" pitchFamily="34" charset="0"/>
              </a:rPr>
              <a:t> and </a:t>
            </a:r>
            <a:r>
              <a:rPr lang="en-US" dirty="0">
                <a:solidFill>
                  <a:srgbClr val="00AE00"/>
                </a:solidFill>
                <a:latin typeface="Calibri" panose="020F0502020204030204" pitchFamily="34" charset="0"/>
              </a:rPr>
              <a:t>links</a:t>
            </a:r>
            <a:r>
              <a:rPr lang="en-US" dirty="0">
                <a:latin typeface="Calibri" panose="020F0502020204030204" pitchFamily="34" charset="0"/>
              </a:rPr>
              <a:t> form the on chip </a:t>
            </a:r>
            <a:r>
              <a:rPr lang="en-US" dirty="0">
                <a:solidFill>
                  <a:srgbClr val="00AE00"/>
                </a:solidFill>
                <a:latin typeface="Calibri" panose="020F0502020204030204" pitchFamily="34" charset="0"/>
              </a:rPr>
              <a:t>network</a:t>
            </a:r>
            <a:r>
              <a:rPr lang="en-US" dirty="0">
                <a:latin typeface="Calibri" panose="020F0502020204030204" pitchFamily="34" charset="0"/>
              </a:rPr>
              <a:t>, or </a:t>
            </a:r>
            <a:r>
              <a:rPr lang="en-US" dirty="0" err="1" smtClean="0">
                <a:solidFill>
                  <a:srgbClr val="0066CC"/>
                </a:solidFill>
                <a:latin typeface="Calibri" panose="020F0502020204030204" pitchFamily="34" charset="0"/>
              </a:rPr>
              <a:t>NoC</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of an </a:t>
            </a:r>
            <a:r>
              <a:rPr lang="fr-FR" dirty="0" err="1" smtClean="0">
                <a:solidFill>
                  <a:schemeClr val="tx1"/>
                </a:solidFill>
              </a:rPr>
              <a:t>NoC</a:t>
            </a:r>
            <a:endParaRPr lang="fr-FR" dirty="0">
              <a:solidFill>
                <a:schemeClr val="tx1"/>
              </a:solidFill>
            </a:endParaRPr>
          </a:p>
        </p:txBody>
      </p:sp>
      <p:sp>
        <p:nvSpPr>
          <p:cNvPr id="3" name="Text Placeholder 2"/>
          <p:cNvSpPr txBox="1">
            <a:spLocks noGrp="1"/>
          </p:cNvSpPr>
          <p:nvPr>
            <p:ph type="body" idx="4294967295"/>
          </p:nvPr>
        </p:nvSpPr>
        <p:spPr>
          <a:xfrm>
            <a:off x="1041400" y="1524000"/>
            <a:ext cx="7416800" cy="4800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00FF"/>
                </a:solidFill>
                <a:latin typeface="Calibri" panose="020F0502020204030204" pitchFamily="34" charset="0"/>
              </a:rPr>
              <a:t>Bisection Bandwidth</a:t>
            </a:r>
          </a:p>
          <a:p>
            <a:pPr lvl="1">
              <a:buSzPct val="100000"/>
              <a:buFont typeface="Symbol" panose="05050102010706020507" pitchFamily="18" charset="2"/>
              <a:buChar char="*"/>
            </a:pPr>
            <a:r>
              <a:rPr lang="en-US" dirty="0">
                <a:latin typeface="Calibri" panose="020F0502020204030204" pitchFamily="34" charset="0"/>
              </a:rPr>
              <a:t>Number of </a:t>
            </a:r>
            <a:r>
              <a:rPr lang="en-US" dirty="0">
                <a:solidFill>
                  <a:srgbClr val="280099"/>
                </a:solidFill>
                <a:latin typeface="Calibri" panose="020F0502020204030204" pitchFamily="34" charset="0"/>
              </a:rPr>
              <a:t>links</a:t>
            </a:r>
            <a:r>
              <a:rPr lang="en-US" dirty="0">
                <a:latin typeface="Calibri" panose="020F0502020204030204" pitchFamily="34" charset="0"/>
              </a:rPr>
              <a:t> that need to be </a:t>
            </a:r>
            <a:r>
              <a:rPr lang="en-US" dirty="0">
                <a:solidFill>
                  <a:srgbClr val="FF0000"/>
                </a:solidFill>
                <a:latin typeface="Calibri" panose="020F0502020204030204" pitchFamily="34" charset="0"/>
              </a:rPr>
              <a:t>snapped</a:t>
            </a:r>
            <a:r>
              <a:rPr lang="en-US" dirty="0">
                <a:latin typeface="Calibri" panose="020F0502020204030204" pitchFamily="34" charset="0"/>
              </a:rPr>
              <a:t> to divide an </a:t>
            </a:r>
            <a:r>
              <a:rPr lang="en-US" dirty="0" err="1" smtClean="0">
                <a:solidFill>
                  <a:srgbClr val="004A4A"/>
                </a:solidFill>
                <a:latin typeface="Calibri" panose="020F0502020204030204" pitchFamily="34" charset="0"/>
              </a:rPr>
              <a:t>NoC</a:t>
            </a:r>
            <a:r>
              <a:rPr lang="en-US" dirty="0" smtClean="0">
                <a:latin typeface="Calibri" panose="020F0502020204030204" pitchFamily="34" charset="0"/>
              </a:rPr>
              <a:t> </a:t>
            </a:r>
            <a:r>
              <a:rPr lang="en-US" dirty="0">
                <a:latin typeface="Calibri" panose="020F0502020204030204" pitchFamily="34" charset="0"/>
              </a:rPr>
              <a:t>into equal parts (ignore small additive constants)</a:t>
            </a:r>
          </a:p>
          <a:p>
            <a:pPr lvl="0">
              <a:buSzPct val="100000"/>
              <a:buFont typeface="Symbol" panose="05050102010706020507" pitchFamily="18" charset="2"/>
              <a:buChar char="*"/>
            </a:pPr>
            <a:r>
              <a:rPr lang="en-US" dirty="0">
                <a:solidFill>
                  <a:srgbClr val="00AE00"/>
                </a:solidFill>
                <a:latin typeface="Calibri" panose="020F0502020204030204" pitchFamily="34" charset="0"/>
              </a:rPr>
              <a:t>Diameter</a:t>
            </a:r>
          </a:p>
          <a:p>
            <a:pPr lvl="1">
              <a:buSzPct val="100000"/>
              <a:buFont typeface="Symbol" panose="05050102010706020507" pitchFamily="18" charset="2"/>
              <a:buChar char="*"/>
            </a:pPr>
            <a:r>
              <a:rPr lang="en-US" dirty="0">
                <a:latin typeface="Calibri" panose="020F0502020204030204" pitchFamily="34" charset="0"/>
              </a:rPr>
              <a:t>Maximum </a:t>
            </a:r>
            <a:r>
              <a:rPr lang="en-US" dirty="0">
                <a:solidFill>
                  <a:srgbClr val="DC2300"/>
                </a:solidFill>
                <a:latin typeface="Calibri" panose="020F0502020204030204" pitchFamily="34" charset="0"/>
              </a:rPr>
              <a:t>optimal</a:t>
            </a:r>
            <a:r>
              <a:rPr lang="en-US" dirty="0">
                <a:latin typeface="Calibri" panose="020F0502020204030204" pitchFamily="34" charset="0"/>
              </a:rPr>
              <a:t> distance between any two pair of nodes (again ignore small additive constants)</a:t>
            </a:r>
          </a:p>
          <a:p>
            <a:pPr lvl="0">
              <a:buSzPct val="100000"/>
              <a:buFont typeface="Symbol" panose="05050102010706020507" pitchFamily="18" charset="2"/>
              <a:buChar char="*"/>
            </a:pPr>
            <a:r>
              <a:rPr lang="en-US" b="1" dirty="0">
                <a:solidFill>
                  <a:srgbClr val="0000FF"/>
                </a:solidFill>
                <a:latin typeface="Calibri" panose="020F0502020204030204" pitchFamily="34" charset="0"/>
              </a:rPr>
              <a:t>Aim </a:t>
            </a:r>
            <a:r>
              <a:rPr lang="en-US" dirty="0">
                <a:latin typeface="Calibri" panose="020F0502020204030204" pitchFamily="34" charset="0"/>
              </a:rPr>
              <a:t>: </a:t>
            </a:r>
            <a:r>
              <a:rPr lang="en-US" dirty="0" err="1">
                <a:solidFill>
                  <a:srgbClr val="FF0000"/>
                </a:solidFill>
                <a:latin typeface="Calibri" panose="020F0502020204030204" pitchFamily="34" charset="0"/>
              </a:rPr>
              <a:t>Maximise</a:t>
            </a:r>
            <a:r>
              <a:rPr lang="en-US" dirty="0">
                <a:latin typeface="Calibri" panose="020F0502020204030204" pitchFamily="34" charset="0"/>
              </a:rPr>
              <a:t> bisection bandwidth, </a:t>
            </a:r>
            <a:r>
              <a:rPr lang="en-US" dirty="0" err="1">
                <a:latin typeface="Calibri" panose="020F0502020204030204" pitchFamily="34" charset="0"/>
              </a:rPr>
              <a:t>minimise</a:t>
            </a:r>
            <a:r>
              <a:rPr lang="en-US" dirty="0">
                <a:latin typeface="Calibri" panose="020F0502020204030204" pitchFamily="34" charset="0"/>
              </a:rPr>
              <a:t> diameter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Chain and Ring</a:t>
            </a:r>
          </a:p>
        </p:txBody>
      </p:sp>
      <p:grpSp>
        <p:nvGrpSpPr>
          <p:cNvPr id="7" name="Group 4"/>
          <p:cNvGrpSpPr>
            <a:grpSpLocks noChangeAspect="1"/>
          </p:cNvGrpSpPr>
          <p:nvPr/>
        </p:nvGrpSpPr>
        <p:grpSpPr bwMode="auto">
          <a:xfrm>
            <a:off x="5848096" y="2019978"/>
            <a:ext cx="2500166" cy="2133601"/>
            <a:chOff x="4359" y="1152"/>
            <a:chExt cx="1862" cy="1589"/>
          </a:xfrm>
        </p:grpSpPr>
        <p:sp>
          <p:nvSpPr>
            <p:cNvPr id="8" name="AutoShape 3"/>
            <p:cNvSpPr>
              <a:spLocks noChangeAspect="1" noChangeArrowheads="1" noTextEdit="1"/>
            </p:cNvSpPr>
            <p:nvPr/>
          </p:nvSpPr>
          <p:spPr bwMode="auto">
            <a:xfrm>
              <a:off x="4359" y="1152"/>
              <a:ext cx="1862" cy="1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4593" y="1262"/>
              <a:ext cx="1361" cy="1364"/>
            </a:xfrm>
            <a:custGeom>
              <a:avLst/>
              <a:gdLst>
                <a:gd name="T0" fmla="*/ 9203 w 9203"/>
                <a:gd name="T1" fmla="*/ 4601 h 9203"/>
                <a:gd name="T2" fmla="*/ 4601 w 9203"/>
                <a:gd name="T3" fmla="*/ 9203 h 9203"/>
                <a:gd name="T4" fmla="*/ 0 w 9203"/>
                <a:gd name="T5" fmla="*/ 4601 h 9203"/>
                <a:gd name="T6" fmla="*/ 4601 w 9203"/>
                <a:gd name="T7" fmla="*/ 0 h 9203"/>
                <a:gd name="T8" fmla="*/ 9200 w 9203"/>
                <a:gd name="T9" fmla="*/ 4430 h 9203"/>
              </a:gdLst>
              <a:ahLst/>
              <a:cxnLst>
                <a:cxn ang="0">
                  <a:pos x="T0" y="T1"/>
                </a:cxn>
                <a:cxn ang="0">
                  <a:pos x="T2" y="T3"/>
                </a:cxn>
                <a:cxn ang="0">
                  <a:pos x="T4" y="T5"/>
                </a:cxn>
                <a:cxn ang="0">
                  <a:pos x="T6" y="T7"/>
                </a:cxn>
                <a:cxn ang="0">
                  <a:pos x="T8" y="T9"/>
                </a:cxn>
              </a:cxnLst>
              <a:rect l="0" t="0" r="r" b="b"/>
              <a:pathLst>
                <a:path w="9203" h="9203">
                  <a:moveTo>
                    <a:pt x="9203" y="4601"/>
                  </a:moveTo>
                  <a:cubicBezTo>
                    <a:pt x="9203" y="7143"/>
                    <a:pt x="7143" y="9203"/>
                    <a:pt x="4601" y="9203"/>
                  </a:cubicBezTo>
                  <a:cubicBezTo>
                    <a:pt x="2060" y="9203"/>
                    <a:pt x="0" y="7143"/>
                    <a:pt x="0" y="4601"/>
                  </a:cubicBezTo>
                  <a:cubicBezTo>
                    <a:pt x="0" y="2060"/>
                    <a:pt x="2060" y="0"/>
                    <a:pt x="4601" y="0"/>
                  </a:cubicBezTo>
                  <a:cubicBezTo>
                    <a:pt x="7076" y="0"/>
                    <a:pt x="9107" y="1957"/>
                    <a:pt x="9200" y="4430"/>
                  </a:cubicBezTo>
                </a:path>
              </a:pathLst>
            </a:custGeom>
            <a:noFill/>
            <a:ln w="8" cap="flat">
              <a:solidFill>
                <a:srgbClr val="03040B"/>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5682" y="1405"/>
              <a:ext cx="132" cy="126"/>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5884" y="1886"/>
              <a:ext cx="131" cy="125"/>
            </a:xfrm>
            <a:custGeom>
              <a:avLst/>
              <a:gdLst>
                <a:gd name="T0" fmla="*/ 887 w 887"/>
                <a:gd name="T1" fmla="*/ 423 h 847"/>
                <a:gd name="T2" fmla="*/ 443 w 887"/>
                <a:gd name="T3" fmla="*/ 847 h 847"/>
                <a:gd name="T4" fmla="*/ 0 w 887"/>
                <a:gd name="T5" fmla="*/ 423 h 847"/>
                <a:gd name="T6" fmla="*/ 443 w 887"/>
                <a:gd name="T7" fmla="*/ 0 h 847"/>
                <a:gd name="T8" fmla="*/ 886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89"/>
                    <a:pt x="198" y="0"/>
                    <a:pt x="443" y="0"/>
                  </a:cubicBezTo>
                  <a:cubicBezTo>
                    <a:pt x="682" y="0"/>
                    <a:pt x="877" y="180"/>
                    <a:pt x="886" y="40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5672" y="2385"/>
              <a:ext cx="131" cy="12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730" y="2371"/>
              <a:ext cx="132" cy="125"/>
            </a:xfrm>
            <a:custGeom>
              <a:avLst/>
              <a:gdLst>
                <a:gd name="T0" fmla="*/ 887 w 887"/>
                <a:gd name="T1" fmla="*/ 424 h 847"/>
                <a:gd name="T2" fmla="*/ 443 w 887"/>
                <a:gd name="T3" fmla="*/ 847 h 847"/>
                <a:gd name="T4" fmla="*/ 0 w 887"/>
                <a:gd name="T5" fmla="*/ 424 h 847"/>
                <a:gd name="T6" fmla="*/ 443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4538" y="1905"/>
              <a:ext cx="131" cy="125"/>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8"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4708" y="1433"/>
              <a:ext cx="131" cy="125"/>
            </a:xfrm>
            <a:custGeom>
              <a:avLst/>
              <a:gdLst>
                <a:gd name="T0" fmla="*/ 887 w 887"/>
                <a:gd name="T1" fmla="*/ 423 h 846"/>
                <a:gd name="T2" fmla="*/ 444 w 887"/>
                <a:gd name="T3" fmla="*/ 846 h 846"/>
                <a:gd name="T4" fmla="*/ 0 w 887"/>
                <a:gd name="T5" fmla="*/ 423 h 846"/>
                <a:gd name="T6" fmla="*/ 444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9" y="846"/>
                    <a:pt x="444" y="846"/>
                  </a:cubicBezTo>
                  <a:cubicBezTo>
                    <a:pt x="199" y="846"/>
                    <a:pt x="0" y="657"/>
                    <a:pt x="0" y="423"/>
                  </a:cubicBezTo>
                  <a:cubicBezTo>
                    <a:pt x="0" y="189"/>
                    <a:pt x="199" y="0"/>
                    <a:pt x="444" y="0"/>
                  </a:cubicBezTo>
                  <a:cubicBezTo>
                    <a:pt x="682" y="0"/>
                    <a:pt x="878" y="180"/>
                    <a:pt x="887" y="40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5232" y="1202"/>
              <a:ext cx="131" cy="126"/>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5208" y="2553"/>
              <a:ext cx="131" cy="125"/>
            </a:xfrm>
            <a:custGeom>
              <a:avLst/>
              <a:gdLst>
                <a:gd name="T0" fmla="*/ 887 w 887"/>
                <a:gd name="T1" fmla="*/ 423 h 847"/>
                <a:gd name="T2" fmla="*/ 443 w 887"/>
                <a:gd name="T3" fmla="*/ 847 h 847"/>
                <a:gd name="T4" fmla="*/ 0 w 887"/>
                <a:gd name="T5" fmla="*/ 423 h 847"/>
                <a:gd name="T6" fmla="*/ 443 w 887"/>
                <a:gd name="T7" fmla="*/ 0 h 847"/>
                <a:gd name="T8" fmla="*/ 887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89"/>
                    <a:pt x="198" y="0"/>
                    <a:pt x="443" y="0"/>
                  </a:cubicBezTo>
                  <a:cubicBezTo>
                    <a:pt x="682" y="0"/>
                    <a:pt x="878" y="180"/>
                    <a:pt x="887" y="40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2863850" y="3996666"/>
            <a:ext cx="2133600" cy="369332"/>
          </a:xfrm>
          <a:prstGeom prst="rect">
            <a:avLst/>
          </a:prstGeom>
          <a:noFill/>
        </p:spPr>
        <p:txBody>
          <a:bodyPr wrap="square" rtlCol="0">
            <a:spAutoFit/>
          </a:bodyPr>
          <a:lstStyle/>
          <a:p>
            <a:r>
              <a:rPr lang="en-US" dirty="0" smtClean="0"/>
              <a:t>Chain</a:t>
            </a:r>
            <a:endParaRPr lang="en-US" dirty="0"/>
          </a:p>
        </p:txBody>
      </p:sp>
      <p:sp>
        <p:nvSpPr>
          <p:cNvPr id="21" name="TextBox 20"/>
          <p:cNvSpPr txBox="1"/>
          <p:nvPr/>
        </p:nvSpPr>
        <p:spPr>
          <a:xfrm>
            <a:off x="6728259" y="4191399"/>
            <a:ext cx="2133600" cy="369332"/>
          </a:xfrm>
          <a:prstGeom prst="rect">
            <a:avLst/>
          </a:prstGeom>
          <a:noFill/>
        </p:spPr>
        <p:txBody>
          <a:bodyPr wrap="square" rtlCol="0">
            <a:spAutoFit/>
          </a:bodyPr>
          <a:lstStyle/>
          <a:p>
            <a:r>
              <a:rPr lang="en-US" dirty="0" smtClean="0"/>
              <a:t>Ring</a:t>
            </a:r>
            <a:endParaRPr lang="en-US" dirty="0"/>
          </a:p>
        </p:txBody>
      </p:sp>
      <p:grpSp>
        <p:nvGrpSpPr>
          <p:cNvPr id="3" name="Group 4"/>
          <p:cNvGrpSpPr>
            <a:grpSpLocks noChangeAspect="1"/>
          </p:cNvGrpSpPr>
          <p:nvPr/>
        </p:nvGrpSpPr>
        <p:grpSpPr bwMode="auto">
          <a:xfrm>
            <a:off x="914400" y="3203575"/>
            <a:ext cx="4667250" cy="889000"/>
            <a:chOff x="900" y="2018"/>
            <a:chExt cx="2940" cy="560"/>
          </a:xfrm>
        </p:grpSpPr>
        <p:sp>
          <p:nvSpPr>
            <p:cNvPr id="4" name="AutoShape 3"/>
            <p:cNvSpPr>
              <a:spLocks noChangeAspect="1" noChangeArrowheads="1" noTextEdit="1"/>
            </p:cNvSpPr>
            <p:nvPr/>
          </p:nvSpPr>
          <p:spPr bwMode="auto">
            <a:xfrm>
              <a:off x="900" y="2018"/>
              <a:ext cx="2940" cy="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5"/>
            <p:cNvSpPr>
              <a:spLocks noChangeShapeType="1"/>
            </p:cNvSpPr>
            <p:nvPr/>
          </p:nvSpPr>
          <p:spPr bwMode="auto">
            <a:xfrm>
              <a:off x="1019" y="2239"/>
              <a:ext cx="2721" cy="0"/>
            </a:xfrm>
            <a:prstGeom prst="line">
              <a:avLst/>
            </a:prstGeom>
            <a:noFill/>
            <a:ln w="9"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1024" y="2182"/>
              <a:ext cx="133" cy="127"/>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1382" y="2185"/>
              <a:ext cx="133" cy="127"/>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p:cNvSpPr>
            <p:nvPr/>
          </p:nvSpPr>
          <p:spPr bwMode="auto">
            <a:xfrm>
              <a:off x="1740" y="2181"/>
              <a:ext cx="133" cy="127"/>
            </a:xfrm>
            <a:custGeom>
              <a:avLst/>
              <a:gdLst>
                <a:gd name="T0" fmla="*/ 887 w 887"/>
                <a:gd name="T1" fmla="*/ 423 h 847"/>
                <a:gd name="T2" fmla="*/ 443 w 887"/>
                <a:gd name="T3" fmla="*/ 847 h 847"/>
                <a:gd name="T4" fmla="*/ 0 w 887"/>
                <a:gd name="T5" fmla="*/ 423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90"/>
                    <a:pt x="198" y="0"/>
                    <a:pt x="443" y="0"/>
                  </a:cubicBezTo>
                  <a:cubicBezTo>
                    <a:pt x="682" y="0"/>
                    <a:pt x="878"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2098" y="2184"/>
              <a:ext cx="133" cy="127"/>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7"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2490" y="2180"/>
              <a:ext cx="133" cy="127"/>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p:nvSpPr>
          <p:spPr bwMode="auto">
            <a:xfrm>
              <a:off x="2899" y="2183"/>
              <a:ext cx="133" cy="127"/>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8" y="847"/>
                    <a:pt x="0" y="657"/>
                    <a:pt x="0" y="424"/>
                  </a:cubicBezTo>
                  <a:cubicBezTo>
                    <a:pt x="0" y="190"/>
                    <a:pt x="198" y="0"/>
                    <a:pt x="443" y="0"/>
                  </a:cubicBezTo>
                  <a:cubicBezTo>
                    <a:pt x="682" y="0"/>
                    <a:pt x="877"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p:nvSpPr>
          <p:spPr bwMode="auto">
            <a:xfrm>
              <a:off x="3273" y="2178"/>
              <a:ext cx="133" cy="127"/>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89"/>
                    <a:pt x="199" y="0"/>
                    <a:pt x="444" y="0"/>
                  </a:cubicBezTo>
                  <a:cubicBezTo>
                    <a:pt x="682" y="0"/>
                    <a:pt x="878" y="180"/>
                    <a:pt x="887"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p:nvSpPr>
          <p:spPr bwMode="auto">
            <a:xfrm>
              <a:off x="3643" y="2176"/>
              <a:ext cx="133" cy="127"/>
            </a:xfrm>
            <a:custGeom>
              <a:avLst/>
              <a:gdLst>
                <a:gd name="T0" fmla="*/ 887 w 887"/>
                <a:gd name="T1" fmla="*/ 423 h 847"/>
                <a:gd name="T2" fmla="*/ 443 w 887"/>
                <a:gd name="T3" fmla="*/ 847 h 847"/>
                <a:gd name="T4" fmla="*/ 0 w 887"/>
                <a:gd name="T5" fmla="*/ 423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90"/>
                    <a:pt x="198" y="0"/>
                    <a:pt x="443" y="0"/>
                  </a:cubicBezTo>
                  <a:cubicBezTo>
                    <a:pt x="682" y="0"/>
                    <a:pt x="878" y="180"/>
                    <a:pt x="886" y="408"/>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Fat Tree</a:t>
            </a:r>
          </a:p>
        </p:txBody>
      </p:sp>
      <p:grpSp>
        <p:nvGrpSpPr>
          <p:cNvPr id="7" name="Group 4"/>
          <p:cNvGrpSpPr>
            <a:grpSpLocks noChangeAspect="1"/>
          </p:cNvGrpSpPr>
          <p:nvPr/>
        </p:nvGrpSpPr>
        <p:grpSpPr bwMode="auto">
          <a:xfrm>
            <a:off x="1774825" y="1752600"/>
            <a:ext cx="5616575" cy="4013200"/>
            <a:chOff x="1680" y="1303"/>
            <a:chExt cx="3538" cy="2528"/>
          </a:xfrm>
        </p:grpSpPr>
        <p:sp>
          <p:nvSpPr>
            <p:cNvPr id="8" name="AutoShape 3"/>
            <p:cNvSpPr>
              <a:spLocks noChangeAspect="1" noChangeArrowheads="1" noTextEdit="1"/>
            </p:cNvSpPr>
            <p:nvPr/>
          </p:nvSpPr>
          <p:spPr bwMode="auto">
            <a:xfrm>
              <a:off x="1680" y="1303"/>
              <a:ext cx="3538" cy="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1773" y="3559"/>
              <a:ext cx="152" cy="14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2182" y="3562"/>
              <a:ext cx="153" cy="146"/>
            </a:xfrm>
            <a:custGeom>
              <a:avLst/>
              <a:gdLst>
                <a:gd name="T0" fmla="*/ 887 w 887"/>
                <a:gd name="T1" fmla="*/ 423 h 846"/>
                <a:gd name="T2" fmla="*/ 443 w 887"/>
                <a:gd name="T3" fmla="*/ 846 h 846"/>
                <a:gd name="T4" fmla="*/ 0 w 887"/>
                <a:gd name="T5" fmla="*/ 423 h 846"/>
                <a:gd name="T6" fmla="*/ 443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8" y="846"/>
                    <a:pt x="443" y="846"/>
                  </a:cubicBezTo>
                  <a:cubicBezTo>
                    <a:pt x="199" y="846"/>
                    <a:pt x="0" y="657"/>
                    <a:pt x="0" y="423"/>
                  </a:cubicBezTo>
                  <a:cubicBezTo>
                    <a:pt x="0" y="189"/>
                    <a:pt x="199" y="0"/>
                    <a:pt x="443" y="0"/>
                  </a:cubicBezTo>
                  <a:cubicBezTo>
                    <a:pt x="682" y="0"/>
                    <a:pt x="878" y="180"/>
                    <a:pt x="887" y="407"/>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739" y="3558"/>
              <a:ext cx="152" cy="145"/>
            </a:xfrm>
            <a:custGeom>
              <a:avLst/>
              <a:gdLst>
                <a:gd name="T0" fmla="*/ 887 w 887"/>
                <a:gd name="T1" fmla="*/ 424 h 847"/>
                <a:gd name="T2" fmla="*/ 443 w 887"/>
                <a:gd name="T3" fmla="*/ 847 h 847"/>
                <a:gd name="T4" fmla="*/ 0 w 887"/>
                <a:gd name="T5" fmla="*/ 424 h 847"/>
                <a:gd name="T6" fmla="*/ 443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3" y="847"/>
                  </a:cubicBezTo>
                  <a:cubicBezTo>
                    <a:pt x="199" y="847"/>
                    <a:pt x="0" y="657"/>
                    <a:pt x="0" y="424"/>
                  </a:cubicBezTo>
                  <a:cubicBezTo>
                    <a:pt x="0" y="190"/>
                    <a:pt x="199" y="0"/>
                    <a:pt x="443"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3149" y="3561"/>
              <a:ext cx="152" cy="146"/>
            </a:xfrm>
            <a:custGeom>
              <a:avLst/>
              <a:gdLst>
                <a:gd name="T0" fmla="*/ 887 w 887"/>
                <a:gd name="T1" fmla="*/ 424 h 847"/>
                <a:gd name="T2" fmla="*/ 443 w 887"/>
                <a:gd name="T3" fmla="*/ 847 h 847"/>
                <a:gd name="T4" fmla="*/ 0 w 887"/>
                <a:gd name="T5" fmla="*/ 424 h 847"/>
                <a:gd name="T6" fmla="*/ 443 w 887"/>
                <a:gd name="T7" fmla="*/ 0 h 847"/>
                <a:gd name="T8" fmla="*/ 886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8"/>
                    <a:pt x="688" y="847"/>
                    <a:pt x="443" y="847"/>
                  </a:cubicBezTo>
                  <a:cubicBezTo>
                    <a:pt x="198" y="847"/>
                    <a:pt x="0" y="658"/>
                    <a:pt x="0" y="424"/>
                  </a:cubicBezTo>
                  <a:cubicBezTo>
                    <a:pt x="0" y="190"/>
                    <a:pt x="198" y="0"/>
                    <a:pt x="443" y="0"/>
                  </a:cubicBezTo>
                  <a:cubicBezTo>
                    <a:pt x="682" y="0"/>
                    <a:pt x="878" y="181"/>
                    <a:pt x="886"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3197" y="1399"/>
              <a:ext cx="588" cy="392"/>
            </a:xfrm>
            <a:custGeom>
              <a:avLst/>
              <a:gdLst>
                <a:gd name="T0" fmla="*/ 63 w 3421"/>
                <a:gd name="T1" fmla="*/ 0 h 2280"/>
                <a:gd name="T2" fmla="*/ 3358 w 3421"/>
                <a:gd name="T3" fmla="*/ 0 h 2280"/>
                <a:gd name="T4" fmla="*/ 3421 w 3421"/>
                <a:gd name="T5" fmla="*/ 63 h 2280"/>
                <a:gd name="T6" fmla="*/ 3421 w 3421"/>
                <a:gd name="T7" fmla="*/ 2217 h 2280"/>
                <a:gd name="T8" fmla="*/ 3358 w 3421"/>
                <a:gd name="T9" fmla="*/ 2280 h 2280"/>
                <a:gd name="T10" fmla="*/ 63 w 3421"/>
                <a:gd name="T11" fmla="*/ 2280 h 2280"/>
                <a:gd name="T12" fmla="*/ 0 w 3421"/>
                <a:gd name="T13" fmla="*/ 2217 h 2280"/>
                <a:gd name="T14" fmla="*/ 0 w 3421"/>
                <a:gd name="T15" fmla="*/ 63 h 2280"/>
                <a:gd name="T16" fmla="*/ 63 w 3421"/>
                <a:gd name="T17"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1" h="2280">
                  <a:moveTo>
                    <a:pt x="63" y="0"/>
                  </a:moveTo>
                  <a:lnTo>
                    <a:pt x="3358" y="0"/>
                  </a:lnTo>
                  <a:cubicBezTo>
                    <a:pt x="3393" y="0"/>
                    <a:pt x="3421" y="28"/>
                    <a:pt x="3421" y="63"/>
                  </a:cubicBezTo>
                  <a:lnTo>
                    <a:pt x="3421" y="2217"/>
                  </a:lnTo>
                  <a:cubicBezTo>
                    <a:pt x="3421" y="2252"/>
                    <a:pt x="3393" y="2280"/>
                    <a:pt x="3358" y="2280"/>
                  </a:cubicBezTo>
                  <a:lnTo>
                    <a:pt x="63" y="2280"/>
                  </a:lnTo>
                  <a:cubicBezTo>
                    <a:pt x="28" y="2280"/>
                    <a:pt x="0" y="2252"/>
                    <a:pt x="0" y="2217"/>
                  </a:cubicBezTo>
                  <a:lnTo>
                    <a:pt x="0" y="63"/>
                  </a:lnTo>
                  <a:cubicBezTo>
                    <a:pt x="0" y="28"/>
                    <a:pt x="28" y="0"/>
                    <a:pt x="63" y="0"/>
                  </a:cubicBezTo>
                  <a:close/>
                </a:path>
              </a:pathLst>
            </a:custGeom>
            <a:solidFill>
              <a:srgbClr val="55FF99"/>
            </a:solidFill>
            <a:ln w="15"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384" y="2222"/>
              <a:ext cx="520" cy="345"/>
            </a:xfrm>
            <a:custGeom>
              <a:avLst/>
              <a:gdLst>
                <a:gd name="T0" fmla="*/ 56 w 3032"/>
                <a:gd name="T1" fmla="*/ 0 h 2006"/>
                <a:gd name="T2" fmla="*/ 2977 w 3032"/>
                <a:gd name="T3" fmla="*/ 0 h 2006"/>
                <a:gd name="T4" fmla="*/ 3032 w 3032"/>
                <a:gd name="T5" fmla="*/ 55 h 2006"/>
                <a:gd name="T6" fmla="*/ 3032 w 3032"/>
                <a:gd name="T7" fmla="*/ 1950 h 2006"/>
                <a:gd name="T8" fmla="*/ 2977 w 3032"/>
                <a:gd name="T9" fmla="*/ 2006 h 2006"/>
                <a:gd name="T10" fmla="*/ 56 w 3032"/>
                <a:gd name="T11" fmla="*/ 2006 h 2006"/>
                <a:gd name="T12" fmla="*/ 0 w 3032"/>
                <a:gd name="T13" fmla="*/ 1950 h 2006"/>
                <a:gd name="T14" fmla="*/ 0 w 3032"/>
                <a:gd name="T15" fmla="*/ 55 h 2006"/>
                <a:gd name="T16" fmla="*/ 56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6" y="0"/>
                  </a:moveTo>
                  <a:lnTo>
                    <a:pt x="2977" y="0"/>
                  </a:lnTo>
                  <a:cubicBezTo>
                    <a:pt x="3008" y="0"/>
                    <a:pt x="3032" y="25"/>
                    <a:pt x="3032" y="55"/>
                  </a:cubicBezTo>
                  <a:lnTo>
                    <a:pt x="3032" y="1950"/>
                  </a:lnTo>
                  <a:cubicBezTo>
                    <a:pt x="3032" y="1981"/>
                    <a:pt x="3008" y="2006"/>
                    <a:pt x="2977" y="2006"/>
                  </a:cubicBezTo>
                  <a:lnTo>
                    <a:pt x="56" y="2006"/>
                  </a:lnTo>
                  <a:cubicBezTo>
                    <a:pt x="25" y="2006"/>
                    <a:pt x="0" y="1981"/>
                    <a:pt x="0" y="1950"/>
                  </a:cubicBezTo>
                  <a:lnTo>
                    <a:pt x="0" y="55"/>
                  </a:lnTo>
                  <a:cubicBezTo>
                    <a:pt x="0" y="25"/>
                    <a:pt x="25" y="0"/>
                    <a:pt x="56"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3984" y="2227"/>
              <a:ext cx="521" cy="345"/>
            </a:xfrm>
            <a:custGeom>
              <a:avLst/>
              <a:gdLst>
                <a:gd name="T0" fmla="*/ 55 w 3032"/>
                <a:gd name="T1" fmla="*/ 0 h 2005"/>
                <a:gd name="T2" fmla="*/ 2976 w 3032"/>
                <a:gd name="T3" fmla="*/ 0 h 2005"/>
                <a:gd name="T4" fmla="*/ 3032 w 3032"/>
                <a:gd name="T5" fmla="*/ 55 h 2005"/>
                <a:gd name="T6" fmla="*/ 3032 w 3032"/>
                <a:gd name="T7" fmla="*/ 1950 h 2005"/>
                <a:gd name="T8" fmla="*/ 2976 w 3032"/>
                <a:gd name="T9" fmla="*/ 2005 h 2005"/>
                <a:gd name="T10" fmla="*/ 55 w 3032"/>
                <a:gd name="T11" fmla="*/ 2005 h 2005"/>
                <a:gd name="T12" fmla="*/ 0 w 3032"/>
                <a:gd name="T13" fmla="*/ 1950 h 2005"/>
                <a:gd name="T14" fmla="*/ 0 w 3032"/>
                <a:gd name="T15" fmla="*/ 55 h 2005"/>
                <a:gd name="T16" fmla="*/ 55 w 3032"/>
                <a:gd name="T17" fmla="*/ 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5">
                  <a:moveTo>
                    <a:pt x="55" y="0"/>
                  </a:moveTo>
                  <a:lnTo>
                    <a:pt x="2976" y="0"/>
                  </a:lnTo>
                  <a:cubicBezTo>
                    <a:pt x="3007" y="0"/>
                    <a:pt x="3032" y="24"/>
                    <a:pt x="3032" y="55"/>
                  </a:cubicBezTo>
                  <a:lnTo>
                    <a:pt x="3032" y="1950"/>
                  </a:lnTo>
                  <a:cubicBezTo>
                    <a:pt x="3032" y="1981"/>
                    <a:pt x="3007" y="2005"/>
                    <a:pt x="2976" y="2005"/>
                  </a:cubicBezTo>
                  <a:lnTo>
                    <a:pt x="55" y="2005"/>
                  </a:lnTo>
                  <a:cubicBezTo>
                    <a:pt x="24" y="2005"/>
                    <a:pt x="0" y="1981"/>
                    <a:pt x="0" y="1950"/>
                  </a:cubicBezTo>
                  <a:lnTo>
                    <a:pt x="0" y="55"/>
                  </a:lnTo>
                  <a:cubicBezTo>
                    <a:pt x="0" y="24"/>
                    <a:pt x="24"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1828" y="2862"/>
              <a:ext cx="521" cy="345"/>
            </a:xfrm>
            <a:custGeom>
              <a:avLst/>
              <a:gdLst>
                <a:gd name="T0" fmla="*/ 56 w 3032"/>
                <a:gd name="T1" fmla="*/ 0 h 2006"/>
                <a:gd name="T2" fmla="*/ 2977 w 3032"/>
                <a:gd name="T3" fmla="*/ 0 h 2006"/>
                <a:gd name="T4" fmla="*/ 3032 w 3032"/>
                <a:gd name="T5" fmla="*/ 56 h 2006"/>
                <a:gd name="T6" fmla="*/ 3032 w 3032"/>
                <a:gd name="T7" fmla="*/ 1951 h 2006"/>
                <a:gd name="T8" fmla="*/ 2977 w 3032"/>
                <a:gd name="T9" fmla="*/ 2006 h 2006"/>
                <a:gd name="T10" fmla="*/ 56 w 3032"/>
                <a:gd name="T11" fmla="*/ 2006 h 2006"/>
                <a:gd name="T12" fmla="*/ 0 w 3032"/>
                <a:gd name="T13" fmla="*/ 1951 h 2006"/>
                <a:gd name="T14" fmla="*/ 0 w 3032"/>
                <a:gd name="T15" fmla="*/ 56 h 2006"/>
                <a:gd name="T16" fmla="*/ 56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6" y="0"/>
                  </a:moveTo>
                  <a:lnTo>
                    <a:pt x="2977" y="0"/>
                  </a:lnTo>
                  <a:cubicBezTo>
                    <a:pt x="3008" y="0"/>
                    <a:pt x="3032" y="25"/>
                    <a:pt x="3032" y="56"/>
                  </a:cubicBezTo>
                  <a:lnTo>
                    <a:pt x="3032" y="1951"/>
                  </a:lnTo>
                  <a:cubicBezTo>
                    <a:pt x="3032" y="1981"/>
                    <a:pt x="3008" y="2006"/>
                    <a:pt x="2977" y="2006"/>
                  </a:cubicBezTo>
                  <a:lnTo>
                    <a:pt x="56" y="2006"/>
                  </a:lnTo>
                  <a:cubicBezTo>
                    <a:pt x="25" y="2006"/>
                    <a:pt x="0" y="1981"/>
                    <a:pt x="0" y="1951"/>
                  </a:cubicBezTo>
                  <a:lnTo>
                    <a:pt x="0" y="56"/>
                  </a:lnTo>
                  <a:cubicBezTo>
                    <a:pt x="0" y="25"/>
                    <a:pt x="25" y="0"/>
                    <a:pt x="56"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793" y="2867"/>
              <a:ext cx="520" cy="345"/>
            </a:xfrm>
            <a:custGeom>
              <a:avLst/>
              <a:gdLst>
                <a:gd name="T0" fmla="*/ 55 w 3032"/>
                <a:gd name="T1" fmla="*/ 0 h 2006"/>
                <a:gd name="T2" fmla="*/ 2976 w 3032"/>
                <a:gd name="T3" fmla="*/ 0 h 2006"/>
                <a:gd name="T4" fmla="*/ 3032 w 3032"/>
                <a:gd name="T5" fmla="*/ 55 h 2006"/>
                <a:gd name="T6" fmla="*/ 3032 w 3032"/>
                <a:gd name="T7" fmla="*/ 1950 h 2006"/>
                <a:gd name="T8" fmla="*/ 2976 w 3032"/>
                <a:gd name="T9" fmla="*/ 2006 h 2006"/>
                <a:gd name="T10" fmla="*/ 55 w 3032"/>
                <a:gd name="T11" fmla="*/ 2006 h 2006"/>
                <a:gd name="T12" fmla="*/ 0 w 3032"/>
                <a:gd name="T13" fmla="*/ 1950 h 2006"/>
                <a:gd name="T14" fmla="*/ 0 w 3032"/>
                <a:gd name="T15" fmla="*/ 55 h 2006"/>
                <a:gd name="T16" fmla="*/ 55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5" y="0"/>
                  </a:moveTo>
                  <a:lnTo>
                    <a:pt x="2976" y="0"/>
                  </a:lnTo>
                  <a:cubicBezTo>
                    <a:pt x="3007" y="0"/>
                    <a:pt x="3032" y="25"/>
                    <a:pt x="3032" y="55"/>
                  </a:cubicBezTo>
                  <a:lnTo>
                    <a:pt x="3032" y="1950"/>
                  </a:lnTo>
                  <a:cubicBezTo>
                    <a:pt x="3032" y="1981"/>
                    <a:pt x="3007" y="2006"/>
                    <a:pt x="2976" y="2006"/>
                  </a:cubicBezTo>
                  <a:lnTo>
                    <a:pt x="55" y="2006"/>
                  </a:lnTo>
                  <a:cubicBezTo>
                    <a:pt x="24" y="2006"/>
                    <a:pt x="0" y="1981"/>
                    <a:pt x="0" y="1950"/>
                  </a:cubicBezTo>
                  <a:lnTo>
                    <a:pt x="0" y="55"/>
                  </a:lnTo>
                  <a:cubicBezTo>
                    <a:pt x="0" y="25"/>
                    <a:pt x="24"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581" y="2891"/>
              <a:ext cx="520" cy="345"/>
            </a:xfrm>
            <a:custGeom>
              <a:avLst/>
              <a:gdLst>
                <a:gd name="T0" fmla="*/ 55 w 3032"/>
                <a:gd name="T1" fmla="*/ 0 h 2005"/>
                <a:gd name="T2" fmla="*/ 2976 w 3032"/>
                <a:gd name="T3" fmla="*/ 0 h 2005"/>
                <a:gd name="T4" fmla="*/ 3032 w 3032"/>
                <a:gd name="T5" fmla="*/ 55 h 2005"/>
                <a:gd name="T6" fmla="*/ 3032 w 3032"/>
                <a:gd name="T7" fmla="*/ 1950 h 2005"/>
                <a:gd name="T8" fmla="*/ 2976 w 3032"/>
                <a:gd name="T9" fmla="*/ 2005 h 2005"/>
                <a:gd name="T10" fmla="*/ 55 w 3032"/>
                <a:gd name="T11" fmla="*/ 2005 h 2005"/>
                <a:gd name="T12" fmla="*/ 0 w 3032"/>
                <a:gd name="T13" fmla="*/ 1950 h 2005"/>
                <a:gd name="T14" fmla="*/ 0 w 3032"/>
                <a:gd name="T15" fmla="*/ 55 h 2005"/>
                <a:gd name="T16" fmla="*/ 55 w 3032"/>
                <a:gd name="T17" fmla="*/ 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5">
                  <a:moveTo>
                    <a:pt x="55" y="0"/>
                  </a:moveTo>
                  <a:lnTo>
                    <a:pt x="2976" y="0"/>
                  </a:lnTo>
                  <a:cubicBezTo>
                    <a:pt x="3007" y="0"/>
                    <a:pt x="3032" y="24"/>
                    <a:pt x="3032" y="55"/>
                  </a:cubicBezTo>
                  <a:lnTo>
                    <a:pt x="3032" y="1950"/>
                  </a:lnTo>
                  <a:cubicBezTo>
                    <a:pt x="3032" y="1981"/>
                    <a:pt x="3007" y="2005"/>
                    <a:pt x="2976" y="2005"/>
                  </a:cubicBezTo>
                  <a:lnTo>
                    <a:pt x="55" y="2005"/>
                  </a:lnTo>
                  <a:cubicBezTo>
                    <a:pt x="24" y="2005"/>
                    <a:pt x="0" y="1981"/>
                    <a:pt x="0" y="1950"/>
                  </a:cubicBezTo>
                  <a:lnTo>
                    <a:pt x="0" y="55"/>
                  </a:lnTo>
                  <a:cubicBezTo>
                    <a:pt x="0" y="24"/>
                    <a:pt x="24"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4545" y="2896"/>
              <a:ext cx="520" cy="345"/>
            </a:xfrm>
            <a:custGeom>
              <a:avLst/>
              <a:gdLst>
                <a:gd name="T0" fmla="*/ 55 w 3032"/>
                <a:gd name="T1" fmla="*/ 0 h 2006"/>
                <a:gd name="T2" fmla="*/ 2976 w 3032"/>
                <a:gd name="T3" fmla="*/ 0 h 2006"/>
                <a:gd name="T4" fmla="*/ 3032 w 3032"/>
                <a:gd name="T5" fmla="*/ 55 h 2006"/>
                <a:gd name="T6" fmla="*/ 3032 w 3032"/>
                <a:gd name="T7" fmla="*/ 1950 h 2006"/>
                <a:gd name="T8" fmla="*/ 2976 w 3032"/>
                <a:gd name="T9" fmla="*/ 2006 h 2006"/>
                <a:gd name="T10" fmla="*/ 55 w 3032"/>
                <a:gd name="T11" fmla="*/ 2006 h 2006"/>
                <a:gd name="T12" fmla="*/ 0 w 3032"/>
                <a:gd name="T13" fmla="*/ 1950 h 2006"/>
                <a:gd name="T14" fmla="*/ 0 w 3032"/>
                <a:gd name="T15" fmla="*/ 55 h 2006"/>
                <a:gd name="T16" fmla="*/ 55 w 3032"/>
                <a:gd name="T17"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2" h="2006">
                  <a:moveTo>
                    <a:pt x="55" y="0"/>
                  </a:moveTo>
                  <a:lnTo>
                    <a:pt x="2976" y="0"/>
                  </a:lnTo>
                  <a:cubicBezTo>
                    <a:pt x="3007" y="0"/>
                    <a:pt x="3032" y="25"/>
                    <a:pt x="3032" y="55"/>
                  </a:cubicBezTo>
                  <a:lnTo>
                    <a:pt x="3032" y="1950"/>
                  </a:lnTo>
                  <a:cubicBezTo>
                    <a:pt x="3032" y="1981"/>
                    <a:pt x="3007" y="2006"/>
                    <a:pt x="2976" y="2006"/>
                  </a:cubicBezTo>
                  <a:lnTo>
                    <a:pt x="55" y="2006"/>
                  </a:lnTo>
                  <a:cubicBezTo>
                    <a:pt x="25" y="2006"/>
                    <a:pt x="0" y="1981"/>
                    <a:pt x="0" y="1950"/>
                  </a:cubicBezTo>
                  <a:lnTo>
                    <a:pt x="0" y="55"/>
                  </a:lnTo>
                  <a:cubicBezTo>
                    <a:pt x="0" y="25"/>
                    <a:pt x="25" y="0"/>
                    <a:pt x="55" y="0"/>
                  </a:cubicBezTo>
                  <a:close/>
                </a:path>
              </a:pathLst>
            </a:custGeom>
            <a:solidFill>
              <a:srgbClr val="55FF99"/>
            </a:solidFill>
            <a:ln w="13"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559" y="3560"/>
              <a:ext cx="152" cy="146"/>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968" y="3564"/>
              <a:ext cx="153" cy="14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9"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525" y="3559"/>
              <a:ext cx="152" cy="146"/>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935" y="3563"/>
              <a:ext cx="152" cy="145"/>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7"/>
                    <a:pt x="688" y="847"/>
                    <a:pt x="444" y="847"/>
                  </a:cubicBezTo>
                  <a:cubicBezTo>
                    <a:pt x="199" y="847"/>
                    <a:pt x="0" y="657"/>
                    <a:pt x="0" y="424"/>
                  </a:cubicBezTo>
                  <a:cubicBezTo>
                    <a:pt x="0" y="190"/>
                    <a:pt x="199" y="0"/>
                    <a:pt x="444" y="0"/>
                  </a:cubicBezTo>
                  <a:cubicBezTo>
                    <a:pt x="682" y="0"/>
                    <a:pt x="878" y="180"/>
                    <a:pt x="887" y="408"/>
                  </a:cubicBezTo>
                </a:path>
              </a:pathLst>
            </a:custGeom>
            <a:solidFill>
              <a:srgbClr val="3771C8"/>
            </a:solidFill>
            <a:ln w="1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780" y="1815"/>
              <a:ext cx="480" cy="476"/>
            </a:xfrm>
            <a:custGeom>
              <a:avLst/>
              <a:gdLst>
                <a:gd name="T0" fmla="*/ 2359 w 2799"/>
                <a:gd name="T1" fmla="*/ 0 h 2769"/>
                <a:gd name="T2" fmla="*/ 2799 w 2799"/>
                <a:gd name="T3" fmla="*/ 455 h 2769"/>
                <a:gd name="T4" fmla="*/ 440 w 2799"/>
                <a:gd name="T5" fmla="*/ 2769 h 2769"/>
                <a:gd name="T6" fmla="*/ 0 w 2799"/>
                <a:gd name="T7" fmla="*/ 2314 h 2769"/>
                <a:gd name="T8" fmla="*/ 2359 w 2799"/>
                <a:gd name="T9" fmla="*/ 0 h 2769"/>
              </a:gdLst>
              <a:ahLst/>
              <a:cxnLst>
                <a:cxn ang="0">
                  <a:pos x="T0" y="T1"/>
                </a:cxn>
                <a:cxn ang="0">
                  <a:pos x="T2" y="T3"/>
                </a:cxn>
                <a:cxn ang="0">
                  <a:pos x="T4" y="T5"/>
                </a:cxn>
                <a:cxn ang="0">
                  <a:pos x="T6" y="T7"/>
                </a:cxn>
                <a:cxn ang="0">
                  <a:pos x="T8" y="T9"/>
                </a:cxn>
              </a:cxnLst>
              <a:rect l="0" t="0" r="r" b="b"/>
              <a:pathLst>
                <a:path w="2799" h="2769">
                  <a:moveTo>
                    <a:pt x="2359" y="0"/>
                  </a:moveTo>
                  <a:lnTo>
                    <a:pt x="2799" y="455"/>
                  </a:lnTo>
                  <a:lnTo>
                    <a:pt x="440" y="2769"/>
                  </a:lnTo>
                  <a:lnTo>
                    <a:pt x="0" y="2314"/>
                  </a:lnTo>
                  <a:lnTo>
                    <a:pt x="235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725" y="2102"/>
              <a:ext cx="238" cy="247"/>
            </a:xfrm>
            <a:custGeom>
              <a:avLst/>
              <a:gdLst>
                <a:gd name="T0" fmla="*/ 0 w 1388"/>
                <a:gd name="T1" fmla="*/ 0 h 1435"/>
                <a:gd name="T2" fmla="*/ 1388 w 1388"/>
                <a:gd name="T3" fmla="*/ 1435 h 1435"/>
                <a:gd name="T4" fmla="*/ 153 w 1388"/>
                <a:gd name="T5" fmla="*/ 1303 h 1435"/>
                <a:gd name="T6" fmla="*/ 0 w 1388"/>
                <a:gd name="T7" fmla="*/ 0 h 1435"/>
              </a:gdLst>
              <a:ahLst/>
              <a:cxnLst>
                <a:cxn ang="0">
                  <a:pos x="T0" y="T1"/>
                </a:cxn>
                <a:cxn ang="0">
                  <a:pos x="T2" y="T3"/>
                </a:cxn>
                <a:cxn ang="0">
                  <a:pos x="T4" y="T5"/>
                </a:cxn>
                <a:cxn ang="0">
                  <a:pos x="T6" y="T7"/>
                </a:cxn>
              </a:cxnLst>
              <a:rect l="0" t="0" r="r" b="b"/>
              <a:pathLst>
                <a:path w="1388" h="1435">
                  <a:moveTo>
                    <a:pt x="0" y="0"/>
                  </a:moveTo>
                  <a:lnTo>
                    <a:pt x="1388" y="1435"/>
                  </a:lnTo>
                  <a:lnTo>
                    <a:pt x="153" y="1303"/>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075" y="1764"/>
              <a:ext cx="238" cy="247"/>
            </a:xfrm>
            <a:custGeom>
              <a:avLst/>
              <a:gdLst>
                <a:gd name="T0" fmla="*/ 0 w 1387"/>
                <a:gd name="T1" fmla="*/ 0 h 1435"/>
                <a:gd name="T2" fmla="*/ 1387 w 1387"/>
                <a:gd name="T3" fmla="*/ 1435 h 1435"/>
                <a:gd name="T4" fmla="*/ 1289 w 1387"/>
                <a:gd name="T5" fmla="*/ 189 h 1435"/>
                <a:gd name="T6" fmla="*/ 0 w 1387"/>
                <a:gd name="T7" fmla="*/ 0 h 1435"/>
              </a:gdLst>
              <a:ahLst/>
              <a:cxnLst>
                <a:cxn ang="0">
                  <a:pos x="T0" y="T1"/>
                </a:cxn>
                <a:cxn ang="0">
                  <a:pos x="T2" y="T3"/>
                </a:cxn>
                <a:cxn ang="0">
                  <a:pos x="T4" y="T5"/>
                </a:cxn>
                <a:cxn ang="0">
                  <a:pos x="T6" y="T7"/>
                </a:cxn>
              </a:cxnLst>
              <a:rect l="0" t="0" r="r" b="b"/>
              <a:pathLst>
                <a:path w="1387" h="1435">
                  <a:moveTo>
                    <a:pt x="0" y="0"/>
                  </a:moveTo>
                  <a:lnTo>
                    <a:pt x="1387" y="1435"/>
                  </a:lnTo>
                  <a:lnTo>
                    <a:pt x="1289" y="189"/>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2084" y="2521"/>
              <a:ext cx="329" cy="340"/>
            </a:xfrm>
            <a:custGeom>
              <a:avLst/>
              <a:gdLst>
                <a:gd name="T0" fmla="*/ 1613 w 1914"/>
                <a:gd name="T1" fmla="*/ 0 h 1980"/>
                <a:gd name="T2" fmla="*/ 1914 w 1914"/>
                <a:gd name="T3" fmla="*/ 326 h 1980"/>
                <a:gd name="T4" fmla="*/ 301 w 1914"/>
                <a:gd name="T5" fmla="*/ 1980 h 1980"/>
                <a:gd name="T6" fmla="*/ 0 w 1914"/>
                <a:gd name="T7" fmla="*/ 1654 h 1980"/>
                <a:gd name="T8" fmla="*/ 1613 w 1914"/>
                <a:gd name="T9" fmla="*/ 0 h 1980"/>
              </a:gdLst>
              <a:ahLst/>
              <a:cxnLst>
                <a:cxn ang="0">
                  <a:pos x="T0" y="T1"/>
                </a:cxn>
                <a:cxn ang="0">
                  <a:pos x="T2" y="T3"/>
                </a:cxn>
                <a:cxn ang="0">
                  <a:pos x="T4" y="T5"/>
                </a:cxn>
                <a:cxn ang="0">
                  <a:pos x="T6" y="T7"/>
                </a:cxn>
                <a:cxn ang="0">
                  <a:pos x="T8" y="T9"/>
                </a:cxn>
              </a:cxnLst>
              <a:rect l="0" t="0" r="r" b="b"/>
              <a:pathLst>
                <a:path w="1914" h="1980">
                  <a:moveTo>
                    <a:pt x="1613" y="0"/>
                  </a:moveTo>
                  <a:lnTo>
                    <a:pt x="1914" y="326"/>
                  </a:lnTo>
                  <a:lnTo>
                    <a:pt x="301" y="1980"/>
                  </a:lnTo>
                  <a:lnTo>
                    <a:pt x="0" y="1654"/>
                  </a:lnTo>
                  <a:lnTo>
                    <a:pt x="161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047" y="2726"/>
              <a:ext cx="162" cy="177"/>
            </a:xfrm>
            <a:custGeom>
              <a:avLst/>
              <a:gdLst>
                <a:gd name="T0" fmla="*/ 0 w 949"/>
                <a:gd name="T1" fmla="*/ 0 h 1026"/>
                <a:gd name="T2" fmla="*/ 949 w 949"/>
                <a:gd name="T3" fmla="*/ 1026 h 1026"/>
                <a:gd name="T4" fmla="*/ 105 w 949"/>
                <a:gd name="T5" fmla="*/ 932 h 1026"/>
                <a:gd name="T6" fmla="*/ 0 w 949"/>
                <a:gd name="T7" fmla="*/ 0 h 1026"/>
              </a:gdLst>
              <a:ahLst/>
              <a:cxnLst>
                <a:cxn ang="0">
                  <a:pos x="T0" y="T1"/>
                </a:cxn>
                <a:cxn ang="0">
                  <a:pos x="T2" y="T3"/>
                </a:cxn>
                <a:cxn ang="0">
                  <a:pos x="T4" y="T5"/>
                </a:cxn>
                <a:cxn ang="0">
                  <a:pos x="T6" y="T7"/>
                </a:cxn>
              </a:cxnLst>
              <a:rect l="0" t="0" r="r" b="b"/>
              <a:pathLst>
                <a:path w="949" h="1026">
                  <a:moveTo>
                    <a:pt x="0" y="0"/>
                  </a:moveTo>
                  <a:lnTo>
                    <a:pt x="949" y="1026"/>
                  </a:lnTo>
                  <a:lnTo>
                    <a:pt x="105" y="932"/>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286" y="2484"/>
              <a:ext cx="163" cy="177"/>
            </a:xfrm>
            <a:custGeom>
              <a:avLst/>
              <a:gdLst>
                <a:gd name="T0" fmla="*/ 0 w 949"/>
                <a:gd name="T1" fmla="*/ 0 h 1026"/>
                <a:gd name="T2" fmla="*/ 949 w 949"/>
                <a:gd name="T3" fmla="*/ 1026 h 1026"/>
                <a:gd name="T4" fmla="*/ 882 w 949"/>
                <a:gd name="T5" fmla="*/ 135 h 1026"/>
                <a:gd name="T6" fmla="*/ 0 w 949"/>
                <a:gd name="T7" fmla="*/ 0 h 1026"/>
              </a:gdLst>
              <a:ahLst/>
              <a:cxnLst>
                <a:cxn ang="0">
                  <a:pos x="T0" y="T1"/>
                </a:cxn>
                <a:cxn ang="0">
                  <a:pos x="T2" y="T3"/>
                </a:cxn>
                <a:cxn ang="0">
                  <a:pos x="T4" y="T5"/>
                </a:cxn>
                <a:cxn ang="0">
                  <a:pos x="T6" y="T7"/>
                </a:cxn>
              </a:cxnLst>
              <a:rect l="0" t="0" r="r" b="b"/>
              <a:pathLst>
                <a:path w="949" h="1026">
                  <a:moveTo>
                    <a:pt x="0" y="0"/>
                  </a:moveTo>
                  <a:lnTo>
                    <a:pt x="949" y="1026"/>
                  </a:lnTo>
                  <a:lnTo>
                    <a:pt x="882" y="135"/>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2856" y="2550"/>
              <a:ext cx="329" cy="341"/>
            </a:xfrm>
            <a:custGeom>
              <a:avLst/>
              <a:gdLst>
                <a:gd name="T0" fmla="*/ 301 w 1914"/>
                <a:gd name="T1" fmla="*/ 0 h 1980"/>
                <a:gd name="T2" fmla="*/ 0 w 1914"/>
                <a:gd name="T3" fmla="*/ 326 h 1980"/>
                <a:gd name="T4" fmla="*/ 1613 w 1914"/>
                <a:gd name="T5" fmla="*/ 1980 h 1980"/>
                <a:gd name="T6" fmla="*/ 1914 w 1914"/>
                <a:gd name="T7" fmla="*/ 1655 h 1980"/>
                <a:gd name="T8" fmla="*/ 301 w 1914"/>
                <a:gd name="T9" fmla="*/ 0 h 1980"/>
              </a:gdLst>
              <a:ahLst/>
              <a:cxnLst>
                <a:cxn ang="0">
                  <a:pos x="T0" y="T1"/>
                </a:cxn>
                <a:cxn ang="0">
                  <a:pos x="T2" y="T3"/>
                </a:cxn>
                <a:cxn ang="0">
                  <a:pos x="T4" y="T5"/>
                </a:cxn>
                <a:cxn ang="0">
                  <a:pos x="T6" y="T7"/>
                </a:cxn>
                <a:cxn ang="0">
                  <a:pos x="T8" y="T9"/>
                </a:cxn>
              </a:cxnLst>
              <a:rect l="0" t="0" r="r" b="b"/>
              <a:pathLst>
                <a:path w="1914" h="1980">
                  <a:moveTo>
                    <a:pt x="301" y="0"/>
                  </a:moveTo>
                  <a:lnTo>
                    <a:pt x="0" y="326"/>
                  </a:lnTo>
                  <a:lnTo>
                    <a:pt x="1613" y="1980"/>
                  </a:lnTo>
                  <a:lnTo>
                    <a:pt x="1914" y="1655"/>
                  </a:lnTo>
                  <a:lnTo>
                    <a:pt x="301"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059" y="2756"/>
              <a:ext cx="163" cy="176"/>
            </a:xfrm>
            <a:custGeom>
              <a:avLst/>
              <a:gdLst>
                <a:gd name="T0" fmla="*/ 950 w 950"/>
                <a:gd name="T1" fmla="*/ 0 h 1026"/>
                <a:gd name="T2" fmla="*/ 0 w 950"/>
                <a:gd name="T3" fmla="*/ 1026 h 1026"/>
                <a:gd name="T4" fmla="*/ 845 w 950"/>
                <a:gd name="T5" fmla="*/ 932 h 1026"/>
                <a:gd name="T6" fmla="*/ 950 w 950"/>
                <a:gd name="T7" fmla="*/ 0 h 1026"/>
              </a:gdLst>
              <a:ahLst/>
              <a:cxnLst>
                <a:cxn ang="0">
                  <a:pos x="T0" y="T1"/>
                </a:cxn>
                <a:cxn ang="0">
                  <a:pos x="T2" y="T3"/>
                </a:cxn>
                <a:cxn ang="0">
                  <a:pos x="T4" y="T5"/>
                </a:cxn>
                <a:cxn ang="0">
                  <a:pos x="T6" y="T7"/>
                </a:cxn>
              </a:cxnLst>
              <a:rect l="0" t="0" r="r" b="b"/>
              <a:pathLst>
                <a:path w="950" h="1026">
                  <a:moveTo>
                    <a:pt x="950" y="0"/>
                  </a:moveTo>
                  <a:lnTo>
                    <a:pt x="0" y="1026"/>
                  </a:lnTo>
                  <a:lnTo>
                    <a:pt x="845" y="932"/>
                  </a:lnTo>
                  <a:lnTo>
                    <a:pt x="95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820" y="2514"/>
              <a:ext cx="163" cy="176"/>
            </a:xfrm>
            <a:custGeom>
              <a:avLst/>
              <a:gdLst>
                <a:gd name="T0" fmla="*/ 949 w 949"/>
                <a:gd name="T1" fmla="*/ 0 h 1026"/>
                <a:gd name="T2" fmla="*/ 0 w 949"/>
                <a:gd name="T3" fmla="*/ 1026 h 1026"/>
                <a:gd name="T4" fmla="*/ 68 w 949"/>
                <a:gd name="T5" fmla="*/ 135 h 1026"/>
                <a:gd name="T6" fmla="*/ 949 w 949"/>
                <a:gd name="T7" fmla="*/ 0 h 1026"/>
              </a:gdLst>
              <a:ahLst/>
              <a:cxnLst>
                <a:cxn ang="0">
                  <a:pos x="T0" y="T1"/>
                </a:cxn>
                <a:cxn ang="0">
                  <a:pos x="T2" y="T3"/>
                </a:cxn>
                <a:cxn ang="0">
                  <a:pos x="T4" y="T5"/>
                </a:cxn>
                <a:cxn ang="0">
                  <a:pos x="T6" y="T7"/>
                </a:cxn>
              </a:cxnLst>
              <a:rect l="0" t="0" r="r" b="b"/>
              <a:pathLst>
                <a:path w="949" h="1026">
                  <a:moveTo>
                    <a:pt x="949" y="0"/>
                  </a:moveTo>
                  <a:lnTo>
                    <a:pt x="0" y="1026"/>
                  </a:lnTo>
                  <a:lnTo>
                    <a:pt x="68" y="135"/>
                  </a:lnTo>
                  <a:lnTo>
                    <a:pt x="94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3704" y="2555"/>
              <a:ext cx="329" cy="340"/>
            </a:xfrm>
            <a:custGeom>
              <a:avLst/>
              <a:gdLst>
                <a:gd name="T0" fmla="*/ 1613 w 1914"/>
                <a:gd name="T1" fmla="*/ 0 h 1979"/>
                <a:gd name="T2" fmla="*/ 1914 w 1914"/>
                <a:gd name="T3" fmla="*/ 325 h 1979"/>
                <a:gd name="T4" fmla="*/ 301 w 1914"/>
                <a:gd name="T5" fmla="*/ 1979 h 1979"/>
                <a:gd name="T6" fmla="*/ 0 w 1914"/>
                <a:gd name="T7" fmla="*/ 1654 h 1979"/>
                <a:gd name="T8" fmla="*/ 1613 w 1914"/>
                <a:gd name="T9" fmla="*/ 0 h 1979"/>
              </a:gdLst>
              <a:ahLst/>
              <a:cxnLst>
                <a:cxn ang="0">
                  <a:pos x="T0" y="T1"/>
                </a:cxn>
                <a:cxn ang="0">
                  <a:pos x="T2" y="T3"/>
                </a:cxn>
                <a:cxn ang="0">
                  <a:pos x="T4" y="T5"/>
                </a:cxn>
                <a:cxn ang="0">
                  <a:pos x="T6" y="T7"/>
                </a:cxn>
                <a:cxn ang="0">
                  <a:pos x="T8" y="T9"/>
                </a:cxn>
              </a:cxnLst>
              <a:rect l="0" t="0" r="r" b="b"/>
              <a:pathLst>
                <a:path w="1914" h="1979">
                  <a:moveTo>
                    <a:pt x="1613" y="0"/>
                  </a:moveTo>
                  <a:lnTo>
                    <a:pt x="1914" y="325"/>
                  </a:lnTo>
                  <a:lnTo>
                    <a:pt x="301" y="1979"/>
                  </a:lnTo>
                  <a:lnTo>
                    <a:pt x="0" y="1654"/>
                  </a:lnTo>
                  <a:lnTo>
                    <a:pt x="161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667" y="2761"/>
              <a:ext cx="163" cy="176"/>
            </a:xfrm>
            <a:custGeom>
              <a:avLst/>
              <a:gdLst>
                <a:gd name="T0" fmla="*/ 0 w 950"/>
                <a:gd name="T1" fmla="*/ 0 h 1026"/>
                <a:gd name="T2" fmla="*/ 950 w 950"/>
                <a:gd name="T3" fmla="*/ 1026 h 1026"/>
                <a:gd name="T4" fmla="*/ 105 w 950"/>
                <a:gd name="T5" fmla="*/ 931 h 1026"/>
                <a:gd name="T6" fmla="*/ 0 w 950"/>
                <a:gd name="T7" fmla="*/ 0 h 1026"/>
              </a:gdLst>
              <a:ahLst/>
              <a:cxnLst>
                <a:cxn ang="0">
                  <a:pos x="T0" y="T1"/>
                </a:cxn>
                <a:cxn ang="0">
                  <a:pos x="T2" y="T3"/>
                </a:cxn>
                <a:cxn ang="0">
                  <a:pos x="T4" y="T5"/>
                </a:cxn>
                <a:cxn ang="0">
                  <a:pos x="T6" y="T7"/>
                </a:cxn>
              </a:cxnLst>
              <a:rect l="0" t="0" r="r" b="b"/>
              <a:pathLst>
                <a:path w="950" h="1026">
                  <a:moveTo>
                    <a:pt x="0" y="0"/>
                  </a:moveTo>
                  <a:lnTo>
                    <a:pt x="950" y="1026"/>
                  </a:lnTo>
                  <a:lnTo>
                    <a:pt x="105" y="931"/>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906" y="2519"/>
              <a:ext cx="163" cy="176"/>
            </a:xfrm>
            <a:custGeom>
              <a:avLst/>
              <a:gdLst>
                <a:gd name="T0" fmla="*/ 0 w 950"/>
                <a:gd name="T1" fmla="*/ 0 h 1026"/>
                <a:gd name="T2" fmla="*/ 950 w 950"/>
                <a:gd name="T3" fmla="*/ 1026 h 1026"/>
                <a:gd name="T4" fmla="*/ 882 w 950"/>
                <a:gd name="T5" fmla="*/ 135 h 1026"/>
                <a:gd name="T6" fmla="*/ 0 w 950"/>
                <a:gd name="T7" fmla="*/ 0 h 1026"/>
              </a:gdLst>
              <a:ahLst/>
              <a:cxnLst>
                <a:cxn ang="0">
                  <a:pos x="T0" y="T1"/>
                </a:cxn>
                <a:cxn ang="0">
                  <a:pos x="T2" y="T3"/>
                </a:cxn>
                <a:cxn ang="0">
                  <a:pos x="T4" y="T5"/>
                </a:cxn>
                <a:cxn ang="0">
                  <a:pos x="T6" y="T7"/>
                </a:cxn>
              </a:cxnLst>
              <a:rect l="0" t="0" r="r" b="b"/>
              <a:pathLst>
                <a:path w="950" h="1026">
                  <a:moveTo>
                    <a:pt x="0" y="0"/>
                  </a:moveTo>
                  <a:lnTo>
                    <a:pt x="950" y="1026"/>
                  </a:lnTo>
                  <a:lnTo>
                    <a:pt x="882" y="135"/>
                  </a:lnTo>
                  <a:lnTo>
                    <a:pt x="0"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4476" y="2584"/>
              <a:ext cx="329" cy="341"/>
            </a:xfrm>
            <a:custGeom>
              <a:avLst/>
              <a:gdLst>
                <a:gd name="T0" fmla="*/ 301 w 1914"/>
                <a:gd name="T1" fmla="*/ 0 h 1979"/>
                <a:gd name="T2" fmla="*/ 0 w 1914"/>
                <a:gd name="T3" fmla="*/ 325 h 1979"/>
                <a:gd name="T4" fmla="*/ 1613 w 1914"/>
                <a:gd name="T5" fmla="*/ 1979 h 1979"/>
                <a:gd name="T6" fmla="*/ 1914 w 1914"/>
                <a:gd name="T7" fmla="*/ 1654 h 1979"/>
                <a:gd name="T8" fmla="*/ 301 w 1914"/>
                <a:gd name="T9" fmla="*/ 0 h 1979"/>
              </a:gdLst>
              <a:ahLst/>
              <a:cxnLst>
                <a:cxn ang="0">
                  <a:pos x="T0" y="T1"/>
                </a:cxn>
                <a:cxn ang="0">
                  <a:pos x="T2" y="T3"/>
                </a:cxn>
                <a:cxn ang="0">
                  <a:pos x="T4" y="T5"/>
                </a:cxn>
                <a:cxn ang="0">
                  <a:pos x="T6" y="T7"/>
                </a:cxn>
                <a:cxn ang="0">
                  <a:pos x="T8" y="T9"/>
                </a:cxn>
              </a:cxnLst>
              <a:rect l="0" t="0" r="r" b="b"/>
              <a:pathLst>
                <a:path w="1914" h="1979">
                  <a:moveTo>
                    <a:pt x="301" y="0"/>
                  </a:moveTo>
                  <a:lnTo>
                    <a:pt x="0" y="325"/>
                  </a:lnTo>
                  <a:lnTo>
                    <a:pt x="1613" y="1979"/>
                  </a:lnTo>
                  <a:lnTo>
                    <a:pt x="1914" y="1654"/>
                  </a:lnTo>
                  <a:lnTo>
                    <a:pt x="301"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4679" y="2790"/>
              <a:ext cx="163" cy="176"/>
            </a:xfrm>
            <a:custGeom>
              <a:avLst/>
              <a:gdLst>
                <a:gd name="T0" fmla="*/ 949 w 949"/>
                <a:gd name="T1" fmla="*/ 0 h 1026"/>
                <a:gd name="T2" fmla="*/ 0 w 949"/>
                <a:gd name="T3" fmla="*/ 1026 h 1026"/>
                <a:gd name="T4" fmla="*/ 844 w 949"/>
                <a:gd name="T5" fmla="*/ 931 h 1026"/>
                <a:gd name="T6" fmla="*/ 949 w 949"/>
                <a:gd name="T7" fmla="*/ 0 h 1026"/>
              </a:gdLst>
              <a:ahLst/>
              <a:cxnLst>
                <a:cxn ang="0">
                  <a:pos x="T0" y="T1"/>
                </a:cxn>
                <a:cxn ang="0">
                  <a:pos x="T2" y="T3"/>
                </a:cxn>
                <a:cxn ang="0">
                  <a:pos x="T4" y="T5"/>
                </a:cxn>
                <a:cxn ang="0">
                  <a:pos x="T6" y="T7"/>
                </a:cxn>
              </a:cxnLst>
              <a:rect l="0" t="0" r="r" b="b"/>
              <a:pathLst>
                <a:path w="949" h="1026">
                  <a:moveTo>
                    <a:pt x="949" y="0"/>
                  </a:moveTo>
                  <a:lnTo>
                    <a:pt x="0" y="1026"/>
                  </a:lnTo>
                  <a:lnTo>
                    <a:pt x="844" y="931"/>
                  </a:lnTo>
                  <a:lnTo>
                    <a:pt x="94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4440" y="2548"/>
              <a:ext cx="163" cy="176"/>
            </a:xfrm>
            <a:custGeom>
              <a:avLst/>
              <a:gdLst>
                <a:gd name="T0" fmla="*/ 949 w 949"/>
                <a:gd name="T1" fmla="*/ 0 h 1026"/>
                <a:gd name="T2" fmla="*/ 0 w 949"/>
                <a:gd name="T3" fmla="*/ 1026 h 1026"/>
                <a:gd name="T4" fmla="*/ 67 w 949"/>
                <a:gd name="T5" fmla="*/ 135 h 1026"/>
                <a:gd name="T6" fmla="*/ 949 w 949"/>
                <a:gd name="T7" fmla="*/ 0 h 1026"/>
              </a:gdLst>
              <a:ahLst/>
              <a:cxnLst>
                <a:cxn ang="0">
                  <a:pos x="T0" y="T1"/>
                </a:cxn>
                <a:cxn ang="0">
                  <a:pos x="T2" y="T3"/>
                </a:cxn>
                <a:cxn ang="0">
                  <a:pos x="T4" y="T5"/>
                </a:cxn>
                <a:cxn ang="0">
                  <a:pos x="T6" y="T7"/>
                </a:cxn>
              </a:cxnLst>
              <a:rect l="0" t="0" r="r" b="b"/>
              <a:pathLst>
                <a:path w="949" h="1026">
                  <a:moveTo>
                    <a:pt x="949" y="0"/>
                  </a:moveTo>
                  <a:lnTo>
                    <a:pt x="0" y="1026"/>
                  </a:lnTo>
                  <a:lnTo>
                    <a:pt x="67" y="135"/>
                  </a:lnTo>
                  <a:lnTo>
                    <a:pt x="949"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1866" y="3223"/>
              <a:ext cx="0" cy="323"/>
            </a:xfrm>
            <a:prstGeom prst="line">
              <a:avLst/>
            </a:prstGeom>
            <a:noFill/>
            <a:ln w="0">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1856" y="3223"/>
              <a:ext cx="0" cy="343"/>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1822" y="3206"/>
              <a:ext cx="69" cy="120"/>
            </a:xfrm>
            <a:custGeom>
              <a:avLst/>
              <a:gdLst>
                <a:gd name="T0" fmla="*/ 34 w 69"/>
                <a:gd name="T1" fmla="*/ 86 h 120"/>
                <a:gd name="T2" fmla="*/ 69 w 69"/>
                <a:gd name="T3" fmla="*/ 120 h 120"/>
                <a:gd name="T4" fmla="*/ 34 w 69"/>
                <a:gd name="T5" fmla="*/ 0 h 120"/>
                <a:gd name="T6" fmla="*/ 0 w 69"/>
                <a:gd name="T7" fmla="*/ 120 h 120"/>
                <a:gd name="T8" fmla="*/ 34 w 69"/>
                <a:gd name="T9" fmla="*/ 86 h 120"/>
              </a:gdLst>
              <a:ahLst/>
              <a:cxnLst>
                <a:cxn ang="0">
                  <a:pos x="T0" y="T1"/>
                </a:cxn>
                <a:cxn ang="0">
                  <a:pos x="T2" y="T3"/>
                </a:cxn>
                <a:cxn ang="0">
                  <a:pos x="T4" y="T5"/>
                </a:cxn>
                <a:cxn ang="0">
                  <a:pos x="T6" y="T7"/>
                </a:cxn>
                <a:cxn ang="0">
                  <a:pos x="T8" y="T9"/>
                </a:cxn>
              </a:cxnLst>
              <a:rect l="0" t="0" r="r" b="b"/>
              <a:pathLst>
                <a:path w="69" h="120">
                  <a:moveTo>
                    <a:pt x="34" y="86"/>
                  </a:moveTo>
                  <a:lnTo>
                    <a:pt x="69" y="120"/>
                  </a:lnTo>
                  <a:lnTo>
                    <a:pt x="34" y="0"/>
                  </a:lnTo>
                  <a:lnTo>
                    <a:pt x="0" y="120"/>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1822" y="3462"/>
              <a:ext cx="69" cy="121"/>
            </a:xfrm>
            <a:custGeom>
              <a:avLst/>
              <a:gdLst>
                <a:gd name="T0" fmla="*/ 34 w 69"/>
                <a:gd name="T1" fmla="*/ 35 h 121"/>
                <a:gd name="T2" fmla="*/ 0 w 69"/>
                <a:gd name="T3" fmla="*/ 0 h 121"/>
                <a:gd name="T4" fmla="*/ 34 w 69"/>
                <a:gd name="T5" fmla="*/ 121 h 121"/>
                <a:gd name="T6" fmla="*/ 69 w 69"/>
                <a:gd name="T7" fmla="*/ 0 h 121"/>
                <a:gd name="T8" fmla="*/ 34 w 69"/>
                <a:gd name="T9" fmla="*/ 35 h 121"/>
              </a:gdLst>
              <a:ahLst/>
              <a:cxnLst>
                <a:cxn ang="0">
                  <a:pos x="T0" y="T1"/>
                </a:cxn>
                <a:cxn ang="0">
                  <a:pos x="T2" y="T3"/>
                </a:cxn>
                <a:cxn ang="0">
                  <a:pos x="T4" y="T5"/>
                </a:cxn>
                <a:cxn ang="0">
                  <a:pos x="T6" y="T7"/>
                </a:cxn>
                <a:cxn ang="0">
                  <a:pos x="T8" y="T9"/>
                </a:cxn>
              </a:cxnLst>
              <a:rect l="0" t="0" r="r" b="b"/>
              <a:pathLst>
                <a:path w="69" h="121">
                  <a:moveTo>
                    <a:pt x="34" y="35"/>
                  </a:moveTo>
                  <a:lnTo>
                    <a:pt x="0" y="0"/>
                  </a:lnTo>
                  <a:lnTo>
                    <a:pt x="34" y="121"/>
                  </a:lnTo>
                  <a:lnTo>
                    <a:pt x="69" y="0"/>
                  </a:lnTo>
                  <a:lnTo>
                    <a:pt x="34" y="35"/>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2258" y="3218"/>
              <a:ext cx="0" cy="343"/>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2223" y="3201"/>
              <a:ext cx="69" cy="120"/>
            </a:xfrm>
            <a:custGeom>
              <a:avLst/>
              <a:gdLst>
                <a:gd name="T0" fmla="*/ 35 w 69"/>
                <a:gd name="T1" fmla="*/ 86 h 120"/>
                <a:gd name="T2" fmla="*/ 69 w 69"/>
                <a:gd name="T3" fmla="*/ 120 h 120"/>
                <a:gd name="T4" fmla="*/ 35 w 69"/>
                <a:gd name="T5" fmla="*/ 0 h 120"/>
                <a:gd name="T6" fmla="*/ 0 w 69"/>
                <a:gd name="T7" fmla="*/ 120 h 120"/>
                <a:gd name="T8" fmla="*/ 35 w 69"/>
                <a:gd name="T9" fmla="*/ 86 h 120"/>
              </a:gdLst>
              <a:ahLst/>
              <a:cxnLst>
                <a:cxn ang="0">
                  <a:pos x="T0" y="T1"/>
                </a:cxn>
                <a:cxn ang="0">
                  <a:pos x="T2" y="T3"/>
                </a:cxn>
                <a:cxn ang="0">
                  <a:pos x="T4" y="T5"/>
                </a:cxn>
                <a:cxn ang="0">
                  <a:pos x="T6" y="T7"/>
                </a:cxn>
                <a:cxn ang="0">
                  <a:pos x="T8" y="T9"/>
                </a:cxn>
              </a:cxnLst>
              <a:rect l="0" t="0" r="r" b="b"/>
              <a:pathLst>
                <a:path w="69" h="120">
                  <a:moveTo>
                    <a:pt x="35" y="86"/>
                  </a:moveTo>
                  <a:lnTo>
                    <a:pt x="69" y="120"/>
                  </a:lnTo>
                  <a:lnTo>
                    <a:pt x="35" y="0"/>
                  </a:lnTo>
                  <a:lnTo>
                    <a:pt x="0" y="120"/>
                  </a:lnTo>
                  <a:lnTo>
                    <a:pt x="35"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2223" y="3458"/>
              <a:ext cx="69" cy="120"/>
            </a:xfrm>
            <a:custGeom>
              <a:avLst/>
              <a:gdLst>
                <a:gd name="T0" fmla="*/ 35 w 69"/>
                <a:gd name="T1" fmla="*/ 34 h 120"/>
                <a:gd name="T2" fmla="*/ 0 w 69"/>
                <a:gd name="T3" fmla="*/ 0 h 120"/>
                <a:gd name="T4" fmla="*/ 35 w 69"/>
                <a:gd name="T5" fmla="*/ 120 h 120"/>
                <a:gd name="T6" fmla="*/ 69 w 69"/>
                <a:gd name="T7" fmla="*/ 0 h 120"/>
                <a:gd name="T8" fmla="*/ 35 w 69"/>
                <a:gd name="T9" fmla="*/ 34 h 120"/>
              </a:gdLst>
              <a:ahLst/>
              <a:cxnLst>
                <a:cxn ang="0">
                  <a:pos x="T0" y="T1"/>
                </a:cxn>
                <a:cxn ang="0">
                  <a:pos x="T2" y="T3"/>
                </a:cxn>
                <a:cxn ang="0">
                  <a:pos x="T4" y="T5"/>
                </a:cxn>
                <a:cxn ang="0">
                  <a:pos x="T6" y="T7"/>
                </a:cxn>
                <a:cxn ang="0">
                  <a:pos x="T8" y="T9"/>
                </a:cxn>
              </a:cxnLst>
              <a:rect l="0" t="0" r="r" b="b"/>
              <a:pathLst>
                <a:path w="69" h="120">
                  <a:moveTo>
                    <a:pt x="35" y="34"/>
                  </a:moveTo>
                  <a:lnTo>
                    <a:pt x="0" y="0"/>
                  </a:lnTo>
                  <a:lnTo>
                    <a:pt x="35" y="120"/>
                  </a:lnTo>
                  <a:lnTo>
                    <a:pt x="69" y="0"/>
                  </a:lnTo>
                  <a:lnTo>
                    <a:pt x="35"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Line 42"/>
            <p:cNvSpPr>
              <a:spLocks noChangeShapeType="1"/>
            </p:cNvSpPr>
            <p:nvPr/>
          </p:nvSpPr>
          <p:spPr bwMode="auto">
            <a:xfrm>
              <a:off x="2850" y="3220"/>
              <a:ext cx="0" cy="324"/>
            </a:xfrm>
            <a:prstGeom prst="line">
              <a:avLst/>
            </a:prstGeom>
            <a:noFill/>
            <a:ln w="0">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2840" y="3220"/>
              <a:ext cx="0" cy="343"/>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2806" y="3203"/>
              <a:ext cx="68" cy="121"/>
            </a:xfrm>
            <a:custGeom>
              <a:avLst/>
              <a:gdLst>
                <a:gd name="T0" fmla="*/ 34 w 68"/>
                <a:gd name="T1" fmla="*/ 86 h 121"/>
                <a:gd name="T2" fmla="*/ 68 w 68"/>
                <a:gd name="T3" fmla="*/ 121 h 121"/>
                <a:gd name="T4" fmla="*/ 34 w 68"/>
                <a:gd name="T5" fmla="*/ 0 h 121"/>
                <a:gd name="T6" fmla="*/ 0 w 68"/>
                <a:gd name="T7" fmla="*/ 121 h 121"/>
                <a:gd name="T8" fmla="*/ 34 w 68"/>
                <a:gd name="T9" fmla="*/ 86 h 121"/>
              </a:gdLst>
              <a:ahLst/>
              <a:cxnLst>
                <a:cxn ang="0">
                  <a:pos x="T0" y="T1"/>
                </a:cxn>
                <a:cxn ang="0">
                  <a:pos x="T2" y="T3"/>
                </a:cxn>
                <a:cxn ang="0">
                  <a:pos x="T4" y="T5"/>
                </a:cxn>
                <a:cxn ang="0">
                  <a:pos x="T6" y="T7"/>
                </a:cxn>
                <a:cxn ang="0">
                  <a:pos x="T8" y="T9"/>
                </a:cxn>
              </a:cxnLst>
              <a:rect l="0" t="0" r="r" b="b"/>
              <a:pathLst>
                <a:path w="68" h="121">
                  <a:moveTo>
                    <a:pt x="34" y="86"/>
                  </a:moveTo>
                  <a:lnTo>
                    <a:pt x="68" y="121"/>
                  </a:lnTo>
                  <a:lnTo>
                    <a:pt x="34" y="0"/>
                  </a:lnTo>
                  <a:lnTo>
                    <a:pt x="0" y="121"/>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806" y="3460"/>
              <a:ext cx="68" cy="121"/>
            </a:xfrm>
            <a:custGeom>
              <a:avLst/>
              <a:gdLst>
                <a:gd name="T0" fmla="*/ 34 w 68"/>
                <a:gd name="T1" fmla="*/ 34 h 121"/>
                <a:gd name="T2" fmla="*/ 0 w 68"/>
                <a:gd name="T3" fmla="*/ 0 h 121"/>
                <a:gd name="T4" fmla="*/ 34 w 68"/>
                <a:gd name="T5" fmla="*/ 121 h 121"/>
                <a:gd name="T6" fmla="*/ 68 w 68"/>
                <a:gd name="T7" fmla="*/ 0 h 121"/>
                <a:gd name="T8" fmla="*/ 34 w 68"/>
                <a:gd name="T9" fmla="*/ 34 h 121"/>
              </a:gdLst>
              <a:ahLst/>
              <a:cxnLst>
                <a:cxn ang="0">
                  <a:pos x="T0" y="T1"/>
                </a:cxn>
                <a:cxn ang="0">
                  <a:pos x="T2" y="T3"/>
                </a:cxn>
                <a:cxn ang="0">
                  <a:pos x="T4" y="T5"/>
                </a:cxn>
                <a:cxn ang="0">
                  <a:pos x="T6" y="T7"/>
                </a:cxn>
                <a:cxn ang="0">
                  <a:pos x="T8" y="T9"/>
                </a:cxn>
              </a:cxnLst>
              <a:rect l="0" t="0" r="r" b="b"/>
              <a:pathLst>
                <a:path w="68" h="121">
                  <a:moveTo>
                    <a:pt x="34" y="34"/>
                  </a:moveTo>
                  <a:lnTo>
                    <a:pt x="0" y="0"/>
                  </a:lnTo>
                  <a:lnTo>
                    <a:pt x="34" y="121"/>
                  </a:lnTo>
                  <a:lnTo>
                    <a:pt x="68" y="0"/>
                  </a:lnTo>
                  <a:lnTo>
                    <a:pt x="34"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6"/>
            <p:cNvSpPr>
              <a:spLocks noChangeShapeType="1"/>
            </p:cNvSpPr>
            <p:nvPr/>
          </p:nvSpPr>
          <p:spPr bwMode="auto">
            <a:xfrm>
              <a:off x="3241" y="3215"/>
              <a:ext cx="0" cy="344"/>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3207" y="3198"/>
              <a:ext cx="69" cy="121"/>
            </a:xfrm>
            <a:custGeom>
              <a:avLst/>
              <a:gdLst>
                <a:gd name="T0" fmla="*/ 34 w 69"/>
                <a:gd name="T1" fmla="*/ 86 h 121"/>
                <a:gd name="T2" fmla="*/ 69 w 69"/>
                <a:gd name="T3" fmla="*/ 121 h 121"/>
                <a:gd name="T4" fmla="*/ 34 w 69"/>
                <a:gd name="T5" fmla="*/ 0 h 121"/>
                <a:gd name="T6" fmla="*/ 0 w 69"/>
                <a:gd name="T7" fmla="*/ 121 h 121"/>
                <a:gd name="T8" fmla="*/ 34 w 69"/>
                <a:gd name="T9" fmla="*/ 86 h 121"/>
              </a:gdLst>
              <a:ahLst/>
              <a:cxnLst>
                <a:cxn ang="0">
                  <a:pos x="T0" y="T1"/>
                </a:cxn>
                <a:cxn ang="0">
                  <a:pos x="T2" y="T3"/>
                </a:cxn>
                <a:cxn ang="0">
                  <a:pos x="T4" y="T5"/>
                </a:cxn>
                <a:cxn ang="0">
                  <a:pos x="T6" y="T7"/>
                </a:cxn>
                <a:cxn ang="0">
                  <a:pos x="T8" y="T9"/>
                </a:cxn>
              </a:cxnLst>
              <a:rect l="0" t="0" r="r" b="b"/>
              <a:pathLst>
                <a:path w="69" h="121">
                  <a:moveTo>
                    <a:pt x="34" y="86"/>
                  </a:moveTo>
                  <a:lnTo>
                    <a:pt x="69" y="121"/>
                  </a:lnTo>
                  <a:lnTo>
                    <a:pt x="34" y="0"/>
                  </a:lnTo>
                  <a:lnTo>
                    <a:pt x="0" y="121"/>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207" y="3455"/>
              <a:ext cx="69" cy="121"/>
            </a:xfrm>
            <a:custGeom>
              <a:avLst/>
              <a:gdLst>
                <a:gd name="T0" fmla="*/ 34 w 69"/>
                <a:gd name="T1" fmla="*/ 35 h 121"/>
                <a:gd name="T2" fmla="*/ 0 w 69"/>
                <a:gd name="T3" fmla="*/ 0 h 121"/>
                <a:gd name="T4" fmla="*/ 34 w 69"/>
                <a:gd name="T5" fmla="*/ 121 h 121"/>
                <a:gd name="T6" fmla="*/ 69 w 69"/>
                <a:gd name="T7" fmla="*/ 0 h 121"/>
                <a:gd name="T8" fmla="*/ 34 w 69"/>
                <a:gd name="T9" fmla="*/ 35 h 121"/>
              </a:gdLst>
              <a:ahLst/>
              <a:cxnLst>
                <a:cxn ang="0">
                  <a:pos x="T0" y="T1"/>
                </a:cxn>
                <a:cxn ang="0">
                  <a:pos x="T2" y="T3"/>
                </a:cxn>
                <a:cxn ang="0">
                  <a:pos x="T4" y="T5"/>
                </a:cxn>
                <a:cxn ang="0">
                  <a:pos x="T6" y="T7"/>
                </a:cxn>
                <a:cxn ang="0">
                  <a:pos x="T8" y="T9"/>
                </a:cxn>
              </a:cxnLst>
              <a:rect l="0" t="0" r="r" b="b"/>
              <a:pathLst>
                <a:path w="69" h="121">
                  <a:moveTo>
                    <a:pt x="34" y="35"/>
                  </a:moveTo>
                  <a:lnTo>
                    <a:pt x="0" y="0"/>
                  </a:lnTo>
                  <a:lnTo>
                    <a:pt x="34" y="121"/>
                  </a:lnTo>
                  <a:lnTo>
                    <a:pt x="69" y="0"/>
                  </a:lnTo>
                  <a:lnTo>
                    <a:pt x="34" y="35"/>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3672" y="3230"/>
              <a:ext cx="0" cy="324"/>
            </a:xfrm>
            <a:prstGeom prst="line">
              <a:avLst/>
            </a:prstGeom>
            <a:noFill/>
            <a:ln w="0">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3662" y="3230"/>
              <a:ext cx="0" cy="343"/>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auto">
            <a:xfrm>
              <a:off x="3628" y="3213"/>
              <a:ext cx="69" cy="120"/>
            </a:xfrm>
            <a:custGeom>
              <a:avLst/>
              <a:gdLst>
                <a:gd name="T0" fmla="*/ 34 w 69"/>
                <a:gd name="T1" fmla="*/ 86 h 120"/>
                <a:gd name="T2" fmla="*/ 69 w 69"/>
                <a:gd name="T3" fmla="*/ 120 h 120"/>
                <a:gd name="T4" fmla="*/ 34 w 69"/>
                <a:gd name="T5" fmla="*/ 0 h 120"/>
                <a:gd name="T6" fmla="*/ 0 w 69"/>
                <a:gd name="T7" fmla="*/ 120 h 120"/>
                <a:gd name="T8" fmla="*/ 34 w 69"/>
                <a:gd name="T9" fmla="*/ 86 h 120"/>
              </a:gdLst>
              <a:ahLst/>
              <a:cxnLst>
                <a:cxn ang="0">
                  <a:pos x="T0" y="T1"/>
                </a:cxn>
                <a:cxn ang="0">
                  <a:pos x="T2" y="T3"/>
                </a:cxn>
                <a:cxn ang="0">
                  <a:pos x="T4" y="T5"/>
                </a:cxn>
                <a:cxn ang="0">
                  <a:pos x="T6" y="T7"/>
                </a:cxn>
                <a:cxn ang="0">
                  <a:pos x="T8" y="T9"/>
                </a:cxn>
              </a:cxnLst>
              <a:rect l="0" t="0" r="r" b="b"/>
              <a:pathLst>
                <a:path w="69" h="120">
                  <a:moveTo>
                    <a:pt x="34" y="86"/>
                  </a:moveTo>
                  <a:lnTo>
                    <a:pt x="69" y="120"/>
                  </a:lnTo>
                  <a:lnTo>
                    <a:pt x="34" y="0"/>
                  </a:lnTo>
                  <a:lnTo>
                    <a:pt x="0" y="120"/>
                  </a:lnTo>
                  <a:lnTo>
                    <a:pt x="34"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3628" y="3470"/>
              <a:ext cx="69" cy="120"/>
            </a:xfrm>
            <a:custGeom>
              <a:avLst/>
              <a:gdLst>
                <a:gd name="T0" fmla="*/ 34 w 69"/>
                <a:gd name="T1" fmla="*/ 34 h 120"/>
                <a:gd name="T2" fmla="*/ 0 w 69"/>
                <a:gd name="T3" fmla="*/ 0 h 120"/>
                <a:gd name="T4" fmla="*/ 34 w 69"/>
                <a:gd name="T5" fmla="*/ 120 h 120"/>
                <a:gd name="T6" fmla="*/ 69 w 69"/>
                <a:gd name="T7" fmla="*/ 0 h 120"/>
                <a:gd name="T8" fmla="*/ 34 w 69"/>
                <a:gd name="T9" fmla="*/ 34 h 120"/>
              </a:gdLst>
              <a:ahLst/>
              <a:cxnLst>
                <a:cxn ang="0">
                  <a:pos x="T0" y="T1"/>
                </a:cxn>
                <a:cxn ang="0">
                  <a:pos x="T2" y="T3"/>
                </a:cxn>
                <a:cxn ang="0">
                  <a:pos x="T4" y="T5"/>
                </a:cxn>
                <a:cxn ang="0">
                  <a:pos x="T6" y="T7"/>
                </a:cxn>
                <a:cxn ang="0">
                  <a:pos x="T8" y="T9"/>
                </a:cxn>
              </a:cxnLst>
              <a:rect l="0" t="0" r="r" b="b"/>
              <a:pathLst>
                <a:path w="69" h="120">
                  <a:moveTo>
                    <a:pt x="34" y="34"/>
                  </a:moveTo>
                  <a:lnTo>
                    <a:pt x="0" y="0"/>
                  </a:lnTo>
                  <a:lnTo>
                    <a:pt x="34" y="120"/>
                  </a:lnTo>
                  <a:lnTo>
                    <a:pt x="69" y="0"/>
                  </a:lnTo>
                  <a:lnTo>
                    <a:pt x="34"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3"/>
            <p:cNvSpPr>
              <a:spLocks noChangeShapeType="1"/>
            </p:cNvSpPr>
            <p:nvPr/>
          </p:nvSpPr>
          <p:spPr bwMode="auto">
            <a:xfrm>
              <a:off x="4064" y="3225"/>
              <a:ext cx="0" cy="343"/>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4029" y="3208"/>
              <a:ext cx="69" cy="120"/>
            </a:xfrm>
            <a:custGeom>
              <a:avLst/>
              <a:gdLst>
                <a:gd name="T0" fmla="*/ 35 w 69"/>
                <a:gd name="T1" fmla="*/ 86 h 120"/>
                <a:gd name="T2" fmla="*/ 69 w 69"/>
                <a:gd name="T3" fmla="*/ 120 h 120"/>
                <a:gd name="T4" fmla="*/ 35 w 69"/>
                <a:gd name="T5" fmla="*/ 0 h 120"/>
                <a:gd name="T6" fmla="*/ 0 w 69"/>
                <a:gd name="T7" fmla="*/ 120 h 120"/>
                <a:gd name="T8" fmla="*/ 35 w 69"/>
                <a:gd name="T9" fmla="*/ 86 h 120"/>
              </a:gdLst>
              <a:ahLst/>
              <a:cxnLst>
                <a:cxn ang="0">
                  <a:pos x="T0" y="T1"/>
                </a:cxn>
                <a:cxn ang="0">
                  <a:pos x="T2" y="T3"/>
                </a:cxn>
                <a:cxn ang="0">
                  <a:pos x="T4" y="T5"/>
                </a:cxn>
                <a:cxn ang="0">
                  <a:pos x="T6" y="T7"/>
                </a:cxn>
                <a:cxn ang="0">
                  <a:pos x="T8" y="T9"/>
                </a:cxn>
              </a:cxnLst>
              <a:rect l="0" t="0" r="r" b="b"/>
              <a:pathLst>
                <a:path w="69" h="120">
                  <a:moveTo>
                    <a:pt x="35" y="86"/>
                  </a:moveTo>
                  <a:lnTo>
                    <a:pt x="69" y="120"/>
                  </a:lnTo>
                  <a:lnTo>
                    <a:pt x="35" y="0"/>
                  </a:lnTo>
                  <a:lnTo>
                    <a:pt x="0" y="120"/>
                  </a:lnTo>
                  <a:lnTo>
                    <a:pt x="35" y="8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4029" y="3465"/>
              <a:ext cx="69" cy="121"/>
            </a:xfrm>
            <a:custGeom>
              <a:avLst/>
              <a:gdLst>
                <a:gd name="T0" fmla="*/ 35 w 69"/>
                <a:gd name="T1" fmla="*/ 34 h 121"/>
                <a:gd name="T2" fmla="*/ 0 w 69"/>
                <a:gd name="T3" fmla="*/ 0 h 121"/>
                <a:gd name="T4" fmla="*/ 35 w 69"/>
                <a:gd name="T5" fmla="*/ 121 h 121"/>
                <a:gd name="T6" fmla="*/ 69 w 69"/>
                <a:gd name="T7" fmla="*/ 0 h 121"/>
                <a:gd name="T8" fmla="*/ 35 w 69"/>
                <a:gd name="T9" fmla="*/ 34 h 121"/>
              </a:gdLst>
              <a:ahLst/>
              <a:cxnLst>
                <a:cxn ang="0">
                  <a:pos x="T0" y="T1"/>
                </a:cxn>
                <a:cxn ang="0">
                  <a:pos x="T2" y="T3"/>
                </a:cxn>
                <a:cxn ang="0">
                  <a:pos x="T4" y="T5"/>
                </a:cxn>
                <a:cxn ang="0">
                  <a:pos x="T6" y="T7"/>
                </a:cxn>
                <a:cxn ang="0">
                  <a:pos x="T8" y="T9"/>
                </a:cxn>
              </a:cxnLst>
              <a:rect l="0" t="0" r="r" b="b"/>
              <a:pathLst>
                <a:path w="69" h="121">
                  <a:moveTo>
                    <a:pt x="35" y="34"/>
                  </a:moveTo>
                  <a:lnTo>
                    <a:pt x="0" y="0"/>
                  </a:lnTo>
                  <a:lnTo>
                    <a:pt x="35" y="121"/>
                  </a:lnTo>
                  <a:lnTo>
                    <a:pt x="69" y="0"/>
                  </a:lnTo>
                  <a:lnTo>
                    <a:pt x="35" y="34"/>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4622" y="3222"/>
              <a:ext cx="0" cy="303"/>
            </a:xfrm>
            <a:prstGeom prst="line">
              <a:avLst/>
            </a:prstGeom>
            <a:noFill/>
            <a:ln w="0">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7"/>
            <p:cNvSpPr>
              <a:spLocks noChangeShapeType="1"/>
            </p:cNvSpPr>
            <p:nvPr/>
          </p:nvSpPr>
          <p:spPr bwMode="auto">
            <a:xfrm>
              <a:off x="4612" y="3222"/>
              <a:ext cx="0" cy="322"/>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4578" y="3205"/>
              <a:ext cx="67" cy="117"/>
            </a:xfrm>
            <a:custGeom>
              <a:avLst/>
              <a:gdLst>
                <a:gd name="T0" fmla="*/ 34 w 67"/>
                <a:gd name="T1" fmla="*/ 83 h 117"/>
                <a:gd name="T2" fmla="*/ 67 w 67"/>
                <a:gd name="T3" fmla="*/ 117 h 117"/>
                <a:gd name="T4" fmla="*/ 34 w 67"/>
                <a:gd name="T5" fmla="*/ 0 h 117"/>
                <a:gd name="T6" fmla="*/ 0 w 67"/>
                <a:gd name="T7" fmla="*/ 117 h 117"/>
                <a:gd name="T8" fmla="*/ 34 w 67"/>
                <a:gd name="T9" fmla="*/ 83 h 117"/>
              </a:gdLst>
              <a:ahLst/>
              <a:cxnLst>
                <a:cxn ang="0">
                  <a:pos x="T0" y="T1"/>
                </a:cxn>
                <a:cxn ang="0">
                  <a:pos x="T2" y="T3"/>
                </a:cxn>
                <a:cxn ang="0">
                  <a:pos x="T4" y="T5"/>
                </a:cxn>
                <a:cxn ang="0">
                  <a:pos x="T6" y="T7"/>
                </a:cxn>
                <a:cxn ang="0">
                  <a:pos x="T8" y="T9"/>
                </a:cxn>
              </a:cxnLst>
              <a:rect l="0" t="0" r="r" b="b"/>
              <a:pathLst>
                <a:path w="67" h="117">
                  <a:moveTo>
                    <a:pt x="34" y="83"/>
                  </a:moveTo>
                  <a:lnTo>
                    <a:pt x="67" y="117"/>
                  </a:lnTo>
                  <a:lnTo>
                    <a:pt x="34" y="0"/>
                  </a:lnTo>
                  <a:lnTo>
                    <a:pt x="0" y="117"/>
                  </a:lnTo>
                  <a:lnTo>
                    <a:pt x="34" y="8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4578" y="3444"/>
              <a:ext cx="67" cy="116"/>
            </a:xfrm>
            <a:custGeom>
              <a:avLst/>
              <a:gdLst>
                <a:gd name="T0" fmla="*/ 34 w 67"/>
                <a:gd name="T1" fmla="*/ 33 h 116"/>
                <a:gd name="T2" fmla="*/ 0 w 67"/>
                <a:gd name="T3" fmla="*/ 0 h 116"/>
                <a:gd name="T4" fmla="*/ 34 w 67"/>
                <a:gd name="T5" fmla="*/ 116 h 116"/>
                <a:gd name="T6" fmla="*/ 67 w 67"/>
                <a:gd name="T7" fmla="*/ 0 h 116"/>
                <a:gd name="T8" fmla="*/ 34 w 67"/>
                <a:gd name="T9" fmla="*/ 33 h 116"/>
              </a:gdLst>
              <a:ahLst/>
              <a:cxnLst>
                <a:cxn ang="0">
                  <a:pos x="T0" y="T1"/>
                </a:cxn>
                <a:cxn ang="0">
                  <a:pos x="T2" y="T3"/>
                </a:cxn>
                <a:cxn ang="0">
                  <a:pos x="T4" y="T5"/>
                </a:cxn>
                <a:cxn ang="0">
                  <a:pos x="T6" y="T7"/>
                </a:cxn>
                <a:cxn ang="0">
                  <a:pos x="T8" y="T9"/>
                </a:cxn>
              </a:cxnLst>
              <a:rect l="0" t="0" r="r" b="b"/>
              <a:pathLst>
                <a:path w="67" h="116">
                  <a:moveTo>
                    <a:pt x="34" y="33"/>
                  </a:moveTo>
                  <a:lnTo>
                    <a:pt x="0" y="0"/>
                  </a:lnTo>
                  <a:lnTo>
                    <a:pt x="34" y="116"/>
                  </a:lnTo>
                  <a:lnTo>
                    <a:pt x="67"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5013" y="3217"/>
              <a:ext cx="0" cy="322"/>
            </a:xfrm>
            <a:prstGeom prst="line">
              <a:avLst/>
            </a:prstGeom>
            <a:noFill/>
            <a:ln w="17" cap="flat">
              <a:solidFill>
                <a:srgbClr val="1306E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4980" y="3200"/>
              <a:ext cx="66" cy="117"/>
            </a:xfrm>
            <a:custGeom>
              <a:avLst/>
              <a:gdLst>
                <a:gd name="T0" fmla="*/ 33 w 66"/>
                <a:gd name="T1" fmla="*/ 84 h 117"/>
                <a:gd name="T2" fmla="*/ 66 w 66"/>
                <a:gd name="T3" fmla="*/ 117 h 117"/>
                <a:gd name="T4" fmla="*/ 33 w 66"/>
                <a:gd name="T5" fmla="*/ 0 h 117"/>
                <a:gd name="T6" fmla="*/ 0 w 66"/>
                <a:gd name="T7" fmla="*/ 117 h 117"/>
                <a:gd name="T8" fmla="*/ 33 w 66"/>
                <a:gd name="T9" fmla="*/ 84 h 117"/>
              </a:gdLst>
              <a:ahLst/>
              <a:cxnLst>
                <a:cxn ang="0">
                  <a:pos x="T0" y="T1"/>
                </a:cxn>
                <a:cxn ang="0">
                  <a:pos x="T2" y="T3"/>
                </a:cxn>
                <a:cxn ang="0">
                  <a:pos x="T4" y="T5"/>
                </a:cxn>
                <a:cxn ang="0">
                  <a:pos x="T6" y="T7"/>
                </a:cxn>
                <a:cxn ang="0">
                  <a:pos x="T8" y="T9"/>
                </a:cxn>
              </a:cxnLst>
              <a:rect l="0" t="0" r="r" b="b"/>
              <a:pathLst>
                <a:path w="66" h="117">
                  <a:moveTo>
                    <a:pt x="33" y="84"/>
                  </a:moveTo>
                  <a:lnTo>
                    <a:pt x="66" y="117"/>
                  </a:lnTo>
                  <a:lnTo>
                    <a:pt x="33" y="0"/>
                  </a:lnTo>
                  <a:lnTo>
                    <a:pt x="0" y="117"/>
                  </a:lnTo>
                  <a:lnTo>
                    <a:pt x="33" y="8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4980" y="3439"/>
              <a:ext cx="66" cy="117"/>
            </a:xfrm>
            <a:custGeom>
              <a:avLst/>
              <a:gdLst>
                <a:gd name="T0" fmla="*/ 33 w 66"/>
                <a:gd name="T1" fmla="*/ 33 h 117"/>
                <a:gd name="T2" fmla="*/ 0 w 66"/>
                <a:gd name="T3" fmla="*/ 0 h 117"/>
                <a:gd name="T4" fmla="*/ 33 w 66"/>
                <a:gd name="T5" fmla="*/ 117 h 117"/>
                <a:gd name="T6" fmla="*/ 66 w 66"/>
                <a:gd name="T7" fmla="*/ 0 h 117"/>
                <a:gd name="T8" fmla="*/ 33 w 66"/>
                <a:gd name="T9" fmla="*/ 33 h 117"/>
              </a:gdLst>
              <a:ahLst/>
              <a:cxnLst>
                <a:cxn ang="0">
                  <a:pos x="T0" y="T1"/>
                </a:cxn>
                <a:cxn ang="0">
                  <a:pos x="T2" y="T3"/>
                </a:cxn>
                <a:cxn ang="0">
                  <a:pos x="T4" y="T5"/>
                </a:cxn>
                <a:cxn ang="0">
                  <a:pos x="T6" y="T7"/>
                </a:cxn>
                <a:cxn ang="0">
                  <a:pos x="T8" y="T9"/>
                </a:cxn>
              </a:cxnLst>
              <a:rect l="0" t="0" r="r" b="b"/>
              <a:pathLst>
                <a:path w="66" h="117">
                  <a:moveTo>
                    <a:pt x="33" y="33"/>
                  </a:moveTo>
                  <a:lnTo>
                    <a:pt x="0" y="0"/>
                  </a:lnTo>
                  <a:lnTo>
                    <a:pt x="33" y="117"/>
                  </a:lnTo>
                  <a:lnTo>
                    <a:pt x="66" y="0"/>
                  </a:lnTo>
                  <a:lnTo>
                    <a:pt x="33"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3657" y="1827"/>
              <a:ext cx="440" cy="404"/>
            </a:xfrm>
            <a:custGeom>
              <a:avLst/>
              <a:gdLst>
                <a:gd name="T0" fmla="*/ 403 w 2566"/>
                <a:gd name="T1" fmla="*/ 0 h 2351"/>
                <a:gd name="T2" fmla="*/ 0 w 2566"/>
                <a:gd name="T3" fmla="*/ 386 h 2351"/>
                <a:gd name="T4" fmla="*/ 2162 w 2566"/>
                <a:gd name="T5" fmla="*/ 2351 h 2351"/>
                <a:gd name="T6" fmla="*/ 2566 w 2566"/>
                <a:gd name="T7" fmla="*/ 1965 h 2351"/>
                <a:gd name="T8" fmla="*/ 403 w 2566"/>
                <a:gd name="T9" fmla="*/ 0 h 2351"/>
              </a:gdLst>
              <a:ahLst/>
              <a:cxnLst>
                <a:cxn ang="0">
                  <a:pos x="T0" y="T1"/>
                </a:cxn>
                <a:cxn ang="0">
                  <a:pos x="T2" y="T3"/>
                </a:cxn>
                <a:cxn ang="0">
                  <a:pos x="T4" y="T5"/>
                </a:cxn>
                <a:cxn ang="0">
                  <a:pos x="T6" y="T7"/>
                </a:cxn>
                <a:cxn ang="0">
                  <a:pos x="T8" y="T9"/>
                </a:cxn>
              </a:cxnLst>
              <a:rect l="0" t="0" r="r" b="b"/>
              <a:pathLst>
                <a:path w="2566" h="2351">
                  <a:moveTo>
                    <a:pt x="403" y="0"/>
                  </a:moveTo>
                  <a:lnTo>
                    <a:pt x="0" y="386"/>
                  </a:lnTo>
                  <a:lnTo>
                    <a:pt x="2162" y="2351"/>
                  </a:lnTo>
                  <a:lnTo>
                    <a:pt x="2566" y="1965"/>
                  </a:lnTo>
                  <a:lnTo>
                    <a:pt x="40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3929" y="2071"/>
              <a:ext cx="218" cy="209"/>
            </a:xfrm>
            <a:custGeom>
              <a:avLst/>
              <a:gdLst>
                <a:gd name="T0" fmla="*/ 1273 w 1273"/>
                <a:gd name="T1" fmla="*/ 0 h 1219"/>
                <a:gd name="T2" fmla="*/ 0 w 1273"/>
                <a:gd name="T3" fmla="*/ 1219 h 1219"/>
                <a:gd name="T4" fmla="*/ 1132 w 1273"/>
                <a:gd name="T5" fmla="*/ 1106 h 1219"/>
                <a:gd name="T6" fmla="*/ 1273 w 1273"/>
                <a:gd name="T7" fmla="*/ 0 h 1219"/>
              </a:gdLst>
              <a:ahLst/>
              <a:cxnLst>
                <a:cxn ang="0">
                  <a:pos x="T0" y="T1"/>
                </a:cxn>
                <a:cxn ang="0">
                  <a:pos x="T2" y="T3"/>
                </a:cxn>
                <a:cxn ang="0">
                  <a:pos x="T4" y="T5"/>
                </a:cxn>
                <a:cxn ang="0">
                  <a:pos x="T6" y="T7"/>
                </a:cxn>
              </a:cxnLst>
              <a:rect l="0" t="0" r="r" b="b"/>
              <a:pathLst>
                <a:path w="1273" h="1219">
                  <a:moveTo>
                    <a:pt x="1273" y="0"/>
                  </a:moveTo>
                  <a:lnTo>
                    <a:pt x="0" y="1219"/>
                  </a:lnTo>
                  <a:lnTo>
                    <a:pt x="1132" y="1106"/>
                  </a:lnTo>
                  <a:lnTo>
                    <a:pt x="127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3608" y="1783"/>
              <a:ext cx="218" cy="210"/>
            </a:xfrm>
            <a:custGeom>
              <a:avLst/>
              <a:gdLst>
                <a:gd name="T0" fmla="*/ 1273 w 1273"/>
                <a:gd name="T1" fmla="*/ 0 h 1219"/>
                <a:gd name="T2" fmla="*/ 0 w 1273"/>
                <a:gd name="T3" fmla="*/ 1219 h 1219"/>
                <a:gd name="T4" fmla="*/ 91 w 1273"/>
                <a:gd name="T5" fmla="*/ 160 h 1219"/>
                <a:gd name="T6" fmla="*/ 1273 w 1273"/>
                <a:gd name="T7" fmla="*/ 0 h 1219"/>
              </a:gdLst>
              <a:ahLst/>
              <a:cxnLst>
                <a:cxn ang="0">
                  <a:pos x="T0" y="T1"/>
                </a:cxn>
                <a:cxn ang="0">
                  <a:pos x="T2" y="T3"/>
                </a:cxn>
                <a:cxn ang="0">
                  <a:pos x="T4" y="T5"/>
                </a:cxn>
                <a:cxn ang="0">
                  <a:pos x="T6" y="T7"/>
                </a:cxn>
              </a:cxnLst>
              <a:rect l="0" t="0" r="r" b="b"/>
              <a:pathLst>
                <a:path w="1273" h="1219">
                  <a:moveTo>
                    <a:pt x="1273" y="0"/>
                  </a:moveTo>
                  <a:lnTo>
                    <a:pt x="0" y="1219"/>
                  </a:lnTo>
                  <a:lnTo>
                    <a:pt x="91" y="160"/>
                  </a:lnTo>
                  <a:lnTo>
                    <a:pt x="1273" y="0"/>
                  </a:lnTo>
                  <a:close/>
                </a:path>
              </a:pathLst>
            </a:custGeom>
            <a:solidFill>
              <a:srgbClr val="0408E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Mesh</a:t>
            </a:r>
            <a:endParaRPr lang="fr-FR"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600200"/>
            <a:ext cx="4876800" cy="43511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Torus</a:t>
            </a:r>
          </a:p>
        </p:txBody>
      </p:sp>
      <p:grpSp>
        <p:nvGrpSpPr>
          <p:cNvPr id="3" name="Group 4"/>
          <p:cNvGrpSpPr>
            <a:grpSpLocks noChangeAspect="1"/>
          </p:cNvGrpSpPr>
          <p:nvPr/>
        </p:nvGrpSpPr>
        <p:grpSpPr bwMode="auto">
          <a:xfrm>
            <a:off x="2133600" y="1600200"/>
            <a:ext cx="4876800" cy="4351338"/>
            <a:chOff x="1344" y="1008"/>
            <a:chExt cx="3072" cy="2741"/>
          </a:xfrm>
        </p:grpSpPr>
        <p:sp>
          <p:nvSpPr>
            <p:cNvPr id="5" name="AutoShape 3"/>
            <p:cNvSpPr>
              <a:spLocks noChangeAspect="1" noChangeArrowheads="1" noTextEdit="1"/>
            </p:cNvSpPr>
            <p:nvPr/>
          </p:nvSpPr>
          <p:spPr bwMode="auto">
            <a:xfrm>
              <a:off x="1344" y="1008"/>
              <a:ext cx="3072"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Line 5"/>
            <p:cNvSpPr>
              <a:spLocks noChangeShapeType="1"/>
            </p:cNvSpPr>
            <p:nvPr/>
          </p:nvSpPr>
          <p:spPr bwMode="auto">
            <a:xfrm>
              <a:off x="1484" y="1143"/>
              <a:ext cx="0" cy="2514"/>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Line 6"/>
            <p:cNvSpPr>
              <a:spLocks noChangeShapeType="1"/>
            </p:cNvSpPr>
            <p:nvPr/>
          </p:nvSpPr>
          <p:spPr bwMode="auto">
            <a:xfrm>
              <a:off x="1873" y="1158"/>
              <a:ext cx="0" cy="2438"/>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Line 7"/>
            <p:cNvSpPr>
              <a:spLocks noChangeShapeType="1"/>
            </p:cNvSpPr>
            <p:nvPr/>
          </p:nvSpPr>
          <p:spPr bwMode="auto">
            <a:xfrm>
              <a:off x="3878" y="1143"/>
              <a:ext cx="0" cy="2498"/>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Line 8"/>
            <p:cNvSpPr>
              <a:spLocks noChangeShapeType="1"/>
            </p:cNvSpPr>
            <p:nvPr/>
          </p:nvSpPr>
          <p:spPr bwMode="auto">
            <a:xfrm>
              <a:off x="2650" y="1143"/>
              <a:ext cx="0" cy="2481"/>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Line 9"/>
            <p:cNvSpPr>
              <a:spLocks noChangeShapeType="1"/>
            </p:cNvSpPr>
            <p:nvPr/>
          </p:nvSpPr>
          <p:spPr bwMode="auto">
            <a:xfrm>
              <a:off x="1438" y="2944"/>
              <a:ext cx="2798"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Freeform 10"/>
            <p:cNvSpPr>
              <a:spLocks/>
            </p:cNvSpPr>
            <p:nvPr/>
          </p:nvSpPr>
          <p:spPr bwMode="auto">
            <a:xfrm>
              <a:off x="1444" y="2884"/>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11"/>
            <p:cNvSpPr>
              <a:spLocks/>
            </p:cNvSpPr>
            <p:nvPr/>
          </p:nvSpPr>
          <p:spPr bwMode="auto">
            <a:xfrm>
              <a:off x="1814" y="288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 name="Line 12"/>
            <p:cNvSpPr>
              <a:spLocks noChangeShapeType="1"/>
            </p:cNvSpPr>
            <p:nvPr/>
          </p:nvSpPr>
          <p:spPr bwMode="auto">
            <a:xfrm>
              <a:off x="2288" y="1135"/>
              <a:ext cx="0" cy="2492"/>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Freeform 13"/>
            <p:cNvSpPr>
              <a:spLocks/>
            </p:cNvSpPr>
            <p:nvPr/>
          </p:nvSpPr>
          <p:spPr bwMode="auto">
            <a:xfrm>
              <a:off x="2228" y="2884"/>
              <a:ext cx="137" cy="115"/>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6"/>
                    <a:pt x="612" y="664"/>
                    <a:pt x="394" y="664"/>
                  </a:cubicBezTo>
                  <a:cubicBezTo>
                    <a:pt x="177" y="664"/>
                    <a:pt x="0" y="516"/>
                    <a:pt x="0" y="332"/>
                  </a:cubicBezTo>
                  <a:cubicBezTo>
                    <a:pt x="0" y="149"/>
                    <a:pt x="177"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Freeform 14"/>
            <p:cNvSpPr>
              <a:spLocks/>
            </p:cNvSpPr>
            <p:nvPr/>
          </p:nvSpPr>
          <p:spPr bwMode="auto">
            <a:xfrm>
              <a:off x="2598" y="2886"/>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1"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Line 15"/>
            <p:cNvSpPr>
              <a:spLocks noChangeShapeType="1"/>
            </p:cNvSpPr>
            <p:nvPr/>
          </p:nvSpPr>
          <p:spPr bwMode="auto">
            <a:xfrm>
              <a:off x="3057" y="1143"/>
              <a:ext cx="0" cy="2465"/>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Freeform 16"/>
            <p:cNvSpPr>
              <a:spLocks/>
            </p:cNvSpPr>
            <p:nvPr/>
          </p:nvSpPr>
          <p:spPr bwMode="auto">
            <a:xfrm>
              <a:off x="3002" y="2882"/>
              <a:ext cx="138" cy="116"/>
            </a:xfrm>
            <a:custGeom>
              <a:avLst/>
              <a:gdLst>
                <a:gd name="T0" fmla="*/ 789 w 789"/>
                <a:gd name="T1" fmla="*/ 332 h 664"/>
                <a:gd name="T2" fmla="*/ 395 w 789"/>
                <a:gd name="T3" fmla="*/ 664 h 664"/>
                <a:gd name="T4" fmla="*/ 0 w 789"/>
                <a:gd name="T5" fmla="*/ 332 h 664"/>
                <a:gd name="T6" fmla="*/ 395 w 789"/>
                <a:gd name="T7" fmla="*/ 0 h 664"/>
                <a:gd name="T8" fmla="*/ 789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9"/>
                    <a:pt x="177" y="0"/>
                    <a:pt x="395" y="0"/>
                  </a:cubicBezTo>
                  <a:cubicBezTo>
                    <a:pt x="607" y="0"/>
                    <a:pt x="781" y="141"/>
                    <a:pt x="789"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Line 17"/>
            <p:cNvSpPr>
              <a:spLocks noChangeShapeType="1"/>
            </p:cNvSpPr>
            <p:nvPr/>
          </p:nvSpPr>
          <p:spPr bwMode="auto">
            <a:xfrm>
              <a:off x="3490" y="1135"/>
              <a:ext cx="0" cy="2492"/>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Freeform 18"/>
            <p:cNvSpPr>
              <a:spLocks/>
            </p:cNvSpPr>
            <p:nvPr/>
          </p:nvSpPr>
          <p:spPr bwMode="auto">
            <a:xfrm>
              <a:off x="3425" y="288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9"/>
            <p:cNvSpPr>
              <a:spLocks/>
            </p:cNvSpPr>
            <p:nvPr/>
          </p:nvSpPr>
          <p:spPr bwMode="auto">
            <a:xfrm>
              <a:off x="3812" y="2881"/>
              <a:ext cx="137"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9"/>
                    <a:pt x="177" y="0"/>
                    <a:pt x="395" y="0"/>
                  </a:cubicBezTo>
                  <a:cubicBezTo>
                    <a:pt x="607" y="0"/>
                    <a:pt x="781"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Line 20"/>
            <p:cNvSpPr>
              <a:spLocks noChangeShapeType="1"/>
            </p:cNvSpPr>
            <p:nvPr/>
          </p:nvSpPr>
          <p:spPr bwMode="auto">
            <a:xfrm>
              <a:off x="1434" y="2588"/>
              <a:ext cx="2817"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21"/>
            <p:cNvSpPr>
              <a:spLocks/>
            </p:cNvSpPr>
            <p:nvPr/>
          </p:nvSpPr>
          <p:spPr bwMode="auto">
            <a:xfrm>
              <a:off x="1441" y="2528"/>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22"/>
            <p:cNvSpPr>
              <a:spLocks/>
            </p:cNvSpPr>
            <p:nvPr/>
          </p:nvSpPr>
          <p:spPr bwMode="auto">
            <a:xfrm>
              <a:off x="1810" y="2531"/>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3"/>
            <p:cNvSpPr>
              <a:spLocks/>
            </p:cNvSpPr>
            <p:nvPr/>
          </p:nvSpPr>
          <p:spPr bwMode="auto">
            <a:xfrm>
              <a:off x="2224" y="252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Freeform 24"/>
            <p:cNvSpPr>
              <a:spLocks/>
            </p:cNvSpPr>
            <p:nvPr/>
          </p:nvSpPr>
          <p:spPr bwMode="auto">
            <a:xfrm>
              <a:off x="2594" y="2530"/>
              <a:ext cx="137" cy="116"/>
            </a:xfrm>
            <a:custGeom>
              <a:avLst/>
              <a:gdLst>
                <a:gd name="T0" fmla="*/ 789 w 789"/>
                <a:gd name="T1" fmla="*/ 332 h 664"/>
                <a:gd name="T2" fmla="*/ 395 w 789"/>
                <a:gd name="T3" fmla="*/ 664 h 664"/>
                <a:gd name="T4" fmla="*/ 0 w 789"/>
                <a:gd name="T5" fmla="*/ 332 h 664"/>
                <a:gd name="T6" fmla="*/ 395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9"/>
                    <a:pt x="177" y="0"/>
                    <a:pt x="395" y="0"/>
                  </a:cubicBezTo>
                  <a:cubicBezTo>
                    <a:pt x="607" y="0"/>
                    <a:pt x="781"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Freeform 25"/>
            <p:cNvSpPr>
              <a:spLocks/>
            </p:cNvSpPr>
            <p:nvPr/>
          </p:nvSpPr>
          <p:spPr bwMode="auto">
            <a:xfrm>
              <a:off x="2999" y="2526"/>
              <a:ext cx="137" cy="116"/>
            </a:xfrm>
            <a:custGeom>
              <a:avLst/>
              <a:gdLst>
                <a:gd name="T0" fmla="*/ 789 w 789"/>
                <a:gd name="T1" fmla="*/ 332 h 664"/>
                <a:gd name="T2" fmla="*/ 395 w 789"/>
                <a:gd name="T3" fmla="*/ 664 h 664"/>
                <a:gd name="T4" fmla="*/ 0 w 789"/>
                <a:gd name="T5" fmla="*/ 332 h 664"/>
                <a:gd name="T6" fmla="*/ 395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8"/>
                    <a:pt x="177" y="0"/>
                    <a:pt x="395" y="0"/>
                  </a:cubicBezTo>
                  <a:cubicBezTo>
                    <a:pt x="606" y="0"/>
                    <a:pt x="781"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26"/>
            <p:cNvSpPr>
              <a:spLocks/>
            </p:cNvSpPr>
            <p:nvPr/>
          </p:nvSpPr>
          <p:spPr bwMode="auto">
            <a:xfrm>
              <a:off x="3421" y="252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27"/>
            <p:cNvSpPr>
              <a:spLocks/>
            </p:cNvSpPr>
            <p:nvPr/>
          </p:nvSpPr>
          <p:spPr bwMode="auto">
            <a:xfrm>
              <a:off x="3808" y="2525"/>
              <a:ext cx="138" cy="115"/>
            </a:xfrm>
            <a:custGeom>
              <a:avLst/>
              <a:gdLst>
                <a:gd name="T0" fmla="*/ 789 w 789"/>
                <a:gd name="T1" fmla="*/ 332 h 664"/>
                <a:gd name="T2" fmla="*/ 394 w 789"/>
                <a:gd name="T3" fmla="*/ 664 h 664"/>
                <a:gd name="T4" fmla="*/ 0 w 789"/>
                <a:gd name="T5" fmla="*/ 332 h 664"/>
                <a:gd name="T6" fmla="*/ 394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Line 28"/>
            <p:cNvSpPr>
              <a:spLocks noChangeShapeType="1"/>
            </p:cNvSpPr>
            <p:nvPr/>
          </p:nvSpPr>
          <p:spPr bwMode="auto">
            <a:xfrm>
              <a:off x="1427" y="2204"/>
              <a:ext cx="2799"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Freeform 29"/>
            <p:cNvSpPr>
              <a:spLocks/>
            </p:cNvSpPr>
            <p:nvPr/>
          </p:nvSpPr>
          <p:spPr bwMode="auto">
            <a:xfrm>
              <a:off x="1434" y="214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30"/>
            <p:cNvSpPr>
              <a:spLocks/>
            </p:cNvSpPr>
            <p:nvPr/>
          </p:nvSpPr>
          <p:spPr bwMode="auto">
            <a:xfrm>
              <a:off x="1803" y="2148"/>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31"/>
            <p:cNvSpPr>
              <a:spLocks/>
            </p:cNvSpPr>
            <p:nvPr/>
          </p:nvSpPr>
          <p:spPr bwMode="auto">
            <a:xfrm>
              <a:off x="2217" y="2144"/>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32"/>
            <p:cNvSpPr>
              <a:spLocks/>
            </p:cNvSpPr>
            <p:nvPr/>
          </p:nvSpPr>
          <p:spPr bwMode="auto">
            <a:xfrm>
              <a:off x="2587" y="2147"/>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6"/>
                    <a:pt x="612" y="664"/>
                    <a:pt x="394" y="664"/>
                  </a:cubicBezTo>
                  <a:cubicBezTo>
                    <a:pt x="177" y="664"/>
                    <a:pt x="0" y="516"/>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33"/>
            <p:cNvSpPr>
              <a:spLocks/>
            </p:cNvSpPr>
            <p:nvPr/>
          </p:nvSpPr>
          <p:spPr bwMode="auto">
            <a:xfrm>
              <a:off x="2992" y="2143"/>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34"/>
            <p:cNvSpPr>
              <a:spLocks/>
            </p:cNvSpPr>
            <p:nvPr/>
          </p:nvSpPr>
          <p:spPr bwMode="auto">
            <a:xfrm>
              <a:off x="3414" y="2146"/>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35"/>
            <p:cNvSpPr>
              <a:spLocks/>
            </p:cNvSpPr>
            <p:nvPr/>
          </p:nvSpPr>
          <p:spPr bwMode="auto">
            <a:xfrm>
              <a:off x="3801" y="2141"/>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Line 36"/>
            <p:cNvSpPr>
              <a:spLocks noChangeShapeType="1"/>
            </p:cNvSpPr>
            <p:nvPr/>
          </p:nvSpPr>
          <p:spPr bwMode="auto">
            <a:xfrm>
              <a:off x="1424" y="1848"/>
              <a:ext cx="2823" cy="0"/>
            </a:xfrm>
            <a:prstGeom prst="line">
              <a:avLst/>
            </a:prstGeom>
            <a:noFill/>
            <a:ln w="19050"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Freeform 37"/>
            <p:cNvSpPr>
              <a:spLocks/>
            </p:cNvSpPr>
            <p:nvPr/>
          </p:nvSpPr>
          <p:spPr bwMode="auto">
            <a:xfrm>
              <a:off x="1430" y="178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38"/>
            <p:cNvSpPr>
              <a:spLocks/>
            </p:cNvSpPr>
            <p:nvPr/>
          </p:nvSpPr>
          <p:spPr bwMode="auto">
            <a:xfrm>
              <a:off x="1800" y="1792"/>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39"/>
            <p:cNvSpPr>
              <a:spLocks/>
            </p:cNvSpPr>
            <p:nvPr/>
          </p:nvSpPr>
          <p:spPr bwMode="auto">
            <a:xfrm>
              <a:off x="2213" y="1788"/>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Freeform 40"/>
            <p:cNvSpPr>
              <a:spLocks/>
            </p:cNvSpPr>
            <p:nvPr/>
          </p:nvSpPr>
          <p:spPr bwMode="auto">
            <a:xfrm>
              <a:off x="2583" y="1791"/>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Freeform 41"/>
            <p:cNvSpPr>
              <a:spLocks/>
            </p:cNvSpPr>
            <p:nvPr/>
          </p:nvSpPr>
          <p:spPr bwMode="auto">
            <a:xfrm>
              <a:off x="2988" y="178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Freeform 42"/>
            <p:cNvSpPr>
              <a:spLocks/>
            </p:cNvSpPr>
            <p:nvPr/>
          </p:nvSpPr>
          <p:spPr bwMode="auto">
            <a:xfrm>
              <a:off x="3410" y="1790"/>
              <a:ext cx="138"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8"/>
                    <a:pt x="177" y="0"/>
                    <a:pt x="395" y="0"/>
                  </a:cubicBezTo>
                  <a:cubicBezTo>
                    <a:pt x="607" y="0"/>
                    <a:pt x="781"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Freeform 43"/>
            <p:cNvSpPr>
              <a:spLocks/>
            </p:cNvSpPr>
            <p:nvPr/>
          </p:nvSpPr>
          <p:spPr bwMode="auto">
            <a:xfrm>
              <a:off x="3798" y="178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Line 44"/>
            <p:cNvSpPr>
              <a:spLocks noChangeShapeType="1"/>
            </p:cNvSpPr>
            <p:nvPr/>
          </p:nvSpPr>
          <p:spPr bwMode="auto">
            <a:xfrm>
              <a:off x="1427" y="1502"/>
              <a:ext cx="2786"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Freeform 45"/>
            <p:cNvSpPr>
              <a:spLocks/>
            </p:cNvSpPr>
            <p:nvPr/>
          </p:nvSpPr>
          <p:spPr bwMode="auto">
            <a:xfrm>
              <a:off x="1434" y="144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Freeform 46"/>
            <p:cNvSpPr>
              <a:spLocks/>
            </p:cNvSpPr>
            <p:nvPr/>
          </p:nvSpPr>
          <p:spPr bwMode="auto">
            <a:xfrm>
              <a:off x="1803" y="1446"/>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Freeform 47"/>
            <p:cNvSpPr>
              <a:spLocks/>
            </p:cNvSpPr>
            <p:nvPr/>
          </p:nvSpPr>
          <p:spPr bwMode="auto">
            <a:xfrm>
              <a:off x="2217" y="1442"/>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Freeform 48"/>
            <p:cNvSpPr>
              <a:spLocks/>
            </p:cNvSpPr>
            <p:nvPr/>
          </p:nvSpPr>
          <p:spPr bwMode="auto">
            <a:xfrm>
              <a:off x="2587" y="1445"/>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Freeform 49"/>
            <p:cNvSpPr>
              <a:spLocks/>
            </p:cNvSpPr>
            <p:nvPr/>
          </p:nvSpPr>
          <p:spPr bwMode="auto">
            <a:xfrm>
              <a:off x="2992" y="1441"/>
              <a:ext cx="137" cy="116"/>
            </a:xfrm>
            <a:custGeom>
              <a:avLst/>
              <a:gdLst>
                <a:gd name="T0" fmla="*/ 789 w 789"/>
                <a:gd name="T1" fmla="*/ 332 h 664"/>
                <a:gd name="T2" fmla="*/ 394 w 789"/>
                <a:gd name="T3" fmla="*/ 664 h 664"/>
                <a:gd name="T4" fmla="*/ 0 w 789"/>
                <a:gd name="T5" fmla="*/ 332 h 664"/>
                <a:gd name="T6" fmla="*/ 394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Freeform 50"/>
            <p:cNvSpPr>
              <a:spLocks/>
            </p:cNvSpPr>
            <p:nvPr/>
          </p:nvSpPr>
          <p:spPr bwMode="auto">
            <a:xfrm>
              <a:off x="3414" y="1444"/>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Freeform 51"/>
            <p:cNvSpPr>
              <a:spLocks/>
            </p:cNvSpPr>
            <p:nvPr/>
          </p:nvSpPr>
          <p:spPr bwMode="auto">
            <a:xfrm>
              <a:off x="3801" y="1439"/>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Line 52"/>
            <p:cNvSpPr>
              <a:spLocks noChangeShapeType="1"/>
            </p:cNvSpPr>
            <p:nvPr/>
          </p:nvSpPr>
          <p:spPr bwMode="auto">
            <a:xfrm>
              <a:off x="1424" y="1146"/>
              <a:ext cx="2811"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Freeform 53"/>
            <p:cNvSpPr>
              <a:spLocks/>
            </p:cNvSpPr>
            <p:nvPr/>
          </p:nvSpPr>
          <p:spPr bwMode="auto">
            <a:xfrm>
              <a:off x="1430" y="1087"/>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54"/>
            <p:cNvSpPr>
              <a:spLocks/>
            </p:cNvSpPr>
            <p:nvPr/>
          </p:nvSpPr>
          <p:spPr bwMode="auto">
            <a:xfrm>
              <a:off x="1800" y="108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55"/>
            <p:cNvSpPr>
              <a:spLocks/>
            </p:cNvSpPr>
            <p:nvPr/>
          </p:nvSpPr>
          <p:spPr bwMode="auto">
            <a:xfrm>
              <a:off x="2213" y="1086"/>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Freeform 56"/>
            <p:cNvSpPr>
              <a:spLocks/>
            </p:cNvSpPr>
            <p:nvPr/>
          </p:nvSpPr>
          <p:spPr bwMode="auto">
            <a:xfrm>
              <a:off x="2583" y="1089"/>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57"/>
            <p:cNvSpPr>
              <a:spLocks/>
            </p:cNvSpPr>
            <p:nvPr/>
          </p:nvSpPr>
          <p:spPr bwMode="auto">
            <a:xfrm>
              <a:off x="2988" y="1085"/>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58"/>
            <p:cNvSpPr>
              <a:spLocks/>
            </p:cNvSpPr>
            <p:nvPr/>
          </p:nvSpPr>
          <p:spPr bwMode="auto">
            <a:xfrm>
              <a:off x="3410" y="1088"/>
              <a:ext cx="138"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20 h 664"/>
              </a:gdLst>
              <a:ahLst/>
              <a:cxnLst>
                <a:cxn ang="0">
                  <a:pos x="T0" y="T1"/>
                </a:cxn>
                <a:cxn ang="0">
                  <a:pos x="T2" y="T3"/>
                </a:cxn>
                <a:cxn ang="0">
                  <a:pos x="T4" y="T5"/>
                </a:cxn>
                <a:cxn ang="0">
                  <a:pos x="T6" y="T7"/>
                </a:cxn>
                <a:cxn ang="0">
                  <a:pos x="T8" y="T9"/>
                </a:cxn>
              </a:cxnLst>
              <a:rect l="0" t="0" r="r" b="b"/>
              <a:pathLst>
                <a:path w="789" h="664">
                  <a:moveTo>
                    <a:pt x="789" y="332"/>
                  </a:moveTo>
                  <a:cubicBezTo>
                    <a:pt x="789" y="516"/>
                    <a:pt x="612" y="664"/>
                    <a:pt x="395" y="664"/>
                  </a:cubicBezTo>
                  <a:cubicBezTo>
                    <a:pt x="177" y="664"/>
                    <a:pt x="0" y="516"/>
                    <a:pt x="0" y="332"/>
                  </a:cubicBezTo>
                  <a:cubicBezTo>
                    <a:pt x="0" y="149"/>
                    <a:pt x="177" y="0"/>
                    <a:pt x="395" y="0"/>
                  </a:cubicBezTo>
                  <a:cubicBezTo>
                    <a:pt x="607" y="0"/>
                    <a:pt x="781"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Freeform 59"/>
            <p:cNvSpPr>
              <a:spLocks/>
            </p:cNvSpPr>
            <p:nvPr/>
          </p:nvSpPr>
          <p:spPr bwMode="auto">
            <a:xfrm>
              <a:off x="3798" y="108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Line 60"/>
            <p:cNvSpPr>
              <a:spLocks noChangeShapeType="1"/>
            </p:cNvSpPr>
            <p:nvPr/>
          </p:nvSpPr>
          <p:spPr bwMode="auto">
            <a:xfrm>
              <a:off x="4270" y="1141"/>
              <a:ext cx="0" cy="2460"/>
            </a:xfrm>
            <a:prstGeom prst="line">
              <a:avLst/>
            </a:prstGeom>
            <a:noFill/>
            <a:ln w="20638"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 name="Freeform 61"/>
            <p:cNvSpPr>
              <a:spLocks/>
            </p:cNvSpPr>
            <p:nvPr/>
          </p:nvSpPr>
          <p:spPr bwMode="auto">
            <a:xfrm>
              <a:off x="4204" y="2879"/>
              <a:ext cx="137" cy="116"/>
            </a:xfrm>
            <a:custGeom>
              <a:avLst/>
              <a:gdLst>
                <a:gd name="T0" fmla="*/ 789 w 789"/>
                <a:gd name="T1" fmla="*/ 331 h 663"/>
                <a:gd name="T2" fmla="*/ 394 w 789"/>
                <a:gd name="T3" fmla="*/ 663 h 663"/>
                <a:gd name="T4" fmla="*/ 0 w 789"/>
                <a:gd name="T5" fmla="*/ 331 h 663"/>
                <a:gd name="T6" fmla="*/ 394 w 789"/>
                <a:gd name="T7" fmla="*/ 0 h 663"/>
                <a:gd name="T8" fmla="*/ 788 w 789"/>
                <a:gd name="T9" fmla="*/ 319 h 663"/>
              </a:gdLst>
              <a:ahLst/>
              <a:cxnLst>
                <a:cxn ang="0">
                  <a:pos x="T0" y="T1"/>
                </a:cxn>
                <a:cxn ang="0">
                  <a:pos x="T2" y="T3"/>
                </a:cxn>
                <a:cxn ang="0">
                  <a:pos x="T4" y="T5"/>
                </a:cxn>
                <a:cxn ang="0">
                  <a:pos x="T6" y="T7"/>
                </a:cxn>
                <a:cxn ang="0">
                  <a:pos x="T8" y="T9"/>
                </a:cxn>
              </a:cxnLst>
              <a:rect l="0" t="0" r="r" b="b"/>
              <a:pathLst>
                <a:path w="789" h="663">
                  <a:moveTo>
                    <a:pt x="789" y="331"/>
                  </a:moveTo>
                  <a:cubicBezTo>
                    <a:pt x="789" y="515"/>
                    <a:pt x="612" y="663"/>
                    <a:pt x="394" y="663"/>
                  </a:cubicBezTo>
                  <a:cubicBezTo>
                    <a:pt x="177" y="663"/>
                    <a:pt x="0" y="515"/>
                    <a:pt x="0" y="331"/>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Freeform 62"/>
            <p:cNvSpPr>
              <a:spLocks/>
            </p:cNvSpPr>
            <p:nvPr/>
          </p:nvSpPr>
          <p:spPr bwMode="auto">
            <a:xfrm>
              <a:off x="4200" y="252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7" y="664"/>
                    <a:pt x="0" y="516"/>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Freeform 63"/>
            <p:cNvSpPr>
              <a:spLocks/>
            </p:cNvSpPr>
            <p:nvPr/>
          </p:nvSpPr>
          <p:spPr bwMode="auto">
            <a:xfrm>
              <a:off x="4193" y="2140"/>
              <a:ext cx="137" cy="115"/>
            </a:xfrm>
            <a:custGeom>
              <a:avLst/>
              <a:gdLst>
                <a:gd name="T0" fmla="*/ 788 w 788"/>
                <a:gd name="T1" fmla="*/ 332 h 663"/>
                <a:gd name="T2" fmla="*/ 394 w 788"/>
                <a:gd name="T3" fmla="*/ 663 h 663"/>
                <a:gd name="T4" fmla="*/ 0 w 788"/>
                <a:gd name="T5" fmla="*/ 332 h 663"/>
                <a:gd name="T6" fmla="*/ 394 w 788"/>
                <a:gd name="T7" fmla="*/ 0 h 663"/>
                <a:gd name="T8" fmla="*/ 788 w 788"/>
                <a:gd name="T9" fmla="*/ 319 h 663"/>
              </a:gdLst>
              <a:ahLst/>
              <a:cxnLst>
                <a:cxn ang="0">
                  <a:pos x="T0" y="T1"/>
                </a:cxn>
                <a:cxn ang="0">
                  <a:pos x="T2" y="T3"/>
                </a:cxn>
                <a:cxn ang="0">
                  <a:pos x="T4" y="T5"/>
                </a:cxn>
                <a:cxn ang="0">
                  <a:pos x="T6" y="T7"/>
                </a:cxn>
                <a:cxn ang="0">
                  <a:pos x="T8" y="T9"/>
                </a:cxn>
              </a:cxnLst>
              <a:rect l="0" t="0" r="r" b="b"/>
              <a:pathLst>
                <a:path w="788" h="663">
                  <a:moveTo>
                    <a:pt x="788" y="332"/>
                  </a:moveTo>
                  <a:cubicBezTo>
                    <a:pt x="788" y="515"/>
                    <a:pt x="612" y="663"/>
                    <a:pt x="394" y="663"/>
                  </a:cubicBezTo>
                  <a:cubicBezTo>
                    <a:pt x="177" y="663"/>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64"/>
            <p:cNvSpPr>
              <a:spLocks/>
            </p:cNvSpPr>
            <p:nvPr/>
          </p:nvSpPr>
          <p:spPr bwMode="auto">
            <a:xfrm>
              <a:off x="4189" y="1784"/>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Freeform 65"/>
            <p:cNvSpPr>
              <a:spLocks/>
            </p:cNvSpPr>
            <p:nvPr/>
          </p:nvSpPr>
          <p:spPr bwMode="auto">
            <a:xfrm>
              <a:off x="4193" y="1438"/>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7" y="664"/>
                    <a:pt x="0" y="516"/>
                    <a:pt x="0" y="332"/>
                  </a:cubicBezTo>
                  <a:cubicBezTo>
                    <a:pt x="0" y="149"/>
                    <a:pt x="177"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Freeform 66"/>
            <p:cNvSpPr>
              <a:spLocks/>
            </p:cNvSpPr>
            <p:nvPr/>
          </p:nvSpPr>
          <p:spPr bwMode="auto">
            <a:xfrm>
              <a:off x="4189" y="1082"/>
              <a:ext cx="138"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Line 67"/>
            <p:cNvSpPr>
              <a:spLocks noChangeShapeType="1"/>
            </p:cNvSpPr>
            <p:nvPr/>
          </p:nvSpPr>
          <p:spPr bwMode="auto">
            <a:xfrm>
              <a:off x="1441" y="3653"/>
              <a:ext cx="2799"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Freeform 68"/>
            <p:cNvSpPr>
              <a:spLocks/>
            </p:cNvSpPr>
            <p:nvPr/>
          </p:nvSpPr>
          <p:spPr bwMode="auto">
            <a:xfrm>
              <a:off x="1447" y="3594"/>
              <a:ext cx="138" cy="115"/>
            </a:xfrm>
            <a:custGeom>
              <a:avLst/>
              <a:gdLst>
                <a:gd name="T0" fmla="*/ 789 w 789"/>
                <a:gd name="T1" fmla="*/ 332 h 664"/>
                <a:gd name="T2" fmla="*/ 395 w 789"/>
                <a:gd name="T3" fmla="*/ 664 h 664"/>
                <a:gd name="T4" fmla="*/ 0 w 789"/>
                <a:gd name="T5" fmla="*/ 332 h 664"/>
                <a:gd name="T6" fmla="*/ 395 w 789"/>
                <a:gd name="T7" fmla="*/ 0 h 664"/>
                <a:gd name="T8" fmla="*/ 788 w 789"/>
                <a:gd name="T9" fmla="*/ 319 h 664"/>
              </a:gdLst>
              <a:ahLst/>
              <a:cxnLst>
                <a:cxn ang="0">
                  <a:pos x="T0" y="T1"/>
                </a:cxn>
                <a:cxn ang="0">
                  <a:pos x="T2" y="T3"/>
                </a:cxn>
                <a:cxn ang="0">
                  <a:pos x="T4" y="T5"/>
                </a:cxn>
                <a:cxn ang="0">
                  <a:pos x="T6" y="T7"/>
                </a:cxn>
                <a:cxn ang="0">
                  <a:pos x="T8" y="T9"/>
                </a:cxn>
              </a:cxnLst>
              <a:rect l="0" t="0" r="r" b="b"/>
              <a:pathLst>
                <a:path w="789" h="664">
                  <a:moveTo>
                    <a:pt x="789" y="332"/>
                  </a:moveTo>
                  <a:cubicBezTo>
                    <a:pt x="789" y="515"/>
                    <a:pt x="612" y="664"/>
                    <a:pt x="395" y="664"/>
                  </a:cubicBezTo>
                  <a:cubicBezTo>
                    <a:pt x="177" y="664"/>
                    <a:pt x="0" y="515"/>
                    <a:pt x="0" y="332"/>
                  </a:cubicBezTo>
                  <a:cubicBezTo>
                    <a:pt x="0" y="148"/>
                    <a:pt x="177" y="0"/>
                    <a:pt x="395"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Freeform 69"/>
            <p:cNvSpPr>
              <a:spLocks/>
            </p:cNvSpPr>
            <p:nvPr/>
          </p:nvSpPr>
          <p:spPr bwMode="auto">
            <a:xfrm>
              <a:off x="1817" y="3596"/>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Freeform 70"/>
            <p:cNvSpPr>
              <a:spLocks/>
            </p:cNvSpPr>
            <p:nvPr/>
          </p:nvSpPr>
          <p:spPr bwMode="auto">
            <a:xfrm>
              <a:off x="2231" y="3593"/>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Freeform 71"/>
            <p:cNvSpPr>
              <a:spLocks/>
            </p:cNvSpPr>
            <p:nvPr/>
          </p:nvSpPr>
          <p:spPr bwMode="auto">
            <a:xfrm>
              <a:off x="2601" y="3596"/>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7" y="664"/>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Freeform 72"/>
            <p:cNvSpPr>
              <a:spLocks/>
            </p:cNvSpPr>
            <p:nvPr/>
          </p:nvSpPr>
          <p:spPr bwMode="auto">
            <a:xfrm>
              <a:off x="3006" y="3592"/>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Freeform 73"/>
            <p:cNvSpPr>
              <a:spLocks/>
            </p:cNvSpPr>
            <p:nvPr/>
          </p:nvSpPr>
          <p:spPr bwMode="auto">
            <a:xfrm>
              <a:off x="3428" y="3594"/>
              <a:ext cx="137" cy="116"/>
            </a:xfrm>
            <a:custGeom>
              <a:avLst/>
              <a:gdLst>
                <a:gd name="T0" fmla="*/ 789 w 789"/>
                <a:gd name="T1" fmla="*/ 332 h 663"/>
                <a:gd name="T2" fmla="*/ 394 w 789"/>
                <a:gd name="T3" fmla="*/ 663 h 663"/>
                <a:gd name="T4" fmla="*/ 0 w 789"/>
                <a:gd name="T5" fmla="*/ 332 h 663"/>
                <a:gd name="T6" fmla="*/ 394 w 789"/>
                <a:gd name="T7" fmla="*/ 0 h 663"/>
                <a:gd name="T8" fmla="*/ 788 w 789"/>
                <a:gd name="T9" fmla="*/ 319 h 663"/>
              </a:gdLst>
              <a:ahLst/>
              <a:cxnLst>
                <a:cxn ang="0">
                  <a:pos x="T0" y="T1"/>
                </a:cxn>
                <a:cxn ang="0">
                  <a:pos x="T2" y="T3"/>
                </a:cxn>
                <a:cxn ang="0">
                  <a:pos x="T4" y="T5"/>
                </a:cxn>
                <a:cxn ang="0">
                  <a:pos x="T6" y="T7"/>
                </a:cxn>
                <a:cxn ang="0">
                  <a:pos x="T8" y="T9"/>
                </a:cxn>
              </a:cxnLst>
              <a:rect l="0" t="0" r="r" b="b"/>
              <a:pathLst>
                <a:path w="789" h="663">
                  <a:moveTo>
                    <a:pt x="789" y="332"/>
                  </a:moveTo>
                  <a:cubicBezTo>
                    <a:pt x="789" y="515"/>
                    <a:pt x="612" y="663"/>
                    <a:pt x="394" y="663"/>
                  </a:cubicBezTo>
                  <a:cubicBezTo>
                    <a:pt x="177" y="663"/>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Freeform 74"/>
            <p:cNvSpPr>
              <a:spLocks/>
            </p:cNvSpPr>
            <p:nvPr/>
          </p:nvSpPr>
          <p:spPr bwMode="auto">
            <a:xfrm>
              <a:off x="3815" y="3590"/>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Line 75"/>
            <p:cNvSpPr>
              <a:spLocks noChangeShapeType="1"/>
            </p:cNvSpPr>
            <p:nvPr/>
          </p:nvSpPr>
          <p:spPr bwMode="auto">
            <a:xfrm>
              <a:off x="1437" y="3297"/>
              <a:ext cx="2818" cy="0"/>
            </a:xfrm>
            <a:prstGeom prst="line">
              <a:avLst/>
            </a:prstGeom>
            <a:noFill/>
            <a:ln w="17463" cap="flat">
              <a:solidFill>
                <a:srgbClr val="03040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 name="Freeform 76"/>
            <p:cNvSpPr>
              <a:spLocks/>
            </p:cNvSpPr>
            <p:nvPr/>
          </p:nvSpPr>
          <p:spPr bwMode="auto">
            <a:xfrm>
              <a:off x="1444" y="3238"/>
              <a:ext cx="137" cy="115"/>
            </a:xfrm>
            <a:custGeom>
              <a:avLst/>
              <a:gdLst>
                <a:gd name="T0" fmla="*/ 789 w 789"/>
                <a:gd name="T1" fmla="*/ 332 h 663"/>
                <a:gd name="T2" fmla="*/ 394 w 789"/>
                <a:gd name="T3" fmla="*/ 663 h 663"/>
                <a:gd name="T4" fmla="*/ 0 w 789"/>
                <a:gd name="T5" fmla="*/ 332 h 663"/>
                <a:gd name="T6" fmla="*/ 394 w 789"/>
                <a:gd name="T7" fmla="*/ 0 h 663"/>
                <a:gd name="T8" fmla="*/ 788 w 789"/>
                <a:gd name="T9" fmla="*/ 319 h 663"/>
              </a:gdLst>
              <a:ahLst/>
              <a:cxnLst>
                <a:cxn ang="0">
                  <a:pos x="T0" y="T1"/>
                </a:cxn>
                <a:cxn ang="0">
                  <a:pos x="T2" y="T3"/>
                </a:cxn>
                <a:cxn ang="0">
                  <a:pos x="T4" y="T5"/>
                </a:cxn>
                <a:cxn ang="0">
                  <a:pos x="T6" y="T7"/>
                </a:cxn>
                <a:cxn ang="0">
                  <a:pos x="T8" y="T9"/>
                </a:cxn>
              </a:cxnLst>
              <a:rect l="0" t="0" r="r" b="b"/>
              <a:pathLst>
                <a:path w="789" h="663">
                  <a:moveTo>
                    <a:pt x="789" y="332"/>
                  </a:moveTo>
                  <a:cubicBezTo>
                    <a:pt x="789" y="515"/>
                    <a:pt x="612" y="663"/>
                    <a:pt x="394" y="663"/>
                  </a:cubicBezTo>
                  <a:cubicBezTo>
                    <a:pt x="177" y="663"/>
                    <a:pt x="0" y="515"/>
                    <a:pt x="0" y="332"/>
                  </a:cubicBezTo>
                  <a:cubicBezTo>
                    <a:pt x="0" y="148"/>
                    <a:pt x="177"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Freeform 77"/>
            <p:cNvSpPr>
              <a:spLocks/>
            </p:cNvSpPr>
            <p:nvPr/>
          </p:nvSpPr>
          <p:spPr bwMode="auto">
            <a:xfrm>
              <a:off x="1814" y="3240"/>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1"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Freeform 78"/>
            <p:cNvSpPr>
              <a:spLocks/>
            </p:cNvSpPr>
            <p:nvPr/>
          </p:nvSpPr>
          <p:spPr bwMode="auto">
            <a:xfrm>
              <a:off x="2227" y="3237"/>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79"/>
            <p:cNvSpPr>
              <a:spLocks/>
            </p:cNvSpPr>
            <p:nvPr/>
          </p:nvSpPr>
          <p:spPr bwMode="auto">
            <a:xfrm>
              <a:off x="2597" y="3240"/>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19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2" y="664"/>
                    <a:pt x="394" y="664"/>
                  </a:cubicBezTo>
                  <a:cubicBezTo>
                    <a:pt x="176" y="664"/>
                    <a:pt x="0" y="515"/>
                    <a:pt x="0" y="332"/>
                  </a:cubicBezTo>
                  <a:cubicBezTo>
                    <a:pt x="0" y="148"/>
                    <a:pt x="176" y="0"/>
                    <a:pt x="394" y="0"/>
                  </a:cubicBezTo>
                  <a:cubicBezTo>
                    <a:pt x="606" y="0"/>
                    <a:pt x="780" y="141"/>
                    <a:pt x="788" y="319"/>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Freeform 80"/>
            <p:cNvSpPr>
              <a:spLocks/>
            </p:cNvSpPr>
            <p:nvPr/>
          </p:nvSpPr>
          <p:spPr bwMode="auto">
            <a:xfrm>
              <a:off x="3002" y="3236"/>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Freeform 81"/>
            <p:cNvSpPr>
              <a:spLocks/>
            </p:cNvSpPr>
            <p:nvPr/>
          </p:nvSpPr>
          <p:spPr bwMode="auto">
            <a:xfrm>
              <a:off x="3424" y="3238"/>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7" y="664"/>
                    <a:pt x="0" y="516"/>
                    <a:pt x="0" y="332"/>
                  </a:cubicBezTo>
                  <a:cubicBezTo>
                    <a:pt x="0" y="149"/>
                    <a:pt x="177"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Freeform 82"/>
            <p:cNvSpPr>
              <a:spLocks/>
            </p:cNvSpPr>
            <p:nvPr/>
          </p:nvSpPr>
          <p:spPr bwMode="auto">
            <a:xfrm>
              <a:off x="3812" y="3234"/>
              <a:ext cx="137" cy="115"/>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2"/>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Freeform 83"/>
            <p:cNvSpPr>
              <a:spLocks/>
            </p:cNvSpPr>
            <p:nvPr/>
          </p:nvSpPr>
          <p:spPr bwMode="auto">
            <a:xfrm>
              <a:off x="4207" y="3588"/>
              <a:ext cx="137"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6"/>
                    <a:pt x="612" y="664"/>
                    <a:pt x="394" y="664"/>
                  </a:cubicBezTo>
                  <a:cubicBezTo>
                    <a:pt x="176" y="664"/>
                    <a:pt x="0" y="516"/>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Freeform 84"/>
            <p:cNvSpPr>
              <a:spLocks/>
            </p:cNvSpPr>
            <p:nvPr/>
          </p:nvSpPr>
          <p:spPr bwMode="auto">
            <a:xfrm>
              <a:off x="4203" y="3232"/>
              <a:ext cx="138" cy="116"/>
            </a:xfrm>
            <a:custGeom>
              <a:avLst/>
              <a:gdLst>
                <a:gd name="T0" fmla="*/ 788 w 788"/>
                <a:gd name="T1" fmla="*/ 332 h 664"/>
                <a:gd name="T2" fmla="*/ 394 w 788"/>
                <a:gd name="T3" fmla="*/ 664 h 664"/>
                <a:gd name="T4" fmla="*/ 0 w 788"/>
                <a:gd name="T5" fmla="*/ 332 h 664"/>
                <a:gd name="T6" fmla="*/ 394 w 788"/>
                <a:gd name="T7" fmla="*/ 0 h 664"/>
                <a:gd name="T8" fmla="*/ 788 w 788"/>
                <a:gd name="T9" fmla="*/ 320 h 664"/>
              </a:gdLst>
              <a:ahLst/>
              <a:cxnLst>
                <a:cxn ang="0">
                  <a:pos x="T0" y="T1"/>
                </a:cxn>
                <a:cxn ang="0">
                  <a:pos x="T2" y="T3"/>
                </a:cxn>
                <a:cxn ang="0">
                  <a:pos x="T4" y="T5"/>
                </a:cxn>
                <a:cxn ang="0">
                  <a:pos x="T6" y="T7"/>
                </a:cxn>
                <a:cxn ang="0">
                  <a:pos x="T8" y="T9"/>
                </a:cxn>
              </a:cxnLst>
              <a:rect l="0" t="0" r="r" b="b"/>
              <a:pathLst>
                <a:path w="788" h="664">
                  <a:moveTo>
                    <a:pt x="788" y="332"/>
                  </a:moveTo>
                  <a:cubicBezTo>
                    <a:pt x="788" y="515"/>
                    <a:pt x="611" y="664"/>
                    <a:pt x="394" y="664"/>
                  </a:cubicBezTo>
                  <a:cubicBezTo>
                    <a:pt x="176" y="664"/>
                    <a:pt x="0" y="515"/>
                    <a:pt x="0" y="332"/>
                  </a:cubicBezTo>
                  <a:cubicBezTo>
                    <a:pt x="0" y="149"/>
                    <a:pt x="176" y="0"/>
                    <a:pt x="394" y="0"/>
                  </a:cubicBezTo>
                  <a:cubicBezTo>
                    <a:pt x="606" y="0"/>
                    <a:pt x="780" y="141"/>
                    <a:pt x="788" y="320"/>
                  </a:cubicBezTo>
                </a:path>
              </a:pathLst>
            </a:custGeom>
            <a:solidFill>
              <a:srgbClr val="3771C8"/>
            </a:solidFill>
            <a:ln w="17463"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5" name="Group 94"/>
          <p:cNvGrpSpPr/>
          <p:nvPr/>
        </p:nvGrpSpPr>
        <p:grpSpPr>
          <a:xfrm>
            <a:off x="2086061" y="1603262"/>
            <a:ext cx="4848139" cy="227126"/>
            <a:chOff x="2159640" y="6320928"/>
            <a:chExt cx="5156455" cy="227126"/>
          </a:xfrm>
        </p:grpSpPr>
        <p:cxnSp>
          <p:nvCxnSpPr>
            <p:cNvPr id="88" name="Straight Connector 87"/>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89" name="Freeform 88"/>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1" name="Straight Connector 90"/>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rot="10592080">
              <a:off x="7108773" y="6320928"/>
              <a:ext cx="207322" cy="217490"/>
              <a:chOff x="1066800" y="2450672"/>
              <a:chExt cx="207322" cy="217490"/>
            </a:xfrm>
          </p:grpSpPr>
          <p:sp>
            <p:nvSpPr>
              <p:cNvPr id="92" name="Freeform 91"/>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3" name="Straight Connector 92"/>
              <p:cNvCxnSpPr>
                <a:stCxn id="92"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p:cNvGrpSpPr/>
          <p:nvPr/>
        </p:nvGrpSpPr>
        <p:grpSpPr>
          <a:xfrm>
            <a:off x="2093955" y="2713311"/>
            <a:ext cx="4848139" cy="227126"/>
            <a:chOff x="2159640" y="6320928"/>
            <a:chExt cx="5156455" cy="227126"/>
          </a:xfrm>
        </p:grpSpPr>
        <p:cxnSp>
          <p:nvCxnSpPr>
            <p:cNvPr id="99" name="Straight Connector 98"/>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00" name="Freeform 99"/>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1" name="Straight Connector 100"/>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rot="10592080">
              <a:off x="7108773" y="6320928"/>
              <a:ext cx="207322" cy="217490"/>
              <a:chOff x="1066800" y="2450672"/>
              <a:chExt cx="207322" cy="217490"/>
            </a:xfrm>
          </p:grpSpPr>
          <p:sp>
            <p:nvSpPr>
              <p:cNvPr id="103" name="Freeform 102"/>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4" name="Straight Connector 103"/>
              <p:cNvCxnSpPr>
                <a:stCxn id="103"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5" name="Group 104"/>
          <p:cNvGrpSpPr/>
          <p:nvPr/>
        </p:nvGrpSpPr>
        <p:grpSpPr>
          <a:xfrm>
            <a:off x="2102156" y="2149362"/>
            <a:ext cx="4848139" cy="227126"/>
            <a:chOff x="2159640" y="6320928"/>
            <a:chExt cx="5156455" cy="227126"/>
          </a:xfrm>
        </p:grpSpPr>
        <p:cxnSp>
          <p:nvCxnSpPr>
            <p:cNvPr id="106" name="Straight Connector 105"/>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07" name="Freeform 106"/>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8" name="Straight Connector 107"/>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rot="10592080">
              <a:off x="7108773" y="6320928"/>
              <a:ext cx="207322" cy="217490"/>
              <a:chOff x="1066800" y="2450672"/>
              <a:chExt cx="207322" cy="217490"/>
            </a:xfrm>
          </p:grpSpPr>
          <p:sp>
            <p:nvSpPr>
              <p:cNvPr id="110" name="Freeform 109"/>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Connector 110"/>
              <p:cNvCxnSpPr>
                <a:stCxn id="110"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2" name="Group 111"/>
          <p:cNvGrpSpPr/>
          <p:nvPr/>
        </p:nvGrpSpPr>
        <p:grpSpPr>
          <a:xfrm>
            <a:off x="2088638" y="3278074"/>
            <a:ext cx="4848139" cy="227126"/>
            <a:chOff x="2159640" y="6320928"/>
            <a:chExt cx="5156455" cy="227126"/>
          </a:xfrm>
        </p:grpSpPr>
        <p:cxnSp>
          <p:nvCxnSpPr>
            <p:cNvPr id="113" name="Straight Connector 112"/>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14" name="Freeform 113"/>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5" name="Straight Connector 114"/>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rot="10592080">
              <a:off x="7108773" y="6320928"/>
              <a:ext cx="207322" cy="217490"/>
              <a:chOff x="1066800" y="2450672"/>
              <a:chExt cx="207322" cy="217490"/>
            </a:xfrm>
          </p:grpSpPr>
          <p:sp>
            <p:nvSpPr>
              <p:cNvPr id="117" name="Freeform 116"/>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8" name="Straight Connector 117"/>
              <p:cNvCxnSpPr>
                <a:stCxn id="117"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9" name="Group 118"/>
          <p:cNvGrpSpPr/>
          <p:nvPr/>
        </p:nvGrpSpPr>
        <p:grpSpPr>
          <a:xfrm>
            <a:off x="2086061" y="3887674"/>
            <a:ext cx="4848139" cy="227126"/>
            <a:chOff x="2159640" y="6320928"/>
            <a:chExt cx="5156455" cy="227126"/>
          </a:xfrm>
        </p:grpSpPr>
        <p:cxnSp>
          <p:nvCxnSpPr>
            <p:cNvPr id="120" name="Straight Connector 119"/>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21" name="Freeform 120"/>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2" name="Straight Connector 121"/>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rot="10592080">
              <a:off x="7108773" y="6320928"/>
              <a:ext cx="207322" cy="217490"/>
              <a:chOff x="1066800" y="2450672"/>
              <a:chExt cx="207322" cy="217490"/>
            </a:xfrm>
          </p:grpSpPr>
          <p:sp>
            <p:nvSpPr>
              <p:cNvPr id="124" name="Freeform 123"/>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5" name="Straight Connector 124"/>
              <p:cNvCxnSpPr>
                <a:stCxn id="124"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6" name="Group 125"/>
          <p:cNvGrpSpPr/>
          <p:nvPr/>
        </p:nvGrpSpPr>
        <p:grpSpPr>
          <a:xfrm>
            <a:off x="2086061" y="4419600"/>
            <a:ext cx="4848139" cy="227126"/>
            <a:chOff x="2159640" y="6320928"/>
            <a:chExt cx="5156455" cy="227126"/>
          </a:xfrm>
        </p:grpSpPr>
        <p:cxnSp>
          <p:nvCxnSpPr>
            <p:cNvPr id="127" name="Straight Connector 126"/>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28" name="Freeform 127"/>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9" name="Straight Connector 128"/>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rot="10592080">
              <a:off x="7108773" y="6320928"/>
              <a:ext cx="207322" cy="217490"/>
              <a:chOff x="1066800" y="2450672"/>
              <a:chExt cx="207322" cy="217490"/>
            </a:xfrm>
          </p:grpSpPr>
          <p:sp>
            <p:nvSpPr>
              <p:cNvPr id="131" name="Freeform 130"/>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2" name="Straight Connector 131"/>
              <p:cNvCxnSpPr>
                <a:stCxn id="131"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p:cNvGrpSpPr/>
          <p:nvPr/>
        </p:nvGrpSpPr>
        <p:grpSpPr>
          <a:xfrm>
            <a:off x="2133600" y="5030674"/>
            <a:ext cx="4848139" cy="227126"/>
            <a:chOff x="2159640" y="6320928"/>
            <a:chExt cx="5156455" cy="227126"/>
          </a:xfrm>
        </p:grpSpPr>
        <p:cxnSp>
          <p:nvCxnSpPr>
            <p:cNvPr id="134" name="Straight Connector 133"/>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35" name="Freeform 134"/>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6" name="Straight Connector 135"/>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rot="10592080">
              <a:off x="7108773" y="6320928"/>
              <a:ext cx="207322" cy="217490"/>
              <a:chOff x="1066800" y="2450672"/>
              <a:chExt cx="207322" cy="217490"/>
            </a:xfrm>
          </p:grpSpPr>
          <p:sp>
            <p:nvSpPr>
              <p:cNvPr id="138" name="Freeform 137"/>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9" name="Straight Connector 138"/>
              <p:cNvCxnSpPr>
                <a:stCxn id="138"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0" name="Group 139"/>
          <p:cNvGrpSpPr/>
          <p:nvPr/>
        </p:nvGrpSpPr>
        <p:grpSpPr>
          <a:xfrm>
            <a:off x="2133600" y="5564074"/>
            <a:ext cx="4848139" cy="227126"/>
            <a:chOff x="2159640" y="6320928"/>
            <a:chExt cx="5156455" cy="227126"/>
          </a:xfrm>
        </p:grpSpPr>
        <p:cxnSp>
          <p:nvCxnSpPr>
            <p:cNvPr id="141" name="Straight Connector 140"/>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42" name="Freeform 141"/>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3" name="Straight Connector 142"/>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rot="10592080">
              <a:off x="7108773" y="6320928"/>
              <a:ext cx="207322" cy="217490"/>
              <a:chOff x="1066800" y="2450672"/>
              <a:chExt cx="207322" cy="217490"/>
            </a:xfrm>
          </p:grpSpPr>
          <p:sp>
            <p:nvSpPr>
              <p:cNvPr id="145" name="Freeform 144"/>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6" name="Straight Connector 145"/>
              <p:cNvCxnSpPr>
                <a:stCxn id="145"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7" name="Group 146"/>
          <p:cNvGrpSpPr/>
          <p:nvPr/>
        </p:nvGrpSpPr>
        <p:grpSpPr>
          <a:xfrm rot="5400000">
            <a:off x="4703054" y="3648210"/>
            <a:ext cx="4379535" cy="227126"/>
            <a:chOff x="2159640" y="6320928"/>
            <a:chExt cx="5156455" cy="227126"/>
          </a:xfrm>
        </p:grpSpPr>
        <p:cxnSp>
          <p:nvCxnSpPr>
            <p:cNvPr id="148" name="Straight Connector 147"/>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49" name="Freeform 148"/>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0" name="Straight Connector 149"/>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rot="10592080">
              <a:off x="7108773" y="6320928"/>
              <a:ext cx="207322" cy="217490"/>
              <a:chOff x="1066800" y="2450672"/>
              <a:chExt cx="207322" cy="217490"/>
            </a:xfrm>
          </p:grpSpPr>
          <p:sp>
            <p:nvSpPr>
              <p:cNvPr id="152" name="Freeform 151"/>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3" name="Straight Connector 152"/>
              <p:cNvCxnSpPr>
                <a:stCxn id="152"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p:cNvGrpSpPr/>
          <p:nvPr/>
        </p:nvGrpSpPr>
        <p:grpSpPr>
          <a:xfrm rot="5400000">
            <a:off x="4089531" y="3642718"/>
            <a:ext cx="4379535" cy="227126"/>
            <a:chOff x="2159640" y="6320928"/>
            <a:chExt cx="5156455" cy="227126"/>
          </a:xfrm>
        </p:grpSpPr>
        <p:cxnSp>
          <p:nvCxnSpPr>
            <p:cNvPr id="155" name="Straight Connector 154"/>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56" name="Freeform 155"/>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7" name="Straight Connector 156"/>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8" name="Group 157"/>
            <p:cNvGrpSpPr/>
            <p:nvPr/>
          </p:nvGrpSpPr>
          <p:grpSpPr>
            <a:xfrm rot="10592080">
              <a:off x="7108773" y="6320928"/>
              <a:ext cx="207322" cy="217490"/>
              <a:chOff x="1066800" y="2450672"/>
              <a:chExt cx="207322" cy="217490"/>
            </a:xfrm>
          </p:grpSpPr>
          <p:sp>
            <p:nvSpPr>
              <p:cNvPr id="159" name="Freeform 158"/>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0" name="Straight Connector 159"/>
              <p:cNvCxnSpPr>
                <a:stCxn id="159"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1" name="Group 160"/>
          <p:cNvGrpSpPr/>
          <p:nvPr/>
        </p:nvGrpSpPr>
        <p:grpSpPr>
          <a:xfrm rot="5400000">
            <a:off x="3459218" y="3666275"/>
            <a:ext cx="4379535" cy="227126"/>
            <a:chOff x="2159640" y="6320928"/>
            <a:chExt cx="5156455" cy="227126"/>
          </a:xfrm>
        </p:grpSpPr>
        <p:cxnSp>
          <p:nvCxnSpPr>
            <p:cNvPr id="162" name="Straight Connector 161"/>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63" name="Freeform 162"/>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Straight Connector 163"/>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rot="10592080">
              <a:off x="7108773" y="6320928"/>
              <a:ext cx="207322" cy="217490"/>
              <a:chOff x="1066800" y="2450672"/>
              <a:chExt cx="207322" cy="217490"/>
            </a:xfrm>
          </p:grpSpPr>
          <p:sp>
            <p:nvSpPr>
              <p:cNvPr id="166" name="Freeform 165"/>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7" name="Straight Connector 166"/>
              <p:cNvCxnSpPr>
                <a:stCxn id="166"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p:nvGrpSpPr>
        <p:grpSpPr>
          <a:xfrm rot="5400000">
            <a:off x="2802069" y="3640269"/>
            <a:ext cx="4379535" cy="227126"/>
            <a:chOff x="2159640" y="6320928"/>
            <a:chExt cx="5156455" cy="227126"/>
          </a:xfrm>
        </p:grpSpPr>
        <p:cxnSp>
          <p:nvCxnSpPr>
            <p:cNvPr id="169" name="Straight Connector 168"/>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70" name="Freeform 169"/>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1" name="Straight Connector 170"/>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rot="10592080">
              <a:off x="7108773" y="6320928"/>
              <a:ext cx="207322" cy="217490"/>
              <a:chOff x="1066800" y="2450672"/>
              <a:chExt cx="207322" cy="217490"/>
            </a:xfrm>
          </p:grpSpPr>
          <p:sp>
            <p:nvSpPr>
              <p:cNvPr id="173" name="Freeform 172"/>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4" name="Straight Connector 173"/>
              <p:cNvCxnSpPr>
                <a:stCxn id="173"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5" name="Group 174"/>
          <p:cNvGrpSpPr/>
          <p:nvPr/>
        </p:nvGrpSpPr>
        <p:grpSpPr>
          <a:xfrm rot="5400000">
            <a:off x="2114796" y="3676405"/>
            <a:ext cx="4379535" cy="227126"/>
            <a:chOff x="2159640" y="6320928"/>
            <a:chExt cx="5156455" cy="227126"/>
          </a:xfrm>
        </p:grpSpPr>
        <p:cxnSp>
          <p:nvCxnSpPr>
            <p:cNvPr id="176" name="Straight Connector 175"/>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77" name="Freeform 176"/>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8" name="Straight Connector 177"/>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9" name="Group 178"/>
            <p:cNvGrpSpPr/>
            <p:nvPr/>
          </p:nvGrpSpPr>
          <p:grpSpPr>
            <a:xfrm rot="10592080">
              <a:off x="7108773" y="6320928"/>
              <a:ext cx="207322" cy="217490"/>
              <a:chOff x="1066800" y="2450672"/>
              <a:chExt cx="207322" cy="217490"/>
            </a:xfrm>
          </p:grpSpPr>
          <p:sp>
            <p:nvSpPr>
              <p:cNvPr id="180" name="Freeform 179"/>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1" name="Straight Connector 180"/>
              <p:cNvCxnSpPr>
                <a:stCxn id="180"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2" name="Group 181"/>
          <p:cNvGrpSpPr/>
          <p:nvPr/>
        </p:nvGrpSpPr>
        <p:grpSpPr>
          <a:xfrm rot="5400000">
            <a:off x="1505196" y="3676405"/>
            <a:ext cx="4379535" cy="227126"/>
            <a:chOff x="2159640" y="6320928"/>
            <a:chExt cx="5156455" cy="227126"/>
          </a:xfrm>
        </p:grpSpPr>
        <p:cxnSp>
          <p:nvCxnSpPr>
            <p:cNvPr id="183" name="Straight Connector 182"/>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84" name="Freeform 183"/>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5" name="Straight Connector 184"/>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Group 185"/>
            <p:cNvGrpSpPr/>
            <p:nvPr/>
          </p:nvGrpSpPr>
          <p:grpSpPr>
            <a:xfrm rot="10592080">
              <a:off x="7108773" y="6320928"/>
              <a:ext cx="207322" cy="217490"/>
              <a:chOff x="1066800" y="2450672"/>
              <a:chExt cx="207322" cy="217490"/>
            </a:xfrm>
          </p:grpSpPr>
          <p:sp>
            <p:nvSpPr>
              <p:cNvPr id="187" name="Freeform 186"/>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8" name="Straight Connector 187"/>
              <p:cNvCxnSpPr>
                <a:stCxn id="187"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rot="5400000">
            <a:off x="895596" y="3676405"/>
            <a:ext cx="4379535" cy="227126"/>
            <a:chOff x="2159640" y="6320928"/>
            <a:chExt cx="5156455" cy="227126"/>
          </a:xfrm>
        </p:grpSpPr>
        <p:cxnSp>
          <p:nvCxnSpPr>
            <p:cNvPr id="190" name="Straight Connector 189"/>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91" name="Freeform 190"/>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2" name="Straight Connector 191"/>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Group 192"/>
            <p:cNvGrpSpPr/>
            <p:nvPr/>
          </p:nvGrpSpPr>
          <p:grpSpPr>
            <a:xfrm rot="10592080">
              <a:off x="7108773" y="6320928"/>
              <a:ext cx="207322" cy="217490"/>
              <a:chOff x="1066800" y="2450672"/>
              <a:chExt cx="207322" cy="217490"/>
            </a:xfrm>
          </p:grpSpPr>
          <p:sp>
            <p:nvSpPr>
              <p:cNvPr id="194" name="Freeform 193"/>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5" name="Straight Connector 194"/>
              <p:cNvCxnSpPr>
                <a:stCxn id="194"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6" name="Group 195"/>
          <p:cNvGrpSpPr/>
          <p:nvPr/>
        </p:nvGrpSpPr>
        <p:grpSpPr>
          <a:xfrm rot="5400000">
            <a:off x="287469" y="3676405"/>
            <a:ext cx="4379535" cy="227126"/>
            <a:chOff x="2159640" y="6320928"/>
            <a:chExt cx="5156455" cy="227126"/>
          </a:xfrm>
        </p:grpSpPr>
        <p:cxnSp>
          <p:nvCxnSpPr>
            <p:cNvPr id="197" name="Straight Connector 196"/>
            <p:cNvCxnSpPr/>
            <p:nvPr/>
          </p:nvCxnSpPr>
          <p:spPr>
            <a:xfrm>
              <a:off x="2260600" y="6324600"/>
              <a:ext cx="4876800" cy="0"/>
            </a:xfrm>
            <a:prstGeom prst="line">
              <a:avLst/>
            </a:prstGeom>
            <a:ln/>
          </p:spPr>
          <p:style>
            <a:lnRef idx="2">
              <a:schemeClr val="dk1"/>
            </a:lnRef>
            <a:fillRef idx="0">
              <a:schemeClr val="dk1"/>
            </a:fillRef>
            <a:effectRef idx="1">
              <a:schemeClr val="dk1"/>
            </a:effectRef>
            <a:fontRef idx="minor">
              <a:schemeClr val="tx1"/>
            </a:fontRef>
          </p:style>
        </p:cxnSp>
        <p:sp>
          <p:nvSpPr>
            <p:cNvPr id="198" name="Freeform 197"/>
            <p:cNvSpPr/>
            <p:nvPr/>
          </p:nvSpPr>
          <p:spPr>
            <a:xfrm>
              <a:off x="2159640" y="6330564"/>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9" name="Straight Connector 198"/>
            <p:cNvCxnSpPr/>
            <p:nvPr/>
          </p:nvCxnSpPr>
          <p:spPr>
            <a:xfrm>
              <a:off x="2229678" y="6542689"/>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0" name="Group 199"/>
            <p:cNvGrpSpPr/>
            <p:nvPr/>
          </p:nvGrpSpPr>
          <p:grpSpPr>
            <a:xfrm rot="10592080">
              <a:off x="7108773" y="6320928"/>
              <a:ext cx="207322" cy="217490"/>
              <a:chOff x="1066800" y="2450672"/>
              <a:chExt cx="207322" cy="217490"/>
            </a:xfrm>
          </p:grpSpPr>
          <p:sp>
            <p:nvSpPr>
              <p:cNvPr id="201" name="Freeform 200"/>
              <p:cNvSpPr/>
              <p:nvPr/>
            </p:nvSpPr>
            <p:spPr>
              <a:xfrm>
                <a:off x="1066800" y="2450672"/>
                <a:ext cx="100960" cy="212125"/>
              </a:xfrm>
              <a:custGeom>
                <a:avLst/>
                <a:gdLst>
                  <a:gd name="connsiteX0" fmla="*/ 177889 w 219078"/>
                  <a:gd name="connsiteY0" fmla="*/ 304800 h 304800"/>
                  <a:gd name="connsiteX1" fmla="*/ 4894 w 219078"/>
                  <a:gd name="connsiteY1" fmla="*/ 214184 h 304800"/>
                  <a:gd name="connsiteX2" fmla="*/ 62559 w 219078"/>
                  <a:gd name="connsiteY2" fmla="*/ 41190 h 304800"/>
                  <a:gd name="connsiteX3" fmla="*/ 219078 w 219078"/>
                  <a:gd name="connsiteY3" fmla="*/ 0 h 304800"/>
                </a:gdLst>
                <a:ahLst/>
                <a:cxnLst>
                  <a:cxn ang="0">
                    <a:pos x="connsiteX0" y="connsiteY0"/>
                  </a:cxn>
                  <a:cxn ang="0">
                    <a:pos x="connsiteX1" y="connsiteY1"/>
                  </a:cxn>
                  <a:cxn ang="0">
                    <a:pos x="connsiteX2" y="connsiteY2"/>
                  </a:cxn>
                  <a:cxn ang="0">
                    <a:pos x="connsiteX3" y="connsiteY3"/>
                  </a:cxn>
                </a:cxnLst>
                <a:rect l="l" t="t" r="r" b="b"/>
                <a:pathLst>
                  <a:path w="219078" h="304800">
                    <a:moveTo>
                      <a:pt x="177889" y="304800"/>
                    </a:moveTo>
                    <a:cubicBezTo>
                      <a:pt x="101002" y="281459"/>
                      <a:pt x="24116" y="258119"/>
                      <a:pt x="4894" y="214184"/>
                    </a:cubicBezTo>
                    <a:cubicBezTo>
                      <a:pt x="-14328" y="170249"/>
                      <a:pt x="26862" y="76887"/>
                      <a:pt x="62559" y="41190"/>
                    </a:cubicBezTo>
                    <a:cubicBezTo>
                      <a:pt x="98256" y="5493"/>
                      <a:pt x="158667" y="2746"/>
                      <a:pt x="219078" y="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2" name="Straight Connector 201"/>
              <p:cNvCxnSpPr>
                <a:stCxn id="201" idx="0"/>
              </p:cNvCxnSpPr>
              <p:nvPr/>
            </p:nvCxnSpPr>
            <p:spPr>
              <a:xfrm>
                <a:off x="1148778" y="2662797"/>
                <a:ext cx="125344" cy="5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Folded</a:t>
            </a:r>
            <a:r>
              <a:rPr lang="fr-FR" dirty="0">
                <a:solidFill>
                  <a:schemeClr val="tx1"/>
                </a:solidFill>
              </a:rPr>
              <a:t> Torus</a:t>
            </a:r>
          </a:p>
        </p:txBody>
      </p:sp>
      <p:sp>
        <p:nvSpPr>
          <p:cNvPr id="8" name="AutoShape 3"/>
          <p:cNvSpPr>
            <a:spLocks noChangeAspect="1" noChangeArrowheads="1" noTextEdit="1"/>
          </p:cNvSpPr>
          <p:nvPr/>
        </p:nvSpPr>
        <p:spPr bwMode="auto">
          <a:xfrm>
            <a:off x="2133600" y="1611312"/>
            <a:ext cx="4953000" cy="478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5"/>
          <p:cNvSpPr>
            <a:spLocks noChangeShapeType="1"/>
          </p:cNvSpPr>
          <p:nvPr/>
        </p:nvSpPr>
        <p:spPr bwMode="auto">
          <a:xfrm>
            <a:off x="2516188" y="5508625"/>
            <a:ext cx="415290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664325" y="5305425"/>
            <a:ext cx="211138" cy="211138"/>
          </a:xfrm>
          <a:custGeom>
            <a:avLst/>
            <a:gdLst>
              <a:gd name="T0" fmla="*/ 2 w 384"/>
              <a:gd name="T1" fmla="*/ 386 h 386"/>
              <a:gd name="T2" fmla="*/ 384 w 384"/>
              <a:gd name="T3" fmla="*/ 193 h 386"/>
              <a:gd name="T4" fmla="*/ 2 w 384"/>
              <a:gd name="T5" fmla="*/ 0 h 386"/>
              <a:gd name="T6" fmla="*/ 0 w 384"/>
              <a:gd name="T7" fmla="*/ 0 h 386"/>
            </a:gdLst>
            <a:ahLst/>
            <a:cxnLst>
              <a:cxn ang="0">
                <a:pos x="T0" y="T1"/>
              </a:cxn>
              <a:cxn ang="0">
                <a:pos x="T2" y="T3"/>
              </a:cxn>
              <a:cxn ang="0">
                <a:pos x="T4" y="T5"/>
              </a:cxn>
              <a:cxn ang="0">
                <a:pos x="T6" y="T7"/>
              </a:cxn>
            </a:cxnLst>
            <a:rect l="0" t="0" r="r" b="b"/>
            <a:pathLst>
              <a:path w="384" h="386">
                <a:moveTo>
                  <a:pt x="2" y="386"/>
                </a:moveTo>
                <a:cubicBezTo>
                  <a:pt x="213" y="386"/>
                  <a:pt x="384" y="300"/>
                  <a:pt x="384" y="193"/>
                </a:cubicBezTo>
                <a:cubicBezTo>
                  <a:pt x="384" y="86"/>
                  <a:pt x="213" y="0"/>
                  <a:pt x="2" y="0"/>
                </a:cubicBezTo>
                <a:cubicBezTo>
                  <a:pt x="1" y="0"/>
                  <a:pt x="1"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311400" y="5280025"/>
            <a:ext cx="209550" cy="230188"/>
          </a:xfrm>
          <a:custGeom>
            <a:avLst/>
            <a:gdLst>
              <a:gd name="T0" fmla="*/ 383 w 384"/>
              <a:gd name="T1" fmla="*/ 419 h 419"/>
              <a:gd name="T2" fmla="*/ 0 w 384"/>
              <a:gd name="T3" fmla="*/ 210 h 419"/>
              <a:gd name="T4" fmla="*/ 383 w 384"/>
              <a:gd name="T5" fmla="*/ 0 h 419"/>
              <a:gd name="T6" fmla="*/ 384 w 384"/>
              <a:gd name="T7" fmla="*/ 0 h 419"/>
            </a:gdLst>
            <a:ahLst/>
            <a:cxnLst>
              <a:cxn ang="0">
                <a:pos x="T0" y="T1"/>
              </a:cxn>
              <a:cxn ang="0">
                <a:pos x="T2" y="T3"/>
              </a:cxn>
              <a:cxn ang="0">
                <a:pos x="T4" y="T5"/>
              </a:cxn>
              <a:cxn ang="0">
                <a:pos x="T6" y="T7"/>
              </a:cxn>
            </a:cxnLst>
            <a:rect l="0" t="0" r="r" b="b"/>
            <a:pathLst>
              <a:path w="384" h="419">
                <a:moveTo>
                  <a:pt x="383" y="419"/>
                </a:moveTo>
                <a:cubicBezTo>
                  <a:pt x="171" y="419"/>
                  <a:pt x="0" y="326"/>
                  <a:pt x="0" y="210"/>
                </a:cubicBezTo>
                <a:cubicBezTo>
                  <a:pt x="0" y="94"/>
                  <a:pt x="171" y="0"/>
                  <a:pt x="383" y="0"/>
                </a:cubicBezTo>
                <a:cubicBezTo>
                  <a:pt x="383" y="0"/>
                  <a:pt x="384" y="0"/>
                  <a:pt x="384"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2536825" y="1931987"/>
            <a:ext cx="0" cy="3929063"/>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a:off x="2492375" y="3808412"/>
            <a:ext cx="416560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6653213" y="3605212"/>
            <a:ext cx="212725" cy="211138"/>
          </a:xfrm>
          <a:custGeom>
            <a:avLst/>
            <a:gdLst>
              <a:gd name="T0" fmla="*/ 2 w 386"/>
              <a:gd name="T1" fmla="*/ 386 h 386"/>
              <a:gd name="T2" fmla="*/ 386 w 386"/>
              <a:gd name="T3" fmla="*/ 193 h 386"/>
              <a:gd name="T4" fmla="*/ 2 w 386"/>
              <a:gd name="T5" fmla="*/ 0 h 386"/>
              <a:gd name="T6" fmla="*/ 0 w 386"/>
              <a:gd name="T7" fmla="*/ 0 h 386"/>
            </a:gdLst>
            <a:ahLst/>
            <a:cxnLst>
              <a:cxn ang="0">
                <a:pos x="T0" y="T1"/>
              </a:cxn>
              <a:cxn ang="0">
                <a:pos x="T2" y="T3"/>
              </a:cxn>
              <a:cxn ang="0">
                <a:pos x="T4" y="T5"/>
              </a:cxn>
              <a:cxn ang="0">
                <a:pos x="T6" y="T7"/>
              </a:cxn>
            </a:cxnLst>
            <a:rect l="0" t="0" r="r" b="b"/>
            <a:pathLst>
              <a:path w="386" h="386">
                <a:moveTo>
                  <a:pt x="2" y="386"/>
                </a:moveTo>
                <a:cubicBezTo>
                  <a:pt x="214" y="386"/>
                  <a:pt x="386" y="300"/>
                  <a:pt x="386" y="193"/>
                </a:cubicBezTo>
                <a:cubicBezTo>
                  <a:pt x="386" y="87"/>
                  <a:pt x="214" y="0"/>
                  <a:pt x="2" y="0"/>
                </a:cubicBezTo>
                <a:cubicBezTo>
                  <a:pt x="2" y="0"/>
                  <a:pt x="1"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286000" y="3605212"/>
            <a:ext cx="211138" cy="204788"/>
          </a:xfrm>
          <a:custGeom>
            <a:avLst/>
            <a:gdLst>
              <a:gd name="T0" fmla="*/ 384 w 385"/>
              <a:gd name="T1" fmla="*/ 419 h 419"/>
              <a:gd name="T2" fmla="*/ 0 w 385"/>
              <a:gd name="T3" fmla="*/ 209 h 419"/>
              <a:gd name="T4" fmla="*/ 384 w 385"/>
              <a:gd name="T5" fmla="*/ 0 h 419"/>
              <a:gd name="T6" fmla="*/ 385 w 385"/>
              <a:gd name="T7" fmla="*/ 0 h 419"/>
            </a:gdLst>
            <a:ahLst/>
            <a:cxnLst>
              <a:cxn ang="0">
                <a:pos x="T0" y="T1"/>
              </a:cxn>
              <a:cxn ang="0">
                <a:pos x="T2" y="T3"/>
              </a:cxn>
              <a:cxn ang="0">
                <a:pos x="T4" y="T5"/>
              </a:cxn>
              <a:cxn ang="0">
                <a:pos x="T6" y="T7"/>
              </a:cxn>
            </a:cxnLst>
            <a:rect l="0" t="0" r="r" b="b"/>
            <a:pathLst>
              <a:path w="385" h="419">
                <a:moveTo>
                  <a:pt x="384" y="419"/>
                </a:moveTo>
                <a:cubicBezTo>
                  <a:pt x="172" y="419"/>
                  <a:pt x="0" y="325"/>
                  <a:pt x="0" y="209"/>
                </a:cubicBezTo>
                <a:cubicBezTo>
                  <a:pt x="0" y="94"/>
                  <a:pt x="172" y="0"/>
                  <a:pt x="384" y="0"/>
                </a:cubicBezTo>
                <a:cubicBezTo>
                  <a:pt x="384" y="0"/>
                  <a:pt x="385" y="0"/>
                  <a:pt x="385" y="0"/>
                </a:cubicBez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2"/>
          <p:cNvSpPr>
            <a:spLocks noChangeShapeType="1"/>
          </p:cNvSpPr>
          <p:nvPr/>
        </p:nvSpPr>
        <p:spPr bwMode="auto">
          <a:xfrm>
            <a:off x="3082925" y="1849437"/>
            <a:ext cx="0" cy="4211638"/>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5895975" y="1931987"/>
            <a:ext cx="0" cy="3919538"/>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a:off x="2514600" y="4962525"/>
            <a:ext cx="412115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6630988" y="4757737"/>
            <a:ext cx="209550" cy="212725"/>
          </a:xfrm>
          <a:custGeom>
            <a:avLst/>
            <a:gdLst>
              <a:gd name="T0" fmla="*/ 2 w 381"/>
              <a:gd name="T1" fmla="*/ 386 h 386"/>
              <a:gd name="T2" fmla="*/ 381 w 381"/>
              <a:gd name="T3" fmla="*/ 193 h 386"/>
              <a:gd name="T4" fmla="*/ 2 w 381"/>
              <a:gd name="T5" fmla="*/ 0 h 386"/>
              <a:gd name="T6" fmla="*/ 0 w 381"/>
              <a:gd name="T7" fmla="*/ 0 h 386"/>
            </a:gdLst>
            <a:ahLst/>
            <a:cxnLst>
              <a:cxn ang="0">
                <a:pos x="T0" y="T1"/>
              </a:cxn>
              <a:cxn ang="0">
                <a:pos x="T2" y="T3"/>
              </a:cxn>
              <a:cxn ang="0">
                <a:pos x="T4" y="T5"/>
              </a:cxn>
              <a:cxn ang="0">
                <a:pos x="T6" y="T7"/>
              </a:cxn>
            </a:cxnLst>
            <a:rect l="0" t="0" r="r" b="b"/>
            <a:pathLst>
              <a:path w="381" h="386">
                <a:moveTo>
                  <a:pt x="2" y="386"/>
                </a:moveTo>
                <a:cubicBezTo>
                  <a:pt x="212" y="386"/>
                  <a:pt x="381" y="300"/>
                  <a:pt x="381" y="193"/>
                </a:cubicBezTo>
                <a:cubicBezTo>
                  <a:pt x="381" y="86"/>
                  <a:pt x="212" y="0"/>
                  <a:pt x="2" y="0"/>
                </a:cubicBezTo>
                <a:cubicBezTo>
                  <a:pt x="2" y="0"/>
                  <a:pt x="1"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311400" y="4764087"/>
            <a:ext cx="207963" cy="200025"/>
          </a:xfrm>
          <a:custGeom>
            <a:avLst/>
            <a:gdLst>
              <a:gd name="T0" fmla="*/ 380 w 381"/>
              <a:gd name="T1" fmla="*/ 420 h 420"/>
              <a:gd name="T2" fmla="*/ 0 w 381"/>
              <a:gd name="T3" fmla="*/ 210 h 420"/>
              <a:gd name="T4" fmla="*/ 380 w 381"/>
              <a:gd name="T5" fmla="*/ 0 h 420"/>
              <a:gd name="T6" fmla="*/ 381 w 381"/>
              <a:gd name="T7" fmla="*/ 1 h 420"/>
            </a:gdLst>
            <a:ahLst/>
            <a:cxnLst>
              <a:cxn ang="0">
                <a:pos x="T0" y="T1"/>
              </a:cxn>
              <a:cxn ang="0">
                <a:pos x="T2" y="T3"/>
              </a:cxn>
              <a:cxn ang="0">
                <a:pos x="T4" y="T5"/>
              </a:cxn>
              <a:cxn ang="0">
                <a:pos x="T6" y="T7"/>
              </a:cxn>
            </a:cxnLst>
            <a:rect l="0" t="0" r="r" b="b"/>
            <a:pathLst>
              <a:path w="381" h="420">
                <a:moveTo>
                  <a:pt x="380" y="420"/>
                </a:moveTo>
                <a:cubicBezTo>
                  <a:pt x="170" y="420"/>
                  <a:pt x="0" y="326"/>
                  <a:pt x="0" y="210"/>
                </a:cubicBezTo>
                <a:cubicBezTo>
                  <a:pt x="0" y="94"/>
                  <a:pt x="170" y="0"/>
                  <a:pt x="380" y="0"/>
                </a:cubicBezTo>
                <a:cubicBezTo>
                  <a:pt x="380" y="0"/>
                  <a:pt x="381" y="0"/>
                  <a:pt x="381" y="1"/>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4173538" y="1878012"/>
            <a:ext cx="0" cy="4116388"/>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2471738" y="4764087"/>
            <a:ext cx="417195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3663949" y="1919287"/>
            <a:ext cx="1" cy="4075113"/>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2479675" y="2716212"/>
            <a:ext cx="416560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6642100" y="2513012"/>
            <a:ext cx="211138" cy="212725"/>
          </a:xfrm>
          <a:custGeom>
            <a:avLst/>
            <a:gdLst>
              <a:gd name="T0" fmla="*/ 2 w 385"/>
              <a:gd name="T1" fmla="*/ 387 h 387"/>
              <a:gd name="T2" fmla="*/ 385 w 385"/>
              <a:gd name="T3" fmla="*/ 194 h 387"/>
              <a:gd name="T4" fmla="*/ 2 w 385"/>
              <a:gd name="T5" fmla="*/ 0 h 387"/>
              <a:gd name="T6" fmla="*/ 0 w 385"/>
              <a:gd name="T7" fmla="*/ 0 h 387"/>
            </a:gdLst>
            <a:ahLst/>
            <a:cxnLst>
              <a:cxn ang="0">
                <a:pos x="T0" y="T1"/>
              </a:cxn>
              <a:cxn ang="0">
                <a:pos x="T2" y="T3"/>
              </a:cxn>
              <a:cxn ang="0">
                <a:pos x="T4" y="T5"/>
              </a:cxn>
              <a:cxn ang="0">
                <a:pos x="T6" y="T7"/>
              </a:cxn>
            </a:cxnLst>
            <a:rect l="0" t="0" r="r" b="b"/>
            <a:pathLst>
              <a:path w="385" h="387">
                <a:moveTo>
                  <a:pt x="2" y="387"/>
                </a:moveTo>
                <a:cubicBezTo>
                  <a:pt x="213" y="387"/>
                  <a:pt x="385" y="300"/>
                  <a:pt x="385" y="194"/>
                </a:cubicBezTo>
                <a:cubicBezTo>
                  <a:pt x="385" y="87"/>
                  <a:pt x="213" y="0"/>
                  <a:pt x="2" y="0"/>
                </a:cubicBezTo>
                <a:cubicBezTo>
                  <a:pt x="1" y="0"/>
                  <a:pt x="0"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2273300" y="2487612"/>
            <a:ext cx="211138" cy="230188"/>
          </a:xfrm>
          <a:custGeom>
            <a:avLst/>
            <a:gdLst>
              <a:gd name="T0" fmla="*/ 383 w 385"/>
              <a:gd name="T1" fmla="*/ 419 h 419"/>
              <a:gd name="T2" fmla="*/ 0 w 385"/>
              <a:gd name="T3" fmla="*/ 210 h 419"/>
              <a:gd name="T4" fmla="*/ 383 w 385"/>
              <a:gd name="T5" fmla="*/ 0 h 419"/>
              <a:gd name="T6" fmla="*/ 385 w 385"/>
              <a:gd name="T7" fmla="*/ 0 h 419"/>
            </a:gdLst>
            <a:ahLst/>
            <a:cxnLst>
              <a:cxn ang="0">
                <a:pos x="T0" y="T1"/>
              </a:cxn>
              <a:cxn ang="0">
                <a:pos x="T2" y="T3"/>
              </a:cxn>
              <a:cxn ang="0">
                <a:pos x="T4" y="T5"/>
              </a:cxn>
              <a:cxn ang="0">
                <a:pos x="T6" y="T7"/>
              </a:cxn>
            </a:cxnLst>
            <a:rect l="0" t="0" r="r" b="b"/>
            <a:pathLst>
              <a:path w="385" h="419">
                <a:moveTo>
                  <a:pt x="383" y="419"/>
                </a:moveTo>
                <a:cubicBezTo>
                  <a:pt x="171" y="419"/>
                  <a:pt x="0" y="325"/>
                  <a:pt x="0" y="210"/>
                </a:cubicBezTo>
                <a:cubicBezTo>
                  <a:pt x="0" y="94"/>
                  <a:pt x="171" y="0"/>
                  <a:pt x="383" y="0"/>
                </a:cubicBezTo>
                <a:cubicBezTo>
                  <a:pt x="384" y="0"/>
                  <a:pt x="384" y="0"/>
                  <a:pt x="385" y="0"/>
                </a:cubicBez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a:off x="4741863" y="1931987"/>
            <a:ext cx="0" cy="3868738"/>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a:off x="2495550" y="2139950"/>
            <a:ext cx="412115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6611938" y="1936750"/>
            <a:ext cx="209550" cy="211138"/>
          </a:xfrm>
          <a:custGeom>
            <a:avLst/>
            <a:gdLst>
              <a:gd name="T0" fmla="*/ 2 w 381"/>
              <a:gd name="T1" fmla="*/ 386 h 386"/>
              <a:gd name="T2" fmla="*/ 381 w 381"/>
              <a:gd name="T3" fmla="*/ 193 h 386"/>
              <a:gd name="T4" fmla="*/ 2 w 381"/>
              <a:gd name="T5" fmla="*/ 0 h 386"/>
              <a:gd name="T6" fmla="*/ 0 w 381"/>
              <a:gd name="T7" fmla="*/ 0 h 386"/>
            </a:gdLst>
            <a:ahLst/>
            <a:cxnLst>
              <a:cxn ang="0">
                <a:pos x="T0" y="T1"/>
              </a:cxn>
              <a:cxn ang="0">
                <a:pos x="T2" y="T3"/>
              </a:cxn>
              <a:cxn ang="0">
                <a:pos x="T4" y="T5"/>
              </a:cxn>
              <a:cxn ang="0">
                <a:pos x="T6" y="T7"/>
              </a:cxn>
            </a:cxnLst>
            <a:rect l="0" t="0" r="r" b="b"/>
            <a:pathLst>
              <a:path w="381" h="386">
                <a:moveTo>
                  <a:pt x="2" y="386"/>
                </a:moveTo>
                <a:cubicBezTo>
                  <a:pt x="211" y="386"/>
                  <a:pt x="381" y="299"/>
                  <a:pt x="381" y="193"/>
                </a:cubicBezTo>
                <a:cubicBezTo>
                  <a:pt x="381" y="86"/>
                  <a:pt x="211" y="0"/>
                  <a:pt x="2" y="0"/>
                </a:cubicBezTo>
                <a:cubicBezTo>
                  <a:pt x="1" y="0"/>
                  <a:pt x="0"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2292350" y="1911350"/>
            <a:ext cx="207963" cy="230188"/>
          </a:xfrm>
          <a:custGeom>
            <a:avLst/>
            <a:gdLst>
              <a:gd name="T0" fmla="*/ 379 w 381"/>
              <a:gd name="T1" fmla="*/ 419 h 419"/>
              <a:gd name="T2" fmla="*/ 0 w 381"/>
              <a:gd name="T3" fmla="*/ 210 h 419"/>
              <a:gd name="T4" fmla="*/ 379 w 381"/>
              <a:gd name="T5" fmla="*/ 0 h 419"/>
              <a:gd name="T6" fmla="*/ 381 w 381"/>
              <a:gd name="T7" fmla="*/ 0 h 419"/>
            </a:gdLst>
            <a:ahLst/>
            <a:cxnLst>
              <a:cxn ang="0">
                <a:pos x="T0" y="T1"/>
              </a:cxn>
              <a:cxn ang="0">
                <a:pos x="T2" y="T3"/>
              </a:cxn>
              <a:cxn ang="0">
                <a:pos x="T4" y="T5"/>
              </a:cxn>
              <a:cxn ang="0">
                <a:pos x="T6" y="T7"/>
              </a:cxn>
            </a:cxnLst>
            <a:rect l="0" t="0" r="r" b="b"/>
            <a:pathLst>
              <a:path w="381" h="419">
                <a:moveTo>
                  <a:pt x="379" y="419"/>
                </a:moveTo>
                <a:cubicBezTo>
                  <a:pt x="169" y="419"/>
                  <a:pt x="0" y="325"/>
                  <a:pt x="0" y="210"/>
                </a:cubicBezTo>
                <a:cubicBezTo>
                  <a:pt x="0" y="94"/>
                  <a:pt x="169" y="0"/>
                  <a:pt x="379" y="0"/>
                </a:cubicBezTo>
                <a:cubicBezTo>
                  <a:pt x="379" y="0"/>
                  <a:pt x="380" y="0"/>
                  <a:pt x="381"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5349875" y="1919287"/>
            <a:ext cx="0" cy="4098925"/>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2466975" y="4205287"/>
            <a:ext cx="4208463"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476500" y="4111625"/>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Line 30"/>
          <p:cNvSpPr>
            <a:spLocks noChangeShapeType="1"/>
          </p:cNvSpPr>
          <p:nvPr/>
        </p:nvSpPr>
        <p:spPr bwMode="auto">
          <a:xfrm>
            <a:off x="2492375" y="4397375"/>
            <a:ext cx="415925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6648450" y="4194175"/>
            <a:ext cx="211138" cy="211138"/>
          </a:xfrm>
          <a:custGeom>
            <a:avLst/>
            <a:gdLst>
              <a:gd name="T0" fmla="*/ 2 w 385"/>
              <a:gd name="T1" fmla="*/ 386 h 386"/>
              <a:gd name="T2" fmla="*/ 385 w 385"/>
              <a:gd name="T3" fmla="*/ 193 h 386"/>
              <a:gd name="T4" fmla="*/ 2 w 385"/>
              <a:gd name="T5" fmla="*/ 0 h 386"/>
              <a:gd name="T6" fmla="*/ 0 w 385"/>
              <a:gd name="T7" fmla="*/ 0 h 386"/>
            </a:gdLst>
            <a:ahLst/>
            <a:cxnLst>
              <a:cxn ang="0">
                <a:pos x="T0" y="T1"/>
              </a:cxn>
              <a:cxn ang="0">
                <a:pos x="T2" y="T3"/>
              </a:cxn>
              <a:cxn ang="0">
                <a:pos x="T4" y="T5"/>
              </a:cxn>
              <a:cxn ang="0">
                <a:pos x="T6" y="T7"/>
              </a:cxn>
            </a:cxnLst>
            <a:rect l="0" t="0" r="r" b="b"/>
            <a:pathLst>
              <a:path w="385" h="386">
                <a:moveTo>
                  <a:pt x="2" y="386"/>
                </a:moveTo>
                <a:cubicBezTo>
                  <a:pt x="214" y="386"/>
                  <a:pt x="385" y="299"/>
                  <a:pt x="385" y="193"/>
                </a:cubicBezTo>
                <a:cubicBezTo>
                  <a:pt x="385" y="86"/>
                  <a:pt x="214" y="0"/>
                  <a:pt x="2" y="0"/>
                </a:cubicBezTo>
                <a:cubicBezTo>
                  <a:pt x="1" y="0"/>
                  <a:pt x="1"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286000" y="4194175"/>
            <a:ext cx="211138" cy="204788"/>
          </a:xfrm>
          <a:custGeom>
            <a:avLst/>
            <a:gdLst>
              <a:gd name="T0" fmla="*/ 383 w 385"/>
              <a:gd name="T1" fmla="*/ 419 h 419"/>
              <a:gd name="T2" fmla="*/ 0 w 385"/>
              <a:gd name="T3" fmla="*/ 210 h 419"/>
              <a:gd name="T4" fmla="*/ 383 w 385"/>
              <a:gd name="T5" fmla="*/ 0 h 419"/>
              <a:gd name="T6" fmla="*/ 385 w 385"/>
              <a:gd name="T7" fmla="*/ 0 h 419"/>
            </a:gdLst>
            <a:ahLst/>
            <a:cxnLst>
              <a:cxn ang="0">
                <a:pos x="T0" y="T1"/>
              </a:cxn>
              <a:cxn ang="0">
                <a:pos x="T2" y="T3"/>
              </a:cxn>
              <a:cxn ang="0">
                <a:pos x="T4" y="T5"/>
              </a:cxn>
              <a:cxn ang="0">
                <a:pos x="T6" y="T7"/>
              </a:cxn>
            </a:cxnLst>
            <a:rect l="0" t="0" r="r" b="b"/>
            <a:pathLst>
              <a:path w="385" h="419">
                <a:moveTo>
                  <a:pt x="383" y="419"/>
                </a:moveTo>
                <a:cubicBezTo>
                  <a:pt x="172" y="419"/>
                  <a:pt x="0" y="325"/>
                  <a:pt x="0" y="210"/>
                </a:cubicBezTo>
                <a:cubicBezTo>
                  <a:pt x="0" y="94"/>
                  <a:pt x="172" y="0"/>
                  <a:pt x="383" y="0"/>
                </a:cubicBezTo>
                <a:cubicBezTo>
                  <a:pt x="384" y="0"/>
                  <a:pt x="384" y="0"/>
                  <a:pt x="385"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987675" y="4302125"/>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4"/>
                  <a:pt x="79"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575050" y="4110037"/>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5"/>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4094163" y="42910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4"/>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4660900" y="4108450"/>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5253038" y="42894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5797550" y="4105275"/>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2457450" y="3602037"/>
            <a:ext cx="4192588"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0"/>
          <p:cNvSpPr>
            <a:spLocks noChangeShapeType="1"/>
          </p:cNvSpPr>
          <p:nvPr/>
        </p:nvSpPr>
        <p:spPr bwMode="auto">
          <a:xfrm>
            <a:off x="2490788" y="3244850"/>
            <a:ext cx="4143375"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6629400" y="3040062"/>
            <a:ext cx="211138" cy="212725"/>
          </a:xfrm>
          <a:custGeom>
            <a:avLst/>
            <a:gdLst>
              <a:gd name="T0" fmla="*/ 2 w 384"/>
              <a:gd name="T1" fmla="*/ 386 h 386"/>
              <a:gd name="T2" fmla="*/ 384 w 384"/>
              <a:gd name="T3" fmla="*/ 193 h 386"/>
              <a:gd name="T4" fmla="*/ 2 w 384"/>
              <a:gd name="T5" fmla="*/ 0 h 386"/>
              <a:gd name="T6" fmla="*/ 0 w 384"/>
              <a:gd name="T7" fmla="*/ 0 h 386"/>
            </a:gdLst>
            <a:ahLst/>
            <a:cxnLst>
              <a:cxn ang="0">
                <a:pos x="T0" y="T1"/>
              </a:cxn>
              <a:cxn ang="0">
                <a:pos x="T2" y="T3"/>
              </a:cxn>
              <a:cxn ang="0">
                <a:pos x="T4" y="T5"/>
              </a:cxn>
              <a:cxn ang="0">
                <a:pos x="T6" y="T7"/>
              </a:cxn>
            </a:cxnLst>
            <a:rect l="0" t="0" r="r" b="b"/>
            <a:pathLst>
              <a:path w="384" h="386">
                <a:moveTo>
                  <a:pt x="2" y="386"/>
                </a:moveTo>
                <a:cubicBezTo>
                  <a:pt x="213" y="386"/>
                  <a:pt x="384" y="300"/>
                  <a:pt x="384" y="193"/>
                </a:cubicBezTo>
                <a:cubicBezTo>
                  <a:pt x="384" y="86"/>
                  <a:pt x="213" y="0"/>
                  <a:pt x="2" y="0"/>
                </a:cubicBezTo>
                <a:cubicBezTo>
                  <a:pt x="2" y="0"/>
                  <a:pt x="1"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2286000" y="3016250"/>
            <a:ext cx="209550" cy="228600"/>
          </a:xfrm>
          <a:custGeom>
            <a:avLst/>
            <a:gdLst>
              <a:gd name="T0" fmla="*/ 381 w 383"/>
              <a:gd name="T1" fmla="*/ 419 h 419"/>
              <a:gd name="T2" fmla="*/ 0 w 383"/>
              <a:gd name="T3" fmla="*/ 210 h 419"/>
              <a:gd name="T4" fmla="*/ 381 w 383"/>
              <a:gd name="T5" fmla="*/ 0 h 419"/>
              <a:gd name="T6" fmla="*/ 383 w 383"/>
              <a:gd name="T7" fmla="*/ 0 h 419"/>
            </a:gdLst>
            <a:ahLst/>
            <a:cxnLst>
              <a:cxn ang="0">
                <a:pos x="T0" y="T1"/>
              </a:cxn>
              <a:cxn ang="0">
                <a:pos x="T2" y="T3"/>
              </a:cxn>
              <a:cxn ang="0">
                <a:pos x="T4" y="T5"/>
              </a:cxn>
              <a:cxn ang="0">
                <a:pos x="T6" y="T7"/>
              </a:cxn>
            </a:cxnLst>
            <a:rect l="0" t="0" r="r" b="b"/>
            <a:pathLst>
              <a:path w="383" h="419">
                <a:moveTo>
                  <a:pt x="381" y="419"/>
                </a:moveTo>
                <a:cubicBezTo>
                  <a:pt x="171" y="419"/>
                  <a:pt x="0" y="326"/>
                  <a:pt x="0" y="210"/>
                </a:cubicBezTo>
                <a:cubicBezTo>
                  <a:pt x="0" y="94"/>
                  <a:pt x="171" y="0"/>
                  <a:pt x="381" y="0"/>
                </a:cubicBezTo>
                <a:cubicBezTo>
                  <a:pt x="382" y="0"/>
                  <a:pt x="383" y="0"/>
                  <a:pt x="383"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2452688" y="3041650"/>
            <a:ext cx="4179888"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2460625" y="2947987"/>
            <a:ext cx="193675" cy="180975"/>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5" y="332"/>
                </a:cubicBezTo>
                <a:cubicBezTo>
                  <a:pt x="78" y="332"/>
                  <a:pt x="0" y="258"/>
                  <a:pt x="0" y="166"/>
                </a:cubicBezTo>
                <a:cubicBezTo>
                  <a:pt x="0" y="75"/>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979738" y="3125787"/>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5" y="332"/>
                </a:cubicBezTo>
                <a:cubicBezTo>
                  <a:pt x="78" y="332"/>
                  <a:pt x="0" y="257"/>
                  <a:pt x="0" y="166"/>
                </a:cubicBezTo>
                <a:cubicBezTo>
                  <a:pt x="0" y="74"/>
                  <a:pt x="78" y="0"/>
                  <a:pt x="175"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6"/>
          <p:cNvSpPr>
            <a:spLocks noChangeShapeType="1"/>
          </p:cNvSpPr>
          <p:nvPr/>
        </p:nvSpPr>
        <p:spPr bwMode="auto">
          <a:xfrm>
            <a:off x="3900488" y="1890712"/>
            <a:ext cx="0" cy="4078288"/>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3665538" y="5965825"/>
            <a:ext cx="242887" cy="206375"/>
          </a:xfrm>
          <a:custGeom>
            <a:avLst/>
            <a:gdLst>
              <a:gd name="T0" fmla="*/ 390 w 390"/>
              <a:gd name="T1" fmla="*/ 2 h 377"/>
              <a:gd name="T2" fmla="*/ 195 w 390"/>
              <a:gd name="T3" fmla="*/ 377 h 377"/>
              <a:gd name="T4" fmla="*/ 0 w 390"/>
              <a:gd name="T5" fmla="*/ 2 h 377"/>
              <a:gd name="T6" fmla="*/ 0 w 390"/>
              <a:gd name="T7" fmla="*/ 0 h 377"/>
            </a:gdLst>
            <a:ahLst/>
            <a:cxnLst>
              <a:cxn ang="0">
                <a:pos x="T0" y="T1"/>
              </a:cxn>
              <a:cxn ang="0">
                <a:pos x="T2" y="T3"/>
              </a:cxn>
              <a:cxn ang="0">
                <a:pos x="T4" y="T5"/>
              </a:cxn>
              <a:cxn ang="0">
                <a:pos x="T6" y="T7"/>
              </a:cxn>
            </a:cxnLst>
            <a:rect l="0" t="0" r="r" b="b"/>
            <a:pathLst>
              <a:path w="390" h="377">
                <a:moveTo>
                  <a:pt x="390" y="2"/>
                </a:moveTo>
                <a:cubicBezTo>
                  <a:pt x="390" y="209"/>
                  <a:pt x="303" y="377"/>
                  <a:pt x="195" y="377"/>
                </a:cubicBezTo>
                <a:cubicBezTo>
                  <a:pt x="87" y="377"/>
                  <a:pt x="0" y="209"/>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670300" y="1689100"/>
            <a:ext cx="231775" cy="206375"/>
          </a:xfrm>
          <a:custGeom>
            <a:avLst/>
            <a:gdLst>
              <a:gd name="T0" fmla="*/ 423 w 423"/>
              <a:gd name="T1" fmla="*/ 375 h 377"/>
              <a:gd name="T2" fmla="*/ 211 w 423"/>
              <a:gd name="T3" fmla="*/ 0 h 377"/>
              <a:gd name="T4" fmla="*/ 0 w 423"/>
              <a:gd name="T5" fmla="*/ 375 h 377"/>
              <a:gd name="T6" fmla="*/ 0 w 423"/>
              <a:gd name="T7" fmla="*/ 377 h 377"/>
            </a:gdLst>
            <a:ahLst/>
            <a:cxnLst>
              <a:cxn ang="0">
                <a:pos x="T0" y="T1"/>
              </a:cxn>
              <a:cxn ang="0">
                <a:pos x="T2" y="T3"/>
              </a:cxn>
              <a:cxn ang="0">
                <a:pos x="T4" y="T5"/>
              </a:cxn>
              <a:cxn ang="0">
                <a:pos x="T6" y="T7"/>
              </a:cxn>
            </a:cxnLst>
            <a:rect l="0" t="0" r="r" b="b"/>
            <a:pathLst>
              <a:path w="423" h="377">
                <a:moveTo>
                  <a:pt x="423" y="375"/>
                </a:moveTo>
                <a:cubicBezTo>
                  <a:pt x="423" y="168"/>
                  <a:pt x="328" y="0"/>
                  <a:pt x="211" y="0"/>
                </a:cubicBezTo>
                <a:cubicBezTo>
                  <a:pt x="95" y="0"/>
                  <a:pt x="0" y="168"/>
                  <a:pt x="0" y="375"/>
                </a:cubicBezTo>
                <a:cubicBezTo>
                  <a:pt x="0" y="376"/>
                  <a:pt x="0" y="376"/>
                  <a:pt x="0" y="377"/>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3813175" y="4670425"/>
            <a:ext cx="192088" cy="180975"/>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4"/>
                  <a:pt x="78" y="0"/>
                  <a:pt x="175" y="0"/>
                </a:cubicBezTo>
                <a:cubicBezTo>
                  <a:pt x="270" y="0"/>
                  <a:pt x="347"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3797300" y="3506787"/>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auto">
          <a:xfrm>
            <a:off x="3559175" y="2946400"/>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4078288" y="3136900"/>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p:cNvSpPr>
          <p:nvPr/>
        </p:nvSpPr>
        <p:spPr bwMode="auto">
          <a:xfrm>
            <a:off x="4646613" y="29448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5265738" y="3116262"/>
            <a:ext cx="193675"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5783263" y="2941637"/>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5"/>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2457450" y="2497137"/>
            <a:ext cx="4189413"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3808413" y="2401887"/>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4965700" y="1901825"/>
            <a:ext cx="0" cy="403860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4760913" y="5935662"/>
            <a:ext cx="214313" cy="206375"/>
          </a:xfrm>
          <a:custGeom>
            <a:avLst/>
            <a:gdLst>
              <a:gd name="T0" fmla="*/ 390 w 390"/>
              <a:gd name="T1" fmla="*/ 2 h 374"/>
              <a:gd name="T2" fmla="*/ 195 w 390"/>
              <a:gd name="T3" fmla="*/ 374 h 374"/>
              <a:gd name="T4" fmla="*/ 0 w 390"/>
              <a:gd name="T5" fmla="*/ 2 h 374"/>
              <a:gd name="T6" fmla="*/ 0 w 390"/>
              <a:gd name="T7" fmla="*/ 0 h 374"/>
            </a:gdLst>
            <a:ahLst/>
            <a:cxnLst>
              <a:cxn ang="0">
                <a:pos x="T0" y="T1"/>
              </a:cxn>
              <a:cxn ang="0">
                <a:pos x="T2" y="T3"/>
              </a:cxn>
              <a:cxn ang="0">
                <a:pos x="T4" y="T5"/>
              </a:cxn>
              <a:cxn ang="0">
                <a:pos x="T6" y="T7"/>
              </a:cxn>
            </a:cxnLst>
            <a:rect l="0" t="0" r="r" b="b"/>
            <a:pathLst>
              <a:path w="390" h="374">
                <a:moveTo>
                  <a:pt x="390" y="2"/>
                </a:moveTo>
                <a:cubicBezTo>
                  <a:pt x="390" y="207"/>
                  <a:pt x="303" y="374"/>
                  <a:pt x="195" y="374"/>
                </a:cubicBezTo>
                <a:cubicBezTo>
                  <a:pt x="87" y="374"/>
                  <a:pt x="0" y="207"/>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4735513" y="1700212"/>
            <a:ext cx="231775" cy="206375"/>
          </a:xfrm>
          <a:custGeom>
            <a:avLst/>
            <a:gdLst>
              <a:gd name="T0" fmla="*/ 424 w 424"/>
              <a:gd name="T1" fmla="*/ 372 h 374"/>
              <a:gd name="T2" fmla="*/ 212 w 424"/>
              <a:gd name="T3" fmla="*/ 0 h 374"/>
              <a:gd name="T4" fmla="*/ 0 w 424"/>
              <a:gd name="T5" fmla="*/ 372 h 374"/>
              <a:gd name="T6" fmla="*/ 0 w 424"/>
              <a:gd name="T7" fmla="*/ 374 h 374"/>
            </a:gdLst>
            <a:ahLst/>
            <a:cxnLst>
              <a:cxn ang="0">
                <a:pos x="T0" y="T1"/>
              </a:cxn>
              <a:cxn ang="0">
                <a:pos x="T2" y="T3"/>
              </a:cxn>
              <a:cxn ang="0">
                <a:pos x="T4" y="T5"/>
              </a:cxn>
              <a:cxn ang="0">
                <a:pos x="T6" y="T7"/>
              </a:cxn>
            </a:cxnLst>
            <a:rect l="0" t="0" r="r" b="b"/>
            <a:pathLst>
              <a:path w="424" h="374">
                <a:moveTo>
                  <a:pt x="424" y="372"/>
                </a:moveTo>
                <a:cubicBezTo>
                  <a:pt x="424" y="167"/>
                  <a:pt x="329" y="0"/>
                  <a:pt x="212" y="0"/>
                </a:cubicBezTo>
                <a:cubicBezTo>
                  <a:pt x="95" y="0"/>
                  <a:pt x="0" y="167"/>
                  <a:pt x="0" y="372"/>
                </a:cubicBezTo>
                <a:cubicBezTo>
                  <a:pt x="0" y="372"/>
                  <a:pt x="0" y="373"/>
                  <a:pt x="0" y="374"/>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4876800" y="4659312"/>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4870450" y="3497262"/>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4886325" y="2384425"/>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2771775" y="1884362"/>
            <a:ext cx="0" cy="4087813"/>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2566988" y="5967412"/>
            <a:ext cx="214313" cy="207963"/>
          </a:xfrm>
          <a:custGeom>
            <a:avLst/>
            <a:gdLst>
              <a:gd name="T0" fmla="*/ 391 w 391"/>
              <a:gd name="T1" fmla="*/ 2 h 378"/>
              <a:gd name="T2" fmla="*/ 195 w 391"/>
              <a:gd name="T3" fmla="*/ 378 h 378"/>
              <a:gd name="T4" fmla="*/ 0 w 391"/>
              <a:gd name="T5" fmla="*/ 2 h 378"/>
              <a:gd name="T6" fmla="*/ 0 w 391"/>
              <a:gd name="T7" fmla="*/ 0 h 378"/>
            </a:gdLst>
            <a:ahLst/>
            <a:cxnLst>
              <a:cxn ang="0">
                <a:pos x="T0" y="T1"/>
              </a:cxn>
              <a:cxn ang="0">
                <a:pos x="T2" y="T3"/>
              </a:cxn>
              <a:cxn ang="0">
                <a:pos x="T4" y="T5"/>
              </a:cxn>
              <a:cxn ang="0">
                <a:pos x="T6" y="T7"/>
              </a:cxn>
            </a:cxnLst>
            <a:rect l="0" t="0" r="r" b="b"/>
            <a:pathLst>
              <a:path w="391" h="378">
                <a:moveTo>
                  <a:pt x="391" y="2"/>
                </a:moveTo>
                <a:cubicBezTo>
                  <a:pt x="391" y="210"/>
                  <a:pt x="303" y="378"/>
                  <a:pt x="195" y="378"/>
                </a:cubicBezTo>
                <a:cubicBezTo>
                  <a:pt x="88" y="378"/>
                  <a:pt x="0" y="210"/>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2541588" y="1682750"/>
            <a:ext cx="233363" cy="207963"/>
          </a:xfrm>
          <a:custGeom>
            <a:avLst/>
            <a:gdLst>
              <a:gd name="T0" fmla="*/ 424 w 424"/>
              <a:gd name="T1" fmla="*/ 376 h 378"/>
              <a:gd name="T2" fmla="*/ 212 w 424"/>
              <a:gd name="T3" fmla="*/ 0 h 378"/>
              <a:gd name="T4" fmla="*/ 0 w 424"/>
              <a:gd name="T5" fmla="*/ 376 h 378"/>
              <a:gd name="T6" fmla="*/ 0 w 424"/>
              <a:gd name="T7" fmla="*/ 378 h 378"/>
            </a:gdLst>
            <a:ahLst/>
            <a:cxnLst>
              <a:cxn ang="0">
                <a:pos x="T0" y="T1"/>
              </a:cxn>
              <a:cxn ang="0">
                <a:pos x="T2" y="T3"/>
              </a:cxn>
              <a:cxn ang="0">
                <a:pos x="T4" y="T5"/>
              </a:cxn>
              <a:cxn ang="0">
                <a:pos x="T6" y="T7"/>
              </a:cxn>
            </a:cxnLst>
            <a:rect l="0" t="0" r="r" b="b"/>
            <a:pathLst>
              <a:path w="424" h="378">
                <a:moveTo>
                  <a:pt x="424" y="376"/>
                </a:moveTo>
                <a:cubicBezTo>
                  <a:pt x="424" y="168"/>
                  <a:pt x="329" y="0"/>
                  <a:pt x="212" y="0"/>
                </a:cubicBezTo>
                <a:cubicBezTo>
                  <a:pt x="95" y="0"/>
                  <a:pt x="0" y="168"/>
                  <a:pt x="0" y="376"/>
                </a:cubicBezTo>
                <a:cubicBezTo>
                  <a:pt x="0" y="376"/>
                  <a:pt x="0" y="377"/>
                  <a:pt x="0" y="378"/>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a:off x="6119813" y="1890712"/>
            <a:ext cx="0" cy="4078288"/>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5913438" y="5965825"/>
            <a:ext cx="214313" cy="206375"/>
          </a:xfrm>
          <a:custGeom>
            <a:avLst/>
            <a:gdLst>
              <a:gd name="T0" fmla="*/ 390 w 390"/>
              <a:gd name="T1" fmla="*/ 2 h 377"/>
              <a:gd name="T2" fmla="*/ 195 w 390"/>
              <a:gd name="T3" fmla="*/ 377 h 377"/>
              <a:gd name="T4" fmla="*/ 0 w 390"/>
              <a:gd name="T5" fmla="*/ 2 h 377"/>
              <a:gd name="T6" fmla="*/ 0 w 390"/>
              <a:gd name="T7" fmla="*/ 0 h 377"/>
            </a:gdLst>
            <a:ahLst/>
            <a:cxnLst>
              <a:cxn ang="0">
                <a:pos x="T0" y="T1"/>
              </a:cxn>
              <a:cxn ang="0">
                <a:pos x="T2" y="T3"/>
              </a:cxn>
              <a:cxn ang="0">
                <a:pos x="T4" y="T5"/>
              </a:cxn>
              <a:cxn ang="0">
                <a:pos x="T6" y="T7"/>
              </a:cxn>
            </a:cxnLst>
            <a:rect l="0" t="0" r="r" b="b"/>
            <a:pathLst>
              <a:path w="390" h="377">
                <a:moveTo>
                  <a:pt x="390" y="2"/>
                </a:moveTo>
                <a:cubicBezTo>
                  <a:pt x="390" y="209"/>
                  <a:pt x="303" y="377"/>
                  <a:pt x="195" y="377"/>
                </a:cubicBezTo>
                <a:cubicBezTo>
                  <a:pt x="87" y="377"/>
                  <a:pt x="0" y="209"/>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888038" y="1689100"/>
            <a:ext cx="231775" cy="206375"/>
          </a:xfrm>
          <a:custGeom>
            <a:avLst/>
            <a:gdLst>
              <a:gd name="T0" fmla="*/ 423 w 423"/>
              <a:gd name="T1" fmla="*/ 375 h 377"/>
              <a:gd name="T2" fmla="*/ 211 w 423"/>
              <a:gd name="T3" fmla="*/ 0 h 377"/>
              <a:gd name="T4" fmla="*/ 0 w 423"/>
              <a:gd name="T5" fmla="*/ 375 h 377"/>
              <a:gd name="T6" fmla="*/ 0 w 423"/>
              <a:gd name="T7" fmla="*/ 377 h 377"/>
            </a:gdLst>
            <a:ahLst/>
            <a:cxnLst>
              <a:cxn ang="0">
                <a:pos x="T0" y="T1"/>
              </a:cxn>
              <a:cxn ang="0">
                <a:pos x="T2" y="T3"/>
              </a:cxn>
              <a:cxn ang="0">
                <a:pos x="T4" y="T5"/>
              </a:cxn>
              <a:cxn ang="0">
                <a:pos x="T6" y="T7"/>
              </a:cxn>
            </a:cxnLst>
            <a:rect l="0" t="0" r="r" b="b"/>
            <a:pathLst>
              <a:path w="423" h="377">
                <a:moveTo>
                  <a:pt x="423" y="375"/>
                </a:moveTo>
                <a:cubicBezTo>
                  <a:pt x="423" y="168"/>
                  <a:pt x="328" y="0"/>
                  <a:pt x="211" y="0"/>
                </a:cubicBezTo>
                <a:cubicBezTo>
                  <a:pt x="95" y="0"/>
                  <a:pt x="0" y="168"/>
                  <a:pt x="0" y="375"/>
                </a:cubicBezTo>
                <a:cubicBezTo>
                  <a:pt x="0" y="376"/>
                  <a:pt x="0" y="376"/>
                  <a:pt x="0" y="377"/>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6037263" y="4633912"/>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6037263" y="35020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6029325" y="2381250"/>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3"/>
          <p:cNvSpPr>
            <a:spLocks noChangeShapeType="1"/>
          </p:cNvSpPr>
          <p:nvPr/>
        </p:nvSpPr>
        <p:spPr bwMode="auto">
          <a:xfrm>
            <a:off x="2452688" y="1936750"/>
            <a:ext cx="4146550"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p:cNvSpPr>
          <p:nvPr/>
        </p:nvSpPr>
        <p:spPr bwMode="auto">
          <a:xfrm>
            <a:off x="2460625" y="1843087"/>
            <a:ext cx="193675"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5" y="332"/>
                </a:cubicBezTo>
                <a:cubicBezTo>
                  <a:pt x="78" y="332"/>
                  <a:pt x="0" y="258"/>
                  <a:pt x="0" y="166"/>
                </a:cubicBezTo>
                <a:cubicBezTo>
                  <a:pt x="0" y="75"/>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3001963" y="2027237"/>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5"/>
                  <a:pt x="78" y="0"/>
                  <a:pt x="175" y="0"/>
                </a:cubicBezTo>
                <a:cubicBezTo>
                  <a:pt x="270" y="0"/>
                  <a:pt x="347"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auto">
          <a:xfrm>
            <a:off x="3559175" y="1843087"/>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auto">
          <a:xfrm>
            <a:off x="4084638" y="2038350"/>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4646613" y="18399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9" y="332"/>
                  <a:pt x="0" y="257"/>
                  <a:pt x="0" y="166"/>
                </a:cubicBezTo>
                <a:cubicBezTo>
                  <a:pt x="0" y="74"/>
                  <a:pt x="79"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5245100" y="2047875"/>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5783263" y="1836737"/>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5"/>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3316288" y="1879600"/>
            <a:ext cx="0" cy="4102100"/>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auto">
          <a:xfrm>
            <a:off x="3078163" y="5978525"/>
            <a:ext cx="247650" cy="207963"/>
          </a:xfrm>
          <a:custGeom>
            <a:avLst/>
            <a:gdLst>
              <a:gd name="T0" fmla="*/ 452 w 452"/>
              <a:gd name="T1" fmla="*/ 2 h 379"/>
              <a:gd name="T2" fmla="*/ 226 w 452"/>
              <a:gd name="T3" fmla="*/ 379 h 379"/>
              <a:gd name="T4" fmla="*/ 0 w 452"/>
              <a:gd name="T5" fmla="*/ 2 h 379"/>
              <a:gd name="T6" fmla="*/ 0 w 452"/>
              <a:gd name="T7" fmla="*/ 0 h 379"/>
            </a:gdLst>
            <a:ahLst/>
            <a:cxnLst>
              <a:cxn ang="0">
                <a:pos x="T0" y="T1"/>
              </a:cxn>
              <a:cxn ang="0">
                <a:pos x="T2" y="T3"/>
              </a:cxn>
              <a:cxn ang="0">
                <a:pos x="T4" y="T5"/>
              </a:cxn>
              <a:cxn ang="0">
                <a:pos x="T6" y="T7"/>
              </a:cxn>
            </a:cxnLst>
            <a:rect l="0" t="0" r="r" b="b"/>
            <a:pathLst>
              <a:path w="452" h="379">
                <a:moveTo>
                  <a:pt x="452" y="2"/>
                </a:moveTo>
                <a:cubicBezTo>
                  <a:pt x="452" y="210"/>
                  <a:pt x="351" y="379"/>
                  <a:pt x="226" y="379"/>
                </a:cubicBezTo>
                <a:cubicBezTo>
                  <a:pt x="101" y="379"/>
                  <a:pt x="0" y="210"/>
                  <a:pt x="0" y="2"/>
                </a:cubicBezTo>
                <a:cubicBezTo>
                  <a:pt x="0" y="1"/>
                  <a:pt x="0" y="1"/>
                  <a:pt x="0" y="0"/>
                </a:cubicBez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3049588" y="1676400"/>
            <a:ext cx="268288" cy="207963"/>
          </a:xfrm>
          <a:custGeom>
            <a:avLst/>
            <a:gdLst>
              <a:gd name="T0" fmla="*/ 490 w 490"/>
              <a:gd name="T1" fmla="*/ 378 h 380"/>
              <a:gd name="T2" fmla="*/ 245 w 490"/>
              <a:gd name="T3" fmla="*/ 0 h 380"/>
              <a:gd name="T4" fmla="*/ 0 w 490"/>
              <a:gd name="T5" fmla="*/ 378 h 380"/>
              <a:gd name="T6" fmla="*/ 0 w 490"/>
              <a:gd name="T7" fmla="*/ 380 h 380"/>
            </a:gdLst>
            <a:ahLst/>
            <a:cxnLst>
              <a:cxn ang="0">
                <a:pos x="T0" y="T1"/>
              </a:cxn>
              <a:cxn ang="0">
                <a:pos x="T2" y="T3"/>
              </a:cxn>
              <a:cxn ang="0">
                <a:pos x="T4" y="T5"/>
              </a:cxn>
              <a:cxn ang="0">
                <a:pos x="T6" y="T7"/>
              </a:cxn>
            </a:cxnLst>
            <a:rect l="0" t="0" r="r" b="b"/>
            <a:pathLst>
              <a:path w="490" h="380">
                <a:moveTo>
                  <a:pt x="490" y="378"/>
                </a:moveTo>
                <a:cubicBezTo>
                  <a:pt x="490" y="169"/>
                  <a:pt x="380" y="0"/>
                  <a:pt x="245" y="0"/>
                </a:cubicBezTo>
                <a:cubicBezTo>
                  <a:pt x="110" y="0"/>
                  <a:pt x="0" y="169"/>
                  <a:pt x="0" y="378"/>
                </a:cubicBezTo>
                <a:cubicBezTo>
                  <a:pt x="0" y="378"/>
                  <a:pt x="0" y="379"/>
                  <a:pt x="0" y="380"/>
                </a:cubicBez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3227388" y="4876800"/>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8" y="332"/>
                  <a:pt x="0" y="258"/>
                  <a:pt x="0" y="166"/>
                </a:cubicBezTo>
                <a:cubicBezTo>
                  <a:pt x="0" y="74"/>
                  <a:pt x="78"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3227388" y="372268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3235325" y="2600325"/>
            <a:ext cx="192088"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0"/>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4408488" y="1889125"/>
            <a:ext cx="0" cy="4056063"/>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4171952" y="5940425"/>
            <a:ext cx="244474" cy="206375"/>
          </a:xfrm>
          <a:custGeom>
            <a:avLst/>
            <a:gdLst>
              <a:gd name="T0" fmla="*/ 390 w 390"/>
              <a:gd name="T1" fmla="*/ 2 h 375"/>
              <a:gd name="T2" fmla="*/ 195 w 390"/>
              <a:gd name="T3" fmla="*/ 375 h 375"/>
              <a:gd name="T4" fmla="*/ 0 w 390"/>
              <a:gd name="T5" fmla="*/ 2 h 375"/>
              <a:gd name="T6" fmla="*/ 0 w 390"/>
              <a:gd name="T7" fmla="*/ 0 h 375"/>
            </a:gdLst>
            <a:ahLst/>
            <a:cxnLst>
              <a:cxn ang="0">
                <a:pos x="T0" y="T1"/>
              </a:cxn>
              <a:cxn ang="0">
                <a:pos x="T2" y="T3"/>
              </a:cxn>
              <a:cxn ang="0">
                <a:pos x="T4" y="T5"/>
              </a:cxn>
              <a:cxn ang="0">
                <a:pos x="T6" y="T7"/>
              </a:cxn>
            </a:cxnLst>
            <a:rect l="0" t="0" r="r" b="b"/>
            <a:pathLst>
              <a:path w="390" h="375">
                <a:moveTo>
                  <a:pt x="390" y="2"/>
                </a:moveTo>
                <a:cubicBezTo>
                  <a:pt x="390" y="208"/>
                  <a:pt x="303" y="375"/>
                  <a:pt x="195" y="375"/>
                </a:cubicBezTo>
                <a:cubicBezTo>
                  <a:pt x="88" y="375"/>
                  <a:pt x="0" y="208"/>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4178300" y="1689100"/>
            <a:ext cx="231775" cy="204788"/>
          </a:xfrm>
          <a:custGeom>
            <a:avLst/>
            <a:gdLst>
              <a:gd name="T0" fmla="*/ 424 w 424"/>
              <a:gd name="T1" fmla="*/ 373 h 375"/>
              <a:gd name="T2" fmla="*/ 212 w 424"/>
              <a:gd name="T3" fmla="*/ 0 h 375"/>
              <a:gd name="T4" fmla="*/ 0 w 424"/>
              <a:gd name="T5" fmla="*/ 373 h 375"/>
              <a:gd name="T6" fmla="*/ 0 w 424"/>
              <a:gd name="T7" fmla="*/ 375 h 375"/>
            </a:gdLst>
            <a:ahLst/>
            <a:cxnLst>
              <a:cxn ang="0">
                <a:pos x="T0" y="T1"/>
              </a:cxn>
              <a:cxn ang="0">
                <a:pos x="T2" y="T3"/>
              </a:cxn>
              <a:cxn ang="0">
                <a:pos x="T4" y="T5"/>
              </a:cxn>
              <a:cxn ang="0">
                <a:pos x="T6" y="T7"/>
              </a:cxn>
            </a:cxnLst>
            <a:rect l="0" t="0" r="r" b="b"/>
            <a:pathLst>
              <a:path w="424" h="375">
                <a:moveTo>
                  <a:pt x="424" y="373"/>
                </a:moveTo>
                <a:cubicBezTo>
                  <a:pt x="424" y="167"/>
                  <a:pt x="329" y="0"/>
                  <a:pt x="212" y="0"/>
                </a:cubicBezTo>
                <a:cubicBezTo>
                  <a:pt x="95" y="0"/>
                  <a:pt x="0" y="167"/>
                  <a:pt x="0" y="373"/>
                </a:cubicBezTo>
                <a:cubicBezTo>
                  <a:pt x="0" y="373"/>
                  <a:pt x="0" y="374"/>
                  <a:pt x="0" y="375"/>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4314825" y="4837112"/>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4298950" y="3697287"/>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4310063" y="2609850"/>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a:off x="5561013" y="1890712"/>
            <a:ext cx="0" cy="4086225"/>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5356225" y="5973762"/>
            <a:ext cx="212725" cy="207963"/>
          </a:xfrm>
          <a:custGeom>
            <a:avLst/>
            <a:gdLst>
              <a:gd name="T0" fmla="*/ 390 w 390"/>
              <a:gd name="T1" fmla="*/ 2 h 378"/>
              <a:gd name="T2" fmla="*/ 195 w 390"/>
              <a:gd name="T3" fmla="*/ 378 h 378"/>
              <a:gd name="T4" fmla="*/ 0 w 390"/>
              <a:gd name="T5" fmla="*/ 2 h 378"/>
              <a:gd name="T6" fmla="*/ 0 w 390"/>
              <a:gd name="T7" fmla="*/ 0 h 378"/>
            </a:gdLst>
            <a:ahLst/>
            <a:cxnLst>
              <a:cxn ang="0">
                <a:pos x="T0" y="T1"/>
              </a:cxn>
              <a:cxn ang="0">
                <a:pos x="T2" y="T3"/>
              </a:cxn>
              <a:cxn ang="0">
                <a:pos x="T4" y="T5"/>
              </a:cxn>
              <a:cxn ang="0">
                <a:pos x="T6" y="T7"/>
              </a:cxn>
            </a:cxnLst>
            <a:rect l="0" t="0" r="r" b="b"/>
            <a:pathLst>
              <a:path w="390" h="378">
                <a:moveTo>
                  <a:pt x="390" y="2"/>
                </a:moveTo>
                <a:cubicBezTo>
                  <a:pt x="390" y="210"/>
                  <a:pt x="303" y="378"/>
                  <a:pt x="195" y="378"/>
                </a:cubicBezTo>
                <a:cubicBezTo>
                  <a:pt x="87" y="378"/>
                  <a:pt x="0" y="210"/>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auto">
          <a:xfrm>
            <a:off x="5330825" y="1689100"/>
            <a:ext cx="231775" cy="206375"/>
          </a:xfrm>
          <a:custGeom>
            <a:avLst/>
            <a:gdLst>
              <a:gd name="T0" fmla="*/ 423 w 423"/>
              <a:gd name="T1" fmla="*/ 376 h 378"/>
              <a:gd name="T2" fmla="*/ 212 w 423"/>
              <a:gd name="T3" fmla="*/ 0 h 378"/>
              <a:gd name="T4" fmla="*/ 0 w 423"/>
              <a:gd name="T5" fmla="*/ 376 h 378"/>
              <a:gd name="T6" fmla="*/ 0 w 423"/>
              <a:gd name="T7" fmla="*/ 378 h 378"/>
            </a:gdLst>
            <a:ahLst/>
            <a:cxnLst>
              <a:cxn ang="0">
                <a:pos x="T0" y="T1"/>
              </a:cxn>
              <a:cxn ang="0">
                <a:pos x="T2" y="T3"/>
              </a:cxn>
              <a:cxn ang="0">
                <a:pos x="T4" y="T5"/>
              </a:cxn>
              <a:cxn ang="0">
                <a:pos x="T6" y="T7"/>
              </a:cxn>
            </a:cxnLst>
            <a:rect l="0" t="0" r="r" b="b"/>
            <a:pathLst>
              <a:path w="423" h="378">
                <a:moveTo>
                  <a:pt x="423" y="376"/>
                </a:moveTo>
                <a:cubicBezTo>
                  <a:pt x="423" y="168"/>
                  <a:pt x="329" y="0"/>
                  <a:pt x="212" y="0"/>
                </a:cubicBezTo>
                <a:cubicBezTo>
                  <a:pt x="95" y="0"/>
                  <a:pt x="0" y="168"/>
                  <a:pt x="0" y="376"/>
                </a:cubicBezTo>
                <a:cubicBezTo>
                  <a:pt x="0" y="376"/>
                  <a:pt x="0" y="377"/>
                  <a:pt x="0" y="378"/>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5472113" y="4867275"/>
            <a:ext cx="193675"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5481638" y="3717925"/>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auto">
          <a:xfrm>
            <a:off x="5459413" y="259873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Line 99"/>
          <p:cNvSpPr>
            <a:spLocks noChangeShapeType="1"/>
          </p:cNvSpPr>
          <p:nvPr/>
        </p:nvSpPr>
        <p:spPr bwMode="auto">
          <a:xfrm>
            <a:off x="2497138" y="5875337"/>
            <a:ext cx="4183063"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2660650" y="466248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101"/>
          <p:cNvSpPr>
            <a:spLocks noChangeShapeType="1"/>
          </p:cNvSpPr>
          <p:nvPr/>
        </p:nvSpPr>
        <p:spPr bwMode="auto">
          <a:xfrm>
            <a:off x="2541588" y="6073775"/>
            <a:ext cx="4143375"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auto">
          <a:xfrm>
            <a:off x="6681788" y="5868987"/>
            <a:ext cx="209550" cy="212725"/>
          </a:xfrm>
          <a:custGeom>
            <a:avLst/>
            <a:gdLst>
              <a:gd name="T0" fmla="*/ 2 w 383"/>
              <a:gd name="T1" fmla="*/ 386 h 386"/>
              <a:gd name="T2" fmla="*/ 383 w 383"/>
              <a:gd name="T3" fmla="*/ 193 h 386"/>
              <a:gd name="T4" fmla="*/ 2 w 383"/>
              <a:gd name="T5" fmla="*/ 0 h 386"/>
              <a:gd name="T6" fmla="*/ 0 w 383"/>
              <a:gd name="T7" fmla="*/ 0 h 386"/>
            </a:gdLst>
            <a:ahLst/>
            <a:cxnLst>
              <a:cxn ang="0">
                <a:pos x="T0" y="T1"/>
              </a:cxn>
              <a:cxn ang="0">
                <a:pos x="T2" y="T3"/>
              </a:cxn>
              <a:cxn ang="0">
                <a:pos x="T4" y="T5"/>
              </a:cxn>
              <a:cxn ang="0">
                <a:pos x="T6" y="T7"/>
              </a:cxn>
            </a:cxnLst>
            <a:rect l="0" t="0" r="r" b="b"/>
            <a:pathLst>
              <a:path w="383" h="386">
                <a:moveTo>
                  <a:pt x="2" y="386"/>
                </a:moveTo>
                <a:cubicBezTo>
                  <a:pt x="213" y="386"/>
                  <a:pt x="383" y="300"/>
                  <a:pt x="383" y="193"/>
                </a:cubicBezTo>
                <a:cubicBezTo>
                  <a:pt x="383" y="87"/>
                  <a:pt x="213" y="0"/>
                  <a:pt x="2" y="0"/>
                </a:cubicBezTo>
                <a:cubicBezTo>
                  <a:pt x="1" y="0"/>
                  <a:pt x="1" y="0"/>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auto">
          <a:xfrm>
            <a:off x="2335213" y="5878513"/>
            <a:ext cx="211138" cy="195262"/>
          </a:xfrm>
          <a:custGeom>
            <a:avLst/>
            <a:gdLst>
              <a:gd name="T0" fmla="*/ 381 w 383"/>
              <a:gd name="T1" fmla="*/ 419 h 419"/>
              <a:gd name="T2" fmla="*/ 0 w 383"/>
              <a:gd name="T3" fmla="*/ 209 h 419"/>
              <a:gd name="T4" fmla="*/ 381 w 383"/>
              <a:gd name="T5" fmla="*/ 0 h 419"/>
              <a:gd name="T6" fmla="*/ 383 w 383"/>
              <a:gd name="T7" fmla="*/ 0 h 419"/>
            </a:gdLst>
            <a:ahLst/>
            <a:cxnLst>
              <a:cxn ang="0">
                <a:pos x="T0" y="T1"/>
              </a:cxn>
              <a:cxn ang="0">
                <a:pos x="T2" y="T3"/>
              </a:cxn>
              <a:cxn ang="0">
                <a:pos x="T4" y="T5"/>
              </a:cxn>
              <a:cxn ang="0">
                <a:pos x="T6" y="T7"/>
              </a:cxn>
            </a:cxnLst>
            <a:rect l="0" t="0" r="r" b="b"/>
            <a:pathLst>
              <a:path w="383" h="419">
                <a:moveTo>
                  <a:pt x="381" y="419"/>
                </a:moveTo>
                <a:cubicBezTo>
                  <a:pt x="170" y="419"/>
                  <a:pt x="0" y="325"/>
                  <a:pt x="0" y="209"/>
                </a:cubicBezTo>
                <a:cubicBezTo>
                  <a:pt x="0" y="94"/>
                  <a:pt x="170" y="0"/>
                  <a:pt x="381" y="0"/>
                </a:cubicBezTo>
                <a:cubicBezTo>
                  <a:pt x="382" y="0"/>
                  <a:pt x="382" y="0"/>
                  <a:pt x="383"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auto">
          <a:xfrm>
            <a:off x="2676525" y="3514725"/>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3235325" y="5957887"/>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p:cNvSpPr>
          <p:nvPr/>
        </p:nvSpPr>
        <p:spPr bwMode="auto">
          <a:xfrm>
            <a:off x="3798888" y="5759450"/>
            <a:ext cx="192088"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auto">
          <a:xfrm>
            <a:off x="4303713" y="5956300"/>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auto">
          <a:xfrm>
            <a:off x="4886325" y="5780087"/>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auto">
          <a:xfrm>
            <a:off x="5483225" y="5959475"/>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10"/>
          <p:cNvSpPr>
            <a:spLocks/>
          </p:cNvSpPr>
          <p:nvPr/>
        </p:nvSpPr>
        <p:spPr bwMode="auto">
          <a:xfrm>
            <a:off x="6015038" y="5776912"/>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59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Line 111"/>
          <p:cNvSpPr>
            <a:spLocks noChangeShapeType="1"/>
          </p:cNvSpPr>
          <p:nvPr/>
        </p:nvSpPr>
        <p:spPr bwMode="auto">
          <a:xfrm>
            <a:off x="2492375" y="5316537"/>
            <a:ext cx="4187825" cy="0"/>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2"/>
          <p:cNvSpPr>
            <a:spLocks/>
          </p:cNvSpPr>
          <p:nvPr/>
        </p:nvSpPr>
        <p:spPr bwMode="auto">
          <a:xfrm>
            <a:off x="2500313" y="5222875"/>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auto">
          <a:xfrm>
            <a:off x="2676525" y="2411412"/>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auto">
          <a:xfrm>
            <a:off x="2670175" y="5773737"/>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auto">
          <a:xfrm>
            <a:off x="2989263" y="5403850"/>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8" y="332"/>
                  <a:pt x="0" y="257"/>
                  <a:pt x="0" y="166"/>
                </a:cubicBezTo>
                <a:cubicBezTo>
                  <a:pt x="0" y="74"/>
                  <a:pt x="78"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16"/>
          <p:cNvSpPr>
            <a:spLocks/>
          </p:cNvSpPr>
          <p:nvPr/>
        </p:nvSpPr>
        <p:spPr bwMode="auto">
          <a:xfrm>
            <a:off x="3598863" y="5221287"/>
            <a:ext cx="193675"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auto">
          <a:xfrm>
            <a:off x="4087813" y="5411787"/>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4"/>
                  <a:pt x="78" y="0"/>
                  <a:pt x="175" y="0"/>
                </a:cubicBezTo>
                <a:cubicBezTo>
                  <a:pt x="270" y="0"/>
                  <a:pt x="347"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auto">
          <a:xfrm>
            <a:off x="4686300" y="5219700"/>
            <a:ext cx="193675" cy="180975"/>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19"/>
          <p:cNvSpPr>
            <a:spLocks/>
          </p:cNvSpPr>
          <p:nvPr/>
        </p:nvSpPr>
        <p:spPr bwMode="auto">
          <a:xfrm>
            <a:off x="5256213" y="5400675"/>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20"/>
          <p:cNvSpPr>
            <a:spLocks/>
          </p:cNvSpPr>
          <p:nvPr/>
        </p:nvSpPr>
        <p:spPr bwMode="auto">
          <a:xfrm>
            <a:off x="5821363" y="52165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1" y="0"/>
                  <a:pt x="348" y="71"/>
                  <a:pt x="352"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Line 121"/>
          <p:cNvSpPr>
            <a:spLocks noChangeShapeType="1"/>
          </p:cNvSpPr>
          <p:nvPr/>
        </p:nvSpPr>
        <p:spPr bwMode="auto">
          <a:xfrm>
            <a:off x="6556375" y="1954212"/>
            <a:ext cx="0" cy="4095750"/>
          </a:xfrm>
          <a:prstGeom prst="line">
            <a:avLst/>
          </a:prstGeom>
          <a:noFill/>
          <a:ln w="12"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2"/>
          <p:cNvSpPr>
            <a:spLocks/>
          </p:cNvSpPr>
          <p:nvPr/>
        </p:nvSpPr>
        <p:spPr bwMode="auto">
          <a:xfrm>
            <a:off x="6457950" y="4303712"/>
            <a:ext cx="192088" cy="182563"/>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5"/>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23"/>
          <p:cNvSpPr>
            <a:spLocks/>
          </p:cNvSpPr>
          <p:nvPr/>
        </p:nvSpPr>
        <p:spPr bwMode="auto">
          <a:xfrm>
            <a:off x="6448425" y="3154362"/>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3" y="332"/>
                  <a:pt x="175" y="332"/>
                </a:cubicBezTo>
                <a:cubicBezTo>
                  <a:pt x="78" y="332"/>
                  <a:pt x="0" y="258"/>
                  <a:pt x="0" y="166"/>
                </a:cubicBezTo>
                <a:cubicBezTo>
                  <a:pt x="0" y="75"/>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24"/>
          <p:cNvSpPr>
            <a:spLocks/>
          </p:cNvSpPr>
          <p:nvPr/>
        </p:nvSpPr>
        <p:spPr bwMode="auto">
          <a:xfrm>
            <a:off x="6459538" y="2051050"/>
            <a:ext cx="192088" cy="182563"/>
          </a:xfrm>
          <a:custGeom>
            <a:avLst/>
            <a:gdLst>
              <a:gd name="T0" fmla="*/ 351 w 351"/>
              <a:gd name="T1" fmla="*/ 166 h 332"/>
              <a:gd name="T2" fmla="*/ 175 w 351"/>
              <a:gd name="T3" fmla="*/ 332 h 332"/>
              <a:gd name="T4" fmla="*/ 0 w 351"/>
              <a:gd name="T5" fmla="*/ 166 h 332"/>
              <a:gd name="T6" fmla="*/ 175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8"/>
                  <a:pt x="272" y="332"/>
                  <a:pt x="175" y="332"/>
                </a:cubicBezTo>
                <a:cubicBezTo>
                  <a:pt x="78" y="332"/>
                  <a:pt x="0" y="258"/>
                  <a:pt x="0" y="166"/>
                </a:cubicBezTo>
                <a:cubicBezTo>
                  <a:pt x="0" y="74"/>
                  <a:pt x="78" y="0"/>
                  <a:pt x="175"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Line 125"/>
          <p:cNvSpPr>
            <a:spLocks noChangeShapeType="1"/>
          </p:cNvSpPr>
          <p:nvPr/>
        </p:nvSpPr>
        <p:spPr bwMode="auto">
          <a:xfrm>
            <a:off x="6780213" y="1912937"/>
            <a:ext cx="0" cy="4078288"/>
          </a:xfrm>
          <a:prstGeom prst="line">
            <a:avLst/>
          </a:prstGeom>
          <a:noFill/>
          <a:ln w="11" cap="flat">
            <a:solidFill>
              <a:srgbClr val="03040B"/>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6"/>
          <p:cNvSpPr>
            <a:spLocks/>
          </p:cNvSpPr>
          <p:nvPr/>
        </p:nvSpPr>
        <p:spPr bwMode="auto">
          <a:xfrm>
            <a:off x="6562726" y="5988050"/>
            <a:ext cx="225425" cy="206375"/>
          </a:xfrm>
          <a:custGeom>
            <a:avLst/>
            <a:gdLst>
              <a:gd name="T0" fmla="*/ 390 w 390"/>
              <a:gd name="T1" fmla="*/ 2 h 377"/>
              <a:gd name="T2" fmla="*/ 195 w 390"/>
              <a:gd name="T3" fmla="*/ 377 h 377"/>
              <a:gd name="T4" fmla="*/ 0 w 390"/>
              <a:gd name="T5" fmla="*/ 2 h 377"/>
              <a:gd name="T6" fmla="*/ 0 w 390"/>
              <a:gd name="T7" fmla="*/ 0 h 377"/>
            </a:gdLst>
            <a:ahLst/>
            <a:cxnLst>
              <a:cxn ang="0">
                <a:pos x="T0" y="T1"/>
              </a:cxn>
              <a:cxn ang="0">
                <a:pos x="T2" y="T3"/>
              </a:cxn>
              <a:cxn ang="0">
                <a:pos x="T4" y="T5"/>
              </a:cxn>
              <a:cxn ang="0">
                <a:pos x="T6" y="T7"/>
              </a:cxn>
            </a:cxnLst>
            <a:rect l="0" t="0" r="r" b="b"/>
            <a:pathLst>
              <a:path w="390" h="377">
                <a:moveTo>
                  <a:pt x="390" y="2"/>
                </a:moveTo>
                <a:cubicBezTo>
                  <a:pt x="390" y="209"/>
                  <a:pt x="302" y="377"/>
                  <a:pt x="195" y="377"/>
                </a:cubicBezTo>
                <a:cubicBezTo>
                  <a:pt x="87" y="377"/>
                  <a:pt x="0" y="209"/>
                  <a:pt x="0" y="2"/>
                </a:cubicBezTo>
                <a:cubicBezTo>
                  <a:pt x="0" y="1"/>
                  <a:pt x="0" y="1"/>
                  <a:pt x="0" y="0"/>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7"/>
          <p:cNvSpPr>
            <a:spLocks/>
          </p:cNvSpPr>
          <p:nvPr/>
        </p:nvSpPr>
        <p:spPr bwMode="auto">
          <a:xfrm>
            <a:off x="6548438" y="1711325"/>
            <a:ext cx="231775" cy="206375"/>
          </a:xfrm>
          <a:custGeom>
            <a:avLst/>
            <a:gdLst>
              <a:gd name="T0" fmla="*/ 423 w 423"/>
              <a:gd name="T1" fmla="*/ 375 h 377"/>
              <a:gd name="T2" fmla="*/ 211 w 423"/>
              <a:gd name="T3" fmla="*/ 0 h 377"/>
              <a:gd name="T4" fmla="*/ 0 w 423"/>
              <a:gd name="T5" fmla="*/ 375 h 377"/>
              <a:gd name="T6" fmla="*/ 0 w 423"/>
              <a:gd name="T7" fmla="*/ 377 h 377"/>
            </a:gdLst>
            <a:ahLst/>
            <a:cxnLst>
              <a:cxn ang="0">
                <a:pos x="T0" y="T1"/>
              </a:cxn>
              <a:cxn ang="0">
                <a:pos x="T2" y="T3"/>
              </a:cxn>
              <a:cxn ang="0">
                <a:pos x="T4" y="T5"/>
              </a:cxn>
              <a:cxn ang="0">
                <a:pos x="T6" y="T7"/>
              </a:cxn>
            </a:cxnLst>
            <a:rect l="0" t="0" r="r" b="b"/>
            <a:pathLst>
              <a:path w="423" h="377">
                <a:moveTo>
                  <a:pt x="423" y="375"/>
                </a:moveTo>
                <a:cubicBezTo>
                  <a:pt x="423" y="168"/>
                  <a:pt x="328" y="0"/>
                  <a:pt x="211" y="0"/>
                </a:cubicBezTo>
                <a:cubicBezTo>
                  <a:pt x="94" y="0"/>
                  <a:pt x="0" y="168"/>
                  <a:pt x="0" y="375"/>
                </a:cubicBezTo>
                <a:cubicBezTo>
                  <a:pt x="0" y="375"/>
                  <a:pt x="0" y="376"/>
                  <a:pt x="0" y="377"/>
                </a:cubicBezTo>
              </a:path>
            </a:pathLst>
          </a:custGeom>
          <a:noFill/>
          <a:ln w="12"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8"/>
          <p:cNvSpPr>
            <a:spLocks/>
          </p:cNvSpPr>
          <p:nvPr/>
        </p:nvSpPr>
        <p:spPr bwMode="auto">
          <a:xfrm>
            <a:off x="6665913" y="4851400"/>
            <a:ext cx="193675" cy="180975"/>
          </a:xfrm>
          <a:custGeom>
            <a:avLst/>
            <a:gdLst>
              <a:gd name="T0" fmla="*/ 352 w 352"/>
              <a:gd name="T1" fmla="*/ 166 h 332"/>
              <a:gd name="T2" fmla="*/ 176 w 352"/>
              <a:gd name="T3" fmla="*/ 332 h 332"/>
              <a:gd name="T4" fmla="*/ 0 w 352"/>
              <a:gd name="T5" fmla="*/ 166 h 332"/>
              <a:gd name="T6" fmla="*/ 176 w 352"/>
              <a:gd name="T7" fmla="*/ 0 h 332"/>
              <a:gd name="T8" fmla="*/ 351 w 352"/>
              <a:gd name="T9" fmla="*/ 160 h 332"/>
            </a:gdLst>
            <a:ahLst/>
            <a:cxnLst>
              <a:cxn ang="0">
                <a:pos x="T0" y="T1"/>
              </a:cxn>
              <a:cxn ang="0">
                <a:pos x="T2" y="T3"/>
              </a:cxn>
              <a:cxn ang="0">
                <a:pos x="T4" y="T5"/>
              </a:cxn>
              <a:cxn ang="0">
                <a:pos x="T6" y="T7"/>
              </a:cxn>
              <a:cxn ang="0">
                <a:pos x="T8" y="T9"/>
              </a:cxn>
            </a:cxnLst>
            <a:rect l="0" t="0" r="r" b="b"/>
            <a:pathLst>
              <a:path w="352" h="332">
                <a:moveTo>
                  <a:pt x="352" y="166"/>
                </a:moveTo>
                <a:cubicBezTo>
                  <a:pt x="352" y="258"/>
                  <a:pt x="273" y="332"/>
                  <a:pt x="176" y="332"/>
                </a:cubicBezTo>
                <a:cubicBezTo>
                  <a:pt x="79" y="332"/>
                  <a:pt x="0" y="258"/>
                  <a:pt x="0" y="166"/>
                </a:cubicBezTo>
                <a:cubicBezTo>
                  <a:pt x="0" y="74"/>
                  <a:pt x="79" y="0"/>
                  <a:pt x="176" y="0"/>
                </a:cubicBezTo>
                <a:cubicBezTo>
                  <a:pt x="270" y="0"/>
                  <a:pt x="348" y="71"/>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9"/>
          <p:cNvSpPr>
            <a:spLocks/>
          </p:cNvSpPr>
          <p:nvPr/>
        </p:nvSpPr>
        <p:spPr bwMode="auto">
          <a:xfrm>
            <a:off x="6673850" y="3717925"/>
            <a:ext cx="193675"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1"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30"/>
          <p:cNvSpPr>
            <a:spLocks/>
          </p:cNvSpPr>
          <p:nvPr/>
        </p:nvSpPr>
        <p:spPr bwMode="auto">
          <a:xfrm>
            <a:off x="6670675" y="2605087"/>
            <a:ext cx="192088" cy="182563"/>
          </a:xfrm>
          <a:custGeom>
            <a:avLst/>
            <a:gdLst>
              <a:gd name="T0" fmla="*/ 351 w 351"/>
              <a:gd name="T1" fmla="*/ 166 h 332"/>
              <a:gd name="T2" fmla="*/ 176 w 351"/>
              <a:gd name="T3" fmla="*/ 332 h 332"/>
              <a:gd name="T4" fmla="*/ 0 w 351"/>
              <a:gd name="T5" fmla="*/ 166 h 332"/>
              <a:gd name="T6" fmla="*/ 176 w 351"/>
              <a:gd name="T7" fmla="*/ 0 h 332"/>
              <a:gd name="T8" fmla="*/ 351 w 351"/>
              <a:gd name="T9" fmla="*/ 160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9" y="332"/>
                  <a:pt x="0" y="257"/>
                  <a:pt x="0" y="166"/>
                </a:cubicBezTo>
                <a:cubicBezTo>
                  <a:pt x="0" y="74"/>
                  <a:pt x="79" y="0"/>
                  <a:pt x="176" y="0"/>
                </a:cubicBezTo>
                <a:cubicBezTo>
                  <a:pt x="270" y="0"/>
                  <a:pt x="348" y="70"/>
                  <a:pt x="351" y="16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31"/>
          <p:cNvSpPr>
            <a:spLocks/>
          </p:cNvSpPr>
          <p:nvPr/>
        </p:nvSpPr>
        <p:spPr bwMode="auto">
          <a:xfrm>
            <a:off x="6691313" y="5970587"/>
            <a:ext cx="192088" cy="182563"/>
          </a:xfrm>
          <a:custGeom>
            <a:avLst/>
            <a:gdLst>
              <a:gd name="T0" fmla="*/ 352 w 352"/>
              <a:gd name="T1" fmla="*/ 166 h 332"/>
              <a:gd name="T2" fmla="*/ 176 w 352"/>
              <a:gd name="T3" fmla="*/ 332 h 332"/>
              <a:gd name="T4" fmla="*/ 0 w 352"/>
              <a:gd name="T5" fmla="*/ 166 h 332"/>
              <a:gd name="T6" fmla="*/ 176 w 352"/>
              <a:gd name="T7" fmla="*/ 0 h 332"/>
              <a:gd name="T8" fmla="*/ 352 w 352"/>
              <a:gd name="T9" fmla="*/ 159 h 332"/>
            </a:gdLst>
            <a:ahLst/>
            <a:cxnLst>
              <a:cxn ang="0">
                <a:pos x="T0" y="T1"/>
              </a:cxn>
              <a:cxn ang="0">
                <a:pos x="T2" y="T3"/>
              </a:cxn>
              <a:cxn ang="0">
                <a:pos x="T4" y="T5"/>
              </a:cxn>
              <a:cxn ang="0">
                <a:pos x="T6" y="T7"/>
              </a:cxn>
              <a:cxn ang="0">
                <a:pos x="T8" y="T9"/>
              </a:cxn>
            </a:cxnLst>
            <a:rect l="0" t="0" r="r" b="b"/>
            <a:pathLst>
              <a:path w="352" h="332">
                <a:moveTo>
                  <a:pt x="352" y="166"/>
                </a:moveTo>
                <a:cubicBezTo>
                  <a:pt x="352" y="257"/>
                  <a:pt x="273" y="332"/>
                  <a:pt x="176" y="332"/>
                </a:cubicBezTo>
                <a:cubicBezTo>
                  <a:pt x="79" y="332"/>
                  <a:pt x="0" y="257"/>
                  <a:pt x="0" y="166"/>
                </a:cubicBezTo>
                <a:cubicBezTo>
                  <a:pt x="0" y="74"/>
                  <a:pt x="79" y="0"/>
                  <a:pt x="176" y="0"/>
                </a:cubicBezTo>
                <a:cubicBezTo>
                  <a:pt x="270" y="0"/>
                  <a:pt x="348" y="70"/>
                  <a:pt x="352"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32"/>
          <p:cNvSpPr>
            <a:spLocks/>
          </p:cNvSpPr>
          <p:nvPr/>
        </p:nvSpPr>
        <p:spPr bwMode="auto">
          <a:xfrm>
            <a:off x="6451600" y="5416550"/>
            <a:ext cx="192088" cy="180975"/>
          </a:xfrm>
          <a:custGeom>
            <a:avLst/>
            <a:gdLst>
              <a:gd name="T0" fmla="*/ 351 w 351"/>
              <a:gd name="T1" fmla="*/ 166 h 332"/>
              <a:gd name="T2" fmla="*/ 176 w 351"/>
              <a:gd name="T3" fmla="*/ 332 h 332"/>
              <a:gd name="T4" fmla="*/ 0 w 351"/>
              <a:gd name="T5" fmla="*/ 166 h 332"/>
              <a:gd name="T6" fmla="*/ 176 w 351"/>
              <a:gd name="T7" fmla="*/ 0 h 332"/>
              <a:gd name="T8" fmla="*/ 351 w 351"/>
              <a:gd name="T9" fmla="*/ 159 h 332"/>
            </a:gdLst>
            <a:ahLst/>
            <a:cxnLst>
              <a:cxn ang="0">
                <a:pos x="T0" y="T1"/>
              </a:cxn>
              <a:cxn ang="0">
                <a:pos x="T2" y="T3"/>
              </a:cxn>
              <a:cxn ang="0">
                <a:pos x="T4" y="T5"/>
              </a:cxn>
              <a:cxn ang="0">
                <a:pos x="T6" y="T7"/>
              </a:cxn>
              <a:cxn ang="0">
                <a:pos x="T8" y="T9"/>
              </a:cxn>
            </a:cxnLst>
            <a:rect l="0" t="0" r="r" b="b"/>
            <a:pathLst>
              <a:path w="351" h="332">
                <a:moveTo>
                  <a:pt x="351" y="166"/>
                </a:moveTo>
                <a:cubicBezTo>
                  <a:pt x="351" y="257"/>
                  <a:pt x="273" y="332"/>
                  <a:pt x="176" y="332"/>
                </a:cubicBezTo>
                <a:cubicBezTo>
                  <a:pt x="78" y="332"/>
                  <a:pt x="0" y="257"/>
                  <a:pt x="0" y="166"/>
                </a:cubicBezTo>
                <a:cubicBezTo>
                  <a:pt x="0" y="74"/>
                  <a:pt x="78" y="0"/>
                  <a:pt x="176" y="0"/>
                </a:cubicBezTo>
                <a:cubicBezTo>
                  <a:pt x="270" y="0"/>
                  <a:pt x="348" y="70"/>
                  <a:pt x="351" y="15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Line 133"/>
          <p:cNvSpPr>
            <a:spLocks noChangeShapeType="1"/>
          </p:cNvSpPr>
          <p:nvPr/>
        </p:nvSpPr>
        <p:spPr bwMode="auto">
          <a:xfrm flipH="1" flipV="1">
            <a:off x="2520950" y="5865812"/>
            <a:ext cx="49213" cy="109538"/>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35"/>
          <p:cNvSpPr>
            <a:spLocks noChangeShapeType="1"/>
          </p:cNvSpPr>
          <p:nvPr/>
        </p:nvSpPr>
        <p:spPr bwMode="auto">
          <a:xfrm flipH="1" flipV="1">
            <a:off x="4729163" y="5791200"/>
            <a:ext cx="23813" cy="179388"/>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36"/>
          <p:cNvSpPr>
            <a:spLocks noChangeShapeType="1"/>
          </p:cNvSpPr>
          <p:nvPr/>
        </p:nvSpPr>
        <p:spPr bwMode="auto">
          <a:xfrm flipH="1" flipV="1">
            <a:off x="5902325" y="5845175"/>
            <a:ext cx="7938" cy="13335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Hypercube</a:t>
            </a:r>
            <a:endParaRPr lang="fr-FR" dirty="0">
              <a:solidFill>
                <a:schemeClr val="tx1"/>
              </a:solidFill>
            </a:endParaRPr>
          </a:p>
        </p:txBody>
      </p:sp>
      <p:grpSp>
        <p:nvGrpSpPr>
          <p:cNvPr id="7" name="Group 4"/>
          <p:cNvGrpSpPr>
            <a:grpSpLocks noChangeAspect="1"/>
          </p:cNvGrpSpPr>
          <p:nvPr/>
        </p:nvGrpSpPr>
        <p:grpSpPr bwMode="auto">
          <a:xfrm>
            <a:off x="1219200" y="1828800"/>
            <a:ext cx="6781800" cy="4057650"/>
            <a:chOff x="1152" y="1200"/>
            <a:chExt cx="4272" cy="2556"/>
          </a:xfrm>
        </p:grpSpPr>
        <p:sp>
          <p:nvSpPr>
            <p:cNvPr id="8" name="AutoShape 3"/>
            <p:cNvSpPr>
              <a:spLocks noChangeAspect="1" noChangeArrowheads="1" noTextEdit="1"/>
            </p:cNvSpPr>
            <p:nvPr/>
          </p:nvSpPr>
          <p:spPr bwMode="auto">
            <a:xfrm>
              <a:off x="1152" y="1200"/>
              <a:ext cx="4272" cy="2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1252" y="1703"/>
              <a:ext cx="136" cy="121"/>
            </a:xfrm>
            <a:custGeom>
              <a:avLst/>
              <a:gdLst>
                <a:gd name="T0" fmla="*/ 850 w 850"/>
                <a:gd name="T1" fmla="*/ 380 h 761"/>
                <a:gd name="T2" fmla="*/ 425 w 850"/>
                <a:gd name="T3" fmla="*/ 761 h 761"/>
                <a:gd name="T4" fmla="*/ 0 w 850"/>
                <a:gd name="T5" fmla="*/ 380 h 761"/>
                <a:gd name="T6" fmla="*/ 425 w 850"/>
                <a:gd name="T7" fmla="*/ 0 h 761"/>
                <a:gd name="T8" fmla="*/ 850 w 850"/>
                <a:gd name="T9" fmla="*/ 366 h 761"/>
              </a:gdLst>
              <a:ahLst/>
              <a:cxnLst>
                <a:cxn ang="0">
                  <a:pos x="T0" y="T1"/>
                </a:cxn>
                <a:cxn ang="0">
                  <a:pos x="T2" y="T3"/>
                </a:cxn>
                <a:cxn ang="0">
                  <a:pos x="T4" y="T5"/>
                </a:cxn>
                <a:cxn ang="0">
                  <a:pos x="T6" y="T7"/>
                </a:cxn>
                <a:cxn ang="0">
                  <a:pos x="T8" y="T9"/>
                </a:cxn>
              </a:cxnLst>
              <a:rect l="0" t="0" r="r" b="b"/>
              <a:pathLst>
                <a:path w="850" h="761">
                  <a:moveTo>
                    <a:pt x="850" y="380"/>
                  </a:moveTo>
                  <a:cubicBezTo>
                    <a:pt x="850" y="591"/>
                    <a:pt x="660" y="761"/>
                    <a:pt x="425" y="761"/>
                  </a:cubicBezTo>
                  <a:cubicBezTo>
                    <a:pt x="190" y="761"/>
                    <a:pt x="0" y="591"/>
                    <a:pt x="0" y="380"/>
                  </a:cubicBezTo>
                  <a:cubicBezTo>
                    <a:pt x="0" y="170"/>
                    <a:pt x="190" y="0"/>
                    <a:pt x="425" y="0"/>
                  </a:cubicBezTo>
                  <a:cubicBezTo>
                    <a:pt x="654" y="0"/>
                    <a:pt x="841" y="161"/>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flipV="1">
              <a:off x="1910" y="1753"/>
              <a:ext cx="453" cy="9"/>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1851" y="1701"/>
              <a:ext cx="136" cy="121"/>
            </a:xfrm>
            <a:custGeom>
              <a:avLst/>
              <a:gdLst>
                <a:gd name="T0" fmla="*/ 851 w 851"/>
                <a:gd name="T1" fmla="*/ 381 h 762"/>
                <a:gd name="T2" fmla="*/ 425 w 851"/>
                <a:gd name="T3" fmla="*/ 762 h 762"/>
                <a:gd name="T4" fmla="*/ 0 w 851"/>
                <a:gd name="T5" fmla="*/ 381 h 762"/>
                <a:gd name="T6" fmla="*/ 425 w 851"/>
                <a:gd name="T7" fmla="*/ 0 h 762"/>
                <a:gd name="T8" fmla="*/ 850 w 851"/>
                <a:gd name="T9" fmla="*/ 366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0"/>
                    <a:pt x="191"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304" y="1701"/>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1237" y="1883"/>
              <a:ext cx="242"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H</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1402" y="1988"/>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2028" y="1864"/>
              <a:ext cx="242"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H</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2193" y="1969"/>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3"/>
            <p:cNvSpPr>
              <a:spLocks noChangeShapeType="1"/>
            </p:cNvSpPr>
            <p:nvPr/>
          </p:nvSpPr>
          <p:spPr bwMode="auto">
            <a:xfrm>
              <a:off x="3104" y="1424"/>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flipV="1">
              <a:off x="3095" y="1416"/>
              <a:ext cx="454"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036" y="1364"/>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3"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6"/>
            <p:cNvSpPr>
              <a:spLocks noChangeShapeType="1"/>
            </p:cNvSpPr>
            <p:nvPr/>
          </p:nvSpPr>
          <p:spPr bwMode="auto">
            <a:xfrm>
              <a:off x="3566" y="1408"/>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490" y="1364"/>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flipV="1">
              <a:off x="3104" y="1711"/>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045" y="1658"/>
              <a:ext cx="136"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2"/>
                    <a:pt x="660" y="762"/>
                    <a:pt x="425" y="762"/>
                  </a:cubicBezTo>
                  <a:cubicBezTo>
                    <a:pt x="191" y="762"/>
                    <a:pt x="0" y="592"/>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3498" y="1658"/>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3"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3237" y="1834"/>
              <a:ext cx="242"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H</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2"/>
            <p:cNvSpPr>
              <a:spLocks noChangeArrowheads="1"/>
            </p:cNvSpPr>
            <p:nvPr/>
          </p:nvSpPr>
          <p:spPr bwMode="auto">
            <a:xfrm>
              <a:off x="3402" y="1939"/>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3"/>
            <p:cNvSpPr>
              <a:spLocks noChangeShapeType="1"/>
            </p:cNvSpPr>
            <p:nvPr/>
          </p:nvSpPr>
          <p:spPr bwMode="auto">
            <a:xfrm>
              <a:off x="4259" y="1605"/>
              <a:ext cx="0" cy="31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V="1">
              <a:off x="4281" y="1441"/>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flipV="1">
              <a:off x="4250" y="1597"/>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4191" y="1544"/>
              <a:ext cx="136" cy="121"/>
            </a:xfrm>
            <a:custGeom>
              <a:avLst/>
              <a:gdLst>
                <a:gd name="T0" fmla="*/ 851 w 851"/>
                <a:gd name="T1" fmla="*/ 381 h 762"/>
                <a:gd name="T2" fmla="*/ 426 w 851"/>
                <a:gd name="T3" fmla="*/ 762 h 762"/>
                <a:gd name="T4" fmla="*/ 0 w 851"/>
                <a:gd name="T5" fmla="*/ 381 h 762"/>
                <a:gd name="T6" fmla="*/ 426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2"/>
                    <a:pt x="660" y="762"/>
                    <a:pt x="426" y="762"/>
                  </a:cubicBezTo>
                  <a:cubicBezTo>
                    <a:pt x="191" y="762"/>
                    <a:pt x="0" y="592"/>
                    <a:pt x="0" y="381"/>
                  </a:cubicBezTo>
                  <a:cubicBezTo>
                    <a:pt x="0" y="171"/>
                    <a:pt x="191" y="0"/>
                    <a:pt x="426"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flipV="1">
              <a:off x="4725" y="1748"/>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flipV="1">
              <a:off x="4725" y="1429"/>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4721" y="1588"/>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4644" y="1544"/>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flipV="1">
              <a:off x="4281" y="1731"/>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2"/>
            <p:cNvSpPr>
              <a:spLocks noChangeShapeType="1"/>
            </p:cNvSpPr>
            <p:nvPr/>
          </p:nvSpPr>
          <p:spPr bwMode="auto">
            <a:xfrm flipV="1">
              <a:off x="4259" y="1891"/>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4200" y="1838"/>
              <a:ext cx="135"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4653" y="1838"/>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3"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4529" y="1433"/>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flipV="1">
              <a:off x="4520" y="1425"/>
              <a:ext cx="454"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4461" y="1372"/>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8"/>
            <p:cNvSpPr>
              <a:spLocks noChangeShapeType="1"/>
            </p:cNvSpPr>
            <p:nvPr/>
          </p:nvSpPr>
          <p:spPr bwMode="auto">
            <a:xfrm>
              <a:off x="4991" y="1417"/>
              <a:ext cx="0" cy="31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4914" y="1372"/>
              <a:ext cx="136" cy="122"/>
            </a:xfrm>
            <a:custGeom>
              <a:avLst/>
              <a:gdLst>
                <a:gd name="T0" fmla="*/ 851 w 851"/>
                <a:gd name="T1" fmla="*/ 381 h 762"/>
                <a:gd name="T2" fmla="*/ 426 w 851"/>
                <a:gd name="T3" fmla="*/ 762 h 762"/>
                <a:gd name="T4" fmla="*/ 0 w 851"/>
                <a:gd name="T5" fmla="*/ 381 h 762"/>
                <a:gd name="T6" fmla="*/ 426 w 851"/>
                <a:gd name="T7" fmla="*/ 0 h 762"/>
                <a:gd name="T8" fmla="*/ 851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6" y="762"/>
                  </a:cubicBezTo>
                  <a:cubicBezTo>
                    <a:pt x="191" y="762"/>
                    <a:pt x="0" y="591"/>
                    <a:pt x="0" y="381"/>
                  </a:cubicBezTo>
                  <a:cubicBezTo>
                    <a:pt x="0" y="171"/>
                    <a:pt x="191" y="0"/>
                    <a:pt x="426" y="0"/>
                  </a:cubicBezTo>
                  <a:cubicBezTo>
                    <a:pt x="654" y="0"/>
                    <a:pt x="842" y="162"/>
                    <a:pt x="851"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Line 40"/>
            <p:cNvSpPr>
              <a:spLocks noChangeShapeType="1"/>
            </p:cNvSpPr>
            <p:nvPr/>
          </p:nvSpPr>
          <p:spPr bwMode="auto">
            <a:xfrm flipV="1">
              <a:off x="4529" y="1719"/>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470" y="1667"/>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3"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923" y="1667"/>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6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4395" y="1994"/>
              <a:ext cx="242"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H</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4"/>
            <p:cNvSpPr>
              <a:spLocks noChangeArrowheads="1"/>
            </p:cNvSpPr>
            <p:nvPr/>
          </p:nvSpPr>
          <p:spPr bwMode="auto">
            <a:xfrm>
              <a:off x="4560" y="2099"/>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49" name="Line 45"/>
            <p:cNvSpPr>
              <a:spLocks noChangeShapeType="1"/>
            </p:cNvSpPr>
            <p:nvPr/>
          </p:nvSpPr>
          <p:spPr bwMode="auto">
            <a:xfrm>
              <a:off x="2243" y="2725"/>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2270" y="2626"/>
              <a:ext cx="1255" cy="92"/>
            </a:xfrm>
            <a:custGeom>
              <a:avLst/>
              <a:gdLst>
                <a:gd name="T0" fmla="*/ 0 w 7871"/>
                <a:gd name="T1" fmla="*/ 578 h 578"/>
                <a:gd name="T2" fmla="*/ 3881 w 7871"/>
                <a:gd name="T3" fmla="*/ 0 h 578"/>
                <a:gd name="T4" fmla="*/ 7871 w 7871"/>
                <a:gd name="T5" fmla="*/ 530 h 578"/>
                <a:gd name="T6" fmla="*/ 7871 w 7871"/>
                <a:gd name="T7" fmla="*/ 530 h 578"/>
                <a:gd name="T8" fmla="*/ 7871 w 7871"/>
                <a:gd name="T9" fmla="*/ 530 h 578"/>
              </a:gdLst>
              <a:ahLst/>
              <a:cxnLst>
                <a:cxn ang="0">
                  <a:pos x="T0" y="T1"/>
                </a:cxn>
                <a:cxn ang="0">
                  <a:pos x="T2" y="T3"/>
                </a:cxn>
                <a:cxn ang="0">
                  <a:pos x="T4" y="T5"/>
                </a:cxn>
                <a:cxn ang="0">
                  <a:pos x="T6" y="T7"/>
                </a:cxn>
                <a:cxn ang="0">
                  <a:pos x="T8" y="T9"/>
                </a:cxn>
              </a:cxnLst>
              <a:rect l="0" t="0" r="r" b="b"/>
              <a:pathLst>
                <a:path w="7871" h="578">
                  <a:moveTo>
                    <a:pt x="0" y="578"/>
                  </a:moveTo>
                  <a:cubicBezTo>
                    <a:pt x="0" y="578"/>
                    <a:pt x="2788" y="0"/>
                    <a:pt x="3881" y="0"/>
                  </a:cubicBezTo>
                  <a:cubicBezTo>
                    <a:pt x="4974" y="0"/>
                    <a:pt x="7871" y="530"/>
                    <a:pt x="7871" y="530"/>
                  </a:cubicBezTo>
                  <a:lnTo>
                    <a:pt x="7871" y="530"/>
                  </a:lnTo>
                  <a:lnTo>
                    <a:pt x="7871" y="530"/>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7"/>
            <p:cNvSpPr>
              <a:spLocks noChangeShapeType="1"/>
            </p:cNvSpPr>
            <p:nvPr/>
          </p:nvSpPr>
          <p:spPr bwMode="auto">
            <a:xfrm flipV="1">
              <a:off x="2265" y="2562"/>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flipV="1">
              <a:off x="2235" y="2717"/>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2176" y="2665"/>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3"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2697" y="3050"/>
              <a:ext cx="1255" cy="161"/>
            </a:xfrm>
            <a:custGeom>
              <a:avLst/>
              <a:gdLst>
                <a:gd name="T0" fmla="*/ 0 w 7872"/>
                <a:gd name="T1" fmla="*/ 0 h 1009"/>
                <a:gd name="T2" fmla="*/ 3881 w 7872"/>
                <a:gd name="T3" fmla="*/ 1009 h 1009"/>
                <a:gd name="T4" fmla="*/ 7872 w 7872"/>
                <a:gd name="T5" fmla="*/ 84 h 1009"/>
                <a:gd name="T6" fmla="*/ 7872 w 7872"/>
                <a:gd name="T7" fmla="*/ 84 h 1009"/>
                <a:gd name="T8" fmla="*/ 7872 w 7872"/>
                <a:gd name="T9" fmla="*/ 84 h 1009"/>
              </a:gdLst>
              <a:ahLst/>
              <a:cxnLst>
                <a:cxn ang="0">
                  <a:pos x="T0" y="T1"/>
                </a:cxn>
                <a:cxn ang="0">
                  <a:pos x="T2" y="T3"/>
                </a:cxn>
                <a:cxn ang="0">
                  <a:pos x="T4" y="T5"/>
                </a:cxn>
                <a:cxn ang="0">
                  <a:pos x="T6" y="T7"/>
                </a:cxn>
                <a:cxn ang="0">
                  <a:pos x="T8" y="T9"/>
                </a:cxn>
              </a:cxnLst>
              <a:rect l="0" t="0" r="r" b="b"/>
              <a:pathLst>
                <a:path w="7872" h="1009">
                  <a:moveTo>
                    <a:pt x="0" y="0"/>
                  </a:moveTo>
                  <a:cubicBezTo>
                    <a:pt x="0" y="0"/>
                    <a:pt x="2788" y="1009"/>
                    <a:pt x="3881" y="1009"/>
                  </a:cubicBezTo>
                  <a:cubicBezTo>
                    <a:pt x="4975" y="1009"/>
                    <a:pt x="7872" y="84"/>
                    <a:pt x="7872" y="84"/>
                  </a:cubicBezTo>
                  <a:lnTo>
                    <a:pt x="7872" y="84"/>
                  </a:lnTo>
                  <a:lnTo>
                    <a:pt x="7872" y="84"/>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flipV="1">
              <a:off x="2710" y="2869"/>
              <a:ext cx="244" cy="17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2723" y="2610"/>
              <a:ext cx="1255" cy="92"/>
            </a:xfrm>
            <a:custGeom>
              <a:avLst/>
              <a:gdLst>
                <a:gd name="T0" fmla="*/ 0 w 7872"/>
                <a:gd name="T1" fmla="*/ 578 h 578"/>
                <a:gd name="T2" fmla="*/ 3881 w 7872"/>
                <a:gd name="T3" fmla="*/ 0 h 578"/>
                <a:gd name="T4" fmla="*/ 7872 w 7872"/>
                <a:gd name="T5" fmla="*/ 530 h 578"/>
                <a:gd name="T6" fmla="*/ 7872 w 7872"/>
                <a:gd name="T7" fmla="*/ 530 h 578"/>
                <a:gd name="T8" fmla="*/ 7872 w 7872"/>
                <a:gd name="T9" fmla="*/ 530 h 578"/>
              </a:gdLst>
              <a:ahLst/>
              <a:cxnLst>
                <a:cxn ang="0">
                  <a:pos x="T0" y="T1"/>
                </a:cxn>
                <a:cxn ang="0">
                  <a:pos x="T2" y="T3"/>
                </a:cxn>
                <a:cxn ang="0">
                  <a:pos x="T4" y="T5"/>
                </a:cxn>
                <a:cxn ang="0">
                  <a:pos x="T6" y="T7"/>
                </a:cxn>
                <a:cxn ang="0">
                  <a:pos x="T8" y="T9"/>
                </a:cxn>
              </a:cxnLst>
              <a:rect l="0" t="0" r="r" b="b"/>
              <a:pathLst>
                <a:path w="7872" h="578">
                  <a:moveTo>
                    <a:pt x="0" y="578"/>
                  </a:moveTo>
                  <a:cubicBezTo>
                    <a:pt x="0" y="578"/>
                    <a:pt x="2788" y="0"/>
                    <a:pt x="3881" y="0"/>
                  </a:cubicBezTo>
                  <a:cubicBezTo>
                    <a:pt x="4975" y="0"/>
                    <a:pt x="7872" y="530"/>
                    <a:pt x="7872" y="530"/>
                  </a:cubicBezTo>
                  <a:lnTo>
                    <a:pt x="7872" y="530"/>
                  </a:lnTo>
                  <a:lnTo>
                    <a:pt x="7872" y="530"/>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3"/>
            <p:cNvSpPr>
              <a:spLocks noChangeShapeType="1"/>
            </p:cNvSpPr>
            <p:nvPr/>
          </p:nvSpPr>
          <p:spPr bwMode="auto">
            <a:xfrm flipV="1">
              <a:off x="2710" y="2550"/>
              <a:ext cx="244" cy="17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2540" y="2749"/>
              <a:ext cx="1255" cy="92"/>
            </a:xfrm>
            <a:custGeom>
              <a:avLst/>
              <a:gdLst>
                <a:gd name="T0" fmla="*/ 0 w 7872"/>
                <a:gd name="T1" fmla="*/ 578 h 578"/>
                <a:gd name="T2" fmla="*/ 3881 w 7872"/>
                <a:gd name="T3" fmla="*/ 0 h 578"/>
                <a:gd name="T4" fmla="*/ 7872 w 7872"/>
                <a:gd name="T5" fmla="*/ 530 h 578"/>
                <a:gd name="T6" fmla="*/ 7872 w 7872"/>
                <a:gd name="T7" fmla="*/ 530 h 578"/>
                <a:gd name="T8" fmla="*/ 7872 w 7872"/>
                <a:gd name="T9" fmla="*/ 530 h 578"/>
              </a:gdLst>
              <a:ahLst/>
              <a:cxnLst>
                <a:cxn ang="0">
                  <a:pos x="T0" y="T1"/>
                </a:cxn>
                <a:cxn ang="0">
                  <a:pos x="T2" y="T3"/>
                </a:cxn>
                <a:cxn ang="0">
                  <a:pos x="T4" y="T5"/>
                </a:cxn>
                <a:cxn ang="0">
                  <a:pos x="T6" y="T7"/>
                </a:cxn>
                <a:cxn ang="0">
                  <a:pos x="T8" y="T9"/>
                </a:cxn>
              </a:cxnLst>
              <a:rect l="0" t="0" r="r" b="b"/>
              <a:pathLst>
                <a:path w="7872" h="578">
                  <a:moveTo>
                    <a:pt x="0" y="578"/>
                  </a:moveTo>
                  <a:cubicBezTo>
                    <a:pt x="0" y="578"/>
                    <a:pt x="2788" y="0"/>
                    <a:pt x="3881" y="0"/>
                  </a:cubicBezTo>
                  <a:cubicBezTo>
                    <a:pt x="4975" y="0"/>
                    <a:pt x="7872" y="530"/>
                    <a:pt x="7872" y="530"/>
                  </a:cubicBezTo>
                  <a:lnTo>
                    <a:pt x="7872" y="530"/>
                  </a:lnTo>
                  <a:lnTo>
                    <a:pt x="7872" y="530"/>
                  </a:ln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a:off x="2705" y="2709"/>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p:cNvSpPr>
            <p:nvPr/>
          </p:nvSpPr>
          <p:spPr bwMode="auto">
            <a:xfrm>
              <a:off x="2629" y="2665"/>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2270" y="3017"/>
              <a:ext cx="1255" cy="161"/>
            </a:xfrm>
            <a:custGeom>
              <a:avLst/>
              <a:gdLst>
                <a:gd name="T0" fmla="*/ 0 w 7871"/>
                <a:gd name="T1" fmla="*/ 0 h 1009"/>
                <a:gd name="T2" fmla="*/ 3881 w 7871"/>
                <a:gd name="T3" fmla="*/ 1009 h 1009"/>
                <a:gd name="T4" fmla="*/ 7871 w 7871"/>
                <a:gd name="T5" fmla="*/ 84 h 1009"/>
                <a:gd name="T6" fmla="*/ 7871 w 7871"/>
                <a:gd name="T7" fmla="*/ 84 h 1009"/>
                <a:gd name="T8" fmla="*/ 7871 w 7871"/>
                <a:gd name="T9" fmla="*/ 84 h 1009"/>
              </a:gdLst>
              <a:ahLst/>
              <a:cxnLst>
                <a:cxn ang="0">
                  <a:pos x="T0" y="T1"/>
                </a:cxn>
                <a:cxn ang="0">
                  <a:pos x="T2" y="T3"/>
                </a:cxn>
                <a:cxn ang="0">
                  <a:pos x="T4" y="T5"/>
                </a:cxn>
                <a:cxn ang="0">
                  <a:pos x="T6" y="T7"/>
                </a:cxn>
                <a:cxn ang="0">
                  <a:pos x="T8" y="T9"/>
                </a:cxn>
              </a:cxnLst>
              <a:rect l="0" t="0" r="r" b="b"/>
              <a:pathLst>
                <a:path w="7871" h="1009">
                  <a:moveTo>
                    <a:pt x="0" y="0"/>
                  </a:moveTo>
                  <a:cubicBezTo>
                    <a:pt x="0" y="0"/>
                    <a:pt x="2788" y="1009"/>
                    <a:pt x="3881" y="1009"/>
                  </a:cubicBezTo>
                  <a:cubicBezTo>
                    <a:pt x="4974" y="1009"/>
                    <a:pt x="7871" y="84"/>
                    <a:pt x="7871" y="84"/>
                  </a:cubicBezTo>
                  <a:lnTo>
                    <a:pt x="7871" y="84"/>
                  </a:lnTo>
                  <a:lnTo>
                    <a:pt x="7871" y="84"/>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flipV="1">
              <a:off x="2265" y="2852"/>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flipV="1">
              <a:off x="2243" y="3012"/>
              <a:ext cx="454"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2184" y="2959"/>
              <a:ext cx="136"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0"/>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2638" y="2959"/>
              <a:ext cx="135"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0"/>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a:off x="2514" y="2554"/>
              <a:ext cx="0" cy="31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3"/>
            <p:cNvSpPr>
              <a:spLocks noChangeShapeType="1"/>
            </p:cNvSpPr>
            <p:nvPr/>
          </p:nvSpPr>
          <p:spPr bwMode="auto">
            <a:xfrm flipV="1">
              <a:off x="2505" y="2546"/>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2446" y="2493"/>
              <a:ext cx="135" cy="121"/>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2984" y="2389"/>
              <a:ext cx="1255" cy="161"/>
            </a:xfrm>
            <a:custGeom>
              <a:avLst/>
              <a:gdLst>
                <a:gd name="T0" fmla="*/ 0 w 7872"/>
                <a:gd name="T1" fmla="*/ 1008 h 1008"/>
                <a:gd name="T2" fmla="*/ 3881 w 7872"/>
                <a:gd name="T3" fmla="*/ 0 h 1008"/>
                <a:gd name="T4" fmla="*/ 7872 w 7872"/>
                <a:gd name="T5" fmla="*/ 924 h 1008"/>
                <a:gd name="T6" fmla="*/ 7872 w 7872"/>
                <a:gd name="T7" fmla="*/ 924 h 1008"/>
                <a:gd name="T8" fmla="*/ 7872 w 7872"/>
                <a:gd name="T9" fmla="*/ 924 h 1008"/>
              </a:gdLst>
              <a:ahLst/>
              <a:cxnLst>
                <a:cxn ang="0">
                  <a:pos x="T0" y="T1"/>
                </a:cxn>
                <a:cxn ang="0">
                  <a:pos x="T2" y="T3"/>
                </a:cxn>
                <a:cxn ang="0">
                  <a:pos x="T4" y="T5"/>
                </a:cxn>
                <a:cxn ang="0">
                  <a:pos x="T6" y="T7"/>
                </a:cxn>
                <a:cxn ang="0">
                  <a:pos x="T8" y="T9"/>
                </a:cxn>
              </a:cxnLst>
              <a:rect l="0" t="0" r="r" b="b"/>
              <a:pathLst>
                <a:path w="7872" h="1008">
                  <a:moveTo>
                    <a:pt x="0" y="1008"/>
                  </a:moveTo>
                  <a:cubicBezTo>
                    <a:pt x="0" y="1008"/>
                    <a:pt x="2788" y="0"/>
                    <a:pt x="3881" y="0"/>
                  </a:cubicBezTo>
                  <a:cubicBezTo>
                    <a:pt x="4975" y="0"/>
                    <a:pt x="7872" y="924"/>
                    <a:pt x="7872" y="924"/>
                  </a:cubicBezTo>
                  <a:lnTo>
                    <a:pt x="7872" y="924"/>
                  </a:lnTo>
                  <a:lnTo>
                    <a:pt x="7872" y="924"/>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a:off x="2976" y="2537"/>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2899" y="2493"/>
              <a:ext cx="136"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8"/>
            <p:cNvSpPr>
              <a:spLocks noChangeShapeType="1"/>
            </p:cNvSpPr>
            <p:nvPr/>
          </p:nvSpPr>
          <p:spPr bwMode="auto">
            <a:xfrm flipV="1">
              <a:off x="2514" y="2840"/>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2455" y="2787"/>
              <a:ext cx="135" cy="122"/>
            </a:xfrm>
            <a:custGeom>
              <a:avLst/>
              <a:gdLst>
                <a:gd name="T0" fmla="*/ 850 w 850"/>
                <a:gd name="T1" fmla="*/ 381 h 761"/>
                <a:gd name="T2" fmla="*/ 425 w 850"/>
                <a:gd name="T3" fmla="*/ 761 h 761"/>
                <a:gd name="T4" fmla="*/ 0 w 850"/>
                <a:gd name="T5" fmla="*/ 381 h 761"/>
                <a:gd name="T6" fmla="*/ 425 w 850"/>
                <a:gd name="T7" fmla="*/ 0 h 761"/>
                <a:gd name="T8" fmla="*/ 850 w 850"/>
                <a:gd name="T9" fmla="*/ 366 h 761"/>
              </a:gdLst>
              <a:ahLst/>
              <a:cxnLst>
                <a:cxn ang="0">
                  <a:pos x="T0" y="T1"/>
                </a:cxn>
                <a:cxn ang="0">
                  <a:pos x="T2" y="T3"/>
                </a:cxn>
                <a:cxn ang="0">
                  <a:pos x="T4" y="T5"/>
                </a:cxn>
                <a:cxn ang="0">
                  <a:pos x="T6" y="T7"/>
                </a:cxn>
                <a:cxn ang="0">
                  <a:pos x="T8" y="T9"/>
                </a:cxn>
              </a:cxnLst>
              <a:rect l="0" t="0" r="r" b="b"/>
              <a:pathLst>
                <a:path w="850" h="761">
                  <a:moveTo>
                    <a:pt x="850" y="381"/>
                  </a:moveTo>
                  <a:cubicBezTo>
                    <a:pt x="850" y="591"/>
                    <a:pt x="660" y="761"/>
                    <a:pt x="425" y="761"/>
                  </a:cubicBezTo>
                  <a:cubicBezTo>
                    <a:pt x="190" y="761"/>
                    <a:pt x="0" y="591"/>
                    <a:pt x="0" y="381"/>
                  </a:cubicBezTo>
                  <a:cubicBezTo>
                    <a:pt x="0" y="170"/>
                    <a:pt x="190" y="0"/>
                    <a:pt x="425" y="0"/>
                  </a:cubicBezTo>
                  <a:cubicBezTo>
                    <a:pt x="654"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2984" y="2764"/>
              <a:ext cx="1255" cy="92"/>
            </a:xfrm>
            <a:custGeom>
              <a:avLst/>
              <a:gdLst>
                <a:gd name="T0" fmla="*/ 0 w 7872"/>
                <a:gd name="T1" fmla="*/ 578 h 578"/>
                <a:gd name="T2" fmla="*/ 3881 w 7872"/>
                <a:gd name="T3" fmla="*/ 0 h 578"/>
                <a:gd name="T4" fmla="*/ 7872 w 7872"/>
                <a:gd name="T5" fmla="*/ 530 h 578"/>
                <a:gd name="T6" fmla="*/ 7872 w 7872"/>
                <a:gd name="T7" fmla="*/ 530 h 578"/>
                <a:gd name="T8" fmla="*/ 7872 w 7872"/>
                <a:gd name="T9" fmla="*/ 530 h 578"/>
              </a:gdLst>
              <a:ahLst/>
              <a:cxnLst>
                <a:cxn ang="0">
                  <a:pos x="T0" y="T1"/>
                </a:cxn>
                <a:cxn ang="0">
                  <a:pos x="T2" y="T3"/>
                </a:cxn>
                <a:cxn ang="0">
                  <a:pos x="T4" y="T5"/>
                </a:cxn>
                <a:cxn ang="0">
                  <a:pos x="T6" y="T7"/>
                </a:cxn>
                <a:cxn ang="0">
                  <a:pos x="T8" y="T9"/>
                </a:cxn>
              </a:cxnLst>
              <a:rect l="0" t="0" r="r" b="b"/>
              <a:pathLst>
                <a:path w="7872" h="578">
                  <a:moveTo>
                    <a:pt x="0" y="578"/>
                  </a:moveTo>
                  <a:cubicBezTo>
                    <a:pt x="0" y="578"/>
                    <a:pt x="2788" y="0"/>
                    <a:pt x="3881" y="0"/>
                  </a:cubicBezTo>
                  <a:cubicBezTo>
                    <a:pt x="4975" y="0"/>
                    <a:pt x="7872" y="530"/>
                    <a:pt x="7872" y="530"/>
                  </a:cubicBezTo>
                  <a:lnTo>
                    <a:pt x="7872" y="530"/>
                  </a:lnTo>
                  <a:lnTo>
                    <a:pt x="7872" y="530"/>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2908" y="2787"/>
              <a:ext cx="135" cy="122"/>
            </a:xfrm>
            <a:custGeom>
              <a:avLst/>
              <a:gdLst>
                <a:gd name="T0" fmla="*/ 851 w 851"/>
                <a:gd name="T1" fmla="*/ 381 h 761"/>
                <a:gd name="T2" fmla="*/ 426 w 851"/>
                <a:gd name="T3" fmla="*/ 761 h 761"/>
                <a:gd name="T4" fmla="*/ 0 w 851"/>
                <a:gd name="T5" fmla="*/ 381 h 761"/>
                <a:gd name="T6" fmla="*/ 426 w 851"/>
                <a:gd name="T7" fmla="*/ 0 h 761"/>
                <a:gd name="T8" fmla="*/ 850 w 851"/>
                <a:gd name="T9" fmla="*/ 366 h 761"/>
              </a:gdLst>
              <a:ahLst/>
              <a:cxnLst>
                <a:cxn ang="0">
                  <a:pos x="T0" y="T1"/>
                </a:cxn>
                <a:cxn ang="0">
                  <a:pos x="T2" y="T3"/>
                </a:cxn>
                <a:cxn ang="0">
                  <a:pos x="T4" y="T5"/>
                </a:cxn>
                <a:cxn ang="0">
                  <a:pos x="T6" y="T7"/>
                </a:cxn>
                <a:cxn ang="0">
                  <a:pos x="T8" y="T9"/>
                </a:cxn>
              </a:cxnLst>
              <a:rect l="0" t="0" r="r" b="b"/>
              <a:pathLst>
                <a:path w="851" h="761">
                  <a:moveTo>
                    <a:pt x="851" y="381"/>
                  </a:moveTo>
                  <a:cubicBezTo>
                    <a:pt x="851" y="591"/>
                    <a:pt x="660" y="761"/>
                    <a:pt x="426" y="761"/>
                  </a:cubicBezTo>
                  <a:cubicBezTo>
                    <a:pt x="191" y="761"/>
                    <a:pt x="0" y="591"/>
                    <a:pt x="0" y="381"/>
                  </a:cubicBezTo>
                  <a:cubicBezTo>
                    <a:pt x="0" y="170"/>
                    <a:pt x="191" y="0"/>
                    <a:pt x="426"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Line 72"/>
            <p:cNvSpPr>
              <a:spLocks noChangeShapeType="1"/>
            </p:cNvSpPr>
            <p:nvPr/>
          </p:nvSpPr>
          <p:spPr bwMode="auto">
            <a:xfrm>
              <a:off x="3525" y="2734"/>
              <a:ext cx="0" cy="31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3"/>
            <p:cNvSpPr>
              <a:spLocks noChangeShapeType="1"/>
            </p:cNvSpPr>
            <p:nvPr/>
          </p:nvSpPr>
          <p:spPr bwMode="auto">
            <a:xfrm flipV="1">
              <a:off x="3546" y="2570"/>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4"/>
            <p:cNvSpPr>
              <a:spLocks noChangeShapeType="1"/>
            </p:cNvSpPr>
            <p:nvPr/>
          </p:nvSpPr>
          <p:spPr bwMode="auto">
            <a:xfrm flipV="1">
              <a:off x="3516" y="2725"/>
              <a:ext cx="453" cy="9"/>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3457" y="2673"/>
              <a:ext cx="135" cy="121"/>
            </a:xfrm>
            <a:custGeom>
              <a:avLst/>
              <a:gdLst>
                <a:gd name="T0" fmla="*/ 851 w 851"/>
                <a:gd name="T1" fmla="*/ 381 h 761"/>
                <a:gd name="T2" fmla="*/ 425 w 851"/>
                <a:gd name="T3" fmla="*/ 761 h 761"/>
                <a:gd name="T4" fmla="*/ 0 w 851"/>
                <a:gd name="T5" fmla="*/ 381 h 761"/>
                <a:gd name="T6" fmla="*/ 425 w 851"/>
                <a:gd name="T7" fmla="*/ 0 h 761"/>
                <a:gd name="T8" fmla="*/ 850 w 851"/>
                <a:gd name="T9" fmla="*/ 366 h 761"/>
              </a:gdLst>
              <a:ahLst/>
              <a:cxnLst>
                <a:cxn ang="0">
                  <a:pos x="T0" y="T1"/>
                </a:cxn>
                <a:cxn ang="0">
                  <a:pos x="T2" y="T3"/>
                </a:cxn>
                <a:cxn ang="0">
                  <a:pos x="T4" y="T5"/>
                </a:cxn>
                <a:cxn ang="0">
                  <a:pos x="T6" y="T7"/>
                </a:cxn>
                <a:cxn ang="0">
                  <a:pos x="T8" y="T9"/>
                </a:cxn>
              </a:cxnLst>
              <a:rect l="0" t="0" r="r" b="b"/>
              <a:pathLst>
                <a:path w="851" h="761">
                  <a:moveTo>
                    <a:pt x="851" y="381"/>
                  </a:moveTo>
                  <a:cubicBezTo>
                    <a:pt x="851" y="591"/>
                    <a:pt x="660" y="761"/>
                    <a:pt x="425" y="761"/>
                  </a:cubicBezTo>
                  <a:cubicBezTo>
                    <a:pt x="190" y="761"/>
                    <a:pt x="0" y="591"/>
                    <a:pt x="0" y="381"/>
                  </a:cubicBezTo>
                  <a:cubicBezTo>
                    <a:pt x="0" y="170"/>
                    <a:pt x="190" y="0"/>
                    <a:pt x="425" y="0"/>
                  </a:cubicBezTo>
                  <a:cubicBezTo>
                    <a:pt x="654" y="0"/>
                    <a:pt x="842"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Line 76"/>
            <p:cNvSpPr>
              <a:spLocks noChangeShapeType="1"/>
            </p:cNvSpPr>
            <p:nvPr/>
          </p:nvSpPr>
          <p:spPr bwMode="auto">
            <a:xfrm flipV="1">
              <a:off x="3991" y="2877"/>
              <a:ext cx="244" cy="17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7"/>
            <p:cNvSpPr>
              <a:spLocks noChangeShapeType="1"/>
            </p:cNvSpPr>
            <p:nvPr/>
          </p:nvSpPr>
          <p:spPr bwMode="auto">
            <a:xfrm flipV="1">
              <a:off x="3991" y="2558"/>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8"/>
            <p:cNvSpPr>
              <a:spLocks noChangeShapeType="1"/>
            </p:cNvSpPr>
            <p:nvPr/>
          </p:nvSpPr>
          <p:spPr bwMode="auto">
            <a:xfrm>
              <a:off x="3986" y="2717"/>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3910" y="2673"/>
              <a:ext cx="136" cy="121"/>
            </a:xfrm>
            <a:custGeom>
              <a:avLst/>
              <a:gdLst>
                <a:gd name="T0" fmla="*/ 850 w 850"/>
                <a:gd name="T1" fmla="*/ 381 h 761"/>
                <a:gd name="T2" fmla="*/ 425 w 850"/>
                <a:gd name="T3" fmla="*/ 761 h 761"/>
                <a:gd name="T4" fmla="*/ 0 w 850"/>
                <a:gd name="T5" fmla="*/ 381 h 761"/>
                <a:gd name="T6" fmla="*/ 425 w 850"/>
                <a:gd name="T7" fmla="*/ 0 h 761"/>
                <a:gd name="T8" fmla="*/ 850 w 850"/>
                <a:gd name="T9" fmla="*/ 366 h 761"/>
              </a:gdLst>
              <a:ahLst/>
              <a:cxnLst>
                <a:cxn ang="0">
                  <a:pos x="T0" y="T1"/>
                </a:cxn>
                <a:cxn ang="0">
                  <a:pos x="T2" y="T3"/>
                </a:cxn>
                <a:cxn ang="0">
                  <a:pos x="T4" y="T5"/>
                </a:cxn>
                <a:cxn ang="0">
                  <a:pos x="T6" y="T7"/>
                </a:cxn>
                <a:cxn ang="0">
                  <a:pos x="T8" y="T9"/>
                </a:cxn>
              </a:cxnLst>
              <a:rect l="0" t="0" r="r" b="b"/>
              <a:pathLst>
                <a:path w="850" h="761">
                  <a:moveTo>
                    <a:pt x="850" y="381"/>
                  </a:moveTo>
                  <a:cubicBezTo>
                    <a:pt x="850" y="591"/>
                    <a:pt x="660" y="761"/>
                    <a:pt x="425" y="761"/>
                  </a:cubicBezTo>
                  <a:cubicBezTo>
                    <a:pt x="190" y="761"/>
                    <a:pt x="0" y="591"/>
                    <a:pt x="0" y="381"/>
                  </a:cubicBezTo>
                  <a:cubicBezTo>
                    <a:pt x="0" y="170"/>
                    <a:pt x="190" y="0"/>
                    <a:pt x="425" y="0"/>
                  </a:cubicBezTo>
                  <a:cubicBezTo>
                    <a:pt x="653" y="0"/>
                    <a:pt x="841" y="162"/>
                    <a:pt x="850" y="366"/>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Line 80"/>
            <p:cNvSpPr>
              <a:spLocks noChangeShapeType="1"/>
            </p:cNvSpPr>
            <p:nvPr/>
          </p:nvSpPr>
          <p:spPr bwMode="auto">
            <a:xfrm flipV="1">
              <a:off x="3546" y="2860"/>
              <a:ext cx="244" cy="172"/>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flipV="1">
              <a:off x="3525" y="3020"/>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auto">
            <a:xfrm>
              <a:off x="3466" y="2967"/>
              <a:ext cx="135"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3919" y="2967"/>
              <a:ext cx="135"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5" y="762"/>
                  </a:cubicBezTo>
                  <a:cubicBezTo>
                    <a:pt x="191" y="762"/>
                    <a:pt x="0" y="591"/>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3795" y="2562"/>
              <a:ext cx="0" cy="311"/>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flipV="1">
              <a:off x="3786" y="2554"/>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2548" y="2363"/>
              <a:ext cx="1256" cy="161"/>
            </a:xfrm>
            <a:custGeom>
              <a:avLst/>
              <a:gdLst>
                <a:gd name="T0" fmla="*/ 0 w 7872"/>
                <a:gd name="T1" fmla="*/ 1009 h 1009"/>
                <a:gd name="T2" fmla="*/ 3881 w 7872"/>
                <a:gd name="T3" fmla="*/ 0 h 1009"/>
                <a:gd name="T4" fmla="*/ 7872 w 7872"/>
                <a:gd name="T5" fmla="*/ 925 h 1009"/>
                <a:gd name="T6" fmla="*/ 7872 w 7872"/>
                <a:gd name="T7" fmla="*/ 925 h 1009"/>
                <a:gd name="T8" fmla="*/ 7872 w 7872"/>
                <a:gd name="T9" fmla="*/ 925 h 1009"/>
              </a:gdLst>
              <a:ahLst/>
              <a:cxnLst>
                <a:cxn ang="0">
                  <a:pos x="T0" y="T1"/>
                </a:cxn>
                <a:cxn ang="0">
                  <a:pos x="T2" y="T3"/>
                </a:cxn>
                <a:cxn ang="0">
                  <a:pos x="T4" y="T5"/>
                </a:cxn>
                <a:cxn ang="0">
                  <a:pos x="T6" y="T7"/>
                </a:cxn>
                <a:cxn ang="0">
                  <a:pos x="T8" y="T9"/>
                </a:cxn>
              </a:cxnLst>
              <a:rect l="0" t="0" r="r" b="b"/>
              <a:pathLst>
                <a:path w="7872" h="1009">
                  <a:moveTo>
                    <a:pt x="0" y="1009"/>
                  </a:moveTo>
                  <a:cubicBezTo>
                    <a:pt x="0" y="1009"/>
                    <a:pt x="2788" y="0"/>
                    <a:pt x="3881" y="0"/>
                  </a:cubicBezTo>
                  <a:cubicBezTo>
                    <a:pt x="4974" y="0"/>
                    <a:pt x="7872" y="925"/>
                    <a:pt x="7872" y="925"/>
                  </a:cubicBezTo>
                  <a:lnTo>
                    <a:pt x="7872" y="925"/>
                  </a:lnTo>
                  <a:lnTo>
                    <a:pt x="7872" y="925"/>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3727" y="2501"/>
              <a:ext cx="136" cy="122"/>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2"/>
                    <a:pt x="660" y="762"/>
                    <a:pt x="425" y="762"/>
                  </a:cubicBezTo>
                  <a:cubicBezTo>
                    <a:pt x="190" y="762"/>
                    <a:pt x="0" y="592"/>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4257" y="2546"/>
              <a:ext cx="0" cy="31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4180" y="2501"/>
              <a:ext cx="136" cy="122"/>
            </a:xfrm>
            <a:custGeom>
              <a:avLst/>
              <a:gdLst>
                <a:gd name="T0" fmla="*/ 851 w 851"/>
                <a:gd name="T1" fmla="*/ 381 h 762"/>
                <a:gd name="T2" fmla="*/ 425 w 851"/>
                <a:gd name="T3" fmla="*/ 762 h 762"/>
                <a:gd name="T4" fmla="*/ 0 w 851"/>
                <a:gd name="T5" fmla="*/ 381 h 762"/>
                <a:gd name="T6" fmla="*/ 425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2"/>
                    <a:pt x="660" y="762"/>
                    <a:pt x="425" y="762"/>
                  </a:cubicBezTo>
                  <a:cubicBezTo>
                    <a:pt x="191" y="762"/>
                    <a:pt x="0" y="592"/>
                    <a:pt x="0" y="381"/>
                  </a:cubicBezTo>
                  <a:cubicBezTo>
                    <a:pt x="0" y="171"/>
                    <a:pt x="191" y="0"/>
                    <a:pt x="425"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Line 90"/>
            <p:cNvSpPr>
              <a:spLocks noChangeShapeType="1"/>
            </p:cNvSpPr>
            <p:nvPr/>
          </p:nvSpPr>
          <p:spPr bwMode="auto">
            <a:xfrm flipV="1">
              <a:off x="3795" y="2848"/>
              <a:ext cx="453" cy="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3736" y="2796"/>
              <a:ext cx="135" cy="121"/>
            </a:xfrm>
            <a:custGeom>
              <a:avLst/>
              <a:gdLst>
                <a:gd name="T0" fmla="*/ 851 w 851"/>
                <a:gd name="T1" fmla="*/ 381 h 762"/>
                <a:gd name="T2" fmla="*/ 426 w 851"/>
                <a:gd name="T3" fmla="*/ 762 h 762"/>
                <a:gd name="T4" fmla="*/ 0 w 851"/>
                <a:gd name="T5" fmla="*/ 381 h 762"/>
                <a:gd name="T6" fmla="*/ 426 w 851"/>
                <a:gd name="T7" fmla="*/ 0 h 762"/>
                <a:gd name="T8" fmla="*/ 850 w 851"/>
                <a:gd name="T9" fmla="*/ 367 h 762"/>
              </a:gdLst>
              <a:ahLst/>
              <a:cxnLst>
                <a:cxn ang="0">
                  <a:pos x="T0" y="T1"/>
                </a:cxn>
                <a:cxn ang="0">
                  <a:pos x="T2" y="T3"/>
                </a:cxn>
                <a:cxn ang="0">
                  <a:pos x="T4" y="T5"/>
                </a:cxn>
                <a:cxn ang="0">
                  <a:pos x="T6" y="T7"/>
                </a:cxn>
                <a:cxn ang="0">
                  <a:pos x="T8" y="T9"/>
                </a:cxn>
              </a:cxnLst>
              <a:rect l="0" t="0" r="r" b="b"/>
              <a:pathLst>
                <a:path w="851" h="762">
                  <a:moveTo>
                    <a:pt x="851" y="381"/>
                  </a:moveTo>
                  <a:cubicBezTo>
                    <a:pt x="851" y="591"/>
                    <a:pt x="660" y="762"/>
                    <a:pt x="426" y="762"/>
                  </a:cubicBezTo>
                  <a:cubicBezTo>
                    <a:pt x="191" y="762"/>
                    <a:pt x="0" y="591"/>
                    <a:pt x="0" y="381"/>
                  </a:cubicBezTo>
                  <a:cubicBezTo>
                    <a:pt x="0" y="171"/>
                    <a:pt x="191" y="0"/>
                    <a:pt x="426" y="0"/>
                  </a:cubicBezTo>
                  <a:cubicBezTo>
                    <a:pt x="654" y="0"/>
                    <a:pt x="842"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4189" y="2796"/>
              <a:ext cx="135" cy="121"/>
            </a:xfrm>
            <a:custGeom>
              <a:avLst/>
              <a:gdLst>
                <a:gd name="T0" fmla="*/ 850 w 850"/>
                <a:gd name="T1" fmla="*/ 381 h 762"/>
                <a:gd name="T2" fmla="*/ 425 w 850"/>
                <a:gd name="T3" fmla="*/ 762 h 762"/>
                <a:gd name="T4" fmla="*/ 0 w 850"/>
                <a:gd name="T5" fmla="*/ 381 h 762"/>
                <a:gd name="T6" fmla="*/ 425 w 850"/>
                <a:gd name="T7" fmla="*/ 0 h 762"/>
                <a:gd name="T8" fmla="*/ 850 w 850"/>
                <a:gd name="T9" fmla="*/ 367 h 762"/>
              </a:gdLst>
              <a:ahLst/>
              <a:cxnLst>
                <a:cxn ang="0">
                  <a:pos x="T0" y="T1"/>
                </a:cxn>
                <a:cxn ang="0">
                  <a:pos x="T2" y="T3"/>
                </a:cxn>
                <a:cxn ang="0">
                  <a:pos x="T4" y="T5"/>
                </a:cxn>
                <a:cxn ang="0">
                  <a:pos x="T6" y="T7"/>
                </a:cxn>
                <a:cxn ang="0">
                  <a:pos x="T8" y="T9"/>
                </a:cxn>
              </a:cxnLst>
              <a:rect l="0" t="0" r="r" b="b"/>
              <a:pathLst>
                <a:path w="850" h="762">
                  <a:moveTo>
                    <a:pt x="850" y="381"/>
                  </a:moveTo>
                  <a:cubicBezTo>
                    <a:pt x="850" y="591"/>
                    <a:pt x="660" y="762"/>
                    <a:pt x="425" y="762"/>
                  </a:cubicBezTo>
                  <a:cubicBezTo>
                    <a:pt x="190" y="762"/>
                    <a:pt x="0" y="591"/>
                    <a:pt x="0" y="381"/>
                  </a:cubicBezTo>
                  <a:cubicBezTo>
                    <a:pt x="0" y="171"/>
                    <a:pt x="190" y="0"/>
                    <a:pt x="425" y="0"/>
                  </a:cubicBezTo>
                  <a:cubicBezTo>
                    <a:pt x="654" y="0"/>
                    <a:pt x="841" y="162"/>
                    <a:pt x="850" y="367"/>
                  </a:cubicBezTo>
                </a:path>
              </a:pathLst>
            </a:custGeom>
            <a:solidFill>
              <a:srgbClr val="3771C8"/>
            </a:solidFill>
            <a:ln w="11"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3"/>
            <p:cNvSpPr>
              <a:spLocks noChangeArrowheads="1"/>
            </p:cNvSpPr>
            <p:nvPr/>
          </p:nvSpPr>
          <p:spPr bwMode="auto">
            <a:xfrm>
              <a:off x="3094" y="3241"/>
              <a:ext cx="242"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000000"/>
                  </a:solidFill>
                  <a:effectLst/>
                  <a:latin typeface="Sans"/>
                </a:rPr>
                <a:t>H</a:t>
              </a:r>
              <a:endParaRPr kumimoji="0" lang="en-US" sz="1800" b="0" i="0" u="none" strike="noStrike" cap="none" normalizeH="0" baseline="0" dirty="0" smtClean="0">
                <a:ln>
                  <a:noFill/>
                </a:ln>
                <a:solidFill>
                  <a:schemeClr val="tx1"/>
                </a:solidFill>
                <a:effectLst/>
                <a:latin typeface="Arial" pitchFamily="34" charset="0"/>
              </a:endParaRPr>
            </a:p>
          </p:txBody>
        </p:sp>
        <p:sp>
          <p:nvSpPr>
            <p:cNvPr id="98" name="Rectangle 94"/>
            <p:cNvSpPr>
              <a:spLocks noChangeArrowheads="1"/>
            </p:cNvSpPr>
            <p:nvPr/>
          </p:nvSpPr>
          <p:spPr bwMode="auto">
            <a:xfrm>
              <a:off x="3260" y="3346"/>
              <a:ext cx="15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99" name="Freeform 95"/>
            <p:cNvSpPr>
              <a:spLocks/>
            </p:cNvSpPr>
            <p:nvPr/>
          </p:nvSpPr>
          <p:spPr bwMode="auto">
            <a:xfrm>
              <a:off x="1261" y="1582"/>
              <a:ext cx="96" cy="89"/>
            </a:xfrm>
            <a:custGeom>
              <a:avLst/>
              <a:gdLst>
                <a:gd name="T0" fmla="*/ 73 w 602"/>
                <a:gd name="T1" fmla="*/ 0 h 564"/>
                <a:gd name="T2" fmla="*/ 529 w 602"/>
                <a:gd name="T3" fmla="*/ 0 h 564"/>
                <a:gd name="T4" fmla="*/ 602 w 602"/>
                <a:gd name="T5" fmla="*/ 73 h 564"/>
                <a:gd name="T6" fmla="*/ 602 w 602"/>
                <a:gd name="T7" fmla="*/ 492 h 564"/>
                <a:gd name="T8" fmla="*/ 529 w 602"/>
                <a:gd name="T9" fmla="*/ 564 h 564"/>
                <a:gd name="T10" fmla="*/ 73 w 602"/>
                <a:gd name="T11" fmla="*/ 564 h 564"/>
                <a:gd name="T12" fmla="*/ 0 w 602"/>
                <a:gd name="T13" fmla="*/ 492 h 564"/>
                <a:gd name="T14" fmla="*/ 0 w 602"/>
                <a:gd name="T15" fmla="*/ 73 h 564"/>
                <a:gd name="T16" fmla="*/ 73 w 602"/>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564">
                  <a:moveTo>
                    <a:pt x="73" y="0"/>
                  </a:moveTo>
                  <a:lnTo>
                    <a:pt x="529" y="0"/>
                  </a:lnTo>
                  <a:cubicBezTo>
                    <a:pt x="569" y="0"/>
                    <a:pt x="602" y="33"/>
                    <a:pt x="602" y="73"/>
                  </a:cubicBezTo>
                  <a:lnTo>
                    <a:pt x="602" y="492"/>
                  </a:lnTo>
                  <a:cubicBezTo>
                    <a:pt x="602" y="532"/>
                    <a:pt x="569" y="564"/>
                    <a:pt x="529" y="564"/>
                  </a:cubicBezTo>
                  <a:lnTo>
                    <a:pt x="73" y="564"/>
                  </a:lnTo>
                  <a:cubicBezTo>
                    <a:pt x="33" y="564"/>
                    <a:pt x="0" y="532"/>
                    <a:pt x="0" y="492"/>
                  </a:cubicBezTo>
                  <a:lnTo>
                    <a:pt x="0" y="73"/>
                  </a:lnTo>
                  <a:cubicBezTo>
                    <a:pt x="0" y="33"/>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6"/>
            <p:cNvSpPr>
              <a:spLocks noChangeArrowheads="1"/>
            </p:cNvSpPr>
            <p:nvPr/>
          </p:nvSpPr>
          <p:spPr bwMode="auto">
            <a:xfrm>
              <a:off x="1276" y="1582"/>
              <a:ext cx="79"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1" name="Freeform 97"/>
            <p:cNvSpPr>
              <a:spLocks/>
            </p:cNvSpPr>
            <p:nvPr/>
          </p:nvSpPr>
          <p:spPr bwMode="auto">
            <a:xfrm>
              <a:off x="1892" y="1582"/>
              <a:ext cx="78" cy="89"/>
            </a:xfrm>
            <a:custGeom>
              <a:avLst/>
              <a:gdLst>
                <a:gd name="T0" fmla="*/ 73 w 488"/>
                <a:gd name="T1" fmla="*/ 0 h 564"/>
                <a:gd name="T2" fmla="*/ 415 w 488"/>
                <a:gd name="T3" fmla="*/ 0 h 564"/>
                <a:gd name="T4" fmla="*/ 488 w 488"/>
                <a:gd name="T5" fmla="*/ 73 h 564"/>
                <a:gd name="T6" fmla="*/ 488 w 488"/>
                <a:gd name="T7" fmla="*/ 492 h 564"/>
                <a:gd name="T8" fmla="*/ 415 w 488"/>
                <a:gd name="T9" fmla="*/ 564 h 564"/>
                <a:gd name="T10" fmla="*/ 73 w 488"/>
                <a:gd name="T11" fmla="*/ 564 h 564"/>
                <a:gd name="T12" fmla="*/ 0 w 488"/>
                <a:gd name="T13" fmla="*/ 492 h 564"/>
                <a:gd name="T14" fmla="*/ 0 w 488"/>
                <a:gd name="T15" fmla="*/ 73 h 564"/>
                <a:gd name="T16" fmla="*/ 73 w 48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564">
                  <a:moveTo>
                    <a:pt x="73" y="0"/>
                  </a:moveTo>
                  <a:lnTo>
                    <a:pt x="415" y="0"/>
                  </a:lnTo>
                  <a:cubicBezTo>
                    <a:pt x="455" y="0"/>
                    <a:pt x="488" y="33"/>
                    <a:pt x="488" y="73"/>
                  </a:cubicBezTo>
                  <a:lnTo>
                    <a:pt x="488" y="492"/>
                  </a:lnTo>
                  <a:cubicBezTo>
                    <a:pt x="488" y="532"/>
                    <a:pt x="455" y="564"/>
                    <a:pt x="415" y="564"/>
                  </a:cubicBezTo>
                  <a:lnTo>
                    <a:pt x="73" y="564"/>
                  </a:lnTo>
                  <a:cubicBezTo>
                    <a:pt x="33" y="564"/>
                    <a:pt x="0" y="532"/>
                    <a:pt x="0" y="492"/>
                  </a:cubicBezTo>
                  <a:lnTo>
                    <a:pt x="0" y="73"/>
                  </a:lnTo>
                  <a:cubicBezTo>
                    <a:pt x="0" y="33"/>
                    <a:pt x="33" y="0"/>
                    <a:pt x="73"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8"/>
            <p:cNvSpPr>
              <a:spLocks noChangeArrowheads="1"/>
            </p:cNvSpPr>
            <p:nvPr/>
          </p:nvSpPr>
          <p:spPr bwMode="auto">
            <a:xfrm>
              <a:off x="1905" y="1592"/>
              <a:ext cx="7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3" name="Freeform 99"/>
            <p:cNvSpPr>
              <a:spLocks/>
            </p:cNvSpPr>
            <p:nvPr/>
          </p:nvSpPr>
          <p:spPr bwMode="auto">
            <a:xfrm>
              <a:off x="2348" y="1586"/>
              <a:ext cx="74" cy="90"/>
            </a:xfrm>
            <a:custGeom>
              <a:avLst/>
              <a:gdLst>
                <a:gd name="T0" fmla="*/ 73 w 466"/>
                <a:gd name="T1" fmla="*/ 0 h 564"/>
                <a:gd name="T2" fmla="*/ 394 w 466"/>
                <a:gd name="T3" fmla="*/ 0 h 564"/>
                <a:gd name="T4" fmla="*/ 466 w 466"/>
                <a:gd name="T5" fmla="*/ 72 h 564"/>
                <a:gd name="T6" fmla="*/ 466 w 466"/>
                <a:gd name="T7" fmla="*/ 492 h 564"/>
                <a:gd name="T8" fmla="*/ 394 w 466"/>
                <a:gd name="T9" fmla="*/ 564 h 564"/>
                <a:gd name="T10" fmla="*/ 73 w 466"/>
                <a:gd name="T11" fmla="*/ 564 h 564"/>
                <a:gd name="T12" fmla="*/ 0 w 466"/>
                <a:gd name="T13" fmla="*/ 492 h 564"/>
                <a:gd name="T14" fmla="*/ 0 w 466"/>
                <a:gd name="T15" fmla="*/ 72 h 564"/>
                <a:gd name="T16" fmla="*/ 73 w 466"/>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564">
                  <a:moveTo>
                    <a:pt x="73" y="0"/>
                  </a:moveTo>
                  <a:lnTo>
                    <a:pt x="394" y="0"/>
                  </a:lnTo>
                  <a:cubicBezTo>
                    <a:pt x="434" y="0"/>
                    <a:pt x="466" y="32"/>
                    <a:pt x="466" y="72"/>
                  </a:cubicBezTo>
                  <a:lnTo>
                    <a:pt x="466" y="492"/>
                  </a:lnTo>
                  <a:cubicBezTo>
                    <a:pt x="466" y="532"/>
                    <a:pt x="434" y="564"/>
                    <a:pt x="394" y="564"/>
                  </a:cubicBezTo>
                  <a:lnTo>
                    <a:pt x="73" y="564"/>
                  </a:lnTo>
                  <a:cubicBezTo>
                    <a:pt x="32" y="564"/>
                    <a:pt x="0" y="532"/>
                    <a:pt x="0" y="492"/>
                  </a:cubicBezTo>
                  <a:lnTo>
                    <a:pt x="0" y="72"/>
                  </a:lnTo>
                  <a:cubicBezTo>
                    <a:pt x="0" y="32"/>
                    <a:pt x="32" y="0"/>
                    <a:pt x="73"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0"/>
            <p:cNvSpPr>
              <a:spLocks noChangeArrowheads="1"/>
            </p:cNvSpPr>
            <p:nvPr/>
          </p:nvSpPr>
          <p:spPr bwMode="auto">
            <a:xfrm>
              <a:off x="2361" y="1596"/>
              <a:ext cx="7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5" name="Freeform 101"/>
            <p:cNvSpPr>
              <a:spLocks/>
            </p:cNvSpPr>
            <p:nvPr/>
          </p:nvSpPr>
          <p:spPr bwMode="auto">
            <a:xfrm>
              <a:off x="3031" y="1242"/>
              <a:ext cx="118" cy="90"/>
            </a:xfrm>
            <a:custGeom>
              <a:avLst/>
              <a:gdLst>
                <a:gd name="T0" fmla="*/ 72 w 738"/>
                <a:gd name="T1" fmla="*/ 0 h 565"/>
                <a:gd name="T2" fmla="*/ 665 w 738"/>
                <a:gd name="T3" fmla="*/ 0 h 565"/>
                <a:gd name="T4" fmla="*/ 738 w 738"/>
                <a:gd name="T5" fmla="*/ 73 h 565"/>
                <a:gd name="T6" fmla="*/ 738 w 738"/>
                <a:gd name="T7" fmla="*/ 492 h 565"/>
                <a:gd name="T8" fmla="*/ 665 w 738"/>
                <a:gd name="T9" fmla="*/ 565 h 565"/>
                <a:gd name="T10" fmla="*/ 72 w 738"/>
                <a:gd name="T11" fmla="*/ 565 h 565"/>
                <a:gd name="T12" fmla="*/ 0 w 738"/>
                <a:gd name="T13" fmla="*/ 492 h 565"/>
                <a:gd name="T14" fmla="*/ 0 w 738"/>
                <a:gd name="T15" fmla="*/ 73 h 565"/>
                <a:gd name="T16" fmla="*/ 72 w 738"/>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8" h="565">
                  <a:moveTo>
                    <a:pt x="72" y="0"/>
                  </a:moveTo>
                  <a:lnTo>
                    <a:pt x="665" y="0"/>
                  </a:lnTo>
                  <a:cubicBezTo>
                    <a:pt x="705" y="0"/>
                    <a:pt x="738" y="33"/>
                    <a:pt x="738" y="73"/>
                  </a:cubicBezTo>
                  <a:lnTo>
                    <a:pt x="738" y="492"/>
                  </a:lnTo>
                  <a:cubicBezTo>
                    <a:pt x="738" y="532"/>
                    <a:pt x="705" y="565"/>
                    <a:pt x="665" y="565"/>
                  </a:cubicBezTo>
                  <a:lnTo>
                    <a:pt x="72" y="565"/>
                  </a:lnTo>
                  <a:cubicBezTo>
                    <a:pt x="32" y="565"/>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2"/>
            <p:cNvSpPr>
              <a:spLocks noChangeArrowheads="1"/>
            </p:cNvSpPr>
            <p:nvPr/>
          </p:nvSpPr>
          <p:spPr bwMode="auto">
            <a:xfrm>
              <a:off x="3044" y="1253"/>
              <a:ext cx="11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107" name="Freeform 103"/>
            <p:cNvSpPr>
              <a:spLocks/>
            </p:cNvSpPr>
            <p:nvPr/>
          </p:nvSpPr>
          <p:spPr bwMode="auto">
            <a:xfrm>
              <a:off x="3495" y="1238"/>
              <a:ext cx="118" cy="90"/>
            </a:xfrm>
            <a:custGeom>
              <a:avLst/>
              <a:gdLst>
                <a:gd name="T0" fmla="*/ 72 w 738"/>
                <a:gd name="T1" fmla="*/ 0 h 564"/>
                <a:gd name="T2" fmla="*/ 665 w 738"/>
                <a:gd name="T3" fmla="*/ 0 h 564"/>
                <a:gd name="T4" fmla="*/ 738 w 738"/>
                <a:gd name="T5" fmla="*/ 73 h 564"/>
                <a:gd name="T6" fmla="*/ 738 w 738"/>
                <a:gd name="T7" fmla="*/ 492 h 564"/>
                <a:gd name="T8" fmla="*/ 665 w 738"/>
                <a:gd name="T9" fmla="*/ 564 h 564"/>
                <a:gd name="T10" fmla="*/ 72 w 738"/>
                <a:gd name="T11" fmla="*/ 564 h 564"/>
                <a:gd name="T12" fmla="*/ 0 w 738"/>
                <a:gd name="T13" fmla="*/ 492 h 564"/>
                <a:gd name="T14" fmla="*/ 0 w 738"/>
                <a:gd name="T15" fmla="*/ 73 h 564"/>
                <a:gd name="T16" fmla="*/ 72 w 73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8" h="564">
                  <a:moveTo>
                    <a:pt x="72" y="0"/>
                  </a:moveTo>
                  <a:lnTo>
                    <a:pt x="665" y="0"/>
                  </a:lnTo>
                  <a:cubicBezTo>
                    <a:pt x="705" y="0"/>
                    <a:pt x="738" y="33"/>
                    <a:pt x="738" y="73"/>
                  </a:cubicBezTo>
                  <a:lnTo>
                    <a:pt x="738" y="492"/>
                  </a:lnTo>
                  <a:cubicBezTo>
                    <a:pt x="738" y="532"/>
                    <a:pt x="705" y="564"/>
                    <a:pt x="665" y="564"/>
                  </a:cubicBezTo>
                  <a:lnTo>
                    <a:pt x="72" y="564"/>
                  </a:lnTo>
                  <a:cubicBezTo>
                    <a:pt x="32" y="564"/>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4"/>
            <p:cNvSpPr>
              <a:spLocks noChangeArrowheads="1"/>
            </p:cNvSpPr>
            <p:nvPr/>
          </p:nvSpPr>
          <p:spPr bwMode="auto">
            <a:xfrm>
              <a:off x="3508" y="1249"/>
              <a:ext cx="11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109" name="Freeform 105"/>
            <p:cNvSpPr>
              <a:spLocks/>
            </p:cNvSpPr>
            <p:nvPr/>
          </p:nvSpPr>
          <p:spPr bwMode="auto">
            <a:xfrm>
              <a:off x="3050" y="1813"/>
              <a:ext cx="117" cy="90"/>
            </a:xfrm>
            <a:custGeom>
              <a:avLst/>
              <a:gdLst>
                <a:gd name="T0" fmla="*/ 73 w 738"/>
                <a:gd name="T1" fmla="*/ 0 h 564"/>
                <a:gd name="T2" fmla="*/ 665 w 738"/>
                <a:gd name="T3" fmla="*/ 0 h 564"/>
                <a:gd name="T4" fmla="*/ 738 w 738"/>
                <a:gd name="T5" fmla="*/ 73 h 564"/>
                <a:gd name="T6" fmla="*/ 738 w 738"/>
                <a:gd name="T7" fmla="*/ 492 h 564"/>
                <a:gd name="T8" fmla="*/ 665 w 738"/>
                <a:gd name="T9" fmla="*/ 564 h 564"/>
                <a:gd name="T10" fmla="*/ 73 w 738"/>
                <a:gd name="T11" fmla="*/ 564 h 564"/>
                <a:gd name="T12" fmla="*/ 0 w 738"/>
                <a:gd name="T13" fmla="*/ 492 h 564"/>
                <a:gd name="T14" fmla="*/ 0 w 738"/>
                <a:gd name="T15" fmla="*/ 73 h 564"/>
                <a:gd name="T16" fmla="*/ 73 w 73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8" h="564">
                  <a:moveTo>
                    <a:pt x="73" y="0"/>
                  </a:moveTo>
                  <a:lnTo>
                    <a:pt x="665" y="0"/>
                  </a:lnTo>
                  <a:cubicBezTo>
                    <a:pt x="706" y="0"/>
                    <a:pt x="738" y="33"/>
                    <a:pt x="738" y="73"/>
                  </a:cubicBezTo>
                  <a:lnTo>
                    <a:pt x="738" y="492"/>
                  </a:lnTo>
                  <a:cubicBezTo>
                    <a:pt x="738" y="532"/>
                    <a:pt x="706" y="564"/>
                    <a:pt x="665" y="564"/>
                  </a:cubicBezTo>
                  <a:lnTo>
                    <a:pt x="73" y="564"/>
                  </a:lnTo>
                  <a:cubicBezTo>
                    <a:pt x="32" y="564"/>
                    <a:pt x="0" y="532"/>
                    <a:pt x="0" y="492"/>
                  </a:cubicBezTo>
                  <a:lnTo>
                    <a:pt x="0" y="73"/>
                  </a:lnTo>
                  <a:cubicBezTo>
                    <a:pt x="0" y="33"/>
                    <a:pt x="32"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6"/>
            <p:cNvSpPr>
              <a:spLocks noChangeArrowheads="1"/>
            </p:cNvSpPr>
            <p:nvPr/>
          </p:nvSpPr>
          <p:spPr bwMode="auto">
            <a:xfrm>
              <a:off x="3062" y="1823"/>
              <a:ext cx="11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111" name="Freeform 107"/>
            <p:cNvSpPr>
              <a:spLocks/>
            </p:cNvSpPr>
            <p:nvPr/>
          </p:nvSpPr>
          <p:spPr bwMode="auto">
            <a:xfrm>
              <a:off x="3516" y="1813"/>
              <a:ext cx="118" cy="90"/>
            </a:xfrm>
            <a:custGeom>
              <a:avLst/>
              <a:gdLst>
                <a:gd name="T0" fmla="*/ 72 w 737"/>
                <a:gd name="T1" fmla="*/ 0 h 564"/>
                <a:gd name="T2" fmla="*/ 665 w 737"/>
                <a:gd name="T3" fmla="*/ 0 h 564"/>
                <a:gd name="T4" fmla="*/ 737 w 737"/>
                <a:gd name="T5" fmla="*/ 73 h 564"/>
                <a:gd name="T6" fmla="*/ 737 w 737"/>
                <a:gd name="T7" fmla="*/ 492 h 564"/>
                <a:gd name="T8" fmla="*/ 665 w 737"/>
                <a:gd name="T9" fmla="*/ 564 h 564"/>
                <a:gd name="T10" fmla="*/ 72 w 737"/>
                <a:gd name="T11" fmla="*/ 564 h 564"/>
                <a:gd name="T12" fmla="*/ 0 w 737"/>
                <a:gd name="T13" fmla="*/ 492 h 564"/>
                <a:gd name="T14" fmla="*/ 0 w 737"/>
                <a:gd name="T15" fmla="*/ 73 h 564"/>
                <a:gd name="T16" fmla="*/ 72 w 73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564">
                  <a:moveTo>
                    <a:pt x="72" y="0"/>
                  </a:moveTo>
                  <a:lnTo>
                    <a:pt x="665" y="0"/>
                  </a:lnTo>
                  <a:cubicBezTo>
                    <a:pt x="705" y="0"/>
                    <a:pt x="737" y="33"/>
                    <a:pt x="737" y="73"/>
                  </a:cubicBezTo>
                  <a:lnTo>
                    <a:pt x="737" y="492"/>
                  </a:lnTo>
                  <a:cubicBezTo>
                    <a:pt x="737" y="532"/>
                    <a:pt x="705" y="564"/>
                    <a:pt x="665" y="564"/>
                  </a:cubicBezTo>
                  <a:lnTo>
                    <a:pt x="72" y="564"/>
                  </a:lnTo>
                  <a:cubicBezTo>
                    <a:pt x="32" y="564"/>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108"/>
            <p:cNvSpPr>
              <a:spLocks noChangeArrowheads="1"/>
            </p:cNvSpPr>
            <p:nvPr/>
          </p:nvSpPr>
          <p:spPr bwMode="auto">
            <a:xfrm>
              <a:off x="3529" y="1823"/>
              <a:ext cx="11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113" name="Freeform 109"/>
            <p:cNvSpPr>
              <a:spLocks/>
            </p:cNvSpPr>
            <p:nvPr/>
          </p:nvSpPr>
          <p:spPr bwMode="auto">
            <a:xfrm>
              <a:off x="4469" y="1255"/>
              <a:ext cx="167" cy="90"/>
            </a:xfrm>
            <a:custGeom>
              <a:avLst/>
              <a:gdLst>
                <a:gd name="T0" fmla="*/ 73 w 1048"/>
                <a:gd name="T1" fmla="*/ 0 h 564"/>
                <a:gd name="T2" fmla="*/ 975 w 1048"/>
                <a:gd name="T3" fmla="*/ 0 h 564"/>
                <a:gd name="T4" fmla="*/ 1048 w 1048"/>
                <a:gd name="T5" fmla="*/ 73 h 564"/>
                <a:gd name="T6" fmla="*/ 1048 w 1048"/>
                <a:gd name="T7" fmla="*/ 492 h 564"/>
                <a:gd name="T8" fmla="*/ 975 w 1048"/>
                <a:gd name="T9" fmla="*/ 564 h 564"/>
                <a:gd name="T10" fmla="*/ 73 w 1048"/>
                <a:gd name="T11" fmla="*/ 564 h 564"/>
                <a:gd name="T12" fmla="*/ 0 w 1048"/>
                <a:gd name="T13" fmla="*/ 492 h 564"/>
                <a:gd name="T14" fmla="*/ 0 w 1048"/>
                <a:gd name="T15" fmla="*/ 73 h 564"/>
                <a:gd name="T16" fmla="*/ 73 w 1048"/>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8" h="564">
                  <a:moveTo>
                    <a:pt x="73" y="0"/>
                  </a:moveTo>
                  <a:lnTo>
                    <a:pt x="975" y="0"/>
                  </a:lnTo>
                  <a:cubicBezTo>
                    <a:pt x="1015" y="0"/>
                    <a:pt x="1048" y="33"/>
                    <a:pt x="1048" y="73"/>
                  </a:cubicBezTo>
                  <a:lnTo>
                    <a:pt x="1048" y="492"/>
                  </a:lnTo>
                  <a:cubicBezTo>
                    <a:pt x="1048" y="532"/>
                    <a:pt x="1015" y="564"/>
                    <a:pt x="975" y="564"/>
                  </a:cubicBezTo>
                  <a:lnTo>
                    <a:pt x="73" y="564"/>
                  </a:lnTo>
                  <a:cubicBezTo>
                    <a:pt x="33" y="564"/>
                    <a:pt x="0" y="532"/>
                    <a:pt x="0" y="492"/>
                  </a:cubicBezTo>
                  <a:lnTo>
                    <a:pt x="0" y="73"/>
                  </a:lnTo>
                  <a:cubicBezTo>
                    <a:pt x="0" y="33"/>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0"/>
            <p:cNvSpPr>
              <a:spLocks noChangeArrowheads="1"/>
            </p:cNvSpPr>
            <p:nvPr/>
          </p:nvSpPr>
          <p:spPr bwMode="auto">
            <a:xfrm>
              <a:off x="4482" y="1265"/>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000</a:t>
              </a:r>
              <a:endParaRPr kumimoji="0" lang="en-US" sz="1800" b="0" i="0" u="none" strike="noStrike" cap="none" normalizeH="0" baseline="0" smtClean="0">
                <a:ln>
                  <a:noFill/>
                </a:ln>
                <a:solidFill>
                  <a:schemeClr val="tx1"/>
                </a:solidFill>
                <a:effectLst/>
                <a:latin typeface="Arial" pitchFamily="34" charset="0"/>
              </a:endParaRPr>
            </a:p>
          </p:txBody>
        </p:sp>
        <p:sp>
          <p:nvSpPr>
            <p:cNvPr id="115" name="Freeform 111"/>
            <p:cNvSpPr>
              <a:spLocks/>
            </p:cNvSpPr>
            <p:nvPr/>
          </p:nvSpPr>
          <p:spPr bwMode="auto">
            <a:xfrm>
              <a:off x="4933" y="1251"/>
              <a:ext cx="167" cy="90"/>
            </a:xfrm>
            <a:custGeom>
              <a:avLst/>
              <a:gdLst>
                <a:gd name="T0" fmla="*/ 73 w 1047"/>
                <a:gd name="T1" fmla="*/ 0 h 564"/>
                <a:gd name="T2" fmla="*/ 975 w 1047"/>
                <a:gd name="T3" fmla="*/ 0 h 564"/>
                <a:gd name="T4" fmla="*/ 1047 w 1047"/>
                <a:gd name="T5" fmla="*/ 73 h 564"/>
                <a:gd name="T6" fmla="*/ 1047 w 1047"/>
                <a:gd name="T7" fmla="*/ 492 h 564"/>
                <a:gd name="T8" fmla="*/ 975 w 1047"/>
                <a:gd name="T9" fmla="*/ 564 h 564"/>
                <a:gd name="T10" fmla="*/ 73 w 1047"/>
                <a:gd name="T11" fmla="*/ 564 h 564"/>
                <a:gd name="T12" fmla="*/ 0 w 1047"/>
                <a:gd name="T13" fmla="*/ 492 h 564"/>
                <a:gd name="T14" fmla="*/ 0 w 1047"/>
                <a:gd name="T15" fmla="*/ 73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2"/>
                    <a:pt x="1047" y="73"/>
                  </a:cubicBezTo>
                  <a:lnTo>
                    <a:pt x="1047" y="492"/>
                  </a:lnTo>
                  <a:cubicBezTo>
                    <a:pt x="1047" y="532"/>
                    <a:pt x="1015" y="564"/>
                    <a:pt x="975" y="564"/>
                  </a:cubicBezTo>
                  <a:lnTo>
                    <a:pt x="73" y="564"/>
                  </a:lnTo>
                  <a:cubicBezTo>
                    <a:pt x="33" y="564"/>
                    <a:pt x="0" y="532"/>
                    <a:pt x="0" y="492"/>
                  </a:cubicBezTo>
                  <a:lnTo>
                    <a:pt x="0" y="73"/>
                  </a:lnTo>
                  <a:cubicBezTo>
                    <a:pt x="0" y="32"/>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2"/>
            <p:cNvSpPr>
              <a:spLocks noChangeArrowheads="1"/>
            </p:cNvSpPr>
            <p:nvPr/>
          </p:nvSpPr>
          <p:spPr bwMode="auto">
            <a:xfrm>
              <a:off x="4946" y="1261"/>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001</a:t>
              </a:r>
              <a:endParaRPr kumimoji="0" lang="en-US" sz="1800" b="0" i="0" u="none" strike="noStrike" cap="none" normalizeH="0" baseline="0" smtClean="0">
                <a:ln>
                  <a:noFill/>
                </a:ln>
                <a:solidFill>
                  <a:schemeClr val="tx1"/>
                </a:solidFill>
                <a:effectLst/>
                <a:latin typeface="Arial" pitchFamily="34" charset="0"/>
              </a:endParaRPr>
            </a:p>
          </p:txBody>
        </p:sp>
        <p:sp>
          <p:nvSpPr>
            <p:cNvPr id="117" name="Freeform 113"/>
            <p:cNvSpPr>
              <a:spLocks/>
            </p:cNvSpPr>
            <p:nvPr/>
          </p:nvSpPr>
          <p:spPr bwMode="auto">
            <a:xfrm>
              <a:off x="3996" y="1559"/>
              <a:ext cx="167" cy="90"/>
            </a:xfrm>
            <a:custGeom>
              <a:avLst/>
              <a:gdLst>
                <a:gd name="T0" fmla="*/ 72 w 1047"/>
                <a:gd name="T1" fmla="*/ 0 h 564"/>
                <a:gd name="T2" fmla="*/ 974 w 1047"/>
                <a:gd name="T3" fmla="*/ 0 h 564"/>
                <a:gd name="T4" fmla="*/ 1047 w 1047"/>
                <a:gd name="T5" fmla="*/ 72 h 564"/>
                <a:gd name="T6" fmla="*/ 1047 w 1047"/>
                <a:gd name="T7" fmla="*/ 491 h 564"/>
                <a:gd name="T8" fmla="*/ 974 w 1047"/>
                <a:gd name="T9" fmla="*/ 564 h 564"/>
                <a:gd name="T10" fmla="*/ 72 w 1047"/>
                <a:gd name="T11" fmla="*/ 564 h 564"/>
                <a:gd name="T12" fmla="*/ 0 w 1047"/>
                <a:gd name="T13" fmla="*/ 491 h 564"/>
                <a:gd name="T14" fmla="*/ 0 w 1047"/>
                <a:gd name="T15" fmla="*/ 72 h 564"/>
                <a:gd name="T16" fmla="*/ 72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2" y="0"/>
                  </a:moveTo>
                  <a:lnTo>
                    <a:pt x="974" y="0"/>
                  </a:lnTo>
                  <a:cubicBezTo>
                    <a:pt x="1015" y="0"/>
                    <a:pt x="1047" y="32"/>
                    <a:pt x="1047" y="72"/>
                  </a:cubicBezTo>
                  <a:lnTo>
                    <a:pt x="1047" y="491"/>
                  </a:lnTo>
                  <a:cubicBezTo>
                    <a:pt x="1047" y="531"/>
                    <a:pt x="1015" y="564"/>
                    <a:pt x="974" y="564"/>
                  </a:cubicBezTo>
                  <a:lnTo>
                    <a:pt x="72" y="564"/>
                  </a:lnTo>
                  <a:cubicBezTo>
                    <a:pt x="32" y="564"/>
                    <a:pt x="0" y="531"/>
                    <a:pt x="0" y="491"/>
                  </a:cubicBezTo>
                  <a:lnTo>
                    <a:pt x="0" y="72"/>
                  </a:lnTo>
                  <a:cubicBezTo>
                    <a:pt x="0" y="32"/>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Rectangle 114"/>
            <p:cNvSpPr>
              <a:spLocks noChangeArrowheads="1"/>
            </p:cNvSpPr>
            <p:nvPr/>
          </p:nvSpPr>
          <p:spPr bwMode="auto">
            <a:xfrm>
              <a:off x="4009" y="1570"/>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010</a:t>
              </a:r>
              <a:endParaRPr kumimoji="0" lang="en-US" sz="1800" b="0" i="0" u="none" strike="noStrike" cap="none" normalizeH="0" baseline="0" smtClean="0">
                <a:ln>
                  <a:noFill/>
                </a:ln>
                <a:solidFill>
                  <a:schemeClr val="tx1"/>
                </a:solidFill>
                <a:effectLst/>
                <a:latin typeface="Arial" pitchFamily="34" charset="0"/>
              </a:endParaRPr>
            </a:p>
          </p:txBody>
        </p:sp>
        <p:sp>
          <p:nvSpPr>
            <p:cNvPr id="119" name="Freeform 115"/>
            <p:cNvSpPr>
              <a:spLocks/>
            </p:cNvSpPr>
            <p:nvPr/>
          </p:nvSpPr>
          <p:spPr bwMode="auto">
            <a:xfrm>
              <a:off x="4794" y="1562"/>
              <a:ext cx="167" cy="90"/>
            </a:xfrm>
            <a:custGeom>
              <a:avLst/>
              <a:gdLst>
                <a:gd name="T0" fmla="*/ 73 w 1047"/>
                <a:gd name="T1" fmla="*/ 0 h 564"/>
                <a:gd name="T2" fmla="*/ 975 w 1047"/>
                <a:gd name="T3" fmla="*/ 0 h 564"/>
                <a:gd name="T4" fmla="*/ 1047 w 1047"/>
                <a:gd name="T5" fmla="*/ 72 h 564"/>
                <a:gd name="T6" fmla="*/ 1047 w 1047"/>
                <a:gd name="T7" fmla="*/ 491 h 564"/>
                <a:gd name="T8" fmla="*/ 975 w 1047"/>
                <a:gd name="T9" fmla="*/ 564 h 564"/>
                <a:gd name="T10" fmla="*/ 73 w 1047"/>
                <a:gd name="T11" fmla="*/ 564 h 564"/>
                <a:gd name="T12" fmla="*/ 0 w 1047"/>
                <a:gd name="T13" fmla="*/ 491 h 564"/>
                <a:gd name="T14" fmla="*/ 0 w 1047"/>
                <a:gd name="T15" fmla="*/ 72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2"/>
                    <a:pt x="1047" y="72"/>
                  </a:cubicBezTo>
                  <a:lnTo>
                    <a:pt x="1047" y="491"/>
                  </a:lnTo>
                  <a:cubicBezTo>
                    <a:pt x="1047" y="532"/>
                    <a:pt x="1015" y="564"/>
                    <a:pt x="975" y="564"/>
                  </a:cubicBezTo>
                  <a:lnTo>
                    <a:pt x="73" y="564"/>
                  </a:lnTo>
                  <a:cubicBezTo>
                    <a:pt x="33" y="564"/>
                    <a:pt x="0" y="532"/>
                    <a:pt x="0" y="491"/>
                  </a:cubicBezTo>
                  <a:lnTo>
                    <a:pt x="0" y="72"/>
                  </a:lnTo>
                  <a:cubicBezTo>
                    <a:pt x="0" y="32"/>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116"/>
            <p:cNvSpPr>
              <a:spLocks noChangeArrowheads="1"/>
            </p:cNvSpPr>
            <p:nvPr/>
          </p:nvSpPr>
          <p:spPr bwMode="auto">
            <a:xfrm>
              <a:off x="4807" y="1572"/>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011</a:t>
              </a:r>
              <a:endParaRPr kumimoji="0" lang="en-US" sz="1800" b="0" i="0" u="none" strike="noStrike" cap="none" normalizeH="0" baseline="0" smtClean="0">
                <a:ln>
                  <a:noFill/>
                </a:ln>
                <a:solidFill>
                  <a:schemeClr val="tx1"/>
                </a:solidFill>
                <a:effectLst/>
                <a:latin typeface="Arial" pitchFamily="34" charset="0"/>
              </a:endParaRPr>
            </a:p>
          </p:txBody>
        </p:sp>
        <p:sp>
          <p:nvSpPr>
            <p:cNvPr id="121" name="Freeform 117"/>
            <p:cNvSpPr>
              <a:spLocks/>
            </p:cNvSpPr>
            <p:nvPr/>
          </p:nvSpPr>
          <p:spPr bwMode="auto">
            <a:xfrm>
              <a:off x="4008" y="1880"/>
              <a:ext cx="167" cy="90"/>
            </a:xfrm>
            <a:custGeom>
              <a:avLst/>
              <a:gdLst>
                <a:gd name="T0" fmla="*/ 73 w 1047"/>
                <a:gd name="T1" fmla="*/ 0 h 564"/>
                <a:gd name="T2" fmla="*/ 975 w 1047"/>
                <a:gd name="T3" fmla="*/ 0 h 564"/>
                <a:gd name="T4" fmla="*/ 1047 w 1047"/>
                <a:gd name="T5" fmla="*/ 72 h 564"/>
                <a:gd name="T6" fmla="*/ 1047 w 1047"/>
                <a:gd name="T7" fmla="*/ 491 h 564"/>
                <a:gd name="T8" fmla="*/ 975 w 1047"/>
                <a:gd name="T9" fmla="*/ 564 h 564"/>
                <a:gd name="T10" fmla="*/ 73 w 1047"/>
                <a:gd name="T11" fmla="*/ 564 h 564"/>
                <a:gd name="T12" fmla="*/ 0 w 1047"/>
                <a:gd name="T13" fmla="*/ 491 h 564"/>
                <a:gd name="T14" fmla="*/ 0 w 1047"/>
                <a:gd name="T15" fmla="*/ 72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2"/>
                    <a:pt x="1047" y="72"/>
                  </a:cubicBezTo>
                  <a:lnTo>
                    <a:pt x="1047" y="491"/>
                  </a:lnTo>
                  <a:cubicBezTo>
                    <a:pt x="1047" y="531"/>
                    <a:pt x="1015" y="564"/>
                    <a:pt x="975" y="564"/>
                  </a:cubicBezTo>
                  <a:lnTo>
                    <a:pt x="73" y="564"/>
                  </a:lnTo>
                  <a:cubicBezTo>
                    <a:pt x="32" y="564"/>
                    <a:pt x="0" y="531"/>
                    <a:pt x="0" y="491"/>
                  </a:cubicBezTo>
                  <a:lnTo>
                    <a:pt x="0" y="72"/>
                  </a:lnTo>
                  <a:cubicBezTo>
                    <a:pt x="0" y="32"/>
                    <a:pt x="32"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18"/>
            <p:cNvSpPr>
              <a:spLocks noChangeArrowheads="1"/>
            </p:cNvSpPr>
            <p:nvPr/>
          </p:nvSpPr>
          <p:spPr bwMode="auto">
            <a:xfrm>
              <a:off x="4021" y="1890"/>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110</a:t>
              </a:r>
              <a:endParaRPr kumimoji="0" lang="en-US" sz="1800" b="0" i="0" u="none" strike="noStrike" cap="none" normalizeH="0" baseline="0" smtClean="0">
                <a:ln>
                  <a:noFill/>
                </a:ln>
                <a:solidFill>
                  <a:schemeClr val="tx1"/>
                </a:solidFill>
                <a:effectLst/>
                <a:latin typeface="Arial" pitchFamily="34" charset="0"/>
              </a:endParaRPr>
            </a:p>
          </p:txBody>
        </p:sp>
        <p:sp>
          <p:nvSpPr>
            <p:cNvPr id="123" name="Freeform 119"/>
            <p:cNvSpPr>
              <a:spLocks/>
            </p:cNvSpPr>
            <p:nvPr/>
          </p:nvSpPr>
          <p:spPr bwMode="auto">
            <a:xfrm>
              <a:off x="4809" y="1892"/>
              <a:ext cx="167" cy="90"/>
            </a:xfrm>
            <a:custGeom>
              <a:avLst/>
              <a:gdLst>
                <a:gd name="T0" fmla="*/ 72 w 1047"/>
                <a:gd name="T1" fmla="*/ 0 h 564"/>
                <a:gd name="T2" fmla="*/ 975 w 1047"/>
                <a:gd name="T3" fmla="*/ 0 h 564"/>
                <a:gd name="T4" fmla="*/ 1047 w 1047"/>
                <a:gd name="T5" fmla="*/ 73 h 564"/>
                <a:gd name="T6" fmla="*/ 1047 w 1047"/>
                <a:gd name="T7" fmla="*/ 492 h 564"/>
                <a:gd name="T8" fmla="*/ 975 w 1047"/>
                <a:gd name="T9" fmla="*/ 564 h 564"/>
                <a:gd name="T10" fmla="*/ 72 w 1047"/>
                <a:gd name="T11" fmla="*/ 564 h 564"/>
                <a:gd name="T12" fmla="*/ 0 w 1047"/>
                <a:gd name="T13" fmla="*/ 492 h 564"/>
                <a:gd name="T14" fmla="*/ 0 w 1047"/>
                <a:gd name="T15" fmla="*/ 73 h 564"/>
                <a:gd name="T16" fmla="*/ 72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2" y="0"/>
                  </a:moveTo>
                  <a:lnTo>
                    <a:pt x="975" y="0"/>
                  </a:lnTo>
                  <a:cubicBezTo>
                    <a:pt x="1015" y="0"/>
                    <a:pt x="1047" y="33"/>
                    <a:pt x="1047" y="73"/>
                  </a:cubicBezTo>
                  <a:lnTo>
                    <a:pt x="1047" y="492"/>
                  </a:lnTo>
                  <a:cubicBezTo>
                    <a:pt x="1047" y="532"/>
                    <a:pt x="1015" y="564"/>
                    <a:pt x="975" y="564"/>
                  </a:cubicBezTo>
                  <a:lnTo>
                    <a:pt x="72" y="564"/>
                  </a:lnTo>
                  <a:cubicBezTo>
                    <a:pt x="32" y="564"/>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20"/>
            <p:cNvSpPr>
              <a:spLocks noChangeArrowheads="1"/>
            </p:cNvSpPr>
            <p:nvPr/>
          </p:nvSpPr>
          <p:spPr bwMode="auto">
            <a:xfrm>
              <a:off x="4822" y="1902"/>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111</a:t>
              </a:r>
              <a:endParaRPr kumimoji="0" lang="en-US" sz="1800" b="0" i="0" u="none" strike="noStrike" cap="none" normalizeH="0" baseline="0" smtClean="0">
                <a:ln>
                  <a:noFill/>
                </a:ln>
                <a:solidFill>
                  <a:schemeClr val="tx1"/>
                </a:solidFill>
                <a:effectLst/>
                <a:latin typeface="Arial" pitchFamily="34" charset="0"/>
              </a:endParaRPr>
            </a:p>
          </p:txBody>
        </p:sp>
        <p:sp>
          <p:nvSpPr>
            <p:cNvPr id="125" name="Freeform 121"/>
            <p:cNvSpPr>
              <a:spLocks/>
            </p:cNvSpPr>
            <p:nvPr/>
          </p:nvSpPr>
          <p:spPr bwMode="auto">
            <a:xfrm>
              <a:off x="5077" y="1701"/>
              <a:ext cx="167" cy="90"/>
            </a:xfrm>
            <a:custGeom>
              <a:avLst/>
              <a:gdLst>
                <a:gd name="T0" fmla="*/ 73 w 1047"/>
                <a:gd name="T1" fmla="*/ 0 h 564"/>
                <a:gd name="T2" fmla="*/ 975 w 1047"/>
                <a:gd name="T3" fmla="*/ 0 h 564"/>
                <a:gd name="T4" fmla="*/ 1047 w 1047"/>
                <a:gd name="T5" fmla="*/ 73 h 564"/>
                <a:gd name="T6" fmla="*/ 1047 w 1047"/>
                <a:gd name="T7" fmla="*/ 492 h 564"/>
                <a:gd name="T8" fmla="*/ 975 w 1047"/>
                <a:gd name="T9" fmla="*/ 564 h 564"/>
                <a:gd name="T10" fmla="*/ 73 w 1047"/>
                <a:gd name="T11" fmla="*/ 564 h 564"/>
                <a:gd name="T12" fmla="*/ 0 w 1047"/>
                <a:gd name="T13" fmla="*/ 492 h 564"/>
                <a:gd name="T14" fmla="*/ 0 w 1047"/>
                <a:gd name="T15" fmla="*/ 73 h 564"/>
                <a:gd name="T16" fmla="*/ 73 w 1047"/>
                <a:gd name="T17"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4">
                  <a:moveTo>
                    <a:pt x="73" y="0"/>
                  </a:moveTo>
                  <a:lnTo>
                    <a:pt x="975" y="0"/>
                  </a:lnTo>
                  <a:cubicBezTo>
                    <a:pt x="1015" y="0"/>
                    <a:pt x="1047" y="33"/>
                    <a:pt x="1047" y="73"/>
                  </a:cubicBezTo>
                  <a:lnTo>
                    <a:pt x="1047" y="492"/>
                  </a:lnTo>
                  <a:cubicBezTo>
                    <a:pt x="1047" y="532"/>
                    <a:pt x="1015" y="564"/>
                    <a:pt x="975" y="564"/>
                  </a:cubicBezTo>
                  <a:lnTo>
                    <a:pt x="73" y="564"/>
                  </a:lnTo>
                  <a:cubicBezTo>
                    <a:pt x="33" y="564"/>
                    <a:pt x="0" y="532"/>
                    <a:pt x="0" y="492"/>
                  </a:cubicBezTo>
                  <a:lnTo>
                    <a:pt x="0" y="73"/>
                  </a:lnTo>
                  <a:cubicBezTo>
                    <a:pt x="0" y="33"/>
                    <a:pt x="33" y="0"/>
                    <a:pt x="73"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122"/>
            <p:cNvSpPr>
              <a:spLocks noChangeArrowheads="1"/>
            </p:cNvSpPr>
            <p:nvPr/>
          </p:nvSpPr>
          <p:spPr bwMode="auto">
            <a:xfrm>
              <a:off x="5090" y="1711"/>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101</a:t>
              </a:r>
              <a:endParaRPr kumimoji="0" lang="en-US" sz="1800" b="0" i="0" u="none" strike="noStrike" cap="none" normalizeH="0" baseline="0" smtClean="0">
                <a:ln>
                  <a:noFill/>
                </a:ln>
                <a:solidFill>
                  <a:schemeClr val="tx1"/>
                </a:solidFill>
                <a:effectLst/>
                <a:latin typeface="Arial" pitchFamily="34" charset="0"/>
              </a:endParaRPr>
            </a:p>
          </p:txBody>
        </p:sp>
        <p:sp>
          <p:nvSpPr>
            <p:cNvPr id="127" name="Freeform 123"/>
            <p:cNvSpPr>
              <a:spLocks/>
            </p:cNvSpPr>
            <p:nvPr/>
          </p:nvSpPr>
          <p:spPr bwMode="auto">
            <a:xfrm>
              <a:off x="4289" y="1681"/>
              <a:ext cx="166" cy="90"/>
            </a:xfrm>
            <a:custGeom>
              <a:avLst/>
              <a:gdLst>
                <a:gd name="T0" fmla="*/ 72 w 1047"/>
                <a:gd name="T1" fmla="*/ 0 h 565"/>
                <a:gd name="T2" fmla="*/ 974 w 1047"/>
                <a:gd name="T3" fmla="*/ 0 h 565"/>
                <a:gd name="T4" fmla="*/ 1047 w 1047"/>
                <a:gd name="T5" fmla="*/ 73 h 565"/>
                <a:gd name="T6" fmla="*/ 1047 w 1047"/>
                <a:gd name="T7" fmla="*/ 492 h 565"/>
                <a:gd name="T8" fmla="*/ 974 w 1047"/>
                <a:gd name="T9" fmla="*/ 565 h 565"/>
                <a:gd name="T10" fmla="*/ 72 w 1047"/>
                <a:gd name="T11" fmla="*/ 565 h 565"/>
                <a:gd name="T12" fmla="*/ 0 w 1047"/>
                <a:gd name="T13" fmla="*/ 492 h 565"/>
                <a:gd name="T14" fmla="*/ 0 w 1047"/>
                <a:gd name="T15" fmla="*/ 73 h 565"/>
                <a:gd name="T16" fmla="*/ 72 w 1047"/>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7" h="565">
                  <a:moveTo>
                    <a:pt x="72" y="0"/>
                  </a:moveTo>
                  <a:lnTo>
                    <a:pt x="974" y="0"/>
                  </a:lnTo>
                  <a:cubicBezTo>
                    <a:pt x="1015" y="0"/>
                    <a:pt x="1047" y="33"/>
                    <a:pt x="1047" y="73"/>
                  </a:cubicBezTo>
                  <a:lnTo>
                    <a:pt x="1047" y="492"/>
                  </a:lnTo>
                  <a:cubicBezTo>
                    <a:pt x="1047" y="532"/>
                    <a:pt x="1015" y="565"/>
                    <a:pt x="974" y="565"/>
                  </a:cubicBezTo>
                  <a:lnTo>
                    <a:pt x="72" y="565"/>
                  </a:lnTo>
                  <a:cubicBezTo>
                    <a:pt x="32" y="565"/>
                    <a:pt x="0" y="532"/>
                    <a:pt x="0" y="492"/>
                  </a:cubicBezTo>
                  <a:lnTo>
                    <a:pt x="0" y="73"/>
                  </a:lnTo>
                  <a:cubicBezTo>
                    <a:pt x="0" y="33"/>
                    <a:pt x="32" y="0"/>
                    <a:pt x="72" y="0"/>
                  </a:cubicBezTo>
                  <a:close/>
                </a:path>
              </a:pathLst>
            </a:cu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4"/>
            <p:cNvSpPr>
              <a:spLocks noChangeArrowheads="1"/>
            </p:cNvSpPr>
            <p:nvPr/>
          </p:nvSpPr>
          <p:spPr bwMode="auto">
            <a:xfrm>
              <a:off x="4301" y="1691"/>
              <a:ext cx="152"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100</a:t>
              </a:r>
              <a:endParaRPr kumimoji="0" lang="en-US" sz="1800" b="0" i="0" u="none" strike="noStrike" cap="none" normalizeH="0" baseline="0" smtClean="0">
                <a:ln>
                  <a:noFill/>
                </a:ln>
                <a:solidFill>
                  <a:schemeClr val="tx1"/>
                </a:solidFill>
                <a:effectLst/>
                <a:latin typeface="Arial" pitchFamily="34" charset="0"/>
              </a:endParaRPr>
            </a:p>
          </p:txBody>
        </p:sp>
        <p:sp>
          <p:nvSpPr>
            <p:cNvPr id="129" name="Rectangle 125"/>
            <p:cNvSpPr>
              <a:spLocks noChangeArrowheads="1"/>
            </p:cNvSpPr>
            <p:nvPr/>
          </p:nvSpPr>
          <p:spPr bwMode="auto">
            <a:xfrm>
              <a:off x="1262" y="2164"/>
              <a:ext cx="2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30" name="Rectangle 126"/>
            <p:cNvSpPr>
              <a:spLocks noChangeArrowheads="1"/>
            </p:cNvSpPr>
            <p:nvPr/>
          </p:nvSpPr>
          <p:spPr bwMode="auto">
            <a:xfrm>
              <a:off x="2014" y="2166"/>
              <a:ext cx="2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31" name="Rectangle 127"/>
            <p:cNvSpPr>
              <a:spLocks noChangeArrowheads="1"/>
            </p:cNvSpPr>
            <p:nvPr/>
          </p:nvSpPr>
          <p:spPr bwMode="auto">
            <a:xfrm>
              <a:off x="4640" y="2293"/>
              <a:ext cx="2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(d)</a:t>
              </a:r>
              <a:endParaRPr kumimoji="0" lang="en-US" sz="1800" b="0" i="0" u="none" strike="noStrike" cap="none" normalizeH="0" baseline="0" smtClean="0">
                <a:ln>
                  <a:noFill/>
                </a:ln>
                <a:solidFill>
                  <a:schemeClr val="tx1"/>
                </a:solidFill>
                <a:effectLst/>
                <a:latin typeface="Arial" pitchFamily="34" charset="0"/>
              </a:endParaRPr>
            </a:p>
          </p:txBody>
        </p:sp>
        <p:sp>
          <p:nvSpPr>
            <p:cNvPr id="132" name="Rectangle 128"/>
            <p:cNvSpPr>
              <a:spLocks noChangeArrowheads="1"/>
            </p:cNvSpPr>
            <p:nvPr/>
          </p:nvSpPr>
          <p:spPr bwMode="auto">
            <a:xfrm>
              <a:off x="3301" y="2097"/>
              <a:ext cx="232"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a:t>
              </a:r>
              <a:endParaRPr kumimoji="0" lang="en-US" sz="1800" b="0" i="0" u="none" strike="noStrike" cap="none" normalizeH="0" baseline="0" smtClean="0">
                <a:ln>
                  <a:noFill/>
                </a:ln>
                <a:solidFill>
                  <a:schemeClr val="tx1"/>
                </a:solidFill>
                <a:effectLst/>
                <a:latin typeface="Arial" pitchFamily="34" charset="0"/>
              </a:endParaRPr>
            </a:p>
          </p:txBody>
        </p:sp>
        <p:sp>
          <p:nvSpPr>
            <p:cNvPr id="133" name="Rectangle 129"/>
            <p:cNvSpPr>
              <a:spLocks noChangeArrowheads="1"/>
            </p:cNvSpPr>
            <p:nvPr/>
          </p:nvSpPr>
          <p:spPr bwMode="auto">
            <a:xfrm>
              <a:off x="3124" y="3548"/>
              <a:ext cx="240"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(e)</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Butterfly</a:t>
            </a:r>
            <a:endParaRPr lang="fr-FR" dirty="0">
              <a:solidFill>
                <a:schemeClr val="tx1"/>
              </a:solidFill>
            </a:endParaRPr>
          </a:p>
        </p:txBody>
      </p:sp>
      <p:grpSp>
        <p:nvGrpSpPr>
          <p:cNvPr id="7" name="Group 4"/>
          <p:cNvGrpSpPr>
            <a:grpSpLocks noChangeAspect="1"/>
          </p:cNvGrpSpPr>
          <p:nvPr/>
        </p:nvGrpSpPr>
        <p:grpSpPr bwMode="auto">
          <a:xfrm>
            <a:off x="2971800" y="1600200"/>
            <a:ext cx="6948488" cy="4673600"/>
            <a:chOff x="1872" y="1008"/>
            <a:chExt cx="4377" cy="2944"/>
          </a:xfrm>
        </p:grpSpPr>
        <p:sp>
          <p:nvSpPr>
            <p:cNvPr id="8" name="AutoShape 3"/>
            <p:cNvSpPr>
              <a:spLocks noChangeAspect="1" noChangeArrowheads="1" noTextEdit="1"/>
            </p:cNvSpPr>
            <p:nvPr/>
          </p:nvSpPr>
          <p:spPr bwMode="auto">
            <a:xfrm>
              <a:off x="1872" y="1008"/>
              <a:ext cx="3261" cy="2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2205" y="1176"/>
              <a:ext cx="113" cy="108"/>
            </a:xfrm>
            <a:custGeom>
              <a:avLst/>
              <a:gdLst>
                <a:gd name="T0" fmla="*/ 887 w 887"/>
                <a:gd name="T1" fmla="*/ 423 h 847"/>
                <a:gd name="T2" fmla="*/ 443 w 887"/>
                <a:gd name="T3" fmla="*/ 847 h 847"/>
                <a:gd name="T4" fmla="*/ 0 w 887"/>
                <a:gd name="T5" fmla="*/ 423 h 847"/>
                <a:gd name="T6" fmla="*/ 443 w 887"/>
                <a:gd name="T7" fmla="*/ 0 h 847"/>
                <a:gd name="T8" fmla="*/ 886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8" y="847"/>
                    <a:pt x="443" y="847"/>
                  </a:cubicBezTo>
                  <a:cubicBezTo>
                    <a:pt x="198" y="847"/>
                    <a:pt x="0" y="657"/>
                    <a:pt x="0" y="423"/>
                  </a:cubicBezTo>
                  <a:cubicBezTo>
                    <a:pt x="0" y="189"/>
                    <a:pt x="198" y="0"/>
                    <a:pt x="443" y="0"/>
                  </a:cubicBezTo>
                  <a:cubicBezTo>
                    <a:pt x="682" y="0"/>
                    <a:pt x="878" y="180"/>
                    <a:pt x="886"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2548" y="1270"/>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2" y="0"/>
                    <a:pt x="2851" y="28"/>
                    <a:pt x="2851" y="63"/>
                  </a:cubicBezTo>
                  <a:lnTo>
                    <a:pt x="2851" y="1990"/>
                  </a:lnTo>
                  <a:cubicBezTo>
                    <a:pt x="2851" y="2025"/>
                    <a:pt x="2822"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2308" y="1270"/>
              <a:ext cx="232"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472" y="1337"/>
              <a:ext cx="78" cy="54"/>
            </a:xfrm>
            <a:custGeom>
              <a:avLst/>
              <a:gdLst>
                <a:gd name="T0" fmla="*/ 29 w 78"/>
                <a:gd name="T1" fmla="*/ 30 h 54"/>
                <a:gd name="T2" fmla="*/ 0 w 78"/>
                <a:gd name="T3" fmla="*/ 40 h 54"/>
                <a:gd name="T4" fmla="*/ 78 w 78"/>
                <a:gd name="T5" fmla="*/ 54 h 54"/>
                <a:gd name="T6" fmla="*/ 19 w 78"/>
                <a:gd name="T7" fmla="*/ 0 h 54"/>
                <a:gd name="T8" fmla="*/ 29 w 78"/>
                <a:gd name="T9" fmla="*/ 30 h 54"/>
              </a:gdLst>
              <a:ahLst/>
              <a:cxnLst>
                <a:cxn ang="0">
                  <a:pos x="T0" y="T1"/>
                </a:cxn>
                <a:cxn ang="0">
                  <a:pos x="T2" y="T3"/>
                </a:cxn>
                <a:cxn ang="0">
                  <a:pos x="T4" y="T5"/>
                </a:cxn>
                <a:cxn ang="0">
                  <a:pos x="T6" y="T7"/>
                </a:cxn>
                <a:cxn ang="0">
                  <a:pos x="T8" y="T9"/>
                </a:cxn>
              </a:cxnLst>
              <a:rect l="0" t="0" r="r" b="b"/>
              <a:pathLst>
                <a:path w="78" h="54">
                  <a:moveTo>
                    <a:pt x="29" y="30"/>
                  </a:moveTo>
                  <a:lnTo>
                    <a:pt x="0" y="40"/>
                  </a:lnTo>
                  <a:lnTo>
                    <a:pt x="78" y="54"/>
                  </a:lnTo>
                  <a:lnTo>
                    <a:pt x="19" y="0"/>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2202" y="1538"/>
              <a:ext cx="113" cy="108"/>
            </a:xfrm>
            <a:custGeom>
              <a:avLst/>
              <a:gdLst>
                <a:gd name="T0" fmla="*/ 887 w 887"/>
                <a:gd name="T1" fmla="*/ 423 h 846"/>
                <a:gd name="T2" fmla="*/ 443 w 887"/>
                <a:gd name="T3" fmla="*/ 0 h 846"/>
                <a:gd name="T4" fmla="*/ 0 w 887"/>
                <a:gd name="T5" fmla="*/ 423 h 846"/>
                <a:gd name="T6" fmla="*/ 443 w 887"/>
                <a:gd name="T7" fmla="*/ 846 h 846"/>
                <a:gd name="T8" fmla="*/ 886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8" y="0"/>
                    <a:pt x="443" y="0"/>
                  </a:cubicBezTo>
                  <a:cubicBezTo>
                    <a:pt x="198" y="0"/>
                    <a:pt x="0" y="189"/>
                    <a:pt x="0" y="423"/>
                  </a:cubicBezTo>
                  <a:cubicBezTo>
                    <a:pt x="0" y="657"/>
                    <a:pt x="198" y="846"/>
                    <a:pt x="443" y="846"/>
                  </a:cubicBezTo>
                  <a:cubicBezTo>
                    <a:pt x="682" y="846"/>
                    <a:pt x="877" y="666"/>
                    <a:pt x="886"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flipV="1">
              <a:off x="2305" y="1435"/>
              <a:ext cx="232"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468" y="1430"/>
              <a:ext cx="79" cy="54"/>
            </a:xfrm>
            <a:custGeom>
              <a:avLst/>
              <a:gdLst>
                <a:gd name="T0" fmla="*/ 30 w 79"/>
                <a:gd name="T1" fmla="*/ 25 h 54"/>
                <a:gd name="T2" fmla="*/ 20 w 79"/>
                <a:gd name="T3" fmla="*/ 54 h 54"/>
                <a:gd name="T4" fmla="*/ 79 w 79"/>
                <a:gd name="T5" fmla="*/ 0 h 54"/>
                <a:gd name="T6" fmla="*/ 0 w 79"/>
                <a:gd name="T7" fmla="*/ 15 h 54"/>
                <a:gd name="T8" fmla="*/ 30 w 79"/>
                <a:gd name="T9" fmla="*/ 25 h 54"/>
              </a:gdLst>
              <a:ahLst/>
              <a:cxnLst>
                <a:cxn ang="0">
                  <a:pos x="T0" y="T1"/>
                </a:cxn>
                <a:cxn ang="0">
                  <a:pos x="T2" y="T3"/>
                </a:cxn>
                <a:cxn ang="0">
                  <a:pos x="T4" y="T5"/>
                </a:cxn>
                <a:cxn ang="0">
                  <a:pos x="T6" y="T7"/>
                </a:cxn>
                <a:cxn ang="0">
                  <a:pos x="T8" y="T9"/>
                </a:cxn>
              </a:cxnLst>
              <a:rect l="0" t="0" r="r" b="b"/>
              <a:pathLst>
                <a:path w="79" h="54">
                  <a:moveTo>
                    <a:pt x="30" y="25"/>
                  </a:moveTo>
                  <a:lnTo>
                    <a:pt x="20" y="54"/>
                  </a:lnTo>
                  <a:lnTo>
                    <a:pt x="79" y="0"/>
                  </a:lnTo>
                  <a:lnTo>
                    <a:pt x="0" y="15"/>
                  </a:lnTo>
                  <a:lnTo>
                    <a:pt x="30"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204" y="1791"/>
              <a:ext cx="113" cy="108"/>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89"/>
                    <a:pt x="199" y="0"/>
                    <a:pt x="444" y="0"/>
                  </a:cubicBezTo>
                  <a:cubicBezTo>
                    <a:pt x="682" y="0"/>
                    <a:pt x="878" y="180"/>
                    <a:pt x="887" y="408"/>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547" y="1885"/>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5"/>
                    <a:pt x="2823"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a:off x="2307" y="1885"/>
              <a:ext cx="232" cy="117"/>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2471" y="1953"/>
              <a:ext cx="78" cy="53"/>
            </a:xfrm>
            <a:custGeom>
              <a:avLst/>
              <a:gdLst>
                <a:gd name="T0" fmla="*/ 29 w 78"/>
                <a:gd name="T1" fmla="*/ 29 h 53"/>
                <a:gd name="T2" fmla="*/ 0 w 78"/>
                <a:gd name="T3" fmla="*/ 39 h 53"/>
                <a:gd name="T4" fmla="*/ 78 w 78"/>
                <a:gd name="T5" fmla="*/ 53 h 53"/>
                <a:gd name="T6" fmla="*/ 19 w 78"/>
                <a:gd name="T7" fmla="*/ 0 h 53"/>
                <a:gd name="T8" fmla="*/ 29 w 78"/>
                <a:gd name="T9" fmla="*/ 29 h 53"/>
              </a:gdLst>
              <a:ahLst/>
              <a:cxnLst>
                <a:cxn ang="0">
                  <a:pos x="T0" y="T1"/>
                </a:cxn>
                <a:cxn ang="0">
                  <a:pos x="T2" y="T3"/>
                </a:cxn>
                <a:cxn ang="0">
                  <a:pos x="T4" y="T5"/>
                </a:cxn>
                <a:cxn ang="0">
                  <a:pos x="T6" y="T7"/>
                </a:cxn>
                <a:cxn ang="0">
                  <a:pos x="T8" y="T9"/>
                </a:cxn>
              </a:cxnLst>
              <a:rect l="0" t="0" r="r" b="b"/>
              <a:pathLst>
                <a:path w="78" h="53">
                  <a:moveTo>
                    <a:pt x="29" y="29"/>
                  </a:moveTo>
                  <a:lnTo>
                    <a:pt x="0" y="39"/>
                  </a:lnTo>
                  <a:lnTo>
                    <a:pt x="78" y="53"/>
                  </a:lnTo>
                  <a:lnTo>
                    <a:pt x="19" y="0"/>
                  </a:lnTo>
                  <a:lnTo>
                    <a:pt x="29" y="2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201" y="2153"/>
              <a:ext cx="113" cy="108"/>
            </a:xfrm>
            <a:custGeom>
              <a:avLst/>
              <a:gdLst>
                <a:gd name="T0" fmla="*/ 887 w 887"/>
                <a:gd name="T1" fmla="*/ 423 h 846"/>
                <a:gd name="T2" fmla="*/ 444 w 887"/>
                <a:gd name="T3" fmla="*/ 0 h 846"/>
                <a:gd name="T4" fmla="*/ 0 w 887"/>
                <a:gd name="T5" fmla="*/ 423 h 846"/>
                <a:gd name="T6" fmla="*/ 444 w 887"/>
                <a:gd name="T7" fmla="*/ 846 h 846"/>
                <a:gd name="T8" fmla="*/ 887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8" y="0"/>
                    <a:pt x="444" y="0"/>
                  </a:cubicBezTo>
                  <a:cubicBezTo>
                    <a:pt x="199" y="0"/>
                    <a:pt x="0" y="189"/>
                    <a:pt x="0" y="423"/>
                  </a:cubicBezTo>
                  <a:cubicBezTo>
                    <a:pt x="0" y="657"/>
                    <a:pt x="199" y="846"/>
                    <a:pt x="444" y="846"/>
                  </a:cubicBezTo>
                  <a:cubicBezTo>
                    <a:pt x="682" y="846"/>
                    <a:pt x="878" y="666"/>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flipV="1">
              <a:off x="2304" y="2050"/>
              <a:ext cx="232" cy="117"/>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2467" y="2045"/>
              <a:ext cx="79" cy="55"/>
            </a:xfrm>
            <a:custGeom>
              <a:avLst/>
              <a:gdLst>
                <a:gd name="T0" fmla="*/ 30 w 79"/>
                <a:gd name="T1" fmla="*/ 25 h 55"/>
                <a:gd name="T2" fmla="*/ 20 w 79"/>
                <a:gd name="T3" fmla="*/ 55 h 55"/>
                <a:gd name="T4" fmla="*/ 79 w 79"/>
                <a:gd name="T5" fmla="*/ 0 h 55"/>
                <a:gd name="T6" fmla="*/ 0 w 79"/>
                <a:gd name="T7" fmla="*/ 15 h 55"/>
                <a:gd name="T8" fmla="*/ 30 w 79"/>
                <a:gd name="T9" fmla="*/ 25 h 55"/>
              </a:gdLst>
              <a:ahLst/>
              <a:cxnLst>
                <a:cxn ang="0">
                  <a:pos x="T0" y="T1"/>
                </a:cxn>
                <a:cxn ang="0">
                  <a:pos x="T2" y="T3"/>
                </a:cxn>
                <a:cxn ang="0">
                  <a:pos x="T4" y="T5"/>
                </a:cxn>
                <a:cxn ang="0">
                  <a:pos x="T6" y="T7"/>
                </a:cxn>
                <a:cxn ang="0">
                  <a:pos x="T8" y="T9"/>
                </a:cxn>
              </a:cxnLst>
              <a:rect l="0" t="0" r="r" b="b"/>
              <a:pathLst>
                <a:path w="79" h="55">
                  <a:moveTo>
                    <a:pt x="30" y="25"/>
                  </a:moveTo>
                  <a:lnTo>
                    <a:pt x="20" y="55"/>
                  </a:lnTo>
                  <a:lnTo>
                    <a:pt x="79" y="0"/>
                  </a:lnTo>
                  <a:lnTo>
                    <a:pt x="0" y="15"/>
                  </a:lnTo>
                  <a:lnTo>
                    <a:pt x="30"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182" y="2460"/>
              <a:ext cx="113" cy="108"/>
            </a:xfrm>
            <a:custGeom>
              <a:avLst/>
              <a:gdLst>
                <a:gd name="T0" fmla="*/ 887 w 887"/>
                <a:gd name="T1" fmla="*/ 423 h 846"/>
                <a:gd name="T2" fmla="*/ 444 w 887"/>
                <a:gd name="T3" fmla="*/ 846 h 846"/>
                <a:gd name="T4" fmla="*/ 0 w 887"/>
                <a:gd name="T5" fmla="*/ 423 h 846"/>
                <a:gd name="T6" fmla="*/ 444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9" y="846"/>
                    <a:pt x="444" y="846"/>
                  </a:cubicBezTo>
                  <a:cubicBezTo>
                    <a:pt x="199" y="846"/>
                    <a:pt x="0" y="657"/>
                    <a:pt x="0" y="423"/>
                  </a:cubicBezTo>
                  <a:cubicBezTo>
                    <a:pt x="0" y="189"/>
                    <a:pt x="199" y="0"/>
                    <a:pt x="444"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525" y="2554"/>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4"/>
                    <a:pt x="2823" y="2053"/>
                    <a:pt x="2788" y="2053"/>
                  </a:cubicBezTo>
                  <a:lnTo>
                    <a:pt x="63" y="2053"/>
                  </a:lnTo>
                  <a:cubicBezTo>
                    <a:pt x="28" y="2053"/>
                    <a:pt x="0" y="2024"/>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a:off x="2285" y="2554"/>
              <a:ext cx="233"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2449" y="2621"/>
              <a:ext cx="78" cy="54"/>
            </a:xfrm>
            <a:custGeom>
              <a:avLst/>
              <a:gdLst>
                <a:gd name="T0" fmla="*/ 29 w 78"/>
                <a:gd name="T1" fmla="*/ 30 h 54"/>
                <a:gd name="T2" fmla="*/ 0 w 78"/>
                <a:gd name="T3" fmla="*/ 39 h 54"/>
                <a:gd name="T4" fmla="*/ 78 w 78"/>
                <a:gd name="T5" fmla="*/ 54 h 54"/>
                <a:gd name="T6" fmla="*/ 20 w 78"/>
                <a:gd name="T7" fmla="*/ 0 h 54"/>
                <a:gd name="T8" fmla="*/ 29 w 78"/>
                <a:gd name="T9" fmla="*/ 30 h 54"/>
              </a:gdLst>
              <a:ahLst/>
              <a:cxnLst>
                <a:cxn ang="0">
                  <a:pos x="T0" y="T1"/>
                </a:cxn>
                <a:cxn ang="0">
                  <a:pos x="T2" y="T3"/>
                </a:cxn>
                <a:cxn ang="0">
                  <a:pos x="T4" y="T5"/>
                </a:cxn>
                <a:cxn ang="0">
                  <a:pos x="T6" y="T7"/>
                </a:cxn>
                <a:cxn ang="0">
                  <a:pos x="T8" y="T9"/>
                </a:cxn>
              </a:cxnLst>
              <a:rect l="0" t="0" r="r" b="b"/>
              <a:pathLst>
                <a:path w="78" h="54">
                  <a:moveTo>
                    <a:pt x="29" y="30"/>
                  </a:moveTo>
                  <a:lnTo>
                    <a:pt x="0" y="39"/>
                  </a:lnTo>
                  <a:lnTo>
                    <a:pt x="78" y="54"/>
                  </a:lnTo>
                  <a:lnTo>
                    <a:pt x="20" y="0"/>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2179" y="2822"/>
              <a:ext cx="113" cy="108"/>
            </a:xfrm>
            <a:custGeom>
              <a:avLst/>
              <a:gdLst>
                <a:gd name="T0" fmla="*/ 887 w 887"/>
                <a:gd name="T1" fmla="*/ 424 h 847"/>
                <a:gd name="T2" fmla="*/ 443 w 887"/>
                <a:gd name="T3" fmla="*/ 0 h 847"/>
                <a:gd name="T4" fmla="*/ 0 w 887"/>
                <a:gd name="T5" fmla="*/ 424 h 847"/>
                <a:gd name="T6" fmla="*/ 443 w 887"/>
                <a:gd name="T7" fmla="*/ 847 h 847"/>
                <a:gd name="T8" fmla="*/ 887 w 887"/>
                <a:gd name="T9" fmla="*/ 439 h 847"/>
              </a:gdLst>
              <a:ahLst/>
              <a:cxnLst>
                <a:cxn ang="0">
                  <a:pos x="T0" y="T1"/>
                </a:cxn>
                <a:cxn ang="0">
                  <a:pos x="T2" y="T3"/>
                </a:cxn>
                <a:cxn ang="0">
                  <a:pos x="T4" y="T5"/>
                </a:cxn>
                <a:cxn ang="0">
                  <a:pos x="T6" y="T7"/>
                </a:cxn>
                <a:cxn ang="0">
                  <a:pos x="T8" y="T9"/>
                </a:cxn>
              </a:cxnLst>
              <a:rect l="0" t="0" r="r" b="b"/>
              <a:pathLst>
                <a:path w="887" h="847">
                  <a:moveTo>
                    <a:pt x="887" y="424"/>
                  </a:moveTo>
                  <a:cubicBezTo>
                    <a:pt x="887" y="190"/>
                    <a:pt x="688" y="0"/>
                    <a:pt x="443" y="0"/>
                  </a:cubicBezTo>
                  <a:cubicBezTo>
                    <a:pt x="199" y="0"/>
                    <a:pt x="0" y="190"/>
                    <a:pt x="0" y="424"/>
                  </a:cubicBezTo>
                  <a:cubicBezTo>
                    <a:pt x="0" y="657"/>
                    <a:pt x="199" y="847"/>
                    <a:pt x="443" y="847"/>
                  </a:cubicBezTo>
                  <a:cubicBezTo>
                    <a:pt x="682" y="847"/>
                    <a:pt x="878" y="667"/>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flipV="1">
              <a:off x="2282" y="2719"/>
              <a:ext cx="232"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446" y="2714"/>
              <a:ext cx="78" cy="54"/>
            </a:xfrm>
            <a:custGeom>
              <a:avLst/>
              <a:gdLst>
                <a:gd name="T0" fmla="*/ 29 w 78"/>
                <a:gd name="T1" fmla="*/ 25 h 54"/>
                <a:gd name="T2" fmla="*/ 19 w 78"/>
                <a:gd name="T3" fmla="*/ 54 h 54"/>
                <a:gd name="T4" fmla="*/ 78 w 78"/>
                <a:gd name="T5" fmla="*/ 0 h 54"/>
                <a:gd name="T6" fmla="*/ 0 w 78"/>
                <a:gd name="T7" fmla="*/ 15 h 54"/>
                <a:gd name="T8" fmla="*/ 29 w 78"/>
                <a:gd name="T9" fmla="*/ 25 h 54"/>
              </a:gdLst>
              <a:ahLst/>
              <a:cxnLst>
                <a:cxn ang="0">
                  <a:pos x="T0" y="T1"/>
                </a:cxn>
                <a:cxn ang="0">
                  <a:pos x="T2" y="T3"/>
                </a:cxn>
                <a:cxn ang="0">
                  <a:pos x="T4" y="T5"/>
                </a:cxn>
                <a:cxn ang="0">
                  <a:pos x="T6" y="T7"/>
                </a:cxn>
                <a:cxn ang="0">
                  <a:pos x="T8" y="T9"/>
                </a:cxn>
              </a:cxnLst>
              <a:rect l="0" t="0" r="r" b="b"/>
              <a:pathLst>
                <a:path w="78" h="54">
                  <a:moveTo>
                    <a:pt x="29" y="25"/>
                  </a:moveTo>
                  <a:lnTo>
                    <a:pt x="19" y="54"/>
                  </a:lnTo>
                  <a:lnTo>
                    <a:pt x="78" y="0"/>
                  </a:lnTo>
                  <a:lnTo>
                    <a:pt x="0" y="15"/>
                  </a:lnTo>
                  <a:lnTo>
                    <a:pt x="29"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2182" y="3092"/>
              <a:ext cx="113" cy="108"/>
            </a:xfrm>
            <a:custGeom>
              <a:avLst/>
              <a:gdLst>
                <a:gd name="T0" fmla="*/ 887 w 887"/>
                <a:gd name="T1" fmla="*/ 423 h 847"/>
                <a:gd name="T2" fmla="*/ 444 w 887"/>
                <a:gd name="T3" fmla="*/ 847 h 847"/>
                <a:gd name="T4" fmla="*/ 0 w 887"/>
                <a:gd name="T5" fmla="*/ 423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90"/>
                    <a:pt x="199" y="0"/>
                    <a:pt x="444" y="0"/>
                  </a:cubicBezTo>
                  <a:cubicBezTo>
                    <a:pt x="682" y="0"/>
                    <a:pt x="878" y="180"/>
                    <a:pt x="887" y="408"/>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525" y="3186"/>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9"/>
                    <a:pt x="2851" y="63"/>
                  </a:cubicBezTo>
                  <a:lnTo>
                    <a:pt x="2851" y="1990"/>
                  </a:lnTo>
                  <a:cubicBezTo>
                    <a:pt x="2851" y="2025"/>
                    <a:pt x="2823" y="2053"/>
                    <a:pt x="2788" y="2053"/>
                  </a:cubicBezTo>
                  <a:lnTo>
                    <a:pt x="63" y="2053"/>
                  </a:lnTo>
                  <a:cubicBezTo>
                    <a:pt x="28" y="2053"/>
                    <a:pt x="0" y="2025"/>
                    <a:pt x="0" y="1990"/>
                  </a:cubicBezTo>
                  <a:lnTo>
                    <a:pt x="0" y="63"/>
                  </a:lnTo>
                  <a:cubicBezTo>
                    <a:pt x="0" y="29"/>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2285" y="3186"/>
              <a:ext cx="233" cy="117"/>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449" y="3254"/>
              <a:ext cx="78" cy="54"/>
            </a:xfrm>
            <a:custGeom>
              <a:avLst/>
              <a:gdLst>
                <a:gd name="T0" fmla="*/ 29 w 78"/>
                <a:gd name="T1" fmla="*/ 29 h 54"/>
                <a:gd name="T2" fmla="*/ 0 w 78"/>
                <a:gd name="T3" fmla="*/ 39 h 54"/>
                <a:gd name="T4" fmla="*/ 78 w 78"/>
                <a:gd name="T5" fmla="*/ 54 h 54"/>
                <a:gd name="T6" fmla="*/ 20 w 78"/>
                <a:gd name="T7" fmla="*/ 0 h 54"/>
                <a:gd name="T8" fmla="*/ 29 w 78"/>
                <a:gd name="T9" fmla="*/ 29 h 54"/>
              </a:gdLst>
              <a:ahLst/>
              <a:cxnLst>
                <a:cxn ang="0">
                  <a:pos x="T0" y="T1"/>
                </a:cxn>
                <a:cxn ang="0">
                  <a:pos x="T2" y="T3"/>
                </a:cxn>
                <a:cxn ang="0">
                  <a:pos x="T4" y="T5"/>
                </a:cxn>
                <a:cxn ang="0">
                  <a:pos x="T6" y="T7"/>
                </a:cxn>
                <a:cxn ang="0">
                  <a:pos x="T8" y="T9"/>
                </a:cxn>
              </a:cxnLst>
              <a:rect l="0" t="0" r="r" b="b"/>
              <a:pathLst>
                <a:path w="78" h="54">
                  <a:moveTo>
                    <a:pt x="29" y="29"/>
                  </a:moveTo>
                  <a:lnTo>
                    <a:pt x="0" y="39"/>
                  </a:lnTo>
                  <a:lnTo>
                    <a:pt x="78" y="54"/>
                  </a:lnTo>
                  <a:lnTo>
                    <a:pt x="20" y="0"/>
                  </a:lnTo>
                  <a:lnTo>
                    <a:pt x="29" y="2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179" y="3454"/>
              <a:ext cx="113" cy="108"/>
            </a:xfrm>
            <a:custGeom>
              <a:avLst/>
              <a:gdLst>
                <a:gd name="T0" fmla="*/ 887 w 887"/>
                <a:gd name="T1" fmla="*/ 423 h 846"/>
                <a:gd name="T2" fmla="*/ 443 w 887"/>
                <a:gd name="T3" fmla="*/ 0 h 846"/>
                <a:gd name="T4" fmla="*/ 0 w 887"/>
                <a:gd name="T5" fmla="*/ 423 h 846"/>
                <a:gd name="T6" fmla="*/ 443 w 887"/>
                <a:gd name="T7" fmla="*/ 846 h 846"/>
                <a:gd name="T8" fmla="*/ 887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8" y="0"/>
                    <a:pt x="443" y="0"/>
                  </a:cubicBezTo>
                  <a:cubicBezTo>
                    <a:pt x="199" y="0"/>
                    <a:pt x="0" y="189"/>
                    <a:pt x="0" y="423"/>
                  </a:cubicBezTo>
                  <a:cubicBezTo>
                    <a:pt x="0" y="657"/>
                    <a:pt x="199" y="846"/>
                    <a:pt x="443" y="846"/>
                  </a:cubicBezTo>
                  <a:cubicBezTo>
                    <a:pt x="682" y="846"/>
                    <a:pt x="878" y="666"/>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flipV="1">
              <a:off x="2282" y="3352"/>
              <a:ext cx="232"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446" y="3347"/>
              <a:ext cx="78" cy="54"/>
            </a:xfrm>
            <a:custGeom>
              <a:avLst/>
              <a:gdLst>
                <a:gd name="T0" fmla="*/ 29 w 78"/>
                <a:gd name="T1" fmla="*/ 24 h 54"/>
                <a:gd name="T2" fmla="*/ 19 w 78"/>
                <a:gd name="T3" fmla="*/ 54 h 54"/>
                <a:gd name="T4" fmla="*/ 78 w 78"/>
                <a:gd name="T5" fmla="*/ 0 h 54"/>
                <a:gd name="T6" fmla="*/ 0 w 78"/>
                <a:gd name="T7" fmla="*/ 14 h 54"/>
                <a:gd name="T8" fmla="*/ 29 w 78"/>
                <a:gd name="T9" fmla="*/ 24 h 54"/>
              </a:gdLst>
              <a:ahLst/>
              <a:cxnLst>
                <a:cxn ang="0">
                  <a:pos x="T0" y="T1"/>
                </a:cxn>
                <a:cxn ang="0">
                  <a:pos x="T2" y="T3"/>
                </a:cxn>
                <a:cxn ang="0">
                  <a:pos x="T4" y="T5"/>
                </a:cxn>
                <a:cxn ang="0">
                  <a:pos x="T6" y="T7"/>
                </a:cxn>
                <a:cxn ang="0">
                  <a:pos x="T8" y="T9"/>
                </a:cxn>
              </a:cxnLst>
              <a:rect l="0" t="0" r="r" b="b"/>
              <a:pathLst>
                <a:path w="78" h="54">
                  <a:moveTo>
                    <a:pt x="29" y="24"/>
                  </a:moveTo>
                  <a:lnTo>
                    <a:pt x="19" y="54"/>
                  </a:lnTo>
                  <a:lnTo>
                    <a:pt x="78" y="0"/>
                  </a:lnTo>
                  <a:lnTo>
                    <a:pt x="0" y="14"/>
                  </a:lnTo>
                  <a:lnTo>
                    <a:pt x="29"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307" y="1279"/>
              <a:ext cx="364" cy="261"/>
            </a:xfrm>
            <a:custGeom>
              <a:avLst/>
              <a:gdLst>
                <a:gd name="T0" fmla="*/ 63 w 2851"/>
                <a:gd name="T1" fmla="*/ 0 h 2052"/>
                <a:gd name="T2" fmla="*/ 2788 w 2851"/>
                <a:gd name="T3" fmla="*/ 0 h 2052"/>
                <a:gd name="T4" fmla="*/ 2851 w 2851"/>
                <a:gd name="T5" fmla="*/ 62 h 2052"/>
                <a:gd name="T6" fmla="*/ 2851 w 2851"/>
                <a:gd name="T7" fmla="*/ 1989 h 2052"/>
                <a:gd name="T8" fmla="*/ 2788 w 2851"/>
                <a:gd name="T9" fmla="*/ 2052 h 2052"/>
                <a:gd name="T10" fmla="*/ 63 w 2851"/>
                <a:gd name="T11" fmla="*/ 2052 h 2052"/>
                <a:gd name="T12" fmla="*/ 0 w 2851"/>
                <a:gd name="T13" fmla="*/ 1989 h 2052"/>
                <a:gd name="T14" fmla="*/ 0 w 2851"/>
                <a:gd name="T15" fmla="*/ 62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2"/>
                  </a:cubicBezTo>
                  <a:lnTo>
                    <a:pt x="2851" y="1989"/>
                  </a:lnTo>
                  <a:cubicBezTo>
                    <a:pt x="2851" y="2024"/>
                    <a:pt x="2823" y="2052"/>
                    <a:pt x="2788" y="2052"/>
                  </a:cubicBezTo>
                  <a:lnTo>
                    <a:pt x="63" y="2052"/>
                  </a:lnTo>
                  <a:cubicBezTo>
                    <a:pt x="28" y="2052"/>
                    <a:pt x="0" y="2024"/>
                    <a:pt x="0" y="1989"/>
                  </a:cubicBezTo>
                  <a:lnTo>
                    <a:pt x="0" y="62"/>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306" y="1894"/>
              <a:ext cx="364" cy="261"/>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85" y="2563"/>
              <a:ext cx="363" cy="261"/>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5"/>
                    <a:pt x="2823"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285" y="3195"/>
              <a:ext cx="363" cy="262"/>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
            <p:cNvSpPr>
              <a:spLocks noChangeShapeType="1"/>
            </p:cNvSpPr>
            <p:nvPr/>
          </p:nvSpPr>
          <p:spPr bwMode="auto">
            <a:xfrm>
              <a:off x="2922" y="1351"/>
              <a:ext cx="399"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256" y="1329"/>
              <a:ext cx="76" cy="44"/>
            </a:xfrm>
            <a:custGeom>
              <a:avLst/>
              <a:gdLst>
                <a:gd name="T0" fmla="*/ 22 w 76"/>
                <a:gd name="T1" fmla="*/ 22 h 44"/>
                <a:gd name="T2" fmla="*/ 0 w 76"/>
                <a:gd name="T3" fmla="*/ 44 h 44"/>
                <a:gd name="T4" fmla="*/ 76 w 76"/>
                <a:gd name="T5" fmla="*/ 22 h 44"/>
                <a:gd name="T6" fmla="*/ 0 w 76"/>
                <a:gd name="T7" fmla="*/ 0 h 44"/>
                <a:gd name="T8" fmla="*/ 22 w 76"/>
                <a:gd name="T9" fmla="*/ 22 h 44"/>
              </a:gdLst>
              <a:ahLst/>
              <a:cxnLst>
                <a:cxn ang="0">
                  <a:pos x="T0" y="T1"/>
                </a:cxn>
                <a:cxn ang="0">
                  <a:pos x="T2" y="T3"/>
                </a:cxn>
                <a:cxn ang="0">
                  <a:pos x="T4" y="T5"/>
                </a:cxn>
                <a:cxn ang="0">
                  <a:pos x="T6" y="T7"/>
                </a:cxn>
                <a:cxn ang="0">
                  <a:pos x="T8" y="T9"/>
                </a:cxn>
              </a:cxnLst>
              <a:rect l="0" t="0" r="r" b="b"/>
              <a:pathLst>
                <a:path w="76" h="44">
                  <a:moveTo>
                    <a:pt x="22" y="22"/>
                  </a:moveTo>
                  <a:lnTo>
                    <a:pt x="0" y="44"/>
                  </a:lnTo>
                  <a:lnTo>
                    <a:pt x="76"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2910" y="1474"/>
              <a:ext cx="364" cy="117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233" y="2574"/>
              <a:ext cx="44" cy="80"/>
            </a:xfrm>
            <a:custGeom>
              <a:avLst/>
              <a:gdLst>
                <a:gd name="T0" fmla="*/ 28 w 44"/>
                <a:gd name="T1" fmla="*/ 28 h 80"/>
                <a:gd name="T2" fmla="*/ 0 w 44"/>
                <a:gd name="T3" fmla="*/ 13 h 80"/>
                <a:gd name="T4" fmla="*/ 44 w 44"/>
                <a:gd name="T5" fmla="*/ 80 h 80"/>
                <a:gd name="T6" fmla="*/ 42 w 44"/>
                <a:gd name="T7" fmla="*/ 0 h 80"/>
                <a:gd name="T8" fmla="*/ 28 w 44"/>
                <a:gd name="T9" fmla="*/ 28 h 80"/>
              </a:gdLst>
              <a:ahLst/>
              <a:cxnLst>
                <a:cxn ang="0">
                  <a:pos x="T0" y="T1"/>
                </a:cxn>
                <a:cxn ang="0">
                  <a:pos x="T2" y="T3"/>
                </a:cxn>
                <a:cxn ang="0">
                  <a:pos x="T4" y="T5"/>
                </a:cxn>
                <a:cxn ang="0">
                  <a:pos x="T6" y="T7"/>
                </a:cxn>
                <a:cxn ang="0">
                  <a:pos x="T8" y="T9"/>
                </a:cxn>
              </a:cxnLst>
              <a:rect l="0" t="0" r="r" b="b"/>
              <a:pathLst>
                <a:path w="44" h="80">
                  <a:moveTo>
                    <a:pt x="28" y="28"/>
                  </a:moveTo>
                  <a:lnTo>
                    <a:pt x="0" y="13"/>
                  </a:lnTo>
                  <a:lnTo>
                    <a:pt x="44" y="80"/>
                  </a:lnTo>
                  <a:lnTo>
                    <a:pt x="42" y="0"/>
                  </a:lnTo>
                  <a:lnTo>
                    <a:pt x="28" y="2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062" y="2570"/>
              <a:ext cx="363" cy="262"/>
            </a:xfrm>
            <a:custGeom>
              <a:avLst/>
              <a:gdLst>
                <a:gd name="T0" fmla="*/ 63 w 2851"/>
                <a:gd name="T1" fmla="*/ 0 h 2053"/>
                <a:gd name="T2" fmla="*/ 2788 w 2851"/>
                <a:gd name="T3" fmla="*/ 0 h 2053"/>
                <a:gd name="T4" fmla="*/ 2851 w 2851"/>
                <a:gd name="T5" fmla="*/ 63 h 2053"/>
                <a:gd name="T6" fmla="*/ 2851 w 2851"/>
                <a:gd name="T7" fmla="*/ 1990 h 2053"/>
                <a:gd name="T8" fmla="*/ 2788 w 2851"/>
                <a:gd name="T9" fmla="*/ 2053 h 2053"/>
                <a:gd name="T10" fmla="*/ 63 w 2851"/>
                <a:gd name="T11" fmla="*/ 2053 h 2053"/>
                <a:gd name="T12" fmla="*/ 0 w 2851"/>
                <a:gd name="T13" fmla="*/ 1990 h 2053"/>
                <a:gd name="T14" fmla="*/ 0 w 2851"/>
                <a:gd name="T15" fmla="*/ 63 h 2053"/>
                <a:gd name="T16" fmla="*/ 63 w 2851"/>
                <a:gd name="T17" fmla="*/ 0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3">
                  <a:moveTo>
                    <a:pt x="63" y="0"/>
                  </a:moveTo>
                  <a:lnTo>
                    <a:pt x="2788" y="0"/>
                  </a:lnTo>
                  <a:cubicBezTo>
                    <a:pt x="2823" y="0"/>
                    <a:pt x="2851" y="28"/>
                    <a:pt x="2851" y="63"/>
                  </a:cubicBezTo>
                  <a:lnTo>
                    <a:pt x="2851" y="1990"/>
                  </a:lnTo>
                  <a:cubicBezTo>
                    <a:pt x="2851" y="2025"/>
                    <a:pt x="2823" y="2053"/>
                    <a:pt x="2788" y="2053"/>
                  </a:cubicBezTo>
                  <a:lnTo>
                    <a:pt x="63" y="2053"/>
                  </a:lnTo>
                  <a:cubicBezTo>
                    <a:pt x="28" y="2053"/>
                    <a:pt x="0" y="2025"/>
                    <a:pt x="0" y="1990"/>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062" y="3202"/>
              <a:ext cx="363" cy="262"/>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2916" y="1996"/>
              <a:ext cx="400"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3250" y="1974"/>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45"/>
            <p:cNvSpPr>
              <a:spLocks noChangeShapeType="1"/>
            </p:cNvSpPr>
            <p:nvPr/>
          </p:nvSpPr>
          <p:spPr bwMode="auto">
            <a:xfrm>
              <a:off x="2905" y="2118"/>
              <a:ext cx="363" cy="1171"/>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3227" y="3219"/>
              <a:ext cx="44" cy="80"/>
            </a:xfrm>
            <a:custGeom>
              <a:avLst/>
              <a:gdLst>
                <a:gd name="T0" fmla="*/ 28 w 44"/>
                <a:gd name="T1" fmla="*/ 28 h 80"/>
                <a:gd name="T2" fmla="*/ 0 w 44"/>
                <a:gd name="T3" fmla="*/ 13 h 80"/>
                <a:gd name="T4" fmla="*/ 44 w 44"/>
                <a:gd name="T5" fmla="*/ 80 h 80"/>
                <a:gd name="T6" fmla="*/ 42 w 44"/>
                <a:gd name="T7" fmla="*/ 0 h 80"/>
                <a:gd name="T8" fmla="*/ 28 w 44"/>
                <a:gd name="T9" fmla="*/ 28 h 80"/>
              </a:gdLst>
              <a:ahLst/>
              <a:cxnLst>
                <a:cxn ang="0">
                  <a:pos x="T0" y="T1"/>
                </a:cxn>
                <a:cxn ang="0">
                  <a:pos x="T2" y="T3"/>
                </a:cxn>
                <a:cxn ang="0">
                  <a:pos x="T4" y="T5"/>
                </a:cxn>
                <a:cxn ang="0">
                  <a:pos x="T6" y="T7"/>
                </a:cxn>
                <a:cxn ang="0">
                  <a:pos x="T8" y="T9"/>
                </a:cxn>
              </a:cxnLst>
              <a:rect l="0" t="0" r="r" b="b"/>
              <a:pathLst>
                <a:path w="44" h="80">
                  <a:moveTo>
                    <a:pt x="28" y="28"/>
                  </a:moveTo>
                  <a:lnTo>
                    <a:pt x="0" y="13"/>
                  </a:lnTo>
                  <a:lnTo>
                    <a:pt x="44" y="80"/>
                  </a:lnTo>
                  <a:lnTo>
                    <a:pt x="42" y="0"/>
                  </a:lnTo>
                  <a:lnTo>
                    <a:pt x="28" y="2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Line 47"/>
            <p:cNvSpPr>
              <a:spLocks noChangeShapeType="1"/>
            </p:cNvSpPr>
            <p:nvPr/>
          </p:nvSpPr>
          <p:spPr bwMode="auto">
            <a:xfrm>
              <a:off x="2881" y="2753"/>
              <a:ext cx="400"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3215" y="2731"/>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flipV="1">
              <a:off x="2882" y="1467"/>
              <a:ext cx="414" cy="117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3253" y="1456"/>
              <a:ext cx="46" cy="80"/>
            </a:xfrm>
            <a:custGeom>
              <a:avLst/>
              <a:gdLst>
                <a:gd name="T0" fmla="*/ 28 w 46"/>
                <a:gd name="T1" fmla="*/ 52 h 80"/>
                <a:gd name="T2" fmla="*/ 41 w 46"/>
                <a:gd name="T3" fmla="*/ 80 h 80"/>
                <a:gd name="T4" fmla="*/ 46 w 46"/>
                <a:gd name="T5" fmla="*/ 0 h 80"/>
                <a:gd name="T6" fmla="*/ 0 w 46"/>
                <a:gd name="T7" fmla="*/ 65 h 80"/>
                <a:gd name="T8" fmla="*/ 28 w 46"/>
                <a:gd name="T9" fmla="*/ 52 h 80"/>
              </a:gdLst>
              <a:ahLst/>
              <a:cxnLst>
                <a:cxn ang="0">
                  <a:pos x="T0" y="T1"/>
                </a:cxn>
                <a:cxn ang="0">
                  <a:pos x="T2" y="T3"/>
                </a:cxn>
                <a:cxn ang="0">
                  <a:pos x="T4" y="T5"/>
                </a:cxn>
                <a:cxn ang="0">
                  <a:pos x="T6" y="T7"/>
                </a:cxn>
                <a:cxn ang="0">
                  <a:pos x="T8" y="T9"/>
                </a:cxn>
              </a:cxnLst>
              <a:rect l="0" t="0" r="r" b="b"/>
              <a:pathLst>
                <a:path w="46" h="80">
                  <a:moveTo>
                    <a:pt x="28" y="52"/>
                  </a:moveTo>
                  <a:lnTo>
                    <a:pt x="41" y="80"/>
                  </a:lnTo>
                  <a:lnTo>
                    <a:pt x="46" y="0"/>
                  </a:lnTo>
                  <a:lnTo>
                    <a:pt x="0" y="65"/>
                  </a:lnTo>
                  <a:lnTo>
                    <a:pt x="28" y="5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a:off x="2896" y="3378"/>
              <a:ext cx="399"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3230" y="3356"/>
              <a:ext cx="76" cy="44"/>
            </a:xfrm>
            <a:custGeom>
              <a:avLst/>
              <a:gdLst>
                <a:gd name="T0" fmla="*/ 22 w 76"/>
                <a:gd name="T1" fmla="*/ 22 h 44"/>
                <a:gd name="T2" fmla="*/ 0 w 76"/>
                <a:gd name="T3" fmla="*/ 44 h 44"/>
                <a:gd name="T4" fmla="*/ 76 w 76"/>
                <a:gd name="T5" fmla="*/ 22 h 44"/>
                <a:gd name="T6" fmla="*/ 0 w 76"/>
                <a:gd name="T7" fmla="*/ 0 h 44"/>
                <a:gd name="T8" fmla="*/ 22 w 76"/>
                <a:gd name="T9" fmla="*/ 22 h 44"/>
              </a:gdLst>
              <a:ahLst/>
              <a:cxnLst>
                <a:cxn ang="0">
                  <a:pos x="T0" y="T1"/>
                </a:cxn>
                <a:cxn ang="0">
                  <a:pos x="T2" y="T3"/>
                </a:cxn>
                <a:cxn ang="0">
                  <a:pos x="T4" y="T5"/>
                </a:cxn>
                <a:cxn ang="0">
                  <a:pos x="T6" y="T7"/>
                </a:cxn>
                <a:cxn ang="0">
                  <a:pos x="T8" y="T9"/>
                </a:cxn>
              </a:cxnLst>
              <a:rect l="0" t="0" r="r" b="b"/>
              <a:pathLst>
                <a:path w="76" h="44">
                  <a:moveTo>
                    <a:pt x="22" y="22"/>
                  </a:moveTo>
                  <a:lnTo>
                    <a:pt x="0" y="44"/>
                  </a:lnTo>
                  <a:lnTo>
                    <a:pt x="76"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3"/>
            <p:cNvSpPr>
              <a:spLocks noChangeShapeType="1"/>
            </p:cNvSpPr>
            <p:nvPr/>
          </p:nvSpPr>
          <p:spPr bwMode="auto">
            <a:xfrm flipV="1">
              <a:off x="2885" y="2106"/>
              <a:ext cx="414" cy="117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3256" y="2096"/>
              <a:ext cx="47" cy="80"/>
            </a:xfrm>
            <a:custGeom>
              <a:avLst/>
              <a:gdLst>
                <a:gd name="T0" fmla="*/ 28 w 47"/>
                <a:gd name="T1" fmla="*/ 51 h 80"/>
                <a:gd name="T2" fmla="*/ 42 w 47"/>
                <a:gd name="T3" fmla="*/ 80 h 80"/>
                <a:gd name="T4" fmla="*/ 47 w 47"/>
                <a:gd name="T5" fmla="*/ 0 h 80"/>
                <a:gd name="T6" fmla="*/ 0 w 47"/>
                <a:gd name="T7" fmla="*/ 65 h 80"/>
                <a:gd name="T8" fmla="*/ 28 w 47"/>
                <a:gd name="T9" fmla="*/ 51 h 80"/>
              </a:gdLst>
              <a:ahLst/>
              <a:cxnLst>
                <a:cxn ang="0">
                  <a:pos x="T0" y="T1"/>
                </a:cxn>
                <a:cxn ang="0">
                  <a:pos x="T2" y="T3"/>
                </a:cxn>
                <a:cxn ang="0">
                  <a:pos x="T4" y="T5"/>
                </a:cxn>
                <a:cxn ang="0">
                  <a:pos x="T6" y="T7"/>
                </a:cxn>
                <a:cxn ang="0">
                  <a:pos x="T8" y="T9"/>
                </a:cxn>
              </a:cxnLst>
              <a:rect l="0" t="0" r="r" b="b"/>
              <a:pathLst>
                <a:path w="47" h="80">
                  <a:moveTo>
                    <a:pt x="28" y="51"/>
                  </a:moveTo>
                  <a:lnTo>
                    <a:pt x="42" y="80"/>
                  </a:lnTo>
                  <a:lnTo>
                    <a:pt x="47" y="0"/>
                  </a:lnTo>
                  <a:lnTo>
                    <a:pt x="0" y="65"/>
                  </a:lnTo>
                  <a:lnTo>
                    <a:pt x="28" y="5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4663" y="1196"/>
              <a:ext cx="113" cy="108"/>
            </a:xfrm>
            <a:custGeom>
              <a:avLst/>
              <a:gdLst>
                <a:gd name="T0" fmla="*/ 887 w 887"/>
                <a:gd name="T1" fmla="*/ 423 h 846"/>
                <a:gd name="T2" fmla="*/ 443 w 887"/>
                <a:gd name="T3" fmla="*/ 846 h 846"/>
                <a:gd name="T4" fmla="*/ 0 w 887"/>
                <a:gd name="T5" fmla="*/ 423 h 846"/>
                <a:gd name="T6" fmla="*/ 443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8" y="846"/>
                    <a:pt x="443" y="846"/>
                  </a:cubicBezTo>
                  <a:cubicBezTo>
                    <a:pt x="198" y="846"/>
                    <a:pt x="0" y="657"/>
                    <a:pt x="0" y="423"/>
                  </a:cubicBezTo>
                  <a:cubicBezTo>
                    <a:pt x="0" y="189"/>
                    <a:pt x="198" y="0"/>
                    <a:pt x="443"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flipV="1">
              <a:off x="4427" y="1285"/>
              <a:ext cx="233" cy="117"/>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auto">
            <a:xfrm>
              <a:off x="4591" y="1281"/>
              <a:ext cx="79" cy="53"/>
            </a:xfrm>
            <a:custGeom>
              <a:avLst/>
              <a:gdLst>
                <a:gd name="T0" fmla="*/ 30 w 79"/>
                <a:gd name="T1" fmla="*/ 24 h 53"/>
                <a:gd name="T2" fmla="*/ 20 w 79"/>
                <a:gd name="T3" fmla="*/ 53 h 53"/>
                <a:gd name="T4" fmla="*/ 79 w 79"/>
                <a:gd name="T5" fmla="*/ 0 h 53"/>
                <a:gd name="T6" fmla="*/ 0 w 79"/>
                <a:gd name="T7" fmla="*/ 14 h 53"/>
                <a:gd name="T8" fmla="*/ 30 w 79"/>
                <a:gd name="T9" fmla="*/ 24 h 53"/>
              </a:gdLst>
              <a:ahLst/>
              <a:cxnLst>
                <a:cxn ang="0">
                  <a:pos x="T0" y="T1"/>
                </a:cxn>
                <a:cxn ang="0">
                  <a:pos x="T2" y="T3"/>
                </a:cxn>
                <a:cxn ang="0">
                  <a:pos x="T4" y="T5"/>
                </a:cxn>
                <a:cxn ang="0">
                  <a:pos x="T6" y="T7"/>
                </a:cxn>
                <a:cxn ang="0">
                  <a:pos x="T8" y="T9"/>
                </a:cxn>
              </a:cxnLst>
              <a:rect l="0" t="0" r="r" b="b"/>
              <a:pathLst>
                <a:path w="79" h="53">
                  <a:moveTo>
                    <a:pt x="30" y="24"/>
                  </a:moveTo>
                  <a:lnTo>
                    <a:pt x="20" y="53"/>
                  </a:lnTo>
                  <a:lnTo>
                    <a:pt x="79" y="0"/>
                  </a:lnTo>
                  <a:lnTo>
                    <a:pt x="0" y="14"/>
                  </a:lnTo>
                  <a:lnTo>
                    <a:pt x="30"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auto">
            <a:xfrm>
              <a:off x="4660" y="1558"/>
              <a:ext cx="113" cy="108"/>
            </a:xfrm>
            <a:custGeom>
              <a:avLst/>
              <a:gdLst>
                <a:gd name="T0" fmla="*/ 887 w 887"/>
                <a:gd name="T1" fmla="*/ 424 h 847"/>
                <a:gd name="T2" fmla="*/ 443 w 887"/>
                <a:gd name="T3" fmla="*/ 0 h 847"/>
                <a:gd name="T4" fmla="*/ 0 w 887"/>
                <a:gd name="T5" fmla="*/ 424 h 847"/>
                <a:gd name="T6" fmla="*/ 443 w 887"/>
                <a:gd name="T7" fmla="*/ 847 h 847"/>
                <a:gd name="T8" fmla="*/ 886 w 887"/>
                <a:gd name="T9" fmla="*/ 439 h 847"/>
              </a:gdLst>
              <a:ahLst/>
              <a:cxnLst>
                <a:cxn ang="0">
                  <a:pos x="T0" y="T1"/>
                </a:cxn>
                <a:cxn ang="0">
                  <a:pos x="T2" y="T3"/>
                </a:cxn>
                <a:cxn ang="0">
                  <a:pos x="T4" y="T5"/>
                </a:cxn>
                <a:cxn ang="0">
                  <a:pos x="T6" y="T7"/>
                </a:cxn>
                <a:cxn ang="0">
                  <a:pos x="T8" y="T9"/>
                </a:cxn>
              </a:cxnLst>
              <a:rect l="0" t="0" r="r" b="b"/>
              <a:pathLst>
                <a:path w="887" h="847">
                  <a:moveTo>
                    <a:pt x="887" y="424"/>
                  </a:moveTo>
                  <a:cubicBezTo>
                    <a:pt x="887" y="190"/>
                    <a:pt x="688" y="0"/>
                    <a:pt x="443" y="0"/>
                  </a:cubicBezTo>
                  <a:cubicBezTo>
                    <a:pt x="198" y="0"/>
                    <a:pt x="0" y="190"/>
                    <a:pt x="0" y="424"/>
                  </a:cubicBezTo>
                  <a:cubicBezTo>
                    <a:pt x="0" y="657"/>
                    <a:pt x="198" y="847"/>
                    <a:pt x="443" y="847"/>
                  </a:cubicBezTo>
                  <a:cubicBezTo>
                    <a:pt x="682" y="847"/>
                    <a:pt x="877" y="667"/>
                    <a:pt x="886"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431" y="1446"/>
              <a:ext cx="232" cy="117"/>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4594" y="1513"/>
              <a:ext cx="79" cy="54"/>
            </a:xfrm>
            <a:custGeom>
              <a:avLst/>
              <a:gdLst>
                <a:gd name="T0" fmla="*/ 30 w 79"/>
                <a:gd name="T1" fmla="*/ 30 h 54"/>
                <a:gd name="T2" fmla="*/ 0 w 79"/>
                <a:gd name="T3" fmla="*/ 40 h 54"/>
                <a:gd name="T4" fmla="*/ 79 w 79"/>
                <a:gd name="T5" fmla="*/ 54 h 54"/>
                <a:gd name="T6" fmla="*/ 20 w 79"/>
                <a:gd name="T7" fmla="*/ 0 h 54"/>
                <a:gd name="T8" fmla="*/ 30 w 79"/>
                <a:gd name="T9" fmla="*/ 30 h 54"/>
              </a:gdLst>
              <a:ahLst/>
              <a:cxnLst>
                <a:cxn ang="0">
                  <a:pos x="T0" y="T1"/>
                </a:cxn>
                <a:cxn ang="0">
                  <a:pos x="T2" y="T3"/>
                </a:cxn>
                <a:cxn ang="0">
                  <a:pos x="T4" y="T5"/>
                </a:cxn>
                <a:cxn ang="0">
                  <a:pos x="T6" y="T7"/>
                </a:cxn>
                <a:cxn ang="0">
                  <a:pos x="T8" y="T9"/>
                </a:cxn>
              </a:cxnLst>
              <a:rect l="0" t="0" r="r" b="b"/>
              <a:pathLst>
                <a:path w="79" h="54">
                  <a:moveTo>
                    <a:pt x="30" y="30"/>
                  </a:moveTo>
                  <a:lnTo>
                    <a:pt x="0" y="40"/>
                  </a:lnTo>
                  <a:lnTo>
                    <a:pt x="79" y="54"/>
                  </a:lnTo>
                  <a:lnTo>
                    <a:pt x="20" y="0"/>
                  </a:lnTo>
                  <a:lnTo>
                    <a:pt x="30"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4662" y="1812"/>
              <a:ext cx="113" cy="108"/>
            </a:xfrm>
            <a:custGeom>
              <a:avLst/>
              <a:gdLst>
                <a:gd name="T0" fmla="*/ 887 w 887"/>
                <a:gd name="T1" fmla="*/ 423 h 846"/>
                <a:gd name="T2" fmla="*/ 444 w 887"/>
                <a:gd name="T3" fmla="*/ 846 h 846"/>
                <a:gd name="T4" fmla="*/ 0 w 887"/>
                <a:gd name="T5" fmla="*/ 423 h 846"/>
                <a:gd name="T6" fmla="*/ 444 w 887"/>
                <a:gd name="T7" fmla="*/ 0 h 846"/>
                <a:gd name="T8" fmla="*/ 887 w 887"/>
                <a:gd name="T9" fmla="*/ 407 h 846"/>
              </a:gdLst>
              <a:ahLst/>
              <a:cxnLst>
                <a:cxn ang="0">
                  <a:pos x="T0" y="T1"/>
                </a:cxn>
                <a:cxn ang="0">
                  <a:pos x="T2" y="T3"/>
                </a:cxn>
                <a:cxn ang="0">
                  <a:pos x="T4" y="T5"/>
                </a:cxn>
                <a:cxn ang="0">
                  <a:pos x="T6" y="T7"/>
                </a:cxn>
                <a:cxn ang="0">
                  <a:pos x="T8" y="T9"/>
                </a:cxn>
              </a:cxnLst>
              <a:rect l="0" t="0" r="r" b="b"/>
              <a:pathLst>
                <a:path w="887" h="846">
                  <a:moveTo>
                    <a:pt x="887" y="423"/>
                  </a:moveTo>
                  <a:cubicBezTo>
                    <a:pt x="887" y="657"/>
                    <a:pt x="689" y="846"/>
                    <a:pt x="444" y="846"/>
                  </a:cubicBezTo>
                  <a:cubicBezTo>
                    <a:pt x="199" y="846"/>
                    <a:pt x="0" y="657"/>
                    <a:pt x="0" y="423"/>
                  </a:cubicBezTo>
                  <a:cubicBezTo>
                    <a:pt x="0" y="189"/>
                    <a:pt x="199" y="0"/>
                    <a:pt x="444"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Line 62"/>
            <p:cNvSpPr>
              <a:spLocks noChangeShapeType="1"/>
            </p:cNvSpPr>
            <p:nvPr/>
          </p:nvSpPr>
          <p:spPr bwMode="auto">
            <a:xfrm flipV="1">
              <a:off x="4428" y="1901"/>
              <a:ext cx="233"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4592" y="1896"/>
              <a:ext cx="79" cy="54"/>
            </a:xfrm>
            <a:custGeom>
              <a:avLst/>
              <a:gdLst>
                <a:gd name="T0" fmla="*/ 30 w 79"/>
                <a:gd name="T1" fmla="*/ 24 h 54"/>
                <a:gd name="T2" fmla="*/ 20 w 79"/>
                <a:gd name="T3" fmla="*/ 54 h 54"/>
                <a:gd name="T4" fmla="*/ 79 w 79"/>
                <a:gd name="T5" fmla="*/ 0 h 54"/>
                <a:gd name="T6" fmla="*/ 0 w 79"/>
                <a:gd name="T7" fmla="*/ 14 h 54"/>
                <a:gd name="T8" fmla="*/ 30 w 79"/>
                <a:gd name="T9" fmla="*/ 24 h 54"/>
              </a:gdLst>
              <a:ahLst/>
              <a:cxnLst>
                <a:cxn ang="0">
                  <a:pos x="T0" y="T1"/>
                </a:cxn>
                <a:cxn ang="0">
                  <a:pos x="T2" y="T3"/>
                </a:cxn>
                <a:cxn ang="0">
                  <a:pos x="T4" y="T5"/>
                </a:cxn>
                <a:cxn ang="0">
                  <a:pos x="T6" y="T7"/>
                </a:cxn>
                <a:cxn ang="0">
                  <a:pos x="T8" y="T9"/>
                </a:cxn>
              </a:cxnLst>
              <a:rect l="0" t="0" r="r" b="b"/>
              <a:pathLst>
                <a:path w="79" h="54">
                  <a:moveTo>
                    <a:pt x="30" y="24"/>
                  </a:moveTo>
                  <a:lnTo>
                    <a:pt x="20" y="54"/>
                  </a:lnTo>
                  <a:lnTo>
                    <a:pt x="79" y="0"/>
                  </a:lnTo>
                  <a:lnTo>
                    <a:pt x="0" y="14"/>
                  </a:lnTo>
                  <a:lnTo>
                    <a:pt x="30"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4659" y="2173"/>
              <a:ext cx="113" cy="108"/>
            </a:xfrm>
            <a:custGeom>
              <a:avLst/>
              <a:gdLst>
                <a:gd name="T0" fmla="*/ 887 w 887"/>
                <a:gd name="T1" fmla="*/ 424 h 847"/>
                <a:gd name="T2" fmla="*/ 444 w 887"/>
                <a:gd name="T3" fmla="*/ 0 h 847"/>
                <a:gd name="T4" fmla="*/ 0 w 887"/>
                <a:gd name="T5" fmla="*/ 424 h 847"/>
                <a:gd name="T6" fmla="*/ 444 w 887"/>
                <a:gd name="T7" fmla="*/ 847 h 847"/>
                <a:gd name="T8" fmla="*/ 887 w 887"/>
                <a:gd name="T9" fmla="*/ 440 h 847"/>
              </a:gdLst>
              <a:ahLst/>
              <a:cxnLst>
                <a:cxn ang="0">
                  <a:pos x="T0" y="T1"/>
                </a:cxn>
                <a:cxn ang="0">
                  <a:pos x="T2" y="T3"/>
                </a:cxn>
                <a:cxn ang="0">
                  <a:pos x="T4" y="T5"/>
                </a:cxn>
                <a:cxn ang="0">
                  <a:pos x="T6" y="T7"/>
                </a:cxn>
                <a:cxn ang="0">
                  <a:pos x="T8" y="T9"/>
                </a:cxn>
              </a:cxnLst>
              <a:rect l="0" t="0" r="r" b="b"/>
              <a:pathLst>
                <a:path w="887" h="847">
                  <a:moveTo>
                    <a:pt x="887" y="424"/>
                  </a:moveTo>
                  <a:cubicBezTo>
                    <a:pt x="887" y="190"/>
                    <a:pt x="689" y="0"/>
                    <a:pt x="444" y="0"/>
                  </a:cubicBezTo>
                  <a:cubicBezTo>
                    <a:pt x="199" y="0"/>
                    <a:pt x="0" y="190"/>
                    <a:pt x="0" y="424"/>
                  </a:cubicBezTo>
                  <a:cubicBezTo>
                    <a:pt x="0" y="658"/>
                    <a:pt x="199" y="847"/>
                    <a:pt x="444" y="847"/>
                  </a:cubicBezTo>
                  <a:cubicBezTo>
                    <a:pt x="682" y="847"/>
                    <a:pt x="878" y="667"/>
                    <a:pt x="887" y="440"/>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a:off x="4432" y="2061"/>
              <a:ext cx="232" cy="117"/>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4595" y="2129"/>
              <a:ext cx="79" cy="54"/>
            </a:xfrm>
            <a:custGeom>
              <a:avLst/>
              <a:gdLst>
                <a:gd name="T0" fmla="*/ 30 w 79"/>
                <a:gd name="T1" fmla="*/ 29 h 54"/>
                <a:gd name="T2" fmla="*/ 0 w 79"/>
                <a:gd name="T3" fmla="*/ 39 h 54"/>
                <a:gd name="T4" fmla="*/ 79 w 79"/>
                <a:gd name="T5" fmla="*/ 54 h 54"/>
                <a:gd name="T6" fmla="*/ 20 w 79"/>
                <a:gd name="T7" fmla="*/ 0 h 54"/>
                <a:gd name="T8" fmla="*/ 30 w 79"/>
                <a:gd name="T9" fmla="*/ 29 h 54"/>
              </a:gdLst>
              <a:ahLst/>
              <a:cxnLst>
                <a:cxn ang="0">
                  <a:pos x="T0" y="T1"/>
                </a:cxn>
                <a:cxn ang="0">
                  <a:pos x="T2" y="T3"/>
                </a:cxn>
                <a:cxn ang="0">
                  <a:pos x="T4" y="T5"/>
                </a:cxn>
                <a:cxn ang="0">
                  <a:pos x="T6" y="T7"/>
                </a:cxn>
                <a:cxn ang="0">
                  <a:pos x="T8" y="T9"/>
                </a:cxn>
              </a:cxnLst>
              <a:rect l="0" t="0" r="r" b="b"/>
              <a:pathLst>
                <a:path w="79" h="54">
                  <a:moveTo>
                    <a:pt x="30" y="29"/>
                  </a:moveTo>
                  <a:lnTo>
                    <a:pt x="0" y="39"/>
                  </a:lnTo>
                  <a:lnTo>
                    <a:pt x="79" y="54"/>
                  </a:lnTo>
                  <a:lnTo>
                    <a:pt x="20" y="0"/>
                  </a:lnTo>
                  <a:lnTo>
                    <a:pt x="30" y="2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4640" y="2480"/>
              <a:ext cx="113" cy="108"/>
            </a:xfrm>
            <a:custGeom>
              <a:avLst/>
              <a:gdLst>
                <a:gd name="T0" fmla="*/ 887 w 887"/>
                <a:gd name="T1" fmla="*/ 424 h 847"/>
                <a:gd name="T2" fmla="*/ 444 w 887"/>
                <a:gd name="T3" fmla="*/ 847 h 847"/>
                <a:gd name="T4" fmla="*/ 0 w 887"/>
                <a:gd name="T5" fmla="*/ 424 h 847"/>
                <a:gd name="T6" fmla="*/ 444 w 887"/>
                <a:gd name="T7" fmla="*/ 0 h 847"/>
                <a:gd name="T8" fmla="*/ 887 w 887"/>
                <a:gd name="T9" fmla="*/ 408 h 847"/>
              </a:gdLst>
              <a:ahLst/>
              <a:cxnLst>
                <a:cxn ang="0">
                  <a:pos x="T0" y="T1"/>
                </a:cxn>
                <a:cxn ang="0">
                  <a:pos x="T2" y="T3"/>
                </a:cxn>
                <a:cxn ang="0">
                  <a:pos x="T4" y="T5"/>
                </a:cxn>
                <a:cxn ang="0">
                  <a:pos x="T6" y="T7"/>
                </a:cxn>
                <a:cxn ang="0">
                  <a:pos x="T8" y="T9"/>
                </a:cxn>
              </a:cxnLst>
              <a:rect l="0" t="0" r="r" b="b"/>
              <a:pathLst>
                <a:path w="887" h="847">
                  <a:moveTo>
                    <a:pt x="887" y="424"/>
                  </a:moveTo>
                  <a:cubicBezTo>
                    <a:pt x="887" y="658"/>
                    <a:pt x="689" y="847"/>
                    <a:pt x="444" y="847"/>
                  </a:cubicBezTo>
                  <a:cubicBezTo>
                    <a:pt x="199" y="847"/>
                    <a:pt x="0" y="658"/>
                    <a:pt x="0" y="424"/>
                  </a:cubicBezTo>
                  <a:cubicBezTo>
                    <a:pt x="0" y="190"/>
                    <a:pt x="199" y="0"/>
                    <a:pt x="444" y="0"/>
                  </a:cubicBezTo>
                  <a:cubicBezTo>
                    <a:pt x="682" y="0"/>
                    <a:pt x="878" y="180"/>
                    <a:pt x="887" y="408"/>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8"/>
            <p:cNvSpPr>
              <a:spLocks noChangeShapeType="1"/>
            </p:cNvSpPr>
            <p:nvPr/>
          </p:nvSpPr>
          <p:spPr bwMode="auto">
            <a:xfrm flipV="1">
              <a:off x="4421" y="2533"/>
              <a:ext cx="233"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4585" y="2528"/>
              <a:ext cx="78" cy="54"/>
            </a:xfrm>
            <a:custGeom>
              <a:avLst/>
              <a:gdLst>
                <a:gd name="T0" fmla="*/ 29 w 78"/>
                <a:gd name="T1" fmla="*/ 25 h 54"/>
                <a:gd name="T2" fmla="*/ 20 w 78"/>
                <a:gd name="T3" fmla="*/ 54 h 54"/>
                <a:gd name="T4" fmla="*/ 78 w 78"/>
                <a:gd name="T5" fmla="*/ 0 h 54"/>
                <a:gd name="T6" fmla="*/ 0 w 78"/>
                <a:gd name="T7" fmla="*/ 15 h 54"/>
                <a:gd name="T8" fmla="*/ 29 w 78"/>
                <a:gd name="T9" fmla="*/ 25 h 54"/>
              </a:gdLst>
              <a:ahLst/>
              <a:cxnLst>
                <a:cxn ang="0">
                  <a:pos x="T0" y="T1"/>
                </a:cxn>
                <a:cxn ang="0">
                  <a:pos x="T2" y="T3"/>
                </a:cxn>
                <a:cxn ang="0">
                  <a:pos x="T4" y="T5"/>
                </a:cxn>
                <a:cxn ang="0">
                  <a:pos x="T6" y="T7"/>
                </a:cxn>
                <a:cxn ang="0">
                  <a:pos x="T8" y="T9"/>
                </a:cxn>
              </a:cxnLst>
              <a:rect l="0" t="0" r="r" b="b"/>
              <a:pathLst>
                <a:path w="78" h="54">
                  <a:moveTo>
                    <a:pt x="29" y="25"/>
                  </a:moveTo>
                  <a:lnTo>
                    <a:pt x="20" y="54"/>
                  </a:lnTo>
                  <a:lnTo>
                    <a:pt x="78" y="0"/>
                  </a:lnTo>
                  <a:lnTo>
                    <a:pt x="0" y="15"/>
                  </a:lnTo>
                  <a:lnTo>
                    <a:pt x="29"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4637" y="2842"/>
              <a:ext cx="113" cy="108"/>
            </a:xfrm>
            <a:custGeom>
              <a:avLst/>
              <a:gdLst>
                <a:gd name="T0" fmla="*/ 887 w 887"/>
                <a:gd name="T1" fmla="*/ 423 h 847"/>
                <a:gd name="T2" fmla="*/ 444 w 887"/>
                <a:gd name="T3" fmla="*/ 0 h 847"/>
                <a:gd name="T4" fmla="*/ 0 w 887"/>
                <a:gd name="T5" fmla="*/ 423 h 847"/>
                <a:gd name="T6" fmla="*/ 444 w 887"/>
                <a:gd name="T7" fmla="*/ 847 h 847"/>
                <a:gd name="T8" fmla="*/ 887 w 887"/>
                <a:gd name="T9" fmla="*/ 439 h 847"/>
              </a:gdLst>
              <a:ahLst/>
              <a:cxnLst>
                <a:cxn ang="0">
                  <a:pos x="T0" y="T1"/>
                </a:cxn>
                <a:cxn ang="0">
                  <a:pos x="T2" y="T3"/>
                </a:cxn>
                <a:cxn ang="0">
                  <a:pos x="T4" y="T5"/>
                </a:cxn>
                <a:cxn ang="0">
                  <a:pos x="T6" y="T7"/>
                </a:cxn>
                <a:cxn ang="0">
                  <a:pos x="T8" y="T9"/>
                </a:cxn>
              </a:cxnLst>
              <a:rect l="0" t="0" r="r" b="b"/>
              <a:pathLst>
                <a:path w="887" h="847">
                  <a:moveTo>
                    <a:pt x="887" y="423"/>
                  </a:moveTo>
                  <a:cubicBezTo>
                    <a:pt x="887" y="190"/>
                    <a:pt x="689" y="0"/>
                    <a:pt x="444" y="0"/>
                  </a:cubicBezTo>
                  <a:cubicBezTo>
                    <a:pt x="199" y="0"/>
                    <a:pt x="0" y="190"/>
                    <a:pt x="0" y="423"/>
                  </a:cubicBezTo>
                  <a:cubicBezTo>
                    <a:pt x="0" y="657"/>
                    <a:pt x="199" y="847"/>
                    <a:pt x="444" y="847"/>
                  </a:cubicBezTo>
                  <a:cubicBezTo>
                    <a:pt x="682" y="847"/>
                    <a:pt x="878" y="667"/>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Line 71"/>
            <p:cNvSpPr>
              <a:spLocks noChangeShapeType="1"/>
            </p:cNvSpPr>
            <p:nvPr/>
          </p:nvSpPr>
          <p:spPr bwMode="auto">
            <a:xfrm>
              <a:off x="4424" y="2759"/>
              <a:ext cx="233" cy="117"/>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4588" y="2826"/>
              <a:ext cx="79" cy="55"/>
            </a:xfrm>
            <a:custGeom>
              <a:avLst/>
              <a:gdLst>
                <a:gd name="T0" fmla="*/ 30 w 79"/>
                <a:gd name="T1" fmla="*/ 30 h 55"/>
                <a:gd name="T2" fmla="*/ 0 w 79"/>
                <a:gd name="T3" fmla="*/ 40 h 55"/>
                <a:gd name="T4" fmla="*/ 79 w 79"/>
                <a:gd name="T5" fmla="*/ 55 h 55"/>
                <a:gd name="T6" fmla="*/ 20 w 79"/>
                <a:gd name="T7" fmla="*/ 0 h 55"/>
                <a:gd name="T8" fmla="*/ 30 w 79"/>
                <a:gd name="T9" fmla="*/ 30 h 55"/>
              </a:gdLst>
              <a:ahLst/>
              <a:cxnLst>
                <a:cxn ang="0">
                  <a:pos x="T0" y="T1"/>
                </a:cxn>
                <a:cxn ang="0">
                  <a:pos x="T2" y="T3"/>
                </a:cxn>
                <a:cxn ang="0">
                  <a:pos x="T4" y="T5"/>
                </a:cxn>
                <a:cxn ang="0">
                  <a:pos x="T6" y="T7"/>
                </a:cxn>
                <a:cxn ang="0">
                  <a:pos x="T8" y="T9"/>
                </a:cxn>
              </a:cxnLst>
              <a:rect l="0" t="0" r="r" b="b"/>
              <a:pathLst>
                <a:path w="79" h="55">
                  <a:moveTo>
                    <a:pt x="30" y="30"/>
                  </a:moveTo>
                  <a:lnTo>
                    <a:pt x="0" y="40"/>
                  </a:lnTo>
                  <a:lnTo>
                    <a:pt x="79" y="55"/>
                  </a:lnTo>
                  <a:lnTo>
                    <a:pt x="20" y="0"/>
                  </a:lnTo>
                  <a:lnTo>
                    <a:pt x="30"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auto">
            <a:xfrm>
              <a:off x="4640" y="3113"/>
              <a:ext cx="113" cy="108"/>
            </a:xfrm>
            <a:custGeom>
              <a:avLst/>
              <a:gdLst>
                <a:gd name="T0" fmla="*/ 887 w 887"/>
                <a:gd name="T1" fmla="*/ 423 h 847"/>
                <a:gd name="T2" fmla="*/ 444 w 887"/>
                <a:gd name="T3" fmla="*/ 847 h 847"/>
                <a:gd name="T4" fmla="*/ 0 w 887"/>
                <a:gd name="T5" fmla="*/ 423 h 847"/>
                <a:gd name="T6" fmla="*/ 444 w 887"/>
                <a:gd name="T7" fmla="*/ 0 h 847"/>
                <a:gd name="T8" fmla="*/ 887 w 887"/>
                <a:gd name="T9" fmla="*/ 407 h 847"/>
              </a:gdLst>
              <a:ahLst/>
              <a:cxnLst>
                <a:cxn ang="0">
                  <a:pos x="T0" y="T1"/>
                </a:cxn>
                <a:cxn ang="0">
                  <a:pos x="T2" y="T3"/>
                </a:cxn>
                <a:cxn ang="0">
                  <a:pos x="T4" y="T5"/>
                </a:cxn>
                <a:cxn ang="0">
                  <a:pos x="T6" y="T7"/>
                </a:cxn>
                <a:cxn ang="0">
                  <a:pos x="T8" y="T9"/>
                </a:cxn>
              </a:cxnLst>
              <a:rect l="0" t="0" r="r" b="b"/>
              <a:pathLst>
                <a:path w="887" h="847">
                  <a:moveTo>
                    <a:pt x="887" y="423"/>
                  </a:moveTo>
                  <a:cubicBezTo>
                    <a:pt x="887" y="657"/>
                    <a:pt x="689" y="847"/>
                    <a:pt x="444" y="847"/>
                  </a:cubicBezTo>
                  <a:cubicBezTo>
                    <a:pt x="199" y="847"/>
                    <a:pt x="0" y="657"/>
                    <a:pt x="0" y="423"/>
                  </a:cubicBezTo>
                  <a:cubicBezTo>
                    <a:pt x="0" y="189"/>
                    <a:pt x="199" y="0"/>
                    <a:pt x="444" y="0"/>
                  </a:cubicBezTo>
                  <a:cubicBezTo>
                    <a:pt x="682" y="0"/>
                    <a:pt x="878" y="180"/>
                    <a:pt x="887" y="407"/>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Line 74"/>
            <p:cNvSpPr>
              <a:spLocks noChangeShapeType="1"/>
            </p:cNvSpPr>
            <p:nvPr/>
          </p:nvSpPr>
          <p:spPr bwMode="auto">
            <a:xfrm flipV="1">
              <a:off x="4428" y="3180"/>
              <a:ext cx="233"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4592" y="3175"/>
              <a:ext cx="79" cy="54"/>
            </a:xfrm>
            <a:custGeom>
              <a:avLst/>
              <a:gdLst>
                <a:gd name="T0" fmla="*/ 30 w 79"/>
                <a:gd name="T1" fmla="*/ 25 h 54"/>
                <a:gd name="T2" fmla="*/ 20 w 79"/>
                <a:gd name="T3" fmla="*/ 54 h 54"/>
                <a:gd name="T4" fmla="*/ 79 w 79"/>
                <a:gd name="T5" fmla="*/ 0 h 54"/>
                <a:gd name="T6" fmla="*/ 0 w 79"/>
                <a:gd name="T7" fmla="*/ 15 h 54"/>
                <a:gd name="T8" fmla="*/ 30 w 79"/>
                <a:gd name="T9" fmla="*/ 25 h 54"/>
              </a:gdLst>
              <a:ahLst/>
              <a:cxnLst>
                <a:cxn ang="0">
                  <a:pos x="T0" y="T1"/>
                </a:cxn>
                <a:cxn ang="0">
                  <a:pos x="T2" y="T3"/>
                </a:cxn>
                <a:cxn ang="0">
                  <a:pos x="T4" y="T5"/>
                </a:cxn>
                <a:cxn ang="0">
                  <a:pos x="T6" y="T7"/>
                </a:cxn>
                <a:cxn ang="0">
                  <a:pos x="T8" y="T9"/>
                </a:cxn>
              </a:cxnLst>
              <a:rect l="0" t="0" r="r" b="b"/>
              <a:pathLst>
                <a:path w="79" h="54">
                  <a:moveTo>
                    <a:pt x="30" y="25"/>
                  </a:moveTo>
                  <a:lnTo>
                    <a:pt x="20" y="54"/>
                  </a:lnTo>
                  <a:lnTo>
                    <a:pt x="79" y="0"/>
                  </a:lnTo>
                  <a:lnTo>
                    <a:pt x="0" y="15"/>
                  </a:lnTo>
                  <a:lnTo>
                    <a:pt x="30" y="25"/>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auto">
            <a:xfrm>
              <a:off x="4637" y="3475"/>
              <a:ext cx="113" cy="107"/>
            </a:xfrm>
            <a:custGeom>
              <a:avLst/>
              <a:gdLst>
                <a:gd name="T0" fmla="*/ 887 w 887"/>
                <a:gd name="T1" fmla="*/ 423 h 846"/>
                <a:gd name="T2" fmla="*/ 444 w 887"/>
                <a:gd name="T3" fmla="*/ 0 h 846"/>
                <a:gd name="T4" fmla="*/ 0 w 887"/>
                <a:gd name="T5" fmla="*/ 423 h 846"/>
                <a:gd name="T6" fmla="*/ 444 w 887"/>
                <a:gd name="T7" fmla="*/ 846 h 846"/>
                <a:gd name="T8" fmla="*/ 887 w 887"/>
                <a:gd name="T9" fmla="*/ 439 h 846"/>
              </a:gdLst>
              <a:ahLst/>
              <a:cxnLst>
                <a:cxn ang="0">
                  <a:pos x="T0" y="T1"/>
                </a:cxn>
                <a:cxn ang="0">
                  <a:pos x="T2" y="T3"/>
                </a:cxn>
                <a:cxn ang="0">
                  <a:pos x="T4" y="T5"/>
                </a:cxn>
                <a:cxn ang="0">
                  <a:pos x="T6" y="T7"/>
                </a:cxn>
                <a:cxn ang="0">
                  <a:pos x="T8" y="T9"/>
                </a:cxn>
              </a:cxnLst>
              <a:rect l="0" t="0" r="r" b="b"/>
              <a:pathLst>
                <a:path w="887" h="846">
                  <a:moveTo>
                    <a:pt x="887" y="423"/>
                  </a:moveTo>
                  <a:cubicBezTo>
                    <a:pt x="887" y="189"/>
                    <a:pt x="689" y="0"/>
                    <a:pt x="444" y="0"/>
                  </a:cubicBezTo>
                  <a:cubicBezTo>
                    <a:pt x="199" y="0"/>
                    <a:pt x="0" y="189"/>
                    <a:pt x="0" y="423"/>
                  </a:cubicBezTo>
                  <a:cubicBezTo>
                    <a:pt x="0" y="657"/>
                    <a:pt x="199" y="846"/>
                    <a:pt x="444" y="846"/>
                  </a:cubicBezTo>
                  <a:cubicBezTo>
                    <a:pt x="682" y="846"/>
                    <a:pt x="878" y="666"/>
                    <a:pt x="887" y="439"/>
                  </a:cubicBezTo>
                </a:path>
              </a:pathLst>
            </a:custGeom>
            <a:solidFill>
              <a:srgbClr val="3771C8"/>
            </a:solidFill>
            <a:ln w="10" cap="flat">
              <a:solidFill>
                <a:srgbClr val="03040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Line 77"/>
            <p:cNvSpPr>
              <a:spLocks noChangeShapeType="1"/>
            </p:cNvSpPr>
            <p:nvPr/>
          </p:nvSpPr>
          <p:spPr bwMode="auto">
            <a:xfrm>
              <a:off x="4417" y="3370"/>
              <a:ext cx="233" cy="116"/>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4581" y="3437"/>
              <a:ext cx="78" cy="54"/>
            </a:xfrm>
            <a:custGeom>
              <a:avLst/>
              <a:gdLst>
                <a:gd name="T0" fmla="*/ 29 w 78"/>
                <a:gd name="T1" fmla="*/ 30 h 54"/>
                <a:gd name="T2" fmla="*/ 0 w 78"/>
                <a:gd name="T3" fmla="*/ 39 h 54"/>
                <a:gd name="T4" fmla="*/ 78 w 78"/>
                <a:gd name="T5" fmla="*/ 54 h 54"/>
                <a:gd name="T6" fmla="*/ 20 w 78"/>
                <a:gd name="T7" fmla="*/ 0 h 54"/>
                <a:gd name="T8" fmla="*/ 29 w 78"/>
                <a:gd name="T9" fmla="*/ 30 h 54"/>
              </a:gdLst>
              <a:ahLst/>
              <a:cxnLst>
                <a:cxn ang="0">
                  <a:pos x="T0" y="T1"/>
                </a:cxn>
                <a:cxn ang="0">
                  <a:pos x="T2" y="T3"/>
                </a:cxn>
                <a:cxn ang="0">
                  <a:pos x="T4" y="T5"/>
                </a:cxn>
                <a:cxn ang="0">
                  <a:pos x="T6" y="T7"/>
                </a:cxn>
                <a:cxn ang="0">
                  <a:pos x="T8" y="T9"/>
                </a:cxn>
              </a:cxnLst>
              <a:rect l="0" t="0" r="r" b="b"/>
              <a:pathLst>
                <a:path w="78" h="54">
                  <a:moveTo>
                    <a:pt x="29" y="30"/>
                  </a:moveTo>
                  <a:lnTo>
                    <a:pt x="0" y="39"/>
                  </a:lnTo>
                  <a:lnTo>
                    <a:pt x="78" y="54"/>
                  </a:lnTo>
                  <a:lnTo>
                    <a:pt x="20" y="0"/>
                  </a:lnTo>
                  <a:lnTo>
                    <a:pt x="29"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Line 79"/>
            <p:cNvSpPr>
              <a:spLocks noChangeShapeType="1"/>
            </p:cNvSpPr>
            <p:nvPr/>
          </p:nvSpPr>
          <p:spPr bwMode="auto">
            <a:xfrm>
              <a:off x="3681" y="1335"/>
              <a:ext cx="399"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4014" y="1313"/>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4085" y="1286"/>
              <a:ext cx="363" cy="262"/>
            </a:xfrm>
            <a:custGeom>
              <a:avLst/>
              <a:gdLst>
                <a:gd name="T0" fmla="*/ 63 w 2850"/>
                <a:gd name="T1" fmla="*/ 0 h 2052"/>
                <a:gd name="T2" fmla="*/ 2787 w 2850"/>
                <a:gd name="T3" fmla="*/ 0 h 2052"/>
                <a:gd name="T4" fmla="*/ 2850 w 2850"/>
                <a:gd name="T5" fmla="*/ 63 h 2052"/>
                <a:gd name="T6" fmla="*/ 2850 w 2850"/>
                <a:gd name="T7" fmla="*/ 1989 h 2052"/>
                <a:gd name="T8" fmla="*/ 2787 w 2850"/>
                <a:gd name="T9" fmla="*/ 2052 h 2052"/>
                <a:gd name="T10" fmla="*/ 63 w 2850"/>
                <a:gd name="T11" fmla="*/ 2052 h 2052"/>
                <a:gd name="T12" fmla="*/ 0 w 2850"/>
                <a:gd name="T13" fmla="*/ 1989 h 2052"/>
                <a:gd name="T14" fmla="*/ 0 w 2850"/>
                <a:gd name="T15" fmla="*/ 63 h 2052"/>
                <a:gd name="T16" fmla="*/ 63 w 2850"/>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052">
                  <a:moveTo>
                    <a:pt x="63" y="0"/>
                  </a:moveTo>
                  <a:lnTo>
                    <a:pt x="2787" y="0"/>
                  </a:lnTo>
                  <a:cubicBezTo>
                    <a:pt x="2822" y="0"/>
                    <a:pt x="2850" y="28"/>
                    <a:pt x="2850" y="63"/>
                  </a:cubicBezTo>
                  <a:lnTo>
                    <a:pt x="2850" y="1989"/>
                  </a:lnTo>
                  <a:cubicBezTo>
                    <a:pt x="2850" y="2024"/>
                    <a:pt x="2822" y="2052"/>
                    <a:pt x="2787"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3673" y="2091"/>
              <a:ext cx="400"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4007" y="2069"/>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4084" y="1901"/>
              <a:ext cx="363" cy="262"/>
            </a:xfrm>
            <a:custGeom>
              <a:avLst/>
              <a:gdLst>
                <a:gd name="T0" fmla="*/ 63 w 2851"/>
                <a:gd name="T1" fmla="*/ 0 h 2052"/>
                <a:gd name="T2" fmla="*/ 2788 w 2851"/>
                <a:gd name="T3" fmla="*/ 0 h 2052"/>
                <a:gd name="T4" fmla="*/ 2851 w 2851"/>
                <a:gd name="T5" fmla="*/ 63 h 2052"/>
                <a:gd name="T6" fmla="*/ 2851 w 2851"/>
                <a:gd name="T7" fmla="*/ 1989 h 2052"/>
                <a:gd name="T8" fmla="*/ 2788 w 2851"/>
                <a:gd name="T9" fmla="*/ 2052 h 2052"/>
                <a:gd name="T10" fmla="*/ 63 w 2851"/>
                <a:gd name="T11" fmla="*/ 2052 h 2052"/>
                <a:gd name="T12" fmla="*/ 0 w 2851"/>
                <a:gd name="T13" fmla="*/ 1989 h 2052"/>
                <a:gd name="T14" fmla="*/ 0 w 2851"/>
                <a:gd name="T15" fmla="*/ 63 h 2052"/>
                <a:gd name="T16" fmla="*/ 63 w 2851"/>
                <a:gd name="T17" fmla="*/ 0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1" h="2052">
                  <a:moveTo>
                    <a:pt x="63" y="0"/>
                  </a:moveTo>
                  <a:lnTo>
                    <a:pt x="2788" y="0"/>
                  </a:lnTo>
                  <a:cubicBezTo>
                    <a:pt x="2823" y="0"/>
                    <a:pt x="2851" y="28"/>
                    <a:pt x="2851" y="63"/>
                  </a:cubicBezTo>
                  <a:lnTo>
                    <a:pt x="2851" y="1989"/>
                  </a:lnTo>
                  <a:cubicBezTo>
                    <a:pt x="2851" y="2024"/>
                    <a:pt x="2823" y="2052"/>
                    <a:pt x="2788" y="2052"/>
                  </a:cubicBezTo>
                  <a:lnTo>
                    <a:pt x="63" y="2052"/>
                  </a:lnTo>
                  <a:cubicBezTo>
                    <a:pt x="28" y="2052"/>
                    <a:pt x="0" y="2024"/>
                    <a:pt x="0" y="1989"/>
                  </a:cubicBezTo>
                  <a:lnTo>
                    <a:pt x="0" y="63"/>
                  </a:lnTo>
                  <a:cubicBezTo>
                    <a:pt x="0" y="28"/>
                    <a:pt x="28" y="0"/>
                    <a:pt x="63" y="0"/>
                  </a:cubicBezTo>
                  <a:close/>
                </a:path>
              </a:pathLst>
            </a:custGeom>
            <a:solidFill>
              <a:srgbClr val="55FF9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Line 85"/>
            <p:cNvSpPr>
              <a:spLocks noChangeShapeType="1"/>
            </p:cNvSpPr>
            <p:nvPr/>
          </p:nvSpPr>
          <p:spPr bwMode="auto">
            <a:xfrm flipV="1">
              <a:off x="3659" y="1452"/>
              <a:ext cx="414" cy="48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4013" y="1443"/>
              <a:ext cx="67" cy="73"/>
            </a:xfrm>
            <a:custGeom>
              <a:avLst/>
              <a:gdLst>
                <a:gd name="T0" fmla="*/ 31 w 67"/>
                <a:gd name="T1" fmla="*/ 42 h 73"/>
                <a:gd name="T2" fmla="*/ 33 w 67"/>
                <a:gd name="T3" fmla="*/ 73 h 73"/>
                <a:gd name="T4" fmla="*/ 67 w 67"/>
                <a:gd name="T5" fmla="*/ 0 h 73"/>
                <a:gd name="T6" fmla="*/ 0 w 67"/>
                <a:gd name="T7" fmla="*/ 44 h 73"/>
                <a:gd name="T8" fmla="*/ 31 w 67"/>
                <a:gd name="T9" fmla="*/ 42 h 73"/>
              </a:gdLst>
              <a:ahLst/>
              <a:cxnLst>
                <a:cxn ang="0">
                  <a:pos x="T0" y="T1"/>
                </a:cxn>
                <a:cxn ang="0">
                  <a:pos x="T2" y="T3"/>
                </a:cxn>
                <a:cxn ang="0">
                  <a:pos x="T4" y="T5"/>
                </a:cxn>
                <a:cxn ang="0">
                  <a:pos x="T6" y="T7"/>
                </a:cxn>
                <a:cxn ang="0">
                  <a:pos x="T8" y="T9"/>
                </a:cxn>
              </a:cxnLst>
              <a:rect l="0" t="0" r="r" b="b"/>
              <a:pathLst>
                <a:path w="67" h="73">
                  <a:moveTo>
                    <a:pt x="31" y="42"/>
                  </a:moveTo>
                  <a:lnTo>
                    <a:pt x="33" y="73"/>
                  </a:lnTo>
                  <a:lnTo>
                    <a:pt x="67" y="0"/>
                  </a:lnTo>
                  <a:lnTo>
                    <a:pt x="0" y="44"/>
                  </a:lnTo>
                  <a:lnTo>
                    <a:pt x="31" y="4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3653" y="1471"/>
              <a:ext cx="414" cy="479"/>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4008" y="1886"/>
              <a:ext cx="67" cy="73"/>
            </a:xfrm>
            <a:custGeom>
              <a:avLst/>
              <a:gdLst>
                <a:gd name="T0" fmla="*/ 31 w 67"/>
                <a:gd name="T1" fmla="*/ 31 h 73"/>
                <a:gd name="T2" fmla="*/ 0 w 67"/>
                <a:gd name="T3" fmla="*/ 29 h 73"/>
                <a:gd name="T4" fmla="*/ 67 w 67"/>
                <a:gd name="T5" fmla="*/ 73 h 73"/>
                <a:gd name="T6" fmla="*/ 33 w 67"/>
                <a:gd name="T7" fmla="*/ 0 h 73"/>
                <a:gd name="T8" fmla="*/ 31 w 67"/>
                <a:gd name="T9" fmla="*/ 31 h 73"/>
              </a:gdLst>
              <a:ahLst/>
              <a:cxnLst>
                <a:cxn ang="0">
                  <a:pos x="T0" y="T1"/>
                </a:cxn>
                <a:cxn ang="0">
                  <a:pos x="T2" y="T3"/>
                </a:cxn>
                <a:cxn ang="0">
                  <a:pos x="T4" y="T5"/>
                </a:cxn>
                <a:cxn ang="0">
                  <a:pos x="T6" y="T7"/>
                </a:cxn>
                <a:cxn ang="0">
                  <a:pos x="T8" y="T9"/>
                </a:cxn>
              </a:cxnLst>
              <a:rect l="0" t="0" r="r" b="b"/>
              <a:pathLst>
                <a:path w="67" h="73">
                  <a:moveTo>
                    <a:pt x="31" y="31"/>
                  </a:moveTo>
                  <a:lnTo>
                    <a:pt x="0" y="29"/>
                  </a:lnTo>
                  <a:lnTo>
                    <a:pt x="67" y="73"/>
                  </a:lnTo>
                  <a:lnTo>
                    <a:pt x="33" y="0"/>
                  </a:lnTo>
                  <a:lnTo>
                    <a:pt x="31"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89"/>
            <p:cNvSpPr>
              <a:spLocks noChangeShapeType="1"/>
            </p:cNvSpPr>
            <p:nvPr/>
          </p:nvSpPr>
          <p:spPr bwMode="auto">
            <a:xfrm>
              <a:off x="3658" y="2629"/>
              <a:ext cx="399"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3992" y="2607"/>
              <a:ext cx="76" cy="44"/>
            </a:xfrm>
            <a:custGeom>
              <a:avLst/>
              <a:gdLst>
                <a:gd name="T0" fmla="*/ 21 w 76"/>
                <a:gd name="T1" fmla="*/ 22 h 44"/>
                <a:gd name="T2" fmla="*/ 0 w 76"/>
                <a:gd name="T3" fmla="*/ 44 h 44"/>
                <a:gd name="T4" fmla="*/ 76 w 76"/>
                <a:gd name="T5" fmla="*/ 22 h 44"/>
                <a:gd name="T6" fmla="*/ 0 w 76"/>
                <a:gd name="T7" fmla="*/ 0 h 44"/>
                <a:gd name="T8" fmla="*/ 21 w 76"/>
                <a:gd name="T9" fmla="*/ 22 h 44"/>
              </a:gdLst>
              <a:ahLst/>
              <a:cxnLst>
                <a:cxn ang="0">
                  <a:pos x="T0" y="T1"/>
                </a:cxn>
                <a:cxn ang="0">
                  <a:pos x="T2" y="T3"/>
                </a:cxn>
                <a:cxn ang="0">
                  <a:pos x="T4" y="T5"/>
                </a:cxn>
                <a:cxn ang="0">
                  <a:pos x="T6" y="T7"/>
                </a:cxn>
                <a:cxn ang="0">
                  <a:pos x="T8" y="T9"/>
                </a:cxn>
              </a:cxnLst>
              <a:rect l="0" t="0" r="r" b="b"/>
              <a:pathLst>
                <a:path w="76" h="44">
                  <a:moveTo>
                    <a:pt x="21" y="22"/>
                  </a:moveTo>
                  <a:lnTo>
                    <a:pt x="0" y="44"/>
                  </a:lnTo>
                  <a:lnTo>
                    <a:pt x="76" y="22"/>
                  </a:lnTo>
                  <a:lnTo>
                    <a:pt x="0" y="0"/>
                  </a:lnTo>
                  <a:lnTo>
                    <a:pt x="21"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91"/>
            <p:cNvSpPr>
              <a:spLocks noChangeShapeType="1"/>
            </p:cNvSpPr>
            <p:nvPr/>
          </p:nvSpPr>
          <p:spPr bwMode="auto">
            <a:xfrm>
              <a:off x="3650" y="3385"/>
              <a:ext cx="400" cy="0"/>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3984" y="3363"/>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93"/>
            <p:cNvSpPr>
              <a:spLocks noChangeShapeType="1"/>
            </p:cNvSpPr>
            <p:nvPr/>
          </p:nvSpPr>
          <p:spPr bwMode="auto">
            <a:xfrm flipV="1">
              <a:off x="3636" y="2746"/>
              <a:ext cx="414" cy="479"/>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3990" y="2737"/>
              <a:ext cx="67" cy="73"/>
            </a:xfrm>
            <a:custGeom>
              <a:avLst/>
              <a:gdLst>
                <a:gd name="T0" fmla="*/ 31 w 67"/>
                <a:gd name="T1" fmla="*/ 42 h 73"/>
                <a:gd name="T2" fmla="*/ 34 w 67"/>
                <a:gd name="T3" fmla="*/ 73 h 73"/>
                <a:gd name="T4" fmla="*/ 67 w 67"/>
                <a:gd name="T5" fmla="*/ 0 h 73"/>
                <a:gd name="T6" fmla="*/ 0 w 67"/>
                <a:gd name="T7" fmla="*/ 44 h 73"/>
                <a:gd name="T8" fmla="*/ 31 w 67"/>
                <a:gd name="T9" fmla="*/ 42 h 73"/>
              </a:gdLst>
              <a:ahLst/>
              <a:cxnLst>
                <a:cxn ang="0">
                  <a:pos x="T0" y="T1"/>
                </a:cxn>
                <a:cxn ang="0">
                  <a:pos x="T2" y="T3"/>
                </a:cxn>
                <a:cxn ang="0">
                  <a:pos x="T4" y="T5"/>
                </a:cxn>
                <a:cxn ang="0">
                  <a:pos x="T6" y="T7"/>
                </a:cxn>
                <a:cxn ang="0">
                  <a:pos x="T8" y="T9"/>
                </a:cxn>
              </a:cxnLst>
              <a:rect l="0" t="0" r="r" b="b"/>
              <a:pathLst>
                <a:path w="67" h="73">
                  <a:moveTo>
                    <a:pt x="31" y="42"/>
                  </a:moveTo>
                  <a:lnTo>
                    <a:pt x="34" y="73"/>
                  </a:lnTo>
                  <a:lnTo>
                    <a:pt x="67" y="0"/>
                  </a:lnTo>
                  <a:lnTo>
                    <a:pt x="0" y="44"/>
                  </a:lnTo>
                  <a:lnTo>
                    <a:pt x="31" y="4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95"/>
            <p:cNvSpPr>
              <a:spLocks noChangeShapeType="1"/>
            </p:cNvSpPr>
            <p:nvPr/>
          </p:nvSpPr>
          <p:spPr bwMode="auto">
            <a:xfrm>
              <a:off x="3631" y="2765"/>
              <a:ext cx="414" cy="479"/>
            </a:xfrm>
            <a:prstGeom prst="line">
              <a:avLst/>
            </a:prstGeom>
            <a:noFill/>
            <a:ln w="11" cap="flat">
              <a:solidFill>
                <a:srgbClr val="0908EE"/>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3985" y="3180"/>
              <a:ext cx="67" cy="73"/>
            </a:xfrm>
            <a:custGeom>
              <a:avLst/>
              <a:gdLst>
                <a:gd name="T0" fmla="*/ 31 w 67"/>
                <a:gd name="T1" fmla="*/ 31 h 73"/>
                <a:gd name="T2" fmla="*/ 0 w 67"/>
                <a:gd name="T3" fmla="*/ 29 h 73"/>
                <a:gd name="T4" fmla="*/ 67 w 67"/>
                <a:gd name="T5" fmla="*/ 73 h 73"/>
                <a:gd name="T6" fmla="*/ 33 w 67"/>
                <a:gd name="T7" fmla="*/ 0 h 73"/>
                <a:gd name="T8" fmla="*/ 31 w 67"/>
                <a:gd name="T9" fmla="*/ 31 h 73"/>
              </a:gdLst>
              <a:ahLst/>
              <a:cxnLst>
                <a:cxn ang="0">
                  <a:pos x="T0" y="T1"/>
                </a:cxn>
                <a:cxn ang="0">
                  <a:pos x="T2" y="T3"/>
                </a:cxn>
                <a:cxn ang="0">
                  <a:pos x="T4" y="T5"/>
                </a:cxn>
                <a:cxn ang="0">
                  <a:pos x="T6" y="T7"/>
                </a:cxn>
                <a:cxn ang="0">
                  <a:pos x="T8" y="T9"/>
                </a:cxn>
              </a:cxnLst>
              <a:rect l="0" t="0" r="r" b="b"/>
              <a:pathLst>
                <a:path w="67" h="73">
                  <a:moveTo>
                    <a:pt x="31" y="31"/>
                  </a:moveTo>
                  <a:lnTo>
                    <a:pt x="0" y="29"/>
                  </a:lnTo>
                  <a:lnTo>
                    <a:pt x="67" y="73"/>
                  </a:lnTo>
                  <a:lnTo>
                    <a:pt x="33" y="0"/>
                  </a:lnTo>
                  <a:lnTo>
                    <a:pt x="31" y="3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1981" y="1110"/>
              <a:ext cx="138" cy="175"/>
            </a:xfrm>
            <a:custGeom>
              <a:avLst/>
              <a:gdLst>
                <a:gd name="T0" fmla="*/ 63 w 1084"/>
                <a:gd name="T1" fmla="*/ 0 h 1368"/>
                <a:gd name="T2" fmla="*/ 1021 w 1084"/>
                <a:gd name="T3" fmla="*/ 0 h 1368"/>
                <a:gd name="T4" fmla="*/ 1084 w 1084"/>
                <a:gd name="T5" fmla="*/ 63 h 1368"/>
                <a:gd name="T6" fmla="*/ 1084 w 1084"/>
                <a:gd name="T7" fmla="*/ 1305 h 1368"/>
                <a:gd name="T8" fmla="*/ 1021 w 1084"/>
                <a:gd name="T9" fmla="*/ 1368 h 1368"/>
                <a:gd name="T10" fmla="*/ 63 w 1084"/>
                <a:gd name="T11" fmla="*/ 1368 h 1368"/>
                <a:gd name="T12" fmla="*/ 0 w 1084"/>
                <a:gd name="T13" fmla="*/ 1305 h 1368"/>
                <a:gd name="T14" fmla="*/ 0 w 1084"/>
                <a:gd name="T15" fmla="*/ 63 h 1368"/>
                <a:gd name="T16" fmla="*/ 63 w 1084"/>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8">
                  <a:moveTo>
                    <a:pt x="63" y="0"/>
                  </a:moveTo>
                  <a:lnTo>
                    <a:pt x="1021" y="0"/>
                  </a:lnTo>
                  <a:cubicBezTo>
                    <a:pt x="1056" y="0"/>
                    <a:pt x="1084" y="28"/>
                    <a:pt x="1084" y="63"/>
                  </a:cubicBezTo>
                  <a:lnTo>
                    <a:pt x="1084" y="1305"/>
                  </a:lnTo>
                  <a:cubicBezTo>
                    <a:pt x="1084" y="1340"/>
                    <a:pt x="1056" y="1368"/>
                    <a:pt x="1021"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8"/>
            <p:cNvSpPr>
              <a:spLocks noChangeArrowheads="1"/>
            </p:cNvSpPr>
            <p:nvPr/>
          </p:nvSpPr>
          <p:spPr bwMode="auto">
            <a:xfrm>
              <a:off x="2017" y="1134"/>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Sans"/>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 name="Freeform 99"/>
            <p:cNvSpPr>
              <a:spLocks/>
            </p:cNvSpPr>
            <p:nvPr/>
          </p:nvSpPr>
          <p:spPr bwMode="auto">
            <a:xfrm>
              <a:off x="1977" y="1510"/>
              <a:ext cx="138" cy="174"/>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0"/>
            <p:cNvSpPr>
              <a:spLocks noChangeArrowheads="1"/>
            </p:cNvSpPr>
            <p:nvPr/>
          </p:nvSpPr>
          <p:spPr bwMode="auto">
            <a:xfrm>
              <a:off x="2014" y="1534"/>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105" name="Freeform 101"/>
            <p:cNvSpPr>
              <a:spLocks/>
            </p:cNvSpPr>
            <p:nvPr/>
          </p:nvSpPr>
          <p:spPr bwMode="auto">
            <a:xfrm>
              <a:off x="1972" y="1768"/>
              <a:ext cx="138" cy="174"/>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2"/>
            <p:cNvSpPr>
              <a:spLocks noChangeArrowheads="1"/>
            </p:cNvSpPr>
            <p:nvPr/>
          </p:nvSpPr>
          <p:spPr bwMode="auto">
            <a:xfrm>
              <a:off x="2008" y="1792"/>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107" name="Freeform 103"/>
            <p:cNvSpPr>
              <a:spLocks/>
            </p:cNvSpPr>
            <p:nvPr/>
          </p:nvSpPr>
          <p:spPr bwMode="auto">
            <a:xfrm>
              <a:off x="1968" y="2139"/>
              <a:ext cx="138" cy="174"/>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0"/>
                    <a:pt x="1056" y="1369"/>
                    <a:pt x="1021" y="1369"/>
                  </a:cubicBezTo>
                  <a:lnTo>
                    <a:pt x="63" y="1369"/>
                  </a:lnTo>
                  <a:cubicBezTo>
                    <a:pt x="29" y="1369"/>
                    <a:pt x="0" y="1340"/>
                    <a:pt x="0" y="1306"/>
                  </a:cubicBezTo>
                  <a:lnTo>
                    <a:pt x="0" y="63"/>
                  </a:lnTo>
                  <a:cubicBezTo>
                    <a:pt x="0" y="28"/>
                    <a:pt x="29"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4"/>
            <p:cNvSpPr>
              <a:spLocks noChangeArrowheads="1"/>
            </p:cNvSpPr>
            <p:nvPr/>
          </p:nvSpPr>
          <p:spPr bwMode="auto">
            <a:xfrm>
              <a:off x="2005" y="2163"/>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109" name="Freeform 105"/>
            <p:cNvSpPr>
              <a:spLocks/>
            </p:cNvSpPr>
            <p:nvPr/>
          </p:nvSpPr>
          <p:spPr bwMode="auto">
            <a:xfrm>
              <a:off x="1972" y="2422"/>
              <a:ext cx="138" cy="175"/>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6"/>
            <p:cNvSpPr>
              <a:spLocks noChangeArrowheads="1"/>
            </p:cNvSpPr>
            <p:nvPr/>
          </p:nvSpPr>
          <p:spPr bwMode="auto">
            <a:xfrm>
              <a:off x="2008" y="2446"/>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111" name="Freeform 107"/>
            <p:cNvSpPr>
              <a:spLocks/>
            </p:cNvSpPr>
            <p:nvPr/>
          </p:nvSpPr>
          <p:spPr bwMode="auto">
            <a:xfrm>
              <a:off x="1968" y="2786"/>
              <a:ext cx="138" cy="174"/>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1"/>
                    <a:pt x="1056" y="1369"/>
                    <a:pt x="1021" y="1369"/>
                  </a:cubicBezTo>
                  <a:lnTo>
                    <a:pt x="63" y="1369"/>
                  </a:lnTo>
                  <a:cubicBezTo>
                    <a:pt x="29" y="1369"/>
                    <a:pt x="0" y="1341"/>
                    <a:pt x="0" y="1306"/>
                  </a:cubicBezTo>
                  <a:lnTo>
                    <a:pt x="0" y="63"/>
                  </a:lnTo>
                  <a:cubicBezTo>
                    <a:pt x="0" y="28"/>
                    <a:pt x="29"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108"/>
            <p:cNvSpPr>
              <a:spLocks noChangeArrowheads="1"/>
            </p:cNvSpPr>
            <p:nvPr/>
          </p:nvSpPr>
          <p:spPr bwMode="auto">
            <a:xfrm>
              <a:off x="2005" y="2810"/>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6</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 name="Freeform 109"/>
            <p:cNvSpPr>
              <a:spLocks/>
            </p:cNvSpPr>
            <p:nvPr/>
          </p:nvSpPr>
          <p:spPr bwMode="auto">
            <a:xfrm>
              <a:off x="1972" y="3069"/>
              <a:ext cx="138" cy="175"/>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8"/>
                    <a:pt x="1083" y="63"/>
                  </a:cubicBezTo>
                  <a:lnTo>
                    <a:pt x="1083" y="1306"/>
                  </a:lnTo>
                  <a:cubicBezTo>
                    <a:pt x="1083" y="1340"/>
                    <a:pt x="1055" y="1369"/>
                    <a:pt x="1020" y="1369"/>
                  </a:cubicBezTo>
                  <a:lnTo>
                    <a:pt x="63" y="1369"/>
                  </a:lnTo>
                  <a:cubicBezTo>
                    <a:pt x="28" y="1369"/>
                    <a:pt x="0" y="1340"/>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0"/>
            <p:cNvSpPr>
              <a:spLocks noChangeArrowheads="1"/>
            </p:cNvSpPr>
            <p:nvPr/>
          </p:nvSpPr>
          <p:spPr bwMode="auto">
            <a:xfrm>
              <a:off x="2008" y="3093"/>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115" name="Freeform 111"/>
            <p:cNvSpPr>
              <a:spLocks/>
            </p:cNvSpPr>
            <p:nvPr/>
          </p:nvSpPr>
          <p:spPr bwMode="auto">
            <a:xfrm>
              <a:off x="1968" y="3426"/>
              <a:ext cx="138" cy="174"/>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1"/>
                    <a:pt x="1056" y="1369"/>
                    <a:pt x="1021" y="1369"/>
                  </a:cubicBezTo>
                  <a:lnTo>
                    <a:pt x="63" y="1369"/>
                  </a:lnTo>
                  <a:cubicBezTo>
                    <a:pt x="29" y="1369"/>
                    <a:pt x="0" y="1341"/>
                    <a:pt x="0" y="1306"/>
                  </a:cubicBezTo>
                  <a:lnTo>
                    <a:pt x="0" y="63"/>
                  </a:lnTo>
                  <a:cubicBezTo>
                    <a:pt x="0" y="28"/>
                    <a:pt x="29"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2"/>
            <p:cNvSpPr>
              <a:spLocks noChangeArrowheads="1"/>
            </p:cNvSpPr>
            <p:nvPr/>
          </p:nvSpPr>
          <p:spPr bwMode="auto">
            <a:xfrm>
              <a:off x="2005" y="3450"/>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8</a:t>
              </a:r>
              <a:endParaRPr kumimoji="0" lang="en-US" sz="1800" b="0" i="0" u="none" strike="noStrike" cap="none" normalizeH="0" baseline="0" dirty="0" smtClean="0">
                <a:ln>
                  <a:noFill/>
                </a:ln>
                <a:solidFill>
                  <a:schemeClr val="tx1"/>
                </a:solidFill>
                <a:effectLst/>
                <a:latin typeface="Arial" pitchFamily="34" charset="0"/>
              </a:endParaRPr>
            </a:p>
          </p:txBody>
        </p:sp>
        <p:sp>
          <p:nvSpPr>
            <p:cNvPr id="117" name="Freeform 113"/>
            <p:cNvSpPr>
              <a:spLocks/>
            </p:cNvSpPr>
            <p:nvPr/>
          </p:nvSpPr>
          <p:spPr bwMode="auto">
            <a:xfrm>
              <a:off x="4868" y="1115"/>
              <a:ext cx="138" cy="175"/>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Rectangle 114"/>
            <p:cNvSpPr>
              <a:spLocks noChangeArrowheads="1"/>
            </p:cNvSpPr>
            <p:nvPr/>
          </p:nvSpPr>
          <p:spPr bwMode="auto">
            <a:xfrm>
              <a:off x="4904" y="1140"/>
              <a:ext cx="63"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9" name="Freeform 115"/>
            <p:cNvSpPr>
              <a:spLocks/>
            </p:cNvSpPr>
            <p:nvPr/>
          </p:nvSpPr>
          <p:spPr bwMode="auto">
            <a:xfrm>
              <a:off x="4864" y="1515"/>
              <a:ext cx="138" cy="175"/>
            </a:xfrm>
            <a:custGeom>
              <a:avLst/>
              <a:gdLst>
                <a:gd name="T0" fmla="*/ 63 w 1083"/>
                <a:gd name="T1" fmla="*/ 0 h 1368"/>
                <a:gd name="T2" fmla="*/ 1020 w 1083"/>
                <a:gd name="T3" fmla="*/ 0 h 1368"/>
                <a:gd name="T4" fmla="*/ 1083 w 1083"/>
                <a:gd name="T5" fmla="*/ 63 h 1368"/>
                <a:gd name="T6" fmla="*/ 1083 w 1083"/>
                <a:gd name="T7" fmla="*/ 1305 h 1368"/>
                <a:gd name="T8" fmla="*/ 1020 w 1083"/>
                <a:gd name="T9" fmla="*/ 1368 h 1368"/>
                <a:gd name="T10" fmla="*/ 63 w 1083"/>
                <a:gd name="T11" fmla="*/ 1368 h 1368"/>
                <a:gd name="T12" fmla="*/ 0 w 1083"/>
                <a:gd name="T13" fmla="*/ 1305 h 1368"/>
                <a:gd name="T14" fmla="*/ 0 w 1083"/>
                <a:gd name="T15" fmla="*/ 63 h 1368"/>
                <a:gd name="T16" fmla="*/ 63 w 1083"/>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8">
                  <a:moveTo>
                    <a:pt x="63" y="0"/>
                  </a:moveTo>
                  <a:lnTo>
                    <a:pt x="1020" y="0"/>
                  </a:lnTo>
                  <a:cubicBezTo>
                    <a:pt x="1055" y="0"/>
                    <a:pt x="1083" y="28"/>
                    <a:pt x="1083" y="63"/>
                  </a:cubicBezTo>
                  <a:lnTo>
                    <a:pt x="1083" y="1305"/>
                  </a:lnTo>
                  <a:cubicBezTo>
                    <a:pt x="1083" y="1340"/>
                    <a:pt x="1055" y="1368"/>
                    <a:pt x="1020"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116"/>
            <p:cNvSpPr>
              <a:spLocks noChangeArrowheads="1"/>
            </p:cNvSpPr>
            <p:nvPr/>
          </p:nvSpPr>
          <p:spPr bwMode="auto">
            <a:xfrm>
              <a:off x="4901" y="1539"/>
              <a:ext cx="11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121" name="Freeform 117"/>
            <p:cNvSpPr>
              <a:spLocks/>
            </p:cNvSpPr>
            <p:nvPr/>
          </p:nvSpPr>
          <p:spPr bwMode="auto">
            <a:xfrm>
              <a:off x="4859" y="1773"/>
              <a:ext cx="138" cy="175"/>
            </a:xfrm>
            <a:custGeom>
              <a:avLst/>
              <a:gdLst>
                <a:gd name="T0" fmla="*/ 63 w 1084"/>
                <a:gd name="T1" fmla="*/ 0 h 1368"/>
                <a:gd name="T2" fmla="*/ 1021 w 1084"/>
                <a:gd name="T3" fmla="*/ 0 h 1368"/>
                <a:gd name="T4" fmla="*/ 1084 w 1084"/>
                <a:gd name="T5" fmla="*/ 63 h 1368"/>
                <a:gd name="T6" fmla="*/ 1084 w 1084"/>
                <a:gd name="T7" fmla="*/ 1305 h 1368"/>
                <a:gd name="T8" fmla="*/ 1021 w 1084"/>
                <a:gd name="T9" fmla="*/ 1368 h 1368"/>
                <a:gd name="T10" fmla="*/ 63 w 1084"/>
                <a:gd name="T11" fmla="*/ 1368 h 1368"/>
                <a:gd name="T12" fmla="*/ 0 w 1084"/>
                <a:gd name="T13" fmla="*/ 1305 h 1368"/>
                <a:gd name="T14" fmla="*/ 0 w 1084"/>
                <a:gd name="T15" fmla="*/ 63 h 1368"/>
                <a:gd name="T16" fmla="*/ 63 w 1084"/>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8">
                  <a:moveTo>
                    <a:pt x="63" y="0"/>
                  </a:moveTo>
                  <a:lnTo>
                    <a:pt x="1021" y="0"/>
                  </a:lnTo>
                  <a:cubicBezTo>
                    <a:pt x="1056" y="0"/>
                    <a:pt x="1084" y="28"/>
                    <a:pt x="1084" y="63"/>
                  </a:cubicBezTo>
                  <a:lnTo>
                    <a:pt x="1084" y="1305"/>
                  </a:lnTo>
                  <a:cubicBezTo>
                    <a:pt x="1084" y="1340"/>
                    <a:pt x="1056" y="1368"/>
                    <a:pt x="1021"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18"/>
            <p:cNvSpPr>
              <a:spLocks noChangeArrowheads="1"/>
            </p:cNvSpPr>
            <p:nvPr/>
          </p:nvSpPr>
          <p:spPr bwMode="auto">
            <a:xfrm>
              <a:off x="4895" y="1797"/>
              <a:ext cx="11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123" name="Freeform 119"/>
            <p:cNvSpPr>
              <a:spLocks/>
            </p:cNvSpPr>
            <p:nvPr/>
          </p:nvSpPr>
          <p:spPr bwMode="auto">
            <a:xfrm>
              <a:off x="4855" y="2144"/>
              <a:ext cx="138" cy="175"/>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8"/>
                    <a:pt x="1083" y="63"/>
                  </a:cubicBezTo>
                  <a:lnTo>
                    <a:pt x="1083" y="1306"/>
                  </a:lnTo>
                  <a:cubicBezTo>
                    <a:pt x="1083" y="1341"/>
                    <a:pt x="1055" y="1369"/>
                    <a:pt x="1020" y="1369"/>
                  </a:cubicBezTo>
                  <a:lnTo>
                    <a:pt x="63" y="1369"/>
                  </a:lnTo>
                  <a:cubicBezTo>
                    <a:pt x="28" y="1369"/>
                    <a:pt x="0" y="1341"/>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20"/>
            <p:cNvSpPr>
              <a:spLocks noChangeArrowheads="1"/>
            </p:cNvSpPr>
            <p:nvPr/>
          </p:nvSpPr>
          <p:spPr bwMode="auto">
            <a:xfrm>
              <a:off x="4891" y="2168"/>
              <a:ext cx="11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125" name="Freeform 121"/>
            <p:cNvSpPr>
              <a:spLocks/>
            </p:cNvSpPr>
            <p:nvPr/>
          </p:nvSpPr>
          <p:spPr bwMode="auto">
            <a:xfrm>
              <a:off x="4859" y="2427"/>
              <a:ext cx="138" cy="175"/>
            </a:xfrm>
            <a:custGeom>
              <a:avLst/>
              <a:gdLst>
                <a:gd name="T0" fmla="*/ 63 w 1084"/>
                <a:gd name="T1" fmla="*/ 0 h 1368"/>
                <a:gd name="T2" fmla="*/ 1021 w 1084"/>
                <a:gd name="T3" fmla="*/ 0 h 1368"/>
                <a:gd name="T4" fmla="*/ 1084 w 1084"/>
                <a:gd name="T5" fmla="*/ 63 h 1368"/>
                <a:gd name="T6" fmla="*/ 1084 w 1084"/>
                <a:gd name="T7" fmla="*/ 1305 h 1368"/>
                <a:gd name="T8" fmla="*/ 1021 w 1084"/>
                <a:gd name="T9" fmla="*/ 1368 h 1368"/>
                <a:gd name="T10" fmla="*/ 63 w 1084"/>
                <a:gd name="T11" fmla="*/ 1368 h 1368"/>
                <a:gd name="T12" fmla="*/ 0 w 1084"/>
                <a:gd name="T13" fmla="*/ 1305 h 1368"/>
                <a:gd name="T14" fmla="*/ 0 w 1084"/>
                <a:gd name="T15" fmla="*/ 63 h 1368"/>
                <a:gd name="T16" fmla="*/ 63 w 1084"/>
                <a:gd name="T17"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8">
                  <a:moveTo>
                    <a:pt x="63" y="0"/>
                  </a:moveTo>
                  <a:lnTo>
                    <a:pt x="1021" y="0"/>
                  </a:lnTo>
                  <a:cubicBezTo>
                    <a:pt x="1056" y="0"/>
                    <a:pt x="1084" y="28"/>
                    <a:pt x="1084" y="63"/>
                  </a:cubicBezTo>
                  <a:lnTo>
                    <a:pt x="1084" y="1305"/>
                  </a:lnTo>
                  <a:cubicBezTo>
                    <a:pt x="1084" y="1340"/>
                    <a:pt x="1056" y="1368"/>
                    <a:pt x="1021" y="1368"/>
                  </a:cubicBezTo>
                  <a:lnTo>
                    <a:pt x="63" y="1368"/>
                  </a:lnTo>
                  <a:cubicBezTo>
                    <a:pt x="28" y="1368"/>
                    <a:pt x="0" y="1340"/>
                    <a:pt x="0" y="1305"/>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122"/>
            <p:cNvSpPr>
              <a:spLocks noChangeArrowheads="1"/>
            </p:cNvSpPr>
            <p:nvPr/>
          </p:nvSpPr>
          <p:spPr bwMode="auto">
            <a:xfrm>
              <a:off x="4895" y="2452"/>
              <a:ext cx="11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127" name="Freeform 123"/>
            <p:cNvSpPr>
              <a:spLocks/>
            </p:cNvSpPr>
            <p:nvPr/>
          </p:nvSpPr>
          <p:spPr bwMode="auto">
            <a:xfrm>
              <a:off x="4855" y="2791"/>
              <a:ext cx="138" cy="175"/>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8"/>
                    <a:pt x="1083" y="63"/>
                  </a:cubicBezTo>
                  <a:lnTo>
                    <a:pt x="1083" y="1306"/>
                  </a:lnTo>
                  <a:cubicBezTo>
                    <a:pt x="1083" y="1341"/>
                    <a:pt x="1055" y="1369"/>
                    <a:pt x="1020" y="1369"/>
                  </a:cubicBezTo>
                  <a:lnTo>
                    <a:pt x="63" y="1369"/>
                  </a:lnTo>
                  <a:cubicBezTo>
                    <a:pt x="28" y="1369"/>
                    <a:pt x="0" y="1341"/>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24"/>
            <p:cNvSpPr>
              <a:spLocks noChangeArrowheads="1"/>
            </p:cNvSpPr>
            <p:nvPr/>
          </p:nvSpPr>
          <p:spPr bwMode="auto">
            <a:xfrm>
              <a:off x="4891" y="2816"/>
              <a:ext cx="11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6</a:t>
              </a:r>
              <a:endParaRPr kumimoji="0" lang="en-US" sz="1800" b="0" i="0" u="none" strike="noStrike" cap="none" normalizeH="0" baseline="0" dirty="0" smtClean="0">
                <a:ln>
                  <a:noFill/>
                </a:ln>
                <a:solidFill>
                  <a:schemeClr val="tx1"/>
                </a:solidFill>
                <a:effectLst/>
                <a:latin typeface="Arial" pitchFamily="34" charset="0"/>
              </a:endParaRPr>
            </a:p>
          </p:txBody>
        </p:sp>
        <p:sp>
          <p:nvSpPr>
            <p:cNvPr id="129" name="Freeform 125"/>
            <p:cNvSpPr>
              <a:spLocks/>
            </p:cNvSpPr>
            <p:nvPr/>
          </p:nvSpPr>
          <p:spPr bwMode="auto">
            <a:xfrm>
              <a:off x="4859" y="3074"/>
              <a:ext cx="138" cy="175"/>
            </a:xfrm>
            <a:custGeom>
              <a:avLst/>
              <a:gdLst>
                <a:gd name="T0" fmla="*/ 63 w 1084"/>
                <a:gd name="T1" fmla="*/ 0 h 1369"/>
                <a:gd name="T2" fmla="*/ 1021 w 1084"/>
                <a:gd name="T3" fmla="*/ 0 h 1369"/>
                <a:gd name="T4" fmla="*/ 1084 w 1084"/>
                <a:gd name="T5" fmla="*/ 63 h 1369"/>
                <a:gd name="T6" fmla="*/ 1084 w 1084"/>
                <a:gd name="T7" fmla="*/ 1306 h 1369"/>
                <a:gd name="T8" fmla="*/ 1021 w 1084"/>
                <a:gd name="T9" fmla="*/ 1369 h 1369"/>
                <a:gd name="T10" fmla="*/ 63 w 1084"/>
                <a:gd name="T11" fmla="*/ 1369 h 1369"/>
                <a:gd name="T12" fmla="*/ 0 w 1084"/>
                <a:gd name="T13" fmla="*/ 1306 h 1369"/>
                <a:gd name="T14" fmla="*/ 0 w 1084"/>
                <a:gd name="T15" fmla="*/ 63 h 1369"/>
                <a:gd name="T16" fmla="*/ 63 w 1084"/>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4" h="1369">
                  <a:moveTo>
                    <a:pt x="63" y="0"/>
                  </a:moveTo>
                  <a:lnTo>
                    <a:pt x="1021" y="0"/>
                  </a:lnTo>
                  <a:cubicBezTo>
                    <a:pt x="1056" y="0"/>
                    <a:pt x="1084" y="28"/>
                    <a:pt x="1084" y="63"/>
                  </a:cubicBezTo>
                  <a:lnTo>
                    <a:pt x="1084" y="1306"/>
                  </a:lnTo>
                  <a:cubicBezTo>
                    <a:pt x="1084" y="1340"/>
                    <a:pt x="1056" y="1369"/>
                    <a:pt x="1021" y="1369"/>
                  </a:cubicBezTo>
                  <a:lnTo>
                    <a:pt x="63" y="1369"/>
                  </a:lnTo>
                  <a:cubicBezTo>
                    <a:pt x="28" y="1369"/>
                    <a:pt x="0" y="1340"/>
                    <a:pt x="0" y="1306"/>
                  </a:cubicBezTo>
                  <a:lnTo>
                    <a:pt x="0" y="63"/>
                  </a:lnTo>
                  <a:cubicBezTo>
                    <a:pt x="0" y="28"/>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6"/>
            <p:cNvSpPr>
              <a:spLocks noChangeArrowheads="1"/>
            </p:cNvSpPr>
            <p:nvPr/>
          </p:nvSpPr>
          <p:spPr bwMode="auto">
            <a:xfrm>
              <a:off x="4895" y="3099"/>
              <a:ext cx="11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131" name="Freeform 127"/>
            <p:cNvSpPr>
              <a:spLocks/>
            </p:cNvSpPr>
            <p:nvPr/>
          </p:nvSpPr>
          <p:spPr bwMode="auto">
            <a:xfrm>
              <a:off x="4855" y="3431"/>
              <a:ext cx="138" cy="174"/>
            </a:xfrm>
            <a:custGeom>
              <a:avLst/>
              <a:gdLst>
                <a:gd name="T0" fmla="*/ 63 w 1083"/>
                <a:gd name="T1" fmla="*/ 0 h 1369"/>
                <a:gd name="T2" fmla="*/ 1020 w 1083"/>
                <a:gd name="T3" fmla="*/ 0 h 1369"/>
                <a:gd name="T4" fmla="*/ 1083 w 1083"/>
                <a:gd name="T5" fmla="*/ 63 h 1369"/>
                <a:gd name="T6" fmla="*/ 1083 w 1083"/>
                <a:gd name="T7" fmla="*/ 1306 h 1369"/>
                <a:gd name="T8" fmla="*/ 1020 w 1083"/>
                <a:gd name="T9" fmla="*/ 1369 h 1369"/>
                <a:gd name="T10" fmla="*/ 63 w 1083"/>
                <a:gd name="T11" fmla="*/ 1369 h 1369"/>
                <a:gd name="T12" fmla="*/ 0 w 1083"/>
                <a:gd name="T13" fmla="*/ 1306 h 1369"/>
                <a:gd name="T14" fmla="*/ 0 w 1083"/>
                <a:gd name="T15" fmla="*/ 63 h 1369"/>
                <a:gd name="T16" fmla="*/ 63 w 1083"/>
                <a:gd name="T17"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3" h="1369">
                  <a:moveTo>
                    <a:pt x="63" y="0"/>
                  </a:moveTo>
                  <a:lnTo>
                    <a:pt x="1020" y="0"/>
                  </a:lnTo>
                  <a:cubicBezTo>
                    <a:pt x="1055" y="0"/>
                    <a:pt x="1083" y="29"/>
                    <a:pt x="1083" y="63"/>
                  </a:cubicBezTo>
                  <a:lnTo>
                    <a:pt x="1083" y="1306"/>
                  </a:lnTo>
                  <a:cubicBezTo>
                    <a:pt x="1083" y="1341"/>
                    <a:pt x="1055" y="1369"/>
                    <a:pt x="1020" y="1369"/>
                  </a:cubicBezTo>
                  <a:lnTo>
                    <a:pt x="63" y="1369"/>
                  </a:lnTo>
                  <a:cubicBezTo>
                    <a:pt x="28" y="1369"/>
                    <a:pt x="0" y="1341"/>
                    <a:pt x="0" y="1306"/>
                  </a:cubicBezTo>
                  <a:lnTo>
                    <a:pt x="0" y="63"/>
                  </a:lnTo>
                  <a:cubicBezTo>
                    <a:pt x="0" y="29"/>
                    <a:pt x="28" y="0"/>
                    <a:pt x="63" y="0"/>
                  </a:cubicBezTo>
                  <a:close/>
                </a:path>
              </a:pathLst>
            </a:custGeom>
            <a:solidFill>
              <a:srgbClr val="FFAAAA"/>
            </a:solidFill>
            <a:ln w="11" cap="flat">
              <a:solidFill>
                <a:srgbClr val="0908EE"/>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Rectangle 128"/>
            <p:cNvSpPr>
              <a:spLocks noChangeArrowheads="1"/>
            </p:cNvSpPr>
            <p:nvPr/>
          </p:nvSpPr>
          <p:spPr bwMode="auto">
            <a:xfrm>
              <a:off x="4891" y="3455"/>
              <a:ext cx="111"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8</a:t>
              </a:r>
              <a:endParaRPr kumimoji="0" lang="en-US" sz="1800" b="0" i="0" u="none" strike="noStrike" cap="none" normalizeH="0" baseline="0" dirty="0" smtClean="0">
                <a:ln>
                  <a:noFill/>
                </a:ln>
                <a:solidFill>
                  <a:schemeClr val="tx1"/>
                </a:solidFill>
                <a:effectLst/>
                <a:latin typeface="Arial" pitchFamily="34" charset="0"/>
              </a:endParaRPr>
            </a:p>
          </p:txBody>
        </p:sp>
        <p:sp>
          <p:nvSpPr>
            <p:cNvPr id="133" name="Rectangle 129"/>
            <p:cNvSpPr>
              <a:spLocks noChangeArrowheads="1"/>
            </p:cNvSpPr>
            <p:nvPr/>
          </p:nvSpPr>
          <p:spPr bwMode="auto">
            <a:xfrm>
              <a:off x="2631" y="1315"/>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00</a:t>
              </a:r>
              <a:endParaRPr kumimoji="0" lang="en-US" sz="1800" b="0" i="0" u="none" strike="noStrike" cap="none" normalizeH="0" baseline="0" dirty="0" smtClean="0">
                <a:ln>
                  <a:noFill/>
                </a:ln>
                <a:solidFill>
                  <a:schemeClr val="tx1"/>
                </a:solidFill>
                <a:effectLst/>
                <a:latin typeface="Arial" pitchFamily="34" charset="0"/>
              </a:endParaRPr>
            </a:p>
          </p:txBody>
        </p:sp>
        <p:sp>
          <p:nvSpPr>
            <p:cNvPr id="134" name="Rectangle 130"/>
            <p:cNvSpPr>
              <a:spLocks noChangeArrowheads="1"/>
            </p:cNvSpPr>
            <p:nvPr/>
          </p:nvSpPr>
          <p:spPr bwMode="auto">
            <a:xfrm>
              <a:off x="2616" y="1938"/>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01</a:t>
              </a:r>
              <a:endParaRPr kumimoji="0" lang="en-US" sz="1800" b="0" i="0" u="none" strike="noStrike" cap="none" normalizeH="0" baseline="0" dirty="0" smtClean="0">
                <a:ln>
                  <a:noFill/>
                </a:ln>
                <a:solidFill>
                  <a:schemeClr val="tx1"/>
                </a:solidFill>
                <a:effectLst/>
                <a:latin typeface="Arial" pitchFamily="34" charset="0"/>
              </a:endParaRPr>
            </a:p>
          </p:txBody>
        </p:sp>
        <p:sp>
          <p:nvSpPr>
            <p:cNvPr id="135" name="Rectangle 131"/>
            <p:cNvSpPr>
              <a:spLocks noChangeArrowheads="1"/>
            </p:cNvSpPr>
            <p:nvPr/>
          </p:nvSpPr>
          <p:spPr bwMode="auto">
            <a:xfrm>
              <a:off x="2602" y="2614"/>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136" name="Rectangle 132"/>
            <p:cNvSpPr>
              <a:spLocks noChangeArrowheads="1"/>
            </p:cNvSpPr>
            <p:nvPr/>
          </p:nvSpPr>
          <p:spPr bwMode="auto">
            <a:xfrm>
              <a:off x="2595" y="3240"/>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137" name="Rectangle 133"/>
            <p:cNvSpPr>
              <a:spLocks noChangeArrowheads="1"/>
            </p:cNvSpPr>
            <p:nvPr/>
          </p:nvSpPr>
          <p:spPr bwMode="auto">
            <a:xfrm>
              <a:off x="6144" y="3802"/>
              <a:ext cx="105"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s</a:t>
              </a:r>
              <a:endParaRPr kumimoji="0" lang="en-US" sz="1800" b="0" i="0" u="none" strike="noStrike" cap="none" normalizeH="0" baseline="0" dirty="0" smtClean="0">
                <a:ln>
                  <a:noFill/>
                </a:ln>
                <a:solidFill>
                  <a:schemeClr val="tx1"/>
                </a:solidFill>
                <a:effectLst/>
                <a:latin typeface="Arial" pitchFamily="34" charset="0"/>
              </a:endParaRPr>
            </a:p>
          </p:txBody>
        </p:sp>
        <p:sp>
          <p:nvSpPr>
            <p:cNvPr id="138" name="Rectangle 134"/>
            <p:cNvSpPr>
              <a:spLocks noChangeArrowheads="1"/>
            </p:cNvSpPr>
            <p:nvPr/>
          </p:nvSpPr>
          <p:spPr bwMode="auto">
            <a:xfrm>
              <a:off x="3394" y="1326"/>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00</a:t>
              </a:r>
              <a:endParaRPr kumimoji="0" lang="en-US" sz="1800" b="0" i="0" u="none" strike="noStrike" cap="none" normalizeH="0" baseline="0" dirty="0" smtClean="0">
                <a:ln>
                  <a:noFill/>
                </a:ln>
                <a:solidFill>
                  <a:schemeClr val="tx1"/>
                </a:solidFill>
                <a:effectLst/>
                <a:latin typeface="Arial" pitchFamily="34" charset="0"/>
              </a:endParaRPr>
            </a:p>
          </p:txBody>
        </p:sp>
        <p:sp>
          <p:nvSpPr>
            <p:cNvPr id="139" name="Rectangle 135"/>
            <p:cNvSpPr>
              <a:spLocks noChangeArrowheads="1"/>
            </p:cNvSpPr>
            <p:nvPr/>
          </p:nvSpPr>
          <p:spPr bwMode="auto">
            <a:xfrm>
              <a:off x="3379" y="1950"/>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01</a:t>
              </a:r>
              <a:endParaRPr kumimoji="0" lang="en-US" sz="1800" b="0" i="0" u="none" strike="noStrike" cap="none" normalizeH="0" baseline="0" dirty="0" smtClean="0">
                <a:ln>
                  <a:noFill/>
                </a:ln>
                <a:solidFill>
                  <a:schemeClr val="tx1"/>
                </a:solidFill>
                <a:effectLst/>
                <a:latin typeface="Arial" pitchFamily="34" charset="0"/>
              </a:endParaRPr>
            </a:p>
          </p:txBody>
        </p:sp>
        <p:sp>
          <p:nvSpPr>
            <p:cNvPr id="140" name="Rectangle 136"/>
            <p:cNvSpPr>
              <a:spLocks noChangeArrowheads="1"/>
            </p:cNvSpPr>
            <p:nvPr/>
          </p:nvSpPr>
          <p:spPr bwMode="auto">
            <a:xfrm>
              <a:off x="3364" y="2626"/>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141" name="Rectangle 137"/>
            <p:cNvSpPr>
              <a:spLocks noChangeArrowheads="1"/>
            </p:cNvSpPr>
            <p:nvPr/>
          </p:nvSpPr>
          <p:spPr bwMode="auto">
            <a:xfrm>
              <a:off x="3357" y="3251"/>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142" name="Rectangle 138"/>
            <p:cNvSpPr>
              <a:spLocks noChangeArrowheads="1"/>
            </p:cNvSpPr>
            <p:nvPr/>
          </p:nvSpPr>
          <p:spPr bwMode="auto">
            <a:xfrm>
              <a:off x="4157" y="1326"/>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00</a:t>
              </a:r>
              <a:endParaRPr kumimoji="0" lang="en-US" sz="1800" b="0" i="0" u="none" strike="noStrike" cap="none" normalizeH="0" baseline="0" dirty="0" smtClean="0">
                <a:ln>
                  <a:noFill/>
                </a:ln>
                <a:solidFill>
                  <a:schemeClr val="tx1"/>
                </a:solidFill>
                <a:effectLst/>
                <a:latin typeface="Arial" pitchFamily="34" charset="0"/>
              </a:endParaRPr>
            </a:p>
          </p:txBody>
        </p:sp>
        <p:sp>
          <p:nvSpPr>
            <p:cNvPr id="143" name="Rectangle 139"/>
            <p:cNvSpPr>
              <a:spLocks noChangeArrowheads="1"/>
            </p:cNvSpPr>
            <p:nvPr/>
          </p:nvSpPr>
          <p:spPr bwMode="auto">
            <a:xfrm>
              <a:off x="4142" y="1950"/>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01</a:t>
              </a:r>
              <a:endParaRPr kumimoji="0" lang="en-US" sz="1800" b="0" i="0" u="none" strike="noStrike" cap="none" normalizeH="0" baseline="0" dirty="0" smtClean="0">
                <a:ln>
                  <a:noFill/>
                </a:ln>
                <a:solidFill>
                  <a:schemeClr val="tx1"/>
                </a:solidFill>
                <a:effectLst/>
                <a:latin typeface="Arial" pitchFamily="34" charset="0"/>
              </a:endParaRPr>
            </a:p>
          </p:txBody>
        </p:sp>
        <p:sp>
          <p:nvSpPr>
            <p:cNvPr id="144" name="Rectangle 140"/>
            <p:cNvSpPr>
              <a:spLocks noChangeArrowheads="1"/>
            </p:cNvSpPr>
            <p:nvPr/>
          </p:nvSpPr>
          <p:spPr bwMode="auto">
            <a:xfrm>
              <a:off x="4127" y="2626"/>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145" name="Rectangle 141"/>
            <p:cNvSpPr>
              <a:spLocks noChangeArrowheads="1"/>
            </p:cNvSpPr>
            <p:nvPr/>
          </p:nvSpPr>
          <p:spPr bwMode="auto">
            <a:xfrm>
              <a:off x="4120" y="3251"/>
              <a:ext cx="26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11</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endParaRPr lang="fr-FR" dirty="0">
              <a:solidFill>
                <a:schemeClr val="tx1"/>
              </a:solidFill>
            </a:endParaRPr>
          </a:p>
        </p:txBody>
      </p:sp>
      <p:grpSp>
        <p:nvGrpSpPr>
          <p:cNvPr id="6" name="Group 5"/>
          <p:cNvGrpSpPr>
            <a:grpSpLocks noChangeAspect="1"/>
          </p:cNvGrpSpPr>
          <p:nvPr/>
        </p:nvGrpSpPr>
        <p:grpSpPr bwMode="auto">
          <a:xfrm>
            <a:off x="609600" y="1905000"/>
            <a:ext cx="7816850" cy="2792413"/>
            <a:chOff x="829" y="1200"/>
            <a:chExt cx="4924" cy="1759"/>
          </a:xfrm>
        </p:grpSpPr>
        <p:sp>
          <p:nvSpPr>
            <p:cNvPr id="7" name="AutoShape 4"/>
            <p:cNvSpPr>
              <a:spLocks noChangeAspect="1" noChangeArrowheads="1" noTextEdit="1"/>
            </p:cNvSpPr>
            <p:nvPr/>
          </p:nvSpPr>
          <p:spPr bwMode="auto">
            <a:xfrm>
              <a:off x="829" y="1200"/>
              <a:ext cx="4896" cy="17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875" y="1211"/>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875" y="1246"/>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875"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V="1">
              <a:off x="910"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990" y="1245"/>
              <a:ext cx="573"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Topology</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1"/>
            <p:cNvSpPr>
              <a:spLocks noChangeShapeType="1"/>
            </p:cNvSpPr>
            <p:nvPr/>
          </p:nvSpPr>
          <p:spPr bwMode="auto">
            <a:xfrm flipV="1">
              <a:off x="1803"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84" y="1245"/>
              <a:ext cx="630"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 Switches</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Line 13"/>
            <p:cNvSpPr>
              <a:spLocks noChangeShapeType="1"/>
            </p:cNvSpPr>
            <p:nvPr/>
          </p:nvSpPr>
          <p:spPr bwMode="auto">
            <a:xfrm flipV="1">
              <a:off x="2605"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2686" y="1245"/>
              <a:ext cx="424"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 Links</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Line 15"/>
            <p:cNvSpPr>
              <a:spLocks noChangeShapeType="1"/>
            </p:cNvSpPr>
            <p:nvPr/>
          </p:nvSpPr>
          <p:spPr bwMode="auto">
            <a:xfrm flipV="1">
              <a:off x="3602"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682" y="1245"/>
              <a:ext cx="573"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Diameter</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7"/>
            <p:cNvSpPr>
              <a:spLocks noChangeShapeType="1"/>
            </p:cNvSpPr>
            <p:nvPr/>
          </p:nvSpPr>
          <p:spPr bwMode="auto">
            <a:xfrm flipV="1">
              <a:off x="4370"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450" y="1245"/>
              <a:ext cx="119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Bisection Bandwidth</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Line 19"/>
            <p:cNvSpPr>
              <a:spLocks noChangeShapeType="1"/>
            </p:cNvSpPr>
            <p:nvPr/>
          </p:nvSpPr>
          <p:spPr bwMode="auto">
            <a:xfrm flipV="1">
              <a:off x="5710"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5744" y="124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875" y="1406"/>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875" y="1441"/>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875"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910"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990" y="1429"/>
              <a:ext cx="390"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Chain</a:t>
              </a:r>
              <a:endParaRPr kumimoji="0" lang="en-US" sz="1800" b="0" i="0" u="none" strike="noStrike" cap="none" normalizeH="0" baseline="0" smtClean="0">
                <a:ln>
                  <a:noFill/>
                </a:ln>
                <a:solidFill>
                  <a:schemeClr val="tx1"/>
                </a:solidFill>
                <a:effectLst/>
                <a:latin typeface="Arial" pitchFamily="34" charset="0"/>
              </a:endParaRPr>
            </a:p>
          </p:txBody>
        </p:sp>
        <p:sp>
          <p:nvSpPr>
            <p:cNvPr id="28" name="Line 26"/>
            <p:cNvSpPr>
              <a:spLocks noChangeShapeType="1"/>
            </p:cNvSpPr>
            <p:nvPr/>
          </p:nvSpPr>
          <p:spPr bwMode="auto">
            <a:xfrm flipV="1">
              <a:off x="1803"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1884" y="1429"/>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0" name="Line 28"/>
            <p:cNvSpPr>
              <a:spLocks noChangeShapeType="1"/>
            </p:cNvSpPr>
            <p:nvPr/>
          </p:nvSpPr>
          <p:spPr bwMode="auto">
            <a:xfrm flipV="1">
              <a:off x="2605"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2686" y="1429"/>
              <a:ext cx="263"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N-1</a:t>
              </a:r>
              <a:endParaRPr kumimoji="0" lang="en-US" sz="1800" b="0" i="0" u="none" strike="noStrike" cap="none" normalizeH="0" baseline="0" smtClean="0">
                <a:ln>
                  <a:noFill/>
                </a:ln>
                <a:solidFill>
                  <a:schemeClr val="tx1"/>
                </a:solidFill>
                <a:effectLst/>
                <a:latin typeface="Arial" pitchFamily="34" charset="0"/>
              </a:endParaRPr>
            </a:p>
          </p:txBody>
        </p:sp>
        <p:sp>
          <p:nvSpPr>
            <p:cNvPr id="26624" name="Line 30"/>
            <p:cNvSpPr>
              <a:spLocks noChangeShapeType="1"/>
            </p:cNvSpPr>
            <p:nvPr/>
          </p:nvSpPr>
          <p:spPr bwMode="auto">
            <a:xfrm flipV="1">
              <a:off x="3602"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5" name="Rectangle 31"/>
            <p:cNvSpPr>
              <a:spLocks noChangeArrowheads="1"/>
            </p:cNvSpPr>
            <p:nvPr/>
          </p:nvSpPr>
          <p:spPr bwMode="auto">
            <a:xfrm>
              <a:off x="3682" y="1429"/>
              <a:ext cx="263"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N-1</a:t>
              </a:r>
              <a:endParaRPr kumimoji="0" lang="en-US" sz="1800" b="0" i="0" u="none" strike="noStrike" cap="none" normalizeH="0" baseline="0" smtClean="0">
                <a:ln>
                  <a:noFill/>
                </a:ln>
                <a:solidFill>
                  <a:schemeClr val="tx1"/>
                </a:solidFill>
                <a:effectLst/>
                <a:latin typeface="Arial" pitchFamily="34" charset="0"/>
              </a:endParaRPr>
            </a:p>
          </p:txBody>
        </p:sp>
        <p:sp>
          <p:nvSpPr>
            <p:cNvPr id="26627" name="Line 32"/>
            <p:cNvSpPr>
              <a:spLocks noChangeShapeType="1"/>
            </p:cNvSpPr>
            <p:nvPr/>
          </p:nvSpPr>
          <p:spPr bwMode="auto">
            <a:xfrm flipV="1">
              <a:off x="4370"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8" name="Rectangle 33"/>
            <p:cNvSpPr>
              <a:spLocks noChangeArrowheads="1"/>
            </p:cNvSpPr>
            <p:nvPr/>
          </p:nvSpPr>
          <p:spPr bwMode="auto">
            <a:xfrm>
              <a:off x="4450" y="1429"/>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6629" name="Line 34"/>
            <p:cNvSpPr>
              <a:spLocks noChangeShapeType="1"/>
            </p:cNvSpPr>
            <p:nvPr/>
          </p:nvSpPr>
          <p:spPr bwMode="auto">
            <a:xfrm flipV="1">
              <a:off x="5710"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0" name="Line 35"/>
            <p:cNvSpPr>
              <a:spLocks noChangeShapeType="1"/>
            </p:cNvSpPr>
            <p:nvPr/>
          </p:nvSpPr>
          <p:spPr bwMode="auto">
            <a:xfrm flipV="1">
              <a:off x="5744" y="1441"/>
              <a:ext cx="0" cy="148"/>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1" name="Line 36"/>
            <p:cNvSpPr>
              <a:spLocks noChangeShapeType="1"/>
            </p:cNvSpPr>
            <p:nvPr/>
          </p:nvSpPr>
          <p:spPr bwMode="auto">
            <a:xfrm>
              <a:off x="875" y="1601"/>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2" name="Line 37"/>
            <p:cNvSpPr>
              <a:spLocks noChangeShapeType="1"/>
            </p:cNvSpPr>
            <p:nvPr/>
          </p:nvSpPr>
          <p:spPr bwMode="auto">
            <a:xfrm flipV="1">
              <a:off x="875"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3" name="Line 38"/>
            <p:cNvSpPr>
              <a:spLocks noChangeShapeType="1"/>
            </p:cNvSpPr>
            <p:nvPr/>
          </p:nvSpPr>
          <p:spPr bwMode="auto">
            <a:xfrm flipV="1">
              <a:off x="910"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4" name="Rectangle 39"/>
            <p:cNvSpPr>
              <a:spLocks noChangeArrowheads="1"/>
            </p:cNvSpPr>
            <p:nvPr/>
          </p:nvSpPr>
          <p:spPr bwMode="auto">
            <a:xfrm>
              <a:off x="990" y="1589"/>
              <a:ext cx="321"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Ring</a:t>
              </a:r>
              <a:endParaRPr kumimoji="0" lang="en-US" sz="1800" b="0" i="0" u="none" strike="noStrike" cap="none" normalizeH="0" baseline="0" smtClean="0">
                <a:ln>
                  <a:noFill/>
                </a:ln>
                <a:solidFill>
                  <a:schemeClr val="tx1"/>
                </a:solidFill>
                <a:effectLst/>
                <a:latin typeface="Arial" pitchFamily="34" charset="0"/>
              </a:endParaRPr>
            </a:p>
          </p:txBody>
        </p:sp>
        <p:sp>
          <p:nvSpPr>
            <p:cNvPr id="26635" name="Line 40"/>
            <p:cNvSpPr>
              <a:spLocks noChangeShapeType="1"/>
            </p:cNvSpPr>
            <p:nvPr/>
          </p:nvSpPr>
          <p:spPr bwMode="auto">
            <a:xfrm flipV="1">
              <a:off x="1803"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6" name="Rectangle 41"/>
            <p:cNvSpPr>
              <a:spLocks noChangeArrowheads="1"/>
            </p:cNvSpPr>
            <p:nvPr/>
          </p:nvSpPr>
          <p:spPr bwMode="auto">
            <a:xfrm>
              <a:off x="1884" y="1589"/>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637" name="Line 42"/>
            <p:cNvSpPr>
              <a:spLocks noChangeShapeType="1"/>
            </p:cNvSpPr>
            <p:nvPr/>
          </p:nvSpPr>
          <p:spPr bwMode="auto">
            <a:xfrm flipV="1">
              <a:off x="2605"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8" name="Rectangle 43"/>
            <p:cNvSpPr>
              <a:spLocks noChangeArrowheads="1"/>
            </p:cNvSpPr>
            <p:nvPr/>
          </p:nvSpPr>
          <p:spPr bwMode="auto">
            <a:xfrm>
              <a:off x="2686" y="1589"/>
              <a:ext cx="149"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26639" name="Line 44"/>
            <p:cNvSpPr>
              <a:spLocks noChangeShapeType="1"/>
            </p:cNvSpPr>
            <p:nvPr/>
          </p:nvSpPr>
          <p:spPr bwMode="auto">
            <a:xfrm flipV="1">
              <a:off x="3602"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0" name="Rectangle 45"/>
            <p:cNvSpPr>
              <a:spLocks noChangeArrowheads="1"/>
            </p:cNvSpPr>
            <p:nvPr/>
          </p:nvSpPr>
          <p:spPr bwMode="auto">
            <a:xfrm>
              <a:off x="3682" y="1589"/>
              <a:ext cx="20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41" name="Line 46"/>
            <p:cNvSpPr>
              <a:spLocks noChangeShapeType="1"/>
            </p:cNvSpPr>
            <p:nvPr/>
          </p:nvSpPr>
          <p:spPr bwMode="auto">
            <a:xfrm flipV="1">
              <a:off x="4370"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2" name="Rectangle 47"/>
            <p:cNvSpPr>
              <a:spLocks noChangeArrowheads="1"/>
            </p:cNvSpPr>
            <p:nvPr/>
          </p:nvSpPr>
          <p:spPr bwMode="auto">
            <a:xfrm>
              <a:off x="4450" y="1589"/>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6643" name="Line 48"/>
            <p:cNvSpPr>
              <a:spLocks noChangeShapeType="1"/>
            </p:cNvSpPr>
            <p:nvPr/>
          </p:nvSpPr>
          <p:spPr bwMode="auto">
            <a:xfrm flipV="1">
              <a:off x="5710"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4" name="Line 49"/>
            <p:cNvSpPr>
              <a:spLocks noChangeShapeType="1"/>
            </p:cNvSpPr>
            <p:nvPr/>
          </p:nvSpPr>
          <p:spPr bwMode="auto">
            <a:xfrm flipV="1">
              <a:off x="5744" y="160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5" name="Line 50"/>
            <p:cNvSpPr>
              <a:spLocks noChangeShapeType="1"/>
            </p:cNvSpPr>
            <p:nvPr/>
          </p:nvSpPr>
          <p:spPr bwMode="auto">
            <a:xfrm>
              <a:off x="875" y="1750"/>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6" name="Line 51"/>
            <p:cNvSpPr>
              <a:spLocks noChangeShapeType="1"/>
            </p:cNvSpPr>
            <p:nvPr/>
          </p:nvSpPr>
          <p:spPr bwMode="auto">
            <a:xfrm flipV="1">
              <a:off x="875"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7" name="Line 52"/>
            <p:cNvSpPr>
              <a:spLocks noChangeShapeType="1"/>
            </p:cNvSpPr>
            <p:nvPr/>
          </p:nvSpPr>
          <p:spPr bwMode="auto">
            <a:xfrm flipV="1">
              <a:off x="910"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8" name="Rectangle 53"/>
            <p:cNvSpPr>
              <a:spLocks noChangeArrowheads="1"/>
            </p:cNvSpPr>
            <p:nvPr/>
          </p:nvSpPr>
          <p:spPr bwMode="auto">
            <a:xfrm>
              <a:off x="990" y="1749"/>
              <a:ext cx="48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Fat Tree</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49" name="Line 54"/>
            <p:cNvSpPr>
              <a:spLocks noChangeShapeType="1"/>
            </p:cNvSpPr>
            <p:nvPr/>
          </p:nvSpPr>
          <p:spPr bwMode="auto">
            <a:xfrm flipV="1">
              <a:off x="1803"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0" name="Rectangle 55"/>
            <p:cNvSpPr>
              <a:spLocks noChangeArrowheads="1"/>
            </p:cNvSpPr>
            <p:nvPr/>
          </p:nvSpPr>
          <p:spPr bwMode="auto">
            <a:xfrm>
              <a:off x="1884" y="1749"/>
              <a:ext cx="263"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N-1</a:t>
              </a:r>
              <a:endParaRPr kumimoji="0" lang="en-US" sz="1800" b="0" i="0" u="none" strike="noStrike" cap="none" normalizeH="0" baseline="0" smtClean="0">
                <a:ln>
                  <a:noFill/>
                </a:ln>
                <a:solidFill>
                  <a:schemeClr val="tx1"/>
                </a:solidFill>
                <a:effectLst/>
                <a:latin typeface="Arial" pitchFamily="34" charset="0"/>
              </a:endParaRPr>
            </a:p>
          </p:txBody>
        </p:sp>
        <p:sp>
          <p:nvSpPr>
            <p:cNvPr id="26651" name="Line 56"/>
            <p:cNvSpPr>
              <a:spLocks noChangeShapeType="1"/>
            </p:cNvSpPr>
            <p:nvPr/>
          </p:nvSpPr>
          <p:spPr bwMode="auto">
            <a:xfrm flipV="1">
              <a:off x="2605"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2" name="Rectangle 57"/>
            <p:cNvSpPr>
              <a:spLocks noChangeArrowheads="1"/>
            </p:cNvSpPr>
            <p:nvPr/>
          </p:nvSpPr>
          <p:spPr bwMode="auto">
            <a:xfrm>
              <a:off x="2686" y="1749"/>
              <a:ext cx="332"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2N-2</a:t>
              </a:r>
              <a:endParaRPr kumimoji="0" lang="en-US" sz="1800" b="0" i="0" u="none" strike="noStrike" cap="none" normalizeH="0" baseline="0" smtClean="0">
                <a:ln>
                  <a:noFill/>
                </a:ln>
                <a:solidFill>
                  <a:schemeClr val="tx1"/>
                </a:solidFill>
                <a:effectLst/>
                <a:latin typeface="Arial" pitchFamily="34" charset="0"/>
              </a:endParaRPr>
            </a:p>
          </p:txBody>
        </p:sp>
        <p:sp>
          <p:nvSpPr>
            <p:cNvPr id="26653" name="Line 58"/>
            <p:cNvSpPr>
              <a:spLocks noChangeShapeType="1"/>
            </p:cNvSpPr>
            <p:nvPr/>
          </p:nvSpPr>
          <p:spPr bwMode="auto">
            <a:xfrm flipV="1">
              <a:off x="3602"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4" name="Rectangle 59"/>
            <p:cNvSpPr>
              <a:spLocks noChangeArrowheads="1"/>
            </p:cNvSpPr>
            <p:nvPr/>
          </p:nvSpPr>
          <p:spPr bwMode="auto">
            <a:xfrm>
              <a:off x="3682" y="1749"/>
              <a:ext cx="470"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2log(N)</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55" name="Line 60"/>
            <p:cNvSpPr>
              <a:spLocks noChangeShapeType="1"/>
            </p:cNvSpPr>
            <p:nvPr/>
          </p:nvSpPr>
          <p:spPr bwMode="auto">
            <a:xfrm flipV="1">
              <a:off x="4370"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6" name="Rectangle 61"/>
            <p:cNvSpPr>
              <a:spLocks noChangeArrowheads="1"/>
            </p:cNvSpPr>
            <p:nvPr/>
          </p:nvSpPr>
          <p:spPr bwMode="auto">
            <a:xfrm>
              <a:off x="4450" y="1749"/>
              <a:ext cx="252"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N/2</a:t>
              </a:r>
              <a:endParaRPr kumimoji="0" lang="en-US" sz="1800" b="0" i="0" u="none" strike="noStrike" cap="none" normalizeH="0" baseline="0" smtClean="0">
                <a:ln>
                  <a:noFill/>
                </a:ln>
                <a:solidFill>
                  <a:schemeClr val="tx1"/>
                </a:solidFill>
                <a:effectLst/>
                <a:latin typeface="Arial" pitchFamily="34" charset="0"/>
              </a:endParaRPr>
            </a:p>
          </p:txBody>
        </p:sp>
        <p:sp>
          <p:nvSpPr>
            <p:cNvPr id="26657" name="Rectangle 62"/>
            <p:cNvSpPr>
              <a:spLocks noChangeArrowheads="1"/>
            </p:cNvSpPr>
            <p:nvPr/>
          </p:nvSpPr>
          <p:spPr bwMode="auto">
            <a:xfrm>
              <a:off x="4656" y="1756"/>
              <a:ext cx="48"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1A1B1C"/>
                  </a:solidFill>
                  <a:effectLst/>
                  <a:latin typeface="Adobe Caslon Pro"/>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58" name="Line 63"/>
            <p:cNvSpPr>
              <a:spLocks noChangeShapeType="1"/>
            </p:cNvSpPr>
            <p:nvPr/>
          </p:nvSpPr>
          <p:spPr bwMode="auto">
            <a:xfrm flipV="1">
              <a:off x="5710"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9" name="Line 64"/>
            <p:cNvSpPr>
              <a:spLocks noChangeShapeType="1"/>
            </p:cNvSpPr>
            <p:nvPr/>
          </p:nvSpPr>
          <p:spPr bwMode="auto">
            <a:xfrm flipV="1">
              <a:off x="5744" y="1761"/>
              <a:ext cx="0" cy="14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0" name="Line 65"/>
            <p:cNvSpPr>
              <a:spLocks noChangeShapeType="1"/>
            </p:cNvSpPr>
            <p:nvPr/>
          </p:nvSpPr>
          <p:spPr bwMode="auto">
            <a:xfrm>
              <a:off x="884" y="1910"/>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1" name="Line 66"/>
            <p:cNvSpPr>
              <a:spLocks noChangeShapeType="1"/>
            </p:cNvSpPr>
            <p:nvPr/>
          </p:nvSpPr>
          <p:spPr bwMode="auto">
            <a:xfrm flipV="1">
              <a:off x="875"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2" name="Line 67"/>
            <p:cNvSpPr>
              <a:spLocks noChangeShapeType="1"/>
            </p:cNvSpPr>
            <p:nvPr/>
          </p:nvSpPr>
          <p:spPr bwMode="auto">
            <a:xfrm flipV="1">
              <a:off x="910"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3" name="Rectangle 68"/>
            <p:cNvSpPr>
              <a:spLocks noChangeArrowheads="1"/>
            </p:cNvSpPr>
            <p:nvPr/>
          </p:nvSpPr>
          <p:spPr bwMode="auto">
            <a:xfrm>
              <a:off x="990" y="1921"/>
              <a:ext cx="367"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Mesh</a:t>
              </a:r>
              <a:endParaRPr kumimoji="0" lang="en-US" sz="1800" b="0" i="0" u="none" strike="noStrike" cap="none" normalizeH="0" baseline="0" smtClean="0">
                <a:ln>
                  <a:noFill/>
                </a:ln>
                <a:solidFill>
                  <a:schemeClr val="tx1"/>
                </a:solidFill>
                <a:effectLst/>
                <a:latin typeface="Arial" pitchFamily="34" charset="0"/>
              </a:endParaRPr>
            </a:p>
          </p:txBody>
        </p:sp>
        <p:sp>
          <p:nvSpPr>
            <p:cNvPr id="26664" name="Line 69"/>
            <p:cNvSpPr>
              <a:spLocks noChangeShapeType="1"/>
            </p:cNvSpPr>
            <p:nvPr/>
          </p:nvSpPr>
          <p:spPr bwMode="auto">
            <a:xfrm flipV="1">
              <a:off x="1803"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5" name="Rectangle 70"/>
            <p:cNvSpPr>
              <a:spLocks noChangeArrowheads="1"/>
            </p:cNvSpPr>
            <p:nvPr/>
          </p:nvSpPr>
          <p:spPr bwMode="auto">
            <a:xfrm>
              <a:off x="1884" y="1921"/>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666" name="Line 71"/>
            <p:cNvSpPr>
              <a:spLocks noChangeShapeType="1"/>
            </p:cNvSpPr>
            <p:nvPr/>
          </p:nvSpPr>
          <p:spPr bwMode="auto">
            <a:xfrm flipV="1">
              <a:off x="2605"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7" name="Rectangle 72"/>
            <p:cNvSpPr>
              <a:spLocks noChangeArrowheads="1"/>
            </p:cNvSpPr>
            <p:nvPr/>
          </p:nvSpPr>
          <p:spPr bwMode="auto">
            <a:xfrm>
              <a:off x="2686" y="1921"/>
              <a:ext cx="309"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2N – </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68" name="Rectangle 73"/>
            <p:cNvSpPr>
              <a:spLocks noChangeArrowheads="1"/>
            </p:cNvSpPr>
            <p:nvPr/>
          </p:nvSpPr>
          <p:spPr bwMode="auto">
            <a:xfrm>
              <a:off x="3018" y="1921"/>
              <a:ext cx="14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71" name="Rectangle 76"/>
            <p:cNvSpPr>
              <a:spLocks noChangeArrowheads="1"/>
            </p:cNvSpPr>
            <p:nvPr/>
          </p:nvSpPr>
          <p:spPr bwMode="auto">
            <a:xfrm>
              <a:off x="3190" y="1921"/>
              <a:ext cx="149"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26672" name="Line 77"/>
            <p:cNvSpPr>
              <a:spLocks noChangeShapeType="1"/>
            </p:cNvSpPr>
            <p:nvPr/>
          </p:nvSpPr>
          <p:spPr bwMode="auto">
            <a:xfrm flipV="1">
              <a:off x="3602"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3" name="Rectangle 78"/>
            <p:cNvSpPr>
              <a:spLocks noChangeArrowheads="1"/>
            </p:cNvSpPr>
            <p:nvPr/>
          </p:nvSpPr>
          <p:spPr bwMode="auto">
            <a:xfrm>
              <a:off x="3682" y="1921"/>
              <a:ext cx="151"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600" b="0" i="0" u="none" strike="noStrike" cap="none" normalizeH="0" baseline="0" dirty="0" smtClean="0">
                  <a:ln>
                    <a:noFill/>
                  </a:ln>
                  <a:solidFill>
                    <a:srgbClr val="1A1B1C"/>
                  </a:solidFill>
                  <a:effectLst/>
                  <a:latin typeface="Arial" pitchFamily="34" charset="0"/>
                </a:rPr>
                <a:t>2</a:t>
              </a:r>
              <a:r>
                <a:rPr lang="en-US" dirty="0" smtClean="0">
                  <a:solidFill>
                    <a:srgbClr val="1A1B1C"/>
                  </a:solidFill>
                  <a:latin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74" name="Rectangle 79"/>
            <p:cNvSpPr>
              <a:spLocks noChangeArrowheads="1"/>
            </p:cNvSpPr>
            <p:nvPr/>
          </p:nvSpPr>
          <p:spPr bwMode="auto">
            <a:xfrm>
              <a:off x="3751" y="181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76" name="Rectangle 81"/>
            <p:cNvSpPr>
              <a:spLocks noChangeArrowheads="1"/>
            </p:cNvSpPr>
            <p:nvPr/>
          </p:nvSpPr>
          <p:spPr bwMode="auto">
            <a:xfrm>
              <a:off x="3854" y="1921"/>
              <a:ext cx="20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 –</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77" name="Rectangle 82"/>
            <p:cNvSpPr>
              <a:spLocks noChangeArrowheads="1"/>
            </p:cNvSpPr>
            <p:nvPr/>
          </p:nvSpPr>
          <p:spPr bwMode="auto">
            <a:xfrm>
              <a:off x="4129" y="1921"/>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78" name="Line 83"/>
            <p:cNvSpPr>
              <a:spLocks noChangeShapeType="1"/>
            </p:cNvSpPr>
            <p:nvPr/>
          </p:nvSpPr>
          <p:spPr bwMode="auto">
            <a:xfrm flipV="1">
              <a:off x="4370"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9" name="Rectangle 84"/>
            <p:cNvSpPr>
              <a:spLocks noChangeArrowheads="1"/>
            </p:cNvSpPr>
            <p:nvPr/>
          </p:nvSpPr>
          <p:spPr bwMode="auto">
            <a:xfrm>
              <a:off x="4450" y="181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80" name="Line 85"/>
            <p:cNvSpPr>
              <a:spLocks noChangeShapeType="1"/>
            </p:cNvSpPr>
            <p:nvPr/>
          </p:nvSpPr>
          <p:spPr bwMode="auto">
            <a:xfrm>
              <a:off x="4564" y="1922"/>
              <a:ext cx="11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1" name="Rectangle 86"/>
            <p:cNvSpPr>
              <a:spLocks noChangeArrowheads="1"/>
            </p:cNvSpPr>
            <p:nvPr/>
          </p:nvSpPr>
          <p:spPr bwMode="auto">
            <a:xfrm>
              <a:off x="4484" y="1921"/>
              <a:ext cx="20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Arial" pitchFamily="34" charset="0"/>
                </a:rPr>
                <a:t>√ </a:t>
              </a:r>
              <a:r>
                <a:rPr kumimoji="0" lang="en-US" sz="1600" b="0" i="0" u="none" strike="noStrike" cap="none" normalizeH="0" baseline="0" dirty="0" smtClean="0">
                  <a:ln>
                    <a:noFill/>
                  </a:ln>
                  <a:solidFill>
                    <a:srgbClr val="1A1B1C"/>
                  </a:solidFill>
                  <a:effectLst/>
                  <a:latin typeface="Arial" pitchFamily="34" charset="0"/>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82" name="Line 87"/>
            <p:cNvSpPr>
              <a:spLocks noChangeShapeType="1"/>
            </p:cNvSpPr>
            <p:nvPr/>
          </p:nvSpPr>
          <p:spPr bwMode="auto">
            <a:xfrm flipV="1">
              <a:off x="5710"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3" name="Line 88"/>
            <p:cNvSpPr>
              <a:spLocks noChangeShapeType="1"/>
            </p:cNvSpPr>
            <p:nvPr/>
          </p:nvSpPr>
          <p:spPr bwMode="auto">
            <a:xfrm flipV="1">
              <a:off x="5744" y="1922"/>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4" name="Line 89"/>
            <p:cNvSpPr>
              <a:spLocks noChangeShapeType="1"/>
            </p:cNvSpPr>
            <p:nvPr/>
          </p:nvSpPr>
          <p:spPr bwMode="auto">
            <a:xfrm>
              <a:off x="875" y="2082"/>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5" name="Line 90"/>
            <p:cNvSpPr>
              <a:spLocks noChangeShapeType="1"/>
            </p:cNvSpPr>
            <p:nvPr/>
          </p:nvSpPr>
          <p:spPr bwMode="auto">
            <a:xfrm flipV="1">
              <a:off x="875"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6" name="Line 91"/>
            <p:cNvSpPr>
              <a:spLocks noChangeShapeType="1"/>
            </p:cNvSpPr>
            <p:nvPr/>
          </p:nvSpPr>
          <p:spPr bwMode="auto">
            <a:xfrm flipV="1">
              <a:off x="910"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7" name="Rectangle 92"/>
            <p:cNvSpPr>
              <a:spLocks noChangeArrowheads="1"/>
            </p:cNvSpPr>
            <p:nvPr/>
          </p:nvSpPr>
          <p:spPr bwMode="auto">
            <a:xfrm>
              <a:off x="990" y="2093"/>
              <a:ext cx="378"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Torus</a:t>
              </a:r>
              <a:endParaRPr kumimoji="0" lang="en-US" sz="1800" b="0" i="0" u="none" strike="noStrike" cap="none" normalizeH="0" baseline="0" smtClean="0">
                <a:ln>
                  <a:noFill/>
                </a:ln>
                <a:solidFill>
                  <a:schemeClr val="tx1"/>
                </a:solidFill>
                <a:effectLst/>
                <a:latin typeface="Arial" pitchFamily="34" charset="0"/>
              </a:endParaRPr>
            </a:p>
          </p:txBody>
        </p:sp>
        <p:sp>
          <p:nvSpPr>
            <p:cNvPr id="26688" name="Line 93"/>
            <p:cNvSpPr>
              <a:spLocks noChangeShapeType="1"/>
            </p:cNvSpPr>
            <p:nvPr/>
          </p:nvSpPr>
          <p:spPr bwMode="auto">
            <a:xfrm flipV="1">
              <a:off x="1803"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9" name="Rectangle 94"/>
            <p:cNvSpPr>
              <a:spLocks noChangeArrowheads="1"/>
            </p:cNvSpPr>
            <p:nvPr/>
          </p:nvSpPr>
          <p:spPr bwMode="auto">
            <a:xfrm>
              <a:off x="1884" y="2093"/>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690" name="Line 95"/>
            <p:cNvSpPr>
              <a:spLocks noChangeShapeType="1"/>
            </p:cNvSpPr>
            <p:nvPr/>
          </p:nvSpPr>
          <p:spPr bwMode="auto">
            <a:xfrm flipV="1">
              <a:off x="2605"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1" name="Rectangle 96"/>
            <p:cNvSpPr>
              <a:spLocks noChangeArrowheads="1"/>
            </p:cNvSpPr>
            <p:nvPr/>
          </p:nvSpPr>
          <p:spPr bwMode="auto">
            <a:xfrm>
              <a:off x="2686" y="2093"/>
              <a:ext cx="218"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2N</a:t>
              </a:r>
              <a:endParaRPr kumimoji="0" lang="en-US" sz="1800" b="0" i="0" u="none" strike="noStrike" cap="none" normalizeH="0" baseline="0" smtClean="0">
                <a:ln>
                  <a:noFill/>
                </a:ln>
                <a:solidFill>
                  <a:schemeClr val="tx1"/>
                </a:solidFill>
                <a:effectLst/>
                <a:latin typeface="Arial" pitchFamily="34" charset="0"/>
              </a:endParaRPr>
            </a:p>
          </p:txBody>
        </p:sp>
        <p:sp>
          <p:nvSpPr>
            <p:cNvPr id="26692" name="Line 97"/>
            <p:cNvSpPr>
              <a:spLocks noChangeShapeType="1"/>
            </p:cNvSpPr>
            <p:nvPr/>
          </p:nvSpPr>
          <p:spPr bwMode="auto">
            <a:xfrm flipV="1">
              <a:off x="3602"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3" name="Rectangle 98"/>
            <p:cNvSpPr>
              <a:spLocks noChangeArrowheads="1"/>
            </p:cNvSpPr>
            <p:nvPr/>
          </p:nvSpPr>
          <p:spPr bwMode="auto">
            <a:xfrm>
              <a:off x="3682" y="197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95" name="Rectangle 100"/>
            <p:cNvSpPr>
              <a:spLocks noChangeArrowheads="1"/>
            </p:cNvSpPr>
            <p:nvPr/>
          </p:nvSpPr>
          <p:spPr bwMode="auto">
            <a:xfrm>
              <a:off x="3785" y="2093"/>
              <a:ext cx="20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Arial" pitchFamily="34" charset="0"/>
                </a:rPr>
                <a:t>√ </a:t>
              </a:r>
              <a:r>
                <a:rPr kumimoji="0" lang="en-US" sz="1600" b="0" i="0" u="none" strike="noStrike" cap="none" normalizeH="0" baseline="0" dirty="0" smtClean="0">
                  <a:ln>
                    <a:noFill/>
                  </a:ln>
                  <a:solidFill>
                    <a:srgbClr val="1A1B1C"/>
                  </a:solidFill>
                  <a:effectLst/>
                  <a:latin typeface="Arial" pitchFamily="34" charset="0"/>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96" name="Line 101"/>
            <p:cNvSpPr>
              <a:spLocks noChangeShapeType="1"/>
            </p:cNvSpPr>
            <p:nvPr/>
          </p:nvSpPr>
          <p:spPr bwMode="auto">
            <a:xfrm flipV="1">
              <a:off x="4370"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7" name="Rectangle 102"/>
            <p:cNvSpPr>
              <a:spLocks noChangeArrowheads="1"/>
            </p:cNvSpPr>
            <p:nvPr/>
          </p:nvSpPr>
          <p:spPr bwMode="auto">
            <a:xfrm>
              <a:off x="4450" y="2093"/>
              <a:ext cx="14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698" name="Rectangle 103"/>
            <p:cNvSpPr>
              <a:spLocks noChangeArrowheads="1"/>
            </p:cNvSpPr>
            <p:nvPr/>
          </p:nvSpPr>
          <p:spPr bwMode="auto">
            <a:xfrm>
              <a:off x="4519" y="197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699" name="Line 104"/>
            <p:cNvSpPr>
              <a:spLocks noChangeShapeType="1"/>
            </p:cNvSpPr>
            <p:nvPr/>
          </p:nvSpPr>
          <p:spPr bwMode="auto">
            <a:xfrm>
              <a:off x="4622" y="2093"/>
              <a:ext cx="114"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0" name="Rectangle 105"/>
            <p:cNvSpPr>
              <a:spLocks noChangeArrowheads="1"/>
            </p:cNvSpPr>
            <p:nvPr/>
          </p:nvSpPr>
          <p:spPr bwMode="auto">
            <a:xfrm>
              <a:off x="4622" y="2093"/>
              <a:ext cx="149"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01" name="Line 106"/>
            <p:cNvSpPr>
              <a:spLocks noChangeShapeType="1"/>
            </p:cNvSpPr>
            <p:nvPr/>
          </p:nvSpPr>
          <p:spPr bwMode="auto">
            <a:xfrm flipV="1">
              <a:off x="5710"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2" name="Line 107"/>
            <p:cNvSpPr>
              <a:spLocks noChangeShapeType="1"/>
            </p:cNvSpPr>
            <p:nvPr/>
          </p:nvSpPr>
          <p:spPr bwMode="auto">
            <a:xfrm flipV="1">
              <a:off x="5744" y="2093"/>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3" name="Line 108"/>
            <p:cNvSpPr>
              <a:spLocks noChangeShapeType="1"/>
            </p:cNvSpPr>
            <p:nvPr/>
          </p:nvSpPr>
          <p:spPr bwMode="auto">
            <a:xfrm>
              <a:off x="875" y="2254"/>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4" name="Line 109"/>
            <p:cNvSpPr>
              <a:spLocks noChangeShapeType="1"/>
            </p:cNvSpPr>
            <p:nvPr/>
          </p:nvSpPr>
          <p:spPr bwMode="auto">
            <a:xfrm flipV="1">
              <a:off x="875"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5" name="Line 110"/>
            <p:cNvSpPr>
              <a:spLocks noChangeShapeType="1"/>
            </p:cNvSpPr>
            <p:nvPr/>
          </p:nvSpPr>
          <p:spPr bwMode="auto">
            <a:xfrm flipV="1">
              <a:off x="910"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6" name="Rectangle 111"/>
            <p:cNvSpPr>
              <a:spLocks noChangeArrowheads="1"/>
            </p:cNvSpPr>
            <p:nvPr/>
          </p:nvSpPr>
          <p:spPr bwMode="auto">
            <a:xfrm>
              <a:off x="990" y="2265"/>
              <a:ext cx="768"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Folded Torus</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07" name="Line 112"/>
            <p:cNvSpPr>
              <a:spLocks noChangeShapeType="1"/>
            </p:cNvSpPr>
            <p:nvPr/>
          </p:nvSpPr>
          <p:spPr bwMode="auto">
            <a:xfrm flipV="1">
              <a:off x="1803"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8" name="Rectangle 113"/>
            <p:cNvSpPr>
              <a:spLocks noChangeArrowheads="1"/>
            </p:cNvSpPr>
            <p:nvPr/>
          </p:nvSpPr>
          <p:spPr bwMode="auto">
            <a:xfrm>
              <a:off x="1884" y="2265"/>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09" name="Line 114"/>
            <p:cNvSpPr>
              <a:spLocks noChangeShapeType="1"/>
            </p:cNvSpPr>
            <p:nvPr/>
          </p:nvSpPr>
          <p:spPr bwMode="auto">
            <a:xfrm flipV="1">
              <a:off x="2605"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0" name="Rectangle 115"/>
            <p:cNvSpPr>
              <a:spLocks noChangeArrowheads="1"/>
            </p:cNvSpPr>
            <p:nvPr/>
          </p:nvSpPr>
          <p:spPr bwMode="auto">
            <a:xfrm>
              <a:off x="2686" y="2265"/>
              <a:ext cx="218"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2N</a:t>
              </a:r>
              <a:endParaRPr kumimoji="0" lang="en-US" sz="1800" b="0" i="0" u="none" strike="noStrike" cap="none" normalizeH="0" baseline="0" smtClean="0">
                <a:ln>
                  <a:noFill/>
                </a:ln>
                <a:solidFill>
                  <a:schemeClr val="tx1"/>
                </a:solidFill>
                <a:effectLst/>
                <a:latin typeface="Arial" pitchFamily="34" charset="0"/>
              </a:endParaRPr>
            </a:p>
          </p:txBody>
        </p:sp>
        <p:sp>
          <p:nvSpPr>
            <p:cNvPr id="26711" name="Line 116"/>
            <p:cNvSpPr>
              <a:spLocks noChangeShapeType="1"/>
            </p:cNvSpPr>
            <p:nvPr/>
          </p:nvSpPr>
          <p:spPr bwMode="auto">
            <a:xfrm flipV="1">
              <a:off x="3602"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2" name="Rectangle 117"/>
            <p:cNvSpPr>
              <a:spLocks noChangeArrowheads="1"/>
            </p:cNvSpPr>
            <p:nvPr/>
          </p:nvSpPr>
          <p:spPr bwMode="auto">
            <a:xfrm>
              <a:off x="3682" y="2150"/>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714" name="Rectangle 119"/>
            <p:cNvSpPr>
              <a:spLocks noChangeArrowheads="1"/>
            </p:cNvSpPr>
            <p:nvPr/>
          </p:nvSpPr>
          <p:spPr bwMode="auto">
            <a:xfrm>
              <a:off x="3785" y="2265"/>
              <a:ext cx="200"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600" dirty="0">
                  <a:solidFill>
                    <a:srgbClr val="1A1B1C"/>
                  </a:solidFill>
                  <a:latin typeface="Arial" pitchFamily="34" charset="0"/>
                </a:rPr>
                <a:t>√ </a:t>
              </a:r>
              <a:r>
                <a:rPr kumimoji="0" lang="en-US" sz="1600" b="0" i="0" u="none" strike="noStrike" cap="none" normalizeH="0" baseline="0" dirty="0" smtClean="0">
                  <a:ln>
                    <a:noFill/>
                  </a:ln>
                  <a:solidFill>
                    <a:srgbClr val="1A1B1C"/>
                  </a:solidFill>
                  <a:effectLst/>
                  <a:latin typeface="Arial" pitchFamily="34" charset="0"/>
                </a:rPr>
                <a:t>N</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15" name="Line 120"/>
            <p:cNvSpPr>
              <a:spLocks noChangeShapeType="1"/>
            </p:cNvSpPr>
            <p:nvPr/>
          </p:nvSpPr>
          <p:spPr bwMode="auto">
            <a:xfrm flipV="1">
              <a:off x="4370"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6" name="Rectangle 121"/>
            <p:cNvSpPr>
              <a:spLocks noChangeArrowheads="1"/>
            </p:cNvSpPr>
            <p:nvPr/>
          </p:nvSpPr>
          <p:spPr bwMode="auto">
            <a:xfrm>
              <a:off x="4450" y="2265"/>
              <a:ext cx="14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17" name="Rectangle 122"/>
            <p:cNvSpPr>
              <a:spLocks noChangeArrowheads="1"/>
            </p:cNvSpPr>
            <p:nvPr/>
          </p:nvSpPr>
          <p:spPr bwMode="auto">
            <a:xfrm>
              <a:off x="4519" y="2150"/>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718" name="Line 123"/>
            <p:cNvSpPr>
              <a:spLocks noChangeShapeType="1"/>
            </p:cNvSpPr>
            <p:nvPr/>
          </p:nvSpPr>
          <p:spPr bwMode="auto">
            <a:xfrm>
              <a:off x="4622" y="2265"/>
              <a:ext cx="114"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9" name="Rectangle 124"/>
            <p:cNvSpPr>
              <a:spLocks noChangeArrowheads="1"/>
            </p:cNvSpPr>
            <p:nvPr/>
          </p:nvSpPr>
          <p:spPr bwMode="auto">
            <a:xfrm>
              <a:off x="4622" y="2265"/>
              <a:ext cx="149"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26720" name="Line 125"/>
            <p:cNvSpPr>
              <a:spLocks noChangeShapeType="1"/>
            </p:cNvSpPr>
            <p:nvPr/>
          </p:nvSpPr>
          <p:spPr bwMode="auto">
            <a:xfrm flipV="1">
              <a:off x="5710"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1" name="Line 126"/>
            <p:cNvSpPr>
              <a:spLocks noChangeShapeType="1"/>
            </p:cNvSpPr>
            <p:nvPr/>
          </p:nvSpPr>
          <p:spPr bwMode="auto">
            <a:xfrm flipV="1">
              <a:off x="5744" y="2254"/>
              <a:ext cx="0" cy="17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2" name="Line 127"/>
            <p:cNvSpPr>
              <a:spLocks noChangeShapeType="1"/>
            </p:cNvSpPr>
            <p:nvPr/>
          </p:nvSpPr>
          <p:spPr bwMode="auto">
            <a:xfrm>
              <a:off x="875" y="2426"/>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3" name="Line 128"/>
            <p:cNvSpPr>
              <a:spLocks noChangeShapeType="1"/>
            </p:cNvSpPr>
            <p:nvPr/>
          </p:nvSpPr>
          <p:spPr bwMode="auto">
            <a:xfrm flipV="1">
              <a:off x="875"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4" name="Line 129"/>
            <p:cNvSpPr>
              <a:spLocks noChangeShapeType="1"/>
            </p:cNvSpPr>
            <p:nvPr/>
          </p:nvSpPr>
          <p:spPr bwMode="auto">
            <a:xfrm flipV="1">
              <a:off x="910"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5" name="Rectangle 130"/>
            <p:cNvSpPr>
              <a:spLocks noChangeArrowheads="1"/>
            </p:cNvSpPr>
            <p:nvPr/>
          </p:nvSpPr>
          <p:spPr bwMode="auto">
            <a:xfrm>
              <a:off x="990" y="2425"/>
              <a:ext cx="664"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Hypercube</a:t>
              </a:r>
              <a:endParaRPr kumimoji="0" lang="en-US" sz="1800" b="0" i="0" u="none" strike="noStrike" cap="none" normalizeH="0" baseline="0" smtClean="0">
                <a:ln>
                  <a:noFill/>
                </a:ln>
                <a:solidFill>
                  <a:schemeClr val="tx1"/>
                </a:solidFill>
                <a:effectLst/>
                <a:latin typeface="Arial" pitchFamily="34" charset="0"/>
              </a:endParaRPr>
            </a:p>
          </p:txBody>
        </p:sp>
        <p:sp>
          <p:nvSpPr>
            <p:cNvPr id="26726" name="Line 131"/>
            <p:cNvSpPr>
              <a:spLocks noChangeShapeType="1"/>
            </p:cNvSpPr>
            <p:nvPr/>
          </p:nvSpPr>
          <p:spPr bwMode="auto">
            <a:xfrm flipV="1">
              <a:off x="1803"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7" name="Rectangle 132"/>
            <p:cNvSpPr>
              <a:spLocks noChangeArrowheads="1"/>
            </p:cNvSpPr>
            <p:nvPr/>
          </p:nvSpPr>
          <p:spPr bwMode="auto">
            <a:xfrm>
              <a:off x="1884" y="2425"/>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6728" name="Line 133"/>
            <p:cNvSpPr>
              <a:spLocks noChangeShapeType="1"/>
            </p:cNvSpPr>
            <p:nvPr/>
          </p:nvSpPr>
          <p:spPr bwMode="auto">
            <a:xfrm flipV="1">
              <a:off x="2605"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9" name="Rectangle 134"/>
            <p:cNvSpPr>
              <a:spLocks noChangeArrowheads="1"/>
            </p:cNvSpPr>
            <p:nvPr/>
          </p:nvSpPr>
          <p:spPr bwMode="auto">
            <a:xfrm>
              <a:off x="2686" y="2425"/>
              <a:ext cx="62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 log (N)/2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30" name="Line 135"/>
            <p:cNvSpPr>
              <a:spLocks noChangeShapeType="1"/>
            </p:cNvSpPr>
            <p:nvPr/>
          </p:nvSpPr>
          <p:spPr bwMode="auto">
            <a:xfrm flipV="1">
              <a:off x="3602"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1" name="Rectangle 136"/>
            <p:cNvSpPr>
              <a:spLocks noChangeArrowheads="1"/>
            </p:cNvSpPr>
            <p:nvPr/>
          </p:nvSpPr>
          <p:spPr bwMode="auto">
            <a:xfrm>
              <a:off x="3682" y="2425"/>
              <a:ext cx="401"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log(N)</a:t>
              </a:r>
              <a:endParaRPr kumimoji="0" lang="en-US" sz="1800" b="0" i="0" u="none" strike="noStrike" cap="none" normalizeH="0" baseline="0" smtClean="0">
                <a:ln>
                  <a:noFill/>
                </a:ln>
                <a:solidFill>
                  <a:schemeClr val="tx1"/>
                </a:solidFill>
                <a:effectLst/>
                <a:latin typeface="Arial" pitchFamily="34" charset="0"/>
              </a:endParaRPr>
            </a:p>
          </p:txBody>
        </p:sp>
        <p:sp>
          <p:nvSpPr>
            <p:cNvPr id="26732" name="Line 137"/>
            <p:cNvSpPr>
              <a:spLocks noChangeShapeType="1"/>
            </p:cNvSpPr>
            <p:nvPr/>
          </p:nvSpPr>
          <p:spPr bwMode="auto">
            <a:xfrm flipV="1">
              <a:off x="4370"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3" name="Rectangle 138"/>
            <p:cNvSpPr>
              <a:spLocks noChangeArrowheads="1"/>
            </p:cNvSpPr>
            <p:nvPr/>
          </p:nvSpPr>
          <p:spPr bwMode="auto">
            <a:xfrm>
              <a:off x="4450" y="2425"/>
              <a:ext cx="20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34" name="Line 139"/>
            <p:cNvSpPr>
              <a:spLocks noChangeShapeType="1"/>
            </p:cNvSpPr>
            <p:nvPr/>
          </p:nvSpPr>
          <p:spPr bwMode="auto">
            <a:xfrm flipV="1">
              <a:off x="5710"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5" name="Line 140"/>
            <p:cNvSpPr>
              <a:spLocks noChangeShapeType="1"/>
            </p:cNvSpPr>
            <p:nvPr/>
          </p:nvSpPr>
          <p:spPr bwMode="auto">
            <a:xfrm flipV="1">
              <a:off x="5744" y="242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6" name="Line 141"/>
            <p:cNvSpPr>
              <a:spLocks noChangeShapeType="1"/>
            </p:cNvSpPr>
            <p:nvPr/>
          </p:nvSpPr>
          <p:spPr bwMode="auto">
            <a:xfrm>
              <a:off x="875" y="2586"/>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7" name="Line 142"/>
            <p:cNvSpPr>
              <a:spLocks noChangeShapeType="1"/>
            </p:cNvSpPr>
            <p:nvPr/>
          </p:nvSpPr>
          <p:spPr bwMode="auto">
            <a:xfrm flipV="1">
              <a:off x="875"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8" name="Line 143"/>
            <p:cNvSpPr>
              <a:spLocks noChangeShapeType="1"/>
            </p:cNvSpPr>
            <p:nvPr/>
          </p:nvSpPr>
          <p:spPr bwMode="auto">
            <a:xfrm flipV="1">
              <a:off x="910"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9" name="Rectangle 144"/>
            <p:cNvSpPr>
              <a:spLocks noChangeArrowheads="1"/>
            </p:cNvSpPr>
            <p:nvPr/>
          </p:nvSpPr>
          <p:spPr bwMode="auto">
            <a:xfrm>
              <a:off x="990" y="2586"/>
              <a:ext cx="47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Butterfly</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40" name="Line 145"/>
            <p:cNvSpPr>
              <a:spLocks noChangeShapeType="1"/>
            </p:cNvSpPr>
            <p:nvPr/>
          </p:nvSpPr>
          <p:spPr bwMode="auto">
            <a:xfrm flipV="1">
              <a:off x="1803"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1" name="Rectangle 146"/>
            <p:cNvSpPr>
              <a:spLocks noChangeArrowheads="1"/>
            </p:cNvSpPr>
            <p:nvPr/>
          </p:nvSpPr>
          <p:spPr bwMode="auto">
            <a:xfrm>
              <a:off x="1884" y="2586"/>
              <a:ext cx="625"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 log (N)/2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42" name="Line 147"/>
            <p:cNvSpPr>
              <a:spLocks noChangeShapeType="1"/>
            </p:cNvSpPr>
            <p:nvPr/>
          </p:nvSpPr>
          <p:spPr bwMode="auto">
            <a:xfrm flipV="1">
              <a:off x="2605"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3" name="Rectangle 148"/>
            <p:cNvSpPr>
              <a:spLocks noChangeArrowheads="1"/>
            </p:cNvSpPr>
            <p:nvPr/>
          </p:nvSpPr>
          <p:spPr bwMode="auto">
            <a:xfrm>
              <a:off x="2686" y="2586"/>
              <a:ext cx="93"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26744" name="Rectangle 149"/>
            <p:cNvSpPr>
              <a:spLocks noChangeArrowheads="1"/>
            </p:cNvSpPr>
            <p:nvPr/>
          </p:nvSpPr>
          <p:spPr bwMode="auto">
            <a:xfrm>
              <a:off x="2892" y="2586"/>
              <a:ext cx="12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6745" name="Rectangle 150"/>
            <p:cNvSpPr>
              <a:spLocks noChangeArrowheads="1"/>
            </p:cNvSpPr>
            <p:nvPr/>
          </p:nvSpPr>
          <p:spPr bwMode="auto">
            <a:xfrm>
              <a:off x="3018" y="2586"/>
              <a:ext cx="517"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 log (N)</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46" name="Line 151"/>
            <p:cNvSpPr>
              <a:spLocks noChangeShapeType="1"/>
            </p:cNvSpPr>
            <p:nvPr/>
          </p:nvSpPr>
          <p:spPr bwMode="auto">
            <a:xfrm flipV="1">
              <a:off x="3602"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7" name="Rectangle 152"/>
            <p:cNvSpPr>
              <a:spLocks noChangeArrowheads="1"/>
            </p:cNvSpPr>
            <p:nvPr/>
          </p:nvSpPr>
          <p:spPr bwMode="auto">
            <a:xfrm>
              <a:off x="3682" y="2586"/>
              <a:ext cx="550"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Arial" pitchFamily="34" charset="0"/>
                </a:rPr>
                <a:t>log(N)+1</a:t>
              </a:r>
              <a:endParaRPr kumimoji="0" lang="en-US" sz="1800" b="0" i="0" u="none" strike="noStrike" cap="none" normalizeH="0" baseline="0" smtClean="0">
                <a:ln>
                  <a:noFill/>
                </a:ln>
                <a:solidFill>
                  <a:schemeClr val="tx1"/>
                </a:solidFill>
                <a:effectLst/>
                <a:latin typeface="Arial" pitchFamily="34" charset="0"/>
              </a:endParaRPr>
            </a:p>
          </p:txBody>
        </p:sp>
        <p:sp>
          <p:nvSpPr>
            <p:cNvPr id="26748" name="Line 153"/>
            <p:cNvSpPr>
              <a:spLocks noChangeShapeType="1"/>
            </p:cNvSpPr>
            <p:nvPr/>
          </p:nvSpPr>
          <p:spPr bwMode="auto">
            <a:xfrm flipV="1">
              <a:off x="4370"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9" name="Rectangle 154"/>
            <p:cNvSpPr>
              <a:spLocks noChangeArrowheads="1"/>
            </p:cNvSpPr>
            <p:nvPr/>
          </p:nvSpPr>
          <p:spPr bwMode="auto">
            <a:xfrm>
              <a:off x="4450" y="2586"/>
              <a:ext cx="20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N/2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50" name="Line 155"/>
            <p:cNvSpPr>
              <a:spLocks noChangeShapeType="1"/>
            </p:cNvSpPr>
            <p:nvPr/>
          </p:nvSpPr>
          <p:spPr bwMode="auto">
            <a:xfrm flipV="1">
              <a:off x="5710"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1" name="Line 156"/>
            <p:cNvSpPr>
              <a:spLocks noChangeShapeType="1"/>
            </p:cNvSpPr>
            <p:nvPr/>
          </p:nvSpPr>
          <p:spPr bwMode="auto">
            <a:xfrm flipV="1">
              <a:off x="5744" y="2586"/>
              <a:ext cx="0" cy="16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2" name="Line 157"/>
            <p:cNvSpPr>
              <a:spLocks noChangeShapeType="1"/>
            </p:cNvSpPr>
            <p:nvPr/>
          </p:nvSpPr>
          <p:spPr bwMode="auto">
            <a:xfrm>
              <a:off x="875" y="2746"/>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3" name="Line 158"/>
            <p:cNvSpPr>
              <a:spLocks noChangeShapeType="1"/>
            </p:cNvSpPr>
            <p:nvPr/>
          </p:nvSpPr>
          <p:spPr bwMode="auto">
            <a:xfrm flipV="1">
              <a:off x="875" y="2746"/>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4" name="Line 159"/>
            <p:cNvSpPr>
              <a:spLocks noChangeShapeType="1"/>
            </p:cNvSpPr>
            <p:nvPr/>
          </p:nvSpPr>
          <p:spPr bwMode="auto">
            <a:xfrm flipV="1">
              <a:off x="910" y="2746"/>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5" name="Rectangle 160"/>
            <p:cNvSpPr>
              <a:spLocks noChangeArrowheads="1"/>
            </p:cNvSpPr>
            <p:nvPr/>
          </p:nvSpPr>
          <p:spPr bwMode="auto">
            <a:xfrm>
              <a:off x="1030" y="2780"/>
              <a:ext cx="48"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200" dirty="0">
                  <a:solidFill>
                    <a:srgbClr val="1A1B1C"/>
                  </a:solidFill>
                  <a:latin typeface="Adobe Caslon Pro"/>
                </a:rPr>
                <a:t>†</a:t>
              </a:r>
              <a:endParaRPr lang="en-US" dirty="0">
                <a:latin typeface="Arial" pitchFamily="34" charset="0"/>
              </a:endParaRPr>
            </a:p>
          </p:txBody>
        </p:sp>
        <p:sp>
          <p:nvSpPr>
            <p:cNvPr id="26756" name="Rectangle 161"/>
            <p:cNvSpPr>
              <a:spLocks noChangeArrowheads="1"/>
            </p:cNvSpPr>
            <p:nvPr/>
          </p:nvSpPr>
          <p:spPr bwMode="auto">
            <a:xfrm>
              <a:off x="1116" y="2746"/>
              <a:ext cx="449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Arial" pitchFamily="34" charset="0"/>
                </a:rPr>
                <a:t>Assume that the size of each link is equal to the number of leaves in its </a:t>
              </a:r>
              <a:r>
                <a:rPr kumimoji="0" lang="en-US" sz="1600" b="0" i="0" u="none" strike="noStrike" cap="none" normalizeH="0" baseline="0" dirty="0" err="1" smtClean="0">
                  <a:ln>
                    <a:noFill/>
                  </a:ln>
                  <a:solidFill>
                    <a:srgbClr val="1A1B1C"/>
                  </a:solidFill>
                  <a:effectLst/>
                  <a:latin typeface="Arial" pitchFamily="34" charset="0"/>
                </a:rPr>
                <a:t>subtree</a:t>
              </a:r>
              <a:endParaRPr kumimoji="0" lang="en-US" sz="1800" b="0" i="0" u="none" strike="noStrike" cap="none" normalizeH="0" baseline="0" dirty="0" smtClean="0">
                <a:ln>
                  <a:noFill/>
                </a:ln>
                <a:solidFill>
                  <a:schemeClr val="tx1"/>
                </a:solidFill>
                <a:effectLst/>
                <a:latin typeface="Arial" pitchFamily="34" charset="0"/>
              </a:endParaRPr>
            </a:p>
          </p:txBody>
        </p:sp>
        <p:sp>
          <p:nvSpPr>
            <p:cNvPr id="26757" name="Line 162"/>
            <p:cNvSpPr>
              <a:spLocks noChangeShapeType="1"/>
            </p:cNvSpPr>
            <p:nvPr/>
          </p:nvSpPr>
          <p:spPr bwMode="auto">
            <a:xfrm flipV="1">
              <a:off x="5710" y="2746"/>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8" name="Line 163"/>
            <p:cNvSpPr>
              <a:spLocks noChangeShapeType="1"/>
            </p:cNvSpPr>
            <p:nvPr/>
          </p:nvSpPr>
          <p:spPr bwMode="auto">
            <a:xfrm flipV="1">
              <a:off x="5744" y="2746"/>
              <a:ext cx="0" cy="16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9" name="Line 164"/>
            <p:cNvSpPr>
              <a:spLocks noChangeShapeType="1"/>
            </p:cNvSpPr>
            <p:nvPr/>
          </p:nvSpPr>
          <p:spPr bwMode="auto">
            <a:xfrm>
              <a:off x="875" y="2907"/>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0" name="Line 165"/>
            <p:cNvSpPr>
              <a:spLocks noChangeShapeType="1"/>
            </p:cNvSpPr>
            <p:nvPr/>
          </p:nvSpPr>
          <p:spPr bwMode="auto">
            <a:xfrm>
              <a:off x="875" y="2941"/>
              <a:ext cx="4869"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238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Strong</a:t>
            </a:r>
            <a:r>
              <a:rPr lang="fr-FR" dirty="0">
                <a:solidFill>
                  <a:schemeClr val="tx1"/>
                </a:solidFill>
              </a:rPr>
              <a:t> vs </a:t>
            </a:r>
            <a:r>
              <a:rPr lang="fr-FR" dirty="0" err="1">
                <a:solidFill>
                  <a:schemeClr val="tx1"/>
                </a:solidFill>
              </a:rPr>
              <a:t>Loosely</a:t>
            </a:r>
            <a:r>
              <a:rPr lang="fr-FR" dirty="0">
                <a:solidFill>
                  <a:schemeClr val="tx1"/>
                </a:solidFill>
              </a:rPr>
              <a:t> </a:t>
            </a:r>
            <a:r>
              <a:rPr lang="fr-FR" dirty="0" err="1">
                <a:solidFill>
                  <a:schemeClr val="tx1"/>
                </a:solidFill>
              </a:rPr>
              <a:t>Coupled</a:t>
            </a:r>
            <a:r>
              <a:rPr lang="fr-FR" dirty="0">
                <a:solidFill>
                  <a:schemeClr val="tx1"/>
                </a:solidFill>
              </a:rPr>
              <a:t> </a:t>
            </a:r>
            <a:r>
              <a:rPr lang="fr-FR" dirty="0" err="1">
                <a:solidFill>
                  <a:schemeClr val="tx1"/>
                </a:solidFill>
              </a:rPr>
              <a:t>Multiprocessing</a:t>
            </a:r>
            <a:endParaRPr lang="fr-FR" dirty="0">
              <a:solidFill>
                <a:schemeClr val="tx1"/>
              </a:solidFill>
            </a:endParaRPr>
          </a:p>
        </p:txBody>
      </p:sp>
      <p:sp>
        <p:nvSpPr>
          <p:cNvPr id="3" name="TextBox 2"/>
          <p:cNvSpPr txBox="1"/>
          <p:nvPr/>
        </p:nvSpPr>
        <p:spPr>
          <a:xfrm>
            <a:off x="76200" y="2286000"/>
            <a:ext cx="8959504" cy="2677656"/>
          </a:xfrm>
          <a:prstGeom prst="rect">
            <a:avLst/>
          </a:prstGeom>
          <a:noFill/>
        </p:spPr>
        <p:txBody>
          <a:bodyPr wrap="none" rtlCol="0">
            <a:spAutoFit/>
          </a:bodyPr>
          <a:lstStyle/>
          <a:p>
            <a:r>
              <a:rPr lang="en-US" sz="2400" b="1" dirty="0" smtClean="0"/>
              <a:t>Loosely Coupled Multiprocessing: </a:t>
            </a:r>
            <a:r>
              <a:rPr lang="en-US" sz="2400" i="1" dirty="0" smtClean="0"/>
              <a:t>Running multiple unrelated </a:t>
            </a:r>
          </a:p>
          <a:p>
            <a:r>
              <a:rPr lang="en-US" sz="2400" i="1" dirty="0"/>
              <a:t> </a:t>
            </a:r>
            <a:r>
              <a:rPr lang="en-US" sz="2400" i="1" dirty="0" smtClean="0"/>
              <a:t>        programs in parallel on a multiprocessor is known as loosely </a:t>
            </a:r>
          </a:p>
          <a:p>
            <a:r>
              <a:rPr lang="en-US" sz="2400" i="1" dirty="0"/>
              <a:t> </a:t>
            </a:r>
            <a:r>
              <a:rPr lang="en-US" sz="2400" i="1" dirty="0" smtClean="0"/>
              <a:t>        coupled multiprocessing.</a:t>
            </a:r>
          </a:p>
          <a:p>
            <a:endParaRPr lang="en-US" sz="2400" b="1" i="1" dirty="0"/>
          </a:p>
          <a:p>
            <a:r>
              <a:rPr lang="en-US" sz="2400" b="1" dirty="0" smtClean="0"/>
              <a:t>Strongly Coupled Multiprocessing: </a:t>
            </a:r>
            <a:r>
              <a:rPr lang="en-US" sz="2400" i="1" dirty="0" smtClean="0"/>
              <a:t>Running a set of programs in </a:t>
            </a:r>
          </a:p>
          <a:p>
            <a:r>
              <a:rPr lang="en-US" sz="2400" i="1" dirty="0"/>
              <a:t> </a:t>
            </a:r>
            <a:r>
              <a:rPr lang="en-US" sz="2400" i="1" dirty="0" smtClean="0"/>
              <a:t>        parallel that share their data, code, file, and network connections</a:t>
            </a:r>
          </a:p>
          <a:p>
            <a:r>
              <a:rPr lang="en-US" sz="2400" i="1" dirty="0"/>
              <a:t> </a:t>
            </a:r>
            <a:r>
              <a:rPr lang="en-US" sz="2400" i="1" dirty="0" smtClean="0"/>
              <a:t>       is known as strongly coupled multiprocessing.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3"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810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Memory vs Message Passing</a:t>
            </a:r>
          </a:p>
        </p:txBody>
      </p:sp>
      <p:sp>
        <p:nvSpPr>
          <p:cNvPr id="3" name="Text Placeholder 2"/>
          <p:cNvSpPr txBox="1">
            <a:spLocks noGrp="1"/>
          </p:cNvSpPr>
          <p:nvPr>
            <p:ph type="body" idx="4294967295"/>
          </p:nvPr>
        </p:nvSpPr>
        <p:spPr>
          <a:xfrm>
            <a:off x="1022350" y="1676400"/>
            <a:ext cx="7283450" cy="449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B80047"/>
                </a:solidFill>
                <a:latin typeface="Calibri" panose="020F0502020204030204" pitchFamily="34" charset="0"/>
              </a:rPr>
              <a:t>Shared Memory</a:t>
            </a:r>
          </a:p>
          <a:p>
            <a:pPr lvl="1">
              <a:buSzPct val="100000"/>
              <a:buFont typeface="Symbol" panose="05050102010706020507" pitchFamily="18" charset="2"/>
              <a:buChar char="*"/>
            </a:pPr>
            <a:r>
              <a:rPr lang="en-US" dirty="0">
                <a:latin typeface="Calibri" panose="020F0502020204030204" pitchFamily="34" charset="0"/>
              </a:rPr>
              <a:t>All the programs share the virtual address space.</a:t>
            </a:r>
          </a:p>
          <a:p>
            <a:pPr lvl="1">
              <a:buSzPct val="100000"/>
              <a:buFont typeface="Symbol" panose="05050102010706020507" pitchFamily="18" charset="2"/>
              <a:buChar char="*"/>
            </a:pPr>
            <a:r>
              <a:rPr lang="en-US" dirty="0">
                <a:latin typeface="Calibri" panose="020F0502020204030204" pitchFamily="34" charset="0"/>
              </a:rPr>
              <a:t>They can communicate with each other by reading and writing values from/to shared memory.</a:t>
            </a:r>
          </a:p>
          <a:p>
            <a:pPr lvl="0">
              <a:buSzPct val="100000"/>
              <a:buFont typeface="Symbol" panose="05050102010706020507" pitchFamily="18" charset="2"/>
              <a:buChar char="*"/>
            </a:pPr>
            <a:r>
              <a:rPr lang="en-US" dirty="0">
                <a:solidFill>
                  <a:srgbClr val="2300DC"/>
                </a:solidFill>
                <a:latin typeface="Calibri" panose="020F0502020204030204" pitchFamily="34" charset="0"/>
              </a:rPr>
              <a:t>Message Passing</a:t>
            </a:r>
          </a:p>
          <a:p>
            <a:pPr lvl="1">
              <a:buSzPct val="100000"/>
              <a:buFont typeface="Symbol" panose="05050102010706020507" pitchFamily="18" charset="2"/>
              <a:buChar char="*"/>
            </a:pPr>
            <a:r>
              <a:rPr lang="en-US" dirty="0">
                <a:latin typeface="Calibri" panose="020F0502020204030204" pitchFamily="34" charset="0"/>
              </a:rPr>
              <a:t>Programs communicate between each other by sending and receiving messages.</a:t>
            </a:r>
          </a:p>
          <a:p>
            <a:pPr lvl="1">
              <a:buSzPct val="100000"/>
              <a:buFont typeface="Symbol" panose="05050102010706020507" pitchFamily="18" charset="2"/>
              <a:buChar char="*"/>
            </a:pPr>
            <a:r>
              <a:rPr lang="en-US" dirty="0">
                <a:latin typeface="Calibri" panose="020F0502020204030204" pitchFamily="34" charset="0"/>
              </a:rPr>
              <a:t>They do not </a:t>
            </a:r>
            <a:r>
              <a:rPr lang="en-US" dirty="0">
                <a:solidFill>
                  <a:srgbClr val="C5000B"/>
                </a:solidFill>
                <a:latin typeface="Calibri" panose="020F0502020204030204" pitchFamily="34" charset="0"/>
              </a:rPr>
              <a:t>share</a:t>
            </a:r>
            <a:r>
              <a:rPr lang="en-US" dirty="0">
                <a:latin typeface="Calibri" panose="020F0502020204030204" pitchFamily="34" charset="0"/>
              </a:rPr>
              <a:t> memory addresses.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Let us </a:t>
            </a:r>
            <a:r>
              <a:rPr lang="fr-FR" dirty="0" err="1">
                <a:solidFill>
                  <a:schemeClr val="tx1"/>
                </a:solidFill>
              </a:rPr>
              <a:t>write</a:t>
            </a:r>
            <a:r>
              <a:rPr lang="fr-FR" dirty="0">
                <a:solidFill>
                  <a:schemeClr val="tx1"/>
                </a:solidFill>
              </a:rPr>
              <a:t> a </a:t>
            </a:r>
            <a:r>
              <a:rPr lang="fr-FR" dirty="0" err="1">
                <a:solidFill>
                  <a:schemeClr val="tx1"/>
                </a:solidFill>
              </a:rPr>
              <a:t>parallel</a:t>
            </a:r>
            <a:r>
              <a:rPr lang="fr-FR" dirty="0">
                <a:solidFill>
                  <a:schemeClr val="tx1"/>
                </a:solidFill>
              </a:rPr>
              <a:t> program</a:t>
            </a:r>
          </a:p>
        </p:txBody>
      </p:sp>
      <p:sp>
        <p:nvSpPr>
          <p:cNvPr id="3" name="Text Placeholder 2"/>
          <p:cNvSpPr txBox="1">
            <a:spLocks noGrp="1"/>
          </p:cNvSpPr>
          <p:nvPr>
            <p:ph type="body" idx="4294967295"/>
          </p:nvPr>
        </p:nvSpPr>
        <p:spPr>
          <a:xfrm>
            <a:off x="1143000" y="17526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Write a </a:t>
            </a:r>
            <a:r>
              <a:rPr lang="en-US" sz="2800" dirty="0">
                <a:solidFill>
                  <a:srgbClr val="33CC66"/>
                </a:solidFill>
                <a:latin typeface="Calibri" panose="020F0502020204030204" pitchFamily="34" charset="0"/>
              </a:rPr>
              <a:t>program</a:t>
            </a:r>
            <a:r>
              <a:rPr lang="en-US" sz="2800" dirty="0">
                <a:latin typeface="Calibri" panose="020F0502020204030204" pitchFamily="34" charset="0"/>
              </a:rPr>
              <a:t> using shared memory to add </a:t>
            </a:r>
            <a:r>
              <a:rPr lang="en-US" sz="2800" i="1" dirty="0">
                <a:solidFill>
                  <a:srgbClr val="00B050"/>
                </a:solidFill>
                <a:latin typeface="Calibri" panose="020F0502020204030204" pitchFamily="34" charset="0"/>
              </a:rPr>
              <a:t>n</a:t>
            </a:r>
            <a:r>
              <a:rPr lang="en-US" sz="2800" dirty="0">
                <a:latin typeface="Calibri" panose="020F0502020204030204" pitchFamily="34" charset="0"/>
              </a:rPr>
              <a:t> numbers in </a:t>
            </a:r>
            <a:r>
              <a:rPr lang="en-US" sz="2800" dirty="0">
                <a:solidFill>
                  <a:srgbClr val="2323DC"/>
                </a:solidFill>
                <a:latin typeface="Calibri" panose="020F0502020204030204" pitchFamily="34" charset="0"/>
              </a:rPr>
              <a:t>parallel</a:t>
            </a:r>
          </a:p>
          <a:p>
            <a:pPr lvl="1">
              <a:buSzPct val="100000"/>
              <a:buFont typeface="Symbol" panose="05050102010706020507" pitchFamily="18" charset="2"/>
              <a:buChar char="*"/>
            </a:pPr>
            <a:r>
              <a:rPr lang="en-US" sz="2800" dirty="0">
                <a:latin typeface="Calibri" panose="020F0502020204030204" pitchFamily="34" charset="0"/>
              </a:rPr>
              <a:t>Number of parallel sub-programs →</a:t>
            </a:r>
            <a:r>
              <a:rPr lang="en-US" sz="2800" dirty="0">
                <a:solidFill>
                  <a:srgbClr val="2323DC"/>
                </a:solidFill>
                <a:latin typeface="Calibri" panose="020F0502020204030204" pitchFamily="34" charset="0"/>
              </a:rPr>
              <a:t> NUMTHREADS</a:t>
            </a:r>
          </a:p>
          <a:p>
            <a:pPr lvl="1">
              <a:buSzPct val="100000"/>
              <a:buFont typeface="Symbol" panose="05050102010706020507" pitchFamily="18" charset="2"/>
              <a:buChar char="*"/>
            </a:pPr>
            <a:r>
              <a:rPr lang="en-US" sz="2800" dirty="0">
                <a:latin typeface="Calibri" panose="020F0502020204030204" pitchFamily="34" charset="0"/>
              </a:rPr>
              <a:t>The array </a:t>
            </a:r>
            <a:r>
              <a:rPr lang="en-US" sz="2800" dirty="0">
                <a:solidFill>
                  <a:srgbClr val="FF3333"/>
                </a:solidFill>
                <a:latin typeface="Calibri" panose="020F0502020204030204" pitchFamily="34" charset="0"/>
              </a:rPr>
              <a:t>numbers</a:t>
            </a:r>
            <a:r>
              <a:rPr lang="en-US" sz="2800" dirty="0">
                <a:latin typeface="Calibri" panose="020F0502020204030204" pitchFamily="34" charset="0"/>
              </a:rPr>
              <a:t> contains all the numbers to be added</a:t>
            </a:r>
          </a:p>
          <a:p>
            <a:pPr lvl="1">
              <a:buSzPct val="100000"/>
              <a:buFont typeface="Symbol" panose="05050102010706020507" pitchFamily="18" charset="2"/>
              <a:buChar char="*"/>
            </a:pPr>
            <a:r>
              <a:rPr lang="en-US" sz="2800" dirty="0">
                <a:latin typeface="Calibri" panose="020F0502020204030204" pitchFamily="34" charset="0"/>
              </a:rPr>
              <a:t>It contains </a:t>
            </a:r>
            <a:r>
              <a:rPr lang="en-US" sz="2800" dirty="0">
                <a:solidFill>
                  <a:srgbClr val="663300"/>
                </a:solidFill>
                <a:latin typeface="Calibri" panose="020F0502020204030204" pitchFamily="34" charset="0"/>
              </a:rPr>
              <a:t>NUMSIZE</a:t>
            </a:r>
            <a:r>
              <a:rPr lang="en-US" sz="2800" dirty="0">
                <a:latin typeface="Calibri" panose="020F0502020204030204" pitchFamily="34" charset="0"/>
              </a:rPr>
              <a:t> entries</a:t>
            </a:r>
          </a:p>
          <a:p>
            <a:pPr lvl="0">
              <a:buSzPct val="100000"/>
              <a:buFont typeface="Symbol" panose="05050102010706020507" pitchFamily="18" charset="2"/>
              <a:buChar char="*"/>
            </a:pPr>
            <a:r>
              <a:rPr lang="en-US" sz="2800" dirty="0">
                <a:latin typeface="Calibri" panose="020F0502020204030204" pitchFamily="34" charset="0"/>
              </a:rPr>
              <a:t>We use the </a:t>
            </a:r>
            <a:r>
              <a:rPr lang="en-US" sz="2800" dirty="0" err="1">
                <a:solidFill>
                  <a:srgbClr val="FF0000"/>
                </a:solidFill>
                <a:latin typeface="Calibri" panose="020F0502020204030204" pitchFamily="34" charset="0"/>
              </a:rPr>
              <a:t>OpenMP</a:t>
            </a:r>
            <a:r>
              <a:rPr lang="en-US" sz="2800" dirty="0">
                <a:solidFill>
                  <a:srgbClr val="FF0000"/>
                </a:solidFill>
                <a:latin typeface="Calibri" panose="020F0502020204030204" pitchFamily="34" charset="0"/>
              </a:rPr>
              <a:t> extension</a:t>
            </a:r>
            <a:r>
              <a:rPr lang="en-US" sz="2800" dirty="0">
                <a:latin typeface="Calibri" panose="020F0502020204030204" pitchFamily="34" charset="0"/>
              </a:rPr>
              <a:t> to 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3" name="Rectangle 2"/>
          <p:cNvSpPr/>
          <p:nvPr/>
        </p:nvSpPr>
        <p:spPr>
          <a:xfrm>
            <a:off x="1219200" y="2819400"/>
            <a:ext cx="6705600" cy="2895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extBox 1"/>
          <p:cNvSpPr txBox="1"/>
          <p:nvPr/>
        </p:nvSpPr>
        <p:spPr>
          <a:xfrm>
            <a:off x="1600200" y="914400"/>
            <a:ext cx="6858000" cy="6001643"/>
          </a:xfrm>
          <a:prstGeom prst="rect">
            <a:avLst/>
          </a:prstGeom>
          <a:noFill/>
        </p:spPr>
        <p:txBody>
          <a:bodyPr wrap="square" rtlCol="0">
            <a:spAutoFit/>
          </a:bodyPr>
          <a:lstStyle/>
          <a:p>
            <a:pPr>
              <a:tabLst>
                <a:tab pos="914400" algn="l"/>
                <a:tab pos="1320800" algn="l"/>
              </a:tabLst>
            </a:pPr>
            <a:r>
              <a:rPr lang="en-US" sz="1600" dirty="0">
                <a:latin typeface="Courier New" pitchFamily="49" charset="0"/>
                <a:cs typeface="Courier New" pitchFamily="49" charset="0"/>
              </a:rPr>
              <a:t>/* variable declaration */</a:t>
            </a:r>
          </a:p>
          <a:p>
            <a:pPr>
              <a:tabLst>
                <a:tab pos="914400" algn="l"/>
                <a:tab pos="13208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[N];</a:t>
            </a:r>
          </a:p>
          <a:p>
            <a:pPr>
              <a:tabLst>
                <a:tab pos="914400" algn="l"/>
                <a:tab pos="13208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numbers[SIZE];</a:t>
            </a:r>
          </a:p>
          <a:p>
            <a:pPr>
              <a:tabLst>
                <a:tab pos="914400" algn="l"/>
                <a:tab pos="13208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result = 0;</a:t>
            </a:r>
          </a:p>
          <a:p>
            <a:pPr>
              <a:tabLst>
                <a:tab pos="914400" algn="l"/>
                <a:tab pos="1320800" algn="l"/>
              </a:tabLst>
            </a:pPr>
            <a:endParaRPr lang="en-US" sz="1600" dirty="0" smtClean="0">
              <a:latin typeface="Courier New" pitchFamily="49" charset="0"/>
              <a:cs typeface="Courier New" pitchFamily="49" charset="0"/>
            </a:endParaRPr>
          </a:p>
          <a:p>
            <a:pPr>
              <a:tabLst>
                <a:tab pos="914400" algn="l"/>
                <a:tab pos="1320800" algn="l"/>
              </a:tabLst>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initialise</a:t>
            </a:r>
            <a:r>
              <a:rPr lang="en-US" sz="1600" dirty="0">
                <a:latin typeface="Courier New" pitchFamily="49" charset="0"/>
                <a:cs typeface="Courier New" pitchFamily="49" charset="0"/>
              </a:rPr>
              <a:t> arrays */</a:t>
            </a:r>
          </a:p>
          <a:p>
            <a:pPr>
              <a:tabLst>
                <a:tab pos="914400" algn="l"/>
                <a:tab pos="1320800" algn="l"/>
              </a:tabLst>
            </a:pPr>
            <a:r>
              <a:rPr lang="en-US" sz="1600" dirty="0">
                <a:latin typeface="Courier New" pitchFamily="49" charset="0"/>
                <a:cs typeface="Courier New" pitchFamily="49" charset="0"/>
              </a:rPr>
              <a:t>...</a:t>
            </a:r>
          </a:p>
          <a:p>
            <a:pPr>
              <a:tabLst>
                <a:tab pos="914400" algn="l"/>
                <a:tab pos="1320800" algn="l"/>
              </a:tabLst>
            </a:pPr>
            <a:endParaRPr lang="en-US" sz="1600" dirty="0" smtClean="0">
              <a:latin typeface="Courier New" pitchFamily="49" charset="0"/>
              <a:cs typeface="Courier New" pitchFamily="49" charset="0"/>
            </a:endParaRPr>
          </a:p>
          <a:p>
            <a:pPr>
              <a:tabLst>
                <a:tab pos="914400" algn="l"/>
                <a:tab pos="1320800" algn="l"/>
              </a:tabLst>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parallel section */</a:t>
            </a:r>
          </a:p>
          <a:p>
            <a:pPr>
              <a:tabLst>
                <a:tab pos="914400" algn="l"/>
                <a:tab pos="1320800" algn="l"/>
              </a:tabLst>
            </a:pPr>
            <a:r>
              <a:rPr lang="en-US" sz="1600" b="1" dirty="0">
                <a:latin typeface="Courier New" pitchFamily="49" charset="0"/>
                <a:cs typeface="Courier New" pitchFamily="49" charset="0"/>
              </a:rPr>
              <a:t>#pragma </a:t>
            </a:r>
            <a:r>
              <a:rPr lang="en-US" sz="1600" b="1" dirty="0" err="1">
                <a:latin typeface="Courier New" pitchFamily="49" charset="0"/>
                <a:cs typeface="Courier New" pitchFamily="49" charset="0"/>
              </a:rPr>
              <a:t>omp</a:t>
            </a:r>
            <a:r>
              <a:rPr lang="en-US" sz="1600" b="1" dirty="0">
                <a:latin typeface="Courier New" pitchFamily="49" charset="0"/>
                <a:cs typeface="Courier New" pitchFamily="49" charset="0"/>
              </a:rPr>
              <a:t> parallel {</a:t>
            </a:r>
          </a:p>
          <a:p>
            <a:pPr>
              <a:tabLst>
                <a:tab pos="914400" algn="l"/>
                <a:tab pos="1320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get my processor id */</a:t>
            </a:r>
          </a:p>
          <a:p>
            <a:pPr>
              <a:tabLst>
                <a:tab pos="914400" algn="l"/>
                <a:tab pos="13208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omp_get_thread_num</a:t>
            </a:r>
            <a:r>
              <a:rPr lang="en-US" sz="1600" dirty="0">
                <a:latin typeface="Courier New" pitchFamily="49" charset="0"/>
                <a:cs typeface="Courier New" pitchFamily="49" charset="0"/>
              </a:rPr>
              <a:t>();</a:t>
            </a:r>
          </a:p>
          <a:p>
            <a:pPr>
              <a:tabLst>
                <a:tab pos="914400" algn="l"/>
                <a:tab pos="1320800" algn="l"/>
              </a:tabLst>
            </a:pPr>
            <a:endParaRPr lang="en-US" sz="1600" dirty="0" smtClean="0">
              <a:latin typeface="Courier New" pitchFamily="49" charset="0"/>
              <a:cs typeface="Courier New" pitchFamily="49" charset="0"/>
            </a:endParaRPr>
          </a:p>
          <a:p>
            <a:pPr>
              <a:tabLst>
                <a:tab pos="914400" algn="l"/>
                <a:tab pos="1320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add my portion of numbers */</a:t>
            </a:r>
          </a:p>
          <a:p>
            <a:pPr>
              <a:tabLst>
                <a:tab pos="914400" algn="l"/>
                <a:tab pos="13208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SIZE/N;</a:t>
            </a:r>
          </a:p>
          <a:p>
            <a:pPr>
              <a:tabLst>
                <a:tab pos="914400" algn="l"/>
                <a:tab pos="13208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SIZE/N;</a:t>
            </a:r>
          </a:p>
          <a:p>
            <a:pPr>
              <a:tabLst>
                <a:tab pos="914400" algn="l"/>
                <a:tab pos="1320800" algn="l"/>
              </a:tabLst>
            </a:pPr>
            <a:r>
              <a:rPr lang="en-US" sz="1600" dirty="0" smtClean="0">
                <a:latin typeface="Courier New" pitchFamily="49" charset="0"/>
                <a:cs typeface="Courier New" pitchFamily="49" charset="0"/>
              </a:rPr>
              <a:t>	for(</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jdx</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jdx</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a:tabLst>
                <a:tab pos="914400" algn="l"/>
                <a:tab pos="13208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partialSums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myId</a:t>
            </a:r>
            <a:r>
              <a:rPr lang="en-US" sz="1600" dirty="0">
                <a:latin typeface="Courier New" pitchFamily="49" charset="0"/>
                <a:cs typeface="Courier New" pitchFamily="49" charset="0"/>
              </a:rPr>
              <a:t>] += numbers[</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a:t>
            </a:r>
          </a:p>
          <a:p>
            <a:pPr>
              <a:tabLst>
                <a:tab pos="914400" algn="l"/>
                <a:tab pos="1320800" algn="l"/>
              </a:tabLst>
            </a:pPr>
            <a:r>
              <a:rPr lang="en-US" sz="1600" b="1" dirty="0">
                <a:latin typeface="Courier New" pitchFamily="49" charset="0"/>
                <a:cs typeface="Courier New" pitchFamily="49" charset="0"/>
              </a:rPr>
              <a:t>}</a:t>
            </a:r>
          </a:p>
          <a:p>
            <a:pPr>
              <a:tabLst>
                <a:tab pos="914400" algn="l"/>
                <a:tab pos="1320800" algn="l"/>
              </a:tabLst>
            </a:pPr>
            <a:endParaRPr lang="en-US" sz="1600" dirty="0" smtClean="0">
              <a:latin typeface="Courier New" pitchFamily="49" charset="0"/>
              <a:cs typeface="Courier New" pitchFamily="49" charset="0"/>
            </a:endParaRPr>
          </a:p>
          <a:p>
            <a:pPr>
              <a:tabLst>
                <a:tab pos="914400" algn="l"/>
                <a:tab pos="1320800" algn="l"/>
              </a:tabLst>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sequential section */</a:t>
            </a:r>
          </a:p>
          <a:p>
            <a:pPr>
              <a:tabLst>
                <a:tab pos="914400" algn="l"/>
                <a:tab pos="1320800" algn="l"/>
              </a:tabLst>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=0;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 &lt; N;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914400" algn="l"/>
                <a:tab pos="1320800" algn="l"/>
              </a:tabLst>
            </a:pPr>
            <a:r>
              <a:rPr lang="en-US" sz="1600" dirty="0" smtClean="0">
                <a:latin typeface="Courier New" pitchFamily="49" charset="0"/>
                <a:cs typeface="Courier New" pitchFamily="49" charset="0"/>
              </a:rPr>
              <a:t>	result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914400" algn="l"/>
                <a:tab pos="1320800" algn="l"/>
              </a:tabLst>
            </a:pPr>
            <a:endParaRPr lang="en-US" sz="16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Notion of Threads</a:t>
            </a:r>
          </a:p>
        </p:txBody>
      </p:sp>
      <p:sp>
        <p:nvSpPr>
          <p:cNvPr id="3" name="Text Placeholder 2"/>
          <p:cNvSpPr txBox="1">
            <a:spLocks noGrp="1"/>
          </p:cNvSpPr>
          <p:nvPr>
            <p:ph type="body" idx="4294967295"/>
          </p:nvPr>
        </p:nvSpPr>
        <p:spPr>
          <a:xfrm>
            <a:off x="762000" y="1600200"/>
            <a:ext cx="7772400" cy="4724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We spawn a set of separate </a:t>
            </a:r>
            <a:r>
              <a:rPr lang="en-US" sz="2600" dirty="0">
                <a:solidFill>
                  <a:srgbClr val="FF0000"/>
                </a:solidFill>
                <a:latin typeface="" pitchFamily="18"/>
              </a:rPr>
              <a:t>threads</a:t>
            </a:r>
          </a:p>
          <a:p>
            <a:pPr lvl="0">
              <a:buSzPct val="100000"/>
              <a:buFont typeface="Symbol" panose="05050102010706020507" pitchFamily="18" charset="2"/>
              <a:buChar char="*"/>
            </a:pPr>
            <a:r>
              <a:rPr lang="en-US" sz="2600" dirty="0">
                <a:latin typeface="" pitchFamily="18"/>
              </a:rPr>
              <a:t>Properties of </a:t>
            </a:r>
            <a:r>
              <a:rPr lang="en-US" sz="2600" dirty="0">
                <a:solidFill>
                  <a:srgbClr val="0047FF"/>
                </a:solidFill>
                <a:latin typeface="" pitchFamily="18"/>
              </a:rPr>
              <a:t>threads</a:t>
            </a:r>
          </a:p>
          <a:p>
            <a:pPr lvl="1">
              <a:buSzPct val="100000"/>
              <a:buFont typeface="Symbol" panose="05050102010706020507" pitchFamily="18" charset="2"/>
              <a:buChar char="*"/>
            </a:pPr>
            <a:r>
              <a:rPr lang="en-US" sz="2600" dirty="0">
                <a:latin typeface="" pitchFamily="18"/>
              </a:rPr>
              <a:t>A </a:t>
            </a:r>
            <a:r>
              <a:rPr lang="en-US" sz="2600" dirty="0">
                <a:solidFill>
                  <a:srgbClr val="0099FF"/>
                </a:solidFill>
                <a:latin typeface="" pitchFamily="18"/>
              </a:rPr>
              <a:t>thread</a:t>
            </a:r>
            <a:r>
              <a:rPr lang="en-US" sz="2600" dirty="0">
                <a:latin typeface="" pitchFamily="18"/>
              </a:rPr>
              <a:t> shares its </a:t>
            </a:r>
            <a:r>
              <a:rPr lang="en-US" sz="2600" dirty="0">
                <a:solidFill>
                  <a:srgbClr val="33CC66"/>
                </a:solidFill>
                <a:latin typeface="" pitchFamily="18"/>
              </a:rPr>
              <a:t>address space</a:t>
            </a:r>
            <a:r>
              <a:rPr lang="en-US" sz="2600" dirty="0">
                <a:latin typeface="" pitchFamily="18"/>
              </a:rPr>
              <a:t> with other threads</a:t>
            </a:r>
          </a:p>
          <a:p>
            <a:pPr lvl="1">
              <a:buSzPct val="100000"/>
              <a:buFont typeface="Symbol" panose="05050102010706020507" pitchFamily="18" charset="2"/>
              <a:buChar char="*"/>
            </a:pPr>
            <a:r>
              <a:rPr lang="en-US" sz="2600" dirty="0">
                <a:latin typeface="" pitchFamily="18"/>
              </a:rPr>
              <a:t>It has its own </a:t>
            </a:r>
            <a:r>
              <a:rPr lang="en-US" sz="2600" dirty="0">
                <a:solidFill>
                  <a:srgbClr val="2323DC"/>
                </a:solidFill>
                <a:latin typeface="" pitchFamily="18"/>
              </a:rPr>
              <a:t>program counter</a:t>
            </a:r>
            <a:r>
              <a:rPr lang="en-US" sz="2600" dirty="0">
                <a:latin typeface="" pitchFamily="18"/>
              </a:rPr>
              <a:t>, set of </a:t>
            </a:r>
            <a:r>
              <a:rPr lang="en-US" sz="2600" dirty="0">
                <a:solidFill>
                  <a:srgbClr val="C5000B"/>
                </a:solidFill>
                <a:latin typeface="" pitchFamily="18"/>
              </a:rPr>
              <a:t>registers</a:t>
            </a:r>
            <a:r>
              <a:rPr lang="en-US" sz="2600" dirty="0">
                <a:latin typeface="" pitchFamily="18"/>
              </a:rPr>
              <a:t>, and </a:t>
            </a:r>
            <a:r>
              <a:rPr lang="en-US" sz="2600" dirty="0">
                <a:solidFill>
                  <a:srgbClr val="33CC66"/>
                </a:solidFill>
                <a:latin typeface="" pitchFamily="18"/>
              </a:rPr>
              <a:t>stack</a:t>
            </a:r>
          </a:p>
          <a:p>
            <a:pPr lvl="1">
              <a:buSzPct val="100000"/>
              <a:buFont typeface="Symbol" panose="05050102010706020507" pitchFamily="18" charset="2"/>
              <a:buChar char="*"/>
            </a:pPr>
            <a:r>
              <a:rPr lang="en-US" sz="2600" dirty="0">
                <a:latin typeface="" pitchFamily="18"/>
              </a:rPr>
              <a:t>A </a:t>
            </a:r>
            <a:r>
              <a:rPr lang="en-US" sz="2600" dirty="0">
                <a:solidFill>
                  <a:srgbClr val="00AE00"/>
                </a:solidFill>
                <a:latin typeface="" pitchFamily="18"/>
              </a:rPr>
              <a:t>process</a:t>
            </a:r>
            <a:r>
              <a:rPr lang="en-US" sz="2600" dirty="0">
                <a:latin typeface="" pitchFamily="18"/>
              </a:rPr>
              <a:t> contains multiple </a:t>
            </a:r>
            <a:r>
              <a:rPr lang="en-US" sz="2600" dirty="0">
                <a:solidFill>
                  <a:srgbClr val="2300DC"/>
                </a:solidFill>
                <a:latin typeface="" pitchFamily="18"/>
              </a:rPr>
              <a:t>threads</a:t>
            </a:r>
          </a:p>
          <a:p>
            <a:pPr lvl="1">
              <a:buSzPct val="100000"/>
              <a:buFont typeface="Symbol" panose="05050102010706020507" pitchFamily="18" charset="2"/>
              <a:buChar char="*"/>
            </a:pPr>
            <a:r>
              <a:rPr lang="en-US" sz="2600" dirty="0">
                <a:latin typeface="" pitchFamily="18"/>
              </a:rPr>
              <a:t>Threads </a:t>
            </a:r>
            <a:r>
              <a:rPr lang="en-US" sz="2600" dirty="0">
                <a:solidFill>
                  <a:srgbClr val="B80047"/>
                </a:solidFill>
                <a:latin typeface="" pitchFamily="18"/>
              </a:rPr>
              <a:t>communicate</a:t>
            </a:r>
            <a:r>
              <a:rPr lang="en-US" sz="2600" dirty="0">
                <a:latin typeface="" pitchFamily="18"/>
              </a:rPr>
              <a:t> with each other by writing values </a:t>
            </a:r>
            <a:r>
              <a:rPr lang="en-US" sz="2600">
                <a:latin typeface="" pitchFamily="18"/>
              </a:rPr>
              <a:t>to </a:t>
            </a:r>
            <a:r>
              <a:rPr lang="en-US" sz="2600" smtClean="0">
                <a:latin typeface="" pitchFamily="18"/>
              </a:rPr>
              <a:t>memory </a:t>
            </a:r>
            <a:r>
              <a:rPr lang="en-US" sz="2600" dirty="0">
                <a:latin typeface="" pitchFamily="18"/>
              </a:rPr>
              <a:t>or </a:t>
            </a:r>
            <a:r>
              <a:rPr lang="en-US" sz="2600" dirty="0" smtClean="0">
                <a:latin typeface="" pitchFamily="18"/>
              </a:rPr>
              <a:t>via </a:t>
            </a:r>
            <a:r>
              <a:rPr lang="en-US" sz="2600" dirty="0" err="1" smtClean="0">
                <a:latin typeface="" pitchFamily="18"/>
              </a:rPr>
              <a:t>synchronisation</a:t>
            </a:r>
            <a:r>
              <a:rPr lang="en-US" sz="2600" dirty="0" smtClean="0">
                <a:latin typeface="" pitchFamily="18"/>
              </a:rPr>
              <a:t> </a:t>
            </a:r>
            <a:r>
              <a:rPr lang="en-US" sz="2600" dirty="0">
                <a:latin typeface="" pitchFamily="18"/>
              </a:rPr>
              <a:t>operations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the Program</a:t>
            </a:r>
          </a:p>
        </p:txBody>
      </p:sp>
      <p:grpSp>
        <p:nvGrpSpPr>
          <p:cNvPr id="7" name="Group 4"/>
          <p:cNvGrpSpPr>
            <a:grpSpLocks noChangeAspect="1"/>
          </p:cNvGrpSpPr>
          <p:nvPr/>
        </p:nvGrpSpPr>
        <p:grpSpPr bwMode="auto">
          <a:xfrm>
            <a:off x="2743200" y="1524000"/>
            <a:ext cx="4800600" cy="4648200"/>
            <a:chOff x="1728" y="960"/>
            <a:chExt cx="3024" cy="2928"/>
          </a:xfrm>
        </p:grpSpPr>
        <p:sp>
          <p:nvSpPr>
            <p:cNvPr id="8" name="AutoShape 3"/>
            <p:cNvSpPr>
              <a:spLocks noChangeAspect="1" noChangeArrowheads="1" noTextEdit="1"/>
            </p:cNvSpPr>
            <p:nvPr/>
          </p:nvSpPr>
          <p:spPr bwMode="auto">
            <a:xfrm>
              <a:off x="1728" y="960"/>
              <a:ext cx="3024" cy="2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5"/>
            <p:cNvSpPr>
              <a:spLocks noChangeShapeType="1"/>
            </p:cNvSpPr>
            <p:nvPr/>
          </p:nvSpPr>
          <p:spPr bwMode="auto">
            <a:xfrm>
              <a:off x="2199" y="1202"/>
              <a:ext cx="307"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a:off x="2369" y="1202"/>
              <a:ext cx="0" cy="2652"/>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2233" y="3848"/>
              <a:ext cx="307"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063" y="1059"/>
              <a:ext cx="678"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Parent thread</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9"/>
            <p:cNvSpPr>
              <a:spLocks noChangeShapeType="1"/>
            </p:cNvSpPr>
            <p:nvPr/>
          </p:nvSpPr>
          <p:spPr bwMode="auto">
            <a:xfrm>
              <a:off x="1995" y="1265"/>
              <a:ext cx="0" cy="2481"/>
            </a:xfrm>
            <a:prstGeom prst="line">
              <a:avLst/>
            </a:prstGeom>
            <a:noFill/>
            <a:ln w="7" cap="flat">
              <a:solidFill>
                <a:srgbClr val="080AE7"/>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966" y="3643"/>
              <a:ext cx="58" cy="103"/>
            </a:xfrm>
            <a:custGeom>
              <a:avLst/>
              <a:gdLst>
                <a:gd name="T0" fmla="*/ 29 w 58"/>
                <a:gd name="T1" fmla="*/ 30 h 103"/>
                <a:gd name="T2" fmla="*/ 0 w 58"/>
                <a:gd name="T3" fmla="*/ 0 h 103"/>
                <a:gd name="T4" fmla="*/ 29 w 58"/>
                <a:gd name="T5" fmla="*/ 103 h 103"/>
                <a:gd name="T6" fmla="*/ 58 w 58"/>
                <a:gd name="T7" fmla="*/ 0 h 103"/>
                <a:gd name="T8" fmla="*/ 29 w 58"/>
                <a:gd name="T9" fmla="*/ 30 h 103"/>
              </a:gdLst>
              <a:ahLst/>
              <a:cxnLst>
                <a:cxn ang="0">
                  <a:pos x="T0" y="T1"/>
                </a:cxn>
                <a:cxn ang="0">
                  <a:pos x="T2" y="T3"/>
                </a:cxn>
                <a:cxn ang="0">
                  <a:pos x="T4" y="T5"/>
                </a:cxn>
                <a:cxn ang="0">
                  <a:pos x="T6" y="T7"/>
                </a:cxn>
                <a:cxn ang="0">
                  <a:pos x="T8" y="T9"/>
                </a:cxn>
              </a:cxnLst>
              <a:rect l="0" t="0" r="r" b="b"/>
              <a:pathLst>
                <a:path w="58" h="103">
                  <a:moveTo>
                    <a:pt x="29" y="30"/>
                  </a:moveTo>
                  <a:lnTo>
                    <a:pt x="0" y="0"/>
                  </a:lnTo>
                  <a:lnTo>
                    <a:pt x="29" y="103"/>
                  </a:lnTo>
                  <a:lnTo>
                    <a:pt x="58" y="0"/>
                  </a:lnTo>
                  <a:lnTo>
                    <a:pt x="29" y="30"/>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004" y="2523"/>
              <a:ext cx="211"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Time</a:t>
              </a:r>
              <a:endParaRPr kumimoji="0" lang="en-US" sz="1200" b="0" i="0" u="none" strike="noStrike" cap="none" normalizeH="0" baseline="0" dirty="0" smtClean="0">
                <a:ln>
                  <a:noFill/>
                </a:ln>
                <a:solidFill>
                  <a:schemeClr val="tx1"/>
                </a:solidFill>
                <a:effectLst/>
                <a:latin typeface="Arial" pitchFamily="34" charset="0"/>
              </a:endParaRPr>
            </a:p>
          </p:txBody>
        </p:sp>
        <p:sp>
          <p:nvSpPr>
            <p:cNvPr id="16" name="Line 12"/>
            <p:cNvSpPr>
              <a:spLocks noChangeShapeType="1"/>
            </p:cNvSpPr>
            <p:nvPr/>
          </p:nvSpPr>
          <p:spPr bwMode="auto">
            <a:xfrm>
              <a:off x="2375" y="1702"/>
              <a:ext cx="1623" cy="0"/>
            </a:xfrm>
            <a:prstGeom prst="line">
              <a:avLst/>
            </a:prstGeom>
            <a:noFill/>
            <a:ln w="15" cap="flat">
              <a:solidFill>
                <a:srgbClr val="091CEA"/>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3"/>
            <p:cNvSpPr>
              <a:spLocks noChangeShapeType="1"/>
            </p:cNvSpPr>
            <p:nvPr/>
          </p:nvSpPr>
          <p:spPr bwMode="auto">
            <a:xfrm>
              <a:off x="2495" y="1747"/>
              <a:ext cx="254"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
            <p:cNvSpPr>
              <a:spLocks noChangeShapeType="1"/>
            </p:cNvSpPr>
            <p:nvPr/>
          </p:nvSpPr>
          <p:spPr bwMode="auto">
            <a:xfrm>
              <a:off x="2500" y="2605"/>
              <a:ext cx="255"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
            <p:cNvSpPr>
              <a:spLocks noChangeShapeType="1"/>
            </p:cNvSpPr>
            <p:nvPr/>
          </p:nvSpPr>
          <p:spPr bwMode="auto">
            <a:xfrm>
              <a:off x="2630" y="1747"/>
              <a:ext cx="0" cy="858"/>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6"/>
            <p:cNvSpPr>
              <a:spLocks noChangeShapeType="1"/>
            </p:cNvSpPr>
            <p:nvPr/>
          </p:nvSpPr>
          <p:spPr bwMode="auto">
            <a:xfrm>
              <a:off x="2892" y="1750"/>
              <a:ext cx="255"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2898" y="2607"/>
              <a:ext cx="254"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3028" y="1750"/>
              <a:ext cx="0" cy="857"/>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3278" y="1750"/>
              <a:ext cx="254"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3284" y="2607"/>
              <a:ext cx="254"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a:off x="3414" y="1750"/>
              <a:ext cx="0" cy="857"/>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2"/>
            <p:cNvSpPr>
              <a:spLocks noChangeShapeType="1"/>
            </p:cNvSpPr>
            <p:nvPr/>
          </p:nvSpPr>
          <p:spPr bwMode="auto">
            <a:xfrm>
              <a:off x="3641" y="1744"/>
              <a:ext cx="255"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3"/>
            <p:cNvSpPr>
              <a:spLocks noChangeShapeType="1"/>
            </p:cNvSpPr>
            <p:nvPr/>
          </p:nvSpPr>
          <p:spPr bwMode="auto">
            <a:xfrm>
              <a:off x="3647" y="2602"/>
              <a:ext cx="254"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p:cNvSpPr>
              <a:spLocks noChangeShapeType="1"/>
            </p:cNvSpPr>
            <p:nvPr/>
          </p:nvSpPr>
          <p:spPr bwMode="auto">
            <a:xfrm>
              <a:off x="3777" y="1744"/>
              <a:ext cx="0" cy="858"/>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2727" y="1564"/>
              <a:ext cx="98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Spawn child threads</a:t>
              </a:r>
              <a:endParaRPr kumimoji="0" lang="en-US" sz="1800" b="0" i="0" u="none" strike="noStrike" cap="none" normalizeH="0" baseline="0" smtClean="0">
                <a:ln>
                  <a:noFill/>
                </a:ln>
                <a:solidFill>
                  <a:schemeClr val="tx1"/>
                </a:solidFill>
                <a:effectLst/>
                <a:latin typeface="Arial" pitchFamily="34" charset="0"/>
              </a:endParaRPr>
            </a:p>
          </p:txBody>
        </p:sp>
        <p:sp>
          <p:nvSpPr>
            <p:cNvPr id="30" name="Line 26"/>
            <p:cNvSpPr>
              <a:spLocks noChangeShapeType="1"/>
            </p:cNvSpPr>
            <p:nvPr/>
          </p:nvSpPr>
          <p:spPr bwMode="auto">
            <a:xfrm flipH="1">
              <a:off x="3885" y="2122"/>
              <a:ext cx="380" cy="0"/>
            </a:xfrm>
            <a:prstGeom prst="line">
              <a:avLst/>
            </a:prstGeom>
            <a:noFill/>
            <a:ln w="6" cap="flat">
              <a:solidFill>
                <a:srgbClr val="2E14F2"/>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885" y="2100"/>
              <a:ext cx="78" cy="45"/>
            </a:xfrm>
            <a:custGeom>
              <a:avLst/>
              <a:gdLst>
                <a:gd name="T0" fmla="*/ 56 w 78"/>
                <a:gd name="T1" fmla="*/ 22 h 45"/>
                <a:gd name="T2" fmla="*/ 78 w 78"/>
                <a:gd name="T3" fmla="*/ 0 h 45"/>
                <a:gd name="T4" fmla="*/ 0 w 78"/>
                <a:gd name="T5" fmla="*/ 22 h 45"/>
                <a:gd name="T6" fmla="*/ 78 w 78"/>
                <a:gd name="T7" fmla="*/ 45 h 45"/>
                <a:gd name="T8" fmla="*/ 56 w 78"/>
                <a:gd name="T9" fmla="*/ 22 h 45"/>
              </a:gdLst>
              <a:ahLst/>
              <a:cxnLst>
                <a:cxn ang="0">
                  <a:pos x="T0" y="T1"/>
                </a:cxn>
                <a:cxn ang="0">
                  <a:pos x="T2" y="T3"/>
                </a:cxn>
                <a:cxn ang="0">
                  <a:pos x="T4" y="T5"/>
                </a:cxn>
                <a:cxn ang="0">
                  <a:pos x="T6" y="T7"/>
                </a:cxn>
                <a:cxn ang="0">
                  <a:pos x="T8" y="T9"/>
                </a:cxn>
              </a:cxnLst>
              <a:rect l="0" t="0" r="r" b="b"/>
              <a:pathLst>
                <a:path w="78" h="45">
                  <a:moveTo>
                    <a:pt x="56" y="22"/>
                  </a:moveTo>
                  <a:lnTo>
                    <a:pt x="78" y="0"/>
                  </a:lnTo>
                  <a:lnTo>
                    <a:pt x="0" y="22"/>
                  </a:lnTo>
                  <a:lnTo>
                    <a:pt x="78" y="45"/>
                  </a:lnTo>
                  <a:lnTo>
                    <a:pt x="56" y="2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4310" y="2013"/>
              <a:ext cx="283"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Child</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29"/>
            <p:cNvSpPr>
              <a:spLocks noChangeArrowheads="1"/>
            </p:cNvSpPr>
            <p:nvPr/>
          </p:nvSpPr>
          <p:spPr bwMode="auto">
            <a:xfrm>
              <a:off x="4256" y="2139"/>
              <a:ext cx="39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threads</a:t>
              </a:r>
              <a:endParaRPr kumimoji="0" lang="en-US" sz="1800" b="0" i="0" u="none" strike="noStrike" cap="none" normalizeH="0" baseline="0" dirty="0" smtClean="0">
                <a:ln>
                  <a:noFill/>
                </a:ln>
                <a:solidFill>
                  <a:schemeClr val="tx1"/>
                </a:solidFill>
                <a:effectLst/>
                <a:latin typeface="Arial" pitchFamily="34" charset="0"/>
              </a:endParaRPr>
            </a:p>
          </p:txBody>
        </p:sp>
        <p:sp>
          <p:nvSpPr>
            <p:cNvPr id="34" name="Line 30"/>
            <p:cNvSpPr>
              <a:spLocks noChangeShapeType="1"/>
            </p:cNvSpPr>
            <p:nvPr/>
          </p:nvSpPr>
          <p:spPr bwMode="auto">
            <a:xfrm flipH="1">
              <a:off x="2386" y="2610"/>
              <a:ext cx="244" cy="159"/>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386" y="2708"/>
              <a:ext cx="79" cy="61"/>
            </a:xfrm>
            <a:custGeom>
              <a:avLst/>
              <a:gdLst>
                <a:gd name="T0" fmla="*/ 48 w 79"/>
                <a:gd name="T1" fmla="*/ 31 h 61"/>
                <a:gd name="T2" fmla="*/ 54 w 79"/>
                <a:gd name="T3" fmla="*/ 0 h 61"/>
                <a:gd name="T4" fmla="*/ 0 w 79"/>
                <a:gd name="T5" fmla="*/ 61 h 61"/>
                <a:gd name="T6" fmla="*/ 79 w 79"/>
                <a:gd name="T7" fmla="*/ 37 h 61"/>
                <a:gd name="T8" fmla="*/ 48 w 79"/>
                <a:gd name="T9" fmla="*/ 31 h 61"/>
              </a:gdLst>
              <a:ahLst/>
              <a:cxnLst>
                <a:cxn ang="0">
                  <a:pos x="T0" y="T1"/>
                </a:cxn>
                <a:cxn ang="0">
                  <a:pos x="T2" y="T3"/>
                </a:cxn>
                <a:cxn ang="0">
                  <a:pos x="T4" y="T5"/>
                </a:cxn>
                <a:cxn ang="0">
                  <a:pos x="T6" y="T7"/>
                </a:cxn>
                <a:cxn ang="0">
                  <a:pos x="T8" y="T9"/>
                </a:cxn>
              </a:cxnLst>
              <a:rect l="0" t="0" r="r" b="b"/>
              <a:pathLst>
                <a:path w="79" h="61">
                  <a:moveTo>
                    <a:pt x="48" y="31"/>
                  </a:moveTo>
                  <a:lnTo>
                    <a:pt x="54" y="0"/>
                  </a:lnTo>
                  <a:lnTo>
                    <a:pt x="0" y="61"/>
                  </a:lnTo>
                  <a:lnTo>
                    <a:pt x="79" y="37"/>
                  </a:lnTo>
                  <a:lnTo>
                    <a:pt x="48" y="31"/>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32"/>
            <p:cNvSpPr>
              <a:spLocks noChangeShapeType="1"/>
            </p:cNvSpPr>
            <p:nvPr/>
          </p:nvSpPr>
          <p:spPr bwMode="auto">
            <a:xfrm flipH="1">
              <a:off x="2378" y="2605"/>
              <a:ext cx="653" cy="19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378" y="2754"/>
              <a:ext cx="82" cy="44"/>
            </a:xfrm>
            <a:custGeom>
              <a:avLst/>
              <a:gdLst>
                <a:gd name="T0" fmla="*/ 54 w 82"/>
                <a:gd name="T1" fmla="*/ 28 h 44"/>
                <a:gd name="T2" fmla="*/ 69 w 82"/>
                <a:gd name="T3" fmla="*/ 0 h 44"/>
                <a:gd name="T4" fmla="*/ 0 w 82"/>
                <a:gd name="T5" fmla="*/ 44 h 44"/>
                <a:gd name="T6" fmla="*/ 82 w 82"/>
                <a:gd name="T7" fmla="*/ 43 h 44"/>
                <a:gd name="T8" fmla="*/ 54 w 82"/>
                <a:gd name="T9" fmla="*/ 28 h 44"/>
              </a:gdLst>
              <a:ahLst/>
              <a:cxnLst>
                <a:cxn ang="0">
                  <a:pos x="T0" y="T1"/>
                </a:cxn>
                <a:cxn ang="0">
                  <a:pos x="T2" y="T3"/>
                </a:cxn>
                <a:cxn ang="0">
                  <a:pos x="T4" y="T5"/>
                </a:cxn>
                <a:cxn ang="0">
                  <a:pos x="T6" y="T7"/>
                </a:cxn>
                <a:cxn ang="0">
                  <a:pos x="T8" y="T9"/>
                </a:cxn>
              </a:cxnLst>
              <a:rect l="0" t="0" r="r" b="b"/>
              <a:pathLst>
                <a:path w="82" h="44">
                  <a:moveTo>
                    <a:pt x="54" y="28"/>
                  </a:moveTo>
                  <a:lnTo>
                    <a:pt x="69" y="0"/>
                  </a:lnTo>
                  <a:lnTo>
                    <a:pt x="0" y="44"/>
                  </a:lnTo>
                  <a:lnTo>
                    <a:pt x="82" y="43"/>
                  </a:lnTo>
                  <a:lnTo>
                    <a:pt x="54" y="2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34"/>
            <p:cNvSpPr>
              <a:spLocks noChangeShapeType="1"/>
            </p:cNvSpPr>
            <p:nvPr/>
          </p:nvSpPr>
          <p:spPr bwMode="auto">
            <a:xfrm flipH="1">
              <a:off x="2378" y="2610"/>
              <a:ext cx="1033" cy="22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2378" y="2799"/>
              <a:ext cx="81" cy="43"/>
            </a:xfrm>
            <a:custGeom>
              <a:avLst/>
              <a:gdLst>
                <a:gd name="T0" fmla="*/ 55 w 81"/>
                <a:gd name="T1" fmla="*/ 26 h 43"/>
                <a:gd name="T2" fmla="*/ 72 w 81"/>
                <a:gd name="T3" fmla="*/ 0 h 43"/>
                <a:gd name="T4" fmla="*/ 0 w 81"/>
                <a:gd name="T5" fmla="*/ 38 h 43"/>
                <a:gd name="T6" fmla="*/ 81 w 81"/>
                <a:gd name="T7" fmla="*/ 43 h 43"/>
                <a:gd name="T8" fmla="*/ 55 w 81"/>
                <a:gd name="T9" fmla="*/ 26 h 43"/>
              </a:gdLst>
              <a:ahLst/>
              <a:cxnLst>
                <a:cxn ang="0">
                  <a:pos x="T0" y="T1"/>
                </a:cxn>
                <a:cxn ang="0">
                  <a:pos x="T2" y="T3"/>
                </a:cxn>
                <a:cxn ang="0">
                  <a:pos x="T4" y="T5"/>
                </a:cxn>
                <a:cxn ang="0">
                  <a:pos x="T6" y="T7"/>
                </a:cxn>
                <a:cxn ang="0">
                  <a:pos x="T8" y="T9"/>
                </a:cxn>
              </a:cxnLst>
              <a:rect l="0" t="0" r="r" b="b"/>
              <a:pathLst>
                <a:path w="81" h="43">
                  <a:moveTo>
                    <a:pt x="55" y="26"/>
                  </a:moveTo>
                  <a:lnTo>
                    <a:pt x="72" y="0"/>
                  </a:lnTo>
                  <a:lnTo>
                    <a:pt x="0" y="38"/>
                  </a:lnTo>
                  <a:lnTo>
                    <a:pt x="81" y="43"/>
                  </a:lnTo>
                  <a:lnTo>
                    <a:pt x="5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flipH="1">
              <a:off x="2381" y="2608"/>
              <a:ext cx="1402" cy="26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2381" y="2838"/>
              <a:ext cx="81" cy="44"/>
            </a:xfrm>
            <a:custGeom>
              <a:avLst/>
              <a:gdLst>
                <a:gd name="T0" fmla="*/ 55 w 81"/>
                <a:gd name="T1" fmla="*/ 26 h 44"/>
                <a:gd name="T2" fmla="*/ 73 w 81"/>
                <a:gd name="T3" fmla="*/ 0 h 44"/>
                <a:gd name="T4" fmla="*/ 0 w 81"/>
                <a:gd name="T5" fmla="*/ 37 h 44"/>
                <a:gd name="T6" fmla="*/ 81 w 81"/>
                <a:gd name="T7" fmla="*/ 44 h 44"/>
                <a:gd name="T8" fmla="*/ 55 w 81"/>
                <a:gd name="T9" fmla="*/ 26 h 44"/>
              </a:gdLst>
              <a:ahLst/>
              <a:cxnLst>
                <a:cxn ang="0">
                  <a:pos x="T0" y="T1"/>
                </a:cxn>
                <a:cxn ang="0">
                  <a:pos x="T2" y="T3"/>
                </a:cxn>
                <a:cxn ang="0">
                  <a:pos x="T4" y="T5"/>
                </a:cxn>
                <a:cxn ang="0">
                  <a:pos x="T6" y="T7"/>
                </a:cxn>
                <a:cxn ang="0">
                  <a:pos x="T8" y="T9"/>
                </a:cxn>
              </a:cxnLst>
              <a:rect l="0" t="0" r="r" b="b"/>
              <a:pathLst>
                <a:path w="81" h="44">
                  <a:moveTo>
                    <a:pt x="55" y="26"/>
                  </a:moveTo>
                  <a:lnTo>
                    <a:pt x="73" y="0"/>
                  </a:lnTo>
                  <a:lnTo>
                    <a:pt x="0" y="37"/>
                  </a:lnTo>
                  <a:lnTo>
                    <a:pt x="81" y="44"/>
                  </a:lnTo>
                  <a:lnTo>
                    <a:pt x="5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8"/>
            <p:cNvSpPr>
              <a:spLocks noChangeArrowheads="1"/>
            </p:cNvSpPr>
            <p:nvPr/>
          </p:nvSpPr>
          <p:spPr bwMode="auto">
            <a:xfrm>
              <a:off x="2239" y="2894"/>
              <a:ext cx="318" cy="46"/>
            </a:xfrm>
            <a:prstGeom prst="rect">
              <a:avLst/>
            </a:prstGeom>
            <a:solidFill>
              <a:srgbClr val="AAEEFF"/>
            </a:solidFill>
            <a:ln w="7" cap="flat">
              <a:solidFill>
                <a:srgbClr val="2E14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2681" y="2836"/>
              <a:ext cx="1032"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Thread join operation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44" name="Freeform 40"/>
            <p:cNvSpPr>
              <a:spLocks/>
            </p:cNvSpPr>
            <p:nvPr/>
          </p:nvSpPr>
          <p:spPr bwMode="auto">
            <a:xfrm>
              <a:off x="2629" y="2956"/>
              <a:ext cx="122" cy="455"/>
            </a:xfrm>
            <a:custGeom>
              <a:avLst/>
              <a:gdLst>
                <a:gd name="T0" fmla="*/ 0 w 617"/>
                <a:gd name="T1" fmla="*/ 0 h 2284"/>
                <a:gd name="T2" fmla="*/ 399 w 617"/>
                <a:gd name="T3" fmla="*/ 440 h 2284"/>
                <a:gd name="T4" fmla="*/ 399 w 617"/>
                <a:gd name="T5" fmla="*/ 1942 h 2284"/>
                <a:gd name="T6" fmla="*/ 617 w 617"/>
                <a:gd name="T7" fmla="*/ 2284 h 2284"/>
              </a:gdLst>
              <a:ahLst/>
              <a:cxnLst>
                <a:cxn ang="0">
                  <a:pos x="T0" y="T1"/>
                </a:cxn>
                <a:cxn ang="0">
                  <a:pos x="T2" y="T3"/>
                </a:cxn>
                <a:cxn ang="0">
                  <a:pos x="T4" y="T5"/>
                </a:cxn>
                <a:cxn ang="0">
                  <a:pos x="T6" y="T7"/>
                </a:cxn>
              </a:cxnLst>
              <a:rect l="0" t="0" r="r" b="b"/>
              <a:pathLst>
                <a:path w="617" h="2284">
                  <a:moveTo>
                    <a:pt x="0" y="0"/>
                  </a:moveTo>
                  <a:lnTo>
                    <a:pt x="399" y="440"/>
                  </a:lnTo>
                  <a:lnTo>
                    <a:pt x="399" y="1942"/>
                  </a:lnTo>
                  <a:lnTo>
                    <a:pt x="617" y="2284"/>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2624" y="3399"/>
              <a:ext cx="123" cy="455"/>
            </a:xfrm>
            <a:custGeom>
              <a:avLst/>
              <a:gdLst>
                <a:gd name="T0" fmla="*/ 0 w 616"/>
                <a:gd name="T1" fmla="*/ 2285 h 2285"/>
                <a:gd name="T2" fmla="*/ 399 w 616"/>
                <a:gd name="T3" fmla="*/ 1845 h 2285"/>
                <a:gd name="T4" fmla="*/ 399 w 616"/>
                <a:gd name="T5" fmla="*/ 343 h 2285"/>
                <a:gd name="T6" fmla="*/ 616 w 616"/>
                <a:gd name="T7" fmla="*/ 0 h 2285"/>
              </a:gdLst>
              <a:ahLst/>
              <a:cxnLst>
                <a:cxn ang="0">
                  <a:pos x="T0" y="T1"/>
                </a:cxn>
                <a:cxn ang="0">
                  <a:pos x="T2" y="T3"/>
                </a:cxn>
                <a:cxn ang="0">
                  <a:pos x="T4" y="T5"/>
                </a:cxn>
                <a:cxn ang="0">
                  <a:pos x="T6" y="T7"/>
                </a:cxn>
              </a:cxnLst>
              <a:rect l="0" t="0" r="r" b="b"/>
              <a:pathLst>
                <a:path w="616" h="2285">
                  <a:moveTo>
                    <a:pt x="0" y="2285"/>
                  </a:moveTo>
                  <a:lnTo>
                    <a:pt x="399" y="1845"/>
                  </a:lnTo>
                  <a:lnTo>
                    <a:pt x="399" y="343"/>
                  </a:lnTo>
                  <a:lnTo>
                    <a:pt x="616" y="0"/>
                  </a:lnTo>
                </a:path>
              </a:pathLst>
            </a:custGeom>
            <a:noFill/>
            <a:ln w="11"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2"/>
            <p:cNvSpPr>
              <a:spLocks noChangeArrowheads="1"/>
            </p:cNvSpPr>
            <p:nvPr/>
          </p:nvSpPr>
          <p:spPr bwMode="auto">
            <a:xfrm>
              <a:off x="2805" y="3284"/>
              <a:ext cx="567"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Sequential </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3"/>
            <p:cNvSpPr>
              <a:spLocks noChangeArrowheads="1"/>
            </p:cNvSpPr>
            <p:nvPr/>
          </p:nvSpPr>
          <p:spPr bwMode="auto">
            <a:xfrm>
              <a:off x="2884" y="3411"/>
              <a:ext cx="376"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section</a:t>
              </a:r>
              <a:endParaRPr kumimoji="0" lang="en-US" sz="1800" b="0" i="0" u="none" strike="noStrike" cap="none" normalizeH="0" baseline="0" smtClean="0">
                <a:ln>
                  <a:noFill/>
                </a:ln>
                <a:solidFill>
                  <a:schemeClr val="tx1"/>
                </a:solidFill>
                <a:effectLst/>
                <a:latin typeface="Arial" pitchFamily="34" charset="0"/>
              </a:endParaRPr>
            </a:p>
          </p:txBody>
        </p:sp>
        <p:sp>
          <p:nvSpPr>
            <p:cNvPr id="48" name="Freeform 44"/>
            <p:cNvSpPr>
              <a:spLocks/>
            </p:cNvSpPr>
            <p:nvPr/>
          </p:nvSpPr>
          <p:spPr bwMode="auto">
            <a:xfrm>
              <a:off x="2554" y="1188"/>
              <a:ext cx="123" cy="255"/>
            </a:xfrm>
            <a:custGeom>
              <a:avLst/>
              <a:gdLst>
                <a:gd name="T0" fmla="*/ 0 w 616"/>
                <a:gd name="T1" fmla="*/ 0 h 1279"/>
                <a:gd name="T2" fmla="*/ 399 w 616"/>
                <a:gd name="T3" fmla="*/ 246 h 1279"/>
                <a:gd name="T4" fmla="*/ 399 w 616"/>
                <a:gd name="T5" fmla="*/ 1088 h 1279"/>
                <a:gd name="T6" fmla="*/ 616 w 616"/>
                <a:gd name="T7" fmla="*/ 1279 h 1279"/>
              </a:gdLst>
              <a:ahLst/>
              <a:cxnLst>
                <a:cxn ang="0">
                  <a:pos x="T0" y="T1"/>
                </a:cxn>
                <a:cxn ang="0">
                  <a:pos x="T2" y="T3"/>
                </a:cxn>
                <a:cxn ang="0">
                  <a:pos x="T4" y="T5"/>
                </a:cxn>
                <a:cxn ang="0">
                  <a:pos x="T6" y="T7"/>
                </a:cxn>
              </a:cxnLst>
              <a:rect l="0" t="0" r="r" b="b"/>
              <a:pathLst>
                <a:path w="616" h="1279">
                  <a:moveTo>
                    <a:pt x="0" y="0"/>
                  </a:moveTo>
                  <a:lnTo>
                    <a:pt x="399" y="246"/>
                  </a:lnTo>
                  <a:lnTo>
                    <a:pt x="399" y="1088"/>
                  </a:lnTo>
                  <a:lnTo>
                    <a:pt x="616" y="1279"/>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550" y="1436"/>
              <a:ext cx="122" cy="255"/>
            </a:xfrm>
            <a:custGeom>
              <a:avLst/>
              <a:gdLst>
                <a:gd name="T0" fmla="*/ 0 w 617"/>
                <a:gd name="T1" fmla="*/ 1279 h 1279"/>
                <a:gd name="T2" fmla="*/ 400 w 617"/>
                <a:gd name="T3" fmla="*/ 1033 h 1279"/>
                <a:gd name="T4" fmla="*/ 400 w 617"/>
                <a:gd name="T5" fmla="*/ 191 h 1279"/>
                <a:gd name="T6" fmla="*/ 617 w 617"/>
                <a:gd name="T7" fmla="*/ 0 h 1279"/>
              </a:gdLst>
              <a:ahLst/>
              <a:cxnLst>
                <a:cxn ang="0">
                  <a:pos x="T0" y="T1"/>
                </a:cxn>
                <a:cxn ang="0">
                  <a:pos x="T2" y="T3"/>
                </a:cxn>
                <a:cxn ang="0">
                  <a:pos x="T4" y="T5"/>
                </a:cxn>
                <a:cxn ang="0">
                  <a:pos x="T6" y="T7"/>
                </a:cxn>
              </a:cxnLst>
              <a:rect l="0" t="0" r="r" b="b"/>
              <a:pathLst>
                <a:path w="617" h="1279">
                  <a:moveTo>
                    <a:pt x="0" y="1279"/>
                  </a:moveTo>
                  <a:lnTo>
                    <a:pt x="400" y="1033"/>
                  </a:lnTo>
                  <a:lnTo>
                    <a:pt x="400" y="191"/>
                  </a:lnTo>
                  <a:lnTo>
                    <a:pt x="617" y="0"/>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6"/>
            <p:cNvSpPr>
              <a:spLocks noChangeArrowheads="1"/>
            </p:cNvSpPr>
            <p:nvPr/>
          </p:nvSpPr>
          <p:spPr bwMode="auto">
            <a:xfrm>
              <a:off x="2749" y="1368"/>
              <a:ext cx="590"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Initialisation</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Message Passing</a:t>
            </a:r>
          </a:p>
        </p:txBody>
      </p:sp>
      <p:sp>
        <p:nvSpPr>
          <p:cNvPr id="3" name="Text Placeholder 2"/>
          <p:cNvSpPr txBox="1">
            <a:spLocks noGrp="1"/>
          </p:cNvSpPr>
          <p:nvPr>
            <p:ph type="body" idx="4294967295"/>
          </p:nvPr>
        </p:nvSpPr>
        <p:spPr>
          <a:xfrm>
            <a:off x="869950" y="1905000"/>
            <a:ext cx="7816850" cy="3886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4675" lvl="0" indent="-395288">
              <a:buSzPct val="100000"/>
              <a:buFont typeface="Symbol" panose="05050102010706020507" pitchFamily="18" charset="2"/>
              <a:buChar char="*"/>
            </a:pPr>
            <a:r>
              <a:rPr lang="en-US" dirty="0" smtClean="0">
                <a:latin typeface="Calibri" panose="020F0502020204030204" pitchFamily="34" charset="0"/>
              </a:rPr>
              <a:t>Typically </a:t>
            </a:r>
            <a:r>
              <a:rPr lang="en-US" dirty="0">
                <a:latin typeface="Calibri" panose="020F0502020204030204" pitchFamily="34" charset="0"/>
              </a:rPr>
              <a:t>used in </a:t>
            </a:r>
            <a:r>
              <a:rPr lang="en-US" dirty="0">
                <a:solidFill>
                  <a:srgbClr val="33CC66"/>
                </a:solidFill>
                <a:latin typeface="Calibri" panose="020F0502020204030204" pitchFamily="34" charset="0"/>
              </a:rPr>
              <a:t>loosely coupled systems</a:t>
            </a:r>
          </a:p>
          <a:p>
            <a:pPr marL="574675" lvl="0" indent="-395288">
              <a:buSzPct val="100000"/>
              <a:buFont typeface="Symbol" panose="05050102010706020507" pitchFamily="18" charset="2"/>
              <a:buChar char="*"/>
            </a:pPr>
            <a:r>
              <a:rPr lang="en-US" dirty="0">
                <a:latin typeface="Calibri" panose="020F0502020204030204" pitchFamily="34" charset="0"/>
              </a:rPr>
              <a:t>Consists of multiple </a:t>
            </a:r>
            <a:r>
              <a:rPr lang="en-US" dirty="0">
                <a:solidFill>
                  <a:srgbClr val="2300DC"/>
                </a:solidFill>
                <a:latin typeface="Calibri" panose="020F0502020204030204" pitchFamily="34" charset="0"/>
              </a:rPr>
              <a:t>processes</a:t>
            </a:r>
            <a:r>
              <a:rPr lang="en-US" dirty="0">
                <a:latin typeface="Calibri" panose="020F0502020204030204" pitchFamily="34" charset="0"/>
              </a:rPr>
              <a:t>.</a:t>
            </a:r>
          </a:p>
          <a:p>
            <a:pPr marL="574675" lvl="0" indent="-395288">
              <a:buSzPct val="100000"/>
              <a:buFont typeface="Symbol" panose="05050102010706020507" pitchFamily="18" charset="2"/>
              <a:buChar char="*"/>
            </a:pPr>
            <a:r>
              <a:rPr lang="en-US" dirty="0">
                <a:latin typeface="Calibri" panose="020F0502020204030204" pitchFamily="34" charset="0"/>
              </a:rPr>
              <a:t>A </a:t>
            </a:r>
            <a:r>
              <a:rPr lang="en-US" dirty="0">
                <a:solidFill>
                  <a:srgbClr val="2300DC"/>
                </a:solidFill>
                <a:latin typeface="Calibri" panose="020F0502020204030204" pitchFamily="34" charset="0"/>
              </a:rPr>
              <a:t>process</a:t>
            </a:r>
            <a:r>
              <a:rPr lang="en-US" dirty="0">
                <a:latin typeface="Calibri" panose="020F0502020204030204" pitchFamily="34" charset="0"/>
              </a:rPr>
              <a:t> can send (</a:t>
            </a:r>
            <a:r>
              <a:rPr lang="en-US" dirty="0">
                <a:solidFill>
                  <a:srgbClr val="FF3333"/>
                </a:solidFill>
                <a:latin typeface="Calibri" panose="020F0502020204030204" pitchFamily="34" charset="0"/>
              </a:rPr>
              <a:t>unicast/ multicast</a:t>
            </a:r>
            <a:r>
              <a:rPr lang="en-US" dirty="0">
                <a:latin typeface="Calibri" panose="020F0502020204030204" pitchFamily="34" charset="0"/>
              </a:rPr>
              <a:t>) a message to another process</a:t>
            </a:r>
          </a:p>
          <a:p>
            <a:pPr marL="574675" lvl="0" indent="-395288">
              <a:buSzPct val="100000"/>
              <a:buFont typeface="Symbol" panose="05050102010706020507" pitchFamily="18" charset="2"/>
              <a:buChar char="*"/>
            </a:pPr>
            <a:r>
              <a:rPr lang="en-US" dirty="0">
                <a:latin typeface="Calibri" panose="020F0502020204030204" pitchFamily="34" charset="0"/>
              </a:rPr>
              <a:t>Similarly, it can receive (</a:t>
            </a:r>
            <a:r>
              <a:rPr lang="en-US" dirty="0">
                <a:solidFill>
                  <a:srgbClr val="FF3333"/>
                </a:solidFill>
                <a:latin typeface="Calibri" panose="020F0502020204030204" pitchFamily="34" charset="0"/>
              </a:rPr>
              <a:t>unicast/ multicast</a:t>
            </a:r>
            <a:r>
              <a:rPr lang="en-US" dirty="0">
                <a:latin typeface="Calibri" panose="020F0502020204030204" pitchFamily="34" charset="0"/>
              </a:rPr>
              <a:t>) a message from another </a:t>
            </a:r>
            <a:r>
              <a:rPr lang="en-US" dirty="0">
                <a:solidFill>
                  <a:srgbClr val="2300DC"/>
                </a:solidFill>
                <a:latin typeface="Calibri" panose="020F0502020204030204" pitchFamily="34" charset="0"/>
              </a:rPr>
              <a:t>process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4" name="Freeform 3"/>
          <p:cNvSpPr/>
          <p:nvPr/>
        </p:nvSpPr>
        <p:spPr>
          <a:xfrm>
            <a:off x="754201" y="4558800"/>
            <a:ext cx="77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200" b="0" i="0" u="none" strike="noStrike" kern="1200" dirty="0">
                <a:ln>
                  <a:noFill/>
                </a:ln>
                <a:latin typeface="Calibri" panose="020F0502020204030204" pitchFamily="34" charset="0"/>
                <a:ea typeface="Microsoft YaHei" pitchFamily="2"/>
                <a:cs typeface="Mangal" pitchFamily="2"/>
              </a:rPr>
              <a:t>We use a dialect similar to the popular parallel programming</a:t>
            </a:r>
          </a:p>
          <a:p>
            <a:pPr marL="0" marR="0" lvl="0" indent="0" algn="ctr" rtl="0" hangingPunct="0">
              <a:lnSpc>
                <a:spcPct val="100000"/>
              </a:lnSpc>
              <a:spcBef>
                <a:spcPts val="0"/>
              </a:spcBef>
              <a:spcAft>
                <a:spcPts val="0"/>
              </a:spcAft>
              <a:buNone/>
              <a:tabLst/>
            </a:pPr>
            <a:r>
              <a:rPr lang="en-IN" sz="2200" b="0" i="0" u="none" strike="noStrike" kern="1200" dirty="0">
                <a:ln>
                  <a:noFill/>
                </a:ln>
                <a:latin typeface="Calibri" panose="020F0502020204030204" pitchFamily="34" charset="0"/>
                <a:ea typeface="Microsoft YaHei" pitchFamily="2"/>
                <a:cs typeface="Mangal" pitchFamily="2"/>
              </a:rPr>
              <a:t>framework, MPI (Message Passing Interface)</a:t>
            </a:r>
          </a:p>
        </p:txBody>
      </p:sp>
      <p:sp>
        <p:nvSpPr>
          <p:cNvPr id="5" name="TextBox 4"/>
          <p:cNvSpPr txBox="1"/>
          <p:nvPr/>
        </p:nvSpPr>
        <p:spPr>
          <a:xfrm>
            <a:off x="437430" y="1841372"/>
            <a:ext cx="8193269" cy="2277547"/>
          </a:xfrm>
          <a:prstGeom prst="rect">
            <a:avLst/>
          </a:prstGeom>
          <a:noFill/>
        </p:spPr>
        <p:txBody>
          <a:bodyPr wrap="none" rtlCol="0">
            <a:spAutoFit/>
          </a:bodyPr>
          <a:lstStyle/>
          <a:p>
            <a:r>
              <a:rPr lang="en-US" sz="2800" dirty="0" smtClean="0">
                <a:solidFill>
                  <a:srgbClr val="00B050"/>
                </a:solidFill>
                <a:latin typeface="Freestyle Script" panose="030804020302050B0404" pitchFamily="66" charset="0"/>
              </a:rPr>
              <a:t>Example:</a:t>
            </a:r>
            <a:r>
              <a:rPr lang="en-US" dirty="0" smtClean="0"/>
              <a:t> Write a message passing based program to add a set of numbers in </a:t>
            </a:r>
          </a:p>
          <a:p>
            <a:r>
              <a:rPr lang="en-US" dirty="0" smtClean="0"/>
              <a:t>parallel. Make appropriate assumptions. </a:t>
            </a:r>
          </a:p>
          <a:p>
            <a:endParaRPr lang="en-US" dirty="0"/>
          </a:p>
          <a:p>
            <a:r>
              <a:rPr lang="en-US" sz="2400" dirty="0" smtClean="0">
                <a:solidFill>
                  <a:srgbClr val="FF0000"/>
                </a:solidFill>
                <a:latin typeface="Freestyle Script" panose="030804020302050B0404" pitchFamily="66" charset="0"/>
              </a:rPr>
              <a:t>Answer:</a:t>
            </a:r>
            <a:r>
              <a:rPr lang="en-US" dirty="0" smtClean="0"/>
              <a:t> Let us assume that all the number are stored in the array, </a:t>
            </a:r>
            <a:r>
              <a:rPr lang="en-US" i="1" dirty="0" smtClean="0">
                <a:solidFill>
                  <a:srgbClr val="1318F9"/>
                </a:solidFill>
              </a:rPr>
              <a:t>numbers</a:t>
            </a:r>
            <a:r>
              <a:rPr lang="en-US" dirty="0" smtClean="0"/>
              <a:t>, and this</a:t>
            </a:r>
          </a:p>
          <a:p>
            <a:r>
              <a:rPr lang="en-US" dirty="0" smtClean="0"/>
              <a:t>array is available with all the </a:t>
            </a:r>
            <a:r>
              <a:rPr lang="en-US" dirty="0" smtClean="0">
                <a:solidFill>
                  <a:srgbClr val="00B050"/>
                </a:solidFill>
              </a:rPr>
              <a:t>N</a:t>
            </a:r>
            <a:r>
              <a:rPr lang="en-US" dirty="0" smtClean="0"/>
              <a:t> processors. Let the number of elements in the</a:t>
            </a:r>
          </a:p>
          <a:p>
            <a:r>
              <a:rPr lang="en-US" dirty="0" smtClean="0">
                <a:solidFill>
                  <a:srgbClr val="1318F9"/>
                </a:solidFill>
              </a:rPr>
              <a:t>numbers</a:t>
            </a:r>
            <a:r>
              <a:rPr lang="en-US" dirty="0" smtClean="0"/>
              <a:t> array be SIZE. For the sake of simplicity, let us assume that SIZE</a:t>
            </a:r>
          </a:p>
          <a:p>
            <a:r>
              <a:rPr lang="en-US" dirty="0" smtClean="0"/>
              <a:t>is divisible by N.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3" name="Rectangle 2"/>
          <p:cNvSpPr/>
          <p:nvPr/>
        </p:nvSpPr>
        <p:spPr>
          <a:xfrm>
            <a:off x="152400" y="152400"/>
            <a:ext cx="8839200" cy="160020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1905000" y="152400"/>
            <a:ext cx="6477000" cy="6771084"/>
          </a:xfrm>
          <a:prstGeom prst="rect">
            <a:avLst/>
          </a:prstGeom>
          <a:noFill/>
        </p:spPr>
        <p:txBody>
          <a:bodyPr wrap="square" rtlCol="0">
            <a:spAutoFit/>
          </a:bodyPr>
          <a:lstStyle/>
          <a:p>
            <a:pPr>
              <a:tabLst>
                <a:tab pos="571500" algn="l"/>
                <a:tab pos="1092200" algn="l"/>
              </a:tabLst>
            </a:pPr>
            <a:r>
              <a:rPr lang="en-US" sz="1400" dirty="0">
                <a:latin typeface="Courier New" pitchFamily="49" charset="0"/>
                <a:cs typeface="Courier New" pitchFamily="49" charset="0"/>
              </a:rPr>
              <a:t>/* start all the parallel processes */</a:t>
            </a:r>
          </a:p>
          <a:p>
            <a:pPr>
              <a:tabLst>
                <a:tab pos="571500" algn="l"/>
                <a:tab pos="1092200" algn="l"/>
              </a:tabLst>
            </a:pPr>
            <a:r>
              <a:rPr lang="en-US" sz="1400" dirty="0" err="1">
                <a:latin typeface="Courier New" pitchFamily="49" charset="0"/>
                <a:cs typeface="Courier New" pitchFamily="49" charset="0"/>
              </a:rPr>
              <a:t>SpawnAllParallelProcesses</a:t>
            </a:r>
            <a:r>
              <a:rPr lang="en-US" sz="1400" dirty="0">
                <a:latin typeface="Courier New" pitchFamily="49" charset="0"/>
                <a:cs typeface="Courier New" pitchFamily="49" charset="0"/>
              </a:rPr>
              <a:t>();</a:t>
            </a:r>
          </a:p>
          <a:p>
            <a:pPr>
              <a:tabLst>
                <a:tab pos="571500" algn="l"/>
                <a:tab pos="1092200" algn="l"/>
              </a:tabLst>
            </a:pPr>
            <a:endParaRPr lang="en-US" sz="1400" dirty="0" smtClean="0">
              <a:latin typeface="Courier New" pitchFamily="49" charset="0"/>
              <a:cs typeface="Courier New" pitchFamily="49" charset="0"/>
            </a:endParaRPr>
          </a:p>
          <a:p>
            <a:pPr>
              <a:tabLst>
                <a:tab pos="571500" algn="l"/>
                <a:tab pos="1092200" algn="l"/>
              </a:tabLst>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For each process execute the following code */</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myId</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getMyProcessId</a:t>
            </a:r>
            <a:r>
              <a:rPr lang="en-US" sz="1400" dirty="0">
                <a:latin typeface="Courier New" pitchFamily="49" charset="0"/>
                <a:cs typeface="Courier New" pitchFamily="49" charset="0"/>
              </a:rPr>
              <a:t>();</a:t>
            </a:r>
          </a:p>
          <a:p>
            <a:pPr>
              <a:tabLst>
                <a:tab pos="571500" algn="l"/>
                <a:tab pos="1092200" algn="l"/>
              </a:tabLst>
            </a:pPr>
            <a:endParaRPr lang="en-US" sz="1400" dirty="0" smtClean="0">
              <a:latin typeface="Courier New" pitchFamily="49" charset="0"/>
              <a:cs typeface="Courier New" pitchFamily="49" charset="0"/>
            </a:endParaRPr>
          </a:p>
          <a:p>
            <a:pPr>
              <a:tabLst>
                <a:tab pos="571500" algn="l"/>
                <a:tab pos="1092200" algn="l"/>
              </a:tabLst>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compute the partial sums */</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startIdx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myId</a:t>
            </a:r>
            <a:r>
              <a:rPr lang="en-US" sz="1400" dirty="0">
                <a:latin typeface="Courier New" pitchFamily="49" charset="0"/>
                <a:cs typeface="Courier New" pitchFamily="49" charset="0"/>
              </a:rPr>
              <a:t> * SIZE/N;</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endIdx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startIdx</a:t>
            </a:r>
            <a:r>
              <a:rPr lang="en-US" sz="1400" dirty="0">
                <a:latin typeface="Courier New" pitchFamily="49" charset="0"/>
                <a:cs typeface="Courier New" pitchFamily="49" charset="0"/>
              </a:rPr>
              <a:t> + SIZE/N;</a:t>
            </a:r>
          </a:p>
          <a:p>
            <a:pPr>
              <a:tabLst>
                <a:tab pos="571500" algn="l"/>
                <a:tab pos="10922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partialSum</a:t>
            </a:r>
            <a:r>
              <a:rPr lang="en-US" sz="1400" dirty="0">
                <a:latin typeface="Courier New" pitchFamily="49" charset="0"/>
                <a:cs typeface="Courier New" pitchFamily="49" charset="0"/>
              </a:rPr>
              <a:t> = 0;</a:t>
            </a:r>
          </a:p>
          <a:p>
            <a:pPr>
              <a:tabLst>
                <a:tab pos="571500" algn="l"/>
                <a:tab pos="1092200" algn="l"/>
              </a:tabLst>
            </a:pPr>
            <a:r>
              <a:rPr lang="en-US" sz="1400" dirty="0">
                <a:latin typeface="Courier New" pitchFamily="49" charset="0"/>
                <a:cs typeface="Courier New" pitchFamily="49" charset="0"/>
              </a:rPr>
              <a:t>for(</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startIdx</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 &lt; </a:t>
            </a:r>
            <a:r>
              <a:rPr lang="en-US" sz="1400" dirty="0" err="1">
                <a:latin typeface="Courier New" pitchFamily="49" charset="0"/>
                <a:cs typeface="Courier New" pitchFamily="49" charset="0"/>
              </a:rPr>
              <a:t>endIdx</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a:t>
            </a:r>
          </a:p>
          <a:p>
            <a:pPr>
              <a:tabLst>
                <a:tab pos="571500" algn="l"/>
                <a:tab pos="1092200" algn="l"/>
              </a:tabLst>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partialSum</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numbers[</a:t>
            </a:r>
            <a:r>
              <a:rPr lang="en-US" sz="1400" dirty="0" err="1">
                <a:latin typeface="Courier New" pitchFamily="49" charset="0"/>
                <a:cs typeface="Courier New" pitchFamily="49" charset="0"/>
              </a:rPr>
              <a:t>jdx</a:t>
            </a:r>
            <a:r>
              <a:rPr lang="en-US" sz="1400" dirty="0">
                <a:latin typeface="Courier New" pitchFamily="49" charset="0"/>
                <a:cs typeface="Courier New" pitchFamily="49" charset="0"/>
              </a:rPr>
              <a:t>];</a:t>
            </a:r>
          </a:p>
          <a:p>
            <a:pPr>
              <a:tabLst>
                <a:tab pos="571500" algn="l"/>
                <a:tab pos="1092200" algn="l"/>
              </a:tabLst>
            </a:pPr>
            <a:endParaRPr lang="en-US" sz="1400" dirty="0" smtClean="0">
              <a:latin typeface="Courier New" pitchFamily="49" charset="0"/>
              <a:cs typeface="Courier New" pitchFamily="49" charset="0"/>
            </a:endParaRPr>
          </a:p>
          <a:p>
            <a:pPr>
              <a:tabLst>
                <a:tab pos="571500" algn="l"/>
                <a:tab pos="1092200" algn="l"/>
              </a:tabLst>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All the non-root nodes send their partial sums to the root */</a:t>
            </a:r>
          </a:p>
          <a:p>
            <a:pPr>
              <a:tabLst>
                <a:tab pos="571500" algn="l"/>
                <a:tab pos="1092200" algn="l"/>
              </a:tabLst>
            </a:pPr>
            <a:r>
              <a:rPr lang="en-US" sz="1400" dirty="0">
                <a:latin typeface="Courier New" pitchFamily="49" charset="0"/>
                <a:cs typeface="Courier New" pitchFamily="49" charset="0"/>
              </a:rPr>
              <a:t>if(</a:t>
            </a:r>
            <a:r>
              <a:rPr lang="en-US" sz="1400" dirty="0" err="1">
                <a:latin typeface="Courier New" pitchFamily="49" charset="0"/>
                <a:cs typeface="Courier New" pitchFamily="49" charset="0"/>
              </a:rPr>
              <a:t>myId</a:t>
            </a:r>
            <a:r>
              <a:rPr lang="en-US" sz="1400" dirty="0">
                <a:latin typeface="Courier New" pitchFamily="49" charset="0"/>
                <a:cs typeface="Courier New" pitchFamily="49" charset="0"/>
              </a:rPr>
              <a:t> != 0) {</a:t>
            </a:r>
          </a:p>
          <a:p>
            <a:pPr>
              <a:tabLst>
                <a:tab pos="571500" algn="l"/>
                <a:tab pos="1092200" algn="l"/>
              </a:tabLst>
            </a:pP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send the partial sum to the root */</a:t>
            </a:r>
          </a:p>
          <a:p>
            <a:pPr>
              <a:tabLst>
                <a:tab pos="571500" algn="l"/>
                <a:tab pos="1092200" algn="l"/>
              </a:tabLst>
            </a:pPr>
            <a:r>
              <a:rPr lang="en-US" sz="1400" dirty="0" smtClean="0">
                <a:latin typeface="Courier New" pitchFamily="49" charset="0"/>
                <a:cs typeface="Courier New" pitchFamily="49" charset="0"/>
              </a:rPr>
              <a:t>	send </a:t>
            </a:r>
            <a:r>
              <a:rPr lang="en-US" sz="1400" dirty="0">
                <a:latin typeface="Courier New" pitchFamily="49" charset="0"/>
                <a:cs typeface="Courier New" pitchFamily="49" charset="0"/>
              </a:rPr>
              <a:t>(0, </a:t>
            </a:r>
            <a:r>
              <a:rPr lang="en-US" sz="1400" dirty="0" err="1">
                <a:latin typeface="Courier New" pitchFamily="49" charset="0"/>
                <a:cs typeface="Courier New" pitchFamily="49" charset="0"/>
              </a:rPr>
              <a:t>partialSum</a:t>
            </a:r>
            <a:r>
              <a:rPr lang="en-US" sz="1400" dirty="0">
                <a:latin typeface="Courier New" pitchFamily="49" charset="0"/>
                <a:cs typeface="Courier New" pitchFamily="49" charset="0"/>
              </a:rPr>
              <a:t>);</a:t>
            </a:r>
          </a:p>
          <a:p>
            <a:pPr>
              <a:tabLst>
                <a:tab pos="571500" algn="l"/>
                <a:tab pos="1092200" algn="l"/>
              </a:tabLst>
            </a:pPr>
            <a:r>
              <a:rPr lang="en-US" sz="1400" dirty="0">
                <a:latin typeface="Courier New" pitchFamily="49" charset="0"/>
                <a:cs typeface="Courier New" pitchFamily="49" charset="0"/>
              </a:rPr>
              <a:t>} else {</a:t>
            </a:r>
          </a:p>
          <a:p>
            <a:pPr>
              <a:tabLst>
                <a:tab pos="571500" algn="l"/>
                <a:tab pos="1092200" algn="l"/>
              </a:tabLst>
            </a:pP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for the root */</a:t>
            </a:r>
          </a:p>
          <a:p>
            <a:pPr>
              <a:tabLst>
                <a:tab pos="571500" algn="l"/>
                <a:tab pos="1092200" algn="l"/>
              </a:tabLst>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sum = </a:t>
            </a:r>
            <a:r>
              <a:rPr lang="en-US" sz="1400" dirty="0" err="1">
                <a:latin typeface="Courier New" pitchFamily="49" charset="0"/>
                <a:cs typeface="Courier New" pitchFamily="49" charset="0"/>
              </a:rPr>
              <a:t>partialSum</a:t>
            </a:r>
            <a:r>
              <a:rPr lang="en-US" sz="1400" dirty="0">
                <a:latin typeface="Courier New" pitchFamily="49" charset="0"/>
                <a:cs typeface="Courier New" pitchFamily="49" charset="0"/>
              </a:rPr>
              <a:t>;</a:t>
            </a:r>
          </a:p>
          <a:p>
            <a:pPr>
              <a:tabLst>
                <a:tab pos="571500" algn="l"/>
                <a:tab pos="1092200" algn="l"/>
              </a:tabLst>
            </a:pPr>
            <a:r>
              <a:rPr lang="da-DK" sz="1400" dirty="0" smtClean="0">
                <a:latin typeface="Courier New" pitchFamily="49" charset="0"/>
                <a:cs typeface="Courier New" pitchFamily="49" charset="0"/>
              </a:rPr>
              <a:t>	for </a:t>
            </a:r>
            <a:r>
              <a:rPr lang="da-DK" sz="1400" dirty="0">
                <a:latin typeface="Courier New" pitchFamily="49" charset="0"/>
                <a:cs typeface="Courier New" pitchFamily="49" charset="0"/>
              </a:rPr>
              <a:t>(int pid = 1; pid &lt; N; pid++) {</a:t>
            </a:r>
          </a:p>
          <a:p>
            <a:pPr>
              <a:tabLst>
                <a:tab pos="571500" algn="l"/>
                <a:tab pos="1092200" algn="l"/>
              </a:tabLst>
            </a:pPr>
            <a:r>
              <a:rPr lang="en-US" sz="1400" dirty="0" smtClean="0">
                <a:latin typeface="Courier New" pitchFamily="49" charset="0"/>
                <a:cs typeface="Courier New" pitchFamily="49" charset="0"/>
              </a:rPr>
              <a:t>		sum </a:t>
            </a:r>
            <a:r>
              <a:rPr lang="en-US" sz="1400" dirty="0">
                <a:latin typeface="Courier New" pitchFamily="49" charset="0"/>
                <a:cs typeface="Courier New" pitchFamily="49" charset="0"/>
              </a:rPr>
              <a:t>+= receive(ANYSOURCE);</a:t>
            </a:r>
          </a:p>
          <a:p>
            <a:pPr>
              <a:tabLst>
                <a:tab pos="571500" algn="l"/>
                <a:tab pos="1092200" algn="l"/>
              </a:tabLst>
            </a:pP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pPr>
              <a:tabLst>
                <a:tab pos="571500" algn="l"/>
                <a:tab pos="1092200" algn="l"/>
              </a:tabLst>
            </a:pP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shut down all the processes */</a:t>
            </a:r>
          </a:p>
          <a:p>
            <a:pPr>
              <a:tabLst>
                <a:tab pos="571500" algn="l"/>
                <a:tab pos="1092200" algn="l"/>
              </a:tabLst>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shutDownAllProcesses</a:t>
            </a:r>
            <a:r>
              <a:rPr lang="en-US" sz="1400" dirty="0">
                <a:latin typeface="Courier New" pitchFamily="49" charset="0"/>
                <a:cs typeface="Courier New" pitchFamily="49" charset="0"/>
              </a:rPr>
              <a:t>();</a:t>
            </a:r>
          </a:p>
          <a:p>
            <a:pPr>
              <a:tabLst>
                <a:tab pos="571500" algn="l"/>
                <a:tab pos="1092200" algn="l"/>
              </a:tabLst>
            </a:pPr>
            <a:endParaRPr lang="en-US" sz="1400" dirty="0" smtClean="0">
              <a:latin typeface="Courier New" pitchFamily="49" charset="0"/>
              <a:cs typeface="Courier New" pitchFamily="49" charset="0"/>
            </a:endParaRPr>
          </a:p>
          <a:p>
            <a:pPr>
              <a:tabLst>
                <a:tab pos="571500" algn="l"/>
                <a:tab pos="1092200" algn="l"/>
              </a:tabLst>
            </a:pP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return the sum */</a:t>
            </a:r>
          </a:p>
          <a:p>
            <a:pPr>
              <a:tabLst>
                <a:tab pos="571500" algn="l"/>
                <a:tab pos="1092200" algn="l"/>
              </a:tabLst>
            </a:pPr>
            <a:r>
              <a:rPr lang="en-US" sz="1400" dirty="0" smtClean="0">
                <a:latin typeface="Courier New" pitchFamily="49" charset="0"/>
                <a:cs typeface="Courier New" pitchFamily="49" charset="0"/>
              </a:rPr>
              <a:t>	return </a:t>
            </a:r>
            <a:r>
              <a:rPr lang="en-US" sz="1400" dirty="0">
                <a:latin typeface="Courier New" pitchFamily="49" charset="0"/>
                <a:cs typeface="Courier New" pitchFamily="49" charset="0"/>
              </a:rPr>
              <a:t>sum;</a:t>
            </a:r>
          </a:p>
          <a:p>
            <a:pPr>
              <a:tabLst>
                <a:tab pos="571500" algn="l"/>
                <a:tab pos="1092200" algn="l"/>
              </a:tabLst>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2024891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123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447800" y="1622425"/>
            <a:ext cx="6396037" cy="40925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3888" lvl="0" indent="-560388">
              <a:buSzPct val="100000"/>
              <a:buFont typeface="Symbol" panose="05050102010706020507" pitchFamily="18" charset="2"/>
              <a:buChar char="*"/>
            </a:pPr>
            <a:r>
              <a:rPr lang="en-US" dirty="0">
                <a:latin typeface="Calibri" panose="020F0502020204030204" pitchFamily="34" charset="0"/>
              </a:rPr>
              <a:t>Overview</a:t>
            </a:r>
          </a:p>
          <a:p>
            <a:pPr marL="623888" lvl="0" indent="-560388">
              <a:buSzPct val="100000"/>
              <a:buFont typeface="Symbol" panose="05050102010706020507" pitchFamily="18" charset="2"/>
              <a:buChar char="*"/>
            </a:pPr>
            <a:r>
              <a:rPr lang="en-US" dirty="0">
                <a:latin typeface="Calibri" panose="020F0502020204030204" pitchFamily="34" charset="0"/>
              </a:rPr>
              <a:t>Amdahl's Law and Flynn's Taxonomy</a:t>
            </a:r>
          </a:p>
          <a:p>
            <a:pPr marL="623888" lvl="0" indent="-560388">
              <a:buSzPct val="100000"/>
              <a:buFont typeface="Symbol" panose="05050102010706020507" pitchFamily="18" charset="2"/>
              <a:buChar char="*"/>
            </a:pPr>
            <a:r>
              <a:rPr lang="en-US" dirty="0">
                <a:latin typeface="Calibri" panose="020F0502020204030204" pitchFamily="34" charset="0"/>
              </a:rPr>
              <a:t>MIMD Multiprocessors</a:t>
            </a:r>
          </a:p>
          <a:p>
            <a:pPr marL="623888" lvl="0" indent="-560388">
              <a:buSzPct val="100000"/>
              <a:buFont typeface="Symbol" panose="05050102010706020507" pitchFamily="18" charset="2"/>
              <a:buChar char="*"/>
            </a:pPr>
            <a:r>
              <a:rPr lang="en-US" dirty="0">
                <a:latin typeface="Calibri" panose="020F0502020204030204" pitchFamily="34" charset="0"/>
              </a:rPr>
              <a:t>Multithreading</a:t>
            </a:r>
          </a:p>
          <a:p>
            <a:pPr marL="623888" lvl="0" indent="-560388">
              <a:buSzPct val="100000"/>
              <a:buFont typeface="Symbol" panose="05050102010706020507" pitchFamily="18" charset="2"/>
              <a:buChar char="*"/>
            </a:pPr>
            <a:r>
              <a:rPr lang="en-US" dirty="0">
                <a:latin typeface="Calibri" panose="020F0502020204030204" pitchFamily="34" charset="0"/>
              </a:rPr>
              <a:t>Vector Processors</a:t>
            </a:r>
          </a:p>
          <a:p>
            <a:pPr marL="623888" lvl="0" indent="-560388">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680040" y="205740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Amdahl's</a:t>
            </a:r>
            <a:r>
              <a:rPr lang="fr-FR" dirty="0">
                <a:solidFill>
                  <a:schemeClr val="tx1"/>
                </a:solidFill>
              </a:rPr>
              <a:t> Law</a:t>
            </a:r>
          </a:p>
        </p:txBody>
      </p:sp>
      <p:sp>
        <p:nvSpPr>
          <p:cNvPr id="3" name="Text Placeholder 2"/>
          <p:cNvSpPr txBox="1">
            <a:spLocks noGrp="1"/>
          </p:cNvSpPr>
          <p:nvPr>
            <p:ph type="body" idx="4294967295"/>
          </p:nvPr>
        </p:nvSpPr>
        <p:spPr>
          <a:xfrm>
            <a:off x="914400" y="1447800"/>
            <a:ext cx="74676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us now </a:t>
            </a:r>
            <a:r>
              <a:rPr lang="en-US" sz="2800" dirty="0" err="1">
                <a:solidFill>
                  <a:srgbClr val="2300DC"/>
                </a:solidFill>
                <a:latin typeface="Calibri" panose="020F0502020204030204" pitchFamily="34" charset="0"/>
              </a:rPr>
              <a:t>summarise</a:t>
            </a:r>
            <a:r>
              <a:rPr lang="en-US" sz="2800" dirty="0">
                <a:latin typeface="Calibri" panose="020F0502020204030204" pitchFamily="34" charset="0"/>
              </a:rPr>
              <a:t> our discussion</a:t>
            </a:r>
          </a:p>
          <a:p>
            <a:pPr lvl="0">
              <a:buSzPct val="100000"/>
              <a:buFont typeface="Symbol" panose="05050102010706020507" pitchFamily="18" charset="2"/>
              <a:buChar char="*"/>
            </a:pPr>
            <a:r>
              <a:rPr lang="en-US" sz="2800" dirty="0">
                <a:latin typeface="Calibri" panose="020F0502020204030204" pitchFamily="34" charset="0"/>
              </a:rPr>
              <a:t>For </a:t>
            </a:r>
            <a:r>
              <a:rPr lang="en-US" sz="2800" b="1" i="1" dirty="0">
                <a:solidFill>
                  <a:srgbClr val="280099"/>
                </a:solidFill>
                <a:latin typeface="Calibri" panose="020F0502020204030204" pitchFamily="34" charset="0"/>
              </a:rPr>
              <a:t>P</a:t>
            </a:r>
            <a:r>
              <a:rPr lang="en-US" sz="2800" b="1" dirty="0">
                <a:solidFill>
                  <a:srgbClr val="280099"/>
                </a:solidFill>
                <a:latin typeface="Calibri" panose="020F0502020204030204" pitchFamily="34" charset="0"/>
              </a:rPr>
              <a:t> </a:t>
            </a:r>
            <a:r>
              <a:rPr lang="en-US" sz="2800" dirty="0">
                <a:latin typeface="Calibri" panose="020F0502020204030204" pitchFamily="34" charset="0"/>
              </a:rPr>
              <a:t>parallel processors, we can expect a </a:t>
            </a:r>
            <a:r>
              <a:rPr lang="en-US" sz="2800" dirty="0">
                <a:solidFill>
                  <a:srgbClr val="0000FF"/>
                </a:solidFill>
                <a:latin typeface="Calibri" panose="020F0502020204030204" pitchFamily="34" charset="0"/>
              </a:rPr>
              <a:t>speedup</a:t>
            </a:r>
            <a:r>
              <a:rPr lang="en-US" sz="2800" dirty="0">
                <a:latin typeface="Calibri" panose="020F0502020204030204" pitchFamily="34" charset="0"/>
              </a:rPr>
              <a:t> of P (in the ideal case)</a:t>
            </a:r>
          </a:p>
          <a:p>
            <a:pPr lvl="0">
              <a:buSzPct val="100000"/>
              <a:buFont typeface="Symbol" panose="05050102010706020507" pitchFamily="18" charset="2"/>
              <a:buChar char="*"/>
            </a:pPr>
            <a:r>
              <a:rPr lang="en-US" sz="2800" dirty="0">
                <a:latin typeface="Calibri" panose="020F0502020204030204" pitchFamily="34" charset="0"/>
              </a:rPr>
              <a:t>Let us assume that a </a:t>
            </a:r>
            <a:r>
              <a:rPr lang="en-US" sz="2800" dirty="0">
                <a:solidFill>
                  <a:srgbClr val="00AE00"/>
                </a:solidFill>
                <a:latin typeface="Calibri" panose="020F0502020204030204" pitchFamily="34" charset="0"/>
              </a:rPr>
              <a:t>program</a:t>
            </a:r>
            <a:r>
              <a:rPr lang="en-US" sz="2800" dirty="0">
                <a:latin typeface="Calibri" panose="020F0502020204030204" pitchFamily="34" charset="0"/>
              </a:rPr>
              <a:t> takes</a:t>
            </a:r>
            <a:r>
              <a:rPr lang="en-US" sz="2800" dirty="0">
                <a:solidFill>
                  <a:srgbClr val="2323DC"/>
                </a:solidFill>
                <a:latin typeface="Calibri" panose="020F0502020204030204" pitchFamily="34" charset="0"/>
              </a:rPr>
              <a:t> T</a:t>
            </a:r>
            <a:r>
              <a:rPr lang="en-US" sz="2800" baseline="-33000" dirty="0">
                <a:solidFill>
                  <a:srgbClr val="2323DC"/>
                </a:solidFill>
                <a:latin typeface="Calibri" panose="020F0502020204030204" pitchFamily="34" charset="0"/>
              </a:rPr>
              <a:t>old</a:t>
            </a:r>
            <a:r>
              <a:rPr lang="en-US" sz="2800" dirty="0">
                <a:latin typeface="Calibri" panose="020F0502020204030204" pitchFamily="34" charset="0"/>
              </a:rPr>
              <a:t> units of time</a:t>
            </a:r>
          </a:p>
          <a:p>
            <a:pPr lvl="1">
              <a:buSzPct val="100000"/>
              <a:buFont typeface="Symbol" panose="05050102010706020507" pitchFamily="18" charset="2"/>
              <a:buChar char="*"/>
            </a:pPr>
            <a:r>
              <a:rPr lang="en-US" sz="2800" dirty="0">
                <a:latin typeface="Calibri" panose="020F0502020204030204" pitchFamily="34" charset="0"/>
              </a:rPr>
              <a:t>Let us divide </a:t>
            </a:r>
            <a:r>
              <a:rPr lang="en-US" sz="2800" dirty="0" smtClean="0">
                <a:latin typeface="Calibri" panose="020F0502020204030204" pitchFamily="34" charset="0"/>
              </a:rPr>
              <a:t>it into </a:t>
            </a:r>
            <a:r>
              <a:rPr lang="en-US" sz="2800" dirty="0">
                <a:latin typeface="Calibri" panose="020F0502020204030204" pitchFamily="34" charset="0"/>
              </a:rPr>
              <a:t>two parts – </a:t>
            </a:r>
            <a:r>
              <a:rPr lang="en-US" sz="2800" dirty="0">
                <a:solidFill>
                  <a:srgbClr val="2300DC"/>
                </a:solidFill>
                <a:latin typeface="Calibri" panose="020F0502020204030204" pitchFamily="34" charset="0"/>
              </a:rPr>
              <a:t>sequential</a:t>
            </a:r>
            <a:r>
              <a:rPr lang="en-US" sz="2800" dirty="0">
                <a:latin typeface="Calibri" panose="020F0502020204030204" pitchFamily="34" charset="0"/>
              </a:rPr>
              <a:t> and </a:t>
            </a:r>
            <a:r>
              <a:rPr lang="en-US" sz="2800" dirty="0">
                <a:solidFill>
                  <a:srgbClr val="00AE00"/>
                </a:solidFill>
                <a:latin typeface="Calibri" panose="020F0502020204030204" pitchFamily="34" charset="0"/>
              </a:rPr>
              <a:t>parallel</a:t>
            </a:r>
          </a:p>
          <a:p>
            <a:pPr lvl="1">
              <a:buSzPct val="100000"/>
              <a:buFont typeface="Symbol" panose="05050102010706020507" pitchFamily="18" charset="2"/>
              <a:buChar char="*"/>
            </a:pPr>
            <a:r>
              <a:rPr lang="en-US" sz="2800" dirty="0">
                <a:solidFill>
                  <a:srgbClr val="0000FF"/>
                </a:solidFill>
                <a:latin typeface="Calibri" panose="020F0502020204030204" pitchFamily="34" charset="0"/>
              </a:rPr>
              <a:t>Sequential</a:t>
            </a:r>
            <a:r>
              <a:rPr lang="en-US" sz="2800" dirty="0">
                <a:latin typeface="Calibri" panose="020F0502020204030204" pitchFamily="34" charset="0"/>
              </a:rPr>
              <a:t> portion :  T</a:t>
            </a:r>
            <a:r>
              <a:rPr lang="en-US" sz="2800" baseline="-29000" dirty="0">
                <a:latin typeface="Calibri" panose="020F0502020204030204" pitchFamily="34" charset="0"/>
              </a:rPr>
              <a:t>old </a:t>
            </a:r>
            <a:r>
              <a:rPr lang="en-US" sz="2800" dirty="0">
                <a:latin typeface="Calibri" panose="020F0502020204030204" pitchFamily="34" charset="0"/>
              </a:rPr>
              <a:t> * </a:t>
            </a:r>
            <a:r>
              <a:rPr lang="en-US" sz="2800" dirty="0" err="1">
                <a:latin typeface="Calibri" panose="020F0502020204030204" pitchFamily="34" charset="0"/>
              </a:rPr>
              <a:t>f</a:t>
            </a:r>
            <a:r>
              <a:rPr lang="en-US" sz="2800" baseline="-29000" dirty="0" err="1">
                <a:latin typeface="Calibri" panose="020F0502020204030204" pitchFamily="34" charset="0"/>
              </a:rPr>
              <a:t>seq</a:t>
            </a:r>
            <a:r>
              <a:rPr lang="en-US" sz="2800" dirty="0">
                <a:latin typeface="Calibri" panose="020F0502020204030204" pitchFamily="34" charset="0"/>
              </a:rPr>
              <a:t>  </a:t>
            </a:r>
          </a:p>
          <a:p>
            <a:pPr lvl="1">
              <a:buSzPct val="100000"/>
              <a:buFont typeface="Symbol" panose="05050102010706020507" pitchFamily="18" charset="2"/>
              <a:buChar char="*"/>
            </a:pPr>
            <a:r>
              <a:rPr lang="en-US" sz="2800" dirty="0">
                <a:solidFill>
                  <a:srgbClr val="33CC66"/>
                </a:solidFill>
                <a:latin typeface="Calibri" panose="020F0502020204030204" pitchFamily="34" charset="0"/>
              </a:rPr>
              <a:t>Parallel</a:t>
            </a:r>
            <a:r>
              <a:rPr lang="en-US" sz="2800" dirty="0">
                <a:latin typeface="Calibri" panose="020F0502020204030204" pitchFamily="34" charset="0"/>
              </a:rPr>
              <a:t> portion : T</a:t>
            </a:r>
            <a:r>
              <a:rPr lang="en-US" sz="2800" baseline="-30000" dirty="0">
                <a:latin typeface="Calibri" panose="020F0502020204030204" pitchFamily="34" charset="0"/>
              </a:rPr>
              <a:t>old </a:t>
            </a:r>
            <a:r>
              <a:rPr lang="en-US" sz="2800" dirty="0">
                <a:latin typeface="Calibri" panose="020F0502020204030204" pitchFamily="34" charset="0"/>
              </a:rPr>
              <a:t> * (1 - </a:t>
            </a:r>
            <a:r>
              <a:rPr lang="en-US" sz="2800" dirty="0" err="1">
                <a:latin typeface="Calibri" panose="020F0502020204030204" pitchFamily="34" charset="0"/>
              </a:rPr>
              <a:t>f</a:t>
            </a:r>
            <a:r>
              <a:rPr lang="en-US" sz="2800" baseline="-30000" dirty="0" err="1">
                <a:latin typeface="Calibri" panose="020F0502020204030204" pitchFamily="34" charset="0"/>
              </a:rPr>
              <a:t>seq</a:t>
            </a:r>
            <a:r>
              <a:rPr lang="en-US" sz="2800" dirty="0">
                <a:latin typeface="Calibri" panose="020F050202020403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Amdahl's</a:t>
            </a:r>
            <a:r>
              <a:rPr lang="fr-FR" dirty="0">
                <a:solidFill>
                  <a:schemeClr val="tx1"/>
                </a:solidFill>
              </a:rPr>
              <a:t> Law - II</a:t>
            </a:r>
          </a:p>
        </p:txBody>
      </p:sp>
      <p:sp>
        <p:nvSpPr>
          <p:cNvPr id="3" name="Text Placeholder 2"/>
          <p:cNvSpPr txBox="1">
            <a:spLocks noGrp="1"/>
          </p:cNvSpPr>
          <p:nvPr>
            <p:ph type="body" idx="4294967295"/>
          </p:nvPr>
        </p:nvSpPr>
        <p:spPr>
          <a:xfrm>
            <a:off x="990600" y="1558638"/>
            <a:ext cx="7416800" cy="4525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Only, the </a:t>
            </a:r>
            <a:r>
              <a:rPr lang="en-US" sz="2800" dirty="0">
                <a:solidFill>
                  <a:srgbClr val="2323DC"/>
                </a:solidFill>
                <a:latin typeface="Calibri" panose="020F0502020204030204" pitchFamily="34" charset="0"/>
              </a:rPr>
              <a:t>parallel portion</a:t>
            </a:r>
            <a:r>
              <a:rPr lang="en-US" sz="2800" dirty="0">
                <a:latin typeface="Calibri" panose="020F0502020204030204" pitchFamily="34" charset="0"/>
              </a:rPr>
              <a:t> gets sped up P times</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33CC66"/>
                </a:solidFill>
                <a:latin typeface="Calibri" panose="020F0502020204030204" pitchFamily="34" charset="0"/>
              </a:rPr>
              <a:t>sequential</a:t>
            </a:r>
            <a:r>
              <a:rPr lang="en-US" sz="2800" dirty="0">
                <a:latin typeface="Calibri" panose="020F0502020204030204" pitchFamily="34" charset="0"/>
              </a:rPr>
              <a:t> portion is unaffected</a:t>
            </a:r>
          </a:p>
          <a:p>
            <a:pPr lvl="0">
              <a:buSzPct val="100000"/>
              <a:buFont typeface="Symbol" panose="05050102010706020507" pitchFamily="18" charset="2"/>
              <a:buChar char="*"/>
            </a:pPr>
            <a:endParaRPr lang="en-US" sz="2800" dirty="0">
              <a:latin typeface="Calibri" panose="020F0502020204030204" pitchFamily="34" charset="0"/>
            </a:endParaRPr>
          </a:p>
          <a:p>
            <a:pPr lvl="0">
              <a:buSzPct val="100000"/>
              <a:buFont typeface="Symbol" panose="05050102010706020507" pitchFamily="18" charset="2"/>
              <a:buChar char="*"/>
            </a:pPr>
            <a:endParaRPr lang="en-US" sz="28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Equation for the time taken with </a:t>
            </a:r>
            <a:r>
              <a:rPr lang="en-US" sz="2800" dirty="0" err="1">
                <a:latin typeface="Calibri" panose="020F0502020204030204" pitchFamily="34" charset="0"/>
              </a:rPr>
              <a:t>parallelisation</a:t>
            </a:r>
            <a:endParaRPr lang="en-US" sz="28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The speedup is thus :</a:t>
            </a:r>
          </a:p>
        </p:txBody>
      </p:sp>
      <mc:AlternateContent xmlns:mc="http://schemas.openxmlformats.org/markup-compatibility/2006" xmlns:a14="http://schemas.microsoft.com/office/drawing/2010/main">
        <mc:Choice Requires="a14">
          <p:sp>
            <p:nvSpPr>
              <p:cNvPr id="6" name="TextBox 5"/>
              <p:cNvSpPr txBox="1"/>
              <p:nvPr/>
            </p:nvSpPr>
            <p:spPr>
              <a:xfrm>
                <a:off x="2057400" y="2895600"/>
                <a:ext cx="4538935"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𝑛𝑒𝑤</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𝑜𝑙𝑑</m:t>
                          </m:r>
                        </m:sub>
                      </m:sSub>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𝑠𝑒𝑞</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𝑠𝑒𝑞</m:t>
                                  </m:r>
                                </m:sub>
                              </m:sSub>
                            </m:num>
                            <m:den>
                              <m:r>
                                <a:rPr lang="en-US" sz="2400" b="0" i="1" smtClean="0">
                                  <a:latin typeface="Cambria Math" panose="02040503050406030204" pitchFamily="18" charset="0"/>
                                </a:rPr>
                                <m:t>𝑃</m:t>
                              </m:r>
                            </m:den>
                          </m:f>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057400" y="2895600"/>
                <a:ext cx="4538935" cy="82984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48000" y="5297893"/>
                <a:ext cx="3184911" cy="1213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𝑠𝑒𝑞</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𝑠𝑒𝑞</m:t>
                                  </m:r>
                                </m:sub>
                              </m:sSub>
                            </m:num>
                            <m:den>
                              <m:r>
                                <a:rPr lang="en-US" sz="2800" b="0" i="1" smtClean="0">
                                  <a:latin typeface="Cambria Math" panose="02040503050406030204" pitchFamily="18" charset="0"/>
                                </a:rPr>
                                <m:t>𝑃</m:t>
                              </m:r>
                            </m:den>
                          </m:f>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048000" y="5297893"/>
                <a:ext cx="3184911" cy="1213987"/>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Implications</a:t>
            </a:r>
          </a:p>
        </p:txBody>
      </p:sp>
      <p:sp>
        <p:nvSpPr>
          <p:cNvPr id="3" name="Text Placeholder 2"/>
          <p:cNvSpPr txBox="1">
            <a:spLocks noGrp="1"/>
          </p:cNvSpPr>
          <p:nvPr>
            <p:ph type="body" idx="4294967295"/>
          </p:nvPr>
        </p:nvSpPr>
        <p:spPr>
          <a:xfrm>
            <a:off x="8890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multiple values of </a:t>
            </a:r>
            <a:r>
              <a:rPr lang="en-US" dirty="0" err="1">
                <a:latin typeface="Calibri" panose="020F0502020204030204" pitchFamily="34" charset="0"/>
              </a:rPr>
              <a:t>f</a:t>
            </a:r>
            <a:r>
              <a:rPr lang="en-US" baseline="-33000" dirty="0" err="1">
                <a:latin typeface="Calibri" panose="020F0502020204030204" pitchFamily="34" charset="0"/>
              </a:rPr>
              <a:t>seq</a:t>
            </a:r>
            <a:endParaRPr lang="en-US" baseline="-33000"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Speedup vs Number of processors</a:t>
            </a:r>
          </a:p>
        </p:txBody>
      </p:sp>
      <p:pic>
        <p:nvPicPr>
          <p:cNvPr id="4" name="Picture 3"/>
          <p:cNvPicPr>
            <a:picLocks noChangeAspect="1"/>
          </p:cNvPicPr>
          <p:nvPr/>
        </p:nvPicPr>
        <p:blipFill>
          <a:blip r:embed="rId3"/>
          <a:stretch>
            <a:fillRect/>
          </a:stretch>
        </p:blipFill>
        <p:spPr>
          <a:xfrm>
            <a:off x="1524000" y="2835366"/>
            <a:ext cx="5638800" cy="3643069"/>
          </a:xfrm>
          <a:prstGeom prst="rect">
            <a:avLst/>
          </a:prstGeom>
        </p:spPr>
      </p:pic>
      <p:sp>
        <p:nvSpPr>
          <p:cNvPr id="5" name="Rounded Rectangle 4"/>
          <p:cNvSpPr/>
          <p:nvPr/>
        </p:nvSpPr>
        <p:spPr>
          <a:xfrm>
            <a:off x="3657600" y="6553200"/>
            <a:ext cx="2514600" cy="228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 Processors</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Conclusions</a:t>
            </a:r>
          </a:p>
        </p:txBody>
      </p:sp>
      <p:sp>
        <p:nvSpPr>
          <p:cNvPr id="3" name="Text Placeholder 2"/>
          <p:cNvSpPr txBox="1">
            <a:spLocks noGrp="1"/>
          </p:cNvSpPr>
          <p:nvPr>
            <p:ph type="body" idx="4294967295"/>
          </p:nvPr>
        </p:nvSpPr>
        <p:spPr>
          <a:xfrm>
            <a:off x="838200" y="1447800"/>
            <a:ext cx="78486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We are limited by the size of the </a:t>
            </a:r>
            <a:r>
              <a:rPr lang="en-US" sz="3600" dirty="0">
                <a:solidFill>
                  <a:srgbClr val="2323DC"/>
                </a:solidFill>
                <a:latin typeface="Calibri" panose="020F0502020204030204" pitchFamily="34" charset="0"/>
              </a:rPr>
              <a:t>sequential section</a:t>
            </a:r>
          </a:p>
          <a:p>
            <a:pPr lvl="0">
              <a:buSzPct val="100000"/>
              <a:buFont typeface="Symbol" panose="05050102010706020507" pitchFamily="18" charset="2"/>
              <a:buChar char="*"/>
            </a:pPr>
            <a:r>
              <a:rPr lang="en-US" sz="3600" dirty="0">
                <a:latin typeface="Calibri" panose="020F0502020204030204" pitchFamily="34" charset="0"/>
              </a:rPr>
              <a:t>For a very large number of processors, the </a:t>
            </a:r>
            <a:r>
              <a:rPr lang="en-US" sz="3600" dirty="0">
                <a:solidFill>
                  <a:srgbClr val="33CC66"/>
                </a:solidFill>
                <a:latin typeface="Calibri" panose="020F0502020204030204" pitchFamily="34" charset="0"/>
              </a:rPr>
              <a:t>parallel section</a:t>
            </a:r>
            <a:r>
              <a:rPr lang="en-US" sz="3600" dirty="0">
                <a:latin typeface="Calibri" panose="020F0502020204030204" pitchFamily="34" charset="0"/>
              </a:rPr>
              <a:t> is actually very </a:t>
            </a:r>
            <a:r>
              <a:rPr lang="en-US" sz="3600" dirty="0">
                <a:solidFill>
                  <a:srgbClr val="FF3333"/>
                </a:solidFill>
                <a:latin typeface="Calibri" panose="020F0502020204030204" pitchFamily="34" charset="0"/>
              </a:rPr>
              <a:t>small</a:t>
            </a:r>
          </a:p>
          <a:p>
            <a:pPr lvl="0">
              <a:buSzPct val="100000"/>
              <a:buFont typeface="Symbol" panose="05050102010706020507" pitchFamily="18" charset="2"/>
              <a:buChar char="*"/>
            </a:pPr>
            <a:r>
              <a:rPr lang="en-US" sz="3600" dirty="0">
                <a:latin typeface="Calibri" panose="020F0502020204030204" pitchFamily="34" charset="0"/>
              </a:rPr>
              <a:t>Ideally, a </a:t>
            </a:r>
            <a:r>
              <a:rPr lang="en-US" sz="3600" dirty="0">
                <a:solidFill>
                  <a:srgbClr val="2300DC"/>
                </a:solidFill>
                <a:latin typeface="Calibri" panose="020F0502020204030204" pitchFamily="34" charset="0"/>
              </a:rPr>
              <a:t>parallel workload</a:t>
            </a:r>
            <a:r>
              <a:rPr lang="en-US" sz="3600" dirty="0">
                <a:latin typeface="Calibri" panose="020F0502020204030204" pitchFamily="34" charset="0"/>
              </a:rPr>
              <a:t> should have as small a </a:t>
            </a:r>
            <a:r>
              <a:rPr lang="en-US" sz="3600" dirty="0">
                <a:solidFill>
                  <a:srgbClr val="00AE00"/>
                </a:solidFill>
                <a:latin typeface="Calibri" panose="020F0502020204030204" pitchFamily="34" charset="0"/>
              </a:rPr>
              <a:t>sequential section</a:t>
            </a:r>
            <a:r>
              <a:rPr lang="en-US" sz="3600" dirty="0">
                <a:latin typeface="Calibri" panose="020F0502020204030204" pitchFamily="34" charset="0"/>
              </a:rPr>
              <a:t> as possible.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Flynn's Classification</a:t>
            </a:r>
          </a:p>
        </p:txBody>
      </p:sp>
      <p:sp>
        <p:nvSpPr>
          <p:cNvPr id="3" name="Text Placeholder 2"/>
          <p:cNvSpPr txBox="1">
            <a:spLocks noGrp="1"/>
          </p:cNvSpPr>
          <p:nvPr>
            <p:ph type="body" idx="4294967295"/>
          </p:nvPr>
        </p:nvSpPr>
        <p:spPr>
          <a:xfrm>
            <a:off x="1193800" y="1905000"/>
            <a:ext cx="6883400" cy="3200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9588" lvl="0" indent="-393700">
              <a:buSzPct val="100000"/>
              <a:buFont typeface="Symbol" panose="05050102010706020507" pitchFamily="18" charset="2"/>
              <a:buChar char="*"/>
            </a:pPr>
            <a:r>
              <a:rPr lang="en-US" dirty="0">
                <a:solidFill>
                  <a:srgbClr val="2323DC"/>
                </a:solidFill>
                <a:latin typeface="Calibri" panose="020F0502020204030204" pitchFamily="34" charset="0"/>
              </a:rPr>
              <a:t>Instruction stream</a:t>
            </a:r>
            <a:r>
              <a:rPr lang="en-US" dirty="0">
                <a:latin typeface="Calibri" panose="020F0502020204030204" pitchFamily="34" charset="0"/>
              </a:rPr>
              <a:t> → Set of instructions that are executed</a:t>
            </a:r>
          </a:p>
          <a:p>
            <a:pPr marL="509588" lvl="0" indent="-393700">
              <a:buSzPct val="100000"/>
              <a:buFont typeface="Symbol" panose="05050102010706020507" pitchFamily="18" charset="2"/>
              <a:buChar char="*"/>
            </a:pPr>
            <a:r>
              <a:rPr lang="en-US" dirty="0">
                <a:solidFill>
                  <a:srgbClr val="33CC66"/>
                </a:solidFill>
                <a:latin typeface="Calibri" panose="020F0502020204030204" pitchFamily="34" charset="0"/>
              </a:rPr>
              <a:t>Data stream</a:t>
            </a:r>
            <a:r>
              <a:rPr lang="en-US" dirty="0">
                <a:latin typeface="Calibri" panose="020F0502020204030204" pitchFamily="34" charset="0"/>
              </a:rPr>
              <a:t> → Data values that the instructions process</a:t>
            </a:r>
          </a:p>
          <a:p>
            <a:pPr marL="509588" lvl="0" indent="-393700">
              <a:buSzPct val="100000"/>
              <a:buFont typeface="Symbol" panose="05050102010706020507" pitchFamily="18" charset="2"/>
              <a:buChar char="*"/>
            </a:pPr>
            <a:r>
              <a:rPr lang="en-US" dirty="0">
                <a:latin typeface="Calibri" panose="020F0502020204030204" pitchFamily="34" charset="0"/>
              </a:rPr>
              <a:t>Four </a:t>
            </a:r>
            <a:r>
              <a:rPr lang="en-US" dirty="0">
                <a:solidFill>
                  <a:srgbClr val="2323DC"/>
                </a:solidFill>
                <a:latin typeface="Calibri" panose="020F0502020204030204" pitchFamily="34" charset="0"/>
              </a:rPr>
              <a:t>types </a:t>
            </a:r>
            <a:r>
              <a:rPr lang="en-US" dirty="0">
                <a:latin typeface="Calibri" panose="020F0502020204030204" pitchFamily="34" charset="0"/>
              </a:rPr>
              <a:t>of multiprocessors : </a:t>
            </a:r>
            <a:r>
              <a:rPr lang="en-US" dirty="0">
                <a:solidFill>
                  <a:srgbClr val="2300DC"/>
                </a:solidFill>
                <a:latin typeface="Calibri" panose="020F0502020204030204" pitchFamily="34" charset="0"/>
              </a:rPr>
              <a:t>SISD, SIMD, MISD, MIMD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SISD and SIMD</a:t>
            </a:r>
          </a:p>
        </p:txBody>
      </p:sp>
      <p:sp>
        <p:nvSpPr>
          <p:cNvPr id="3" name="Text Placeholder 2"/>
          <p:cNvSpPr txBox="1">
            <a:spLocks noGrp="1"/>
          </p:cNvSpPr>
          <p:nvPr>
            <p:ph type="body" idx="4294967295"/>
          </p:nvPr>
        </p:nvSpPr>
        <p:spPr>
          <a:xfrm>
            <a:off x="838200" y="1676400"/>
            <a:ext cx="7512050"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SISD</a:t>
            </a:r>
            <a:r>
              <a:rPr lang="en-US" dirty="0">
                <a:latin typeface="Calibri" panose="020F0502020204030204" pitchFamily="34" charset="0"/>
              </a:rPr>
              <a:t> → </a:t>
            </a:r>
            <a:r>
              <a:rPr lang="en-US" dirty="0">
                <a:solidFill>
                  <a:srgbClr val="33CC66"/>
                </a:solidFill>
                <a:latin typeface="Calibri" panose="020F0502020204030204" pitchFamily="34" charset="0"/>
              </a:rPr>
              <a:t>Standard uniprocessor</a:t>
            </a:r>
          </a:p>
          <a:p>
            <a:pPr lvl="0">
              <a:buSzPct val="100000"/>
              <a:buFont typeface="Symbol" panose="05050102010706020507" pitchFamily="18" charset="2"/>
              <a:buChar char="*"/>
            </a:pPr>
            <a:r>
              <a:rPr lang="en-US" dirty="0">
                <a:solidFill>
                  <a:srgbClr val="23B8DC"/>
                </a:solidFill>
                <a:latin typeface="Calibri" panose="020F0502020204030204" pitchFamily="34" charset="0"/>
              </a:rPr>
              <a:t>SIMD</a:t>
            </a:r>
            <a:r>
              <a:rPr lang="en-US" dirty="0">
                <a:latin typeface="Calibri" panose="020F0502020204030204" pitchFamily="34" charset="0"/>
              </a:rPr>
              <a:t> → One instruction, operates on </a:t>
            </a:r>
            <a:r>
              <a:rPr lang="en-US" dirty="0">
                <a:solidFill>
                  <a:srgbClr val="2300DC"/>
                </a:solidFill>
                <a:latin typeface="Calibri" panose="020F0502020204030204" pitchFamily="34" charset="0"/>
              </a:rPr>
              <a:t>multiple pieces of data</a:t>
            </a:r>
            <a:r>
              <a:rPr lang="en-US" dirty="0">
                <a:latin typeface="Calibri" panose="020F0502020204030204" pitchFamily="34" charset="0"/>
              </a:rPr>
              <a:t>. </a:t>
            </a:r>
            <a:r>
              <a:rPr lang="en-US" dirty="0">
                <a:solidFill>
                  <a:srgbClr val="5C8526"/>
                </a:solidFill>
                <a:latin typeface="Calibri" panose="020F0502020204030204" pitchFamily="34" charset="0"/>
              </a:rPr>
              <a:t>Vector</a:t>
            </a:r>
            <a:r>
              <a:rPr lang="en-US" dirty="0">
                <a:latin typeface="Calibri" panose="020F0502020204030204" pitchFamily="34" charset="0"/>
              </a:rPr>
              <a:t> </a:t>
            </a:r>
            <a:r>
              <a:rPr lang="en-US" dirty="0">
                <a:solidFill>
                  <a:srgbClr val="5C8526"/>
                </a:solidFill>
                <a:latin typeface="Calibri" panose="020F0502020204030204" pitchFamily="34" charset="0"/>
              </a:rPr>
              <a:t>processors</a:t>
            </a:r>
            <a:r>
              <a:rPr lang="en-US" dirty="0">
                <a:latin typeface="Calibri" panose="020F0502020204030204" pitchFamily="34" charset="0"/>
              </a:rPr>
              <a:t> have one instruction that operates on many pieces of </a:t>
            </a:r>
            <a:r>
              <a:rPr lang="en-US" dirty="0">
                <a:solidFill>
                  <a:srgbClr val="2300DC"/>
                </a:solidFill>
                <a:latin typeface="Calibri" panose="020F0502020204030204" pitchFamily="34" charset="0"/>
              </a:rPr>
              <a:t>data</a:t>
            </a:r>
            <a:r>
              <a:rPr lang="en-US" dirty="0">
                <a:latin typeface="Calibri" panose="020F0502020204030204" pitchFamily="34" charset="0"/>
              </a:rPr>
              <a:t> in parallel. For example, one </a:t>
            </a:r>
            <a:r>
              <a:rPr lang="en-US" dirty="0">
                <a:solidFill>
                  <a:srgbClr val="47B8B8"/>
                </a:solidFill>
                <a:latin typeface="Calibri" panose="020F0502020204030204" pitchFamily="34" charset="0"/>
              </a:rPr>
              <a:t>instruction</a:t>
            </a:r>
            <a:r>
              <a:rPr lang="en-US" dirty="0">
                <a:latin typeface="Calibri" panose="020F0502020204030204" pitchFamily="34" charset="0"/>
              </a:rPr>
              <a:t> can compute the sin</a:t>
            </a:r>
            <a:r>
              <a:rPr lang="en-US" baseline="33000" dirty="0">
                <a:latin typeface="Calibri" panose="020F0502020204030204" pitchFamily="34" charset="0"/>
              </a:rPr>
              <a:t>-1</a:t>
            </a:r>
            <a:r>
              <a:rPr lang="en-US" dirty="0">
                <a:latin typeface="Calibri" panose="020F0502020204030204" pitchFamily="34" charset="0"/>
              </a:rPr>
              <a:t> of 4 values in </a:t>
            </a:r>
            <a:r>
              <a:rPr lang="en-US" dirty="0">
                <a:solidFill>
                  <a:srgbClr val="C5000B"/>
                </a:solidFill>
                <a:latin typeface="Calibri" panose="020F0502020204030204" pitchFamily="34" charset="0"/>
              </a:rPr>
              <a:t>parallel</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MISD</a:t>
            </a:r>
          </a:p>
        </p:txBody>
      </p:sp>
      <p:sp>
        <p:nvSpPr>
          <p:cNvPr id="3" name="Text Placeholder 2"/>
          <p:cNvSpPr txBox="1">
            <a:spLocks noGrp="1"/>
          </p:cNvSpPr>
          <p:nvPr>
            <p:ph type="body" idx="4294967295"/>
          </p:nvPr>
        </p:nvSpPr>
        <p:spPr>
          <a:xfrm>
            <a:off x="762000" y="1524000"/>
            <a:ext cx="81026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2323DC"/>
                </a:solidFill>
                <a:latin typeface="Calibri" panose="020F0502020204030204" pitchFamily="34" charset="0"/>
              </a:rPr>
              <a:t>MISD</a:t>
            </a:r>
            <a:r>
              <a:rPr lang="en-US" sz="3600" dirty="0">
                <a:latin typeface="Calibri" panose="020F0502020204030204" pitchFamily="34" charset="0"/>
              </a:rPr>
              <a:t> → </a:t>
            </a:r>
            <a:r>
              <a:rPr lang="en-US" sz="3600" dirty="0" err="1">
                <a:latin typeface="Calibri" panose="020F0502020204030204" pitchFamily="34" charset="0"/>
              </a:rPr>
              <a:t>Mutiple</a:t>
            </a:r>
            <a:r>
              <a:rPr lang="en-US" sz="3600" dirty="0">
                <a:latin typeface="Calibri" panose="020F0502020204030204" pitchFamily="34" charset="0"/>
              </a:rPr>
              <a:t> Instruction Single Data</a:t>
            </a:r>
          </a:p>
          <a:p>
            <a:pPr lvl="1">
              <a:buSzPct val="100000"/>
              <a:buFont typeface="Symbol" panose="05050102010706020507" pitchFamily="18" charset="2"/>
              <a:buChar char="*"/>
            </a:pPr>
            <a:r>
              <a:rPr lang="en-US" sz="2800" dirty="0">
                <a:latin typeface="Calibri" panose="020F0502020204030204" pitchFamily="34" charset="0"/>
              </a:rPr>
              <a:t>Very </a:t>
            </a:r>
            <a:r>
              <a:rPr lang="en-US" sz="2800" dirty="0">
                <a:solidFill>
                  <a:srgbClr val="FF3333"/>
                </a:solidFill>
                <a:latin typeface="Calibri" panose="020F0502020204030204" pitchFamily="34" charset="0"/>
              </a:rPr>
              <a:t>rare</a:t>
            </a:r>
            <a:r>
              <a:rPr lang="en-US" sz="2800" dirty="0">
                <a:latin typeface="Calibri" panose="020F0502020204030204" pitchFamily="34" charset="0"/>
              </a:rPr>
              <a:t> in practice</a:t>
            </a:r>
          </a:p>
          <a:p>
            <a:pPr lvl="1">
              <a:buSzPct val="100000"/>
              <a:buFont typeface="Symbol" panose="05050102010706020507" pitchFamily="18" charset="2"/>
              <a:buChar char="*"/>
            </a:pPr>
            <a:r>
              <a:rPr lang="en-US" sz="2800" dirty="0">
                <a:latin typeface="Calibri" panose="020F0502020204030204" pitchFamily="34" charset="0"/>
              </a:rPr>
              <a:t>Consider an </a:t>
            </a:r>
            <a:r>
              <a:rPr lang="en-US" sz="2800" dirty="0" smtClean="0">
                <a:solidFill>
                  <a:srgbClr val="2300DC"/>
                </a:solidFill>
                <a:latin typeface="Calibri" panose="020F0502020204030204" pitchFamily="34" charset="0"/>
              </a:rPr>
              <a:t>aircraft </a:t>
            </a:r>
            <a:r>
              <a:rPr lang="en-US" sz="2800" dirty="0" smtClean="0">
                <a:latin typeface="Calibri" panose="020F0502020204030204" pitchFamily="34" charset="0"/>
              </a:rPr>
              <a:t>that </a:t>
            </a:r>
            <a:r>
              <a:rPr lang="en-US" sz="2800" dirty="0">
                <a:latin typeface="Calibri" panose="020F0502020204030204" pitchFamily="34" charset="0"/>
              </a:rPr>
              <a:t>has a </a:t>
            </a:r>
            <a:r>
              <a:rPr lang="en-US" sz="2800" dirty="0">
                <a:solidFill>
                  <a:srgbClr val="33CC66"/>
                </a:solidFill>
                <a:latin typeface="Calibri" panose="020F0502020204030204" pitchFamily="34" charset="0"/>
              </a:rPr>
              <a:t>MIPS</a:t>
            </a:r>
            <a:r>
              <a:rPr lang="en-US" sz="2800" dirty="0">
                <a:latin typeface="Calibri" panose="020F0502020204030204" pitchFamily="34" charset="0"/>
              </a:rPr>
              <a:t>, an </a:t>
            </a:r>
            <a:r>
              <a:rPr lang="en-US" sz="2800" dirty="0">
                <a:solidFill>
                  <a:srgbClr val="2323DC"/>
                </a:solidFill>
                <a:latin typeface="Calibri" panose="020F0502020204030204" pitchFamily="34" charset="0"/>
              </a:rPr>
              <a:t>ARM</a:t>
            </a:r>
            <a:r>
              <a:rPr lang="en-US" sz="2800" dirty="0">
                <a:latin typeface="Calibri" panose="020F0502020204030204" pitchFamily="34" charset="0"/>
              </a:rPr>
              <a:t>, and an </a:t>
            </a:r>
            <a:r>
              <a:rPr lang="en-US" sz="2800" dirty="0">
                <a:solidFill>
                  <a:srgbClr val="FF0000"/>
                </a:solidFill>
                <a:latin typeface="Calibri" panose="020F0502020204030204" pitchFamily="34" charset="0"/>
              </a:rPr>
              <a:t>X86</a:t>
            </a:r>
            <a:r>
              <a:rPr lang="en-US" sz="2800" dirty="0">
                <a:latin typeface="Calibri" panose="020F0502020204030204" pitchFamily="34" charset="0"/>
              </a:rPr>
              <a:t> processor operating on the same </a:t>
            </a:r>
            <a:r>
              <a:rPr lang="en-US" sz="2800" dirty="0" smtClean="0">
                <a:latin typeface="Calibri" panose="020F0502020204030204" pitchFamily="34" charset="0"/>
              </a:rPr>
              <a:t>data (</a:t>
            </a:r>
            <a:r>
              <a:rPr lang="en-US" sz="2800" dirty="0" smtClean="0">
                <a:solidFill>
                  <a:srgbClr val="FF0000"/>
                </a:solidFill>
                <a:latin typeface="Calibri" panose="020F0502020204030204" pitchFamily="34" charset="0"/>
              </a:rPr>
              <a:t>multiple</a:t>
            </a:r>
            <a:r>
              <a:rPr lang="en-US" sz="2800" dirty="0" smtClean="0">
                <a:latin typeface="Calibri" panose="020F0502020204030204" pitchFamily="34" charset="0"/>
              </a:rPr>
              <a:t> instruction streams)</a:t>
            </a:r>
            <a:endParaRPr lang="en-US" sz="2800" dirty="0">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We have different </a:t>
            </a:r>
            <a:r>
              <a:rPr lang="en-US" sz="2800" dirty="0">
                <a:solidFill>
                  <a:srgbClr val="2300DC"/>
                </a:solidFill>
                <a:latin typeface="Calibri" panose="020F0502020204030204" pitchFamily="34" charset="0"/>
              </a:rPr>
              <a:t>instructions</a:t>
            </a:r>
            <a:r>
              <a:rPr lang="en-US" sz="2800" dirty="0">
                <a:latin typeface="Calibri" panose="020F0502020204030204" pitchFamily="34" charset="0"/>
              </a:rPr>
              <a:t> operating on the same data</a:t>
            </a:r>
          </a:p>
          <a:p>
            <a:pPr lvl="1">
              <a:buSzPct val="100000"/>
              <a:buFont typeface="Symbol" panose="05050102010706020507" pitchFamily="18" charset="2"/>
              <a:buChar char="*"/>
            </a:pPr>
            <a:r>
              <a:rPr lang="en-US" sz="2800" dirty="0">
                <a:latin typeface="Calibri" panose="020F0502020204030204" pitchFamily="34" charset="0"/>
              </a:rPr>
              <a:t>The final </a:t>
            </a:r>
            <a:r>
              <a:rPr lang="en-US" sz="2800" dirty="0">
                <a:solidFill>
                  <a:srgbClr val="2300DC"/>
                </a:solidFill>
                <a:latin typeface="Calibri" panose="020F0502020204030204" pitchFamily="34" charset="0"/>
              </a:rPr>
              <a:t>outcome</a:t>
            </a:r>
            <a:r>
              <a:rPr lang="en-US" sz="2800" dirty="0">
                <a:latin typeface="Calibri" panose="020F0502020204030204" pitchFamily="34" charset="0"/>
              </a:rPr>
              <a:t> is decided on the basis of a majority vote.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6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MIMD</a:t>
            </a:r>
          </a:p>
        </p:txBody>
      </p:sp>
      <p:sp>
        <p:nvSpPr>
          <p:cNvPr id="3" name="Text Placeholder 2"/>
          <p:cNvSpPr txBox="1">
            <a:spLocks noGrp="1"/>
          </p:cNvSpPr>
          <p:nvPr>
            <p:ph type="body" idx="4294967295"/>
          </p:nvPr>
        </p:nvSpPr>
        <p:spPr>
          <a:xfrm>
            <a:off x="838200" y="1524000"/>
            <a:ext cx="7467600" cy="4724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MIMD</a:t>
            </a:r>
            <a:r>
              <a:rPr lang="en-US" dirty="0">
                <a:latin typeface="Calibri" panose="020F0502020204030204" pitchFamily="34" charset="0"/>
              </a:rPr>
              <a:t> → Multiple </a:t>
            </a:r>
            <a:r>
              <a:rPr lang="en-US" dirty="0">
                <a:solidFill>
                  <a:srgbClr val="00AE00"/>
                </a:solidFill>
                <a:latin typeface="Calibri" panose="020F0502020204030204" pitchFamily="34" charset="0"/>
              </a:rPr>
              <a:t>instruction</a:t>
            </a:r>
            <a:r>
              <a:rPr lang="en-US" dirty="0">
                <a:latin typeface="Calibri" panose="020F0502020204030204" pitchFamily="34" charset="0"/>
              </a:rPr>
              <a:t>, multiple </a:t>
            </a:r>
            <a:r>
              <a:rPr lang="en-US" dirty="0">
                <a:solidFill>
                  <a:srgbClr val="2323DC"/>
                </a:solidFill>
                <a:latin typeface="Calibri" panose="020F0502020204030204" pitchFamily="34" charset="0"/>
              </a:rPr>
              <a:t>data </a:t>
            </a:r>
            <a:r>
              <a:rPr lang="en-US" dirty="0">
                <a:latin typeface="Calibri" panose="020F0502020204030204" pitchFamily="34" charset="0"/>
              </a:rPr>
              <a:t>(two types, SPMD, MPMD)</a:t>
            </a:r>
          </a:p>
          <a:p>
            <a:pPr lvl="0">
              <a:buSzPct val="100000"/>
              <a:buFont typeface="Symbol" panose="05050102010706020507" pitchFamily="18" charset="2"/>
              <a:buChar char="*"/>
            </a:pPr>
            <a:r>
              <a:rPr lang="en-US" sz="2800" dirty="0">
                <a:latin typeface="Calibri" panose="020F0502020204030204" pitchFamily="34" charset="0"/>
              </a:rPr>
              <a:t>SPMD → Single </a:t>
            </a:r>
            <a:r>
              <a:rPr lang="en-US" sz="2800" dirty="0">
                <a:solidFill>
                  <a:srgbClr val="2300DC"/>
                </a:solidFill>
                <a:latin typeface="Calibri" panose="020F0502020204030204" pitchFamily="34" charset="0"/>
              </a:rPr>
              <a:t>program</a:t>
            </a:r>
            <a:r>
              <a:rPr lang="en-US" sz="2800" dirty="0">
                <a:latin typeface="Calibri" panose="020F0502020204030204" pitchFamily="34" charset="0"/>
              </a:rPr>
              <a:t>, multiple </a:t>
            </a:r>
            <a:r>
              <a:rPr lang="en-US" sz="2800" dirty="0" smtClean="0">
                <a:solidFill>
                  <a:srgbClr val="33CC66"/>
                </a:solidFill>
                <a:latin typeface="Calibri" panose="020F0502020204030204" pitchFamily="34" charset="0"/>
              </a:rPr>
              <a:t>data</a:t>
            </a:r>
            <a:r>
              <a:rPr lang="en-US" sz="2800" dirty="0" smtClean="0">
                <a:latin typeface="Calibri" panose="020F0502020204030204" pitchFamily="34" charset="0"/>
              </a:rPr>
              <a:t>. Examples: </a:t>
            </a:r>
            <a:r>
              <a:rPr lang="en-US" sz="2800" dirty="0" err="1" smtClean="0">
                <a:solidFill>
                  <a:srgbClr val="DC2300"/>
                </a:solidFill>
                <a:latin typeface="Calibri" panose="020F0502020204030204" pitchFamily="34" charset="0"/>
              </a:rPr>
              <a:t>OpenMP</a:t>
            </a:r>
            <a:r>
              <a:rPr lang="en-US" sz="2800" dirty="0" smtClean="0">
                <a:latin typeface="Calibri" panose="020F0502020204030204" pitchFamily="34" charset="0"/>
              </a:rPr>
              <a:t> </a:t>
            </a:r>
            <a:r>
              <a:rPr lang="en-US" sz="2800" dirty="0">
                <a:latin typeface="Calibri" panose="020F0502020204030204" pitchFamily="34" charset="0"/>
              </a:rPr>
              <a:t>example that we showed, or the </a:t>
            </a:r>
            <a:r>
              <a:rPr lang="en-US" sz="2800" dirty="0">
                <a:solidFill>
                  <a:srgbClr val="DC2300"/>
                </a:solidFill>
                <a:latin typeface="Calibri" panose="020F0502020204030204" pitchFamily="34" charset="0"/>
              </a:rPr>
              <a:t>MPI</a:t>
            </a:r>
            <a:r>
              <a:rPr lang="en-US" sz="2800" dirty="0">
                <a:latin typeface="Calibri" panose="020F0502020204030204" pitchFamily="34" charset="0"/>
              </a:rPr>
              <a:t> example that we showed. We typically have </a:t>
            </a:r>
            <a:r>
              <a:rPr lang="en-US" sz="2800" dirty="0">
                <a:solidFill>
                  <a:srgbClr val="2323DC"/>
                </a:solidFill>
                <a:latin typeface="Calibri" panose="020F0502020204030204" pitchFamily="34" charset="0"/>
              </a:rPr>
              <a:t>multiple processes </a:t>
            </a:r>
            <a:r>
              <a:rPr lang="en-US" sz="2800" dirty="0">
                <a:latin typeface="Calibri" panose="020F0502020204030204" pitchFamily="34" charset="0"/>
              </a:rPr>
              <a:t>or </a:t>
            </a:r>
            <a:r>
              <a:rPr lang="en-US" sz="2800" dirty="0">
                <a:solidFill>
                  <a:srgbClr val="FF3333"/>
                </a:solidFill>
                <a:latin typeface="Calibri" panose="020F0502020204030204" pitchFamily="34" charset="0"/>
              </a:rPr>
              <a:t>threads</a:t>
            </a:r>
            <a:r>
              <a:rPr lang="en-US" sz="2800" dirty="0">
                <a:latin typeface="Calibri" panose="020F0502020204030204" pitchFamily="34" charset="0"/>
              </a:rPr>
              <a:t> executing the same </a:t>
            </a:r>
            <a:r>
              <a:rPr lang="en-US" sz="2800" dirty="0">
                <a:solidFill>
                  <a:srgbClr val="33CC66"/>
                </a:solidFill>
                <a:latin typeface="Calibri" panose="020F0502020204030204" pitchFamily="34" charset="0"/>
              </a:rPr>
              <a:t>program</a:t>
            </a:r>
            <a:r>
              <a:rPr lang="en-US" sz="2800" dirty="0">
                <a:latin typeface="Calibri" panose="020F0502020204030204" pitchFamily="34" charset="0"/>
              </a:rPr>
              <a:t> with different inputs.</a:t>
            </a:r>
          </a:p>
          <a:p>
            <a:pPr lvl="0">
              <a:buSzPct val="100000"/>
              <a:buFont typeface="Symbol" panose="05050102010706020507" pitchFamily="18" charset="2"/>
              <a:buChar char="*"/>
            </a:pPr>
            <a:r>
              <a:rPr lang="en-US" sz="2800" dirty="0">
                <a:latin typeface="Calibri" panose="020F0502020204030204" pitchFamily="34" charset="0"/>
              </a:rPr>
              <a:t>MPMD → A </a:t>
            </a:r>
            <a:r>
              <a:rPr lang="en-US" sz="2800" dirty="0">
                <a:solidFill>
                  <a:srgbClr val="2323DC"/>
                </a:solidFill>
                <a:latin typeface="Calibri" panose="020F0502020204030204" pitchFamily="34" charset="0"/>
              </a:rPr>
              <a:t>master program</a:t>
            </a:r>
            <a:r>
              <a:rPr lang="en-US" sz="2800" dirty="0">
                <a:latin typeface="Calibri" panose="020F0502020204030204" pitchFamily="34" charset="0"/>
              </a:rPr>
              <a:t>, delegates work to multiple </a:t>
            </a:r>
            <a:r>
              <a:rPr lang="en-US" sz="2800" dirty="0">
                <a:solidFill>
                  <a:srgbClr val="33CC66"/>
                </a:solidFill>
                <a:latin typeface="Calibri" panose="020F0502020204030204" pitchFamily="34" charset="0"/>
              </a:rPr>
              <a:t>slave programs</a:t>
            </a:r>
            <a:r>
              <a:rPr lang="en-US" sz="2800" dirty="0">
                <a:latin typeface="Calibri" panose="020F0502020204030204" pitchFamily="34" charset="0"/>
              </a:rPr>
              <a:t>. The programs are different.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524000" y="1600200"/>
            <a:ext cx="6167437" cy="41687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5475" lvl="0" indent="-509588">
              <a:buSzPct val="100000"/>
              <a:buFont typeface="Symbol" panose="05050102010706020507" pitchFamily="18" charset="2"/>
              <a:buChar char="*"/>
            </a:pPr>
            <a:r>
              <a:rPr lang="en-US" dirty="0">
                <a:latin typeface="Calibri" panose="020F0502020204030204" pitchFamily="34" charset="0"/>
              </a:rPr>
              <a:t>Overview</a:t>
            </a:r>
          </a:p>
          <a:p>
            <a:pPr marL="625475" lvl="0" indent="-509588">
              <a:buSzPct val="100000"/>
              <a:buFont typeface="Symbol" panose="05050102010706020507" pitchFamily="18" charset="2"/>
              <a:buChar char="*"/>
            </a:pPr>
            <a:r>
              <a:rPr lang="en-US" dirty="0">
                <a:latin typeface="Calibri" panose="020F0502020204030204" pitchFamily="34" charset="0"/>
              </a:rPr>
              <a:t>Amdahl's Law and Flynn's Taxonomy</a:t>
            </a:r>
          </a:p>
          <a:p>
            <a:pPr marL="625475" lvl="0" indent="-509588">
              <a:buSzPct val="100000"/>
              <a:buFont typeface="Symbol" panose="05050102010706020507" pitchFamily="18" charset="2"/>
              <a:buChar char="*"/>
            </a:pPr>
            <a:r>
              <a:rPr lang="en-US" dirty="0">
                <a:latin typeface="Calibri" panose="020F0502020204030204" pitchFamily="34" charset="0"/>
              </a:rPr>
              <a:t>MIMD Multiprocessors</a:t>
            </a:r>
          </a:p>
          <a:p>
            <a:pPr marL="625475" lvl="0" indent="-509588">
              <a:buSzPct val="100000"/>
              <a:buFont typeface="Symbol" panose="05050102010706020507" pitchFamily="18" charset="2"/>
              <a:buChar char="*"/>
            </a:pPr>
            <a:r>
              <a:rPr lang="en-US" dirty="0">
                <a:latin typeface="Calibri" panose="020F0502020204030204" pitchFamily="34" charset="0"/>
              </a:rPr>
              <a:t>Multithreading</a:t>
            </a:r>
          </a:p>
          <a:p>
            <a:pPr marL="625475" lvl="0" indent="-509588">
              <a:buSzPct val="100000"/>
              <a:buFont typeface="Symbol" panose="05050102010706020507" pitchFamily="18" charset="2"/>
              <a:buChar char="*"/>
            </a:pPr>
            <a:r>
              <a:rPr lang="en-US" dirty="0">
                <a:latin typeface="Calibri" panose="020F0502020204030204" pitchFamily="34" charset="0"/>
              </a:rPr>
              <a:t>Vector Processors</a:t>
            </a:r>
          </a:p>
          <a:p>
            <a:pPr marL="625475" lvl="0" indent="-509588">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557437" y="304800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117441" y="1878012"/>
            <a:ext cx="6222840"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5475" lvl="0" indent="-393700">
              <a:buSzPct val="100000"/>
              <a:buFont typeface="Symbol" panose="05050102010706020507" pitchFamily="18" charset="2"/>
              <a:buChar char="*"/>
            </a:pPr>
            <a:r>
              <a:rPr lang="en-US" dirty="0">
                <a:latin typeface="Calibri" panose="020F0502020204030204" pitchFamily="34" charset="0"/>
              </a:rPr>
              <a:t>Overview</a:t>
            </a:r>
          </a:p>
          <a:p>
            <a:pPr marL="625475" lvl="0" indent="-393700">
              <a:buSzPct val="100000"/>
              <a:buFont typeface="Symbol" panose="05050102010706020507" pitchFamily="18" charset="2"/>
              <a:buChar char="*"/>
            </a:pPr>
            <a:r>
              <a:rPr lang="en-US" dirty="0">
                <a:latin typeface="Calibri" panose="020F0502020204030204" pitchFamily="34" charset="0"/>
              </a:rPr>
              <a:t>Amdahl's Law and </a:t>
            </a:r>
            <a:r>
              <a:rPr lang="en-US" dirty="0" smtClean="0">
                <a:latin typeface="Calibri" panose="020F0502020204030204" pitchFamily="34" charset="0"/>
              </a:rPr>
              <a:t>Flynn's Taxonomy</a:t>
            </a:r>
            <a:endParaRPr lang="en-US" dirty="0">
              <a:latin typeface="Calibri" panose="020F0502020204030204" pitchFamily="34" charset="0"/>
            </a:endParaRPr>
          </a:p>
          <a:p>
            <a:pPr marL="625475" lvl="0" indent="-393700">
              <a:buSzPct val="100000"/>
              <a:buFont typeface="Symbol" panose="05050102010706020507" pitchFamily="18" charset="2"/>
              <a:buChar char="*"/>
            </a:pPr>
            <a:r>
              <a:rPr lang="en-US" dirty="0">
                <a:latin typeface="Calibri" panose="020F0502020204030204" pitchFamily="34" charset="0"/>
              </a:rPr>
              <a:t>MIMD Multiprocessors</a:t>
            </a:r>
          </a:p>
          <a:p>
            <a:pPr marL="625475" lvl="0" indent="-393700">
              <a:buSzPct val="100000"/>
              <a:buFont typeface="Symbol" panose="05050102010706020507" pitchFamily="18" charset="2"/>
              <a:buChar char="*"/>
            </a:pPr>
            <a:r>
              <a:rPr lang="en-US" dirty="0">
                <a:latin typeface="Calibri" panose="020F0502020204030204" pitchFamily="34" charset="0"/>
              </a:rPr>
              <a:t>Multithreading</a:t>
            </a:r>
          </a:p>
          <a:p>
            <a:pPr marL="625475" lvl="0" indent="-393700">
              <a:buSzPct val="100000"/>
              <a:buFont typeface="Symbol" panose="05050102010706020507" pitchFamily="18" charset="2"/>
              <a:buChar char="*"/>
            </a:pPr>
            <a:r>
              <a:rPr lang="en-US" dirty="0">
                <a:latin typeface="Calibri" panose="020F0502020204030204" pitchFamily="34" charset="0"/>
              </a:rPr>
              <a:t>Vector Processors</a:t>
            </a:r>
          </a:p>
          <a:p>
            <a:pPr marL="625475" lvl="0" indent="-39370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527640" y="160944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Point of </a:t>
            </a:r>
            <a:r>
              <a:rPr lang="fr-FR" dirty="0" err="1">
                <a:solidFill>
                  <a:schemeClr val="tx1"/>
                </a:solidFill>
              </a:rPr>
              <a:t>View</a:t>
            </a:r>
            <a:endParaRPr lang="fr-FR" dirty="0">
              <a:solidFill>
                <a:schemeClr val="tx1"/>
              </a:solidFill>
            </a:endParaRPr>
          </a:p>
        </p:txBody>
      </p:sp>
      <p:sp>
        <p:nvSpPr>
          <p:cNvPr id="3" name="Text Placeholder 2"/>
          <p:cNvSpPr txBox="1">
            <a:spLocks noGrp="1"/>
          </p:cNvSpPr>
          <p:nvPr>
            <p:ph type="body" idx="4294967295"/>
          </p:nvPr>
        </p:nvSpPr>
        <p:spPr>
          <a:xfrm>
            <a:off x="990600" y="4483100"/>
            <a:ext cx="7416800" cy="1079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9588" lvl="0" indent="-393700">
              <a:buSzPct val="100000"/>
              <a:buFont typeface="Symbol" panose="05050102010706020507" pitchFamily="18" charset="2"/>
              <a:buChar char="*"/>
            </a:pPr>
            <a:r>
              <a:rPr lang="en-US" dirty="0">
                <a:latin typeface="Calibri" panose="020F0502020204030204" pitchFamily="34" charset="0"/>
              </a:rPr>
              <a:t>All the processors see an</a:t>
            </a:r>
            <a:r>
              <a:rPr lang="en-US" dirty="0">
                <a:solidFill>
                  <a:srgbClr val="33CC66"/>
                </a:solidFill>
                <a:latin typeface="Calibri" panose="020F0502020204030204" pitchFamily="34" charset="0"/>
              </a:rPr>
              <a:t> unified view </a:t>
            </a:r>
            <a:r>
              <a:rPr lang="en-US" dirty="0">
                <a:latin typeface="Calibri" panose="020F0502020204030204" pitchFamily="34" charset="0"/>
              </a:rPr>
              <a:t>of shared memory</a:t>
            </a:r>
          </a:p>
        </p:txBody>
      </p:sp>
      <p:grpSp>
        <p:nvGrpSpPr>
          <p:cNvPr id="8" name="Group 4"/>
          <p:cNvGrpSpPr>
            <a:grpSpLocks noChangeAspect="1"/>
          </p:cNvGrpSpPr>
          <p:nvPr/>
        </p:nvGrpSpPr>
        <p:grpSpPr bwMode="auto">
          <a:xfrm>
            <a:off x="1778000" y="1905000"/>
            <a:ext cx="5808663" cy="2273300"/>
            <a:chOff x="1152" y="1200"/>
            <a:chExt cx="3659" cy="1432"/>
          </a:xfrm>
        </p:grpSpPr>
        <p:sp>
          <p:nvSpPr>
            <p:cNvPr id="9" name="AutoShape 3"/>
            <p:cNvSpPr>
              <a:spLocks noChangeAspect="1" noChangeArrowheads="1" noTextEdit="1"/>
            </p:cNvSpPr>
            <p:nvPr/>
          </p:nvSpPr>
          <p:spPr bwMode="auto">
            <a:xfrm>
              <a:off x="1152" y="1200"/>
              <a:ext cx="3659" cy="1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258" y="2127"/>
              <a:ext cx="3312" cy="384"/>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1332" y="1331"/>
              <a:ext cx="791" cy="523"/>
            </a:xfrm>
            <a:custGeom>
              <a:avLst/>
              <a:gdLst>
                <a:gd name="T0" fmla="*/ 187 w 1515"/>
                <a:gd name="T1" fmla="*/ 0 h 993"/>
                <a:gd name="T2" fmla="*/ 1327 w 1515"/>
                <a:gd name="T3" fmla="*/ 0 h 993"/>
                <a:gd name="T4" fmla="*/ 1515 w 1515"/>
                <a:gd name="T5" fmla="*/ 188 h 993"/>
                <a:gd name="T6" fmla="*/ 1515 w 1515"/>
                <a:gd name="T7" fmla="*/ 805 h 993"/>
                <a:gd name="T8" fmla="*/ 1327 w 1515"/>
                <a:gd name="T9" fmla="*/ 993 h 993"/>
                <a:gd name="T10" fmla="*/ 187 w 1515"/>
                <a:gd name="T11" fmla="*/ 993 h 993"/>
                <a:gd name="T12" fmla="*/ 0 w 1515"/>
                <a:gd name="T13" fmla="*/ 805 h 993"/>
                <a:gd name="T14" fmla="*/ 0 w 1515"/>
                <a:gd name="T15" fmla="*/ 188 h 993"/>
                <a:gd name="T16" fmla="*/ 187 w 1515"/>
                <a:gd name="T17" fmla="*/ 0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5" h="993">
                  <a:moveTo>
                    <a:pt x="187" y="0"/>
                  </a:moveTo>
                  <a:lnTo>
                    <a:pt x="1327" y="0"/>
                  </a:lnTo>
                  <a:cubicBezTo>
                    <a:pt x="1431" y="0"/>
                    <a:pt x="1515" y="84"/>
                    <a:pt x="1515" y="188"/>
                  </a:cubicBezTo>
                  <a:lnTo>
                    <a:pt x="1515" y="805"/>
                  </a:lnTo>
                  <a:cubicBezTo>
                    <a:pt x="1515" y="909"/>
                    <a:pt x="1431" y="993"/>
                    <a:pt x="1327" y="993"/>
                  </a:cubicBezTo>
                  <a:lnTo>
                    <a:pt x="187" y="993"/>
                  </a:lnTo>
                  <a:cubicBezTo>
                    <a:pt x="83" y="993"/>
                    <a:pt x="0" y="909"/>
                    <a:pt x="0" y="805"/>
                  </a:cubicBezTo>
                  <a:lnTo>
                    <a:pt x="0" y="188"/>
                  </a:lnTo>
                  <a:cubicBezTo>
                    <a:pt x="0" y="84"/>
                    <a:pt x="83" y="0"/>
                    <a:pt x="187"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1399" y="1461"/>
              <a:ext cx="660"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Proc 1</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2010" y="2194"/>
              <a:ext cx="1741"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smtClean="0">
                  <a:ln>
                    <a:noFill/>
                  </a:ln>
                  <a:solidFill>
                    <a:srgbClr val="000000"/>
                  </a:solidFill>
                  <a:effectLst/>
                  <a:latin typeface="Sans"/>
                </a:rPr>
                <a:t>Shared memory</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0"/>
            <p:cNvSpPr>
              <a:spLocks/>
            </p:cNvSpPr>
            <p:nvPr/>
          </p:nvSpPr>
          <p:spPr bwMode="auto">
            <a:xfrm>
              <a:off x="2258" y="1332"/>
              <a:ext cx="791" cy="522"/>
            </a:xfrm>
            <a:custGeom>
              <a:avLst/>
              <a:gdLst>
                <a:gd name="T0" fmla="*/ 187 w 1515"/>
                <a:gd name="T1" fmla="*/ 0 h 992"/>
                <a:gd name="T2" fmla="*/ 1327 w 1515"/>
                <a:gd name="T3" fmla="*/ 0 h 992"/>
                <a:gd name="T4" fmla="*/ 1515 w 1515"/>
                <a:gd name="T5" fmla="*/ 187 h 992"/>
                <a:gd name="T6" fmla="*/ 1515 w 1515"/>
                <a:gd name="T7" fmla="*/ 805 h 992"/>
                <a:gd name="T8" fmla="*/ 1327 w 1515"/>
                <a:gd name="T9" fmla="*/ 992 h 992"/>
                <a:gd name="T10" fmla="*/ 187 w 1515"/>
                <a:gd name="T11" fmla="*/ 992 h 992"/>
                <a:gd name="T12" fmla="*/ 0 w 1515"/>
                <a:gd name="T13" fmla="*/ 805 h 992"/>
                <a:gd name="T14" fmla="*/ 0 w 1515"/>
                <a:gd name="T15" fmla="*/ 187 h 992"/>
                <a:gd name="T16" fmla="*/ 187 w 1515"/>
                <a:gd name="T17"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5" h="992">
                  <a:moveTo>
                    <a:pt x="187" y="0"/>
                  </a:moveTo>
                  <a:lnTo>
                    <a:pt x="1327" y="0"/>
                  </a:lnTo>
                  <a:cubicBezTo>
                    <a:pt x="1431" y="0"/>
                    <a:pt x="1515" y="83"/>
                    <a:pt x="1515" y="187"/>
                  </a:cubicBezTo>
                  <a:lnTo>
                    <a:pt x="1515" y="805"/>
                  </a:lnTo>
                  <a:cubicBezTo>
                    <a:pt x="1515" y="909"/>
                    <a:pt x="1431" y="992"/>
                    <a:pt x="1327" y="992"/>
                  </a:cubicBezTo>
                  <a:lnTo>
                    <a:pt x="187" y="992"/>
                  </a:lnTo>
                  <a:cubicBezTo>
                    <a:pt x="83" y="992"/>
                    <a:pt x="0" y="909"/>
                    <a:pt x="0" y="805"/>
                  </a:cubicBezTo>
                  <a:lnTo>
                    <a:pt x="0" y="187"/>
                  </a:lnTo>
                  <a:cubicBezTo>
                    <a:pt x="0" y="83"/>
                    <a:pt x="83" y="0"/>
                    <a:pt x="187"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325" y="1461"/>
              <a:ext cx="660"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rgbClr val="000000"/>
                  </a:solidFill>
                  <a:effectLst/>
                  <a:latin typeface="Sans"/>
                </a:rPr>
                <a:t>Proc</a:t>
              </a:r>
              <a:r>
                <a:rPr kumimoji="0" lang="en-US" sz="2500" b="0" i="0" u="none" strike="noStrike" cap="none" normalizeH="0" baseline="0" dirty="0" smtClean="0">
                  <a:ln>
                    <a:noFill/>
                  </a:ln>
                  <a:solidFill>
                    <a:srgbClr val="000000"/>
                  </a:solidFill>
                  <a:effectLst/>
                  <a:latin typeface="Sans"/>
                </a:rPr>
                <a:t>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Freeform 12"/>
            <p:cNvSpPr>
              <a:spLocks/>
            </p:cNvSpPr>
            <p:nvPr/>
          </p:nvSpPr>
          <p:spPr bwMode="auto">
            <a:xfrm>
              <a:off x="3732" y="1337"/>
              <a:ext cx="791" cy="522"/>
            </a:xfrm>
            <a:custGeom>
              <a:avLst/>
              <a:gdLst>
                <a:gd name="T0" fmla="*/ 187 w 1515"/>
                <a:gd name="T1" fmla="*/ 0 h 992"/>
                <a:gd name="T2" fmla="*/ 1327 w 1515"/>
                <a:gd name="T3" fmla="*/ 0 h 992"/>
                <a:gd name="T4" fmla="*/ 1515 w 1515"/>
                <a:gd name="T5" fmla="*/ 187 h 992"/>
                <a:gd name="T6" fmla="*/ 1515 w 1515"/>
                <a:gd name="T7" fmla="*/ 805 h 992"/>
                <a:gd name="T8" fmla="*/ 1327 w 1515"/>
                <a:gd name="T9" fmla="*/ 992 h 992"/>
                <a:gd name="T10" fmla="*/ 187 w 1515"/>
                <a:gd name="T11" fmla="*/ 992 h 992"/>
                <a:gd name="T12" fmla="*/ 0 w 1515"/>
                <a:gd name="T13" fmla="*/ 805 h 992"/>
                <a:gd name="T14" fmla="*/ 0 w 1515"/>
                <a:gd name="T15" fmla="*/ 187 h 992"/>
                <a:gd name="T16" fmla="*/ 187 w 1515"/>
                <a:gd name="T17"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5" h="992">
                  <a:moveTo>
                    <a:pt x="187" y="0"/>
                  </a:moveTo>
                  <a:lnTo>
                    <a:pt x="1327" y="0"/>
                  </a:lnTo>
                  <a:cubicBezTo>
                    <a:pt x="1431" y="0"/>
                    <a:pt x="1515" y="83"/>
                    <a:pt x="1515" y="187"/>
                  </a:cubicBezTo>
                  <a:lnTo>
                    <a:pt x="1515" y="805"/>
                  </a:lnTo>
                  <a:cubicBezTo>
                    <a:pt x="1515" y="909"/>
                    <a:pt x="1431" y="992"/>
                    <a:pt x="1327" y="992"/>
                  </a:cubicBezTo>
                  <a:lnTo>
                    <a:pt x="187" y="992"/>
                  </a:lnTo>
                  <a:cubicBezTo>
                    <a:pt x="83" y="992"/>
                    <a:pt x="0" y="909"/>
                    <a:pt x="0" y="805"/>
                  </a:cubicBezTo>
                  <a:lnTo>
                    <a:pt x="0" y="187"/>
                  </a:lnTo>
                  <a:cubicBezTo>
                    <a:pt x="0" y="83"/>
                    <a:pt x="83" y="0"/>
                    <a:pt x="187"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799" y="1467"/>
              <a:ext cx="660"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rgbClr val="000000"/>
                  </a:solidFill>
                  <a:effectLst/>
                  <a:latin typeface="Sans"/>
                </a:rPr>
                <a:t>Proc</a:t>
              </a:r>
              <a:r>
                <a:rPr kumimoji="0" lang="en-US" sz="2500" b="0" i="0" u="none" strike="noStrike" cap="none" normalizeH="0" baseline="0" dirty="0" smtClean="0">
                  <a:ln>
                    <a:noFill/>
                  </a:ln>
                  <a:solidFill>
                    <a:srgbClr val="000000"/>
                  </a:solidFill>
                  <a:effectLst/>
                  <a:latin typeface="Sans"/>
                </a:rPr>
                <a:t> n</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Oval 14"/>
            <p:cNvSpPr>
              <a:spLocks noChangeArrowheads="1"/>
            </p:cNvSpPr>
            <p:nvPr/>
          </p:nvSpPr>
          <p:spPr bwMode="auto">
            <a:xfrm>
              <a:off x="3171" y="1526"/>
              <a:ext cx="50" cy="40"/>
            </a:xfrm>
            <a:prstGeom prst="ellipse">
              <a:avLst/>
            </a:prstGeom>
            <a:solidFill>
              <a:srgbClr val="0000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3352" y="1526"/>
              <a:ext cx="50" cy="40"/>
            </a:xfrm>
            <a:prstGeom prst="ellipse">
              <a:avLst/>
            </a:prstGeom>
            <a:solidFill>
              <a:srgbClr val="0000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6"/>
            <p:cNvSpPr>
              <a:spLocks noChangeArrowheads="1"/>
            </p:cNvSpPr>
            <p:nvPr/>
          </p:nvSpPr>
          <p:spPr bwMode="auto">
            <a:xfrm>
              <a:off x="3547" y="1526"/>
              <a:ext cx="50" cy="40"/>
            </a:xfrm>
            <a:prstGeom prst="ellipse">
              <a:avLst/>
            </a:prstGeom>
            <a:solidFill>
              <a:srgbClr val="0000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1668" y="1898"/>
              <a:ext cx="106" cy="177"/>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1606" y="1842"/>
              <a:ext cx="227" cy="91"/>
            </a:xfrm>
            <a:custGeom>
              <a:avLst/>
              <a:gdLst>
                <a:gd name="T0" fmla="*/ 231 w 434"/>
                <a:gd name="T1" fmla="*/ 0 h 172"/>
                <a:gd name="T2" fmla="*/ 0 w 434"/>
                <a:gd name="T3" fmla="*/ 172 h 172"/>
                <a:gd name="T4" fmla="*/ 434 w 434"/>
                <a:gd name="T5" fmla="*/ 161 h 172"/>
                <a:gd name="T6" fmla="*/ 231 w 434"/>
                <a:gd name="T7" fmla="*/ 0 h 172"/>
              </a:gdLst>
              <a:ahLst/>
              <a:cxnLst>
                <a:cxn ang="0">
                  <a:pos x="T0" y="T1"/>
                </a:cxn>
                <a:cxn ang="0">
                  <a:pos x="T2" y="T3"/>
                </a:cxn>
                <a:cxn ang="0">
                  <a:pos x="T4" y="T5"/>
                </a:cxn>
                <a:cxn ang="0">
                  <a:pos x="T6" y="T7"/>
                </a:cxn>
              </a:cxnLst>
              <a:rect l="0" t="0" r="r" b="b"/>
              <a:pathLst>
                <a:path w="434" h="172">
                  <a:moveTo>
                    <a:pt x="231" y="0"/>
                  </a:moveTo>
                  <a:cubicBezTo>
                    <a:pt x="138" y="59"/>
                    <a:pt x="93" y="113"/>
                    <a:pt x="0" y="172"/>
                  </a:cubicBezTo>
                  <a:lnTo>
                    <a:pt x="434" y="161"/>
                  </a:lnTo>
                  <a:lnTo>
                    <a:pt x="23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1614" y="2043"/>
              <a:ext cx="219" cy="85"/>
            </a:xfrm>
            <a:custGeom>
              <a:avLst/>
              <a:gdLst>
                <a:gd name="T0" fmla="*/ 217 w 420"/>
                <a:gd name="T1" fmla="*/ 162 h 162"/>
                <a:gd name="T2" fmla="*/ 0 w 420"/>
                <a:gd name="T3" fmla="*/ 11 h 162"/>
                <a:gd name="T4" fmla="*/ 420 w 420"/>
                <a:gd name="T5" fmla="*/ 0 h 162"/>
                <a:gd name="T6" fmla="*/ 217 w 420"/>
                <a:gd name="T7" fmla="*/ 162 h 162"/>
              </a:gdLst>
              <a:ahLst/>
              <a:cxnLst>
                <a:cxn ang="0">
                  <a:pos x="T0" y="T1"/>
                </a:cxn>
                <a:cxn ang="0">
                  <a:pos x="T2" y="T3"/>
                </a:cxn>
                <a:cxn ang="0">
                  <a:pos x="T4" y="T5"/>
                </a:cxn>
                <a:cxn ang="0">
                  <a:pos x="T6" y="T7"/>
                </a:cxn>
              </a:cxnLst>
              <a:rect l="0" t="0" r="r" b="b"/>
              <a:pathLst>
                <a:path w="420" h="162">
                  <a:moveTo>
                    <a:pt x="217" y="162"/>
                  </a:moveTo>
                  <a:cubicBezTo>
                    <a:pt x="124" y="103"/>
                    <a:pt x="93" y="70"/>
                    <a:pt x="0" y="11"/>
                  </a:cubicBezTo>
                  <a:lnTo>
                    <a:pt x="420" y="0"/>
                  </a:lnTo>
                  <a:lnTo>
                    <a:pt x="217" y="162"/>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2602" y="1898"/>
              <a:ext cx="106" cy="177"/>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2540" y="1842"/>
              <a:ext cx="227" cy="91"/>
            </a:xfrm>
            <a:custGeom>
              <a:avLst/>
              <a:gdLst>
                <a:gd name="T0" fmla="*/ 231 w 434"/>
                <a:gd name="T1" fmla="*/ 0 h 172"/>
                <a:gd name="T2" fmla="*/ 0 w 434"/>
                <a:gd name="T3" fmla="*/ 172 h 172"/>
                <a:gd name="T4" fmla="*/ 434 w 434"/>
                <a:gd name="T5" fmla="*/ 161 h 172"/>
                <a:gd name="T6" fmla="*/ 231 w 434"/>
                <a:gd name="T7" fmla="*/ 0 h 172"/>
              </a:gdLst>
              <a:ahLst/>
              <a:cxnLst>
                <a:cxn ang="0">
                  <a:pos x="T0" y="T1"/>
                </a:cxn>
                <a:cxn ang="0">
                  <a:pos x="T2" y="T3"/>
                </a:cxn>
                <a:cxn ang="0">
                  <a:pos x="T4" y="T5"/>
                </a:cxn>
                <a:cxn ang="0">
                  <a:pos x="T6" y="T7"/>
                </a:cxn>
              </a:cxnLst>
              <a:rect l="0" t="0" r="r" b="b"/>
              <a:pathLst>
                <a:path w="434" h="172">
                  <a:moveTo>
                    <a:pt x="231" y="0"/>
                  </a:moveTo>
                  <a:cubicBezTo>
                    <a:pt x="138" y="59"/>
                    <a:pt x="94" y="113"/>
                    <a:pt x="0" y="172"/>
                  </a:cubicBezTo>
                  <a:lnTo>
                    <a:pt x="434" y="161"/>
                  </a:lnTo>
                  <a:lnTo>
                    <a:pt x="23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2548" y="2043"/>
              <a:ext cx="219" cy="85"/>
            </a:xfrm>
            <a:custGeom>
              <a:avLst/>
              <a:gdLst>
                <a:gd name="T0" fmla="*/ 217 w 420"/>
                <a:gd name="T1" fmla="*/ 162 h 162"/>
                <a:gd name="T2" fmla="*/ 0 w 420"/>
                <a:gd name="T3" fmla="*/ 11 h 162"/>
                <a:gd name="T4" fmla="*/ 420 w 420"/>
                <a:gd name="T5" fmla="*/ 0 h 162"/>
                <a:gd name="T6" fmla="*/ 217 w 420"/>
                <a:gd name="T7" fmla="*/ 162 h 162"/>
              </a:gdLst>
              <a:ahLst/>
              <a:cxnLst>
                <a:cxn ang="0">
                  <a:pos x="T0" y="T1"/>
                </a:cxn>
                <a:cxn ang="0">
                  <a:pos x="T2" y="T3"/>
                </a:cxn>
                <a:cxn ang="0">
                  <a:pos x="T4" y="T5"/>
                </a:cxn>
                <a:cxn ang="0">
                  <a:pos x="T6" y="T7"/>
                </a:cxn>
              </a:cxnLst>
              <a:rect l="0" t="0" r="r" b="b"/>
              <a:pathLst>
                <a:path w="420" h="162">
                  <a:moveTo>
                    <a:pt x="217" y="162"/>
                  </a:moveTo>
                  <a:cubicBezTo>
                    <a:pt x="124" y="103"/>
                    <a:pt x="94" y="70"/>
                    <a:pt x="0" y="11"/>
                  </a:cubicBezTo>
                  <a:lnTo>
                    <a:pt x="420" y="0"/>
                  </a:lnTo>
                  <a:lnTo>
                    <a:pt x="217" y="162"/>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4076" y="1904"/>
              <a:ext cx="106" cy="17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4014" y="1847"/>
              <a:ext cx="226" cy="91"/>
            </a:xfrm>
            <a:custGeom>
              <a:avLst/>
              <a:gdLst>
                <a:gd name="T0" fmla="*/ 230 w 433"/>
                <a:gd name="T1" fmla="*/ 0 h 172"/>
                <a:gd name="T2" fmla="*/ 0 w 433"/>
                <a:gd name="T3" fmla="*/ 172 h 172"/>
                <a:gd name="T4" fmla="*/ 433 w 433"/>
                <a:gd name="T5" fmla="*/ 161 h 172"/>
                <a:gd name="T6" fmla="*/ 230 w 433"/>
                <a:gd name="T7" fmla="*/ 0 h 172"/>
              </a:gdLst>
              <a:ahLst/>
              <a:cxnLst>
                <a:cxn ang="0">
                  <a:pos x="T0" y="T1"/>
                </a:cxn>
                <a:cxn ang="0">
                  <a:pos x="T2" y="T3"/>
                </a:cxn>
                <a:cxn ang="0">
                  <a:pos x="T4" y="T5"/>
                </a:cxn>
                <a:cxn ang="0">
                  <a:pos x="T6" y="T7"/>
                </a:cxn>
              </a:cxnLst>
              <a:rect l="0" t="0" r="r" b="b"/>
              <a:pathLst>
                <a:path w="433" h="172">
                  <a:moveTo>
                    <a:pt x="230" y="0"/>
                  </a:moveTo>
                  <a:cubicBezTo>
                    <a:pt x="137" y="59"/>
                    <a:pt x="93" y="113"/>
                    <a:pt x="0" y="172"/>
                  </a:cubicBezTo>
                  <a:lnTo>
                    <a:pt x="433" y="161"/>
                  </a:lnTo>
                  <a:lnTo>
                    <a:pt x="23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4022" y="2048"/>
              <a:ext cx="218" cy="86"/>
            </a:xfrm>
            <a:custGeom>
              <a:avLst/>
              <a:gdLst>
                <a:gd name="T0" fmla="*/ 216 w 419"/>
                <a:gd name="T1" fmla="*/ 162 h 162"/>
                <a:gd name="T2" fmla="*/ 0 w 419"/>
                <a:gd name="T3" fmla="*/ 11 h 162"/>
                <a:gd name="T4" fmla="*/ 419 w 419"/>
                <a:gd name="T5" fmla="*/ 0 h 162"/>
                <a:gd name="T6" fmla="*/ 216 w 419"/>
                <a:gd name="T7" fmla="*/ 162 h 162"/>
              </a:gdLst>
              <a:ahLst/>
              <a:cxnLst>
                <a:cxn ang="0">
                  <a:pos x="T0" y="T1"/>
                </a:cxn>
                <a:cxn ang="0">
                  <a:pos x="T2" y="T3"/>
                </a:cxn>
                <a:cxn ang="0">
                  <a:pos x="T4" y="T5"/>
                </a:cxn>
                <a:cxn ang="0">
                  <a:pos x="T6" y="T7"/>
                </a:cxn>
              </a:cxnLst>
              <a:rect l="0" t="0" r="r" b="b"/>
              <a:pathLst>
                <a:path w="419" h="162">
                  <a:moveTo>
                    <a:pt x="216" y="162"/>
                  </a:moveTo>
                  <a:cubicBezTo>
                    <a:pt x="123" y="103"/>
                    <a:pt x="93" y="70"/>
                    <a:pt x="0" y="11"/>
                  </a:cubicBezTo>
                  <a:lnTo>
                    <a:pt x="419" y="0"/>
                  </a:lnTo>
                  <a:lnTo>
                    <a:pt x="216" y="162"/>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a:t>
            </a:r>
            <a:r>
              <a:rPr lang="fr-FR" dirty="0" err="1">
                <a:solidFill>
                  <a:schemeClr val="tx1"/>
                </a:solidFill>
              </a:rPr>
              <a:t>Shared</a:t>
            </a:r>
            <a:r>
              <a:rPr lang="fr-FR" dirty="0">
                <a:solidFill>
                  <a:schemeClr val="tx1"/>
                </a:solidFill>
              </a:rPr>
              <a:t> Memory</a:t>
            </a:r>
          </a:p>
        </p:txBody>
      </p:sp>
      <p:sp>
        <p:nvSpPr>
          <p:cNvPr id="3" name="Text Placeholder 2"/>
          <p:cNvSpPr txBox="1">
            <a:spLocks noGrp="1"/>
          </p:cNvSpPr>
          <p:nvPr>
            <p:ph type="body" idx="4294967295"/>
          </p:nvPr>
        </p:nvSpPr>
        <p:spPr>
          <a:xfrm>
            <a:off x="889000" y="1600200"/>
            <a:ext cx="7416800"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Implementing an </a:t>
            </a:r>
            <a:r>
              <a:rPr lang="en-US" dirty="0">
                <a:solidFill>
                  <a:srgbClr val="33CC66"/>
                </a:solidFill>
                <a:latin typeface="Calibri" panose="020F0502020204030204" pitchFamily="34" charset="0"/>
              </a:rPr>
              <a:t>unified view</a:t>
            </a:r>
            <a:r>
              <a:rPr lang="en-US" dirty="0">
                <a:latin typeface="Calibri" panose="020F0502020204030204" pitchFamily="34" charset="0"/>
              </a:rPr>
              <a:t> of memory, is in reality very </a:t>
            </a:r>
            <a:r>
              <a:rPr lang="en-US" dirty="0">
                <a:solidFill>
                  <a:srgbClr val="FF3333"/>
                </a:solidFill>
                <a:latin typeface="Calibri" panose="020F0502020204030204" pitchFamily="34" charset="0"/>
              </a:rPr>
              <a:t>difficult</a:t>
            </a:r>
          </a:p>
          <a:p>
            <a:pPr lvl="0">
              <a:buSzPct val="100000"/>
              <a:buFont typeface="Symbol" panose="05050102010706020507" pitchFamily="18" charset="2"/>
              <a:buChar char="*"/>
            </a:pPr>
            <a:r>
              <a:rPr lang="en-US" dirty="0">
                <a:latin typeface="Calibri" panose="020F0502020204030204" pitchFamily="34" charset="0"/>
              </a:rPr>
              <a:t>The memory system is very</a:t>
            </a:r>
            <a:r>
              <a:rPr lang="en-US" dirty="0">
                <a:solidFill>
                  <a:srgbClr val="FF3333"/>
                </a:solidFill>
                <a:latin typeface="Calibri" panose="020F0502020204030204" pitchFamily="34" charset="0"/>
              </a:rPr>
              <a:t> complex</a:t>
            </a:r>
          </a:p>
          <a:p>
            <a:pPr lvl="1">
              <a:buSzPct val="100000"/>
              <a:buFont typeface="Symbol" panose="05050102010706020507" pitchFamily="18" charset="2"/>
              <a:buChar char="*"/>
            </a:pPr>
            <a:r>
              <a:rPr lang="en-US" dirty="0">
                <a:latin typeface="Calibri" panose="020F0502020204030204" pitchFamily="34" charset="0"/>
              </a:rPr>
              <a:t>Consists of many </a:t>
            </a:r>
            <a:r>
              <a:rPr lang="en-US" dirty="0">
                <a:solidFill>
                  <a:srgbClr val="2300DC"/>
                </a:solidFill>
                <a:latin typeface="Calibri" panose="020F0502020204030204" pitchFamily="34" charset="0"/>
              </a:rPr>
              <a:t>caches</a:t>
            </a:r>
            <a:r>
              <a:rPr lang="en-US" dirty="0">
                <a:latin typeface="Calibri" panose="020F0502020204030204" pitchFamily="34" charset="0"/>
              </a:rPr>
              <a:t> (parallel, hierarchical)</a:t>
            </a:r>
          </a:p>
          <a:p>
            <a:pPr lvl="1">
              <a:buSzPct val="100000"/>
              <a:buFont typeface="Symbol" panose="05050102010706020507" pitchFamily="18" charset="2"/>
              <a:buChar char="*"/>
            </a:pPr>
            <a:r>
              <a:rPr lang="en-US" dirty="0">
                <a:latin typeface="Calibri" panose="020F0502020204030204" pitchFamily="34" charset="0"/>
              </a:rPr>
              <a:t>Many </a:t>
            </a:r>
            <a:r>
              <a:rPr lang="en-US" dirty="0">
                <a:solidFill>
                  <a:srgbClr val="DC2300"/>
                </a:solidFill>
                <a:latin typeface="Calibri" panose="020F0502020204030204" pitchFamily="34" charset="0"/>
              </a:rPr>
              <a:t>temporary buffers</a:t>
            </a:r>
            <a:r>
              <a:rPr lang="en-US" dirty="0">
                <a:latin typeface="Calibri" panose="020F0502020204030204" pitchFamily="34" charset="0"/>
              </a:rPr>
              <a:t> (</a:t>
            </a:r>
            <a:r>
              <a:rPr lang="en-US" dirty="0">
                <a:solidFill>
                  <a:srgbClr val="800080"/>
                </a:solidFill>
                <a:latin typeface="Calibri" panose="020F0502020204030204" pitchFamily="34" charset="0"/>
              </a:rPr>
              <a:t>victim cache</a:t>
            </a:r>
            <a:r>
              <a:rPr lang="en-US" dirty="0">
                <a:latin typeface="Calibri" panose="020F0502020204030204" pitchFamily="34" charset="0"/>
              </a:rPr>
              <a:t>, </a:t>
            </a:r>
            <a:r>
              <a:rPr lang="en-US" dirty="0">
                <a:solidFill>
                  <a:srgbClr val="2300DC"/>
                </a:solidFill>
                <a:latin typeface="Calibri" panose="020F0502020204030204" pitchFamily="34" charset="0"/>
              </a:rPr>
              <a:t>write buffers</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Many messages are </a:t>
            </a:r>
            <a:r>
              <a:rPr lang="en-US" dirty="0">
                <a:solidFill>
                  <a:srgbClr val="DC2300"/>
                </a:solidFill>
                <a:latin typeface="Calibri" panose="020F0502020204030204" pitchFamily="34" charset="0"/>
              </a:rPr>
              <a:t>in flight</a:t>
            </a:r>
            <a:r>
              <a:rPr lang="en-US" dirty="0">
                <a:latin typeface="Calibri" panose="020F0502020204030204" pitchFamily="34" charset="0"/>
              </a:rPr>
              <a:t> at any point of time (not committed</a:t>
            </a:r>
            <a:r>
              <a:rPr lang="en-US" dirty="0" smtClean="0">
                <a:latin typeface="Calibri" panose="020F0502020204030204" pitchFamily="34" charset="0"/>
              </a:rPr>
              <a:t>). They also pass through a complex on-chip network.</a:t>
            </a: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Implications : </a:t>
            </a:r>
            <a:r>
              <a:rPr lang="en-US" dirty="0">
                <a:solidFill>
                  <a:srgbClr val="DC2300"/>
                </a:solidFill>
                <a:latin typeface="Calibri" panose="020F0502020204030204" pitchFamily="34" charset="0"/>
              </a:rPr>
              <a:t>R</a:t>
            </a:r>
            <a:r>
              <a:rPr lang="en-US" dirty="0" smtClean="0">
                <a:solidFill>
                  <a:srgbClr val="DC2300"/>
                </a:solidFill>
                <a:latin typeface="Calibri" panose="020F0502020204030204" pitchFamily="34" charset="0"/>
              </a:rPr>
              <a:t>eordering</a:t>
            </a:r>
            <a:r>
              <a:rPr lang="en-US" dirty="0" smtClean="0">
                <a:latin typeface="Calibri" panose="020F0502020204030204" pitchFamily="34" charset="0"/>
              </a:rPr>
              <a:t> </a:t>
            </a:r>
            <a:r>
              <a:rPr lang="en-US" dirty="0">
                <a:latin typeface="Calibri" panose="020F0502020204030204" pitchFamily="34" charset="0"/>
              </a:rPr>
              <a:t>of messages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Coherence</a:t>
            </a:r>
            <a:endParaRPr lang="fr-FR" dirty="0">
              <a:solidFill>
                <a:schemeClr val="tx1"/>
              </a:solidFill>
            </a:endParaRPr>
          </a:p>
        </p:txBody>
      </p:sp>
      <p:sp>
        <p:nvSpPr>
          <p:cNvPr id="3" name="Text Placeholder 2"/>
          <p:cNvSpPr txBox="1">
            <a:spLocks noGrp="1"/>
          </p:cNvSpPr>
          <p:nvPr>
            <p:ph type="body" idx="4294967295"/>
          </p:nvPr>
        </p:nvSpPr>
        <p:spPr>
          <a:xfrm>
            <a:off x="914400" y="1828800"/>
            <a:ext cx="7416800" cy="3200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Behaviour</a:t>
            </a:r>
            <a:r>
              <a:rPr lang="en-US" dirty="0">
                <a:latin typeface="Calibri" panose="020F0502020204030204" pitchFamily="34" charset="0"/>
              </a:rPr>
              <a:t> of the </a:t>
            </a:r>
            <a:r>
              <a:rPr lang="en-US" dirty="0">
                <a:solidFill>
                  <a:srgbClr val="2300DC"/>
                </a:solidFill>
                <a:latin typeface="Calibri" panose="020F0502020204030204" pitchFamily="34" charset="0"/>
              </a:rPr>
              <a:t>memory system</a:t>
            </a:r>
            <a:r>
              <a:rPr lang="en-US" dirty="0">
                <a:latin typeface="Calibri" panose="020F0502020204030204" pitchFamily="34" charset="0"/>
              </a:rPr>
              <a:t> with respect to access to one </a:t>
            </a:r>
            <a:r>
              <a:rPr lang="en-US" dirty="0">
                <a:solidFill>
                  <a:srgbClr val="00AE00"/>
                </a:solidFill>
                <a:latin typeface="Calibri" panose="020F0502020204030204" pitchFamily="34" charset="0"/>
              </a:rPr>
              <a:t>memory location</a:t>
            </a:r>
            <a:r>
              <a:rPr lang="en-US" dirty="0">
                <a:latin typeface="Calibri" panose="020F0502020204030204" pitchFamily="34" charset="0"/>
              </a:rPr>
              <a:t> (</a:t>
            </a:r>
            <a:r>
              <a:rPr lang="en-US" dirty="0">
                <a:solidFill>
                  <a:srgbClr val="DC2300"/>
                </a:solidFill>
                <a:latin typeface="Calibri" panose="020F0502020204030204" pitchFamily="34" charset="0"/>
              </a:rPr>
              <a:t>variable</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Examples</a:t>
            </a:r>
          </a:p>
          <a:p>
            <a:pPr lvl="1">
              <a:buSzPct val="100000"/>
              <a:buFont typeface="Symbol" panose="05050102010706020507" pitchFamily="18" charset="2"/>
              <a:buChar char="*"/>
            </a:pPr>
            <a:r>
              <a:rPr lang="en-US" dirty="0">
                <a:latin typeface="Calibri" panose="020F0502020204030204" pitchFamily="34" charset="0"/>
              </a:rPr>
              <a:t>All the </a:t>
            </a:r>
            <a:r>
              <a:rPr lang="en-US" dirty="0">
                <a:solidFill>
                  <a:srgbClr val="008000"/>
                </a:solidFill>
                <a:latin typeface="Calibri" panose="020F0502020204030204" pitchFamily="34" charset="0"/>
              </a:rPr>
              <a:t>global</a:t>
            </a:r>
            <a:r>
              <a:rPr lang="en-US" dirty="0">
                <a:latin typeface="Calibri" panose="020F0502020204030204" pitchFamily="34" charset="0"/>
              </a:rPr>
              <a:t> variables are </a:t>
            </a:r>
            <a:r>
              <a:rPr lang="en-US" dirty="0" err="1">
                <a:latin typeface="Calibri" panose="020F0502020204030204" pitchFamily="34" charset="0"/>
              </a:rPr>
              <a:t>initialised</a:t>
            </a:r>
            <a:r>
              <a:rPr lang="en-US" dirty="0">
                <a:latin typeface="Calibri" panose="020F0502020204030204" pitchFamily="34" charset="0"/>
              </a:rPr>
              <a:t> to 0</a:t>
            </a:r>
          </a:p>
          <a:p>
            <a:pPr lvl="1">
              <a:buSzPct val="100000"/>
              <a:buFont typeface="Symbol" panose="05050102010706020507" pitchFamily="18" charset="2"/>
              <a:buChar char="*"/>
            </a:pPr>
            <a:r>
              <a:rPr lang="en-US" dirty="0">
                <a:latin typeface="Calibri" panose="020F0502020204030204" pitchFamily="34" charset="0"/>
              </a:rPr>
              <a:t>All </a:t>
            </a:r>
            <a:r>
              <a:rPr lang="en-US" dirty="0">
                <a:solidFill>
                  <a:srgbClr val="FF0000"/>
                </a:solidFill>
                <a:latin typeface="Calibri" panose="020F0502020204030204" pitchFamily="34" charset="0"/>
              </a:rPr>
              <a:t>local</a:t>
            </a:r>
            <a:r>
              <a:rPr lang="en-US" dirty="0">
                <a:latin typeface="Calibri" panose="020F0502020204030204" pitchFamily="34" charset="0"/>
              </a:rPr>
              <a:t> variables start with 't'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1</a:t>
            </a:r>
          </a:p>
        </p:txBody>
      </p:sp>
      <p:sp>
        <p:nvSpPr>
          <p:cNvPr id="3" name="Text Placeholder 2"/>
          <p:cNvSpPr txBox="1">
            <a:spLocks noGrp="1"/>
          </p:cNvSpPr>
          <p:nvPr>
            <p:ph type="body" idx="4294967295"/>
          </p:nvPr>
        </p:nvSpPr>
        <p:spPr>
          <a:xfrm>
            <a:off x="914400" y="2971800"/>
            <a:ext cx="7416800" cy="2984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Is t1 </a:t>
            </a:r>
            <a:r>
              <a:rPr lang="en-US" dirty="0">
                <a:solidFill>
                  <a:srgbClr val="2300DC"/>
                </a:solidFill>
                <a:latin typeface="Calibri" panose="020F0502020204030204" pitchFamily="34" charset="0"/>
              </a:rPr>
              <a:t>guaranteed</a:t>
            </a:r>
            <a:r>
              <a:rPr lang="en-US" dirty="0">
                <a:latin typeface="Calibri" panose="020F0502020204030204" pitchFamily="34" charset="0"/>
              </a:rPr>
              <a:t> to be 1 ?</a:t>
            </a:r>
          </a:p>
          <a:p>
            <a:pPr lvl="0">
              <a:buSzPct val="100000"/>
              <a:buFont typeface="Symbol" panose="05050102010706020507" pitchFamily="18" charset="2"/>
              <a:buChar char="*"/>
            </a:pPr>
            <a:r>
              <a:rPr lang="en-US" dirty="0">
                <a:latin typeface="Calibri" panose="020F0502020204030204" pitchFamily="34" charset="0"/>
              </a:rPr>
              <a:t>Can it be 0 ?</a:t>
            </a:r>
          </a:p>
          <a:p>
            <a:pPr lvl="0">
              <a:buSzPct val="100000"/>
              <a:buFont typeface="Symbol" panose="05050102010706020507" pitchFamily="18" charset="2"/>
              <a:buChar char="*"/>
            </a:pPr>
            <a:r>
              <a:rPr lang="en-US" b="1" dirty="0">
                <a:solidFill>
                  <a:srgbClr val="00AE00"/>
                </a:solidFill>
                <a:latin typeface="Calibri" panose="020F0502020204030204" pitchFamily="34" charset="0"/>
              </a:rPr>
              <a:t>Answer </a:t>
            </a:r>
            <a:r>
              <a:rPr lang="en-US" dirty="0">
                <a:latin typeface="Calibri" panose="020F0502020204030204" pitchFamily="34" charset="0"/>
              </a:rPr>
              <a:t>: It can be 0 or 1. However, if thread 2 is scheduled a</a:t>
            </a:r>
            <a:r>
              <a:rPr lang="en-US" dirty="0">
                <a:solidFill>
                  <a:srgbClr val="FF0000"/>
                </a:solidFill>
                <a:latin typeface="Calibri" panose="020F0502020204030204" pitchFamily="34" charset="0"/>
              </a:rPr>
              <a:t> long time</a:t>
            </a:r>
            <a:r>
              <a:rPr lang="en-US" dirty="0">
                <a:latin typeface="Calibri" panose="020F0502020204030204" pitchFamily="34" charset="0"/>
              </a:rPr>
              <a:t> after thread 1, </a:t>
            </a:r>
            <a:r>
              <a:rPr lang="en-US" dirty="0">
                <a:solidFill>
                  <a:srgbClr val="2300DC"/>
                </a:solidFill>
                <a:latin typeface="Calibri" panose="020F0502020204030204" pitchFamily="34" charset="0"/>
              </a:rPr>
              <a:t>most likely</a:t>
            </a:r>
            <a:r>
              <a:rPr lang="en-US" dirty="0">
                <a:latin typeface="Calibri" panose="020F0502020204030204" pitchFamily="34" charset="0"/>
              </a:rPr>
              <a:t> it is 1.</a:t>
            </a:r>
          </a:p>
        </p:txBody>
      </p:sp>
      <p:sp>
        <p:nvSpPr>
          <p:cNvPr id="5" name="TextBox 4"/>
          <p:cNvSpPr txBox="1"/>
          <p:nvPr/>
        </p:nvSpPr>
        <p:spPr>
          <a:xfrm>
            <a:off x="1905000" y="1524000"/>
            <a:ext cx="1359668" cy="830997"/>
          </a:xfrm>
          <a:prstGeom prst="rect">
            <a:avLst/>
          </a:prstGeom>
          <a:noFill/>
        </p:spPr>
        <p:txBody>
          <a:bodyPr wrap="none" rtlCol="0">
            <a:spAutoFit/>
          </a:bodyPr>
          <a:lstStyle/>
          <a:p>
            <a:r>
              <a:rPr lang="en-US" sz="2400" b="1" dirty="0" smtClean="0">
                <a:solidFill>
                  <a:srgbClr val="1318F9"/>
                </a:solidFill>
                <a:latin typeface="+mj-lt"/>
              </a:rPr>
              <a:t>Thread 1:</a:t>
            </a:r>
          </a:p>
          <a:p>
            <a:r>
              <a:rPr lang="en-US" sz="2400" dirty="0" smtClean="0"/>
              <a:t>x = 1</a:t>
            </a:r>
            <a:endParaRPr lang="en-US" sz="2400" dirty="0"/>
          </a:p>
        </p:txBody>
      </p:sp>
      <p:sp>
        <p:nvSpPr>
          <p:cNvPr id="6" name="TextBox 5"/>
          <p:cNvSpPr txBox="1"/>
          <p:nvPr/>
        </p:nvSpPr>
        <p:spPr>
          <a:xfrm>
            <a:off x="5562600" y="1524631"/>
            <a:ext cx="1404552" cy="830997"/>
          </a:xfrm>
          <a:prstGeom prst="rect">
            <a:avLst/>
          </a:prstGeom>
          <a:noFill/>
        </p:spPr>
        <p:txBody>
          <a:bodyPr wrap="none" rtlCol="0">
            <a:spAutoFit/>
          </a:bodyPr>
          <a:lstStyle/>
          <a:p>
            <a:r>
              <a:rPr lang="en-US" sz="2400" b="1" dirty="0" smtClean="0">
                <a:solidFill>
                  <a:srgbClr val="1318F9"/>
                </a:solidFill>
                <a:latin typeface="+mj-lt"/>
              </a:rPr>
              <a:t>Thread 2:</a:t>
            </a:r>
          </a:p>
          <a:p>
            <a:r>
              <a:rPr lang="en-US" sz="2400" dirty="0" smtClean="0"/>
              <a:t>t1 = x</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2</a:t>
            </a:r>
          </a:p>
        </p:txBody>
      </p:sp>
      <p:sp>
        <p:nvSpPr>
          <p:cNvPr id="3" name="Text Placeholder 2"/>
          <p:cNvSpPr txBox="1">
            <a:spLocks noGrp="1"/>
          </p:cNvSpPr>
          <p:nvPr>
            <p:ph type="body" idx="4294967295"/>
          </p:nvPr>
        </p:nvSpPr>
        <p:spPr>
          <a:xfrm>
            <a:off x="1295400" y="3684588"/>
            <a:ext cx="7416800" cy="30210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Is (t1, t2) = (2,1) a valid outcome ?</a:t>
            </a:r>
          </a:p>
          <a:p>
            <a:pPr lvl="0">
              <a:buSzPct val="100000"/>
              <a:buFont typeface="Symbol" panose="05050102010706020507" pitchFamily="18" charset="2"/>
              <a:buChar char="*"/>
            </a:pPr>
            <a:r>
              <a:rPr lang="en-US" b="1" dirty="0">
                <a:solidFill>
                  <a:srgbClr val="C5000B"/>
                </a:solidFill>
                <a:latin typeface="Calibri" panose="020F0502020204030204" pitchFamily="34" charset="0"/>
              </a:rPr>
              <a:t>NO</a:t>
            </a:r>
          </a:p>
          <a:p>
            <a:pPr lvl="1">
              <a:buSzPct val="100000"/>
              <a:buFont typeface="Symbol" panose="05050102010706020507" pitchFamily="18" charset="2"/>
              <a:buChar char="*"/>
            </a:pPr>
            <a:r>
              <a:rPr lang="en-US" dirty="0">
                <a:latin typeface="Calibri" panose="020F0502020204030204" pitchFamily="34" charset="0"/>
              </a:rPr>
              <a:t>This outcome is not </a:t>
            </a:r>
            <a:r>
              <a:rPr lang="en-US" dirty="0">
                <a:solidFill>
                  <a:srgbClr val="2300DC"/>
                </a:solidFill>
                <a:latin typeface="Calibri" panose="020F0502020204030204" pitchFamily="34" charset="0"/>
              </a:rPr>
              <a:t>intuitive</a:t>
            </a:r>
            <a:r>
              <a:rPr lang="en-US" dirty="0" smtClean="0">
                <a:latin typeface="Calibri" panose="020F0502020204030204" pitchFamily="34" charset="0"/>
              </a:rPr>
              <a:t>.</a:t>
            </a:r>
          </a:p>
          <a:p>
            <a:pPr lvl="1">
              <a:buSzPct val="100000"/>
              <a:buFont typeface="Symbol" panose="05050102010706020507" pitchFamily="18" charset="2"/>
              <a:buChar char="*"/>
            </a:pPr>
            <a:r>
              <a:rPr lang="en-US" dirty="0" smtClean="0">
                <a:latin typeface="Calibri" panose="020F0502020204030204" pitchFamily="34" charset="0"/>
              </a:rPr>
              <a:t>The </a:t>
            </a:r>
            <a:r>
              <a:rPr lang="en-US" dirty="0" smtClean="0">
                <a:solidFill>
                  <a:schemeClr val="tx2">
                    <a:lumMod val="60000"/>
                    <a:lumOff val="40000"/>
                  </a:schemeClr>
                </a:solidFill>
                <a:latin typeface="Calibri" panose="020F0502020204030204" pitchFamily="34" charset="0"/>
              </a:rPr>
              <a:t>order </a:t>
            </a:r>
            <a:r>
              <a:rPr lang="en-US" dirty="0" smtClean="0">
                <a:latin typeface="Calibri" panose="020F0502020204030204" pitchFamily="34" charset="0"/>
              </a:rPr>
              <a:t>of updates to the </a:t>
            </a:r>
            <a:r>
              <a:rPr lang="en-US" b="1" dirty="0" smtClean="0">
                <a:solidFill>
                  <a:srgbClr val="FF0000"/>
                </a:solidFill>
                <a:latin typeface="Calibri" panose="020F0502020204030204" pitchFamily="34" charset="0"/>
              </a:rPr>
              <a:t>same</a:t>
            </a:r>
            <a:r>
              <a:rPr lang="en-US" dirty="0" smtClean="0">
                <a:latin typeface="Calibri" panose="020F0502020204030204" pitchFamily="34" charset="0"/>
              </a:rPr>
              <a:t> location should be the same for all threads</a:t>
            </a:r>
          </a:p>
          <a:p>
            <a:pPr lvl="1">
              <a:buSzPct val="100000"/>
              <a:buFont typeface="Symbol" panose="05050102010706020507" pitchFamily="18" charset="2"/>
              <a:buChar char="*"/>
            </a:pPr>
            <a:endParaRPr lang="en-US" dirty="0">
              <a:latin typeface="Calibri" panose="020F0502020204030204" pitchFamily="34" charset="0"/>
            </a:endParaRPr>
          </a:p>
        </p:txBody>
      </p:sp>
      <p:sp>
        <p:nvSpPr>
          <p:cNvPr id="7" name="TextBox 6"/>
          <p:cNvSpPr txBox="1"/>
          <p:nvPr/>
        </p:nvSpPr>
        <p:spPr>
          <a:xfrm>
            <a:off x="2235200" y="1828800"/>
            <a:ext cx="2057400" cy="1200329"/>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1:</a:t>
            </a:r>
          </a:p>
          <a:p>
            <a:r>
              <a:rPr lang="en-US" dirty="0">
                <a:latin typeface="Courier New" pitchFamily="49" charset="0"/>
                <a:cs typeface="Courier New" pitchFamily="49" charset="0"/>
              </a:rPr>
              <a:t>x = 1</a:t>
            </a:r>
          </a:p>
          <a:p>
            <a:r>
              <a:rPr lang="en-US" dirty="0">
                <a:latin typeface="Courier New" pitchFamily="49" charset="0"/>
                <a:cs typeface="Courier New" pitchFamily="49" charset="0"/>
              </a:rPr>
              <a:t>x = 2</a:t>
            </a:r>
          </a:p>
          <a:p>
            <a:endParaRPr lang="en-US" dirty="0">
              <a:latin typeface="Courier New" pitchFamily="49" charset="0"/>
              <a:cs typeface="Courier New" pitchFamily="49" charset="0"/>
            </a:endParaRPr>
          </a:p>
        </p:txBody>
      </p:sp>
      <p:sp>
        <p:nvSpPr>
          <p:cNvPr id="8" name="TextBox 7"/>
          <p:cNvSpPr txBox="1"/>
          <p:nvPr/>
        </p:nvSpPr>
        <p:spPr>
          <a:xfrm>
            <a:off x="4673600" y="1828800"/>
            <a:ext cx="2057400" cy="923330"/>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2:</a:t>
            </a:r>
          </a:p>
          <a:p>
            <a:r>
              <a:rPr lang="en-US" dirty="0">
                <a:latin typeface="Courier New" pitchFamily="49" charset="0"/>
                <a:cs typeface="Courier New" pitchFamily="49" charset="0"/>
              </a:rPr>
              <a:t>t1 = x</a:t>
            </a:r>
          </a:p>
          <a:p>
            <a:r>
              <a:rPr lang="en-US" dirty="0">
                <a:latin typeface="Courier New" pitchFamily="49" charset="0"/>
                <a:cs typeface="Courier New" pitchFamily="49" charset="0"/>
              </a:rPr>
              <a:t>t2 = 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Axioms</a:t>
            </a:r>
            <a:r>
              <a:rPr lang="fr-FR" dirty="0">
                <a:solidFill>
                  <a:schemeClr val="tx1"/>
                </a:solidFill>
              </a:rPr>
              <a:t> of </a:t>
            </a:r>
            <a:r>
              <a:rPr lang="fr-FR" dirty="0" err="1">
                <a:solidFill>
                  <a:schemeClr val="tx1"/>
                </a:solidFill>
              </a:rPr>
              <a:t>Coherence</a:t>
            </a:r>
            <a:endParaRPr lang="fr-FR" dirty="0">
              <a:solidFill>
                <a:schemeClr val="tx1"/>
              </a:solidFill>
            </a:endParaRPr>
          </a:p>
        </p:txBody>
      </p:sp>
      <p:sp>
        <p:nvSpPr>
          <p:cNvPr id="3" name="Text Placeholder 2"/>
          <p:cNvSpPr txBox="1">
            <a:spLocks noGrp="1"/>
          </p:cNvSpPr>
          <p:nvPr>
            <p:ph type="body" idx="4294967295"/>
          </p:nvPr>
        </p:nvSpPr>
        <p:spPr>
          <a:xfrm>
            <a:off x="838200" y="2819400"/>
            <a:ext cx="7416800" cy="3733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Coherence Axioms</a:t>
            </a:r>
          </a:p>
          <a:p>
            <a:pPr lvl="1">
              <a:buSzPct val="100000"/>
              <a:buFont typeface="Symbol" panose="05050102010706020507" pitchFamily="18" charset="2"/>
              <a:buChar char="*"/>
            </a:pPr>
            <a:r>
              <a:rPr lang="en-US" dirty="0">
                <a:latin typeface="Calibri" panose="020F0502020204030204" pitchFamily="34" charset="0"/>
              </a:rPr>
              <a:t>Messages are never </a:t>
            </a:r>
            <a:r>
              <a:rPr lang="en-US" dirty="0">
                <a:solidFill>
                  <a:srgbClr val="DC2300"/>
                </a:solidFill>
                <a:latin typeface="Calibri" panose="020F0502020204030204" pitchFamily="34" charset="0"/>
              </a:rPr>
              <a:t>lost</a:t>
            </a:r>
          </a:p>
          <a:p>
            <a:pPr lvl="1">
              <a:buSzPct val="100000"/>
              <a:buFont typeface="Symbol" panose="05050102010706020507" pitchFamily="18" charset="2"/>
              <a:buChar char="*"/>
            </a:pPr>
            <a:r>
              <a:rPr lang="en-US" dirty="0">
                <a:latin typeface="Calibri" panose="020F0502020204030204" pitchFamily="34" charset="0"/>
              </a:rPr>
              <a:t>Write messages to the same memory </a:t>
            </a:r>
            <a:r>
              <a:rPr lang="en-US" dirty="0" smtClean="0">
                <a:latin typeface="Calibri" panose="020F0502020204030204" pitchFamily="34" charset="0"/>
              </a:rPr>
              <a:t>location </a:t>
            </a:r>
            <a:r>
              <a:rPr lang="en-US" dirty="0">
                <a:latin typeface="Calibri" panose="020F0502020204030204" pitchFamily="34" charset="0"/>
              </a:rPr>
              <a:t>are </a:t>
            </a:r>
            <a:r>
              <a:rPr lang="en-US" dirty="0" smtClean="0">
                <a:latin typeface="Calibri" panose="020F0502020204030204" pitchFamily="34" charset="0"/>
              </a:rPr>
              <a:t>always </a:t>
            </a:r>
            <a:r>
              <a:rPr lang="en-US" b="1" dirty="0" smtClean="0">
                <a:solidFill>
                  <a:srgbClr val="DC2300"/>
                </a:solidFill>
                <a:latin typeface="Calibri" panose="020F0502020204030204" pitchFamily="34" charset="0"/>
              </a:rPr>
              <a:t>perceived to be in the same order </a:t>
            </a:r>
            <a:r>
              <a:rPr lang="en-US" dirty="0" smtClean="0">
                <a:solidFill>
                  <a:schemeClr val="tx1"/>
                </a:solidFill>
                <a:latin typeface="Calibri" panose="020F0502020204030204" pitchFamily="34" charset="0"/>
              </a:rPr>
              <a:t>(by different threads)</a:t>
            </a:r>
            <a:endParaRPr lang="en-US" b="1" dirty="0" smtClean="0">
              <a:solidFill>
                <a:srgbClr val="DC2300"/>
              </a:solidFill>
              <a:latin typeface="Calibri" panose="020F0502020204030204" pitchFamily="34" charset="0"/>
            </a:endParaRPr>
          </a:p>
          <a:p>
            <a:pPr lvl="1">
              <a:buSzPct val="100000"/>
              <a:buFont typeface="Symbol" panose="05050102010706020507" pitchFamily="18" charset="2"/>
              <a:buChar char="*"/>
            </a:pPr>
            <a:r>
              <a:rPr lang="en-US" dirty="0" smtClean="0">
                <a:solidFill>
                  <a:schemeClr val="tx1"/>
                </a:solidFill>
                <a:latin typeface="Calibri" panose="020F0502020204030204" pitchFamily="34" charset="0"/>
              </a:rPr>
              <a:t>These two axioms </a:t>
            </a:r>
            <a:r>
              <a:rPr lang="en-US" dirty="0" smtClean="0">
                <a:solidFill>
                  <a:srgbClr val="0000FF"/>
                </a:solidFill>
                <a:latin typeface="Calibri" panose="020F0502020204030204" pitchFamily="34" charset="0"/>
              </a:rPr>
              <a:t>guarantee </a:t>
            </a:r>
            <a:r>
              <a:rPr lang="en-US" dirty="0" smtClean="0">
                <a:solidFill>
                  <a:schemeClr val="tx1"/>
                </a:solidFill>
                <a:latin typeface="Calibri" panose="020F0502020204030204" pitchFamily="34" charset="0"/>
              </a:rPr>
              <a:t>that a coherent memory appears the same way as a single shared </a:t>
            </a:r>
            <a:r>
              <a:rPr lang="en-US" dirty="0" smtClean="0">
                <a:solidFill>
                  <a:srgbClr val="FF0000"/>
                </a:solidFill>
                <a:latin typeface="Calibri" panose="020F0502020204030204" pitchFamily="34" charset="0"/>
              </a:rPr>
              <a:t>cache</a:t>
            </a:r>
            <a:r>
              <a:rPr lang="en-US" dirty="0" smtClean="0">
                <a:solidFill>
                  <a:schemeClr val="tx1"/>
                </a:solidFill>
                <a:latin typeface="Calibri" panose="020F0502020204030204" pitchFamily="34" charset="0"/>
              </a:rPr>
              <a:t>(across all </a:t>
            </a:r>
            <a:r>
              <a:rPr lang="en-US" dirty="0" smtClean="0">
                <a:solidFill>
                  <a:srgbClr val="008000"/>
                </a:solidFill>
                <a:latin typeface="Calibri" panose="020F0502020204030204" pitchFamily="34" charset="0"/>
              </a:rPr>
              <a:t>processors</a:t>
            </a:r>
            <a:r>
              <a:rPr lang="en-US" dirty="0" smtClean="0">
                <a:solidFill>
                  <a:schemeClr val="tx1"/>
                </a:solidFill>
                <a:latin typeface="Calibri" panose="020F0502020204030204" pitchFamily="34" charset="0"/>
              </a:rPr>
              <a:t>), where there is only one storage area per </a:t>
            </a:r>
            <a:r>
              <a:rPr lang="en-US" dirty="0" smtClean="0">
                <a:solidFill>
                  <a:srgbClr val="FF0000"/>
                </a:solidFill>
                <a:latin typeface="Calibri" panose="020F0502020204030204" pitchFamily="34" charset="0"/>
              </a:rPr>
              <a:t>memory</a:t>
            </a:r>
            <a:r>
              <a:rPr lang="en-US" dirty="0" smtClean="0">
                <a:solidFill>
                  <a:schemeClr val="tx1"/>
                </a:solidFill>
                <a:latin typeface="Calibri" panose="020F0502020204030204" pitchFamily="34" charset="0"/>
              </a:rPr>
              <a:t> word</a:t>
            </a:r>
            <a:endParaRPr lang="en-US" dirty="0">
              <a:solidFill>
                <a:schemeClr val="tx1"/>
              </a:solidFill>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p:txBody>
      </p:sp>
      <p:sp>
        <p:nvSpPr>
          <p:cNvPr id="5" name="TextBox 4"/>
          <p:cNvSpPr txBox="1"/>
          <p:nvPr/>
        </p:nvSpPr>
        <p:spPr>
          <a:xfrm>
            <a:off x="571298" y="1510681"/>
            <a:ext cx="8052204" cy="1200329"/>
          </a:xfrm>
          <a:prstGeom prst="rect">
            <a:avLst/>
          </a:prstGeom>
          <a:noFill/>
        </p:spPr>
        <p:txBody>
          <a:bodyPr wrap="none" rtlCol="0">
            <a:spAutoFit/>
          </a:bodyPr>
          <a:lstStyle/>
          <a:p>
            <a:pPr marL="342900" indent="-342900">
              <a:buAutoNum type="arabicPeriod"/>
            </a:pPr>
            <a:r>
              <a:rPr lang="en-US" sz="2400" b="1" dirty="0" smtClean="0"/>
              <a:t>Completion: </a:t>
            </a:r>
            <a:r>
              <a:rPr lang="en-US" sz="2400" dirty="0" smtClean="0"/>
              <a:t>A </a:t>
            </a:r>
            <a:r>
              <a:rPr lang="en-US" sz="2400" dirty="0" smtClean="0">
                <a:solidFill>
                  <a:srgbClr val="1318F9"/>
                </a:solidFill>
              </a:rPr>
              <a:t>write</a:t>
            </a:r>
            <a:r>
              <a:rPr lang="en-US" sz="2400" dirty="0" smtClean="0"/>
              <a:t> must ultimately complete.</a:t>
            </a:r>
          </a:p>
          <a:p>
            <a:pPr marL="342900" indent="-342900">
              <a:buAutoNum type="arabicPeriod"/>
            </a:pPr>
            <a:r>
              <a:rPr lang="en-US" sz="2400" b="1" dirty="0" smtClean="0"/>
              <a:t>Order: </a:t>
            </a:r>
            <a:r>
              <a:rPr lang="en-US" sz="2400" dirty="0" smtClean="0"/>
              <a:t>All the </a:t>
            </a:r>
            <a:r>
              <a:rPr lang="en-US" sz="2400" dirty="0" smtClean="0">
                <a:solidFill>
                  <a:srgbClr val="00B050"/>
                </a:solidFill>
              </a:rPr>
              <a:t>accesses</a:t>
            </a:r>
            <a:r>
              <a:rPr lang="en-US" sz="2400" dirty="0" smtClean="0"/>
              <a:t> to the same memory address need</a:t>
            </a:r>
          </a:p>
          <a:p>
            <a:r>
              <a:rPr lang="en-US" sz="2400" dirty="0"/>
              <a:t> </a:t>
            </a:r>
            <a:r>
              <a:rPr lang="en-US" sz="2400" dirty="0" smtClean="0"/>
              <a:t>       to be seen by all the threads in the same order.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4387" y="358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a:t>
            </a:r>
            <a:r>
              <a:rPr lang="fr-FR" dirty="0" err="1" smtClean="0">
                <a:solidFill>
                  <a:schemeClr val="tx1"/>
                </a:solidFill>
              </a:rPr>
              <a:t>Consistency</a:t>
            </a:r>
            <a:r>
              <a:rPr lang="fr-FR" dirty="0" smtClean="0">
                <a:solidFill>
                  <a:schemeClr val="tx1"/>
                </a:solidFill>
              </a:rPr>
              <a:t> – </a:t>
            </a:r>
            <a:r>
              <a:rPr lang="fr-FR" dirty="0" err="1" smtClean="0">
                <a:solidFill>
                  <a:schemeClr val="tx1"/>
                </a:solidFill>
              </a:rPr>
              <a:t>Behaviour</a:t>
            </a:r>
            <a:r>
              <a:rPr lang="fr-FR" dirty="0" smtClean="0">
                <a:solidFill>
                  <a:schemeClr val="tx1"/>
                </a:solidFill>
              </a:rPr>
              <a:t> </a:t>
            </a:r>
            <a:r>
              <a:rPr lang="fr-FR" dirty="0" err="1" smtClean="0">
                <a:solidFill>
                  <a:schemeClr val="tx1"/>
                </a:solidFill>
              </a:rPr>
              <a:t>across</a:t>
            </a:r>
            <a:r>
              <a:rPr lang="fr-FR" dirty="0" smtClean="0">
                <a:solidFill>
                  <a:schemeClr val="tx1"/>
                </a:solidFill>
              </a:rPr>
              <a:t> multiple locations</a:t>
            </a:r>
            <a:endParaRPr lang="fr-FR" dirty="0">
              <a:solidFill>
                <a:schemeClr val="tx1"/>
              </a:solidFill>
            </a:endParaRPr>
          </a:p>
        </p:txBody>
      </p:sp>
      <p:sp>
        <p:nvSpPr>
          <p:cNvPr id="3" name="Text Placeholder 2"/>
          <p:cNvSpPr txBox="1">
            <a:spLocks noGrp="1"/>
          </p:cNvSpPr>
          <p:nvPr>
            <p:ph type="body" idx="4294967295"/>
          </p:nvPr>
        </p:nvSpPr>
        <p:spPr>
          <a:xfrm>
            <a:off x="1727200" y="5410200"/>
            <a:ext cx="7416800" cy="1143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Is (1,0) a valid outcome </a:t>
            </a:r>
            <a:r>
              <a:rPr lang="en-US" dirty="0" smtClean="0">
                <a:latin typeface="Calibri" panose="020F0502020204030204" pitchFamily="34" charset="0"/>
              </a:rPr>
              <a:t>?</a:t>
            </a:r>
          </a:p>
          <a:p>
            <a:pPr lvl="0">
              <a:buSzPct val="100000"/>
              <a:buFont typeface="Symbol" panose="05050102010706020507" pitchFamily="18" charset="2"/>
              <a:buChar char="*"/>
            </a:pPr>
            <a:r>
              <a:rPr lang="en-US" dirty="0" smtClean="0">
                <a:latin typeface="Calibri" panose="020F0502020204030204" pitchFamily="34" charset="0"/>
              </a:rPr>
              <a:t>Is it intuitive? </a:t>
            </a:r>
            <a:endParaRPr lang="en-US" dirty="0">
              <a:latin typeface="Calibri" panose="020F0502020204030204" pitchFamily="34" charset="0"/>
            </a:endParaRPr>
          </a:p>
        </p:txBody>
      </p:sp>
      <p:sp>
        <p:nvSpPr>
          <p:cNvPr id="8" name="TextBox 7"/>
          <p:cNvSpPr txBox="1"/>
          <p:nvPr/>
        </p:nvSpPr>
        <p:spPr>
          <a:xfrm>
            <a:off x="2330450" y="1752421"/>
            <a:ext cx="2057400" cy="1200329"/>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1:</a:t>
            </a:r>
          </a:p>
          <a:p>
            <a:r>
              <a:rPr lang="en-US" dirty="0">
                <a:latin typeface="Courier New" pitchFamily="49" charset="0"/>
                <a:cs typeface="Courier New" pitchFamily="49" charset="0"/>
              </a:rPr>
              <a:t>x = 1</a:t>
            </a:r>
          </a:p>
          <a:p>
            <a:r>
              <a:rPr lang="en-US" dirty="0" smtClean="0">
                <a:latin typeface="Courier New" pitchFamily="49" charset="0"/>
                <a:cs typeface="Courier New" pitchFamily="49" charset="0"/>
              </a:rPr>
              <a:t>y = 1</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p:txBody>
      </p:sp>
      <p:sp>
        <p:nvSpPr>
          <p:cNvPr id="9" name="TextBox 8"/>
          <p:cNvSpPr txBox="1"/>
          <p:nvPr/>
        </p:nvSpPr>
        <p:spPr>
          <a:xfrm>
            <a:off x="5264150" y="1786531"/>
            <a:ext cx="2057400" cy="923330"/>
          </a:xfrm>
          <a:prstGeom prst="rect">
            <a:avLst/>
          </a:prstGeom>
          <a:noFill/>
        </p:spPr>
        <p:txBody>
          <a:bodyPr wrap="square" rtlCol="0">
            <a:spAutoFit/>
          </a:bodyPr>
          <a:lstStyle/>
          <a:p>
            <a:r>
              <a:rPr lang="en-US" b="1" dirty="0">
                <a:solidFill>
                  <a:srgbClr val="1318F9"/>
                </a:solidFill>
                <a:latin typeface="Courier New" pitchFamily="49" charset="0"/>
                <a:cs typeface="Courier New" pitchFamily="49" charset="0"/>
              </a:rPr>
              <a:t>Thread 2:</a:t>
            </a:r>
          </a:p>
          <a:p>
            <a:r>
              <a:rPr lang="en-US" i="1" dirty="0" smtClean="0">
                <a:latin typeface="Courier New" pitchFamily="49" charset="0"/>
                <a:cs typeface="Courier New" pitchFamily="49" charset="0"/>
              </a:rPr>
              <a:t>t1 = y</a:t>
            </a:r>
            <a:endParaRPr lang="en-US" i="1" dirty="0">
              <a:latin typeface="Courier New" pitchFamily="49" charset="0"/>
              <a:cs typeface="Courier New" pitchFamily="49" charset="0"/>
            </a:endParaRPr>
          </a:p>
          <a:p>
            <a:r>
              <a:rPr lang="en-US" i="1" dirty="0">
                <a:latin typeface="Courier New" pitchFamily="49" charset="0"/>
                <a:cs typeface="Courier New" pitchFamily="49" charset="0"/>
              </a:rPr>
              <a:t>t2 = x</a:t>
            </a:r>
          </a:p>
        </p:txBody>
      </p:sp>
      <p:grpSp>
        <p:nvGrpSpPr>
          <p:cNvPr id="10" name="Group 5"/>
          <p:cNvGrpSpPr>
            <a:grpSpLocks noChangeAspect="1"/>
          </p:cNvGrpSpPr>
          <p:nvPr/>
        </p:nvGrpSpPr>
        <p:grpSpPr bwMode="auto">
          <a:xfrm>
            <a:off x="2286000" y="2981325"/>
            <a:ext cx="4659313" cy="2187574"/>
            <a:chOff x="1440" y="1878"/>
            <a:chExt cx="2935" cy="1378"/>
          </a:xfrm>
        </p:grpSpPr>
        <p:sp>
          <p:nvSpPr>
            <p:cNvPr id="11" name="AutoShape 4"/>
            <p:cNvSpPr>
              <a:spLocks noChangeAspect="1" noChangeArrowheads="1" noTextEdit="1"/>
            </p:cNvSpPr>
            <p:nvPr/>
          </p:nvSpPr>
          <p:spPr bwMode="auto">
            <a:xfrm>
              <a:off x="1440" y="1931"/>
              <a:ext cx="2935" cy="1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3616" y="1892"/>
              <a:ext cx="725" cy="1001"/>
            </a:xfrm>
            <a:prstGeom prst="rect">
              <a:avLst/>
            </a:prstGeom>
            <a:solidFill>
              <a:srgbClr val="F0D8C2"/>
            </a:solidFill>
            <a:ln w="14"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699" y="1945"/>
              <a:ext cx="474"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x = 1</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8"/>
            <p:cNvSpPr>
              <a:spLocks noChangeArrowheads="1"/>
            </p:cNvSpPr>
            <p:nvPr/>
          </p:nvSpPr>
          <p:spPr bwMode="auto">
            <a:xfrm>
              <a:off x="3699" y="2182"/>
              <a:ext cx="474"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y = 1</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9"/>
            <p:cNvSpPr>
              <a:spLocks noChangeArrowheads="1"/>
            </p:cNvSpPr>
            <p:nvPr/>
          </p:nvSpPr>
          <p:spPr bwMode="auto">
            <a:xfrm>
              <a:off x="3699" y="2420"/>
              <a:ext cx="530"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24282B"/>
                  </a:solidFill>
                  <a:effectLst/>
                  <a:latin typeface="Arial" pitchFamily="34" charset="0"/>
                </a:rPr>
                <a:t>t1 = y</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0"/>
            <p:cNvSpPr>
              <a:spLocks noChangeArrowheads="1"/>
            </p:cNvSpPr>
            <p:nvPr/>
          </p:nvSpPr>
          <p:spPr bwMode="auto">
            <a:xfrm>
              <a:off x="3699" y="2657"/>
              <a:ext cx="530"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24282B"/>
                  </a:solidFill>
                  <a:effectLst/>
                  <a:latin typeface="Arial" pitchFamily="34" charset="0"/>
                </a:rPr>
                <a:t>t2 = x</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1"/>
            <p:cNvSpPr>
              <a:spLocks noChangeArrowheads="1"/>
            </p:cNvSpPr>
            <p:nvPr/>
          </p:nvSpPr>
          <p:spPr bwMode="auto">
            <a:xfrm>
              <a:off x="2528" y="1878"/>
              <a:ext cx="739" cy="1001"/>
            </a:xfrm>
            <a:prstGeom prst="rect">
              <a:avLst/>
            </a:prstGeom>
            <a:solidFill>
              <a:srgbClr val="F0D8C2"/>
            </a:solidFill>
            <a:ln w="14"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612" y="1945"/>
              <a:ext cx="474"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x = 1</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3"/>
            <p:cNvSpPr>
              <a:spLocks noChangeArrowheads="1"/>
            </p:cNvSpPr>
            <p:nvPr/>
          </p:nvSpPr>
          <p:spPr bwMode="auto">
            <a:xfrm>
              <a:off x="2612" y="2182"/>
              <a:ext cx="530"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t1 = y</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4"/>
            <p:cNvSpPr>
              <a:spLocks noChangeArrowheads="1"/>
            </p:cNvSpPr>
            <p:nvPr/>
          </p:nvSpPr>
          <p:spPr bwMode="auto">
            <a:xfrm>
              <a:off x="2612" y="2406"/>
              <a:ext cx="530"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t2 = x</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5"/>
            <p:cNvSpPr>
              <a:spLocks noChangeArrowheads="1"/>
            </p:cNvSpPr>
            <p:nvPr/>
          </p:nvSpPr>
          <p:spPr bwMode="auto">
            <a:xfrm>
              <a:off x="2612" y="2643"/>
              <a:ext cx="474"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y = 1</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6"/>
            <p:cNvSpPr>
              <a:spLocks noChangeArrowheads="1"/>
            </p:cNvSpPr>
            <p:nvPr/>
          </p:nvSpPr>
          <p:spPr bwMode="auto">
            <a:xfrm>
              <a:off x="1468" y="1878"/>
              <a:ext cx="725" cy="1001"/>
            </a:xfrm>
            <a:prstGeom prst="rect">
              <a:avLst/>
            </a:prstGeom>
            <a:solidFill>
              <a:srgbClr val="F0D8C2"/>
            </a:solidFill>
            <a:ln w="14"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1552" y="1931"/>
              <a:ext cx="530"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t1 = y</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8"/>
            <p:cNvSpPr>
              <a:spLocks noChangeArrowheads="1"/>
            </p:cNvSpPr>
            <p:nvPr/>
          </p:nvSpPr>
          <p:spPr bwMode="auto">
            <a:xfrm>
              <a:off x="1552" y="2168"/>
              <a:ext cx="530"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24282B"/>
                  </a:solidFill>
                  <a:effectLst/>
                  <a:latin typeface="Arial" pitchFamily="34" charset="0"/>
                </a:rPr>
                <a:t>t2 = x</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19"/>
            <p:cNvSpPr>
              <a:spLocks noChangeArrowheads="1"/>
            </p:cNvSpPr>
            <p:nvPr/>
          </p:nvSpPr>
          <p:spPr bwMode="auto">
            <a:xfrm>
              <a:off x="1552" y="2406"/>
              <a:ext cx="474"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x = 1</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0"/>
            <p:cNvSpPr>
              <a:spLocks noChangeArrowheads="1"/>
            </p:cNvSpPr>
            <p:nvPr/>
          </p:nvSpPr>
          <p:spPr bwMode="auto">
            <a:xfrm>
              <a:off x="1552" y="2643"/>
              <a:ext cx="474" cy="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y = 1</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1"/>
            <p:cNvSpPr>
              <a:spLocks noChangeArrowheads="1"/>
            </p:cNvSpPr>
            <p:nvPr/>
          </p:nvSpPr>
          <p:spPr bwMode="auto">
            <a:xfrm>
              <a:off x="2626" y="2908"/>
              <a:ext cx="600" cy="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24282B"/>
                  </a:solidFill>
                  <a:effectLst/>
                  <a:latin typeface="Arial" pitchFamily="34" charset="0"/>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2"/>
            <p:cNvSpPr>
              <a:spLocks noChangeArrowheads="1"/>
            </p:cNvSpPr>
            <p:nvPr/>
          </p:nvSpPr>
          <p:spPr bwMode="auto">
            <a:xfrm>
              <a:off x="1607" y="2935"/>
              <a:ext cx="600" cy="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24282B"/>
                  </a:solidFill>
                  <a:effectLst/>
                  <a:latin typeface="Arial" pitchFamily="34" charset="0"/>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3"/>
            <p:cNvSpPr>
              <a:spLocks noChangeArrowheads="1"/>
            </p:cNvSpPr>
            <p:nvPr/>
          </p:nvSpPr>
          <p:spPr bwMode="auto">
            <a:xfrm>
              <a:off x="3755" y="2935"/>
              <a:ext cx="600" cy="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24282B"/>
                  </a:solidFill>
                  <a:effectLst/>
                  <a:latin typeface="Arial" pitchFamily="34" charset="0"/>
                </a:rPr>
                <a:t>(1,1)</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Definitions</a:t>
            </a:r>
            <a:endParaRPr lang="fr-FR" dirty="0">
              <a:solidFill>
                <a:schemeClr val="tx1"/>
              </a:solidFill>
            </a:endParaRPr>
          </a:p>
        </p:txBody>
      </p:sp>
      <p:sp>
        <p:nvSpPr>
          <p:cNvPr id="3" name="Text Placeholder 2"/>
          <p:cNvSpPr txBox="1">
            <a:spLocks noGrp="1"/>
          </p:cNvSpPr>
          <p:nvPr>
            <p:ph type="body" idx="4294967295"/>
          </p:nvPr>
        </p:nvSpPr>
        <p:spPr>
          <a:xfrm>
            <a:off x="838200" y="1552575"/>
            <a:ext cx="7848600" cy="47720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An order of </a:t>
            </a:r>
            <a:r>
              <a:rPr lang="en-US" dirty="0">
                <a:solidFill>
                  <a:srgbClr val="0000FF"/>
                </a:solidFill>
                <a:latin typeface="Calibri" panose="020F0502020204030204" pitchFamily="34" charset="0"/>
              </a:rPr>
              <a:t>instructions</a:t>
            </a:r>
            <a:r>
              <a:rPr lang="en-US" dirty="0">
                <a:latin typeface="Calibri" panose="020F0502020204030204" pitchFamily="34" charset="0"/>
              </a:rPr>
              <a:t> that is consistent with the semantics of a thread is said to be in </a:t>
            </a:r>
            <a:r>
              <a:rPr lang="en-US" dirty="0">
                <a:solidFill>
                  <a:srgbClr val="33CC66"/>
                </a:solidFill>
                <a:latin typeface="Calibri" panose="020F0502020204030204" pitchFamily="34" charset="0"/>
              </a:rPr>
              <a:t>program order</a:t>
            </a:r>
            <a:r>
              <a:rPr lang="en-US" dirty="0">
                <a:latin typeface="Calibri" panose="020F0502020204030204" pitchFamily="34" charset="0"/>
              </a:rPr>
              <a:t>. For example, a single cycle processor always executes instructions in program order.</a:t>
            </a:r>
          </a:p>
          <a:p>
            <a:pPr lvl="0">
              <a:buSzPct val="100000"/>
              <a:buFont typeface="Symbol" panose="05050102010706020507" pitchFamily="18" charset="2"/>
              <a:buChar char="*"/>
            </a:pPr>
            <a:r>
              <a:rPr lang="en-US" dirty="0">
                <a:latin typeface="Calibri" panose="020F0502020204030204" pitchFamily="34" charset="0"/>
              </a:rPr>
              <a:t>The model of a </a:t>
            </a:r>
            <a:r>
              <a:rPr lang="en-US" dirty="0">
                <a:solidFill>
                  <a:srgbClr val="2300DC"/>
                </a:solidFill>
                <a:latin typeface="Calibri" panose="020F0502020204030204" pitchFamily="34" charset="0"/>
              </a:rPr>
              <a:t>memory system </a:t>
            </a:r>
            <a:r>
              <a:rPr lang="en-US" dirty="0">
                <a:latin typeface="Calibri" panose="020F0502020204030204" pitchFamily="34" charset="0"/>
              </a:rPr>
              <a:t>that determines the set of </a:t>
            </a:r>
            <a:r>
              <a:rPr lang="en-US" dirty="0" smtClean="0">
                <a:latin typeface="Calibri" panose="020F0502020204030204" pitchFamily="34" charset="0"/>
              </a:rPr>
              <a:t>likely (and valid) </a:t>
            </a:r>
            <a:r>
              <a:rPr lang="en-US" dirty="0">
                <a:solidFill>
                  <a:srgbClr val="FF0000"/>
                </a:solidFill>
                <a:latin typeface="Calibri" panose="020F0502020204030204" pitchFamily="34" charset="0"/>
              </a:rPr>
              <a:t>outcomes</a:t>
            </a:r>
            <a:r>
              <a:rPr lang="en-US" dirty="0">
                <a:latin typeface="Calibri" panose="020F0502020204030204" pitchFamily="34" charset="0"/>
              </a:rPr>
              <a:t> for </a:t>
            </a:r>
            <a:r>
              <a:rPr lang="en-US" dirty="0">
                <a:solidFill>
                  <a:srgbClr val="33CC66"/>
                </a:solidFill>
                <a:latin typeface="Calibri" panose="020F0502020204030204" pitchFamily="34" charset="0"/>
              </a:rPr>
              <a:t>parallel </a:t>
            </a:r>
            <a:r>
              <a:rPr lang="en-US" dirty="0" smtClean="0">
                <a:solidFill>
                  <a:srgbClr val="33CC66"/>
                </a:solidFill>
                <a:latin typeface="Calibri" panose="020F0502020204030204" pitchFamily="34" charset="0"/>
              </a:rPr>
              <a:t>programs, </a:t>
            </a:r>
            <a:r>
              <a:rPr lang="en-US" dirty="0">
                <a:latin typeface="Calibri" panose="020F0502020204030204" pitchFamily="34" charset="0"/>
              </a:rPr>
              <a:t>is known as a memory consistency model or </a:t>
            </a:r>
            <a:r>
              <a:rPr lang="en-US" dirty="0">
                <a:solidFill>
                  <a:srgbClr val="FF3333"/>
                </a:solidFill>
                <a:latin typeface="Calibri" panose="020F0502020204030204" pitchFamily="34" charset="0"/>
              </a:rPr>
              <a:t>memory model</a:t>
            </a:r>
            <a:r>
              <a:rPr lang="en-US" dirty="0">
                <a:latin typeface="Calibri" panose="020F0502020204030204" pitchFamily="34" charset="0"/>
              </a:rPr>
              <a:t>.</a:t>
            </a:r>
          </a:p>
          <a:p>
            <a:pPr lvl="0">
              <a:buSzPct val="100000"/>
              <a:buFont typeface="Symbol" panose="05050102010706020507" pitchFamily="18" charset="2"/>
              <a:buChar char="*"/>
              <a:tabLst>
                <a:tab pos="355680" algn="l"/>
                <a:tab pos="711360" algn="l"/>
                <a:tab pos="1066680" algn="l"/>
                <a:tab pos="1422359" algn="l"/>
                <a:tab pos="1778040" algn="l"/>
                <a:tab pos="2133720" algn="l"/>
                <a:tab pos="2489040" algn="l"/>
                <a:tab pos="2844720" algn="l"/>
                <a:tab pos="3200400" algn="l"/>
                <a:tab pos="3556080" algn="l"/>
                <a:tab pos="3911760" algn="l"/>
                <a:tab pos="4267080" algn="l"/>
              </a:tabLst>
            </a:pPr>
            <a:endParaRPr lang="en-US" sz="1000" dirty="0">
              <a:latin typeface="Calibri" panose="020F0502020204030204" pitchFamily="34" charset="0"/>
              <a:cs typeface="Helvetica" pitchFamily="3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Sequential</a:t>
            </a:r>
            <a:r>
              <a:rPr lang="fr-FR" dirty="0">
                <a:solidFill>
                  <a:schemeClr val="tx1"/>
                </a:solidFill>
              </a:rPr>
              <a:t> </a:t>
            </a:r>
            <a:r>
              <a:rPr lang="fr-FR" dirty="0" err="1">
                <a:solidFill>
                  <a:schemeClr val="tx1"/>
                </a:solidFill>
              </a:rPr>
              <a:t>Consistency</a:t>
            </a:r>
            <a:endParaRPr lang="fr-FR" dirty="0">
              <a:solidFill>
                <a:schemeClr val="tx1"/>
              </a:solidFill>
            </a:endParaRPr>
          </a:p>
        </p:txBody>
      </p:sp>
      <p:sp>
        <p:nvSpPr>
          <p:cNvPr id="3" name="Text Placeholder 2"/>
          <p:cNvSpPr txBox="1">
            <a:spLocks noGrp="1"/>
          </p:cNvSpPr>
          <p:nvPr>
            <p:ph type="body" idx="4294967295"/>
          </p:nvPr>
        </p:nvSpPr>
        <p:spPr>
          <a:xfrm>
            <a:off x="1041400" y="1600200"/>
            <a:ext cx="7188200" cy="4876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How did we </a:t>
            </a:r>
            <a:r>
              <a:rPr lang="en-US" dirty="0">
                <a:solidFill>
                  <a:srgbClr val="2300DC"/>
                </a:solidFill>
                <a:latin typeface="Calibri" panose="020F0502020204030204" pitchFamily="34" charset="0"/>
              </a:rPr>
              <a:t>generate</a:t>
            </a:r>
            <a:r>
              <a:rPr lang="en-US" dirty="0">
                <a:latin typeface="Calibri" panose="020F0502020204030204" pitchFamily="34" charset="0"/>
              </a:rPr>
              <a:t> the set of valid outcomes ?</a:t>
            </a:r>
          </a:p>
          <a:p>
            <a:pPr lvl="1">
              <a:buSzPct val="100000"/>
              <a:buFont typeface="Symbol" panose="05050102010706020507" pitchFamily="18" charset="2"/>
              <a:buChar char="*"/>
            </a:pPr>
            <a:r>
              <a:rPr lang="en-US" dirty="0">
                <a:latin typeface="Calibri" panose="020F0502020204030204" pitchFamily="34" charset="0"/>
              </a:rPr>
              <a:t>We arbitrarily </a:t>
            </a:r>
            <a:r>
              <a:rPr lang="en-US" dirty="0">
                <a:solidFill>
                  <a:srgbClr val="33CC66"/>
                </a:solidFill>
                <a:latin typeface="Calibri" panose="020F0502020204030204" pitchFamily="34" charset="0"/>
              </a:rPr>
              <a:t>interleaved</a:t>
            </a:r>
            <a:r>
              <a:rPr lang="en-US" dirty="0">
                <a:latin typeface="Calibri" panose="020F0502020204030204" pitchFamily="34" charset="0"/>
              </a:rPr>
              <a:t> </a:t>
            </a:r>
            <a:r>
              <a:rPr lang="en-US" dirty="0">
                <a:solidFill>
                  <a:srgbClr val="2300DC"/>
                </a:solidFill>
                <a:latin typeface="Calibri" panose="020F0502020204030204" pitchFamily="34" charset="0"/>
              </a:rPr>
              <a:t>instructions</a:t>
            </a:r>
            <a:r>
              <a:rPr lang="en-US" dirty="0">
                <a:latin typeface="Calibri" panose="020F0502020204030204" pitchFamily="34" charset="0"/>
              </a:rPr>
              <a:t> of both the threads</a:t>
            </a:r>
          </a:p>
          <a:p>
            <a:pPr lvl="1">
              <a:buSzPct val="100000"/>
              <a:buFont typeface="Symbol" panose="05050102010706020507" pitchFamily="18" charset="2"/>
              <a:buChar char="*"/>
            </a:pPr>
            <a:r>
              <a:rPr lang="en-US" dirty="0">
                <a:latin typeface="Calibri" panose="020F0502020204030204" pitchFamily="34" charset="0"/>
              </a:rPr>
              <a:t>Such kind of an interleaving of </a:t>
            </a:r>
            <a:r>
              <a:rPr lang="en-US" dirty="0">
                <a:solidFill>
                  <a:srgbClr val="2300DC"/>
                </a:solidFill>
                <a:latin typeface="Calibri" panose="020F0502020204030204" pitchFamily="34" charset="0"/>
              </a:rPr>
              <a:t>instructions</a:t>
            </a:r>
            <a:r>
              <a:rPr lang="en-US" dirty="0">
                <a:latin typeface="Calibri" panose="020F0502020204030204" pitchFamily="34" charset="0"/>
              </a:rPr>
              <a:t> where the </a:t>
            </a:r>
            <a:r>
              <a:rPr lang="en-US" dirty="0">
                <a:solidFill>
                  <a:srgbClr val="00AE00"/>
                </a:solidFill>
                <a:latin typeface="Calibri" panose="020F0502020204030204" pitchFamily="34" charset="0"/>
              </a:rPr>
              <a:t>program order</a:t>
            </a:r>
            <a:r>
              <a:rPr lang="en-US" dirty="0">
                <a:latin typeface="Calibri" panose="020F0502020204030204" pitchFamily="34" charset="0"/>
              </a:rPr>
              <a:t> is preserved is </a:t>
            </a:r>
            <a:r>
              <a:rPr lang="en-US" dirty="0">
                <a:solidFill>
                  <a:srgbClr val="2300DC"/>
                </a:solidFill>
                <a:latin typeface="Calibri" panose="020F0502020204030204" pitchFamily="34" charset="0"/>
              </a:rPr>
              <a:t>known</a:t>
            </a:r>
            <a:r>
              <a:rPr lang="en-US" dirty="0">
                <a:latin typeface="Calibri" panose="020F0502020204030204" pitchFamily="34" charset="0"/>
              </a:rPr>
              <a:t> as a </a:t>
            </a:r>
            <a:r>
              <a:rPr lang="en-US" dirty="0">
                <a:solidFill>
                  <a:srgbClr val="008080"/>
                </a:solidFill>
                <a:latin typeface="Calibri" panose="020F0502020204030204" pitchFamily="34" charset="0"/>
              </a:rPr>
              <a:t>sequentially consistent </a:t>
            </a:r>
            <a:r>
              <a:rPr lang="en-US" dirty="0">
                <a:latin typeface="Calibri" panose="020F0502020204030204" pitchFamily="34" charset="0"/>
              </a:rPr>
              <a:t>interleaving</a:t>
            </a:r>
          </a:p>
          <a:p>
            <a:pPr lvl="1">
              <a:buSzPct val="100000"/>
              <a:buFont typeface="Symbol" panose="05050102010706020507" pitchFamily="18" charset="2"/>
              <a:buChar char="*"/>
            </a:pPr>
            <a:r>
              <a:rPr lang="en-US" dirty="0">
                <a:solidFill>
                  <a:srgbClr val="FF0000"/>
                </a:solidFill>
                <a:latin typeface="Calibri" panose="020F0502020204030204" pitchFamily="34" charset="0"/>
              </a:rPr>
              <a:t>A memory model</a:t>
            </a:r>
            <a:r>
              <a:rPr lang="en-US" dirty="0">
                <a:latin typeface="Calibri" panose="020F0502020204030204" pitchFamily="34" charset="0"/>
              </a:rPr>
              <a:t> that allows only sequential consistent </a:t>
            </a:r>
            <a:r>
              <a:rPr lang="en-US" dirty="0" err="1">
                <a:latin typeface="Calibri" panose="020F0502020204030204" pitchFamily="34" charset="0"/>
              </a:rPr>
              <a:t>interleavings</a:t>
            </a:r>
            <a:r>
              <a:rPr lang="en-US" dirty="0">
                <a:latin typeface="Calibri" panose="020F0502020204030204" pitchFamily="34" charset="0"/>
              </a:rPr>
              <a:t> is known as </a:t>
            </a:r>
            <a:r>
              <a:rPr lang="en-US" dirty="0">
                <a:solidFill>
                  <a:srgbClr val="00AE00"/>
                </a:solidFill>
                <a:latin typeface="Calibri" panose="020F0502020204030204" pitchFamily="34" charset="0"/>
              </a:rPr>
              <a:t>sequential consistency (SC)</a:t>
            </a:r>
          </a:p>
          <a:p>
            <a:pPr lvl="1">
              <a:buSzPct val="100000"/>
              <a:buFont typeface="Symbol" panose="05050102010706020507" pitchFamily="18" charset="2"/>
              <a:buChar char="*"/>
            </a:pPr>
            <a:r>
              <a:rPr lang="en-US" dirty="0">
                <a:solidFill>
                  <a:srgbClr val="00AE00"/>
                </a:solidFill>
                <a:latin typeface="Calibri" panose="020F0502020204030204" pitchFamily="34" charset="0"/>
              </a:rPr>
              <a:t>The outcome (1,0) is not in SC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Weak</a:t>
            </a:r>
            <a:r>
              <a:rPr lang="fr-FR" dirty="0">
                <a:solidFill>
                  <a:schemeClr val="tx1"/>
                </a:solidFill>
              </a:rPr>
              <a:t> </a:t>
            </a:r>
            <a:r>
              <a:rPr lang="fr-FR" dirty="0" err="1">
                <a:solidFill>
                  <a:schemeClr val="tx1"/>
                </a:solidFill>
              </a:rPr>
              <a:t>Consistency</a:t>
            </a:r>
            <a:endParaRPr lang="fr-FR" dirty="0">
              <a:solidFill>
                <a:schemeClr val="tx1"/>
              </a:solidFill>
            </a:endParaRPr>
          </a:p>
        </p:txBody>
      </p:sp>
      <p:sp>
        <p:nvSpPr>
          <p:cNvPr id="3" name="Text Placeholder 2"/>
          <p:cNvSpPr txBox="1">
            <a:spLocks noGrp="1"/>
          </p:cNvSpPr>
          <p:nvPr>
            <p:ph type="body" idx="4294967295"/>
          </p:nvPr>
        </p:nvSpPr>
        <p:spPr>
          <a:xfrm>
            <a:off x="838200" y="1371600"/>
            <a:ext cx="7620000" cy="49196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solidFill>
                  <a:srgbClr val="004A4A"/>
                </a:solidFill>
                <a:latin typeface="Calibri" panose="020F0502020204030204" pitchFamily="34" charset="0"/>
              </a:rPr>
              <a:t>Sequential consistency</a:t>
            </a:r>
            <a:r>
              <a:rPr lang="en-US" dirty="0" smtClean="0">
                <a:latin typeface="Calibri" panose="020F0502020204030204" pitchFamily="34" charset="0"/>
              </a:rPr>
              <a:t> comes at a cost</a:t>
            </a:r>
          </a:p>
          <a:p>
            <a:pPr lvl="1">
              <a:buSzPct val="100000"/>
              <a:buFont typeface="Symbol" panose="05050102010706020507" pitchFamily="18" charset="2"/>
              <a:buChar char="*"/>
            </a:pPr>
            <a:r>
              <a:rPr lang="en-US" dirty="0" smtClean="0">
                <a:latin typeface="Calibri" panose="020F0502020204030204" pitchFamily="34" charset="0"/>
              </a:rPr>
              <a:t>The cost is </a:t>
            </a:r>
            <a:r>
              <a:rPr lang="en-US" dirty="0" smtClean="0">
                <a:solidFill>
                  <a:srgbClr val="00AE00"/>
                </a:solidFill>
                <a:latin typeface="Calibri" panose="020F0502020204030204" pitchFamily="34" charset="0"/>
              </a:rPr>
              <a:t>performance</a:t>
            </a:r>
          </a:p>
          <a:p>
            <a:pPr lvl="1">
              <a:buSzPct val="100000"/>
              <a:buFont typeface="Symbol" panose="05050102010706020507" pitchFamily="18" charset="2"/>
              <a:buChar char="*"/>
            </a:pPr>
            <a:r>
              <a:rPr lang="en-US" dirty="0" smtClean="0">
                <a:latin typeface="Calibri" panose="020F0502020204030204" pitchFamily="34" charset="0"/>
              </a:rPr>
              <a:t>We need to add a lot of </a:t>
            </a:r>
            <a:r>
              <a:rPr lang="en-US" dirty="0" smtClean="0">
                <a:solidFill>
                  <a:srgbClr val="DC2300"/>
                </a:solidFill>
                <a:latin typeface="Calibri" panose="020F0502020204030204" pitchFamily="34" charset="0"/>
              </a:rPr>
              <a:t>constraints</a:t>
            </a:r>
            <a:r>
              <a:rPr lang="en-US" dirty="0" smtClean="0">
                <a:latin typeface="Calibri" panose="020F0502020204030204" pitchFamily="34" charset="0"/>
              </a:rPr>
              <a:t> in the memory system to make it </a:t>
            </a:r>
            <a:r>
              <a:rPr lang="en-US" dirty="0" smtClean="0">
                <a:solidFill>
                  <a:srgbClr val="004A4A"/>
                </a:solidFill>
                <a:latin typeface="Calibri" panose="020F0502020204030204" pitchFamily="34" charset="0"/>
              </a:rPr>
              <a:t>sequentially consistent</a:t>
            </a:r>
          </a:p>
          <a:p>
            <a:pPr lvl="1">
              <a:buSzPct val="100000"/>
              <a:buFont typeface="Symbol" panose="05050102010706020507" pitchFamily="18" charset="2"/>
              <a:buChar char="*"/>
            </a:pPr>
            <a:r>
              <a:rPr lang="en-US" dirty="0" smtClean="0">
                <a:latin typeface="Calibri" panose="020F0502020204030204" pitchFamily="34" charset="0"/>
              </a:rPr>
              <a:t>Most of the time, we need to wait for the current memory request to </a:t>
            </a:r>
            <a:r>
              <a:rPr lang="en-US" dirty="0" smtClean="0">
                <a:solidFill>
                  <a:srgbClr val="DC2300"/>
                </a:solidFill>
                <a:latin typeface="Calibri" panose="020F0502020204030204" pitchFamily="34" charset="0"/>
              </a:rPr>
              <a:t>complete</a:t>
            </a:r>
            <a:r>
              <a:rPr lang="en-US" dirty="0" smtClean="0">
                <a:latin typeface="Calibri" panose="020F0502020204030204" pitchFamily="34" charset="0"/>
              </a:rPr>
              <a:t>, before we can issue the subsequent </a:t>
            </a:r>
            <a:r>
              <a:rPr lang="en-US" dirty="0" smtClean="0">
                <a:solidFill>
                  <a:srgbClr val="2323DC"/>
                </a:solidFill>
                <a:latin typeface="Calibri" panose="020F0502020204030204" pitchFamily="34" charset="0"/>
              </a:rPr>
              <a:t>memory request</a:t>
            </a:r>
            <a:r>
              <a:rPr lang="en-US" dirty="0" smtClean="0">
                <a:latin typeface="Calibri" panose="020F0502020204030204" pitchFamily="34" charset="0"/>
              </a:rPr>
              <a:t>.</a:t>
            </a:r>
          </a:p>
          <a:p>
            <a:pPr lvl="1">
              <a:buSzPct val="100000"/>
              <a:buFont typeface="Symbol" panose="05050102010706020507" pitchFamily="18" charset="2"/>
              <a:buChar char="*"/>
            </a:pPr>
            <a:r>
              <a:rPr lang="en-US" dirty="0" smtClean="0">
                <a:latin typeface="Calibri" panose="020F0502020204030204" pitchFamily="34" charset="0"/>
              </a:rPr>
              <a:t>This is very </a:t>
            </a:r>
            <a:r>
              <a:rPr lang="en-US" dirty="0" smtClean="0">
                <a:solidFill>
                  <a:srgbClr val="DC2300"/>
                </a:solidFill>
                <a:latin typeface="Calibri" panose="020F0502020204030204" pitchFamily="34" charset="0"/>
              </a:rPr>
              <a:t>restrictive</a:t>
            </a:r>
            <a:r>
              <a:rPr lang="en-US" dirty="0" smtClean="0">
                <a:latin typeface="Calibri" panose="020F0502020204030204" pitchFamily="34" charset="0"/>
              </a:rPr>
              <a:t>.</a:t>
            </a:r>
          </a:p>
          <a:p>
            <a:pPr lvl="0">
              <a:buSzPct val="100000"/>
              <a:buFont typeface="Symbol" panose="05050102010706020507" pitchFamily="18" charset="2"/>
              <a:buChar char="*"/>
            </a:pPr>
            <a:r>
              <a:rPr lang="en-US" sz="2800" dirty="0" smtClean="0">
                <a:latin typeface="Calibri" panose="020F0502020204030204" pitchFamily="34" charset="0"/>
              </a:rPr>
              <a:t>Hence, we define </a:t>
            </a:r>
            <a:r>
              <a:rPr lang="en-US" sz="2800" dirty="0" smtClean="0">
                <a:solidFill>
                  <a:srgbClr val="DC2300"/>
                </a:solidFill>
                <a:latin typeface="Calibri" panose="020F0502020204030204" pitchFamily="34" charset="0"/>
              </a:rPr>
              <a:t>weak consistency</a:t>
            </a:r>
            <a:r>
              <a:rPr lang="en-US" sz="2800" dirty="0" smtClean="0">
                <a:latin typeface="Calibri" panose="020F0502020204030204" pitchFamily="34" charset="0"/>
              </a:rPr>
              <a:t> that allows arbitrary orderings</a:t>
            </a: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0480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Processor Performance </a:t>
            </a:r>
            <a:r>
              <a:rPr lang="fr-FR" dirty="0" err="1">
                <a:solidFill>
                  <a:schemeClr val="tx1"/>
                </a:solidFill>
              </a:rPr>
              <a:t>Scaling</a:t>
            </a:r>
            <a:r>
              <a:rPr lang="fr-FR" dirty="0">
                <a:solidFill>
                  <a:schemeClr val="tx1"/>
                </a:solidFill>
              </a:rPr>
              <a:t> has reached its Limits</a:t>
            </a:r>
          </a:p>
        </p:txBody>
      </p:sp>
      <p:sp>
        <p:nvSpPr>
          <p:cNvPr id="4" name="Freeform 3"/>
          <p:cNvSpPr/>
          <p:nvPr/>
        </p:nvSpPr>
        <p:spPr>
          <a:xfrm>
            <a:off x="1336933" y="5259275"/>
            <a:ext cx="6623999" cy="57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Clock frequency has remained constant for the last 10 years</a:t>
            </a:r>
          </a:p>
        </p:txBody>
      </p:sp>
      <p:grpSp>
        <p:nvGrpSpPr>
          <p:cNvPr id="8" name="Group 5"/>
          <p:cNvGrpSpPr>
            <a:grpSpLocks noChangeAspect="1"/>
          </p:cNvGrpSpPr>
          <p:nvPr/>
        </p:nvGrpSpPr>
        <p:grpSpPr bwMode="auto">
          <a:xfrm>
            <a:off x="847646" y="1981200"/>
            <a:ext cx="7419975" cy="3013077"/>
            <a:chOff x="919" y="1430"/>
            <a:chExt cx="4674" cy="1898"/>
          </a:xfrm>
        </p:grpSpPr>
        <p:sp>
          <p:nvSpPr>
            <p:cNvPr id="9" name="AutoShape 4"/>
            <p:cNvSpPr>
              <a:spLocks noChangeAspect="1" noChangeArrowheads="1" noTextEdit="1"/>
            </p:cNvSpPr>
            <p:nvPr/>
          </p:nvSpPr>
          <p:spPr bwMode="auto">
            <a:xfrm>
              <a:off x="951" y="1440"/>
              <a:ext cx="4629" cy="17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206"/>
            <p:cNvGrpSpPr>
              <a:grpSpLocks/>
            </p:cNvGrpSpPr>
            <p:nvPr/>
          </p:nvGrpSpPr>
          <p:grpSpPr bwMode="auto">
            <a:xfrm>
              <a:off x="1105" y="1430"/>
              <a:ext cx="4272" cy="1519"/>
              <a:chOff x="1105" y="1430"/>
              <a:chExt cx="4272" cy="1519"/>
            </a:xfrm>
          </p:grpSpPr>
          <p:sp>
            <p:nvSpPr>
              <p:cNvPr id="1110" name="Rectangle 6"/>
              <p:cNvSpPr>
                <a:spLocks noChangeArrowheads="1"/>
              </p:cNvSpPr>
              <p:nvPr/>
            </p:nvSpPr>
            <p:spPr bwMode="auto">
              <a:xfrm>
                <a:off x="1105" y="1430"/>
                <a:ext cx="246"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6000</a:t>
                </a:r>
                <a:endParaRPr kumimoji="0" lang="en-US" sz="1800" b="0" i="0" u="none" strike="noStrike" cap="none" normalizeH="0" baseline="0" smtClean="0">
                  <a:ln>
                    <a:noFill/>
                  </a:ln>
                  <a:solidFill>
                    <a:schemeClr val="tx1"/>
                  </a:solidFill>
                  <a:effectLst/>
                  <a:latin typeface="Arial" pitchFamily="34" charset="0"/>
                </a:endParaRPr>
              </a:p>
            </p:txBody>
          </p:sp>
          <p:sp>
            <p:nvSpPr>
              <p:cNvPr id="1111" name="Rectangle 7"/>
              <p:cNvSpPr>
                <a:spLocks noChangeArrowheads="1"/>
              </p:cNvSpPr>
              <p:nvPr/>
            </p:nvSpPr>
            <p:spPr bwMode="auto">
              <a:xfrm>
                <a:off x="1105" y="1666"/>
                <a:ext cx="92"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112" name="Rectangle 8"/>
              <p:cNvSpPr>
                <a:spLocks noChangeArrowheads="1"/>
              </p:cNvSpPr>
              <p:nvPr/>
            </p:nvSpPr>
            <p:spPr bwMode="auto">
              <a:xfrm>
                <a:off x="1156" y="1666"/>
                <a:ext cx="195"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000</a:t>
                </a:r>
                <a:endParaRPr kumimoji="0" lang="en-US" sz="1800" b="0" i="0" u="none" strike="noStrike" cap="none" normalizeH="0" baseline="0" smtClean="0">
                  <a:ln>
                    <a:noFill/>
                  </a:ln>
                  <a:solidFill>
                    <a:schemeClr val="tx1"/>
                  </a:solidFill>
                  <a:effectLst/>
                  <a:latin typeface="Arial" pitchFamily="34" charset="0"/>
                </a:endParaRPr>
              </a:p>
            </p:txBody>
          </p:sp>
          <p:sp>
            <p:nvSpPr>
              <p:cNvPr id="1113" name="Rectangle 9"/>
              <p:cNvSpPr>
                <a:spLocks noChangeArrowheads="1"/>
              </p:cNvSpPr>
              <p:nvPr/>
            </p:nvSpPr>
            <p:spPr bwMode="auto">
              <a:xfrm>
                <a:off x="1105" y="1902"/>
                <a:ext cx="246"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4000</a:t>
                </a:r>
                <a:endParaRPr kumimoji="0" lang="en-US" sz="1800" b="0" i="0" u="none" strike="noStrike" cap="none" normalizeH="0" baseline="0" smtClean="0">
                  <a:ln>
                    <a:noFill/>
                  </a:ln>
                  <a:solidFill>
                    <a:schemeClr val="tx1"/>
                  </a:solidFill>
                  <a:effectLst/>
                  <a:latin typeface="Arial" pitchFamily="34" charset="0"/>
                </a:endParaRPr>
              </a:p>
            </p:txBody>
          </p:sp>
          <p:sp>
            <p:nvSpPr>
              <p:cNvPr id="1114" name="Rectangle 10"/>
              <p:cNvSpPr>
                <a:spLocks noChangeArrowheads="1"/>
              </p:cNvSpPr>
              <p:nvPr/>
            </p:nvSpPr>
            <p:spPr bwMode="auto">
              <a:xfrm>
                <a:off x="1105" y="2139"/>
                <a:ext cx="246"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11D"/>
                    </a:solidFill>
                    <a:effectLst/>
                    <a:latin typeface="Times New Roman" pitchFamily="18" charset="0"/>
                  </a:rPr>
                  <a:t>3000</a:t>
                </a:r>
                <a:endParaRPr kumimoji="0" lang="en-US" sz="1800" b="0" i="0" u="none" strike="noStrike" cap="none" normalizeH="0" baseline="0" dirty="0" smtClean="0">
                  <a:ln>
                    <a:noFill/>
                  </a:ln>
                  <a:solidFill>
                    <a:schemeClr val="tx1"/>
                  </a:solidFill>
                  <a:effectLst/>
                  <a:latin typeface="Arial" pitchFamily="34" charset="0"/>
                </a:endParaRPr>
              </a:p>
            </p:txBody>
          </p:sp>
          <p:sp>
            <p:nvSpPr>
              <p:cNvPr id="1115" name="Rectangle 11"/>
              <p:cNvSpPr>
                <a:spLocks noChangeArrowheads="1"/>
              </p:cNvSpPr>
              <p:nvPr/>
            </p:nvSpPr>
            <p:spPr bwMode="auto">
              <a:xfrm>
                <a:off x="1105" y="2375"/>
                <a:ext cx="246"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2000</a:t>
                </a:r>
                <a:endParaRPr kumimoji="0" lang="en-US" sz="1800" b="0" i="0" u="none" strike="noStrike" cap="none" normalizeH="0" baseline="0" smtClean="0">
                  <a:ln>
                    <a:noFill/>
                  </a:ln>
                  <a:solidFill>
                    <a:schemeClr val="tx1"/>
                  </a:solidFill>
                  <a:effectLst/>
                  <a:latin typeface="Arial" pitchFamily="34" charset="0"/>
                </a:endParaRPr>
              </a:p>
            </p:txBody>
          </p:sp>
          <p:sp>
            <p:nvSpPr>
              <p:cNvPr id="1116" name="Rectangle 12"/>
              <p:cNvSpPr>
                <a:spLocks noChangeArrowheads="1"/>
              </p:cNvSpPr>
              <p:nvPr/>
            </p:nvSpPr>
            <p:spPr bwMode="auto">
              <a:xfrm>
                <a:off x="1105" y="2611"/>
                <a:ext cx="246"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1000</a:t>
                </a:r>
                <a:endParaRPr kumimoji="0" lang="en-US" sz="1800" b="0" i="0" u="none" strike="noStrike" cap="none" normalizeH="0" baseline="0" smtClean="0">
                  <a:ln>
                    <a:noFill/>
                  </a:ln>
                  <a:solidFill>
                    <a:schemeClr val="tx1"/>
                  </a:solidFill>
                  <a:effectLst/>
                  <a:latin typeface="Arial" pitchFamily="34" charset="0"/>
                </a:endParaRPr>
              </a:p>
            </p:txBody>
          </p:sp>
          <p:sp>
            <p:nvSpPr>
              <p:cNvPr id="1117" name="Line 13"/>
              <p:cNvSpPr>
                <a:spLocks noChangeShapeType="1"/>
              </p:cNvSpPr>
              <p:nvPr/>
            </p:nvSpPr>
            <p:spPr bwMode="auto">
              <a:xfrm flipV="1">
                <a:off x="1403" y="1471"/>
                <a:ext cx="0" cy="1437"/>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8" name="Line 14"/>
              <p:cNvSpPr>
                <a:spLocks noChangeShapeType="1"/>
              </p:cNvSpPr>
              <p:nvPr/>
            </p:nvSpPr>
            <p:spPr bwMode="auto">
              <a:xfrm flipH="1">
                <a:off x="1403" y="2908"/>
                <a:ext cx="3974" cy="0"/>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9" name="Line 15"/>
              <p:cNvSpPr>
                <a:spLocks noChangeShapeType="1"/>
              </p:cNvSpPr>
              <p:nvPr/>
            </p:nvSpPr>
            <p:spPr bwMode="auto">
              <a:xfrm>
                <a:off x="5377" y="1471"/>
                <a:ext cx="0" cy="1437"/>
              </a:xfrm>
              <a:prstGeom prst="line">
                <a:avLst/>
              </a:prstGeom>
              <a:noFill/>
              <a:ln w="10" cap="flat">
                <a:solidFill>
                  <a:srgbClr val="949393"/>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0" name="Line 16"/>
              <p:cNvSpPr>
                <a:spLocks noChangeShapeType="1"/>
              </p:cNvSpPr>
              <p:nvPr/>
            </p:nvSpPr>
            <p:spPr bwMode="auto">
              <a:xfrm>
                <a:off x="1403" y="1471"/>
                <a:ext cx="3974" cy="0"/>
              </a:xfrm>
              <a:prstGeom prst="line">
                <a:avLst/>
              </a:prstGeom>
              <a:noFill/>
              <a:ln w="10" cap="flat">
                <a:solidFill>
                  <a:srgbClr val="949393"/>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1" name="Line 17"/>
              <p:cNvSpPr>
                <a:spLocks noChangeShapeType="1"/>
              </p:cNvSpPr>
              <p:nvPr/>
            </p:nvSpPr>
            <p:spPr bwMode="auto">
              <a:xfrm>
                <a:off x="1403" y="1717"/>
                <a:ext cx="3974" cy="0"/>
              </a:xfrm>
              <a:prstGeom prst="line">
                <a:avLst/>
              </a:prstGeom>
              <a:noFill/>
              <a:ln w="10" cap="flat">
                <a:solidFill>
                  <a:srgbClr val="949393"/>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Line 18"/>
              <p:cNvSpPr>
                <a:spLocks noChangeShapeType="1"/>
              </p:cNvSpPr>
              <p:nvPr/>
            </p:nvSpPr>
            <p:spPr bwMode="auto">
              <a:xfrm>
                <a:off x="1403" y="1953"/>
                <a:ext cx="3974" cy="0"/>
              </a:xfrm>
              <a:prstGeom prst="line">
                <a:avLst/>
              </a:prstGeom>
              <a:noFill/>
              <a:ln w="10" cap="flat">
                <a:solidFill>
                  <a:srgbClr val="949393"/>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3" name="Line 19"/>
              <p:cNvSpPr>
                <a:spLocks noChangeShapeType="1"/>
              </p:cNvSpPr>
              <p:nvPr/>
            </p:nvSpPr>
            <p:spPr bwMode="auto">
              <a:xfrm>
                <a:off x="1403" y="2189"/>
                <a:ext cx="3974" cy="0"/>
              </a:xfrm>
              <a:prstGeom prst="line">
                <a:avLst/>
              </a:prstGeom>
              <a:noFill/>
              <a:ln w="10" cap="flat">
                <a:solidFill>
                  <a:srgbClr val="949393"/>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4" name="Line 20"/>
              <p:cNvSpPr>
                <a:spLocks noChangeShapeType="1"/>
              </p:cNvSpPr>
              <p:nvPr/>
            </p:nvSpPr>
            <p:spPr bwMode="auto">
              <a:xfrm>
                <a:off x="1403" y="2426"/>
                <a:ext cx="3974" cy="0"/>
              </a:xfrm>
              <a:prstGeom prst="line">
                <a:avLst/>
              </a:prstGeom>
              <a:noFill/>
              <a:ln w="10" cap="flat">
                <a:solidFill>
                  <a:srgbClr val="949393"/>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5" name="Line 21"/>
              <p:cNvSpPr>
                <a:spLocks noChangeShapeType="1"/>
              </p:cNvSpPr>
              <p:nvPr/>
            </p:nvSpPr>
            <p:spPr bwMode="auto">
              <a:xfrm>
                <a:off x="1403" y="2662"/>
                <a:ext cx="3974" cy="0"/>
              </a:xfrm>
              <a:prstGeom prst="line">
                <a:avLst/>
              </a:prstGeom>
              <a:noFill/>
              <a:ln w="10" cap="flat">
                <a:solidFill>
                  <a:srgbClr val="949393"/>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 name="Line 22"/>
              <p:cNvSpPr>
                <a:spLocks noChangeShapeType="1"/>
              </p:cNvSpPr>
              <p:nvPr/>
            </p:nvSpPr>
            <p:spPr bwMode="auto">
              <a:xfrm flipH="1">
                <a:off x="1362" y="1717"/>
                <a:ext cx="41" cy="0"/>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 name="Line 23"/>
              <p:cNvSpPr>
                <a:spLocks noChangeShapeType="1"/>
              </p:cNvSpPr>
              <p:nvPr/>
            </p:nvSpPr>
            <p:spPr bwMode="auto">
              <a:xfrm flipH="1">
                <a:off x="1362" y="1953"/>
                <a:ext cx="41" cy="0"/>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 name="Line 24"/>
              <p:cNvSpPr>
                <a:spLocks noChangeShapeType="1"/>
              </p:cNvSpPr>
              <p:nvPr/>
            </p:nvSpPr>
            <p:spPr bwMode="auto">
              <a:xfrm flipH="1">
                <a:off x="1362" y="2189"/>
                <a:ext cx="41" cy="0"/>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 name="Line 25"/>
              <p:cNvSpPr>
                <a:spLocks noChangeShapeType="1"/>
              </p:cNvSpPr>
              <p:nvPr/>
            </p:nvSpPr>
            <p:spPr bwMode="auto">
              <a:xfrm flipH="1">
                <a:off x="1362" y="2426"/>
                <a:ext cx="41" cy="0"/>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 name="Line 26"/>
              <p:cNvSpPr>
                <a:spLocks noChangeShapeType="1"/>
              </p:cNvSpPr>
              <p:nvPr/>
            </p:nvSpPr>
            <p:spPr bwMode="auto">
              <a:xfrm flipH="1">
                <a:off x="1362" y="2662"/>
                <a:ext cx="41" cy="0"/>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 name="Freeform 27"/>
              <p:cNvSpPr>
                <a:spLocks noEditPoints="1"/>
              </p:cNvSpPr>
              <p:nvPr/>
            </p:nvSpPr>
            <p:spPr bwMode="auto">
              <a:xfrm>
                <a:off x="1844" y="2908"/>
                <a:ext cx="3091" cy="41"/>
              </a:xfrm>
              <a:custGeom>
                <a:avLst/>
                <a:gdLst>
                  <a:gd name="T0" fmla="*/ 0 w 301"/>
                  <a:gd name="T1" fmla="*/ 0 h 4"/>
                  <a:gd name="T2" fmla="*/ 0 w 301"/>
                  <a:gd name="T3" fmla="*/ 4 h 4"/>
                  <a:gd name="T4" fmla="*/ 43 w 301"/>
                  <a:gd name="T5" fmla="*/ 0 h 4"/>
                  <a:gd name="T6" fmla="*/ 43 w 301"/>
                  <a:gd name="T7" fmla="*/ 4 h 4"/>
                  <a:gd name="T8" fmla="*/ 86 w 301"/>
                  <a:gd name="T9" fmla="*/ 0 h 4"/>
                  <a:gd name="T10" fmla="*/ 86 w 301"/>
                  <a:gd name="T11" fmla="*/ 4 h 4"/>
                  <a:gd name="T12" fmla="*/ 129 w 301"/>
                  <a:gd name="T13" fmla="*/ 0 h 4"/>
                  <a:gd name="T14" fmla="*/ 129 w 301"/>
                  <a:gd name="T15" fmla="*/ 4 h 4"/>
                  <a:gd name="T16" fmla="*/ 172 w 301"/>
                  <a:gd name="T17" fmla="*/ 0 h 4"/>
                  <a:gd name="T18" fmla="*/ 172 w 301"/>
                  <a:gd name="T19" fmla="*/ 4 h 4"/>
                  <a:gd name="T20" fmla="*/ 215 w 301"/>
                  <a:gd name="T21" fmla="*/ 0 h 4"/>
                  <a:gd name="T22" fmla="*/ 215 w 301"/>
                  <a:gd name="T23" fmla="*/ 4 h 4"/>
                  <a:gd name="T24" fmla="*/ 258 w 301"/>
                  <a:gd name="T25" fmla="*/ 0 h 4"/>
                  <a:gd name="T26" fmla="*/ 258 w 301"/>
                  <a:gd name="T27" fmla="*/ 4 h 4"/>
                  <a:gd name="T28" fmla="*/ 301 w 301"/>
                  <a:gd name="T29" fmla="*/ 0 h 4"/>
                  <a:gd name="T30" fmla="*/ 301 w 301"/>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4">
                    <a:moveTo>
                      <a:pt x="0" y="0"/>
                    </a:moveTo>
                    <a:lnTo>
                      <a:pt x="0" y="4"/>
                    </a:lnTo>
                    <a:moveTo>
                      <a:pt x="43" y="0"/>
                    </a:moveTo>
                    <a:lnTo>
                      <a:pt x="43" y="4"/>
                    </a:lnTo>
                    <a:moveTo>
                      <a:pt x="86" y="0"/>
                    </a:moveTo>
                    <a:lnTo>
                      <a:pt x="86" y="4"/>
                    </a:lnTo>
                    <a:moveTo>
                      <a:pt x="129" y="0"/>
                    </a:moveTo>
                    <a:lnTo>
                      <a:pt x="129" y="4"/>
                    </a:lnTo>
                    <a:moveTo>
                      <a:pt x="172" y="0"/>
                    </a:moveTo>
                    <a:lnTo>
                      <a:pt x="172" y="4"/>
                    </a:lnTo>
                    <a:moveTo>
                      <a:pt x="215" y="0"/>
                    </a:moveTo>
                    <a:lnTo>
                      <a:pt x="215" y="4"/>
                    </a:lnTo>
                    <a:moveTo>
                      <a:pt x="258" y="0"/>
                    </a:moveTo>
                    <a:lnTo>
                      <a:pt x="258" y="4"/>
                    </a:lnTo>
                    <a:moveTo>
                      <a:pt x="301" y="0"/>
                    </a:moveTo>
                    <a:lnTo>
                      <a:pt x="301" y="4"/>
                    </a:lnTo>
                  </a:path>
                </a:pathLst>
              </a:custGeom>
              <a:noFill/>
              <a:ln w="10" cap="flat">
                <a:solidFill>
                  <a:srgbClr val="24211D"/>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 name="Freeform 28"/>
              <p:cNvSpPr>
                <a:spLocks/>
              </p:cNvSpPr>
              <p:nvPr/>
            </p:nvSpPr>
            <p:spPr bwMode="auto">
              <a:xfrm>
                <a:off x="1762" y="26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 name="Freeform 29"/>
              <p:cNvSpPr>
                <a:spLocks/>
              </p:cNvSpPr>
              <p:nvPr/>
            </p:nvSpPr>
            <p:spPr bwMode="auto">
              <a:xfrm>
                <a:off x="1793" y="2682"/>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30"/>
              <p:cNvSpPr>
                <a:spLocks/>
              </p:cNvSpPr>
              <p:nvPr/>
            </p:nvSpPr>
            <p:spPr bwMode="auto">
              <a:xfrm>
                <a:off x="1865" y="2692"/>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31"/>
              <p:cNvSpPr>
                <a:spLocks/>
              </p:cNvSpPr>
              <p:nvPr/>
            </p:nvSpPr>
            <p:spPr bwMode="auto">
              <a:xfrm>
                <a:off x="1927" y="270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32"/>
              <p:cNvSpPr>
                <a:spLocks/>
              </p:cNvSpPr>
              <p:nvPr/>
            </p:nvSpPr>
            <p:spPr bwMode="auto">
              <a:xfrm>
                <a:off x="1896" y="2651"/>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7" name="Freeform 33"/>
              <p:cNvSpPr>
                <a:spLocks/>
              </p:cNvSpPr>
              <p:nvPr/>
            </p:nvSpPr>
            <p:spPr bwMode="auto">
              <a:xfrm>
                <a:off x="1896" y="259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34"/>
              <p:cNvSpPr>
                <a:spLocks/>
              </p:cNvSpPr>
              <p:nvPr/>
            </p:nvSpPr>
            <p:spPr bwMode="auto">
              <a:xfrm>
                <a:off x="1896" y="255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9" name="Freeform 35"/>
              <p:cNvSpPr>
                <a:spLocks/>
              </p:cNvSpPr>
              <p:nvPr/>
            </p:nvSpPr>
            <p:spPr bwMode="auto">
              <a:xfrm>
                <a:off x="2081" y="26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36"/>
              <p:cNvSpPr>
                <a:spLocks/>
              </p:cNvSpPr>
              <p:nvPr/>
            </p:nvSpPr>
            <p:spPr bwMode="auto">
              <a:xfrm>
                <a:off x="2081" y="2610"/>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37"/>
              <p:cNvSpPr>
                <a:spLocks/>
              </p:cNvSpPr>
              <p:nvPr/>
            </p:nvSpPr>
            <p:spPr bwMode="auto">
              <a:xfrm>
                <a:off x="2245" y="26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2" name="Freeform 38"/>
              <p:cNvSpPr>
                <a:spLocks/>
              </p:cNvSpPr>
              <p:nvPr/>
            </p:nvSpPr>
            <p:spPr bwMode="auto">
              <a:xfrm>
                <a:off x="1978" y="2405"/>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3" name="Freeform 39"/>
              <p:cNvSpPr>
                <a:spLocks/>
              </p:cNvSpPr>
              <p:nvPr/>
            </p:nvSpPr>
            <p:spPr bwMode="auto">
              <a:xfrm>
                <a:off x="2081"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4" name="Freeform 40"/>
              <p:cNvSpPr>
                <a:spLocks/>
              </p:cNvSpPr>
              <p:nvPr/>
            </p:nvSpPr>
            <p:spPr bwMode="auto">
              <a:xfrm>
                <a:off x="2163"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5" name="Freeform 41"/>
              <p:cNvSpPr>
                <a:spLocks/>
              </p:cNvSpPr>
              <p:nvPr/>
            </p:nvSpPr>
            <p:spPr bwMode="auto">
              <a:xfrm>
                <a:off x="2183"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6" name="Freeform 42"/>
              <p:cNvSpPr>
                <a:spLocks/>
              </p:cNvSpPr>
              <p:nvPr/>
            </p:nvSpPr>
            <p:spPr bwMode="auto">
              <a:xfrm>
                <a:off x="2224" y="2456"/>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7" name="Freeform 43"/>
              <p:cNvSpPr>
                <a:spLocks/>
              </p:cNvSpPr>
              <p:nvPr/>
            </p:nvSpPr>
            <p:spPr bwMode="auto">
              <a:xfrm>
                <a:off x="2430" y="236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8" name="Freeform 44"/>
              <p:cNvSpPr>
                <a:spLocks/>
              </p:cNvSpPr>
              <p:nvPr/>
            </p:nvSpPr>
            <p:spPr bwMode="auto">
              <a:xfrm>
                <a:off x="2481" y="24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9" name="Freeform 45"/>
              <p:cNvSpPr>
                <a:spLocks/>
              </p:cNvSpPr>
              <p:nvPr/>
            </p:nvSpPr>
            <p:spPr bwMode="auto">
              <a:xfrm>
                <a:off x="2625" y="240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0" name="Freeform 46"/>
              <p:cNvSpPr>
                <a:spLocks/>
              </p:cNvSpPr>
              <p:nvPr/>
            </p:nvSpPr>
            <p:spPr bwMode="auto">
              <a:xfrm>
                <a:off x="2348"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1" name="Freeform 47"/>
              <p:cNvSpPr>
                <a:spLocks/>
              </p:cNvSpPr>
              <p:nvPr/>
            </p:nvSpPr>
            <p:spPr bwMode="auto">
              <a:xfrm>
                <a:off x="2882" y="2025"/>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2" name="Freeform 48"/>
              <p:cNvSpPr>
                <a:spLocks/>
              </p:cNvSpPr>
              <p:nvPr/>
            </p:nvSpPr>
            <p:spPr bwMode="auto">
              <a:xfrm>
                <a:off x="2861"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3" name="Freeform 49"/>
              <p:cNvSpPr>
                <a:spLocks/>
              </p:cNvSpPr>
              <p:nvPr/>
            </p:nvSpPr>
            <p:spPr bwMode="auto">
              <a:xfrm>
                <a:off x="2861" y="2436"/>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4" name="Freeform 50"/>
              <p:cNvSpPr>
                <a:spLocks/>
              </p:cNvSpPr>
              <p:nvPr/>
            </p:nvSpPr>
            <p:spPr bwMode="auto">
              <a:xfrm>
                <a:off x="2933" y="25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5" name="Freeform 51"/>
              <p:cNvSpPr>
                <a:spLocks/>
              </p:cNvSpPr>
              <p:nvPr/>
            </p:nvSpPr>
            <p:spPr bwMode="auto">
              <a:xfrm>
                <a:off x="2994" y="2497"/>
                <a:ext cx="42"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6" name="Freeform 52"/>
              <p:cNvSpPr>
                <a:spLocks/>
              </p:cNvSpPr>
              <p:nvPr/>
            </p:nvSpPr>
            <p:spPr bwMode="auto">
              <a:xfrm>
                <a:off x="3210" y="255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7" name="Freeform 53"/>
              <p:cNvSpPr>
                <a:spLocks/>
              </p:cNvSpPr>
              <p:nvPr/>
            </p:nvSpPr>
            <p:spPr bwMode="auto">
              <a:xfrm>
                <a:off x="3190" y="2354"/>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8" name="Freeform 54"/>
              <p:cNvSpPr>
                <a:spLocks/>
              </p:cNvSpPr>
              <p:nvPr/>
            </p:nvSpPr>
            <p:spPr bwMode="auto">
              <a:xfrm>
                <a:off x="3231" y="236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9" name="Freeform 55"/>
              <p:cNvSpPr>
                <a:spLocks/>
              </p:cNvSpPr>
              <p:nvPr/>
            </p:nvSpPr>
            <p:spPr bwMode="auto">
              <a:xfrm>
                <a:off x="3190" y="2220"/>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0" name="Freeform 56"/>
              <p:cNvSpPr>
                <a:spLocks/>
              </p:cNvSpPr>
              <p:nvPr/>
            </p:nvSpPr>
            <p:spPr bwMode="auto">
              <a:xfrm>
                <a:off x="3097" y="1994"/>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1" name="Freeform 57"/>
              <p:cNvSpPr>
                <a:spLocks/>
              </p:cNvSpPr>
              <p:nvPr/>
            </p:nvSpPr>
            <p:spPr bwMode="auto">
              <a:xfrm>
                <a:off x="3354" y="1974"/>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2" name="Freeform 58"/>
              <p:cNvSpPr>
                <a:spLocks/>
              </p:cNvSpPr>
              <p:nvPr/>
            </p:nvSpPr>
            <p:spPr bwMode="auto">
              <a:xfrm>
                <a:off x="3374" y="2066"/>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3" name="Freeform 59"/>
              <p:cNvSpPr>
                <a:spLocks/>
              </p:cNvSpPr>
              <p:nvPr/>
            </p:nvSpPr>
            <p:spPr bwMode="auto">
              <a:xfrm>
                <a:off x="3374" y="2118"/>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4" name="Freeform 60"/>
              <p:cNvSpPr>
                <a:spLocks/>
              </p:cNvSpPr>
              <p:nvPr/>
            </p:nvSpPr>
            <p:spPr bwMode="auto">
              <a:xfrm>
                <a:off x="3374" y="2169"/>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5" name="Freeform 61"/>
              <p:cNvSpPr>
                <a:spLocks/>
              </p:cNvSpPr>
              <p:nvPr/>
            </p:nvSpPr>
            <p:spPr bwMode="auto">
              <a:xfrm>
                <a:off x="3374" y="2220"/>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6" name="Freeform 62"/>
              <p:cNvSpPr>
                <a:spLocks/>
              </p:cNvSpPr>
              <p:nvPr/>
            </p:nvSpPr>
            <p:spPr bwMode="auto">
              <a:xfrm>
                <a:off x="3374" y="2261"/>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7" name="Freeform 63"/>
              <p:cNvSpPr>
                <a:spLocks/>
              </p:cNvSpPr>
              <p:nvPr/>
            </p:nvSpPr>
            <p:spPr bwMode="auto">
              <a:xfrm>
                <a:off x="3344" y="2251"/>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8" name="Freeform 64"/>
              <p:cNvSpPr>
                <a:spLocks/>
              </p:cNvSpPr>
              <p:nvPr/>
            </p:nvSpPr>
            <p:spPr bwMode="auto">
              <a:xfrm>
                <a:off x="3374" y="2364"/>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9" name="Freeform 65"/>
              <p:cNvSpPr>
                <a:spLocks/>
              </p:cNvSpPr>
              <p:nvPr/>
            </p:nvSpPr>
            <p:spPr bwMode="auto">
              <a:xfrm>
                <a:off x="3374" y="2436"/>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0" name="Freeform 66"/>
              <p:cNvSpPr>
                <a:spLocks/>
              </p:cNvSpPr>
              <p:nvPr/>
            </p:nvSpPr>
            <p:spPr bwMode="auto">
              <a:xfrm>
                <a:off x="3487" y="2025"/>
                <a:ext cx="31" cy="31"/>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1" name="Freeform 67"/>
              <p:cNvSpPr>
                <a:spLocks/>
              </p:cNvSpPr>
              <p:nvPr/>
            </p:nvSpPr>
            <p:spPr bwMode="auto">
              <a:xfrm>
                <a:off x="3528" y="2066"/>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2" name="Freeform 68"/>
              <p:cNvSpPr>
                <a:spLocks/>
              </p:cNvSpPr>
              <p:nvPr/>
            </p:nvSpPr>
            <p:spPr bwMode="auto">
              <a:xfrm>
                <a:off x="3559" y="207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3" name="Freeform 69"/>
              <p:cNvSpPr>
                <a:spLocks/>
              </p:cNvSpPr>
              <p:nvPr/>
            </p:nvSpPr>
            <p:spPr bwMode="auto">
              <a:xfrm>
                <a:off x="3559"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4" name="Freeform 70"/>
              <p:cNvSpPr>
                <a:spLocks/>
              </p:cNvSpPr>
              <p:nvPr/>
            </p:nvSpPr>
            <p:spPr bwMode="auto">
              <a:xfrm>
                <a:off x="3559"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5" name="Freeform 71"/>
              <p:cNvSpPr>
                <a:spLocks/>
              </p:cNvSpPr>
              <p:nvPr/>
            </p:nvSpPr>
            <p:spPr bwMode="auto">
              <a:xfrm>
                <a:off x="3539" y="218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6" name="Freeform 72"/>
              <p:cNvSpPr>
                <a:spLocks/>
              </p:cNvSpPr>
              <p:nvPr/>
            </p:nvSpPr>
            <p:spPr bwMode="auto">
              <a:xfrm>
                <a:off x="3508"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7" name="Freeform 73"/>
              <p:cNvSpPr>
                <a:spLocks/>
              </p:cNvSpPr>
              <p:nvPr/>
            </p:nvSpPr>
            <p:spPr bwMode="auto">
              <a:xfrm>
                <a:off x="3539" y="2220"/>
                <a:ext cx="31" cy="31"/>
              </a:xfrm>
              <a:custGeom>
                <a:avLst/>
                <a:gdLst>
                  <a:gd name="T0" fmla="*/ 0 w 3"/>
                  <a:gd name="T1" fmla="*/ 1 h 3"/>
                  <a:gd name="T2" fmla="*/ 1 w 3"/>
                  <a:gd name="T3" fmla="*/ 0 h 3"/>
                  <a:gd name="T4" fmla="*/ 3 w 3"/>
                  <a:gd name="T5" fmla="*/ 1 h 3"/>
                  <a:gd name="T6" fmla="*/ 1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1" y="0"/>
                    </a:lnTo>
                    <a:lnTo>
                      <a:pt x="3" y="1"/>
                    </a:lnTo>
                    <a:lnTo>
                      <a:pt x="1"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8" name="Freeform 74"/>
              <p:cNvSpPr>
                <a:spLocks/>
              </p:cNvSpPr>
              <p:nvPr/>
            </p:nvSpPr>
            <p:spPr bwMode="auto">
              <a:xfrm>
                <a:off x="3559"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9" name="Freeform 75"/>
              <p:cNvSpPr>
                <a:spLocks/>
              </p:cNvSpPr>
              <p:nvPr/>
            </p:nvSpPr>
            <p:spPr bwMode="auto">
              <a:xfrm>
                <a:off x="3621" y="2169"/>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0" name="Freeform 76"/>
              <p:cNvSpPr>
                <a:spLocks/>
              </p:cNvSpPr>
              <p:nvPr/>
            </p:nvSpPr>
            <p:spPr bwMode="auto">
              <a:xfrm>
                <a:off x="3559" y="22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1" name="Freeform 77"/>
              <p:cNvSpPr>
                <a:spLocks/>
              </p:cNvSpPr>
              <p:nvPr/>
            </p:nvSpPr>
            <p:spPr bwMode="auto">
              <a:xfrm>
                <a:off x="3570" y="2261"/>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2" name="Freeform 78"/>
              <p:cNvSpPr>
                <a:spLocks/>
              </p:cNvSpPr>
              <p:nvPr/>
            </p:nvSpPr>
            <p:spPr bwMode="auto">
              <a:xfrm>
                <a:off x="3539" y="2251"/>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3" name="Freeform 79"/>
              <p:cNvSpPr>
                <a:spLocks/>
              </p:cNvSpPr>
              <p:nvPr/>
            </p:nvSpPr>
            <p:spPr bwMode="auto">
              <a:xfrm>
                <a:off x="3508" y="2272"/>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4" name="Freeform 80"/>
              <p:cNvSpPr>
                <a:spLocks/>
              </p:cNvSpPr>
              <p:nvPr/>
            </p:nvSpPr>
            <p:spPr bwMode="auto">
              <a:xfrm>
                <a:off x="3508"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5" name="Freeform 81"/>
              <p:cNvSpPr>
                <a:spLocks/>
              </p:cNvSpPr>
              <p:nvPr/>
            </p:nvSpPr>
            <p:spPr bwMode="auto">
              <a:xfrm>
                <a:off x="3570" y="2302"/>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6" name="Freeform 82"/>
              <p:cNvSpPr>
                <a:spLocks/>
              </p:cNvSpPr>
              <p:nvPr/>
            </p:nvSpPr>
            <p:spPr bwMode="auto">
              <a:xfrm>
                <a:off x="3570" y="2323"/>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7" name="Freeform 83"/>
              <p:cNvSpPr>
                <a:spLocks/>
              </p:cNvSpPr>
              <p:nvPr/>
            </p:nvSpPr>
            <p:spPr bwMode="auto">
              <a:xfrm>
                <a:off x="3539"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8" name="Freeform 84"/>
              <p:cNvSpPr>
                <a:spLocks/>
              </p:cNvSpPr>
              <p:nvPr/>
            </p:nvSpPr>
            <p:spPr bwMode="auto">
              <a:xfrm>
                <a:off x="3508" y="2333"/>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9" name="Freeform 85"/>
              <p:cNvSpPr>
                <a:spLocks/>
              </p:cNvSpPr>
              <p:nvPr/>
            </p:nvSpPr>
            <p:spPr bwMode="auto">
              <a:xfrm>
                <a:off x="3539" y="237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0" name="Freeform 86"/>
              <p:cNvSpPr>
                <a:spLocks/>
              </p:cNvSpPr>
              <p:nvPr/>
            </p:nvSpPr>
            <p:spPr bwMode="auto">
              <a:xfrm>
                <a:off x="3559"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1" name="Freeform 87"/>
              <p:cNvSpPr>
                <a:spLocks/>
              </p:cNvSpPr>
              <p:nvPr/>
            </p:nvSpPr>
            <p:spPr bwMode="auto">
              <a:xfrm>
                <a:off x="3559" y="2405"/>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2" name="Freeform 88"/>
              <p:cNvSpPr>
                <a:spLocks/>
              </p:cNvSpPr>
              <p:nvPr/>
            </p:nvSpPr>
            <p:spPr bwMode="auto">
              <a:xfrm>
                <a:off x="3590" y="240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3" name="Freeform 89"/>
              <p:cNvSpPr>
                <a:spLocks/>
              </p:cNvSpPr>
              <p:nvPr/>
            </p:nvSpPr>
            <p:spPr bwMode="auto">
              <a:xfrm>
                <a:off x="3508" y="2405"/>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4" name="Freeform 90"/>
              <p:cNvSpPr>
                <a:spLocks/>
              </p:cNvSpPr>
              <p:nvPr/>
            </p:nvSpPr>
            <p:spPr bwMode="auto">
              <a:xfrm>
                <a:off x="3508"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5" name="Freeform 91"/>
              <p:cNvSpPr>
                <a:spLocks/>
              </p:cNvSpPr>
              <p:nvPr/>
            </p:nvSpPr>
            <p:spPr bwMode="auto">
              <a:xfrm>
                <a:off x="3539" y="2436"/>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6" name="Freeform 92"/>
              <p:cNvSpPr>
                <a:spLocks/>
              </p:cNvSpPr>
              <p:nvPr/>
            </p:nvSpPr>
            <p:spPr bwMode="auto">
              <a:xfrm>
                <a:off x="3559" y="2456"/>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7" name="Freeform 93"/>
              <p:cNvSpPr>
                <a:spLocks/>
              </p:cNvSpPr>
              <p:nvPr/>
            </p:nvSpPr>
            <p:spPr bwMode="auto">
              <a:xfrm>
                <a:off x="3590" y="24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8" name="Freeform 94"/>
              <p:cNvSpPr>
                <a:spLocks/>
              </p:cNvSpPr>
              <p:nvPr/>
            </p:nvSpPr>
            <p:spPr bwMode="auto">
              <a:xfrm>
                <a:off x="3508" y="2508"/>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9" name="Freeform 95"/>
              <p:cNvSpPr>
                <a:spLocks/>
              </p:cNvSpPr>
              <p:nvPr/>
            </p:nvSpPr>
            <p:spPr bwMode="auto">
              <a:xfrm>
                <a:off x="3641" y="2508"/>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0" name="Freeform 96"/>
              <p:cNvSpPr>
                <a:spLocks/>
              </p:cNvSpPr>
              <p:nvPr/>
            </p:nvSpPr>
            <p:spPr bwMode="auto">
              <a:xfrm>
                <a:off x="3641" y="2446"/>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1" name="Freeform 97"/>
              <p:cNvSpPr>
                <a:spLocks/>
              </p:cNvSpPr>
              <p:nvPr/>
            </p:nvSpPr>
            <p:spPr bwMode="auto">
              <a:xfrm>
                <a:off x="3672" y="2415"/>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2" name="Freeform 98"/>
              <p:cNvSpPr>
                <a:spLocks/>
              </p:cNvSpPr>
              <p:nvPr/>
            </p:nvSpPr>
            <p:spPr bwMode="auto">
              <a:xfrm>
                <a:off x="3693" y="237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3" name="Freeform 99"/>
              <p:cNvSpPr>
                <a:spLocks/>
              </p:cNvSpPr>
              <p:nvPr/>
            </p:nvSpPr>
            <p:spPr bwMode="auto">
              <a:xfrm>
                <a:off x="3693" y="24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4" name="Freeform 100"/>
              <p:cNvSpPr>
                <a:spLocks/>
              </p:cNvSpPr>
              <p:nvPr/>
            </p:nvSpPr>
            <p:spPr bwMode="auto">
              <a:xfrm>
                <a:off x="3693"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5" name="Freeform 101"/>
              <p:cNvSpPr>
                <a:spLocks/>
              </p:cNvSpPr>
              <p:nvPr/>
            </p:nvSpPr>
            <p:spPr bwMode="auto">
              <a:xfrm>
                <a:off x="3744"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6" name="Freeform 102"/>
              <p:cNvSpPr>
                <a:spLocks/>
              </p:cNvSpPr>
              <p:nvPr/>
            </p:nvSpPr>
            <p:spPr bwMode="auto">
              <a:xfrm>
                <a:off x="3857" y="254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7" name="Freeform 103"/>
              <p:cNvSpPr>
                <a:spLocks/>
              </p:cNvSpPr>
              <p:nvPr/>
            </p:nvSpPr>
            <p:spPr bwMode="auto">
              <a:xfrm>
                <a:off x="3837" y="250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8" name="Freeform 104"/>
              <p:cNvSpPr>
                <a:spLocks/>
              </p:cNvSpPr>
              <p:nvPr/>
            </p:nvSpPr>
            <p:spPr bwMode="auto">
              <a:xfrm>
                <a:off x="3826" y="24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9" name="Freeform 105"/>
              <p:cNvSpPr>
                <a:spLocks/>
              </p:cNvSpPr>
              <p:nvPr/>
            </p:nvSpPr>
            <p:spPr bwMode="auto">
              <a:xfrm>
                <a:off x="3837" y="2405"/>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0" name="Freeform 106"/>
              <p:cNvSpPr>
                <a:spLocks/>
              </p:cNvSpPr>
              <p:nvPr/>
            </p:nvSpPr>
            <p:spPr bwMode="auto">
              <a:xfrm>
                <a:off x="3641" y="232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1" name="Freeform 107"/>
              <p:cNvSpPr>
                <a:spLocks/>
              </p:cNvSpPr>
              <p:nvPr/>
            </p:nvSpPr>
            <p:spPr bwMode="auto">
              <a:xfrm>
                <a:off x="3641"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2" name="Freeform 108"/>
              <p:cNvSpPr>
                <a:spLocks/>
              </p:cNvSpPr>
              <p:nvPr/>
            </p:nvSpPr>
            <p:spPr bwMode="auto">
              <a:xfrm>
                <a:off x="3693" y="2323"/>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3" name="Freeform 109"/>
              <p:cNvSpPr>
                <a:spLocks/>
              </p:cNvSpPr>
              <p:nvPr/>
            </p:nvSpPr>
            <p:spPr bwMode="auto">
              <a:xfrm>
                <a:off x="3724" y="2220"/>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4" name="Freeform 110"/>
              <p:cNvSpPr>
                <a:spLocks/>
              </p:cNvSpPr>
              <p:nvPr/>
            </p:nvSpPr>
            <p:spPr bwMode="auto">
              <a:xfrm>
                <a:off x="3724" y="214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5" name="Freeform 111"/>
              <p:cNvSpPr>
                <a:spLocks/>
              </p:cNvSpPr>
              <p:nvPr/>
            </p:nvSpPr>
            <p:spPr bwMode="auto">
              <a:xfrm>
                <a:off x="3775"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6" name="Freeform 112"/>
              <p:cNvSpPr>
                <a:spLocks/>
              </p:cNvSpPr>
              <p:nvPr/>
            </p:nvSpPr>
            <p:spPr bwMode="auto">
              <a:xfrm>
                <a:off x="3775" y="218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7" name="Freeform 113"/>
              <p:cNvSpPr>
                <a:spLocks/>
              </p:cNvSpPr>
              <p:nvPr/>
            </p:nvSpPr>
            <p:spPr bwMode="auto">
              <a:xfrm>
                <a:off x="3806" y="204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8" name="Freeform 114"/>
              <p:cNvSpPr>
                <a:spLocks/>
              </p:cNvSpPr>
              <p:nvPr/>
            </p:nvSpPr>
            <p:spPr bwMode="auto">
              <a:xfrm>
                <a:off x="3857" y="2169"/>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9" name="Freeform 115"/>
              <p:cNvSpPr>
                <a:spLocks/>
              </p:cNvSpPr>
              <p:nvPr/>
            </p:nvSpPr>
            <p:spPr bwMode="auto">
              <a:xfrm>
                <a:off x="3888"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0" name="Freeform 116"/>
              <p:cNvSpPr>
                <a:spLocks/>
              </p:cNvSpPr>
              <p:nvPr/>
            </p:nvSpPr>
            <p:spPr bwMode="auto">
              <a:xfrm>
                <a:off x="3888"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1" name="Freeform 117"/>
              <p:cNvSpPr>
                <a:spLocks/>
              </p:cNvSpPr>
              <p:nvPr/>
            </p:nvSpPr>
            <p:spPr bwMode="auto">
              <a:xfrm>
                <a:off x="3878"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2" name="Freeform 118"/>
              <p:cNvSpPr>
                <a:spLocks/>
              </p:cNvSpPr>
              <p:nvPr/>
            </p:nvSpPr>
            <p:spPr bwMode="auto">
              <a:xfrm>
                <a:off x="3857"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3" name="Freeform 119"/>
              <p:cNvSpPr>
                <a:spLocks/>
              </p:cNvSpPr>
              <p:nvPr/>
            </p:nvSpPr>
            <p:spPr bwMode="auto">
              <a:xfrm>
                <a:off x="3806"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4" name="Freeform 120"/>
              <p:cNvSpPr>
                <a:spLocks/>
              </p:cNvSpPr>
              <p:nvPr/>
            </p:nvSpPr>
            <p:spPr bwMode="auto">
              <a:xfrm>
                <a:off x="3775"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5" name="Freeform 121"/>
              <p:cNvSpPr>
                <a:spLocks/>
              </p:cNvSpPr>
              <p:nvPr/>
            </p:nvSpPr>
            <p:spPr bwMode="auto">
              <a:xfrm>
                <a:off x="3857"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6" name="Freeform 122"/>
              <p:cNvSpPr>
                <a:spLocks/>
              </p:cNvSpPr>
              <p:nvPr/>
            </p:nvSpPr>
            <p:spPr bwMode="auto">
              <a:xfrm>
                <a:off x="3919" y="2405"/>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7" name="Freeform 123"/>
              <p:cNvSpPr>
                <a:spLocks/>
              </p:cNvSpPr>
              <p:nvPr/>
            </p:nvSpPr>
            <p:spPr bwMode="auto">
              <a:xfrm>
                <a:off x="3960" y="2405"/>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8" name="Freeform 124"/>
              <p:cNvSpPr>
                <a:spLocks/>
              </p:cNvSpPr>
              <p:nvPr/>
            </p:nvSpPr>
            <p:spPr bwMode="auto">
              <a:xfrm>
                <a:off x="3960" y="2436"/>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9" name="Freeform 125"/>
              <p:cNvSpPr>
                <a:spLocks/>
              </p:cNvSpPr>
              <p:nvPr/>
            </p:nvSpPr>
            <p:spPr bwMode="auto">
              <a:xfrm>
                <a:off x="3991" y="235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0" name="Freeform 126"/>
              <p:cNvSpPr>
                <a:spLocks/>
              </p:cNvSpPr>
              <p:nvPr/>
            </p:nvSpPr>
            <p:spPr bwMode="auto">
              <a:xfrm>
                <a:off x="4021" y="2374"/>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1" name="Freeform 127"/>
              <p:cNvSpPr>
                <a:spLocks/>
              </p:cNvSpPr>
              <p:nvPr/>
            </p:nvSpPr>
            <p:spPr bwMode="auto">
              <a:xfrm>
                <a:off x="3939"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2" name="Freeform 128"/>
              <p:cNvSpPr>
                <a:spLocks/>
              </p:cNvSpPr>
              <p:nvPr/>
            </p:nvSpPr>
            <p:spPr bwMode="auto">
              <a:xfrm>
                <a:off x="3939" y="232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3" name="Freeform 129"/>
              <p:cNvSpPr>
                <a:spLocks/>
              </p:cNvSpPr>
              <p:nvPr/>
            </p:nvSpPr>
            <p:spPr bwMode="auto">
              <a:xfrm>
                <a:off x="3960" y="2333"/>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4" name="Freeform 130"/>
              <p:cNvSpPr>
                <a:spLocks/>
              </p:cNvSpPr>
              <p:nvPr/>
            </p:nvSpPr>
            <p:spPr bwMode="auto">
              <a:xfrm>
                <a:off x="3960"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5" name="Freeform 131"/>
              <p:cNvSpPr>
                <a:spLocks/>
              </p:cNvSpPr>
              <p:nvPr/>
            </p:nvSpPr>
            <p:spPr bwMode="auto">
              <a:xfrm>
                <a:off x="3960"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6" name="Freeform 132"/>
              <p:cNvSpPr>
                <a:spLocks/>
              </p:cNvSpPr>
              <p:nvPr/>
            </p:nvSpPr>
            <p:spPr bwMode="auto">
              <a:xfrm>
                <a:off x="3939" y="2251"/>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7" name="Freeform 133"/>
              <p:cNvSpPr>
                <a:spLocks/>
              </p:cNvSpPr>
              <p:nvPr/>
            </p:nvSpPr>
            <p:spPr bwMode="auto">
              <a:xfrm>
                <a:off x="3919" y="2272"/>
                <a:ext cx="30" cy="30"/>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8" name="Freeform 134"/>
              <p:cNvSpPr>
                <a:spLocks/>
              </p:cNvSpPr>
              <p:nvPr/>
            </p:nvSpPr>
            <p:spPr bwMode="auto">
              <a:xfrm>
                <a:off x="3960"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9" name="Freeform 135"/>
              <p:cNvSpPr>
                <a:spLocks/>
              </p:cNvSpPr>
              <p:nvPr/>
            </p:nvSpPr>
            <p:spPr bwMode="auto">
              <a:xfrm>
                <a:off x="3970" y="2179"/>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0" name="Freeform 136"/>
              <p:cNvSpPr>
                <a:spLocks/>
              </p:cNvSpPr>
              <p:nvPr/>
            </p:nvSpPr>
            <p:spPr bwMode="auto">
              <a:xfrm>
                <a:off x="3939"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1" name="Freeform 137"/>
              <p:cNvSpPr>
                <a:spLocks/>
              </p:cNvSpPr>
              <p:nvPr/>
            </p:nvSpPr>
            <p:spPr bwMode="auto">
              <a:xfrm>
                <a:off x="3970" y="2128"/>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138"/>
              <p:cNvSpPr>
                <a:spLocks/>
              </p:cNvSpPr>
              <p:nvPr/>
            </p:nvSpPr>
            <p:spPr bwMode="auto">
              <a:xfrm>
                <a:off x="3939" y="2097"/>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3" name="Freeform 139"/>
              <p:cNvSpPr>
                <a:spLocks/>
              </p:cNvSpPr>
              <p:nvPr/>
            </p:nvSpPr>
            <p:spPr bwMode="auto">
              <a:xfrm>
                <a:off x="3960"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4" name="Freeform 140"/>
              <p:cNvSpPr>
                <a:spLocks/>
              </p:cNvSpPr>
              <p:nvPr/>
            </p:nvSpPr>
            <p:spPr bwMode="auto">
              <a:xfrm>
                <a:off x="4021" y="212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5" name="Freeform 141"/>
              <p:cNvSpPr>
                <a:spLocks/>
              </p:cNvSpPr>
              <p:nvPr/>
            </p:nvSpPr>
            <p:spPr bwMode="auto">
              <a:xfrm>
                <a:off x="4021"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6" name="Freeform 142"/>
              <p:cNvSpPr>
                <a:spLocks/>
              </p:cNvSpPr>
              <p:nvPr/>
            </p:nvSpPr>
            <p:spPr bwMode="auto">
              <a:xfrm>
                <a:off x="4021"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7" name="Freeform 143"/>
              <p:cNvSpPr>
                <a:spLocks/>
              </p:cNvSpPr>
              <p:nvPr/>
            </p:nvSpPr>
            <p:spPr bwMode="auto">
              <a:xfrm>
                <a:off x="4021" y="2241"/>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8" name="Freeform 144"/>
              <p:cNvSpPr>
                <a:spLocks/>
              </p:cNvSpPr>
              <p:nvPr/>
            </p:nvSpPr>
            <p:spPr bwMode="auto">
              <a:xfrm>
                <a:off x="4021"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9" name="Freeform 145"/>
              <p:cNvSpPr>
                <a:spLocks/>
              </p:cNvSpPr>
              <p:nvPr/>
            </p:nvSpPr>
            <p:spPr bwMode="auto">
              <a:xfrm>
                <a:off x="4073"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146"/>
              <p:cNvSpPr>
                <a:spLocks/>
              </p:cNvSpPr>
              <p:nvPr/>
            </p:nvSpPr>
            <p:spPr bwMode="auto">
              <a:xfrm>
                <a:off x="4073"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1" name="Freeform 147"/>
              <p:cNvSpPr>
                <a:spLocks/>
              </p:cNvSpPr>
              <p:nvPr/>
            </p:nvSpPr>
            <p:spPr bwMode="auto">
              <a:xfrm>
                <a:off x="4073"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2" name="Freeform 148"/>
              <p:cNvSpPr>
                <a:spLocks/>
              </p:cNvSpPr>
              <p:nvPr/>
            </p:nvSpPr>
            <p:spPr bwMode="auto">
              <a:xfrm>
                <a:off x="4073" y="22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3" name="Freeform 149"/>
              <p:cNvSpPr>
                <a:spLocks/>
              </p:cNvSpPr>
              <p:nvPr/>
            </p:nvSpPr>
            <p:spPr bwMode="auto">
              <a:xfrm>
                <a:off x="4073"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4" name="Freeform 150"/>
              <p:cNvSpPr>
                <a:spLocks/>
              </p:cNvSpPr>
              <p:nvPr/>
            </p:nvSpPr>
            <p:spPr bwMode="auto">
              <a:xfrm>
                <a:off x="4073" y="233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5" name="Freeform 151"/>
              <p:cNvSpPr>
                <a:spLocks/>
              </p:cNvSpPr>
              <p:nvPr/>
            </p:nvSpPr>
            <p:spPr bwMode="auto">
              <a:xfrm>
                <a:off x="4073" y="237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Freeform 152"/>
              <p:cNvSpPr>
                <a:spLocks/>
              </p:cNvSpPr>
              <p:nvPr/>
            </p:nvSpPr>
            <p:spPr bwMode="auto">
              <a:xfrm>
                <a:off x="4104" y="2385"/>
                <a:ext cx="41"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7" name="Freeform 153"/>
              <p:cNvSpPr>
                <a:spLocks/>
              </p:cNvSpPr>
              <p:nvPr/>
            </p:nvSpPr>
            <p:spPr bwMode="auto">
              <a:xfrm>
                <a:off x="4104" y="2354"/>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8" name="Freeform 154"/>
              <p:cNvSpPr>
                <a:spLocks/>
              </p:cNvSpPr>
              <p:nvPr/>
            </p:nvSpPr>
            <p:spPr bwMode="auto">
              <a:xfrm>
                <a:off x="4104" y="232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9" name="Freeform 155"/>
              <p:cNvSpPr>
                <a:spLocks/>
              </p:cNvSpPr>
              <p:nvPr/>
            </p:nvSpPr>
            <p:spPr bwMode="auto">
              <a:xfrm>
                <a:off x="4104"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0" name="Freeform 156"/>
              <p:cNvSpPr>
                <a:spLocks/>
              </p:cNvSpPr>
              <p:nvPr/>
            </p:nvSpPr>
            <p:spPr bwMode="auto">
              <a:xfrm>
                <a:off x="4104" y="2292"/>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1" name="Rectangle 157"/>
              <p:cNvSpPr>
                <a:spLocks noChangeArrowheads="1"/>
              </p:cNvSpPr>
              <p:nvPr/>
            </p:nvSpPr>
            <p:spPr bwMode="auto">
              <a:xfrm>
                <a:off x="3374" y="1461"/>
                <a:ext cx="31" cy="30"/>
              </a:xfrm>
              <a:prstGeom prst="rect">
                <a:avLst/>
              </a:pr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2" name="Rectangle 158"/>
              <p:cNvSpPr>
                <a:spLocks noChangeArrowheads="1"/>
              </p:cNvSpPr>
              <p:nvPr/>
            </p:nvSpPr>
            <p:spPr bwMode="auto">
              <a:xfrm>
                <a:off x="3374" y="2888"/>
                <a:ext cx="31" cy="30"/>
              </a:xfrm>
              <a:prstGeom prst="rect">
                <a:avLst/>
              </a:prstGeom>
              <a:solidFill>
                <a:srgbClr val="716F6E"/>
              </a:solidFill>
              <a:ln w="10" cap="flat">
                <a:solidFill>
                  <a:srgbClr val="4E4B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3" name="Freeform 159"/>
              <p:cNvSpPr>
                <a:spLocks/>
              </p:cNvSpPr>
              <p:nvPr/>
            </p:nvSpPr>
            <p:spPr bwMode="auto">
              <a:xfrm>
                <a:off x="3806" y="1984"/>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4" name="Freeform 160"/>
              <p:cNvSpPr>
                <a:spLocks/>
              </p:cNvSpPr>
              <p:nvPr/>
            </p:nvSpPr>
            <p:spPr bwMode="auto">
              <a:xfrm>
                <a:off x="3806" y="1881"/>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5" name="Freeform 161"/>
              <p:cNvSpPr>
                <a:spLocks/>
              </p:cNvSpPr>
              <p:nvPr/>
            </p:nvSpPr>
            <p:spPr bwMode="auto">
              <a:xfrm>
                <a:off x="3806" y="1769"/>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6" name="Freeform 162"/>
              <p:cNvSpPr>
                <a:spLocks/>
              </p:cNvSpPr>
              <p:nvPr/>
            </p:nvSpPr>
            <p:spPr bwMode="auto">
              <a:xfrm>
                <a:off x="3806" y="169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7" name="Freeform 163"/>
              <p:cNvSpPr>
                <a:spLocks/>
              </p:cNvSpPr>
              <p:nvPr/>
            </p:nvSpPr>
            <p:spPr bwMode="auto">
              <a:xfrm>
                <a:off x="3939" y="2487"/>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8" name="Freeform 164"/>
              <p:cNvSpPr>
                <a:spLocks/>
              </p:cNvSpPr>
              <p:nvPr/>
            </p:nvSpPr>
            <p:spPr bwMode="auto">
              <a:xfrm>
                <a:off x="3939" y="2508"/>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9" name="Freeform 165"/>
              <p:cNvSpPr>
                <a:spLocks/>
              </p:cNvSpPr>
              <p:nvPr/>
            </p:nvSpPr>
            <p:spPr bwMode="auto">
              <a:xfrm>
                <a:off x="3898" y="250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0" name="Freeform 166"/>
              <p:cNvSpPr>
                <a:spLocks/>
              </p:cNvSpPr>
              <p:nvPr/>
            </p:nvSpPr>
            <p:spPr bwMode="auto">
              <a:xfrm>
                <a:off x="3939" y="2549"/>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1" name="Freeform 167"/>
              <p:cNvSpPr>
                <a:spLocks/>
              </p:cNvSpPr>
              <p:nvPr/>
            </p:nvSpPr>
            <p:spPr bwMode="auto">
              <a:xfrm>
                <a:off x="4104" y="25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2" name="Freeform 168"/>
              <p:cNvSpPr>
                <a:spLocks/>
              </p:cNvSpPr>
              <p:nvPr/>
            </p:nvSpPr>
            <p:spPr bwMode="auto">
              <a:xfrm>
                <a:off x="4104" y="250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3" name="Freeform 169"/>
              <p:cNvSpPr>
                <a:spLocks/>
              </p:cNvSpPr>
              <p:nvPr/>
            </p:nvSpPr>
            <p:spPr bwMode="auto">
              <a:xfrm>
                <a:off x="4124" y="2456"/>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4" name="Freeform 170"/>
              <p:cNvSpPr>
                <a:spLocks/>
              </p:cNvSpPr>
              <p:nvPr/>
            </p:nvSpPr>
            <p:spPr bwMode="auto">
              <a:xfrm>
                <a:off x="4155" y="2497"/>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5" name="Freeform 171"/>
              <p:cNvSpPr>
                <a:spLocks/>
              </p:cNvSpPr>
              <p:nvPr/>
            </p:nvSpPr>
            <p:spPr bwMode="auto">
              <a:xfrm>
                <a:off x="4227" y="254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6" name="Freeform 172"/>
              <p:cNvSpPr>
                <a:spLocks/>
              </p:cNvSpPr>
              <p:nvPr/>
            </p:nvSpPr>
            <p:spPr bwMode="auto">
              <a:xfrm>
                <a:off x="4237" y="250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7" name="Freeform 173"/>
              <p:cNvSpPr>
                <a:spLocks/>
              </p:cNvSpPr>
              <p:nvPr/>
            </p:nvSpPr>
            <p:spPr bwMode="auto">
              <a:xfrm>
                <a:off x="4186" y="240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8" name="Freeform 174"/>
              <p:cNvSpPr>
                <a:spLocks/>
              </p:cNvSpPr>
              <p:nvPr/>
            </p:nvSpPr>
            <p:spPr bwMode="auto">
              <a:xfrm>
                <a:off x="4258" y="238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9" name="Freeform 175"/>
              <p:cNvSpPr>
                <a:spLocks/>
              </p:cNvSpPr>
              <p:nvPr/>
            </p:nvSpPr>
            <p:spPr bwMode="auto">
              <a:xfrm>
                <a:off x="4453" y="2580"/>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0" name="Freeform 176"/>
              <p:cNvSpPr>
                <a:spLocks/>
              </p:cNvSpPr>
              <p:nvPr/>
            </p:nvSpPr>
            <p:spPr bwMode="auto">
              <a:xfrm>
                <a:off x="4422" y="2559"/>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1" name="Freeform 177"/>
              <p:cNvSpPr>
                <a:spLocks/>
              </p:cNvSpPr>
              <p:nvPr/>
            </p:nvSpPr>
            <p:spPr bwMode="auto">
              <a:xfrm>
                <a:off x="4381" y="247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2" name="Freeform 178"/>
              <p:cNvSpPr>
                <a:spLocks/>
              </p:cNvSpPr>
              <p:nvPr/>
            </p:nvSpPr>
            <p:spPr bwMode="auto">
              <a:xfrm>
                <a:off x="4576" y="2600"/>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3" name="Freeform 179"/>
              <p:cNvSpPr>
                <a:spLocks/>
              </p:cNvSpPr>
              <p:nvPr/>
            </p:nvSpPr>
            <p:spPr bwMode="auto">
              <a:xfrm>
                <a:off x="4576" y="2508"/>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4" name="Freeform 180"/>
              <p:cNvSpPr>
                <a:spLocks/>
              </p:cNvSpPr>
              <p:nvPr/>
            </p:nvSpPr>
            <p:spPr bwMode="auto">
              <a:xfrm>
                <a:off x="4555" y="2446"/>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5" name="Freeform 181"/>
              <p:cNvSpPr>
                <a:spLocks/>
              </p:cNvSpPr>
              <p:nvPr/>
            </p:nvSpPr>
            <p:spPr bwMode="auto">
              <a:xfrm>
                <a:off x="4155" y="2343"/>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6" name="Freeform 182"/>
              <p:cNvSpPr>
                <a:spLocks/>
              </p:cNvSpPr>
              <p:nvPr/>
            </p:nvSpPr>
            <p:spPr bwMode="auto">
              <a:xfrm>
                <a:off x="4165"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7" name="Freeform 183"/>
              <p:cNvSpPr>
                <a:spLocks/>
              </p:cNvSpPr>
              <p:nvPr/>
            </p:nvSpPr>
            <p:spPr bwMode="auto">
              <a:xfrm>
                <a:off x="4175" y="2302"/>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8" name="Freeform 184"/>
              <p:cNvSpPr>
                <a:spLocks/>
              </p:cNvSpPr>
              <p:nvPr/>
            </p:nvSpPr>
            <p:spPr bwMode="auto">
              <a:xfrm>
                <a:off x="4206" y="232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9" name="Freeform 185"/>
              <p:cNvSpPr>
                <a:spLocks/>
              </p:cNvSpPr>
              <p:nvPr/>
            </p:nvSpPr>
            <p:spPr bwMode="auto">
              <a:xfrm>
                <a:off x="4186" y="2282"/>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0" name="Freeform 186"/>
              <p:cNvSpPr>
                <a:spLocks/>
              </p:cNvSpPr>
              <p:nvPr/>
            </p:nvSpPr>
            <p:spPr bwMode="auto">
              <a:xfrm>
                <a:off x="4175"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1" name="Freeform 187"/>
              <p:cNvSpPr>
                <a:spLocks/>
              </p:cNvSpPr>
              <p:nvPr/>
            </p:nvSpPr>
            <p:spPr bwMode="auto">
              <a:xfrm>
                <a:off x="4196" y="227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2" name="Freeform 188"/>
              <p:cNvSpPr>
                <a:spLocks/>
              </p:cNvSpPr>
              <p:nvPr/>
            </p:nvSpPr>
            <p:spPr bwMode="auto">
              <a:xfrm>
                <a:off x="4206"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3" name="Freeform 189"/>
              <p:cNvSpPr>
                <a:spLocks/>
              </p:cNvSpPr>
              <p:nvPr/>
            </p:nvSpPr>
            <p:spPr bwMode="auto">
              <a:xfrm>
                <a:off x="4206" y="2261"/>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4" name="Freeform 190"/>
              <p:cNvSpPr>
                <a:spLocks/>
              </p:cNvSpPr>
              <p:nvPr/>
            </p:nvSpPr>
            <p:spPr bwMode="auto">
              <a:xfrm>
                <a:off x="4186" y="2231"/>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5" name="Freeform 191"/>
              <p:cNvSpPr>
                <a:spLocks/>
              </p:cNvSpPr>
              <p:nvPr/>
            </p:nvSpPr>
            <p:spPr bwMode="auto">
              <a:xfrm>
                <a:off x="4309"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6" name="Freeform 192"/>
              <p:cNvSpPr>
                <a:spLocks/>
              </p:cNvSpPr>
              <p:nvPr/>
            </p:nvSpPr>
            <p:spPr bwMode="auto">
              <a:xfrm>
                <a:off x="4299" y="2292"/>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7" name="Freeform 193"/>
              <p:cNvSpPr>
                <a:spLocks/>
              </p:cNvSpPr>
              <p:nvPr/>
            </p:nvSpPr>
            <p:spPr bwMode="auto">
              <a:xfrm>
                <a:off x="4299" y="2272"/>
                <a:ext cx="30" cy="30"/>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8" name="Freeform 194"/>
              <p:cNvSpPr>
                <a:spLocks/>
              </p:cNvSpPr>
              <p:nvPr/>
            </p:nvSpPr>
            <p:spPr bwMode="auto">
              <a:xfrm>
                <a:off x="4288" y="224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9" name="Freeform 195"/>
              <p:cNvSpPr>
                <a:spLocks/>
              </p:cNvSpPr>
              <p:nvPr/>
            </p:nvSpPr>
            <p:spPr bwMode="auto">
              <a:xfrm>
                <a:off x="4258" y="2220"/>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0" name="Freeform 196"/>
              <p:cNvSpPr>
                <a:spLocks/>
              </p:cNvSpPr>
              <p:nvPr/>
            </p:nvSpPr>
            <p:spPr bwMode="auto">
              <a:xfrm>
                <a:off x="4288" y="217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1" name="Freeform 197"/>
              <p:cNvSpPr>
                <a:spLocks/>
              </p:cNvSpPr>
              <p:nvPr/>
            </p:nvSpPr>
            <p:spPr bwMode="auto">
              <a:xfrm>
                <a:off x="4206" y="216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2" name="Freeform 198"/>
              <p:cNvSpPr>
                <a:spLocks/>
              </p:cNvSpPr>
              <p:nvPr/>
            </p:nvSpPr>
            <p:spPr bwMode="auto">
              <a:xfrm>
                <a:off x="4186" y="2128"/>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3" name="Freeform 199"/>
              <p:cNvSpPr>
                <a:spLocks/>
              </p:cNvSpPr>
              <p:nvPr/>
            </p:nvSpPr>
            <p:spPr bwMode="auto">
              <a:xfrm>
                <a:off x="4206"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4" name="Freeform 200"/>
              <p:cNvSpPr>
                <a:spLocks/>
              </p:cNvSpPr>
              <p:nvPr/>
            </p:nvSpPr>
            <p:spPr bwMode="auto">
              <a:xfrm>
                <a:off x="4237" y="2087"/>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5" name="Freeform 201"/>
              <p:cNvSpPr>
                <a:spLocks/>
              </p:cNvSpPr>
              <p:nvPr/>
            </p:nvSpPr>
            <p:spPr bwMode="auto">
              <a:xfrm>
                <a:off x="4237" y="2056"/>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6" name="Freeform 202"/>
              <p:cNvSpPr>
                <a:spLocks/>
              </p:cNvSpPr>
              <p:nvPr/>
            </p:nvSpPr>
            <p:spPr bwMode="auto">
              <a:xfrm>
                <a:off x="4268" y="2118"/>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7" name="Freeform 203"/>
              <p:cNvSpPr>
                <a:spLocks/>
              </p:cNvSpPr>
              <p:nvPr/>
            </p:nvSpPr>
            <p:spPr bwMode="auto">
              <a:xfrm>
                <a:off x="4288"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8" name="Freeform 204"/>
              <p:cNvSpPr>
                <a:spLocks/>
              </p:cNvSpPr>
              <p:nvPr/>
            </p:nvSpPr>
            <p:spPr bwMode="auto">
              <a:xfrm>
                <a:off x="4371" y="212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9" name="Freeform 205"/>
              <p:cNvSpPr>
                <a:spLocks/>
              </p:cNvSpPr>
              <p:nvPr/>
            </p:nvSpPr>
            <p:spPr bwMode="auto">
              <a:xfrm>
                <a:off x="4401" y="211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reeform 207"/>
            <p:cNvSpPr>
              <a:spLocks/>
            </p:cNvSpPr>
            <p:nvPr/>
          </p:nvSpPr>
          <p:spPr bwMode="auto">
            <a:xfrm>
              <a:off x="4401" y="209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08"/>
            <p:cNvSpPr>
              <a:spLocks/>
            </p:cNvSpPr>
            <p:nvPr/>
          </p:nvSpPr>
          <p:spPr bwMode="auto">
            <a:xfrm>
              <a:off x="4453"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09"/>
            <p:cNvSpPr>
              <a:spLocks/>
            </p:cNvSpPr>
            <p:nvPr/>
          </p:nvSpPr>
          <p:spPr bwMode="auto">
            <a:xfrm>
              <a:off x="4422" y="214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10"/>
            <p:cNvSpPr>
              <a:spLocks/>
            </p:cNvSpPr>
            <p:nvPr/>
          </p:nvSpPr>
          <p:spPr bwMode="auto">
            <a:xfrm>
              <a:off x="4453" y="2159"/>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11"/>
            <p:cNvSpPr>
              <a:spLocks/>
            </p:cNvSpPr>
            <p:nvPr/>
          </p:nvSpPr>
          <p:spPr bwMode="auto">
            <a:xfrm>
              <a:off x="4422" y="2189"/>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12"/>
            <p:cNvSpPr>
              <a:spLocks/>
            </p:cNvSpPr>
            <p:nvPr/>
          </p:nvSpPr>
          <p:spPr bwMode="auto">
            <a:xfrm>
              <a:off x="4391" y="217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13"/>
            <p:cNvSpPr>
              <a:spLocks/>
            </p:cNvSpPr>
            <p:nvPr/>
          </p:nvSpPr>
          <p:spPr bwMode="auto">
            <a:xfrm>
              <a:off x="4340" y="2169"/>
              <a:ext cx="41" cy="31"/>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14"/>
            <p:cNvSpPr>
              <a:spLocks/>
            </p:cNvSpPr>
            <p:nvPr/>
          </p:nvSpPr>
          <p:spPr bwMode="auto">
            <a:xfrm>
              <a:off x="4340" y="2189"/>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15"/>
            <p:cNvSpPr>
              <a:spLocks/>
            </p:cNvSpPr>
            <p:nvPr/>
          </p:nvSpPr>
          <p:spPr bwMode="auto">
            <a:xfrm>
              <a:off x="4340"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6"/>
            <p:cNvSpPr>
              <a:spLocks/>
            </p:cNvSpPr>
            <p:nvPr/>
          </p:nvSpPr>
          <p:spPr bwMode="auto">
            <a:xfrm>
              <a:off x="4360" y="2220"/>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7"/>
            <p:cNvSpPr>
              <a:spLocks/>
            </p:cNvSpPr>
            <p:nvPr/>
          </p:nvSpPr>
          <p:spPr bwMode="auto">
            <a:xfrm>
              <a:off x="4381" y="220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8"/>
            <p:cNvSpPr>
              <a:spLocks/>
            </p:cNvSpPr>
            <p:nvPr/>
          </p:nvSpPr>
          <p:spPr bwMode="auto">
            <a:xfrm>
              <a:off x="4391" y="221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9"/>
            <p:cNvSpPr>
              <a:spLocks/>
            </p:cNvSpPr>
            <p:nvPr/>
          </p:nvSpPr>
          <p:spPr bwMode="auto">
            <a:xfrm>
              <a:off x="4391"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0"/>
            <p:cNvSpPr>
              <a:spLocks/>
            </p:cNvSpPr>
            <p:nvPr/>
          </p:nvSpPr>
          <p:spPr bwMode="auto">
            <a:xfrm>
              <a:off x="4422" y="2251"/>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1"/>
            <p:cNvSpPr>
              <a:spLocks/>
            </p:cNvSpPr>
            <p:nvPr/>
          </p:nvSpPr>
          <p:spPr bwMode="auto">
            <a:xfrm>
              <a:off x="4381" y="2261"/>
              <a:ext cx="31"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2"/>
            <p:cNvSpPr>
              <a:spLocks/>
            </p:cNvSpPr>
            <p:nvPr/>
          </p:nvSpPr>
          <p:spPr bwMode="auto">
            <a:xfrm>
              <a:off x="4371"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3"/>
            <p:cNvSpPr>
              <a:spLocks/>
            </p:cNvSpPr>
            <p:nvPr/>
          </p:nvSpPr>
          <p:spPr bwMode="auto">
            <a:xfrm>
              <a:off x="4401" y="2282"/>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4"/>
            <p:cNvSpPr>
              <a:spLocks/>
            </p:cNvSpPr>
            <p:nvPr/>
          </p:nvSpPr>
          <p:spPr bwMode="auto">
            <a:xfrm>
              <a:off x="4453" y="222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5"/>
            <p:cNvSpPr>
              <a:spLocks/>
            </p:cNvSpPr>
            <p:nvPr/>
          </p:nvSpPr>
          <p:spPr bwMode="auto">
            <a:xfrm>
              <a:off x="4514" y="2220"/>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6"/>
            <p:cNvSpPr>
              <a:spLocks/>
            </p:cNvSpPr>
            <p:nvPr/>
          </p:nvSpPr>
          <p:spPr bwMode="auto">
            <a:xfrm>
              <a:off x="4473" y="226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27"/>
            <p:cNvSpPr>
              <a:spLocks/>
            </p:cNvSpPr>
            <p:nvPr/>
          </p:nvSpPr>
          <p:spPr bwMode="auto">
            <a:xfrm>
              <a:off x="4535" y="208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4" name="Freeform 228"/>
            <p:cNvSpPr>
              <a:spLocks/>
            </p:cNvSpPr>
            <p:nvPr/>
          </p:nvSpPr>
          <p:spPr bwMode="auto">
            <a:xfrm>
              <a:off x="4535" y="211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5" name="Freeform 229"/>
            <p:cNvSpPr>
              <a:spLocks/>
            </p:cNvSpPr>
            <p:nvPr/>
          </p:nvSpPr>
          <p:spPr bwMode="auto">
            <a:xfrm>
              <a:off x="4535" y="214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7" name="Freeform 230"/>
            <p:cNvSpPr>
              <a:spLocks/>
            </p:cNvSpPr>
            <p:nvPr/>
          </p:nvSpPr>
          <p:spPr bwMode="auto">
            <a:xfrm>
              <a:off x="4555" y="214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Freeform 231"/>
            <p:cNvSpPr>
              <a:spLocks/>
            </p:cNvSpPr>
            <p:nvPr/>
          </p:nvSpPr>
          <p:spPr bwMode="auto">
            <a:xfrm>
              <a:off x="4607" y="2128"/>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232"/>
            <p:cNvSpPr>
              <a:spLocks/>
            </p:cNvSpPr>
            <p:nvPr/>
          </p:nvSpPr>
          <p:spPr bwMode="auto">
            <a:xfrm>
              <a:off x="4555" y="2179"/>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233"/>
            <p:cNvSpPr>
              <a:spLocks/>
            </p:cNvSpPr>
            <p:nvPr/>
          </p:nvSpPr>
          <p:spPr bwMode="auto">
            <a:xfrm>
              <a:off x="4555" y="2220"/>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234"/>
            <p:cNvSpPr>
              <a:spLocks/>
            </p:cNvSpPr>
            <p:nvPr/>
          </p:nvSpPr>
          <p:spPr bwMode="auto">
            <a:xfrm>
              <a:off x="4555" y="2251"/>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235"/>
            <p:cNvSpPr>
              <a:spLocks/>
            </p:cNvSpPr>
            <p:nvPr/>
          </p:nvSpPr>
          <p:spPr bwMode="auto">
            <a:xfrm>
              <a:off x="4555"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236"/>
            <p:cNvSpPr>
              <a:spLocks/>
            </p:cNvSpPr>
            <p:nvPr/>
          </p:nvSpPr>
          <p:spPr bwMode="auto">
            <a:xfrm>
              <a:off x="4555" y="229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237"/>
            <p:cNvSpPr>
              <a:spLocks/>
            </p:cNvSpPr>
            <p:nvPr/>
          </p:nvSpPr>
          <p:spPr bwMode="auto">
            <a:xfrm>
              <a:off x="4555" y="2313"/>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238"/>
            <p:cNvSpPr>
              <a:spLocks/>
            </p:cNvSpPr>
            <p:nvPr/>
          </p:nvSpPr>
          <p:spPr bwMode="auto">
            <a:xfrm>
              <a:off x="4401"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239"/>
            <p:cNvSpPr>
              <a:spLocks/>
            </p:cNvSpPr>
            <p:nvPr/>
          </p:nvSpPr>
          <p:spPr bwMode="auto">
            <a:xfrm>
              <a:off x="4401" y="2343"/>
              <a:ext cx="31" cy="42"/>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240"/>
            <p:cNvSpPr>
              <a:spLocks/>
            </p:cNvSpPr>
            <p:nvPr/>
          </p:nvSpPr>
          <p:spPr bwMode="auto">
            <a:xfrm>
              <a:off x="4401" y="2374"/>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241"/>
            <p:cNvSpPr>
              <a:spLocks/>
            </p:cNvSpPr>
            <p:nvPr/>
          </p:nvSpPr>
          <p:spPr bwMode="auto">
            <a:xfrm>
              <a:off x="4401" y="2405"/>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242"/>
            <p:cNvSpPr>
              <a:spLocks/>
            </p:cNvSpPr>
            <p:nvPr/>
          </p:nvSpPr>
          <p:spPr bwMode="auto">
            <a:xfrm>
              <a:off x="4401" y="2436"/>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243"/>
            <p:cNvSpPr>
              <a:spLocks/>
            </p:cNvSpPr>
            <p:nvPr/>
          </p:nvSpPr>
          <p:spPr bwMode="auto">
            <a:xfrm>
              <a:off x="4689" y="2005"/>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244"/>
            <p:cNvSpPr>
              <a:spLocks/>
            </p:cNvSpPr>
            <p:nvPr/>
          </p:nvSpPr>
          <p:spPr bwMode="auto">
            <a:xfrm>
              <a:off x="4689" y="2035"/>
              <a:ext cx="41" cy="42"/>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245"/>
            <p:cNvSpPr>
              <a:spLocks/>
            </p:cNvSpPr>
            <p:nvPr/>
          </p:nvSpPr>
          <p:spPr bwMode="auto">
            <a:xfrm>
              <a:off x="4668" y="2056"/>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246"/>
            <p:cNvSpPr>
              <a:spLocks/>
            </p:cNvSpPr>
            <p:nvPr/>
          </p:nvSpPr>
          <p:spPr bwMode="auto">
            <a:xfrm>
              <a:off x="4668" y="2087"/>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47"/>
            <p:cNvSpPr>
              <a:spLocks/>
            </p:cNvSpPr>
            <p:nvPr/>
          </p:nvSpPr>
          <p:spPr bwMode="auto">
            <a:xfrm>
              <a:off x="4668" y="211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48"/>
            <p:cNvSpPr>
              <a:spLocks/>
            </p:cNvSpPr>
            <p:nvPr/>
          </p:nvSpPr>
          <p:spPr bwMode="auto">
            <a:xfrm>
              <a:off x="4668" y="2148"/>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49"/>
            <p:cNvSpPr>
              <a:spLocks/>
            </p:cNvSpPr>
            <p:nvPr/>
          </p:nvSpPr>
          <p:spPr bwMode="auto">
            <a:xfrm>
              <a:off x="4668" y="2189"/>
              <a:ext cx="31" cy="31"/>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50"/>
            <p:cNvSpPr>
              <a:spLocks/>
            </p:cNvSpPr>
            <p:nvPr/>
          </p:nvSpPr>
          <p:spPr bwMode="auto">
            <a:xfrm>
              <a:off x="4668" y="2220"/>
              <a:ext cx="31"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51"/>
            <p:cNvSpPr>
              <a:spLocks/>
            </p:cNvSpPr>
            <p:nvPr/>
          </p:nvSpPr>
          <p:spPr bwMode="auto">
            <a:xfrm>
              <a:off x="4709" y="205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2"/>
            <p:cNvSpPr>
              <a:spLocks/>
            </p:cNvSpPr>
            <p:nvPr/>
          </p:nvSpPr>
          <p:spPr bwMode="auto">
            <a:xfrm>
              <a:off x="4720" y="2087"/>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53"/>
            <p:cNvSpPr>
              <a:spLocks/>
            </p:cNvSpPr>
            <p:nvPr/>
          </p:nvSpPr>
          <p:spPr bwMode="auto">
            <a:xfrm>
              <a:off x="4740" y="2025"/>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54"/>
            <p:cNvSpPr>
              <a:spLocks/>
            </p:cNvSpPr>
            <p:nvPr/>
          </p:nvSpPr>
          <p:spPr bwMode="auto">
            <a:xfrm>
              <a:off x="4771" y="2118"/>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55"/>
            <p:cNvSpPr>
              <a:spLocks/>
            </p:cNvSpPr>
            <p:nvPr/>
          </p:nvSpPr>
          <p:spPr bwMode="auto">
            <a:xfrm>
              <a:off x="4853" y="20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56"/>
            <p:cNvSpPr>
              <a:spLocks/>
            </p:cNvSpPr>
            <p:nvPr/>
          </p:nvSpPr>
          <p:spPr bwMode="auto">
            <a:xfrm>
              <a:off x="4987" y="2077"/>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257"/>
            <p:cNvSpPr>
              <a:spLocks/>
            </p:cNvSpPr>
            <p:nvPr/>
          </p:nvSpPr>
          <p:spPr bwMode="auto">
            <a:xfrm>
              <a:off x="4720" y="2148"/>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258"/>
            <p:cNvSpPr>
              <a:spLocks/>
            </p:cNvSpPr>
            <p:nvPr/>
          </p:nvSpPr>
          <p:spPr bwMode="auto">
            <a:xfrm>
              <a:off x="4720" y="2179"/>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259"/>
            <p:cNvSpPr>
              <a:spLocks/>
            </p:cNvSpPr>
            <p:nvPr/>
          </p:nvSpPr>
          <p:spPr bwMode="auto">
            <a:xfrm>
              <a:off x="4720" y="2220"/>
              <a:ext cx="30" cy="31"/>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260"/>
            <p:cNvSpPr>
              <a:spLocks/>
            </p:cNvSpPr>
            <p:nvPr/>
          </p:nvSpPr>
          <p:spPr bwMode="auto">
            <a:xfrm>
              <a:off x="4720" y="2251"/>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261"/>
            <p:cNvSpPr>
              <a:spLocks/>
            </p:cNvSpPr>
            <p:nvPr/>
          </p:nvSpPr>
          <p:spPr bwMode="auto">
            <a:xfrm>
              <a:off x="4720" y="2282"/>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262"/>
            <p:cNvSpPr>
              <a:spLocks/>
            </p:cNvSpPr>
            <p:nvPr/>
          </p:nvSpPr>
          <p:spPr bwMode="auto">
            <a:xfrm>
              <a:off x="4720" y="2313"/>
              <a:ext cx="30"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263"/>
            <p:cNvSpPr>
              <a:spLocks/>
            </p:cNvSpPr>
            <p:nvPr/>
          </p:nvSpPr>
          <p:spPr bwMode="auto">
            <a:xfrm>
              <a:off x="4720" y="2343"/>
              <a:ext cx="30" cy="42"/>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264"/>
            <p:cNvSpPr>
              <a:spLocks/>
            </p:cNvSpPr>
            <p:nvPr/>
          </p:nvSpPr>
          <p:spPr bwMode="auto">
            <a:xfrm>
              <a:off x="4720" y="2385"/>
              <a:ext cx="30" cy="30"/>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265"/>
            <p:cNvSpPr>
              <a:spLocks/>
            </p:cNvSpPr>
            <p:nvPr/>
          </p:nvSpPr>
          <p:spPr bwMode="auto">
            <a:xfrm>
              <a:off x="4699" y="2282"/>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266"/>
            <p:cNvSpPr>
              <a:spLocks/>
            </p:cNvSpPr>
            <p:nvPr/>
          </p:nvSpPr>
          <p:spPr bwMode="auto">
            <a:xfrm>
              <a:off x="4668" y="2282"/>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267"/>
            <p:cNvSpPr>
              <a:spLocks/>
            </p:cNvSpPr>
            <p:nvPr/>
          </p:nvSpPr>
          <p:spPr bwMode="auto">
            <a:xfrm>
              <a:off x="4668" y="2313"/>
              <a:ext cx="31" cy="41"/>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268"/>
            <p:cNvSpPr>
              <a:spLocks/>
            </p:cNvSpPr>
            <p:nvPr/>
          </p:nvSpPr>
          <p:spPr bwMode="auto">
            <a:xfrm>
              <a:off x="4668" y="2354"/>
              <a:ext cx="41" cy="31"/>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269"/>
            <p:cNvSpPr>
              <a:spLocks/>
            </p:cNvSpPr>
            <p:nvPr/>
          </p:nvSpPr>
          <p:spPr bwMode="auto">
            <a:xfrm>
              <a:off x="4679" y="2374"/>
              <a:ext cx="30" cy="41"/>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270"/>
            <p:cNvSpPr>
              <a:spLocks/>
            </p:cNvSpPr>
            <p:nvPr/>
          </p:nvSpPr>
          <p:spPr bwMode="auto">
            <a:xfrm>
              <a:off x="4904" y="2251"/>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271"/>
            <p:cNvSpPr>
              <a:spLocks/>
            </p:cNvSpPr>
            <p:nvPr/>
          </p:nvSpPr>
          <p:spPr bwMode="auto">
            <a:xfrm>
              <a:off x="4904" y="2282"/>
              <a:ext cx="42"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272"/>
            <p:cNvSpPr>
              <a:spLocks/>
            </p:cNvSpPr>
            <p:nvPr/>
          </p:nvSpPr>
          <p:spPr bwMode="auto">
            <a:xfrm>
              <a:off x="4709" y="2436"/>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273"/>
            <p:cNvSpPr>
              <a:spLocks/>
            </p:cNvSpPr>
            <p:nvPr/>
          </p:nvSpPr>
          <p:spPr bwMode="auto">
            <a:xfrm>
              <a:off x="4750" y="2456"/>
              <a:ext cx="31" cy="31"/>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274"/>
            <p:cNvSpPr>
              <a:spLocks/>
            </p:cNvSpPr>
            <p:nvPr/>
          </p:nvSpPr>
          <p:spPr bwMode="auto">
            <a:xfrm>
              <a:off x="4648" y="2487"/>
              <a:ext cx="41" cy="41"/>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2" name="Freeform 275"/>
            <p:cNvSpPr>
              <a:spLocks/>
            </p:cNvSpPr>
            <p:nvPr/>
          </p:nvSpPr>
          <p:spPr bwMode="auto">
            <a:xfrm>
              <a:off x="4894" y="2580"/>
              <a:ext cx="41"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276"/>
            <p:cNvSpPr>
              <a:spLocks/>
            </p:cNvSpPr>
            <p:nvPr/>
          </p:nvSpPr>
          <p:spPr bwMode="auto">
            <a:xfrm>
              <a:off x="4956" y="2580"/>
              <a:ext cx="41"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4" name="Rectangle 277"/>
            <p:cNvSpPr>
              <a:spLocks noChangeArrowheads="1"/>
            </p:cNvSpPr>
            <p:nvPr/>
          </p:nvSpPr>
          <p:spPr bwMode="auto">
            <a:xfrm>
              <a:off x="1393" y="2179"/>
              <a:ext cx="20" cy="21"/>
            </a:xfrm>
            <a:prstGeom prst="rect">
              <a:avLst/>
            </a:prstGeom>
            <a:solidFill>
              <a:srgbClr val="716F6E"/>
            </a:solidFill>
            <a:ln w="10" cap="flat">
              <a:solidFill>
                <a:srgbClr val="4E4B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5" name="Oval 278"/>
            <p:cNvSpPr>
              <a:spLocks noChangeArrowheads="1"/>
            </p:cNvSpPr>
            <p:nvPr/>
          </p:nvSpPr>
          <p:spPr bwMode="auto">
            <a:xfrm>
              <a:off x="1382" y="1461"/>
              <a:ext cx="41" cy="30"/>
            </a:xfrm>
            <a:prstGeom prst="ellipse">
              <a:avLst/>
            </a:prstGeom>
            <a:solidFill>
              <a:srgbClr val="716F6E"/>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6" name="Oval 279"/>
            <p:cNvSpPr>
              <a:spLocks noChangeArrowheads="1"/>
            </p:cNvSpPr>
            <p:nvPr/>
          </p:nvSpPr>
          <p:spPr bwMode="auto">
            <a:xfrm>
              <a:off x="1382" y="2888"/>
              <a:ext cx="41" cy="41"/>
            </a:xfrm>
            <a:prstGeom prst="ellipse">
              <a:avLst/>
            </a:prstGeom>
            <a:solidFill>
              <a:srgbClr val="716F6E"/>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7" name="Rectangle 280"/>
            <p:cNvSpPr>
              <a:spLocks noChangeArrowheads="1"/>
            </p:cNvSpPr>
            <p:nvPr/>
          </p:nvSpPr>
          <p:spPr bwMode="auto">
            <a:xfrm>
              <a:off x="1259" y="2847"/>
              <a:ext cx="92"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78" name="Rectangle 281"/>
            <p:cNvSpPr>
              <a:spLocks noChangeArrowheads="1"/>
            </p:cNvSpPr>
            <p:nvPr/>
          </p:nvSpPr>
          <p:spPr bwMode="auto">
            <a:xfrm rot="16200000">
              <a:off x="1006" y="2547"/>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79" name="Rectangle 282"/>
            <p:cNvSpPr>
              <a:spLocks noChangeArrowheads="1"/>
            </p:cNvSpPr>
            <p:nvPr/>
          </p:nvSpPr>
          <p:spPr bwMode="auto">
            <a:xfrm rot="16200000">
              <a:off x="1007" y="2497"/>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0" name="Rectangle 283"/>
            <p:cNvSpPr>
              <a:spLocks noChangeArrowheads="1"/>
            </p:cNvSpPr>
            <p:nvPr/>
          </p:nvSpPr>
          <p:spPr bwMode="auto">
            <a:xfrm rot="16200000">
              <a:off x="1007" y="2466"/>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1" name="Rectangle 284"/>
            <p:cNvSpPr>
              <a:spLocks noChangeArrowheads="1"/>
            </p:cNvSpPr>
            <p:nvPr/>
          </p:nvSpPr>
          <p:spPr bwMode="auto">
            <a:xfrm rot="16200000">
              <a:off x="1007" y="2420"/>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2" name="Rectangle 285"/>
            <p:cNvSpPr>
              <a:spLocks noChangeArrowheads="1"/>
            </p:cNvSpPr>
            <p:nvPr/>
          </p:nvSpPr>
          <p:spPr bwMode="auto">
            <a:xfrm rot="16200000">
              <a:off x="1007" y="2363"/>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3" name="Rectangle 286"/>
            <p:cNvSpPr>
              <a:spLocks noChangeArrowheads="1"/>
            </p:cNvSpPr>
            <p:nvPr/>
          </p:nvSpPr>
          <p:spPr bwMode="auto">
            <a:xfrm rot="16200000">
              <a:off x="971" y="2343"/>
              <a:ext cx="72"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11D"/>
                  </a:solidFill>
                  <a:effectLst/>
                  <a:latin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1084" name="Rectangle 287"/>
            <p:cNvSpPr>
              <a:spLocks noChangeArrowheads="1"/>
            </p:cNvSpPr>
            <p:nvPr/>
          </p:nvSpPr>
          <p:spPr bwMode="auto">
            <a:xfrm rot="16200000">
              <a:off x="1006" y="2275"/>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5" name="Rectangle 288"/>
            <p:cNvSpPr>
              <a:spLocks noChangeArrowheads="1"/>
            </p:cNvSpPr>
            <p:nvPr/>
          </p:nvSpPr>
          <p:spPr bwMode="auto">
            <a:xfrm rot="16200000">
              <a:off x="1007" y="2240"/>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6" name="Rectangle 289"/>
            <p:cNvSpPr>
              <a:spLocks noChangeArrowheads="1"/>
            </p:cNvSpPr>
            <p:nvPr/>
          </p:nvSpPr>
          <p:spPr bwMode="auto">
            <a:xfrm rot="16200000">
              <a:off x="1007" y="2194"/>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7" name="Rectangle 290"/>
            <p:cNvSpPr>
              <a:spLocks noChangeArrowheads="1"/>
            </p:cNvSpPr>
            <p:nvPr/>
          </p:nvSpPr>
          <p:spPr bwMode="auto">
            <a:xfrm rot="16200000">
              <a:off x="1007" y="214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8" name="Rectangle 291"/>
            <p:cNvSpPr>
              <a:spLocks noChangeArrowheads="1"/>
            </p:cNvSpPr>
            <p:nvPr/>
          </p:nvSpPr>
          <p:spPr bwMode="auto">
            <a:xfrm rot="16200000">
              <a:off x="1007" y="2097"/>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89" name="Rectangle 292"/>
            <p:cNvSpPr>
              <a:spLocks noChangeArrowheads="1"/>
            </p:cNvSpPr>
            <p:nvPr/>
          </p:nvSpPr>
          <p:spPr bwMode="auto">
            <a:xfrm rot="16200000">
              <a:off x="1007" y="2050"/>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0" name="Rectangle 293"/>
            <p:cNvSpPr>
              <a:spLocks noChangeArrowheads="1"/>
            </p:cNvSpPr>
            <p:nvPr/>
          </p:nvSpPr>
          <p:spPr bwMode="auto">
            <a:xfrm rot="16200000">
              <a:off x="1007" y="1994"/>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1" name="Rectangle 294"/>
            <p:cNvSpPr>
              <a:spLocks noChangeArrowheads="1"/>
            </p:cNvSpPr>
            <p:nvPr/>
          </p:nvSpPr>
          <p:spPr bwMode="auto">
            <a:xfrm rot="16200000">
              <a:off x="1007" y="194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2" name="Rectangle 295"/>
            <p:cNvSpPr>
              <a:spLocks noChangeArrowheads="1"/>
            </p:cNvSpPr>
            <p:nvPr/>
          </p:nvSpPr>
          <p:spPr bwMode="auto">
            <a:xfrm rot="16200000">
              <a:off x="1008" y="1901"/>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3" name="Rectangle 296"/>
            <p:cNvSpPr>
              <a:spLocks noChangeArrowheads="1"/>
            </p:cNvSpPr>
            <p:nvPr/>
          </p:nvSpPr>
          <p:spPr bwMode="auto">
            <a:xfrm rot="16200000">
              <a:off x="972" y="1881"/>
              <a:ext cx="72"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094" name="Rectangle 297"/>
            <p:cNvSpPr>
              <a:spLocks noChangeArrowheads="1"/>
            </p:cNvSpPr>
            <p:nvPr/>
          </p:nvSpPr>
          <p:spPr bwMode="auto">
            <a:xfrm rot="16200000">
              <a:off x="1008" y="1829"/>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5" name="Rectangle 298"/>
            <p:cNvSpPr>
              <a:spLocks noChangeArrowheads="1"/>
            </p:cNvSpPr>
            <p:nvPr/>
          </p:nvSpPr>
          <p:spPr bwMode="auto">
            <a:xfrm rot="16200000">
              <a:off x="1007" y="176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6" name="Rectangle 299"/>
            <p:cNvSpPr>
              <a:spLocks noChangeArrowheads="1"/>
            </p:cNvSpPr>
            <p:nvPr/>
          </p:nvSpPr>
          <p:spPr bwMode="auto">
            <a:xfrm rot="16200000">
              <a:off x="1007" y="1684"/>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7" name="Rectangle 300"/>
            <p:cNvSpPr>
              <a:spLocks noChangeArrowheads="1"/>
            </p:cNvSpPr>
            <p:nvPr/>
          </p:nvSpPr>
          <p:spPr bwMode="auto">
            <a:xfrm rot="16200000">
              <a:off x="1008" y="1618"/>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8" name="Rectangle 301"/>
            <p:cNvSpPr>
              <a:spLocks noChangeArrowheads="1"/>
            </p:cNvSpPr>
            <p:nvPr/>
          </p:nvSpPr>
          <p:spPr bwMode="auto">
            <a:xfrm rot="16200000">
              <a:off x="1008" y="1582"/>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99" name="Rectangle 302"/>
            <p:cNvSpPr>
              <a:spLocks noChangeArrowheads="1"/>
            </p:cNvSpPr>
            <p:nvPr/>
          </p:nvSpPr>
          <p:spPr bwMode="auto">
            <a:xfrm>
              <a:off x="1208"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11D"/>
                  </a:solidFill>
                  <a:effectLst/>
                  <a:latin typeface="Times New Roman" pitchFamily="18" charset="0"/>
                </a:rPr>
                <a:t>29/10/99</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0" name="Rectangle 303"/>
            <p:cNvSpPr>
              <a:spLocks noChangeArrowheads="1"/>
            </p:cNvSpPr>
            <p:nvPr/>
          </p:nvSpPr>
          <p:spPr bwMode="auto">
            <a:xfrm>
              <a:off x="1649"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11D"/>
                  </a:solidFill>
                  <a:effectLst/>
                  <a:latin typeface="Times New Roman" pitchFamily="18" charset="0"/>
                </a:rPr>
                <a:t>12/03/01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1" name="Rectangle 304"/>
            <p:cNvSpPr>
              <a:spLocks noChangeArrowheads="1"/>
            </p:cNvSpPr>
            <p:nvPr/>
          </p:nvSpPr>
          <p:spPr bwMode="auto">
            <a:xfrm>
              <a:off x="2091"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11D"/>
                  </a:solidFill>
                  <a:effectLst/>
                  <a:latin typeface="Times New Roman" pitchFamily="18" charset="0"/>
                </a:rPr>
                <a:t>25/07/02</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2" name="Rectangle 305"/>
            <p:cNvSpPr>
              <a:spLocks noChangeArrowheads="1"/>
            </p:cNvSpPr>
            <p:nvPr/>
          </p:nvSpPr>
          <p:spPr bwMode="auto">
            <a:xfrm>
              <a:off x="2532"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07/12/03</a:t>
              </a:r>
              <a:endParaRPr kumimoji="0" lang="en-US" sz="1800" b="0" i="0" u="none" strike="noStrike" cap="none" normalizeH="0" baseline="0" smtClean="0">
                <a:ln>
                  <a:noFill/>
                </a:ln>
                <a:solidFill>
                  <a:schemeClr val="tx1"/>
                </a:solidFill>
                <a:effectLst/>
                <a:latin typeface="Arial" pitchFamily="34" charset="0"/>
              </a:endParaRPr>
            </a:p>
          </p:txBody>
        </p:sp>
        <p:sp>
          <p:nvSpPr>
            <p:cNvPr id="1103" name="Rectangle 306"/>
            <p:cNvSpPr>
              <a:spLocks noChangeArrowheads="1"/>
            </p:cNvSpPr>
            <p:nvPr/>
          </p:nvSpPr>
          <p:spPr bwMode="auto">
            <a:xfrm>
              <a:off x="2974"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20/04/05</a:t>
              </a:r>
              <a:endParaRPr kumimoji="0" lang="en-US" sz="1800" b="0" i="0" u="none" strike="noStrike" cap="none" normalizeH="0" baseline="0" smtClean="0">
                <a:ln>
                  <a:noFill/>
                </a:ln>
                <a:solidFill>
                  <a:schemeClr val="tx1"/>
                </a:solidFill>
                <a:effectLst/>
                <a:latin typeface="Arial" pitchFamily="34" charset="0"/>
              </a:endParaRPr>
            </a:p>
          </p:txBody>
        </p:sp>
        <p:sp>
          <p:nvSpPr>
            <p:cNvPr id="1104" name="Rectangle 307"/>
            <p:cNvSpPr>
              <a:spLocks noChangeArrowheads="1"/>
            </p:cNvSpPr>
            <p:nvPr/>
          </p:nvSpPr>
          <p:spPr bwMode="auto">
            <a:xfrm>
              <a:off x="3416"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02/09/06</a:t>
              </a:r>
              <a:endParaRPr kumimoji="0" lang="en-US" sz="1800" b="0" i="0" u="none" strike="noStrike" cap="none" normalizeH="0" baseline="0" smtClean="0">
                <a:ln>
                  <a:noFill/>
                </a:ln>
                <a:solidFill>
                  <a:schemeClr val="tx1"/>
                </a:solidFill>
                <a:effectLst/>
                <a:latin typeface="Arial" pitchFamily="34" charset="0"/>
              </a:endParaRPr>
            </a:p>
          </p:txBody>
        </p:sp>
        <p:sp>
          <p:nvSpPr>
            <p:cNvPr id="1105" name="Rectangle 308"/>
            <p:cNvSpPr>
              <a:spLocks noChangeArrowheads="1"/>
            </p:cNvSpPr>
            <p:nvPr/>
          </p:nvSpPr>
          <p:spPr bwMode="auto">
            <a:xfrm>
              <a:off x="3857"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11D"/>
                  </a:solidFill>
                  <a:effectLst/>
                  <a:latin typeface="Times New Roman" pitchFamily="18" charset="0"/>
                </a:rPr>
                <a:t>15/01/08</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6" name="Rectangle 309"/>
            <p:cNvSpPr>
              <a:spLocks noChangeArrowheads="1"/>
            </p:cNvSpPr>
            <p:nvPr/>
          </p:nvSpPr>
          <p:spPr bwMode="auto">
            <a:xfrm>
              <a:off x="4299"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29/05/09</a:t>
              </a:r>
              <a:endParaRPr kumimoji="0" lang="en-US" sz="1800" b="0" i="0" u="none" strike="noStrike" cap="none" normalizeH="0" baseline="0" smtClean="0">
                <a:ln>
                  <a:noFill/>
                </a:ln>
                <a:solidFill>
                  <a:schemeClr val="tx1"/>
                </a:solidFill>
                <a:effectLst/>
                <a:latin typeface="Arial" pitchFamily="34" charset="0"/>
              </a:endParaRPr>
            </a:p>
          </p:txBody>
        </p:sp>
        <p:sp>
          <p:nvSpPr>
            <p:cNvPr id="1107" name="Rectangle 310"/>
            <p:cNvSpPr>
              <a:spLocks noChangeArrowheads="1"/>
            </p:cNvSpPr>
            <p:nvPr/>
          </p:nvSpPr>
          <p:spPr bwMode="auto">
            <a:xfrm>
              <a:off x="4750"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11/10/10</a:t>
              </a:r>
              <a:endParaRPr kumimoji="0" lang="en-US" sz="1800" b="0" i="0" u="none" strike="noStrike" cap="none" normalizeH="0" baseline="0" smtClean="0">
                <a:ln>
                  <a:noFill/>
                </a:ln>
                <a:solidFill>
                  <a:schemeClr val="tx1"/>
                </a:solidFill>
                <a:effectLst/>
                <a:latin typeface="Arial" pitchFamily="34" charset="0"/>
              </a:endParaRPr>
            </a:p>
          </p:txBody>
        </p:sp>
        <p:sp>
          <p:nvSpPr>
            <p:cNvPr id="1108" name="Rectangle 311"/>
            <p:cNvSpPr>
              <a:spLocks noChangeArrowheads="1"/>
            </p:cNvSpPr>
            <p:nvPr/>
          </p:nvSpPr>
          <p:spPr bwMode="auto">
            <a:xfrm>
              <a:off x="5182" y="2960"/>
              <a:ext cx="411" cy="1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23/02/12</a:t>
              </a:r>
              <a:endParaRPr kumimoji="0" lang="en-US" sz="1800" b="0" i="0" u="none" strike="noStrike" cap="none" normalizeH="0" baseline="0" smtClean="0">
                <a:ln>
                  <a:noFill/>
                </a:ln>
                <a:solidFill>
                  <a:schemeClr val="tx1"/>
                </a:solidFill>
                <a:effectLst/>
                <a:latin typeface="Arial" pitchFamily="34" charset="0"/>
              </a:endParaRPr>
            </a:p>
          </p:txBody>
        </p:sp>
        <p:sp>
          <p:nvSpPr>
            <p:cNvPr id="1109" name="Rectangle 312"/>
            <p:cNvSpPr>
              <a:spLocks noChangeArrowheads="1"/>
            </p:cNvSpPr>
            <p:nvPr/>
          </p:nvSpPr>
          <p:spPr bwMode="auto">
            <a:xfrm>
              <a:off x="3272" y="3134"/>
              <a:ext cx="305"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11D"/>
                  </a:solidFill>
                  <a:effectLst/>
                  <a:latin typeface="Times New Roman" pitchFamily="18" charset="0"/>
                </a:rPr>
                <a:t>Date</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1311" name="TextBox 1310"/>
          <p:cNvSpPr txBox="1"/>
          <p:nvPr/>
        </p:nvSpPr>
        <p:spPr>
          <a:xfrm rot="16200000">
            <a:off x="-263445" y="3067944"/>
            <a:ext cx="2449513" cy="307777"/>
          </a:xfrm>
          <a:prstGeom prst="rect">
            <a:avLst/>
          </a:prstGeom>
          <a:noFill/>
        </p:spPr>
        <p:txBody>
          <a:bodyPr wrap="square" rtlCol="0">
            <a:spAutoFit/>
          </a:bodyPr>
          <a:lstStyle/>
          <a:p>
            <a:pPr algn="ctr"/>
            <a:r>
              <a:rPr lang="en-IN" sz="1400" dirty="0">
                <a:latin typeface="Arial" pitchFamily="18"/>
                <a:ea typeface="Microsoft YaHei" pitchFamily="2"/>
                <a:cs typeface="Mangal" pitchFamily="2"/>
              </a:rPr>
              <a:t>Clock frequency </a:t>
            </a:r>
            <a:r>
              <a:rPr lang="en-IN" sz="1400" dirty="0" smtClean="0">
                <a:latin typeface="Arial" pitchFamily="18"/>
                <a:ea typeface="Microsoft YaHei" pitchFamily="2"/>
                <a:cs typeface="Mangal" pitchFamily="2"/>
              </a:rPr>
              <a:t>(MHz)</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Weak</a:t>
            </a:r>
            <a:r>
              <a:rPr lang="fr-FR" dirty="0">
                <a:solidFill>
                  <a:schemeClr val="tx1"/>
                </a:solidFill>
              </a:rPr>
              <a:t> </a:t>
            </a:r>
            <a:r>
              <a:rPr lang="fr-FR" dirty="0" err="1">
                <a:solidFill>
                  <a:schemeClr val="tx1"/>
                </a:solidFill>
              </a:rPr>
              <a:t>Consistency</a:t>
            </a:r>
            <a:r>
              <a:rPr lang="fr-FR" dirty="0">
                <a:solidFill>
                  <a:schemeClr val="tx1"/>
                </a:solidFill>
              </a:rPr>
              <a:t> - II</a:t>
            </a:r>
          </a:p>
        </p:txBody>
      </p:sp>
      <p:sp>
        <p:nvSpPr>
          <p:cNvPr id="3" name="Text Placeholder 2"/>
          <p:cNvSpPr txBox="1">
            <a:spLocks noGrp="1"/>
          </p:cNvSpPr>
          <p:nvPr>
            <p:ph type="body" idx="4294967295"/>
          </p:nvPr>
        </p:nvSpPr>
        <p:spPr>
          <a:xfrm>
            <a:off x="914400" y="1447800"/>
            <a:ext cx="7435850" cy="48006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have two kinds of </a:t>
            </a:r>
            <a:r>
              <a:rPr lang="en-US" dirty="0">
                <a:solidFill>
                  <a:srgbClr val="008000"/>
                </a:solidFill>
                <a:latin typeface="Calibri" panose="020F0502020204030204" pitchFamily="34" charset="0"/>
              </a:rPr>
              <a:t>memory</a:t>
            </a:r>
            <a:r>
              <a:rPr lang="en-US" dirty="0">
                <a:latin typeface="Calibri" panose="020F0502020204030204" pitchFamily="34" charset="0"/>
              </a:rPr>
              <a:t> </a:t>
            </a:r>
            <a:r>
              <a:rPr lang="en-US" dirty="0">
                <a:solidFill>
                  <a:srgbClr val="2300DC"/>
                </a:solidFill>
                <a:latin typeface="Calibri" panose="020F0502020204030204" pitchFamily="34" charset="0"/>
              </a:rPr>
              <a:t>instructions</a:t>
            </a:r>
          </a:p>
          <a:p>
            <a:pPr lvl="1">
              <a:buSzPct val="100000"/>
              <a:buFont typeface="Symbol" panose="05050102010706020507" pitchFamily="18" charset="2"/>
              <a:buChar char="*"/>
            </a:pPr>
            <a:r>
              <a:rPr lang="en-US" dirty="0">
                <a:solidFill>
                  <a:srgbClr val="0000FF"/>
                </a:solidFill>
                <a:latin typeface="Calibri" panose="020F0502020204030204" pitchFamily="34" charset="0"/>
              </a:rPr>
              <a:t>Regular</a:t>
            </a:r>
            <a:r>
              <a:rPr lang="en-US" dirty="0">
                <a:latin typeface="Calibri" panose="020F0502020204030204" pitchFamily="34" charset="0"/>
              </a:rPr>
              <a:t> load/store </a:t>
            </a:r>
            <a:r>
              <a:rPr lang="en-US" dirty="0">
                <a:solidFill>
                  <a:srgbClr val="2300DC"/>
                </a:solidFill>
                <a:latin typeface="Calibri" panose="020F0502020204030204" pitchFamily="34" charset="0"/>
              </a:rPr>
              <a:t>instructions</a:t>
            </a:r>
          </a:p>
          <a:p>
            <a:pPr lvl="1">
              <a:buSzPct val="100000"/>
              <a:buFont typeface="Symbol" panose="05050102010706020507" pitchFamily="18" charset="2"/>
              <a:buChar char="*"/>
            </a:pPr>
            <a:r>
              <a:rPr lang="en-US" dirty="0" err="1">
                <a:solidFill>
                  <a:srgbClr val="FF00FF"/>
                </a:solidFill>
                <a:latin typeface="Calibri" panose="020F0502020204030204" pitchFamily="34" charset="0"/>
              </a:rPr>
              <a:t>Synchronisation</a:t>
            </a:r>
            <a:r>
              <a:rPr lang="en-US" dirty="0">
                <a:latin typeface="Calibri" panose="020F0502020204030204" pitchFamily="34" charset="0"/>
              </a:rPr>
              <a:t> instructions</a:t>
            </a:r>
          </a:p>
          <a:p>
            <a:pPr lvl="0">
              <a:buSzPct val="100000"/>
              <a:buFont typeface="Symbol" panose="05050102010706020507" pitchFamily="18" charset="2"/>
              <a:buChar char="*"/>
            </a:pPr>
            <a:r>
              <a:rPr lang="en-US" dirty="0">
                <a:latin typeface="Calibri" panose="020F0502020204030204" pitchFamily="34" charset="0"/>
              </a:rPr>
              <a:t>Example of a </a:t>
            </a:r>
            <a:r>
              <a:rPr lang="en-US" dirty="0" err="1">
                <a:solidFill>
                  <a:srgbClr val="FF00FF"/>
                </a:solidFill>
                <a:latin typeface="Calibri" panose="020F0502020204030204" pitchFamily="34" charset="0"/>
              </a:rPr>
              <a:t>synchronisation</a:t>
            </a:r>
            <a:r>
              <a:rPr lang="en-US" dirty="0">
                <a:latin typeface="Calibri" panose="020F0502020204030204" pitchFamily="34" charset="0"/>
              </a:rPr>
              <a:t> instruction</a:t>
            </a:r>
          </a:p>
          <a:p>
            <a:pPr lvl="1">
              <a:buSzPct val="100000"/>
              <a:buFont typeface="Symbol" panose="05050102010706020507" pitchFamily="18" charset="2"/>
              <a:buChar char="*"/>
            </a:pPr>
            <a:r>
              <a:rPr lang="en-US" b="1" dirty="0">
                <a:solidFill>
                  <a:srgbClr val="FF0000"/>
                </a:solidFill>
                <a:latin typeface="Calibri" panose="020F0502020204030204" pitchFamily="34" charset="0"/>
              </a:rPr>
              <a:t>fence</a:t>
            </a:r>
            <a:r>
              <a:rPr lang="en-US" dirty="0">
                <a:solidFill>
                  <a:srgbClr val="FF0000"/>
                </a:solidFill>
                <a:latin typeface="Calibri" panose="020F0502020204030204" pitchFamily="34" charset="0"/>
              </a:rPr>
              <a:t> → </a:t>
            </a:r>
            <a:r>
              <a:rPr lang="en-US" dirty="0">
                <a:latin typeface="Calibri" panose="020F0502020204030204" pitchFamily="34" charset="0"/>
              </a:rPr>
              <a:t>Waits till all the memory accesses before the fence instruction (in the </a:t>
            </a:r>
            <a:r>
              <a:rPr lang="en-US" dirty="0">
                <a:solidFill>
                  <a:srgbClr val="2300DC"/>
                </a:solidFill>
                <a:latin typeface="Calibri" panose="020F0502020204030204" pitchFamily="34" charset="0"/>
              </a:rPr>
              <a:t>same thread</a:t>
            </a:r>
            <a:r>
              <a:rPr lang="en-US" dirty="0">
                <a:latin typeface="Calibri" panose="020F0502020204030204" pitchFamily="34" charset="0"/>
              </a:rPr>
              <a:t>) </a:t>
            </a:r>
            <a:r>
              <a:rPr lang="en-US" b="1" dirty="0">
                <a:solidFill>
                  <a:srgbClr val="00AE00"/>
                </a:solidFill>
                <a:latin typeface="Calibri" panose="020F0502020204030204" pitchFamily="34" charset="0"/>
              </a:rPr>
              <a:t>complete</a:t>
            </a:r>
            <a:r>
              <a:rPr lang="en-US" dirty="0">
                <a:latin typeface="Calibri" panose="020F0502020204030204" pitchFamily="34" charset="0"/>
              </a:rPr>
              <a:t>. Any subsequent memory instruction in the </a:t>
            </a:r>
            <a:r>
              <a:rPr lang="en-US" dirty="0">
                <a:solidFill>
                  <a:srgbClr val="2300DC"/>
                </a:solidFill>
                <a:latin typeface="Calibri" panose="020F0502020204030204" pitchFamily="34" charset="0"/>
              </a:rPr>
              <a:t>same thread</a:t>
            </a:r>
            <a:r>
              <a:rPr lang="en-US" dirty="0">
                <a:latin typeface="Calibri" panose="020F0502020204030204" pitchFamily="34" charset="0"/>
              </a:rPr>
              <a:t> can start only after the </a:t>
            </a:r>
            <a:r>
              <a:rPr lang="en-US" dirty="0">
                <a:solidFill>
                  <a:srgbClr val="FF0000"/>
                </a:solidFill>
                <a:latin typeface="Calibri" panose="020F0502020204030204" pitchFamily="34" charset="0"/>
              </a:rPr>
              <a:t>fence</a:t>
            </a:r>
            <a:r>
              <a:rPr lang="en-US" dirty="0">
                <a:latin typeface="Calibri" panose="020F0502020204030204" pitchFamily="34" charset="0"/>
              </a:rPr>
              <a:t> instruction </a:t>
            </a:r>
            <a:r>
              <a:rPr lang="en-US" b="1" dirty="0">
                <a:solidFill>
                  <a:srgbClr val="00AE00"/>
                </a:solidFill>
                <a:latin typeface="Calibri" panose="020F0502020204030204" pitchFamily="34" charset="0"/>
              </a:rPr>
              <a:t>completes</a:t>
            </a:r>
            <a:r>
              <a:rPr lang="en-US" dirty="0">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Add</a:t>
            </a:r>
            <a:r>
              <a:rPr lang="fr-FR" dirty="0">
                <a:solidFill>
                  <a:schemeClr val="tx1"/>
                </a:solidFill>
              </a:rPr>
              <a:t> </a:t>
            </a:r>
            <a:r>
              <a:rPr lang="fr-FR" i="1" dirty="0">
                <a:solidFill>
                  <a:schemeClr val="tx1"/>
                </a:solidFill>
              </a:rPr>
              <a:t>n </a:t>
            </a:r>
            <a:r>
              <a:rPr lang="fr-FR" dirty="0" err="1">
                <a:solidFill>
                  <a:schemeClr val="tx1"/>
                </a:solidFill>
              </a:rPr>
              <a:t>numbers</a:t>
            </a:r>
            <a:r>
              <a:rPr lang="fr-FR" dirty="0">
                <a:solidFill>
                  <a:schemeClr val="tx1"/>
                </a:solidFill>
              </a:rPr>
              <a:t> on an SC Machine</a:t>
            </a:r>
          </a:p>
        </p:txBody>
      </p:sp>
      <p:sp>
        <p:nvSpPr>
          <p:cNvPr id="6" name="TextBox 5"/>
          <p:cNvSpPr txBox="1"/>
          <p:nvPr/>
        </p:nvSpPr>
        <p:spPr>
          <a:xfrm>
            <a:off x="1219200" y="1371600"/>
            <a:ext cx="7035800" cy="5139869"/>
          </a:xfrm>
          <a:prstGeom prst="rect">
            <a:avLst/>
          </a:prstGeom>
          <a:noFill/>
        </p:spPr>
        <p:txBody>
          <a:bodyPr wrap="square" rtlCol="0">
            <a:spAutoFit/>
          </a:bodyPr>
          <a:lstStyle/>
          <a:p>
            <a:pPr>
              <a:tabLst>
                <a:tab pos="749300"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variable </a:t>
            </a:r>
            <a:r>
              <a:rPr lang="en-US" sz="1600" dirty="0">
                <a:latin typeface="Courier New" pitchFamily="49" charset="0"/>
                <a:cs typeface="Courier New" pitchFamily="49" charset="0"/>
              </a:rPr>
              <a:t>declaration */</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[N];</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finished[N];</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numbers[SIZE];</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result = 0;</a:t>
            </a:r>
          </a:p>
          <a:p>
            <a:pPr>
              <a:tabLst>
                <a:tab pos="7493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doneInit</a:t>
            </a:r>
            <a:r>
              <a:rPr lang="en-US" sz="1600" dirty="0">
                <a:latin typeface="Courier New" pitchFamily="49" charset="0"/>
                <a:cs typeface="Courier New" pitchFamily="49" charset="0"/>
              </a:rPr>
              <a:t> = 0;</a:t>
            </a:r>
          </a:p>
          <a:p>
            <a:pPr>
              <a:tabLst>
                <a:tab pos="749300" algn="l"/>
              </a:tabLst>
            </a:pPr>
            <a:endParaRPr lang="en-US" sz="1600" dirty="0" smtClean="0">
              <a:latin typeface="Courier New" pitchFamily="49" charset="0"/>
              <a:cs typeface="Courier New" pitchFamily="49" charset="0"/>
            </a:endParaRPr>
          </a:p>
          <a:p>
            <a:pPr>
              <a:tabLst>
                <a:tab pos="749300" algn="l"/>
              </a:tabLst>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initialise</a:t>
            </a:r>
            <a:r>
              <a:rPr lang="en-US" sz="1600" dirty="0">
                <a:latin typeface="Courier New" pitchFamily="49" charset="0"/>
                <a:cs typeface="Courier New" pitchFamily="49" charset="0"/>
              </a:rPr>
              <a:t> all the elements in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 and finished to 0 */</a:t>
            </a:r>
          </a:p>
          <a:p>
            <a:pPr>
              <a:tabLst>
                <a:tab pos="749300" algn="l"/>
              </a:tabLst>
            </a:pPr>
            <a:r>
              <a:rPr lang="en-US" sz="1600" dirty="0">
                <a:latin typeface="Courier New" pitchFamily="49" charset="0"/>
                <a:cs typeface="Courier New" pitchFamily="49" charset="0"/>
              </a:rPr>
              <a:t>...</a:t>
            </a:r>
          </a:p>
          <a:p>
            <a:pPr>
              <a:tabLst>
                <a:tab pos="749300" algn="l"/>
              </a:tabLst>
            </a:pPr>
            <a:r>
              <a:rPr lang="en-US" sz="1600" dirty="0" err="1">
                <a:latin typeface="Courier New" pitchFamily="49" charset="0"/>
                <a:cs typeface="Courier New" pitchFamily="49" charset="0"/>
              </a:rPr>
              <a:t>doneInit</a:t>
            </a:r>
            <a:r>
              <a:rPr lang="en-US" sz="1600" dirty="0">
                <a:latin typeface="Courier New" pitchFamily="49" charset="0"/>
                <a:cs typeface="Courier New" pitchFamily="49" charset="0"/>
              </a:rPr>
              <a:t> = 1;</a:t>
            </a:r>
          </a:p>
          <a:p>
            <a:pPr>
              <a:tabLst>
                <a:tab pos="749300" algn="l"/>
              </a:tabLst>
            </a:pPr>
            <a:r>
              <a:rPr lang="en-US" sz="1600" dirty="0">
                <a:latin typeface="Courier New" pitchFamily="49" charset="0"/>
                <a:cs typeface="Courier New" pitchFamily="49" charset="0"/>
              </a:rPr>
              <a:t>/* parallel section */</a:t>
            </a:r>
          </a:p>
          <a:p>
            <a:pPr>
              <a:tabLst>
                <a:tab pos="749300" algn="l"/>
              </a:tabLst>
            </a:pPr>
            <a:r>
              <a:rPr lang="en-US" sz="1600" dirty="0">
                <a:latin typeface="Courier New" pitchFamily="49" charset="0"/>
                <a:cs typeface="Courier New" pitchFamily="49" charset="0"/>
              </a:rPr>
              <a:t>parallel {</a:t>
            </a:r>
          </a:p>
          <a:p>
            <a:pPr>
              <a:tabLst>
                <a:tab pos="7493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wait till </a:t>
            </a:r>
            <a:r>
              <a:rPr lang="en-US" sz="1600" dirty="0" err="1">
                <a:latin typeface="Courier New" pitchFamily="49" charset="0"/>
                <a:cs typeface="Courier New" pitchFamily="49" charset="0"/>
              </a:rPr>
              <a:t>initialisation</a:t>
            </a:r>
            <a:r>
              <a:rPr lang="en-US" sz="1600" dirty="0">
                <a:latin typeface="Courier New" pitchFamily="49" charset="0"/>
                <a:cs typeface="Courier New" pitchFamily="49" charset="0"/>
              </a:rPr>
              <a:t> */</a:t>
            </a:r>
          </a:p>
          <a:p>
            <a:pPr>
              <a:tabLst>
                <a:tab pos="749300" algn="l"/>
              </a:tabLst>
            </a:pPr>
            <a:r>
              <a:rPr lang="en-US" sz="1600" dirty="0" smtClean="0">
                <a:latin typeface="Courier New" pitchFamily="49" charset="0"/>
                <a:cs typeface="Courier New" pitchFamily="49" charset="0"/>
              </a:rPr>
              <a:t>	while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doneInit</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a:tabLst>
                <a:tab pos="749300" algn="l"/>
              </a:tabLst>
            </a:pPr>
            <a:r>
              <a:rPr lang="en-US" sz="1600" dirty="0" smtClean="0">
                <a:latin typeface="Courier New" pitchFamily="49" charset="0"/>
                <a:cs typeface="Courier New" pitchFamily="49" charset="0"/>
              </a:rPr>
              <a:t>	</a:t>
            </a:r>
          </a:p>
          <a:p>
            <a:pPr>
              <a:tabLst>
                <a:tab pos="749300"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compute the partial sum */</a:t>
            </a:r>
          </a:p>
          <a:p>
            <a:pPr>
              <a:tabLst>
                <a:tab pos="7493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getThreadId</a:t>
            </a:r>
            <a:r>
              <a:rPr lang="en-US" sz="1600" dirty="0">
                <a:latin typeface="Courier New" pitchFamily="49" charset="0"/>
                <a:cs typeface="Courier New" pitchFamily="49" charset="0"/>
              </a:rPr>
              <a:t>();</a:t>
            </a:r>
          </a:p>
          <a:p>
            <a:pPr>
              <a:tabLst>
                <a:tab pos="7493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myId</a:t>
            </a:r>
            <a:r>
              <a:rPr lang="en-US" sz="1600" dirty="0">
                <a:latin typeface="Courier New" pitchFamily="49" charset="0"/>
                <a:cs typeface="Courier New" pitchFamily="49" charset="0"/>
              </a:rPr>
              <a:t> * SIZE/N;</a:t>
            </a:r>
          </a:p>
          <a:p>
            <a:pPr>
              <a:tabLst>
                <a:tab pos="749300" algn="l"/>
              </a:tabLst>
            </a:pPr>
            <a:endParaRPr lang="en-US" sz="16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SC </a:t>
            </a:r>
            <a:r>
              <a:rPr lang="fr-FR" dirty="0" err="1">
                <a:solidFill>
                  <a:schemeClr val="tx1"/>
                </a:solidFill>
              </a:rPr>
              <a:t>Example</a:t>
            </a:r>
            <a:r>
              <a:rPr lang="fr-FR" dirty="0">
                <a:solidFill>
                  <a:schemeClr val="tx1"/>
                </a:solidFill>
              </a:rPr>
              <a:t> - II</a:t>
            </a:r>
          </a:p>
        </p:txBody>
      </p:sp>
      <p:sp>
        <p:nvSpPr>
          <p:cNvPr id="6" name="TextBox 5"/>
          <p:cNvSpPr txBox="1"/>
          <p:nvPr/>
        </p:nvSpPr>
        <p:spPr>
          <a:xfrm>
            <a:off x="1447800" y="1295400"/>
            <a:ext cx="7848600" cy="5509200"/>
          </a:xfrm>
          <a:prstGeom prst="rect">
            <a:avLst/>
          </a:prstGeom>
          <a:noFill/>
        </p:spPr>
        <p:txBody>
          <a:bodyPr wrap="square" rtlCol="0">
            <a:spAutoFit/>
          </a:bodyPr>
          <a:lstStyle/>
          <a:p>
            <a:pPr>
              <a:tabLst>
                <a:tab pos="406400" algn="l"/>
                <a:tab pos="863600" algn="l"/>
                <a:tab pos="13716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 SIZE/N;</a:t>
            </a:r>
          </a:p>
          <a:p>
            <a:pPr>
              <a:tabLst>
                <a:tab pos="406400" algn="l"/>
                <a:tab pos="863600" algn="l"/>
                <a:tab pos="1371600" algn="l"/>
              </a:tabLst>
            </a:pPr>
            <a:r>
              <a:rPr lang="en-US" sz="1600" dirty="0" smtClean="0">
                <a:latin typeface="Courier New" pitchFamily="49" charset="0"/>
                <a:cs typeface="Courier New" pitchFamily="49" charset="0"/>
              </a:rPr>
              <a:t>	for(</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startIdx</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 &lt; </a:t>
            </a:r>
            <a:r>
              <a:rPr lang="en-US" sz="1600" dirty="0" err="1">
                <a:latin typeface="Courier New" pitchFamily="49" charset="0"/>
                <a:cs typeface="Courier New" pitchFamily="49" charset="0"/>
              </a:rPr>
              <a:t>endIdx</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a:t>
            </a:r>
          </a:p>
          <a:p>
            <a:pPr>
              <a:tabLst>
                <a:tab pos="406400" algn="l"/>
                <a:tab pos="863600" algn="l"/>
                <a:tab pos="137160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partialSums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myId</a:t>
            </a:r>
            <a:r>
              <a:rPr lang="en-US" sz="1600" dirty="0">
                <a:latin typeface="Courier New" pitchFamily="49" charset="0"/>
                <a:cs typeface="Courier New" pitchFamily="49" charset="0"/>
              </a:rPr>
              <a:t>] += numbers[</a:t>
            </a:r>
            <a:r>
              <a:rPr lang="en-US" sz="1600" dirty="0" err="1">
                <a:latin typeface="Courier New" pitchFamily="49" charset="0"/>
                <a:cs typeface="Courier New" pitchFamily="49" charset="0"/>
              </a:rPr>
              <a:t>jdx</a:t>
            </a:r>
            <a:r>
              <a:rPr lang="en-US" sz="1600" dirty="0">
                <a:latin typeface="Courier New" pitchFamily="49" charset="0"/>
                <a:cs typeface="Courier New" pitchFamily="49" charset="0"/>
              </a:rPr>
              <a:t>];</a:t>
            </a:r>
          </a:p>
          <a:p>
            <a:pPr>
              <a:tabLst>
                <a:tab pos="406400" algn="l"/>
                <a:tab pos="863600" algn="l"/>
                <a:tab pos="1371600" algn="l"/>
              </a:tabLst>
            </a:pPr>
            <a:endParaRPr lang="en-US" sz="1600" dirty="0" smtClean="0">
              <a:latin typeface="Courier New" pitchFamily="49" charset="0"/>
              <a:cs typeface="Courier New" pitchFamily="49" charset="0"/>
            </a:endParaRPr>
          </a:p>
          <a:p>
            <a:pPr>
              <a:tabLst>
                <a:tab pos="406400" algn="l"/>
                <a:tab pos="863600" algn="l"/>
                <a:tab pos="13716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set an entry in the finished array */</a:t>
            </a:r>
          </a:p>
          <a:p>
            <a:pPr>
              <a:tabLst>
                <a:tab pos="406400" algn="l"/>
                <a:tab pos="863600" algn="l"/>
                <a:tab pos="1371600" algn="l"/>
              </a:tabLst>
            </a:pPr>
            <a:r>
              <a:rPr lang="en-US" sz="1600" dirty="0" smtClean="0">
                <a:latin typeface="Courier New" pitchFamily="49" charset="0"/>
                <a:cs typeface="Courier New" pitchFamily="49" charset="0"/>
              </a:rPr>
              <a:t>	finished[</a:t>
            </a:r>
            <a:r>
              <a:rPr lang="en-US" sz="1600" dirty="0" err="1" smtClean="0">
                <a:latin typeface="Courier New" pitchFamily="49" charset="0"/>
                <a:cs typeface="Courier New" pitchFamily="49" charset="0"/>
              </a:rPr>
              <a:t>myId</a:t>
            </a:r>
            <a:r>
              <a:rPr lang="en-US" sz="1600" dirty="0">
                <a:latin typeface="Courier New" pitchFamily="49" charset="0"/>
                <a:cs typeface="Courier New" pitchFamily="49" charset="0"/>
              </a:rPr>
              <a:t>] = 1;</a:t>
            </a:r>
          </a:p>
          <a:p>
            <a:pPr>
              <a:tabLst>
                <a:tab pos="406400" algn="l"/>
                <a:tab pos="863600" algn="l"/>
                <a:tab pos="1371600" algn="l"/>
              </a:tabLst>
            </a:pPr>
            <a:r>
              <a:rPr lang="en-US" sz="1600" dirty="0">
                <a:latin typeface="Courier New" pitchFamily="49" charset="0"/>
                <a:cs typeface="Courier New" pitchFamily="49" charset="0"/>
              </a:rPr>
              <a:t>}</a:t>
            </a:r>
          </a:p>
          <a:p>
            <a:pPr>
              <a:tabLst>
                <a:tab pos="406400" algn="l"/>
                <a:tab pos="863600" algn="l"/>
                <a:tab pos="1371600" algn="l"/>
              </a:tabLst>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wait till all the threads are done */</a:t>
            </a:r>
          </a:p>
          <a:p>
            <a:pPr>
              <a:tabLst>
                <a:tab pos="406400" algn="l"/>
                <a:tab pos="863600" algn="l"/>
                <a:tab pos="1371600" algn="l"/>
              </a:tabLst>
            </a:pPr>
            <a:r>
              <a:rPr lang="en-US" sz="1600" dirty="0">
                <a:latin typeface="Courier New" pitchFamily="49" charset="0"/>
                <a:cs typeface="Courier New" pitchFamily="49" charset="0"/>
              </a:rPr>
              <a:t>do {</a:t>
            </a:r>
          </a:p>
          <a:p>
            <a:pPr>
              <a:tabLst>
                <a:tab pos="406400" algn="l"/>
                <a:tab pos="863600" algn="l"/>
                <a:tab pos="1371600" algn="l"/>
              </a:tabLst>
            </a:pPr>
            <a:r>
              <a:rPr lang="en-US" sz="1600" dirty="0" smtClean="0">
                <a:latin typeface="Courier New" pitchFamily="49" charset="0"/>
                <a:cs typeface="Courier New" pitchFamily="49" charset="0"/>
              </a:rPr>
              <a:t>	flag </a:t>
            </a:r>
            <a:r>
              <a:rPr lang="en-US" sz="1600" dirty="0">
                <a:latin typeface="Courier New" pitchFamily="49" charset="0"/>
                <a:cs typeface="Courier New" pitchFamily="49" charset="0"/>
              </a:rPr>
              <a:t>= 1;</a:t>
            </a:r>
          </a:p>
          <a:p>
            <a:pPr>
              <a:tabLst>
                <a:tab pos="406400" algn="l"/>
                <a:tab pos="863600" algn="l"/>
                <a:tab pos="1371600" algn="l"/>
              </a:tabLst>
            </a:pPr>
            <a:r>
              <a:rPr lang="nn-NO" sz="1600" dirty="0" smtClean="0">
                <a:latin typeface="Courier New" pitchFamily="49" charset="0"/>
                <a:cs typeface="Courier New" pitchFamily="49" charset="0"/>
              </a:rPr>
              <a:t>	for </a:t>
            </a:r>
            <a:r>
              <a:rPr lang="nn-NO" sz="1600" dirty="0">
                <a:latin typeface="Courier New" pitchFamily="49" charset="0"/>
                <a:cs typeface="Courier New" pitchFamily="49" charset="0"/>
              </a:rPr>
              <a:t>(int i=0; i &lt; N; i++){</a:t>
            </a:r>
          </a:p>
          <a:p>
            <a:pPr>
              <a:tabLst>
                <a:tab pos="406400" algn="l"/>
                <a:tab pos="863600" algn="l"/>
                <a:tab pos="1371600" algn="l"/>
              </a:tabLst>
            </a:pPr>
            <a:r>
              <a:rPr lang="en-US" sz="1600" dirty="0" smtClean="0">
                <a:latin typeface="Courier New" pitchFamily="49" charset="0"/>
                <a:cs typeface="Courier New" pitchFamily="49" charset="0"/>
              </a:rPr>
              <a:t>		if(finished[i</a:t>
            </a:r>
            <a:r>
              <a:rPr lang="en-US" sz="1600" dirty="0">
                <a:latin typeface="Courier New" pitchFamily="49" charset="0"/>
                <a:cs typeface="Courier New" pitchFamily="49" charset="0"/>
              </a:rPr>
              <a:t>] == 0){</a:t>
            </a:r>
          </a:p>
          <a:p>
            <a:pPr>
              <a:tabLst>
                <a:tab pos="406400" algn="l"/>
                <a:tab pos="863600" algn="l"/>
                <a:tab pos="1371600" algn="l"/>
              </a:tabLst>
            </a:pPr>
            <a:r>
              <a:rPr lang="en-US" sz="1600" dirty="0" smtClean="0">
                <a:latin typeface="Courier New" pitchFamily="49" charset="0"/>
                <a:cs typeface="Courier New" pitchFamily="49" charset="0"/>
              </a:rPr>
              <a:t>			flag </a:t>
            </a:r>
            <a:r>
              <a:rPr lang="en-US" sz="1600" dirty="0">
                <a:latin typeface="Courier New" pitchFamily="49" charset="0"/>
                <a:cs typeface="Courier New" pitchFamily="49" charset="0"/>
              </a:rPr>
              <a:t>= 0;</a:t>
            </a:r>
          </a:p>
          <a:p>
            <a:pPr>
              <a:tabLst>
                <a:tab pos="406400" algn="l"/>
                <a:tab pos="863600" algn="l"/>
                <a:tab pos="1371600" algn="l"/>
              </a:tabLst>
            </a:pPr>
            <a:r>
              <a:rPr lang="en-US" sz="1600" dirty="0" smtClean="0">
                <a:latin typeface="Courier New" pitchFamily="49" charset="0"/>
                <a:cs typeface="Courier New" pitchFamily="49" charset="0"/>
              </a:rPr>
              <a:t>			break</a:t>
            </a:r>
            <a:r>
              <a:rPr lang="en-US" sz="1600" dirty="0">
                <a:latin typeface="Courier New" pitchFamily="49" charset="0"/>
                <a:cs typeface="Courier New" pitchFamily="49" charset="0"/>
              </a:rPr>
              <a:t>;</a:t>
            </a:r>
          </a:p>
          <a:p>
            <a:pPr>
              <a:tabLst>
                <a:tab pos="406400" algn="l"/>
                <a:tab pos="863600" algn="l"/>
                <a:tab pos="1371600" algn="l"/>
              </a:tabLst>
            </a:pP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a:tabLst>
                <a:tab pos="406400" algn="l"/>
                <a:tab pos="863600" algn="l"/>
                <a:tab pos="1371600" algn="l"/>
              </a:tabLst>
            </a:pP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a:tabLst>
                <a:tab pos="406400" algn="l"/>
                <a:tab pos="863600" algn="l"/>
                <a:tab pos="1371600" algn="l"/>
              </a:tabLst>
            </a:pPr>
            <a:r>
              <a:rPr lang="en-US" sz="1600" dirty="0">
                <a:latin typeface="Courier New" pitchFamily="49" charset="0"/>
                <a:cs typeface="Courier New" pitchFamily="49" charset="0"/>
              </a:rPr>
              <a:t>} while (flag == 0);</a:t>
            </a:r>
          </a:p>
          <a:p>
            <a:pPr>
              <a:tabLst>
                <a:tab pos="406400" algn="l"/>
                <a:tab pos="863600" algn="l"/>
                <a:tab pos="1371600" algn="l"/>
              </a:tabLst>
            </a:pPr>
            <a:endParaRPr lang="en-US" sz="1600" dirty="0" smtClean="0">
              <a:latin typeface="Courier New" pitchFamily="49" charset="0"/>
              <a:cs typeface="Courier New" pitchFamily="49" charset="0"/>
            </a:endParaRPr>
          </a:p>
          <a:p>
            <a:pPr>
              <a:tabLst>
                <a:tab pos="406400" algn="l"/>
                <a:tab pos="863600" algn="l"/>
                <a:tab pos="1371600" algn="l"/>
              </a:tabLst>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compute the final result */</a:t>
            </a:r>
          </a:p>
          <a:p>
            <a:pPr>
              <a:tabLst>
                <a:tab pos="406400" algn="l"/>
                <a:tab pos="863600" algn="l"/>
                <a:tab pos="1371600" algn="l"/>
              </a:tabLst>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=0;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 &lt; N;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406400" algn="l"/>
                <a:tab pos="863600" algn="l"/>
                <a:tab pos="1371600" algn="l"/>
              </a:tabLst>
            </a:pPr>
            <a:r>
              <a:rPr lang="en-US" sz="1600" dirty="0" smtClean="0">
                <a:latin typeface="Courier New" pitchFamily="49" charset="0"/>
                <a:cs typeface="Courier New" pitchFamily="49" charset="0"/>
              </a:rPr>
              <a:t>	result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406400" algn="l"/>
                <a:tab pos="863600" algn="l"/>
                <a:tab pos="1371600" algn="l"/>
              </a:tabLst>
            </a:pPr>
            <a:endParaRPr lang="en-US" sz="16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cs typeface="Helvetica" pitchFamily="34"/>
              </a:rPr>
              <a:t>Add</a:t>
            </a:r>
            <a:r>
              <a:rPr lang="fr-FR" dirty="0">
                <a:solidFill>
                  <a:schemeClr val="tx1"/>
                </a:solidFill>
                <a:cs typeface="Helvetica" pitchFamily="34"/>
              </a:rPr>
              <a:t> </a:t>
            </a:r>
            <a:r>
              <a:rPr lang="fr-FR" i="1" dirty="0">
                <a:solidFill>
                  <a:schemeClr val="tx1"/>
                </a:solidFill>
              </a:rPr>
              <a:t>n </a:t>
            </a:r>
            <a:r>
              <a:rPr lang="fr-FR" dirty="0" err="1">
                <a:solidFill>
                  <a:schemeClr val="tx1"/>
                </a:solidFill>
              </a:rPr>
              <a:t>numbers</a:t>
            </a:r>
            <a:r>
              <a:rPr lang="fr-FR" dirty="0">
                <a:solidFill>
                  <a:schemeClr val="tx1"/>
                </a:solidFill>
              </a:rPr>
              <a:t> on a WC Machine</a:t>
            </a:r>
          </a:p>
        </p:txBody>
      </p:sp>
      <p:sp>
        <p:nvSpPr>
          <p:cNvPr id="6" name="TextBox 5"/>
          <p:cNvSpPr txBox="1"/>
          <p:nvPr/>
        </p:nvSpPr>
        <p:spPr>
          <a:xfrm>
            <a:off x="1143000" y="2362200"/>
            <a:ext cx="7620000" cy="3847207"/>
          </a:xfrm>
          <a:prstGeom prst="rect">
            <a:avLst/>
          </a:prstGeom>
          <a:noFill/>
        </p:spPr>
        <p:txBody>
          <a:bodyPr wrap="square" rtlCol="0">
            <a:spAutoFit/>
          </a:bodyPr>
          <a:lstStyle/>
          <a:p>
            <a:pPr>
              <a:tabLst>
                <a:tab pos="914400" algn="l"/>
              </a:tabLst>
            </a:pPr>
            <a:r>
              <a:rPr lang="en-US" sz="1600" dirty="0">
                <a:latin typeface="Courier New" pitchFamily="49" charset="0"/>
                <a:cs typeface="Courier New" pitchFamily="49" charset="0"/>
              </a:rPr>
              <a:t>/* variable declaration */</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[N];</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finished[N];</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numbers[SIZE];</a:t>
            </a:r>
          </a:p>
          <a:p>
            <a:pPr>
              <a:tabLst>
                <a:tab pos="914400" algn="l"/>
              </a:tabLst>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result = 0;</a:t>
            </a:r>
          </a:p>
          <a:p>
            <a:pPr>
              <a:tabLst>
                <a:tab pos="914400" algn="l"/>
              </a:tabLst>
            </a:pPr>
            <a:endParaRPr lang="en-US" sz="2000" dirty="0" smtClean="0">
              <a:latin typeface="Courier New" pitchFamily="49" charset="0"/>
              <a:cs typeface="Courier New" pitchFamily="49" charset="0"/>
            </a:endParaRPr>
          </a:p>
          <a:p>
            <a:pPr>
              <a:tabLst>
                <a:tab pos="914400" algn="l"/>
              </a:tabLst>
            </a:pP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initialise</a:t>
            </a:r>
            <a:r>
              <a:rPr lang="en-US" sz="1600" dirty="0">
                <a:latin typeface="Courier New" pitchFamily="49" charset="0"/>
                <a:cs typeface="Courier New" pitchFamily="49" charset="0"/>
              </a:rPr>
              <a:t> all the elements in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 and finished to 0 */</a:t>
            </a:r>
          </a:p>
          <a:p>
            <a:pPr>
              <a:tabLst>
                <a:tab pos="914400" algn="l"/>
              </a:tabLst>
            </a:pPr>
            <a:r>
              <a:rPr lang="en-US" sz="1600" dirty="0">
                <a:latin typeface="Courier New" pitchFamily="49" charset="0"/>
                <a:cs typeface="Courier New" pitchFamily="49" charset="0"/>
              </a:rPr>
              <a:t>...</a:t>
            </a:r>
          </a:p>
          <a:p>
            <a:pPr>
              <a:tabLst>
                <a:tab pos="914400" algn="l"/>
              </a:tabLst>
            </a:pPr>
            <a:endParaRPr lang="en-US" sz="1600" dirty="0" smtClean="0">
              <a:latin typeface="Courier New" pitchFamily="49" charset="0"/>
              <a:cs typeface="Courier New" pitchFamily="49" charset="0"/>
            </a:endParaRPr>
          </a:p>
          <a:p>
            <a:pPr>
              <a:tabLst>
                <a:tab pos="914400" algn="l"/>
              </a:tabLst>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fence */</a:t>
            </a:r>
          </a:p>
          <a:p>
            <a:pPr>
              <a:tabLst>
                <a:tab pos="914400" algn="l"/>
              </a:tabLst>
            </a:pPr>
            <a:r>
              <a:rPr lang="en-US" sz="1600" dirty="0">
                <a:latin typeface="Courier New" pitchFamily="49" charset="0"/>
                <a:cs typeface="Courier New" pitchFamily="49" charset="0"/>
              </a:rPr>
              <a:t>/* ensures that the parallel section can read the </a:t>
            </a:r>
            <a:r>
              <a:rPr lang="en-US" sz="1600" dirty="0" err="1">
                <a:latin typeface="Courier New" pitchFamily="49" charset="0"/>
                <a:cs typeface="Courier New" pitchFamily="49" charset="0"/>
              </a:rPr>
              <a:t>initialised</a:t>
            </a:r>
            <a:r>
              <a:rPr lang="en-US" sz="1600" dirty="0">
                <a:latin typeface="Courier New" pitchFamily="49" charset="0"/>
                <a:cs typeface="Courier New" pitchFamily="49" charset="0"/>
              </a:rPr>
              <a:t> arrays */</a:t>
            </a:r>
          </a:p>
          <a:p>
            <a:pPr>
              <a:tabLst>
                <a:tab pos="914400" algn="l"/>
              </a:tabLst>
            </a:pPr>
            <a:r>
              <a:rPr lang="en-US" sz="1600" dirty="0">
                <a:latin typeface="Courier New" pitchFamily="49" charset="0"/>
                <a:cs typeface="Courier New" pitchFamily="49" charset="0"/>
              </a:rPr>
              <a:t>fence();</a:t>
            </a:r>
          </a:p>
          <a:p>
            <a:pPr>
              <a:tabLst>
                <a:tab pos="914400" algn="l"/>
              </a:tabLst>
            </a:pPr>
            <a:endParaRPr lang="en-US" sz="1600" dirty="0" smtClean="0">
              <a:latin typeface="Courier New" pitchFamily="49" charset="0"/>
              <a:cs typeface="Courier New" pitchFamily="49" charset="0"/>
            </a:endParaRPr>
          </a:p>
        </p:txBody>
      </p:sp>
      <p:sp>
        <p:nvSpPr>
          <p:cNvPr id="3" name="Rounded Rectangle 2"/>
          <p:cNvSpPr/>
          <p:nvPr/>
        </p:nvSpPr>
        <p:spPr>
          <a:xfrm>
            <a:off x="2971800" y="1600200"/>
            <a:ext cx="3657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smtClean="0"/>
              <a:t>Initialisation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0"/>
            <a:ext cx="8610600" cy="5632311"/>
          </a:xfrm>
          <a:prstGeom prst="rect">
            <a:avLst/>
          </a:prstGeom>
        </p:spPr>
        <p:txBody>
          <a:bodyPr wrap="square">
            <a:spAutoFit/>
          </a:bodyPr>
          <a:lstStyle/>
          <a:p>
            <a:pPr>
              <a:tabLst>
                <a:tab pos="914400" algn="l"/>
              </a:tabLst>
            </a:pPr>
            <a:r>
              <a:rPr lang="en-US" dirty="0" smtClean="0">
                <a:latin typeface="Courier New" pitchFamily="49" charset="0"/>
                <a:cs typeface="Courier New" pitchFamily="49" charset="0"/>
              </a:rPr>
              <a:t>/* All the data is present in all the arrays at this point */</a:t>
            </a:r>
          </a:p>
          <a:p>
            <a:pPr>
              <a:tabLst>
                <a:tab pos="914400" algn="l"/>
              </a:tabLst>
            </a:pPr>
            <a:r>
              <a:rPr lang="en-US" dirty="0" smtClean="0">
                <a:latin typeface="Courier New" pitchFamily="49" charset="0"/>
                <a:cs typeface="Courier New" pitchFamily="49" charset="0"/>
              </a:rPr>
              <a:t>/* parallel section */</a:t>
            </a:r>
          </a:p>
          <a:p>
            <a:pPr>
              <a:tabLst>
                <a:tab pos="914400" algn="l"/>
              </a:tabLst>
            </a:pPr>
            <a:r>
              <a:rPr lang="en-US" dirty="0" smtClean="0">
                <a:latin typeface="Courier New" pitchFamily="49" charset="0"/>
                <a:cs typeface="Courier New" pitchFamily="49" charset="0"/>
              </a:rPr>
              <a:t>parallel {</a:t>
            </a:r>
          </a:p>
          <a:p>
            <a:pPr>
              <a:tabLst>
                <a:tab pos="914400" algn="l"/>
              </a:tabLst>
            </a:pPr>
            <a:r>
              <a:rPr lang="en-US" dirty="0" smtClean="0">
                <a:latin typeface="Courier New" pitchFamily="49" charset="0"/>
                <a:cs typeface="Courier New" pitchFamily="49" charset="0"/>
              </a:rPr>
              <a:t>	/* get the current thread id */</a:t>
            </a:r>
          </a:p>
          <a:p>
            <a:pPr>
              <a:tabLst>
                <a:tab pos="914400" algn="l"/>
              </a:tabLst>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myId</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getThreadId</a:t>
            </a:r>
            <a:r>
              <a:rPr lang="en-US" dirty="0" smtClean="0">
                <a:latin typeface="Courier New" pitchFamily="49" charset="0"/>
                <a:cs typeface="Courier New" pitchFamily="49" charset="0"/>
              </a:rPr>
              <a:t>();</a:t>
            </a:r>
          </a:p>
          <a:p>
            <a:pPr>
              <a:tabLst>
                <a:tab pos="914400" algn="l"/>
              </a:tabLst>
            </a:pPr>
            <a:r>
              <a:rPr lang="en-US" dirty="0" smtClean="0">
                <a:latin typeface="Courier New" pitchFamily="49" charset="0"/>
                <a:cs typeface="Courier New" pitchFamily="49" charset="0"/>
              </a:rPr>
              <a:t>	</a:t>
            </a:r>
          </a:p>
          <a:p>
            <a:pPr>
              <a:tabLst>
                <a:tab pos="914400" algn="l"/>
              </a:tabLst>
            </a:pPr>
            <a:r>
              <a:rPr lang="en-US" dirty="0" smtClean="0">
                <a:latin typeface="Courier New" pitchFamily="49" charset="0"/>
                <a:cs typeface="Courier New" pitchFamily="49" charset="0"/>
              </a:rPr>
              <a:t>	/* compute the partial sum */</a:t>
            </a:r>
          </a:p>
          <a:p>
            <a:pPr>
              <a:tabLst>
                <a:tab pos="914400" algn="l"/>
              </a:tabLst>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startIdx</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myId</a:t>
            </a:r>
            <a:r>
              <a:rPr lang="en-US" dirty="0" smtClean="0">
                <a:latin typeface="Courier New" pitchFamily="49" charset="0"/>
                <a:cs typeface="Courier New" pitchFamily="49" charset="0"/>
              </a:rPr>
              <a:t> * SIZE/N;</a:t>
            </a:r>
          </a:p>
          <a:p>
            <a:pPr>
              <a:tabLst>
                <a:tab pos="914400" algn="l"/>
              </a:tabLst>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endIdx</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startIdx</a:t>
            </a:r>
            <a:r>
              <a:rPr lang="en-US" dirty="0" smtClean="0">
                <a:latin typeface="Courier New" pitchFamily="49" charset="0"/>
                <a:cs typeface="Courier New" pitchFamily="49" charset="0"/>
              </a:rPr>
              <a:t> + SIZE/N;</a:t>
            </a:r>
          </a:p>
          <a:p>
            <a:pPr>
              <a:tabLst>
                <a:tab pos="914400" algn="l"/>
              </a:tabLst>
            </a:pPr>
            <a:r>
              <a:rPr lang="en-US" dirty="0" smtClean="0">
                <a:latin typeface="Courier New" pitchFamily="49" charset="0"/>
                <a:cs typeface="Courier New" pitchFamily="49" charset="0"/>
              </a:rPr>
              <a:t>	for(</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jdx</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startIdx</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jdx</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endIdx</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jdx</a:t>
            </a:r>
            <a:r>
              <a:rPr lang="en-US" dirty="0" smtClean="0">
                <a:latin typeface="Courier New" pitchFamily="49" charset="0"/>
                <a:cs typeface="Courier New" pitchFamily="49" charset="0"/>
              </a:rPr>
              <a:t>++)</a:t>
            </a:r>
          </a:p>
          <a:p>
            <a:pPr>
              <a:tabLst>
                <a:tab pos="914400" algn="l"/>
              </a:tabLst>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partialSums</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myId</a:t>
            </a:r>
            <a:r>
              <a:rPr lang="en-US" dirty="0" smtClean="0">
                <a:latin typeface="Courier New" pitchFamily="49" charset="0"/>
                <a:cs typeface="Courier New" pitchFamily="49" charset="0"/>
              </a:rPr>
              <a:t>] += numbers[</a:t>
            </a:r>
            <a:r>
              <a:rPr lang="en-US" dirty="0" err="1" smtClean="0">
                <a:latin typeface="Courier New" pitchFamily="49" charset="0"/>
                <a:cs typeface="Courier New" pitchFamily="49" charset="0"/>
              </a:rPr>
              <a:t>jdx</a:t>
            </a:r>
            <a:r>
              <a:rPr lang="en-US" dirty="0" smtClean="0">
                <a:latin typeface="Courier New" pitchFamily="49" charset="0"/>
                <a:cs typeface="Courier New" pitchFamily="49" charset="0"/>
              </a:rPr>
              <a:t>];</a:t>
            </a:r>
          </a:p>
          <a:p>
            <a:pPr>
              <a:tabLst>
                <a:tab pos="914400" algn="l"/>
              </a:tabLst>
            </a:pPr>
            <a:endParaRPr lang="en-US" dirty="0" smtClean="0">
              <a:latin typeface="Courier New" pitchFamily="49" charset="0"/>
              <a:cs typeface="Courier New" pitchFamily="49" charset="0"/>
            </a:endParaRPr>
          </a:p>
          <a:p>
            <a:pPr>
              <a:tabLst>
                <a:tab pos="800100" algn="l"/>
                <a:tab pos="1485900" algn="l"/>
              </a:tabLst>
            </a:pPr>
            <a:r>
              <a:rPr lang="en-US" dirty="0">
                <a:latin typeface="Courier New" pitchFamily="49" charset="0"/>
                <a:cs typeface="Courier New" pitchFamily="49" charset="0"/>
              </a:rPr>
              <a:t>	/* ensures that finished[</a:t>
            </a:r>
            <a:r>
              <a:rPr lang="en-US" dirty="0" err="1">
                <a:latin typeface="Courier New" pitchFamily="49" charset="0"/>
                <a:cs typeface="Courier New" pitchFamily="49" charset="0"/>
              </a:rPr>
              <a:t>i</a:t>
            </a:r>
            <a:r>
              <a:rPr lang="en-US" dirty="0">
                <a:latin typeface="Courier New" pitchFamily="49" charset="0"/>
                <a:cs typeface="Courier New" pitchFamily="49" charset="0"/>
              </a:rPr>
              <a:t>] is written after</a:t>
            </a:r>
          </a:p>
          <a:p>
            <a:pPr>
              <a:tabLst>
                <a:tab pos="800100" algn="l"/>
                <a:tab pos="1485900" algn="l"/>
              </a:tabLst>
            </a:pPr>
            <a:r>
              <a:rPr lang="en-US" dirty="0">
                <a:latin typeface="Courier New" pitchFamily="49" charset="0"/>
                <a:cs typeface="Courier New" pitchFamily="49" charset="0"/>
              </a:rPr>
              <a:t>	</a:t>
            </a:r>
            <a:r>
              <a:rPr lang="en-US" dirty="0" err="1">
                <a:latin typeface="Courier New" pitchFamily="49" charset="0"/>
                <a:cs typeface="Courier New" pitchFamily="49" charset="0"/>
              </a:rPr>
              <a:t>partialSums</a:t>
            </a:r>
            <a:r>
              <a:rPr lang="en-US" dirty="0">
                <a:latin typeface="Courier New" pitchFamily="49" charset="0"/>
                <a:cs typeface="Courier New" pitchFamily="49" charset="0"/>
              </a:rPr>
              <a:t>[</a:t>
            </a:r>
            <a:r>
              <a:rPr lang="en-US" dirty="0" err="1">
                <a:latin typeface="Courier New" pitchFamily="49" charset="0"/>
                <a:cs typeface="Courier New" pitchFamily="49" charset="0"/>
              </a:rPr>
              <a:t>i</a:t>
            </a:r>
            <a:r>
              <a:rPr lang="en-US" dirty="0">
                <a:latin typeface="Courier New" pitchFamily="49" charset="0"/>
                <a:cs typeface="Courier New" pitchFamily="49" charset="0"/>
              </a:rPr>
              <a:t>] */</a:t>
            </a:r>
          </a:p>
          <a:p>
            <a:pPr>
              <a:tabLst>
                <a:tab pos="800100" algn="l"/>
                <a:tab pos="1485900" algn="l"/>
              </a:tabLst>
            </a:pPr>
            <a:r>
              <a:rPr lang="en-US" dirty="0">
                <a:latin typeface="Courier New" pitchFamily="49" charset="0"/>
                <a:cs typeface="Courier New" pitchFamily="49" charset="0"/>
              </a:rPr>
              <a:t>	fence();</a:t>
            </a:r>
          </a:p>
          <a:p>
            <a:pPr>
              <a:tabLst>
                <a:tab pos="800100" algn="l"/>
                <a:tab pos="1485900" algn="l"/>
              </a:tabLst>
            </a:pPr>
            <a:endParaRPr lang="en-US" dirty="0">
              <a:latin typeface="Courier New" pitchFamily="49" charset="0"/>
              <a:cs typeface="Courier New" pitchFamily="49" charset="0"/>
            </a:endParaRPr>
          </a:p>
          <a:p>
            <a:pPr>
              <a:tabLst>
                <a:tab pos="800100" algn="l"/>
                <a:tab pos="1485900" algn="l"/>
              </a:tabLst>
            </a:pPr>
            <a:r>
              <a:rPr lang="en-US" dirty="0">
                <a:latin typeface="Courier New" pitchFamily="49" charset="0"/>
                <a:cs typeface="Courier New" pitchFamily="49" charset="0"/>
              </a:rPr>
              <a:t>	/* </a:t>
            </a:r>
            <a:r>
              <a:rPr lang="en-US" dirty="0" smtClean="0">
                <a:latin typeface="Courier New" pitchFamily="49" charset="0"/>
                <a:cs typeface="Courier New" pitchFamily="49" charset="0"/>
              </a:rPr>
              <a:t>the thread is done </a:t>
            </a:r>
            <a:r>
              <a:rPr lang="en-US" dirty="0">
                <a:latin typeface="Courier New" pitchFamily="49" charset="0"/>
                <a:cs typeface="Courier New" pitchFamily="49" charset="0"/>
              </a:rPr>
              <a:t>*/</a:t>
            </a:r>
          </a:p>
          <a:p>
            <a:pPr>
              <a:tabLst>
                <a:tab pos="800100" algn="l"/>
                <a:tab pos="1485900" algn="l"/>
              </a:tabLst>
            </a:pPr>
            <a:r>
              <a:rPr lang="en-US" dirty="0">
                <a:latin typeface="Courier New" pitchFamily="49" charset="0"/>
                <a:cs typeface="Courier New" pitchFamily="49" charset="0"/>
              </a:rPr>
              <a:t>	finished[</a:t>
            </a:r>
            <a:r>
              <a:rPr lang="en-US" dirty="0" err="1">
                <a:latin typeface="Courier New" pitchFamily="49" charset="0"/>
                <a:cs typeface="Courier New" pitchFamily="49" charset="0"/>
              </a:rPr>
              <a:t>myId</a:t>
            </a:r>
            <a:r>
              <a:rPr lang="en-US" dirty="0">
                <a:latin typeface="Courier New" pitchFamily="49" charset="0"/>
                <a:cs typeface="Courier New" pitchFamily="49" charset="0"/>
              </a:rPr>
              <a:t>] = 1;</a:t>
            </a:r>
          </a:p>
          <a:p>
            <a:pPr>
              <a:tabLst>
                <a:tab pos="800100" algn="l"/>
                <a:tab pos="1485900" algn="l"/>
              </a:tabLst>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a:tabLst>
                <a:tab pos="914400" algn="l"/>
              </a:tabLst>
            </a:pPr>
            <a:endParaRPr lang="en-US" dirty="0">
              <a:latin typeface="Courier New" pitchFamily="49" charset="0"/>
              <a:cs typeface="Courier New" pitchFamily="49" charset="0"/>
            </a:endParaRPr>
          </a:p>
        </p:txBody>
      </p:sp>
      <p:sp>
        <p:nvSpPr>
          <p:cNvPr id="3" name="Rounded Rectangle 2"/>
          <p:cNvSpPr/>
          <p:nvPr/>
        </p:nvSpPr>
        <p:spPr>
          <a:xfrm>
            <a:off x="2743200" y="990600"/>
            <a:ext cx="3657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Parallel Section</a:t>
            </a:r>
            <a:endParaRPr lang="en-US" dirty="0"/>
          </a:p>
        </p:txBody>
      </p:sp>
    </p:spTree>
    <p:extLst>
      <p:ext uri="{BB962C8B-B14F-4D97-AF65-F5344CB8AC3E}">
        <p14:creationId xmlns:p14="http://schemas.microsoft.com/office/powerpoint/2010/main" val="303757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extBox 1"/>
          <p:cNvSpPr txBox="1"/>
          <p:nvPr/>
        </p:nvSpPr>
        <p:spPr>
          <a:xfrm>
            <a:off x="1371600" y="1828800"/>
            <a:ext cx="8229600" cy="4278094"/>
          </a:xfrm>
          <a:prstGeom prst="rect">
            <a:avLst/>
          </a:prstGeom>
          <a:noFill/>
        </p:spPr>
        <p:txBody>
          <a:bodyPr wrap="square" rtlCol="0">
            <a:spAutoFit/>
          </a:bodyPr>
          <a:lstStyle/>
          <a:p>
            <a:pPr>
              <a:tabLst>
                <a:tab pos="800100" algn="l"/>
                <a:tab pos="1485900" algn="l"/>
              </a:tabLst>
            </a:pPr>
            <a:r>
              <a:rPr lang="en-US" sz="1600" dirty="0" smtClean="0">
                <a:latin typeface="Courier New" pitchFamily="49" charset="0"/>
                <a:cs typeface="Courier New" pitchFamily="49" charset="0"/>
              </a:rPr>
              <a:t>	</a:t>
            </a:r>
          </a:p>
          <a:p>
            <a:pPr>
              <a:tabLst>
                <a:tab pos="800100" algn="l"/>
                <a:tab pos="1485900" algn="l"/>
              </a:tabLst>
            </a:pP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wait till all the threads are done */</a:t>
            </a:r>
          </a:p>
          <a:p>
            <a:pPr>
              <a:tabLst>
                <a:tab pos="800100" algn="l"/>
                <a:tab pos="1485900" algn="l"/>
              </a:tabLst>
            </a:pPr>
            <a:r>
              <a:rPr lang="en-US" sz="1600" dirty="0">
                <a:latin typeface="Courier New" pitchFamily="49" charset="0"/>
                <a:cs typeface="Courier New" pitchFamily="49" charset="0"/>
              </a:rPr>
              <a:t>do {</a:t>
            </a:r>
          </a:p>
          <a:p>
            <a:pPr>
              <a:tabLst>
                <a:tab pos="800100" algn="l"/>
                <a:tab pos="1485900" algn="l"/>
              </a:tabLst>
            </a:pPr>
            <a:endParaRPr lang="en-US" sz="1600" dirty="0" smtClean="0">
              <a:latin typeface="Courier New" pitchFamily="49" charset="0"/>
              <a:cs typeface="Courier New" pitchFamily="49" charset="0"/>
            </a:endParaRPr>
          </a:p>
          <a:p>
            <a:pPr>
              <a:tabLst>
                <a:tab pos="800100" algn="l"/>
                <a:tab pos="1485900" algn="l"/>
              </a:tabLst>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flag </a:t>
            </a:r>
            <a:r>
              <a:rPr lang="en-US" sz="1600" dirty="0">
                <a:latin typeface="Courier New" pitchFamily="49" charset="0"/>
                <a:cs typeface="Courier New" pitchFamily="49" charset="0"/>
              </a:rPr>
              <a:t>= 1;</a:t>
            </a:r>
          </a:p>
          <a:p>
            <a:pPr>
              <a:tabLst>
                <a:tab pos="800100" algn="l"/>
                <a:tab pos="1485900" algn="l"/>
              </a:tabLst>
            </a:pPr>
            <a:r>
              <a:rPr lang="nn-NO" sz="1600" dirty="0" smtClean="0">
                <a:latin typeface="Courier New" pitchFamily="49" charset="0"/>
                <a:cs typeface="Courier New" pitchFamily="49" charset="0"/>
              </a:rPr>
              <a:t>	for </a:t>
            </a:r>
            <a:r>
              <a:rPr lang="nn-NO" sz="1600" dirty="0">
                <a:latin typeface="Courier New" pitchFamily="49" charset="0"/>
                <a:cs typeface="Courier New" pitchFamily="49" charset="0"/>
              </a:rPr>
              <a:t>(int i=0; i &lt; N; i++){</a:t>
            </a:r>
          </a:p>
          <a:p>
            <a:pPr>
              <a:tabLst>
                <a:tab pos="800100" algn="l"/>
                <a:tab pos="1485900" algn="l"/>
              </a:tabLst>
            </a:pPr>
            <a:r>
              <a:rPr lang="en-US" sz="1600" dirty="0" smtClean="0">
                <a:latin typeface="Courier New" pitchFamily="49" charset="0"/>
                <a:cs typeface="Courier New" pitchFamily="49" charset="0"/>
              </a:rPr>
              <a:t>		if(finished[i</a:t>
            </a:r>
            <a:r>
              <a:rPr lang="en-US" sz="1600" dirty="0">
                <a:latin typeface="Courier New" pitchFamily="49" charset="0"/>
                <a:cs typeface="Courier New" pitchFamily="49" charset="0"/>
              </a:rPr>
              <a:t>] == 0){</a:t>
            </a:r>
          </a:p>
          <a:p>
            <a:pPr>
              <a:tabLst>
                <a:tab pos="800100" algn="l"/>
                <a:tab pos="1485900" algn="l"/>
              </a:tabLst>
            </a:pPr>
            <a:r>
              <a:rPr lang="en-US" sz="1600" dirty="0" smtClean="0">
                <a:latin typeface="Courier New" pitchFamily="49" charset="0"/>
                <a:cs typeface="Courier New" pitchFamily="49" charset="0"/>
              </a:rPr>
              <a:t>			flag </a:t>
            </a:r>
            <a:r>
              <a:rPr lang="en-US" sz="1600" dirty="0">
                <a:latin typeface="Courier New" pitchFamily="49" charset="0"/>
                <a:cs typeface="Courier New" pitchFamily="49" charset="0"/>
              </a:rPr>
              <a:t>= 0;</a:t>
            </a:r>
          </a:p>
          <a:p>
            <a:pPr>
              <a:tabLst>
                <a:tab pos="800100" algn="l"/>
                <a:tab pos="1485900" algn="l"/>
              </a:tabLst>
            </a:pPr>
            <a:r>
              <a:rPr lang="en-US" sz="1600" dirty="0" smtClean="0">
                <a:latin typeface="Courier New" pitchFamily="49" charset="0"/>
                <a:cs typeface="Courier New" pitchFamily="49" charset="0"/>
              </a:rPr>
              <a:t>			break</a:t>
            </a:r>
            <a:r>
              <a:rPr lang="en-US" sz="1600" dirty="0">
                <a:latin typeface="Courier New" pitchFamily="49" charset="0"/>
                <a:cs typeface="Courier New" pitchFamily="49" charset="0"/>
              </a:rPr>
              <a:t>;</a:t>
            </a:r>
          </a:p>
          <a:p>
            <a:pPr>
              <a:tabLst>
                <a:tab pos="800100" algn="l"/>
                <a:tab pos="1485900" algn="l"/>
              </a:tabLst>
            </a:pP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a:tabLst>
                <a:tab pos="800100" algn="l"/>
                <a:tab pos="1485900" algn="l"/>
              </a:tabLst>
            </a:pP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a:tabLst>
                <a:tab pos="800100" algn="l"/>
                <a:tab pos="1485900" algn="l"/>
              </a:tabLst>
            </a:pPr>
            <a:r>
              <a:rPr lang="en-US" sz="1600" dirty="0">
                <a:latin typeface="Courier New" pitchFamily="49" charset="0"/>
                <a:cs typeface="Courier New" pitchFamily="49" charset="0"/>
              </a:rPr>
              <a:t>}while (flag == 0) </a:t>
            </a:r>
            <a:r>
              <a:rPr lang="en-US" sz="1600" dirty="0" smtClean="0">
                <a:latin typeface="Courier New" pitchFamily="49" charset="0"/>
                <a:cs typeface="Courier New" pitchFamily="49" charset="0"/>
              </a:rPr>
              <a:t>;</a:t>
            </a:r>
          </a:p>
          <a:p>
            <a:pPr>
              <a:tabLst>
                <a:tab pos="800100" algn="l"/>
                <a:tab pos="1485900" algn="l"/>
              </a:tabLst>
            </a:pPr>
            <a:endParaRPr lang="en-US" sz="1600" dirty="0">
              <a:latin typeface="Courier New" pitchFamily="49" charset="0"/>
              <a:cs typeface="Courier New" pitchFamily="49" charset="0"/>
            </a:endParaRPr>
          </a:p>
          <a:p>
            <a:pPr>
              <a:tabLst>
                <a:tab pos="800100" algn="l"/>
                <a:tab pos="1485900" algn="l"/>
              </a:tabLst>
            </a:pPr>
            <a:r>
              <a:rPr lang="en-US" sz="1600" dirty="0">
                <a:latin typeface="Courier New" pitchFamily="49" charset="0"/>
                <a:cs typeface="Courier New" pitchFamily="49" charset="0"/>
              </a:rPr>
              <a:t>/* sequential section */</a:t>
            </a:r>
          </a:p>
          <a:p>
            <a:pPr>
              <a:tabLst>
                <a:tab pos="800100" algn="l"/>
                <a:tab pos="1485900" algn="l"/>
              </a:tabLst>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=0;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 &lt; N; </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800100" algn="l"/>
                <a:tab pos="1485900" algn="l"/>
              </a:tabLst>
            </a:pPr>
            <a:r>
              <a:rPr lang="en-US" sz="1600" dirty="0" smtClean="0">
                <a:latin typeface="Courier New" pitchFamily="49" charset="0"/>
                <a:cs typeface="Courier New" pitchFamily="49" charset="0"/>
              </a:rPr>
              <a:t>	result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partialSums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idx</a:t>
            </a:r>
            <a:r>
              <a:rPr lang="en-US" sz="1600" dirty="0">
                <a:latin typeface="Courier New" pitchFamily="49" charset="0"/>
                <a:cs typeface="Courier New" pitchFamily="49" charset="0"/>
              </a:rPr>
              <a:t>];</a:t>
            </a:r>
          </a:p>
          <a:p>
            <a:pPr>
              <a:tabLst>
                <a:tab pos="800100" algn="l"/>
                <a:tab pos="1485900" algn="l"/>
              </a:tabLst>
            </a:pPr>
            <a:endParaRPr lang="en-US" sz="1600" dirty="0">
              <a:latin typeface="Courier New" pitchFamily="49" charset="0"/>
              <a:cs typeface="Courier New" pitchFamily="49" charset="0"/>
            </a:endParaRPr>
          </a:p>
        </p:txBody>
      </p:sp>
      <p:sp>
        <p:nvSpPr>
          <p:cNvPr id="4" name="Rounded Rectangle 3"/>
          <p:cNvSpPr/>
          <p:nvPr/>
        </p:nvSpPr>
        <p:spPr>
          <a:xfrm>
            <a:off x="2743200" y="990600"/>
            <a:ext cx="3657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Aggregating the Results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Physical </a:t>
            </a:r>
            <a:r>
              <a:rPr lang="fr-FR" dirty="0" err="1">
                <a:solidFill>
                  <a:schemeClr val="tx1"/>
                </a:solidFill>
              </a:rPr>
              <a:t>View</a:t>
            </a:r>
            <a:r>
              <a:rPr lang="fr-FR" dirty="0">
                <a:solidFill>
                  <a:schemeClr val="tx1"/>
                </a:solidFill>
              </a:rPr>
              <a:t> of Memory</a:t>
            </a:r>
          </a:p>
        </p:txBody>
      </p:sp>
      <p:sp>
        <p:nvSpPr>
          <p:cNvPr id="3" name="Text Placeholder 2"/>
          <p:cNvSpPr txBox="1">
            <a:spLocks noGrp="1"/>
          </p:cNvSpPr>
          <p:nvPr>
            <p:ph type="body" idx="4294967295"/>
          </p:nvPr>
        </p:nvSpPr>
        <p:spPr>
          <a:xfrm>
            <a:off x="793750" y="1600200"/>
            <a:ext cx="7588250" cy="2438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3366"/>
                </a:solidFill>
                <a:latin typeface="Calibri" panose="020F0502020204030204" pitchFamily="34" charset="0"/>
              </a:rPr>
              <a:t>Shared Cache</a:t>
            </a:r>
            <a:r>
              <a:rPr lang="en-US" dirty="0">
                <a:latin typeface="Calibri" panose="020F0502020204030204" pitchFamily="34" charset="0"/>
              </a:rPr>
              <a:t> → One cache shared by all the processors.</a:t>
            </a:r>
          </a:p>
          <a:p>
            <a:pPr lvl="0">
              <a:buSzPct val="100000"/>
              <a:buFont typeface="Symbol" panose="05050102010706020507" pitchFamily="18" charset="2"/>
              <a:buChar char="*"/>
            </a:pPr>
            <a:r>
              <a:rPr lang="en-US" dirty="0">
                <a:solidFill>
                  <a:srgbClr val="2300DC"/>
                </a:solidFill>
                <a:latin typeface="Calibri" panose="020F0502020204030204" pitchFamily="34" charset="0"/>
              </a:rPr>
              <a:t>Private Cache</a:t>
            </a:r>
            <a:r>
              <a:rPr lang="en-US" dirty="0">
                <a:latin typeface="Calibri" panose="020F0502020204030204" pitchFamily="34" charset="0"/>
              </a:rPr>
              <a:t> → Each </a:t>
            </a:r>
            <a:r>
              <a:rPr lang="en-US" dirty="0">
                <a:solidFill>
                  <a:srgbClr val="00AE00"/>
                </a:solidFill>
                <a:latin typeface="Calibri" panose="020F0502020204030204" pitchFamily="34" charset="0"/>
              </a:rPr>
              <a:t>processor</a:t>
            </a:r>
            <a:r>
              <a:rPr lang="en-US" dirty="0">
                <a:latin typeface="Calibri" panose="020F0502020204030204" pitchFamily="34" charset="0"/>
              </a:rPr>
              <a:t>, or set of processors have a </a:t>
            </a:r>
            <a:r>
              <a:rPr lang="en-US" dirty="0">
                <a:solidFill>
                  <a:srgbClr val="2323DC"/>
                </a:solidFill>
                <a:latin typeface="Calibri" panose="020F0502020204030204" pitchFamily="34" charset="0"/>
              </a:rPr>
              <a:t>private</a:t>
            </a:r>
            <a:r>
              <a:rPr lang="en-US" dirty="0">
                <a:latin typeface="Calibri" panose="020F0502020204030204" pitchFamily="34" charset="0"/>
              </a:rPr>
              <a:t> cache.</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8" name="Group 4"/>
          <p:cNvGrpSpPr>
            <a:grpSpLocks noChangeAspect="1"/>
          </p:cNvGrpSpPr>
          <p:nvPr/>
        </p:nvGrpSpPr>
        <p:grpSpPr bwMode="auto">
          <a:xfrm>
            <a:off x="965200" y="3962400"/>
            <a:ext cx="8191500" cy="2349500"/>
            <a:chOff x="608" y="2496"/>
            <a:chExt cx="5160" cy="1480"/>
          </a:xfrm>
        </p:grpSpPr>
        <p:sp>
          <p:nvSpPr>
            <p:cNvPr id="9" name="AutoShape 3"/>
            <p:cNvSpPr>
              <a:spLocks noChangeAspect="1" noChangeArrowheads="1" noTextEdit="1"/>
            </p:cNvSpPr>
            <p:nvPr/>
          </p:nvSpPr>
          <p:spPr bwMode="auto">
            <a:xfrm>
              <a:off x="608" y="2496"/>
              <a:ext cx="5160" cy="1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751" y="3151"/>
              <a:ext cx="1410" cy="17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782" y="2781"/>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811" y="2845"/>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1</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1071" y="3187"/>
              <a:ext cx="83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Shared L1 cache</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Freeform 9"/>
            <p:cNvSpPr>
              <a:spLocks/>
            </p:cNvSpPr>
            <p:nvPr/>
          </p:nvSpPr>
          <p:spPr bwMode="auto">
            <a:xfrm>
              <a:off x="1177" y="2781"/>
              <a:ext cx="336"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2"/>
                    <a:pt x="797" y="613"/>
                    <a:pt x="733" y="613"/>
                  </a:cubicBezTo>
                  <a:lnTo>
                    <a:pt x="116" y="613"/>
                  </a:lnTo>
                  <a:cubicBezTo>
                    <a:pt x="52" y="613"/>
                    <a:pt x="0" y="562"/>
                    <a:pt x="0" y="497"/>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205" y="2845"/>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2</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1"/>
            <p:cNvSpPr>
              <a:spLocks/>
            </p:cNvSpPr>
            <p:nvPr/>
          </p:nvSpPr>
          <p:spPr bwMode="auto">
            <a:xfrm>
              <a:off x="1804" y="2783"/>
              <a:ext cx="337" cy="243"/>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1" y="614"/>
                    <a:pt x="0" y="562"/>
                    <a:pt x="0" y="498"/>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832" y="2847"/>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n</a:t>
              </a:r>
              <a:endParaRPr kumimoji="0" lang="en-US" sz="1800" b="0" i="0" u="none" strike="noStrike" cap="none" normalizeH="0" baseline="0" smtClean="0">
                <a:ln>
                  <a:noFill/>
                </a:ln>
                <a:solidFill>
                  <a:schemeClr val="tx1"/>
                </a:solidFill>
                <a:effectLst/>
                <a:latin typeface="Arial" pitchFamily="34" charset="0"/>
              </a:endParaRPr>
            </a:p>
          </p:txBody>
        </p:sp>
        <p:sp>
          <p:nvSpPr>
            <p:cNvPr id="18" name="Oval 13"/>
            <p:cNvSpPr>
              <a:spLocks noChangeArrowheads="1"/>
            </p:cNvSpPr>
            <p:nvPr/>
          </p:nvSpPr>
          <p:spPr bwMode="auto">
            <a:xfrm>
              <a:off x="1565" y="2871"/>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1643" y="2871"/>
              <a:ext cx="14"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1725" y="2871"/>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925" y="3045"/>
              <a:ext cx="46"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899" y="3018"/>
              <a:ext cx="96" cy="42"/>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902" y="3112"/>
              <a:ext cx="93" cy="40"/>
            </a:xfrm>
            <a:custGeom>
              <a:avLst/>
              <a:gdLst>
                <a:gd name="T0" fmla="*/ 122 w 235"/>
                <a:gd name="T1" fmla="*/ 100 h 100"/>
                <a:gd name="T2" fmla="*/ 0 w 235"/>
                <a:gd name="T3" fmla="*/ 6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70" y="63"/>
                    <a:pt x="53" y="43"/>
                    <a:pt x="0" y="6"/>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323" y="3045"/>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1297" y="3018"/>
              <a:ext cx="96" cy="42"/>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1300" y="3112"/>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1951" y="3047"/>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1924" y="3021"/>
              <a:ext cx="97" cy="42"/>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1927" y="3114"/>
              <a:ext cx="94" cy="40"/>
            </a:xfrm>
            <a:custGeom>
              <a:avLst/>
              <a:gdLst>
                <a:gd name="T0" fmla="*/ 122 w 236"/>
                <a:gd name="T1" fmla="*/ 100 h 100"/>
                <a:gd name="T2" fmla="*/ 0 w 236"/>
                <a:gd name="T3" fmla="*/ 7 h 100"/>
                <a:gd name="T4" fmla="*/ 236 w 236"/>
                <a:gd name="T5" fmla="*/ 0 h 100"/>
                <a:gd name="T6" fmla="*/ 122 w 236"/>
                <a:gd name="T7" fmla="*/ 100 h 100"/>
              </a:gdLst>
              <a:ahLst/>
              <a:cxnLst>
                <a:cxn ang="0">
                  <a:pos x="T0" y="T1"/>
                </a:cxn>
                <a:cxn ang="0">
                  <a:pos x="T2" y="T3"/>
                </a:cxn>
                <a:cxn ang="0">
                  <a:pos x="T4" y="T5"/>
                </a:cxn>
                <a:cxn ang="0">
                  <a:pos x="T6" y="T7"/>
                </a:cxn>
              </a:cxnLst>
              <a:rect l="0" t="0" r="r" b="b"/>
              <a:pathLst>
                <a:path w="236" h="100">
                  <a:moveTo>
                    <a:pt x="122" y="100"/>
                  </a:moveTo>
                  <a:cubicBezTo>
                    <a:pt x="70" y="63"/>
                    <a:pt x="53" y="43"/>
                    <a:pt x="0" y="7"/>
                  </a:cubicBezTo>
                  <a:lnTo>
                    <a:pt x="236"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634" y="3141"/>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64" y="2774"/>
              <a:ext cx="337" cy="244"/>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2" y="614"/>
                    <a:pt x="0" y="562"/>
                    <a:pt x="0" y="498"/>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2593" y="2838"/>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1</a:t>
              </a:r>
              <a:endParaRPr kumimoji="0" lang="en-US" sz="1800" b="0" i="0" u="none" strike="noStrike" cap="none" normalizeH="0" baseline="0" smtClean="0">
                <a:ln>
                  <a:noFill/>
                </a:ln>
                <a:solidFill>
                  <a:schemeClr val="tx1"/>
                </a:solidFill>
                <a:effectLst/>
                <a:latin typeface="Arial" pitchFamily="34" charset="0"/>
              </a:endParaRPr>
            </a:p>
          </p:txBody>
        </p:sp>
        <p:sp>
          <p:nvSpPr>
            <p:cNvPr id="33" name="Freeform 28"/>
            <p:cNvSpPr>
              <a:spLocks/>
            </p:cNvSpPr>
            <p:nvPr/>
          </p:nvSpPr>
          <p:spPr bwMode="auto">
            <a:xfrm>
              <a:off x="2958" y="2775"/>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2987" y="2839"/>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2</a:t>
              </a:r>
              <a:endParaRPr kumimoji="0" lang="en-US" sz="1800" b="0" i="0" u="none" strike="noStrike" cap="none" normalizeH="0" baseline="0" smtClean="0">
                <a:ln>
                  <a:noFill/>
                </a:ln>
                <a:solidFill>
                  <a:schemeClr val="tx1"/>
                </a:solidFill>
                <a:effectLst/>
                <a:latin typeface="Arial" pitchFamily="34" charset="0"/>
              </a:endParaRPr>
            </a:p>
          </p:txBody>
        </p:sp>
        <p:sp>
          <p:nvSpPr>
            <p:cNvPr id="35" name="Freeform 30"/>
            <p:cNvSpPr>
              <a:spLocks/>
            </p:cNvSpPr>
            <p:nvPr/>
          </p:nvSpPr>
          <p:spPr bwMode="auto">
            <a:xfrm>
              <a:off x="3586" y="2777"/>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1"/>
                    <a:pt x="797" y="613"/>
                    <a:pt x="733" y="613"/>
                  </a:cubicBezTo>
                  <a:lnTo>
                    <a:pt x="116" y="613"/>
                  </a:lnTo>
                  <a:cubicBezTo>
                    <a:pt x="51" y="613"/>
                    <a:pt x="0" y="561"/>
                    <a:pt x="0" y="497"/>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3614" y="2841"/>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n</a:t>
              </a:r>
              <a:endParaRPr kumimoji="0" lang="en-US" sz="1800" b="0" i="0" u="none" strike="noStrike" cap="none" normalizeH="0" baseline="0" smtClean="0">
                <a:ln>
                  <a:noFill/>
                </a:ln>
                <a:solidFill>
                  <a:schemeClr val="tx1"/>
                </a:solidFill>
                <a:effectLst/>
                <a:latin typeface="Arial" pitchFamily="34" charset="0"/>
              </a:endParaRPr>
            </a:p>
          </p:txBody>
        </p:sp>
        <p:sp>
          <p:nvSpPr>
            <p:cNvPr id="37" name="Oval 32"/>
            <p:cNvSpPr>
              <a:spLocks noChangeArrowheads="1"/>
            </p:cNvSpPr>
            <p:nvPr/>
          </p:nvSpPr>
          <p:spPr bwMode="auto">
            <a:xfrm>
              <a:off x="3347" y="2865"/>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3"/>
            <p:cNvSpPr>
              <a:spLocks noChangeArrowheads="1"/>
            </p:cNvSpPr>
            <p:nvPr/>
          </p:nvSpPr>
          <p:spPr bwMode="auto">
            <a:xfrm>
              <a:off x="3424" y="2865"/>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4"/>
            <p:cNvSpPr>
              <a:spLocks noChangeArrowheads="1"/>
            </p:cNvSpPr>
            <p:nvPr/>
          </p:nvSpPr>
          <p:spPr bwMode="auto">
            <a:xfrm>
              <a:off x="3508" y="2865"/>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2707" y="3039"/>
              <a:ext cx="46"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2681" y="3012"/>
              <a:ext cx="96" cy="42"/>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2684" y="3106"/>
              <a:ext cx="93" cy="39"/>
            </a:xfrm>
            <a:custGeom>
              <a:avLst/>
              <a:gdLst>
                <a:gd name="T0" fmla="*/ 122 w 235"/>
                <a:gd name="T1" fmla="*/ 100 h 100"/>
                <a:gd name="T2" fmla="*/ 0 w 235"/>
                <a:gd name="T3" fmla="*/ 7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70" y="64"/>
                    <a:pt x="53" y="44"/>
                    <a:pt x="0" y="7"/>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3105" y="3039"/>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3079" y="3012"/>
              <a:ext cx="96" cy="42"/>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3082" y="3106"/>
              <a:ext cx="93" cy="39"/>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3733" y="3041"/>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3706" y="3014"/>
              <a:ext cx="97"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2667" y="3171"/>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49" name="Freeform 44"/>
            <p:cNvSpPr>
              <a:spLocks/>
            </p:cNvSpPr>
            <p:nvPr/>
          </p:nvSpPr>
          <p:spPr bwMode="auto">
            <a:xfrm>
              <a:off x="3710" y="3108"/>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3030" y="3141"/>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3064" y="3171"/>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47"/>
            <p:cNvSpPr>
              <a:spLocks noChangeArrowheads="1"/>
            </p:cNvSpPr>
            <p:nvPr/>
          </p:nvSpPr>
          <p:spPr bwMode="auto">
            <a:xfrm>
              <a:off x="3661" y="3145"/>
              <a:ext cx="187" cy="18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694" y="3175"/>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49"/>
            <p:cNvSpPr>
              <a:spLocks noChangeArrowheads="1"/>
            </p:cNvSpPr>
            <p:nvPr/>
          </p:nvSpPr>
          <p:spPr bwMode="auto">
            <a:xfrm>
              <a:off x="2539" y="3456"/>
              <a:ext cx="1410" cy="17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2859" y="3491"/>
              <a:ext cx="83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Shared L2 cache</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1"/>
            <p:cNvSpPr>
              <a:spLocks noChangeArrowheads="1"/>
            </p:cNvSpPr>
            <p:nvPr/>
          </p:nvSpPr>
          <p:spPr bwMode="auto">
            <a:xfrm>
              <a:off x="2709" y="3351"/>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p:nvSpPr>
          <p:spPr bwMode="auto">
            <a:xfrm>
              <a:off x="2683" y="3324"/>
              <a:ext cx="96"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2686" y="3418"/>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3099" y="3351"/>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3072" y="3324"/>
              <a:ext cx="97"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3076" y="3418"/>
              <a:ext cx="93" cy="40"/>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3736" y="3344"/>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3710" y="3318"/>
              <a:ext cx="96" cy="42"/>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3713" y="3411"/>
              <a:ext cx="93"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764" y="3446"/>
              <a:ext cx="1410" cy="179"/>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1085" y="3482"/>
              <a:ext cx="83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Shared L2 cache</a:t>
              </a:r>
              <a:endParaRPr kumimoji="0" lang="en-US" sz="1800" b="0" i="0" u="none" strike="noStrike" cap="none" normalizeH="0" baseline="0" smtClean="0">
                <a:ln>
                  <a:noFill/>
                </a:ln>
                <a:solidFill>
                  <a:schemeClr val="tx1"/>
                </a:solidFill>
                <a:effectLst/>
                <a:latin typeface="Arial" pitchFamily="34" charset="0"/>
              </a:endParaRPr>
            </a:p>
          </p:txBody>
        </p:sp>
        <p:sp>
          <p:nvSpPr>
            <p:cNvPr id="67" name="Rectangle 62"/>
            <p:cNvSpPr>
              <a:spLocks noChangeArrowheads="1"/>
            </p:cNvSpPr>
            <p:nvPr/>
          </p:nvSpPr>
          <p:spPr bwMode="auto">
            <a:xfrm>
              <a:off x="1384" y="3342"/>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1358" y="3315"/>
              <a:ext cx="96"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1361" y="3409"/>
              <a:ext cx="93" cy="39"/>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4361" y="3132"/>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4291" y="2766"/>
              <a:ext cx="337" cy="243"/>
            </a:xfrm>
            <a:custGeom>
              <a:avLst/>
              <a:gdLst>
                <a:gd name="T0" fmla="*/ 116 w 849"/>
                <a:gd name="T1" fmla="*/ 0 h 614"/>
                <a:gd name="T2" fmla="*/ 734 w 849"/>
                <a:gd name="T3" fmla="*/ 0 h 614"/>
                <a:gd name="T4" fmla="*/ 849 w 849"/>
                <a:gd name="T5" fmla="*/ 116 h 614"/>
                <a:gd name="T6" fmla="*/ 849 w 849"/>
                <a:gd name="T7" fmla="*/ 498 h 614"/>
                <a:gd name="T8" fmla="*/ 734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4" y="0"/>
                  </a:lnTo>
                  <a:cubicBezTo>
                    <a:pt x="798" y="0"/>
                    <a:pt x="849" y="52"/>
                    <a:pt x="849" y="116"/>
                  </a:cubicBezTo>
                  <a:lnTo>
                    <a:pt x="849" y="498"/>
                  </a:lnTo>
                  <a:cubicBezTo>
                    <a:pt x="849" y="562"/>
                    <a:pt x="798" y="614"/>
                    <a:pt x="734" y="614"/>
                  </a:cubicBezTo>
                  <a:lnTo>
                    <a:pt x="116" y="614"/>
                  </a:lnTo>
                  <a:cubicBezTo>
                    <a:pt x="52" y="614"/>
                    <a:pt x="0" y="562"/>
                    <a:pt x="0" y="498"/>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320" y="2830"/>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1</a:t>
              </a:r>
              <a:endParaRPr kumimoji="0" lang="en-US" sz="1800" b="0" i="0" u="none" strike="noStrike" cap="none" normalizeH="0" baseline="0" smtClean="0">
                <a:ln>
                  <a:noFill/>
                </a:ln>
                <a:solidFill>
                  <a:schemeClr val="tx1"/>
                </a:solidFill>
                <a:effectLst/>
                <a:latin typeface="Arial" pitchFamily="34" charset="0"/>
              </a:endParaRPr>
            </a:p>
          </p:txBody>
        </p:sp>
        <p:sp>
          <p:nvSpPr>
            <p:cNvPr id="73" name="Freeform 68"/>
            <p:cNvSpPr>
              <a:spLocks/>
            </p:cNvSpPr>
            <p:nvPr/>
          </p:nvSpPr>
          <p:spPr bwMode="auto">
            <a:xfrm>
              <a:off x="4686" y="2766"/>
              <a:ext cx="337" cy="243"/>
            </a:xfrm>
            <a:custGeom>
              <a:avLst/>
              <a:gdLst>
                <a:gd name="T0" fmla="*/ 115 w 849"/>
                <a:gd name="T1" fmla="*/ 0 h 613"/>
                <a:gd name="T2" fmla="*/ 733 w 849"/>
                <a:gd name="T3" fmla="*/ 0 h 613"/>
                <a:gd name="T4" fmla="*/ 849 w 849"/>
                <a:gd name="T5" fmla="*/ 116 h 613"/>
                <a:gd name="T6" fmla="*/ 849 w 849"/>
                <a:gd name="T7" fmla="*/ 497 h 613"/>
                <a:gd name="T8" fmla="*/ 733 w 849"/>
                <a:gd name="T9" fmla="*/ 613 h 613"/>
                <a:gd name="T10" fmla="*/ 115 w 849"/>
                <a:gd name="T11" fmla="*/ 613 h 613"/>
                <a:gd name="T12" fmla="*/ 0 w 849"/>
                <a:gd name="T13" fmla="*/ 497 h 613"/>
                <a:gd name="T14" fmla="*/ 0 w 849"/>
                <a:gd name="T15" fmla="*/ 116 h 613"/>
                <a:gd name="T16" fmla="*/ 115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5" y="0"/>
                  </a:moveTo>
                  <a:lnTo>
                    <a:pt x="733" y="0"/>
                  </a:lnTo>
                  <a:cubicBezTo>
                    <a:pt x="797" y="0"/>
                    <a:pt x="849" y="51"/>
                    <a:pt x="849" y="116"/>
                  </a:cubicBezTo>
                  <a:lnTo>
                    <a:pt x="849" y="497"/>
                  </a:lnTo>
                  <a:cubicBezTo>
                    <a:pt x="849" y="561"/>
                    <a:pt x="797" y="613"/>
                    <a:pt x="733" y="613"/>
                  </a:cubicBezTo>
                  <a:lnTo>
                    <a:pt x="115" y="613"/>
                  </a:lnTo>
                  <a:cubicBezTo>
                    <a:pt x="51" y="613"/>
                    <a:pt x="0" y="561"/>
                    <a:pt x="0" y="497"/>
                  </a:cubicBezTo>
                  <a:lnTo>
                    <a:pt x="0" y="116"/>
                  </a:lnTo>
                  <a:cubicBezTo>
                    <a:pt x="0" y="51"/>
                    <a:pt x="51" y="0"/>
                    <a:pt x="115"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4714" y="2830"/>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2</a:t>
              </a:r>
              <a:endParaRPr kumimoji="0" lang="en-US" sz="1800" b="0" i="0" u="none" strike="noStrike" cap="none" normalizeH="0" baseline="0" smtClean="0">
                <a:ln>
                  <a:noFill/>
                </a:ln>
                <a:solidFill>
                  <a:schemeClr val="tx1"/>
                </a:solidFill>
                <a:effectLst/>
                <a:latin typeface="Arial" pitchFamily="34" charset="0"/>
              </a:endParaRPr>
            </a:p>
          </p:txBody>
        </p:sp>
        <p:sp>
          <p:nvSpPr>
            <p:cNvPr id="75" name="Freeform 70"/>
            <p:cNvSpPr>
              <a:spLocks/>
            </p:cNvSpPr>
            <p:nvPr/>
          </p:nvSpPr>
          <p:spPr bwMode="auto">
            <a:xfrm>
              <a:off x="5313" y="2768"/>
              <a:ext cx="337" cy="243"/>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2"/>
                    <a:pt x="797" y="613"/>
                    <a:pt x="733" y="613"/>
                  </a:cubicBezTo>
                  <a:lnTo>
                    <a:pt x="116" y="613"/>
                  </a:lnTo>
                  <a:cubicBezTo>
                    <a:pt x="52" y="613"/>
                    <a:pt x="0" y="562"/>
                    <a:pt x="0" y="497"/>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5342" y="2832"/>
              <a:ext cx="29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n</a:t>
              </a:r>
              <a:endParaRPr kumimoji="0" lang="en-US" sz="1800" b="0" i="0" u="none" strike="noStrike" cap="none" normalizeH="0" baseline="0" smtClean="0">
                <a:ln>
                  <a:noFill/>
                </a:ln>
                <a:solidFill>
                  <a:schemeClr val="tx1"/>
                </a:solidFill>
                <a:effectLst/>
                <a:latin typeface="Arial" pitchFamily="34" charset="0"/>
              </a:endParaRPr>
            </a:p>
          </p:txBody>
        </p:sp>
        <p:sp>
          <p:nvSpPr>
            <p:cNvPr id="77" name="Oval 72"/>
            <p:cNvSpPr>
              <a:spLocks noChangeArrowheads="1"/>
            </p:cNvSpPr>
            <p:nvPr/>
          </p:nvSpPr>
          <p:spPr bwMode="auto">
            <a:xfrm>
              <a:off x="5075" y="2856"/>
              <a:ext cx="15" cy="14"/>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3"/>
            <p:cNvSpPr>
              <a:spLocks noChangeArrowheads="1"/>
            </p:cNvSpPr>
            <p:nvPr/>
          </p:nvSpPr>
          <p:spPr bwMode="auto">
            <a:xfrm>
              <a:off x="5152" y="2856"/>
              <a:ext cx="15" cy="14"/>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74"/>
            <p:cNvSpPr>
              <a:spLocks noChangeArrowheads="1"/>
            </p:cNvSpPr>
            <p:nvPr/>
          </p:nvSpPr>
          <p:spPr bwMode="auto">
            <a:xfrm>
              <a:off x="5235" y="2856"/>
              <a:ext cx="15" cy="14"/>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4435" y="3030"/>
              <a:ext cx="45"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p:cNvSpPr>
            <p:nvPr/>
          </p:nvSpPr>
          <p:spPr bwMode="auto">
            <a:xfrm>
              <a:off x="4408" y="3003"/>
              <a:ext cx="97"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7"/>
            <p:cNvSpPr>
              <a:spLocks/>
            </p:cNvSpPr>
            <p:nvPr/>
          </p:nvSpPr>
          <p:spPr bwMode="auto">
            <a:xfrm>
              <a:off x="4411" y="3097"/>
              <a:ext cx="94" cy="39"/>
            </a:xfrm>
            <a:custGeom>
              <a:avLst/>
              <a:gdLst>
                <a:gd name="T0" fmla="*/ 121 w 235"/>
                <a:gd name="T1" fmla="*/ 99 h 99"/>
                <a:gd name="T2" fmla="*/ 0 w 235"/>
                <a:gd name="T3" fmla="*/ 6 h 99"/>
                <a:gd name="T4" fmla="*/ 235 w 235"/>
                <a:gd name="T5" fmla="*/ 0 h 99"/>
                <a:gd name="T6" fmla="*/ 121 w 235"/>
                <a:gd name="T7" fmla="*/ 99 h 99"/>
              </a:gdLst>
              <a:ahLst/>
              <a:cxnLst>
                <a:cxn ang="0">
                  <a:pos x="T0" y="T1"/>
                </a:cxn>
                <a:cxn ang="0">
                  <a:pos x="T2" y="T3"/>
                </a:cxn>
                <a:cxn ang="0">
                  <a:pos x="T4" y="T5"/>
                </a:cxn>
                <a:cxn ang="0">
                  <a:pos x="T6" y="T7"/>
                </a:cxn>
              </a:cxnLst>
              <a:rect l="0" t="0" r="r" b="b"/>
              <a:pathLst>
                <a:path w="235" h="99">
                  <a:moveTo>
                    <a:pt x="121" y="99"/>
                  </a:moveTo>
                  <a:cubicBezTo>
                    <a:pt x="69" y="63"/>
                    <a:pt x="52" y="43"/>
                    <a:pt x="0" y="6"/>
                  </a:cubicBezTo>
                  <a:lnTo>
                    <a:pt x="235" y="0"/>
                  </a:lnTo>
                  <a:lnTo>
                    <a:pt x="121" y="99"/>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4832" y="3030"/>
              <a:ext cx="46" cy="8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79"/>
            <p:cNvSpPr>
              <a:spLocks/>
            </p:cNvSpPr>
            <p:nvPr/>
          </p:nvSpPr>
          <p:spPr bwMode="auto">
            <a:xfrm>
              <a:off x="4806" y="3003"/>
              <a:ext cx="96" cy="43"/>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0"/>
            <p:cNvSpPr>
              <a:spLocks/>
            </p:cNvSpPr>
            <p:nvPr/>
          </p:nvSpPr>
          <p:spPr bwMode="auto">
            <a:xfrm>
              <a:off x="4809" y="3097"/>
              <a:ext cx="93" cy="39"/>
            </a:xfrm>
            <a:custGeom>
              <a:avLst/>
              <a:gdLst>
                <a:gd name="T0" fmla="*/ 122 w 235"/>
                <a:gd name="T1" fmla="*/ 99 h 99"/>
                <a:gd name="T2" fmla="*/ 0 w 235"/>
                <a:gd name="T3" fmla="*/ 6 h 99"/>
                <a:gd name="T4" fmla="*/ 235 w 235"/>
                <a:gd name="T5" fmla="*/ 0 h 99"/>
                <a:gd name="T6" fmla="*/ 122 w 235"/>
                <a:gd name="T7" fmla="*/ 99 h 99"/>
              </a:gdLst>
              <a:ahLst/>
              <a:cxnLst>
                <a:cxn ang="0">
                  <a:pos x="T0" y="T1"/>
                </a:cxn>
                <a:cxn ang="0">
                  <a:pos x="T2" y="T3"/>
                </a:cxn>
                <a:cxn ang="0">
                  <a:pos x="T4" y="T5"/>
                </a:cxn>
                <a:cxn ang="0">
                  <a:pos x="T6" y="T7"/>
                </a:cxn>
              </a:cxnLst>
              <a:rect l="0" t="0" r="r" b="b"/>
              <a:pathLst>
                <a:path w="235" h="99">
                  <a:moveTo>
                    <a:pt x="122" y="99"/>
                  </a:moveTo>
                  <a:cubicBezTo>
                    <a:pt x="70" y="63"/>
                    <a:pt x="53" y="43"/>
                    <a:pt x="0" y="6"/>
                  </a:cubicBezTo>
                  <a:lnTo>
                    <a:pt x="235" y="0"/>
                  </a:lnTo>
                  <a:lnTo>
                    <a:pt x="122" y="99"/>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1"/>
            <p:cNvSpPr>
              <a:spLocks noChangeArrowheads="1"/>
            </p:cNvSpPr>
            <p:nvPr/>
          </p:nvSpPr>
          <p:spPr bwMode="auto">
            <a:xfrm>
              <a:off x="5460" y="3032"/>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2"/>
            <p:cNvSpPr>
              <a:spLocks/>
            </p:cNvSpPr>
            <p:nvPr/>
          </p:nvSpPr>
          <p:spPr bwMode="auto">
            <a:xfrm>
              <a:off x="5434" y="3006"/>
              <a:ext cx="96" cy="42"/>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3"/>
            <p:cNvSpPr>
              <a:spLocks noChangeArrowheads="1"/>
            </p:cNvSpPr>
            <p:nvPr/>
          </p:nvSpPr>
          <p:spPr bwMode="auto">
            <a:xfrm>
              <a:off x="4395" y="3163"/>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89" name="Freeform 84"/>
            <p:cNvSpPr>
              <a:spLocks/>
            </p:cNvSpPr>
            <p:nvPr/>
          </p:nvSpPr>
          <p:spPr bwMode="auto">
            <a:xfrm>
              <a:off x="5437" y="3100"/>
              <a:ext cx="93" cy="39"/>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5"/>
            <p:cNvSpPr>
              <a:spLocks noChangeArrowheads="1"/>
            </p:cNvSpPr>
            <p:nvPr/>
          </p:nvSpPr>
          <p:spPr bwMode="auto">
            <a:xfrm>
              <a:off x="4757" y="3132"/>
              <a:ext cx="188"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6"/>
            <p:cNvSpPr>
              <a:spLocks noChangeArrowheads="1"/>
            </p:cNvSpPr>
            <p:nvPr/>
          </p:nvSpPr>
          <p:spPr bwMode="auto">
            <a:xfrm>
              <a:off x="4791" y="3163"/>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87"/>
            <p:cNvSpPr>
              <a:spLocks noChangeArrowheads="1"/>
            </p:cNvSpPr>
            <p:nvPr/>
          </p:nvSpPr>
          <p:spPr bwMode="auto">
            <a:xfrm>
              <a:off x="5388" y="3136"/>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8"/>
            <p:cNvSpPr>
              <a:spLocks noChangeArrowheads="1"/>
            </p:cNvSpPr>
            <p:nvPr/>
          </p:nvSpPr>
          <p:spPr bwMode="auto">
            <a:xfrm>
              <a:off x="5422" y="3166"/>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94" name="Rectangle 89"/>
            <p:cNvSpPr>
              <a:spLocks noChangeArrowheads="1"/>
            </p:cNvSpPr>
            <p:nvPr/>
          </p:nvSpPr>
          <p:spPr bwMode="auto">
            <a:xfrm>
              <a:off x="4436" y="3342"/>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0"/>
            <p:cNvSpPr>
              <a:spLocks/>
            </p:cNvSpPr>
            <p:nvPr/>
          </p:nvSpPr>
          <p:spPr bwMode="auto">
            <a:xfrm>
              <a:off x="4410" y="3316"/>
              <a:ext cx="96" cy="42"/>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69"/>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4413" y="3410"/>
              <a:ext cx="93" cy="39"/>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2"/>
            <p:cNvSpPr>
              <a:spLocks noChangeArrowheads="1"/>
            </p:cNvSpPr>
            <p:nvPr/>
          </p:nvSpPr>
          <p:spPr bwMode="auto">
            <a:xfrm>
              <a:off x="4826" y="3342"/>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p:cNvSpPr>
            <p:nvPr/>
          </p:nvSpPr>
          <p:spPr bwMode="auto">
            <a:xfrm>
              <a:off x="4800" y="3316"/>
              <a:ext cx="96" cy="42"/>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69"/>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4803" y="3410"/>
              <a:ext cx="93" cy="39"/>
            </a:xfrm>
            <a:custGeom>
              <a:avLst/>
              <a:gdLst>
                <a:gd name="T0" fmla="*/ 122 w 236"/>
                <a:gd name="T1" fmla="*/ 100 h 100"/>
                <a:gd name="T2" fmla="*/ 0 w 236"/>
                <a:gd name="T3" fmla="*/ 7 h 100"/>
                <a:gd name="T4" fmla="*/ 236 w 236"/>
                <a:gd name="T5" fmla="*/ 0 h 100"/>
                <a:gd name="T6" fmla="*/ 122 w 236"/>
                <a:gd name="T7" fmla="*/ 100 h 100"/>
              </a:gdLst>
              <a:ahLst/>
              <a:cxnLst>
                <a:cxn ang="0">
                  <a:pos x="T0" y="T1"/>
                </a:cxn>
                <a:cxn ang="0">
                  <a:pos x="T2" y="T3"/>
                </a:cxn>
                <a:cxn ang="0">
                  <a:pos x="T4" y="T5"/>
                </a:cxn>
                <a:cxn ang="0">
                  <a:pos x="T6" y="T7"/>
                </a:cxn>
              </a:cxnLst>
              <a:rect l="0" t="0" r="r" b="b"/>
              <a:pathLst>
                <a:path w="236" h="100">
                  <a:moveTo>
                    <a:pt x="122" y="100"/>
                  </a:moveTo>
                  <a:cubicBezTo>
                    <a:pt x="70" y="63"/>
                    <a:pt x="53" y="43"/>
                    <a:pt x="0" y="7"/>
                  </a:cubicBezTo>
                  <a:lnTo>
                    <a:pt x="236"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5"/>
            <p:cNvSpPr>
              <a:spLocks noChangeArrowheads="1"/>
            </p:cNvSpPr>
            <p:nvPr/>
          </p:nvSpPr>
          <p:spPr bwMode="auto">
            <a:xfrm>
              <a:off x="5463" y="3335"/>
              <a:ext cx="45" cy="8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96"/>
            <p:cNvSpPr>
              <a:spLocks/>
            </p:cNvSpPr>
            <p:nvPr/>
          </p:nvSpPr>
          <p:spPr bwMode="auto">
            <a:xfrm>
              <a:off x="5437" y="3309"/>
              <a:ext cx="96" cy="42"/>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7"/>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p:cNvSpPr>
            <p:nvPr/>
          </p:nvSpPr>
          <p:spPr bwMode="auto">
            <a:xfrm>
              <a:off x="5440" y="3402"/>
              <a:ext cx="93"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4361" y="3443"/>
              <a:ext cx="187"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9"/>
            <p:cNvSpPr>
              <a:spLocks noChangeArrowheads="1"/>
            </p:cNvSpPr>
            <p:nvPr/>
          </p:nvSpPr>
          <p:spPr bwMode="auto">
            <a:xfrm>
              <a:off x="4395" y="3473"/>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L2</a:t>
              </a: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100"/>
            <p:cNvSpPr>
              <a:spLocks noChangeArrowheads="1"/>
            </p:cNvSpPr>
            <p:nvPr/>
          </p:nvSpPr>
          <p:spPr bwMode="auto">
            <a:xfrm>
              <a:off x="4757" y="3443"/>
              <a:ext cx="188" cy="186"/>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1"/>
            <p:cNvSpPr>
              <a:spLocks noChangeArrowheads="1"/>
            </p:cNvSpPr>
            <p:nvPr/>
          </p:nvSpPr>
          <p:spPr bwMode="auto">
            <a:xfrm>
              <a:off x="4791" y="3473"/>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L2</a:t>
              </a:r>
              <a:endParaRPr kumimoji="0" lang="en-US" sz="1800" b="0" i="0" u="none" strike="noStrike" cap="none" normalizeH="0" baseline="0" smtClean="0">
                <a:ln>
                  <a:noFill/>
                </a:ln>
                <a:solidFill>
                  <a:schemeClr val="tx1"/>
                </a:solidFill>
                <a:effectLst/>
                <a:latin typeface="Arial" pitchFamily="34" charset="0"/>
              </a:endParaRPr>
            </a:p>
          </p:txBody>
        </p:sp>
        <p:sp>
          <p:nvSpPr>
            <p:cNvPr id="107" name="Rectangle 102"/>
            <p:cNvSpPr>
              <a:spLocks noChangeArrowheads="1"/>
            </p:cNvSpPr>
            <p:nvPr/>
          </p:nvSpPr>
          <p:spPr bwMode="auto">
            <a:xfrm>
              <a:off x="5388" y="3447"/>
              <a:ext cx="187" cy="185"/>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3"/>
            <p:cNvSpPr>
              <a:spLocks noChangeArrowheads="1"/>
            </p:cNvSpPr>
            <p:nvPr/>
          </p:nvSpPr>
          <p:spPr bwMode="auto">
            <a:xfrm>
              <a:off x="5422" y="3477"/>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L2</a:t>
              </a:r>
              <a:endParaRPr kumimoji="0" lang="en-US" sz="1800" b="0" i="0" u="none" strike="noStrike" cap="none" normalizeH="0" baseline="0" smtClean="0">
                <a:ln>
                  <a:noFill/>
                </a:ln>
                <a:solidFill>
                  <a:schemeClr val="tx1"/>
                </a:solidFill>
                <a:effectLst/>
                <a:latin typeface="Arial" pitchFamily="34" charset="0"/>
              </a:endParaRPr>
            </a:p>
          </p:txBody>
        </p:sp>
        <p:sp>
          <p:nvSpPr>
            <p:cNvPr id="109" name="Rectangle 104"/>
            <p:cNvSpPr>
              <a:spLocks noChangeArrowheads="1"/>
            </p:cNvSpPr>
            <p:nvPr/>
          </p:nvSpPr>
          <p:spPr bwMode="auto">
            <a:xfrm>
              <a:off x="1311" y="3734"/>
              <a:ext cx="200"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10" name="Rectangle 105"/>
            <p:cNvSpPr>
              <a:spLocks noChangeArrowheads="1"/>
            </p:cNvSpPr>
            <p:nvPr/>
          </p:nvSpPr>
          <p:spPr bwMode="auto">
            <a:xfrm>
              <a:off x="3147" y="3738"/>
              <a:ext cx="200"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11" name="Rectangle 106"/>
            <p:cNvSpPr>
              <a:spLocks noChangeArrowheads="1"/>
            </p:cNvSpPr>
            <p:nvPr/>
          </p:nvSpPr>
          <p:spPr bwMode="auto">
            <a:xfrm>
              <a:off x="4890" y="3706"/>
              <a:ext cx="193"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(c)</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Tradeoffs</a:t>
            </a:r>
            <a:endParaRPr lang="fr-FR" dirty="0">
              <a:solidFill>
                <a:schemeClr val="tx1"/>
              </a:solidFill>
            </a:endParaRPr>
          </a:p>
        </p:txBody>
      </p:sp>
      <p:sp>
        <p:nvSpPr>
          <p:cNvPr id="3" name="Text Placeholder 2"/>
          <p:cNvSpPr txBox="1">
            <a:spLocks noGrp="1"/>
          </p:cNvSpPr>
          <p:nvPr>
            <p:ph type="body" idx="4294967295"/>
          </p:nvPr>
        </p:nvSpPr>
        <p:spPr>
          <a:xfrm>
            <a:off x="685800" y="4308475"/>
            <a:ext cx="7924800" cy="139858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Typically, the L1 level has </a:t>
            </a:r>
            <a:r>
              <a:rPr lang="en-US" dirty="0">
                <a:solidFill>
                  <a:srgbClr val="DC2300"/>
                </a:solidFill>
                <a:latin typeface="Calibri" panose="020F0502020204030204" pitchFamily="34" charset="0"/>
              </a:rPr>
              <a:t>private caches</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L2 and beyond have </a:t>
            </a:r>
            <a:r>
              <a:rPr lang="en-US" dirty="0">
                <a:solidFill>
                  <a:srgbClr val="2300DC"/>
                </a:solidFill>
                <a:latin typeface="Calibri" panose="020F0502020204030204" pitchFamily="34" charset="0"/>
              </a:rPr>
              <a:t>shared caches</a:t>
            </a:r>
            <a:r>
              <a:rPr lang="en-US" dirty="0">
                <a:latin typeface="Calibri" panose="020F0502020204030204" pitchFamily="34" charset="0"/>
              </a:rPr>
              <a:t>.</a:t>
            </a:r>
          </a:p>
        </p:txBody>
      </p:sp>
      <p:grpSp>
        <p:nvGrpSpPr>
          <p:cNvPr id="7" name="Group 6"/>
          <p:cNvGrpSpPr>
            <a:grpSpLocks noChangeAspect="1"/>
          </p:cNvGrpSpPr>
          <p:nvPr/>
        </p:nvGrpSpPr>
        <p:grpSpPr bwMode="auto">
          <a:xfrm>
            <a:off x="838200" y="1752600"/>
            <a:ext cx="7493000" cy="2028825"/>
            <a:chOff x="864" y="1301"/>
            <a:chExt cx="4720" cy="1278"/>
          </a:xfrm>
        </p:grpSpPr>
        <p:sp>
          <p:nvSpPr>
            <p:cNvPr id="8" name="AutoShape 5"/>
            <p:cNvSpPr>
              <a:spLocks noChangeAspect="1" noChangeArrowheads="1" noTextEdit="1"/>
            </p:cNvSpPr>
            <p:nvPr/>
          </p:nvSpPr>
          <p:spPr bwMode="auto">
            <a:xfrm>
              <a:off x="864" y="1301"/>
              <a:ext cx="4720" cy="1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876" y="1313"/>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876" y="1349"/>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V="1">
              <a:off x="876" y="1349"/>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V="1">
              <a:off x="912" y="1349"/>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997" y="1349"/>
              <a:ext cx="556"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Attribute</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2"/>
            <p:cNvSpPr>
              <a:spLocks noChangeShapeType="1"/>
            </p:cNvSpPr>
            <p:nvPr/>
          </p:nvSpPr>
          <p:spPr bwMode="auto">
            <a:xfrm flipV="1">
              <a:off x="2664" y="1349"/>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3195" y="1349"/>
              <a:ext cx="857"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Arial" pitchFamily="34" charset="0"/>
                </a:rPr>
                <a:t>Private Cache</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4"/>
            <p:cNvSpPr>
              <a:spLocks noChangeShapeType="1"/>
            </p:cNvSpPr>
            <p:nvPr/>
          </p:nvSpPr>
          <p:spPr bwMode="auto">
            <a:xfrm flipV="1">
              <a:off x="4548" y="1349"/>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4632" y="1349"/>
              <a:ext cx="881"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Arial" pitchFamily="34" charset="0"/>
                </a:rPr>
                <a:t>Shared Cache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Line 16"/>
            <p:cNvSpPr>
              <a:spLocks noChangeShapeType="1"/>
            </p:cNvSpPr>
            <p:nvPr/>
          </p:nvSpPr>
          <p:spPr bwMode="auto">
            <a:xfrm flipV="1">
              <a:off x="5526" y="1349"/>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5562" y="1349"/>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876" y="1518"/>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9"/>
            <p:cNvSpPr>
              <a:spLocks noChangeShapeType="1"/>
            </p:cNvSpPr>
            <p:nvPr/>
          </p:nvSpPr>
          <p:spPr bwMode="auto">
            <a:xfrm flipV="1">
              <a:off x="876" y="1518"/>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912" y="1518"/>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997" y="1518"/>
              <a:ext cx="338"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Area</a:t>
              </a:r>
              <a:endParaRPr kumimoji="0" lang="en-US" sz="1800" b="0" i="0" u="none" strike="noStrike" cap="none" normalizeH="0" baseline="0" smtClean="0">
                <a:ln>
                  <a:noFill/>
                </a:ln>
                <a:solidFill>
                  <a:schemeClr val="tx1"/>
                </a:solidFill>
                <a:effectLst/>
                <a:latin typeface="Arial" pitchFamily="34" charset="0"/>
              </a:endParaRPr>
            </a:p>
          </p:txBody>
        </p:sp>
        <p:sp>
          <p:nvSpPr>
            <p:cNvPr id="24" name="Line 22"/>
            <p:cNvSpPr>
              <a:spLocks noChangeShapeType="1"/>
            </p:cNvSpPr>
            <p:nvPr/>
          </p:nvSpPr>
          <p:spPr bwMode="auto">
            <a:xfrm flipV="1">
              <a:off x="2664" y="1518"/>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509" y="1518"/>
              <a:ext cx="25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low</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4"/>
            <p:cNvSpPr>
              <a:spLocks noChangeShapeType="1"/>
            </p:cNvSpPr>
            <p:nvPr/>
          </p:nvSpPr>
          <p:spPr bwMode="auto">
            <a:xfrm flipV="1">
              <a:off x="4548" y="1518"/>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4910" y="1518"/>
              <a:ext cx="31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high</a:t>
              </a:r>
              <a:endParaRPr kumimoji="0" lang="en-US" sz="1800" b="0" i="0" u="none" strike="noStrike" cap="none" normalizeH="0" baseline="0" smtClean="0">
                <a:ln>
                  <a:noFill/>
                </a:ln>
                <a:solidFill>
                  <a:schemeClr val="tx1"/>
                </a:solidFill>
                <a:effectLst/>
                <a:latin typeface="Arial" pitchFamily="34" charset="0"/>
              </a:endParaRPr>
            </a:p>
          </p:txBody>
        </p:sp>
        <p:sp>
          <p:nvSpPr>
            <p:cNvPr id="28" name="Line 26"/>
            <p:cNvSpPr>
              <a:spLocks noChangeShapeType="1"/>
            </p:cNvSpPr>
            <p:nvPr/>
          </p:nvSpPr>
          <p:spPr bwMode="auto">
            <a:xfrm flipV="1">
              <a:off x="5526" y="1518"/>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5562" y="1518"/>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a:off x="876" y="1687"/>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flipV="1">
              <a:off x="876" y="1687"/>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8" name="Line 30"/>
            <p:cNvSpPr>
              <a:spLocks noChangeShapeType="1"/>
            </p:cNvSpPr>
            <p:nvPr/>
          </p:nvSpPr>
          <p:spPr bwMode="auto">
            <a:xfrm flipV="1">
              <a:off x="912" y="1687"/>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9" name="Rectangle 31"/>
            <p:cNvSpPr>
              <a:spLocks noChangeArrowheads="1"/>
            </p:cNvSpPr>
            <p:nvPr/>
          </p:nvSpPr>
          <p:spPr bwMode="auto">
            <a:xfrm>
              <a:off x="997" y="1675"/>
              <a:ext cx="447"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Speed</a:t>
              </a:r>
              <a:endParaRPr kumimoji="0" lang="en-US" sz="1800" b="0" i="0" u="none" strike="noStrike" cap="none" normalizeH="0" baseline="0" smtClean="0">
                <a:ln>
                  <a:noFill/>
                </a:ln>
                <a:solidFill>
                  <a:schemeClr val="tx1"/>
                </a:solidFill>
                <a:effectLst/>
                <a:latin typeface="Arial" pitchFamily="34" charset="0"/>
              </a:endParaRPr>
            </a:p>
          </p:txBody>
        </p:sp>
        <p:sp>
          <p:nvSpPr>
            <p:cNvPr id="7172" name="Line 32"/>
            <p:cNvSpPr>
              <a:spLocks noChangeShapeType="1"/>
            </p:cNvSpPr>
            <p:nvPr/>
          </p:nvSpPr>
          <p:spPr bwMode="auto">
            <a:xfrm flipV="1">
              <a:off x="2664" y="1687"/>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3" name="Rectangle 33"/>
            <p:cNvSpPr>
              <a:spLocks noChangeArrowheads="1"/>
            </p:cNvSpPr>
            <p:nvPr/>
          </p:nvSpPr>
          <p:spPr bwMode="auto">
            <a:xfrm>
              <a:off x="3497" y="1675"/>
              <a:ext cx="278"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fast</a:t>
              </a:r>
              <a:endParaRPr kumimoji="0" lang="en-US" sz="1800" b="0" i="0" u="none" strike="noStrike" cap="none" normalizeH="0" baseline="0" smtClean="0">
                <a:ln>
                  <a:noFill/>
                </a:ln>
                <a:solidFill>
                  <a:schemeClr val="tx1"/>
                </a:solidFill>
                <a:effectLst/>
                <a:latin typeface="Arial" pitchFamily="34" charset="0"/>
              </a:endParaRPr>
            </a:p>
          </p:txBody>
        </p:sp>
        <p:sp>
          <p:nvSpPr>
            <p:cNvPr id="7174" name="Line 34"/>
            <p:cNvSpPr>
              <a:spLocks noChangeShapeType="1"/>
            </p:cNvSpPr>
            <p:nvPr/>
          </p:nvSpPr>
          <p:spPr bwMode="auto">
            <a:xfrm flipV="1">
              <a:off x="4548" y="1687"/>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5" name="Rectangle 35"/>
            <p:cNvSpPr>
              <a:spLocks noChangeArrowheads="1"/>
            </p:cNvSpPr>
            <p:nvPr/>
          </p:nvSpPr>
          <p:spPr bwMode="auto">
            <a:xfrm>
              <a:off x="4910" y="1675"/>
              <a:ext cx="326"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slow</a:t>
              </a:r>
              <a:endParaRPr kumimoji="0" lang="en-US" sz="1800" b="0" i="0" u="none" strike="noStrike" cap="none" normalizeH="0" baseline="0" smtClean="0">
                <a:ln>
                  <a:noFill/>
                </a:ln>
                <a:solidFill>
                  <a:schemeClr val="tx1"/>
                </a:solidFill>
                <a:effectLst/>
                <a:latin typeface="Arial" pitchFamily="34" charset="0"/>
              </a:endParaRPr>
            </a:p>
          </p:txBody>
        </p:sp>
        <p:sp>
          <p:nvSpPr>
            <p:cNvPr id="7176" name="Line 36"/>
            <p:cNvSpPr>
              <a:spLocks noChangeShapeType="1"/>
            </p:cNvSpPr>
            <p:nvPr/>
          </p:nvSpPr>
          <p:spPr bwMode="auto">
            <a:xfrm flipV="1">
              <a:off x="5526" y="1687"/>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7" name="Line 37"/>
            <p:cNvSpPr>
              <a:spLocks noChangeShapeType="1"/>
            </p:cNvSpPr>
            <p:nvPr/>
          </p:nvSpPr>
          <p:spPr bwMode="auto">
            <a:xfrm flipV="1">
              <a:off x="5562" y="1687"/>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8" name="Line 38"/>
            <p:cNvSpPr>
              <a:spLocks noChangeShapeType="1"/>
            </p:cNvSpPr>
            <p:nvPr/>
          </p:nvSpPr>
          <p:spPr bwMode="auto">
            <a:xfrm>
              <a:off x="876" y="1856"/>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9" name="Line 39"/>
            <p:cNvSpPr>
              <a:spLocks noChangeShapeType="1"/>
            </p:cNvSpPr>
            <p:nvPr/>
          </p:nvSpPr>
          <p:spPr bwMode="auto">
            <a:xfrm flipV="1">
              <a:off x="876" y="1856"/>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0" name="Line 40"/>
            <p:cNvSpPr>
              <a:spLocks noChangeShapeType="1"/>
            </p:cNvSpPr>
            <p:nvPr/>
          </p:nvSpPr>
          <p:spPr bwMode="auto">
            <a:xfrm flipV="1">
              <a:off x="912" y="1856"/>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1" name="Rectangle 41"/>
            <p:cNvSpPr>
              <a:spLocks noChangeArrowheads="1"/>
            </p:cNvSpPr>
            <p:nvPr/>
          </p:nvSpPr>
          <p:spPr bwMode="auto">
            <a:xfrm>
              <a:off x="997" y="1844"/>
              <a:ext cx="1590"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Arial" pitchFamily="34" charset="0"/>
                </a:rPr>
                <a:t>Proximity to the processor</a:t>
              </a:r>
              <a:endParaRPr kumimoji="0" lang="en-US" sz="1800" b="0" i="0" u="none" strike="noStrike" cap="none" normalizeH="0" baseline="0" dirty="0" smtClean="0">
                <a:ln>
                  <a:noFill/>
                </a:ln>
                <a:solidFill>
                  <a:schemeClr val="tx1"/>
                </a:solidFill>
                <a:effectLst/>
                <a:latin typeface="Arial" pitchFamily="34" charset="0"/>
              </a:endParaRPr>
            </a:p>
          </p:txBody>
        </p:sp>
        <p:sp>
          <p:nvSpPr>
            <p:cNvPr id="7182" name="Line 42"/>
            <p:cNvSpPr>
              <a:spLocks noChangeShapeType="1"/>
            </p:cNvSpPr>
            <p:nvPr/>
          </p:nvSpPr>
          <p:spPr bwMode="auto">
            <a:xfrm flipV="1">
              <a:off x="2664" y="1856"/>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3" name="Rectangle 43"/>
            <p:cNvSpPr>
              <a:spLocks noChangeArrowheads="1"/>
            </p:cNvSpPr>
            <p:nvPr/>
          </p:nvSpPr>
          <p:spPr bwMode="auto">
            <a:xfrm>
              <a:off x="3473" y="1844"/>
              <a:ext cx="326"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near</a:t>
              </a:r>
              <a:endParaRPr kumimoji="0" lang="en-US" sz="1800" b="0" i="0" u="none" strike="noStrike" cap="none" normalizeH="0" baseline="0" smtClean="0">
                <a:ln>
                  <a:noFill/>
                </a:ln>
                <a:solidFill>
                  <a:schemeClr val="tx1"/>
                </a:solidFill>
                <a:effectLst/>
                <a:latin typeface="Arial" pitchFamily="34" charset="0"/>
              </a:endParaRPr>
            </a:p>
          </p:txBody>
        </p:sp>
        <p:sp>
          <p:nvSpPr>
            <p:cNvPr id="7184" name="Line 44"/>
            <p:cNvSpPr>
              <a:spLocks noChangeShapeType="1"/>
            </p:cNvSpPr>
            <p:nvPr/>
          </p:nvSpPr>
          <p:spPr bwMode="auto">
            <a:xfrm flipV="1">
              <a:off x="4548" y="1856"/>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5" name="Rectangle 45"/>
            <p:cNvSpPr>
              <a:spLocks noChangeArrowheads="1"/>
            </p:cNvSpPr>
            <p:nvPr/>
          </p:nvSpPr>
          <p:spPr bwMode="auto">
            <a:xfrm>
              <a:off x="4958" y="1844"/>
              <a:ext cx="217"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far</a:t>
              </a:r>
              <a:endParaRPr kumimoji="0" lang="en-US" sz="1800" b="0" i="0" u="none" strike="noStrike" cap="none" normalizeH="0" baseline="0" smtClean="0">
                <a:ln>
                  <a:noFill/>
                </a:ln>
                <a:solidFill>
                  <a:schemeClr val="tx1"/>
                </a:solidFill>
                <a:effectLst/>
                <a:latin typeface="Arial" pitchFamily="34" charset="0"/>
              </a:endParaRPr>
            </a:p>
          </p:txBody>
        </p:sp>
        <p:sp>
          <p:nvSpPr>
            <p:cNvPr id="7186" name="Line 46"/>
            <p:cNvSpPr>
              <a:spLocks noChangeShapeType="1"/>
            </p:cNvSpPr>
            <p:nvPr/>
          </p:nvSpPr>
          <p:spPr bwMode="auto">
            <a:xfrm flipV="1">
              <a:off x="5526" y="1856"/>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7" name="Line 47"/>
            <p:cNvSpPr>
              <a:spLocks noChangeShapeType="1"/>
            </p:cNvSpPr>
            <p:nvPr/>
          </p:nvSpPr>
          <p:spPr bwMode="auto">
            <a:xfrm flipV="1">
              <a:off x="5562" y="1856"/>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8" name="Line 48"/>
            <p:cNvSpPr>
              <a:spLocks noChangeShapeType="1"/>
            </p:cNvSpPr>
            <p:nvPr/>
          </p:nvSpPr>
          <p:spPr bwMode="auto">
            <a:xfrm>
              <a:off x="876" y="2013"/>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9" name="Line 49"/>
            <p:cNvSpPr>
              <a:spLocks noChangeShapeType="1"/>
            </p:cNvSpPr>
            <p:nvPr/>
          </p:nvSpPr>
          <p:spPr bwMode="auto">
            <a:xfrm flipV="1">
              <a:off x="876" y="2025"/>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0" name="Line 50"/>
            <p:cNvSpPr>
              <a:spLocks noChangeShapeType="1"/>
            </p:cNvSpPr>
            <p:nvPr/>
          </p:nvSpPr>
          <p:spPr bwMode="auto">
            <a:xfrm flipV="1">
              <a:off x="912" y="2025"/>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1" name="Rectangle 51"/>
            <p:cNvSpPr>
              <a:spLocks noChangeArrowheads="1"/>
            </p:cNvSpPr>
            <p:nvPr/>
          </p:nvSpPr>
          <p:spPr bwMode="auto">
            <a:xfrm>
              <a:off x="997" y="2013"/>
              <a:ext cx="1047"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Arial" pitchFamily="34" charset="0"/>
                </a:rPr>
                <a:t>Scalability in size</a:t>
              </a:r>
              <a:endParaRPr kumimoji="0" lang="en-US" sz="1800" b="0" i="0" u="none" strike="noStrike" cap="none" normalizeH="0" baseline="0" dirty="0" smtClean="0">
                <a:ln>
                  <a:noFill/>
                </a:ln>
                <a:solidFill>
                  <a:schemeClr val="tx1"/>
                </a:solidFill>
                <a:effectLst/>
                <a:latin typeface="Arial" pitchFamily="34" charset="0"/>
              </a:endParaRPr>
            </a:p>
          </p:txBody>
        </p:sp>
        <p:sp>
          <p:nvSpPr>
            <p:cNvPr id="7192" name="Line 52"/>
            <p:cNvSpPr>
              <a:spLocks noChangeShapeType="1"/>
            </p:cNvSpPr>
            <p:nvPr/>
          </p:nvSpPr>
          <p:spPr bwMode="auto">
            <a:xfrm flipV="1">
              <a:off x="2664" y="2025"/>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3" name="Rectangle 53"/>
            <p:cNvSpPr>
              <a:spLocks noChangeArrowheads="1"/>
            </p:cNvSpPr>
            <p:nvPr/>
          </p:nvSpPr>
          <p:spPr bwMode="auto">
            <a:xfrm>
              <a:off x="3509" y="2013"/>
              <a:ext cx="25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low</a:t>
              </a:r>
              <a:endParaRPr kumimoji="0" lang="en-US" sz="1800" b="0" i="0" u="none" strike="noStrike" cap="none" normalizeH="0" baseline="0" smtClean="0">
                <a:ln>
                  <a:noFill/>
                </a:ln>
                <a:solidFill>
                  <a:schemeClr val="tx1"/>
                </a:solidFill>
                <a:effectLst/>
                <a:latin typeface="Arial" pitchFamily="34" charset="0"/>
              </a:endParaRPr>
            </a:p>
          </p:txBody>
        </p:sp>
        <p:sp>
          <p:nvSpPr>
            <p:cNvPr id="7194" name="Line 54"/>
            <p:cNvSpPr>
              <a:spLocks noChangeShapeType="1"/>
            </p:cNvSpPr>
            <p:nvPr/>
          </p:nvSpPr>
          <p:spPr bwMode="auto">
            <a:xfrm flipV="1">
              <a:off x="4548" y="2025"/>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5" name="Rectangle 55"/>
            <p:cNvSpPr>
              <a:spLocks noChangeArrowheads="1"/>
            </p:cNvSpPr>
            <p:nvPr/>
          </p:nvSpPr>
          <p:spPr bwMode="auto">
            <a:xfrm>
              <a:off x="4910" y="2013"/>
              <a:ext cx="31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high</a:t>
              </a:r>
              <a:endParaRPr kumimoji="0" lang="en-US" sz="1800" b="0" i="0" u="none" strike="noStrike" cap="none" normalizeH="0" baseline="0" smtClean="0">
                <a:ln>
                  <a:noFill/>
                </a:ln>
                <a:solidFill>
                  <a:schemeClr val="tx1"/>
                </a:solidFill>
                <a:effectLst/>
                <a:latin typeface="Arial" pitchFamily="34" charset="0"/>
              </a:endParaRPr>
            </a:p>
          </p:txBody>
        </p:sp>
        <p:sp>
          <p:nvSpPr>
            <p:cNvPr id="7196" name="Line 56"/>
            <p:cNvSpPr>
              <a:spLocks noChangeShapeType="1"/>
            </p:cNvSpPr>
            <p:nvPr/>
          </p:nvSpPr>
          <p:spPr bwMode="auto">
            <a:xfrm flipV="1">
              <a:off x="5526" y="2025"/>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7" name="Line 57"/>
            <p:cNvSpPr>
              <a:spLocks noChangeShapeType="1"/>
            </p:cNvSpPr>
            <p:nvPr/>
          </p:nvSpPr>
          <p:spPr bwMode="auto">
            <a:xfrm flipV="1">
              <a:off x="5562" y="2025"/>
              <a:ext cx="0" cy="157"/>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8" name="Line 58"/>
            <p:cNvSpPr>
              <a:spLocks noChangeShapeType="1"/>
            </p:cNvSpPr>
            <p:nvPr/>
          </p:nvSpPr>
          <p:spPr bwMode="auto">
            <a:xfrm>
              <a:off x="876" y="2182"/>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9" name="Line 59"/>
            <p:cNvSpPr>
              <a:spLocks noChangeShapeType="1"/>
            </p:cNvSpPr>
            <p:nvPr/>
          </p:nvSpPr>
          <p:spPr bwMode="auto">
            <a:xfrm flipV="1">
              <a:off x="876" y="2182"/>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0" name="Line 60"/>
            <p:cNvSpPr>
              <a:spLocks noChangeShapeType="1"/>
            </p:cNvSpPr>
            <p:nvPr/>
          </p:nvSpPr>
          <p:spPr bwMode="auto">
            <a:xfrm flipV="1">
              <a:off x="912" y="2182"/>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1" name="Rectangle 61"/>
            <p:cNvSpPr>
              <a:spLocks noChangeArrowheads="1"/>
            </p:cNvSpPr>
            <p:nvPr/>
          </p:nvSpPr>
          <p:spPr bwMode="auto">
            <a:xfrm>
              <a:off x="997" y="2182"/>
              <a:ext cx="95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Arial" pitchFamily="34" charset="0"/>
                </a:rPr>
                <a:t>Data replication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2" name="Line 62"/>
            <p:cNvSpPr>
              <a:spLocks noChangeShapeType="1"/>
            </p:cNvSpPr>
            <p:nvPr/>
          </p:nvSpPr>
          <p:spPr bwMode="auto">
            <a:xfrm flipV="1">
              <a:off x="2664" y="2182"/>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3" name="Rectangle 63"/>
            <p:cNvSpPr>
              <a:spLocks noChangeArrowheads="1"/>
            </p:cNvSpPr>
            <p:nvPr/>
          </p:nvSpPr>
          <p:spPr bwMode="auto">
            <a:xfrm>
              <a:off x="3509" y="2182"/>
              <a:ext cx="266"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yes</a:t>
              </a:r>
              <a:endParaRPr kumimoji="0" lang="en-US" sz="1800" b="0" i="0" u="none" strike="noStrike" cap="none" normalizeH="0" baseline="0" smtClean="0">
                <a:ln>
                  <a:noFill/>
                </a:ln>
                <a:solidFill>
                  <a:schemeClr val="tx1"/>
                </a:solidFill>
                <a:effectLst/>
                <a:latin typeface="Arial" pitchFamily="34" charset="0"/>
              </a:endParaRPr>
            </a:p>
          </p:txBody>
        </p:sp>
        <p:sp>
          <p:nvSpPr>
            <p:cNvPr id="7204" name="Line 64"/>
            <p:cNvSpPr>
              <a:spLocks noChangeShapeType="1"/>
            </p:cNvSpPr>
            <p:nvPr/>
          </p:nvSpPr>
          <p:spPr bwMode="auto">
            <a:xfrm flipV="1">
              <a:off x="4548" y="2182"/>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5" name="Rectangle 65"/>
            <p:cNvSpPr>
              <a:spLocks noChangeArrowheads="1"/>
            </p:cNvSpPr>
            <p:nvPr/>
          </p:nvSpPr>
          <p:spPr bwMode="auto">
            <a:xfrm>
              <a:off x="4958" y="2182"/>
              <a:ext cx="205"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no</a:t>
              </a:r>
              <a:endParaRPr kumimoji="0" lang="en-US" sz="1800" b="0" i="0" u="none" strike="noStrike" cap="none" normalizeH="0" baseline="0" smtClean="0">
                <a:ln>
                  <a:noFill/>
                </a:ln>
                <a:solidFill>
                  <a:schemeClr val="tx1"/>
                </a:solidFill>
                <a:effectLst/>
                <a:latin typeface="Arial" pitchFamily="34" charset="0"/>
              </a:endParaRPr>
            </a:p>
          </p:txBody>
        </p:sp>
        <p:sp>
          <p:nvSpPr>
            <p:cNvPr id="7206" name="Line 66"/>
            <p:cNvSpPr>
              <a:spLocks noChangeShapeType="1"/>
            </p:cNvSpPr>
            <p:nvPr/>
          </p:nvSpPr>
          <p:spPr bwMode="auto">
            <a:xfrm flipV="1">
              <a:off x="5526" y="2182"/>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7" name="Line 67"/>
            <p:cNvSpPr>
              <a:spLocks noChangeShapeType="1"/>
            </p:cNvSpPr>
            <p:nvPr/>
          </p:nvSpPr>
          <p:spPr bwMode="auto">
            <a:xfrm flipV="1">
              <a:off x="5562" y="2182"/>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8" name="Line 68"/>
            <p:cNvSpPr>
              <a:spLocks noChangeShapeType="1"/>
            </p:cNvSpPr>
            <p:nvPr/>
          </p:nvSpPr>
          <p:spPr bwMode="auto">
            <a:xfrm>
              <a:off x="876" y="2351"/>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9" name="Line 69"/>
            <p:cNvSpPr>
              <a:spLocks noChangeShapeType="1"/>
            </p:cNvSpPr>
            <p:nvPr/>
          </p:nvSpPr>
          <p:spPr bwMode="auto">
            <a:xfrm flipV="1">
              <a:off x="876" y="2351"/>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0" name="Line 70"/>
            <p:cNvSpPr>
              <a:spLocks noChangeShapeType="1"/>
            </p:cNvSpPr>
            <p:nvPr/>
          </p:nvSpPr>
          <p:spPr bwMode="auto">
            <a:xfrm flipV="1">
              <a:off x="912" y="2351"/>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1" name="Rectangle 71"/>
            <p:cNvSpPr>
              <a:spLocks noChangeArrowheads="1"/>
            </p:cNvSpPr>
            <p:nvPr/>
          </p:nvSpPr>
          <p:spPr bwMode="auto">
            <a:xfrm>
              <a:off x="997" y="2351"/>
              <a:ext cx="713"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Complexity</a:t>
              </a:r>
              <a:endParaRPr kumimoji="0" lang="en-US" sz="1800" b="0" i="0" u="none" strike="noStrike" cap="none" normalizeH="0" baseline="0" smtClean="0">
                <a:ln>
                  <a:noFill/>
                </a:ln>
                <a:solidFill>
                  <a:schemeClr val="tx1"/>
                </a:solidFill>
                <a:effectLst/>
                <a:latin typeface="Arial" pitchFamily="34" charset="0"/>
              </a:endParaRPr>
            </a:p>
          </p:txBody>
        </p:sp>
        <p:sp>
          <p:nvSpPr>
            <p:cNvPr id="7212" name="Line 72"/>
            <p:cNvSpPr>
              <a:spLocks noChangeShapeType="1"/>
            </p:cNvSpPr>
            <p:nvPr/>
          </p:nvSpPr>
          <p:spPr bwMode="auto">
            <a:xfrm flipV="1">
              <a:off x="2664" y="2351"/>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3" name="Rectangle 73"/>
            <p:cNvSpPr>
              <a:spLocks noChangeArrowheads="1"/>
            </p:cNvSpPr>
            <p:nvPr/>
          </p:nvSpPr>
          <p:spPr bwMode="auto">
            <a:xfrm>
              <a:off x="2686" y="2351"/>
              <a:ext cx="1875"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Arial" pitchFamily="34" charset="0"/>
                </a:rPr>
                <a:t>High (needs cache coherence)</a:t>
              </a:r>
              <a:endParaRPr kumimoji="0" lang="en-US" sz="1800" b="0" i="0" u="none" strike="noStrike" cap="none" normalizeH="0" baseline="0" dirty="0" smtClean="0">
                <a:ln>
                  <a:noFill/>
                </a:ln>
                <a:solidFill>
                  <a:schemeClr val="tx1"/>
                </a:solidFill>
                <a:effectLst/>
                <a:latin typeface="Arial" pitchFamily="34" charset="0"/>
              </a:endParaRPr>
            </a:p>
          </p:txBody>
        </p:sp>
        <p:sp>
          <p:nvSpPr>
            <p:cNvPr id="7214" name="Line 74"/>
            <p:cNvSpPr>
              <a:spLocks noChangeShapeType="1"/>
            </p:cNvSpPr>
            <p:nvPr/>
          </p:nvSpPr>
          <p:spPr bwMode="auto">
            <a:xfrm flipV="1">
              <a:off x="4548" y="2351"/>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5" name="Rectangle 75"/>
            <p:cNvSpPr>
              <a:spLocks noChangeArrowheads="1"/>
            </p:cNvSpPr>
            <p:nvPr/>
          </p:nvSpPr>
          <p:spPr bwMode="auto">
            <a:xfrm>
              <a:off x="4934" y="2351"/>
              <a:ext cx="254" cy="1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Arial" pitchFamily="34" charset="0"/>
                </a:rPr>
                <a:t>low</a:t>
              </a:r>
              <a:endParaRPr kumimoji="0" lang="en-US" sz="1800" b="0" i="0" u="none" strike="noStrike" cap="none" normalizeH="0" baseline="0" smtClean="0">
                <a:ln>
                  <a:noFill/>
                </a:ln>
                <a:solidFill>
                  <a:schemeClr val="tx1"/>
                </a:solidFill>
                <a:effectLst/>
                <a:latin typeface="Arial" pitchFamily="34" charset="0"/>
              </a:endParaRPr>
            </a:p>
          </p:txBody>
        </p:sp>
        <p:sp>
          <p:nvSpPr>
            <p:cNvPr id="7216" name="Line 76"/>
            <p:cNvSpPr>
              <a:spLocks noChangeShapeType="1"/>
            </p:cNvSpPr>
            <p:nvPr/>
          </p:nvSpPr>
          <p:spPr bwMode="auto">
            <a:xfrm flipV="1">
              <a:off x="5526" y="2351"/>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7" name="Line 77"/>
            <p:cNvSpPr>
              <a:spLocks noChangeShapeType="1"/>
            </p:cNvSpPr>
            <p:nvPr/>
          </p:nvSpPr>
          <p:spPr bwMode="auto">
            <a:xfrm flipV="1">
              <a:off x="5562" y="2351"/>
              <a:ext cx="0" cy="169"/>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8" name="Line 78"/>
            <p:cNvSpPr>
              <a:spLocks noChangeShapeType="1"/>
            </p:cNvSpPr>
            <p:nvPr/>
          </p:nvSpPr>
          <p:spPr bwMode="auto">
            <a:xfrm>
              <a:off x="876" y="2520"/>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9" name="Line 79"/>
            <p:cNvSpPr>
              <a:spLocks noChangeShapeType="1"/>
            </p:cNvSpPr>
            <p:nvPr/>
          </p:nvSpPr>
          <p:spPr bwMode="auto">
            <a:xfrm>
              <a:off x="876" y="2556"/>
              <a:ext cx="4686"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Caches</a:t>
            </a:r>
          </a:p>
        </p:txBody>
      </p:sp>
      <p:sp>
        <p:nvSpPr>
          <p:cNvPr id="3" name="Text Placeholder 2"/>
          <p:cNvSpPr txBox="1">
            <a:spLocks noGrp="1"/>
          </p:cNvSpPr>
          <p:nvPr>
            <p:ph type="body" idx="4294967295"/>
          </p:nvPr>
        </p:nvSpPr>
        <p:spPr>
          <a:xfrm>
            <a:off x="914400" y="1676400"/>
            <a:ext cx="7416800"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Assume a 4MB Cache</a:t>
            </a:r>
          </a:p>
          <a:p>
            <a:pPr lvl="1">
              <a:buSzPct val="100000"/>
              <a:buFont typeface="Symbol" panose="05050102010706020507" pitchFamily="18" charset="2"/>
              <a:buChar char="*"/>
            </a:pPr>
            <a:r>
              <a:rPr lang="en-US" dirty="0">
                <a:latin typeface="Calibri" panose="020F0502020204030204" pitchFamily="34" charset="0"/>
              </a:rPr>
              <a:t>It will have a </a:t>
            </a:r>
            <a:r>
              <a:rPr lang="en-US" dirty="0">
                <a:solidFill>
                  <a:srgbClr val="B80047"/>
                </a:solidFill>
                <a:latin typeface="Calibri" panose="020F0502020204030204" pitchFamily="34" charset="0"/>
              </a:rPr>
              <a:t>massive tag and data array</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300DC"/>
                </a:solidFill>
                <a:latin typeface="Calibri" panose="020F0502020204030204" pitchFamily="34" charset="0"/>
              </a:rPr>
              <a:t>lookup operation</a:t>
            </a:r>
            <a:r>
              <a:rPr lang="en-US" dirty="0">
                <a:latin typeface="Calibri" panose="020F0502020204030204" pitchFamily="34" charset="0"/>
              </a:rPr>
              <a:t> will become very slow</a:t>
            </a:r>
          </a:p>
          <a:p>
            <a:pPr lvl="1">
              <a:buSzPct val="100000"/>
              <a:buFont typeface="Symbol" panose="05050102010706020507" pitchFamily="18" charset="2"/>
              <a:buChar char="*"/>
            </a:pPr>
            <a:r>
              <a:rPr lang="en-US" dirty="0">
                <a:latin typeface="Calibri" panose="020F0502020204030204" pitchFamily="34" charset="0"/>
              </a:rPr>
              <a:t>Secondly, we might have a lot of </a:t>
            </a:r>
            <a:r>
              <a:rPr lang="en-US" dirty="0">
                <a:solidFill>
                  <a:srgbClr val="FF0000"/>
                </a:solidFill>
                <a:latin typeface="Calibri" panose="020F0502020204030204" pitchFamily="34" charset="0"/>
              </a:rPr>
              <a:t>contention</a:t>
            </a:r>
            <a:r>
              <a:rPr lang="en-US" dirty="0">
                <a:latin typeface="Calibri" panose="020F0502020204030204" pitchFamily="34" charset="0"/>
              </a:rPr>
              <a:t>. It will be necessary to make this a </a:t>
            </a:r>
            <a:r>
              <a:rPr lang="en-US" dirty="0" smtClean="0">
                <a:solidFill>
                  <a:srgbClr val="00AE00"/>
                </a:solidFill>
                <a:latin typeface="Calibri" panose="020F0502020204030204" pitchFamily="34" charset="0"/>
              </a:rPr>
              <a:t>multi-ported</a:t>
            </a:r>
            <a:r>
              <a:rPr lang="en-US" dirty="0" smtClean="0">
                <a:latin typeface="Calibri" panose="020F0502020204030204" pitchFamily="34" charset="0"/>
              </a:rPr>
              <a:t> </a:t>
            </a:r>
            <a:r>
              <a:rPr lang="en-US" dirty="0">
                <a:latin typeface="Calibri" panose="020F0502020204030204" pitchFamily="34" charset="0"/>
              </a:rPr>
              <a:t>structure (more </a:t>
            </a:r>
            <a:r>
              <a:rPr lang="en-US" dirty="0">
                <a:solidFill>
                  <a:srgbClr val="FF0000"/>
                </a:solidFill>
                <a:latin typeface="Calibri" panose="020F0502020204030204" pitchFamily="34" charset="0"/>
              </a:rPr>
              <a:t>area</a:t>
            </a:r>
            <a:r>
              <a:rPr lang="en-US" dirty="0">
                <a:latin typeface="Calibri" panose="020F0502020204030204" pitchFamily="34" charset="0"/>
              </a:rPr>
              <a:t> and more </a:t>
            </a:r>
            <a:r>
              <a:rPr lang="en-US" dirty="0">
                <a:solidFill>
                  <a:srgbClr val="2300DC"/>
                </a:solidFill>
                <a:latin typeface="Calibri" panose="020F0502020204030204" pitchFamily="34" charset="0"/>
              </a:rPr>
              <a:t>power</a:t>
            </a:r>
            <a:r>
              <a:rPr lang="en-US" dirty="0">
                <a:latin typeface="Calibri" panose="020F0502020204030204" pitchFamily="34" charset="0"/>
              </a:rPr>
              <a:t>)</a:t>
            </a:r>
          </a:p>
          <a:p>
            <a:pPr lvl="0">
              <a:buSzPct val="100000"/>
              <a:buFont typeface="Symbol" panose="05050102010706020507" pitchFamily="18" charset="2"/>
              <a:buChar char="*"/>
            </a:pPr>
            <a:r>
              <a:rPr lang="en-US" b="1" dirty="0">
                <a:solidFill>
                  <a:srgbClr val="004A4A"/>
                </a:solidFill>
                <a:latin typeface="Calibri" panose="020F0502020204030204" pitchFamily="34" charset="0"/>
              </a:rPr>
              <a:t>Solution </a:t>
            </a:r>
            <a:r>
              <a:rPr lang="en-US" dirty="0">
                <a:latin typeface="Calibri" panose="020F0502020204030204" pitchFamily="34" charset="0"/>
              </a:rPr>
              <a:t>: Divide a </a:t>
            </a:r>
            <a:r>
              <a:rPr lang="en-US" dirty="0">
                <a:solidFill>
                  <a:srgbClr val="2300DC"/>
                </a:solidFill>
                <a:latin typeface="Calibri" panose="020F0502020204030204" pitchFamily="34" charset="0"/>
              </a:rPr>
              <a:t>cache</a:t>
            </a:r>
            <a:r>
              <a:rPr lang="en-US" dirty="0">
                <a:latin typeface="Calibri" panose="020F0502020204030204" pitchFamily="34" charset="0"/>
              </a:rPr>
              <a:t> into banks. Each bank is a </a:t>
            </a:r>
            <a:r>
              <a:rPr lang="en-US" dirty="0" err="1">
                <a:solidFill>
                  <a:srgbClr val="FF00FF"/>
                </a:solidFill>
                <a:latin typeface="Calibri" panose="020F0502020204030204" pitchFamily="34" charset="0"/>
              </a:rPr>
              <a:t>subcache</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Shared</a:t>
            </a:r>
            <a:r>
              <a:rPr lang="fr-FR" dirty="0">
                <a:solidFill>
                  <a:schemeClr val="tx1"/>
                </a:solidFill>
              </a:rPr>
              <a:t> Caches - II</a:t>
            </a:r>
          </a:p>
        </p:txBody>
      </p:sp>
      <p:sp>
        <p:nvSpPr>
          <p:cNvPr id="3" name="Text Placeholder 2"/>
          <p:cNvSpPr txBox="1">
            <a:spLocks noGrp="1"/>
          </p:cNvSpPr>
          <p:nvPr>
            <p:ph type="body" idx="4294967295"/>
          </p:nvPr>
        </p:nvSpPr>
        <p:spPr>
          <a:xfrm>
            <a:off x="1066800" y="1676400"/>
            <a:ext cx="70866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4MB = 2</a:t>
            </a:r>
            <a:r>
              <a:rPr lang="en-US" baseline="33000" dirty="0">
                <a:latin typeface="Calibri" panose="020F0502020204030204" pitchFamily="34" charset="0"/>
              </a:rPr>
              <a:t>22 </a:t>
            </a:r>
            <a:r>
              <a:rPr lang="en-US" dirty="0">
                <a:latin typeface="Calibri" panose="020F0502020204030204" pitchFamily="34" charset="0"/>
              </a:rPr>
              <a:t> bytes</a:t>
            </a:r>
          </a:p>
          <a:p>
            <a:pPr lvl="0">
              <a:buSzPct val="100000"/>
              <a:buFont typeface="Symbol" panose="05050102010706020507" pitchFamily="18" charset="2"/>
              <a:buChar char="*"/>
            </a:pPr>
            <a:r>
              <a:rPr lang="en-US" dirty="0">
                <a:latin typeface="Calibri" panose="020F0502020204030204" pitchFamily="34" charset="0"/>
              </a:rPr>
              <a:t>Let us have 16 </a:t>
            </a:r>
            <a:r>
              <a:rPr lang="en-US" dirty="0">
                <a:solidFill>
                  <a:srgbClr val="FF00FF"/>
                </a:solidFill>
                <a:latin typeface="Calibri" panose="020F0502020204030204" pitchFamily="34" charset="0"/>
              </a:rPr>
              <a:t>banks</a:t>
            </a:r>
          </a:p>
          <a:p>
            <a:pPr lvl="0">
              <a:buSzPct val="100000"/>
              <a:buFont typeface="Symbol" panose="05050102010706020507" pitchFamily="18" charset="2"/>
              <a:buChar char="*"/>
            </a:pPr>
            <a:r>
              <a:rPr lang="en-US" dirty="0">
                <a:latin typeface="Calibri" panose="020F0502020204030204" pitchFamily="34" charset="0"/>
              </a:rPr>
              <a:t>Use </a:t>
            </a:r>
            <a:r>
              <a:rPr lang="en-US" dirty="0" smtClean="0">
                <a:latin typeface="Calibri" panose="020F0502020204030204" pitchFamily="34" charset="0"/>
              </a:rPr>
              <a:t>bits </a:t>
            </a:r>
            <a:r>
              <a:rPr lang="en-US" dirty="0">
                <a:latin typeface="Calibri" panose="020F0502020204030204" pitchFamily="34" charset="0"/>
              </a:rPr>
              <a:t>19-22 to choose the </a:t>
            </a:r>
            <a:r>
              <a:rPr lang="en-US" dirty="0">
                <a:solidFill>
                  <a:srgbClr val="2323DC"/>
                </a:solidFill>
                <a:latin typeface="Calibri" panose="020F0502020204030204" pitchFamily="34" charset="0"/>
              </a:rPr>
              <a:t>bank address.</a:t>
            </a:r>
          </a:p>
          <a:p>
            <a:pPr lvl="1">
              <a:buSzPct val="100000"/>
              <a:buFont typeface="Symbol" panose="05050102010706020507" pitchFamily="18" charset="2"/>
              <a:buChar char="*"/>
            </a:pPr>
            <a:r>
              <a:rPr lang="en-US" dirty="0">
                <a:latin typeface="Calibri" panose="020F0502020204030204" pitchFamily="34" charset="0"/>
              </a:rPr>
              <a:t>Access the corresponding </a:t>
            </a:r>
            <a:r>
              <a:rPr lang="en-US" dirty="0">
                <a:solidFill>
                  <a:srgbClr val="0000FF"/>
                </a:solidFill>
                <a:latin typeface="Calibri" panose="020F0502020204030204" pitchFamily="34" charset="0"/>
              </a:rPr>
              <a:t>bank</a:t>
            </a:r>
          </a:p>
          <a:p>
            <a:pPr lvl="1">
              <a:buSzPct val="100000"/>
              <a:buFont typeface="Symbol" panose="05050102010706020507" pitchFamily="18" charset="2"/>
              <a:buChar char="*"/>
            </a:pPr>
            <a:r>
              <a:rPr lang="en-US" dirty="0">
                <a:latin typeface="Calibri" panose="020F0502020204030204" pitchFamily="34" charset="0"/>
              </a:rPr>
              <a:t>The bank can be </a:t>
            </a:r>
            <a:r>
              <a:rPr lang="en-US" dirty="0">
                <a:solidFill>
                  <a:srgbClr val="2323DC"/>
                </a:solidFill>
                <a:latin typeface="Calibri" panose="020F0502020204030204" pitchFamily="34" charset="0"/>
              </a:rPr>
              <a:t>direct mapped or set associative</a:t>
            </a:r>
          </a:p>
          <a:p>
            <a:pPr lvl="1">
              <a:buSzPct val="100000"/>
              <a:buFont typeface="Symbol" panose="05050102010706020507" pitchFamily="18" charset="2"/>
              <a:buChar char="*"/>
            </a:pPr>
            <a:r>
              <a:rPr lang="en-US" dirty="0">
                <a:latin typeface="Calibri" panose="020F0502020204030204" pitchFamily="34" charset="0"/>
              </a:rPr>
              <a:t>Perform a regular </a:t>
            </a:r>
            <a:r>
              <a:rPr lang="en-US" dirty="0">
                <a:solidFill>
                  <a:srgbClr val="3DEB3D"/>
                </a:solidFill>
                <a:latin typeface="Calibri" panose="020F0502020204030204" pitchFamily="34" charset="0"/>
              </a:rPr>
              <a:t>cache lookup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Processor Performance</a:t>
            </a:r>
          </a:p>
        </p:txBody>
      </p:sp>
      <p:sp>
        <p:nvSpPr>
          <p:cNvPr id="3" name="Text Placeholder 2"/>
          <p:cNvSpPr txBox="1">
            <a:spLocks noGrp="1"/>
          </p:cNvSpPr>
          <p:nvPr>
            <p:ph type="body" idx="4294967295"/>
          </p:nvPr>
        </p:nvSpPr>
        <p:spPr>
          <a:xfrm>
            <a:off x="889000" y="5041900"/>
            <a:ext cx="7416800" cy="50958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Performance is also saturating</a:t>
            </a:r>
          </a:p>
        </p:txBody>
      </p:sp>
      <p:grpSp>
        <p:nvGrpSpPr>
          <p:cNvPr id="2336" name="Group 318"/>
          <p:cNvGrpSpPr>
            <a:grpSpLocks noChangeAspect="1"/>
          </p:cNvGrpSpPr>
          <p:nvPr/>
        </p:nvGrpSpPr>
        <p:grpSpPr bwMode="auto">
          <a:xfrm>
            <a:off x="685800" y="1905000"/>
            <a:ext cx="7685088" cy="2719389"/>
            <a:chOff x="784" y="1384"/>
            <a:chExt cx="4841" cy="1713"/>
          </a:xfrm>
        </p:grpSpPr>
        <p:sp>
          <p:nvSpPr>
            <p:cNvPr id="2337" name="AutoShape 317"/>
            <p:cNvSpPr>
              <a:spLocks noChangeAspect="1" noChangeArrowheads="1" noTextEdit="1"/>
            </p:cNvSpPr>
            <p:nvPr/>
          </p:nvSpPr>
          <p:spPr bwMode="auto">
            <a:xfrm>
              <a:off x="784" y="1384"/>
              <a:ext cx="4797" cy="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338" name="Group 519"/>
            <p:cNvGrpSpPr>
              <a:grpSpLocks/>
            </p:cNvGrpSpPr>
            <p:nvPr/>
          </p:nvGrpSpPr>
          <p:grpSpPr bwMode="auto">
            <a:xfrm>
              <a:off x="1069" y="1394"/>
              <a:ext cx="4556" cy="1703"/>
              <a:chOff x="1069" y="1394"/>
              <a:chExt cx="4556" cy="1703"/>
            </a:xfrm>
          </p:grpSpPr>
          <p:sp>
            <p:nvSpPr>
              <p:cNvPr id="2430" name="Freeform 319"/>
              <p:cNvSpPr>
                <a:spLocks noEditPoints="1"/>
              </p:cNvSpPr>
              <p:nvPr/>
            </p:nvSpPr>
            <p:spPr bwMode="auto">
              <a:xfrm>
                <a:off x="1431" y="1394"/>
                <a:ext cx="3959" cy="1323"/>
              </a:xfrm>
              <a:custGeom>
                <a:avLst/>
                <a:gdLst>
                  <a:gd name="T0" fmla="*/ 0 w 404"/>
                  <a:gd name="T1" fmla="*/ 135 h 135"/>
                  <a:gd name="T2" fmla="*/ 404 w 404"/>
                  <a:gd name="T3" fmla="*/ 135 h 135"/>
                  <a:gd name="T4" fmla="*/ 0 w 404"/>
                  <a:gd name="T5" fmla="*/ 0 h 135"/>
                  <a:gd name="T6" fmla="*/ 404 w 404"/>
                  <a:gd name="T7" fmla="*/ 0 h 135"/>
                  <a:gd name="T8" fmla="*/ 0 w 404"/>
                  <a:gd name="T9" fmla="*/ 17 h 135"/>
                  <a:gd name="T10" fmla="*/ 404 w 404"/>
                  <a:gd name="T11" fmla="*/ 17 h 135"/>
                  <a:gd name="T12" fmla="*/ 0 w 404"/>
                  <a:gd name="T13" fmla="*/ 34 h 135"/>
                  <a:gd name="T14" fmla="*/ 404 w 404"/>
                  <a:gd name="T15" fmla="*/ 34 h 135"/>
                  <a:gd name="T16" fmla="*/ 0 w 404"/>
                  <a:gd name="T17" fmla="*/ 51 h 135"/>
                  <a:gd name="T18" fmla="*/ 404 w 404"/>
                  <a:gd name="T19" fmla="*/ 51 h 135"/>
                  <a:gd name="T20" fmla="*/ 0 w 404"/>
                  <a:gd name="T21" fmla="*/ 68 h 135"/>
                  <a:gd name="T22" fmla="*/ 404 w 404"/>
                  <a:gd name="T23" fmla="*/ 68 h 135"/>
                  <a:gd name="T24" fmla="*/ 0 w 404"/>
                  <a:gd name="T25" fmla="*/ 85 h 135"/>
                  <a:gd name="T26" fmla="*/ 404 w 404"/>
                  <a:gd name="T27" fmla="*/ 85 h 135"/>
                  <a:gd name="T28" fmla="*/ 0 w 404"/>
                  <a:gd name="T29" fmla="*/ 101 h 135"/>
                  <a:gd name="T30" fmla="*/ 404 w 404"/>
                  <a:gd name="T31" fmla="*/ 101 h 135"/>
                  <a:gd name="T32" fmla="*/ 0 w 404"/>
                  <a:gd name="T33" fmla="*/ 118 h 135"/>
                  <a:gd name="T34" fmla="*/ 404 w 404"/>
                  <a:gd name="T35" fmla="*/ 1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4" h="135">
                    <a:moveTo>
                      <a:pt x="0" y="135"/>
                    </a:moveTo>
                    <a:lnTo>
                      <a:pt x="404" y="135"/>
                    </a:lnTo>
                    <a:moveTo>
                      <a:pt x="0" y="0"/>
                    </a:moveTo>
                    <a:lnTo>
                      <a:pt x="404" y="0"/>
                    </a:lnTo>
                    <a:moveTo>
                      <a:pt x="0" y="17"/>
                    </a:moveTo>
                    <a:lnTo>
                      <a:pt x="404" y="17"/>
                    </a:lnTo>
                    <a:moveTo>
                      <a:pt x="0" y="34"/>
                    </a:moveTo>
                    <a:lnTo>
                      <a:pt x="404" y="34"/>
                    </a:lnTo>
                    <a:moveTo>
                      <a:pt x="0" y="51"/>
                    </a:moveTo>
                    <a:lnTo>
                      <a:pt x="404" y="51"/>
                    </a:lnTo>
                    <a:moveTo>
                      <a:pt x="0" y="68"/>
                    </a:moveTo>
                    <a:lnTo>
                      <a:pt x="404" y="68"/>
                    </a:lnTo>
                    <a:moveTo>
                      <a:pt x="0" y="85"/>
                    </a:moveTo>
                    <a:lnTo>
                      <a:pt x="404" y="85"/>
                    </a:lnTo>
                    <a:moveTo>
                      <a:pt x="0" y="101"/>
                    </a:moveTo>
                    <a:lnTo>
                      <a:pt x="404" y="101"/>
                    </a:lnTo>
                    <a:moveTo>
                      <a:pt x="0" y="118"/>
                    </a:moveTo>
                    <a:lnTo>
                      <a:pt x="404" y="118"/>
                    </a:lnTo>
                  </a:path>
                </a:pathLst>
              </a:custGeom>
              <a:noFill/>
              <a:ln w="10" cap="flat">
                <a:solidFill>
                  <a:srgbClr val="949393"/>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1" name="Line 320"/>
              <p:cNvSpPr>
                <a:spLocks noChangeShapeType="1"/>
              </p:cNvSpPr>
              <p:nvPr/>
            </p:nvSpPr>
            <p:spPr bwMode="auto">
              <a:xfrm>
                <a:off x="1460" y="1394"/>
                <a:ext cx="0" cy="1352"/>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2" name="Line 321"/>
              <p:cNvSpPr>
                <a:spLocks noChangeShapeType="1"/>
              </p:cNvSpPr>
              <p:nvPr/>
            </p:nvSpPr>
            <p:spPr bwMode="auto">
              <a:xfrm>
                <a:off x="1460"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3" name="Line 322"/>
              <p:cNvSpPr>
                <a:spLocks noChangeShapeType="1"/>
              </p:cNvSpPr>
              <p:nvPr/>
            </p:nvSpPr>
            <p:spPr bwMode="auto">
              <a:xfrm>
                <a:off x="1892"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4" name="Line 323"/>
              <p:cNvSpPr>
                <a:spLocks noChangeShapeType="1"/>
              </p:cNvSpPr>
              <p:nvPr/>
            </p:nvSpPr>
            <p:spPr bwMode="auto">
              <a:xfrm>
                <a:off x="2333"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5" name="Line 324"/>
              <p:cNvSpPr>
                <a:spLocks noChangeShapeType="1"/>
              </p:cNvSpPr>
              <p:nvPr/>
            </p:nvSpPr>
            <p:spPr bwMode="auto">
              <a:xfrm>
                <a:off x="2764"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6" name="Line 325"/>
              <p:cNvSpPr>
                <a:spLocks noChangeShapeType="1"/>
              </p:cNvSpPr>
              <p:nvPr/>
            </p:nvSpPr>
            <p:spPr bwMode="auto">
              <a:xfrm>
                <a:off x="3205"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7" name="Line 326"/>
              <p:cNvSpPr>
                <a:spLocks noChangeShapeType="1"/>
              </p:cNvSpPr>
              <p:nvPr/>
            </p:nvSpPr>
            <p:spPr bwMode="auto">
              <a:xfrm>
                <a:off x="3646"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8" name="Line 327"/>
              <p:cNvSpPr>
                <a:spLocks noChangeShapeType="1"/>
              </p:cNvSpPr>
              <p:nvPr/>
            </p:nvSpPr>
            <p:spPr bwMode="auto">
              <a:xfrm>
                <a:off x="4077"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9" name="Line 328"/>
              <p:cNvSpPr>
                <a:spLocks noChangeShapeType="1"/>
              </p:cNvSpPr>
              <p:nvPr/>
            </p:nvSpPr>
            <p:spPr bwMode="auto">
              <a:xfrm>
                <a:off x="4518"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0" name="Line 329"/>
              <p:cNvSpPr>
                <a:spLocks noChangeShapeType="1"/>
              </p:cNvSpPr>
              <p:nvPr/>
            </p:nvSpPr>
            <p:spPr bwMode="auto">
              <a:xfrm>
                <a:off x="4949"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1" name="Line 330"/>
              <p:cNvSpPr>
                <a:spLocks noChangeShapeType="1"/>
              </p:cNvSpPr>
              <p:nvPr/>
            </p:nvSpPr>
            <p:spPr bwMode="auto">
              <a:xfrm>
                <a:off x="5390" y="2717"/>
                <a:ext cx="0" cy="29"/>
              </a:xfrm>
              <a:prstGeom prst="line">
                <a:avLst/>
              </a:prstGeom>
              <a:noFill/>
              <a:ln w="10" cap="flat">
                <a:solidFill>
                  <a:srgbClr val="24211D"/>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2" name="Rectangle 331"/>
              <p:cNvSpPr>
                <a:spLocks noChangeArrowheads="1"/>
              </p:cNvSpPr>
              <p:nvPr/>
            </p:nvSpPr>
            <p:spPr bwMode="auto">
              <a:xfrm>
                <a:off x="1284" y="2217"/>
                <a:ext cx="14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40</a:t>
                </a:r>
                <a:endParaRPr kumimoji="0" lang="en-US" sz="1800" b="0" i="0" u="none" strike="noStrike" cap="none" normalizeH="0" baseline="0" smtClean="0">
                  <a:ln>
                    <a:noFill/>
                  </a:ln>
                  <a:solidFill>
                    <a:schemeClr val="tx1"/>
                  </a:solidFill>
                  <a:effectLst/>
                  <a:latin typeface="Arial" pitchFamily="34" charset="0"/>
                </a:endParaRPr>
              </a:p>
            </p:txBody>
          </p:sp>
          <p:sp>
            <p:nvSpPr>
              <p:cNvPr id="2443" name="Rectangle 332"/>
              <p:cNvSpPr>
                <a:spLocks noChangeArrowheads="1"/>
              </p:cNvSpPr>
              <p:nvPr/>
            </p:nvSpPr>
            <p:spPr bwMode="auto">
              <a:xfrm>
                <a:off x="1284" y="1472"/>
                <a:ext cx="14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35</a:t>
                </a:r>
                <a:endParaRPr kumimoji="0" lang="en-US" sz="1800" b="0" i="0" u="none" strike="noStrike" cap="none" normalizeH="0" baseline="0" smtClean="0">
                  <a:ln>
                    <a:noFill/>
                  </a:ln>
                  <a:solidFill>
                    <a:schemeClr val="tx1"/>
                  </a:solidFill>
                  <a:effectLst/>
                  <a:latin typeface="Arial" pitchFamily="34" charset="0"/>
                </a:endParaRPr>
              </a:p>
            </p:txBody>
          </p:sp>
          <p:sp>
            <p:nvSpPr>
              <p:cNvPr id="2444" name="Rectangle 333"/>
              <p:cNvSpPr>
                <a:spLocks noChangeArrowheads="1"/>
              </p:cNvSpPr>
              <p:nvPr/>
            </p:nvSpPr>
            <p:spPr bwMode="auto">
              <a:xfrm>
                <a:off x="1284" y="1619"/>
                <a:ext cx="14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30</a:t>
                </a:r>
                <a:endParaRPr kumimoji="0" lang="en-US" sz="1800" b="0" i="0" u="none" strike="noStrike" cap="none" normalizeH="0" baseline="0" smtClean="0">
                  <a:ln>
                    <a:noFill/>
                  </a:ln>
                  <a:solidFill>
                    <a:schemeClr val="tx1"/>
                  </a:solidFill>
                  <a:effectLst/>
                  <a:latin typeface="Arial" pitchFamily="34" charset="0"/>
                </a:endParaRPr>
              </a:p>
            </p:txBody>
          </p:sp>
          <p:sp>
            <p:nvSpPr>
              <p:cNvPr id="2445" name="Rectangle 334"/>
              <p:cNvSpPr>
                <a:spLocks noChangeArrowheads="1"/>
              </p:cNvSpPr>
              <p:nvPr/>
            </p:nvSpPr>
            <p:spPr bwMode="auto">
              <a:xfrm>
                <a:off x="1284" y="1766"/>
                <a:ext cx="14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25</a:t>
                </a:r>
                <a:endParaRPr kumimoji="0" lang="en-US" sz="1800" b="0" i="0" u="none" strike="noStrike" cap="none" normalizeH="0" baseline="0" smtClean="0">
                  <a:ln>
                    <a:noFill/>
                  </a:ln>
                  <a:solidFill>
                    <a:schemeClr val="tx1"/>
                  </a:solidFill>
                  <a:effectLst/>
                  <a:latin typeface="Arial" pitchFamily="34" charset="0"/>
                </a:endParaRPr>
              </a:p>
            </p:txBody>
          </p:sp>
          <p:sp>
            <p:nvSpPr>
              <p:cNvPr id="2446" name="Rectangle 335"/>
              <p:cNvSpPr>
                <a:spLocks noChangeArrowheads="1"/>
              </p:cNvSpPr>
              <p:nvPr/>
            </p:nvSpPr>
            <p:spPr bwMode="auto">
              <a:xfrm>
                <a:off x="1284" y="1923"/>
                <a:ext cx="14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2447" name="Rectangle 336"/>
              <p:cNvSpPr>
                <a:spLocks noChangeArrowheads="1"/>
              </p:cNvSpPr>
              <p:nvPr/>
            </p:nvSpPr>
            <p:spPr bwMode="auto">
              <a:xfrm>
                <a:off x="1284" y="2070"/>
                <a:ext cx="14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15</a:t>
                </a:r>
                <a:endParaRPr kumimoji="0" lang="en-US" sz="1800" b="0" i="0" u="none" strike="noStrike" cap="none" normalizeH="0" baseline="0" smtClean="0">
                  <a:ln>
                    <a:noFill/>
                  </a:ln>
                  <a:solidFill>
                    <a:schemeClr val="tx1"/>
                  </a:solidFill>
                  <a:effectLst/>
                  <a:latin typeface="Arial" pitchFamily="34" charset="0"/>
                </a:endParaRPr>
              </a:p>
            </p:txBody>
          </p:sp>
          <p:sp>
            <p:nvSpPr>
              <p:cNvPr id="2448" name="Rectangle 337"/>
              <p:cNvSpPr>
                <a:spLocks noChangeArrowheads="1"/>
              </p:cNvSpPr>
              <p:nvPr/>
            </p:nvSpPr>
            <p:spPr bwMode="auto">
              <a:xfrm>
                <a:off x="1284" y="2374"/>
                <a:ext cx="147"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2449" name="Rectangle 338"/>
              <p:cNvSpPr>
                <a:spLocks noChangeArrowheads="1"/>
              </p:cNvSpPr>
              <p:nvPr/>
            </p:nvSpPr>
            <p:spPr bwMode="auto">
              <a:xfrm>
                <a:off x="1333" y="2521"/>
                <a:ext cx="98"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450" name="Rectangle 339"/>
              <p:cNvSpPr>
                <a:spLocks noChangeArrowheads="1"/>
              </p:cNvSpPr>
              <p:nvPr/>
            </p:nvSpPr>
            <p:spPr bwMode="auto">
              <a:xfrm>
                <a:off x="1333" y="2668"/>
                <a:ext cx="98"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451" name="Rectangle 340"/>
              <p:cNvSpPr>
                <a:spLocks noChangeArrowheads="1"/>
              </p:cNvSpPr>
              <p:nvPr/>
            </p:nvSpPr>
            <p:spPr bwMode="auto">
              <a:xfrm rot="16200000">
                <a:off x="572" y="2041"/>
                <a:ext cx="1167"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4211D"/>
                    </a:solidFill>
                    <a:effectLst/>
                    <a:latin typeface="Times New Roman" pitchFamily="18" charset="0"/>
                  </a:rPr>
                  <a:t>Speclnt</a:t>
                </a:r>
                <a:r>
                  <a:rPr kumimoji="0" lang="en-US" b="0" i="0" u="none" strike="noStrike" cap="none" normalizeH="0" baseline="0" dirty="0" smtClean="0">
                    <a:ln>
                      <a:noFill/>
                    </a:ln>
                    <a:solidFill>
                      <a:srgbClr val="24211D"/>
                    </a:solidFill>
                    <a:effectLst/>
                    <a:latin typeface="Times New Roman" pitchFamily="18" charset="0"/>
                  </a:rPr>
                  <a:t> 2006  Score</a:t>
                </a:r>
                <a:endParaRPr kumimoji="0" lang="en-US" sz="2800" b="0" i="0" u="none" strike="noStrike" cap="none" normalizeH="0" baseline="0" dirty="0" smtClean="0">
                  <a:ln>
                    <a:noFill/>
                  </a:ln>
                  <a:solidFill>
                    <a:schemeClr val="tx1"/>
                  </a:solidFill>
                  <a:effectLst/>
                  <a:latin typeface="Arial" pitchFamily="34" charset="0"/>
                </a:endParaRPr>
              </a:p>
            </p:txBody>
          </p:sp>
          <p:sp>
            <p:nvSpPr>
              <p:cNvPr id="2452" name="Rectangle 341"/>
              <p:cNvSpPr>
                <a:spLocks noChangeArrowheads="1"/>
              </p:cNvSpPr>
              <p:nvPr/>
            </p:nvSpPr>
            <p:spPr bwMode="auto">
              <a:xfrm>
                <a:off x="1274"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29/10/99</a:t>
                </a:r>
                <a:endParaRPr kumimoji="0" lang="en-US" sz="1800" b="0" i="0" u="none" strike="noStrike" cap="none" normalizeH="0" baseline="0" smtClean="0">
                  <a:ln>
                    <a:noFill/>
                  </a:ln>
                  <a:solidFill>
                    <a:schemeClr val="tx1"/>
                  </a:solidFill>
                  <a:effectLst/>
                  <a:latin typeface="Arial" pitchFamily="34" charset="0"/>
                </a:endParaRPr>
              </a:p>
            </p:txBody>
          </p:sp>
          <p:sp>
            <p:nvSpPr>
              <p:cNvPr id="2453" name="Rectangle 342"/>
              <p:cNvSpPr>
                <a:spLocks noChangeArrowheads="1"/>
              </p:cNvSpPr>
              <p:nvPr/>
            </p:nvSpPr>
            <p:spPr bwMode="auto">
              <a:xfrm>
                <a:off x="1725"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12/03/01</a:t>
                </a:r>
                <a:endParaRPr kumimoji="0" lang="en-US" sz="1800" b="0" i="0" u="none" strike="noStrike" cap="none" normalizeH="0" baseline="0" smtClean="0">
                  <a:ln>
                    <a:noFill/>
                  </a:ln>
                  <a:solidFill>
                    <a:schemeClr val="tx1"/>
                  </a:solidFill>
                  <a:effectLst/>
                  <a:latin typeface="Arial" pitchFamily="34" charset="0"/>
                </a:endParaRPr>
              </a:p>
            </p:txBody>
          </p:sp>
          <p:sp>
            <p:nvSpPr>
              <p:cNvPr id="2454" name="Rectangle 343"/>
              <p:cNvSpPr>
                <a:spLocks noChangeArrowheads="1"/>
              </p:cNvSpPr>
              <p:nvPr/>
            </p:nvSpPr>
            <p:spPr bwMode="auto">
              <a:xfrm>
                <a:off x="2146"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25/07/02</a:t>
                </a:r>
                <a:endParaRPr kumimoji="0" lang="en-US" sz="1800" b="0" i="0" u="none" strike="noStrike" cap="none" normalizeH="0" baseline="0" smtClean="0">
                  <a:ln>
                    <a:noFill/>
                  </a:ln>
                  <a:solidFill>
                    <a:schemeClr val="tx1"/>
                  </a:solidFill>
                  <a:effectLst/>
                  <a:latin typeface="Arial" pitchFamily="34" charset="0"/>
                </a:endParaRPr>
              </a:p>
            </p:txBody>
          </p:sp>
          <p:sp>
            <p:nvSpPr>
              <p:cNvPr id="2455" name="Rectangle 344"/>
              <p:cNvSpPr>
                <a:spLocks noChangeArrowheads="1"/>
              </p:cNvSpPr>
              <p:nvPr/>
            </p:nvSpPr>
            <p:spPr bwMode="auto">
              <a:xfrm>
                <a:off x="2587"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07/12/03</a:t>
                </a:r>
                <a:endParaRPr kumimoji="0" lang="en-US" sz="1800" b="0" i="0" u="none" strike="noStrike" cap="none" normalizeH="0" baseline="0" smtClean="0">
                  <a:ln>
                    <a:noFill/>
                  </a:ln>
                  <a:solidFill>
                    <a:schemeClr val="tx1"/>
                  </a:solidFill>
                  <a:effectLst/>
                  <a:latin typeface="Arial" pitchFamily="34" charset="0"/>
                </a:endParaRPr>
              </a:p>
            </p:txBody>
          </p:sp>
          <p:sp>
            <p:nvSpPr>
              <p:cNvPr id="2456" name="Rectangle 345"/>
              <p:cNvSpPr>
                <a:spLocks noChangeArrowheads="1"/>
              </p:cNvSpPr>
              <p:nvPr/>
            </p:nvSpPr>
            <p:spPr bwMode="auto">
              <a:xfrm>
                <a:off x="3028"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11D"/>
                    </a:solidFill>
                    <a:effectLst/>
                    <a:latin typeface="Times New Roman" pitchFamily="18" charset="0"/>
                  </a:rPr>
                  <a:t>20/04/05</a:t>
                </a:r>
                <a:endParaRPr kumimoji="0" lang="en-US" sz="1800" b="0" i="0" u="none" strike="noStrike" cap="none" normalizeH="0" baseline="0" dirty="0" smtClean="0">
                  <a:ln>
                    <a:noFill/>
                  </a:ln>
                  <a:solidFill>
                    <a:schemeClr val="tx1"/>
                  </a:solidFill>
                  <a:effectLst/>
                  <a:latin typeface="Arial" pitchFamily="34" charset="0"/>
                </a:endParaRPr>
              </a:p>
            </p:txBody>
          </p:sp>
          <p:sp>
            <p:nvSpPr>
              <p:cNvPr id="2457" name="Rectangle 346"/>
              <p:cNvSpPr>
                <a:spLocks noChangeArrowheads="1"/>
              </p:cNvSpPr>
              <p:nvPr/>
            </p:nvSpPr>
            <p:spPr bwMode="auto">
              <a:xfrm>
                <a:off x="3460"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02/09/06</a:t>
                </a:r>
                <a:endParaRPr kumimoji="0" lang="en-US" sz="1800" b="0" i="0" u="none" strike="noStrike" cap="none" normalizeH="0" baseline="0" smtClean="0">
                  <a:ln>
                    <a:noFill/>
                  </a:ln>
                  <a:solidFill>
                    <a:schemeClr val="tx1"/>
                  </a:solidFill>
                  <a:effectLst/>
                  <a:latin typeface="Arial" pitchFamily="34" charset="0"/>
                </a:endParaRPr>
              </a:p>
            </p:txBody>
          </p:sp>
          <p:sp>
            <p:nvSpPr>
              <p:cNvPr id="2458" name="Rectangle 347"/>
              <p:cNvSpPr>
                <a:spLocks noChangeArrowheads="1"/>
              </p:cNvSpPr>
              <p:nvPr/>
            </p:nvSpPr>
            <p:spPr bwMode="auto">
              <a:xfrm>
                <a:off x="3901"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15/01/08</a:t>
                </a:r>
                <a:endParaRPr kumimoji="0" lang="en-US" sz="1800" b="0" i="0" u="none" strike="noStrike" cap="none" normalizeH="0" baseline="0" smtClean="0">
                  <a:ln>
                    <a:noFill/>
                  </a:ln>
                  <a:solidFill>
                    <a:schemeClr val="tx1"/>
                  </a:solidFill>
                  <a:effectLst/>
                  <a:latin typeface="Arial" pitchFamily="34" charset="0"/>
                </a:endParaRPr>
              </a:p>
            </p:txBody>
          </p:sp>
          <p:sp>
            <p:nvSpPr>
              <p:cNvPr id="2459" name="Rectangle 348"/>
              <p:cNvSpPr>
                <a:spLocks noChangeArrowheads="1"/>
              </p:cNvSpPr>
              <p:nvPr/>
            </p:nvSpPr>
            <p:spPr bwMode="auto">
              <a:xfrm>
                <a:off x="4332"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29/05/09</a:t>
                </a:r>
                <a:endParaRPr kumimoji="0" lang="en-US" sz="1800" b="0" i="0" u="none" strike="noStrike" cap="none" normalizeH="0" baseline="0" smtClean="0">
                  <a:ln>
                    <a:noFill/>
                  </a:ln>
                  <a:solidFill>
                    <a:schemeClr val="tx1"/>
                  </a:solidFill>
                  <a:effectLst/>
                  <a:latin typeface="Arial" pitchFamily="34" charset="0"/>
                </a:endParaRPr>
              </a:p>
            </p:txBody>
          </p:sp>
          <p:sp>
            <p:nvSpPr>
              <p:cNvPr id="2460" name="Rectangle 349"/>
              <p:cNvSpPr>
                <a:spLocks noChangeArrowheads="1"/>
              </p:cNvSpPr>
              <p:nvPr/>
            </p:nvSpPr>
            <p:spPr bwMode="auto">
              <a:xfrm>
                <a:off x="4783"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11/10/10</a:t>
                </a:r>
                <a:endParaRPr kumimoji="0" lang="en-US" sz="1800" b="0" i="0" u="none" strike="noStrike" cap="none" normalizeH="0" baseline="0" smtClean="0">
                  <a:ln>
                    <a:noFill/>
                  </a:ln>
                  <a:solidFill>
                    <a:schemeClr val="tx1"/>
                  </a:solidFill>
                  <a:effectLst/>
                  <a:latin typeface="Arial" pitchFamily="34" charset="0"/>
                </a:endParaRPr>
              </a:p>
            </p:txBody>
          </p:sp>
          <p:sp>
            <p:nvSpPr>
              <p:cNvPr id="2461" name="Rectangle 350"/>
              <p:cNvSpPr>
                <a:spLocks noChangeArrowheads="1"/>
              </p:cNvSpPr>
              <p:nvPr/>
            </p:nvSpPr>
            <p:spPr bwMode="auto">
              <a:xfrm>
                <a:off x="5204" y="2756"/>
                <a:ext cx="421" cy="1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11D"/>
                    </a:solidFill>
                    <a:effectLst/>
                    <a:latin typeface="Times New Roman" pitchFamily="18" charset="0"/>
                  </a:rPr>
                  <a:t>23/02/12</a:t>
                </a:r>
                <a:endParaRPr kumimoji="0" lang="en-US" sz="1800" b="0" i="0" u="none" strike="noStrike" cap="none" normalizeH="0" baseline="0" smtClean="0">
                  <a:ln>
                    <a:noFill/>
                  </a:ln>
                  <a:solidFill>
                    <a:schemeClr val="tx1"/>
                  </a:solidFill>
                  <a:effectLst/>
                  <a:latin typeface="Arial" pitchFamily="34" charset="0"/>
                </a:endParaRPr>
              </a:p>
            </p:txBody>
          </p:sp>
          <p:sp>
            <p:nvSpPr>
              <p:cNvPr id="2462" name="Rectangle 351"/>
              <p:cNvSpPr>
                <a:spLocks noChangeArrowheads="1"/>
              </p:cNvSpPr>
              <p:nvPr/>
            </p:nvSpPr>
            <p:spPr bwMode="auto">
              <a:xfrm>
                <a:off x="3244" y="2923"/>
                <a:ext cx="275"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11D"/>
                    </a:solidFill>
                    <a:effectLst/>
                    <a:latin typeface="Times New Roman" pitchFamily="18" charset="0"/>
                  </a:rPr>
                  <a:t>Date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463" name="Line 352"/>
              <p:cNvSpPr>
                <a:spLocks noChangeShapeType="1"/>
              </p:cNvSpPr>
              <p:nvPr/>
            </p:nvSpPr>
            <p:spPr bwMode="auto">
              <a:xfrm>
                <a:off x="4793" y="1453"/>
                <a:ext cx="58"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4" name="Line 353"/>
              <p:cNvSpPr>
                <a:spLocks noChangeShapeType="1"/>
              </p:cNvSpPr>
              <p:nvPr/>
            </p:nvSpPr>
            <p:spPr bwMode="auto">
              <a:xfrm>
                <a:off x="4861" y="1453"/>
                <a:ext cx="49"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5" name="Line 354"/>
              <p:cNvSpPr>
                <a:spLocks noChangeShapeType="1"/>
              </p:cNvSpPr>
              <p:nvPr/>
            </p:nvSpPr>
            <p:spPr bwMode="auto">
              <a:xfrm flipV="1">
                <a:off x="4920" y="1443"/>
                <a:ext cx="59" cy="1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6" name="Line 355"/>
              <p:cNvSpPr>
                <a:spLocks noChangeShapeType="1"/>
              </p:cNvSpPr>
              <p:nvPr/>
            </p:nvSpPr>
            <p:spPr bwMode="auto">
              <a:xfrm>
                <a:off x="4989" y="1443"/>
                <a:ext cx="58"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7" name="Line 356"/>
              <p:cNvSpPr>
                <a:spLocks noChangeShapeType="1"/>
              </p:cNvSpPr>
              <p:nvPr/>
            </p:nvSpPr>
            <p:spPr bwMode="auto">
              <a:xfrm>
                <a:off x="5057" y="1443"/>
                <a:ext cx="59"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8" name="Line 357"/>
              <p:cNvSpPr>
                <a:spLocks noChangeShapeType="1"/>
              </p:cNvSpPr>
              <p:nvPr/>
            </p:nvSpPr>
            <p:spPr bwMode="auto">
              <a:xfrm>
                <a:off x="5126" y="1443"/>
                <a:ext cx="49"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9" name="Line 358"/>
              <p:cNvSpPr>
                <a:spLocks noChangeShapeType="1"/>
              </p:cNvSpPr>
              <p:nvPr/>
            </p:nvSpPr>
            <p:spPr bwMode="auto">
              <a:xfrm flipV="1">
                <a:off x="5194" y="1433"/>
                <a:ext cx="49" cy="1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0" name="Line 359"/>
              <p:cNvSpPr>
                <a:spLocks noChangeShapeType="1"/>
              </p:cNvSpPr>
              <p:nvPr/>
            </p:nvSpPr>
            <p:spPr bwMode="auto">
              <a:xfrm>
                <a:off x="5253" y="1433"/>
                <a:ext cx="59"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1" name="Line 360"/>
              <p:cNvSpPr>
                <a:spLocks noChangeShapeType="1"/>
              </p:cNvSpPr>
              <p:nvPr/>
            </p:nvSpPr>
            <p:spPr bwMode="auto">
              <a:xfrm>
                <a:off x="5322" y="1433"/>
                <a:ext cx="59"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2" name="Line 361"/>
              <p:cNvSpPr>
                <a:spLocks noChangeShapeType="1"/>
              </p:cNvSpPr>
              <p:nvPr/>
            </p:nvSpPr>
            <p:spPr bwMode="auto">
              <a:xfrm>
                <a:off x="5390" y="1433"/>
                <a:ext cx="40"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3" name="Line 362"/>
              <p:cNvSpPr>
                <a:spLocks noChangeShapeType="1"/>
              </p:cNvSpPr>
              <p:nvPr/>
            </p:nvSpPr>
            <p:spPr bwMode="auto">
              <a:xfrm>
                <a:off x="5390" y="1433"/>
                <a:ext cx="40" cy="0"/>
              </a:xfrm>
              <a:prstGeom prst="line">
                <a:avLst/>
              </a:prstGeom>
              <a:noFill/>
              <a:ln w="0">
                <a:solidFill>
                  <a:srgbClr val="22398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4" name="Freeform 363"/>
              <p:cNvSpPr>
                <a:spLocks/>
              </p:cNvSpPr>
              <p:nvPr/>
            </p:nvSpPr>
            <p:spPr bwMode="auto">
              <a:xfrm>
                <a:off x="1774" y="1453"/>
                <a:ext cx="3019" cy="1127"/>
              </a:xfrm>
              <a:custGeom>
                <a:avLst/>
                <a:gdLst>
                  <a:gd name="T0" fmla="*/ 0 w 308"/>
                  <a:gd name="T1" fmla="*/ 115 h 115"/>
                  <a:gd name="T2" fmla="*/ 9 w 308"/>
                  <a:gd name="T3" fmla="*/ 111 h 115"/>
                  <a:gd name="T4" fmla="*/ 13 w 308"/>
                  <a:gd name="T5" fmla="*/ 110 h 115"/>
                  <a:gd name="T6" fmla="*/ 22 w 308"/>
                  <a:gd name="T7" fmla="*/ 107 h 115"/>
                  <a:gd name="T8" fmla="*/ 44 w 308"/>
                  <a:gd name="T9" fmla="*/ 109 h 115"/>
                  <a:gd name="T10" fmla="*/ 54 w 308"/>
                  <a:gd name="T11" fmla="*/ 108 h 115"/>
                  <a:gd name="T12" fmla="*/ 69 w 308"/>
                  <a:gd name="T13" fmla="*/ 97 h 115"/>
                  <a:gd name="T14" fmla="*/ 80 w 308"/>
                  <a:gd name="T15" fmla="*/ 102 h 115"/>
                  <a:gd name="T16" fmla="*/ 89 w 308"/>
                  <a:gd name="T17" fmla="*/ 95 h 115"/>
                  <a:gd name="T18" fmla="*/ 95 w 308"/>
                  <a:gd name="T19" fmla="*/ 93 h 115"/>
                  <a:gd name="T20" fmla="*/ 104 w 308"/>
                  <a:gd name="T21" fmla="*/ 95 h 115"/>
                  <a:gd name="T22" fmla="*/ 119 w 308"/>
                  <a:gd name="T23" fmla="*/ 90 h 115"/>
                  <a:gd name="T24" fmla="*/ 146 w 308"/>
                  <a:gd name="T25" fmla="*/ 90 h 115"/>
                  <a:gd name="T26" fmla="*/ 151 w 308"/>
                  <a:gd name="T27" fmla="*/ 88 h 115"/>
                  <a:gd name="T28" fmla="*/ 159 w 308"/>
                  <a:gd name="T29" fmla="*/ 92 h 115"/>
                  <a:gd name="T30" fmla="*/ 169 w 308"/>
                  <a:gd name="T31" fmla="*/ 84 h 115"/>
                  <a:gd name="T32" fmla="*/ 180 w 308"/>
                  <a:gd name="T33" fmla="*/ 62 h 115"/>
                  <a:gd name="T34" fmla="*/ 184 w 308"/>
                  <a:gd name="T35" fmla="*/ 61 h 115"/>
                  <a:gd name="T36" fmla="*/ 190 w 308"/>
                  <a:gd name="T37" fmla="*/ 63 h 115"/>
                  <a:gd name="T38" fmla="*/ 194 w 308"/>
                  <a:gd name="T39" fmla="*/ 74 h 115"/>
                  <a:gd name="T40" fmla="*/ 197 w 308"/>
                  <a:gd name="T41" fmla="*/ 69 h 115"/>
                  <a:gd name="T42" fmla="*/ 200 w 308"/>
                  <a:gd name="T43" fmla="*/ 66 h 115"/>
                  <a:gd name="T44" fmla="*/ 204 w 308"/>
                  <a:gd name="T45" fmla="*/ 60 h 115"/>
                  <a:gd name="T46" fmla="*/ 221 w 308"/>
                  <a:gd name="T47" fmla="*/ 45 h 115"/>
                  <a:gd name="T48" fmla="*/ 228 w 308"/>
                  <a:gd name="T49" fmla="*/ 39 h 115"/>
                  <a:gd name="T50" fmla="*/ 234 w 308"/>
                  <a:gd name="T51" fmla="*/ 31 h 115"/>
                  <a:gd name="T52" fmla="*/ 243 w 308"/>
                  <a:gd name="T53" fmla="*/ 34 h 115"/>
                  <a:gd name="T54" fmla="*/ 249 w 308"/>
                  <a:gd name="T55" fmla="*/ 32 h 115"/>
                  <a:gd name="T56" fmla="*/ 251 w 308"/>
                  <a:gd name="T57" fmla="*/ 24 h 115"/>
                  <a:gd name="T58" fmla="*/ 253 w 308"/>
                  <a:gd name="T59" fmla="*/ 21 h 115"/>
                  <a:gd name="T60" fmla="*/ 254 w 308"/>
                  <a:gd name="T61" fmla="*/ 16 h 115"/>
                  <a:gd name="T62" fmla="*/ 263 w 308"/>
                  <a:gd name="T63" fmla="*/ 16 h 115"/>
                  <a:gd name="T64" fmla="*/ 279 w 308"/>
                  <a:gd name="T65" fmla="*/ 8 h 115"/>
                  <a:gd name="T66" fmla="*/ 291 w 308"/>
                  <a:gd name="T67" fmla="*/ 3 h 115"/>
                  <a:gd name="T68" fmla="*/ 308 w 308"/>
                  <a:gd name="T6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8" h="115">
                    <a:moveTo>
                      <a:pt x="0" y="115"/>
                    </a:moveTo>
                    <a:cubicBezTo>
                      <a:pt x="0" y="115"/>
                      <a:pt x="7" y="111"/>
                      <a:pt x="9" y="111"/>
                    </a:cubicBezTo>
                    <a:cubicBezTo>
                      <a:pt x="12" y="111"/>
                      <a:pt x="13" y="111"/>
                      <a:pt x="13" y="110"/>
                    </a:cubicBezTo>
                    <a:cubicBezTo>
                      <a:pt x="14" y="109"/>
                      <a:pt x="18" y="107"/>
                      <a:pt x="22" y="107"/>
                    </a:cubicBezTo>
                    <a:cubicBezTo>
                      <a:pt x="25" y="108"/>
                      <a:pt x="42" y="109"/>
                      <a:pt x="44" y="109"/>
                    </a:cubicBezTo>
                    <a:cubicBezTo>
                      <a:pt x="47" y="109"/>
                      <a:pt x="50" y="110"/>
                      <a:pt x="54" y="108"/>
                    </a:cubicBezTo>
                    <a:cubicBezTo>
                      <a:pt x="57" y="106"/>
                      <a:pt x="64" y="94"/>
                      <a:pt x="69" y="97"/>
                    </a:cubicBezTo>
                    <a:cubicBezTo>
                      <a:pt x="73" y="99"/>
                      <a:pt x="74" y="103"/>
                      <a:pt x="80" y="102"/>
                    </a:cubicBezTo>
                    <a:cubicBezTo>
                      <a:pt x="86" y="100"/>
                      <a:pt x="89" y="96"/>
                      <a:pt x="89" y="95"/>
                    </a:cubicBezTo>
                    <a:cubicBezTo>
                      <a:pt x="89" y="94"/>
                      <a:pt x="92" y="90"/>
                      <a:pt x="95" y="93"/>
                    </a:cubicBezTo>
                    <a:cubicBezTo>
                      <a:pt x="99" y="95"/>
                      <a:pt x="100" y="97"/>
                      <a:pt x="104" y="95"/>
                    </a:cubicBezTo>
                    <a:cubicBezTo>
                      <a:pt x="108" y="92"/>
                      <a:pt x="115" y="88"/>
                      <a:pt x="119" y="90"/>
                    </a:cubicBezTo>
                    <a:cubicBezTo>
                      <a:pt x="126" y="95"/>
                      <a:pt x="140" y="94"/>
                      <a:pt x="146" y="90"/>
                    </a:cubicBezTo>
                    <a:cubicBezTo>
                      <a:pt x="147" y="89"/>
                      <a:pt x="150" y="85"/>
                      <a:pt x="151" y="88"/>
                    </a:cubicBezTo>
                    <a:cubicBezTo>
                      <a:pt x="152" y="89"/>
                      <a:pt x="157" y="92"/>
                      <a:pt x="159" y="92"/>
                    </a:cubicBezTo>
                    <a:cubicBezTo>
                      <a:pt x="161" y="91"/>
                      <a:pt x="169" y="85"/>
                      <a:pt x="169" y="84"/>
                    </a:cubicBezTo>
                    <a:cubicBezTo>
                      <a:pt x="170" y="83"/>
                      <a:pt x="180" y="65"/>
                      <a:pt x="180" y="62"/>
                    </a:cubicBezTo>
                    <a:cubicBezTo>
                      <a:pt x="179" y="60"/>
                      <a:pt x="182" y="62"/>
                      <a:pt x="184" y="61"/>
                    </a:cubicBezTo>
                    <a:cubicBezTo>
                      <a:pt x="186" y="60"/>
                      <a:pt x="190" y="59"/>
                      <a:pt x="190" y="63"/>
                    </a:cubicBezTo>
                    <a:cubicBezTo>
                      <a:pt x="190" y="68"/>
                      <a:pt x="191" y="76"/>
                      <a:pt x="194" y="74"/>
                    </a:cubicBezTo>
                    <a:cubicBezTo>
                      <a:pt x="197" y="72"/>
                      <a:pt x="197" y="70"/>
                      <a:pt x="197" y="69"/>
                    </a:cubicBezTo>
                    <a:cubicBezTo>
                      <a:pt x="197" y="67"/>
                      <a:pt x="199" y="67"/>
                      <a:pt x="200" y="66"/>
                    </a:cubicBezTo>
                    <a:cubicBezTo>
                      <a:pt x="202" y="65"/>
                      <a:pt x="203" y="62"/>
                      <a:pt x="204" y="60"/>
                    </a:cubicBezTo>
                    <a:cubicBezTo>
                      <a:pt x="205" y="58"/>
                      <a:pt x="220" y="46"/>
                      <a:pt x="221" y="45"/>
                    </a:cubicBezTo>
                    <a:cubicBezTo>
                      <a:pt x="222" y="43"/>
                      <a:pt x="227" y="40"/>
                      <a:pt x="228" y="39"/>
                    </a:cubicBezTo>
                    <a:cubicBezTo>
                      <a:pt x="228" y="38"/>
                      <a:pt x="230" y="32"/>
                      <a:pt x="234" y="31"/>
                    </a:cubicBezTo>
                    <a:cubicBezTo>
                      <a:pt x="238" y="30"/>
                      <a:pt x="241" y="33"/>
                      <a:pt x="243" y="34"/>
                    </a:cubicBezTo>
                    <a:cubicBezTo>
                      <a:pt x="246" y="35"/>
                      <a:pt x="247" y="35"/>
                      <a:pt x="249" y="32"/>
                    </a:cubicBezTo>
                    <a:cubicBezTo>
                      <a:pt x="252" y="29"/>
                      <a:pt x="251" y="27"/>
                      <a:pt x="251" y="24"/>
                    </a:cubicBezTo>
                    <a:cubicBezTo>
                      <a:pt x="252" y="21"/>
                      <a:pt x="253" y="21"/>
                      <a:pt x="253" y="21"/>
                    </a:cubicBezTo>
                    <a:cubicBezTo>
                      <a:pt x="252" y="20"/>
                      <a:pt x="251" y="16"/>
                      <a:pt x="254" y="16"/>
                    </a:cubicBezTo>
                    <a:cubicBezTo>
                      <a:pt x="256" y="16"/>
                      <a:pt x="260" y="16"/>
                      <a:pt x="263" y="16"/>
                    </a:cubicBezTo>
                    <a:cubicBezTo>
                      <a:pt x="265" y="15"/>
                      <a:pt x="274" y="12"/>
                      <a:pt x="279" y="8"/>
                    </a:cubicBezTo>
                    <a:cubicBezTo>
                      <a:pt x="284" y="4"/>
                      <a:pt x="287" y="4"/>
                      <a:pt x="291" y="3"/>
                    </a:cubicBezTo>
                    <a:cubicBezTo>
                      <a:pt x="295" y="1"/>
                      <a:pt x="308" y="0"/>
                      <a:pt x="308" y="0"/>
                    </a:cubicBezTo>
                  </a:path>
                </a:pathLst>
              </a:custGeom>
              <a:noFill/>
              <a:ln w="10" cap="flat">
                <a:solidFill>
                  <a:srgbClr val="233988"/>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5" name="Freeform 364"/>
              <p:cNvSpPr>
                <a:spLocks/>
              </p:cNvSpPr>
              <p:nvPr/>
            </p:nvSpPr>
            <p:spPr bwMode="auto">
              <a:xfrm>
                <a:off x="1813" y="257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6" name="Freeform 365"/>
              <p:cNvSpPr>
                <a:spLocks/>
              </p:cNvSpPr>
              <p:nvPr/>
            </p:nvSpPr>
            <p:spPr bwMode="auto">
              <a:xfrm>
                <a:off x="1843" y="2599"/>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7" name="Freeform 366"/>
              <p:cNvSpPr>
                <a:spLocks/>
              </p:cNvSpPr>
              <p:nvPr/>
            </p:nvSpPr>
            <p:spPr bwMode="auto">
              <a:xfrm>
                <a:off x="1921" y="2629"/>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8" name="Freeform 367"/>
              <p:cNvSpPr>
                <a:spLocks/>
              </p:cNvSpPr>
              <p:nvPr/>
            </p:nvSpPr>
            <p:spPr bwMode="auto">
              <a:xfrm>
                <a:off x="1921" y="2599"/>
                <a:ext cx="29" cy="30"/>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79" name="Freeform 368"/>
              <p:cNvSpPr>
                <a:spLocks/>
              </p:cNvSpPr>
              <p:nvPr/>
            </p:nvSpPr>
            <p:spPr bwMode="auto">
              <a:xfrm>
                <a:off x="1941" y="2599"/>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0" name="Freeform 369"/>
              <p:cNvSpPr>
                <a:spLocks/>
              </p:cNvSpPr>
              <p:nvPr/>
            </p:nvSpPr>
            <p:spPr bwMode="auto">
              <a:xfrm>
                <a:off x="1950" y="2580"/>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1" name="Freeform 370"/>
              <p:cNvSpPr>
                <a:spLocks/>
              </p:cNvSpPr>
              <p:nvPr/>
            </p:nvSpPr>
            <p:spPr bwMode="auto">
              <a:xfrm>
                <a:off x="1941" y="256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2" name="Freeform 371"/>
              <p:cNvSpPr>
                <a:spLocks/>
              </p:cNvSpPr>
              <p:nvPr/>
            </p:nvSpPr>
            <p:spPr bwMode="auto">
              <a:xfrm>
                <a:off x="1941" y="253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3" name="Freeform 372"/>
              <p:cNvSpPr>
                <a:spLocks/>
              </p:cNvSpPr>
              <p:nvPr/>
            </p:nvSpPr>
            <p:spPr bwMode="auto">
              <a:xfrm>
                <a:off x="2137" y="256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4" name="Freeform 373"/>
              <p:cNvSpPr>
                <a:spLocks/>
              </p:cNvSpPr>
              <p:nvPr/>
            </p:nvSpPr>
            <p:spPr bwMode="auto">
              <a:xfrm>
                <a:off x="2137" y="25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5" name="Freeform 374"/>
              <p:cNvSpPr>
                <a:spLocks/>
              </p:cNvSpPr>
              <p:nvPr/>
            </p:nvSpPr>
            <p:spPr bwMode="auto">
              <a:xfrm>
                <a:off x="2264" y="25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6" name="Freeform 375"/>
              <p:cNvSpPr>
                <a:spLocks/>
              </p:cNvSpPr>
              <p:nvPr/>
            </p:nvSpPr>
            <p:spPr bwMode="auto">
              <a:xfrm>
                <a:off x="2284" y="256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7" name="Freeform 376"/>
              <p:cNvSpPr>
                <a:spLocks/>
              </p:cNvSpPr>
              <p:nvPr/>
            </p:nvSpPr>
            <p:spPr bwMode="auto">
              <a:xfrm>
                <a:off x="2284" y="25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8" name="Freeform 377"/>
              <p:cNvSpPr>
                <a:spLocks/>
              </p:cNvSpPr>
              <p:nvPr/>
            </p:nvSpPr>
            <p:spPr bwMode="auto">
              <a:xfrm>
                <a:off x="2401" y="247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89" name="Freeform 378"/>
              <p:cNvSpPr>
                <a:spLocks/>
              </p:cNvSpPr>
              <p:nvPr/>
            </p:nvSpPr>
            <p:spPr bwMode="auto">
              <a:xfrm>
                <a:off x="2401" y="2443"/>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0" name="Freeform 379"/>
              <p:cNvSpPr>
                <a:spLocks/>
              </p:cNvSpPr>
              <p:nvPr/>
            </p:nvSpPr>
            <p:spPr bwMode="auto">
              <a:xfrm>
                <a:off x="2480" y="2511"/>
                <a:ext cx="29" cy="30"/>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1" name="Freeform 380"/>
              <p:cNvSpPr>
                <a:spLocks/>
              </p:cNvSpPr>
              <p:nvPr/>
            </p:nvSpPr>
            <p:spPr bwMode="auto">
              <a:xfrm>
                <a:off x="2529" y="251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2" name="Freeform 381"/>
              <p:cNvSpPr>
                <a:spLocks/>
              </p:cNvSpPr>
              <p:nvPr/>
            </p:nvSpPr>
            <p:spPr bwMode="auto">
              <a:xfrm>
                <a:off x="2529" y="248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3" name="Freeform 382"/>
              <p:cNvSpPr>
                <a:spLocks/>
              </p:cNvSpPr>
              <p:nvPr/>
            </p:nvSpPr>
            <p:spPr bwMode="auto">
              <a:xfrm>
                <a:off x="2529" y="2452"/>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4" name="Freeform 383"/>
              <p:cNvSpPr>
                <a:spLocks/>
              </p:cNvSpPr>
              <p:nvPr/>
            </p:nvSpPr>
            <p:spPr bwMode="auto">
              <a:xfrm>
                <a:off x="2666" y="2403"/>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5" name="Freeform 384"/>
              <p:cNvSpPr>
                <a:spLocks/>
              </p:cNvSpPr>
              <p:nvPr/>
            </p:nvSpPr>
            <p:spPr bwMode="auto">
              <a:xfrm>
                <a:off x="2970" y="252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6" name="Freeform 385"/>
              <p:cNvSpPr>
                <a:spLocks/>
              </p:cNvSpPr>
              <p:nvPr/>
            </p:nvSpPr>
            <p:spPr bwMode="auto">
              <a:xfrm>
                <a:off x="2901" y="2423"/>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7" name="Freeform 386"/>
              <p:cNvSpPr>
                <a:spLocks/>
              </p:cNvSpPr>
              <p:nvPr/>
            </p:nvSpPr>
            <p:spPr bwMode="auto">
              <a:xfrm>
                <a:off x="2901" y="2403"/>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8" name="Freeform 387"/>
              <p:cNvSpPr>
                <a:spLocks/>
              </p:cNvSpPr>
              <p:nvPr/>
            </p:nvSpPr>
            <p:spPr bwMode="auto">
              <a:xfrm>
                <a:off x="2891" y="23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99" name="Freeform 388"/>
              <p:cNvSpPr>
                <a:spLocks/>
              </p:cNvSpPr>
              <p:nvPr/>
            </p:nvSpPr>
            <p:spPr bwMode="auto">
              <a:xfrm>
                <a:off x="2921" y="2384"/>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0" name="Freeform 389"/>
              <p:cNvSpPr>
                <a:spLocks/>
              </p:cNvSpPr>
              <p:nvPr/>
            </p:nvSpPr>
            <p:spPr bwMode="auto">
              <a:xfrm>
                <a:off x="2901" y="2354"/>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1" name="Freeform 390"/>
              <p:cNvSpPr>
                <a:spLocks/>
              </p:cNvSpPr>
              <p:nvPr/>
            </p:nvSpPr>
            <p:spPr bwMode="auto">
              <a:xfrm>
                <a:off x="3038" y="2423"/>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2" name="Freeform 391"/>
              <p:cNvSpPr>
                <a:spLocks/>
              </p:cNvSpPr>
              <p:nvPr/>
            </p:nvSpPr>
            <p:spPr bwMode="auto">
              <a:xfrm>
                <a:off x="3038" y="23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3" name="Freeform 392"/>
              <p:cNvSpPr>
                <a:spLocks/>
              </p:cNvSpPr>
              <p:nvPr/>
            </p:nvSpPr>
            <p:spPr bwMode="auto">
              <a:xfrm>
                <a:off x="3224" y="2433"/>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4" name="Freeform 393"/>
              <p:cNvSpPr>
                <a:spLocks/>
              </p:cNvSpPr>
              <p:nvPr/>
            </p:nvSpPr>
            <p:spPr bwMode="auto">
              <a:xfrm>
                <a:off x="3224" y="2413"/>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5" name="Freeform 394"/>
              <p:cNvSpPr>
                <a:spLocks/>
              </p:cNvSpPr>
              <p:nvPr/>
            </p:nvSpPr>
            <p:spPr bwMode="auto">
              <a:xfrm>
                <a:off x="3224" y="2354"/>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6" name="Freeform 395"/>
              <p:cNvSpPr>
                <a:spLocks/>
              </p:cNvSpPr>
              <p:nvPr/>
            </p:nvSpPr>
            <p:spPr bwMode="auto">
              <a:xfrm>
                <a:off x="3224" y="233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7" name="Freeform 396"/>
              <p:cNvSpPr>
                <a:spLocks/>
              </p:cNvSpPr>
              <p:nvPr/>
            </p:nvSpPr>
            <p:spPr bwMode="auto">
              <a:xfrm>
                <a:off x="3381" y="24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8" name="Freeform 397"/>
              <p:cNvSpPr>
                <a:spLocks/>
              </p:cNvSpPr>
              <p:nvPr/>
            </p:nvSpPr>
            <p:spPr bwMode="auto">
              <a:xfrm>
                <a:off x="3401" y="2394"/>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09" name="Freeform 398"/>
              <p:cNvSpPr>
                <a:spLocks/>
              </p:cNvSpPr>
              <p:nvPr/>
            </p:nvSpPr>
            <p:spPr bwMode="auto">
              <a:xfrm>
                <a:off x="3401" y="237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0" name="Freeform 399"/>
              <p:cNvSpPr>
                <a:spLocks/>
              </p:cNvSpPr>
              <p:nvPr/>
            </p:nvSpPr>
            <p:spPr bwMode="auto">
              <a:xfrm>
                <a:off x="3411" y="2354"/>
                <a:ext cx="29" cy="30"/>
              </a:xfrm>
              <a:custGeom>
                <a:avLst/>
                <a:gdLst>
                  <a:gd name="T0" fmla="*/ 0 w 3"/>
                  <a:gd name="T1" fmla="*/ 2 h 3"/>
                  <a:gd name="T2" fmla="*/ 1 w 3"/>
                  <a:gd name="T3" fmla="*/ 0 h 3"/>
                  <a:gd name="T4" fmla="*/ 3 w 3"/>
                  <a:gd name="T5" fmla="*/ 2 h 3"/>
                  <a:gd name="T6" fmla="*/ 1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1" y="0"/>
                    </a:lnTo>
                    <a:lnTo>
                      <a:pt x="3" y="2"/>
                    </a:lnTo>
                    <a:lnTo>
                      <a:pt x="1"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1" name="Freeform 400"/>
              <p:cNvSpPr>
                <a:spLocks/>
              </p:cNvSpPr>
              <p:nvPr/>
            </p:nvSpPr>
            <p:spPr bwMode="auto">
              <a:xfrm>
                <a:off x="3411" y="2335"/>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2" name="Freeform 401"/>
              <p:cNvSpPr>
                <a:spLocks/>
              </p:cNvSpPr>
              <p:nvPr/>
            </p:nvSpPr>
            <p:spPr bwMode="auto">
              <a:xfrm>
                <a:off x="3411" y="2315"/>
                <a:ext cx="29" cy="30"/>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3" name="Freeform 402"/>
              <p:cNvSpPr>
                <a:spLocks/>
              </p:cNvSpPr>
              <p:nvPr/>
            </p:nvSpPr>
            <p:spPr bwMode="auto">
              <a:xfrm>
                <a:off x="3381" y="2315"/>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4" name="Freeform 403"/>
              <p:cNvSpPr>
                <a:spLocks/>
              </p:cNvSpPr>
              <p:nvPr/>
            </p:nvSpPr>
            <p:spPr bwMode="auto">
              <a:xfrm>
                <a:off x="3538" y="239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5" name="Freeform 404"/>
              <p:cNvSpPr>
                <a:spLocks/>
              </p:cNvSpPr>
              <p:nvPr/>
            </p:nvSpPr>
            <p:spPr bwMode="auto">
              <a:xfrm>
                <a:off x="3538" y="2374"/>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6" name="Freeform 405"/>
              <p:cNvSpPr>
                <a:spLocks/>
              </p:cNvSpPr>
              <p:nvPr/>
            </p:nvSpPr>
            <p:spPr bwMode="auto">
              <a:xfrm>
                <a:off x="3509" y="232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7" name="Freeform 406"/>
              <p:cNvSpPr>
                <a:spLocks/>
              </p:cNvSpPr>
              <p:nvPr/>
            </p:nvSpPr>
            <p:spPr bwMode="auto">
              <a:xfrm>
                <a:off x="3538" y="2335"/>
                <a:ext cx="29" cy="29"/>
              </a:xfrm>
              <a:custGeom>
                <a:avLst/>
                <a:gdLst>
                  <a:gd name="T0" fmla="*/ 0 w 3"/>
                  <a:gd name="T1" fmla="*/ 1 h 3"/>
                  <a:gd name="T2" fmla="*/ 1 w 3"/>
                  <a:gd name="T3" fmla="*/ 0 h 3"/>
                  <a:gd name="T4" fmla="*/ 3 w 3"/>
                  <a:gd name="T5" fmla="*/ 1 h 3"/>
                  <a:gd name="T6" fmla="*/ 1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1" y="0"/>
                    </a:lnTo>
                    <a:lnTo>
                      <a:pt x="3" y="1"/>
                    </a:lnTo>
                    <a:lnTo>
                      <a:pt x="1"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8" name="Freeform 407"/>
              <p:cNvSpPr>
                <a:spLocks/>
              </p:cNvSpPr>
              <p:nvPr/>
            </p:nvSpPr>
            <p:spPr bwMode="auto">
              <a:xfrm>
                <a:off x="3567" y="2325"/>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9" name="Freeform 408"/>
              <p:cNvSpPr>
                <a:spLocks/>
              </p:cNvSpPr>
              <p:nvPr/>
            </p:nvSpPr>
            <p:spPr bwMode="auto">
              <a:xfrm>
                <a:off x="3528" y="229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0" name="Freeform 409"/>
              <p:cNvSpPr>
                <a:spLocks/>
              </p:cNvSpPr>
              <p:nvPr/>
            </p:nvSpPr>
            <p:spPr bwMode="auto">
              <a:xfrm>
                <a:off x="3558" y="229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1" name="Freeform 410"/>
              <p:cNvSpPr>
                <a:spLocks/>
              </p:cNvSpPr>
              <p:nvPr/>
            </p:nvSpPr>
            <p:spPr bwMode="auto">
              <a:xfrm>
                <a:off x="3587" y="2482"/>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2" name="Freeform 411"/>
              <p:cNvSpPr>
                <a:spLocks/>
              </p:cNvSpPr>
              <p:nvPr/>
            </p:nvSpPr>
            <p:spPr bwMode="auto">
              <a:xfrm>
                <a:off x="3587" y="2462"/>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3" name="Freeform 412"/>
              <p:cNvSpPr>
                <a:spLocks/>
              </p:cNvSpPr>
              <p:nvPr/>
            </p:nvSpPr>
            <p:spPr bwMode="auto">
              <a:xfrm>
                <a:off x="3587" y="24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4" name="Freeform 413"/>
              <p:cNvSpPr>
                <a:spLocks/>
              </p:cNvSpPr>
              <p:nvPr/>
            </p:nvSpPr>
            <p:spPr bwMode="auto">
              <a:xfrm>
                <a:off x="3587" y="2413"/>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5" name="Freeform 414"/>
              <p:cNvSpPr>
                <a:spLocks/>
              </p:cNvSpPr>
              <p:nvPr/>
            </p:nvSpPr>
            <p:spPr bwMode="auto">
              <a:xfrm>
                <a:off x="3587" y="23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6" name="Freeform 415"/>
              <p:cNvSpPr>
                <a:spLocks/>
              </p:cNvSpPr>
              <p:nvPr/>
            </p:nvSpPr>
            <p:spPr bwMode="auto">
              <a:xfrm>
                <a:off x="3587" y="2354"/>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7" name="Freeform 416"/>
              <p:cNvSpPr>
                <a:spLocks/>
              </p:cNvSpPr>
              <p:nvPr/>
            </p:nvSpPr>
            <p:spPr bwMode="auto">
              <a:xfrm>
                <a:off x="3587" y="233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8" name="Freeform 417"/>
              <p:cNvSpPr>
                <a:spLocks/>
              </p:cNvSpPr>
              <p:nvPr/>
            </p:nvSpPr>
            <p:spPr bwMode="auto">
              <a:xfrm>
                <a:off x="3587" y="2305"/>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29" name="Freeform 418"/>
              <p:cNvSpPr>
                <a:spLocks/>
              </p:cNvSpPr>
              <p:nvPr/>
            </p:nvSpPr>
            <p:spPr bwMode="auto">
              <a:xfrm>
                <a:off x="3587" y="227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0" name="Freeform 419"/>
              <p:cNvSpPr>
                <a:spLocks/>
              </p:cNvSpPr>
              <p:nvPr/>
            </p:nvSpPr>
            <p:spPr bwMode="auto">
              <a:xfrm>
                <a:off x="3567" y="2256"/>
                <a:ext cx="30"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1" name="Freeform 420"/>
              <p:cNvSpPr>
                <a:spLocks/>
              </p:cNvSpPr>
              <p:nvPr/>
            </p:nvSpPr>
            <p:spPr bwMode="auto">
              <a:xfrm>
                <a:off x="3587" y="223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2" name="Freeform 421"/>
              <p:cNvSpPr>
                <a:spLocks/>
              </p:cNvSpPr>
              <p:nvPr/>
            </p:nvSpPr>
            <p:spPr bwMode="auto">
              <a:xfrm>
                <a:off x="3597" y="2227"/>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3" name="Freeform 422"/>
              <p:cNvSpPr>
                <a:spLocks/>
              </p:cNvSpPr>
              <p:nvPr/>
            </p:nvSpPr>
            <p:spPr bwMode="auto">
              <a:xfrm>
                <a:off x="3538" y="224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4" name="Freeform 423"/>
              <p:cNvSpPr>
                <a:spLocks/>
              </p:cNvSpPr>
              <p:nvPr/>
            </p:nvSpPr>
            <p:spPr bwMode="auto">
              <a:xfrm>
                <a:off x="3538" y="2207"/>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5" name="Freeform 424"/>
              <p:cNvSpPr>
                <a:spLocks/>
              </p:cNvSpPr>
              <p:nvPr/>
            </p:nvSpPr>
            <p:spPr bwMode="auto">
              <a:xfrm>
                <a:off x="3538" y="2188"/>
                <a:ext cx="29" cy="29"/>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6" name="Freeform 425"/>
              <p:cNvSpPr>
                <a:spLocks/>
              </p:cNvSpPr>
              <p:nvPr/>
            </p:nvSpPr>
            <p:spPr bwMode="auto">
              <a:xfrm>
                <a:off x="3567" y="2178"/>
                <a:ext cx="30"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7" name="Freeform 426"/>
              <p:cNvSpPr>
                <a:spLocks/>
              </p:cNvSpPr>
              <p:nvPr/>
            </p:nvSpPr>
            <p:spPr bwMode="auto">
              <a:xfrm>
                <a:off x="3538" y="214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8" name="Freeform 427"/>
              <p:cNvSpPr>
                <a:spLocks/>
              </p:cNvSpPr>
              <p:nvPr/>
            </p:nvSpPr>
            <p:spPr bwMode="auto">
              <a:xfrm>
                <a:off x="3538" y="212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39" name="Freeform 428"/>
              <p:cNvSpPr>
                <a:spLocks/>
              </p:cNvSpPr>
              <p:nvPr/>
            </p:nvSpPr>
            <p:spPr bwMode="auto">
              <a:xfrm>
                <a:off x="3538" y="209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0" name="Freeform 429"/>
              <p:cNvSpPr>
                <a:spLocks/>
              </p:cNvSpPr>
              <p:nvPr/>
            </p:nvSpPr>
            <p:spPr bwMode="auto">
              <a:xfrm>
                <a:off x="3567" y="213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1" name="Freeform 430"/>
              <p:cNvSpPr>
                <a:spLocks/>
              </p:cNvSpPr>
              <p:nvPr/>
            </p:nvSpPr>
            <p:spPr bwMode="auto">
              <a:xfrm>
                <a:off x="3567" y="2109"/>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2" name="Freeform 431"/>
              <p:cNvSpPr>
                <a:spLocks/>
              </p:cNvSpPr>
              <p:nvPr/>
            </p:nvSpPr>
            <p:spPr bwMode="auto">
              <a:xfrm>
                <a:off x="3567" y="2090"/>
                <a:ext cx="40"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3" name="Freeform 432"/>
              <p:cNvSpPr>
                <a:spLocks/>
              </p:cNvSpPr>
              <p:nvPr/>
            </p:nvSpPr>
            <p:spPr bwMode="auto">
              <a:xfrm>
                <a:off x="3597" y="2139"/>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4" name="Freeform 433"/>
              <p:cNvSpPr>
                <a:spLocks/>
              </p:cNvSpPr>
              <p:nvPr/>
            </p:nvSpPr>
            <p:spPr bwMode="auto">
              <a:xfrm>
                <a:off x="3675" y="218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5" name="Freeform 434"/>
              <p:cNvSpPr>
                <a:spLocks/>
              </p:cNvSpPr>
              <p:nvPr/>
            </p:nvSpPr>
            <p:spPr bwMode="auto">
              <a:xfrm>
                <a:off x="3675" y="224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6" name="Freeform 435"/>
              <p:cNvSpPr>
                <a:spLocks/>
              </p:cNvSpPr>
              <p:nvPr/>
            </p:nvSpPr>
            <p:spPr bwMode="auto">
              <a:xfrm>
                <a:off x="3636" y="239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7" name="Freeform 436"/>
              <p:cNvSpPr>
                <a:spLocks/>
              </p:cNvSpPr>
              <p:nvPr/>
            </p:nvSpPr>
            <p:spPr bwMode="auto">
              <a:xfrm>
                <a:off x="3675" y="2374"/>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8" name="Freeform 437"/>
              <p:cNvSpPr>
                <a:spLocks/>
              </p:cNvSpPr>
              <p:nvPr/>
            </p:nvSpPr>
            <p:spPr bwMode="auto">
              <a:xfrm>
                <a:off x="3675" y="2335"/>
                <a:ext cx="30" cy="29"/>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49" name="Freeform 438"/>
              <p:cNvSpPr>
                <a:spLocks/>
              </p:cNvSpPr>
              <p:nvPr/>
            </p:nvSpPr>
            <p:spPr bwMode="auto">
              <a:xfrm>
                <a:off x="3685" y="2305"/>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0" name="Freeform 439"/>
              <p:cNvSpPr>
                <a:spLocks/>
              </p:cNvSpPr>
              <p:nvPr/>
            </p:nvSpPr>
            <p:spPr bwMode="auto">
              <a:xfrm>
                <a:off x="3705" y="2286"/>
                <a:ext cx="29" cy="29"/>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1" name="Freeform 440"/>
              <p:cNvSpPr>
                <a:spLocks/>
              </p:cNvSpPr>
              <p:nvPr/>
            </p:nvSpPr>
            <p:spPr bwMode="auto">
              <a:xfrm>
                <a:off x="3773" y="233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2" name="Freeform 441"/>
              <p:cNvSpPr>
                <a:spLocks/>
              </p:cNvSpPr>
              <p:nvPr/>
            </p:nvSpPr>
            <p:spPr bwMode="auto">
              <a:xfrm>
                <a:off x="3724" y="234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3" name="Freeform 442"/>
              <p:cNvSpPr>
                <a:spLocks/>
              </p:cNvSpPr>
              <p:nvPr/>
            </p:nvSpPr>
            <p:spPr bwMode="auto">
              <a:xfrm>
                <a:off x="3724" y="2325"/>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4" name="Freeform 443"/>
              <p:cNvSpPr>
                <a:spLocks/>
              </p:cNvSpPr>
              <p:nvPr/>
            </p:nvSpPr>
            <p:spPr bwMode="auto">
              <a:xfrm>
                <a:off x="3724" y="2305"/>
                <a:ext cx="40"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5" name="Freeform 444"/>
              <p:cNvSpPr>
                <a:spLocks/>
              </p:cNvSpPr>
              <p:nvPr/>
            </p:nvSpPr>
            <p:spPr bwMode="auto">
              <a:xfrm>
                <a:off x="3754" y="2296"/>
                <a:ext cx="29" cy="29"/>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6" name="Freeform 445"/>
              <p:cNvSpPr>
                <a:spLocks/>
              </p:cNvSpPr>
              <p:nvPr/>
            </p:nvSpPr>
            <p:spPr bwMode="auto">
              <a:xfrm>
                <a:off x="3754" y="227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7" name="Freeform 446"/>
              <p:cNvSpPr>
                <a:spLocks/>
              </p:cNvSpPr>
              <p:nvPr/>
            </p:nvSpPr>
            <p:spPr bwMode="auto">
              <a:xfrm>
                <a:off x="3724" y="226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8" name="Freeform 447"/>
              <p:cNvSpPr>
                <a:spLocks/>
              </p:cNvSpPr>
              <p:nvPr/>
            </p:nvSpPr>
            <p:spPr bwMode="auto">
              <a:xfrm>
                <a:off x="3724" y="224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59" name="Freeform 448"/>
              <p:cNvSpPr>
                <a:spLocks/>
              </p:cNvSpPr>
              <p:nvPr/>
            </p:nvSpPr>
            <p:spPr bwMode="auto">
              <a:xfrm>
                <a:off x="3724" y="221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0" name="Freeform 449"/>
              <p:cNvSpPr>
                <a:spLocks/>
              </p:cNvSpPr>
              <p:nvPr/>
            </p:nvSpPr>
            <p:spPr bwMode="auto">
              <a:xfrm>
                <a:off x="3724" y="2198"/>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1" name="Freeform 450"/>
              <p:cNvSpPr>
                <a:spLocks/>
              </p:cNvSpPr>
              <p:nvPr/>
            </p:nvSpPr>
            <p:spPr bwMode="auto">
              <a:xfrm>
                <a:off x="3724" y="2168"/>
                <a:ext cx="40"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2" name="Freeform 451"/>
              <p:cNvSpPr>
                <a:spLocks/>
              </p:cNvSpPr>
              <p:nvPr/>
            </p:nvSpPr>
            <p:spPr bwMode="auto">
              <a:xfrm>
                <a:off x="3724" y="2139"/>
                <a:ext cx="40"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3" name="Freeform 452"/>
              <p:cNvSpPr>
                <a:spLocks/>
              </p:cNvSpPr>
              <p:nvPr/>
            </p:nvSpPr>
            <p:spPr bwMode="auto">
              <a:xfrm>
                <a:off x="3862" y="2305"/>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4" name="Freeform 453"/>
              <p:cNvSpPr>
                <a:spLocks/>
              </p:cNvSpPr>
              <p:nvPr/>
            </p:nvSpPr>
            <p:spPr bwMode="auto">
              <a:xfrm>
                <a:off x="3862" y="226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5" name="Freeform 454"/>
              <p:cNvSpPr>
                <a:spLocks/>
              </p:cNvSpPr>
              <p:nvPr/>
            </p:nvSpPr>
            <p:spPr bwMode="auto">
              <a:xfrm>
                <a:off x="3832" y="2256"/>
                <a:ext cx="30"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6" name="Freeform 455"/>
              <p:cNvSpPr>
                <a:spLocks/>
              </p:cNvSpPr>
              <p:nvPr/>
            </p:nvSpPr>
            <p:spPr bwMode="auto">
              <a:xfrm>
                <a:off x="3803" y="2256"/>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7" name="Freeform 456"/>
              <p:cNvSpPr>
                <a:spLocks/>
              </p:cNvSpPr>
              <p:nvPr/>
            </p:nvSpPr>
            <p:spPr bwMode="auto">
              <a:xfrm>
                <a:off x="3832" y="2227"/>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8" name="Freeform 457"/>
              <p:cNvSpPr>
                <a:spLocks/>
              </p:cNvSpPr>
              <p:nvPr/>
            </p:nvSpPr>
            <p:spPr bwMode="auto">
              <a:xfrm>
                <a:off x="3832" y="2207"/>
                <a:ext cx="30"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69" name="Freeform 458"/>
              <p:cNvSpPr>
                <a:spLocks/>
              </p:cNvSpPr>
              <p:nvPr/>
            </p:nvSpPr>
            <p:spPr bwMode="auto">
              <a:xfrm>
                <a:off x="3832" y="2188"/>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0" name="Freeform 459"/>
              <p:cNvSpPr>
                <a:spLocks/>
              </p:cNvSpPr>
              <p:nvPr/>
            </p:nvSpPr>
            <p:spPr bwMode="auto">
              <a:xfrm>
                <a:off x="3832" y="2158"/>
                <a:ext cx="30"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1" name="Freeform 460"/>
              <p:cNvSpPr>
                <a:spLocks/>
              </p:cNvSpPr>
              <p:nvPr/>
            </p:nvSpPr>
            <p:spPr bwMode="auto">
              <a:xfrm>
                <a:off x="3832" y="213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2" name="Freeform 461"/>
              <p:cNvSpPr>
                <a:spLocks/>
              </p:cNvSpPr>
              <p:nvPr/>
            </p:nvSpPr>
            <p:spPr bwMode="auto">
              <a:xfrm>
                <a:off x="3832" y="2119"/>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3" name="Freeform 462"/>
              <p:cNvSpPr>
                <a:spLocks/>
              </p:cNvSpPr>
              <p:nvPr/>
            </p:nvSpPr>
            <p:spPr bwMode="auto">
              <a:xfrm>
                <a:off x="3793" y="214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4" name="Freeform 463"/>
              <p:cNvSpPr>
                <a:spLocks/>
              </p:cNvSpPr>
              <p:nvPr/>
            </p:nvSpPr>
            <p:spPr bwMode="auto">
              <a:xfrm>
                <a:off x="3803" y="2129"/>
                <a:ext cx="29" cy="29"/>
              </a:xfrm>
              <a:custGeom>
                <a:avLst/>
                <a:gdLst>
                  <a:gd name="T0" fmla="*/ 0 w 3"/>
                  <a:gd name="T1" fmla="*/ 1 h 3"/>
                  <a:gd name="T2" fmla="*/ 2 w 3"/>
                  <a:gd name="T3" fmla="*/ 0 h 3"/>
                  <a:gd name="T4" fmla="*/ 3 w 3"/>
                  <a:gd name="T5" fmla="*/ 1 h 3"/>
                  <a:gd name="T6" fmla="*/ 2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0"/>
                    </a:lnTo>
                    <a:lnTo>
                      <a:pt x="3"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5" name="Freeform 464"/>
              <p:cNvSpPr>
                <a:spLocks/>
              </p:cNvSpPr>
              <p:nvPr/>
            </p:nvSpPr>
            <p:spPr bwMode="auto">
              <a:xfrm>
                <a:off x="3803" y="210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6" name="Freeform 465"/>
              <p:cNvSpPr>
                <a:spLocks/>
              </p:cNvSpPr>
              <p:nvPr/>
            </p:nvSpPr>
            <p:spPr bwMode="auto">
              <a:xfrm>
                <a:off x="3803" y="203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7" name="Freeform 466"/>
              <p:cNvSpPr>
                <a:spLocks/>
              </p:cNvSpPr>
              <p:nvPr/>
            </p:nvSpPr>
            <p:spPr bwMode="auto">
              <a:xfrm>
                <a:off x="3881" y="20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8" name="Freeform 467"/>
              <p:cNvSpPr>
                <a:spLocks/>
              </p:cNvSpPr>
              <p:nvPr/>
            </p:nvSpPr>
            <p:spPr bwMode="auto">
              <a:xfrm>
                <a:off x="3881" y="2031"/>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79" name="Freeform 468"/>
              <p:cNvSpPr>
                <a:spLocks/>
              </p:cNvSpPr>
              <p:nvPr/>
            </p:nvSpPr>
            <p:spPr bwMode="auto">
              <a:xfrm>
                <a:off x="3881" y="199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0" name="Freeform 469"/>
              <p:cNvSpPr>
                <a:spLocks/>
              </p:cNvSpPr>
              <p:nvPr/>
            </p:nvSpPr>
            <p:spPr bwMode="auto">
              <a:xfrm>
                <a:off x="3881" y="209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1" name="Freeform 470"/>
              <p:cNvSpPr>
                <a:spLocks/>
              </p:cNvSpPr>
              <p:nvPr/>
            </p:nvSpPr>
            <p:spPr bwMode="auto">
              <a:xfrm>
                <a:off x="3911" y="209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2" name="Freeform 471"/>
              <p:cNvSpPr>
                <a:spLocks/>
              </p:cNvSpPr>
              <p:nvPr/>
            </p:nvSpPr>
            <p:spPr bwMode="auto">
              <a:xfrm>
                <a:off x="3911" y="2129"/>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3" name="Freeform 472"/>
              <p:cNvSpPr>
                <a:spLocks/>
              </p:cNvSpPr>
              <p:nvPr/>
            </p:nvSpPr>
            <p:spPr bwMode="auto">
              <a:xfrm>
                <a:off x="3930" y="211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4" name="Freeform 473"/>
              <p:cNvSpPr>
                <a:spLocks/>
              </p:cNvSpPr>
              <p:nvPr/>
            </p:nvSpPr>
            <p:spPr bwMode="auto">
              <a:xfrm>
                <a:off x="3969" y="212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5" name="Freeform 474"/>
              <p:cNvSpPr>
                <a:spLocks/>
              </p:cNvSpPr>
              <p:nvPr/>
            </p:nvSpPr>
            <p:spPr bwMode="auto">
              <a:xfrm>
                <a:off x="3969" y="214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6" name="Freeform 475"/>
              <p:cNvSpPr>
                <a:spLocks/>
              </p:cNvSpPr>
              <p:nvPr/>
            </p:nvSpPr>
            <p:spPr bwMode="auto">
              <a:xfrm>
                <a:off x="3960" y="217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7" name="Freeform 476"/>
              <p:cNvSpPr>
                <a:spLocks/>
              </p:cNvSpPr>
              <p:nvPr/>
            </p:nvSpPr>
            <p:spPr bwMode="auto">
              <a:xfrm>
                <a:off x="3969" y="2198"/>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8" name="Freeform 477"/>
              <p:cNvSpPr>
                <a:spLocks/>
              </p:cNvSpPr>
              <p:nvPr/>
            </p:nvSpPr>
            <p:spPr bwMode="auto">
              <a:xfrm>
                <a:off x="3911" y="222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89" name="Freeform 478"/>
              <p:cNvSpPr>
                <a:spLocks/>
              </p:cNvSpPr>
              <p:nvPr/>
            </p:nvSpPr>
            <p:spPr bwMode="auto">
              <a:xfrm>
                <a:off x="4116" y="227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0" name="Freeform 479"/>
              <p:cNvSpPr>
                <a:spLocks/>
              </p:cNvSpPr>
              <p:nvPr/>
            </p:nvSpPr>
            <p:spPr bwMode="auto">
              <a:xfrm>
                <a:off x="4146" y="232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1" name="Freeform 480"/>
              <p:cNvSpPr>
                <a:spLocks/>
              </p:cNvSpPr>
              <p:nvPr/>
            </p:nvSpPr>
            <p:spPr bwMode="auto">
              <a:xfrm>
                <a:off x="4146" y="229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2" name="Freeform 481"/>
              <p:cNvSpPr>
                <a:spLocks/>
              </p:cNvSpPr>
              <p:nvPr/>
            </p:nvSpPr>
            <p:spPr bwMode="auto">
              <a:xfrm>
                <a:off x="4205" y="2335"/>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3" name="Freeform 482"/>
              <p:cNvSpPr>
                <a:spLocks/>
              </p:cNvSpPr>
              <p:nvPr/>
            </p:nvSpPr>
            <p:spPr bwMode="auto">
              <a:xfrm>
                <a:off x="4205" y="231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4" name="Freeform 483"/>
              <p:cNvSpPr>
                <a:spLocks/>
              </p:cNvSpPr>
              <p:nvPr/>
            </p:nvSpPr>
            <p:spPr bwMode="auto">
              <a:xfrm>
                <a:off x="4205" y="226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5" name="Freeform 484"/>
              <p:cNvSpPr>
                <a:spLocks/>
              </p:cNvSpPr>
              <p:nvPr/>
            </p:nvSpPr>
            <p:spPr bwMode="auto">
              <a:xfrm>
                <a:off x="4205" y="2256"/>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6" name="Freeform 485"/>
              <p:cNvSpPr>
                <a:spLocks/>
              </p:cNvSpPr>
              <p:nvPr/>
            </p:nvSpPr>
            <p:spPr bwMode="auto">
              <a:xfrm>
                <a:off x="4175" y="212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7" name="Freeform 486"/>
              <p:cNvSpPr>
                <a:spLocks/>
              </p:cNvSpPr>
              <p:nvPr/>
            </p:nvSpPr>
            <p:spPr bwMode="auto">
              <a:xfrm>
                <a:off x="4097" y="2129"/>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8" name="Freeform 487"/>
              <p:cNvSpPr>
                <a:spLocks/>
              </p:cNvSpPr>
              <p:nvPr/>
            </p:nvSpPr>
            <p:spPr bwMode="auto">
              <a:xfrm>
                <a:off x="4097" y="2109"/>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99" name="Freeform 488"/>
              <p:cNvSpPr>
                <a:spLocks/>
              </p:cNvSpPr>
              <p:nvPr/>
            </p:nvSpPr>
            <p:spPr bwMode="auto">
              <a:xfrm>
                <a:off x="4048" y="210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0" name="Freeform 489"/>
              <p:cNvSpPr>
                <a:spLocks/>
              </p:cNvSpPr>
              <p:nvPr/>
            </p:nvSpPr>
            <p:spPr bwMode="auto">
              <a:xfrm>
                <a:off x="4048" y="208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1" name="Freeform 490"/>
              <p:cNvSpPr>
                <a:spLocks/>
              </p:cNvSpPr>
              <p:nvPr/>
            </p:nvSpPr>
            <p:spPr bwMode="auto">
              <a:xfrm>
                <a:off x="4048" y="2060"/>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2" name="Freeform 491"/>
              <p:cNvSpPr>
                <a:spLocks/>
              </p:cNvSpPr>
              <p:nvPr/>
            </p:nvSpPr>
            <p:spPr bwMode="auto">
              <a:xfrm>
                <a:off x="4126" y="20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3" name="Freeform 492"/>
              <p:cNvSpPr>
                <a:spLocks/>
              </p:cNvSpPr>
              <p:nvPr/>
            </p:nvSpPr>
            <p:spPr bwMode="auto">
              <a:xfrm>
                <a:off x="3989" y="201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4" name="Freeform 493"/>
              <p:cNvSpPr>
                <a:spLocks/>
              </p:cNvSpPr>
              <p:nvPr/>
            </p:nvSpPr>
            <p:spPr bwMode="auto">
              <a:xfrm>
                <a:off x="3989" y="199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5" name="Freeform 494"/>
              <p:cNvSpPr>
                <a:spLocks/>
              </p:cNvSpPr>
              <p:nvPr/>
            </p:nvSpPr>
            <p:spPr bwMode="auto">
              <a:xfrm>
                <a:off x="3989" y="196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6" name="Freeform 495"/>
              <p:cNvSpPr>
                <a:spLocks/>
              </p:cNvSpPr>
              <p:nvPr/>
            </p:nvSpPr>
            <p:spPr bwMode="auto">
              <a:xfrm>
                <a:off x="4048" y="2001"/>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7" name="Freeform 496"/>
              <p:cNvSpPr>
                <a:spLocks/>
              </p:cNvSpPr>
              <p:nvPr/>
            </p:nvSpPr>
            <p:spPr bwMode="auto">
              <a:xfrm>
                <a:off x="4038" y="1992"/>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8" name="Freeform 497"/>
              <p:cNvSpPr>
                <a:spLocks/>
              </p:cNvSpPr>
              <p:nvPr/>
            </p:nvSpPr>
            <p:spPr bwMode="auto">
              <a:xfrm>
                <a:off x="4048" y="1972"/>
                <a:ext cx="29" cy="29"/>
              </a:xfrm>
              <a:custGeom>
                <a:avLst/>
                <a:gdLst>
                  <a:gd name="T0" fmla="*/ 0 w 3"/>
                  <a:gd name="T1" fmla="*/ 1 h 3"/>
                  <a:gd name="T2" fmla="*/ 1 w 3"/>
                  <a:gd name="T3" fmla="*/ 0 h 3"/>
                  <a:gd name="T4" fmla="*/ 3 w 3"/>
                  <a:gd name="T5" fmla="*/ 1 h 3"/>
                  <a:gd name="T6" fmla="*/ 1 w 3"/>
                  <a:gd name="T7" fmla="*/ 3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1" y="0"/>
                    </a:lnTo>
                    <a:lnTo>
                      <a:pt x="3" y="1"/>
                    </a:lnTo>
                    <a:lnTo>
                      <a:pt x="1"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09" name="Freeform 498"/>
              <p:cNvSpPr>
                <a:spLocks/>
              </p:cNvSpPr>
              <p:nvPr/>
            </p:nvSpPr>
            <p:spPr bwMode="auto">
              <a:xfrm>
                <a:off x="4097" y="20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0" name="Freeform 499"/>
              <p:cNvSpPr>
                <a:spLocks/>
              </p:cNvSpPr>
              <p:nvPr/>
            </p:nvSpPr>
            <p:spPr bwMode="auto">
              <a:xfrm>
                <a:off x="4097" y="203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1" name="Freeform 500"/>
              <p:cNvSpPr>
                <a:spLocks/>
              </p:cNvSpPr>
              <p:nvPr/>
            </p:nvSpPr>
            <p:spPr bwMode="auto">
              <a:xfrm>
                <a:off x="4097" y="201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2" name="Freeform 501"/>
              <p:cNvSpPr>
                <a:spLocks/>
              </p:cNvSpPr>
              <p:nvPr/>
            </p:nvSpPr>
            <p:spPr bwMode="auto">
              <a:xfrm>
                <a:off x="4097" y="198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3" name="Freeform 502"/>
              <p:cNvSpPr>
                <a:spLocks/>
              </p:cNvSpPr>
              <p:nvPr/>
            </p:nvSpPr>
            <p:spPr bwMode="auto">
              <a:xfrm>
                <a:off x="4097" y="1962"/>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4" name="Freeform 503"/>
              <p:cNvSpPr>
                <a:spLocks/>
              </p:cNvSpPr>
              <p:nvPr/>
            </p:nvSpPr>
            <p:spPr bwMode="auto">
              <a:xfrm>
                <a:off x="4097" y="19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5" name="Freeform 504"/>
              <p:cNvSpPr>
                <a:spLocks/>
              </p:cNvSpPr>
              <p:nvPr/>
            </p:nvSpPr>
            <p:spPr bwMode="auto">
              <a:xfrm>
                <a:off x="4097" y="191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6" name="Freeform 505"/>
              <p:cNvSpPr>
                <a:spLocks/>
              </p:cNvSpPr>
              <p:nvPr/>
            </p:nvSpPr>
            <p:spPr bwMode="auto">
              <a:xfrm>
                <a:off x="4097" y="189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7" name="Freeform 506"/>
              <p:cNvSpPr>
                <a:spLocks/>
              </p:cNvSpPr>
              <p:nvPr/>
            </p:nvSpPr>
            <p:spPr bwMode="auto">
              <a:xfrm>
                <a:off x="4097" y="186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8" name="Freeform 507"/>
              <p:cNvSpPr>
                <a:spLocks/>
              </p:cNvSpPr>
              <p:nvPr/>
            </p:nvSpPr>
            <p:spPr bwMode="auto">
              <a:xfrm>
                <a:off x="4038" y="192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19" name="Freeform 508"/>
              <p:cNvSpPr>
                <a:spLocks/>
              </p:cNvSpPr>
              <p:nvPr/>
            </p:nvSpPr>
            <p:spPr bwMode="auto">
              <a:xfrm>
                <a:off x="4038" y="18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0" name="Freeform 509"/>
              <p:cNvSpPr>
                <a:spLocks/>
              </p:cNvSpPr>
              <p:nvPr/>
            </p:nvSpPr>
            <p:spPr bwMode="auto">
              <a:xfrm>
                <a:off x="4038" y="184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1" name="Freeform 510"/>
              <p:cNvSpPr>
                <a:spLocks/>
              </p:cNvSpPr>
              <p:nvPr/>
            </p:nvSpPr>
            <p:spPr bwMode="auto">
              <a:xfrm>
                <a:off x="3989" y="1894"/>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2" name="Freeform 511"/>
              <p:cNvSpPr>
                <a:spLocks/>
              </p:cNvSpPr>
              <p:nvPr/>
            </p:nvSpPr>
            <p:spPr bwMode="auto">
              <a:xfrm>
                <a:off x="3989" y="1864"/>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3" name="Freeform 512"/>
              <p:cNvSpPr>
                <a:spLocks/>
              </p:cNvSpPr>
              <p:nvPr/>
            </p:nvSpPr>
            <p:spPr bwMode="auto">
              <a:xfrm>
                <a:off x="4097" y="1815"/>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4" name="Freeform 513"/>
              <p:cNvSpPr>
                <a:spLocks/>
              </p:cNvSpPr>
              <p:nvPr/>
            </p:nvSpPr>
            <p:spPr bwMode="auto">
              <a:xfrm>
                <a:off x="4097" y="1796"/>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5" name="Freeform 514"/>
              <p:cNvSpPr>
                <a:spLocks/>
              </p:cNvSpPr>
              <p:nvPr/>
            </p:nvSpPr>
            <p:spPr bwMode="auto">
              <a:xfrm>
                <a:off x="4224" y="1952"/>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6" name="Freeform 515"/>
              <p:cNvSpPr>
                <a:spLocks/>
              </p:cNvSpPr>
              <p:nvPr/>
            </p:nvSpPr>
            <p:spPr bwMode="auto">
              <a:xfrm>
                <a:off x="4205" y="1952"/>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7" name="Freeform 516"/>
              <p:cNvSpPr>
                <a:spLocks/>
              </p:cNvSpPr>
              <p:nvPr/>
            </p:nvSpPr>
            <p:spPr bwMode="auto">
              <a:xfrm>
                <a:off x="4234" y="210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8" name="Freeform 517"/>
              <p:cNvSpPr>
                <a:spLocks/>
              </p:cNvSpPr>
              <p:nvPr/>
            </p:nvSpPr>
            <p:spPr bwMode="auto">
              <a:xfrm>
                <a:off x="4234" y="2060"/>
                <a:ext cx="29" cy="40"/>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29" name="Freeform 518"/>
              <p:cNvSpPr>
                <a:spLocks/>
              </p:cNvSpPr>
              <p:nvPr/>
            </p:nvSpPr>
            <p:spPr bwMode="auto">
              <a:xfrm>
                <a:off x="4205" y="2050"/>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339" name="Freeform 520"/>
            <p:cNvSpPr>
              <a:spLocks/>
            </p:cNvSpPr>
            <p:nvPr/>
          </p:nvSpPr>
          <p:spPr bwMode="auto">
            <a:xfrm>
              <a:off x="4234" y="2031"/>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0" name="Freeform 521"/>
            <p:cNvSpPr>
              <a:spLocks/>
            </p:cNvSpPr>
            <p:nvPr/>
          </p:nvSpPr>
          <p:spPr bwMode="auto">
            <a:xfrm>
              <a:off x="4234" y="2021"/>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1" name="Freeform 522"/>
            <p:cNvSpPr>
              <a:spLocks/>
            </p:cNvSpPr>
            <p:nvPr/>
          </p:nvSpPr>
          <p:spPr bwMode="auto">
            <a:xfrm>
              <a:off x="4234" y="2001"/>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2" name="Freeform 523"/>
            <p:cNvSpPr>
              <a:spLocks/>
            </p:cNvSpPr>
            <p:nvPr/>
          </p:nvSpPr>
          <p:spPr bwMode="auto">
            <a:xfrm>
              <a:off x="4283" y="2011"/>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3" name="Freeform 524"/>
            <p:cNvSpPr>
              <a:spLocks/>
            </p:cNvSpPr>
            <p:nvPr/>
          </p:nvSpPr>
          <p:spPr bwMode="auto">
            <a:xfrm>
              <a:off x="4283" y="1992"/>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4" name="Freeform 525"/>
            <p:cNvSpPr>
              <a:spLocks/>
            </p:cNvSpPr>
            <p:nvPr/>
          </p:nvSpPr>
          <p:spPr bwMode="auto">
            <a:xfrm>
              <a:off x="4312" y="213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5" name="Freeform 526"/>
            <p:cNvSpPr>
              <a:spLocks/>
            </p:cNvSpPr>
            <p:nvPr/>
          </p:nvSpPr>
          <p:spPr bwMode="auto">
            <a:xfrm>
              <a:off x="4312" y="2119"/>
              <a:ext cx="40"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6" name="Freeform 527"/>
            <p:cNvSpPr>
              <a:spLocks/>
            </p:cNvSpPr>
            <p:nvPr/>
          </p:nvSpPr>
          <p:spPr bwMode="auto">
            <a:xfrm>
              <a:off x="4312" y="2080"/>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7" name="Freeform 528"/>
            <p:cNvSpPr>
              <a:spLocks/>
            </p:cNvSpPr>
            <p:nvPr/>
          </p:nvSpPr>
          <p:spPr bwMode="auto">
            <a:xfrm>
              <a:off x="4312" y="2050"/>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8" name="Freeform 529"/>
            <p:cNvSpPr>
              <a:spLocks/>
            </p:cNvSpPr>
            <p:nvPr/>
          </p:nvSpPr>
          <p:spPr bwMode="auto">
            <a:xfrm>
              <a:off x="4440" y="20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9" name="Freeform 530"/>
            <p:cNvSpPr>
              <a:spLocks/>
            </p:cNvSpPr>
            <p:nvPr/>
          </p:nvSpPr>
          <p:spPr bwMode="auto">
            <a:xfrm>
              <a:off x="4499" y="2100"/>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0" name="Freeform 531"/>
            <p:cNvSpPr>
              <a:spLocks/>
            </p:cNvSpPr>
            <p:nvPr/>
          </p:nvSpPr>
          <p:spPr bwMode="auto">
            <a:xfrm>
              <a:off x="4469" y="216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1" name="Freeform 532"/>
            <p:cNvSpPr>
              <a:spLocks/>
            </p:cNvSpPr>
            <p:nvPr/>
          </p:nvSpPr>
          <p:spPr bwMode="auto">
            <a:xfrm>
              <a:off x="4332" y="2266"/>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2" name="Freeform 533"/>
            <p:cNvSpPr>
              <a:spLocks/>
            </p:cNvSpPr>
            <p:nvPr/>
          </p:nvSpPr>
          <p:spPr bwMode="auto">
            <a:xfrm>
              <a:off x="4391" y="221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3" name="Freeform 534"/>
            <p:cNvSpPr>
              <a:spLocks/>
            </p:cNvSpPr>
            <p:nvPr/>
          </p:nvSpPr>
          <p:spPr bwMode="auto">
            <a:xfrm>
              <a:off x="4391" y="219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4" name="Freeform 535"/>
            <p:cNvSpPr>
              <a:spLocks/>
            </p:cNvSpPr>
            <p:nvPr/>
          </p:nvSpPr>
          <p:spPr bwMode="auto">
            <a:xfrm>
              <a:off x="4391" y="216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5" name="Freeform 536"/>
            <p:cNvSpPr>
              <a:spLocks/>
            </p:cNvSpPr>
            <p:nvPr/>
          </p:nvSpPr>
          <p:spPr bwMode="auto">
            <a:xfrm>
              <a:off x="4410" y="214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6" name="Freeform 537"/>
            <p:cNvSpPr>
              <a:spLocks/>
            </p:cNvSpPr>
            <p:nvPr/>
          </p:nvSpPr>
          <p:spPr bwMode="auto">
            <a:xfrm>
              <a:off x="4410" y="213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7" name="Freeform 538"/>
            <p:cNvSpPr>
              <a:spLocks/>
            </p:cNvSpPr>
            <p:nvPr/>
          </p:nvSpPr>
          <p:spPr bwMode="auto">
            <a:xfrm>
              <a:off x="4361" y="2178"/>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8" name="Freeform 539"/>
            <p:cNvSpPr>
              <a:spLocks/>
            </p:cNvSpPr>
            <p:nvPr/>
          </p:nvSpPr>
          <p:spPr bwMode="auto">
            <a:xfrm>
              <a:off x="4361" y="2158"/>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9" name="Freeform 540"/>
            <p:cNvSpPr>
              <a:spLocks/>
            </p:cNvSpPr>
            <p:nvPr/>
          </p:nvSpPr>
          <p:spPr bwMode="auto">
            <a:xfrm>
              <a:off x="4567" y="2168"/>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0" name="Freeform 541"/>
            <p:cNvSpPr>
              <a:spLocks/>
            </p:cNvSpPr>
            <p:nvPr/>
          </p:nvSpPr>
          <p:spPr bwMode="auto">
            <a:xfrm>
              <a:off x="4548" y="211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1" name="Freeform 542"/>
            <p:cNvSpPr>
              <a:spLocks/>
            </p:cNvSpPr>
            <p:nvPr/>
          </p:nvSpPr>
          <p:spPr bwMode="auto">
            <a:xfrm>
              <a:off x="4685" y="20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2" name="Freeform 543"/>
            <p:cNvSpPr>
              <a:spLocks/>
            </p:cNvSpPr>
            <p:nvPr/>
          </p:nvSpPr>
          <p:spPr bwMode="auto">
            <a:xfrm>
              <a:off x="4734" y="1992"/>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4" name="Freeform 544"/>
            <p:cNvSpPr>
              <a:spLocks/>
            </p:cNvSpPr>
            <p:nvPr/>
          </p:nvSpPr>
          <p:spPr bwMode="auto">
            <a:xfrm>
              <a:off x="4685" y="1992"/>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5" name="Freeform 545"/>
            <p:cNvSpPr>
              <a:spLocks/>
            </p:cNvSpPr>
            <p:nvPr/>
          </p:nvSpPr>
          <p:spPr bwMode="auto">
            <a:xfrm>
              <a:off x="4685" y="1962"/>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6" name="Freeform 546"/>
            <p:cNvSpPr>
              <a:spLocks/>
            </p:cNvSpPr>
            <p:nvPr/>
          </p:nvSpPr>
          <p:spPr bwMode="auto">
            <a:xfrm>
              <a:off x="4459" y="1962"/>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7" name="Freeform 547"/>
            <p:cNvSpPr>
              <a:spLocks/>
            </p:cNvSpPr>
            <p:nvPr/>
          </p:nvSpPr>
          <p:spPr bwMode="auto">
            <a:xfrm>
              <a:off x="4410" y="1952"/>
              <a:ext cx="40"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8" name="Freeform 548"/>
            <p:cNvSpPr>
              <a:spLocks/>
            </p:cNvSpPr>
            <p:nvPr/>
          </p:nvSpPr>
          <p:spPr bwMode="auto">
            <a:xfrm>
              <a:off x="4440" y="191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69" name="Freeform 549"/>
            <p:cNvSpPr>
              <a:spLocks/>
            </p:cNvSpPr>
            <p:nvPr/>
          </p:nvSpPr>
          <p:spPr bwMode="auto">
            <a:xfrm>
              <a:off x="4410" y="1913"/>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0" name="Freeform 550"/>
            <p:cNvSpPr>
              <a:spLocks/>
            </p:cNvSpPr>
            <p:nvPr/>
          </p:nvSpPr>
          <p:spPr bwMode="auto">
            <a:xfrm>
              <a:off x="4391" y="191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1" name="Freeform 551"/>
            <p:cNvSpPr>
              <a:spLocks/>
            </p:cNvSpPr>
            <p:nvPr/>
          </p:nvSpPr>
          <p:spPr bwMode="auto">
            <a:xfrm>
              <a:off x="4361" y="1894"/>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2" name="Freeform 552"/>
            <p:cNvSpPr>
              <a:spLocks/>
            </p:cNvSpPr>
            <p:nvPr/>
          </p:nvSpPr>
          <p:spPr bwMode="auto">
            <a:xfrm>
              <a:off x="4312" y="1854"/>
              <a:ext cx="40"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3" name="Freeform 553"/>
            <p:cNvSpPr>
              <a:spLocks/>
            </p:cNvSpPr>
            <p:nvPr/>
          </p:nvSpPr>
          <p:spPr bwMode="auto">
            <a:xfrm>
              <a:off x="4224" y="187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4" name="Freeform 554"/>
            <p:cNvSpPr>
              <a:spLocks/>
            </p:cNvSpPr>
            <p:nvPr/>
          </p:nvSpPr>
          <p:spPr bwMode="auto">
            <a:xfrm>
              <a:off x="4224" y="1854"/>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5" name="Freeform 555"/>
            <p:cNvSpPr>
              <a:spLocks/>
            </p:cNvSpPr>
            <p:nvPr/>
          </p:nvSpPr>
          <p:spPr bwMode="auto">
            <a:xfrm>
              <a:off x="4224" y="1845"/>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6" name="Freeform 556"/>
            <p:cNvSpPr>
              <a:spLocks/>
            </p:cNvSpPr>
            <p:nvPr/>
          </p:nvSpPr>
          <p:spPr bwMode="auto">
            <a:xfrm>
              <a:off x="4224" y="181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7" name="Freeform 557"/>
            <p:cNvSpPr>
              <a:spLocks/>
            </p:cNvSpPr>
            <p:nvPr/>
          </p:nvSpPr>
          <p:spPr bwMode="auto">
            <a:xfrm>
              <a:off x="4254" y="1835"/>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8" name="Freeform 558"/>
            <p:cNvSpPr>
              <a:spLocks/>
            </p:cNvSpPr>
            <p:nvPr/>
          </p:nvSpPr>
          <p:spPr bwMode="auto">
            <a:xfrm>
              <a:off x="4312" y="178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9" name="Freeform 559"/>
            <p:cNvSpPr>
              <a:spLocks/>
            </p:cNvSpPr>
            <p:nvPr/>
          </p:nvSpPr>
          <p:spPr bwMode="auto">
            <a:xfrm>
              <a:off x="4312" y="1766"/>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0" name="Freeform 560"/>
            <p:cNvSpPr>
              <a:spLocks/>
            </p:cNvSpPr>
            <p:nvPr/>
          </p:nvSpPr>
          <p:spPr bwMode="auto">
            <a:xfrm>
              <a:off x="4391" y="1845"/>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1" name="Freeform 561"/>
            <p:cNvSpPr>
              <a:spLocks/>
            </p:cNvSpPr>
            <p:nvPr/>
          </p:nvSpPr>
          <p:spPr bwMode="auto">
            <a:xfrm>
              <a:off x="4391" y="1825"/>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2" name="Freeform 562"/>
            <p:cNvSpPr>
              <a:spLocks/>
            </p:cNvSpPr>
            <p:nvPr/>
          </p:nvSpPr>
          <p:spPr bwMode="auto">
            <a:xfrm>
              <a:off x="4410" y="1796"/>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3" name="Freeform 563"/>
            <p:cNvSpPr>
              <a:spLocks/>
            </p:cNvSpPr>
            <p:nvPr/>
          </p:nvSpPr>
          <p:spPr bwMode="auto">
            <a:xfrm>
              <a:off x="4459" y="173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4" name="Freeform 564"/>
            <p:cNvSpPr>
              <a:spLocks/>
            </p:cNvSpPr>
            <p:nvPr/>
          </p:nvSpPr>
          <p:spPr bwMode="auto">
            <a:xfrm>
              <a:off x="4410" y="1727"/>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5" name="Freeform 565"/>
            <p:cNvSpPr>
              <a:spLocks/>
            </p:cNvSpPr>
            <p:nvPr/>
          </p:nvSpPr>
          <p:spPr bwMode="auto">
            <a:xfrm>
              <a:off x="4283" y="1707"/>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6" name="Freeform 566"/>
            <p:cNvSpPr>
              <a:spLocks/>
            </p:cNvSpPr>
            <p:nvPr/>
          </p:nvSpPr>
          <p:spPr bwMode="auto">
            <a:xfrm>
              <a:off x="4283" y="1658"/>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7" name="Freeform 567"/>
            <p:cNvSpPr>
              <a:spLocks/>
            </p:cNvSpPr>
            <p:nvPr/>
          </p:nvSpPr>
          <p:spPr bwMode="auto">
            <a:xfrm>
              <a:off x="4283" y="163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8" name="Freeform 568"/>
            <p:cNvSpPr>
              <a:spLocks/>
            </p:cNvSpPr>
            <p:nvPr/>
          </p:nvSpPr>
          <p:spPr bwMode="auto">
            <a:xfrm>
              <a:off x="4283" y="161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9" name="Freeform 569"/>
            <p:cNvSpPr>
              <a:spLocks/>
            </p:cNvSpPr>
            <p:nvPr/>
          </p:nvSpPr>
          <p:spPr bwMode="auto">
            <a:xfrm>
              <a:off x="4410" y="1678"/>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0" name="Freeform 570"/>
            <p:cNvSpPr>
              <a:spLocks/>
            </p:cNvSpPr>
            <p:nvPr/>
          </p:nvSpPr>
          <p:spPr bwMode="auto">
            <a:xfrm>
              <a:off x="4469" y="1658"/>
              <a:ext cx="39"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1" name="Freeform 571"/>
            <p:cNvSpPr>
              <a:spLocks/>
            </p:cNvSpPr>
            <p:nvPr/>
          </p:nvSpPr>
          <p:spPr bwMode="auto">
            <a:xfrm>
              <a:off x="4410" y="1649"/>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2" name="Freeform 572"/>
            <p:cNvSpPr>
              <a:spLocks/>
            </p:cNvSpPr>
            <p:nvPr/>
          </p:nvSpPr>
          <p:spPr bwMode="auto">
            <a:xfrm>
              <a:off x="4410" y="1629"/>
              <a:ext cx="40"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3" name="Freeform 573"/>
            <p:cNvSpPr>
              <a:spLocks/>
            </p:cNvSpPr>
            <p:nvPr/>
          </p:nvSpPr>
          <p:spPr bwMode="auto">
            <a:xfrm>
              <a:off x="4410" y="1609"/>
              <a:ext cx="40" cy="30"/>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4" name="Freeform 574"/>
            <p:cNvSpPr>
              <a:spLocks/>
            </p:cNvSpPr>
            <p:nvPr/>
          </p:nvSpPr>
          <p:spPr bwMode="auto">
            <a:xfrm>
              <a:off x="4410" y="1580"/>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5" name="Freeform 575"/>
            <p:cNvSpPr>
              <a:spLocks/>
            </p:cNvSpPr>
            <p:nvPr/>
          </p:nvSpPr>
          <p:spPr bwMode="auto">
            <a:xfrm>
              <a:off x="4626" y="164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6" name="Freeform 576"/>
            <p:cNvSpPr>
              <a:spLocks/>
            </p:cNvSpPr>
            <p:nvPr/>
          </p:nvSpPr>
          <p:spPr bwMode="auto">
            <a:xfrm>
              <a:off x="4685" y="1688"/>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7" name="Freeform 577"/>
            <p:cNvSpPr>
              <a:spLocks/>
            </p:cNvSpPr>
            <p:nvPr/>
          </p:nvSpPr>
          <p:spPr bwMode="auto">
            <a:xfrm>
              <a:off x="4685" y="1717"/>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8" name="Freeform 578"/>
            <p:cNvSpPr>
              <a:spLocks/>
            </p:cNvSpPr>
            <p:nvPr/>
          </p:nvSpPr>
          <p:spPr bwMode="auto">
            <a:xfrm>
              <a:off x="4685" y="1756"/>
              <a:ext cx="29" cy="30"/>
            </a:xfrm>
            <a:custGeom>
              <a:avLst/>
              <a:gdLst>
                <a:gd name="T0" fmla="*/ 0 w 3"/>
                <a:gd name="T1" fmla="*/ 2 h 3"/>
                <a:gd name="T2" fmla="*/ 2 w 3"/>
                <a:gd name="T3" fmla="*/ 0 h 3"/>
                <a:gd name="T4" fmla="*/ 3 w 3"/>
                <a:gd name="T5" fmla="*/ 2 h 3"/>
                <a:gd name="T6" fmla="*/ 2 w 3"/>
                <a:gd name="T7" fmla="*/ 3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lnTo>
                    <a:pt x="2" y="0"/>
                  </a:lnTo>
                  <a:lnTo>
                    <a:pt x="3"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9" name="Freeform 579"/>
            <p:cNvSpPr>
              <a:spLocks/>
            </p:cNvSpPr>
            <p:nvPr/>
          </p:nvSpPr>
          <p:spPr bwMode="auto">
            <a:xfrm>
              <a:off x="4793" y="1776"/>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0" name="Freeform 580"/>
            <p:cNvSpPr>
              <a:spLocks/>
            </p:cNvSpPr>
            <p:nvPr/>
          </p:nvSpPr>
          <p:spPr bwMode="auto">
            <a:xfrm>
              <a:off x="4861" y="174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1" name="Freeform 581"/>
            <p:cNvSpPr>
              <a:spLocks/>
            </p:cNvSpPr>
            <p:nvPr/>
          </p:nvSpPr>
          <p:spPr bwMode="auto">
            <a:xfrm>
              <a:off x="4763" y="1639"/>
              <a:ext cx="30"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2" name="Freeform 582"/>
            <p:cNvSpPr>
              <a:spLocks/>
            </p:cNvSpPr>
            <p:nvPr/>
          </p:nvSpPr>
          <p:spPr bwMode="auto">
            <a:xfrm>
              <a:off x="4734" y="155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3" name="Freeform 583"/>
            <p:cNvSpPr>
              <a:spLocks/>
            </p:cNvSpPr>
            <p:nvPr/>
          </p:nvSpPr>
          <p:spPr bwMode="auto">
            <a:xfrm>
              <a:off x="4734" y="152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4" name="Freeform 584"/>
            <p:cNvSpPr>
              <a:spLocks/>
            </p:cNvSpPr>
            <p:nvPr/>
          </p:nvSpPr>
          <p:spPr bwMode="auto">
            <a:xfrm>
              <a:off x="4685" y="1894"/>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5" name="Freeform 585"/>
            <p:cNvSpPr>
              <a:spLocks/>
            </p:cNvSpPr>
            <p:nvPr/>
          </p:nvSpPr>
          <p:spPr bwMode="auto">
            <a:xfrm>
              <a:off x="4685" y="1864"/>
              <a:ext cx="29" cy="39"/>
            </a:xfrm>
            <a:custGeom>
              <a:avLst/>
              <a:gdLst>
                <a:gd name="T0" fmla="*/ 0 w 3"/>
                <a:gd name="T1" fmla="*/ 2 h 4"/>
                <a:gd name="T2" fmla="*/ 1 w 3"/>
                <a:gd name="T3" fmla="*/ 0 h 4"/>
                <a:gd name="T4" fmla="*/ 3 w 3"/>
                <a:gd name="T5" fmla="*/ 2 h 4"/>
                <a:gd name="T6" fmla="*/ 1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0"/>
                  </a:lnTo>
                  <a:lnTo>
                    <a:pt x="3" y="2"/>
                  </a:lnTo>
                  <a:lnTo>
                    <a:pt x="1"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6" name="Freeform 586"/>
            <p:cNvSpPr>
              <a:spLocks/>
            </p:cNvSpPr>
            <p:nvPr/>
          </p:nvSpPr>
          <p:spPr bwMode="auto">
            <a:xfrm>
              <a:off x="4685" y="183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7" name="Freeform 587"/>
            <p:cNvSpPr>
              <a:spLocks/>
            </p:cNvSpPr>
            <p:nvPr/>
          </p:nvSpPr>
          <p:spPr bwMode="auto">
            <a:xfrm>
              <a:off x="4577" y="1952"/>
              <a:ext cx="29" cy="40"/>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8" name="Freeform 588"/>
            <p:cNvSpPr>
              <a:spLocks/>
            </p:cNvSpPr>
            <p:nvPr/>
          </p:nvSpPr>
          <p:spPr bwMode="auto">
            <a:xfrm>
              <a:off x="4577" y="193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9" name="Freeform 589"/>
            <p:cNvSpPr>
              <a:spLocks/>
            </p:cNvSpPr>
            <p:nvPr/>
          </p:nvSpPr>
          <p:spPr bwMode="auto">
            <a:xfrm>
              <a:off x="4577" y="1913"/>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0" name="Freeform 590"/>
            <p:cNvSpPr>
              <a:spLocks/>
            </p:cNvSpPr>
            <p:nvPr/>
          </p:nvSpPr>
          <p:spPr bwMode="auto">
            <a:xfrm>
              <a:off x="4577" y="1884"/>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1" name="Freeform 591"/>
            <p:cNvSpPr>
              <a:spLocks/>
            </p:cNvSpPr>
            <p:nvPr/>
          </p:nvSpPr>
          <p:spPr bwMode="auto">
            <a:xfrm>
              <a:off x="4577" y="1864"/>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2" name="Freeform 592"/>
            <p:cNvSpPr>
              <a:spLocks/>
            </p:cNvSpPr>
            <p:nvPr/>
          </p:nvSpPr>
          <p:spPr bwMode="auto">
            <a:xfrm>
              <a:off x="4577" y="184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3" name="Freeform 593"/>
            <p:cNvSpPr>
              <a:spLocks/>
            </p:cNvSpPr>
            <p:nvPr/>
          </p:nvSpPr>
          <p:spPr bwMode="auto">
            <a:xfrm>
              <a:off x="4577" y="1815"/>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4" name="Freeform 594"/>
            <p:cNvSpPr>
              <a:spLocks/>
            </p:cNvSpPr>
            <p:nvPr/>
          </p:nvSpPr>
          <p:spPr bwMode="auto">
            <a:xfrm>
              <a:off x="4577" y="1796"/>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5" name="Freeform 595"/>
            <p:cNvSpPr>
              <a:spLocks/>
            </p:cNvSpPr>
            <p:nvPr/>
          </p:nvSpPr>
          <p:spPr bwMode="auto">
            <a:xfrm>
              <a:off x="4577" y="1766"/>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6" name="Freeform 596"/>
            <p:cNvSpPr>
              <a:spLocks/>
            </p:cNvSpPr>
            <p:nvPr/>
          </p:nvSpPr>
          <p:spPr bwMode="auto">
            <a:xfrm>
              <a:off x="4577" y="1747"/>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7" name="Freeform 597"/>
            <p:cNvSpPr>
              <a:spLocks/>
            </p:cNvSpPr>
            <p:nvPr/>
          </p:nvSpPr>
          <p:spPr bwMode="auto">
            <a:xfrm>
              <a:off x="4577" y="1717"/>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8" name="Freeform 598"/>
            <p:cNvSpPr>
              <a:spLocks/>
            </p:cNvSpPr>
            <p:nvPr/>
          </p:nvSpPr>
          <p:spPr bwMode="auto">
            <a:xfrm>
              <a:off x="4577" y="1698"/>
              <a:ext cx="39" cy="29"/>
            </a:xfrm>
            <a:custGeom>
              <a:avLst/>
              <a:gdLst>
                <a:gd name="T0" fmla="*/ 0 w 4"/>
                <a:gd name="T1" fmla="*/ 2 h 3"/>
                <a:gd name="T2" fmla="*/ 2 w 4"/>
                <a:gd name="T3" fmla="*/ 0 h 3"/>
                <a:gd name="T4" fmla="*/ 4 w 4"/>
                <a:gd name="T5" fmla="*/ 2 h 3"/>
                <a:gd name="T6" fmla="*/ 2 w 4"/>
                <a:gd name="T7" fmla="*/ 3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0"/>
                  </a:lnTo>
                  <a:lnTo>
                    <a:pt x="4" y="2"/>
                  </a:lnTo>
                  <a:lnTo>
                    <a:pt x="2" y="3"/>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19" name="Freeform 599"/>
            <p:cNvSpPr>
              <a:spLocks/>
            </p:cNvSpPr>
            <p:nvPr/>
          </p:nvSpPr>
          <p:spPr bwMode="auto">
            <a:xfrm>
              <a:off x="4548" y="1688"/>
              <a:ext cx="39" cy="29"/>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0" name="Freeform 600"/>
            <p:cNvSpPr>
              <a:spLocks/>
            </p:cNvSpPr>
            <p:nvPr/>
          </p:nvSpPr>
          <p:spPr bwMode="auto">
            <a:xfrm>
              <a:off x="4577" y="1658"/>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1" name="Freeform 601"/>
            <p:cNvSpPr>
              <a:spLocks/>
            </p:cNvSpPr>
            <p:nvPr/>
          </p:nvSpPr>
          <p:spPr bwMode="auto">
            <a:xfrm>
              <a:off x="4577" y="1629"/>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2" name="Freeform 602"/>
            <p:cNvSpPr>
              <a:spLocks/>
            </p:cNvSpPr>
            <p:nvPr/>
          </p:nvSpPr>
          <p:spPr bwMode="auto">
            <a:xfrm>
              <a:off x="4577" y="1609"/>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3" name="Freeform 603"/>
            <p:cNvSpPr>
              <a:spLocks/>
            </p:cNvSpPr>
            <p:nvPr/>
          </p:nvSpPr>
          <p:spPr bwMode="auto">
            <a:xfrm>
              <a:off x="4577" y="1580"/>
              <a:ext cx="29" cy="39"/>
            </a:xfrm>
            <a:custGeom>
              <a:avLst/>
              <a:gdLst>
                <a:gd name="T0" fmla="*/ 0 w 3"/>
                <a:gd name="T1" fmla="*/ 2 h 4"/>
                <a:gd name="T2" fmla="*/ 2 w 3"/>
                <a:gd name="T3" fmla="*/ 0 h 4"/>
                <a:gd name="T4" fmla="*/ 3 w 3"/>
                <a:gd name="T5" fmla="*/ 2 h 4"/>
                <a:gd name="T6" fmla="*/ 2 w 3"/>
                <a:gd name="T7" fmla="*/ 4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2" y="0"/>
                  </a:lnTo>
                  <a:lnTo>
                    <a:pt x="3"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4" name="Freeform 604"/>
            <p:cNvSpPr>
              <a:spLocks/>
            </p:cNvSpPr>
            <p:nvPr/>
          </p:nvSpPr>
          <p:spPr bwMode="auto">
            <a:xfrm>
              <a:off x="4577" y="156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5" name="Freeform 605"/>
            <p:cNvSpPr>
              <a:spLocks/>
            </p:cNvSpPr>
            <p:nvPr/>
          </p:nvSpPr>
          <p:spPr bwMode="auto">
            <a:xfrm>
              <a:off x="4577" y="1541"/>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6" name="Freeform 606"/>
            <p:cNvSpPr>
              <a:spLocks/>
            </p:cNvSpPr>
            <p:nvPr/>
          </p:nvSpPr>
          <p:spPr bwMode="auto">
            <a:xfrm>
              <a:off x="4734" y="1472"/>
              <a:ext cx="39" cy="30"/>
            </a:xfrm>
            <a:custGeom>
              <a:avLst/>
              <a:gdLst>
                <a:gd name="T0" fmla="*/ 0 w 4"/>
                <a:gd name="T1" fmla="*/ 1 h 3"/>
                <a:gd name="T2" fmla="*/ 2 w 4"/>
                <a:gd name="T3" fmla="*/ 0 h 3"/>
                <a:gd name="T4" fmla="*/ 4 w 4"/>
                <a:gd name="T5" fmla="*/ 1 h 3"/>
                <a:gd name="T6" fmla="*/ 2 w 4"/>
                <a:gd name="T7" fmla="*/ 3 h 3"/>
                <a:gd name="T8" fmla="*/ 0 w 4"/>
                <a:gd name="T9" fmla="*/ 1 h 3"/>
              </a:gdLst>
              <a:ahLst/>
              <a:cxnLst>
                <a:cxn ang="0">
                  <a:pos x="T0" y="T1"/>
                </a:cxn>
                <a:cxn ang="0">
                  <a:pos x="T2" y="T3"/>
                </a:cxn>
                <a:cxn ang="0">
                  <a:pos x="T4" y="T5"/>
                </a:cxn>
                <a:cxn ang="0">
                  <a:pos x="T6" y="T7"/>
                </a:cxn>
                <a:cxn ang="0">
                  <a:pos x="T8" y="T9"/>
                </a:cxn>
              </a:cxnLst>
              <a:rect l="0" t="0" r="r" b="b"/>
              <a:pathLst>
                <a:path w="4" h="3">
                  <a:moveTo>
                    <a:pt x="0" y="1"/>
                  </a:moveTo>
                  <a:lnTo>
                    <a:pt x="2" y="0"/>
                  </a:lnTo>
                  <a:lnTo>
                    <a:pt x="4" y="1"/>
                  </a:lnTo>
                  <a:lnTo>
                    <a:pt x="2" y="3"/>
                  </a:lnTo>
                  <a:lnTo>
                    <a:pt x="0" y="1"/>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7" name="Freeform 607"/>
            <p:cNvSpPr>
              <a:spLocks/>
            </p:cNvSpPr>
            <p:nvPr/>
          </p:nvSpPr>
          <p:spPr bwMode="auto">
            <a:xfrm>
              <a:off x="3862" y="2443"/>
              <a:ext cx="39"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8" name="Freeform 608"/>
            <p:cNvSpPr>
              <a:spLocks/>
            </p:cNvSpPr>
            <p:nvPr/>
          </p:nvSpPr>
          <p:spPr bwMode="auto">
            <a:xfrm>
              <a:off x="3920" y="2462"/>
              <a:ext cx="40" cy="39"/>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9" name="Freeform 609"/>
            <p:cNvSpPr>
              <a:spLocks/>
            </p:cNvSpPr>
            <p:nvPr/>
          </p:nvSpPr>
          <p:spPr bwMode="auto">
            <a:xfrm>
              <a:off x="4763" y="2550"/>
              <a:ext cx="39" cy="40"/>
            </a:xfrm>
            <a:custGeom>
              <a:avLst/>
              <a:gdLst>
                <a:gd name="T0" fmla="*/ 0 w 4"/>
                <a:gd name="T1" fmla="*/ 2 h 4"/>
                <a:gd name="T2" fmla="*/ 2 w 4"/>
                <a:gd name="T3" fmla="*/ 0 h 4"/>
                <a:gd name="T4" fmla="*/ 4 w 4"/>
                <a:gd name="T5" fmla="*/ 2 h 4"/>
                <a:gd name="T6" fmla="*/ 2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2" y="0"/>
                  </a:lnTo>
                  <a:lnTo>
                    <a:pt x="4" y="2"/>
                  </a:lnTo>
                  <a:lnTo>
                    <a:pt x="2" y="4"/>
                  </a:lnTo>
                  <a:lnTo>
                    <a:pt x="0" y="2"/>
                  </a:lnTo>
                  <a:close/>
                </a:path>
              </a:pathLst>
            </a:custGeom>
            <a:solidFill>
              <a:srgbClr val="33B4EF"/>
            </a:solidFill>
            <a:ln w="10" cap="flat">
              <a:solidFill>
                <a:srgbClr val="0089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Coherent </a:t>
            </a:r>
            <a:r>
              <a:rPr lang="fr-FR" dirty="0" err="1">
                <a:solidFill>
                  <a:schemeClr val="tx1"/>
                </a:solidFill>
              </a:rPr>
              <a:t>Private</a:t>
            </a:r>
            <a:r>
              <a:rPr lang="fr-FR" dirty="0">
                <a:solidFill>
                  <a:schemeClr val="tx1"/>
                </a:solidFill>
              </a:rPr>
              <a:t> Caches</a:t>
            </a:r>
          </a:p>
        </p:txBody>
      </p:sp>
      <p:sp>
        <p:nvSpPr>
          <p:cNvPr id="3" name="Text Placeholder 2"/>
          <p:cNvSpPr txBox="1">
            <a:spLocks noGrp="1"/>
          </p:cNvSpPr>
          <p:nvPr>
            <p:ph type="body" idx="4294967295"/>
          </p:nvPr>
        </p:nvSpPr>
        <p:spPr>
          <a:xfrm>
            <a:off x="609600" y="4267200"/>
            <a:ext cx="7859713" cy="68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set of caches appears to be just one cache.</a:t>
            </a:r>
          </a:p>
        </p:txBody>
      </p:sp>
      <p:grpSp>
        <p:nvGrpSpPr>
          <p:cNvPr id="8" name="Group 4"/>
          <p:cNvGrpSpPr>
            <a:grpSpLocks noChangeAspect="1"/>
          </p:cNvGrpSpPr>
          <p:nvPr/>
        </p:nvGrpSpPr>
        <p:grpSpPr bwMode="auto">
          <a:xfrm>
            <a:off x="1066800" y="1676400"/>
            <a:ext cx="7097713" cy="2398713"/>
            <a:chOff x="960" y="1152"/>
            <a:chExt cx="4471" cy="1511"/>
          </a:xfrm>
        </p:grpSpPr>
        <p:sp>
          <p:nvSpPr>
            <p:cNvPr id="9" name="AutoShape 3"/>
            <p:cNvSpPr>
              <a:spLocks noChangeAspect="1" noChangeArrowheads="1" noTextEdit="1"/>
            </p:cNvSpPr>
            <p:nvPr/>
          </p:nvSpPr>
          <p:spPr bwMode="auto">
            <a:xfrm>
              <a:off x="960" y="1152"/>
              <a:ext cx="4471" cy="1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004" y="1853"/>
              <a:ext cx="1442" cy="183"/>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036" y="1475"/>
              <a:ext cx="344" cy="248"/>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2" y="614"/>
                    <a:pt x="0" y="562"/>
                    <a:pt x="0" y="498"/>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065" y="1541"/>
              <a:ext cx="319"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1</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1331" y="1890"/>
              <a:ext cx="83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Shared L1 cache</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9"/>
            <p:cNvSpPr>
              <a:spLocks/>
            </p:cNvSpPr>
            <p:nvPr/>
          </p:nvSpPr>
          <p:spPr bwMode="auto">
            <a:xfrm>
              <a:off x="1439" y="1475"/>
              <a:ext cx="345"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468" y="1541"/>
              <a:ext cx="319"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2</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1"/>
            <p:cNvSpPr>
              <a:spLocks/>
            </p:cNvSpPr>
            <p:nvPr/>
          </p:nvSpPr>
          <p:spPr bwMode="auto">
            <a:xfrm>
              <a:off x="2081" y="1478"/>
              <a:ext cx="345"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2"/>
                    <a:pt x="849" y="116"/>
                  </a:cubicBezTo>
                  <a:lnTo>
                    <a:pt x="849" y="497"/>
                  </a:lnTo>
                  <a:cubicBezTo>
                    <a:pt x="849" y="561"/>
                    <a:pt x="797" y="613"/>
                    <a:pt x="733" y="613"/>
                  </a:cubicBezTo>
                  <a:lnTo>
                    <a:pt x="116" y="613"/>
                  </a:lnTo>
                  <a:cubicBezTo>
                    <a:pt x="51" y="613"/>
                    <a:pt x="0" y="561"/>
                    <a:pt x="0" y="497"/>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2110" y="1544"/>
              <a:ext cx="319"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n</a:t>
              </a:r>
              <a:endParaRPr kumimoji="0" lang="en-US" sz="1800" b="0" i="0" u="none" strike="noStrike" cap="none" normalizeH="0" baseline="0" smtClean="0">
                <a:ln>
                  <a:noFill/>
                </a:ln>
                <a:solidFill>
                  <a:schemeClr val="tx1"/>
                </a:solidFill>
                <a:effectLst/>
                <a:latin typeface="Arial" pitchFamily="34" charset="0"/>
              </a:endParaRPr>
            </a:p>
          </p:txBody>
        </p:sp>
        <p:sp>
          <p:nvSpPr>
            <p:cNvPr id="18" name="Oval 13"/>
            <p:cNvSpPr>
              <a:spLocks noChangeArrowheads="1"/>
            </p:cNvSpPr>
            <p:nvPr/>
          </p:nvSpPr>
          <p:spPr bwMode="auto">
            <a:xfrm>
              <a:off x="1837" y="1568"/>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1915" y="1568"/>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15"/>
            <p:cNvSpPr>
              <a:spLocks noChangeArrowheads="1"/>
            </p:cNvSpPr>
            <p:nvPr/>
          </p:nvSpPr>
          <p:spPr bwMode="auto">
            <a:xfrm>
              <a:off x="2000" y="1568"/>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1182" y="1745"/>
              <a:ext cx="47"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1156" y="1718"/>
              <a:ext cx="98" cy="43"/>
            </a:xfrm>
            <a:custGeom>
              <a:avLst/>
              <a:gdLst>
                <a:gd name="T0" fmla="*/ 129 w 242"/>
                <a:gd name="T1" fmla="*/ 0 h 107"/>
                <a:gd name="T2" fmla="*/ 0 w 242"/>
                <a:gd name="T3" fmla="*/ 107 h 107"/>
                <a:gd name="T4" fmla="*/ 242 w 242"/>
                <a:gd name="T5" fmla="*/ 100 h 107"/>
                <a:gd name="T6" fmla="*/ 129 w 242"/>
                <a:gd name="T7" fmla="*/ 0 h 107"/>
              </a:gdLst>
              <a:ahLst/>
              <a:cxnLst>
                <a:cxn ang="0">
                  <a:pos x="T0" y="T1"/>
                </a:cxn>
                <a:cxn ang="0">
                  <a:pos x="T2" y="T3"/>
                </a:cxn>
                <a:cxn ang="0">
                  <a:pos x="T4" y="T5"/>
                </a:cxn>
                <a:cxn ang="0">
                  <a:pos x="T6" y="T7"/>
                </a:cxn>
              </a:cxnLst>
              <a:rect l="0" t="0" r="r" b="b"/>
              <a:pathLst>
                <a:path w="242" h="107">
                  <a:moveTo>
                    <a:pt x="129" y="0"/>
                  </a:moveTo>
                  <a:cubicBezTo>
                    <a:pt x="77" y="37"/>
                    <a:pt x="52" y="70"/>
                    <a:pt x="0" y="107"/>
                  </a:cubicBezTo>
                  <a:lnTo>
                    <a:pt x="242"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1158" y="1813"/>
              <a:ext cx="96" cy="41"/>
            </a:xfrm>
            <a:custGeom>
              <a:avLst/>
              <a:gdLst>
                <a:gd name="T0" fmla="*/ 122 w 235"/>
                <a:gd name="T1" fmla="*/ 100 h 100"/>
                <a:gd name="T2" fmla="*/ 0 w 235"/>
                <a:gd name="T3" fmla="*/ 7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70" y="64"/>
                    <a:pt x="53" y="44"/>
                    <a:pt x="0" y="7"/>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589" y="1745"/>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1562" y="1718"/>
              <a:ext cx="99"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1565" y="1813"/>
              <a:ext cx="96" cy="41"/>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4"/>
                    <a:pt x="52" y="44"/>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231" y="1747"/>
              <a:ext cx="46"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2204" y="1720"/>
              <a:ext cx="99"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2207" y="1816"/>
              <a:ext cx="96" cy="40"/>
            </a:xfrm>
            <a:custGeom>
              <a:avLst/>
              <a:gdLst>
                <a:gd name="T0" fmla="*/ 122 w 236"/>
                <a:gd name="T1" fmla="*/ 100 h 100"/>
                <a:gd name="T2" fmla="*/ 0 w 236"/>
                <a:gd name="T3" fmla="*/ 6 h 100"/>
                <a:gd name="T4" fmla="*/ 236 w 236"/>
                <a:gd name="T5" fmla="*/ 0 h 100"/>
                <a:gd name="T6" fmla="*/ 122 w 236"/>
                <a:gd name="T7" fmla="*/ 100 h 100"/>
              </a:gdLst>
              <a:ahLst/>
              <a:cxnLst>
                <a:cxn ang="0">
                  <a:pos x="T0" y="T1"/>
                </a:cxn>
                <a:cxn ang="0">
                  <a:pos x="T2" y="T3"/>
                </a:cxn>
                <a:cxn ang="0">
                  <a:pos x="T4" y="T5"/>
                </a:cxn>
                <a:cxn ang="0">
                  <a:pos x="T6" y="T7"/>
                </a:cxn>
              </a:cxnLst>
              <a:rect l="0" t="0" r="r" b="b"/>
              <a:pathLst>
                <a:path w="236" h="100">
                  <a:moveTo>
                    <a:pt x="122" y="100"/>
                  </a:moveTo>
                  <a:cubicBezTo>
                    <a:pt x="70" y="63"/>
                    <a:pt x="53" y="43"/>
                    <a:pt x="0" y="6"/>
                  </a:cubicBezTo>
                  <a:lnTo>
                    <a:pt x="236"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403" y="1788"/>
              <a:ext cx="1478" cy="285"/>
            </a:xfrm>
            <a:prstGeom prst="rect">
              <a:avLst/>
            </a:prstGeom>
            <a:solidFill>
              <a:srgbClr val="EEFFAA"/>
            </a:solidFill>
            <a:ln w="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3523" y="1838"/>
              <a:ext cx="191" cy="189"/>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3451" y="1463"/>
              <a:ext cx="345"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7" y="0"/>
                    <a:pt x="849" y="51"/>
                    <a:pt x="849" y="116"/>
                  </a:cubicBezTo>
                  <a:lnTo>
                    <a:pt x="849" y="497"/>
                  </a:lnTo>
                  <a:cubicBezTo>
                    <a:pt x="849" y="561"/>
                    <a:pt x="797" y="613"/>
                    <a:pt x="733" y="613"/>
                  </a:cubicBezTo>
                  <a:lnTo>
                    <a:pt x="116" y="613"/>
                  </a:lnTo>
                  <a:cubicBezTo>
                    <a:pt x="52" y="613"/>
                    <a:pt x="0" y="561"/>
                    <a:pt x="0" y="497"/>
                  </a:cubicBezTo>
                  <a:lnTo>
                    <a:pt x="0" y="116"/>
                  </a:lnTo>
                  <a:cubicBezTo>
                    <a:pt x="0" y="51"/>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480" y="1529"/>
              <a:ext cx="319"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1</a:t>
              </a:r>
              <a:endParaRPr kumimoji="0" lang="en-US" sz="1800" b="0" i="0" u="none" strike="noStrike" cap="none" normalizeH="0" baseline="0" smtClean="0">
                <a:ln>
                  <a:noFill/>
                </a:ln>
                <a:solidFill>
                  <a:schemeClr val="tx1"/>
                </a:solidFill>
                <a:effectLst/>
                <a:latin typeface="Arial" pitchFamily="34" charset="0"/>
              </a:endParaRPr>
            </a:p>
          </p:txBody>
        </p:sp>
        <p:sp>
          <p:nvSpPr>
            <p:cNvPr id="34" name="Freeform 29"/>
            <p:cNvSpPr>
              <a:spLocks/>
            </p:cNvSpPr>
            <p:nvPr/>
          </p:nvSpPr>
          <p:spPr bwMode="auto">
            <a:xfrm>
              <a:off x="3855" y="1463"/>
              <a:ext cx="344" cy="248"/>
            </a:xfrm>
            <a:custGeom>
              <a:avLst/>
              <a:gdLst>
                <a:gd name="T0" fmla="*/ 116 w 849"/>
                <a:gd name="T1" fmla="*/ 0 h 613"/>
                <a:gd name="T2" fmla="*/ 733 w 849"/>
                <a:gd name="T3" fmla="*/ 0 h 613"/>
                <a:gd name="T4" fmla="*/ 849 w 849"/>
                <a:gd name="T5" fmla="*/ 116 h 613"/>
                <a:gd name="T6" fmla="*/ 849 w 849"/>
                <a:gd name="T7" fmla="*/ 497 h 613"/>
                <a:gd name="T8" fmla="*/ 733 w 849"/>
                <a:gd name="T9" fmla="*/ 613 h 613"/>
                <a:gd name="T10" fmla="*/ 116 w 849"/>
                <a:gd name="T11" fmla="*/ 613 h 613"/>
                <a:gd name="T12" fmla="*/ 0 w 849"/>
                <a:gd name="T13" fmla="*/ 497 h 613"/>
                <a:gd name="T14" fmla="*/ 0 w 849"/>
                <a:gd name="T15" fmla="*/ 116 h 613"/>
                <a:gd name="T16" fmla="*/ 116 w 849"/>
                <a:gd name="T17" fmla="*/ 0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3">
                  <a:moveTo>
                    <a:pt x="116" y="0"/>
                  </a:moveTo>
                  <a:lnTo>
                    <a:pt x="733" y="0"/>
                  </a:lnTo>
                  <a:cubicBezTo>
                    <a:pt x="798" y="0"/>
                    <a:pt x="849" y="52"/>
                    <a:pt x="849" y="116"/>
                  </a:cubicBezTo>
                  <a:lnTo>
                    <a:pt x="849" y="497"/>
                  </a:lnTo>
                  <a:cubicBezTo>
                    <a:pt x="849" y="562"/>
                    <a:pt x="798" y="613"/>
                    <a:pt x="733" y="613"/>
                  </a:cubicBezTo>
                  <a:lnTo>
                    <a:pt x="116" y="613"/>
                  </a:lnTo>
                  <a:cubicBezTo>
                    <a:pt x="52" y="613"/>
                    <a:pt x="0" y="562"/>
                    <a:pt x="0" y="497"/>
                  </a:cubicBezTo>
                  <a:lnTo>
                    <a:pt x="0" y="116"/>
                  </a:lnTo>
                  <a:cubicBezTo>
                    <a:pt x="0" y="52"/>
                    <a:pt x="52"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3884" y="1529"/>
              <a:ext cx="319"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2</a:t>
              </a:r>
              <a:endParaRPr kumimoji="0" lang="en-US" sz="1800" b="0" i="0" u="none" strike="noStrike" cap="none" normalizeH="0" baseline="0" smtClean="0">
                <a:ln>
                  <a:noFill/>
                </a:ln>
                <a:solidFill>
                  <a:schemeClr val="tx1"/>
                </a:solidFill>
                <a:effectLst/>
                <a:latin typeface="Arial" pitchFamily="34" charset="0"/>
              </a:endParaRPr>
            </a:p>
          </p:txBody>
        </p:sp>
        <p:sp>
          <p:nvSpPr>
            <p:cNvPr id="36" name="Freeform 31"/>
            <p:cNvSpPr>
              <a:spLocks/>
            </p:cNvSpPr>
            <p:nvPr/>
          </p:nvSpPr>
          <p:spPr bwMode="auto">
            <a:xfrm>
              <a:off x="4497" y="1466"/>
              <a:ext cx="344" cy="248"/>
            </a:xfrm>
            <a:custGeom>
              <a:avLst/>
              <a:gdLst>
                <a:gd name="T0" fmla="*/ 116 w 849"/>
                <a:gd name="T1" fmla="*/ 0 h 614"/>
                <a:gd name="T2" fmla="*/ 733 w 849"/>
                <a:gd name="T3" fmla="*/ 0 h 614"/>
                <a:gd name="T4" fmla="*/ 849 w 849"/>
                <a:gd name="T5" fmla="*/ 116 h 614"/>
                <a:gd name="T6" fmla="*/ 849 w 849"/>
                <a:gd name="T7" fmla="*/ 498 h 614"/>
                <a:gd name="T8" fmla="*/ 733 w 849"/>
                <a:gd name="T9" fmla="*/ 614 h 614"/>
                <a:gd name="T10" fmla="*/ 116 w 849"/>
                <a:gd name="T11" fmla="*/ 614 h 614"/>
                <a:gd name="T12" fmla="*/ 0 w 849"/>
                <a:gd name="T13" fmla="*/ 498 h 614"/>
                <a:gd name="T14" fmla="*/ 0 w 849"/>
                <a:gd name="T15" fmla="*/ 116 h 614"/>
                <a:gd name="T16" fmla="*/ 116 w 849"/>
                <a:gd name="T17"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614">
                  <a:moveTo>
                    <a:pt x="116" y="0"/>
                  </a:moveTo>
                  <a:lnTo>
                    <a:pt x="733" y="0"/>
                  </a:lnTo>
                  <a:cubicBezTo>
                    <a:pt x="797" y="0"/>
                    <a:pt x="849" y="52"/>
                    <a:pt x="849" y="116"/>
                  </a:cubicBezTo>
                  <a:lnTo>
                    <a:pt x="849" y="498"/>
                  </a:lnTo>
                  <a:cubicBezTo>
                    <a:pt x="849" y="562"/>
                    <a:pt x="797" y="614"/>
                    <a:pt x="733" y="614"/>
                  </a:cubicBezTo>
                  <a:lnTo>
                    <a:pt x="116" y="614"/>
                  </a:lnTo>
                  <a:cubicBezTo>
                    <a:pt x="51" y="614"/>
                    <a:pt x="0" y="562"/>
                    <a:pt x="0" y="498"/>
                  </a:cubicBezTo>
                  <a:lnTo>
                    <a:pt x="0" y="116"/>
                  </a:lnTo>
                  <a:cubicBezTo>
                    <a:pt x="0" y="52"/>
                    <a:pt x="51" y="0"/>
                    <a:pt x="116"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4526" y="1532"/>
              <a:ext cx="319"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Proc n</a:t>
              </a:r>
              <a:endParaRPr kumimoji="0" lang="en-US" sz="1800" b="0" i="0" u="none" strike="noStrike" cap="none" normalizeH="0" baseline="0" smtClean="0">
                <a:ln>
                  <a:noFill/>
                </a:ln>
                <a:solidFill>
                  <a:schemeClr val="tx1"/>
                </a:solidFill>
                <a:effectLst/>
                <a:latin typeface="Arial" pitchFamily="34" charset="0"/>
              </a:endParaRPr>
            </a:p>
          </p:txBody>
        </p:sp>
        <p:sp>
          <p:nvSpPr>
            <p:cNvPr id="38" name="Oval 33"/>
            <p:cNvSpPr>
              <a:spLocks noChangeArrowheads="1"/>
            </p:cNvSpPr>
            <p:nvPr/>
          </p:nvSpPr>
          <p:spPr bwMode="auto">
            <a:xfrm>
              <a:off x="4252" y="1556"/>
              <a:ext cx="16"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4"/>
            <p:cNvSpPr>
              <a:spLocks noChangeArrowheads="1"/>
            </p:cNvSpPr>
            <p:nvPr/>
          </p:nvSpPr>
          <p:spPr bwMode="auto">
            <a:xfrm>
              <a:off x="4331" y="1556"/>
              <a:ext cx="15"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5"/>
            <p:cNvSpPr>
              <a:spLocks noChangeArrowheads="1"/>
            </p:cNvSpPr>
            <p:nvPr/>
          </p:nvSpPr>
          <p:spPr bwMode="auto">
            <a:xfrm>
              <a:off x="4415" y="1556"/>
              <a:ext cx="17" cy="13"/>
            </a:xfrm>
            <a:prstGeom prst="ellipse">
              <a:avLst/>
            </a:prstGeom>
            <a:solidFill>
              <a:srgbClr val="00008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3598" y="1733"/>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3571" y="1706"/>
              <a:ext cx="99" cy="43"/>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574" y="1801"/>
              <a:ext cx="96" cy="41"/>
            </a:xfrm>
            <a:custGeom>
              <a:avLst/>
              <a:gdLst>
                <a:gd name="T0" fmla="*/ 121 w 235"/>
                <a:gd name="T1" fmla="*/ 100 h 100"/>
                <a:gd name="T2" fmla="*/ 0 w 235"/>
                <a:gd name="T3" fmla="*/ 6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6"/>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4005" y="1733"/>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3978" y="1706"/>
              <a:ext cx="98" cy="43"/>
            </a:xfrm>
            <a:custGeom>
              <a:avLst/>
              <a:gdLst>
                <a:gd name="T0" fmla="*/ 130 w 243"/>
                <a:gd name="T1" fmla="*/ 0 h 107"/>
                <a:gd name="T2" fmla="*/ 0 w 243"/>
                <a:gd name="T3" fmla="*/ 107 h 107"/>
                <a:gd name="T4" fmla="*/ 243 w 243"/>
                <a:gd name="T5" fmla="*/ 100 h 107"/>
                <a:gd name="T6" fmla="*/ 130 w 243"/>
                <a:gd name="T7" fmla="*/ 0 h 107"/>
              </a:gdLst>
              <a:ahLst/>
              <a:cxnLst>
                <a:cxn ang="0">
                  <a:pos x="T0" y="T1"/>
                </a:cxn>
                <a:cxn ang="0">
                  <a:pos x="T2" y="T3"/>
                </a:cxn>
                <a:cxn ang="0">
                  <a:pos x="T4" y="T5"/>
                </a:cxn>
                <a:cxn ang="0">
                  <a:pos x="T6" y="T7"/>
                </a:cxn>
              </a:cxnLst>
              <a:rect l="0" t="0" r="r" b="b"/>
              <a:pathLst>
                <a:path w="243" h="107">
                  <a:moveTo>
                    <a:pt x="130" y="0"/>
                  </a:moveTo>
                  <a:cubicBezTo>
                    <a:pt x="77" y="37"/>
                    <a:pt x="52" y="70"/>
                    <a:pt x="0" y="107"/>
                  </a:cubicBezTo>
                  <a:lnTo>
                    <a:pt x="243" y="100"/>
                  </a:lnTo>
                  <a:lnTo>
                    <a:pt x="13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3981" y="1801"/>
              <a:ext cx="95" cy="41"/>
            </a:xfrm>
            <a:custGeom>
              <a:avLst/>
              <a:gdLst>
                <a:gd name="T0" fmla="*/ 122 w 235"/>
                <a:gd name="T1" fmla="*/ 100 h 100"/>
                <a:gd name="T2" fmla="*/ 0 w 235"/>
                <a:gd name="T3" fmla="*/ 6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69" y="63"/>
                    <a:pt x="52" y="43"/>
                    <a:pt x="0" y="6"/>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4646" y="1735"/>
              <a:ext cx="47"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4619" y="1708"/>
              <a:ext cx="99" cy="43"/>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3557" y="1867"/>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50" name="Freeform 45"/>
            <p:cNvSpPr>
              <a:spLocks/>
            </p:cNvSpPr>
            <p:nvPr/>
          </p:nvSpPr>
          <p:spPr bwMode="auto">
            <a:xfrm>
              <a:off x="4623" y="1804"/>
              <a:ext cx="95"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3928" y="1837"/>
              <a:ext cx="191" cy="19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962" y="1867"/>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8"/>
            <p:cNvSpPr>
              <a:spLocks noChangeArrowheads="1"/>
            </p:cNvSpPr>
            <p:nvPr/>
          </p:nvSpPr>
          <p:spPr bwMode="auto">
            <a:xfrm>
              <a:off x="4573" y="1841"/>
              <a:ext cx="191" cy="19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4607" y="1871"/>
              <a:ext cx="18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0"/>
            <p:cNvSpPr>
              <a:spLocks noChangeArrowheads="1"/>
            </p:cNvSpPr>
            <p:nvPr/>
          </p:nvSpPr>
          <p:spPr bwMode="auto">
            <a:xfrm>
              <a:off x="3426" y="2158"/>
              <a:ext cx="1442" cy="183"/>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3753" y="2195"/>
              <a:ext cx="83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Shared L2 cache</a:t>
              </a:r>
              <a:endParaRPr kumimoji="0" lang="en-US" sz="1800" b="0" i="0" u="none" strike="noStrike" cap="none" normalizeH="0" baseline="0" smtClean="0">
                <a:ln>
                  <a:noFill/>
                </a:ln>
                <a:solidFill>
                  <a:schemeClr val="tx1"/>
                </a:solidFill>
                <a:effectLst/>
                <a:latin typeface="Arial" pitchFamily="34" charset="0"/>
              </a:endParaRPr>
            </a:p>
          </p:txBody>
        </p:sp>
        <p:sp>
          <p:nvSpPr>
            <p:cNvPr id="57" name="Rectangle 52"/>
            <p:cNvSpPr>
              <a:spLocks noChangeArrowheads="1"/>
            </p:cNvSpPr>
            <p:nvPr/>
          </p:nvSpPr>
          <p:spPr bwMode="auto">
            <a:xfrm>
              <a:off x="3599" y="2051"/>
              <a:ext cx="47"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3573" y="2025"/>
              <a:ext cx="98" cy="43"/>
            </a:xfrm>
            <a:custGeom>
              <a:avLst/>
              <a:gdLst>
                <a:gd name="T0" fmla="*/ 129 w 243"/>
                <a:gd name="T1" fmla="*/ 0 h 106"/>
                <a:gd name="T2" fmla="*/ 0 w 243"/>
                <a:gd name="T3" fmla="*/ 106 h 106"/>
                <a:gd name="T4" fmla="*/ 243 w 243"/>
                <a:gd name="T5" fmla="*/ 100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3576" y="2120"/>
              <a:ext cx="95" cy="41"/>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3998" y="2051"/>
              <a:ext cx="46"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3971" y="2025"/>
              <a:ext cx="99" cy="43"/>
            </a:xfrm>
            <a:custGeom>
              <a:avLst/>
              <a:gdLst>
                <a:gd name="T0" fmla="*/ 130 w 243"/>
                <a:gd name="T1" fmla="*/ 0 h 106"/>
                <a:gd name="T2" fmla="*/ 0 w 243"/>
                <a:gd name="T3" fmla="*/ 106 h 106"/>
                <a:gd name="T4" fmla="*/ 243 w 243"/>
                <a:gd name="T5" fmla="*/ 100 h 106"/>
                <a:gd name="T6" fmla="*/ 130 w 243"/>
                <a:gd name="T7" fmla="*/ 0 h 106"/>
              </a:gdLst>
              <a:ahLst/>
              <a:cxnLst>
                <a:cxn ang="0">
                  <a:pos x="T0" y="T1"/>
                </a:cxn>
                <a:cxn ang="0">
                  <a:pos x="T2" y="T3"/>
                </a:cxn>
                <a:cxn ang="0">
                  <a:pos x="T4" y="T5"/>
                </a:cxn>
                <a:cxn ang="0">
                  <a:pos x="T6" y="T7"/>
                </a:cxn>
              </a:cxnLst>
              <a:rect l="0" t="0" r="r" b="b"/>
              <a:pathLst>
                <a:path w="243" h="106">
                  <a:moveTo>
                    <a:pt x="130" y="0"/>
                  </a:moveTo>
                  <a:cubicBezTo>
                    <a:pt x="77" y="36"/>
                    <a:pt x="53" y="70"/>
                    <a:pt x="0" y="106"/>
                  </a:cubicBezTo>
                  <a:lnTo>
                    <a:pt x="243" y="100"/>
                  </a:lnTo>
                  <a:lnTo>
                    <a:pt x="13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3974" y="2120"/>
              <a:ext cx="96" cy="41"/>
            </a:xfrm>
            <a:custGeom>
              <a:avLst/>
              <a:gdLst>
                <a:gd name="T0" fmla="*/ 122 w 235"/>
                <a:gd name="T1" fmla="*/ 100 h 100"/>
                <a:gd name="T2" fmla="*/ 0 w 235"/>
                <a:gd name="T3" fmla="*/ 7 h 100"/>
                <a:gd name="T4" fmla="*/ 235 w 235"/>
                <a:gd name="T5" fmla="*/ 0 h 100"/>
                <a:gd name="T6" fmla="*/ 122 w 235"/>
                <a:gd name="T7" fmla="*/ 100 h 100"/>
              </a:gdLst>
              <a:ahLst/>
              <a:cxnLst>
                <a:cxn ang="0">
                  <a:pos x="T0" y="T1"/>
                </a:cxn>
                <a:cxn ang="0">
                  <a:pos x="T2" y="T3"/>
                </a:cxn>
                <a:cxn ang="0">
                  <a:pos x="T4" y="T5"/>
                </a:cxn>
                <a:cxn ang="0">
                  <a:pos x="T6" y="T7"/>
                </a:cxn>
              </a:cxnLst>
              <a:rect l="0" t="0" r="r" b="b"/>
              <a:pathLst>
                <a:path w="235" h="100">
                  <a:moveTo>
                    <a:pt x="122" y="100"/>
                  </a:moveTo>
                  <a:cubicBezTo>
                    <a:pt x="69" y="63"/>
                    <a:pt x="52" y="43"/>
                    <a:pt x="0" y="7"/>
                  </a:cubicBezTo>
                  <a:lnTo>
                    <a:pt x="235" y="0"/>
                  </a:lnTo>
                  <a:lnTo>
                    <a:pt x="122"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4650" y="2045"/>
              <a:ext cx="46" cy="83"/>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4623" y="2017"/>
              <a:ext cx="98" cy="44"/>
            </a:xfrm>
            <a:custGeom>
              <a:avLst/>
              <a:gdLst>
                <a:gd name="T0" fmla="*/ 129 w 243"/>
                <a:gd name="T1" fmla="*/ 0 h 107"/>
                <a:gd name="T2" fmla="*/ 0 w 243"/>
                <a:gd name="T3" fmla="*/ 107 h 107"/>
                <a:gd name="T4" fmla="*/ 243 w 243"/>
                <a:gd name="T5" fmla="*/ 100 h 107"/>
                <a:gd name="T6" fmla="*/ 129 w 243"/>
                <a:gd name="T7" fmla="*/ 0 h 107"/>
              </a:gdLst>
              <a:ahLst/>
              <a:cxnLst>
                <a:cxn ang="0">
                  <a:pos x="T0" y="T1"/>
                </a:cxn>
                <a:cxn ang="0">
                  <a:pos x="T2" y="T3"/>
                </a:cxn>
                <a:cxn ang="0">
                  <a:pos x="T4" y="T5"/>
                </a:cxn>
                <a:cxn ang="0">
                  <a:pos x="T6" y="T7"/>
                </a:cxn>
              </a:cxnLst>
              <a:rect l="0" t="0" r="r" b="b"/>
              <a:pathLst>
                <a:path w="243" h="107">
                  <a:moveTo>
                    <a:pt x="129" y="0"/>
                  </a:moveTo>
                  <a:cubicBezTo>
                    <a:pt x="77" y="37"/>
                    <a:pt x="52" y="70"/>
                    <a:pt x="0" y="107"/>
                  </a:cubicBezTo>
                  <a:lnTo>
                    <a:pt x="243" y="100"/>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4626" y="2113"/>
              <a:ext cx="95" cy="40"/>
            </a:xfrm>
            <a:custGeom>
              <a:avLst/>
              <a:gdLst>
                <a:gd name="T0" fmla="*/ 121 w 235"/>
                <a:gd name="T1" fmla="*/ 99 h 99"/>
                <a:gd name="T2" fmla="*/ 0 w 235"/>
                <a:gd name="T3" fmla="*/ 6 h 99"/>
                <a:gd name="T4" fmla="*/ 235 w 235"/>
                <a:gd name="T5" fmla="*/ 0 h 99"/>
                <a:gd name="T6" fmla="*/ 121 w 235"/>
                <a:gd name="T7" fmla="*/ 99 h 99"/>
              </a:gdLst>
              <a:ahLst/>
              <a:cxnLst>
                <a:cxn ang="0">
                  <a:pos x="T0" y="T1"/>
                </a:cxn>
                <a:cxn ang="0">
                  <a:pos x="T2" y="T3"/>
                </a:cxn>
                <a:cxn ang="0">
                  <a:pos x="T4" y="T5"/>
                </a:cxn>
                <a:cxn ang="0">
                  <a:pos x="T6" y="T7"/>
                </a:cxn>
              </a:cxnLst>
              <a:rect l="0" t="0" r="r" b="b"/>
              <a:pathLst>
                <a:path w="235" h="99">
                  <a:moveTo>
                    <a:pt x="121" y="99"/>
                  </a:moveTo>
                  <a:cubicBezTo>
                    <a:pt x="69" y="63"/>
                    <a:pt x="52" y="43"/>
                    <a:pt x="0" y="6"/>
                  </a:cubicBezTo>
                  <a:lnTo>
                    <a:pt x="235" y="0"/>
                  </a:lnTo>
                  <a:lnTo>
                    <a:pt x="121" y="99"/>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1018" y="2155"/>
              <a:ext cx="1442" cy="18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1345" y="2191"/>
              <a:ext cx="83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Shared L2 cache</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63"/>
            <p:cNvSpPr>
              <a:spLocks noChangeArrowheads="1"/>
            </p:cNvSpPr>
            <p:nvPr/>
          </p:nvSpPr>
          <p:spPr bwMode="auto">
            <a:xfrm>
              <a:off x="1651" y="2048"/>
              <a:ext cx="47" cy="8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1625" y="2021"/>
              <a:ext cx="98" cy="43"/>
            </a:xfrm>
            <a:custGeom>
              <a:avLst/>
              <a:gdLst>
                <a:gd name="T0" fmla="*/ 129 w 243"/>
                <a:gd name="T1" fmla="*/ 0 h 106"/>
                <a:gd name="T2" fmla="*/ 0 w 243"/>
                <a:gd name="T3" fmla="*/ 106 h 106"/>
                <a:gd name="T4" fmla="*/ 243 w 243"/>
                <a:gd name="T5" fmla="*/ 99 h 106"/>
                <a:gd name="T6" fmla="*/ 129 w 243"/>
                <a:gd name="T7" fmla="*/ 0 h 106"/>
              </a:gdLst>
              <a:ahLst/>
              <a:cxnLst>
                <a:cxn ang="0">
                  <a:pos x="T0" y="T1"/>
                </a:cxn>
                <a:cxn ang="0">
                  <a:pos x="T2" y="T3"/>
                </a:cxn>
                <a:cxn ang="0">
                  <a:pos x="T4" y="T5"/>
                </a:cxn>
                <a:cxn ang="0">
                  <a:pos x="T6" y="T7"/>
                </a:cxn>
              </a:cxnLst>
              <a:rect l="0" t="0" r="r" b="b"/>
              <a:pathLst>
                <a:path w="243" h="106">
                  <a:moveTo>
                    <a:pt x="129" y="0"/>
                  </a:moveTo>
                  <a:cubicBezTo>
                    <a:pt x="77" y="36"/>
                    <a:pt x="52" y="70"/>
                    <a:pt x="0" y="106"/>
                  </a:cubicBezTo>
                  <a:lnTo>
                    <a:pt x="243" y="99"/>
                  </a:lnTo>
                  <a:lnTo>
                    <a:pt x="12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1628" y="2117"/>
              <a:ext cx="95" cy="40"/>
            </a:xfrm>
            <a:custGeom>
              <a:avLst/>
              <a:gdLst>
                <a:gd name="T0" fmla="*/ 121 w 235"/>
                <a:gd name="T1" fmla="*/ 100 h 100"/>
                <a:gd name="T2" fmla="*/ 0 w 235"/>
                <a:gd name="T3" fmla="*/ 7 h 100"/>
                <a:gd name="T4" fmla="*/ 235 w 235"/>
                <a:gd name="T5" fmla="*/ 0 h 100"/>
                <a:gd name="T6" fmla="*/ 121 w 235"/>
                <a:gd name="T7" fmla="*/ 100 h 100"/>
              </a:gdLst>
              <a:ahLst/>
              <a:cxnLst>
                <a:cxn ang="0">
                  <a:pos x="T0" y="T1"/>
                </a:cxn>
                <a:cxn ang="0">
                  <a:pos x="T2" y="T3"/>
                </a:cxn>
                <a:cxn ang="0">
                  <a:pos x="T4" y="T5"/>
                </a:cxn>
                <a:cxn ang="0">
                  <a:pos x="T6" y="T7"/>
                </a:cxn>
              </a:cxnLst>
              <a:rect l="0" t="0" r="r" b="b"/>
              <a:pathLst>
                <a:path w="235" h="100">
                  <a:moveTo>
                    <a:pt x="121" y="100"/>
                  </a:moveTo>
                  <a:cubicBezTo>
                    <a:pt x="69" y="63"/>
                    <a:pt x="52" y="43"/>
                    <a:pt x="0" y="7"/>
                  </a:cubicBezTo>
                  <a:lnTo>
                    <a:pt x="235" y="0"/>
                  </a:lnTo>
                  <a:lnTo>
                    <a:pt x="121" y="10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6"/>
            <p:cNvSpPr>
              <a:spLocks noChangeArrowheads="1"/>
            </p:cNvSpPr>
            <p:nvPr/>
          </p:nvSpPr>
          <p:spPr bwMode="auto">
            <a:xfrm>
              <a:off x="2646" y="1776"/>
              <a:ext cx="598" cy="202"/>
            </a:xfrm>
            <a:prstGeom prst="ellipse">
              <a:avLst/>
            </a:prstGeom>
            <a:solidFill>
              <a:srgbClr val="FFD5D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a:off x="2820" y="1844"/>
              <a:ext cx="257"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a:off x="2816" y="1916"/>
              <a:ext cx="257"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4918" y="1821"/>
              <a:ext cx="480"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One logical</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0"/>
            <p:cNvSpPr>
              <a:spLocks noChangeArrowheads="1"/>
            </p:cNvSpPr>
            <p:nvPr/>
          </p:nvSpPr>
          <p:spPr bwMode="auto">
            <a:xfrm>
              <a:off x="5011" y="1932"/>
              <a:ext cx="274"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cache</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524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What</a:t>
            </a:r>
            <a:r>
              <a:rPr lang="fr-FR" dirty="0" smtClean="0">
                <a:solidFill>
                  <a:schemeClr val="tx1"/>
                </a:solidFill>
              </a:rPr>
              <a:t> </a:t>
            </a:r>
            <a:r>
              <a:rPr lang="fr-FR" dirty="0" err="1" smtClean="0">
                <a:solidFill>
                  <a:schemeClr val="tx1"/>
                </a:solidFill>
              </a:rPr>
              <a:t>does</a:t>
            </a:r>
            <a:r>
              <a:rPr lang="fr-FR" dirty="0" smtClean="0">
                <a:solidFill>
                  <a:schemeClr val="tx1"/>
                </a:solidFill>
              </a:rPr>
              <a:t> one cache </a:t>
            </a:r>
            <a:r>
              <a:rPr lang="fr-FR" dirty="0" err="1" smtClean="0">
                <a:solidFill>
                  <a:schemeClr val="tx1"/>
                </a:solidFill>
              </a:rPr>
              <a:t>mean</a:t>
            </a:r>
            <a:r>
              <a:rPr lang="fr-FR" dirty="0" smtClean="0">
                <a:solidFill>
                  <a:schemeClr val="tx1"/>
                </a:solidFill>
              </a:rPr>
              <a:t>?</a:t>
            </a:r>
            <a:endParaRPr lang="fr-FR" dirty="0">
              <a:solidFill>
                <a:schemeClr val="tx1"/>
              </a:solidFill>
            </a:endParaRPr>
          </a:p>
        </p:txBody>
      </p:sp>
      <p:sp>
        <p:nvSpPr>
          <p:cNvPr id="3" name="Rectangle 2"/>
          <p:cNvSpPr/>
          <p:nvPr/>
        </p:nvSpPr>
        <p:spPr>
          <a:xfrm>
            <a:off x="26155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1489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823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215714"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7244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2578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7912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324600" y="1981200"/>
            <a:ext cx="533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963736" y="2743200"/>
            <a:ext cx="6104556" cy="646331"/>
          </a:xfrm>
          <a:prstGeom prst="rect">
            <a:avLst/>
          </a:prstGeom>
          <a:noFill/>
        </p:spPr>
        <p:txBody>
          <a:bodyPr wrap="none" rtlCol="0">
            <a:spAutoFit/>
          </a:bodyPr>
          <a:lstStyle/>
          <a:p>
            <a:r>
              <a:rPr lang="en-US" dirty="0" smtClean="0"/>
              <a:t>A distributed cache needs to be perceived as a single array of</a:t>
            </a:r>
            <a:br>
              <a:rPr lang="en-US" dirty="0" smtClean="0"/>
            </a:br>
            <a:r>
              <a:rPr lang="en-US" dirty="0" smtClean="0"/>
              <a:t>                                      bytes by all threads</a:t>
            </a:r>
            <a:endParaRPr lang="en-IN" dirty="0"/>
          </a:p>
        </p:txBody>
      </p:sp>
      <p:sp>
        <p:nvSpPr>
          <p:cNvPr id="12" name="Rounded Rectangle 11"/>
          <p:cNvSpPr/>
          <p:nvPr/>
        </p:nvSpPr>
        <p:spPr>
          <a:xfrm>
            <a:off x="609600" y="1676400"/>
            <a:ext cx="1219200" cy="457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AIM</a:t>
            </a:r>
            <a:endParaRPr lang="en-IN" dirty="0"/>
          </a:p>
        </p:txBody>
      </p:sp>
      <p:sp>
        <p:nvSpPr>
          <p:cNvPr id="13" name="Rounded Rectangle 12"/>
          <p:cNvSpPr/>
          <p:nvPr/>
        </p:nvSpPr>
        <p:spPr>
          <a:xfrm>
            <a:off x="609600" y="3787775"/>
            <a:ext cx="2286000" cy="762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When can problems happen?</a:t>
            </a:r>
            <a:endParaRPr lang="en-IN" dirty="0"/>
          </a:p>
        </p:txBody>
      </p:sp>
      <p:sp>
        <p:nvSpPr>
          <p:cNvPr id="14" name="TextBox 13"/>
          <p:cNvSpPr txBox="1"/>
          <p:nvPr/>
        </p:nvSpPr>
        <p:spPr>
          <a:xfrm>
            <a:off x="3718355" y="4549775"/>
            <a:ext cx="675185" cy="1200329"/>
          </a:xfrm>
          <a:prstGeom prst="rect">
            <a:avLst/>
          </a:prstGeom>
          <a:noFill/>
        </p:spPr>
        <p:txBody>
          <a:bodyPr wrap="none" rtlCol="0">
            <a:spAutoFit/>
          </a:bodyPr>
          <a:lstStyle/>
          <a:p>
            <a:r>
              <a:rPr lang="en-US" dirty="0" smtClean="0"/>
              <a:t>T1:</a:t>
            </a:r>
          </a:p>
          <a:p>
            <a:r>
              <a:rPr lang="en-US" dirty="0" smtClean="0"/>
              <a:t>x = 1</a:t>
            </a:r>
          </a:p>
          <a:p>
            <a:r>
              <a:rPr lang="en-US" dirty="0" smtClean="0"/>
              <a:t>x  = 2</a:t>
            </a:r>
          </a:p>
          <a:p>
            <a:r>
              <a:rPr lang="en-US" dirty="0" smtClean="0"/>
              <a:t>x = 3</a:t>
            </a:r>
            <a:endParaRPr lang="en-IN" dirty="0"/>
          </a:p>
        </p:txBody>
      </p:sp>
      <p:sp>
        <p:nvSpPr>
          <p:cNvPr id="15" name="TextBox 14"/>
          <p:cNvSpPr txBox="1"/>
          <p:nvPr/>
        </p:nvSpPr>
        <p:spPr>
          <a:xfrm>
            <a:off x="4882978" y="4549774"/>
            <a:ext cx="641522" cy="1200329"/>
          </a:xfrm>
          <a:prstGeom prst="rect">
            <a:avLst/>
          </a:prstGeom>
          <a:noFill/>
        </p:spPr>
        <p:txBody>
          <a:bodyPr wrap="none" rtlCol="0">
            <a:spAutoFit/>
          </a:bodyPr>
          <a:lstStyle/>
          <a:p>
            <a:r>
              <a:rPr lang="en-US" dirty="0" smtClean="0"/>
              <a:t>T2:</a:t>
            </a:r>
          </a:p>
          <a:p>
            <a:r>
              <a:rPr lang="en-US" dirty="0" smtClean="0"/>
              <a:t>x = 4</a:t>
            </a:r>
          </a:p>
          <a:p>
            <a:r>
              <a:rPr lang="en-US" dirty="0" smtClean="0"/>
              <a:t>x = 5</a:t>
            </a:r>
          </a:p>
          <a:p>
            <a:r>
              <a:rPr lang="en-US" dirty="0" smtClean="0"/>
              <a:t>x = 6</a:t>
            </a:r>
            <a:endParaRPr lang="en-IN" dirty="0"/>
          </a:p>
        </p:txBody>
      </p:sp>
      <p:sp>
        <p:nvSpPr>
          <p:cNvPr id="16" name="TextBox 15"/>
          <p:cNvSpPr txBox="1"/>
          <p:nvPr/>
        </p:nvSpPr>
        <p:spPr>
          <a:xfrm>
            <a:off x="5905500" y="4549774"/>
            <a:ext cx="731290" cy="923330"/>
          </a:xfrm>
          <a:prstGeom prst="rect">
            <a:avLst/>
          </a:prstGeom>
          <a:noFill/>
        </p:spPr>
        <p:txBody>
          <a:bodyPr wrap="none" rtlCol="0">
            <a:spAutoFit/>
          </a:bodyPr>
          <a:lstStyle/>
          <a:p>
            <a:r>
              <a:rPr lang="en-US" dirty="0" smtClean="0"/>
              <a:t>T3:</a:t>
            </a:r>
          </a:p>
          <a:p>
            <a:r>
              <a:rPr lang="en-US" dirty="0" smtClean="0"/>
              <a:t>t1  = x</a:t>
            </a:r>
          </a:p>
          <a:p>
            <a:r>
              <a:rPr lang="en-US" dirty="0" smtClean="0"/>
              <a:t>t2 = x</a:t>
            </a:r>
            <a:endParaRPr lang="en-IN" dirty="0"/>
          </a:p>
        </p:txBody>
      </p:sp>
      <p:sp>
        <p:nvSpPr>
          <p:cNvPr id="17" name="TextBox 16"/>
          <p:cNvSpPr txBox="1"/>
          <p:nvPr/>
        </p:nvSpPr>
        <p:spPr>
          <a:xfrm>
            <a:off x="6780588" y="4570369"/>
            <a:ext cx="763351" cy="923330"/>
          </a:xfrm>
          <a:prstGeom prst="rect">
            <a:avLst/>
          </a:prstGeom>
          <a:noFill/>
        </p:spPr>
        <p:txBody>
          <a:bodyPr wrap="none" rtlCol="0">
            <a:spAutoFit/>
          </a:bodyPr>
          <a:lstStyle/>
          <a:p>
            <a:r>
              <a:rPr lang="en-US" dirty="0" smtClean="0"/>
              <a:t>T4:</a:t>
            </a:r>
          </a:p>
          <a:p>
            <a:r>
              <a:rPr lang="en-US" dirty="0" smtClean="0"/>
              <a:t>t3  = x</a:t>
            </a:r>
          </a:p>
          <a:p>
            <a:r>
              <a:rPr lang="en-US" dirty="0" smtClean="0"/>
              <a:t>t4 = x</a:t>
            </a:r>
            <a:endParaRPr lang="en-IN" dirty="0"/>
          </a:p>
        </p:txBody>
      </p:sp>
      <p:sp>
        <p:nvSpPr>
          <p:cNvPr id="18" name="Rectangle 17"/>
          <p:cNvSpPr/>
          <p:nvPr/>
        </p:nvSpPr>
        <p:spPr>
          <a:xfrm>
            <a:off x="3415614" y="6172200"/>
            <a:ext cx="2371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(t1,t2) = (2,4)</a:t>
            </a:r>
            <a:endParaRPr lang="en-IN" dirty="0"/>
          </a:p>
        </p:txBody>
      </p:sp>
      <p:sp>
        <p:nvSpPr>
          <p:cNvPr id="19" name="Rectangle 18"/>
          <p:cNvSpPr/>
          <p:nvPr/>
        </p:nvSpPr>
        <p:spPr>
          <a:xfrm>
            <a:off x="5976620" y="6166022"/>
            <a:ext cx="2371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(t3,t4) = (4,2)</a:t>
            </a:r>
            <a:endParaRPr lang="en-IN" dirty="0"/>
          </a:p>
        </p:txBody>
      </p:sp>
      <p:pic>
        <p:nvPicPr>
          <p:cNvPr id="20" name="Picture 19"/>
          <p:cNvPicPr>
            <a:picLocks noChangeAspect="1"/>
          </p:cNvPicPr>
          <p:nvPr/>
        </p:nvPicPr>
        <p:blipFill>
          <a:blip r:embed="rId2"/>
          <a:stretch>
            <a:fillRect/>
          </a:stretch>
        </p:blipFill>
        <p:spPr>
          <a:xfrm>
            <a:off x="2511186" y="6003271"/>
            <a:ext cx="809567" cy="782701"/>
          </a:xfrm>
          <a:prstGeom prst="rect">
            <a:avLst/>
          </a:prstGeom>
        </p:spPr>
      </p:pic>
    </p:spTree>
    <p:extLst>
      <p:ext uri="{BB962C8B-B14F-4D97-AF65-F5344CB8AC3E}">
        <p14:creationId xmlns:p14="http://schemas.microsoft.com/office/powerpoint/2010/main" val="36126833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381000"/>
            <a:ext cx="7416800" cy="936625"/>
          </a:xfrm>
          <a:prstGeom prst="rect">
            <a:avLst/>
          </a:prstGeom>
        </p:spPr>
        <p:txBody>
          <a:bodyPr vert="horz" lIns="0" tIns="0" rIns="0" bIns="0" rtlCol="0" anchor="ctr">
            <a:normAutofit fontScale="92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What</a:t>
            </a:r>
            <a:r>
              <a:rPr lang="fr-FR" dirty="0" smtClean="0">
                <a:solidFill>
                  <a:schemeClr val="tx1"/>
                </a:solidFill>
              </a:rPr>
              <a:t> </a:t>
            </a:r>
            <a:r>
              <a:rPr lang="fr-FR" dirty="0" err="1" smtClean="0">
                <a:solidFill>
                  <a:schemeClr val="tx1"/>
                </a:solidFill>
              </a:rPr>
              <a:t>does</a:t>
            </a:r>
            <a:r>
              <a:rPr lang="fr-FR" dirty="0" smtClean="0">
                <a:solidFill>
                  <a:schemeClr val="tx1"/>
                </a:solidFill>
              </a:rPr>
              <a:t> a single cache </a:t>
            </a:r>
            <a:r>
              <a:rPr lang="fr-FR" dirty="0" err="1" smtClean="0">
                <a:solidFill>
                  <a:schemeClr val="tx1"/>
                </a:solidFill>
              </a:rPr>
              <a:t>mean</a:t>
            </a:r>
            <a:r>
              <a:rPr lang="fr-FR" dirty="0" smtClean="0">
                <a:solidFill>
                  <a:schemeClr val="tx1"/>
                </a:solidFill>
              </a:rPr>
              <a:t>?</a:t>
            </a:r>
            <a:endParaRPr lang="fr-FR" dirty="0">
              <a:solidFill>
                <a:schemeClr val="tx1"/>
              </a:solidFill>
            </a:endParaRPr>
          </a:p>
        </p:txBody>
      </p:sp>
      <p:sp>
        <p:nvSpPr>
          <p:cNvPr id="3" name="Text Placeholder 2"/>
          <p:cNvSpPr txBox="1">
            <a:spLocks/>
          </p:cNvSpPr>
          <p:nvPr/>
        </p:nvSpPr>
        <p:spPr>
          <a:xfrm>
            <a:off x="914400" y="1600200"/>
            <a:ext cx="7416800" cy="4267200"/>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smtClean="0">
                <a:latin typeface="Calibri" panose="020F0502020204030204" pitchFamily="34" charset="0"/>
              </a:rPr>
              <a:t>How to </a:t>
            </a:r>
            <a:r>
              <a:rPr lang="en-US" dirty="0" smtClean="0">
                <a:solidFill>
                  <a:srgbClr val="C00000"/>
                </a:solidFill>
                <a:latin typeface="Calibri" panose="020F0502020204030204" pitchFamily="34" charset="0"/>
              </a:rPr>
              <a:t>ensure</a:t>
            </a:r>
            <a:r>
              <a:rPr lang="en-US" dirty="0" smtClean="0">
                <a:latin typeface="Calibri" panose="020F0502020204030204" pitchFamily="34" charset="0"/>
              </a:rPr>
              <a:t> coherence?</a:t>
            </a:r>
          </a:p>
          <a:p>
            <a:pPr>
              <a:buSzPct val="100000"/>
              <a:buFont typeface="Symbol" panose="05050102010706020507" pitchFamily="18" charset="2"/>
              <a:buChar char="*"/>
            </a:pPr>
            <a:r>
              <a:rPr lang="en-US" dirty="0" smtClean="0">
                <a:latin typeface="Calibri" panose="020F0502020204030204" pitchFamily="34" charset="0"/>
              </a:rPr>
              <a:t>Is there a problem if multiple threads read at the same time? </a:t>
            </a:r>
            <a:r>
              <a:rPr lang="en-US" dirty="0" smtClean="0">
                <a:solidFill>
                  <a:srgbClr val="FF0000"/>
                </a:solidFill>
                <a:latin typeface="Calibri" panose="020F0502020204030204" pitchFamily="34" charset="0"/>
              </a:rPr>
              <a:t>NO</a:t>
            </a:r>
          </a:p>
          <a:p>
            <a:pPr lvl="1">
              <a:buSzPct val="100000"/>
              <a:buFont typeface="Symbol" panose="05050102010706020507" pitchFamily="18" charset="2"/>
              <a:buChar char="*"/>
            </a:pPr>
            <a:r>
              <a:rPr lang="en-US" dirty="0" smtClean="0">
                <a:latin typeface="Calibri" panose="020F0502020204030204" pitchFamily="34" charset="0"/>
              </a:rPr>
              <a:t>We only </a:t>
            </a:r>
            <a:r>
              <a:rPr lang="en-US" dirty="0" smtClean="0">
                <a:solidFill>
                  <a:srgbClr val="FF0000"/>
                </a:solidFill>
                <a:latin typeface="Calibri" panose="020F0502020204030204" pitchFamily="34" charset="0"/>
              </a:rPr>
              <a:t>care</a:t>
            </a:r>
            <a:r>
              <a:rPr lang="en-US" dirty="0" smtClean="0">
                <a:latin typeface="Calibri" panose="020F0502020204030204" pitchFamily="34" charset="0"/>
              </a:rPr>
              <a:t> about the </a:t>
            </a:r>
            <a:r>
              <a:rPr lang="en-US" dirty="0" smtClean="0">
                <a:solidFill>
                  <a:schemeClr val="accent1">
                    <a:lumMod val="75000"/>
                  </a:schemeClr>
                </a:solidFill>
                <a:latin typeface="Calibri" panose="020F0502020204030204" pitchFamily="34" charset="0"/>
              </a:rPr>
              <a:t>order</a:t>
            </a:r>
            <a:r>
              <a:rPr lang="en-US" dirty="0" smtClean="0">
                <a:latin typeface="Calibri" panose="020F0502020204030204" pitchFamily="34" charset="0"/>
              </a:rPr>
              <a:t> of writes (for any specific memory address)</a:t>
            </a:r>
          </a:p>
          <a:p>
            <a:pPr lvl="1">
              <a:buSzPct val="100000"/>
              <a:buFont typeface="Symbol" panose="05050102010706020507" pitchFamily="18" charset="2"/>
              <a:buChar char="*"/>
            </a:pPr>
            <a:r>
              <a:rPr lang="en-US" dirty="0" smtClean="0">
                <a:latin typeface="Calibri" panose="020F0502020204030204" pitchFamily="34" charset="0"/>
              </a:rPr>
              <a:t>Reading is just </a:t>
            </a:r>
            <a:r>
              <a:rPr lang="en-US" dirty="0" smtClean="0">
                <a:solidFill>
                  <a:srgbClr val="00B050"/>
                </a:solidFill>
                <a:latin typeface="Calibri" panose="020F0502020204030204" pitchFamily="34" charset="0"/>
              </a:rPr>
              <a:t>fine</a:t>
            </a:r>
          </a:p>
          <a:p>
            <a:pPr lvl="1">
              <a:buSzPct val="100000"/>
              <a:buFont typeface="Symbol" panose="05050102010706020507" pitchFamily="18" charset="2"/>
              <a:buChar char="*"/>
            </a:pPr>
            <a:r>
              <a:rPr lang="en-US" dirty="0" smtClean="0">
                <a:latin typeface="Calibri" panose="020F0502020204030204" pitchFamily="34" charset="0"/>
              </a:rPr>
              <a:t>You will always </a:t>
            </a:r>
            <a:r>
              <a:rPr lang="en-US" dirty="0" smtClean="0">
                <a:solidFill>
                  <a:srgbClr val="FF0000"/>
                </a:solidFill>
                <a:latin typeface="Calibri" panose="020F0502020204030204" pitchFamily="34" charset="0"/>
              </a:rPr>
              <a:t>read</a:t>
            </a:r>
            <a:r>
              <a:rPr lang="en-US" dirty="0" smtClean="0">
                <a:latin typeface="Calibri" panose="020F0502020204030204" pitchFamily="34" charset="0"/>
              </a:rPr>
              <a:t> the same </a:t>
            </a:r>
            <a:r>
              <a:rPr lang="en-US" dirty="0" smtClean="0">
                <a:solidFill>
                  <a:srgbClr val="00B050"/>
                </a:solidFill>
                <a:latin typeface="Calibri" panose="020F0502020204030204" pitchFamily="34" charset="0"/>
              </a:rPr>
              <a:t>data</a:t>
            </a:r>
            <a:r>
              <a:rPr lang="en-US" dirty="0" smtClean="0">
                <a:latin typeface="Calibri" panose="020F0502020204030204" pitchFamily="34" charset="0"/>
              </a:rPr>
              <a:t> as long as there are no intervening </a:t>
            </a:r>
            <a:r>
              <a:rPr lang="en-US" dirty="0" smtClean="0">
                <a:solidFill>
                  <a:schemeClr val="accent1">
                    <a:lumMod val="75000"/>
                  </a:schemeClr>
                </a:solidFill>
                <a:latin typeface="Calibri" panose="020F0502020204030204" pitchFamily="34" charset="0"/>
              </a:rPr>
              <a:t>writes</a:t>
            </a:r>
            <a:r>
              <a:rPr lang="en-US" dirty="0" smtClean="0">
                <a:latin typeface="Calibri" panose="020F0502020204030204" pitchFamily="34" charset="0"/>
              </a:rPr>
              <a:t> (for the same location)</a:t>
            </a:r>
            <a:r>
              <a:rPr lang="en-US" dirty="0" smtClean="0">
                <a:latin typeface="Calibri" panose="020F0502020204030204" pitchFamily="34" charset="0"/>
                <a:sym typeface="Wingdings" panose="05000000000000000000" pitchFamily="2" charset="2"/>
              </a:rPr>
              <a:t> The </a:t>
            </a:r>
            <a:r>
              <a:rPr lang="en-US" dirty="0" smtClean="0">
                <a:solidFill>
                  <a:srgbClr val="C00000"/>
                </a:solidFill>
                <a:latin typeface="Calibri" panose="020F0502020204030204" pitchFamily="34" charset="0"/>
                <a:sym typeface="Wingdings" panose="05000000000000000000" pitchFamily="2" charset="2"/>
              </a:rPr>
              <a:t>order</a:t>
            </a:r>
            <a:r>
              <a:rPr lang="en-US" dirty="0" smtClean="0">
                <a:latin typeface="Calibri" panose="020F0502020204030204" pitchFamily="34" charset="0"/>
                <a:sym typeface="Wingdings" panose="05000000000000000000" pitchFamily="2" charset="2"/>
              </a:rPr>
              <a:t> of reads does not </a:t>
            </a:r>
            <a:r>
              <a:rPr lang="en-US" dirty="0" smtClean="0">
                <a:solidFill>
                  <a:schemeClr val="accent6">
                    <a:lumMod val="75000"/>
                  </a:schemeClr>
                </a:solidFill>
                <a:latin typeface="Calibri" panose="020F0502020204030204" pitchFamily="34" charset="0"/>
                <a:sym typeface="Wingdings" panose="05000000000000000000" pitchFamily="2" charset="2"/>
              </a:rPr>
              <a:t>matter </a:t>
            </a:r>
            <a:r>
              <a:rPr lang="en-US" dirty="0" smtClean="0">
                <a:solidFill>
                  <a:schemeClr val="tx1"/>
                </a:solidFill>
                <a:latin typeface="Calibri" panose="020F0502020204030204" pitchFamily="34" charset="0"/>
                <a:sym typeface="Wingdings" panose="05000000000000000000" pitchFamily="2" charset="2"/>
              </a:rPr>
              <a:t>if there are not intervening writes</a:t>
            </a:r>
            <a:endParaRPr lang="en-US"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25648704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3810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What</a:t>
            </a:r>
            <a:r>
              <a:rPr lang="fr-FR" dirty="0" smtClean="0">
                <a:solidFill>
                  <a:schemeClr val="tx1"/>
                </a:solidFill>
              </a:rPr>
              <a:t> about </a:t>
            </a:r>
            <a:r>
              <a:rPr lang="fr-FR" dirty="0" err="1" smtClean="0">
                <a:solidFill>
                  <a:schemeClr val="tx1"/>
                </a:solidFill>
              </a:rPr>
              <a:t>writes</a:t>
            </a:r>
            <a:r>
              <a:rPr lang="fr-FR" dirty="0" smtClean="0">
                <a:solidFill>
                  <a:schemeClr val="tx1"/>
                </a:solidFill>
              </a:rPr>
              <a:t>?</a:t>
            </a:r>
            <a:endParaRPr lang="fr-FR" dirty="0">
              <a:solidFill>
                <a:schemeClr val="tx1"/>
              </a:solidFill>
            </a:endParaRPr>
          </a:p>
        </p:txBody>
      </p:sp>
      <p:sp>
        <p:nvSpPr>
          <p:cNvPr id="3" name="Text Placeholder 2"/>
          <p:cNvSpPr txBox="1">
            <a:spLocks/>
          </p:cNvSpPr>
          <p:nvPr/>
        </p:nvSpPr>
        <p:spPr>
          <a:xfrm>
            <a:off x="1066800" y="1752600"/>
            <a:ext cx="7416800" cy="4267200"/>
          </a:xfrm>
          <a:prstGeom prst="rect">
            <a:avLst/>
          </a:prstGeo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sz="2400" dirty="0" smtClean="0">
                <a:latin typeface="Calibri" panose="020F0502020204030204" pitchFamily="34" charset="0"/>
              </a:rPr>
              <a:t>Writes need a </a:t>
            </a:r>
            <a:r>
              <a:rPr lang="en-US" sz="2400" dirty="0" smtClean="0">
                <a:solidFill>
                  <a:srgbClr val="FF0000"/>
                </a:solidFill>
                <a:latin typeface="Calibri" panose="020F0502020204030204" pitchFamily="34" charset="0"/>
              </a:rPr>
              <a:t>global</a:t>
            </a:r>
            <a:r>
              <a:rPr lang="en-US" sz="2400" dirty="0" smtClean="0">
                <a:latin typeface="Calibri" panose="020F0502020204030204" pitchFamily="34" charset="0"/>
              </a:rPr>
              <a:t> ordering.</a:t>
            </a:r>
          </a:p>
          <a:p>
            <a:pPr lvl="1">
              <a:buSzPct val="100000"/>
              <a:buFont typeface="Symbol" panose="05050102010706020507" pitchFamily="18" charset="2"/>
              <a:buChar char="*"/>
            </a:pPr>
            <a:r>
              <a:rPr lang="en-US" sz="2000" dirty="0" smtClean="0">
                <a:solidFill>
                  <a:schemeClr val="accent6">
                    <a:lumMod val="75000"/>
                  </a:schemeClr>
                </a:solidFill>
                <a:latin typeface="Calibri" panose="020F0502020204030204" pitchFamily="34" charset="0"/>
              </a:rPr>
              <a:t>Global ordering </a:t>
            </a:r>
            <a:r>
              <a:rPr lang="en-US" sz="2000" dirty="0" smtClean="0">
                <a:solidFill>
                  <a:schemeClr val="accent6">
                    <a:lumMod val="75000"/>
                  </a:schemeClr>
                </a:solidFill>
                <a:latin typeface="Calibri" panose="020F0502020204030204" pitchFamily="34" charset="0"/>
                <a:sym typeface="Wingdings" panose="05000000000000000000" pitchFamily="2" charset="2"/>
              </a:rPr>
              <a:t> </a:t>
            </a:r>
            <a:r>
              <a:rPr lang="en-US" sz="2000" dirty="0" smtClean="0">
                <a:solidFill>
                  <a:schemeClr val="tx1"/>
                </a:solidFill>
                <a:latin typeface="Calibri" panose="020F0502020204030204" pitchFamily="34" charset="0"/>
                <a:sym typeface="Wingdings" panose="05000000000000000000" pitchFamily="2" charset="2"/>
              </a:rPr>
              <a:t>All threads see the same order</a:t>
            </a:r>
          </a:p>
          <a:p>
            <a:pPr>
              <a:buSzPct val="100000"/>
              <a:buFont typeface="Symbol" panose="05050102010706020507" pitchFamily="18" charset="2"/>
              <a:buChar char="*"/>
            </a:pPr>
            <a:r>
              <a:rPr lang="en-US" sz="2400" dirty="0" smtClean="0">
                <a:solidFill>
                  <a:schemeClr val="tx1"/>
                </a:solidFill>
                <a:latin typeface="Calibri" panose="020F0502020204030204" pitchFamily="34" charset="0"/>
                <a:sym typeface="Wingdings" panose="05000000000000000000" pitchFamily="2" charset="2"/>
              </a:rPr>
              <a:t>Acquire access to an </a:t>
            </a:r>
            <a:r>
              <a:rPr lang="en-US" sz="2400" dirty="0" smtClean="0">
                <a:solidFill>
                  <a:srgbClr val="00B050"/>
                </a:solidFill>
                <a:latin typeface="Calibri" panose="020F0502020204030204" pitchFamily="34" charset="0"/>
                <a:sym typeface="Wingdings" panose="05000000000000000000" pitchFamily="2" charset="2"/>
              </a:rPr>
              <a:t>exclusive</a:t>
            </a:r>
            <a:r>
              <a:rPr lang="en-US" sz="2400" dirty="0" smtClean="0">
                <a:solidFill>
                  <a:schemeClr val="tx1"/>
                </a:solidFill>
                <a:latin typeface="Calibri" panose="020F0502020204030204" pitchFamily="34" charset="0"/>
                <a:sym typeface="Wingdings" panose="05000000000000000000" pitchFamily="2" charset="2"/>
              </a:rPr>
              <a:t> resource</a:t>
            </a:r>
          </a:p>
          <a:p>
            <a:pPr lvl="1">
              <a:buSzPct val="100000"/>
              <a:buFont typeface="Symbol" panose="05050102010706020507" pitchFamily="18" charset="2"/>
              <a:buChar char="*"/>
            </a:pPr>
            <a:r>
              <a:rPr lang="en-US" sz="2000" dirty="0" smtClean="0">
                <a:solidFill>
                  <a:schemeClr val="tx1"/>
                </a:solidFill>
                <a:latin typeface="Calibri" panose="020F0502020204030204" pitchFamily="34" charset="0"/>
                <a:sym typeface="Wingdings" panose="05000000000000000000" pitchFamily="2" charset="2"/>
              </a:rPr>
              <a:t>Exclusive </a:t>
            </a:r>
            <a:r>
              <a:rPr lang="en-US" sz="2000" dirty="0" smtClean="0">
                <a:solidFill>
                  <a:srgbClr val="FF0000"/>
                </a:solidFill>
                <a:latin typeface="Calibri" panose="020F0502020204030204" pitchFamily="34" charset="0"/>
                <a:sym typeface="Wingdings" panose="05000000000000000000" pitchFamily="2" charset="2"/>
              </a:rPr>
              <a:t>resource</a:t>
            </a:r>
            <a:r>
              <a:rPr lang="en-US" sz="2000" dirty="0" smtClean="0">
                <a:solidFill>
                  <a:schemeClr val="tx1"/>
                </a:solidFill>
                <a:latin typeface="Calibri" panose="020F0502020204030204" pitchFamily="34" charset="0"/>
                <a:sym typeface="Wingdings" panose="05000000000000000000" pitchFamily="2" charset="2"/>
              </a:rPr>
              <a:t>  A resource, which can be acquired by any one </a:t>
            </a:r>
            <a:r>
              <a:rPr lang="en-US" sz="2000" dirty="0" smtClean="0">
                <a:solidFill>
                  <a:srgbClr val="FF0000"/>
                </a:solidFill>
                <a:latin typeface="Calibri" panose="020F0502020204030204" pitchFamily="34" charset="0"/>
                <a:sym typeface="Wingdings" panose="05000000000000000000" pitchFamily="2" charset="2"/>
              </a:rPr>
              <a:t>request</a:t>
            </a:r>
            <a:r>
              <a:rPr lang="en-US" sz="2000" dirty="0" smtClean="0">
                <a:solidFill>
                  <a:schemeClr val="tx1"/>
                </a:solidFill>
                <a:latin typeface="Calibri" panose="020F0502020204030204" pitchFamily="34" charset="0"/>
                <a:sym typeface="Wingdings" panose="05000000000000000000" pitchFamily="2" charset="2"/>
              </a:rPr>
              <a:t> at any point of time</a:t>
            </a:r>
          </a:p>
          <a:p>
            <a:pPr>
              <a:buSzPct val="100000"/>
              <a:buFont typeface="Symbol" panose="05050102010706020507" pitchFamily="18" charset="2"/>
              <a:buChar char="*"/>
            </a:pPr>
            <a:r>
              <a:rPr lang="en-US" sz="2400" dirty="0" smtClean="0">
                <a:solidFill>
                  <a:srgbClr val="FF0000"/>
                </a:solidFill>
                <a:latin typeface="Calibri" panose="020F0502020204030204" pitchFamily="34" charset="0"/>
                <a:sym typeface="Wingdings" panose="05000000000000000000" pitchFamily="2" charset="2"/>
              </a:rPr>
              <a:t>IDEA</a:t>
            </a:r>
            <a:r>
              <a:rPr lang="en-US" sz="2400" dirty="0" smtClean="0">
                <a:solidFill>
                  <a:schemeClr val="tx1"/>
                </a:solidFill>
                <a:latin typeface="Calibri" panose="020F0502020204030204" pitchFamily="34" charset="0"/>
                <a:sym typeface="Wingdings" panose="05000000000000000000" pitchFamily="2" charset="2"/>
              </a:rPr>
              <a:t>: Let us designate a </a:t>
            </a:r>
            <a:r>
              <a:rPr lang="en-US" sz="2400" dirty="0" smtClean="0">
                <a:solidFill>
                  <a:schemeClr val="bg2">
                    <a:lumMod val="50000"/>
                  </a:schemeClr>
                </a:solidFill>
                <a:latin typeface="Calibri" panose="020F0502020204030204" pitchFamily="34" charset="0"/>
                <a:sym typeface="Wingdings" panose="05000000000000000000" pitchFamily="2" charset="2"/>
              </a:rPr>
              <a:t>bus</a:t>
            </a:r>
            <a:r>
              <a:rPr lang="en-US" sz="2400" dirty="0" smtClean="0">
                <a:solidFill>
                  <a:schemeClr val="tx1"/>
                </a:solidFill>
                <a:latin typeface="Calibri" panose="020F0502020204030204" pitchFamily="34" charset="0"/>
                <a:sym typeface="Wingdings" panose="05000000000000000000" pitchFamily="2" charset="2"/>
              </a:rPr>
              <a:t> (set of copper wires) as an </a:t>
            </a:r>
            <a:r>
              <a:rPr lang="en-US" sz="2400" dirty="0" smtClean="0">
                <a:solidFill>
                  <a:srgbClr val="FF0000"/>
                </a:solidFill>
                <a:latin typeface="Calibri" panose="020F0502020204030204" pitchFamily="34" charset="0"/>
                <a:sym typeface="Wingdings" panose="05000000000000000000" pitchFamily="2" charset="2"/>
              </a:rPr>
              <a:t>exclusive</a:t>
            </a:r>
            <a:r>
              <a:rPr lang="en-US" sz="2400" dirty="0" smtClean="0">
                <a:solidFill>
                  <a:schemeClr val="tx1"/>
                </a:solidFill>
                <a:latin typeface="Calibri" panose="020F0502020204030204" pitchFamily="34" charset="0"/>
                <a:sym typeface="Wingdings" panose="05000000000000000000" pitchFamily="2" charset="2"/>
              </a:rPr>
              <a:t> resource. The read/</a:t>
            </a:r>
            <a:r>
              <a:rPr lang="en-US" sz="2400" dirty="0" smtClean="0">
                <a:solidFill>
                  <a:schemeClr val="accent2"/>
                </a:solidFill>
                <a:latin typeface="Calibri" panose="020F0502020204030204" pitchFamily="34" charset="0"/>
                <a:sym typeface="Wingdings" panose="05000000000000000000" pitchFamily="2" charset="2"/>
              </a:rPr>
              <a:t>write</a:t>
            </a:r>
            <a:r>
              <a:rPr lang="en-US" sz="2400" dirty="0" smtClean="0">
                <a:solidFill>
                  <a:schemeClr val="tx1"/>
                </a:solidFill>
                <a:latin typeface="Calibri" panose="020F0502020204030204" pitchFamily="34" charset="0"/>
                <a:sym typeface="Wingdings" panose="05000000000000000000" pitchFamily="2" charset="2"/>
              </a:rPr>
              <a:t> request that has exclusive access to the bus, can use it to </a:t>
            </a:r>
            <a:r>
              <a:rPr lang="en-US" sz="2400" dirty="0" smtClean="0">
                <a:solidFill>
                  <a:srgbClr val="FF0000"/>
                </a:solidFill>
                <a:latin typeface="Calibri" panose="020F0502020204030204" pitchFamily="34" charset="0"/>
                <a:sym typeface="Wingdings" panose="05000000000000000000" pitchFamily="2" charset="2"/>
              </a:rPr>
              <a:t>transmit</a:t>
            </a:r>
            <a:r>
              <a:rPr lang="en-US" sz="2400" dirty="0" smtClean="0">
                <a:solidFill>
                  <a:schemeClr val="tx1"/>
                </a:solidFill>
                <a:latin typeface="Calibri" panose="020F0502020204030204" pitchFamily="34" charset="0"/>
                <a:sym typeface="Wingdings" panose="05000000000000000000" pitchFamily="2" charset="2"/>
              </a:rPr>
              <a:t> a message to caches in a </a:t>
            </a:r>
            <a:r>
              <a:rPr lang="en-US" sz="2400" dirty="0" smtClean="0">
                <a:solidFill>
                  <a:srgbClr val="00B0F0"/>
                </a:solidFill>
                <a:latin typeface="Calibri" panose="020F0502020204030204" pitchFamily="34" charset="0"/>
                <a:sym typeface="Wingdings" panose="05000000000000000000" pitchFamily="2" charset="2"/>
              </a:rPr>
              <a:t>distributed</a:t>
            </a:r>
            <a:r>
              <a:rPr lang="en-US" sz="2400" dirty="0" smtClean="0">
                <a:solidFill>
                  <a:schemeClr val="tx1"/>
                </a:solidFill>
                <a:latin typeface="Calibri" panose="020F0502020204030204" pitchFamily="34" charset="0"/>
                <a:sym typeface="Wingdings" panose="05000000000000000000" pitchFamily="2" charset="2"/>
              </a:rPr>
              <a:t> cache, and thus effect a read or write.</a:t>
            </a:r>
            <a:r>
              <a:rPr lang="en-US" sz="2400" dirty="0">
                <a:solidFill>
                  <a:schemeClr val="tx1"/>
                </a:solidFill>
                <a:latin typeface="Calibri" panose="020F0502020204030204" pitchFamily="34" charset="0"/>
                <a:sym typeface="Wingdings" panose="05000000000000000000" pitchFamily="2" charset="2"/>
              </a:rPr>
              <a:t>	</a:t>
            </a:r>
            <a:endParaRPr lang="en-US" sz="2400" dirty="0" smtClean="0">
              <a:solidFill>
                <a:schemeClr val="tx1"/>
              </a:solidFill>
              <a:latin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40805867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57400"/>
            <a:ext cx="7848600" cy="3600986"/>
          </a:xfrm>
          <a:prstGeom prst="rect">
            <a:avLst/>
          </a:prstGeom>
        </p:spPr>
        <p:txBody>
          <a:bodyPr wrap="square">
            <a:spAutoFit/>
          </a:bodyPr>
          <a:lstStyle/>
          <a:p>
            <a:pPr>
              <a:buSzPct val="100000"/>
              <a:buFont typeface="Symbol" panose="05050102010706020507" pitchFamily="18" charset="2"/>
              <a:buChar char="*"/>
            </a:pPr>
            <a:r>
              <a:rPr lang="en-US" sz="2800" dirty="0" smtClean="0">
                <a:latin typeface="Calibri" panose="020F0502020204030204" pitchFamily="34" charset="0"/>
                <a:sym typeface="Wingdings" panose="05000000000000000000" pitchFamily="2" charset="2"/>
              </a:rPr>
              <a:t>  The </a:t>
            </a:r>
            <a:r>
              <a:rPr lang="en-US" sz="3200" dirty="0">
                <a:solidFill>
                  <a:srgbClr val="C00000"/>
                </a:solidFill>
                <a:latin typeface="Calibri" panose="020F0502020204030204" pitchFamily="34" charset="0"/>
                <a:sym typeface="Wingdings" panose="05000000000000000000" pitchFamily="2" charset="2"/>
              </a:rPr>
              <a:t>order</a:t>
            </a:r>
            <a:r>
              <a:rPr lang="en-US" sz="2800" dirty="0">
                <a:solidFill>
                  <a:srgbClr val="C00000"/>
                </a:solidFill>
                <a:latin typeface="Calibri" panose="020F0502020204030204" pitchFamily="34" charset="0"/>
                <a:sym typeface="Wingdings" panose="05000000000000000000" pitchFamily="2" charset="2"/>
              </a:rPr>
              <a:t> </a:t>
            </a:r>
            <a:r>
              <a:rPr lang="en-US" sz="2800" dirty="0">
                <a:latin typeface="Calibri" panose="020F0502020204030204" pitchFamily="34" charset="0"/>
                <a:sym typeface="Wingdings" panose="05000000000000000000" pitchFamily="2" charset="2"/>
              </a:rPr>
              <a:t>of accesses to the bus induces a global </a:t>
            </a:r>
            <a:r>
              <a:rPr lang="en-US" sz="2800" dirty="0" smtClean="0">
                <a:latin typeface="Calibri" panose="020F0502020204030204" pitchFamily="34" charset="0"/>
                <a:sym typeface="Wingdings" panose="05000000000000000000" pitchFamily="2" charset="2"/>
              </a:rPr>
              <a:t>ordering</a:t>
            </a:r>
          </a:p>
          <a:p>
            <a:pPr>
              <a:buSzPct val="100000"/>
              <a:buFont typeface="Symbol" panose="05050102010706020507" pitchFamily="18" charset="2"/>
              <a:buChar char="*"/>
            </a:pPr>
            <a:endParaRPr lang="en-US" sz="2800" dirty="0">
              <a:latin typeface="Calibri" panose="020F0502020204030204" pitchFamily="34" charset="0"/>
              <a:sym typeface="Wingdings" panose="05000000000000000000" pitchFamily="2" charset="2"/>
            </a:endParaRPr>
          </a:p>
          <a:p>
            <a:pPr>
              <a:buSzPct val="100000"/>
              <a:buFont typeface="Symbol" panose="05050102010706020507" pitchFamily="18" charset="2"/>
              <a:buChar char="*"/>
            </a:pPr>
            <a:r>
              <a:rPr lang="en-US" sz="2800" dirty="0" smtClean="0">
                <a:latin typeface="Calibri" panose="020F0502020204030204" pitchFamily="34" charset="0"/>
                <a:sym typeface="Wingdings" panose="05000000000000000000" pitchFamily="2" charset="2"/>
              </a:rPr>
              <a:t>  The </a:t>
            </a:r>
            <a:r>
              <a:rPr lang="en-US" sz="2800" dirty="0">
                <a:latin typeface="Calibri" panose="020F0502020204030204" pitchFamily="34" charset="0"/>
                <a:sym typeface="Wingdings" panose="05000000000000000000" pitchFamily="2" charset="2"/>
              </a:rPr>
              <a:t>ordering of </a:t>
            </a:r>
            <a:r>
              <a:rPr lang="en-US" sz="2800" dirty="0">
                <a:solidFill>
                  <a:schemeClr val="accent3">
                    <a:lumMod val="75000"/>
                  </a:schemeClr>
                </a:solidFill>
                <a:latin typeface="Calibri" panose="020F0502020204030204" pitchFamily="34" charset="0"/>
                <a:sym typeface="Wingdings" panose="05000000000000000000" pitchFamily="2" charset="2"/>
              </a:rPr>
              <a:t>reads</a:t>
            </a:r>
            <a:r>
              <a:rPr lang="en-US" sz="2800" dirty="0">
                <a:latin typeface="Calibri" panose="020F0502020204030204" pitchFamily="34" charset="0"/>
                <a:sym typeface="Wingdings" panose="05000000000000000000" pitchFamily="2" charset="2"/>
              </a:rPr>
              <a:t> does not </a:t>
            </a:r>
            <a:r>
              <a:rPr lang="en-US" sz="2800" dirty="0" smtClean="0">
                <a:latin typeface="Calibri" panose="020F0502020204030204" pitchFamily="34" charset="0"/>
                <a:sym typeface="Wingdings" panose="05000000000000000000" pitchFamily="2" charset="2"/>
              </a:rPr>
              <a:t>matter</a:t>
            </a:r>
          </a:p>
          <a:p>
            <a:pPr>
              <a:buSzPct val="100000"/>
              <a:buFont typeface="Symbol" panose="05050102010706020507" pitchFamily="18" charset="2"/>
              <a:buChar char="*"/>
            </a:pPr>
            <a:endParaRPr lang="en-US" sz="2800" dirty="0">
              <a:latin typeface="Calibri" panose="020F0502020204030204" pitchFamily="34" charset="0"/>
              <a:sym typeface="Wingdings" panose="05000000000000000000" pitchFamily="2" charset="2"/>
            </a:endParaRPr>
          </a:p>
          <a:p>
            <a:pPr>
              <a:buSzPct val="100000"/>
              <a:buFont typeface="Symbol" panose="05050102010706020507" pitchFamily="18" charset="2"/>
              <a:buChar char="*"/>
            </a:pPr>
            <a:r>
              <a:rPr lang="en-US" sz="2800" dirty="0" smtClean="0">
                <a:latin typeface="Calibri" panose="020F0502020204030204" pitchFamily="34" charset="0"/>
                <a:sym typeface="Wingdings" panose="05000000000000000000" pitchFamily="2" charset="2"/>
              </a:rPr>
              <a:t>  However</a:t>
            </a:r>
            <a:r>
              <a:rPr lang="en-US" sz="2800" dirty="0">
                <a:latin typeface="Calibri" panose="020F0502020204030204" pitchFamily="34" charset="0"/>
                <a:sym typeface="Wingdings" panose="05000000000000000000" pitchFamily="2" charset="2"/>
              </a:rPr>
              <a:t>, the order of </a:t>
            </a:r>
            <a:r>
              <a:rPr lang="en-US" sz="2800" dirty="0">
                <a:solidFill>
                  <a:schemeClr val="tx2">
                    <a:lumMod val="75000"/>
                  </a:schemeClr>
                </a:solidFill>
                <a:latin typeface="Calibri" panose="020F0502020204030204" pitchFamily="34" charset="0"/>
                <a:sym typeface="Wingdings" panose="05000000000000000000" pitchFamily="2" charset="2"/>
              </a:rPr>
              <a:t>writes </a:t>
            </a:r>
            <a:r>
              <a:rPr lang="en-US" sz="2800" dirty="0">
                <a:solidFill>
                  <a:srgbClr val="FF0000"/>
                </a:solidFill>
                <a:latin typeface="Calibri" panose="020F0502020204030204" pitchFamily="34" charset="0"/>
                <a:sym typeface="Wingdings" panose="05000000000000000000" pitchFamily="2" charset="2"/>
              </a:rPr>
              <a:t>does matter</a:t>
            </a:r>
            <a:r>
              <a:rPr lang="en-US" sz="2800" dirty="0">
                <a:latin typeface="Calibri" panose="020F0502020204030204" pitchFamily="34" charset="0"/>
                <a:sym typeface="Wingdings" panose="05000000000000000000" pitchFamily="2" charset="2"/>
              </a:rPr>
              <a:t>. The mutual exclusivity of the bus lets us have an order for writes. 			</a:t>
            </a:r>
            <a:endParaRPr lang="en-US" sz="2800" dirty="0">
              <a:latin typeface="Calibri" panose="020F0502020204030204" pitchFamily="34" charset="0"/>
            </a:endParaRPr>
          </a:p>
        </p:txBody>
      </p:sp>
    </p:spTree>
    <p:extLst>
      <p:ext uri="{BB962C8B-B14F-4D97-AF65-F5344CB8AC3E}">
        <p14:creationId xmlns:p14="http://schemas.microsoft.com/office/powerpoint/2010/main" val="35253965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Snoopy</a:t>
            </a:r>
            <a:r>
              <a:rPr lang="fr-FR" dirty="0">
                <a:solidFill>
                  <a:schemeClr val="tx1"/>
                </a:solidFill>
              </a:rPr>
              <a:t> Protocol</a:t>
            </a:r>
          </a:p>
        </p:txBody>
      </p:sp>
      <p:sp>
        <p:nvSpPr>
          <p:cNvPr id="3" name="Text Placeholder 2"/>
          <p:cNvSpPr txBox="1">
            <a:spLocks noGrp="1"/>
          </p:cNvSpPr>
          <p:nvPr>
            <p:ph type="body" idx="4294967295"/>
          </p:nvPr>
        </p:nvSpPr>
        <p:spPr>
          <a:xfrm>
            <a:off x="1041400" y="4340225"/>
            <a:ext cx="7188200" cy="1831975"/>
          </a:xfrm>
        </p:spPr>
        <p:txBody>
          <a:bodyPr lIns="0" tIns="0" rIns="0" bIns="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All the caches are connected to a </a:t>
            </a:r>
            <a:r>
              <a:rPr lang="en-US" sz="2800" dirty="0">
                <a:solidFill>
                  <a:srgbClr val="94006B"/>
                </a:solidFill>
                <a:latin typeface="Calibri" panose="020F0502020204030204" pitchFamily="34" charset="0"/>
              </a:rPr>
              <a:t>multi-reader, </a:t>
            </a:r>
            <a:r>
              <a:rPr lang="en-US" sz="2800" dirty="0" smtClean="0">
                <a:solidFill>
                  <a:srgbClr val="94006B"/>
                </a:solidFill>
                <a:latin typeface="Calibri" panose="020F0502020204030204" pitchFamily="34" charset="0"/>
              </a:rPr>
              <a:t>single-writer </a:t>
            </a:r>
            <a:r>
              <a:rPr lang="en-US" sz="2800" dirty="0">
                <a:solidFill>
                  <a:srgbClr val="94006B"/>
                </a:solidFill>
                <a:latin typeface="Calibri" panose="020F0502020204030204" pitchFamily="34" charset="0"/>
              </a:rPr>
              <a:t>bus</a:t>
            </a:r>
          </a:p>
          <a:p>
            <a:pPr lvl="0">
              <a:buSzPct val="100000"/>
              <a:buFont typeface="Symbol" panose="05050102010706020507" pitchFamily="18" charset="2"/>
              <a:buChar char="*"/>
            </a:pPr>
            <a:r>
              <a:rPr lang="en-US" sz="2800" dirty="0">
                <a:latin typeface="Calibri" panose="020F0502020204030204" pitchFamily="34" charset="0"/>
              </a:rPr>
              <a:t>The bus can </a:t>
            </a:r>
            <a:r>
              <a:rPr lang="en-US" sz="2800" dirty="0">
                <a:solidFill>
                  <a:srgbClr val="33CC66"/>
                </a:solidFill>
                <a:latin typeface="Calibri" panose="020F0502020204030204" pitchFamily="34" charset="0"/>
              </a:rPr>
              <a:t>broadcast</a:t>
            </a:r>
            <a:r>
              <a:rPr lang="en-US" sz="2800" dirty="0">
                <a:latin typeface="Calibri" panose="020F0502020204030204" pitchFamily="34" charset="0"/>
              </a:rPr>
              <a:t> data. All caches see the same </a:t>
            </a:r>
            <a:r>
              <a:rPr lang="en-US" sz="2800" dirty="0">
                <a:solidFill>
                  <a:srgbClr val="2300DC"/>
                </a:solidFill>
                <a:latin typeface="Calibri" panose="020F0502020204030204" pitchFamily="34" charset="0"/>
              </a:rPr>
              <a:t>order</a:t>
            </a:r>
            <a:r>
              <a:rPr lang="en-US" sz="2800" dirty="0">
                <a:latin typeface="Calibri" panose="020F0502020204030204" pitchFamily="34" charset="0"/>
              </a:rPr>
              <a:t> of </a:t>
            </a:r>
            <a:r>
              <a:rPr lang="en-US" sz="2800" dirty="0" smtClean="0">
                <a:latin typeface="Calibri" panose="020F0502020204030204" pitchFamily="34" charset="0"/>
              </a:rPr>
              <a:t>messages, and also </a:t>
            </a:r>
            <a:r>
              <a:rPr lang="en-US" sz="2800" dirty="0" smtClean="0">
                <a:solidFill>
                  <a:srgbClr val="FF0000"/>
                </a:solidFill>
                <a:latin typeface="Calibri" panose="020F0502020204030204" pitchFamily="34" charset="0"/>
              </a:rPr>
              <a:t>all</a:t>
            </a:r>
            <a:r>
              <a:rPr lang="en-US" sz="2800" dirty="0" smtClean="0">
                <a:latin typeface="Calibri" panose="020F0502020204030204" pitchFamily="34" charset="0"/>
              </a:rPr>
              <a:t> the messages.</a:t>
            </a:r>
            <a:endParaRPr lang="en-US" sz="2800" dirty="0">
              <a:latin typeface="Calibri" panose="020F0502020204030204" pitchFamily="34" charset="0"/>
            </a:endParaRPr>
          </a:p>
        </p:txBody>
      </p:sp>
      <p:grpSp>
        <p:nvGrpSpPr>
          <p:cNvPr id="8" name="Group 4"/>
          <p:cNvGrpSpPr>
            <a:grpSpLocks noChangeAspect="1"/>
          </p:cNvGrpSpPr>
          <p:nvPr/>
        </p:nvGrpSpPr>
        <p:grpSpPr bwMode="auto">
          <a:xfrm>
            <a:off x="2971800" y="1524000"/>
            <a:ext cx="4267200" cy="2640013"/>
            <a:chOff x="1872" y="960"/>
            <a:chExt cx="2688" cy="1663"/>
          </a:xfrm>
        </p:grpSpPr>
        <p:sp>
          <p:nvSpPr>
            <p:cNvPr id="9" name="AutoShape 3"/>
            <p:cNvSpPr>
              <a:spLocks noChangeAspect="1" noChangeArrowheads="1" noTextEdit="1"/>
            </p:cNvSpPr>
            <p:nvPr/>
          </p:nvSpPr>
          <p:spPr bwMode="auto">
            <a:xfrm>
              <a:off x="1872" y="960"/>
              <a:ext cx="2688" cy="1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110" y="1647"/>
              <a:ext cx="307" cy="321"/>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1995" y="1014"/>
              <a:ext cx="553" cy="419"/>
            </a:xfrm>
            <a:custGeom>
              <a:avLst/>
              <a:gdLst>
                <a:gd name="T0" fmla="*/ 178 w 1242"/>
                <a:gd name="T1" fmla="*/ 0 h 942"/>
                <a:gd name="T2" fmla="*/ 1064 w 1242"/>
                <a:gd name="T3" fmla="*/ 0 h 942"/>
                <a:gd name="T4" fmla="*/ 1242 w 1242"/>
                <a:gd name="T5" fmla="*/ 178 h 942"/>
                <a:gd name="T6" fmla="*/ 1242 w 1242"/>
                <a:gd name="T7" fmla="*/ 764 h 942"/>
                <a:gd name="T8" fmla="*/ 1064 w 1242"/>
                <a:gd name="T9" fmla="*/ 942 h 942"/>
                <a:gd name="T10" fmla="*/ 178 w 1242"/>
                <a:gd name="T11" fmla="*/ 942 h 942"/>
                <a:gd name="T12" fmla="*/ 0 w 1242"/>
                <a:gd name="T13" fmla="*/ 764 h 942"/>
                <a:gd name="T14" fmla="*/ 0 w 1242"/>
                <a:gd name="T15" fmla="*/ 178 h 942"/>
                <a:gd name="T16" fmla="*/ 178 w 1242"/>
                <a:gd name="T17"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2" h="942">
                  <a:moveTo>
                    <a:pt x="178" y="0"/>
                  </a:moveTo>
                  <a:lnTo>
                    <a:pt x="1064" y="0"/>
                  </a:lnTo>
                  <a:cubicBezTo>
                    <a:pt x="1163" y="0"/>
                    <a:pt x="1242" y="79"/>
                    <a:pt x="1242" y="178"/>
                  </a:cubicBezTo>
                  <a:lnTo>
                    <a:pt x="1242" y="764"/>
                  </a:lnTo>
                  <a:cubicBezTo>
                    <a:pt x="1242" y="862"/>
                    <a:pt x="1163" y="942"/>
                    <a:pt x="1064" y="942"/>
                  </a:cubicBezTo>
                  <a:lnTo>
                    <a:pt x="178" y="942"/>
                  </a:lnTo>
                  <a:cubicBezTo>
                    <a:pt x="79" y="942"/>
                    <a:pt x="0" y="862"/>
                    <a:pt x="0" y="764"/>
                  </a:cubicBezTo>
                  <a:lnTo>
                    <a:pt x="0" y="178"/>
                  </a:lnTo>
                  <a:cubicBezTo>
                    <a:pt x="0" y="79"/>
                    <a:pt x="79" y="0"/>
                    <a:pt x="178"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042" y="1128"/>
              <a:ext cx="50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Proc 1</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8"/>
            <p:cNvSpPr>
              <a:spLocks/>
            </p:cNvSpPr>
            <p:nvPr/>
          </p:nvSpPr>
          <p:spPr bwMode="auto">
            <a:xfrm>
              <a:off x="2643" y="1014"/>
              <a:ext cx="553" cy="419"/>
            </a:xfrm>
            <a:custGeom>
              <a:avLst/>
              <a:gdLst>
                <a:gd name="T0" fmla="*/ 178 w 1242"/>
                <a:gd name="T1" fmla="*/ 0 h 942"/>
                <a:gd name="T2" fmla="*/ 1064 w 1242"/>
                <a:gd name="T3" fmla="*/ 0 h 942"/>
                <a:gd name="T4" fmla="*/ 1242 w 1242"/>
                <a:gd name="T5" fmla="*/ 178 h 942"/>
                <a:gd name="T6" fmla="*/ 1242 w 1242"/>
                <a:gd name="T7" fmla="*/ 764 h 942"/>
                <a:gd name="T8" fmla="*/ 1064 w 1242"/>
                <a:gd name="T9" fmla="*/ 942 h 942"/>
                <a:gd name="T10" fmla="*/ 178 w 1242"/>
                <a:gd name="T11" fmla="*/ 942 h 942"/>
                <a:gd name="T12" fmla="*/ 0 w 1242"/>
                <a:gd name="T13" fmla="*/ 764 h 942"/>
                <a:gd name="T14" fmla="*/ 0 w 1242"/>
                <a:gd name="T15" fmla="*/ 178 h 942"/>
                <a:gd name="T16" fmla="*/ 178 w 1242"/>
                <a:gd name="T17"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2" h="942">
                  <a:moveTo>
                    <a:pt x="178" y="0"/>
                  </a:moveTo>
                  <a:lnTo>
                    <a:pt x="1064" y="0"/>
                  </a:lnTo>
                  <a:cubicBezTo>
                    <a:pt x="1163" y="0"/>
                    <a:pt x="1242" y="80"/>
                    <a:pt x="1242" y="178"/>
                  </a:cubicBezTo>
                  <a:lnTo>
                    <a:pt x="1242" y="764"/>
                  </a:lnTo>
                  <a:cubicBezTo>
                    <a:pt x="1242" y="863"/>
                    <a:pt x="1163" y="942"/>
                    <a:pt x="1064" y="942"/>
                  </a:cubicBezTo>
                  <a:lnTo>
                    <a:pt x="178" y="942"/>
                  </a:lnTo>
                  <a:cubicBezTo>
                    <a:pt x="80" y="942"/>
                    <a:pt x="0" y="863"/>
                    <a:pt x="0" y="764"/>
                  </a:cubicBezTo>
                  <a:lnTo>
                    <a:pt x="0" y="178"/>
                  </a:lnTo>
                  <a:cubicBezTo>
                    <a:pt x="0" y="80"/>
                    <a:pt x="80" y="0"/>
                    <a:pt x="178"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690" y="1129"/>
              <a:ext cx="50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Proc 2</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0"/>
            <p:cNvSpPr>
              <a:spLocks/>
            </p:cNvSpPr>
            <p:nvPr/>
          </p:nvSpPr>
          <p:spPr bwMode="auto">
            <a:xfrm>
              <a:off x="3674" y="1018"/>
              <a:ext cx="553" cy="420"/>
            </a:xfrm>
            <a:custGeom>
              <a:avLst/>
              <a:gdLst>
                <a:gd name="T0" fmla="*/ 178 w 1242"/>
                <a:gd name="T1" fmla="*/ 0 h 942"/>
                <a:gd name="T2" fmla="*/ 1064 w 1242"/>
                <a:gd name="T3" fmla="*/ 0 h 942"/>
                <a:gd name="T4" fmla="*/ 1242 w 1242"/>
                <a:gd name="T5" fmla="*/ 178 h 942"/>
                <a:gd name="T6" fmla="*/ 1242 w 1242"/>
                <a:gd name="T7" fmla="*/ 764 h 942"/>
                <a:gd name="T8" fmla="*/ 1064 w 1242"/>
                <a:gd name="T9" fmla="*/ 942 h 942"/>
                <a:gd name="T10" fmla="*/ 178 w 1242"/>
                <a:gd name="T11" fmla="*/ 942 h 942"/>
                <a:gd name="T12" fmla="*/ 0 w 1242"/>
                <a:gd name="T13" fmla="*/ 764 h 942"/>
                <a:gd name="T14" fmla="*/ 0 w 1242"/>
                <a:gd name="T15" fmla="*/ 178 h 942"/>
                <a:gd name="T16" fmla="*/ 178 w 1242"/>
                <a:gd name="T17"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2" h="942">
                  <a:moveTo>
                    <a:pt x="178" y="0"/>
                  </a:moveTo>
                  <a:lnTo>
                    <a:pt x="1064" y="0"/>
                  </a:lnTo>
                  <a:cubicBezTo>
                    <a:pt x="1163" y="0"/>
                    <a:pt x="1242" y="79"/>
                    <a:pt x="1242" y="178"/>
                  </a:cubicBezTo>
                  <a:lnTo>
                    <a:pt x="1242" y="764"/>
                  </a:lnTo>
                  <a:cubicBezTo>
                    <a:pt x="1242" y="862"/>
                    <a:pt x="1163" y="942"/>
                    <a:pt x="1064" y="942"/>
                  </a:cubicBezTo>
                  <a:lnTo>
                    <a:pt x="178" y="942"/>
                  </a:lnTo>
                  <a:cubicBezTo>
                    <a:pt x="80" y="942"/>
                    <a:pt x="0" y="862"/>
                    <a:pt x="0" y="764"/>
                  </a:cubicBezTo>
                  <a:lnTo>
                    <a:pt x="0" y="178"/>
                  </a:lnTo>
                  <a:cubicBezTo>
                    <a:pt x="0" y="79"/>
                    <a:pt x="80" y="0"/>
                    <a:pt x="178"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21" y="1133"/>
              <a:ext cx="50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Proc n</a:t>
              </a:r>
              <a:endParaRPr kumimoji="0" lang="en-US" sz="1800" b="0" i="0" u="none" strike="noStrike" cap="none" normalizeH="0" baseline="0" smtClean="0">
                <a:ln>
                  <a:noFill/>
                </a:ln>
                <a:solidFill>
                  <a:schemeClr val="tx1"/>
                </a:solidFill>
                <a:effectLst/>
                <a:latin typeface="Arial" pitchFamily="34" charset="0"/>
              </a:endParaRPr>
            </a:p>
          </p:txBody>
        </p:sp>
        <p:sp>
          <p:nvSpPr>
            <p:cNvPr id="17" name="Oval 12"/>
            <p:cNvSpPr>
              <a:spLocks noChangeArrowheads="1"/>
            </p:cNvSpPr>
            <p:nvPr/>
          </p:nvSpPr>
          <p:spPr bwMode="auto">
            <a:xfrm>
              <a:off x="3281" y="1171"/>
              <a:ext cx="33" cy="31"/>
            </a:xfrm>
            <a:prstGeom prst="ellipse">
              <a:avLst/>
            </a:prstGeom>
            <a:solidFill>
              <a:srgbClr val="00008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3"/>
            <p:cNvSpPr>
              <a:spLocks noChangeArrowheads="1"/>
            </p:cNvSpPr>
            <p:nvPr/>
          </p:nvSpPr>
          <p:spPr bwMode="auto">
            <a:xfrm>
              <a:off x="3408" y="1171"/>
              <a:ext cx="32" cy="31"/>
            </a:xfrm>
            <a:prstGeom prst="ellipse">
              <a:avLst/>
            </a:prstGeom>
            <a:solidFill>
              <a:srgbClr val="00008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3545" y="1171"/>
              <a:ext cx="31" cy="31"/>
            </a:xfrm>
            <a:prstGeom prst="ellipse">
              <a:avLst/>
            </a:prstGeom>
            <a:solidFill>
              <a:srgbClr val="00008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230" y="1469"/>
              <a:ext cx="74" cy="14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2187" y="1424"/>
              <a:ext cx="158" cy="73"/>
            </a:xfrm>
            <a:custGeom>
              <a:avLst/>
              <a:gdLst>
                <a:gd name="T0" fmla="*/ 189 w 355"/>
                <a:gd name="T1" fmla="*/ 0 h 164"/>
                <a:gd name="T2" fmla="*/ 0 w 355"/>
                <a:gd name="T3" fmla="*/ 164 h 164"/>
                <a:gd name="T4" fmla="*/ 355 w 355"/>
                <a:gd name="T5" fmla="*/ 153 h 164"/>
                <a:gd name="T6" fmla="*/ 189 w 355"/>
                <a:gd name="T7" fmla="*/ 0 h 164"/>
              </a:gdLst>
              <a:ahLst/>
              <a:cxnLst>
                <a:cxn ang="0">
                  <a:pos x="T0" y="T1"/>
                </a:cxn>
                <a:cxn ang="0">
                  <a:pos x="T2" y="T3"/>
                </a:cxn>
                <a:cxn ang="0">
                  <a:pos x="T4" y="T5"/>
                </a:cxn>
                <a:cxn ang="0">
                  <a:pos x="T6" y="T7"/>
                </a:cxn>
              </a:cxnLst>
              <a:rect l="0" t="0" r="r" b="b"/>
              <a:pathLst>
                <a:path w="355" h="164">
                  <a:moveTo>
                    <a:pt x="189" y="0"/>
                  </a:moveTo>
                  <a:cubicBezTo>
                    <a:pt x="112" y="56"/>
                    <a:pt x="76" y="107"/>
                    <a:pt x="0" y="164"/>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192" y="1586"/>
              <a:ext cx="153" cy="68"/>
            </a:xfrm>
            <a:custGeom>
              <a:avLst/>
              <a:gdLst>
                <a:gd name="T0" fmla="*/ 178 w 344"/>
                <a:gd name="T1" fmla="*/ 154 h 154"/>
                <a:gd name="T2" fmla="*/ 0 w 344"/>
                <a:gd name="T3" fmla="*/ 10 h 154"/>
                <a:gd name="T4" fmla="*/ 344 w 344"/>
                <a:gd name="T5" fmla="*/ 0 h 154"/>
                <a:gd name="T6" fmla="*/ 178 w 344"/>
                <a:gd name="T7" fmla="*/ 154 h 154"/>
              </a:gdLst>
              <a:ahLst/>
              <a:cxnLst>
                <a:cxn ang="0">
                  <a:pos x="T0" y="T1"/>
                </a:cxn>
                <a:cxn ang="0">
                  <a:pos x="T2" y="T3"/>
                </a:cxn>
                <a:cxn ang="0">
                  <a:pos x="T4" y="T5"/>
                </a:cxn>
                <a:cxn ang="0">
                  <a:pos x="T6" y="T7"/>
                </a:cxn>
              </a:cxnLst>
              <a:rect l="0" t="0" r="r" b="b"/>
              <a:pathLst>
                <a:path w="344" h="154">
                  <a:moveTo>
                    <a:pt x="178" y="154"/>
                  </a:moveTo>
                  <a:cubicBezTo>
                    <a:pt x="101" y="97"/>
                    <a:pt x="77" y="67"/>
                    <a:pt x="0" y="10"/>
                  </a:cubicBezTo>
                  <a:lnTo>
                    <a:pt x="344" y="0"/>
                  </a:lnTo>
                  <a:lnTo>
                    <a:pt x="178" y="154"/>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2884" y="1469"/>
              <a:ext cx="74" cy="142"/>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841" y="1424"/>
              <a:ext cx="158" cy="73"/>
            </a:xfrm>
            <a:custGeom>
              <a:avLst/>
              <a:gdLst>
                <a:gd name="T0" fmla="*/ 189 w 355"/>
                <a:gd name="T1" fmla="*/ 0 h 164"/>
                <a:gd name="T2" fmla="*/ 0 w 355"/>
                <a:gd name="T3" fmla="*/ 164 h 164"/>
                <a:gd name="T4" fmla="*/ 355 w 355"/>
                <a:gd name="T5" fmla="*/ 153 h 164"/>
                <a:gd name="T6" fmla="*/ 189 w 355"/>
                <a:gd name="T7" fmla="*/ 0 h 164"/>
              </a:gdLst>
              <a:ahLst/>
              <a:cxnLst>
                <a:cxn ang="0">
                  <a:pos x="T0" y="T1"/>
                </a:cxn>
                <a:cxn ang="0">
                  <a:pos x="T2" y="T3"/>
                </a:cxn>
                <a:cxn ang="0">
                  <a:pos x="T4" y="T5"/>
                </a:cxn>
                <a:cxn ang="0">
                  <a:pos x="T6" y="T7"/>
                </a:cxn>
              </a:cxnLst>
              <a:rect l="0" t="0" r="r" b="b"/>
              <a:pathLst>
                <a:path w="355" h="164">
                  <a:moveTo>
                    <a:pt x="189" y="0"/>
                  </a:moveTo>
                  <a:cubicBezTo>
                    <a:pt x="112" y="56"/>
                    <a:pt x="76" y="107"/>
                    <a:pt x="0" y="164"/>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2846" y="1586"/>
              <a:ext cx="153" cy="68"/>
            </a:xfrm>
            <a:custGeom>
              <a:avLst/>
              <a:gdLst>
                <a:gd name="T0" fmla="*/ 178 w 344"/>
                <a:gd name="T1" fmla="*/ 154 h 154"/>
                <a:gd name="T2" fmla="*/ 0 w 344"/>
                <a:gd name="T3" fmla="*/ 10 h 154"/>
                <a:gd name="T4" fmla="*/ 344 w 344"/>
                <a:gd name="T5" fmla="*/ 0 h 154"/>
                <a:gd name="T6" fmla="*/ 178 w 344"/>
                <a:gd name="T7" fmla="*/ 154 h 154"/>
              </a:gdLst>
              <a:ahLst/>
              <a:cxnLst>
                <a:cxn ang="0">
                  <a:pos x="T0" y="T1"/>
                </a:cxn>
                <a:cxn ang="0">
                  <a:pos x="T2" y="T3"/>
                </a:cxn>
                <a:cxn ang="0">
                  <a:pos x="T4" y="T5"/>
                </a:cxn>
                <a:cxn ang="0">
                  <a:pos x="T6" y="T7"/>
                </a:cxn>
              </a:cxnLst>
              <a:rect l="0" t="0" r="r" b="b"/>
              <a:pathLst>
                <a:path w="344" h="154">
                  <a:moveTo>
                    <a:pt x="178" y="154"/>
                  </a:moveTo>
                  <a:cubicBezTo>
                    <a:pt x="101" y="97"/>
                    <a:pt x="77" y="67"/>
                    <a:pt x="0" y="10"/>
                  </a:cubicBezTo>
                  <a:lnTo>
                    <a:pt x="344" y="0"/>
                  </a:lnTo>
                  <a:lnTo>
                    <a:pt x="178" y="154"/>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915" y="1474"/>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3872" y="1428"/>
              <a:ext cx="158" cy="73"/>
            </a:xfrm>
            <a:custGeom>
              <a:avLst/>
              <a:gdLst>
                <a:gd name="T0" fmla="*/ 189 w 355"/>
                <a:gd name="T1" fmla="*/ 0 h 163"/>
                <a:gd name="T2" fmla="*/ 0 w 355"/>
                <a:gd name="T3" fmla="*/ 163 h 163"/>
                <a:gd name="T4" fmla="*/ 355 w 355"/>
                <a:gd name="T5" fmla="*/ 153 h 163"/>
                <a:gd name="T6" fmla="*/ 189 w 355"/>
                <a:gd name="T7" fmla="*/ 0 h 163"/>
              </a:gdLst>
              <a:ahLst/>
              <a:cxnLst>
                <a:cxn ang="0">
                  <a:pos x="T0" y="T1"/>
                </a:cxn>
                <a:cxn ang="0">
                  <a:pos x="T2" y="T3"/>
                </a:cxn>
                <a:cxn ang="0">
                  <a:pos x="T4" y="T5"/>
                </a:cxn>
                <a:cxn ang="0">
                  <a:pos x="T6" y="T7"/>
                </a:cxn>
              </a:cxnLst>
              <a:rect l="0" t="0" r="r" b="b"/>
              <a:pathLst>
                <a:path w="355" h="163">
                  <a:moveTo>
                    <a:pt x="189" y="0"/>
                  </a:moveTo>
                  <a:cubicBezTo>
                    <a:pt x="112" y="56"/>
                    <a:pt x="76" y="107"/>
                    <a:pt x="0" y="163"/>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165" y="1701"/>
              <a:ext cx="310"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4"/>
            <p:cNvSpPr>
              <a:spLocks/>
            </p:cNvSpPr>
            <p:nvPr/>
          </p:nvSpPr>
          <p:spPr bwMode="auto">
            <a:xfrm>
              <a:off x="3877" y="1590"/>
              <a:ext cx="153" cy="68"/>
            </a:xfrm>
            <a:custGeom>
              <a:avLst/>
              <a:gdLst>
                <a:gd name="T0" fmla="*/ 178 w 344"/>
                <a:gd name="T1" fmla="*/ 153 h 153"/>
                <a:gd name="T2" fmla="*/ 0 w 344"/>
                <a:gd name="T3" fmla="*/ 10 h 153"/>
                <a:gd name="T4" fmla="*/ 344 w 344"/>
                <a:gd name="T5" fmla="*/ 0 h 153"/>
                <a:gd name="T6" fmla="*/ 178 w 344"/>
                <a:gd name="T7" fmla="*/ 153 h 153"/>
              </a:gdLst>
              <a:ahLst/>
              <a:cxnLst>
                <a:cxn ang="0">
                  <a:pos x="T0" y="T1"/>
                </a:cxn>
                <a:cxn ang="0">
                  <a:pos x="T2" y="T3"/>
                </a:cxn>
                <a:cxn ang="0">
                  <a:pos x="T4" y="T5"/>
                </a:cxn>
                <a:cxn ang="0">
                  <a:pos x="T6" y="T7"/>
                </a:cxn>
              </a:cxnLst>
              <a:rect l="0" t="0" r="r" b="b"/>
              <a:pathLst>
                <a:path w="344" h="153">
                  <a:moveTo>
                    <a:pt x="178" y="153"/>
                  </a:moveTo>
                  <a:cubicBezTo>
                    <a:pt x="101" y="97"/>
                    <a:pt x="77" y="66"/>
                    <a:pt x="0" y="10"/>
                  </a:cubicBezTo>
                  <a:lnTo>
                    <a:pt x="344" y="0"/>
                  </a:lnTo>
                  <a:lnTo>
                    <a:pt x="178"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761" y="1647"/>
              <a:ext cx="307" cy="320"/>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2816" y="1701"/>
              <a:ext cx="310"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7"/>
            <p:cNvSpPr>
              <a:spLocks noChangeArrowheads="1"/>
            </p:cNvSpPr>
            <p:nvPr/>
          </p:nvSpPr>
          <p:spPr bwMode="auto">
            <a:xfrm>
              <a:off x="3797" y="1653"/>
              <a:ext cx="307" cy="321"/>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852" y="1707"/>
              <a:ext cx="310"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L1</a:t>
              </a:r>
              <a:endParaRPr kumimoji="0" lang="en-US" sz="1800" b="0" i="0" u="none" strike="noStrike" cap="none" normalizeH="0" baseline="0" smtClean="0">
                <a:ln>
                  <a:noFill/>
                </a:ln>
                <a:solidFill>
                  <a:schemeClr val="tx1"/>
                </a:solidFill>
                <a:effectLst/>
                <a:latin typeface="Arial" pitchFamily="34" charset="0"/>
              </a:endParaRPr>
            </a:p>
          </p:txBody>
        </p:sp>
        <p:sp>
          <p:nvSpPr>
            <p:cNvPr id="34" name="Rectangle 29"/>
            <p:cNvSpPr>
              <a:spLocks noChangeArrowheads="1"/>
            </p:cNvSpPr>
            <p:nvPr/>
          </p:nvSpPr>
          <p:spPr bwMode="auto">
            <a:xfrm>
              <a:off x="1954" y="2189"/>
              <a:ext cx="2317" cy="309"/>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2480" y="2253"/>
              <a:ext cx="979"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Shared bus</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1"/>
            <p:cNvSpPr>
              <a:spLocks noChangeArrowheads="1"/>
            </p:cNvSpPr>
            <p:nvPr/>
          </p:nvSpPr>
          <p:spPr bwMode="auto">
            <a:xfrm>
              <a:off x="2233" y="2009"/>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2190" y="1963"/>
              <a:ext cx="158" cy="73"/>
            </a:xfrm>
            <a:custGeom>
              <a:avLst/>
              <a:gdLst>
                <a:gd name="T0" fmla="*/ 189 w 355"/>
                <a:gd name="T1" fmla="*/ 0 h 164"/>
                <a:gd name="T2" fmla="*/ 0 w 355"/>
                <a:gd name="T3" fmla="*/ 164 h 164"/>
                <a:gd name="T4" fmla="*/ 355 w 355"/>
                <a:gd name="T5" fmla="*/ 153 h 164"/>
                <a:gd name="T6" fmla="*/ 189 w 355"/>
                <a:gd name="T7" fmla="*/ 0 h 164"/>
              </a:gdLst>
              <a:ahLst/>
              <a:cxnLst>
                <a:cxn ang="0">
                  <a:pos x="T0" y="T1"/>
                </a:cxn>
                <a:cxn ang="0">
                  <a:pos x="T2" y="T3"/>
                </a:cxn>
                <a:cxn ang="0">
                  <a:pos x="T4" y="T5"/>
                </a:cxn>
                <a:cxn ang="0">
                  <a:pos x="T6" y="T7"/>
                </a:cxn>
              </a:cxnLst>
              <a:rect l="0" t="0" r="r" b="b"/>
              <a:pathLst>
                <a:path w="355" h="164">
                  <a:moveTo>
                    <a:pt x="189" y="0"/>
                  </a:moveTo>
                  <a:cubicBezTo>
                    <a:pt x="112" y="56"/>
                    <a:pt x="76" y="107"/>
                    <a:pt x="0" y="164"/>
                  </a:cubicBezTo>
                  <a:lnTo>
                    <a:pt x="355"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2195" y="2125"/>
              <a:ext cx="153" cy="68"/>
            </a:xfrm>
            <a:custGeom>
              <a:avLst/>
              <a:gdLst>
                <a:gd name="T0" fmla="*/ 178 w 344"/>
                <a:gd name="T1" fmla="*/ 153 h 153"/>
                <a:gd name="T2" fmla="*/ 0 w 344"/>
                <a:gd name="T3" fmla="*/ 10 h 153"/>
                <a:gd name="T4" fmla="*/ 344 w 344"/>
                <a:gd name="T5" fmla="*/ 0 h 153"/>
                <a:gd name="T6" fmla="*/ 178 w 344"/>
                <a:gd name="T7" fmla="*/ 153 h 153"/>
              </a:gdLst>
              <a:ahLst/>
              <a:cxnLst>
                <a:cxn ang="0">
                  <a:pos x="T0" y="T1"/>
                </a:cxn>
                <a:cxn ang="0">
                  <a:pos x="T2" y="T3"/>
                </a:cxn>
                <a:cxn ang="0">
                  <a:pos x="T4" y="T5"/>
                </a:cxn>
                <a:cxn ang="0">
                  <a:pos x="T6" y="T7"/>
                </a:cxn>
              </a:cxnLst>
              <a:rect l="0" t="0" r="r" b="b"/>
              <a:pathLst>
                <a:path w="344" h="153">
                  <a:moveTo>
                    <a:pt x="178" y="153"/>
                  </a:moveTo>
                  <a:cubicBezTo>
                    <a:pt x="101" y="97"/>
                    <a:pt x="77" y="67"/>
                    <a:pt x="0" y="10"/>
                  </a:cubicBezTo>
                  <a:lnTo>
                    <a:pt x="344" y="0"/>
                  </a:lnTo>
                  <a:lnTo>
                    <a:pt x="178"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2874" y="2009"/>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2830" y="1963"/>
              <a:ext cx="159" cy="73"/>
            </a:xfrm>
            <a:custGeom>
              <a:avLst/>
              <a:gdLst>
                <a:gd name="T0" fmla="*/ 189 w 356"/>
                <a:gd name="T1" fmla="*/ 0 h 164"/>
                <a:gd name="T2" fmla="*/ 0 w 356"/>
                <a:gd name="T3" fmla="*/ 164 h 164"/>
                <a:gd name="T4" fmla="*/ 356 w 356"/>
                <a:gd name="T5" fmla="*/ 153 h 164"/>
                <a:gd name="T6" fmla="*/ 189 w 356"/>
                <a:gd name="T7" fmla="*/ 0 h 164"/>
              </a:gdLst>
              <a:ahLst/>
              <a:cxnLst>
                <a:cxn ang="0">
                  <a:pos x="T0" y="T1"/>
                </a:cxn>
                <a:cxn ang="0">
                  <a:pos x="T2" y="T3"/>
                </a:cxn>
                <a:cxn ang="0">
                  <a:pos x="T4" y="T5"/>
                </a:cxn>
                <a:cxn ang="0">
                  <a:pos x="T6" y="T7"/>
                </a:cxn>
              </a:cxnLst>
              <a:rect l="0" t="0" r="r" b="b"/>
              <a:pathLst>
                <a:path w="356" h="164">
                  <a:moveTo>
                    <a:pt x="189" y="0"/>
                  </a:moveTo>
                  <a:cubicBezTo>
                    <a:pt x="113" y="56"/>
                    <a:pt x="77" y="107"/>
                    <a:pt x="0" y="164"/>
                  </a:cubicBezTo>
                  <a:lnTo>
                    <a:pt x="356" y="153"/>
                  </a:lnTo>
                  <a:lnTo>
                    <a:pt x="189"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p:nvSpPr>
          <p:spPr bwMode="auto">
            <a:xfrm>
              <a:off x="2835" y="2125"/>
              <a:ext cx="154" cy="68"/>
            </a:xfrm>
            <a:custGeom>
              <a:avLst/>
              <a:gdLst>
                <a:gd name="T0" fmla="*/ 177 w 344"/>
                <a:gd name="T1" fmla="*/ 153 h 153"/>
                <a:gd name="T2" fmla="*/ 0 w 344"/>
                <a:gd name="T3" fmla="*/ 10 h 153"/>
                <a:gd name="T4" fmla="*/ 344 w 344"/>
                <a:gd name="T5" fmla="*/ 0 h 153"/>
                <a:gd name="T6" fmla="*/ 177 w 344"/>
                <a:gd name="T7" fmla="*/ 153 h 153"/>
              </a:gdLst>
              <a:ahLst/>
              <a:cxnLst>
                <a:cxn ang="0">
                  <a:pos x="T0" y="T1"/>
                </a:cxn>
                <a:cxn ang="0">
                  <a:pos x="T2" y="T3"/>
                </a:cxn>
                <a:cxn ang="0">
                  <a:pos x="T4" y="T5"/>
                </a:cxn>
                <a:cxn ang="0">
                  <a:pos x="T6" y="T7"/>
                </a:cxn>
              </a:cxnLst>
              <a:rect l="0" t="0" r="r" b="b"/>
              <a:pathLst>
                <a:path w="344" h="153">
                  <a:moveTo>
                    <a:pt x="177" y="153"/>
                  </a:moveTo>
                  <a:cubicBezTo>
                    <a:pt x="101" y="97"/>
                    <a:pt x="76" y="67"/>
                    <a:pt x="0" y="10"/>
                  </a:cubicBezTo>
                  <a:lnTo>
                    <a:pt x="344" y="0"/>
                  </a:lnTo>
                  <a:lnTo>
                    <a:pt x="177"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3920" y="1997"/>
              <a:ext cx="74" cy="141"/>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3877" y="1951"/>
              <a:ext cx="158" cy="73"/>
            </a:xfrm>
            <a:custGeom>
              <a:avLst/>
              <a:gdLst>
                <a:gd name="T0" fmla="*/ 190 w 356"/>
                <a:gd name="T1" fmla="*/ 0 h 163"/>
                <a:gd name="T2" fmla="*/ 0 w 356"/>
                <a:gd name="T3" fmla="*/ 163 h 163"/>
                <a:gd name="T4" fmla="*/ 356 w 356"/>
                <a:gd name="T5" fmla="*/ 153 h 163"/>
                <a:gd name="T6" fmla="*/ 190 w 356"/>
                <a:gd name="T7" fmla="*/ 0 h 163"/>
              </a:gdLst>
              <a:ahLst/>
              <a:cxnLst>
                <a:cxn ang="0">
                  <a:pos x="T0" y="T1"/>
                </a:cxn>
                <a:cxn ang="0">
                  <a:pos x="T2" y="T3"/>
                </a:cxn>
                <a:cxn ang="0">
                  <a:pos x="T4" y="T5"/>
                </a:cxn>
                <a:cxn ang="0">
                  <a:pos x="T6" y="T7"/>
                </a:cxn>
              </a:cxnLst>
              <a:rect l="0" t="0" r="r" b="b"/>
              <a:pathLst>
                <a:path w="356" h="163">
                  <a:moveTo>
                    <a:pt x="190" y="0"/>
                  </a:moveTo>
                  <a:cubicBezTo>
                    <a:pt x="113" y="56"/>
                    <a:pt x="77" y="107"/>
                    <a:pt x="0" y="163"/>
                  </a:cubicBezTo>
                  <a:lnTo>
                    <a:pt x="356" y="153"/>
                  </a:lnTo>
                  <a:lnTo>
                    <a:pt x="19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3882" y="2113"/>
              <a:ext cx="153" cy="68"/>
            </a:xfrm>
            <a:custGeom>
              <a:avLst/>
              <a:gdLst>
                <a:gd name="T0" fmla="*/ 178 w 344"/>
                <a:gd name="T1" fmla="*/ 153 h 153"/>
                <a:gd name="T2" fmla="*/ 0 w 344"/>
                <a:gd name="T3" fmla="*/ 10 h 153"/>
                <a:gd name="T4" fmla="*/ 344 w 344"/>
                <a:gd name="T5" fmla="*/ 0 h 153"/>
                <a:gd name="T6" fmla="*/ 178 w 344"/>
                <a:gd name="T7" fmla="*/ 153 h 153"/>
              </a:gdLst>
              <a:ahLst/>
              <a:cxnLst>
                <a:cxn ang="0">
                  <a:pos x="T0" y="T1"/>
                </a:cxn>
                <a:cxn ang="0">
                  <a:pos x="T2" y="T3"/>
                </a:cxn>
                <a:cxn ang="0">
                  <a:pos x="T4" y="T5"/>
                </a:cxn>
                <a:cxn ang="0">
                  <a:pos x="T6" y="T7"/>
                </a:cxn>
              </a:cxnLst>
              <a:rect l="0" t="0" r="r" b="b"/>
              <a:pathLst>
                <a:path w="344" h="153">
                  <a:moveTo>
                    <a:pt x="178" y="153"/>
                  </a:moveTo>
                  <a:cubicBezTo>
                    <a:pt x="101" y="97"/>
                    <a:pt x="76" y="66"/>
                    <a:pt x="0" y="10"/>
                  </a:cubicBezTo>
                  <a:lnTo>
                    <a:pt x="344" y="0"/>
                  </a:lnTo>
                  <a:lnTo>
                    <a:pt x="178" y="15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Write Update Protocol</a:t>
            </a:r>
          </a:p>
        </p:txBody>
      </p:sp>
      <p:sp>
        <p:nvSpPr>
          <p:cNvPr id="3" name="Text Placeholder 2"/>
          <p:cNvSpPr txBox="1">
            <a:spLocks noGrp="1"/>
          </p:cNvSpPr>
          <p:nvPr>
            <p:ph type="body" idx="4294967295"/>
          </p:nvPr>
        </p:nvSpPr>
        <p:spPr>
          <a:xfrm>
            <a:off x="914400" y="1600200"/>
            <a:ext cx="8077200" cy="4876800"/>
          </a:xfrm>
        </p:spPr>
        <p:txBody>
          <a:bodyPr lIns="0" tIns="0" rIns="0" bIns="0">
            <a:normAutofit fontScale="70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Tag each cache line with a state</a:t>
            </a:r>
          </a:p>
          <a:p>
            <a:pPr lvl="1">
              <a:buSzPct val="100000"/>
              <a:buFont typeface="Symbol" panose="05050102010706020507" pitchFamily="18" charset="2"/>
              <a:buChar char="*"/>
            </a:pPr>
            <a:r>
              <a:rPr lang="en-US" dirty="0">
                <a:latin typeface="Calibri" panose="020F0502020204030204" pitchFamily="34" charset="0"/>
              </a:rPr>
              <a:t>M (Modified) → </a:t>
            </a:r>
            <a:r>
              <a:rPr lang="en-US" dirty="0" smtClean="0">
                <a:latin typeface="Calibri" panose="020F0502020204030204" pitchFamily="34" charset="0"/>
              </a:rPr>
              <a:t>written </a:t>
            </a:r>
            <a:r>
              <a:rPr lang="en-US" dirty="0">
                <a:latin typeface="Calibri" panose="020F0502020204030204" pitchFamily="34" charset="0"/>
              </a:rPr>
              <a:t>by the </a:t>
            </a:r>
            <a:r>
              <a:rPr lang="en-US" dirty="0" smtClean="0">
                <a:latin typeface="Calibri" panose="020F0502020204030204" pitchFamily="34" charset="0"/>
              </a:rPr>
              <a:t>current </a:t>
            </a:r>
            <a:r>
              <a:rPr lang="en-US" dirty="0">
                <a:latin typeface="Calibri" panose="020F0502020204030204" pitchFamily="34" charset="0"/>
              </a:rPr>
              <a:t>processor</a:t>
            </a:r>
          </a:p>
          <a:p>
            <a:pPr lvl="1">
              <a:buSzPct val="100000"/>
              <a:buFont typeface="Symbol" panose="05050102010706020507" pitchFamily="18" charset="2"/>
              <a:buChar char="*"/>
            </a:pPr>
            <a:r>
              <a:rPr lang="en-US" dirty="0">
                <a:latin typeface="Calibri" panose="020F0502020204030204" pitchFamily="34" charset="0"/>
              </a:rPr>
              <a:t>S (Shared) → not modified</a:t>
            </a:r>
          </a:p>
          <a:p>
            <a:pPr lvl="1">
              <a:buSzPct val="100000"/>
              <a:buFont typeface="Symbol" panose="05050102010706020507" pitchFamily="18" charset="2"/>
              <a:buChar char="*"/>
            </a:pPr>
            <a:r>
              <a:rPr lang="en-US" dirty="0">
                <a:latin typeface="Calibri" panose="020F0502020204030204" pitchFamily="34" charset="0"/>
              </a:rPr>
              <a:t>I (invalid) → not valid</a:t>
            </a:r>
          </a:p>
          <a:p>
            <a:pPr lvl="0">
              <a:buSzPct val="100000"/>
              <a:buFont typeface="Symbol" panose="05050102010706020507" pitchFamily="18" charset="2"/>
              <a:buChar char="*"/>
            </a:pPr>
            <a:r>
              <a:rPr lang="en-US" dirty="0">
                <a:latin typeface="Calibri" panose="020F0502020204030204" pitchFamily="34" charset="0"/>
              </a:rPr>
              <a:t>Whenever there is a </a:t>
            </a:r>
            <a:r>
              <a:rPr lang="en-US" dirty="0" smtClean="0">
                <a:solidFill>
                  <a:srgbClr val="FF3333"/>
                </a:solidFill>
                <a:latin typeface="Calibri" panose="020F0502020204030204" pitchFamily="34" charset="0"/>
              </a:rPr>
              <a:t>write,</a:t>
            </a:r>
            <a:r>
              <a:rPr lang="en-US" dirty="0" smtClean="0">
                <a:latin typeface="Calibri" panose="020F0502020204030204" pitchFamily="34" charset="0"/>
              </a:rPr>
              <a:t> </a:t>
            </a:r>
            <a:r>
              <a:rPr lang="en-US" dirty="0">
                <a:solidFill>
                  <a:srgbClr val="33CC66"/>
                </a:solidFill>
                <a:latin typeface="Calibri" panose="020F0502020204030204" pitchFamily="34" charset="0"/>
              </a:rPr>
              <a:t>broadcast</a:t>
            </a:r>
            <a:r>
              <a:rPr lang="en-US" dirty="0">
                <a:latin typeface="Calibri" panose="020F0502020204030204" pitchFamily="34" charset="0"/>
              </a:rPr>
              <a:t> it to all the </a:t>
            </a:r>
            <a:r>
              <a:rPr lang="en-US" dirty="0" smtClean="0">
                <a:solidFill>
                  <a:srgbClr val="2300DC"/>
                </a:solidFill>
                <a:latin typeface="Calibri" panose="020F0502020204030204" pitchFamily="34" charset="0"/>
              </a:rPr>
              <a:t>caches. </a:t>
            </a:r>
            <a:r>
              <a:rPr lang="en-US" dirty="0" smtClean="0">
                <a:solidFill>
                  <a:schemeClr val="tx1"/>
                </a:solidFill>
                <a:latin typeface="Calibri" panose="020F0502020204030204" pitchFamily="34" charset="0"/>
              </a:rPr>
              <a:t>All the caches update the data. They thus see the same order of writes.</a:t>
            </a:r>
          </a:p>
          <a:p>
            <a:pPr lvl="0">
              <a:buSzPct val="100000"/>
              <a:buFont typeface="Symbol" panose="05050102010706020507" pitchFamily="18" charset="2"/>
              <a:buChar char="*"/>
            </a:pPr>
            <a:r>
              <a:rPr lang="en-US" dirty="0" smtClean="0">
                <a:solidFill>
                  <a:schemeClr val="tx1"/>
                </a:solidFill>
                <a:latin typeface="Calibri" panose="020F0502020204030204" pitchFamily="34" charset="0"/>
              </a:rPr>
              <a:t>For a </a:t>
            </a:r>
            <a:r>
              <a:rPr lang="en-US" dirty="0" smtClean="0">
                <a:solidFill>
                  <a:srgbClr val="FF0000"/>
                </a:solidFill>
                <a:latin typeface="Calibri" panose="020F0502020204030204" pitchFamily="34" charset="0"/>
              </a:rPr>
              <a:t>read</a:t>
            </a:r>
            <a:r>
              <a:rPr lang="en-US" dirty="0" smtClean="0">
                <a:solidFill>
                  <a:schemeClr val="tx1"/>
                </a:solidFill>
                <a:latin typeface="Calibri" panose="020F0502020204030204" pitchFamily="34" charset="0"/>
              </a:rPr>
              <a:t>, broadcast it to all the caches, and ask </a:t>
            </a:r>
            <a:r>
              <a:rPr lang="en-US" dirty="0" smtClean="0">
                <a:solidFill>
                  <a:schemeClr val="tx2">
                    <a:lumMod val="75000"/>
                  </a:schemeClr>
                </a:solidFill>
                <a:latin typeface="Calibri" panose="020F0502020204030204" pitchFamily="34" charset="0"/>
              </a:rPr>
              <a:t>everybody</a:t>
            </a:r>
            <a:r>
              <a:rPr lang="en-US" dirty="0" smtClean="0">
                <a:solidFill>
                  <a:schemeClr val="tx1"/>
                </a:solidFill>
                <a:latin typeface="Calibri" panose="020F0502020204030204" pitchFamily="34" charset="0"/>
              </a:rPr>
              <a:t> if they have the block. If any cache has the block, it sends a copy of the block. Otherwise, we </a:t>
            </a:r>
            <a:r>
              <a:rPr lang="en-US" dirty="0" smtClean="0">
                <a:solidFill>
                  <a:srgbClr val="C00000"/>
                </a:solidFill>
                <a:latin typeface="Calibri" panose="020F0502020204030204" pitchFamily="34" charset="0"/>
              </a:rPr>
              <a:t>read</a:t>
            </a:r>
            <a:r>
              <a:rPr lang="en-US" dirty="0" smtClean="0">
                <a:solidFill>
                  <a:schemeClr val="tx1"/>
                </a:solidFill>
                <a:latin typeface="Calibri" panose="020F0502020204030204" pitchFamily="34" charset="0"/>
              </a:rPr>
              <a:t> from the lower level.</a:t>
            </a:r>
          </a:p>
          <a:p>
            <a:pPr lvl="0">
              <a:buSzPct val="100000"/>
              <a:buFont typeface="Symbol" panose="05050102010706020507" pitchFamily="18" charset="2"/>
              <a:buChar char="*"/>
            </a:pPr>
            <a:r>
              <a:rPr lang="en-US" dirty="0" smtClean="0">
                <a:solidFill>
                  <a:schemeClr val="tx1"/>
                </a:solidFill>
                <a:latin typeface="Calibri" panose="020F0502020204030204" pitchFamily="34" charset="0"/>
              </a:rPr>
              <a:t>While </a:t>
            </a:r>
            <a:r>
              <a:rPr lang="en-US" dirty="0" smtClean="0">
                <a:solidFill>
                  <a:srgbClr val="5218F4"/>
                </a:solidFill>
                <a:latin typeface="Calibri" panose="020F0502020204030204" pitchFamily="34" charset="0"/>
              </a:rPr>
              <a:t>evicting</a:t>
            </a:r>
            <a:r>
              <a:rPr lang="en-US" dirty="0" smtClean="0">
                <a:solidFill>
                  <a:schemeClr val="tx1"/>
                </a:solidFill>
                <a:latin typeface="Calibri" panose="020F0502020204030204" pitchFamily="34" charset="0"/>
              </a:rPr>
              <a:t> a block that has been </a:t>
            </a:r>
            <a:r>
              <a:rPr lang="en-US" dirty="0" smtClean="0">
                <a:solidFill>
                  <a:srgbClr val="FF0000"/>
                </a:solidFill>
                <a:latin typeface="Calibri" panose="020F0502020204030204" pitchFamily="34" charset="0"/>
              </a:rPr>
              <a:t>modified</a:t>
            </a:r>
            <a:r>
              <a:rPr lang="en-US" dirty="0" smtClean="0">
                <a:solidFill>
                  <a:schemeClr val="tx1"/>
                </a:solidFill>
                <a:latin typeface="Calibri" panose="020F0502020204030204" pitchFamily="34" charset="0"/>
              </a:rPr>
              <a:t> write it to the lower level.  </a:t>
            </a:r>
            <a:r>
              <a:rPr lang="en-US" dirty="0">
                <a:latin typeface="Calibri" panose="020F0502020204030204" pitchFamily="34" charset="0"/>
              </a:rPr>
              <a:t>	</a:t>
            </a:r>
          </a:p>
          <a:p>
            <a:pPr lvl="0">
              <a:buSzPct val="100000"/>
              <a:buFont typeface="Symbol" panose="05050102010706020507" pitchFamily="18" charset="2"/>
              <a:buChar char="*"/>
            </a:pPr>
            <a:r>
              <a:rPr lang="en-US" dirty="0">
                <a:latin typeface="Calibri" panose="020F0502020204030204" pitchFamily="34" charset="0"/>
              </a:rPr>
              <a:t>We </a:t>
            </a:r>
            <a:r>
              <a:rPr lang="en-US" dirty="0" smtClean="0">
                <a:latin typeface="Calibri" panose="020F0502020204030204" pitchFamily="34" charset="0"/>
              </a:rPr>
              <a:t>should be seamlessly able to </a:t>
            </a:r>
            <a:r>
              <a:rPr lang="en-US" dirty="0" smtClean="0">
                <a:solidFill>
                  <a:srgbClr val="DC2300"/>
                </a:solidFill>
                <a:latin typeface="Calibri" panose="020F0502020204030204" pitchFamily="34" charset="0"/>
              </a:rPr>
              <a:t> </a:t>
            </a:r>
            <a:r>
              <a:rPr lang="en-US" dirty="0">
                <a:solidFill>
                  <a:srgbClr val="DC2300"/>
                </a:solidFill>
                <a:latin typeface="Calibri" panose="020F0502020204030204" pitchFamily="34" charset="0"/>
              </a:rPr>
              <a:t>evict </a:t>
            </a:r>
            <a:r>
              <a:rPr lang="en-US" dirty="0" smtClean="0">
                <a:latin typeface="Calibri" panose="020F0502020204030204" pitchFamily="34" charset="0"/>
              </a:rPr>
              <a:t>unmodified data from the cache. </a:t>
            </a:r>
            <a:endParaRPr lang="en-US" dirty="0">
              <a:solidFill>
                <a:srgbClr val="2300DC"/>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State </a:t>
            </a:r>
            <a:r>
              <a:rPr lang="fr-FR" dirty="0" err="1">
                <a:solidFill>
                  <a:schemeClr val="tx1"/>
                </a:solidFill>
              </a:rPr>
              <a:t>Diagram</a:t>
            </a:r>
            <a:endParaRPr lang="fr-FR" dirty="0">
              <a:solidFill>
                <a:schemeClr val="tx1"/>
              </a:solidFill>
            </a:endParaRPr>
          </a:p>
        </p:txBody>
      </p:sp>
      <p:grpSp>
        <p:nvGrpSpPr>
          <p:cNvPr id="10" name="Group 4"/>
          <p:cNvGrpSpPr>
            <a:grpSpLocks noChangeAspect="1"/>
          </p:cNvGrpSpPr>
          <p:nvPr/>
        </p:nvGrpSpPr>
        <p:grpSpPr bwMode="auto">
          <a:xfrm>
            <a:off x="2209800" y="1524000"/>
            <a:ext cx="5975416" cy="4176713"/>
            <a:chOff x="1776" y="1392"/>
            <a:chExt cx="3146" cy="2199"/>
          </a:xfrm>
        </p:grpSpPr>
        <p:sp>
          <p:nvSpPr>
            <p:cNvPr id="11" name="AutoShape 3"/>
            <p:cNvSpPr>
              <a:spLocks noChangeAspect="1" noChangeArrowheads="1" noTextEdit="1"/>
            </p:cNvSpPr>
            <p:nvPr/>
          </p:nvSpPr>
          <p:spPr bwMode="auto">
            <a:xfrm>
              <a:off x="1776" y="1392"/>
              <a:ext cx="3045" cy="2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5"/>
            <p:cNvSpPr>
              <a:spLocks noChangeArrowheads="1"/>
            </p:cNvSpPr>
            <p:nvPr/>
          </p:nvSpPr>
          <p:spPr bwMode="auto">
            <a:xfrm>
              <a:off x="1859" y="1710"/>
              <a:ext cx="486" cy="428"/>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057" y="1821"/>
              <a:ext cx="166"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choolbook Uralic"/>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4" name="Oval 7"/>
            <p:cNvSpPr>
              <a:spLocks noChangeArrowheads="1"/>
            </p:cNvSpPr>
            <p:nvPr/>
          </p:nvSpPr>
          <p:spPr bwMode="auto">
            <a:xfrm>
              <a:off x="3786" y="1764"/>
              <a:ext cx="486" cy="428"/>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3965" y="1884"/>
              <a:ext cx="257"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choolbook Uralic"/>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6" name="Oval 9"/>
            <p:cNvSpPr>
              <a:spLocks noChangeArrowheads="1"/>
            </p:cNvSpPr>
            <p:nvPr/>
          </p:nvSpPr>
          <p:spPr bwMode="auto">
            <a:xfrm>
              <a:off x="2766" y="2824"/>
              <a:ext cx="486" cy="429"/>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2897" y="2931"/>
              <a:ext cx="295"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choolbook Uralic"/>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1"/>
            <p:cNvSpPr>
              <a:spLocks noChangeShapeType="1"/>
            </p:cNvSpPr>
            <p:nvPr/>
          </p:nvSpPr>
          <p:spPr bwMode="auto">
            <a:xfrm>
              <a:off x="2350" y="1943"/>
              <a:ext cx="1435" cy="0"/>
            </a:xfrm>
            <a:prstGeom prst="line">
              <a:avLst/>
            </a:prstGeom>
            <a:noFill/>
            <a:ln w="13"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3603" y="1891"/>
              <a:ext cx="182" cy="104"/>
            </a:xfrm>
            <a:custGeom>
              <a:avLst/>
              <a:gdLst>
                <a:gd name="T0" fmla="*/ 52 w 182"/>
                <a:gd name="T1" fmla="*/ 52 h 104"/>
                <a:gd name="T2" fmla="*/ 0 w 182"/>
                <a:gd name="T3" fmla="*/ 104 h 104"/>
                <a:gd name="T4" fmla="*/ 182 w 182"/>
                <a:gd name="T5" fmla="*/ 52 h 104"/>
                <a:gd name="T6" fmla="*/ 0 w 182"/>
                <a:gd name="T7" fmla="*/ 0 h 104"/>
                <a:gd name="T8" fmla="*/ 52 w 182"/>
                <a:gd name="T9" fmla="*/ 52 h 104"/>
              </a:gdLst>
              <a:ahLst/>
              <a:cxnLst>
                <a:cxn ang="0">
                  <a:pos x="T0" y="T1"/>
                </a:cxn>
                <a:cxn ang="0">
                  <a:pos x="T2" y="T3"/>
                </a:cxn>
                <a:cxn ang="0">
                  <a:pos x="T4" y="T5"/>
                </a:cxn>
                <a:cxn ang="0">
                  <a:pos x="T6" y="T7"/>
                </a:cxn>
                <a:cxn ang="0">
                  <a:pos x="T8" y="T9"/>
                </a:cxn>
              </a:cxnLst>
              <a:rect l="0" t="0" r="r" b="b"/>
              <a:pathLst>
                <a:path w="182" h="104">
                  <a:moveTo>
                    <a:pt x="52" y="52"/>
                  </a:moveTo>
                  <a:lnTo>
                    <a:pt x="0" y="104"/>
                  </a:lnTo>
                  <a:lnTo>
                    <a:pt x="182" y="52"/>
                  </a:lnTo>
                  <a:lnTo>
                    <a:pt x="0" y="0"/>
                  </a:lnTo>
                  <a:lnTo>
                    <a:pt x="52" y="52"/>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3"/>
            <p:cNvSpPr>
              <a:spLocks noChangeArrowheads="1"/>
            </p:cNvSpPr>
            <p:nvPr/>
          </p:nvSpPr>
          <p:spPr bwMode="auto">
            <a:xfrm>
              <a:off x="2535" y="1970"/>
              <a:ext cx="1127"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read miss/ Broadcast read miss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Rectangle 14"/>
            <p:cNvSpPr>
              <a:spLocks noChangeArrowheads="1"/>
            </p:cNvSpPr>
            <p:nvPr/>
          </p:nvSpPr>
          <p:spPr bwMode="auto">
            <a:xfrm>
              <a:off x="2535" y="2104"/>
              <a:ext cx="471"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5"/>
            <p:cNvSpPr>
              <a:spLocks noChangeShapeType="1"/>
            </p:cNvSpPr>
            <p:nvPr/>
          </p:nvSpPr>
          <p:spPr bwMode="auto">
            <a:xfrm flipH="1">
              <a:off x="3178" y="2167"/>
              <a:ext cx="708" cy="707"/>
            </a:xfrm>
            <a:prstGeom prst="line">
              <a:avLst/>
            </a:prstGeom>
            <a:noFill/>
            <a:ln w="13"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3178" y="2709"/>
              <a:ext cx="165" cy="165"/>
            </a:xfrm>
            <a:custGeom>
              <a:avLst/>
              <a:gdLst>
                <a:gd name="T0" fmla="*/ 92 w 165"/>
                <a:gd name="T1" fmla="*/ 73 h 165"/>
                <a:gd name="T2" fmla="*/ 92 w 165"/>
                <a:gd name="T3" fmla="*/ 0 h 165"/>
                <a:gd name="T4" fmla="*/ 0 w 165"/>
                <a:gd name="T5" fmla="*/ 165 h 165"/>
                <a:gd name="T6" fmla="*/ 165 w 165"/>
                <a:gd name="T7" fmla="*/ 73 h 165"/>
                <a:gd name="T8" fmla="*/ 92 w 165"/>
                <a:gd name="T9" fmla="*/ 73 h 165"/>
              </a:gdLst>
              <a:ahLst/>
              <a:cxnLst>
                <a:cxn ang="0">
                  <a:pos x="T0" y="T1"/>
                </a:cxn>
                <a:cxn ang="0">
                  <a:pos x="T2" y="T3"/>
                </a:cxn>
                <a:cxn ang="0">
                  <a:pos x="T4" y="T5"/>
                </a:cxn>
                <a:cxn ang="0">
                  <a:pos x="T6" y="T7"/>
                </a:cxn>
                <a:cxn ang="0">
                  <a:pos x="T8" y="T9"/>
                </a:cxn>
              </a:cxnLst>
              <a:rect l="0" t="0" r="r" b="b"/>
              <a:pathLst>
                <a:path w="165" h="165">
                  <a:moveTo>
                    <a:pt x="92" y="73"/>
                  </a:moveTo>
                  <a:lnTo>
                    <a:pt x="92" y="0"/>
                  </a:lnTo>
                  <a:lnTo>
                    <a:pt x="0" y="165"/>
                  </a:lnTo>
                  <a:lnTo>
                    <a:pt x="165" y="73"/>
                  </a:lnTo>
                  <a:lnTo>
                    <a:pt x="92" y="73"/>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7"/>
            <p:cNvSpPr>
              <a:spLocks noChangeArrowheads="1"/>
            </p:cNvSpPr>
            <p:nvPr/>
          </p:nvSpPr>
          <p:spPr bwMode="auto">
            <a:xfrm rot="18848558">
              <a:off x="3231" y="2451"/>
              <a:ext cx="1018"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Write hit/ Broadcast 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18"/>
            <p:cNvSpPr>
              <a:spLocks noChangeArrowheads="1"/>
            </p:cNvSpPr>
            <p:nvPr/>
          </p:nvSpPr>
          <p:spPr bwMode="auto">
            <a:xfrm>
              <a:off x="3483" y="2920"/>
              <a:ext cx="471"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19"/>
            <p:cNvSpPr>
              <a:spLocks noChangeShapeType="1"/>
            </p:cNvSpPr>
            <p:nvPr/>
          </p:nvSpPr>
          <p:spPr bwMode="auto">
            <a:xfrm flipH="1" flipV="1">
              <a:off x="2182" y="2145"/>
              <a:ext cx="606" cy="796"/>
            </a:xfrm>
            <a:prstGeom prst="line">
              <a:avLst/>
            </a:prstGeom>
            <a:noFill/>
            <a:ln w="13"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p:nvSpPr>
          <p:spPr bwMode="auto">
            <a:xfrm>
              <a:off x="2182" y="2145"/>
              <a:ext cx="151" cy="176"/>
            </a:xfrm>
            <a:custGeom>
              <a:avLst/>
              <a:gdLst>
                <a:gd name="T0" fmla="*/ 79 w 151"/>
                <a:gd name="T1" fmla="*/ 103 h 176"/>
                <a:gd name="T2" fmla="*/ 151 w 151"/>
                <a:gd name="T3" fmla="*/ 113 h 176"/>
                <a:gd name="T4" fmla="*/ 0 w 151"/>
                <a:gd name="T5" fmla="*/ 0 h 176"/>
                <a:gd name="T6" fmla="*/ 69 w 151"/>
                <a:gd name="T7" fmla="*/ 176 h 176"/>
                <a:gd name="T8" fmla="*/ 79 w 151"/>
                <a:gd name="T9" fmla="*/ 103 h 176"/>
              </a:gdLst>
              <a:ahLst/>
              <a:cxnLst>
                <a:cxn ang="0">
                  <a:pos x="T0" y="T1"/>
                </a:cxn>
                <a:cxn ang="0">
                  <a:pos x="T2" y="T3"/>
                </a:cxn>
                <a:cxn ang="0">
                  <a:pos x="T4" y="T5"/>
                </a:cxn>
                <a:cxn ang="0">
                  <a:pos x="T6" y="T7"/>
                </a:cxn>
                <a:cxn ang="0">
                  <a:pos x="T8" y="T9"/>
                </a:cxn>
              </a:cxnLst>
              <a:rect l="0" t="0" r="r" b="b"/>
              <a:pathLst>
                <a:path w="151" h="176">
                  <a:moveTo>
                    <a:pt x="79" y="103"/>
                  </a:moveTo>
                  <a:lnTo>
                    <a:pt x="151" y="113"/>
                  </a:lnTo>
                  <a:lnTo>
                    <a:pt x="0" y="0"/>
                  </a:lnTo>
                  <a:lnTo>
                    <a:pt x="69" y="176"/>
                  </a:lnTo>
                  <a:lnTo>
                    <a:pt x="79" y="103"/>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1"/>
            <p:cNvSpPr>
              <a:spLocks noChangeArrowheads="1"/>
            </p:cNvSpPr>
            <p:nvPr/>
          </p:nvSpPr>
          <p:spPr bwMode="auto">
            <a:xfrm rot="3113575">
              <a:off x="2120" y="2651"/>
              <a:ext cx="593"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evict/ Write back</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Rectangle 22"/>
            <p:cNvSpPr>
              <a:spLocks noChangeArrowheads="1"/>
            </p:cNvSpPr>
            <p:nvPr/>
          </p:nvSpPr>
          <p:spPr bwMode="auto">
            <a:xfrm>
              <a:off x="2088" y="2402"/>
              <a:ext cx="528"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30" name="Freeform 23"/>
            <p:cNvSpPr>
              <a:spLocks/>
            </p:cNvSpPr>
            <p:nvPr/>
          </p:nvSpPr>
          <p:spPr bwMode="auto">
            <a:xfrm>
              <a:off x="4218" y="1528"/>
              <a:ext cx="533" cy="509"/>
            </a:xfrm>
            <a:custGeom>
              <a:avLst/>
              <a:gdLst>
                <a:gd name="T0" fmla="*/ 220 w 1632"/>
                <a:gd name="T1" fmla="*/ 1346 h 1551"/>
                <a:gd name="T2" fmla="*/ 824 w 1632"/>
                <a:gd name="T3" fmla="*/ 1523 h 1551"/>
                <a:gd name="T4" fmla="*/ 1604 w 1632"/>
                <a:gd name="T5" fmla="*/ 896 h 1551"/>
                <a:gd name="T6" fmla="*/ 1265 w 1632"/>
                <a:gd name="T7" fmla="*/ 268 h 1551"/>
                <a:gd name="T8" fmla="*/ 309 w 1632"/>
                <a:gd name="T9" fmla="*/ 459 h 1551"/>
                <a:gd name="T10" fmla="*/ 0 w 1632"/>
                <a:gd name="T11" fmla="*/ 910 h 1551"/>
              </a:gdLst>
              <a:ahLst/>
              <a:cxnLst>
                <a:cxn ang="0">
                  <a:pos x="T0" y="T1"/>
                </a:cxn>
                <a:cxn ang="0">
                  <a:pos x="T2" y="T3"/>
                </a:cxn>
                <a:cxn ang="0">
                  <a:pos x="T4" y="T5"/>
                </a:cxn>
                <a:cxn ang="0">
                  <a:pos x="T6" y="T7"/>
                </a:cxn>
                <a:cxn ang="0">
                  <a:pos x="T8" y="T9"/>
                </a:cxn>
                <a:cxn ang="0">
                  <a:pos x="T10" y="T11"/>
                </a:cxn>
              </a:cxnLst>
              <a:rect l="0" t="0" r="r" b="b"/>
              <a:pathLst>
                <a:path w="1632" h="1551">
                  <a:moveTo>
                    <a:pt x="220" y="1346"/>
                  </a:moveTo>
                  <a:cubicBezTo>
                    <a:pt x="220" y="1346"/>
                    <a:pt x="309" y="1496"/>
                    <a:pt x="824" y="1523"/>
                  </a:cubicBezTo>
                  <a:cubicBezTo>
                    <a:pt x="1339" y="1551"/>
                    <a:pt x="1620" y="1100"/>
                    <a:pt x="1604" y="896"/>
                  </a:cubicBezTo>
                  <a:cubicBezTo>
                    <a:pt x="1588" y="699"/>
                    <a:pt x="1632" y="463"/>
                    <a:pt x="1265" y="268"/>
                  </a:cubicBezTo>
                  <a:cubicBezTo>
                    <a:pt x="758" y="0"/>
                    <a:pt x="483" y="210"/>
                    <a:pt x="309" y="459"/>
                  </a:cubicBezTo>
                  <a:cubicBezTo>
                    <a:pt x="140" y="700"/>
                    <a:pt x="0" y="910"/>
                    <a:pt x="0" y="910"/>
                  </a:cubicBez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p:nvSpPr>
          <p:spPr bwMode="auto">
            <a:xfrm>
              <a:off x="4218" y="1647"/>
              <a:ext cx="144" cy="180"/>
            </a:xfrm>
            <a:custGeom>
              <a:avLst/>
              <a:gdLst>
                <a:gd name="T0" fmla="*/ 72 w 144"/>
                <a:gd name="T1" fmla="*/ 72 h 180"/>
                <a:gd name="T2" fmla="*/ 58 w 144"/>
                <a:gd name="T3" fmla="*/ 0 h 180"/>
                <a:gd name="T4" fmla="*/ 0 w 144"/>
                <a:gd name="T5" fmla="*/ 180 h 180"/>
                <a:gd name="T6" fmla="*/ 144 w 144"/>
                <a:gd name="T7" fmla="*/ 58 h 180"/>
                <a:gd name="T8" fmla="*/ 72 w 144"/>
                <a:gd name="T9" fmla="*/ 72 h 180"/>
              </a:gdLst>
              <a:ahLst/>
              <a:cxnLst>
                <a:cxn ang="0">
                  <a:pos x="T0" y="T1"/>
                </a:cxn>
                <a:cxn ang="0">
                  <a:pos x="T2" y="T3"/>
                </a:cxn>
                <a:cxn ang="0">
                  <a:pos x="T4" y="T5"/>
                </a:cxn>
                <a:cxn ang="0">
                  <a:pos x="T6" y="T7"/>
                </a:cxn>
                <a:cxn ang="0">
                  <a:pos x="T8" y="T9"/>
                </a:cxn>
              </a:cxnLst>
              <a:rect l="0" t="0" r="r" b="b"/>
              <a:pathLst>
                <a:path w="144" h="180">
                  <a:moveTo>
                    <a:pt x="72" y="72"/>
                  </a:moveTo>
                  <a:lnTo>
                    <a:pt x="58" y="0"/>
                  </a:lnTo>
                  <a:lnTo>
                    <a:pt x="0" y="180"/>
                  </a:lnTo>
                  <a:lnTo>
                    <a:pt x="144" y="58"/>
                  </a:lnTo>
                  <a:lnTo>
                    <a:pt x="72" y="72"/>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p:nvSpPr>
          <p:spPr bwMode="auto">
            <a:xfrm>
              <a:off x="4275" y="1428"/>
              <a:ext cx="472"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500" dirty="0">
                  <a:solidFill>
                    <a:srgbClr val="000000"/>
                  </a:solidFill>
                  <a:latin typeface="Sans"/>
                </a:rPr>
                <a:t>r</a:t>
              </a:r>
              <a:r>
                <a:rPr kumimoji="0" lang="en-US" sz="1500" b="0" i="0" u="none" strike="noStrike" cap="none" normalizeH="0" baseline="0" dirty="0" smtClean="0">
                  <a:ln>
                    <a:noFill/>
                  </a:ln>
                  <a:solidFill>
                    <a:srgbClr val="000000"/>
                  </a:solidFill>
                  <a:effectLst/>
                  <a:latin typeface="Sans"/>
                </a:rPr>
                <a:t>ead hit/ </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Rectangle 26"/>
            <p:cNvSpPr>
              <a:spLocks noChangeArrowheads="1"/>
            </p:cNvSpPr>
            <p:nvPr/>
          </p:nvSpPr>
          <p:spPr bwMode="auto">
            <a:xfrm>
              <a:off x="4275" y="1616"/>
              <a:ext cx="64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27"/>
            <p:cNvSpPr>
              <a:spLocks noChangeShapeType="1"/>
            </p:cNvSpPr>
            <p:nvPr/>
          </p:nvSpPr>
          <p:spPr bwMode="auto">
            <a:xfrm flipH="1">
              <a:off x="2350" y="1858"/>
              <a:ext cx="1488" cy="5"/>
            </a:xfrm>
            <a:prstGeom prst="line">
              <a:avLst/>
            </a:prstGeom>
            <a:noFill/>
            <a:ln w="13"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2350" y="1810"/>
              <a:ext cx="182" cy="104"/>
            </a:xfrm>
            <a:custGeom>
              <a:avLst/>
              <a:gdLst>
                <a:gd name="T0" fmla="*/ 130 w 182"/>
                <a:gd name="T1" fmla="*/ 52 h 104"/>
                <a:gd name="T2" fmla="*/ 182 w 182"/>
                <a:gd name="T3" fmla="*/ 0 h 104"/>
                <a:gd name="T4" fmla="*/ 0 w 182"/>
                <a:gd name="T5" fmla="*/ 53 h 104"/>
                <a:gd name="T6" fmla="*/ 182 w 182"/>
                <a:gd name="T7" fmla="*/ 104 h 104"/>
                <a:gd name="T8" fmla="*/ 130 w 182"/>
                <a:gd name="T9" fmla="*/ 52 h 104"/>
              </a:gdLst>
              <a:ahLst/>
              <a:cxnLst>
                <a:cxn ang="0">
                  <a:pos x="T0" y="T1"/>
                </a:cxn>
                <a:cxn ang="0">
                  <a:pos x="T2" y="T3"/>
                </a:cxn>
                <a:cxn ang="0">
                  <a:pos x="T4" y="T5"/>
                </a:cxn>
                <a:cxn ang="0">
                  <a:pos x="T6" y="T7"/>
                </a:cxn>
                <a:cxn ang="0">
                  <a:pos x="T8" y="T9"/>
                </a:cxn>
              </a:cxnLst>
              <a:rect l="0" t="0" r="r" b="b"/>
              <a:pathLst>
                <a:path w="182" h="104">
                  <a:moveTo>
                    <a:pt x="130" y="52"/>
                  </a:moveTo>
                  <a:lnTo>
                    <a:pt x="182" y="0"/>
                  </a:lnTo>
                  <a:lnTo>
                    <a:pt x="0" y="53"/>
                  </a:lnTo>
                  <a:lnTo>
                    <a:pt x="182" y="104"/>
                  </a:lnTo>
                  <a:lnTo>
                    <a:pt x="130" y="52"/>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p:nvSpPr>
          <p:spPr bwMode="auto">
            <a:xfrm>
              <a:off x="2889" y="1728"/>
              <a:ext cx="236" cy="1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evict/</a:t>
              </a:r>
              <a:endParaRPr kumimoji="0" lang="en-US" sz="1800" b="0" i="0" u="none" strike="noStrike" cap="none" normalizeH="0" baseline="0" dirty="0" smtClean="0">
                <a:ln>
                  <a:noFill/>
                </a:ln>
                <a:solidFill>
                  <a:schemeClr val="tx1"/>
                </a:solidFill>
                <a:effectLst/>
                <a:latin typeface="Arial" pitchFamily="34" charset="0"/>
              </a:endParaRPr>
            </a:p>
          </p:txBody>
        </p:sp>
        <p:sp>
          <p:nvSpPr>
            <p:cNvPr id="37" name="Rectangle 30"/>
            <p:cNvSpPr>
              <a:spLocks noChangeArrowheads="1"/>
            </p:cNvSpPr>
            <p:nvPr/>
          </p:nvSpPr>
          <p:spPr bwMode="auto">
            <a:xfrm>
              <a:off x="2889" y="1915"/>
              <a:ext cx="647"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8" name="Freeform 31"/>
            <p:cNvSpPr>
              <a:spLocks/>
            </p:cNvSpPr>
            <p:nvPr/>
          </p:nvSpPr>
          <p:spPr bwMode="auto">
            <a:xfrm>
              <a:off x="3115" y="3105"/>
              <a:ext cx="549" cy="471"/>
            </a:xfrm>
            <a:custGeom>
              <a:avLst/>
              <a:gdLst>
                <a:gd name="T0" fmla="*/ 112 w 1680"/>
                <a:gd name="T1" fmla="*/ 364 h 1435"/>
                <a:gd name="T2" fmla="*/ 183 w 1680"/>
                <a:gd name="T3" fmla="*/ 947 h 1435"/>
                <a:gd name="T4" fmla="*/ 1075 w 1680"/>
                <a:gd name="T5" fmla="*/ 1338 h 1435"/>
                <a:gd name="T6" fmla="*/ 1600 w 1680"/>
                <a:gd name="T7" fmla="*/ 810 h 1435"/>
                <a:gd name="T8" fmla="*/ 1022 w 1680"/>
                <a:gd name="T9" fmla="*/ 78 h 1435"/>
                <a:gd name="T10" fmla="*/ 452 w 1680"/>
                <a:gd name="T11" fmla="*/ 0 h 1435"/>
              </a:gdLst>
              <a:ahLst/>
              <a:cxnLst>
                <a:cxn ang="0">
                  <a:pos x="T0" y="T1"/>
                </a:cxn>
                <a:cxn ang="0">
                  <a:pos x="T2" y="T3"/>
                </a:cxn>
                <a:cxn ang="0">
                  <a:pos x="T4" y="T5"/>
                </a:cxn>
                <a:cxn ang="0">
                  <a:pos x="T6" y="T7"/>
                </a:cxn>
                <a:cxn ang="0">
                  <a:pos x="T8" y="T9"/>
                </a:cxn>
                <a:cxn ang="0">
                  <a:pos x="T10" y="T11"/>
                </a:cxn>
              </a:cxnLst>
              <a:rect l="0" t="0" r="r" b="b"/>
              <a:pathLst>
                <a:path w="1680" h="1435">
                  <a:moveTo>
                    <a:pt x="112" y="364"/>
                  </a:moveTo>
                  <a:cubicBezTo>
                    <a:pt x="112" y="364"/>
                    <a:pt x="0" y="500"/>
                    <a:pt x="183" y="947"/>
                  </a:cubicBezTo>
                  <a:cubicBezTo>
                    <a:pt x="367" y="1394"/>
                    <a:pt x="881" y="1435"/>
                    <a:pt x="1075" y="1338"/>
                  </a:cubicBezTo>
                  <a:cubicBezTo>
                    <a:pt x="1263" y="1245"/>
                    <a:pt x="1544" y="1186"/>
                    <a:pt x="1600" y="810"/>
                  </a:cubicBezTo>
                  <a:cubicBezTo>
                    <a:pt x="1680" y="273"/>
                    <a:pt x="1339" y="124"/>
                    <a:pt x="1022" y="78"/>
                  </a:cubicBezTo>
                  <a:cubicBezTo>
                    <a:pt x="716" y="33"/>
                    <a:pt x="452" y="0"/>
                    <a:pt x="452" y="0"/>
                  </a:cubicBezTo>
                </a:path>
              </a:pathLst>
            </a:custGeom>
            <a:noFill/>
            <a:ln w="13"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p:nvSpPr>
          <p:spPr bwMode="auto">
            <a:xfrm>
              <a:off x="3263" y="3077"/>
              <a:ext cx="186" cy="103"/>
            </a:xfrm>
            <a:custGeom>
              <a:avLst/>
              <a:gdLst>
                <a:gd name="T0" fmla="*/ 129 w 186"/>
                <a:gd name="T1" fmla="*/ 45 h 103"/>
                <a:gd name="T2" fmla="*/ 186 w 186"/>
                <a:gd name="T3" fmla="*/ 0 h 103"/>
                <a:gd name="T4" fmla="*/ 0 w 186"/>
                <a:gd name="T5" fmla="*/ 28 h 103"/>
                <a:gd name="T6" fmla="*/ 173 w 186"/>
                <a:gd name="T7" fmla="*/ 103 h 103"/>
                <a:gd name="T8" fmla="*/ 129 w 186"/>
                <a:gd name="T9" fmla="*/ 45 h 103"/>
              </a:gdLst>
              <a:ahLst/>
              <a:cxnLst>
                <a:cxn ang="0">
                  <a:pos x="T0" y="T1"/>
                </a:cxn>
                <a:cxn ang="0">
                  <a:pos x="T2" y="T3"/>
                </a:cxn>
                <a:cxn ang="0">
                  <a:pos x="T4" y="T5"/>
                </a:cxn>
                <a:cxn ang="0">
                  <a:pos x="T6" y="T7"/>
                </a:cxn>
                <a:cxn ang="0">
                  <a:pos x="T8" y="T9"/>
                </a:cxn>
              </a:cxnLst>
              <a:rect l="0" t="0" r="r" b="b"/>
              <a:pathLst>
                <a:path w="186" h="103">
                  <a:moveTo>
                    <a:pt x="129" y="45"/>
                  </a:moveTo>
                  <a:lnTo>
                    <a:pt x="186" y="0"/>
                  </a:lnTo>
                  <a:lnTo>
                    <a:pt x="0" y="28"/>
                  </a:lnTo>
                  <a:lnTo>
                    <a:pt x="173" y="103"/>
                  </a:lnTo>
                  <a:lnTo>
                    <a:pt x="129" y="45"/>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3"/>
            <p:cNvSpPr>
              <a:spLocks noChangeArrowheads="1"/>
            </p:cNvSpPr>
            <p:nvPr/>
          </p:nvSpPr>
          <p:spPr bwMode="auto">
            <a:xfrm>
              <a:off x="3649" y="3222"/>
              <a:ext cx="88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Write hit/ broadcast 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Rectangle 34"/>
            <p:cNvSpPr>
              <a:spLocks noChangeArrowheads="1"/>
            </p:cNvSpPr>
            <p:nvPr/>
          </p:nvSpPr>
          <p:spPr bwMode="auto">
            <a:xfrm>
              <a:off x="3658" y="3376"/>
              <a:ext cx="288" cy="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read hit/ </a:t>
              </a:r>
              <a:endParaRPr kumimoji="0" lang="en-US" sz="1800" b="0" i="0" u="none" strike="noStrike" cap="none" normalizeH="0" baseline="0" dirty="0" smtClean="0">
                <a:ln>
                  <a:noFill/>
                </a:ln>
                <a:solidFill>
                  <a:schemeClr val="tx1"/>
                </a:solidFill>
                <a:effectLst/>
                <a:latin typeface="Arial" pitchFamily="34" charset="0"/>
              </a:endParaRPr>
            </a:p>
          </p:txBody>
        </p:sp>
        <p:sp>
          <p:nvSpPr>
            <p:cNvPr id="42" name="Line 35"/>
            <p:cNvSpPr>
              <a:spLocks noChangeShapeType="1"/>
            </p:cNvSpPr>
            <p:nvPr/>
          </p:nvSpPr>
          <p:spPr bwMode="auto">
            <a:xfrm>
              <a:off x="2300" y="2064"/>
              <a:ext cx="582" cy="792"/>
            </a:xfrm>
            <a:prstGeom prst="line">
              <a:avLst/>
            </a:prstGeom>
            <a:noFill/>
            <a:ln w="13"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p:nvSpPr>
          <p:spPr bwMode="auto">
            <a:xfrm>
              <a:off x="2733" y="2678"/>
              <a:ext cx="149" cy="178"/>
            </a:xfrm>
            <a:custGeom>
              <a:avLst/>
              <a:gdLst>
                <a:gd name="T0" fmla="*/ 72 w 149"/>
                <a:gd name="T1" fmla="*/ 73 h 178"/>
                <a:gd name="T2" fmla="*/ 0 w 149"/>
                <a:gd name="T3" fmla="*/ 62 h 178"/>
                <a:gd name="T4" fmla="*/ 149 w 149"/>
                <a:gd name="T5" fmla="*/ 178 h 178"/>
                <a:gd name="T6" fmla="*/ 83 w 149"/>
                <a:gd name="T7" fmla="*/ 0 h 178"/>
                <a:gd name="T8" fmla="*/ 72 w 149"/>
                <a:gd name="T9" fmla="*/ 73 h 178"/>
              </a:gdLst>
              <a:ahLst/>
              <a:cxnLst>
                <a:cxn ang="0">
                  <a:pos x="T0" y="T1"/>
                </a:cxn>
                <a:cxn ang="0">
                  <a:pos x="T2" y="T3"/>
                </a:cxn>
                <a:cxn ang="0">
                  <a:pos x="T4" y="T5"/>
                </a:cxn>
                <a:cxn ang="0">
                  <a:pos x="T6" y="T7"/>
                </a:cxn>
                <a:cxn ang="0">
                  <a:pos x="T8" y="T9"/>
                </a:cxn>
              </a:cxnLst>
              <a:rect l="0" t="0" r="r" b="b"/>
              <a:pathLst>
                <a:path w="149" h="178">
                  <a:moveTo>
                    <a:pt x="72" y="73"/>
                  </a:moveTo>
                  <a:lnTo>
                    <a:pt x="0" y="62"/>
                  </a:lnTo>
                  <a:lnTo>
                    <a:pt x="149" y="178"/>
                  </a:lnTo>
                  <a:lnTo>
                    <a:pt x="83" y="0"/>
                  </a:lnTo>
                  <a:lnTo>
                    <a:pt x="72" y="73"/>
                  </a:lnTo>
                  <a:close/>
                </a:path>
              </a:pathLst>
            </a:custGeom>
            <a:solidFill>
              <a:srgbClr val="00000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rot="2988521">
              <a:off x="2117" y="2420"/>
              <a:ext cx="119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Write miss/ Broadcast write miss</a:t>
              </a:r>
              <a:endParaRPr kumimoji="0" lang="en-US" sz="1800" b="0" i="0" u="none" strike="noStrike" cap="none" normalizeH="0" baseline="0" dirty="0" smtClean="0">
                <a:ln>
                  <a:noFill/>
                </a:ln>
                <a:solidFill>
                  <a:schemeClr val="tx1"/>
                </a:solidFill>
                <a:effectLst/>
                <a:latin typeface="Arial" pitchFamily="34" charset="0"/>
              </a:endParaRPr>
            </a:p>
          </p:txBody>
        </p:sp>
        <p:sp>
          <p:nvSpPr>
            <p:cNvPr id="45" name="Rectangle 38"/>
            <p:cNvSpPr>
              <a:spLocks noChangeArrowheads="1"/>
            </p:cNvSpPr>
            <p:nvPr/>
          </p:nvSpPr>
          <p:spPr bwMode="auto">
            <a:xfrm>
              <a:off x="2248" y="2022"/>
              <a:ext cx="43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grpSp>
      <p:sp>
        <p:nvSpPr>
          <p:cNvPr id="3" name="Rounded Rectangle 2"/>
          <p:cNvSpPr/>
          <p:nvPr/>
        </p:nvSpPr>
        <p:spPr>
          <a:xfrm>
            <a:off x="2388043" y="5886852"/>
            <a:ext cx="557442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any write message received from another cache (via the bus) </a:t>
            </a:r>
            <a:r>
              <a:rPr lang="en-US" dirty="0" smtClean="0">
                <a:sym typeface="Wingdings" panose="05000000000000000000" pitchFamily="2" charset="2"/>
              </a:rPr>
              <a:t> update the value</a:t>
            </a:r>
            <a:endParaRPr lang="en-IN" dirty="0"/>
          </a:p>
        </p:txBody>
      </p:sp>
      <p:sp>
        <p:nvSpPr>
          <p:cNvPr id="46" name="Rounded Rectangle 45"/>
          <p:cNvSpPr/>
          <p:nvPr/>
        </p:nvSpPr>
        <p:spPr>
          <a:xfrm>
            <a:off x="321347" y="1131797"/>
            <a:ext cx="2883723" cy="7247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Whenever, you do a write: broadcast the data</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Write </a:t>
            </a:r>
            <a:r>
              <a:rPr lang="fr-FR" dirty="0" err="1">
                <a:solidFill>
                  <a:schemeClr val="tx1"/>
                </a:solidFill>
              </a:rPr>
              <a:t>Invalidate</a:t>
            </a:r>
            <a:r>
              <a:rPr lang="fr-FR" dirty="0">
                <a:solidFill>
                  <a:schemeClr val="tx1"/>
                </a:solidFill>
              </a:rPr>
              <a:t> Protocol</a:t>
            </a:r>
          </a:p>
        </p:txBody>
      </p:sp>
      <p:sp>
        <p:nvSpPr>
          <p:cNvPr id="3" name="Text Placeholder 2"/>
          <p:cNvSpPr txBox="1">
            <a:spLocks noGrp="1"/>
          </p:cNvSpPr>
          <p:nvPr>
            <p:ph type="body" idx="4294967295"/>
          </p:nvPr>
        </p:nvSpPr>
        <p:spPr>
          <a:xfrm>
            <a:off x="1066800" y="1524000"/>
            <a:ext cx="7054850" cy="4572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is no need to </a:t>
            </a:r>
            <a:r>
              <a:rPr lang="en-US" dirty="0">
                <a:solidFill>
                  <a:srgbClr val="33CC66"/>
                </a:solidFill>
                <a:latin typeface="Calibri" panose="020F0502020204030204" pitchFamily="34" charset="0"/>
              </a:rPr>
              <a:t>broadcast</a:t>
            </a:r>
            <a:r>
              <a:rPr lang="en-US" dirty="0">
                <a:latin typeface="Calibri" panose="020F0502020204030204" pitchFamily="34" charset="0"/>
              </a:rPr>
              <a:t> every </a:t>
            </a:r>
            <a:r>
              <a:rPr lang="en-US" dirty="0">
                <a:solidFill>
                  <a:srgbClr val="2300DC"/>
                </a:solidFill>
                <a:latin typeface="Calibri" panose="020F0502020204030204" pitchFamily="34" charset="0"/>
              </a:rPr>
              <a:t>write</a:t>
            </a:r>
          </a:p>
          <a:p>
            <a:pPr lvl="1">
              <a:buSzPct val="100000"/>
              <a:buFont typeface="Symbol" panose="05050102010706020507" pitchFamily="18" charset="2"/>
              <a:buChar char="*"/>
            </a:pPr>
            <a:r>
              <a:rPr lang="en-US" dirty="0">
                <a:latin typeface="Calibri" panose="020F0502020204030204" pitchFamily="34" charset="0"/>
              </a:rPr>
              <a:t>This is too </a:t>
            </a:r>
            <a:r>
              <a:rPr lang="en-US" dirty="0">
                <a:solidFill>
                  <a:srgbClr val="DC2300"/>
                </a:solidFill>
                <a:latin typeface="Calibri" panose="020F0502020204030204" pitchFamily="34" charset="0"/>
              </a:rPr>
              <a:t>expensive</a:t>
            </a:r>
            <a:r>
              <a:rPr lang="en-US" dirty="0">
                <a:latin typeface="Calibri" panose="020F0502020204030204" pitchFamily="34" charset="0"/>
              </a:rPr>
              <a:t> in terms of </a:t>
            </a:r>
            <a:r>
              <a:rPr lang="en-US" dirty="0">
                <a:solidFill>
                  <a:srgbClr val="2323DC"/>
                </a:solidFill>
                <a:latin typeface="Calibri" panose="020F0502020204030204" pitchFamily="34" charset="0"/>
              </a:rPr>
              <a:t>messages</a:t>
            </a:r>
          </a:p>
          <a:p>
            <a:pPr lvl="1">
              <a:buSzPct val="100000"/>
              <a:buFont typeface="Symbol" panose="05050102010706020507" pitchFamily="18" charset="2"/>
              <a:buChar char="*"/>
            </a:pPr>
            <a:r>
              <a:rPr lang="en-US" dirty="0">
                <a:latin typeface="Calibri" panose="020F0502020204030204" pitchFamily="34" charset="0"/>
              </a:rPr>
              <a:t>Let us assume that if a block is there in the M state with some </a:t>
            </a:r>
            <a:r>
              <a:rPr lang="en-US" dirty="0">
                <a:solidFill>
                  <a:srgbClr val="FF00FF"/>
                </a:solidFill>
                <a:latin typeface="Calibri" panose="020F0502020204030204" pitchFamily="34" charset="0"/>
              </a:rPr>
              <a:t>cache</a:t>
            </a:r>
            <a:r>
              <a:rPr lang="en-US" dirty="0">
                <a:latin typeface="Calibri" panose="020F0502020204030204" pitchFamily="34" charset="0"/>
              </a:rPr>
              <a:t>, then no other </a:t>
            </a:r>
            <a:r>
              <a:rPr lang="en-US" dirty="0">
                <a:solidFill>
                  <a:srgbClr val="FF00FF"/>
                </a:solidFill>
                <a:latin typeface="Calibri" panose="020F0502020204030204" pitchFamily="34" charset="0"/>
              </a:rPr>
              <a:t>cache</a:t>
            </a:r>
            <a:r>
              <a:rPr lang="en-US" dirty="0">
                <a:latin typeface="Calibri" panose="020F0502020204030204" pitchFamily="34" charset="0"/>
              </a:rPr>
              <a:t> contains a </a:t>
            </a:r>
            <a:r>
              <a:rPr lang="en-US" dirty="0">
                <a:solidFill>
                  <a:srgbClr val="2300DC"/>
                </a:solidFill>
                <a:latin typeface="Calibri" panose="020F0502020204030204" pitchFamily="34" charset="0"/>
              </a:rPr>
              <a:t>valid copy </a:t>
            </a:r>
            <a:r>
              <a:rPr lang="en-US" dirty="0">
                <a:latin typeface="Calibri" panose="020F0502020204030204" pitchFamily="34" charset="0"/>
              </a:rPr>
              <a:t>of the block</a:t>
            </a:r>
          </a:p>
          <a:p>
            <a:pPr lvl="1">
              <a:buSzPct val="100000"/>
              <a:buFont typeface="Symbol" panose="05050102010706020507" pitchFamily="18" charset="2"/>
              <a:buChar char="*"/>
            </a:pPr>
            <a:r>
              <a:rPr lang="en-US" dirty="0">
                <a:latin typeface="Calibri" panose="020F0502020204030204" pitchFamily="34" charset="0"/>
              </a:rPr>
              <a:t>This will ensure that </a:t>
            </a:r>
            <a:r>
              <a:rPr lang="en-US" dirty="0" smtClean="0">
                <a:latin typeface="Calibri" panose="020F0502020204030204" pitchFamily="34" charset="0"/>
              </a:rPr>
              <a:t>we can </a:t>
            </a:r>
            <a:r>
              <a:rPr lang="en-US" dirty="0">
                <a:solidFill>
                  <a:srgbClr val="2300DC"/>
                </a:solidFill>
                <a:latin typeface="Calibri" panose="020F0502020204030204" pitchFamily="34" charset="0"/>
              </a:rPr>
              <a:t>write</a:t>
            </a:r>
            <a:r>
              <a:rPr lang="en-US" dirty="0">
                <a:latin typeface="Calibri" panose="020F0502020204030204" pitchFamily="34" charset="0"/>
              </a:rPr>
              <a:t> without </a:t>
            </a:r>
            <a:r>
              <a:rPr lang="en-US" dirty="0">
                <a:solidFill>
                  <a:srgbClr val="3DEB3D"/>
                </a:solidFill>
                <a:latin typeface="Calibri" panose="020F0502020204030204" pitchFamily="34" charset="0"/>
              </a:rPr>
              <a:t>broadcasting</a:t>
            </a:r>
          </a:p>
          <a:p>
            <a:pPr lvl="0">
              <a:buSzPct val="100000"/>
              <a:buFont typeface="Symbol" panose="05050102010706020507" pitchFamily="18" charset="2"/>
              <a:buChar char="*"/>
            </a:pPr>
            <a:r>
              <a:rPr lang="en-US" dirty="0">
                <a:latin typeface="Calibri" panose="020F0502020204030204" pitchFamily="34" charset="0"/>
              </a:rPr>
              <a:t>The rest of the </a:t>
            </a:r>
            <a:r>
              <a:rPr lang="en-US" dirty="0">
                <a:solidFill>
                  <a:srgbClr val="00AE00"/>
                </a:solidFill>
                <a:latin typeface="Calibri" panose="020F0502020204030204" pitchFamily="34" charset="0"/>
              </a:rPr>
              <a:t>logic</a:t>
            </a:r>
            <a:r>
              <a:rPr lang="en-US" dirty="0">
                <a:latin typeface="Calibri" panose="020F0502020204030204" pitchFamily="34" charset="0"/>
              </a:rPr>
              <a:t> </a:t>
            </a:r>
            <a:r>
              <a:rPr lang="en-US" dirty="0" smtClean="0">
                <a:latin typeface="Calibri" panose="020F0502020204030204" pitchFamily="34" charset="0"/>
              </a:rPr>
              <a:t>(more or less) remains </a:t>
            </a:r>
            <a:r>
              <a:rPr lang="en-US" dirty="0">
                <a:latin typeface="Calibri" panose="020F0502020204030204" pitchFamily="34" charset="0"/>
              </a:rPr>
              <a:t>the </a:t>
            </a:r>
            <a:r>
              <a:rPr lang="en-US" dirty="0">
                <a:solidFill>
                  <a:srgbClr val="2300DC"/>
                </a:solidFill>
                <a:latin typeface="Calibri" panose="020F0502020204030204" pitchFamily="34" charset="0"/>
              </a:rPr>
              <a:t>same</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762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State Transition </a:t>
            </a:r>
            <a:r>
              <a:rPr lang="fr-FR" dirty="0" err="1">
                <a:solidFill>
                  <a:schemeClr val="tx1"/>
                </a:solidFill>
              </a:rPr>
              <a:t>Diagram</a:t>
            </a:r>
            <a:r>
              <a:rPr lang="fr-FR" dirty="0">
                <a:solidFill>
                  <a:schemeClr val="tx1"/>
                </a:solidFill>
              </a:rPr>
              <a:t> for Actions </a:t>
            </a:r>
            <a:br>
              <a:rPr lang="fr-FR" dirty="0">
                <a:solidFill>
                  <a:schemeClr val="tx1"/>
                </a:solidFill>
              </a:rPr>
            </a:br>
            <a:r>
              <a:rPr lang="fr-FR" dirty="0" err="1">
                <a:solidFill>
                  <a:schemeClr val="tx1"/>
                </a:solidFill>
              </a:rPr>
              <a:t>Taken</a:t>
            </a:r>
            <a:r>
              <a:rPr lang="fr-FR" dirty="0">
                <a:solidFill>
                  <a:schemeClr val="tx1"/>
                </a:solidFill>
              </a:rPr>
              <a:t> by the Processor</a:t>
            </a:r>
          </a:p>
        </p:txBody>
      </p:sp>
      <p:grpSp>
        <p:nvGrpSpPr>
          <p:cNvPr id="7" name="Group 4"/>
          <p:cNvGrpSpPr>
            <a:grpSpLocks noChangeAspect="1"/>
          </p:cNvGrpSpPr>
          <p:nvPr/>
        </p:nvGrpSpPr>
        <p:grpSpPr bwMode="auto">
          <a:xfrm>
            <a:off x="2035175" y="2286000"/>
            <a:ext cx="5712074" cy="3953916"/>
            <a:chOff x="1282" y="2160"/>
            <a:chExt cx="2206" cy="1527"/>
          </a:xfrm>
        </p:grpSpPr>
        <p:sp>
          <p:nvSpPr>
            <p:cNvPr id="8" name="AutoShape 3"/>
            <p:cNvSpPr>
              <a:spLocks noChangeAspect="1" noChangeArrowheads="1" noTextEdit="1"/>
            </p:cNvSpPr>
            <p:nvPr/>
          </p:nvSpPr>
          <p:spPr bwMode="auto">
            <a:xfrm>
              <a:off x="1282" y="2160"/>
              <a:ext cx="2114" cy="1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5"/>
            <p:cNvSpPr>
              <a:spLocks noChangeArrowheads="1"/>
            </p:cNvSpPr>
            <p:nvPr/>
          </p:nvSpPr>
          <p:spPr bwMode="auto">
            <a:xfrm>
              <a:off x="1340" y="2381"/>
              <a:ext cx="337" cy="297"/>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1477" y="2458"/>
              <a:ext cx="11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choolbook Uralic"/>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1" name="Oval 7"/>
            <p:cNvSpPr>
              <a:spLocks noChangeArrowheads="1"/>
            </p:cNvSpPr>
            <p:nvPr/>
          </p:nvSpPr>
          <p:spPr bwMode="auto">
            <a:xfrm>
              <a:off x="2678" y="2418"/>
              <a:ext cx="337" cy="297"/>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802" y="2502"/>
              <a:ext cx="17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choolbook Uralic"/>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3" name="Oval 9"/>
            <p:cNvSpPr>
              <a:spLocks noChangeArrowheads="1"/>
            </p:cNvSpPr>
            <p:nvPr/>
          </p:nvSpPr>
          <p:spPr bwMode="auto">
            <a:xfrm>
              <a:off x="1969" y="3155"/>
              <a:ext cx="337" cy="297"/>
            </a:xfrm>
            <a:prstGeom prst="ellipse">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2060" y="3229"/>
              <a:ext cx="20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choolbook Uralic"/>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1"/>
            <p:cNvSpPr>
              <a:spLocks noChangeShapeType="1"/>
            </p:cNvSpPr>
            <p:nvPr/>
          </p:nvSpPr>
          <p:spPr bwMode="auto">
            <a:xfrm>
              <a:off x="1681" y="2543"/>
              <a:ext cx="995" cy="0"/>
            </a:xfrm>
            <a:prstGeom prst="line">
              <a:avLst/>
            </a:prstGeom>
            <a:noFill/>
            <a:ln w="9"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550" y="2507"/>
              <a:ext cx="126" cy="72"/>
            </a:xfrm>
            <a:custGeom>
              <a:avLst/>
              <a:gdLst>
                <a:gd name="T0" fmla="*/ 36 w 126"/>
                <a:gd name="T1" fmla="*/ 36 h 72"/>
                <a:gd name="T2" fmla="*/ 0 w 126"/>
                <a:gd name="T3" fmla="*/ 72 h 72"/>
                <a:gd name="T4" fmla="*/ 126 w 126"/>
                <a:gd name="T5" fmla="*/ 36 h 72"/>
                <a:gd name="T6" fmla="*/ 0 w 126"/>
                <a:gd name="T7" fmla="*/ 0 h 72"/>
                <a:gd name="T8" fmla="*/ 36 w 126"/>
                <a:gd name="T9" fmla="*/ 36 h 72"/>
              </a:gdLst>
              <a:ahLst/>
              <a:cxnLst>
                <a:cxn ang="0">
                  <a:pos x="T0" y="T1"/>
                </a:cxn>
                <a:cxn ang="0">
                  <a:pos x="T2" y="T3"/>
                </a:cxn>
                <a:cxn ang="0">
                  <a:pos x="T4" y="T5"/>
                </a:cxn>
                <a:cxn ang="0">
                  <a:pos x="T6" y="T7"/>
                </a:cxn>
                <a:cxn ang="0">
                  <a:pos x="T8" y="T9"/>
                </a:cxn>
              </a:cxnLst>
              <a:rect l="0" t="0" r="r" b="b"/>
              <a:pathLst>
                <a:path w="126" h="72">
                  <a:moveTo>
                    <a:pt x="36" y="36"/>
                  </a:moveTo>
                  <a:lnTo>
                    <a:pt x="0" y="72"/>
                  </a:lnTo>
                  <a:lnTo>
                    <a:pt x="126" y="36"/>
                  </a:lnTo>
                  <a:lnTo>
                    <a:pt x="0" y="0"/>
                  </a:lnTo>
                  <a:lnTo>
                    <a:pt x="36" y="3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1894" y="2568"/>
              <a:ext cx="598" cy="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Read miss/ Broadcast miss</a:t>
              </a:r>
              <a:endParaRPr kumimoji="0" lang="en-US" sz="1000" b="0" i="0" u="none" strike="noStrike" cap="none" normalizeH="0" baseline="0" dirty="0" smtClean="0">
                <a:ln>
                  <a:noFill/>
                </a:ln>
                <a:solidFill>
                  <a:schemeClr val="tx1"/>
                </a:solidFill>
                <a:effectLst/>
                <a:latin typeface="Arial" pitchFamily="34" charset="0"/>
              </a:endParaRPr>
            </a:p>
          </p:txBody>
        </p:sp>
        <p:sp>
          <p:nvSpPr>
            <p:cNvPr id="18" name="Rectangle 14"/>
            <p:cNvSpPr>
              <a:spLocks noChangeArrowheads="1"/>
            </p:cNvSpPr>
            <p:nvPr/>
          </p:nvSpPr>
          <p:spPr bwMode="auto">
            <a:xfrm>
              <a:off x="1841" y="2655"/>
              <a:ext cx="3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5"/>
            <p:cNvSpPr>
              <a:spLocks noChangeShapeType="1"/>
            </p:cNvSpPr>
            <p:nvPr/>
          </p:nvSpPr>
          <p:spPr bwMode="auto">
            <a:xfrm flipH="1">
              <a:off x="2256" y="2698"/>
              <a:ext cx="491" cy="491"/>
            </a:xfrm>
            <a:prstGeom prst="line">
              <a:avLst/>
            </a:prstGeom>
            <a:noFill/>
            <a:ln w="9"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2256" y="3074"/>
              <a:ext cx="114" cy="115"/>
            </a:xfrm>
            <a:custGeom>
              <a:avLst/>
              <a:gdLst>
                <a:gd name="T0" fmla="*/ 63 w 114"/>
                <a:gd name="T1" fmla="*/ 51 h 115"/>
                <a:gd name="T2" fmla="*/ 63 w 114"/>
                <a:gd name="T3" fmla="*/ 0 h 115"/>
                <a:gd name="T4" fmla="*/ 0 w 114"/>
                <a:gd name="T5" fmla="*/ 115 h 115"/>
                <a:gd name="T6" fmla="*/ 114 w 114"/>
                <a:gd name="T7" fmla="*/ 52 h 115"/>
                <a:gd name="T8" fmla="*/ 63 w 114"/>
                <a:gd name="T9" fmla="*/ 51 h 115"/>
              </a:gdLst>
              <a:ahLst/>
              <a:cxnLst>
                <a:cxn ang="0">
                  <a:pos x="T0" y="T1"/>
                </a:cxn>
                <a:cxn ang="0">
                  <a:pos x="T2" y="T3"/>
                </a:cxn>
                <a:cxn ang="0">
                  <a:pos x="T4" y="T5"/>
                </a:cxn>
                <a:cxn ang="0">
                  <a:pos x="T6" y="T7"/>
                </a:cxn>
                <a:cxn ang="0">
                  <a:pos x="T8" y="T9"/>
                </a:cxn>
              </a:cxnLst>
              <a:rect l="0" t="0" r="r" b="b"/>
              <a:pathLst>
                <a:path w="114" h="115">
                  <a:moveTo>
                    <a:pt x="63" y="51"/>
                  </a:moveTo>
                  <a:lnTo>
                    <a:pt x="63" y="0"/>
                  </a:lnTo>
                  <a:lnTo>
                    <a:pt x="0" y="115"/>
                  </a:lnTo>
                  <a:lnTo>
                    <a:pt x="114" y="52"/>
                  </a:lnTo>
                  <a:lnTo>
                    <a:pt x="63" y="5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rot="18953168">
              <a:off x="2290" y="2955"/>
              <a:ext cx="549" cy="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Write hit/ Broadcast write</a:t>
              </a:r>
              <a:endParaRPr kumimoji="0" lang="en-US" sz="1000" b="0" i="0" u="none" strike="noStrike" cap="none" normalizeH="0" baseline="0" dirty="0" smtClean="0">
                <a:ln>
                  <a:noFill/>
                </a:ln>
                <a:solidFill>
                  <a:schemeClr val="tx1"/>
                </a:solidFill>
                <a:effectLst/>
                <a:latin typeface="Arial" pitchFamily="34" charset="0"/>
              </a:endParaRPr>
            </a:p>
          </p:txBody>
        </p:sp>
        <p:sp>
          <p:nvSpPr>
            <p:cNvPr id="22" name="Rectangle 18"/>
            <p:cNvSpPr>
              <a:spLocks noChangeArrowheads="1"/>
            </p:cNvSpPr>
            <p:nvPr/>
          </p:nvSpPr>
          <p:spPr bwMode="auto">
            <a:xfrm>
              <a:off x="2463" y="3222"/>
              <a:ext cx="313"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3" name="Line 19"/>
            <p:cNvSpPr>
              <a:spLocks noChangeShapeType="1"/>
            </p:cNvSpPr>
            <p:nvPr/>
          </p:nvSpPr>
          <p:spPr bwMode="auto">
            <a:xfrm flipH="1" flipV="1">
              <a:off x="1564" y="2683"/>
              <a:ext cx="421" cy="553"/>
            </a:xfrm>
            <a:prstGeom prst="line">
              <a:avLst/>
            </a:prstGeom>
            <a:noFill/>
            <a:ln w="9"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1564" y="2683"/>
              <a:ext cx="105" cy="122"/>
            </a:xfrm>
            <a:custGeom>
              <a:avLst/>
              <a:gdLst>
                <a:gd name="T0" fmla="*/ 55 w 105"/>
                <a:gd name="T1" fmla="*/ 71 h 122"/>
                <a:gd name="T2" fmla="*/ 105 w 105"/>
                <a:gd name="T3" fmla="*/ 78 h 122"/>
                <a:gd name="T4" fmla="*/ 0 w 105"/>
                <a:gd name="T5" fmla="*/ 0 h 122"/>
                <a:gd name="T6" fmla="*/ 48 w 105"/>
                <a:gd name="T7" fmla="*/ 122 h 122"/>
                <a:gd name="T8" fmla="*/ 55 w 105"/>
                <a:gd name="T9" fmla="*/ 71 h 122"/>
              </a:gdLst>
              <a:ahLst/>
              <a:cxnLst>
                <a:cxn ang="0">
                  <a:pos x="T0" y="T1"/>
                </a:cxn>
                <a:cxn ang="0">
                  <a:pos x="T2" y="T3"/>
                </a:cxn>
                <a:cxn ang="0">
                  <a:pos x="T4" y="T5"/>
                </a:cxn>
                <a:cxn ang="0">
                  <a:pos x="T6" y="T7"/>
                </a:cxn>
                <a:cxn ang="0">
                  <a:pos x="T8" y="T9"/>
                </a:cxn>
              </a:cxnLst>
              <a:rect l="0" t="0" r="r" b="b"/>
              <a:pathLst>
                <a:path w="105" h="122">
                  <a:moveTo>
                    <a:pt x="55" y="71"/>
                  </a:moveTo>
                  <a:lnTo>
                    <a:pt x="105" y="78"/>
                  </a:lnTo>
                  <a:lnTo>
                    <a:pt x="0" y="0"/>
                  </a:lnTo>
                  <a:lnTo>
                    <a:pt x="48" y="122"/>
                  </a:lnTo>
                  <a:lnTo>
                    <a:pt x="55" y="7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rot="3086761">
              <a:off x="1544" y="3004"/>
              <a:ext cx="368" cy="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Evict/ Write back</a:t>
              </a:r>
              <a:endParaRPr kumimoji="0" lang="en-US" sz="1000" b="0" i="0" u="none" strike="noStrike" cap="none" normalizeH="0" baseline="0" dirty="0" smtClean="0">
                <a:ln>
                  <a:noFill/>
                </a:ln>
                <a:solidFill>
                  <a:schemeClr val="tx1"/>
                </a:solidFill>
                <a:effectLst/>
                <a:latin typeface="Arial" pitchFamily="34" charset="0"/>
              </a:endParaRPr>
            </a:p>
          </p:txBody>
        </p:sp>
        <p:sp>
          <p:nvSpPr>
            <p:cNvPr id="26" name="Rectangle 22"/>
            <p:cNvSpPr>
              <a:spLocks noChangeArrowheads="1"/>
            </p:cNvSpPr>
            <p:nvPr/>
          </p:nvSpPr>
          <p:spPr bwMode="auto">
            <a:xfrm>
              <a:off x="1499" y="2860"/>
              <a:ext cx="3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7" name="Freeform 23"/>
            <p:cNvSpPr>
              <a:spLocks/>
            </p:cNvSpPr>
            <p:nvPr/>
          </p:nvSpPr>
          <p:spPr bwMode="auto">
            <a:xfrm>
              <a:off x="2977" y="2255"/>
              <a:ext cx="371" cy="353"/>
            </a:xfrm>
            <a:custGeom>
              <a:avLst/>
              <a:gdLst>
                <a:gd name="T0" fmla="*/ 220 w 1632"/>
                <a:gd name="T1" fmla="*/ 1346 h 1551"/>
                <a:gd name="T2" fmla="*/ 824 w 1632"/>
                <a:gd name="T3" fmla="*/ 1523 h 1551"/>
                <a:gd name="T4" fmla="*/ 1604 w 1632"/>
                <a:gd name="T5" fmla="*/ 896 h 1551"/>
                <a:gd name="T6" fmla="*/ 1265 w 1632"/>
                <a:gd name="T7" fmla="*/ 268 h 1551"/>
                <a:gd name="T8" fmla="*/ 309 w 1632"/>
                <a:gd name="T9" fmla="*/ 459 h 1551"/>
                <a:gd name="T10" fmla="*/ 0 w 1632"/>
                <a:gd name="T11" fmla="*/ 910 h 1551"/>
              </a:gdLst>
              <a:ahLst/>
              <a:cxnLst>
                <a:cxn ang="0">
                  <a:pos x="T0" y="T1"/>
                </a:cxn>
                <a:cxn ang="0">
                  <a:pos x="T2" y="T3"/>
                </a:cxn>
                <a:cxn ang="0">
                  <a:pos x="T4" y="T5"/>
                </a:cxn>
                <a:cxn ang="0">
                  <a:pos x="T6" y="T7"/>
                </a:cxn>
                <a:cxn ang="0">
                  <a:pos x="T8" y="T9"/>
                </a:cxn>
                <a:cxn ang="0">
                  <a:pos x="T10" y="T11"/>
                </a:cxn>
              </a:cxnLst>
              <a:rect l="0" t="0" r="r" b="b"/>
              <a:pathLst>
                <a:path w="1632" h="1551">
                  <a:moveTo>
                    <a:pt x="220" y="1346"/>
                  </a:moveTo>
                  <a:cubicBezTo>
                    <a:pt x="220" y="1346"/>
                    <a:pt x="309" y="1496"/>
                    <a:pt x="824" y="1523"/>
                  </a:cubicBezTo>
                  <a:cubicBezTo>
                    <a:pt x="1339" y="1551"/>
                    <a:pt x="1620" y="1100"/>
                    <a:pt x="1604" y="896"/>
                  </a:cubicBezTo>
                  <a:cubicBezTo>
                    <a:pt x="1588" y="699"/>
                    <a:pt x="1632" y="463"/>
                    <a:pt x="1265" y="268"/>
                  </a:cubicBezTo>
                  <a:cubicBezTo>
                    <a:pt x="758" y="0"/>
                    <a:pt x="483" y="210"/>
                    <a:pt x="309" y="459"/>
                  </a:cubicBezTo>
                  <a:cubicBezTo>
                    <a:pt x="140" y="700"/>
                    <a:pt x="0" y="910"/>
                    <a:pt x="0" y="910"/>
                  </a:cubicBez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977" y="2337"/>
              <a:ext cx="100" cy="125"/>
            </a:xfrm>
            <a:custGeom>
              <a:avLst/>
              <a:gdLst>
                <a:gd name="T0" fmla="*/ 50 w 100"/>
                <a:gd name="T1" fmla="*/ 50 h 125"/>
                <a:gd name="T2" fmla="*/ 41 w 100"/>
                <a:gd name="T3" fmla="*/ 0 h 125"/>
                <a:gd name="T4" fmla="*/ 0 w 100"/>
                <a:gd name="T5" fmla="*/ 125 h 125"/>
                <a:gd name="T6" fmla="*/ 100 w 100"/>
                <a:gd name="T7" fmla="*/ 40 h 125"/>
                <a:gd name="T8" fmla="*/ 50 w 100"/>
                <a:gd name="T9" fmla="*/ 50 h 125"/>
              </a:gdLst>
              <a:ahLst/>
              <a:cxnLst>
                <a:cxn ang="0">
                  <a:pos x="T0" y="T1"/>
                </a:cxn>
                <a:cxn ang="0">
                  <a:pos x="T2" y="T3"/>
                </a:cxn>
                <a:cxn ang="0">
                  <a:pos x="T4" y="T5"/>
                </a:cxn>
                <a:cxn ang="0">
                  <a:pos x="T6" y="T7"/>
                </a:cxn>
                <a:cxn ang="0">
                  <a:pos x="T8" y="T9"/>
                </a:cxn>
              </a:cxnLst>
              <a:rect l="0" t="0" r="r" b="b"/>
              <a:pathLst>
                <a:path w="100" h="125">
                  <a:moveTo>
                    <a:pt x="50" y="50"/>
                  </a:moveTo>
                  <a:lnTo>
                    <a:pt x="41" y="0"/>
                  </a:lnTo>
                  <a:lnTo>
                    <a:pt x="0" y="125"/>
                  </a:lnTo>
                  <a:lnTo>
                    <a:pt x="100" y="40"/>
                  </a:lnTo>
                  <a:lnTo>
                    <a:pt x="50" y="50"/>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3017" y="2185"/>
              <a:ext cx="415"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Read hit/ </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6"/>
            <p:cNvSpPr>
              <a:spLocks noChangeArrowheads="1"/>
            </p:cNvSpPr>
            <p:nvPr/>
          </p:nvSpPr>
          <p:spPr bwMode="auto">
            <a:xfrm>
              <a:off x="3017" y="2315"/>
              <a:ext cx="471"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27"/>
            <p:cNvSpPr>
              <a:spLocks noChangeShapeType="1"/>
            </p:cNvSpPr>
            <p:nvPr/>
          </p:nvSpPr>
          <p:spPr bwMode="auto">
            <a:xfrm flipH="1">
              <a:off x="1681" y="2484"/>
              <a:ext cx="1032" cy="3"/>
            </a:xfrm>
            <a:prstGeom prst="line">
              <a:avLst/>
            </a:prstGeom>
            <a:noFill/>
            <a:ln w="9"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681" y="2450"/>
              <a:ext cx="126" cy="73"/>
            </a:xfrm>
            <a:custGeom>
              <a:avLst/>
              <a:gdLst>
                <a:gd name="T0" fmla="*/ 90 w 126"/>
                <a:gd name="T1" fmla="*/ 36 h 73"/>
                <a:gd name="T2" fmla="*/ 126 w 126"/>
                <a:gd name="T3" fmla="*/ 0 h 73"/>
                <a:gd name="T4" fmla="*/ 0 w 126"/>
                <a:gd name="T5" fmla="*/ 37 h 73"/>
                <a:gd name="T6" fmla="*/ 126 w 126"/>
                <a:gd name="T7" fmla="*/ 73 h 73"/>
                <a:gd name="T8" fmla="*/ 90 w 126"/>
                <a:gd name="T9" fmla="*/ 36 h 73"/>
              </a:gdLst>
              <a:ahLst/>
              <a:cxnLst>
                <a:cxn ang="0">
                  <a:pos x="T0" y="T1"/>
                </a:cxn>
                <a:cxn ang="0">
                  <a:pos x="T2" y="T3"/>
                </a:cxn>
                <a:cxn ang="0">
                  <a:pos x="T4" y="T5"/>
                </a:cxn>
                <a:cxn ang="0">
                  <a:pos x="T6" y="T7"/>
                </a:cxn>
                <a:cxn ang="0">
                  <a:pos x="T8" y="T9"/>
                </a:cxn>
              </a:cxnLst>
              <a:rect l="0" t="0" r="r" b="b"/>
              <a:pathLst>
                <a:path w="126" h="73">
                  <a:moveTo>
                    <a:pt x="90" y="36"/>
                  </a:moveTo>
                  <a:lnTo>
                    <a:pt x="126" y="0"/>
                  </a:lnTo>
                  <a:lnTo>
                    <a:pt x="0" y="37"/>
                  </a:lnTo>
                  <a:lnTo>
                    <a:pt x="126" y="73"/>
                  </a:lnTo>
                  <a:lnTo>
                    <a:pt x="90" y="36"/>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2055" y="2393"/>
              <a:ext cx="25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Evict/</a:t>
              </a:r>
              <a:endParaRPr kumimoji="0" lang="en-US" sz="1800" b="0" i="0" u="none" strike="noStrike" cap="none" normalizeH="0" baseline="0" smtClean="0">
                <a:ln>
                  <a:noFill/>
                </a:ln>
                <a:solidFill>
                  <a:schemeClr val="tx1"/>
                </a:solidFill>
                <a:effectLst/>
                <a:latin typeface="Arial" pitchFamily="34" charset="0"/>
              </a:endParaRPr>
            </a:p>
          </p:txBody>
        </p:sp>
        <p:sp>
          <p:nvSpPr>
            <p:cNvPr id="34" name="Rectangle 30"/>
            <p:cNvSpPr>
              <a:spLocks noChangeArrowheads="1"/>
            </p:cNvSpPr>
            <p:nvPr/>
          </p:nvSpPr>
          <p:spPr bwMode="auto">
            <a:xfrm>
              <a:off x="2055" y="2524"/>
              <a:ext cx="471"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5" name="Freeform 31"/>
            <p:cNvSpPr>
              <a:spLocks/>
            </p:cNvSpPr>
            <p:nvPr/>
          </p:nvSpPr>
          <p:spPr bwMode="auto">
            <a:xfrm>
              <a:off x="2212" y="3350"/>
              <a:ext cx="381" cy="327"/>
            </a:xfrm>
            <a:custGeom>
              <a:avLst/>
              <a:gdLst>
                <a:gd name="T0" fmla="*/ 112 w 1680"/>
                <a:gd name="T1" fmla="*/ 364 h 1435"/>
                <a:gd name="T2" fmla="*/ 183 w 1680"/>
                <a:gd name="T3" fmla="*/ 947 h 1435"/>
                <a:gd name="T4" fmla="*/ 1075 w 1680"/>
                <a:gd name="T5" fmla="*/ 1338 h 1435"/>
                <a:gd name="T6" fmla="*/ 1600 w 1680"/>
                <a:gd name="T7" fmla="*/ 810 h 1435"/>
                <a:gd name="T8" fmla="*/ 1022 w 1680"/>
                <a:gd name="T9" fmla="*/ 78 h 1435"/>
                <a:gd name="T10" fmla="*/ 452 w 1680"/>
                <a:gd name="T11" fmla="*/ 0 h 1435"/>
              </a:gdLst>
              <a:ahLst/>
              <a:cxnLst>
                <a:cxn ang="0">
                  <a:pos x="T0" y="T1"/>
                </a:cxn>
                <a:cxn ang="0">
                  <a:pos x="T2" y="T3"/>
                </a:cxn>
                <a:cxn ang="0">
                  <a:pos x="T4" y="T5"/>
                </a:cxn>
                <a:cxn ang="0">
                  <a:pos x="T6" y="T7"/>
                </a:cxn>
                <a:cxn ang="0">
                  <a:pos x="T8" y="T9"/>
                </a:cxn>
                <a:cxn ang="0">
                  <a:pos x="T10" y="T11"/>
                </a:cxn>
              </a:cxnLst>
              <a:rect l="0" t="0" r="r" b="b"/>
              <a:pathLst>
                <a:path w="1680" h="1435">
                  <a:moveTo>
                    <a:pt x="112" y="364"/>
                  </a:moveTo>
                  <a:cubicBezTo>
                    <a:pt x="112" y="364"/>
                    <a:pt x="0" y="500"/>
                    <a:pt x="183" y="947"/>
                  </a:cubicBezTo>
                  <a:cubicBezTo>
                    <a:pt x="367" y="1394"/>
                    <a:pt x="881" y="1435"/>
                    <a:pt x="1075" y="1338"/>
                  </a:cubicBezTo>
                  <a:cubicBezTo>
                    <a:pt x="1263" y="1245"/>
                    <a:pt x="1544" y="1186"/>
                    <a:pt x="1600" y="810"/>
                  </a:cubicBezTo>
                  <a:cubicBezTo>
                    <a:pt x="1680" y="273"/>
                    <a:pt x="1339" y="124"/>
                    <a:pt x="1022" y="78"/>
                  </a:cubicBezTo>
                  <a:cubicBezTo>
                    <a:pt x="716" y="33"/>
                    <a:pt x="452" y="0"/>
                    <a:pt x="452" y="0"/>
                  </a:cubicBez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2314" y="3330"/>
              <a:ext cx="130" cy="72"/>
            </a:xfrm>
            <a:custGeom>
              <a:avLst/>
              <a:gdLst>
                <a:gd name="T0" fmla="*/ 90 w 130"/>
                <a:gd name="T1" fmla="*/ 31 h 72"/>
                <a:gd name="T2" fmla="*/ 130 w 130"/>
                <a:gd name="T3" fmla="*/ 0 h 72"/>
                <a:gd name="T4" fmla="*/ 0 w 130"/>
                <a:gd name="T5" fmla="*/ 20 h 72"/>
                <a:gd name="T6" fmla="*/ 121 w 130"/>
                <a:gd name="T7" fmla="*/ 72 h 72"/>
                <a:gd name="T8" fmla="*/ 90 w 130"/>
                <a:gd name="T9" fmla="*/ 31 h 72"/>
              </a:gdLst>
              <a:ahLst/>
              <a:cxnLst>
                <a:cxn ang="0">
                  <a:pos x="T0" y="T1"/>
                </a:cxn>
                <a:cxn ang="0">
                  <a:pos x="T2" y="T3"/>
                </a:cxn>
                <a:cxn ang="0">
                  <a:pos x="T4" y="T5"/>
                </a:cxn>
                <a:cxn ang="0">
                  <a:pos x="T6" y="T7"/>
                </a:cxn>
                <a:cxn ang="0">
                  <a:pos x="T8" y="T9"/>
                </a:cxn>
              </a:cxnLst>
              <a:rect l="0" t="0" r="r" b="b"/>
              <a:pathLst>
                <a:path w="130" h="72">
                  <a:moveTo>
                    <a:pt x="90" y="31"/>
                  </a:moveTo>
                  <a:lnTo>
                    <a:pt x="130" y="0"/>
                  </a:lnTo>
                  <a:lnTo>
                    <a:pt x="0" y="20"/>
                  </a:lnTo>
                  <a:lnTo>
                    <a:pt x="121" y="72"/>
                  </a:lnTo>
                  <a:lnTo>
                    <a:pt x="90" y="3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3"/>
            <p:cNvSpPr>
              <a:spLocks noChangeArrowheads="1"/>
            </p:cNvSpPr>
            <p:nvPr/>
          </p:nvSpPr>
          <p:spPr bwMode="auto">
            <a:xfrm>
              <a:off x="2582" y="3431"/>
              <a:ext cx="255"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Sans"/>
                </a:rPr>
                <a:t>Write hit/</a:t>
              </a:r>
              <a:endParaRPr kumimoji="0" lang="en-US" sz="1800" b="0" i="0" u="none" strike="noStrike" cap="none" normalizeH="0" baseline="0" dirty="0" smtClean="0">
                <a:ln>
                  <a:noFill/>
                </a:ln>
                <a:solidFill>
                  <a:schemeClr val="tx1"/>
                </a:solidFill>
                <a:effectLst/>
                <a:latin typeface="Arial" pitchFamily="34" charset="0"/>
              </a:endParaRPr>
            </a:p>
          </p:txBody>
        </p:sp>
        <p:sp>
          <p:nvSpPr>
            <p:cNvPr id="38" name="Rectangle 34"/>
            <p:cNvSpPr>
              <a:spLocks noChangeArrowheads="1"/>
            </p:cNvSpPr>
            <p:nvPr/>
          </p:nvSpPr>
          <p:spPr bwMode="auto">
            <a:xfrm>
              <a:off x="2588" y="3538"/>
              <a:ext cx="253"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000000"/>
                  </a:solidFill>
                  <a:effectLst/>
                  <a:latin typeface="Sans"/>
                </a:rPr>
                <a:t>read hit/ </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Line 35"/>
            <p:cNvSpPr>
              <a:spLocks noChangeShapeType="1"/>
            </p:cNvSpPr>
            <p:nvPr/>
          </p:nvSpPr>
          <p:spPr bwMode="auto">
            <a:xfrm>
              <a:off x="1646" y="2627"/>
              <a:ext cx="404" cy="550"/>
            </a:xfrm>
            <a:prstGeom prst="line">
              <a:avLst/>
            </a:prstGeom>
            <a:noFill/>
            <a:ln w="9"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1946" y="3053"/>
              <a:ext cx="104" cy="124"/>
            </a:xfrm>
            <a:custGeom>
              <a:avLst/>
              <a:gdLst>
                <a:gd name="T0" fmla="*/ 51 w 104"/>
                <a:gd name="T1" fmla="*/ 51 h 124"/>
                <a:gd name="T2" fmla="*/ 0 w 104"/>
                <a:gd name="T3" fmla="*/ 43 h 124"/>
                <a:gd name="T4" fmla="*/ 104 w 104"/>
                <a:gd name="T5" fmla="*/ 124 h 124"/>
                <a:gd name="T6" fmla="*/ 58 w 104"/>
                <a:gd name="T7" fmla="*/ 0 h 124"/>
                <a:gd name="T8" fmla="*/ 51 w 104"/>
                <a:gd name="T9" fmla="*/ 51 h 124"/>
              </a:gdLst>
              <a:ahLst/>
              <a:cxnLst>
                <a:cxn ang="0">
                  <a:pos x="T0" y="T1"/>
                </a:cxn>
                <a:cxn ang="0">
                  <a:pos x="T2" y="T3"/>
                </a:cxn>
                <a:cxn ang="0">
                  <a:pos x="T4" y="T5"/>
                </a:cxn>
                <a:cxn ang="0">
                  <a:pos x="T6" y="T7"/>
                </a:cxn>
                <a:cxn ang="0">
                  <a:pos x="T8" y="T9"/>
                </a:cxn>
              </a:cxnLst>
              <a:rect l="0" t="0" r="r" b="b"/>
              <a:pathLst>
                <a:path w="104" h="124">
                  <a:moveTo>
                    <a:pt x="51" y="51"/>
                  </a:moveTo>
                  <a:lnTo>
                    <a:pt x="0" y="43"/>
                  </a:lnTo>
                  <a:lnTo>
                    <a:pt x="104" y="124"/>
                  </a:lnTo>
                  <a:lnTo>
                    <a:pt x="58" y="0"/>
                  </a:lnTo>
                  <a:lnTo>
                    <a:pt x="51" y="51"/>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rot="3162714">
              <a:off x="1623" y="2873"/>
              <a:ext cx="596" cy="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Write miss/ Broadcast miss</a:t>
              </a:r>
              <a:endParaRPr kumimoji="0" lang="en-US" sz="1000" b="0" i="0" u="none" strike="noStrike" cap="none" normalizeH="0" baseline="0" dirty="0" smtClean="0">
                <a:ln>
                  <a:noFill/>
                </a:ln>
                <a:solidFill>
                  <a:schemeClr val="tx1"/>
                </a:solidFill>
                <a:effectLst/>
                <a:latin typeface="Arial" pitchFamily="34" charset="0"/>
              </a:endParaRPr>
            </a:p>
          </p:txBody>
        </p:sp>
        <p:sp>
          <p:nvSpPr>
            <p:cNvPr id="42" name="Rectangle 38"/>
            <p:cNvSpPr>
              <a:spLocks noChangeArrowheads="1"/>
            </p:cNvSpPr>
            <p:nvPr/>
          </p:nvSpPr>
          <p:spPr bwMode="auto">
            <a:xfrm>
              <a:off x="1597" y="2604"/>
              <a:ext cx="313"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00"/>
                  </a:solidFill>
                  <a:effectLst/>
                  <a:latin typeface="Sans"/>
                </a:rPr>
                <a:t>                  </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Future of computer architecture</a:t>
            </a:r>
          </a:p>
        </p:txBody>
      </p:sp>
      <p:sp>
        <p:nvSpPr>
          <p:cNvPr id="3" name="Text Placeholder 2"/>
          <p:cNvSpPr txBox="1">
            <a:spLocks noGrp="1"/>
          </p:cNvSpPr>
          <p:nvPr>
            <p:ph type="body" idx="4294967295"/>
          </p:nvPr>
        </p:nvSpPr>
        <p:spPr>
          <a:xfrm>
            <a:off x="1346200" y="2873375"/>
            <a:ext cx="7416800" cy="631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31800" lvl="0" indent="-381000">
              <a:buSzPct val="100000"/>
              <a:buFont typeface="Symbol" panose="05050102010706020507" pitchFamily="18" charset="2"/>
              <a:buChar char="*"/>
            </a:pPr>
            <a:r>
              <a:rPr lang="en-US" dirty="0">
                <a:latin typeface="Calibri" panose="020F0502020204030204" pitchFamily="34" charset="0"/>
              </a:rPr>
              <a:t>Is computer architecture dead ?</a:t>
            </a:r>
          </a:p>
        </p:txBody>
      </p:sp>
      <p:sp>
        <p:nvSpPr>
          <p:cNvPr id="7" name="Text Placeholder 6"/>
          <p:cNvSpPr txBox="1">
            <a:spLocks noGrp="1"/>
          </p:cNvSpPr>
          <p:nvPr>
            <p:ph type="body" idx="4294967295"/>
          </p:nvPr>
        </p:nvSpPr>
        <p:spPr>
          <a:xfrm>
            <a:off x="2892425" y="4714875"/>
            <a:ext cx="5870575" cy="115252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We need to use extra </a:t>
            </a:r>
            <a:r>
              <a:rPr lang="en-US" sz="2600" dirty="0">
                <a:solidFill>
                  <a:srgbClr val="00AE00"/>
                </a:solidFill>
                <a:latin typeface="Calibri" panose="020F0502020204030204" pitchFamily="34" charset="0"/>
              </a:rPr>
              <a:t>transistors</a:t>
            </a:r>
            <a:r>
              <a:rPr lang="en-US" sz="2600" dirty="0">
                <a:latin typeface="Calibri" panose="020F0502020204030204" pitchFamily="34" charset="0"/>
              </a:rPr>
              <a:t/>
            </a:r>
            <a:br>
              <a:rPr lang="en-US" sz="2600" dirty="0">
                <a:latin typeface="Calibri" panose="020F0502020204030204" pitchFamily="34" charset="0"/>
              </a:rPr>
            </a:br>
            <a:r>
              <a:rPr lang="en-US" sz="2600" dirty="0">
                <a:latin typeface="Calibri" panose="020F0502020204030204" pitchFamily="34" charset="0"/>
              </a:rPr>
              <a:t>to add more </a:t>
            </a:r>
            <a:r>
              <a:rPr lang="en-US" sz="2600" dirty="0">
                <a:solidFill>
                  <a:srgbClr val="2323DC"/>
                </a:solidFill>
                <a:latin typeface="Calibri" panose="020F0502020204030204" pitchFamily="34" charset="0"/>
              </a:rPr>
              <a:t>processors</a:t>
            </a:r>
            <a:r>
              <a:rPr lang="en-US" sz="2600" dirty="0">
                <a:latin typeface="Calibri" panose="020F0502020204030204" pitchFamily="34" charset="0"/>
              </a:rPr>
              <a:t> per chip</a:t>
            </a:r>
            <a:br>
              <a:rPr lang="en-US" sz="2600" dirty="0">
                <a:latin typeface="Calibri" panose="020F0502020204030204" pitchFamily="34" charset="0"/>
              </a:rPr>
            </a:br>
            <a:r>
              <a:rPr lang="en-US" sz="2600" dirty="0">
                <a:latin typeface="Calibri" panose="020F0502020204030204" pitchFamily="34" charset="0"/>
              </a:rPr>
              <a:t>rather than add </a:t>
            </a:r>
            <a:r>
              <a:rPr lang="en-US" sz="2600" dirty="0">
                <a:solidFill>
                  <a:srgbClr val="FF3366"/>
                </a:solidFill>
                <a:latin typeface="Calibri" panose="020F0502020204030204" pitchFamily="34" charset="0"/>
              </a:rPr>
              <a:t>extra features</a:t>
            </a:r>
          </a:p>
        </p:txBody>
      </p:sp>
      <p:pic>
        <p:nvPicPr>
          <p:cNvPr id="4" name="Picture 3"/>
          <p:cNvPicPr>
            <a:picLocks noChangeAspect="1"/>
          </p:cNvPicPr>
          <p:nvPr/>
        </p:nvPicPr>
        <p:blipFill>
          <a:blip r:embed="rId3">
            <a:lum/>
            <a:alphaModFix/>
          </a:blip>
          <a:srcRect/>
          <a:stretch>
            <a:fillRect/>
          </a:stretch>
        </p:blipFill>
        <p:spPr>
          <a:xfrm>
            <a:off x="3944041" y="1371600"/>
            <a:ext cx="1599480" cy="13284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990600" y="3419999"/>
            <a:ext cx="1096920" cy="1875240"/>
          </a:xfrm>
          <a:prstGeom prst="rect">
            <a:avLst/>
          </a:prstGeom>
          <a:noFill/>
          <a:ln>
            <a:noFill/>
          </a:ln>
        </p:spPr>
      </p:pic>
      <p:sp>
        <p:nvSpPr>
          <p:cNvPr id="6" name="Freeform 5"/>
          <p:cNvSpPr/>
          <p:nvPr/>
        </p:nvSpPr>
        <p:spPr>
          <a:xfrm>
            <a:off x="2303521" y="3636000"/>
            <a:ext cx="172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23850"/>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State Transition </a:t>
            </a:r>
            <a:r>
              <a:rPr lang="fr-FR" dirty="0" err="1">
                <a:solidFill>
                  <a:schemeClr val="tx1"/>
                </a:solidFill>
              </a:rPr>
              <a:t>Diagram</a:t>
            </a:r>
            <a:r>
              <a:rPr lang="fr-FR" dirty="0">
                <a:solidFill>
                  <a:schemeClr val="tx1"/>
                </a:solidFill>
              </a:rPr>
              <a:t/>
            </a:r>
            <a:br>
              <a:rPr lang="fr-FR" dirty="0">
                <a:solidFill>
                  <a:schemeClr val="tx1"/>
                </a:solidFill>
              </a:rPr>
            </a:br>
            <a:r>
              <a:rPr lang="fr-FR" dirty="0">
                <a:solidFill>
                  <a:schemeClr val="tx1"/>
                </a:solidFill>
              </a:rPr>
              <a:t>(for </a:t>
            </a:r>
            <a:r>
              <a:rPr lang="fr-FR" dirty="0" err="1">
                <a:solidFill>
                  <a:schemeClr val="tx1"/>
                </a:solidFill>
              </a:rPr>
              <a:t>events</a:t>
            </a:r>
            <a:r>
              <a:rPr lang="fr-FR" dirty="0">
                <a:solidFill>
                  <a:schemeClr val="tx1"/>
                </a:solidFill>
              </a:rPr>
              <a:t> </a:t>
            </a:r>
            <a:r>
              <a:rPr lang="fr-FR" dirty="0" err="1">
                <a:solidFill>
                  <a:schemeClr val="tx1"/>
                </a:solidFill>
              </a:rPr>
              <a:t>received</a:t>
            </a:r>
            <a:r>
              <a:rPr lang="fr-FR" dirty="0">
                <a:solidFill>
                  <a:schemeClr val="tx1"/>
                </a:solidFill>
              </a:rPr>
              <a:t> </a:t>
            </a:r>
            <a:r>
              <a:rPr lang="fr-FR" dirty="0" err="1">
                <a:solidFill>
                  <a:schemeClr val="tx1"/>
                </a:solidFill>
              </a:rPr>
              <a:t>from</a:t>
            </a:r>
            <a:r>
              <a:rPr lang="fr-FR" dirty="0">
                <a:solidFill>
                  <a:schemeClr val="tx1"/>
                </a:solidFill>
              </a:rPr>
              <a:t> the bus)</a:t>
            </a:r>
          </a:p>
        </p:txBody>
      </p:sp>
      <p:sp>
        <p:nvSpPr>
          <p:cNvPr id="8" name="AutoShape 3"/>
          <p:cNvSpPr>
            <a:spLocks noChangeAspect="1" noChangeArrowheads="1" noTextEdit="1"/>
          </p:cNvSpPr>
          <p:nvPr/>
        </p:nvSpPr>
        <p:spPr bwMode="auto">
          <a:xfrm>
            <a:off x="2093913" y="1752600"/>
            <a:ext cx="561975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5"/>
          <p:cNvSpPr>
            <a:spLocks noChangeArrowheads="1"/>
          </p:cNvSpPr>
          <p:nvPr/>
        </p:nvSpPr>
        <p:spPr bwMode="auto">
          <a:xfrm>
            <a:off x="2163763" y="2578100"/>
            <a:ext cx="825500" cy="727075"/>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500313" y="2767013"/>
            <a:ext cx="2825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choolbook Uralic"/>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1" name="Oval 7"/>
          <p:cNvSpPr>
            <a:spLocks noChangeArrowheads="1"/>
          </p:cNvSpPr>
          <p:nvPr/>
        </p:nvSpPr>
        <p:spPr bwMode="auto">
          <a:xfrm>
            <a:off x="5441951" y="2670175"/>
            <a:ext cx="827088" cy="727075"/>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5748338" y="2874963"/>
            <a:ext cx="4349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choolbook Uralic"/>
              </a:rPr>
              <a:t>S</a:t>
            </a:r>
            <a:endParaRPr kumimoji="0" lang="en-US" sz="1800" b="0" i="0" u="none" strike="noStrike" cap="none" normalizeH="0" baseline="0" smtClean="0">
              <a:ln>
                <a:noFill/>
              </a:ln>
              <a:solidFill>
                <a:schemeClr val="tx1"/>
              </a:solidFill>
              <a:effectLst/>
              <a:latin typeface="Arial" pitchFamily="34" charset="0"/>
            </a:endParaRPr>
          </a:p>
        </p:txBody>
      </p:sp>
      <p:sp>
        <p:nvSpPr>
          <p:cNvPr id="13" name="Oval 9"/>
          <p:cNvSpPr>
            <a:spLocks noChangeArrowheads="1"/>
          </p:cNvSpPr>
          <p:nvPr/>
        </p:nvSpPr>
        <p:spPr bwMode="auto">
          <a:xfrm>
            <a:off x="3706813" y="4468813"/>
            <a:ext cx="827088" cy="728663"/>
          </a:xfrm>
          <a:prstGeom prst="ellipse">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3929063" y="4651375"/>
            <a:ext cx="50165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smtClean="0">
                <a:ln>
                  <a:noFill/>
                </a:ln>
                <a:solidFill>
                  <a:srgbClr val="000000"/>
                </a:solidFill>
                <a:effectLst/>
                <a:latin typeface="Schoolbook Uralic"/>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3749676" y="2606675"/>
            <a:ext cx="75334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Write hit/ </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3749676" y="2898775"/>
            <a:ext cx="963613"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3"/>
          <p:cNvSpPr>
            <a:spLocks noChangeShapeType="1"/>
          </p:cNvSpPr>
          <p:nvPr/>
        </p:nvSpPr>
        <p:spPr bwMode="auto">
          <a:xfrm flipV="1">
            <a:off x="4408488" y="3354388"/>
            <a:ext cx="1203325" cy="1200150"/>
          </a:xfrm>
          <a:prstGeom prst="line">
            <a:avLst/>
          </a:prstGeom>
          <a:noFill/>
          <a:ln w="14"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5330826" y="3354388"/>
            <a:ext cx="280988" cy="280988"/>
          </a:xfrm>
          <a:custGeom>
            <a:avLst/>
            <a:gdLst>
              <a:gd name="T0" fmla="*/ 79 w 177"/>
              <a:gd name="T1" fmla="*/ 98 h 177"/>
              <a:gd name="T2" fmla="*/ 79 w 177"/>
              <a:gd name="T3" fmla="*/ 177 h 177"/>
              <a:gd name="T4" fmla="*/ 177 w 177"/>
              <a:gd name="T5" fmla="*/ 0 h 177"/>
              <a:gd name="T6" fmla="*/ 0 w 177"/>
              <a:gd name="T7" fmla="*/ 98 h 177"/>
              <a:gd name="T8" fmla="*/ 79 w 177"/>
              <a:gd name="T9" fmla="*/ 98 h 177"/>
            </a:gdLst>
            <a:ahLst/>
            <a:cxnLst>
              <a:cxn ang="0">
                <a:pos x="T0" y="T1"/>
              </a:cxn>
              <a:cxn ang="0">
                <a:pos x="T2" y="T3"/>
              </a:cxn>
              <a:cxn ang="0">
                <a:pos x="T4" y="T5"/>
              </a:cxn>
              <a:cxn ang="0">
                <a:pos x="T6" y="T7"/>
              </a:cxn>
              <a:cxn ang="0">
                <a:pos x="T8" y="T9"/>
              </a:cxn>
            </a:cxnLst>
            <a:rect l="0" t="0" r="r" b="b"/>
            <a:pathLst>
              <a:path w="177" h="177">
                <a:moveTo>
                  <a:pt x="79" y="98"/>
                </a:moveTo>
                <a:lnTo>
                  <a:pt x="79" y="177"/>
                </a:lnTo>
                <a:lnTo>
                  <a:pt x="177" y="0"/>
                </a:lnTo>
                <a:lnTo>
                  <a:pt x="0" y="98"/>
                </a:lnTo>
                <a:lnTo>
                  <a:pt x="79" y="98"/>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rot="18688561">
            <a:off x="4356101" y="4076700"/>
            <a:ext cx="180816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Read miss/ Send data and</a:t>
            </a:r>
            <a:endParaRPr kumimoji="0" lang="en-US" sz="1200" b="0" i="0" u="none" strike="noStrike" cap="none" normalizeH="0" baseline="0" dirty="0" smtClean="0">
              <a:ln>
                <a:noFill/>
              </a:ln>
              <a:solidFill>
                <a:schemeClr val="tx1"/>
              </a:solidFill>
              <a:effectLst/>
              <a:latin typeface="Arial" pitchFamily="34" charset="0"/>
            </a:endParaRPr>
          </a:p>
        </p:txBody>
      </p:sp>
      <p:sp>
        <p:nvSpPr>
          <p:cNvPr id="20" name="Rectangle 16"/>
          <p:cNvSpPr>
            <a:spLocks noChangeArrowheads="1"/>
          </p:cNvSpPr>
          <p:nvPr/>
        </p:nvSpPr>
        <p:spPr bwMode="auto">
          <a:xfrm rot="18681399">
            <a:off x="4664076" y="4344987"/>
            <a:ext cx="142716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                 write back</a:t>
            </a:r>
            <a:endParaRPr kumimoji="0" lang="en-US" sz="1200" b="0" i="0" u="none" strike="noStrike" cap="none" normalizeH="0" baseline="0" dirty="0" smtClean="0">
              <a:ln>
                <a:noFill/>
              </a:ln>
              <a:solidFill>
                <a:schemeClr val="tx1"/>
              </a:solidFill>
              <a:effectLst/>
              <a:latin typeface="Arial" pitchFamily="34" charset="0"/>
            </a:endParaRPr>
          </a:p>
        </p:txBody>
      </p:sp>
      <p:sp>
        <p:nvSpPr>
          <p:cNvPr id="21" name="Rectangle 17"/>
          <p:cNvSpPr>
            <a:spLocks noChangeArrowheads="1"/>
          </p:cNvSpPr>
          <p:nvPr/>
        </p:nvSpPr>
        <p:spPr bwMode="auto">
          <a:xfrm>
            <a:off x="4991101" y="4979988"/>
            <a:ext cx="901700"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8"/>
          <p:cNvSpPr>
            <a:spLocks noChangeShapeType="1"/>
          </p:cNvSpPr>
          <p:nvPr/>
        </p:nvSpPr>
        <p:spPr bwMode="auto">
          <a:xfrm flipH="1" flipV="1">
            <a:off x="2713038" y="3316288"/>
            <a:ext cx="1031875" cy="1352550"/>
          </a:xfrm>
          <a:prstGeom prst="line">
            <a:avLst/>
          </a:prstGeom>
          <a:noFill/>
          <a:ln w="14"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713038" y="3316288"/>
            <a:ext cx="258763" cy="300038"/>
          </a:xfrm>
          <a:custGeom>
            <a:avLst/>
            <a:gdLst>
              <a:gd name="T0" fmla="*/ 85 w 163"/>
              <a:gd name="T1" fmla="*/ 111 h 189"/>
              <a:gd name="T2" fmla="*/ 163 w 163"/>
              <a:gd name="T3" fmla="*/ 121 h 189"/>
              <a:gd name="T4" fmla="*/ 0 w 163"/>
              <a:gd name="T5" fmla="*/ 0 h 189"/>
              <a:gd name="T6" fmla="*/ 74 w 163"/>
              <a:gd name="T7" fmla="*/ 189 h 189"/>
              <a:gd name="T8" fmla="*/ 85 w 163"/>
              <a:gd name="T9" fmla="*/ 111 h 189"/>
            </a:gdLst>
            <a:ahLst/>
            <a:cxnLst>
              <a:cxn ang="0">
                <a:pos x="T0" y="T1"/>
              </a:cxn>
              <a:cxn ang="0">
                <a:pos x="T2" y="T3"/>
              </a:cxn>
              <a:cxn ang="0">
                <a:pos x="T4" y="T5"/>
              </a:cxn>
              <a:cxn ang="0">
                <a:pos x="T6" y="T7"/>
              </a:cxn>
              <a:cxn ang="0">
                <a:pos x="T8" y="T9"/>
              </a:cxn>
            </a:cxnLst>
            <a:rect l="0" t="0" r="r" b="b"/>
            <a:pathLst>
              <a:path w="163" h="189">
                <a:moveTo>
                  <a:pt x="85" y="111"/>
                </a:moveTo>
                <a:lnTo>
                  <a:pt x="163" y="121"/>
                </a:lnTo>
                <a:lnTo>
                  <a:pt x="0" y="0"/>
                </a:lnTo>
                <a:lnTo>
                  <a:pt x="74" y="189"/>
                </a:lnTo>
                <a:lnTo>
                  <a:pt x="85" y="111"/>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rot="3223378">
            <a:off x="2192338" y="4186237"/>
            <a:ext cx="1698625"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Write miss/ Send 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21"/>
          <p:cNvSpPr>
            <a:spLocks noChangeArrowheads="1"/>
          </p:cNvSpPr>
          <p:nvPr/>
        </p:nvSpPr>
        <p:spPr bwMode="auto">
          <a:xfrm>
            <a:off x="2513013" y="3732213"/>
            <a:ext cx="901700"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6" name="Freeform 22"/>
          <p:cNvSpPr>
            <a:spLocks/>
          </p:cNvSpPr>
          <p:nvPr/>
        </p:nvSpPr>
        <p:spPr bwMode="auto">
          <a:xfrm>
            <a:off x="6176963" y="2270125"/>
            <a:ext cx="908050" cy="863600"/>
          </a:xfrm>
          <a:custGeom>
            <a:avLst/>
            <a:gdLst>
              <a:gd name="T0" fmla="*/ 221 w 1633"/>
              <a:gd name="T1" fmla="*/ 1346 h 1551"/>
              <a:gd name="T2" fmla="*/ 824 w 1633"/>
              <a:gd name="T3" fmla="*/ 1523 h 1551"/>
              <a:gd name="T4" fmla="*/ 1604 w 1633"/>
              <a:gd name="T5" fmla="*/ 896 h 1551"/>
              <a:gd name="T6" fmla="*/ 1266 w 1633"/>
              <a:gd name="T7" fmla="*/ 269 h 1551"/>
              <a:gd name="T8" fmla="*/ 309 w 1633"/>
              <a:gd name="T9" fmla="*/ 460 h 1551"/>
              <a:gd name="T10" fmla="*/ 0 w 1633"/>
              <a:gd name="T11" fmla="*/ 910 h 1551"/>
            </a:gdLst>
            <a:ahLst/>
            <a:cxnLst>
              <a:cxn ang="0">
                <a:pos x="T0" y="T1"/>
              </a:cxn>
              <a:cxn ang="0">
                <a:pos x="T2" y="T3"/>
              </a:cxn>
              <a:cxn ang="0">
                <a:pos x="T4" y="T5"/>
              </a:cxn>
              <a:cxn ang="0">
                <a:pos x="T6" y="T7"/>
              </a:cxn>
              <a:cxn ang="0">
                <a:pos x="T8" y="T9"/>
              </a:cxn>
              <a:cxn ang="0">
                <a:pos x="T10" y="T11"/>
              </a:cxn>
            </a:cxnLst>
            <a:rect l="0" t="0" r="r" b="b"/>
            <a:pathLst>
              <a:path w="1633" h="1551">
                <a:moveTo>
                  <a:pt x="221" y="1346"/>
                </a:moveTo>
                <a:cubicBezTo>
                  <a:pt x="221" y="1346"/>
                  <a:pt x="309" y="1496"/>
                  <a:pt x="824" y="1523"/>
                </a:cubicBezTo>
                <a:cubicBezTo>
                  <a:pt x="1340" y="1551"/>
                  <a:pt x="1621" y="1100"/>
                  <a:pt x="1604" y="896"/>
                </a:cubicBezTo>
                <a:cubicBezTo>
                  <a:pt x="1589" y="699"/>
                  <a:pt x="1633" y="463"/>
                  <a:pt x="1266" y="269"/>
                </a:cubicBezTo>
                <a:cubicBezTo>
                  <a:pt x="758" y="0"/>
                  <a:pt x="484" y="210"/>
                  <a:pt x="309" y="460"/>
                </a:cubicBezTo>
                <a:cubicBezTo>
                  <a:pt x="141" y="700"/>
                  <a:pt x="0" y="910"/>
                  <a:pt x="0" y="910"/>
                </a:cubicBezTo>
              </a:path>
            </a:pathLst>
          </a:custGeom>
          <a:noFill/>
          <a:ln w="14"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6176963" y="2470150"/>
            <a:ext cx="246063" cy="306388"/>
          </a:xfrm>
          <a:custGeom>
            <a:avLst/>
            <a:gdLst>
              <a:gd name="T0" fmla="*/ 78 w 155"/>
              <a:gd name="T1" fmla="*/ 78 h 193"/>
              <a:gd name="T2" fmla="*/ 63 w 155"/>
              <a:gd name="T3" fmla="*/ 0 h 193"/>
              <a:gd name="T4" fmla="*/ 0 w 155"/>
              <a:gd name="T5" fmla="*/ 193 h 193"/>
              <a:gd name="T6" fmla="*/ 155 w 155"/>
              <a:gd name="T7" fmla="*/ 62 h 193"/>
              <a:gd name="T8" fmla="*/ 78 w 155"/>
              <a:gd name="T9" fmla="*/ 78 h 193"/>
            </a:gdLst>
            <a:ahLst/>
            <a:cxnLst>
              <a:cxn ang="0">
                <a:pos x="T0" y="T1"/>
              </a:cxn>
              <a:cxn ang="0">
                <a:pos x="T2" y="T3"/>
              </a:cxn>
              <a:cxn ang="0">
                <a:pos x="T4" y="T5"/>
              </a:cxn>
              <a:cxn ang="0">
                <a:pos x="T6" y="T7"/>
              </a:cxn>
              <a:cxn ang="0">
                <a:pos x="T8" y="T9"/>
              </a:cxn>
            </a:cxnLst>
            <a:rect l="0" t="0" r="r" b="b"/>
            <a:pathLst>
              <a:path w="155" h="193">
                <a:moveTo>
                  <a:pt x="78" y="78"/>
                </a:moveTo>
                <a:lnTo>
                  <a:pt x="63" y="0"/>
                </a:lnTo>
                <a:lnTo>
                  <a:pt x="0" y="193"/>
                </a:lnTo>
                <a:lnTo>
                  <a:pt x="155" y="62"/>
                </a:lnTo>
                <a:lnTo>
                  <a:pt x="78" y="78"/>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5918201" y="2120900"/>
            <a:ext cx="2012950"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Read miss/ Send data </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5"/>
          <p:cNvSpPr>
            <a:spLocks noChangeArrowheads="1"/>
          </p:cNvSpPr>
          <p:nvPr/>
        </p:nvSpPr>
        <p:spPr bwMode="auto">
          <a:xfrm>
            <a:off x="5918201" y="2419350"/>
            <a:ext cx="1027113"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
        <p:nvSpPr>
          <p:cNvPr id="30" name="Line 26"/>
          <p:cNvSpPr>
            <a:spLocks noChangeShapeType="1"/>
          </p:cNvSpPr>
          <p:nvPr/>
        </p:nvSpPr>
        <p:spPr bwMode="auto">
          <a:xfrm flipH="1">
            <a:off x="3000376" y="2830513"/>
            <a:ext cx="2530475" cy="7938"/>
          </a:xfrm>
          <a:prstGeom prst="line">
            <a:avLst/>
          </a:prstGeom>
          <a:noFill/>
          <a:ln w="14" cap="flat">
            <a:solidFill>
              <a:srgbClr val="101DF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3000376" y="2747963"/>
            <a:ext cx="309563" cy="177800"/>
          </a:xfrm>
          <a:custGeom>
            <a:avLst/>
            <a:gdLst>
              <a:gd name="T0" fmla="*/ 139 w 195"/>
              <a:gd name="T1" fmla="*/ 56 h 112"/>
              <a:gd name="T2" fmla="*/ 194 w 195"/>
              <a:gd name="T3" fmla="*/ 0 h 112"/>
              <a:gd name="T4" fmla="*/ 0 w 195"/>
              <a:gd name="T5" fmla="*/ 57 h 112"/>
              <a:gd name="T6" fmla="*/ 195 w 195"/>
              <a:gd name="T7" fmla="*/ 112 h 112"/>
              <a:gd name="T8" fmla="*/ 139 w 195"/>
              <a:gd name="T9" fmla="*/ 56 h 112"/>
            </a:gdLst>
            <a:ahLst/>
            <a:cxnLst>
              <a:cxn ang="0">
                <a:pos x="T0" y="T1"/>
              </a:cxn>
              <a:cxn ang="0">
                <a:pos x="T2" y="T3"/>
              </a:cxn>
              <a:cxn ang="0">
                <a:pos x="T4" y="T5"/>
              </a:cxn>
              <a:cxn ang="0">
                <a:pos x="T6" y="T7"/>
              </a:cxn>
              <a:cxn ang="0">
                <a:pos x="T8" y="T9"/>
              </a:cxn>
            </a:cxnLst>
            <a:rect l="0" t="0" r="r" b="b"/>
            <a:pathLst>
              <a:path w="195" h="112">
                <a:moveTo>
                  <a:pt x="139" y="56"/>
                </a:moveTo>
                <a:lnTo>
                  <a:pt x="194" y="0"/>
                </a:lnTo>
                <a:lnTo>
                  <a:pt x="0" y="57"/>
                </a:lnTo>
                <a:lnTo>
                  <a:pt x="195" y="112"/>
                </a:lnTo>
                <a:lnTo>
                  <a:pt x="139" y="56"/>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3757613" y="2368550"/>
            <a:ext cx="1819275"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Write miss/ Send 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Rectangle 29"/>
          <p:cNvSpPr>
            <a:spLocks noChangeArrowheads="1"/>
          </p:cNvSpPr>
          <p:nvPr/>
        </p:nvSpPr>
        <p:spPr bwMode="auto">
          <a:xfrm>
            <a:off x="3757613" y="2662238"/>
            <a:ext cx="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34" name="Rectangle 30"/>
          <p:cNvSpPr>
            <a:spLocks noChangeArrowheads="1"/>
          </p:cNvSpPr>
          <p:nvPr/>
        </p:nvSpPr>
        <p:spPr bwMode="auto">
          <a:xfrm>
            <a:off x="2300288" y="3840163"/>
            <a:ext cx="901700"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Directory </a:t>
            </a:r>
            <a:r>
              <a:rPr lang="fr-FR" dirty="0" smtClean="0">
                <a:solidFill>
                  <a:schemeClr val="tx1"/>
                </a:solidFill>
              </a:rPr>
              <a:t>Protocol (Broad </a:t>
            </a:r>
            <a:r>
              <a:rPr lang="fr-FR" dirty="0" err="1" smtClean="0">
                <a:solidFill>
                  <a:schemeClr val="tx1"/>
                </a:solidFill>
              </a:rPr>
              <a:t>Idea</a:t>
            </a:r>
            <a:r>
              <a:rPr lang="fr-FR" dirty="0" smtClean="0">
                <a:solidFill>
                  <a:schemeClr val="tx1"/>
                </a:solidFill>
              </a:rPr>
              <a:t>)</a:t>
            </a:r>
            <a:endParaRPr lang="fr-FR" dirty="0">
              <a:solidFill>
                <a:schemeClr val="tx1"/>
              </a:solidFill>
            </a:endParaRPr>
          </a:p>
        </p:txBody>
      </p:sp>
      <p:sp>
        <p:nvSpPr>
          <p:cNvPr id="3" name="Text Placeholder 2"/>
          <p:cNvSpPr txBox="1">
            <a:spLocks noGrp="1"/>
          </p:cNvSpPr>
          <p:nvPr>
            <p:ph type="body" idx="4294967295"/>
          </p:nvPr>
        </p:nvSpPr>
        <p:spPr>
          <a:xfrm>
            <a:off x="793750" y="1752600"/>
            <a:ext cx="8045450" cy="4648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Let us avoid</a:t>
            </a:r>
            <a:r>
              <a:rPr lang="en-US" sz="3600" dirty="0">
                <a:solidFill>
                  <a:srgbClr val="3DEB3D"/>
                </a:solidFill>
                <a:latin typeface="Calibri" panose="020F0502020204030204" pitchFamily="34" charset="0"/>
              </a:rPr>
              <a:t> expensive broadcasts</a:t>
            </a:r>
          </a:p>
          <a:p>
            <a:pPr lvl="0">
              <a:buSzPct val="100000"/>
              <a:buFont typeface="Symbol" panose="05050102010706020507" pitchFamily="18" charset="2"/>
              <a:buChar char="*"/>
            </a:pPr>
            <a:r>
              <a:rPr lang="en-US" sz="3600" dirty="0">
                <a:latin typeface="Calibri" panose="020F0502020204030204" pitchFamily="34" charset="0"/>
              </a:rPr>
              <a:t>Most </a:t>
            </a:r>
            <a:r>
              <a:rPr lang="en-US" sz="3600" dirty="0">
                <a:solidFill>
                  <a:srgbClr val="2300DC"/>
                </a:solidFill>
                <a:latin typeface="Calibri" panose="020F0502020204030204" pitchFamily="34" charset="0"/>
              </a:rPr>
              <a:t>blocks</a:t>
            </a:r>
            <a:r>
              <a:rPr lang="en-US" sz="3600" dirty="0">
                <a:latin typeface="Calibri" panose="020F0502020204030204" pitchFamily="34" charset="0"/>
              </a:rPr>
              <a:t> are cached by a few caches</a:t>
            </a:r>
          </a:p>
          <a:p>
            <a:pPr lvl="0">
              <a:buSzPct val="100000"/>
              <a:buFont typeface="Symbol" panose="05050102010706020507" pitchFamily="18" charset="2"/>
              <a:buChar char="*"/>
            </a:pPr>
            <a:r>
              <a:rPr lang="en-US" sz="3600" dirty="0">
                <a:latin typeface="Calibri" panose="020F0502020204030204" pitchFamily="34" charset="0"/>
              </a:rPr>
              <a:t>Have a </a:t>
            </a:r>
            <a:r>
              <a:rPr lang="en-US" sz="3600" dirty="0">
                <a:solidFill>
                  <a:srgbClr val="2300DC"/>
                </a:solidFill>
                <a:latin typeface="Calibri" panose="020F0502020204030204" pitchFamily="34" charset="0"/>
              </a:rPr>
              <a:t>directory</a:t>
            </a:r>
            <a:r>
              <a:rPr lang="en-US" sz="3600" dirty="0">
                <a:latin typeface="Calibri" panose="020F0502020204030204" pitchFamily="34" charset="0"/>
              </a:rPr>
              <a:t> that</a:t>
            </a:r>
          </a:p>
          <a:p>
            <a:pPr lvl="1">
              <a:buSzPct val="100000"/>
              <a:buFont typeface="Symbol" panose="05050102010706020507" pitchFamily="18" charset="2"/>
              <a:buChar char="*"/>
            </a:pPr>
            <a:r>
              <a:rPr lang="en-US" sz="2800" dirty="0">
                <a:latin typeface="Calibri" panose="020F0502020204030204" pitchFamily="34" charset="0"/>
              </a:rPr>
              <a:t>Maintains a list of all the </a:t>
            </a:r>
            <a:r>
              <a:rPr lang="en-US" sz="2800" dirty="0">
                <a:solidFill>
                  <a:srgbClr val="FF3333"/>
                </a:solidFill>
                <a:latin typeface="Calibri" panose="020F0502020204030204" pitchFamily="34" charset="0"/>
              </a:rPr>
              <a:t>sharers</a:t>
            </a:r>
            <a:r>
              <a:rPr lang="en-US" sz="2800" dirty="0">
                <a:latin typeface="Calibri" panose="020F0502020204030204" pitchFamily="34" charset="0"/>
              </a:rPr>
              <a:t> for each block</a:t>
            </a:r>
          </a:p>
          <a:p>
            <a:pPr lvl="1">
              <a:buSzPct val="100000"/>
              <a:buFont typeface="Symbol" panose="05050102010706020507" pitchFamily="18" charset="2"/>
              <a:buChar char="*"/>
            </a:pPr>
            <a:r>
              <a:rPr lang="en-US" sz="2800" dirty="0">
                <a:latin typeface="Calibri" panose="020F0502020204030204" pitchFamily="34" charset="0"/>
              </a:rPr>
              <a:t>Sends </a:t>
            </a:r>
            <a:r>
              <a:rPr lang="en-US" sz="2800" dirty="0">
                <a:solidFill>
                  <a:srgbClr val="2300DC"/>
                </a:solidFill>
                <a:latin typeface="Calibri" panose="020F0502020204030204" pitchFamily="34" charset="0"/>
              </a:rPr>
              <a:t>messages</a:t>
            </a:r>
            <a:r>
              <a:rPr lang="en-US" sz="2800" dirty="0">
                <a:latin typeface="Calibri" panose="020F0502020204030204" pitchFamily="34" charset="0"/>
              </a:rPr>
              <a:t> to only the </a:t>
            </a:r>
            <a:r>
              <a:rPr lang="en-US" sz="2800" dirty="0">
                <a:solidFill>
                  <a:srgbClr val="FF3333"/>
                </a:solidFill>
                <a:latin typeface="Calibri" panose="020F0502020204030204" pitchFamily="34" charset="0"/>
              </a:rPr>
              <a:t>sharers</a:t>
            </a:r>
            <a:r>
              <a:rPr lang="en-US" sz="2800" dirty="0">
                <a:latin typeface="Calibri" panose="020F0502020204030204" pitchFamily="34" charset="0"/>
              </a:rPr>
              <a:t> (for a block)</a:t>
            </a:r>
          </a:p>
          <a:p>
            <a:pPr lvl="1">
              <a:buSzPct val="100000"/>
              <a:buFont typeface="Symbol" panose="05050102010706020507" pitchFamily="18" charset="2"/>
              <a:buChar char="*"/>
            </a:pPr>
            <a:r>
              <a:rPr lang="en-US" sz="2800" dirty="0">
                <a:latin typeface="Calibri" panose="020F0502020204030204" pitchFamily="34" charset="0"/>
              </a:rPr>
              <a:t>Dynamically </a:t>
            </a:r>
            <a:r>
              <a:rPr lang="en-US" sz="2800" dirty="0">
                <a:solidFill>
                  <a:srgbClr val="0000FF"/>
                </a:solidFill>
                <a:latin typeface="Calibri" panose="020F0502020204030204" pitchFamily="34" charset="0"/>
              </a:rPr>
              <a:t>updates</a:t>
            </a:r>
            <a:r>
              <a:rPr lang="en-US" sz="2800" dirty="0">
                <a:latin typeface="Calibri" panose="020F0502020204030204" pitchFamily="34" charset="0"/>
              </a:rPr>
              <a:t> the list of </a:t>
            </a:r>
            <a:r>
              <a:rPr lang="en-US" sz="2800" dirty="0" smtClean="0">
                <a:solidFill>
                  <a:srgbClr val="FF3333"/>
                </a:solidFill>
                <a:latin typeface="Calibri" panose="020F0502020204030204" pitchFamily="34" charset="0"/>
              </a:rPr>
              <a:t>sharers</a:t>
            </a:r>
            <a:endParaRPr lang="en-US" sz="2800" dirty="0" smtClean="0">
              <a:latin typeface="Calibri" panose="020F0502020204030204" pitchFamily="34" charset="0"/>
            </a:endParaRPr>
          </a:p>
        </p:txBody>
      </p:sp>
    </p:spTree>
    <p:extLst>
      <p:ext uri="{BB962C8B-B14F-4D97-AF65-F5344CB8AC3E}">
        <p14:creationId xmlns:p14="http://schemas.microsoft.com/office/powerpoint/2010/main" val="2813111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219200" y="1622425"/>
            <a:ext cx="6553200"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6263" lvl="0" indent="-463550">
              <a:buSzPct val="100000"/>
              <a:buFont typeface="Symbol" panose="05050102010706020507" pitchFamily="18" charset="2"/>
              <a:buChar char="*"/>
            </a:pPr>
            <a:r>
              <a:rPr lang="en-US" dirty="0">
                <a:latin typeface="Calibri" panose="020F0502020204030204" pitchFamily="34" charset="0"/>
              </a:rPr>
              <a:t>Overview</a:t>
            </a:r>
          </a:p>
          <a:p>
            <a:pPr marL="576263" lvl="0" indent="-463550">
              <a:buSzPct val="100000"/>
              <a:buFont typeface="Symbol" panose="05050102010706020507" pitchFamily="18" charset="2"/>
              <a:buChar char="*"/>
            </a:pPr>
            <a:r>
              <a:rPr lang="en-US" dirty="0">
                <a:latin typeface="Calibri" panose="020F0502020204030204" pitchFamily="34" charset="0"/>
              </a:rPr>
              <a:t>Amdahl's Law and Flynn's Taxonomy</a:t>
            </a:r>
          </a:p>
          <a:p>
            <a:pPr marL="576263" lvl="0" indent="-463550">
              <a:buSzPct val="100000"/>
              <a:buFont typeface="Symbol" panose="05050102010706020507" pitchFamily="18" charset="2"/>
              <a:buChar char="*"/>
            </a:pPr>
            <a:r>
              <a:rPr lang="en-US" dirty="0">
                <a:latin typeface="Calibri" panose="020F0502020204030204" pitchFamily="34" charset="0"/>
              </a:rPr>
              <a:t>MIMD Multiprocessors</a:t>
            </a:r>
          </a:p>
          <a:p>
            <a:pPr marL="576263" lvl="0" indent="-463550">
              <a:buSzPct val="100000"/>
              <a:buFont typeface="Symbol" panose="05050102010706020507" pitchFamily="18" charset="2"/>
              <a:buChar char="*"/>
            </a:pPr>
            <a:r>
              <a:rPr lang="en-US" dirty="0">
                <a:latin typeface="Calibri" panose="020F0502020204030204" pitchFamily="34" charset="0"/>
              </a:rPr>
              <a:t>Multithreading</a:t>
            </a:r>
          </a:p>
          <a:p>
            <a:pPr marL="576263" lvl="0" indent="-463550">
              <a:buSzPct val="100000"/>
              <a:buFont typeface="Symbol" panose="05050102010706020507" pitchFamily="18" charset="2"/>
              <a:buChar char="*"/>
            </a:pPr>
            <a:r>
              <a:rPr lang="en-US" dirty="0">
                <a:latin typeface="Calibri" panose="020F0502020204030204" pitchFamily="34" charset="0"/>
              </a:rPr>
              <a:t>Vector Processors</a:t>
            </a:r>
          </a:p>
          <a:p>
            <a:pPr marL="576263" lvl="0" indent="-46355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222840" y="3700320"/>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Multithreading</a:t>
            </a:r>
          </a:p>
        </p:txBody>
      </p:sp>
      <p:sp>
        <p:nvSpPr>
          <p:cNvPr id="3" name="Text Placeholder 2"/>
          <p:cNvSpPr txBox="1">
            <a:spLocks noGrp="1"/>
          </p:cNvSpPr>
          <p:nvPr>
            <p:ph type="body" idx="4294967295"/>
          </p:nvPr>
        </p:nvSpPr>
        <p:spPr>
          <a:xfrm>
            <a:off x="965200" y="1676400"/>
            <a:ext cx="7416800" cy="4038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6B6B"/>
                </a:solidFill>
                <a:latin typeface="Calibri" panose="020F0502020204030204" pitchFamily="34" charset="0"/>
              </a:rPr>
              <a:t>Multithreading</a:t>
            </a:r>
            <a:r>
              <a:rPr lang="en-US" dirty="0">
                <a:latin typeface="Calibri" panose="020F0502020204030204" pitchFamily="34" charset="0"/>
              </a:rPr>
              <a:t> → A design paradigm that proposes to run multiple threads on the same pipeline.</a:t>
            </a:r>
          </a:p>
          <a:p>
            <a:pPr lvl="0">
              <a:buSzPct val="100000"/>
              <a:buFont typeface="Symbol" panose="05050102010706020507" pitchFamily="18" charset="2"/>
              <a:buChar char="*"/>
            </a:pPr>
            <a:r>
              <a:rPr lang="en-US" dirty="0">
                <a:latin typeface="Calibri" panose="020F0502020204030204" pitchFamily="34" charset="0"/>
              </a:rPr>
              <a:t>Three types</a:t>
            </a:r>
          </a:p>
          <a:p>
            <a:pPr lvl="1">
              <a:buSzPct val="100000"/>
              <a:buFont typeface="Symbol" panose="05050102010706020507" pitchFamily="18" charset="2"/>
              <a:buChar char="*"/>
            </a:pPr>
            <a:r>
              <a:rPr lang="en-US" dirty="0">
                <a:solidFill>
                  <a:srgbClr val="FF0000"/>
                </a:solidFill>
                <a:latin typeface="Calibri" panose="020F0502020204030204" pitchFamily="34" charset="0"/>
              </a:rPr>
              <a:t>Coarse grained</a:t>
            </a:r>
          </a:p>
          <a:p>
            <a:pPr lvl="1">
              <a:buSzPct val="100000"/>
              <a:buFont typeface="Symbol" panose="05050102010706020507" pitchFamily="18" charset="2"/>
              <a:buChar char="*"/>
            </a:pPr>
            <a:r>
              <a:rPr lang="en-US" dirty="0">
                <a:solidFill>
                  <a:srgbClr val="2300DC"/>
                </a:solidFill>
                <a:latin typeface="Calibri" panose="020F0502020204030204" pitchFamily="34" charset="0"/>
              </a:rPr>
              <a:t>Fine grained</a:t>
            </a:r>
          </a:p>
          <a:p>
            <a:pPr lvl="1">
              <a:buSzPct val="100000"/>
              <a:buFont typeface="Symbol" panose="05050102010706020507" pitchFamily="18" charset="2"/>
              <a:buChar char="*"/>
            </a:pPr>
            <a:r>
              <a:rPr lang="en-US" dirty="0">
                <a:solidFill>
                  <a:srgbClr val="355E00"/>
                </a:solidFill>
                <a:latin typeface="Calibri" panose="020F0502020204030204" pitchFamily="34" charset="0"/>
              </a:rPr>
              <a:t>Simultaneous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Coarse</a:t>
            </a:r>
            <a:r>
              <a:rPr lang="fr-FR" dirty="0">
                <a:solidFill>
                  <a:schemeClr val="tx1"/>
                </a:solidFill>
              </a:rPr>
              <a:t> </a:t>
            </a:r>
            <a:r>
              <a:rPr lang="fr-FR" dirty="0" err="1">
                <a:solidFill>
                  <a:schemeClr val="tx1"/>
                </a:solidFill>
              </a:rPr>
              <a:t>Grained</a:t>
            </a:r>
            <a:r>
              <a:rPr lang="fr-FR" dirty="0">
                <a:solidFill>
                  <a:schemeClr val="tx1"/>
                </a:solidFill>
              </a:rPr>
              <a:t> Multithreading</a:t>
            </a:r>
          </a:p>
        </p:txBody>
      </p:sp>
      <p:sp>
        <p:nvSpPr>
          <p:cNvPr id="3" name="Text Placeholder 2"/>
          <p:cNvSpPr txBox="1">
            <a:spLocks noGrp="1"/>
          </p:cNvSpPr>
          <p:nvPr>
            <p:ph type="body" idx="4294967295"/>
          </p:nvPr>
        </p:nvSpPr>
        <p:spPr>
          <a:xfrm>
            <a:off x="8890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80099"/>
                </a:solidFill>
                <a:latin typeface="Calibri" panose="020F0502020204030204" pitchFamily="34" charset="0"/>
              </a:rPr>
              <a:t>Assume</a:t>
            </a:r>
            <a:r>
              <a:rPr lang="en-US" dirty="0">
                <a:latin typeface="Calibri" panose="020F0502020204030204" pitchFamily="34" charset="0"/>
              </a:rPr>
              <a:t> that we want to run 4 threads on a pipeline</a:t>
            </a:r>
          </a:p>
          <a:p>
            <a:pPr lvl="0">
              <a:buSzPct val="100000"/>
              <a:buFont typeface="Symbol" panose="05050102010706020507" pitchFamily="18" charset="2"/>
              <a:buChar char="*"/>
            </a:pPr>
            <a:r>
              <a:rPr lang="en-US" dirty="0">
                <a:latin typeface="Calibri" panose="020F0502020204030204" pitchFamily="34" charset="0"/>
              </a:rPr>
              <a:t>Run thread 1 for n cycles, run thread 2 for n cycles, ….</a:t>
            </a:r>
          </a:p>
        </p:txBody>
      </p:sp>
      <p:grpSp>
        <p:nvGrpSpPr>
          <p:cNvPr id="8" name="Group 50"/>
          <p:cNvGrpSpPr>
            <a:grpSpLocks noChangeAspect="1"/>
          </p:cNvGrpSpPr>
          <p:nvPr/>
        </p:nvGrpSpPr>
        <p:grpSpPr bwMode="auto">
          <a:xfrm>
            <a:off x="3316287" y="3810000"/>
            <a:ext cx="2398713" cy="2297113"/>
            <a:chOff x="2358" y="2448"/>
            <a:chExt cx="1511" cy="1447"/>
          </a:xfrm>
        </p:grpSpPr>
        <p:sp>
          <p:nvSpPr>
            <p:cNvPr id="9" name="AutoShape 49"/>
            <p:cNvSpPr>
              <a:spLocks noChangeAspect="1" noChangeArrowheads="1" noTextEdit="1"/>
            </p:cNvSpPr>
            <p:nvPr/>
          </p:nvSpPr>
          <p:spPr bwMode="auto">
            <a:xfrm>
              <a:off x="2358" y="2448"/>
              <a:ext cx="1511" cy="1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51"/>
            <p:cNvSpPr>
              <a:spLocks noChangeArrowheads="1"/>
            </p:cNvSpPr>
            <p:nvPr/>
          </p:nvSpPr>
          <p:spPr bwMode="auto">
            <a:xfrm>
              <a:off x="2515" y="2588"/>
              <a:ext cx="1188" cy="1180"/>
            </a:xfrm>
            <a:prstGeom prst="ellipse">
              <a:avLst/>
            </a:prstGeom>
            <a:noFill/>
            <a:ln w="8" cap="flat">
              <a:solidFill>
                <a:srgbClr val="24282B"/>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52"/>
            <p:cNvSpPr>
              <a:spLocks/>
            </p:cNvSpPr>
            <p:nvPr/>
          </p:nvSpPr>
          <p:spPr bwMode="auto">
            <a:xfrm>
              <a:off x="2977" y="2465"/>
              <a:ext cx="281" cy="239"/>
            </a:xfrm>
            <a:custGeom>
              <a:avLst/>
              <a:gdLst>
                <a:gd name="T0" fmla="*/ 11 w 34"/>
                <a:gd name="T1" fmla="*/ 0 h 29"/>
                <a:gd name="T2" fmla="*/ 23 w 34"/>
                <a:gd name="T3" fmla="*/ 0 h 29"/>
                <a:gd name="T4" fmla="*/ 34 w 34"/>
                <a:gd name="T5" fmla="*/ 11 h 29"/>
                <a:gd name="T6" fmla="*/ 34 w 34"/>
                <a:gd name="T7" fmla="*/ 18 h 29"/>
                <a:gd name="T8" fmla="*/ 23 w 34"/>
                <a:gd name="T9" fmla="*/ 29 h 29"/>
                <a:gd name="T10" fmla="*/ 11 w 34"/>
                <a:gd name="T11" fmla="*/ 29 h 29"/>
                <a:gd name="T12" fmla="*/ 0 w 34"/>
                <a:gd name="T13" fmla="*/ 18 h 29"/>
                <a:gd name="T14" fmla="*/ 0 w 34"/>
                <a:gd name="T15" fmla="*/ 11 h 29"/>
                <a:gd name="T16" fmla="*/ 11 w 3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9">
                  <a:moveTo>
                    <a:pt x="11" y="0"/>
                  </a:moveTo>
                  <a:lnTo>
                    <a:pt x="23" y="0"/>
                  </a:lnTo>
                  <a:cubicBezTo>
                    <a:pt x="29" y="0"/>
                    <a:pt x="34" y="5"/>
                    <a:pt x="34" y="11"/>
                  </a:cubicBezTo>
                  <a:lnTo>
                    <a:pt x="34" y="18"/>
                  </a:lnTo>
                  <a:cubicBezTo>
                    <a:pt x="34" y="24"/>
                    <a:pt x="29" y="29"/>
                    <a:pt x="23" y="29"/>
                  </a:cubicBezTo>
                  <a:lnTo>
                    <a:pt x="11" y="29"/>
                  </a:lnTo>
                  <a:cubicBezTo>
                    <a:pt x="5" y="29"/>
                    <a:pt x="0" y="24"/>
                    <a:pt x="0" y="18"/>
                  </a:cubicBezTo>
                  <a:lnTo>
                    <a:pt x="0" y="11"/>
                  </a:lnTo>
                  <a:cubicBezTo>
                    <a:pt x="0" y="5"/>
                    <a:pt x="5" y="0"/>
                    <a:pt x="11"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53"/>
            <p:cNvSpPr>
              <a:spLocks noChangeArrowheads="1"/>
            </p:cNvSpPr>
            <p:nvPr/>
          </p:nvSpPr>
          <p:spPr bwMode="auto">
            <a:xfrm>
              <a:off x="3068" y="2481"/>
              <a:ext cx="182"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54"/>
            <p:cNvSpPr>
              <a:spLocks/>
            </p:cNvSpPr>
            <p:nvPr/>
          </p:nvSpPr>
          <p:spPr bwMode="auto">
            <a:xfrm>
              <a:off x="2985" y="3636"/>
              <a:ext cx="281" cy="240"/>
            </a:xfrm>
            <a:custGeom>
              <a:avLst/>
              <a:gdLst>
                <a:gd name="T0" fmla="*/ 11 w 34"/>
                <a:gd name="T1" fmla="*/ 0 h 29"/>
                <a:gd name="T2" fmla="*/ 23 w 34"/>
                <a:gd name="T3" fmla="*/ 0 h 29"/>
                <a:gd name="T4" fmla="*/ 34 w 34"/>
                <a:gd name="T5" fmla="*/ 11 h 29"/>
                <a:gd name="T6" fmla="*/ 34 w 34"/>
                <a:gd name="T7" fmla="*/ 18 h 29"/>
                <a:gd name="T8" fmla="*/ 23 w 34"/>
                <a:gd name="T9" fmla="*/ 29 h 29"/>
                <a:gd name="T10" fmla="*/ 11 w 34"/>
                <a:gd name="T11" fmla="*/ 29 h 29"/>
                <a:gd name="T12" fmla="*/ 0 w 34"/>
                <a:gd name="T13" fmla="*/ 18 h 29"/>
                <a:gd name="T14" fmla="*/ 0 w 34"/>
                <a:gd name="T15" fmla="*/ 11 h 29"/>
                <a:gd name="T16" fmla="*/ 11 w 3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9">
                  <a:moveTo>
                    <a:pt x="11" y="0"/>
                  </a:moveTo>
                  <a:lnTo>
                    <a:pt x="23" y="0"/>
                  </a:lnTo>
                  <a:cubicBezTo>
                    <a:pt x="29" y="0"/>
                    <a:pt x="34" y="5"/>
                    <a:pt x="34" y="11"/>
                  </a:cubicBezTo>
                  <a:lnTo>
                    <a:pt x="34" y="18"/>
                  </a:lnTo>
                  <a:cubicBezTo>
                    <a:pt x="34" y="24"/>
                    <a:pt x="29" y="29"/>
                    <a:pt x="23" y="29"/>
                  </a:cubicBezTo>
                  <a:lnTo>
                    <a:pt x="11" y="29"/>
                  </a:lnTo>
                  <a:cubicBezTo>
                    <a:pt x="5" y="29"/>
                    <a:pt x="0" y="24"/>
                    <a:pt x="0" y="18"/>
                  </a:cubicBezTo>
                  <a:lnTo>
                    <a:pt x="0" y="11"/>
                  </a:lnTo>
                  <a:cubicBezTo>
                    <a:pt x="0" y="5"/>
                    <a:pt x="5" y="0"/>
                    <a:pt x="11"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55"/>
            <p:cNvSpPr>
              <a:spLocks noChangeArrowheads="1"/>
            </p:cNvSpPr>
            <p:nvPr/>
          </p:nvSpPr>
          <p:spPr bwMode="auto">
            <a:xfrm>
              <a:off x="3068" y="3653"/>
              <a:ext cx="182"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24282B"/>
                  </a:solidFill>
                  <a:effectLst/>
                  <a:latin typeface="Arial" pitchFamily="34" charset="0"/>
                </a:rPr>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Freeform 56"/>
            <p:cNvSpPr>
              <a:spLocks/>
            </p:cNvSpPr>
            <p:nvPr/>
          </p:nvSpPr>
          <p:spPr bwMode="auto">
            <a:xfrm>
              <a:off x="3613" y="3042"/>
              <a:ext cx="239" cy="239"/>
            </a:xfrm>
            <a:custGeom>
              <a:avLst/>
              <a:gdLst>
                <a:gd name="T0" fmla="*/ 12 w 29"/>
                <a:gd name="T1" fmla="*/ 0 h 29"/>
                <a:gd name="T2" fmla="*/ 18 w 29"/>
                <a:gd name="T3" fmla="*/ 0 h 29"/>
                <a:gd name="T4" fmla="*/ 29 w 29"/>
                <a:gd name="T5" fmla="*/ 11 h 29"/>
                <a:gd name="T6" fmla="*/ 29 w 29"/>
                <a:gd name="T7" fmla="*/ 18 h 29"/>
                <a:gd name="T8" fmla="*/ 18 w 29"/>
                <a:gd name="T9" fmla="*/ 29 h 29"/>
                <a:gd name="T10" fmla="*/ 12 w 29"/>
                <a:gd name="T11" fmla="*/ 29 h 29"/>
                <a:gd name="T12" fmla="*/ 0 w 29"/>
                <a:gd name="T13" fmla="*/ 18 h 29"/>
                <a:gd name="T14" fmla="*/ 0 w 29"/>
                <a:gd name="T15" fmla="*/ 11 h 29"/>
                <a:gd name="T16" fmla="*/ 12 w 29"/>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9">
                  <a:moveTo>
                    <a:pt x="12" y="0"/>
                  </a:moveTo>
                  <a:lnTo>
                    <a:pt x="18" y="0"/>
                  </a:lnTo>
                  <a:cubicBezTo>
                    <a:pt x="24" y="0"/>
                    <a:pt x="29" y="5"/>
                    <a:pt x="29" y="11"/>
                  </a:cubicBezTo>
                  <a:lnTo>
                    <a:pt x="29" y="18"/>
                  </a:lnTo>
                  <a:cubicBezTo>
                    <a:pt x="29" y="24"/>
                    <a:pt x="24" y="29"/>
                    <a:pt x="18" y="29"/>
                  </a:cubicBezTo>
                  <a:lnTo>
                    <a:pt x="12" y="29"/>
                  </a:lnTo>
                  <a:cubicBezTo>
                    <a:pt x="5" y="29"/>
                    <a:pt x="0" y="24"/>
                    <a:pt x="0" y="18"/>
                  </a:cubicBezTo>
                  <a:lnTo>
                    <a:pt x="0" y="11"/>
                  </a:lnTo>
                  <a:cubicBezTo>
                    <a:pt x="0" y="5"/>
                    <a:pt x="5" y="0"/>
                    <a:pt x="12"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57"/>
            <p:cNvSpPr>
              <a:spLocks noChangeArrowheads="1"/>
            </p:cNvSpPr>
            <p:nvPr/>
          </p:nvSpPr>
          <p:spPr bwMode="auto">
            <a:xfrm>
              <a:off x="3687" y="3059"/>
              <a:ext cx="182"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7" name="Freeform 58"/>
            <p:cNvSpPr>
              <a:spLocks/>
            </p:cNvSpPr>
            <p:nvPr/>
          </p:nvSpPr>
          <p:spPr bwMode="auto">
            <a:xfrm>
              <a:off x="2375" y="3042"/>
              <a:ext cx="280" cy="239"/>
            </a:xfrm>
            <a:custGeom>
              <a:avLst/>
              <a:gdLst>
                <a:gd name="T0" fmla="*/ 11 w 34"/>
                <a:gd name="T1" fmla="*/ 0 h 29"/>
                <a:gd name="T2" fmla="*/ 23 w 34"/>
                <a:gd name="T3" fmla="*/ 0 h 29"/>
                <a:gd name="T4" fmla="*/ 34 w 34"/>
                <a:gd name="T5" fmla="*/ 11 h 29"/>
                <a:gd name="T6" fmla="*/ 34 w 34"/>
                <a:gd name="T7" fmla="*/ 18 h 29"/>
                <a:gd name="T8" fmla="*/ 23 w 34"/>
                <a:gd name="T9" fmla="*/ 29 h 29"/>
                <a:gd name="T10" fmla="*/ 11 w 34"/>
                <a:gd name="T11" fmla="*/ 29 h 29"/>
                <a:gd name="T12" fmla="*/ 0 w 34"/>
                <a:gd name="T13" fmla="*/ 18 h 29"/>
                <a:gd name="T14" fmla="*/ 0 w 34"/>
                <a:gd name="T15" fmla="*/ 11 h 29"/>
                <a:gd name="T16" fmla="*/ 11 w 3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9">
                  <a:moveTo>
                    <a:pt x="11" y="0"/>
                  </a:moveTo>
                  <a:lnTo>
                    <a:pt x="23" y="0"/>
                  </a:lnTo>
                  <a:cubicBezTo>
                    <a:pt x="29" y="0"/>
                    <a:pt x="34" y="5"/>
                    <a:pt x="34" y="11"/>
                  </a:cubicBezTo>
                  <a:lnTo>
                    <a:pt x="34" y="18"/>
                  </a:lnTo>
                  <a:cubicBezTo>
                    <a:pt x="34" y="24"/>
                    <a:pt x="29" y="29"/>
                    <a:pt x="23" y="29"/>
                  </a:cubicBezTo>
                  <a:lnTo>
                    <a:pt x="11" y="29"/>
                  </a:lnTo>
                  <a:cubicBezTo>
                    <a:pt x="5" y="29"/>
                    <a:pt x="0" y="24"/>
                    <a:pt x="0" y="18"/>
                  </a:cubicBezTo>
                  <a:lnTo>
                    <a:pt x="0" y="11"/>
                  </a:lnTo>
                  <a:cubicBezTo>
                    <a:pt x="0" y="5"/>
                    <a:pt x="5" y="0"/>
                    <a:pt x="11" y="0"/>
                  </a:cubicBezTo>
                  <a:close/>
                </a:path>
              </a:pathLst>
            </a:cu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59"/>
            <p:cNvSpPr>
              <a:spLocks noChangeArrowheads="1"/>
            </p:cNvSpPr>
            <p:nvPr/>
          </p:nvSpPr>
          <p:spPr bwMode="auto">
            <a:xfrm>
              <a:off x="2457" y="3059"/>
              <a:ext cx="182"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60"/>
            <p:cNvSpPr>
              <a:spLocks noChangeShapeType="1"/>
            </p:cNvSpPr>
            <p:nvPr/>
          </p:nvSpPr>
          <p:spPr bwMode="auto">
            <a:xfrm flipV="1">
              <a:off x="3126" y="2720"/>
              <a:ext cx="0" cy="446"/>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1"/>
            <p:cNvSpPr>
              <a:spLocks/>
            </p:cNvSpPr>
            <p:nvPr/>
          </p:nvSpPr>
          <p:spPr bwMode="auto">
            <a:xfrm>
              <a:off x="3093" y="2704"/>
              <a:ext cx="57" cy="99"/>
            </a:xfrm>
            <a:custGeom>
              <a:avLst/>
              <a:gdLst>
                <a:gd name="T0" fmla="*/ 4 w 7"/>
                <a:gd name="T1" fmla="*/ 9 h 12"/>
                <a:gd name="T2" fmla="*/ 7 w 7"/>
                <a:gd name="T3" fmla="*/ 12 h 12"/>
                <a:gd name="T4" fmla="*/ 4 w 7"/>
                <a:gd name="T5" fmla="*/ 0 h 12"/>
                <a:gd name="T6" fmla="*/ 0 w 7"/>
                <a:gd name="T7" fmla="*/ 12 h 12"/>
                <a:gd name="T8" fmla="*/ 4 w 7"/>
                <a:gd name="T9" fmla="*/ 9 h 12"/>
              </a:gdLst>
              <a:ahLst/>
              <a:cxnLst>
                <a:cxn ang="0">
                  <a:pos x="T0" y="T1"/>
                </a:cxn>
                <a:cxn ang="0">
                  <a:pos x="T2" y="T3"/>
                </a:cxn>
                <a:cxn ang="0">
                  <a:pos x="T4" y="T5"/>
                </a:cxn>
                <a:cxn ang="0">
                  <a:pos x="T6" y="T7"/>
                </a:cxn>
                <a:cxn ang="0">
                  <a:pos x="T8" y="T9"/>
                </a:cxn>
              </a:cxnLst>
              <a:rect l="0" t="0" r="r" b="b"/>
              <a:pathLst>
                <a:path w="7" h="12">
                  <a:moveTo>
                    <a:pt x="4" y="9"/>
                  </a:moveTo>
                  <a:lnTo>
                    <a:pt x="7" y="12"/>
                  </a:lnTo>
                  <a:lnTo>
                    <a:pt x="4" y="0"/>
                  </a:lnTo>
                  <a:lnTo>
                    <a:pt x="0" y="12"/>
                  </a:lnTo>
                  <a:lnTo>
                    <a:pt x="4" y="9"/>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62"/>
            <p:cNvSpPr>
              <a:spLocks noChangeArrowheads="1"/>
            </p:cNvSpPr>
            <p:nvPr/>
          </p:nvSpPr>
          <p:spPr bwMode="auto">
            <a:xfrm>
              <a:off x="3093" y="3133"/>
              <a:ext cx="66" cy="66"/>
            </a:xfrm>
            <a:prstGeom prst="ellipse">
              <a:avLst/>
            </a:prstGeom>
            <a:solidFill>
              <a:srgbClr val="3C1D7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3"/>
            <p:cNvSpPr>
              <a:spLocks noEditPoints="1"/>
            </p:cNvSpPr>
            <p:nvPr/>
          </p:nvSpPr>
          <p:spPr bwMode="auto">
            <a:xfrm>
              <a:off x="3084" y="3125"/>
              <a:ext cx="75" cy="82"/>
            </a:xfrm>
            <a:custGeom>
              <a:avLst/>
              <a:gdLst>
                <a:gd name="T0" fmla="*/ 9 w 9"/>
                <a:gd name="T1" fmla="*/ 5 h 10"/>
                <a:gd name="T2" fmla="*/ 8 w 9"/>
                <a:gd name="T3" fmla="*/ 9 h 10"/>
                <a:gd name="T4" fmla="*/ 7 w 9"/>
                <a:gd name="T5" fmla="*/ 7 h 10"/>
                <a:gd name="T6" fmla="*/ 8 w 9"/>
                <a:gd name="T7" fmla="*/ 5 h 10"/>
                <a:gd name="T8" fmla="*/ 9 w 9"/>
                <a:gd name="T9" fmla="*/ 5 h 10"/>
                <a:gd name="T10" fmla="*/ 8 w 9"/>
                <a:gd name="T11" fmla="*/ 9 h 10"/>
                <a:gd name="T12" fmla="*/ 5 w 9"/>
                <a:gd name="T13" fmla="*/ 10 h 10"/>
                <a:gd name="T14" fmla="*/ 5 w 9"/>
                <a:gd name="T15" fmla="*/ 8 h 10"/>
                <a:gd name="T16" fmla="*/ 7 w 9"/>
                <a:gd name="T17" fmla="*/ 7 h 10"/>
                <a:gd name="T18" fmla="*/ 8 w 9"/>
                <a:gd name="T19" fmla="*/ 9 h 10"/>
                <a:gd name="T20" fmla="*/ 5 w 9"/>
                <a:gd name="T21" fmla="*/ 10 h 10"/>
                <a:gd name="T22" fmla="*/ 2 w 9"/>
                <a:gd name="T23" fmla="*/ 9 h 10"/>
                <a:gd name="T24" fmla="*/ 3 w 9"/>
                <a:gd name="T25" fmla="*/ 7 h 10"/>
                <a:gd name="T26" fmla="*/ 5 w 9"/>
                <a:gd name="T27" fmla="*/ 8 h 10"/>
                <a:gd name="T28" fmla="*/ 5 w 9"/>
                <a:gd name="T29" fmla="*/ 10 h 10"/>
                <a:gd name="T30" fmla="*/ 2 w 9"/>
                <a:gd name="T31" fmla="*/ 9 h 10"/>
                <a:gd name="T32" fmla="*/ 0 w 9"/>
                <a:gd name="T33" fmla="*/ 5 h 10"/>
                <a:gd name="T34" fmla="*/ 2 w 9"/>
                <a:gd name="T35" fmla="*/ 5 h 10"/>
                <a:gd name="T36" fmla="*/ 3 w 9"/>
                <a:gd name="T37" fmla="*/ 7 h 10"/>
                <a:gd name="T38" fmla="*/ 2 w 9"/>
                <a:gd name="T39" fmla="*/ 9 h 10"/>
                <a:gd name="T40" fmla="*/ 0 w 9"/>
                <a:gd name="T41" fmla="*/ 5 h 10"/>
                <a:gd name="T42" fmla="*/ 2 w 9"/>
                <a:gd name="T43" fmla="*/ 1 h 10"/>
                <a:gd name="T44" fmla="*/ 3 w 9"/>
                <a:gd name="T45" fmla="*/ 3 h 10"/>
                <a:gd name="T46" fmla="*/ 2 w 9"/>
                <a:gd name="T47" fmla="*/ 5 h 10"/>
                <a:gd name="T48" fmla="*/ 0 w 9"/>
                <a:gd name="T49" fmla="*/ 5 h 10"/>
                <a:gd name="T50" fmla="*/ 2 w 9"/>
                <a:gd name="T51" fmla="*/ 1 h 10"/>
                <a:gd name="T52" fmla="*/ 5 w 9"/>
                <a:gd name="T53" fmla="*/ 0 h 10"/>
                <a:gd name="T54" fmla="*/ 5 w 9"/>
                <a:gd name="T55" fmla="*/ 2 h 10"/>
                <a:gd name="T56" fmla="*/ 3 w 9"/>
                <a:gd name="T57" fmla="*/ 3 h 10"/>
                <a:gd name="T58" fmla="*/ 2 w 9"/>
                <a:gd name="T59" fmla="*/ 1 h 10"/>
                <a:gd name="T60" fmla="*/ 5 w 9"/>
                <a:gd name="T61" fmla="*/ 0 h 10"/>
                <a:gd name="T62" fmla="*/ 8 w 9"/>
                <a:gd name="T63" fmla="*/ 1 h 10"/>
                <a:gd name="T64" fmla="*/ 7 w 9"/>
                <a:gd name="T65" fmla="*/ 3 h 10"/>
                <a:gd name="T66" fmla="*/ 5 w 9"/>
                <a:gd name="T67" fmla="*/ 2 h 10"/>
                <a:gd name="T68" fmla="*/ 5 w 9"/>
                <a:gd name="T69" fmla="*/ 0 h 10"/>
                <a:gd name="T70" fmla="*/ 8 w 9"/>
                <a:gd name="T71" fmla="*/ 1 h 10"/>
                <a:gd name="T72" fmla="*/ 9 w 9"/>
                <a:gd name="T73" fmla="*/ 5 h 10"/>
                <a:gd name="T74" fmla="*/ 8 w 9"/>
                <a:gd name="T75" fmla="*/ 5 h 10"/>
                <a:gd name="T76" fmla="*/ 7 w 9"/>
                <a:gd name="T77" fmla="*/ 3 h 10"/>
                <a:gd name="T78" fmla="*/ 8 w 9"/>
                <a:gd name="T7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 h="10">
                  <a:moveTo>
                    <a:pt x="9" y="5"/>
                  </a:moveTo>
                  <a:cubicBezTo>
                    <a:pt x="9" y="6"/>
                    <a:pt x="9" y="8"/>
                    <a:pt x="8" y="9"/>
                  </a:cubicBezTo>
                  <a:lnTo>
                    <a:pt x="7" y="7"/>
                  </a:lnTo>
                  <a:cubicBezTo>
                    <a:pt x="8" y="6"/>
                    <a:pt x="8" y="6"/>
                    <a:pt x="8" y="5"/>
                  </a:cubicBezTo>
                  <a:lnTo>
                    <a:pt x="9" y="5"/>
                  </a:lnTo>
                  <a:close/>
                  <a:moveTo>
                    <a:pt x="8" y="9"/>
                  </a:moveTo>
                  <a:cubicBezTo>
                    <a:pt x="7" y="9"/>
                    <a:pt x="6" y="10"/>
                    <a:pt x="5" y="10"/>
                  </a:cubicBezTo>
                  <a:lnTo>
                    <a:pt x="5" y="8"/>
                  </a:lnTo>
                  <a:cubicBezTo>
                    <a:pt x="6" y="8"/>
                    <a:pt x="7" y="7"/>
                    <a:pt x="7" y="7"/>
                  </a:cubicBezTo>
                  <a:lnTo>
                    <a:pt x="8" y="9"/>
                  </a:lnTo>
                  <a:close/>
                  <a:moveTo>
                    <a:pt x="5" y="10"/>
                  </a:moveTo>
                  <a:cubicBezTo>
                    <a:pt x="4" y="10"/>
                    <a:pt x="3" y="9"/>
                    <a:pt x="2" y="9"/>
                  </a:cubicBezTo>
                  <a:lnTo>
                    <a:pt x="3" y="7"/>
                  </a:lnTo>
                  <a:cubicBezTo>
                    <a:pt x="3" y="7"/>
                    <a:pt x="4" y="8"/>
                    <a:pt x="5" y="8"/>
                  </a:cubicBezTo>
                  <a:lnTo>
                    <a:pt x="5" y="10"/>
                  </a:lnTo>
                  <a:close/>
                  <a:moveTo>
                    <a:pt x="2" y="9"/>
                  </a:moveTo>
                  <a:cubicBezTo>
                    <a:pt x="1" y="8"/>
                    <a:pt x="0" y="6"/>
                    <a:pt x="0" y="5"/>
                  </a:cubicBezTo>
                  <a:lnTo>
                    <a:pt x="2" y="5"/>
                  </a:lnTo>
                  <a:cubicBezTo>
                    <a:pt x="2" y="6"/>
                    <a:pt x="2" y="6"/>
                    <a:pt x="3" y="7"/>
                  </a:cubicBezTo>
                  <a:lnTo>
                    <a:pt x="2" y="9"/>
                  </a:lnTo>
                  <a:close/>
                  <a:moveTo>
                    <a:pt x="0" y="5"/>
                  </a:moveTo>
                  <a:cubicBezTo>
                    <a:pt x="0" y="3"/>
                    <a:pt x="1" y="2"/>
                    <a:pt x="2" y="1"/>
                  </a:cubicBezTo>
                  <a:lnTo>
                    <a:pt x="3" y="3"/>
                  </a:lnTo>
                  <a:cubicBezTo>
                    <a:pt x="2" y="3"/>
                    <a:pt x="2" y="4"/>
                    <a:pt x="2" y="5"/>
                  </a:cubicBezTo>
                  <a:lnTo>
                    <a:pt x="0" y="5"/>
                  </a:lnTo>
                  <a:close/>
                  <a:moveTo>
                    <a:pt x="2" y="1"/>
                  </a:moveTo>
                  <a:cubicBezTo>
                    <a:pt x="3" y="0"/>
                    <a:pt x="4" y="0"/>
                    <a:pt x="5" y="0"/>
                  </a:cubicBezTo>
                  <a:lnTo>
                    <a:pt x="5" y="2"/>
                  </a:lnTo>
                  <a:cubicBezTo>
                    <a:pt x="4" y="2"/>
                    <a:pt x="3" y="2"/>
                    <a:pt x="3" y="3"/>
                  </a:cubicBezTo>
                  <a:lnTo>
                    <a:pt x="2" y="1"/>
                  </a:lnTo>
                  <a:close/>
                  <a:moveTo>
                    <a:pt x="5" y="0"/>
                  </a:moveTo>
                  <a:cubicBezTo>
                    <a:pt x="6" y="0"/>
                    <a:pt x="7" y="0"/>
                    <a:pt x="8" y="1"/>
                  </a:cubicBezTo>
                  <a:lnTo>
                    <a:pt x="7" y="3"/>
                  </a:lnTo>
                  <a:cubicBezTo>
                    <a:pt x="7" y="2"/>
                    <a:pt x="6" y="2"/>
                    <a:pt x="5" y="2"/>
                  </a:cubicBezTo>
                  <a:lnTo>
                    <a:pt x="5" y="0"/>
                  </a:lnTo>
                  <a:close/>
                  <a:moveTo>
                    <a:pt x="8" y="1"/>
                  </a:moveTo>
                  <a:cubicBezTo>
                    <a:pt x="9" y="2"/>
                    <a:pt x="9" y="3"/>
                    <a:pt x="9" y="5"/>
                  </a:cubicBezTo>
                  <a:lnTo>
                    <a:pt x="8" y="5"/>
                  </a:lnTo>
                  <a:cubicBezTo>
                    <a:pt x="8" y="4"/>
                    <a:pt x="8" y="3"/>
                    <a:pt x="7" y="3"/>
                  </a:cubicBezTo>
                  <a:lnTo>
                    <a:pt x="8" y="1"/>
                  </a:lnTo>
                  <a:close/>
                </a:path>
              </a:pathLst>
            </a:custGeom>
            <a:solidFill>
              <a:srgbClr val="3B24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Line 64"/>
            <p:cNvSpPr>
              <a:spLocks noChangeShapeType="1"/>
            </p:cNvSpPr>
            <p:nvPr/>
          </p:nvSpPr>
          <p:spPr bwMode="auto">
            <a:xfrm>
              <a:off x="3142" y="3166"/>
              <a:ext cx="50"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65"/>
            <p:cNvSpPr>
              <a:spLocks noChangeShapeType="1"/>
            </p:cNvSpPr>
            <p:nvPr/>
          </p:nvSpPr>
          <p:spPr bwMode="auto">
            <a:xfrm>
              <a:off x="3249" y="3166"/>
              <a:ext cx="50"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66"/>
            <p:cNvSpPr>
              <a:spLocks noChangeShapeType="1"/>
            </p:cNvSpPr>
            <p:nvPr/>
          </p:nvSpPr>
          <p:spPr bwMode="auto">
            <a:xfrm>
              <a:off x="3357" y="3166"/>
              <a:ext cx="49"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7"/>
            <p:cNvSpPr>
              <a:spLocks noChangeShapeType="1"/>
            </p:cNvSpPr>
            <p:nvPr/>
          </p:nvSpPr>
          <p:spPr bwMode="auto">
            <a:xfrm>
              <a:off x="3464" y="3166"/>
              <a:ext cx="58"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68"/>
            <p:cNvSpPr>
              <a:spLocks noChangeShapeType="1"/>
            </p:cNvSpPr>
            <p:nvPr/>
          </p:nvSpPr>
          <p:spPr bwMode="auto">
            <a:xfrm>
              <a:off x="3571" y="3166"/>
              <a:ext cx="25"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69"/>
            <p:cNvSpPr>
              <a:spLocks noChangeShapeType="1"/>
            </p:cNvSpPr>
            <p:nvPr/>
          </p:nvSpPr>
          <p:spPr bwMode="auto">
            <a:xfrm>
              <a:off x="3571" y="3166"/>
              <a:ext cx="25"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70"/>
            <p:cNvSpPr>
              <a:spLocks/>
            </p:cNvSpPr>
            <p:nvPr/>
          </p:nvSpPr>
          <p:spPr bwMode="auto">
            <a:xfrm>
              <a:off x="3514" y="3141"/>
              <a:ext cx="99" cy="58"/>
            </a:xfrm>
            <a:custGeom>
              <a:avLst/>
              <a:gdLst>
                <a:gd name="T0" fmla="*/ 3 w 12"/>
                <a:gd name="T1" fmla="*/ 3 h 7"/>
                <a:gd name="T2" fmla="*/ 0 w 12"/>
                <a:gd name="T3" fmla="*/ 7 h 7"/>
                <a:gd name="T4" fmla="*/ 12 w 12"/>
                <a:gd name="T5" fmla="*/ 3 h 7"/>
                <a:gd name="T6" fmla="*/ 0 w 12"/>
                <a:gd name="T7" fmla="*/ 0 h 7"/>
                <a:gd name="T8" fmla="*/ 3 w 12"/>
                <a:gd name="T9" fmla="*/ 3 h 7"/>
              </a:gdLst>
              <a:ahLst/>
              <a:cxnLst>
                <a:cxn ang="0">
                  <a:pos x="T0" y="T1"/>
                </a:cxn>
                <a:cxn ang="0">
                  <a:pos x="T2" y="T3"/>
                </a:cxn>
                <a:cxn ang="0">
                  <a:pos x="T4" y="T5"/>
                </a:cxn>
                <a:cxn ang="0">
                  <a:pos x="T6" y="T7"/>
                </a:cxn>
                <a:cxn ang="0">
                  <a:pos x="T8" y="T9"/>
                </a:cxn>
              </a:cxnLst>
              <a:rect l="0" t="0" r="r" b="b"/>
              <a:pathLst>
                <a:path w="12" h="7">
                  <a:moveTo>
                    <a:pt x="3" y="3"/>
                  </a:moveTo>
                  <a:lnTo>
                    <a:pt x="0" y="7"/>
                  </a:lnTo>
                  <a:lnTo>
                    <a:pt x="12"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71"/>
            <p:cNvSpPr>
              <a:spLocks noChangeShapeType="1"/>
            </p:cNvSpPr>
            <p:nvPr/>
          </p:nvSpPr>
          <p:spPr bwMode="auto">
            <a:xfrm>
              <a:off x="3126" y="3191"/>
              <a:ext cx="0" cy="49"/>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72"/>
            <p:cNvSpPr>
              <a:spLocks noChangeShapeType="1"/>
            </p:cNvSpPr>
            <p:nvPr/>
          </p:nvSpPr>
          <p:spPr bwMode="auto">
            <a:xfrm>
              <a:off x="3126" y="3298"/>
              <a:ext cx="0" cy="49"/>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4" name="Line 73"/>
            <p:cNvSpPr>
              <a:spLocks noChangeShapeType="1"/>
            </p:cNvSpPr>
            <p:nvPr/>
          </p:nvSpPr>
          <p:spPr bwMode="auto">
            <a:xfrm>
              <a:off x="3126" y="3405"/>
              <a:ext cx="0" cy="5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5" name="Line 74"/>
            <p:cNvSpPr>
              <a:spLocks noChangeShapeType="1"/>
            </p:cNvSpPr>
            <p:nvPr/>
          </p:nvSpPr>
          <p:spPr bwMode="auto">
            <a:xfrm>
              <a:off x="3126" y="3512"/>
              <a:ext cx="0" cy="58"/>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6" name="Line 75"/>
            <p:cNvSpPr>
              <a:spLocks noChangeShapeType="1"/>
            </p:cNvSpPr>
            <p:nvPr/>
          </p:nvSpPr>
          <p:spPr bwMode="auto">
            <a:xfrm>
              <a:off x="3126" y="3620"/>
              <a:ext cx="0" cy="8"/>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7" name="Line 76"/>
            <p:cNvSpPr>
              <a:spLocks noChangeShapeType="1"/>
            </p:cNvSpPr>
            <p:nvPr/>
          </p:nvSpPr>
          <p:spPr bwMode="auto">
            <a:xfrm>
              <a:off x="3126" y="3620"/>
              <a:ext cx="0" cy="8"/>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8" name="Freeform 77"/>
            <p:cNvSpPr>
              <a:spLocks/>
            </p:cNvSpPr>
            <p:nvPr/>
          </p:nvSpPr>
          <p:spPr bwMode="auto">
            <a:xfrm>
              <a:off x="3101" y="3545"/>
              <a:ext cx="58" cy="99"/>
            </a:xfrm>
            <a:custGeom>
              <a:avLst/>
              <a:gdLst>
                <a:gd name="T0" fmla="*/ 3 w 7"/>
                <a:gd name="T1" fmla="*/ 3 h 12"/>
                <a:gd name="T2" fmla="*/ 0 w 7"/>
                <a:gd name="T3" fmla="*/ 0 h 12"/>
                <a:gd name="T4" fmla="*/ 3 w 7"/>
                <a:gd name="T5" fmla="*/ 12 h 12"/>
                <a:gd name="T6" fmla="*/ 7 w 7"/>
                <a:gd name="T7" fmla="*/ 0 h 12"/>
                <a:gd name="T8" fmla="*/ 3 w 7"/>
                <a:gd name="T9" fmla="*/ 3 h 12"/>
              </a:gdLst>
              <a:ahLst/>
              <a:cxnLst>
                <a:cxn ang="0">
                  <a:pos x="T0" y="T1"/>
                </a:cxn>
                <a:cxn ang="0">
                  <a:pos x="T2" y="T3"/>
                </a:cxn>
                <a:cxn ang="0">
                  <a:pos x="T4" y="T5"/>
                </a:cxn>
                <a:cxn ang="0">
                  <a:pos x="T6" y="T7"/>
                </a:cxn>
                <a:cxn ang="0">
                  <a:pos x="T8" y="T9"/>
                </a:cxn>
              </a:cxnLst>
              <a:rect l="0" t="0" r="r" b="b"/>
              <a:pathLst>
                <a:path w="7" h="12">
                  <a:moveTo>
                    <a:pt x="3" y="3"/>
                  </a:moveTo>
                  <a:lnTo>
                    <a:pt x="0" y="0"/>
                  </a:lnTo>
                  <a:lnTo>
                    <a:pt x="3" y="12"/>
                  </a:lnTo>
                  <a:lnTo>
                    <a:pt x="7"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49" name="Line 78"/>
            <p:cNvSpPr>
              <a:spLocks noChangeShapeType="1"/>
            </p:cNvSpPr>
            <p:nvPr/>
          </p:nvSpPr>
          <p:spPr bwMode="auto">
            <a:xfrm flipH="1">
              <a:off x="3060" y="3174"/>
              <a:ext cx="57"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0" name="Line 79"/>
            <p:cNvSpPr>
              <a:spLocks noChangeShapeType="1"/>
            </p:cNvSpPr>
            <p:nvPr/>
          </p:nvSpPr>
          <p:spPr bwMode="auto">
            <a:xfrm flipH="1">
              <a:off x="2952" y="3174"/>
              <a:ext cx="50"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1" name="Line 80"/>
            <p:cNvSpPr>
              <a:spLocks noChangeShapeType="1"/>
            </p:cNvSpPr>
            <p:nvPr/>
          </p:nvSpPr>
          <p:spPr bwMode="auto">
            <a:xfrm flipH="1">
              <a:off x="2845" y="3174"/>
              <a:ext cx="49"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2" name="Line 81"/>
            <p:cNvSpPr>
              <a:spLocks noChangeShapeType="1"/>
            </p:cNvSpPr>
            <p:nvPr/>
          </p:nvSpPr>
          <p:spPr bwMode="auto">
            <a:xfrm flipH="1">
              <a:off x="2738" y="3174"/>
              <a:ext cx="49"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3" name="Line 82"/>
            <p:cNvSpPr>
              <a:spLocks noChangeShapeType="1"/>
            </p:cNvSpPr>
            <p:nvPr/>
          </p:nvSpPr>
          <p:spPr bwMode="auto">
            <a:xfrm flipH="1">
              <a:off x="2655" y="3174"/>
              <a:ext cx="25"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4" name="Line 83"/>
            <p:cNvSpPr>
              <a:spLocks noChangeShapeType="1"/>
            </p:cNvSpPr>
            <p:nvPr/>
          </p:nvSpPr>
          <p:spPr bwMode="auto">
            <a:xfrm flipH="1">
              <a:off x="2655" y="3174"/>
              <a:ext cx="25" cy="0"/>
            </a:xfrm>
            <a:prstGeom prst="line">
              <a:avLst/>
            </a:prstGeom>
            <a:noFill/>
            <a:ln w="0">
              <a:solidFill>
                <a:srgbClr val="362A7B"/>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5" name="Freeform 84"/>
            <p:cNvSpPr>
              <a:spLocks/>
            </p:cNvSpPr>
            <p:nvPr/>
          </p:nvSpPr>
          <p:spPr bwMode="auto">
            <a:xfrm>
              <a:off x="2639" y="3141"/>
              <a:ext cx="99" cy="58"/>
            </a:xfrm>
            <a:custGeom>
              <a:avLst/>
              <a:gdLst>
                <a:gd name="T0" fmla="*/ 9 w 12"/>
                <a:gd name="T1" fmla="*/ 4 h 7"/>
                <a:gd name="T2" fmla="*/ 12 w 12"/>
                <a:gd name="T3" fmla="*/ 0 h 7"/>
                <a:gd name="T4" fmla="*/ 0 w 12"/>
                <a:gd name="T5" fmla="*/ 4 h 7"/>
                <a:gd name="T6" fmla="*/ 12 w 12"/>
                <a:gd name="T7" fmla="*/ 7 h 7"/>
                <a:gd name="T8" fmla="*/ 9 w 12"/>
                <a:gd name="T9" fmla="*/ 4 h 7"/>
              </a:gdLst>
              <a:ahLst/>
              <a:cxnLst>
                <a:cxn ang="0">
                  <a:pos x="T0" y="T1"/>
                </a:cxn>
                <a:cxn ang="0">
                  <a:pos x="T2" y="T3"/>
                </a:cxn>
                <a:cxn ang="0">
                  <a:pos x="T4" y="T5"/>
                </a:cxn>
                <a:cxn ang="0">
                  <a:pos x="T6" y="T7"/>
                </a:cxn>
                <a:cxn ang="0">
                  <a:pos x="T8" y="T9"/>
                </a:cxn>
              </a:cxnLst>
              <a:rect l="0" t="0" r="r" b="b"/>
              <a:pathLst>
                <a:path w="12" h="7">
                  <a:moveTo>
                    <a:pt x="9" y="4"/>
                  </a:moveTo>
                  <a:lnTo>
                    <a:pt x="12" y="0"/>
                  </a:lnTo>
                  <a:lnTo>
                    <a:pt x="0" y="4"/>
                  </a:lnTo>
                  <a:lnTo>
                    <a:pt x="12" y="7"/>
                  </a:lnTo>
                  <a:lnTo>
                    <a:pt x="9"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56" name="Freeform 85"/>
            <p:cNvSpPr>
              <a:spLocks/>
            </p:cNvSpPr>
            <p:nvPr/>
          </p:nvSpPr>
          <p:spPr bwMode="auto">
            <a:xfrm>
              <a:off x="2911" y="2918"/>
              <a:ext cx="421" cy="471"/>
            </a:xfrm>
            <a:custGeom>
              <a:avLst/>
              <a:gdLst>
                <a:gd name="T0" fmla="*/ 25 w 51"/>
                <a:gd name="T1" fmla="*/ 1 h 57"/>
                <a:gd name="T2" fmla="*/ 51 w 51"/>
                <a:gd name="T3" fmla="*/ 27 h 57"/>
                <a:gd name="T4" fmla="*/ 26 w 51"/>
                <a:gd name="T5" fmla="*/ 56 h 57"/>
                <a:gd name="T6" fmla="*/ 0 w 51"/>
                <a:gd name="T7" fmla="*/ 30 h 57"/>
                <a:gd name="T8" fmla="*/ 7 w 51"/>
                <a:gd name="T9" fmla="*/ 11 h 57"/>
              </a:gdLst>
              <a:ahLst/>
              <a:cxnLst>
                <a:cxn ang="0">
                  <a:pos x="T0" y="T1"/>
                </a:cxn>
                <a:cxn ang="0">
                  <a:pos x="T2" y="T3"/>
                </a:cxn>
                <a:cxn ang="0">
                  <a:pos x="T4" y="T5"/>
                </a:cxn>
                <a:cxn ang="0">
                  <a:pos x="T6" y="T7"/>
                </a:cxn>
                <a:cxn ang="0">
                  <a:pos x="T8" y="T9"/>
                </a:cxn>
              </a:cxnLst>
              <a:rect l="0" t="0" r="r" b="b"/>
              <a:pathLst>
                <a:path w="51" h="57">
                  <a:moveTo>
                    <a:pt x="25" y="1"/>
                  </a:moveTo>
                  <a:cubicBezTo>
                    <a:pt x="40" y="0"/>
                    <a:pt x="51" y="12"/>
                    <a:pt x="51" y="27"/>
                  </a:cubicBezTo>
                  <a:cubicBezTo>
                    <a:pt x="51" y="42"/>
                    <a:pt x="40" y="55"/>
                    <a:pt x="26" y="56"/>
                  </a:cubicBezTo>
                  <a:cubicBezTo>
                    <a:pt x="11" y="57"/>
                    <a:pt x="0" y="45"/>
                    <a:pt x="0" y="30"/>
                  </a:cubicBezTo>
                  <a:cubicBezTo>
                    <a:pt x="0" y="23"/>
                    <a:pt x="2" y="16"/>
                    <a:pt x="7" y="11"/>
                  </a:cubicBezTo>
                </a:path>
              </a:pathLst>
            </a:custGeom>
            <a:noFill/>
            <a:ln w="0">
              <a:solidFill>
                <a:srgbClr val="362F4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7" name="Freeform 86"/>
            <p:cNvSpPr>
              <a:spLocks/>
            </p:cNvSpPr>
            <p:nvPr/>
          </p:nvSpPr>
          <p:spPr bwMode="auto">
            <a:xfrm>
              <a:off x="2919" y="2960"/>
              <a:ext cx="91" cy="82"/>
            </a:xfrm>
            <a:custGeom>
              <a:avLst/>
              <a:gdLst>
                <a:gd name="T0" fmla="*/ 0 w 11"/>
                <a:gd name="T1" fmla="*/ 2 h 10"/>
                <a:gd name="T2" fmla="*/ 10 w 11"/>
                <a:gd name="T3" fmla="*/ 10 h 10"/>
                <a:gd name="T4" fmla="*/ 11 w 11"/>
                <a:gd name="T5" fmla="*/ 0 h 10"/>
                <a:gd name="T6" fmla="*/ 0 w 11"/>
                <a:gd name="T7" fmla="*/ 2 h 10"/>
              </a:gdLst>
              <a:ahLst/>
              <a:cxnLst>
                <a:cxn ang="0">
                  <a:pos x="T0" y="T1"/>
                </a:cxn>
                <a:cxn ang="0">
                  <a:pos x="T2" y="T3"/>
                </a:cxn>
                <a:cxn ang="0">
                  <a:pos x="T4" y="T5"/>
                </a:cxn>
                <a:cxn ang="0">
                  <a:pos x="T6" y="T7"/>
                </a:cxn>
              </a:cxnLst>
              <a:rect l="0" t="0" r="r" b="b"/>
              <a:pathLst>
                <a:path w="11" h="10">
                  <a:moveTo>
                    <a:pt x="0" y="2"/>
                  </a:moveTo>
                  <a:lnTo>
                    <a:pt x="10" y="10"/>
                  </a:lnTo>
                  <a:lnTo>
                    <a:pt x="11" y="0"/>
                  </a:lnTo>
                  <a:lnTo>
                    <a:pt x="0" y="2"/>
                  </a:lnTo>
                  <a:close/>
                </a:path>
              </a:pathLst>
            </a:custGeom>
            <a:solidFill>
              <a:srgbClr val="00603F"/>
            </a:solidFill>
            <a:ln w="8" cap="flat">
              <a:solidFill>
                <a:srgbClr val="362F4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Implementation</a:t>
            </a:r>
            <a:endParaRPr lang="fr-FR" dirty="0">
              <a:solidFill>
                <a:schemeClr val="tx1"/>
              </a:solidFill>
            </a:endParaRPr>
          </a:p>
        </p:txBody>
      </p:sp>
      <p:sp>
        <p:nvSpPr>
          <p:cNvPr id="3" name="Text Placeholder 2"/>
          <p:cNvSpPr txBox="1">
            <a:spLocks noGrp="1"/>
          </p:cNvSpPr>
          <p:nvPr>
            <p:ph type="body" idx="4294967295"/>
          </p:nvPr>
        </p:nvSpPr>
        <p:spPr>
          <a:xfrm>
            <a:off x="762000" y="1524000"/>
            <a:ext cx="7848600" cy="4800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Steps to </a:t>
            </a:r>
            <a:r>
              <a:rPr lang="en-US" dirty="0" err="1">
                <a:solidFill>
                  <a:srgbClr val="280099"/>
                </a:solidFill>
                <a:latin typeface="Calibri" panose="020F0502020204030204" pitchFamily="34" charset="0"/>
              </a:rPr>
              <a:t>minimise</a:t>
            </a:r>
            <a:r>
              <a:rPr lang="en-US" dirty="0">
                <a:latin typeface="Calibri" panose="020F0502020204030204" pitchFamily="34" charset="0"/>
              </a:rPr>
              <a:t> the </a:t>
            </a:r>
            <a:r>
              <a:rPr lang="en-US" dirty="0">
                <a:solidFill>
                  <a:srgbClr val="FF0000"/>
                </a:solidFill>
                <a:latin typeface="Calibri" panose="020F0502020204030204" pitchFamily="34" charset="0"/>
              </a:rPr>
              <a:t>context switch</a:t>
            </a:r>
            <a:r>
              <a:rPr lang="en-US" dirty="0">
                <a:latin typeface="Calibri" panose="020F0502020204030204" pitchFamily="34" charset="0"/>
              </a:rPr>
              <a:t> overhead</a:t>
            </a:r>
          </a:p>
          <a:p>
            <a:pPr lvl="0">
              <a:buSzPct val="100000"/>
              <a:buFont typeface="Symbol" panose="05050102010706020507" pitchFamily="18" charset="2"/>
              <a:buChar char="*"/>
            </a:pPr>
            <a:r>
              <a:rPr lang="en-US" dirty="0">
                <a:latin typeface="Calibri" panose="020F0502020204030204" pitchFamily="34" charset="0"/>
              </a:rPr>
              <a:t>For a 4-way </a:t>
            </a:r>
            <a:r>
              <a:rPr lang="en-US" dirty="0">
                <a:solidFill>
                  <a:srgbClr val="DC2300"/>
                </a:solidFill>
                <a:latin typeface="Calibri" panose="020F0502020204030204" pitchFamily="34" charset="0"/>
              </a:rPr>
              <a:t>coarse grained MT</a:t>
            </a:r>
            <a:r>
              <a:rPr lang="en-US" dirty="0">
                <a:latin typeface="Calibri" panose="020F0502020204030204" pitchFamily="34" charset="0"/>
              </a:rPr>
              <a:t> machine</a:t>
            </a:r>
          </a:p>
          <a:p>
            <a:pPr lvl="1">
              <a:buSzPct val="100000"/>
              <a:buFont typeface="Symbol" panose="05050102010706020507" pitchFamily="18" charset="2"/>
              <a:buChar char="*"/>
            </a:pPr>
            <a:r>
              <a:rPr lang="en-US" dirty="0">
                <a:latin typeface="Calibri" panose="020F0502020204030204" pitchFamily="34" charset="0"/>
              </a:rPr>
              <a:t>4 </a:t>
            </a:r>
            <a:r>
              <a:rPr lang="en-US" dirty="0">
                <a:solidFill>
                  <a:srgbClr val="2300DC"/>
                </a:solidFill>
                <a:latin typeface="Calibri" panose="020F0502020204030204" pitchFamily="34" charset="0"/>
              </a:rPr>
              <a:t>program counters</a:t>
            </a:r>
          </a:p>
          <a:p>
            <a:pPr lvl="1">
              <a:buSzPct val="100000"/>
              <a:buFont typeface="Symbol" panose="05050102010706020507" pitchFamily="18" charset="2"/>
              <a:buChar char="*"/>
            </a:pPr>
            <a:r>
              <a:rPr lang="en-US" dirty="0">
                <a:latin typeface="Calibri" panose="020F0502020204030204" pitchFamily="34" charset="0"/>
              </a:rPr>
              <a:t>4 </a:t>
            </a:r>
            <a:r>
              <a:rPr lang="en-US" dirty="0">
                <a:solidFill>
                  <a:srgbClr val="DC2300"/>
                </a:solidFill>
                <a:latin typeface="Calibri" panose="020F0502020204030204" pitchFamily="34" charset="0"/>
              </a:rPr>
              <a:t>register files</a:t>
            </a:r>
          </a:p>
          <a:p>
            <a:pPr lvl="1">
              <a:buSzPct val="100000"/>
              <a:buFont typeface="Symbol" panose="05050102010706020507" pitchFamily="18" charset="2"/>
              <a:buChar char="*"/>
            </a:pPr>
            <a:r>
              <a:rPr lang="en-US" dirty="0">
                <a:latin typeface="Calibri" panose="020F0502020204030204" pitchFamily="34" charset="0"/>
              </a:rPr>
              <a:t>4 </a:t>
            </a:r>
            <a:r>
              <a:rPr lang="en-US" dirty="0">
                <a:solidFill>
                  <a:srgbClr val="4700B8"/>
                </a:solidFill>
                <a:latin typeface="Calibri" panose="020F0502020204030204" pitchFamily="34" charset="0"/>
              </a:rPr>
              <a:t>flags registers</a:t>
            </a:r>
          </a:p>
          <a:p>
            <a:pPr lvl="1">
              <a:buSzPct val="100000"/>
              <a:buFont typeface="Symbol" panose="05050102010706020507" pitchFamily="18" charset="2"/>
              <a:buChar char="*"/>
            </a:pPr>
            <a:r>
              <a:rPr lang="en-US" dirty="0">
                <a:latin typeface="Calibri" panose="020F0502020204030204" pitchFamily="34" charset="0"/>
              </a:rPr>
              <a:t>A </a:t>
            </a:r>
            <a:r>
              <a:rPr lang="en-US" dirty="0">
                <a:solidFill>
                  <a:srgbClr val="DC2300"/>
                </a:solidFill>
                <a:latin typeface="Calibri" panose="020F0502020204030204" pitchFamily="34" charset="0"/>
              </a:rPr>
              <a:t>context</a:t>
            </a:r>
            <a:r>
              <a:rPr lang="en-US" dirty="0">
                <a:latin typeface="Calibri" panose="020F0502020204030204" pitchFamily="34" charset="0"/>
              </a:rPr>
              <a:t> </a:t>
            </a:r>
            <a:r>
              <a:rPr lang="en-US" dirty="0">
                <a:solidFill>
                  <a:srgbClr val="DC2300"/>
                </a:solidFill>
                <a:latin typeface="Calibri" panose="020F0502020204030204" pitchFamily="34" charset="0"/>
              </a:rPr>
              <a:t>register</a:t>
            </a:r>
            <a:r>
              <a:rPr lang="en-US" dirty="0">
                <a:latin typeface="Calibri" panose="020F0502020204030204" pitchFamily="34" charset="0"/>
              </a:rPr>
              <a:t> that contains a thread id.</a:t>
            </a:r>
          </a:p>
          <a:p>
            <a:pPr lvl="1">
              <a:buSzPct val="100000"/>
              <a:buFont typeface="Symbol" panose="05050102010706020507" pitchFamily="18" charset="2"/>
              <a:buChar char="*"/>
            </a:pPr>
            <a:r>
              <a:rPr lang="en-US" dirty="0">
                <a:solidFill>
                  <a:srgbClr val="008000"/>
                </a:solidFill>
                <a:latin typeface="Calibri" panose="020F0502020204030204" pitchFamily="34" charset="0"/>
              </a:rPr>
              <a:t>Zero overhead context switching</a:t>
            </a:r>
            <a:r>
              <a:rPr lang="en-US" dirty="0">
                <a:latin typeface="Calibri" panose="020F0502020204030204" pitchFamily="34" charset="0"/>
              </a:rPr>
              <a:t> → Change the thread id in the context register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Advantages</a:t>
            </a:r>
            <a:endParaRPr lang="fr-FR" dirty="0">
              <a:solidFill>
                <a:schemeClr val="tx1"/>
              </a:solidFill>
            </a:endParaRPr>
          </a:p>
        </p:txBody>
      </p:sp>
      <p:sp>
        <p:nvSpPr>
          <p:cNvPr id="3" name="Text Placeholder 2"/>
          <p:cNvSpPr txBox="1">
            <a:spLocks noGrp="1"/>
          </p:cNvSpPr>
          <p:nvPr>
            <p:ph type="body" idx="4294967295"/>
          </p:nvPr>
        </p:nvSpPr>
        <p:spPr>
          <a:xfrm>
            <a:off x="762000" y="1524000"/>
            <a:ext cx="7848600" cy="4648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Assume that </a:t>
            </a:r>
            <a:r>
              <a:rPr lang="en-US" dirty="0">
                <a:solidFill>
                  <a:srgbClr val="2300DC"/>
                </a:solidFill>
                <a:latin typeface="Calibri" panose="020F0502020204030204" pitchFamily="34" charset="0"/>
              </a:rPr>
              <a:t>thread 1</a:t>
            </a:r>
            <a:r>
              <a:rPr lang="en-US" dirty="0">
                <a:latin typeface="Calibri" panose="020F0502020204030204" pitchFamily="34" charset="0"/>
              </a:rPr>
              <a:t> has an </a:t>
            </a:r>
            <a:r>
              <a:rPr lang="en-US" dirty="0">
                <a:solidFill>
                  <a:srgbClr val="DC2300"/>
                </a:solidFill>
                <a:latin typeface="Calibri" panose="020F0502020204030204" pitchFamily="34" charset="0"/>
              </a:rPr>
              <a:t>L2 miss</a:t>
            </a:r>
          </a:p>
          <a:p>
            <a:pPr lvl="1">
              <a:buSzPct val="100000"/>
              <a:buFont typeface="Symbol" panose="05050102010706020507" pitchFamily="18" charset="2"/>
              <a:buChar char="*"/>
            </a:pPr>
            <a:r>
              <a:rPr lang="en-US" b="1" dirty="0">
                <a:solidFill>
                  <a:srgbClr val="2300DC"/>
                </a:solidFill>
                <a:latin typeface="Calibri" panose="020F0502020204030204" pitchFamily="34" charset="0"/>
              </a:rPr>
              <a:t>Wait</a:t>
            </a:r>
            <a:r>
              <a:rPr lang="en-US" dirty="0">
                <a:latin typeface="Calibri" panose="020F0502020204030204" pitchFamily="34" charset="0"/>
              </a:rPr>
              <a:t> for 200 cycles</a:t>
            </a:r>
          </a:p>
          <a:p>
            <a:pPr lvl="1">
              <a:buSzPct val="100000"/>
              <a:buFont typeface="Symbol" panose="05050102010706020507" pitchFamily="18" charset="2"/>
              <a:buChar char="*"/>
            </a:pPr>
            <a:r>
              <a:rPr lang="en-US" dirty="0">
                <a:latin typeface="Calibri" panose="020F0502020204030204" pitchFamily="34" charset="0"/>
              </a:rPr>
              <a:t>Schedule thread 2</a:t>
            </a:r>
          </a:p>
          <a:p>
            <a:pPr lvl="1">
              <a:buSzPct val="100000"/>
              <a:buFont typeface="Symbol" panose="05050102010706020507" pitchFamily="18" charset="2"/>
              <a:buChar char="*"/>
            </a:pPr>
            <a:r>
              <a:rPr lang="en-US" dirty="0">
                <a:latin typeface="Calibri" panose="020F0502020204030204" pitchFamily="34" charset="0"/>
              </a:rPr>
              <a:t>Now let us say that thread 2 has an L2 miss</a:t>
            </a:r>
          </a:p>
          <a:p>
            <a:pPr lvl="1">
              <a:buSzPct val="100000"/>
              <a:buFont typeface="Symbol" panose="05050102010706020507" pitchFamily="18" charset="2"/>
              <a:buChar char="*"/>
            </a:pPr>
            <a:r>
              <a:rPr lang="en-US" dirty="0">
                <a:latin typeface="Calibri" panose="020F0502020204030204" pitchFamily="34" charset="0"/>
              </a:rPr>
              <a:t>Schedule thread 3</a:t>
            </a:r>
          </a:p>
          <a:p>
            <a:pPr lvl="0">
              <a:buSzPct val="100000"/>
              <a:buFont typeface="Symbol" panose="05050102010706020507" pitchFamily="18" charset="2"/>
              <a:buChar char="*"/>
            </a:pPr>
            <a:r>
              <a:rPr lang="en-US" sz="2800" dirty="0">
                <a:latin typeface="Calibri" panose="020F0502020204030204" pitchFamily="34" charset="0"/>
              </a:rPr>
              <a:t>We can have a </a:t>
            </a:r>
            <a:r>
              <a:rPr lang="en-US" sz="2800" b="1" dirty="0">
                <a:solidFill>
                  <a:srgbClr val="00AE00"/>
                </a:solidFill>
                <a:latin typeface="Calibri" panose="020F0502020204030204" pitchFamily="34" charset="0"/>
              </a:rPr>
              <a:t>sophisticated algorithm</a:t>
            </a:r>
            <a:r>
              <a:rPr lang="en-US" sz="2800" dirty="0">
                <a:latin typeface="Calibri" panose="020F0502020204030204" pitchFamily="34" charset="0"/>
              </a:rPr>
              <a:t> that switches every </a:t>
            </a:r>
            <a:r>
              <a:rPr lang="en-US" sz="2800" u="sng" dirty="0">
                <a:latin typeface="Calibri" panose="020F0502020204030204" pitchFamily="34" charset="0"/>
              </a:rPr>
              <a:t>n cycles</a:t>
            </a:r>
            <a:r>
              <a:rPr lang="en-US" sz="2800" dirty="0">
                <a:latin typeface="Calibri" panose="020F0502020204030204" pitchFamily="34" charset="0"/>
              </a:rPr>
              <a:t>, or when there is a </a:t>
            </a:r>
            <a:r>
              <a:rPr lang="en-US" sz="2800" b="1" dirty="0">
                <a:solidFill>
                  <a:srgbClr val="0000FF"/>
                </a:solidFill>
                <a:latin typeface="Calibri" panose="020F0502020204030204" pitchFamily="34" charset="0"/>
              </a:rPr>
              <a:t>long latency event</a:t>
            </a:r>
            <a:r>
              <a:rPr lang="en-US" sz="2800" dirty="0">
                <a:latin typeface="Calibri" panose="020F0502020204030204" pitchFamily="34" charset="0"/>
              </a:rPr>
              <a:t> such as an L2 miss.</a:t>
            </a:r>
          </a:p>
          <a:p>
            <a:pPr lvl="1">
              <a:buSzPct val="100000"/>
              <a:buFont typeface="Symbol" panose="05050102010706020507" pitchFamily="18" charset="2"/>
              <a:buChar char="*"/>
            </a:pPr>
            <a:r>
              <a:rPr lang="en-US" sz="2800" dirty="0" err="1">
                <a:latin typeface="Calibri" panose="020F0502020204030204" pitchFamily="34" charset="0"/>
              </a:rPr>
              <a:t>Minimises</a:t>
            </a:r>
            <a:r>
              <a:rPr lang="en-US" sz="2800" dirty="0">
                <a:latin typeface="Calibri" panose="020F0502020204030204" pitchFamily="34" charset="0"/>
              </a:rPr>
              <a:t> idle cycles for the entire system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Fine </a:t>
            </a:r>
            <a:r>
              <a:rPr lang="fr-FR" dirty="0" err="1">
                <a:solidFill>
                  <a:schemeClr val="tx1"/>
                </a:solidFill>
              </a:rPr>
              <a:t>Grained</a:t>
            </a:r>
            <a:r>
              <a:rPr lang="fr-FR" dirty="0">
                <a:solidFill>
                  <a:schemeClr val="tx1"/>
                </a:solidFill>
              </a:rPr>
              <a:t> Multithreading</a:t>
            </a:r>
          </a:p>
        </p:txBody>
      </p:sp>
      <p:sp>
        <p:nvSpPr>
          <p:cNvPr id="3" name="Text Placeholder 2"/>
          <p:cNvSpPr txBox="1">
            <a:spLocks noGrp="1"/>
          </p:cNvSpPr>
          <p:nvPr>
            <p:ph type="body" idx="4294967295"/>
          </p:nvPr>
        </p:nvSpPr>
        <p:spPr>
          <a:xfrm>
            <a:off x="762000" y="1371600"/>
            <a:ext cx="7620000" cy="49514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switching granularity</a:t>
            </a:r>
            <a:r>
              <a:rPr lang="en-US" sz="2800" dirty="0">
                <a:latin typeface="Calibri" panose="020F0502020204030204" pitchFamily="34" charset="0"/>
              </a:rPr>
              <a:t> is very small</a:t>
            </a:r>
          </a:p>
          <a:p>
            <a:pPr lvl="1">
              <a:buSzPct val="100000"/>
              <a:buFont typeface="Symbol" panose="05050102010706020507" pitchFamily="18" charset="2"/>
              <a:buChar char="*"/>
            </a:pPr>
            <a:r>
              <a:rPr lang="en-US" sz="2200" dirty="0">
                <a:latin typeface="Calibri" panose="020F0502020204030204" pitchFamily="34" charset="0"/>
              </a:rPr>
              <a:t>1-2 cycles</a:t>
            </a:r>
          </a:p>
          <a:p>
            <a:pPr lvl="0">
              <a:buSzPct val="100000"/>
              <a:buFont typeface="Symbol" panose="05050102010706020507" pitchFamily="18" charset="2"/>
              <a:buChar char="*"/>
            </a:pPr>
            <a:r>
              <a:rPr lang="en-US" sz="2800" b="1" dirty="0">
                <a:solidFill>
                  <a:srgbClr val="0084D1"/>
                </a:solidFill>
                <a:latin typeface="Calibri" panose="020F0502020204030204" pitchFamily="34" charset="0"/>
              </a:rPr>
              <a:t>Advantage </a:t>
            </a:r>
            <a:r>
              <a:rPr lang="en-US" sz="2800" dirty="0">
                <a:latin typeface="Calibri" panose="020F0502020204030204" pitchFamily="34" charset="0"/>
              </a:rPr>
              <a:t>:</a:t>
            </a:r>
          </a:p>
          <a:p>
            <a:pPr lvl="1">
              <a:buSzPct val="100000"/>
              <a:buFont typeface="Symbol" panose="05050102010706020507" pitchFamily="18" charset="2"/>
              <a:buChar char="*"/>
            </a:pPr>
            <a:r>
              <a:rPr lang="en-US" sz="2200" dirty="0">
                <a:latin typeface="Calibri" panose="020F0502020204030204" pitchFamily="34" charset="0"/>
              </a:rPr>
              <a:t>Can take </a:t>
            </a:r>
            <a:r>
              <a:rPr lang="en-US" sz="2200" dirty="0">
                <a:solidFill>
                  <a:srgbClr val="2300DC"/>
                </a:solidFill>
                <a:latin typeface="Calibri" panose="020F0502020204030204" pitchFamily="34" charset="0"/>
              </a:rPr>
              <a:t>advantage</a:t>
            </a:r>
            <a:r>
              <a:rPr lang="en-US" sz="2200" dirty="0">
                <a:latin typeface="Calibri" panose="020F0502020204030204" pitchFamily="34" charset="0"/>
              </a:rPr>
              <a:t> of </a:t>
            </a:r>
            <a:r>
              <a:rPr lang="en-US" sz="2200" dirty="0">
                <a:solidFill>
                  <a:srgbClr val="DC2300"/>
                </a:solidFill>
                <a:latin typeface="Calibri" panose="020F0502020204030204" pitchFamily="34" charset="0"/>
              </a:rPr>
              <a:t>low latency </a:t>
            </a:r>
            <a:r>
              <a:rPr lang="en-US" sz="2200" dirty="0">
                <a:latin typeface="Calibri" panose="020F0502020204030204" pitchFamily="34" charset="0"/>
              </a:rPr>
              <a:t>events such as division, or L1 cache misses</a:t>
            </a:r>
          </a:p>
          <a:p>
            <a:pPr lvl="1">
              <a:buSzPct val="100000"/>
              <a:buFont typeface="Symbol" panose="05050102010706020507" pitchFamily="18" charset="2"/>
              <a:buChar char="*"/>
            </a:pPr>
            <a:r>
              <a:rPr lang="en-US" sz="2200" dirty="0" err="1">
                <a:solidFill>
                  <a:srgbClr val="FF3333"/>
                </a:solidFill>
                <a:latin typeface="Calibri" panose="020F0502020204030204" pitchFamily="34" charset="0"/>
              </a:rPr>
              <a:t>Minimise</a:t>
            </a:r>
            <a:r>
              <a:rPr lang="en-US" sz="2200" dirty="0">
                <a:latin typeface="Calibri" panose="020F0502020204030204" pitchFamily="34" charset="0"/>
              </a:rPr>
              <a:t> idle cycles to an even greater extent</a:t>
            </a:r>
          </a:p>
          <a:p>
            <a:pPr lvl="0">
              <a:buSzPct val="100000"/>
              <a:buFont typeface="Symbol" panose="05050102010706020507" pitchFamily="18" charset="2"/>
              <a:buChar char="*"/>
            </a:pPr>
            <a:r>
              <a:rPr lang="en-US" sz="2800" b="1" dirty="0">
                <a:solidFill>
                  <a:srgbClr val="00AE00"/>
                </a:solidFill>
                <a:latin typeface="Calibri" panose="020F0502020204030204" pitchFamily="34" charset="0"/>
              </a:rPr>
              <a:t>Correctness Issues</a:t>
            </a:r>
          </a:p>
          <a:p>
            <a:pPr lvl="1">
              <a:buSzPct val="100000"/>
              <a:buFont typeface="Symbol" panose="05050102010706020507" pitchFamily="18" charset="2"/>
              <a:buChar char="*"/>
            </a:pPr>
            <a:r>
              <a:rPr lang="en-US" sz="2200" dirty="0">
                <a:latin typeface="Calibri" panose="020F0502020204030204" pitchFamily="34" charset="0"/>
              </a:rPr>
              <a:t>We can have instructions of 2 threads simultaneously in the </a:t>
            </a:r>
            <a:r>
              <a:rPr lang="en-US" sz="2200" dirty="0">
                <a:solidFill>
                  <a:srgbClr val="0000FF"/>
                </a:solidFill>
                <a:latin typeface="Calibri" panose="020F0502020204030204" pitchFamily="34" charset="0"/>
              </a:rPr>
              <a:t>pipeline</a:t>
            </a:r>
            <a:r>
              <a:rPr lang="en-US" sz="2200" dirty="0">
                <a:latin typeface="Calibri" panose="020F0502020204030204" pitchFamily="34" charset="0"/>
              </a:rPr>
              <a:t>.</a:t>
            </a:r>
          </a:p>
          <a:p>
            <a:pPr lvl="1">
              <a:buSzPct val="100000"/>
              <a:buFont typeface="Symbol" panose="05050102010706020507" pitchFamily="18" charset="2"/>
              <a:buChar char="*"/>
            </a:pPr>
            <a:r>
              <a:rPr lang="en-US" sz="2200" dirty="0">
                <a:latin typeface="Calibri" panose="020F0502020204030204" pitchFamily="34" charset="0"/>
              </a:rPr>
              <a:t>We never forward/interlock for </a:t>
            </a:r>
            <a:r>
              <a:rPr lang="en-US" sz="2200" dirty="0">
                <a:solidFill>
                  <a:srgbClr val="2323DC"/>
                </a:solidFill>
                <a:latin typeface="Calibri" panose="020F0502020204030204" pitchFamily="34" charset="0"/>
              </a:rPr>
              <a:t>instructions</a:t>
            </a:r>
            <a:r>
              <a:rPr lang="en-US" sz="2200" dirty="0">
                <a:latin typeface="Calibri" panose="020F0502020204030204" pitchFamily="34" charset="0"/>
              </a:rPr>
              <a:t> across </a:t>
            </a:r>
            <a:r>
              <a:rPr lang="en-US" sz="2200" dirty="0">
                <a:solidFill>
                  <a:srgbClr val="00AE00"/>
                </a:solidFill>
                <a:latin typeface="Calibri" panose="020F0502020204030204" pitchFamily="34" charset="0"/>
              </a:rPr>
              <a:t>threads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Simultaneous</a:t>
            </a:r>
            <a:r>
              <a:rPr lang="fr-FR" dirty="0">
                <a:solidFill>
                  <a:schemeClr val="tx1"/>
                </a:solidFill>
              </a:rPr>
              <a:t> Multithreading</a:t>
            </a:r>
          </a:p>
        </p:txBody>
      </p:sp>
      <p:sp>
        <p:nvSpPr>
          <p:cNvPr id="3" name="Text Placeholder 2"/>
          <p:cNvSpPr txBox="1">
            <a:spLocks noGrp="1"/>
          </p:cNvSpPr>
          <p:nvPr>
            <p:ph type="body" idx="4294967295"/>
          </p:nvPr>
        </p:nvSpPr>
        <p:spPr>
          <a:xfrm>
            <a:off x="889000" y="1676400"/>
            <a:ext cx="7416800"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Most modern processors have </a:t>
            </a:r>
            <a:r>
              <a:rPr lang="en-US" dirty="0">
                <a:solidFill>
                  <a:srgbClr val="2323DC"/>
                </a:solidFill>
                <a:latin typeface="Calibri" panose="020F0502020204030204" pitchFamily="34" charset="0"/>
              </a:rPr>
              <a:t>multiple issue slots</a:t>
            </a:r>
          </a:p>
          <a:p>
            <a:pPr lvl="1">
              <a:buSzPct val="100000"/>
              <a:buFont typeface="Symbol" panose="05050102010706020507" pitchFamily="18" charset="2"/>
              <a:buChar char="*"/>
            </a:pPr>
            <a:r>
              <a:rPr lang="en-US" dirty="0">
                <a:latin typeface="Calibri" panose="020F0502020204030204" pitchFamily="34" charset="0"/>
              </a:rPr>
              <a:t>Can issue </a:t>
            </a:r>
            <a:r>
              <a:rPr lang="en-US" dirty="0">
                <a:solidFill>
                  <a:srgbClr val="2323DC"/>
                </a:solidFill>
                <a:latin typeface="Calibri" panose="020F0502020204030204" pitchFamily="34" charset="0"/>
              </a:rPr>
              <a:t>multiple instructions</a:t>
            </a:r>
            <a:r>
              <a:rPr lang="en-US" dirty="0">
                <a:latin typeface="Calibri" panose="020F0502020204030204" pitchFamily="34" charset="0"/>
              </a:rPr>
              <a:t> to the</a:t>
            </a:r>
            <a:r>
              <a:rPr lang="en-US" dirty="0">
                <a:solidFill>
                  <a:srgbClr val="00AE00"/>
                </a:solidFill>
                <a:latin typeface="Calibri" panose="020F0502020204030204" pitchFamily="34" charset="0"/>
              </a:rPr>
              <a:t> functional units</a:t>
            </a:r>
          </a:p>
          <a:p>
            <a:pPr lvl="1">
              <a:buSzPct val="100000"/>
              <a:buFont typeface="Symbol" panose="05050102010706020507" pitchFamily="18" charset="2"/>
              <a:buChar char="*"/>
            </a:pPr>
            <a:r>
              <a:rPr lang="en-US" dirty="0">
                <a:latin typeface="Calibri" panose="020F0502020204030204" pitchFamily="34" charset="0"/>
              </a:rPr>
              <a:t>For example, a 3 issue </a:t>
            </a:r>
            <a:r>
              <a:rPr lang="en-US" dirty="0">
                <a:solidFill>
                  <a:srgbClr val="00AE00"/>
                </a:solidFill>
                <a:latin typeface="Calibri" panose="020F0502020204030204" pitchFamily="34" charset="0"/>
              </a:rPr>
              <a:t>processor</a:t>
            </a:r>
            <a:r>
              <a:rPr lang="en-US" dirty="0">
                <a:latin typeface="Calibri" panose="020F0502020204030204" pitchFamily="34" charset="0"/>
              </a:rPr>
              <a:t> can </a:t>
            </a:r>
            <a:r>
              <a:rPr lang="en-US" dirty="0">
                <a:solidFill>
                  <a:srgbClr val="280099"/>
                </a:solidFill>
                <a:latin typeface="Calibri" panose="020F0502020204030204" pitchFamily="34" charset="0"/>
              </a:rPr>
              <a:t>fetch, decode,</a:t>
            </a:r>
            <a:r>
              <a:rPr lang="en-US" dirty="0">
                <a:latin typeface="Calibri" panose="020F0502020204030204" pitchFamily="34" charset="0"/>
              </a:rPr>
              <a:t> and </a:t>
            </a:r>
            <a:r>
              <a:rPr lang="en-US" dirty="0">
                <a:solidFill>
                  <a:srgbClr val="280099"/>
                </a:solidFill>
                <a:latin typeface="Calibri" panose="020F0502020204030204" pitchFamily="34" charset="0"/>
              </a:rPr>
              <a:t>execute</a:t>
            </a:r>
            <a:r>
              <a:rPr lang="en-US" dirty="0">
                <a:latin typeface="Calibri" panose="020F0502020204030204" pitchFamily="34" charset="0"/>
              </a:rPr>
              <a:t> 3 instructions per cycle</a:t>
            </a:r>
          </a:p>
          <a:p>
            <a:pPr lvl="1">
              <a:buSzPct val="100000"/>
              <a:buFont typeface="Symbol" panose="05050102010706020507" pitchFamily="18" charset="2"/>
              <a:buChar char="*"/>
            </a:pPr>
            <a:r>
              <a:rPr lang="en-US" dirty="0">
                <a:latin typeface="Calibri" panose="020F0502020204030204" pitchFamily="34" charset="0"/>
              </a:rPr>
              <a:t>If a benchmark has low</a:t>
            </a:r>
            <a:r>
              <a:rPr lang="en-US" dirty="0">
                <a:solidFill>
                  <a:srgbClr val="00AE00"/>
                </a:solidFill>
                <a:latin typeface="Calibri" panose="020F0502020204030204" pitchFamily="34" charset="0"/>
              </a:rPr>
              <a:t> </a:t>
            </a:r>
            <a:r>
              <a:rPr lang="en-US" dirty="0">
                <a:solidFill>
                  <a:srgbClr val="33CC66"/>
                </a:solidFill>
                <a:latin typeface="Calibri" panose="020F0502020204030204" pitchFamily="34" charset="0"/>
              </a:rPr>
              <a:t>ILP</a:t>
            </a:r>
            <a:r>
              <a:rPr lang="en-US" dirty="0">
                <a:solidFill>
                  <a:srgbClr val="00AE00"/>
                </a:solidFill>
                <a:latin typeface="Calibri" panose="020F0502020204030204" pitchFamily="34" charset="0"/>
              </a:rPr>
              <a:t> </a:t>
            </a:r>
            <a:r>
              <a:rPr lang="en-US" dirty="0">
                <a:latin typeface="Calibri" panose="020F0502020204030204" pitchFamily="34" charset="0"/>
              </a:rPr>
              <a:t>(instruction level parallelism), then fine and coarse grained multithreading cannot </a:t>
            </a:r>
            <a:r>
              <a:rPr lang="en-US" b="1" dirty="0">
                <a:latin typeface="Calibri" panose="020F0502020204030204" pitchFamily="34" charset="0"/>
              </a:rPr>
              <a:t>really help</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Simultaneous</a:t>
            </a:r>
            <a:r>
              <a:rPr lang="fr-FR" dirty="0">
                <a:solidFill>
                  <a:schemeClr val="tx1"/>
                </a:solidFill>
              </a:rPr>
              <a:t> Multithreading</a:t>
            </a:r>
          </a:p>
        </p:txBody>
      </p:sp>
      <p:sp>
        <p:nvSpPr>
          <p:cNvPr id="3" name="Text Placeholder 2"/>
          <p:cNvSpPr txBox="1">
            <a:spLocks noGrp="1"/>
          </p:cNvSpPr>
          <p:nvPr>
            <p:ph type="body" idx="4294967295"/>
          </p:nvPr>
        </p:nvSpPr>
        <p:spPr>
          <a:xfrm>
            <a:off x="9652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33CC66"/>
                </a:solidFill>
                <a:latin typeface="Calibri" panose="020F0502020204030204" pitchFamily="34" charset="0"/>
              </a:rPr>
              <a:t>Main Idea</a:t>
            </a:r>
          </a:p>
          <a:p>
            <a:pPr lvl="1">
              <a:buSzPct val="100000"/>
              <a:buFont typeface="Symbol" panose="05050102010706020507" pitchFamily="18" charset="2"/>
              <a:buChar char="*"/>
            </a:pPr>
            <a:r>
              <a:rPr lang="en-US" dirty="0">
                <a:solidFill>
                  <a:srgbClr val="2323DC"/>
                </a:solidFill>
                <a:latin typeface="Calibri" panose="020F0502020204030204" pitchFamily="34" charset="0"/>
              </a:rPr>
              <a:t>Partition</a:t>
            </a:r>
            <a:r>
              <a:rPr lang="en-US" dirty="0">
                <a:latin typeface="Calibri" panose="020F0502020204030204" pitchFamily="34" charset="0"/>
              </a:rPr>
              <a:t> the issue slots across </a:t>
            </a:r>
            <a:r>
              <a:rPr lang="en-US" dirty="0">
                <a:solidFill>
                  <a:srgbClr val="FF0000"/>
                </a:solidFill>
                <a:latin typeface="Calibri" panose="020F0502020204030204" pitchFamily="34" charset="0"/>
              </a:rPr>
              <a:t>threads</a:t>
            </a:r>
          </a:p>
          <a:p>
            <a:pPr lvl="1">
              <a:buSzPct val="100000"/>
              <a:buFont typeface="Symbol" panose="05050102010706020507" pitchFamily="18" charset="2"/>
              <a:buChar char="*"/>
            </a:pPr>
            <a:r>
              <a:rPr lang="en-US" b="1" dirty="0">
                <a:solidFill>
                  <a:srgbClr val="004A4A"/>
                </a:solidFill>
                <a:latin typeface="Calibri" panose="020F0502020204030204" pitchFamily="34" charset="0"/>
              </a:rPr>
              <a:t>Scenario </a:t>
            </a:r>
            <a:r>
              <a:rPr lang="en-US" dirty="0">
                <a:latin typeface="Calibri" panose="020F0502020204030204" pitchFamily="34" charset="0"/>
              </a:rPr>
              <a:t>: In the same </a:t>
            </a:r>
            <a:r>
              <a:rPr lang="en-US" dirty="0">
                <a:solidFill>
                  <a:srgbClr val="2323DC"/>
                </a:solidFill>
                <a:latin typeface="Calibri" panose="020F0502020204030204" pitchFamily="34" charset="0"/>
              </a:rPr>
              <a:t>cycle</a:t>
            </a:r>
          </a:p>
          <a:p>
            <a:pPr lvl="2">
              <a:buSzPct val="100000"/>
              <a:buFont typeface="Symbol" panose="05050102010706020507" pitchFamily="18" charset="2"/>
              <a:buChar char="*"/>
            </a:pPr>
            <a:r>
              <a:rPr lang="en-US" dirty="0">
                <a:latin typeface="Calibri" panose="020F0502020204030204" pitchFamily="34" charset="0"/>
              </a:rPr>
              <a:t>Issue 2 instructions for thread 1</a:t>
            </a:r>
          </a:p>
          <a:p>
            <a:pPr lvl="2">
              <a:buSzPct val="100000"/>
              <a:buFont typeface="Symbol" panose="05050102010706020507" pitchFamily="18" charset="2"/>
              <a:buChar char="*"/>
            </a:pPr>
            <a:r>
              <a:rPr lang="en-US" dirty="0">
                <a:latin typeface="Calibri" panose="020F0502020204030204" pitchFamily="34" charset="0"/>
              </a:rPr>
              <a:t>and, issue 1 instruction for thread 2</a:t>
            </a:r>
          </a:p>
          <a:p>
            <a:pPr lvl="2">
              <a:buSzPct val="100000"/>
              <a:buFont typeface="Symbol" panose="05050102010706020507" pitchFamily="18" charset="2"/>
              <a:buChar char="*"/>
            </a:pPr>
            <a:r>
              <a:rPr lang="en-US" dirty="0">
                <a:latin typeface="Calibri" panose="020F0502020204030204" pitchFamily="34" charset="0"/>
              </a:rPr>
              <a:t>and, issue 1 instruction for thread 3</a:t>
            </a:r>
          </a:p>
          <a:p>
            <a:pPr lvl="0">
              <a:buSzPct val="100000"/>
              <a:buFont typeface="Symbol" panose="05050102010706020507" pitchFamily="18" charset="2"/>
              <a:buChar char="*"/>
            </a:pPr>
            <a:r>
              <a:rPr lang="en-US" dirty="0">
                <a:solidFill>
                  <a:srgbClr val="198A8A"/>
                </a:solidFill>
                <a:latin typeface="Calibri" panose="020F0502020204030204" pitchFamily="34" charset="0"/>
              </a:rPr>
              <a:t>Support required</a:t>
            </a:r>
          </a:p>
          <a:p>
            <a:pPr lvl="1">
              <a:buSzPct val="100000"/>
              <a:buFont typeface="Symbol" panose="05050102010706020507" pitchFamily="18" charset="2"/>
              <a:buChar char="*"/>
            </a:pPr>
            <a:r>
              <a:rPr lang="en-US" dirty="0">
                <a:latin typeface="Calibri" panose="020F0502020204030204" pitchFamily="34" charset="0"/>
              </a:rPr>
              <a:t>Need smart</a:t>
            </a:r>
            <a:r>
              <a:rPr lang="en-US" dirty="0">
                <a:solidFill>
                  <a:srgbClr val="0047FF"/>
                </a:solidFill>
                <a:latin typeface="Calibri" panose="020F0502020204030204" pitchFamily="34" charset="0"/>
              </a:rPr>
              <a:t> instruction selection logic</a:t>
            </a:r>
            <a:r>
              <a:rPr lang="en-US" dirty="0">
                <a:latin typeface="Calibri" panose="020F0502020204030204" pitchFamily="34" charset="0"/>
              </a:rPr>
              <a:t>.</a:t>
            </a:r>
          </a:p>
          <a:p>
            <a:pPr lvl="2">
              <a:buSzPct val="100000"/>
              <a:buFont typeface="Symbol" panose="05050102010706020507" pitchFamily="18" charset="2"/>
              <a:buChar char="*"/>
            </a:pPr>
            <a:r>
              <a:rPr lang="en-US" dirty="0">
                <a:latin typeface="Calibri" panose="020F0502020204030204" pitchFamily="34" charset="0"/>
              </a:rPr>
              <a:t>Balance </a:t>
            </a:r>
            <a:r>
              <a:rPr lang="en-US" dirty="0">
                <a:solidFill>
                  <a:srgbClr val="00AE00"/>
                </a:solidFill>
                <a:latin typeface="Calibri" panose="020F0502020204030204" pitchFamily="34" charset="0"/>
              </a:rPr>
              <a:t>fairness</a:t>
            </a:r>
            <a:r>
              <a:rPr lang="en-US" dirty="0">
                <a:latin typeface="Calibri" panose="020F0502020204030204" pitchFamily="34" charset="0"/>
              </a:rPr>
              <a:t> and </a:t>
            </a:r>
            <a:r>
              <a:rPr lang="en-US" dirty="0">
                <a:solidFill>
                  <a:srgbClr val="FF0000"/>
                </a:solidFill>
                <a:latin typeface="Calibri" panose="020F0502020204030204" pitchFamily="34" charset="0"/>
              </a:rPr>
              <a:t>throughput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Multiprocessing</a:t>
            </a:r>
            <a:endParaRPr lang="fr-FR" dirty="0">
              <a:solidFill>
                <a:schemeClr val="tx1"/>
              </a:solidFill>
            </a:endParaRPr>
          </a:p>
        </p:txBody>
      </p:sp>
      <p:sp>
        <p:nvSpPr>
          <p:cNvPr id="3" name="Text Placeholder 2"/>
          <p:cNvSpPr txBox="1">
            <a:spLocks noGrp="1"/>
          </p:cNvSpPr>
          <p:nvPr>
            <p:ph type="body" idx="4294967295"/>
          </p:nvPr>
        </p:nvSpPr>
        <p:spPr>
          <a:xfrm>
            <a:off x="889000" y="2057400"/>
            <a:ext cx="7416800" cy="2743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444500" algn="just">
              <a:buSzPct val="100000"/>
              <a:buFont typeface="Symbol" panose="05050102010706020507" pitchFamily="18" charset="2"/>
              <a:buChar char="*"/>
            </a:pPr>
            <a:r>
              <a:rPr lang="en-US" sz="2400" dirty="0">
                <a:latin typeface="Calibri" panose="020F0502020204030204" pitchFamily="34" charset="0"/>
              </a:rPr>
              <a:t>The term </a:t>
            </a:r>
            <a:r>
              <a:rPr lang="en-US" sz="2400" dirty="0">
                <a:solidFill>
                  <a:srgbClr val="33CC66"/>
                </a:solidFill>
                <a:latin typeface="Calibri" panose="020F0502020204030204" pitchFamily="34" charset="0"/>
              </a:rPr>
              <a:t>multiprocessing</a:t>
            </a:r>
            <a:r>
              <a:rPr lang="en-US" sz="2400" dirty="0">
                <a:latin typeface="Calibri" panose="020F0502020204030204" pitchFamily="34" charset="0"/>
              </a:rPr>
              <a:t> refers to </a:t>
            </a:r>
            <a:r>
              <a:rPr lang="en-US" sz="2400" dirty="0">
                <a:solidFill>
                  <a:srgbClr val="FF3366"/>
                </a:solidFill>
                <a:latin typeface="Calibri" panose="020F0502020204030204" pitchFamily="34" charset="0"/>
              </a:rPr>
              <a:t>multiple processors</a:t>
            </a:r>
            <a:r>
              <a:rPr lang="en-US" sz="2400" dirty="0">
                <a:latin typeface="Calibri" panose="020F0502020204030204" pitchFamily="34" charset="0"/>
              </a:rPr>
              <a:t> working in </a:t>
            </a:r>
            <a:r>
              <a:rPr lang="en-US" sz="2400" dirty="0">
                <a:solidFill>
                  <a:srgbClr val="2323DC"/>
                </a:solidFill>
                <a:latin typeface="Calibri" panose="020F0502020204030204" pitchFamily="34" charset="0"/>
              </a:rPr>
              <a:t>parallel</a:t>
            </a:r>
            <a:r>
              <a:rPr lang="en-US" sz="2400" dirty="0">
                <a:latin typeface="Calibri" panose="020F0502020204030204" pitchFamily="34" charset="0"/>
              </a:rPr>
              <a:t>. This is a generic definition, and it can refer to multiple processors in the </a:t>
            </a:r>
            <a:r>
              <a:rPr lang="en-US" sz="2400" dirty="0">
                <a:solidFill>
                  <a:srgbClr val="C5000B"/>
                </a:solidFill>
                <a:latin typeface="Calibri" panose="020F0502020204030204" pitchFamily="34" charset="0"/>
              </a:rPr>
              <a:t>same chip</a:t>
            </a:r>
            <a:r>
              <a:rPr lang="en-US" sz="2400" dirty="0">
                <a:latin typeface="Calibri" panose="020F0502020204030204" pitchFamily="34" charset="0"/>
              </a:rPr>
              <a:t>, or processors across </a:t>
            </a:r>
            <a:r>
              <a:rPr lang="en-US" sz="2400" dirty="0">
                <a:solidFill>
                  <a:srgbClr val="FF3333"/>
                </a:solidFill>
                <a:latin typeface="Calibri" panose="020F0502020204030204" pitchFamily="34" charset="0"/>
              </a:rPr>
              <a:t>different chips</a:t>
            </a:r>
            <a:r>
              <a:rPr lang="en-US" sz="2400" dirty="0">
                <a:latin typeface="Calibri" panose="020F0502020204030204" pitchFamily="34" charset="0"/>
              </a:rPr>
              <a:t>. A </a:t>
            </a:r>
            <a:r>
              <a:rPr lang="en-US" sz="2400" dirty="0">
                <a:solidFill>
                  <a:srgbClr val="993366"/>
                </a:solidFill>
                <a:latin typeface="Calibri" panose="020F0502020204030204" pitchFamily="34" charset="0"/>
              </a:rPr>
              <a:t>multicore processor</a:t>
            </a:r>
            <a:r>
              <a:rPr lang="en-US" sz="2400" dirty="0">
                <a:latin typeface="Calibri" panose="020F0502020204030204" pitchFamily="34" charset="0"/>
              </a:rPr>
              <a:t> is a specific type of multiprocessor that contains all of its constituent processors in the </a:t>
            </a:r>
            <a:r>
              <a:rPr lang="en-US" sz="2400" dirty="0">
                <a:solidFill>
                  <a:srgbClr val="5E11A6"/>
                </a:solidFill>
                <a:latin typeface="Calibri" panose="020F0502020204030204" pitchFamily="34" charset="0"/>
              </a:rPr>
              <a:t>same chip</a:t>
            </a:r>
            <a:r>
              <a:rPr lang="en-US" sz="2400" dirty="0">
                <a:latin typeface="Calibri" panose="020F0502020204030204" pitchFamily="34" charset="0"/>
              </a:rPr>
              <a:t>. Each such processor is known as a </a:t>
            </a:r>
            <a:r>
              <a:rPr lang="en-US" sz="2400" b="1" dirty="0">
                <a:solidFill>
                  <a:srgbClr val="C5000B"/>
                </a:solidFill>
                <a:latin typeface="Calibri" panose="020F0502020204030204" pitchFamily="34" charset="0"/>
              </a:rPr>
              <a:t>core</a:t>
            </a:r>
            <a:r>
              <a:rPr lang="en-US" sz="2400"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endParaRPr lang="fr-FR" dirty="0">
              <a:solidFill>
                <a:schemeClr val="tx1"/>
              </a:solidFill>
            </a:endParaRPr>
          </a:p>
        </p:txBody>
      </p:sp>
      <p:sp>
        <p:nvSpPr>
          <p:cNvPr id="4" name="AutoShape 4"/>
          <p:cNvSpPr>
            <a:spLocks noChangeAspect="1" noChangeArrowheads="1" noTextEdit="1"/>
          </p:cNvSpPr>
          <p:nvPr/>
        </p:nvSpPr>
        <p:spPr bwMode="auto">
          <a:xfrm>
            <a:off x="1752600" y="1905000"/>
            <a:ext cx="5629274" cy="284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2208213" y="1943100"/>
            <a:ext cx="1235075" cy="569913"/>
          </a:xfrm>
          <a:prstGeom prst="rect">
            <a:avLst/>
          </a:prstGeom>
          <a:solidFill>
            <a:srgbClr val="F0D8C2"/>
          </a:solidFill>
          <a:ln w="12"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2019300" y="2551113"/>
            <a:ext cx="0" cy="1768475"/>
          </a:xfrm>
          <a:prstGeom prst="line">
            <a:avLst/>
          </a:prstGeom>
          <a:noFill/>
          <a:ln w="12" cap="flat">
            <a:solidFill>
              <a:srgbClr val="392679"/>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962150" y="4129088"/>
            <a:ext cx="114300" cy="190500"/>
          </a:xfrm>
          <a:custGeom>
            <a:avLst/>
            <a:gdLst>
              <a:gd name="T0" fmla="*/ 3 w 6"/>
              <a:gd name="T1" fmla="*/ 3 h 10"/>
              <a:gd name="T2" fmla="*/ 0 w 6"/>
              <a:gd name="T3" fmla="*/ 0 h 10"/>
              <a:gd name="T4" fmla="*/ 3 w 6"/>
              <a:gd name="T5" fmla="*/ 10 h 10"/>
              <a:gd name="T6" fmla="*/ 6 w 6"/>
              <a:gd name="T7" fmla="*/ 0 h 10"/>
              <a:gd name="T8" fmla="*/ 3 w 6"/>
              <a:gd name="T9" fmla="*/ 3 h 10"/>
            </a:gdLst>
            <a:ahLst/>
            <a:cxnLst>
              <a:cxn ang="0">
                <a:pos x="T0" y="T1"/>
              </a:cxn>
              <a:cxn ang="0">
                <a:pos x="T2" y="T3"/>
              </a:cxn>
              <a:cxn ang="0">
                <a:pos x="T4" y="T5"/>
              </a:cxn>
              <a:cxn ang="0">
                <a:pos x="T6" y="T7"/>
              </a:cxn>
              <a:cxn ang="0">
                <a:pos x="T8" y="T9"/>
              </a:cxn>
            </a:cxnLst>
            <a:rect l="0" t="0" r="r" b="b"/>
            <a:pathLst>
              <a:path w="6" h="10">
                <a:moveTo>
                  <a:pt x="3" y="3"/>
                </a:moveTo>
                <a:lnTo>
                  <a:pt x="0" y="0"/>
                </a:lnTo>
                <a:lnTo>
                  <a:pt x="3" y="10"/>
                </a:lnTo>
                <a:lnTo>
                  <a:pt x="6" y="0"/>
                </a:lnTo>
                <a:lnTo>
                  <a:pt x="3"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rot="16200000">
            <a:off x="1751013" y="3387725"/>
            <a:ext cx="266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 pitchFamily="34"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10"/>
          <p:cNvSpPr>
            <a:spLocks noChangeArrowheads="1"/>
          </p:cNvSpPr>
          <p:nvPr/>
        </p:nvSpPr>
        <p:spPr bwMode="auto">
          <a:xfrm rot="16200000">
            <a:off x="1798638" y="3302000"/>
            <a:ext cx="1714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82B"/>
                </a:solidFill>
                <a:effectLst/>
                <a:latin typeface="Arial" pitchFamily="34" charset="0"/>
              </a:rPr>
              <a:t>i</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1"/>
          <p:cNvSpPr>
            <a:spLocks noChangeArrowheads="1"/>
          </p:cNvSpPr>
          <p:nvPr/>
        </p:nvSpPr>
        <p:spPr bwMode="auto">
          <a:xfrm rot="16200000">
            <a:off x="1722438" y="3187700"/>
            <a:ext cx="3238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 pitchFamily="34"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rot="16200000">
            <a:off x="1760538" y="3035300"/>
            <a:ext cx="2476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82B"/>
                </a:solidFill>
                <a:effectLst/>
                <a:latin typeface="Arial" pitchFamily="34" charset="0"/>
              </a:rPr>
              <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3"/>
          <p:cNvSpPr>
            <a:spLocks noChangeArrowheads="1"/>
          </p:cNvSpPr>
          <p:nvPr/>
        </p:nvSpPr>
        <p:spPr bwMode="auto">
          <a:xfrm>
            <a:off x="2360613" y="25892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2608263" y="2589213"/>
            <a:ext cx="15081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2835275" y="25892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082925" y="25892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2360613" y="28178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2608263" y="2817813"/>
            <a:ext cx="15081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835275" y="2817813"/>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3082925" y="28178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2360613" y="3046413"/>
            <a:ext cx="152400" cy="150813"/>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2589213" y="3046413"/>
            <a:ext cx="169862" cy="150813"/>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2835275" y="3046413"/>
            <a:ext cx="171450" cy="150813"/>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3082925" y="3046413"/>
            <a:ext cx="152400" cy="150813"/>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2360613" y="3254375"/>
            <a:ext cx="15240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2589213" y="3254375"/>
            <a:ext cx="169862"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2835275" y="3254375"/>
            <a:ext cx="17145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082925" y="3254375"/>
            <a:ext cx="15240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2360613" y="3482975"/>
            <a:ext cx="152400" cy="17145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36" name="Rectangle 30"/>
          <p:cNvSpPr>
            <a:spLocks noChangeArrowheads="1"/>
          </p:cNvSpPr>
          <p:nvPr/>
        </p:nvSpPr>
        <p:spPr bwMode="auto">
          <a:xfrm>
            <a:off x="2589213" y="3482975"/>
            <a:ext cx="169862" cy="17145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37" name="Rectangle 31"/>
          <p:cNvSpPr>
            <a:spLocks noChangeArrowheads="1"/>
          </p:cNvSpPr>
          <p:nvPr/>
        </p:nvSpPr>
        <p:spPr bwMode="auto">
          <a:xfrm>
            <a:off x="2835275" y="3482975"/>
            <a:ext cx="17145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39" name="Rectangle 32"/>
          <p:cNvSpPr>
            <a:spLocks noChangeArrowheads="1"/>
          </p:cNvSpPr>
          <p:nvPr/>
        </p:nvSpPr>
        <p:spPr bwMode="auto">
          <a:xfrm>
            <a:off x="3082925" y="3482975"/>
            <a:ext cx="15240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0" name="Rectangle 33"/>
          <p:cNvSpPr>
            <a:spLocks noChangeArrowheads="1"/>
          </p:cNvSpPr>
          <p:nvPr/>
        </p:nvSpPr>
        <p:spPr bwMode="auto">
          <a:xfrm>
            <a:off x="2360613" y="3711575"/>
            <a:ext cx="15240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1" name="Rectangle 34"/>
          <p:cNvSpPr>
            <a:spLocks noChangeArrowheads="1"/>
          </p:cNvSpPr>
          <p:nvPr/>
        </p:nvSpPr>
        <p:spPr bwMode="auto">
          <a:xfrm>
            <a:off x="2589213" y="3711575"/>
            <a:ext cx="169862"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2" name="Rectangle 35"/>
          <p:cNvSpPr>
            <a:spLocks noChangeArrowheads="1"/>
          </p:cNvSpPr>
          <p:nvPr/>
        </p:nvSpPr>
        <p:spPr bwMode="auto">
          <a:xfrm>
            <a:off x="2835275" y="3711575"/>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3" name="Rectangle 36"/>
          <p:cNvSpPr>
            <a:spLocks noChangeArrowheads="1"/>
          </p:cNvSpPr>
          <p:nvPr/>
        </p:nvSpPr>
        <p:spPr bwMode="auto">
          <a:xfrm>
            <a:off x="3082925" y="3711575"/>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4" name="Rectangle 37"/>
          <p:cNvSpPr>
            <a:spLocks noChangeArrowheads="1"/>
          </p:cNvSpPr>
          <p:nvPr/>
        </p:nvSpPr>
        <p:spPr bwMode="auto">
          <a:xfrm>
            <a:off x="2360613" y="3957638"/>
            <a:ext cx="15240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5" name="Rectangle 38"/>
          <p:cNvSpPr>
            <a:spLocks noChangeArrowheads="1"/>
          </p:cNvSpPr>
          <p:nvPr/>
        </p:nvSpPr>
        <p:spPr bwMode="auto">
          <a:xfrm>
            <a:off x="2608263" y="3957638"/>
            <a:ext cx="150812"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6" name="Rectangle 39"/>
          <p:cNvSpPr>
            <a:spLocks noChangeArrowheads="1"/>
          </p:cNvSpPr>
          <p:nvPr/>
        </p:nvSpPr>
        <p:spPr bwMode="auto">
          <a:xfrm>
            <a:off x="2835275" y="3957638"/>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7" name="Rectangle 40"/>
          <p:cNvSpPr>
            <a:spLocks noChangeArrowheads="1"/>
          </p:cNvSpPr>
          <p:nvPr/>
        </p:nvSpPr>
        <p:spPr bwMode="auto">
          <a:xfrm>
            <a:off x="3082925" y="3957638"/>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8" name="Rectangle 41"/>
          <p:cNvSpPr>
            <a:spLocks noChangeArrowheads="1"/>
          </p:cNvSpPr>
          <p:nvPr/>
        </p:nvSpPr>
        <p:spPr bwMode="auto">
          <a:xfrm>
            <a:off x="2360613" y="4186238"/>
            <a:ext cx="15240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49" name="Rectangle 42"/>
          <p:cNvSpPr>
            <a:spLocks noChangeArrowheads="1"/>
          </p:cNvSpPr>
          <p:nvPr/>
        </p:nvSpPr>
        <p:spPr bwMode="auto">
          <a:xfrm>
            <a:off x="2608263" y="4186238"/>
            <a:ext cx="15081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0" name="Rectangle 43"/>
          <p:cNvSpPr>
            <a:spLocks noChangeArrowheads="1"/>
          </p:cNvSpPr>
          <p:nvPr/>
        </p:nvSpPr>
        <p:spPr bwMode="auto">
          <a:xfrm>
            <a:off x="2835275" y="41862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1" name="Rectangle 44"/>
          <p:cNvSpPr>
            <a:spLocks noChangeArrowheads="1"/>
          </p:cNvSpPr>
          <p:nvPr/>
        </p:nvSpPr>
        <p:spPr bwMode="auto">
          <a:xfrm>
            <a:off x="3082925" y="41862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3" name="Rectangle 46"/>
          <p:cNvSpPr>
            <a:spLocks noChangeArrowheads="1"/>
          </p:cNvSpPr>
          <p:nvPr/>
        </p:nvSpPr>
        <p:spPr bwMode="auto">
          <a:xfrm>
            <a:off x="3748088" y="2589213"/>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4" name="Rectangle 47"/>
          <p:cNvSpPr>
            <a:spLocks noChangeArrowheads="1"/>
          </p:cNvSpPr>
          <p:nvPr/>
        </p:nvSpPr>
        <p:spPr bwMode="auto">
          <a:xfrm>
            <a:off x="3995738" y="2589213"/>
            <a:ext cx="16986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5" name="Rectangle 48"/>
          <p:cNvSpPr>
            <a:spLocks noChangeArrowheads="1"/>
          </p:cNvSpPr>
          <p:nvPr/>
        </p:nvSpPr>
        <p:spPr bwMode="auto">
          <a:xfrm>
            <a:off x="4241800" y="2589213"/>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6" name="Rectangle 49"/>
          <p:cNvSpPr>
            <a:spLocks noChangeArrowheads="1"/>
          </p:cNvSpPr>
          <p:nvPr/>
        </p:nvSpPr>
        <p:spPr bwMode="auto">
          <a:xfrm>
            <a:off x="4489450" y="2589213"/>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7" name="Rectangle 50"/>
          <p:cNvSpPr>
            <a:spLocks noChangeArrowheads="1"/>
          </p:cNvSpPr>
          <p:nvPr/>
        </p:nvSpPr>
        <p:spPr bwMode="auto">
          <a:xfrm>
            <a:off x="3748088" y="3502025"/>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8" name="Rectangle 51"/>
          <p:cNvSpPr>
            <a:spLocks noChangeArrowheads="1"/>
          </p:cNvSpPr>
          <p:nvPr/>
        </p:nvSpPr>
        <p:spPr bwMode="auto">
          <a:xfrm>
            <a:off x="3995738" y="3502025"/>
            <a:ext cx="150812"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59" name="Rectangle 52"/>
          <p:cNvSpPr>
            <a:spLocks noChangeArrowheads="1"/>
          </p:cNvSpPr>
          <p:nvPr/>
        </p:nvSpPr>
        <p:spPr bwMode="auto">
          <a:xfrm>
            <a:off x="4222750" y="3502025"/>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0" name="Rectangle 53"/>
          <p:cNvSpPr>
            <a:spLocks noChangeArrowheads="1"/>
          </p:cNvSpPr>
          <p:nvPr/>
        </p:nvSpPr>
        <p:spPr bwMode="auto">
          <a:xfrm>
            <a:off x="4470400" y="3502025"/>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1" name="Rectangle 54"/>
          <p:cNvSpPr>
            <a:spLocks noChangeArrowheads="1"/>
          </p:cNvSpPr>
          <p:nvPr/>
        </p:nvSpPr>
        <p:spPr bwMode="auto">
          <a:xfrm>
            <a:off x="3748088" y="2817813"/>
            <a:ext cx="17145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2" name="Rectangle 55"/>
          <p:cNvSpPr>
            <a:spLocks noChangeArrowheads="1"/>
          </p:cNvSpPr>
          <p:nvPr/>
        </p:nvSpPr>
        <p:spPr bwMode="auto">
          <a:xfrm>
            <a:off x="3995738" y="2817813"/>
            <a:ext cx="150812"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3" name="Rectangle 56"/>
          <p:cNvSpPr>
            <a:spLocks noChangeArrowheads="1"/>
          </p:cNvSpPr>
          <p:nvPr/>
        </p:nvSpPr>
        <p:spPr bwMode="auto">
          <a:xfrm>
            <a:off x="4241800" y="2817813"/>
            <a:ext cx="15240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4" name="Rectangle 57"/>
          <p:cNvSpPr>
            <a:spLocks noChangeArrowheads="1"/>
          </p:cNvSpPr>
          <p:nvPr/>
        </p:nvSpPr>
        <p:spPr bwMode="auto">
          <a:xfrm>
            <a:off x="4489450" y="2817813"/>
            <a:ext cx="152400" cy="17145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5" name="Rectangle 58"/>
          <p:cNvSpPr>
            <a:spLocks noChangeArrowheads="1"/>
          </p:cNvSpPr>
          <p:nvPr/>
        </p:nvSpPr>
        <p:spPr bwMode="auto">
          <a:xfrm>
            <a:off x="3748088" y="3730625"/>
            <a:ext cx="171450"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6" name="Rectangle 59"/>
          <p:cNvSpPr>
            <a:spLocks noChangeArrowheads="1"/>
          </p:cNvSpPr>
          <p:nvPr/>
        </p:nvSpPr>
        <p:spPr bwMode="auto">
          <a:xfrm>
            <a:off x="3995738" y="3730625"/>
            <a:ext cx="15081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7" name="Rectangle 60"/>
          <p:cNvSpPr>
            <a:spLocks noChangeArrowheads="1"/>
          </p:cNvSpPr>
          <p:nvPr/>
        </p:nvSpPr>
        <p:spPr bwMode="auto">
          <a:xfrm>
            <a:off x="4241800" y="3730625"/>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8" name="Rectangle 61"/>
          <p:cNvSpPr>
            <a:spLocks noChangeArrowheads="1"/>
          </p:cNvSpPr>
          <p:nvPr/>
        </p:nvSpPr>
        <p:spPr bwMode="auto">
          <a:xfrm>
            <a:off x="4489450" y="3730625"/>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69" name="Rectangle 62"/>
          <p:cNvSpPr>
            <a:spLocks noChangeArrowheads="1"/>
          </p:cNvSpPr>
          <p:nvPr/>
        </p:nvSpPr>
        <p:spPr bwMode="auto">
          <a:xfrm>
            <a:off x="3748088" y="3046413"/>
            <a:ext cx="171450" cy="150813"/>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0" name="Rectangle 63"/>
          <p:cNvSpPr>
            <a:spLocks noChangeArrowheads="1"/>
          </p:cNvSpPr>
          <p:nvPr/>
        </p:nvSpPr>
        <p:spPr bwMode="auto">
          <a:xfrm>
            <a:off x="3995738" y="3046413"/>
            <a:ext cx="169862" cy="150813"/>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1" name="Rectangle 64"/>
          <p:cNvSpPr>
            <a:spLocks noChangeArrowheads="1"/>
          </p:cNvSpPr>
          <p:nvPr/>
        </p:nvSpPr>
        <p:spPr bwMode="auto">
          <a:xfrm>
            <a:off x="4241800" y="3046413"/>
            <a:ext cx="171450" cy="150813"/>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2" name="Rectangle 65"/>
          <p:cNvSpPr>
            <a:spLocks noChangeArrowheads="1"/>
          </p:cNvSpPr>
          <p:nvPr/>
        </p:nvSpPr>
        <p:spPr bwMode="auto">
          <a:xfrm>
            <a:off x="4489450" y="3046413"/>
            <a:ext cx="152400" cy="150813"/>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3" name="Rectangle 66"/>
          <p:cNvSpPr>
            <a:spLocks noChangeArrowheads="1"/>
          </p:cNvSpPr>
          <p:nvPr/>
        </p:nvSpPr>
        <p:spPr bwMode="auto">
          <a:xfrm>
            <a:off x="3767138" y="3957638"/>
            <a:ext cx="15240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4" name="Rectangle 67"/>
          <p:cNvSpPr>
            <a:spLocks noChangeArrowheads="1"/>
          </p:cNvSpPr>
          <p:nvPr/>
        </p:nvSpPr>
        <p:spPr bwMode="auto">
          <a:xfrm>
            <a:off x="4014788" y="3957638"/>
            <a:ext cx="150812"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5" name="Rectangle 68"/>
          <p:cNvSpPr>
            <a:spLocks noChangeArrowheads="1"/>
          </p:cNvSpPr>
          <p:nvPr/>
        </p:nvSpPr>
        <p:spPr bwMode="auto">
          <a:xfrm>
            <a:off x="4241800" y="3957638"/>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6" name="Rectangle 69"/>
          <p:cNvSpPr>
            <a:spLocks noChangeArrowheads="1"/>
          </p:cNvSpPr>
          <p:nvPr/>
        </p:nvSpPr>
        <p:spPr bwMode="auto">
          <a:xfrm>
            <a:off x="4489450" y="39576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7" name="Rectangle 70"/>
          <p:cNvSpPr>
            <a:spLocks noChangeArrowheads="1"/>
          </p:cNvSpPr>
          <p:nvPr/>
        </p:nvSpPr>
        <p:spPr bwMode="auto">
          <a:xfrm>
            <a:off x="3748088" y="3292475"/>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8" name="Rectangle 71"/>
          <p:cNvSpPr>
            <a:spLocks noChangeArrowheads="1"/>
          </p:cNvSpPr>
          <p:nvPr/>
        </p:nvSpPr>
        <p:spPr bwMode="auto">
          <a:xfrm>
            <a:off x="3995738" y="3292475"/>
            <a:ext cx="169862"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79" name="Rectangle 72"/>
          <p:cNvSpPr>
            <a:spLocks noChangeArrowheads="1"/>
          </p:cNvSpPr>
          <p:nvPr/>
        </p:nvSpPr>
        <p:spPr bwMode="auto">
          <a:xfrm>
            <a:off x="4241800" y="3292475"/>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0" name="Rectangle 73"/>
          <p:cNvSpPr>
            <a:spLocks noChangeArrowheads="1"/>
          </p:cNvSpPr>
          <p:nvPr/>
        </p:nvSpPr>
        <p:spPr bwMode="auto">
          <a:xfrm>
            <a:off x="4489450" y="3292475"/>
            <a:ext cx="15240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1" name="Rectangle 74"/>
          <p:cNvSpPr>
            <a:spLocks noChangeArrowheads="1"/>
          </p:cNvSpPr>
          <p:nvPr/>
        </p:nvSpPr>
        <p:spPr bwMode="auto">
          <a:xfrm>
            <a:off x="3748088" y="4186238"/>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2" name="Rectangle 75"/>
          <p:cNvSpPr>
            <a:spLocks noChangeArrowheads="1"/>
          </p:cNvSpPr>
          <p:nvPr/>
        </p:nvSpPr>
        <p:spPr bwMode="auto">
          <a:xfrm>
            <a:off x="3995738" y="4186238"/>
            <a:ext cx="16986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3" name="Rectangle 76"/>
          <p:cNvSpPr>
            <a:spLocks noChangeArrowheads="1"/>
          </p:cNvSpPr>
          <p:nvPr/>
        </p:nvSpPr>
        <p:spPr bwMode="auto">
          <a:xfrm>
            <a:off x="4241800" y="4186238"/>
            <a:ext cx="17145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4" name="Rectangle 77"/>
          <p:cNvSpPr>
            <a:spLocks noChangeArrowheads="1"/>
          </p:cNvSpPr>
          <p:nvPr/>
        </p:nvSpPr>
        <p:spPr bwMode="auto">
          <a:xfrm>
            <a:off x="4489450" y="4186238"/>
            <a:ext cx="152400"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5" name="Rectangle 78"/>
          <p:cNvSpPr>
            <a:spLocks noChangeArrowheads="1"/>
          </p:cNvSpPr>
          <p:nvPr/>
        </p:nvSpPr>
        <p:spPr bwMode="auto">
          <a:xfrm>
            <a:off x="5154612" y="25892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6" name="Rectangle 79"/>
          <p:cNvSpPr>
            <a:spLocks noChangeArrowheads="1"/>
          </p:cNvSpPr>
          <p:nvPr/>
        </p:nvSpPr>
        <p:spPr bwMode="auto">
          <a:xfrm>
            <a:off x="5400675" y="2589213"/>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7" name="Rectangle 80"/>
          <p:cNvSpPr>
            <a:spLocks noChangeArrowheads="1"/>
          </p:cNvSpPr>
          <p:nvPr/>
        </p:nvSpPr>
        <p:spPr bwMode="auto">
          <a:xfrm>
            <a:off x="5154612" y="3292475"/>
            <a:ext cx="15240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8" name="Rectangle 81"/>
          <p:cNvSpPr>
            <a:spLocks noChangeArrowheads="1"/>
          </p:cNvSpPr>
          <p:nvPr/>
        </p:nvSpPr>
        <p:spPr bwMode="auto">
          <a:xfrm>
            <a:off x="5381625" y="3292475"/>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89" name="Rectangle 82"/>
          <p:cNvSpPr>
            <a:spLocks noChangeArrowheads="1"/>
          </p:cNvSpPr>
          <p:nvPr/>
        </p:nvSpPr>
        <p:spPr bwMode="auto">
          <a:xfrm>
            <a:off x="5629275" y="3292475"/>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0" name="Rectangle 83"/>
          <p:cNvSpPr>
            <a:spLocks noChangeArrowheads="1"/>
          </p:cNvSpPr>
          <p:nvPr/>
        </p:nvSpPr>
        <p:spPr bwMode="auto">
          <a:xfrm>
            <a:off x="5648325" y="2589213"/>
            <a:ext cx="171450"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1" name="Rectangle 84"/>
          <p:cNvSpPr>
            <a:spLocks noChangeArrowheads="1"/>
          </p:cNvSpPr>
          <p:nvPr/>
        </p:nvSpPr>
        <p:spPr bwMode="auto">
          <a:xfrm>
            <a:off x="5895975" y="2589213"/>
            <a:ext cx="150812"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2" name="Rectangle 85"/>
          <p:cNvSpPr>
            <a:spLocks noChangeArrowheads="1"/>
          </p:cNvSpPr>
          <p:nvPr/>
        </p:nvSpPr>
        <p:spPr bwMode="auto">
          <a:xfrm>
            <a:off x="5154612" y="2817813"/>
            <a:ext cx="152400" cy="17145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3" name="Rectangle 86"/>
          <p:cNvSpPr>
            <a:spLocks noChangeArrowheads="1"/>
          </p:cNvSpPr>
          <p:nvPr/>
        </p:nvSpPr>
        <p:spPr bwMode="auto">
          <a:xfrm>
            <a:off x="5876925" y="2836863"/>
            <a:ext cx="169862" cy="152400"/>
          </a:xfrm>
          <a:prstGeom prst="rect">
            <a:avLst/>
          </a:prstGeom>
          <a:solidFill>
            <a:srgbClr val="FFFFFF"/>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4" name="Rectangle 87"/>
          <p:cNvSpPr>
            <a:spLocks noChangeArrowheads="1"/>
          </p:cNvSpPr>
          <p:nvPr/>
        </p:nvSpPr>
        <p:spPr bwMode="auto">
          <a:xfrm>
            <a:off x="5400675" y="2836863"/>
            <a:ext cx="171450" cy="15240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5" name="Rectangle 88"/>
          <p:cNvSpPr>
            <a:spLocks noChangeArrowheads="1"/>
          </p:cNvSpPr>
          <p:nvPr/>
        </p:nvSpPr>
        <p:spPr bwMode="auto">
          <a:xfrm>
            <a:off x="5648325" y="2836863"/>
            <a:ext cx="171450" cy="15240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6" name="Rectangle 89"/>
          <p:cNvSpPr>
            <a:spLocks noChangeArrowheads="1"/>
          </p:cNvSpPr>
          <p:nvPr/>
        </p:nvSpPr>
        <p:spPr bwMode="auto">
          <a:xfrm>
            <a:off x="5154612" y="3540125"/>
            <a:ext cx="15240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7" name="Rectangle 90"/>
          <p:cNvSpPr>
            <a:spLocks noChangeArrowheads="1"/>
          </p:cNvSpPr>
          <p:nvPr/>
        </p:nvSpPr>
        <p:spPr bwMode="auto">
          <a:xfrm>
            <a:off x="5381625" y="3540125"/>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8" name="Rectangle 91"/>
          <p:cNvSpPr>
            <a:spLocks noChangeArrowheads="1"/>
          </p:cNvSpPr>
          <p:nvPr/>
        </p:nvSpPr>
        <p:spPr bwMode="auto">
          <a:xfrm>
            <a:off x="5629275" y="3540125"/>
            <a:ext cx="171450" cy="152400"/>
          </a:xfrm>
          <a:prstGeom prst="rect">
            <a:avLst/>
          </a:prstGeom>
          <a:solidFill>
            <a:srgbClr val="5383B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399" name="Rectangle 92"/>
          <p:cNvSpPr>
            <a:spLocks noChangeArrowheads="1"/>
          </p:cNvSpPr>
          <p:nvPr/>
        </p:nvSpPr>
        <p:spPr bwMode="auto">
          <a:xfrm>
            <a:off x="5154612" y="3065463"/>
            <a:ext cx="152400"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0" name="Rectangle 93"/>
          <p:cNvSpPr>
            <a:spLocks noChangeArrowheads="1"/>
          </p:cNvSpPr>
          <p:nvPr/>
        </p:nvSpPr>
        <p:spPr bwMode="auto">
          <a:xfrm>
            <a:off x="5381625" y="3065463"/>
            <a:ext cx="171450"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1" name="Rectangle 94"/>
          <p:cNvSpPr>
            <a:spLocks noChangeArrowheads="1"/>
          </p:cNvSpPr>
          <p:nvPr/>
        </p:nvSpPr>
        <p:spPr bwMode="auto">
          <a:xfrm>
            <a:off x="5629275" y="3065463"/>
            <a:ext cx="171450"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2" name="Rectangle 95"/>
          <p:cNvSpPr>
            <a:spLocks noChangeArrowheads="1"/>
          </p:cNvSpPr>
          <p:nvPr/>
        </p:nvSpPr>
        <p:spPr bwMode="auto">
          <a:xfrm>
            <a:off x="5876925" y="3065463"/>
            <a:ext cx="169862" cy="150813"/>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3" name="Rectangle 96"/>
          <p:cNvSpPr>
            <a:spLocks noChangeArrowheads="1"/>
          </p:cNvSpPr>
          <p:nvPr/>
        </p:nvSpPr>
        <p:spPr bwMode="auto">
          <a:xfrm>
            <a:off x="5857875" y="3521075"/>
            <a:ext cx="169862" cy="17145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5" name="Rectangle 98"/>
          <p:cNvSpPr>
            <a:spLocks noChangeArrowheads="1"/>
          </p:cNvSpPr>
          <p:nvPr/>
        </p:nvSpPr>
        <p:spPr bwMode="auto">
          <a:xfrm>
            <a:off x="5876925" y="3292475"/>
            <a:ext cx="169862"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06" name="Rectangle 99"/>
          <p:cNvSpPr>
            <a:spLocks noChangeArrowheads="1"/>
          </p:cNvSpPr>
          <p:nvPr/>
        </p:nvSpPr>
        <p:spPr bwMode="auto">
          <a:xfrm>
            <a:off x="2284413" y="1962150"/>
            <a:ext cx="1046162"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Coarse grained</a:t>
            </a:r>
            <a:endParaRPr kumimoji="0" lang="en-US" sz="1200" b="0" i="0" u="none" strike="noStrike" cap="none" normalizeH="0" baseline="0" dirty="0" smtClean="0">
              <a:ln>
                <a:noFill/>
              </a:ln>
              <a:solidFill>
                <a:schemeClr val="tx1"/>
              </a:solidFill>
              <a:effectLst/>
              <a:latin typeface="Arial" pitchFamily="34" charset="0"/>
            </a:endParaRPr>
          </a:p>
        </p:txBody>
      </p:sp>
      <p:sp>
        <p:nvSpPr>
          <p:cNvPr id="14407" name="Rectangle 100"/>
          <p:cNvSpPr>
            <a:spLocks noChangeArrowheads="1"/>
          </p:cNvSpPr>
          <p:nvPr/>
        </p:nvSpPr>
        <p:spPr bwMode="auto">
          <a:xfrm>
            <a:off x="2303463" y="2227263"/>
            <a:ext cx="9620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multithreading</a:t>
            </a:r>
            <a:endParaRPr kumimoji="0" lang="en-US" sz="1200" b="0" i="0" u="none" strike="noStrike" cap="none" normalizeH="0" baseline="0" dirty="0" smtClean="0">
              <a:ln>
                <a:noFill/>
              </a:ln>
              <a:solidFill>
                <a:schemeClr val="tx1"/>
              </a:solidFill>
              <a:effectLst/>
              <a:latin typeface="Arial" pitchFamily="34" charset="0"/>
            </a:endParaRPr>
          </a:p>
        </p:txBody>
      </p:sp>
      <p:sp>
        <p:nvSpPr>
          <p:cNvPr id="14408" name="Rectangle 101"/>
          <p:cNvSpPr>
            <a:spLocks noChangeArrowheads="1"/>
          </p:cNvSpPr>
          <p:nvPr/>
        </p:nvSpPr>
        <p:spPr bwMode="auto">
          <a:xfrm>
            <a:off x="3595688" y="1943100"/>
            <a:ext cx="1216025" cy="569913"/>
          </a:xfrm>
          <a:prstGeom prst="rect">
            <a:avLst/>
          </a:prstGeom>
          <a:solidFill>
            <a:srgbClr val="F0D8C2"/>
          </a:solidFill>
          <a:ln w="12"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09" name="Rectangle 102"/>
          <p:cNvSpPr>
            <a:spLocks noChangeArrowheads="1"/>
          </p:cNvSpPr>
          <p:nvPr/>
        </p:nvSpPr>
        <p:spPr bwMode="auto">
          <a:xfrm>
            <a:off x="3767138" y="1943100"/>
            <a:ext cx="8509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Fine grained</a:t>
            </a:r>
            <a:endParaRPr kumimoji="0" lang="en-US" sz="1200" b="0" i="0" u="none" strike="noStrike" cap="none" normalizeH="0" baseline="0" dirty="0" smtClean="0">
              <a:ln>
                <a:noFill/>
              </a:ln>
              <a:solidFill>
                <a:schemeClr val="tx1"/>
              </a:solidFill>
              <a:effectLst/>
              <a:latin typeface="Arial" pitchFamily="34" charset="0"/>
            </a:endParaRPr>
          </a:p>
        </p:txBody>
      </p:sp>
      <p:sp>
        <p:nvSpPr>
          <p:cNvPr id="14410" name="Rectangle 103"/>
          <p:cNvSpPr>
            <a:spLocks noChangeArrowheads="1"/>
          </p:cNvSpPr>
          <p:nvPr/>
        </p:nvSpPr>
        <p:spPr bwMode="auto">
          <a:xfrm>
            <a:off x="3671888" y="2227263"/>
            <a:ext cx="9620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multithreading</a:t>
            </a:r>
            <a:endParaRPr kumimoji="0" lang="en-US" sz="1200" b="0" i="0" u="none" strike="noStrike" cap="none" normalizeH="0" baseline="0" dirty="0" smtClean="0">
              <a:ln>
                <a:noFill/>
              </a:ln>
              <a:solidFill>
                <a:schemeClr val="tx1"/>
              </a:solidFill>
              <a:effectLst/>
              <a:latin typeface="Arial" pitchFamily="34" charset="0"/>
            </a:endParaRPr>
          </a:p>
        </p:txBody>
      </p:sp>
      <p:sp>
        <p:nvSpPr>
          <p:cNvPr id="14411" name="Rectangle 104"/>
          <p:cNvSpPr>
            <a:spLocks noChangeArrowheads="1"/>
          </p:cNvSpPr>
          <p:nvPr/>
        </p:nvSpPr>
        <p:spPr bwMode="auto">
          <a:xfrm>
            <a:off x="4964112" y="1943100"/>
            <a:ext cx="1216025" cy="569913"/>
          </a:xfrm>
          <a:prstGeom prst="rect">
            <a:avLst/>
          </a:prstGeom>
          <a:solidFill>
            <a:srgbClr val="F0D8C2"/>
          </a:solidFill>
          <a:ln w="12"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12" name="Rectangle 105"/>
          <p:cNvSpPr>
            <a:spLocks noChangeArrowheads="1"/>
          </p:cNvSpPr>
          <p:nvPr/>
        </p:nvSpPr>
        <p:spPr bwMode="auto">
          <a:xfrm>
            <a:off x="5078412" y="1943100"/>
            <a:ext cx="928687"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Simultaneous</a:t>
            </a:r>
            <a:endParaRPr kumimoji="0" lang="en-US" sz="1200" b="0" i="0" u="none" strike="noStrike" cap="none" normalizeH="0" baseline="0" dirty="0" smtClean="0">
              <a:ln>
                <a:noFill/>
              </a:ln>
              <a:solidFill>
                <a:schemeClr val="tx1"/>
              </a:solidFill>
              <a:effectLst/>
              <a:latin typeface="Arial" pitchFamily="34" charset="0"/>
            </a:endParaRPr>
          </a:p>
        </p:txBody>
      </p:sp>
      <p:sp>
        <p:nvSpPr>
          <p:cNvPr id="14413" name="Rectangle 106"/>
          <p:cNvSpPr>
            <a:spLocks noChangeArrowheads="1"/>
          </p:cNvSpPr>
          <p:nvPr/>
        </p:nvSpPr>
        <p:spPr bwMode="auto">
          <a:xfrm>
            <a:off x="5040312" y="2227263"/>
            <a:ext cx="9620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multithreading</a:t>
            </a:r>
            <a:endParaRPr kumimoji="0" lang="en-US" sz="1200" b="0" i="0" u="none" strike="noStrike" cap="none" normalizeH="0" baseline="0" dirty="0" smtClean="0">
              <a:ln>
                <a:noFill/>
              </a:ln>
              <a:solidFill>
                <a:schemeClr val="tx1"/>
              </a:solidFill>
              <a:effectLst/>
              <a:latin typeface="Arial" pitchFamily="34" charset="0"/>
            </a:endParaRPr>
          </a:p>
        </p:txBody>
      </p:sp>
      <p:sp>
        <p:nvSpPr>
          <p:cNvPr id="14414" name="Rectangle 107"/>
          <p:cNvSpPr>
            <a:spLocks noChangeArrowheads="1"/>
          </p:cNvSpPr>
          <p:nvPr/>
        </p:nvSpPr>
        <p:spPr bwMode="auto">
          <a:xfrm>
            <a:off x="6351587" y="2398713"/>
            <a:ext cx="171450" cy="152400"/>
          </a:xfrm>
          <a:prstGeom prst="rect">
            <a:avLst/>
          </a:prstGeom>
          <a:solidFill>
            <a:srgbClr val="7EC46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5" name="Rectangle 108"/>
          <p:cNvSpPr>
            <a:spLocks noChangeArrowheads="1"/>
          </p:cNvSpPr>
          <p:nvPr/>
        </p:nvSpPr>
        <p:spPr bwMode="auto">
          <a:xfrm>
            <a:off x="6351587" y="2798763"/>
            <a:ext cx="171450" cy="152400"/>
          </a:xfrm>
          <a:prstGeom prst="rect">
            <a:avLst/>
          </a:pr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6" name="Rectangle 109"/>
          <p:cNvSpPr>
            <a:spLocks noChangeArrowheads="1"/>
          </p:cNvSpPr>
          <p:nvPr/>
        </p:nvSpPr>
        <p:spPr bwMode="auto">
          <a:xfrm>
            <a:off x="6351587" y="3178175"/>
            <a:ext cx="171450" cy="152400"/>
          </a:xfrm>
          <a:prstGeom prst="rect">
            <a:avLst/>
          </a:prstGeom>
          <a:solidFill>
            <a:srgbClr val="7896C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7" name="Rectangle 110"/>
          <p:cNvSpPr>
            <a:spLocks noChangeArrowheads="1"/>
          </p:cNvSpPr>
          <p:nvPr/>
        </p:nvSpPr>
        <p:spPr bwMode="auto">
          <a:xfrm>
            <a:off x="6351587" y="3502025"/>
            <a:ext cx="171450" cy="152400"/>
          </a:xfrm>
          <a:prstGeom prst="rect">
            <a:avLst/>
          </a:prstGeom>
          <a:solidFill>
            <a:srgbClr val="972E7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18" name="Rectangle 111"/>
          <p:cNvSpPr>
            <a:spLocks noChangeArrowheads="1"/>
          </p:cNvSpPr>
          <p:nvPr/>
        </p:nvSpPr>
        <p:spPr bwMode="auto">
          <a:xfrm>
            <a:off x="6673850" y="2379663"/>
            <a:ext cx="7604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 pitchFamily="34" charset="0"/>
              </a:rPr>
              <a:t>Thread 1</a:t>
            </a:r>
            <a:endParaRPr kumimoji="0" lang="en-US" sz="1800" b="0" i="0" u="none" strike="noStrike" cap="none" normalizeH="0" baseline="0" smtClean="0">
              <a:ln>
                <a:noFill/>
              </a:ln>
              <a:solidFill>
                <a:schemeClr val="tx1"/>
              </a:solidFill>
              <a:effectLst/>
              <a:latin typeface="Arial" pitchFamily="34" charset="0"/>
            </a:endParaRPr>
          </a:p>
        </p:txBody>
      </p:sp>
      <p:sp>
        <p:nvSpPr>
          <p:cNvPr id="14419" name="Rectangle 112"/>
          <p:cNvSpPr>
            <a:spLocks noChangeArrowheads="1"/>
          </p:cNvSpPr>
          <p:nvPr/>
        </p:nvSpPr>
        <p:spPr bwMode="auto">
          <a:xfrm>
            <a:off x="6673850" y="2760663"/>
            <a:ext cx="7604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 pitchFamily="34" charset="0"/>
              </a:rPr>
              <a:t>Thread 2</a:t>
            </a:r>
            <a:endParaRPr kumimoji="0" lang="en-US" sz="1800" b="0" i="0" u="none" strike="noStrike" cap="none" normalizeH="0" baseline="0" smtClean="0">
              <a:ln>
                <a:noFill/>
              </a:ln>
              <a:solidFill>
                <a:schemeClr val="tx1"/>
              </a:solidFill>
              <a:effectLst/>
              <a:latin typeface="Arial" pitchFamily="34" charset="0"/>
            </a:endParaRPr>
          </a:p>
        </p:txBody>
      </p:sp>
      <p:sp>
        <p:nvSpPr>
          <p:cNvPr id="14420" name="Rectangle 113"/>
          <p:cNvSpPr>
            <a:spLocks noChangeArrowheads="1"/>
          </p:cNvSpPr>
          <p:nvPr/>
        </p:nvSpPr>
        <p:spPr bwMode="auto">
          <a:xfrm>
            <a:off x="6673850" y="3140075"/>
            <a:ext cx="7604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 pitchFamily="34" charset="0"/>
              </a:rPr>
              <a:t>Thread 3</a:t>
            </a:r>
            <a:endParaRPr kumimoji="0" lang="en-US" sz="1800" b="0" i="0" u="none" strike="noStrike" cap="none" normalizeH="0" baseline="0" smtClean="0">
              <a:ln>
                <a:noFill/>
              </a:ln>
              <a:solidFill>
                <a:schemeClr val="tx1"/>
              </a:solidFill>
              <a:effectLst/>
              <a:latin typeface="Arial" pitchFamily="34" charset="0"/>
            </a:endParaRPr>
          </a:p>
        </p:txBody>
      </p:sp>
      <p:sp>
        <p:nvSpPr>
          <p:cNvPr id="14421" name="Rectangle 114"/>
          <p:cNvSpPr>
            <a:spLocks noChangeArrowheads="1"/>
          </p:cNvSpPr>
          <p:nvPr/>
        </p:nvSpPr>
        <p:spPr bwMode="auto">
          <a:xfrm>
            <a:off x="6673850" y="3482975"/>
            <a:ext cx="7604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 pitchFamily="34" charset="0"/>
              </a:rPr>
              <a:t>Thread 4</a:t>
            </a:r>
            <a:endParaRPr kumimoji="0" lang="en-US" sz="1800" b="0" i="0" u="none" strike="noStrike" cap="none" normalizeH="0" baseline="0" smtClean="0">
              <a:ln>
                <a:noFill/>
              </a:ln>
              <a:solidFill>
                <a:schemeClr val="tx1"/>
              </a:solidFill>
              <a:effectLst/>
              <a:latin typeface="Arial" pitchFamily="34" charset="0"/>
            </a:endParaRPr>
          </a:p>
        </p:txBody>
      </p:sp>
      <p:sp>
        <p:nvSpPr>
          <p:cNvPr id="3" name="Right Brace 2"/>
          <p:cNvSpPr/>
          <p:nvPr/>
        </p:nvSpPr>
        <p:spPr>
          <a:xfrm rot="5400000">
            <a:off x="2667000" y="4114800"/>
            <a:ext cx="228600" cy="838200"/>
          </a:xfrm>
          <a:prstGeom prst="rightBrace">
            <a:avLst>
              <a:gd name="adj1" fmla="val 116667"/>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Rounded Rectangle 4"/>
          <p:cNvSpPr/>
          <p:nvPr/>
        </p:nvSpPr>
        <p:spPr>
          <a:xfrm>
            <a:off x="2286000" y="4800600"/>
            <a:ext cx="990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a:t>
            </a:r>
          </a:p>
          <a:p>
            <a:pPr algn="ctr"/>
            <a:r>
              <a:rPr lang="en-US" dirty="0" smtClean="0">
                <a:solidFill>
                  <a:schemeClr val="tx1"/>
                </a:solidFill>
              </a:rPr>
              <a:t>slots</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452563" y="1600200"/>
            <a:ext cx="6396037"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444500">
              <a:buSzPct val="100000"/>
              <a:buFont typeface="Symbol" panose="05050102010706020507" pitchFamily="18" charset="2"/>
              <a:buChar char="*"/>
            </a:pPr>
            <a:r>
              <a:rPr lang="en-US" dirty="0">
                <a:latin typeface="Calibri" panose="020F0502020204030204" pitchFamily="34" charset="0"/>
              </a:rPr>
              <a:t>Overview</a:t>
            </a:r>
          </a:p>
          <a:p>
            <a:pPr marL="560388" lvl="0" indent="-444500">
              <a:buSzPct val="100000"/>
              <a:buFont typeface="Symbol" panose="05050102010706020507" pitchFamily="18" charset="2"/>
              <a:buChar char="*"/>
            </a:pPr>
            <a:r>
              <a:rPr lang="en-US" dirty="0">
                <a:latin typeface="Calibri" panose="020F0502020204030204" pitchFamily="34" charset="0"/>
              </a:rPr>
              <a:t>Amdahl's Law and Flynn's Taxonomy</a:t>
            </a:r>
          </a:p>
          <a:p>
            <a:pPr marL="560388" lvl="0" indent="-444500">
              <a:buSzPct val="100000"/>
              <a:buFont typeface="Symbol" panose="05050102010706020507" pitchFamily="18" charset="2"/>
              <a:buChar char="*"/>
            </a:pPr>
            <a:r>
              <a:rPr lang="en-US" dirty="0">
                <a:latin typeface="Calibri" panose="020F0502020204030204" pitchFamily="34" charset="0"/>
              </a:rPr>
              <a:t>MIMD Multiprocessors</a:t>
            </a:r>
          </a:p>
          <a:p>
            <a:pPr marL="560388" lvl="0" indent="-444500">
              <a:buSzPct val="100000"/>
              <a:buFont typeface="Symbol" panose="05050102010706020507" pitchFamily="18" charset="2"/>
              <a:buChar char="*"/>
            </a:pPr>
            <a:r>
              <a:rPr lang="en-US" dirty="0">
                <a:latin typeface="Calibri" panose="020F0502020204030204" pitchFamily="34" charset="0"/>
              </a:rPr>
              <a:t>Multithreading</a:t>
            </a:r>
          </a:p>
          <a:p>
            <a:pPr marL="560388" lvl="0" indent="-444500">
              <a:buSzPct val="100000"/>
              <a:buFont typeface="Symbol" panose="05050102010706020507" pitchFamily="18" charset="2"/>
              <a:buChar char="*"/>
            </a:pPr>
            <a:r>
              <a:rPr lang="en-US" dirty="0">
                <a:latin typeface="Calibri" panose="020F0502020204030204" pitchFamily="34" charset="0"/>
              </a:rPr>
              <a:t>Vector Processors</a:t>
            </a:r>
          </a:p>
          <a:p>
            <a:pPr marL="560388" lvl="0" indent="-44450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6146640" y="4234139"/>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Vector</a:t>
            </a:r>
            <a:r>
              <a:rPr lang="fr-FR" dirty="0">
                <a:solidFill>
                  <a:schemeClr val="tx1"/>
                </a:solidFill>
              </a:rPr>
              <a:t> Processors</a:t>
            </a:r>
          </a:p>
        </p:txBody>
      </p:sp>
      <p:sp>
        <p:nvSpPr>
          <p:cNvPr id="3" name="Text Placeholder 2"/>
          <p:cNvSpPr txBox="1">
            <a:spLocks noGrp="1"/>
          </p:cNvSpPr>
          <p:nvPr>
            <p:ph type="body" idx="4294967295"/>
          </p:nvPr>
        </p:nvSpPr>
        <p:spPr>
          <a:xfrm>
            <a:off x="889000" y="1600200"/>
            <a:ext cx="7416800" cy="4419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0047FF"/>
                </a:solidFill>
                <a:latin typeface="Calibri" panose="020F0502020204030204" pitchFamily="34" charset="0"/>
              </a:rPr>
              <a:t>vector instruction</a:t>
            </a:r>
            <a:r>
              <a:rPr lang="en-US" dirty="0">
                <a:latin typeface="Calibri" panose="020F0502020204030204" pitchFamily="34" charset="0"/>
              </a:rPr>
              <a:t> operates on arrays of data</a:t>
            </a:r>
          </a:p>
          <a:p>
            <a:pPr lvl="1">
              <a:buSzPct val="100000"/>
              <a:buFont typeface="Symbol" panose="05050102010706020507" pitchFamily="18" charset="2"/>
              <a:buChar char="*"/>
            </a:pPr>
            <a:r>
              <a:rPr lang="en-US" dirty="0">
                <a:latin typeface="Calibri" panose="020F0502020204030204" pitchFamily="34" charset="0"/>
              </a:rPr>
              <a:t>Example : There are </a:t>
            </a:r>
            <a:r>
              <a:rPr lang="en-US" dirty="0">
                <a:solidFill>
                  <a:srgbClr val="0047FF"/>
                </a:solidFill>
                <a:latin typeface="Calibri" panose="020F0502020204030204" pitchFamily="34" charset="0"/>
              </a:rPr>
              <a:t>vector instructions</a:t>
            </a:r>
            <a:r>
              <a:rPr lang="en-US" dirty="0">
                <a:latin typeface="Calibri" panose="020F0502020204030204" pitchFamily="34" charset="0"/>
              </a:rPr>
              <a:t> to add or </a:t>
            </a:r>
            <a:r>
              <a:rPr lang="en-US" dirty="0">
                <a:solidFill>
                  <a:srgbClr val="00AE00"/>
                </a:solidFill>
                <a:latin typeface="Calibri" panose="020F0502020204030204" pitchFamily="34" charset="0"/>
              </a:rPr>
              <a:t>multiply</a:t>
            </a:r>
            <a:r>
              <a:rPr lang="en-US" dirty="0">
                <a:latin typeface="Calibri" panose="020F0502020204030204" pitchFamily="34" charset="0"/>
              </a:rPr>
              <a:t> two </a:t>
            </a:r>
            <a:r>
              <a:rPr lang="en-US" dirty="0">
                <a:solidFill>
                  <a:srgbClr val="2323DC"/>
                </a:solidFill>
                <a:latin typeface="Calibri" panose="020F0502020204030204" pitchFamily="34" charset="0"/>
              </a:rPr>
              <a:t>arrays</a:t>
            </a:r>
            <a:r>
              <a:rPr lang="en-US" dirty="0">
                <a:latin typeface="Calibri" panose="020F0502020204030204" pitchFamily="34" charset="0"/>
              </a:rPr>
              <a:t> of data, and produce an array as output</a:t>
            </a:r>
          </a:p>
          <a:p>
            <a:pPr lvl="1">
              <a:buSzPct val="100000"/>
              <a:buFont typeface="Symbol" panose="05050102010706020507" pitchFamily="18" charset="2"/>
              <a:buChar char="*"/>
            </a:pPr>
            <a:r>
              <a:rPr lang="en-US" b="1" dirty="0">
                <a:solidFill>
                  <a:srgbClr val="0000FF"/>
                </a:solidFill>
                <a:latin typeface="Calibri" panose="020F0502020204030204" pitchFamily="34" charset="0"/>
              </a:rPr>
              <a:t>Advantage </a:t>
            </a:r>
            <a:r>
              <a:rPr lang="en-US" dirty="0">
                <a:latin typeface="Calibri" panose="020F0502020204030204" pitchFamily="34" charset="0"/>
              </a:rPr>
              <a:t>: Can be used to perform all kinds of array, matrix, and linear algebra </a:t>
            </a:r>
            <a:r>
              <a:rPr lang="en-US" dirty="0">
                <a:solidFill>
                  <a:srgbClr val="00AE00"/>
                </a:solidFill>
                <a:latin typeface="Calibri" panose="020F0502020204030204" pitchFamily="34" charset="0"/>
              </a:rPr>
              <a:t>operations</a:t>
            </a:r>
            <a:r>
              <a:rPr lang="en-US" dirty="0">
                <a:latin typeface="Calibri" panose="020F0502020204030204" pitchFamily="34" charset="0"/>
              </a:rPr>
              <a:t>. These </a:t>
            </a:r>
            <a:r>
              <a:rPr lang="en-US" dirty="0">
                <a:solidFill>
                  <a:srgbClr val="00AE00"/>
                </a:solidFill>
                <a:latin typeface="Calibri" panose="020F0502020204030204" pitchFamily="34" charset="0"/>
              </a:rPr>
              <a:t>operations</a:t>
            </a:r>
            <a:r>
              <a:rPr lang="en-US" dirty="0">
                <a:latin typeface="Calibri" panose="020F0502020204030204" pitchFamily="34" charset="0"/>
              </a:rPr>
              <a:t> form the core of many scientific programs, high intensity graphics, and data </a:t>
            </a:r>
            <a:r>
              <a:rPr lang="en-US" dirty="0" err="1">
                <a:latin typeface="Calibri" panose="020F0502020204030204" pitchFamily="34" charset="0"/>
              </a:rPr>
              <a:t>anaytics</a:t>
            </a:r>
            <a:r>
              <a:rPr lang="en-US" dirty="0">
                <a:latin typeface="Calibri" panose="020F0502020204030204" pitchFamily="34" charset="0"/>
              </a:rPr>
              <a:t> applications.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Background</a:t>
            </a:r>
          </a:p>
        </p:txBody>
      </p:sp>
      <p:sp>
        <p:nvSpPr>
          <p:cNvPr id="3" name="Text Placeholder 2"/>
          <p:cNvSpPr txBox="1">
            <a:spLocks noGrp="1"/>
          </p:cNvSpPr>
          <p:nvPr>
            <p:ph type="body" idx="4294967295"/>
          </p:nvPr>
        </p:nvSpPr>
        <p:spPr>
          <a:xfrm>
            <a:off x="838200" y="16764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Vector processors</a:t>
            </a:r>
            <a:r>
              <a:rPr lang="en-US" dirty="0">
                <a:latin typeface="Calibri" panose="020F0502020204030204" pitchFamily="34" charset="0"/>
              </a:rPr>
              <a:t> were traditionally used in supercomputers (read about Cray 1)</a:t>
            </a:r>
          </a:p>
          <a:p>
            <a:pPr lvl="0">
              <a:buSzPct val="100000"/>
              <a:buFont typeface="Symbol" panose="05050102010706020507" pitchFamily="18" charset="2"/>
              <a:buChar char="*"/>
            </a:pPr>
            <a:r>
              <a:rPr lang="en-US" dirty="0">
                <a:solidFill>
                  <a:srgbClr val="00AE00"/>
                </a:solidFill>
                <a:latin typeface="Calibri" panose="020F0502020204030204" pitchFamily="34" charset="0"/>
              </a:rPr>
              <a:t>Vector instructions</a:t>
            </a:r>
            <a:r>
              <a:rPr lang="en-US" dirty="0">
                <a:latin typeface="Calibri" panose="020F0502020204030204" pitchFamily="34" charset="0"/>
              </a:rPr>
              <a:t> gradually found their way into </a:t>
            </a:r>
            <a:r>
              <a:rPr lang="en-US" dirty="0">
                <a:solidFill>
                  <a:srgbClr val="DC2300"/>
                </a:solidFill>
                <a:latin typeface="Calibri" panose="020F0502020204030204" pitchFamily="34" charset="0"/>
              </a:rPr>
              <a:t>mainstream</a:t>
            </a:r>
            <a:r>
              <a:rPr lang="en-US" dirty="0">
                <a:latin typeface="Calibri" panose="020F0502020204030204" pitchFamily="34" charset="0"/>
              </a:rPr>
              <a:t> processors</a:t>
            </a:r>
          </a:p>
          <a:p>
            <a:pPr lvl="1">
              <a:buSzPct val="100000"/>
              <a:buFont typeface="Symbol" panose="05050102010706020507" pitchFamily="18" charset="2"/>
              <a:buChar char="*"/>
            </a:pPr>
            <a:r>
              <a:rPr lang="en-US" dirty="0">
                <a:latin typeface="Calibri" panose="020F0502020204030204" pitchFamily="34" charset="0"/>
              </a:rPr>
              <a:t>MMX, SSE1, SSE2, SSE3, SSE4, and AVX instruction sets for x86 processors</a:t>
            </a:r>
          </a:p>
          <a:p>
            <a:pPr lvl="1">
              <a:buSzPct val="100000"/>
              <a:buFont typeface="Symbol" panose="05050102010706020507" pitchFamily="18" charset="2"/>
              <a:buChar char="*"/>
            </a:pPr>
            <a:r>
              <a:rPr lang="en-US" dirty="0">
                <a:latin typeface="Calibri" panose="020F0502020204030204" pitchFamily="34" charset="0"/>
              </a:rPr>
              <a:t>AMD 3D Now Instruction Set</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Software Interface</a:t>
            </a:r>
          </a:p>
        </p:txBody>
      </p:sp>
      <p:sp>
        <p:nvSpPr>
          <p:cNvPr id="3" name="Text Placeholder 2"/>
          <p:cNvSpPr txBox="1">
            <a:spLocks noGrp="1"/>
          </p:cNvSpPr>
          <p:nvPr>
            <p:ph type="body" idx="4294967295"/>
          </p:nvPr>
        </p:nvSpPr>
        <p:spPr>
          <a:xfrm>
            <a:off x="869950" y="1600200"/>
            <a:ext cx="751205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define a </a:t>
            </a:r>
            <a:r>
              <a:rPr lang="en-US" dirty="0">
                <a:solidFill>
                  <a:srgbClr val="DC2300"/>
                </a:solidFill>
                <a:latin typeface="Calibri" panose="020F0502020204030204" pitchFamily="34" charset="0"/>
              </a:rPr>
              <a:t>vector register</a:t>
            </a:r>
          </a:p>
          <a:p>
            <a:pPr lvl="1">
              <a:buSzPct val="100000"/>
              <a:buFont typeface="Symbol" panose="05050102010706020507" pitchFamily="18" charset="2"/>
              <a:buChar char="*"/>
            </a:pPr>
            <a:r>
              <a:rPr lang="en-US" dirty="0">
                <a:latin typeface="Calibri" panose="020F0502020204030204" pitchFamily="34" charset="0"/>
              </a:rPr>
              <a:t>Example : 128 bit registers in the </a:t>
            </a:r>
            <a:r>
              <a:rPr lang="en-US" dirty="0">
                <a:solidFill>
                  <a:srgbClr val="00AE00"/>
                </a:solidFill>
                <a:latin typeface="Calibri" panose="020F0502020204030204" pitchFamily="34" charset="0"/>
              </a:rPr>
              <a:t>MMX instruction set</a:t>
            </a:r>
            <a:r>
              <a:rPr lang="en-US" dirty="0">
                <a:latin typeface="Calibri" panose="020F0502020204030204" pitchFamily="34" charset="0"/>
              </a:rPr>
              <a:t> → XMM0 … XMM15</a:t>
            </a:r>
          </a:p>
          <a:p>
            <a:pPr lvl="1">
              <a:buSzPct val="100000"/>
              <a:buFont typeface="Symbol" panose="05050102010706020507" pitchFamily="18" charset="2"/>
              <a:buChar char="*"/>
            </a:pPr>
            <a:r>
              <a:rPr lang="en-US" dirty="0">
                <a:latin typeface="Calibri" panose="020F0502020204030204" pitchFamily="34" charset="0"/>
              </a:rPr>
              <a:t>Can hold 4 floating point values, or 8 2-byte short integers</a:t>
            </a:r>
          </a:p>
          <a:p>
            <a:pPr lvl="1">
              <a:buSzPct val="100000"/>
              <a:buFont typeface="Symbol" panose="05050102010706020507" pitchFamily="18" charset="2"/>
              <a:buChar char="*"/>
            </a:pPr>
            <a:r>
              <a:rPr lang="en-US" dirty="0">
                <a:solidFill>
                  <a:srgbClr val="280099"/>
                </a:solidFill>
                <a:latin typeface="Calibri" panose="020F0502020204030204" pitchFamily="34" charset="0"/>
              </a:rPr>
              <a:t>Addition</a:t>
            </a:r>
            <a:r>
              <a:rPr lang="en-US" dirty="0">
                <a:latin typeface="Calibri" panose="020F0502020204030204" pitchFamily="34" charset="0"/>
              </a:rPr>
              <a:t> of </a:t>
            </a:r>
            <a:r>
              <a:rPr lang="en-US" dirty="0">
                <a:solidFill>
                  <a:srgbClr val="00AE00"/>
                </a:solidFill>
                <a:latin typeface="Calibri" panose="020F0502020204030204" pitchFamily="34" charset="0"/>
              </a:rPr>
              <a:t>vector registers</a:t>
            </a:r>
            <a:r>
              <a:rPr lang="en-US" dirty="0">
                <a:latin typeface="Calibri" panose="020F0502020204030204" pitchFamily="34" charset="0"/>
              </a:rPr>
              <a:t> is equivalent to pairwise addition of each of the individual </a:t>
            </a:r>
            <a:r>
              <a:rPr lang="en-US" dirty="0">
                <a:solidFill>
                  <a:srgbClr val="2300DC"/>
                </a:solidFill>
                <a:latin typeface="Calibri" panose="020F0502020204030204" pitchFamily="34" charset="0"/>
              </a:rPr>
              <a:t>elements</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0084D1"/>
                </a:solidFill>
                <a:latin typeface="Calibri" panose="020F0502020204030204" pitchFamily="34" charset="0"/>
              </a:rPr>
              <a:t>result</a:t>
            </a:r>
            <a:r>
              <a:rPr lang="en-US" dirty="0">
                <a:latin typeface="Calibri" panose="020F0502020204030204" pitchFamily="34" charset="0"/>
              </a:rPr>
              <a:t> is saved in a </a:t>
            </a:r>
            <a:r>
              <a:rPr lang="en-US" dirty="0">
                <a:solidFill>
                  <a:srgbClr val="280099"/>
                </a:solidFill>
                <a:latin typeface="Calibri" panose="020F0502020204030204" pitchFamily="34" charset="0"/>
              </a:rPr>
              <a:t>vector register</a:t>
            </a:r>
            <a:r>
              <a:rPr lang="en-US" dirty="0">
                <a:latin typeface="Calibri" panose="020F0502020204030204" pitchFamily="34" charset="0"/>
              </a:rPr>
              <a:t> of the same size.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7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of </a:t>
            </a:r>
            <a:r>
              <a:rPr lang="fr-FR" dirty="0" err="1">
                <a:solidFill>
                  <a:schemeClr val="tx1"/>
                </a:solidFill>
              </a:rPr>
              <a:t>Vector</a:t>
            </a:r>
            <a:r>
              <a:rPr lang="fr-FR" dirty="0">
                <a:solidFill>
                  <a:schemeClr val="tx1"/>
                </a:solidFill>
              </a:rPr>
              <a:t> Addition</a:t>
            </a:r>
          </a:p>
        </p:txBody>
      </p:sp>
      <p:sp>
        <p:nvSpPr>
          <p:cNvPr id="4" name="Freeform 3"/>
          <p:cNvSpPr/>
          <p:nvPr/>
        </p:nvSpPr>
        <p:spPr>
          <a:xfrm>
            <a:off x="1371600" y="5328000"/>
            <a:ext cx="712800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Let us define 8 128 bit vector registers in </a:t>
            </a:r>
            <a:r>
              <a:rPr lang="en-IN" sz="2000" b="0" i="0" u="none" strike="noStrike" kern="1200" dirty="0" err="1">
                <a:ln>
                  <a:noFill/>
                </a:ln>
                <a:latin typeface="Calibri" panose="020F0502020204030204" pitchFamily="34" charset="0"/>
                <a:ea typeface="Microsoft YaHei" pitchFamily="2"/>
                <a:cs typeface="Mangal" pitchFamily="2"/>
              </a:rPr>
              <a:t>SimpleRisc</a:t>
            </a:r>
            <a:r>
              <a:rPr lang="en-IN" sz="2000" b="0" i="0" u="none" strike="noStrike" kern="1200" dirty="0">
                <a:ln>
                  <a:noFill/>
                </a:ln>
                <a:latin typeface="Calibri" panose="020F0502020204030204" pitchFamily="34" charset="0"/>
                <a:ea typeface="Microsoft YaHei" pitchFamily="2"/>
                <a:cs typeface="Mangal" pitchFamily="2"/>
              </a:rPr>
              <a:t>. vr0 ... vr7</a:t>
            </a:r>
          </a:p>
        </p:txBody>
      </p:sp>
      <p:grpSp>
        <p:nvGrpSpPr>
          <p:cNvPr id="8" name="Group 4"/>
          <p:cNvGrpSpPr>
            <a:grpSpLocks noChangeAspect="1"/>
          </p:cNvGrpSpPr>
          <p:nvPr/>
        </p:nvGrpSpPr>
        <p:grpSpPr bwMode="auto">
          <a:xfrm>
            <a:off x="2133600" y="1752600"/>
            <a:ext cx="6140450" cy="3098800"/>
            <a:chOff x="1344" y="1104"/>
            <a:chExt cx="3868" cy="1952"/>
          </a:xfrm>
        </p:grpSpPr>
        <p:sp>
          <p:nvSpPr>
            <p:cNvPr id="9" name="AutoShape 3"/>
            <p:cNvSpPr>
              <a:spLocks noChangeAspect="1" noChangeArrowheads="1" noTextEdit="1"/>
            </p:cNvSpPr>
            <p:nvPr/>
          </p:nvSpPr>
          <p:spPr bwMode="auto">
            <a:xfrm>
              <a:off x="1344" y="1104"/>
              <a:ext cx="3868" cy="1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916" y="1156"/>
              <a:ext cx="542" cy="1809"/>
            </a:xfrm>
            <a:prstGeom prst="rect">
              <a:avLst/>
            </a:prstGeom>
            <a:solidFill>
              <a:srgbClr val="F3D8E3"/>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982" y="1265"/>
              <a:ext cx="494" cy="301"/>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465" y="1268"/>
              <a:ext cx="495" cy="301"/>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954" y="1267"/>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437" y="1270"/>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4416" y="1150"/>
              <a:ext cx="566" cy="1791"/>
            </a:xfrm>
            <a:prstGeom prst="rect">
              <a:avLst/>
            </a:prstGeom>
            <a:solidFill>
              <a:srgbClr val="F3D8E3"/>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927" y="1267"/>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411" y="1270"/>
              <a:ext cx="495" cy="300"/>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1981" y="1899"/>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465" y="1902"/>
              <a:ext cx="494"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953" y="1901"/>
              <a:ext cx="494"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437" y="1904"/>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926" y="1901"/>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410" y="1904"/>
              <a:ext cx="495" cy="301"/>
            </a:xfrm>
            <a:prstGeom prst="rect">
              <a:avLst/>
            </a:prstGeom>
            <a:solidFill>
              <a:srgbClr val="DDE9A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443" y="1271"/>
              <a:ext cx="411"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vr1</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1463" y="1940"/>
              <a:ext cx="411"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vr2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1971" y="2545"/>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2455" y="2548"/>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2943" y="2546"/>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3427" y="2550"/>
              <a:ext cx="495" cy="300"/>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916" y="2546"/>
              <a:ext cx="495" cy="301"/>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4401" y="2550"/>
              <a:ext cx="494" cy="300"/>
            </a:xfrm>
            <a:prstGeom prst="rect">
              <a:avLst/>
            </a:prstGeom>
            <a:solidFill>
              <a:srgbClr val="80E5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1453" y="2586"/>
              <a:ext cx="411" cy="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vr3</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Line 28"/>
            <p:cNvSpPr>
              <a:spLocks noChangeShapeType="1"/>
            </p:cNvSpPr>
            <p:nvPr/>
          </p:nvSpPr>
          <p:spPr bwMode="auto">
            <a:xfrm>
              <a:off x="1380" y="2350"/>
              <a:ext cx="3797" cy="0"/>
            </a:xfrm>
            <a:prstGeom prst="line">
              <a:avLst/>
            </a:prstGeom>
            <a:noFill/>
            <a:ln w="2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a:off x="2085" y="1723"/>
              <a:ext cx="264"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2212" y="1624"/>
              <a:ext cx="0" cy="203"/>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4509" y="1708"/>
              <a:ext cx="265"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a:off x="4636" y="1609"/>
              <a:ext cx="0" cy="203"/>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Oval 33"/>
            <p:cNvSpPr>
              <a:spLocks noChangeArrowheads="1"/>
            </p:cNvSpPr>
            <p:nvPr/>
          </p:nvSpPr>
          <p:spPr bwMode="auto">
            <a:xfrm>
              <a:off x="2950" y="1683"/>
              <a:ext cx="33" cy="34"/>
            </a:xfrm>
            <a:prstGeom prst="ellipse">
              <a:avLst/>
            </a:prstGeom>
            <a:solidFill>
              <a:srgbClr val="002B11"/>
            </a:solidFill>
            <a:ln w="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4"/>
            <p:cNvSpPr>
              <a:spLocks noChangeArrowheads="1"/>
            </p:cNvSpPr>
            <p:nvPr/>
          </p:nvSpPr>
          <p:spPr bwMode="auto">
            <a:xfrm>
              <a:off x="3233" y="1683"/>
              <a:ext cx="33" cy="34"/>
            </a:xfrm>
            <a:prstGeom prst="ellipse">
              <a:avLst/>
            </a:prstGeom>
            <a:solidFill>
              <a:srgbClr val="002B11"/>
            </a:solidFill>
            <a:ln w="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5"/>
            <p:cNvSpPr>
              <a:spLocks noChangeArrowheads="1"/>
            </p:cNvSpPr>
            <p:nvPr/>
          </p:nvSpPr>
          <p:spPr bwMode="auto">
            <a:xfrm>
              <a:off x="3518" y="1683"/>
              <a:ext cx="35" cy="34"/>
            </a:xfrm>
            <a:prstGeom prst="ellipse">
              <a:avLst/>
            </a:prstGeom>
            <a:solidFill>
              <a:srgbClr val="002B11"/>
            </a:solidFill>
            <a:ln w="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Loading</a:t>
            </a:r>
            <a:r>
              <a:rPr lang="fr-FR" dirty="0">
                <a:solidFill>
                  <a:schemeClr val="tx1"/>
                </a:solidFill>
              </a:rPr>
              <a:t> </a:t>
            </a:r>
            <a:r>
              <a:rPr lang="fr-FR" dirty="0" err="1">
                <a:solidFill>
                  <a:schemeClr val="tx1"/>
                </a:solidFill>
              </a:rPr>
              <a:t>Vector</a:t>
            </a:r>
            <a:r>
              <a:rPr lang="fr-FR" dirty="0">
                <a:solidFill>
                  <a:schemeClr val="tx1"/>
                </a:solidFill>
              </a:rPr>
              <a:t>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914400" y="1600200"/>
            <a:ext cx="7416800" cy="4343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two </a:t>
            </a:r>
            <a:r>
              <a:rPr lang="en-US" b="1" dirty="0">
                <a:solidFill>
                  <a:srgbClr val="280099"/>
                </a:solidFill>
                <a:latin typeface="Calibri" panose="020F0502020204030204" pitchFamily="34" charset="0"/>
              </a:rPr>
              <a:t>options </a:t>
            </a:r>
            <a:r>
              <a:rPr lang="en-US" dirty="0">
                <a:latin typeface="Calibri" panose="020F0502020204030204" pitchFamily="34" charset="0"/>
              </a:rPr>
              <a:t>:</a:t>
            </a:r>
          </a:p>
          <a:p>
            <a:pPr lvl="1">
              <a:buSzPct val="100000"/>
              <a:buFont typeface="Symbol" panose="05050102010706020507" pitchFamily="18" charset="2"/>
              <a:buChar char="*"/>
            </a:pPr>
            <a:r>
              <a:rPr lang="en-US" dirty="0">
                <a:solidFill>
                  <a:srgbClr val="2300DC"/>
                </a:solidFill>
                <a:latin typeface="Calibri" panose="020F0502020204030204" pitchFamily="34" charset="0"/>
              </a:rPr>
              <a:t>Option 1 : </a:t>
            </a:r>
            <a:r>
              <a:rPr lang="en-US" dirty="0">
                <a:latin typeface="Calibri" panose="020F0502020204030204" pitchFamily="34" charset="0"/>
              </a:rPr>
              <a:t>We assume that the data elements are stored in </a:t>
            </a:r>
            <a:r>
              <a:rPr lang="en-US" dirty="0">
                <a:solidFill>
                  <a:srgbClr val="00AE00"/>
                </a:solidFill>
                <a:latin typeface="Calibri" panose="020F0502020204030204" pitchFamily="34" charset="0"/>
              </a:rPr>
              <a:t>contiguous locations</a:t>
            </a:r>
          </a:p>
          <a:p>
            <a:pPr lvl="1">
              <a:buSzPct val="100000"/>
              <a:buFont typeface="Symbol" panose="05050102010706020507" pitchFamily="18" charset="2"/>
              <a:buChar char="*"/>
            </a:pPr>
            <a:r>
              <a:rPr lang="en-US" dirty="0">
                <a:latin typeface="Calibri" panose="020F0502020204030204" pitchFamily="34" charset="0"/>
              </a:rPr>
              <a:t>Let us define the </a:t>
            </a:r>
            <a:r>
              <a:rPr lang="en-US" dirty="0" err="1">
                <a:latin typeface="Calibri" panose="020F0502020204030204" pitchFamily="34" charset="0"/>
              </a:rPr>
              <a:t>v.ld</a:t>
            </a:r>
            <a:r>
              <a:rPr lang="en-US" dirty="0">
                <a:latin typeface="Calibri" panose="020F0502020204030204" pitchFamily="34" charset="0"/>
              </a:rPr>
              <a:t> </a:t>
            </a:r>
            <a:r>
              <a:rPr lang="en-US" dirty="0">
                <a:solidFill>
                  <a:srgbClr val="280099"/>
                </a:solidFill>
                <a:latin typeface="Calibri" panose="020F0502020204030204" pitchFamily="34" charset="0"/>
              </a:rPr>
              <a:t>instruction</a:t>
            </a:r>
            <a:r>
              <a:rPr lang="en-US" dirty="0">
                <a:latin typeface="Calibri" panose="020F0502020204030204" pitchFamily="34" charset="0"/>
              </a:rPr>
              <a:t> that uses this </a:t>
            </a:r>
            <a:r>
              <a:rPr lang="en-US" dirty="0">
                <a:solidFill>
                  <a:srgbClr val="DC2300"/>
                </a:solidFill>
                <a:latin typeface="Calibri" panose="020F0502020204030204" pitchFamily="34" charset="0"/>
              </a:rPr>
              <a:t>assumption</a:t>
            </a:r>
            <a:r>
              <a:rPr lang="en-US" dirty="0">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r>
              <a:rPr lang="en-US" dirty="0">
                <a:solidFill>
                  <a:srgbClr val="00AE00"/>
                </a:solidFill>
                <a:latin typeface="Calibri" panose="020F0502020204030204" pitchFamily="34" charset="0"/>
              </a:rPr>
              <a:t>Option 2</a:t>
            </a:r>
            <a:r>
              <a:rPr lang="en-US" dirty="0">
                <a:latin typeface="Calibri" panose="020F0502020204030204" pitchFamily="34" charset="0"/>
              </a:rPr>
              <a:t>: Assume that the elements are not saved in contiguous locations.</a:t>
            </a:r>
          </a:p>
        </p:txBody>
      </p:sp>
      <p:graphicFrame>
        <p:nvGraphicFramePr>
          <p:cNvPr id="5" name="Table 4"/>
          <p:cNvGraphicFramePr>
            <a:graphicFrameLocks noGrp="1"/>
          </p:cNvGraphicFramePr>
          <p:nvPr>
            <p:extLst>
              <p:ext uri="{D42A27DB-BD31-4B8C-83A1-F6EECF244321}">
                <p14:modId xmlns:p14="http://schemas.microsoft.com/office/powerpoint/2010/main" val="2320432799"/>
              </p:ext>
            </p:extLst>
          </p:nvPr>
        </p:nvGraphicFramePr>
        <p:xfrm>
          <a:off x="1371600" y="4114800"/>
          <a:ext cx="6096000" cy="741680"/>
        </p:xfrm>
        <a:graphic>
          <a:graphicData uri="http://schemas.openxmlformats.org/drawingml/2006/table">
            <a:tbl>
              <a:tblPr firstRow="1" bandRow="1">
                <a:tableStyleId>{5C22544A-7EE6-4342-B048-85BDC9FD1C3A}</a:tableStyleId>
              </a:tblPr>
              <a:tblGrid>
                <a:gridCol w="2133600"/>
                <a:gridCol w="3962400"/>
              </a:tblGrid>
              <a:tr h="370840">
                <a:tc>
                  <a:txBody>
                    <a:bodyPr/>
                    <a:lstStyle/>
                    <a:p>
                      <a:r>
                        <a:rPr lang="en-US" dirty="0" smtClean="0"/>
                        <a:t>Instruction</a:t>
                      </a:r>
                      <a:endParaRPr lang="en-US" dirty="0"/>
                    </a:p>
                  </a:txBody>
                  <a:tcPr/>
                </a:tc>
                <a:tc>
                  <a:txBody>
                    <a:bodyPr/>
                    <a:lstStyle/>
                    <a:p>
                      <a:r>
                        <a:rPr lang="en-US" dirty="0" smtClean="0"/>
                        <a:t>Semantics</a:t>
                      </a:r>
                      <a:endParaRPr lang="en-US" dirty="0"/>
                    </a:p>
                  </a:txBody>
                  <a:tcPr/>
                </a:tc>
              </a:tr>
              <a:tr h="370840">
                <a:tc>
                  <a:txBody>
                    <a:bodyPr/>
                    <a:lstStyle/>
                    <a:p>
                      <a:r>
                        <a:rPr lang="en-US" dirty="0" err="1" smtClean="0"/>
                        <a:t>v.ld</a:t>
                      </a:r>
                      <a:r>
                        <a:rPr lang="en-US" dirty="0" smtClean="0"/>
                        <a:t> vr1, 12[r1]</a:t>
                      </a:r>
                      <a:endParaRPr lang="en-US" dirty="0"/>
                    </a:p>
                  </a:txBody>
                  <a:tcPr/>
                </a:tc>
                <a:tc>
                  <a:txBody>
                    <a:bodyPr/>
                    <a:lstStyle/>
                    <a:p>
                      <a:r>
                        <a:rPr lang="en-US" dirty="0" smtClean="0"/>
                        <a:t>vr1 </a:t>
                      </a:r>
                      <a:r>
                        <a:rPr lang="en-US" dirty="0" smtClean="0">
                          <a:sym typeface="Wingdings" panose="05000000000000000000" pitchFamily="2" charset="2"/>
                        </a:rPr>
                        <a:t> ([r1+12], [r1+16],[r1+20],</a:t>
                      </a:r>
                      <a:r>
                        <a:rPr lang="en-US" baseline="0" dirty="0" smtClean="0">
                          <a:sym typeface="Wingdings" panose="05000000000000000000" pitchFamily="2" charset="2"/>
                        </a:rPr>
                        <a:t> [r1+24])</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Scatter</a:t>
            </a:r>
            <a:r>
              <a:rPr lang="fr-FR" dirty="0">
                <a:solidFill>
                  <a:schemeClr val="tx1"/>
                </a:solidFill>
              </a:rPr>
              <a:t> </a:t>
            </a:r>
            <a:r>
              <a:rPr lang="fr-FR" dirty="0" err="1">
                <a:solidFill>
                  <a:schemeClr val="tx1"/>
                </a:solidFill>
              </a:rPr>
              <a:t>Gather</a:t>
            </a:r>
            <a:r>
              <a:rPr lang="fr-FR" dirty="0">
                <a:solidFill>
                  <a:schemeClr val="tx1"/>
                </a:solidFill>
              </a:rPr>
              <a:t> </a:t>
            </a:r>
            <a:r>
              <a:rPr lang="fr-FR" dirty="0" err="1">
                <a:solidFill>
                  <a:schemeClr val="tx1"/>
                </a:solidFill>
              </a:rPr>
              <a:t>Operation</a:t>
            </a:r>
            <a:endParaRPr lang="fr-FR" dirty="0">
              <a:solidFill>
                <a:schemeClr val="tx1"/>
              </a:solidFill>
            </a:endParaRPr>
          </a:p>
        </p:txBody>
      </p:sp>
      <p:sp>
        <p:nvSpPr>
          <p:cNvPr id="3" name="Text Placeholder 2"/>
          <p:cNvSpPr txBox="1">
            <a:spLocks noGrp="1"/>
          </p:cNvSpPr>
          <p:nvPr>
            <p:ph type="body" idx="4294967295"/>
          </p:nvPr>
        </p:nvSpPr>
        <p:spPr>
          <a:xfrm>
            <a:off x="889000" y="1371600"/>
            <a:ext cx="7416800" cy="47545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data is </a:t>
            </a:r>
            <a:r>
              <a:rPr lang="en-US" dirty="0">
                <a:solidFill>
                  <a:srgbClr val="00AE00"/>
                </a:solidFill>
                <a:latin typeface="Calibri" panose="020F0502020204030204" pitchFamily="34" charset="0"/>
              </a:rPr>
              <a:t>scattered</a:t>
            </a:r>
            <a:r>
              <a:rPr lang="en-US" dirty="0">
                <a:latin typeface="Calibri" panose="020F0502020204030204" pitchFamily="34" charset="0"/>
              </a:rPr>
              <a:t> in memory</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DC2300"/>
                </a:solidFill>
                <a:latin typeface="Calibri" panose="020F0502020204030204" pitchFamily="34" charset="0"/>
              </a:rPr>
              <a:t>load operation</a:t>
            </a:r>
            <a:r>
              <a:rPr lang="en-US" dirty="0">
                <a:latin typeface="Calibri" panose="020F0502020204030204" pitchFamily="34" charset="0"/>
              </a:rPr>
              <a:t> needs to </a:t>
            </a:r>
            <a:r>
              <a:rPr lang="en-US" dirty="0">
                <a:solidFill>
                  <a:srgbClr val="0000FF"/>
                </a:solidFill>
                <a:latin typeface="Calibri" panose="020F0502020204030204" pitchFamily="34" charset="0"/>
              </a:rPr>
              <a:t>gather</a:t>
            </a:r>
            <a:r>
              <a:rPr lang="en-US" dirty="0">
                <a:latin typeface="Calibri" panose="020F0502020204030204" pitchFamily="34" charset="0"/>
              </a:rPr>
              <a:t> the data and save it in a </a:t>
            </a:r>
            <a:r>
              <a:rPr lang="en-US" dirty="0">
                <a:solidFill>
                  <a:srgbClr val="00AE00"/>
                </a:solidFill>
                <a:latin typeface="Calibri" panose="020F0502020204030204" pitchFamily="34" charset="0"/>
              </a:rPr>
              <a:t>vector register</a:t>
            </a:r>
            <a:r>
              <a:rPr lang="en-US"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Let us define a</a:t>
            </a:r>
            <a:r>
              <a:rPr lang="en-US" sz="2800" dirty="0">
                <a:solidFill>
                  <a:srgbClr val="280099"/>
                </a:solidFill>
                <a:latin typeface="Calibri" panose="020F0502020204030204" pitchFamily="34" charset="0"/>
              </a:rPr>
              <a:t> scatter gather</a:t>
            </a:r>
            <a:r>
              <a:rPr lang="en-US" sz="2800" dirty="0">
                <a:latin typeface="Calibri" panose="020F0502020204030204" pitchFamily="34" charset="0"/>
              </a:rPr>
              <a:t> version of the </a:t>
            </a:r>
            <a:r>
              <a:rPr lang="en-US" sz="2800" dirty="0">
                <a:solidFill>
                  <a:srgbClr val="00AE00"/>
                </a:solidFill>
                <a:latin typeface="Calibri" panose="020F0502020204030204" pitchFamily="34" charset="0"/>
              </a:rPr>
              <a:t>load instruction</a:t>
            </a:r>
            <a:r>
              <a:rPr lang="en-US" sz="2800" dirty="0">
                <a:latin typeface="Calibri" panose="020F0502020204030204" pitchFamily="34" charset="0"/>
              </a:rPr>
              <a:t> → </a:t>
            </a:r>
            <a:r>
              <a:rPr lang="en-US" sz="2800" dirty="0" err="1">
                <a:latin typeface="Calibri" panose="020F0502020204030204" pitchFamily="34" charset="0"/>
              </a:rPr>
              <a:t>v.sg.ld</a:t>
            </a:r>
            <a:endParaRPr lang="en-US" sz="2800"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It uses another</a:t>
            </a:r>
            <a:r>
              <a:rPr lang="en-US" dirty="0">
                <a:solidFill>
                  <a:srgbClr val="0000FF"/>
                </a:solidFill>
                <a:latin typeface="Calibri" panose="020F0502020204030204" pitchFamily="34" charset="0"/>
              </a:rPr>
              <a:t> vector register</a:t>
            </a:r>
            <a:r>
              <a:rPr lang="en-US" dirty="0">
                <a:latin typeface="Calibri" panose="020F0502020204030204" pitchFamily="34" charset="0"/>
              </a:rPr>
              <a:t> that contains the addresses of each of the elements.</a:t>
            </a:r>
          </a:p>
          <a:p>
            <a:pPr lvl="0">
              <a:buSzPct val="100000"/>
              <a:buFont typeface="Symbol" panose="05050102010706020507" pitchFamily="18" charset="2"/>
              <a:buChar char="*"/>
            </a:pPr>
            <a:endParaRPr lang="en-US"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96140441"/>
              </p:ext>
            </p:extLst>
          </p:nvPr>
        </p:nvGraphicFramePr>
        <p:xfrm>
          <a:off x="1371600" y="5029200"/>
          <a:ext cx="6096000" cy="741680"/>
        </p:xfrm>
        <a:graphic>
          <a:graphicData uri="http://schemas.openxmlformats.org/drawingml/2006/table">
            <a:tbl>
              <a:tblPr firstRow="1" bandRow="1">
                <a:tableStyleId>{5C22544A-7EE6-4342-B048-85BDC9FD1C3A}</a:tableStyleId>
              </a:tblPr>
              <a:tblGrid>
                <a:gridCol w="1828800"/>
                <a:gridCol w="4267200"/>
              </a:tblGrid>
              <a:tr h="370840">
                <a:tc>
                  <a:txBody>
                    <a:bodyPr/>
                    <a:lstStyle/>
                    <a:p>
                      <a:r>
                        <a:rPr lang="en-US" dirty="0" smtClean="0"/>
                        <a:t>Instruction</a:t>
                      </a:r>
                      <a:endParaRPr lang="en-US" dirty="0"/>
                    </a:p>
                  </a:txBody>
                  <a:tcPr/>
                </a:tc>
                <a:tc>
                  <a:txBody>
                    <a:bodyPr/>
                    <a:lstStyle/>
                    <a:p>
                      <a:r>
                        <a:rPr lang="en-US" dirty="0" smtClean="0"/>
                        <a:t>Semantics</a:t>
                      </a:r>
                      <a:endParaRPr lang="en-US" dirty="0"/>
                    </a:p>
                  </a:txBody>
                  <a:tcPr/>
                </a:tc>
              </a:tr>
              <a:tr h="370840">
                <a:tc>
                  <a:txBody>
                    <a:bodyPr/>
                    <a:lstStyle/>
                    <a:p>
                      <a:r>
                        <a:rPr lang="en-US" dirty="0" err="1" smtClean="0"/>
                        <a:t>v.sg.ld</a:t>
                      </a:r>
                      <a:r>
                        <a:rPr lang="en-US" dirty="0" smtClean="0"/>
                        <a:t> vr1,</a:t>
                      </a:r>
                      <a:r>
                        <a:rPr lang="en-US" baseline="0" dirty="0" smtClean="0"/>
                        <a:t> vr2</a:t>
                      </a:r>
                      <a:endParaRPr lang="en-US" dirty="0"/>
                    </a:p>
                  </a:txBody>
                  <a:tcPr/>
                </a:tc>
                <a:tc>
                  <a:txBody>
                    <a:bodyPr/>
                    <a:lstStyle/>
                    <a:p>
                      <a:r>
                        <a:rPr lang="en-US" dirty="0" smtClean="0"/>
                        <a:t>vr1 </a:t>
                      </a:r>
                      <a:r>
                        <a:rPr lang="en-US" dirty="0" smtClean="0">
                          <a:sym typeface="Wingdings" panose="05000000000000000000" pitchFamily="2" charset="2"/>
                        </a:rPr>
                        <a:t> ([vr2[0]], [vr2[1]], [vr2[2]],</a:t>
                      </a:r>
                      <a:r>
                        <a:rPr lang="en-US" baseline="0" dirty="0" smtClean="0">
                          <a:sym typeface="Wingdings" panose="05000000000000000000" pitchFamily="2" charset="2"/>
                        </a:rPr>
                        <a:t> [vr2[3]])</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smtClean="0">
                <a:solidFill>
                  <a:schemeClr val="tx1"/>
                </a:solidFill>
              </a:rPr>
              <a:t>Vector</a:t>
            </a:r>
            <a:r>
              <a:rPr lang="fr-FR" dirty="0" smtClean="0">
                <a:solidFill>
                  <a:schemeClr val="tx1"/>
                </a:solidFill>
              </a:rPr>
              <a:t> Store </a:t>
            </a:r>
            <a:r>
              <a:rPr lang="fr-FR" dirty="0" err="1" smtClean="0">
                <a:solidFill>
                  <a:schemeClr val="tx1"/>
                </a:solidFill>
              </a:rPr>
              <a:t>Operation</a:t>
            </a:r>
            <a:endParaRPr lang="fr-FR" dirty="0">
              <a:solidFill>
                <a:schemeClr val="tx1"/>
              </a:solidFill>
            </a:endParaRPr>
          </a:p>
        </p:txBody>
      </p:sp>
      <p:sp>
        <p:nvSpPr>
          <p:cNvPr id="3" name="Text Placeholder 2"/>
          <p:cNvSpPr txBox="1">
            <a:spLocks noGrp="1"/>
          </p:cNvSpPr>
          <p:nvPr>
            <p:ph type="body" idx="4294967295"/>
          </p:nvPr>
        </p:nvSpPr>
        <p:spPr>
          <a:xfrm>
            <a:off x="914400" y="1524000"/>
            <a:ext cx="7467600" cy="4648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smtClean="0">
                <a:latin typeface="Calibri" panose="020F0502020204030204" pitchFamily="34" charset="0"/>
              </a:rPr>
              <a:t>We can similarly define two vector store operations</a:t>
            </a:r>
            <a:endParaRPr lang="en-US"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03199647"/>
              </p:ext>
            </p:extLst>
          </p:nvPr>
        </p:nvGraphicFramePr>
        <p:xfrm>
          <a:off x="1295400" y="2438400"/>
          <a:ext cx="6096000" cy="1559560"/>
        </p:xfrm>
        <a:graphic>
          <a:graphicData uri="http://schemas.openxmlformats.org/drawingml/2006/table">
            <a:tbl>
              <a:tblPr firstRow="1" bandRow="1">
                <a:tableStyleId>{5C22544A-7EE6-4342-B048-85BDC9FD1C3A}</a:tableStyleId>
              </a:tblPr>
              <a:tblGrid>
                <a:gridCol w="1828800"/>
                <a:gridCol w="4267200"/>
              </a:tblGrid>
              <a:tr h="370840">
                <a:tc>
                  <a:txBody>
                    <a:bodyPr/>
                    <a:lstStyle/>
                    <a:p>
                      <a:r>
                        <a:rPr lang="en-US" dirty="0" smtClean="0"/>
                        <a:t>Instruction</a:t>
                      </a:r>
                      <a:endParaRPr lang="en-US" dirty="0"/>
                    </a:p>
                  </a:txBody>
                  <a:tcPr/>
                </a:tc>
                <a:tc>
                  <a:txBody>
                    <a:bodyPr/>
                    <a:lstStyle/>
                    <a:p>
                      <a:r>
                        <a:rPr lang="en-US" dirty="0" smtClean="0"/>
                        <a:t>Semantics</a:t>
                      </a:r>
                      <a:endParaRPr lang="en-US" dirty="0"/>
                    </a:p>
                  </a:txBody>
                  <a:tcPr/>
                </a:tc>
              </a:tr>
              <a:tr h="370840">
                <a:tc>
                  <a:txBody>
                    <a:bodyPr/>
                    <a:lstStyle/>
                    <a:p>
                      <a:r>
                        <a:rPr lang="en-US" dirty="0" smtClean="0"/>
                        <a:t>v.sg.st vr1,</a:t>
                      </a:r>
                      <a:r>
                        <a:rPr lang="en-US" baseline="0" dirty="0" smtClean="0"/>
                        <a:t> vr2</a:t>
                      </a:r>
                      <a:endParaRPr lang="en-US" dirty="0"/>
                    </a:p>
                  </a:txBody>
                  <a:tcPr/>
                </a:tc>
                <a:tc>
                  <a:txBody>
                    <a:bodyPr/>
                    <a:lstStyle/>
                    <a:p>
                      <a:r>
                        <a:rPr lang="en-US" dirty="0" smtClean="0">
                          <a:sym typeface="Wingdings" panose="05000000000000000000" pitchFamily="2" charset="2"/>
                        </a:rPr>
                        <a:t>[vr2[0]]  vr1[0]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[vr2[1]]  vr1[1]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[vr2[2]]  vr1[2]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[vr2[3]]  vr1[3]</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7231444"/>
              </p:ext>
            </p:extLst>
          </p:nvPr>
        </p:nvGraphicFramePr>
        <p:xfrm>
          <a:off x="1295400" y="4419600"/>
          <a:ext cx="6096000" cy="1559560"/>
        </p:xfrm>
        <a:graphic>
          <a:graphicData uri="http://schemas.openxmlformats.org/drawingml/2006/table">
            <a:tbl>
              <a:tblPr firstRow="1" bandRow="1">
                <a:tableStyleId>{5C22544A-7EE6-4342-B048-85BDC9FD1C3A}</a:tableStyleId>
              </a:tblPr>
              <a:tblGrid>
                <a:gridCol w="2133600"/>
                <a:gridCol w="3962400"/>
              </a:tblGrid>
              <a:tr h="370840">
                <a:tc>
                  <a:txBody>
                    <a:bodyPr/>
                    <a:lstStyle/>
                    <a:p>
                      <a:r>
                        <a:rPr lang="en-US" dirty="0" smtClean="0"/>
                        <a:t>Instruction</a:t>
                      </a:r>
                      <a:endParaRPr lang="en-US" dirty="0"/>
                    </a:p>
                  </a:txBody>
                  <a:tcPr/>
                </a:tc>
                <a:tc>
                  <a:txBody>
                    <a:bodyPr/>
                    <a:lstStyle/>
                    <a:p>
                      <a:r>
                        <a:rPr lang="en-US" dirty="0" smtClean="0"/>
                        <a:t>Semantics</a:t>
                      </a:r>
                      <a:endParaRPr lang="en-US" dirty="0"/>
                    </a:p>
                  </a:txBody>
                  <a:tcPr/>
                </a:tc>
              </a:tr>
              <a:tr h="370840">
                <a:tc>
                  <a:txBody>
                    <a:bodyPr/>
                    <a:lstStyle/>
                    <a:p>
                      <a:r>
                        <a:rPr lang="en-US" dirty="0" smtClean="0"/>
                        <a:t>v.st vr1, 12[r1]</a:t>
                      </a:r>
                      <a:endParaRPr lang="en-US" dirty="0"/>
                    </a:p>
                  </a:txBody>
                  <a:tcPr/>
                </a:tc>
                <a:tc>
                  <a:txBody>
                    <a:bodyPr/>
                    <a:lstStyle/>
                    <a:p>
                      <a:r>
                        <a:rPr lang="en-US" dirty="0" smtClean="0"/>
                        <a:t>[r1+12]</a:t>
                      </a:r>
                      <a:r>
                        <a:rPr lang="en-US" baseline="0" dirty="0" smtClean="0"/>
                        <a:t> </a:t>
                      </a:r>
                      <a:r>
                        <a:rPr lang="en-US" baseline="0" dirty="0" smtClean="0">
                          <a:sym typeface="Wingdings" panose="05000000000000000000" pitchFamily="2" charset="2"/>
                        </a:rPr>
                        <a:t> v</a:t>
                      </a:r>
                      <a:r>
                        <a:rPr lang="en-US" baseline="0" dirty="0" smtClean="0"/>
                        <a:t>r1[0]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[r1+16]</a:t>
                      </a:r>
                      <a:r>
                        <a:rPr lang="en-US" baseline="0" dirty="0" smtClean="0"/>
                        <a:t> </a:t>
                      </a:r>
                      <a:r>
                        <a:rPr lang="en-US" baseline="0" dirty="0" smtClean="0">
                          <a:sym typeface="Wingdings" panose="05000000000000000000" pitchFamily="2" charset="2"/>
                        </a:rPr>
                        <a:t> v</a:t>
                      </a:r>
                      <a:r>
                        <a:rPr lang="en-US" baseline="0" dirty="0" smtClean="0"/>
                        <a:t>r1[1]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[r1+20]</a:t>
                      </a:r>
                      <a:r>
                        <a:rPr lang="en-US" baseline="0" dirty="0" smtClean="0"/>
                        <a:t> </a:t>
                      </a:r>
                      <a:r>
                        <a:rPr lang="en-US" baseline="0" dirty="0" smtClean="0">
                          <a:sym typeface="Wingdings" panose="05000000000000000000" pitchFamily="2" charset="2"/>
                        </a:rPr>
                        <a:t> v</a:t>
                      </a:r>
                      <a:r>
                        <a:rPr lang="en-US" baseline="0" dirty="0" smtClean="0"/>
                        <a:t>r1[2]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[r1+24]</a:t>
                      </a:r>
                      <a:r>
                        <a:rPr lang="en-US" baseline="0" dirty="0" smtClean="0"/>
                        <a:t> </a:t>
                      </a:r>
                      <a:r>
                        <a:rPr lang="en-US" baseline="0" dirty="0" smtClean="0">
                          <a:sym typeface="Wingdings" panose="05000000000000000000" pitchFamily="2" charset="2"/>
                        </a:rPr>
                        <a:t> v</a:t>
                      </a:r>
                      <a:r>
                        <a:rPr lang="en-US" baseline="0" dirty="0" smtClean="0"/>
                        <a:t>r1[3]</a:t>
                      </a:r>
                    </a:p>
                  </a:txBody>
                  <a:tcPr/>
                </a:tc>
              </a:tr>
            </a:tbl>
          </a:graphicData>
        </a:graphic>
      </p:graphicFrame>
    </p:spTree>
    <p:extLst>
      <p:ext uri="{BB962C8B-B14F-4D97-AF65-F5344CB8AC3E}">
        <p14:creationId xmlns:p14="http://schemas.microsoft.com/office/powerpoint/2010/main" val="979461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smtClean="0">
                <a:solidFill>
                  <a:schemeClr val="tx1"/>
                </a:solidFill>
              </a:rPr>
              <a:t>Vector</a:t>
            </a:r>
            <a:r>
              <a:rPr lang="fr-FR" dirty="0" smtClean="0">
                <a:solidFill>
                  <a:schemeClr val="tx1"/>
                </a:solidFill>
              </a:rPr>
              <a:t> Operations</a:t>
            </a:r>
            <a:endParaRPr lang="fr-FR" dirty="0">
              <a:solidFill>
                <a:schemeClr val="tx1"/>
              </a:solidFill>
            </a:endParaRPr>
          </a:p>
        </p:txBody>
      </p:sp>
      <p:sp>
        <p:nvSpPr>
          <p:cNvPr id="3" name="Text Placeholder 2"/>
          <p:cNvSpPr txBox="1">
            <a:spLocks noGrp="1"/>
          </p:cNvSpPr>
          <p:nvPr>
            <p:ph type="body" idx="4294967295"/>
          </p:nvPr>
        </p:nvSpPr>
        <p:spPr>
          <a:xfrm>
            <a:off x="914400" y="1524000"/>
            <a:ext cx="7467600" cy="4648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We can now define </a:t>
            </a:r>
            <a:r>
              <a:rPr lang="en-US" sz="2800" dirty="0">
                <a:solidFill>
                  <a:srgbClr val="280099"/>
                </a:solidFill>
                <a:latin typeface="Calibri" panose="020F0502020204030204" pitchFamily="34" charset="0"/>
              </a:rPr>
              <a:t>custom operations</a:t>
            </a:r>
            <a:r>
              <a:rPr lang="en-US" sz="2800" dirty="0">
                <a:latin typeface="Calibri" panose="020F0502020204030204" pitchFamily="34" charset="0"/>
              </a:rPr>
              <a:t> on vector registers</a:t>
            </a:r>
          </a:p>
          <a:p>
            <a:pPr lvl="1">
              <a:buSzPct val="100000"/>
              <a:buFont typeface="Symbol" panose="05050102010706020507" pitchFamily="18" charset="2"/>
              <a:buChar char="*"/>
            </a:pPr>
            <a:r>
              <a:rPr lang="en-US" dirty="0" err="1">
                <a:latin typeface="Calibri" panose="020F0502020204030204" pitchFamily="34" charset="0"/>
              </a:rPr>
              <a:t>v.add</a:t>
            </a:r>
            <a:r>
              <a:rPr lang="en-US" dirty="0">
                <a:latin typeface="Calibri" panose="020F0502020204030204" pitchFamily="34" charset="0"/>
              </a:rPr>
              <a:t> → Adds two vector registers</a:t>
            </a:r>
          </a:p>
          <a:p>
            <a:pPr lvl="1">
              <a:buSzPct val="100000"/>
              <a:buFont typeface="Symbol" panose="05050102010706020507" pitchFamily="18" charset="2"/>
              <a:buChar char="*"/>
            </a:pPr>
            <a:r>
              <a:rPr lang="en-US" dirty="0" err="1">
                <a:latin typeface="Calibri" panose="020F0502020204030204" pitchFamily="34" charset="0"/>
              </a:rPr>
              <a:t>v.mul</a:t>
            </a:r>
            <a:r>
              <a:rPr lang="en-US" dirty="0">
                <a:latin typeface="Calibri" panose="020F0502020204030204" pitchFamily="34" charset="0"/>
              </a:rPr>
              <a:t> → Multiplies two vector registers</a:t>
            </a:r>
          </a:p>
          <a:p>
            <a:pPr lvl="1">
              <a:buSzPct val="100000"/>
              <a:buFont typeface="Symbol" panose="05050102010706020507" pitchFamily="18" charset="2"/>
              <a:buChar char="*"/>
            </a:pPr>
            <a:r>
              <a:rPr lang="en-US" dirty="0">
                <a:latin typeface="Calibri" panose="020F0502020204030204" pitchFamily="34" charset="0"/>
              </a:rPr>
              <a:t>We can even have operations that have a </a:t>
            </a:r>
            <a:r>
              <a:rPr lang="en-US" dirty="0">
                <a:solidFill>
                  <a:srgbClr val="2323DC"/>
                </a:solidFill>
                <a:latin typeface="Calibri" panose="020F0502020204030204" pitchFamily="34" charset="0"/>
              </a:rPr>
              <a:t>vector operand</a:t>
            </a:r>
            <a:r>
              <a:rPr lang="en-US" dirty="0">
                <a:latin typeface="Calibri" panose="020F0502020204030204" pitchFamily="34" charset="0"/>
              </a:rPr>
              <a:t> and a</a:t>
            </a:r>
            <a:r>
              <a:rPr lang="en-US" dirty="0">
                <a:solidFill>
                  <a:srgbClr val="FF3333"/>
                </a:solidFill>
                <a:latin typeface="Calibri" panose="020F0502020204030204" pitchFamily="34" charset="0"/>
              </a:rPr>
              <a:t> scalar operand</a:t>
            </a:r>
            <a:r>
              <a:rPr lang="en-US" dirty="0">
                <a:latin typeface="Calibri" panose="020F0502020204030204" pitchFamily="34" charset="0"/>
              </a:rPr>
              <a:t> → Multiply a </a:t>
            </a:r>
            <a:r>
              <a:rPr lang="en-US" dirty="0">
                <a:solidFill>
                  <a:srgbClr val="2300DC"/>
                </a:solidFill>
                <a:latin typeface="Calibri" panose="020F0502020204030204" pitchFamily="34" charset="0"/>
              </a:rPr>
              <a:t>vector</a:t>
            </a:r>
            <a:r>
              <a:rPr lang="en-US" dirty="0">
                <a:latin typeface="Calibri" panose="020F0502020204030204" pitchFamily="34" charset="0"/>
              </a:rPr>
              <a:t> with a </a:t>
            </a:r>
            <a:r>
              <a:rPr lang="en-US" dirty="0">
                <a:solidFill>
                  <a:srgbClr val="33CC66"/>
                </a:solidFill>
                <a:latin typeface="Calibri" panose="020F0502020204030204" pitchFamily="34" charset="0"/>
              </a:rPr>
              <a:t>scalar</a:t>
            </a:r>
            <a:r>
              <a:rPr lang="en-US" dirty="0" smtClean="0">
                <a:latin typeface="Calibri" panose="020F0502020204030204" pitchFamily="34" charset="0"/>
              </a:rPr>
              <a:t>.</a:t>
            </a: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Symmetric vs Asymmetric MPs</a:t>
            </a:r>
          </a:p>
        </p:txBody>
      </p:sp>
      <p:sp>
        <p:nvSpPr>
          <p:cNvPr id="4" name="TextBox 3"/>
          <p:cNvSpPr txBox="1"/>
          <p:nvPr/>
        </p:nvSpPr>
        <p:spPr>
          <a:xfrm>
            <a:off x="354949" y="2286000"/>
            <a:ext cx="8637301" cy="2554545"/>
          </a:xfrm>
          <a:prstGeom prst="rect">
            <a:avLst/>
          </a:prstGeom>
          <a:noFill/>
        </p:spPr>
        <p:txBody>
          <a:bodyPr wrap="none" rtlCol="0">
            <a:spAutoFit/>
          </a:bodyPr>
          <a:lstStyle/>
          <a:p>
            <a:r>
              <a:rPr lang="en-US" sz="2000" b="1" dirty="0" smtClean="0"/>
              <a:t>Symmetric Multiprocessing: </a:t>
            </a:r>
            <a:r>
              <a:rPr lang="en-US" sz="2000" i="1" dirty="0" smtClean="0"/>
              <a:t>This </a:t>
            </a:r>
            <a:r>
              <a:rPr lang="en-US" sz="2000" i="1" dirty="0" smtClean="0">
                <a:solidFill>
                  <a:srgbClr val="FF0000"/>
                </a:solidFill>
              </a:rPr>
              <a:t>paradigm</a:t>
            </a:r>
            <a:r>
              <a:rPr lang="en-US" sz="2000" i="1" dirty="0" smtClean="0"/>
              <a:t> treats all the constituent </a:t>
            </a:r>
            <a:r>
              <a:rPr lang="en-US" sz="2000" i="1" dirty="0" smtClean="0">
                <a:solidFill>
                  <a:srgbClr val="00B050"/>
                </a:solidFill>
              </a:rPr>
              <a:t>processors</a:t>
            </a:r>
          </a:p>
          <a:p>
            <a:r>
              <a:rPr lang="en-US" sz="2000" i="1" dirty="0" smtClean="0"/>
              <a:t>in a multiprocessor system as the same. Each processor has equal access to the </a:t>
            </a:r>
          </a:p>
          <a:p>
            <a:r>
              <a:rPr lang="en-US" sz="2000" i="1" dirty="0" smtClean="0"/>
              <a:t>operating system, and the I/O peripherals. These are also known as SMP systems.</a:t>
            </a:r>
          </a:p>
          <a:p>
            <a:endParaRPr lang="en-US" sz="2000" i="1" dirty="0"/>
          </a:p>
          <a:p>
            <a:r>
              <a:rPr lang="en-US" sz="2000" b="1" dirty="0" smtClean="0"/>
              <a:t>Asymmetric Multiprocessing: </a:t>
            </a:r>
            <a:r>
              <a:rPr lang="en-US" sz="2000" i="1" dirty="0" smtClean="0"/>
              <a:t>This </a:t>
            </a:r>
            <a:r>
              <a:rPr lang="en-US" sz="2000" i="1" dirty="0" smtClean="0">
                <a:solidFill>
                  <a:srgbClr val="FF0000"/>
                </a:solidFill>
              </a:rPr>
              <a:t>paradigm</a:t>
            </a:r>
            <a:r>
              <a:rPr lang="en-US" sz="2000" i="1" dirty="0" smtClean="0"/>
              <a:t> does not treat all the constituent</a:t>
            </a:r>
          </a:p>
          <a:p>
            <a:r>
              <a:rPr lang="en-US" sz="2000" i="1" dirty="0" smtClean="0">
                <a:solidFill>
                  <a:srgbClr val="00B050"/>
                </a:solidFill>
              </a:rPr>
              <a:t>processors</a:t>
            </a:r>
            <a:r>
              <a:rPr lang="en-US" sz="2000" i="1" dirty="0" smtClean="0"/>
              <a:t> in a multiprocessor system as the same. There is typically one master</a:t>
            </a:r>
          </a:p>
          <a:p>
            <a:r>
              <a:rPr lang="en-US" sz="2000" i="1" dirty="0" smtClean="0"/>
              <a:t>processor that has exclusive control of the operating system and I/O devices.</a:t>
            </a:r>
          </a:p>
          <a:p>
            <a:r>
              <a:rPr lang="en-US" sz="2000" i="1" dirty="0" smtClean="0"/>
              <a:t>It assigns work to the rest of the processors.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using</a:t>
            </a:r>
            <a:r>
              <a:rPr lang="fr-FR" dirty="0">
                <a:solidFill>
                  <a:schemeClr val="tx1"/>
                </a:solidFill>
              </a:rPr>
              <a:t> SSE Instructions</a:t>
            </a:r>
          </a:p>
        </p:txBody>
      </p:sp>
      <p:sp>
        <p:nvSpPr>
          <p:cNvPr id="6" name="TextBox 5"/>
          <p:cNvSpPr txBox="1"/>
          <p:nvPr/>
        </p:nvSpPr>
        <p:spPr>
          <a:xfrm>
            <a:off x="1447800" y="1232958"/>
            <a:ext cx="7162800" cy="6124754"/>
          </a:xfrm>
          <a:prstGeom prst="rect">
            <a:avLst/>
          </a:prstGeom>
          <a:noFill/>
        </p:spPr>
        <p:txBody>
          <a:bodyPr wrap="square" rtlCol="0">
            <a:spAutoFit/>
          </a:bodyPr>
          <a:lstStyle/>
          <a:p>
            <a:pPr algn="ctr">
              <a:tabLst>
                <a:tab pos="566738" algn="l"/>
                <a:tab pos="1320800" algn="l"/>
                <a:tab pos="2336800" algn="l"/>
              </a:tabLst>
            </a:pPr>
            <a:endParaRPr lang="en-US" sz="1200" dirty="0">
              <a:latin typeface="Courier New" pitchFamily="49" charset="0"/>
              <a:cs typeface="Courier New" pitchFamily="49" charset="0"/>
            </a:endParaRPr>
          </a:p>
          <a:p>
            <a:pPr>
              <a:tabLst>
                <a:tab pos="566738" algn="l"/>
                <a:tab pos="1320800" algn="l"/>
                <a:tab pos="2336800" algn="l"/>
              </a:tabLst>
            </a:pPr>
            <a:r>
              <a:rPr lang="en-US" sz="1600" dirty="0" smtClean="0">
                <a:latin typeface="Courier New" pitchFamily="49" charset="0"/>
                <a:cs typeface="Courier New" pitchFamily="49" charset="0"/>
              </a:rPr>
              <a:t>void </a:t>
            </a:r>
            <a:r>
              <a:rPr lang="en-US" sz="1600" dirty="0" err="1">
                <a:latin typeface="Courier New" pitchFamily="49" charset="0"/>
                <a:cs typeface="Courier New" pitchFamily="49" charset="0"/>
              </a:rPr>
              <a:t>sseAdd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const</a:t>
            </a:r>
            <a:r>
              <a:rPr lang="en-US" sz="1600" dirty="0">
                <a:latin typeface="Courier New" pitchFamily="49" charset="0"/>
                <a:cs typeface="Courier New" pitchFamily="49" charset="0"/>
              </a:rPr>
              <a:t> float a[], </a:t>
            </a:r>
            <a:r>
              <a:rPr lang="en-US" sz="1600" dirty="0" err="1">
                <a:latin typeface="Courier New" pitchFamily="49" charset="0"/>
                <a:cs typeface="Courier New" pitchFamily="49" charset="0"/>
              </a:rPr>
              <a:t>const</a:t>
            </a:r>
            <a:r>
              <a:rPr lang="en-US" sz="1600" dirty="0">
                <a:latin typeface="Courier New" pitchFamily="49" charset="0"/>
                <a:cs typeface="Courier New" pitchFamily="49" charset="0"/>
              </a:rPr>
              <a:t> float b[], float c[],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a:t>
            </a:r>
          </a:p>
          <a:p>
            <a:pPr>
              <a:tabLst>
                <a:tab pos="566738" algn="l"/>
                <a:tab pos="1320800" algn="l"/>
                <a:tab pos="2336800" algn="l"/>
              </a:tabLst>
            </a:pP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a:tabLst>
                <a:tab pos="566738" algn="l"/>
                <a:tab pos="1320800" algn="l"/>
                <a:tab pos="2336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strip mining */</a:t>
            </a:r>
          </a:p>
          <a:p>
            <a:pPr>
              <a:tabLst>
                <a:tab pos="566738" algn="l"/>
                <a:tab pos="1320800" algn="l"/>
                <a:tab pos="2336800" algn="l"/>
              </a:tabLst>
            </a:pPr>
            <a:r>
              <a:rPr lang="fr-FR" sz="1600" dirty="0" smtClean="0">
                <a:latin typeface="Courier New" pitchFamily="49" charset="0"/>
                <a:cs typeface="Courier New" pitchFamily="49" charset="0"/>
              </a:rPr>
              <a:t>	</a:t>
            </a:r>
            <a:r>
              <a:rPr lang="fr-FR" sz="1600" dirty="0" err="1" smtClean="0">
                <a:latin typeface="Courier New" pitchFamily="49" charset="0"/>
                <a:cs typeface="Courier New" pitchFamily="49" charset="0"/>
              </a:rPr>
              <a:t>int</a:t>
            </a:r>
            <a:r>
              <a:rPr lang="fr-FR" sz="1600" dirty="0" smtClean="0">
                <a:latin typeface="Courier New" pitchFamily="49" charset="0"/>
                <a:cs typeface="Courier New" pitchFamily="49" charset="0"/>
              </a:rPr>
              <a:t> </a:t>
            </a:r>
            <a:r>
              <a:rPr lang="fr-FR" sz="1600" dirty="0" err="1">
                <a:latin typeface="Courier New" pitchFamily="49" charset="0"/>
                <a:cs typeface="Courier New" pitchFamily="49" charset="0"/>
              </a:rPr>
              <a:t>numIters</a:t>
            </a:r>
            <a:r>
              <a:rPr lang="fr-FR" sz="1600" dirty="0">
                <a:latin typeface="Courier New" pitchFamily="49" charset="0"/>
                <a:cs typeface="Courier New" pitchFamily="49" charset="0"/>
              </a:rPr>
              <a:t> = N / 4;</a:t>
            </a:r>
          </a:p>
          <a:p>
            <a:pPr>
              <a:tabLst>
                <a:tab pos="566738" algn="l"/>
                <a:tab pos="1320800" algn="l"/>
                <a:tab pos="2336800" algn="l"/>
              </a:tabLst>
            </a:pPr>
            <a:endParaRPr lang="en-US" sz="1600" dirty="0" smtClean="0">
              <a:latin typeface="Courier New" pitchFamily="49" charset="0"/>
              <a:cs typeface="Courier New" pitchFamily="49" charset="0"/>
            </a:endParaRPr>
          </a:p>
          <a:p>
            <a:pPr>
              <a:tabLst>
                <a:tab pos="566738" algn="l"/>
                <a:tab pos="1320800" algn="l"/>
                <a:tab pos="2336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iteration */</a:t>
            </a:r>
          </a:p>
          <a:p>
            <a:pPr>
              <a:tabLst>
                <a:tab pos="566738" algn="l"/>
                <a:tab pos="1320800" algn="l"/>
                <a:tab pos="2336800" algn="l"/>
              </a:tabLst>
            </a:pPr>
            <a:r>
              <a:rPr lang="en-US" sz="1600" dirty="0" smtClean="0">
                <a:latin typeface="Courier New" pitchFamily="49" charset="0"/>
                <a:cs typeface="Courier New" pitchFamily="49" charset="0"/>
              </a:rPr>
              <a:t>	for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 = 0; i &lt; </a:t>
            </a:r>
            <a:r>
              <a:rPr lang="en-US" sz="1600" dirty="0" err="1">
                <a:latin typeface="Courier New" pitchFamily="49" charset="0"/>
                <a:cs typeface="Courier New" pitchFamily="49" charset="0"/>
              </a:rPr>
              <a:t>numIters</a:t>
            </a:r>
            <a:r>
              <a:rPr lang="en-US" sz="1600" dirty="0">
                <a:latin typeface="Courier New" pitchFamily="49" charset="0"/>
                <a:cs typeface="Courier New" pitchFamily="49" charset="0"/>
              </a:rPr>
              <a:t>; i++) {</a:t>
            </a:r>
          </a:p>
          <a:p>
            <a:pPr>
              <a:tabLst>
                <a:tab pos="566738" algn="l"/>
                <a:tab pos="1320800" algn="l"/>
                <a:tab pos="2336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load the values */</a:t>
            </a:r>
          </a:p>
          <a:p>
            <a:pPr>
              <a:tabLst>
                <a:tab pos="566738" algn="l"/>
                <a:tab pos="1320800" algn="l"/>
                <a:tab pos="2336800" algn="l"/>
              </a:tabLst>
            </a:pPr>
            <a:r>
              <a:rPr lang="en-US" sz="1600" dirty="0" smtClean="0">
                <a:latin typeface="Courier New" pitchFamily="49" charset="0"/>
                <a:cs typeface="Courier New" pitchFamily="49" charset="0"/>
              </a:rPr>
              <a:t>		__</a:t>
            </a:r>
            <a:r>
              <a:rPr lang="en-US" sz="1600" dirty="0">
                <a:latin typeface="Courier New" pitchFamily="49" charset="0"/>
                <a:cs typeface="Courier New" pitchFamily="49" charset="0"/>
              </a:rPr>
              <a:t>m128 val1 = _</a:t>
            </a:r>
            <a:r>
              <a:rPr lang="en-US" sz="1600" dirty="0" err="1">
                <a:latin typeface="Courier New" pitchFamily="49" charset="0"/>
                <a:cs typeface="Courier New" pitchFamily="49" charset="0"/>
              </a:rPr>
              <a:t>mm_load_ps</a:t>
            </a:r>
            <a:r>
              <a:rPr lang="en-US" sz="1600" dirty="0">
                <a:latin typeface="Courier New" pitchFamily="49" charset="0"/>
                <a:cs typeface="Courier New" pitchFamily="49" charset="0"/>
              </a:rPr>
              <a:t> (a);</a:t>
            </a:r>
          </a:p>
          <a:p>
            <a:pPr>
              <a:tabLst>
                <a:tab pos="566738" algn="l"/>
                <a:tab pos="1320800" algn="l"/>
                <a:tab pos="2336800" algn="l"/>
              </a:tabLst>
            </a:pPr>
            <a:r>
              <a:rPr lang="nn-NO" sz="1600" dirty="0" smtClean="0">
                <a:latin typeface="Courier New" pitchFamily="49" charset="0"/>
                <a:cs typeface="Courier New" pitchFamily="49" charset="0"/>
              </a:rPr>
              <a:t>		__</a:t>
            </a:r>
            <a:r>
              <a:rPr lang="nn-NO" sz="1600" dirty="0">
                <a:latin typeface="Courier New" pitchFamily="49" charset="0"/>
                <a:cs typeface="Courier New" pitchFamily="49" charset="0"/>
              </a:rPr>
              <a:t>m128 val2 = _mm_load_ps (b);</a:t>
            </a:r>
          </a:p>
          <a:p>
            <a:pPr>
              <a:tabLst>
                <a:tab pos="566738" algn="l"/>
                <a:tab pos="1320800" algn="l"/>
                <a:tab pos="2336800" algn="l"/>
              </a:tabLst>
            </a:pPr>
            <a:endParaRPr lang="en-US" sz="1600" dirty="0" smtClean="0">
              <a:latin typeface="Courier New" pitchFamily="49" charset="0"/>
              <a:cs typeface="Courier New" pitchFamily="49" charset="0"/>
            </a:endParaRPr>
          </a:p>
          <a:p>
            <a:pPr>
              <a:tabLst>
                <a:tab pos="566738" algn="l"/>
                <a:tab pos="1320800" algn="l"/>
                <a:tab pos="2336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perform the vector addition */</a:t>
            </a:r>
          </a:p>
          <a:p>
            <a:pPr>
              <a:tabLst>
                <a:tab pos="566738" algn="l"/>
                <a:tab pos="1320800" algn="l"/>
                <a:tab pos="2336800" algn="l"/>
              </a:tabLst>
            </a:pPr>
            <a:r>
              <a:rPr lang="nn-NO" sz="1600" dirty="0" smtClean="0">
                <a:latin typeface="Courier New" pitchFamily="49" charset="0"/>
                <a:cs typeface="Courier New" pitchFamily="49" charset="0"/>
              </a:rPr>
              <a:t>		__</a:t>
            </a:r>
            <a:r>
              <a:rPr lang="nn-NO" sz="1600" dirty="0">
                <a:latin typeface="Courier New" pitchFamily="49" charset="0"/>
                <a:cs typeface="Courier New" pitchFamily="49" charset="0"/>
              </a:rPr>
              <a:t>m128 res = _mm_add_ps(val1, val2);</a:t>
            </a:r>
          </a:p>
          <a:p>
            <a:pPr>
              <a:tabLst>
                <a:tab pos="566738" algn="l"/>
                <a:tab pos="1320800" algn="l"/>
                <a:tab pos="2336800" algn="l"/>
              </a:tabLst>
            </a:pPr>
            <a:endParaRPr lang="en-US" sz="1600" dirty="0" smtClean="0">
              <a:latin typeface="Courier New" pitchFamily="49" charset="0"/>
              <a:cs typeface="Courier New" pitchFamily="49" charset="0"/>
            </a:endParaRPr>
          </a:p>
          <a:p>
            <a:pPr>
              <a:tabLst>
                <a:tab pos="566738" algn="l"/>
                <a:tab pos="1320800" algn="l"/>
                <a:tab pos="2336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store the result */</a:t>
            </a:r>
          </a:p>
          <a:p>
            <a:pPr>
              <a:tabLst>
                <a:tab pos="566738" algn="l"/>
                <a:tab pos="1320800" algn="l"/>
                <a:tab pos="2336800" algn="l"/>
              </a:tabLst>
            </a:pPr>
            <a:r>
              <a:rPr lang="en-US" sz="1600" dirty="0" smtClean="0">
                <a:latin typeface="Courier New" pitchFamily="49" charset="0"/>
                <a:cs typeface="Courier New" pitchFamily="49" charset="0"/>
              </a:rPr>
              <a:t>		_</a:t>
            </a:r>
            <a:r>
              <a:rPr lang="en-US" sz="1600" dirty="0" err="1">
                <a:latin typeface="Courier New" pitchFamily="49" charset="0"/>
                <a:cs typeface="Courier New" pitchFamily="49" charset="0"/>
              </a:rPr>
              <a:t>mm_store_ps</a:t>
            </a:r>
            <a:r>
              <a:rPr lang="en-US" sz="1600" dirty="0">
                <a:latin typeface="Courier New" pitchFamily="49" charset="0"/>
                <a:cs typeface="Courier New" pitchFamily="49" charset="0"/>
              </a:rPr>
              <a:t>(c, res);</a:t>
            </a:r>
          </a:p>
          <a:p>
            <a:pPr>
              <a:tabLst>
                <a:tab pos="566738" algn="l"/>
                <a:tab pos="1320800" algn="l"/>
                <a:tab pos="2336800" algn="l"/>
              </a:tabLst>
            </a:pPr>
            <a:endParaRPr lang="en-US" sz="1600" dirty="0" smtClean="0">
              <a:latin typeface="Courier New" pitchFamily="49" charset="0"/>
              <a:cs typeface="Courier New" pitchFamily="49" charset="0"/>
            </a:endParaRPr>
          </a:p>
          <a:p>
            <a:pPr>
              <a:tabLst>
                <a:tab pos="566738" algn="l"/>
                <a:tab pos="1320800" algn="l"/>
                <a:tab pos="2336800" algn="l"/>
              </a:tabLst>
            </a:pP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increment the pointers */</a:t>
            </a:r>
          </a:p>
          <a:p>
            <a:pPr>
              <a:tabLst>
                <a:tab pos="566738" algn="l"/>
                <a:tab pos="1320800" algn="l"/>
                <a:tab pos="2336800" algn="l"/>
              </a:tabLst>
            </a:pPr>
            <a:r>
              <a:rPr lang="pt-BR" sz="1600" dirty="0" smtClean="0">
                <a:latin typeface="Courier New" pitchFamily="49" charset="0"/>
                <a:cs typeface="Courier New" pitchFamily="49" charset="0"/>
              </a:rPr>
              <a:t>		a </a:t>
            </a:r>
            <a:r>
              <a:rPr lang="pt-BR" sz="1600" dirty="0">
                <a:latin typeface="Courier New" pitchFamily="49" charset="0"/>
                <a:cs typeface="Courier New" pitchFamily="49" charset="0"/>
              </a:rPr>
              <a:t>+= 4 ; b += 4; c+= 4;</a:t>
            </a:r>
          </a:p>
          <a:p>
            <a:pPr>
              <a:tabLst>
                <a:tab pos="566738" algn="l"/>
                <a:tab pos="1320800" algn="l"/>
                <a:tab pos="2336800" algn="l"/>
              </a:tabLst>
            </a:pP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a:tabLst>
                <a:tab pos="566738" algn="l"/>
                <a:tab pos="1320800" algn="l"/>
                <a:tab pos="2336800" algn="l"/>
              </a:tabLst>
            </a:pP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a:tabLst>
                <a:tab pos="566738" algn="l"/>
                <a:tab pos="1320800" algn="l"/>
                <a:tab pos="2336800" algn="l"/>
              </a:tabLst>
            </a:pPr>
            <a:endParaRPr lang="en-US" sz="1600" dirty="0">
              <a:latin typeface="Courier New" pitchFamily="49" charset="0"/>
              <a:cs typeface="Courier New" pitchFamily="49" charset="0"/>
            </a:endParaRPr>
          </a:p>
        </p:txBody>
      </p:sp>
      <p:sp>
        <p:nvSpPr>
          <p:cNvPr id="3" name="Rounded Rectangle 2"/>
          <p:cNvSpPr/>
          <p:nvPr/>
        </p:nvSpPr>
        <p:spPr>
          <a:xfrm>
            <a:off x="6629400" y="5334000"/>
            <a:ext cx="2209800" cy="990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Roughly 2X faster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a:t>
            </a:r>
          </a:p>
        </p:txBody>
      </p:sp>
      <p:sp>
        <p:nvSpPr>
          <p:cNvPr id="3" name="Text Placeholder 2"/>
          <p:cNvSpPr txBox="1">
            <a:spLocks noGrp="1"/>
          </p:cNvSpPr>
          <p:nvPr>
            <p:ph type="body" idx="4294967295"/>
          </p:nvPr>
        </p:nvSpPr>
        <p:spPr>
          <a:xfrm>
            <a:off x="889000" y="1524000"/>
            <a:ext cx="7416800" cy="4191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Suppose we want to run the following</a:t>
            </a:r>
            <a:r>
              <a:rPr lang="en-US" sz="2800" dirty="0">
                <a:solidFill>
                  <a:srgbClr val="280099"/>
                </a:solidFill>
                <a:latin typeface="Calibri" panose="020F0502020204030204" pitchFamily="34" charset="0"/>
              </a:rPr>
              <a:t> code snippet</a:t>
            </a:r>
            <a:r>
              <a:rPr lang="en-US" sz="2800" dirty="0">
                <a:latin typeface="Calibri" panose="020F0502020204030204" pitchFamily="34" charset="0"/>
              </a:rPr>
              <a:t> on each element of a </a:t>
            </a:r>
            <a:r>
              <a:rPr lang="en-US" sz="2800" dirty="0">
                <a:solidFill>
                  <a:srgbClr val="DC2300"/>
                </a:solidFill>
                <a:latin typeface="Calibri" panose="020F0502020204030204" pitchFamily="34" charset="0"/>
              </a:rPr>
              <a:t>vector register</a:t>
            </a:r>
          </a:p>
          <a:p>
            <a:pPr lvl="1">
              <a:buSzPct val="100000"/>
              <a:buFont typeface="Symbol" panose="05050102010706020507" pitchFamily="18" charset="2"/>
              <a:buChar char="*"/>
            </a:pPr>
            <a:r>
              <a:rPr lang="en-US" dirty="0">
                <a:latin typeface="Calibri" panose="020F0502020204030204" pitchFamily="34" charset="0"/>
              </a:rPr>
              <a:t>if(x &lt; 10)  x = x + 10 ;</a:t>
            </a:r>
          </a:p>
          <a:p>
            <a:pPr lvl="0">
              <a:buSzPct val="100000"/>
              <a:buFont typeface="Symbol" panose="05050102010706020507" pitchFamily="18" charset="2"/>
              <a:buChar char="*"/>
            </a:pPr>
            <a:r>
              <a:rPr lang="en-US" dirty="0">
                <a:latin typeface="Calibri" panose="020F0502020204030204" pitchFamily="34" charset="0"/>
              </a:rPr>
              <a:t>Let the </a:t>
            </a:r>
            <a:r>
              <a:rPr lang="en-US" dirty="0">
                <a:solidFill>
                  <a:srgbClr val="33CC66"/>
                </a:solidFill>
                <a:latin typeface="Calibri" panose="020F0502020204030204" pitchFamily="34" charset="0"/>
              </a:rPr>
              <a:t>input vector register</a:t>
            </a:r>
            <a:r>
              <a:rPr lang="en-US" dirty="0">
                <a:latin typeface="Calibri" panose="020F0502020204030204" pitchFamily="34" charset="0"/>
              </a:rPr>
              <a:t> be vr1</a:t>
            </a:r>
          </a:p>
          <a:p>
            <a:pPr lvl="0">
              <a:buSzPct val="100000"/>
              <a:buFont typeface="Symbol" panose="05050102010706020507" pitchFamily="18" charset="2"/>
              <a:buChar char="*"/>
            </a:pPr>
            <a:r>
              <a:rPr lang="en-US" dirty="0">
                <a:latin typeface="Calibri" panose="020F0502020204030204" pitchFamily="34" charset="0"/>
              </a:rPr>
              <a:t>We first do a </a:t>
            </a:r>
            <a:r>
              <a:rPr lang="en-US" dirty="0">
                <a:solidFill>
                  <a:srgbClr val="2300DC"/>
                </a:solidFill>
                <a:latin typeface="Calibri" panose="020F0502020204030204" pitchFamily="34" charset="0"/>
              </a:rPr>
              <a:t>vector comparison</a:t>
            </a:r>
            <a:r>
              <a:rPr lang="en-US" dirty="0">
                <a:latin typeface="Calibri" panose="020F0502020204030204" pitchFamily="34" charset="0"/>
              </a:rPr>
              <a:t> :</a:t>
            </a:r>
          </a:p>
          <a:p>
            <a:pPr lvl="1">
              <a:buSzPct val="100000"/>
              <a:buFont typeface="Symbol" panose="05050102010706020507" pitchFamily="18" charset="2"/>
              <a:buChar char="*"/>
            </a:pPr>
            <a:r>
              <a:rPr lang="en-US" dirty="0" err="1">
                <a:latin typeface="Calibri" panose="020F0502020204030204" pitchFamily="34" charset="0"/>
              </a:rPr>
              <a:t>v.cmp</a:t>
            </a:r>
            <a:r>
              <a:rPr lang="en-US" dirty="0">
                <a:latin typeface="Calibri" panose="020F0502020204030204" pitchFamily="34" charset="0"/>
              </a:rPr>
              <a:t> vr1, 10</a:t>
            </a:r>
          </a:p>
          <a:p>
            <a:pPr lvl="1">
              <a:buSzPct val="100000"/>
              <a:buFont typeface="Symbol" panose="05050102010706020507" pitchFamily="18" charset="2"/>
              <a:buChar char="*"/>
            </a:pPr>
            <a:r>
              <a:rPr lang="en-US" dirty="0">
                <a:latin typeface="Calibri" panose="020F0502020204030204" pitchFamily="34" charset="0"/>
              </a:rPr>
              <a:t>It saves the</a:t>
            </a:r>
            <a:r>
              <a:rPr lang="en-US" dirty="0">
                <a:solidFill>
                  <a:srgbClr val="800000"/>
                </a:solidFill>
                <a:latin typeface="Calibri" panose="020F0502020204030204" pitchFamily="34" charset="0"/>
              </a:rPr>
              <a:t> results</a:t>
            </a:r>
            <a:r>
              <a:rPr lang="en-US" dirty="0">
                <a:latin typeface="Calibri" panose="020F0502020204030204" pitchFamily="34" charset="0"/>
              </a:rPr>
              <a:t> of the comparison in the</a:t>
            </a:r>
            <a:r>
              <a:rPr lang="en-US" b="1" dirty="0">
                <a:solidFill>
                  <a:srgbClr val="280099"/>
                </a:solidFill>
                <a:latin typeface="Calibri" panose="020F0502020204030204" pitchFamily="34" charset="0"/>
              </a:rPr>
              <a:t> </a:t>
            </a:r>
            <a:r>
              <a:rPr lang="en-US" b="1" dirty="0" err="1">
                <a:solidFill>
                  <a:srgbClr val="280099"/>
                </a:solidFill>
                <a:latin typeface="Calibri" panose="020F0502020204030204" pitchFamily="34" charset="0"/>
              </a:rPr>
              <a:t>v.flags</a:t>
            </a:r>
            <a:r>
              <a:rPr lang="en-US" dirty="0">
                <a:latin typeface="Calibri" panose="020F0502020204030204" pitchFamily="34" charset="0"/>
              </a:rPr>
              <a:t> register (</a:t>
            </a:r>
            <a:r>
              <a:rPr lang="en-US" dirty="0">
                <a:solidFill>
                  <a:srgbClr val="0000FF"/>
                </a:solidFill>
                <a:latin typeface="Calibri" panose="020F0502020204030204" pitchFamily="34" charset="0"/>
              </a:rPr>
              <a:t>vector</a:t>
            </a:r>
            <a:r>
              <a:rPr lang="en-US" dirty="0">
                <a:latin typeface="Calibri" panose="020F0502020204030204" pitchFamily="34" charset="0"/>
              </a:rPr>
              <a:t> form of the </a:t>
            </a:r>
            <a:r>
              <a:rPr lang="en-US" dirty="0">
                <a:solidFill>
                  <a:srgbClr val="00AE00"/>
                </a:solidFill>
                <a:latin typeface="Calibri" panose="020F0502020204030204" pitchFamily="34" charset="0"/>
              </a:rPr>
              <a:t>flags</a:t>
            </a:r>
            <a:r>
              <a:rPr lang="en-US" dirty="0">
                <a:latin typeface="Calibri" panose="020F0502020204030204" pitchFamily="34" charset="0"/>
              </a:rPr>
              <a:t> register)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 - II</a:t>
            </a:r>
          </a:p>
        </p:txBody>
      </p:sp>
      <p:sp>
        <p:nvSpPr>
          <p:cNvPr id="3" name="Text Placeholder 2"/>
          <p:cNvSpPr txBox="1">
            <a:spLocks noGrp="1"/>
          </p:cNvSpPr>
          <p:nvPr>
            <p:ph type="body" idx="4294967295"/>
          </p:nvPr>
        </p:nvSpPr>
        <p:spPr>
          <a:xfrm>
            <a:off x="914400" y="1600200"/>
            <a:ext cx="7416800" cy="4343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If a condition is true, then the predicated instruction gets evaluated</a:t>
            </a:r>
          </a:p>
          <a:p>
            <a:pPr lvl="1">
              <a:buSzPct val="100000"/>
              <a:buFont typeface="Symbol" panose="05050102010706020507" pitchFamily="18" charset="2"/>
              <a:buChar char="*"/>
            </a:pPr>
            <a:r>
              <a:rPr lang="en-US" dirty="0">
                <a:latin typeface="Calibri" panose="020F0502020204030204" pitchFamily="34" charset="0"/>
              </a:rPr>
              <a:t>Otherwise, it is replaced with a </a:t>
            </a:r>
            <a:r>
              <a:rPr lang="en-US" dirty="0" err="1">
                <a:latin typeface="Calibri" panose="020F0502020204030204" pitchFamily="34" charset="0"/>
              </a:rPr>
              <a:t>nop</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Consider a </a:t>
            </a:r>
            <a:r>
              <a:rPr lang="en-US" dirty="0">
                <a:solidFill>
                  <a:srgbClr val="0000FF"/>
                </a:solidFill>
                <a:latin typeface="Calibri" panose="020F0502020204030204" pitchFamily="34" charset="0"/>
              </a:rPr>
              <a:t>scalar</a:t>
            </a:r>
            <a:r>
              <a:rPr lang="en-US" dirty="0">
                <a:latin typeface="Calibri" panose="020F0502020204030204" pitchFamily="34" charset="0"/>
              </a:rPr>
              <a:t> </a:t>
            </a:r>
            <a:r>
              <a:rPr lang="en-US" dirty="0">
                <a:solidFill>
                  <a:srgbClr val="00AE00"/>
                </a:solidFill>
                <a:latin typeface="Calibri" panose="020F0502020204030204" pitchFamily="34" charset="0"/>
              </a:rPr>
              <a:t>predicated instruction</a:t>
            </a:r>
            <a:r>
              <a:rPr lang="en-US" dirty="0">
                <a:latin typeface="Calibri" panose="020F0502020204030204" pitchFamily="34" charset="0"/>
              </a:rPr>
              <a:t> (in the </a:t>
            </a:r>
            <a:r>
              <a:rPr lang="en-US" dirty="0">
                <a:solidFill>
                  <a:srgbClr val="FF0000"/>
                </a:solidFill>
                <a:latin typeface="Calibri" panose="020F0502020204030204" pitchFamily="34" charset="0"/>
              </a:rPr>
              <a:t>ARM</a:t>
            </a:r>
            <a:r>
              <a:rPr lang="en-US" dirty="0">
                <a:latin typeface="Calibri" panose="020F0502020204030204" pitchFamily="34" charset="0"/>
              </a:rPr>
              <a:t> ISA)</a:t>
            </a:r>
          </a:p>
          <a:p>
            <a:pPr lvl="1">
              <a:buSzPct val="100000"/>
              <a:buFont typeface="Symbol" panose="05050102010706020507" pitchFamily="18" charset="2"/>
              <a:buChar char="*"/>
            </a:pPr>
            <a:r>
              <a:rPr lang="en-US" dirty="0" err="1">
                <a:latin typeface="Calibri" panose="020F0502020204030204" pitchFamily="34" charset="0"/>
              </a:rPr>
              <a:t>addeq</a:t>
            </a:r>
            <a:r>
              <a:rPr lang="en-US" dirty="0">
                <a:latin typeface="Calibri" panose="020F0502020204030204" pitchFamily="34" charset="0"/>
              </a:rPr>
              <a:t> r1, r2, r3</a:t>
            </a:r>
          </a:p>
          <a:p>
            <a:pPr lvl="1">
              <a:buSzPct val="100000"/>
              <a:buFont typeface="Symbol" panose="05050102010706020507" pitchFamily="18" charset="2"/>
              <a:buChar char="*"/>
            </a:pPr>
            <a:r>
              <a:rPr lang="en-US" dirty="0">
                <a:latin typeface="Calibri" panose="020F0502020204030204" pitchFamily="34" charset="0"/>
              </a:rPr>
              <a:t>r1 = r2 + r3 (if the previous comparison resulted in an equality)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 - III</a:t>
            </a:r>
          </a:p>
        </p:txBody>
      </p:sp>
      <p:sp>
        <p:nvSpPr>
          <p:cNvPr id="3" name="Text Placeholder 2"/>
          <p:cNvSpPr txBox="1">
            <a:spLocks noGrp="1"/>
          </p:cNvSpPr>
          <p:nvPr>
            <p:ph type="body" idx="4294967295"/>
          </p:nvPr>
        </p:nvSpPr>
        <p:spPr>
          <a:xfrm>
            <a:off x="1117600" y="1423987"/>
            <a:ext cx="7416800" cy="5053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now </a:t>
            </a:r>
            <a:r>
              <a:rPr lang="en-US" dirty="0">
                <a:solidFill>
                  <a:srgbClr val="280099"/>
                </a:solidFill>
                <a:latin typeface="Calibri" panose="020F0502020204030204" pitchFamily="34" charset="0"/>
              </a:rPr>
              <a:t>define a vector form</a:t>
            </a:r>
            <a:r>
              <a:rPr lang="en-US" dirty="0">
                <a:latin typeface="Calibri" panose="020F0502020204030204" pitchFamily="34" charset="0"/>
              </a:rPr>
              <a:t> of the </a:t>
            </a:r>
            <a:r>
              <a:rPr lang="en-US" dirty="0">
                <a:solidFill>
                  <a:srgbClr val="00AE00"/>
                </a:solidFill>
                <a:latin typeface="Calibri" panose="020F0502020204030204" pitchFamily="34" charset="0"/>
              </a:rPr>
              <a:t>predicated instruction</a:t>
            </a:r>
          </a:p>
          <a:p>
            <a:pPr lvl="1">
              <a:buSzPct val="100000"/>
              <a:buFont typeface="Symbol" panose="05050102010706020507" pitchFamily="18" charset="2"/>
              <a:buChar char="*"/>
            </a:pPr>
            <a:r>
              <a:rPr lang="en-US" dirty="0">
                <a:latin typeface="Calibri" panose="020F0502020204030204" pitchFamily="34" charset="0"/>
              </a:rPr>
              <a:t>For example : v.&lt;p&gt;.add (&lt;p&gt; is the </a:t>
            </a:r>
            <a:r>
              <a:rPr lang="en-US" dirty="0">
                <a:solidFill>
                  <a:srgbClr val="00AE00"/>
                </a:solidFill>
                <a:latin typeface="Calibri" panose="020F0502020204030204" pitchFamily="34" charset="0"/>
              </a:rPr>
              <a:t>predicate</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It is a regular </a:t>
            </a:r>
            <a:r>
              <a:rPr lang="en-US" dirty="0">
                <a:solidFill>
                  <a:srgbClr val="C5000B"/>
                </a:solidFill>
                <a:latin typeface="Calibri" panose="020F0502020204030204" pitchFamily="34" charset="0"/>
              </a:rPr>
              <a:t>add</a:t>
            </a:r>
            <a:r>
              <a:rPr lang="en-US" dirty="0">
                <a:latin typeface="Calibri" panose="020F0502020204030204" pitchFamily="34" charset="0"/>
              </a:rPr>
              <a:t> instruction for the elements in which the </a:t>
            </a:r>
            <a:r>
              <a:rPr lang="en-US" dirty="0">
                <a:solidFill>
                  <a:srgbClr val="2300DC"/>
                </a:solidFill>
                <a:latin typeface="Calibri" panose="020F0502020204030204" pitchFamily="34" charset="0"/>
              </a:rPr>
              <a:t>predicate</a:t>
            </a:r>
            <a:r>
              <a:rPr lang="en-US" dirty="0">
                <a:latin typeface="Calibri" panose="020F0502020204030204" pitchFamily="34" charset="0"/>
              </a:rPr>
              <a:t> is </a:t>
            </a:r>
            <a:r>
              <a:rPr lang="en-US" dirty="0">
                <a:solidFill>
                  <a:srgbClr val="C5000B"/>
                </a:solidFill>
                <a:latin typeface="Calibri" panose="020F0502020204030204" pitchFamily="34" charset="0"/>
              </a:rPr>
              <a:t>true</a:t>
            </a:r>
            <a:r>
              <a:rPr lang="en-US" dirty="0">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For the rest of the </a:t>
            </a:r>
            <a:r>
              <a:rPr lang="en-US" dirty="0">
                <a:solidFill>
                  <a:srgbClr val="2300DC"/>
                </a:solidFill>
                <a:latin typeface="Calibri" panose="020F0502020204030204" pitchFamily="34" charset="0"/>
              </a:rPr>
              <a:t>elements</a:t>
            </a:r>
            <a:r>
              <a:rPr lang="en-US" dirty="0">
                <a:latin typeface="Calibri" panose="020F0502020204030204" pitchFamily="34" charset="0"/>
              </a:rPr>
              <a:t>, the instruction becomes a </a:t>
            </a:r>
            <a:r>
              <a:rPr lang="en-US" dirty="0" err="1">
                <a:solidFill>
                  <a:srgbClr val="006B6B"/>
                </a:solidFill>
                <a:latin typeface="Calibri" panose="020F0502020204030204" pitchFamily="34" charset="0"/>
              </a:rPr>
              <a:t>nop</a:t>
            </a:r>
            <a:endParaRPr lang="en-US" dirty="0">
              <a:solidFill>
                <a:srgbClr val="006B6B"/>
              </a:solidFill>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Example of </a:t>
            </a:r>
            <a:r>
              <a:rPr lang="en-US" dirty="0">
                <a:solidFill>
                  <a:srgbClr val="33CC66"/>
                </a:solidFill>
                <a:latin typeface="Calibri" panose="020F0502020204030204" pitchFamily="34" charset="0"/>
              </a:rPr>
              <a:t>predicates </a:t>
            </a:r>
            <a:r>
              <a:rPr lang="en-US" dirty="0">
                <a:latin typeface="Calibri" panose="020F0502020204030204" pitchFamily="34" charset="0"/>
              </a:rPr>
              <a:t>:</a:t>
            </a:r>
          </a:p>
          <a:p>
            <a:pPr lvl="1">
              <a:buSzPct val="100000"/>
              <a:buFont typeface="Symbol" panose="05050102010706020507" pitchFamily="18" charset="2"/>
              <a:buChar char="*"/>
            </a:pPr>
            <a:r>
              <a:rPr lang="en-US" dirty="0" err="1">
                <a:latin typeface="Calibri" panose="020F0502020204030204" pitchFamily="34" charset="0"/>
              </a:rPr>
              <a:t>lt</a:t>
            </a:r>
            <a:r>
              <a:rPr lang="en-US" dirty="0">
                <a:latin typeface="Calibri" panose="020F0502020204030204" pitchFamily="34" charset="0"/>
              </a:rPr>
              <a:t> (less than) , </a:t>
            </a:r>
            <a:r>
              <a:rPr lang="en-US" dirty="0" err="1">
                <a:latin typeface="Calibri" panose="020F0502020204030204" pitchFamily="34" charset="0"/>
              </a:rPr>
              <a:t>gt</a:t>
            </a:r>
            <a:r>
              <a:rPr lang="en-US" dirty="0">
                <a:latin typeface="Calibri" panose="020F0502020204030204" pitchFamily="34" charset="0"/>
              </a:rPr>
              <a:t> (greater than), </a:t>
            </a:r>
            <a:r>
              <a:rPr lang="en-US" dirty="0" err="1">
                <a:latin typeface="Calibri" panose="020F0502020204030204" pitchFamily="34" charset="0"/>
              </a:rPr>
              <a:t>eq</a:t>
            </a:r>
            <a:r>
              <a:rPr lang="en-US" dirty="0">
                <a:latin typeface="Calibri" panose="020F0502020204030204" pitchFamily="34" charset="0"/>
              </a:rPr>
              <a:t> (equality)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Predicated</a:t>
            </a:r>
            <a:r>
              <a:rPr lang="fr-FR" dirty="0">
                <a:solidFill>
                  <a:schemeClr val="tx1"/>
                </a:solidFill>
              </a:rPr>
              <a:t> Instructions - IV</a:t>
            </a:r>
          </a:p>
        </p:txBody>
      </p:sp>
      <p:sp>
        <p:nvSpPr>
          <p:cNvPr id="3" name="Text Placeholder 2"/>
          <p:cNvSpPr txBox="1">
            <a:spLocks noGrp="1"/>
          </p:cNvSpPr>
          <p:nvPr>
            <p:ph type="body" idx="4294967295"/>
          </p:nvPr>
        </p:nvSpPr>
        <p:spPr>
          <a:xfrm>
            <a:off x="1727200" y="1828800"/>
            <a:ext cx="7416800" cy="1295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Implementation of our function :</a:t>
            </a:r>
          </a:p>
          <a:p>
            <a:pPr lvl="1">
              <a:buSzPct val="100000"/>
              <a:buFont typeface="Symbol" panose="05050102010706020507" pitchFamily="18" charset="2"/>
              <a:buChar char="*"/>
            </a:pPr>
            <a:r>
              <a:rPr lang="en-US" dirty="0">
                <a:latin typeface="Calibri" panose="020F0502020204030204" pitchFamily="34" charset="0"/>
              </a:rPr>
              <a:t>if (x &lt; 10) x = x + 10</a:t>
            </a:r>
          </a:p>
        </p:txBody>
      </p:sp>
      <p:sp>
        <p:nvSpPr>
          <p:cNvPr id="7" name="TextBox 6"/>
          <p:cNvSpPr txBox="1"/>
          <p:nvPr/>
        </p:nvSpPr>
        <p:spPr>
          <a:xfrm>
            <a:off x="2514600" y="3352800"/>
            <a:ext cx="4832160" cy="1246495"/>
          </a:xfrm>
          <a:prstGeom prst="rect">
            <a:avLst/>
          </a:prstGeom>
          <a:noFill/>
        </p:spPr>
        <p:txBody>
          <a:bodyPr wrap="square" rtlCol="0">
            <a:spAutoFit/>
          </a:bodyPr>
          <a:lstStyle/>
          <a:p>
            <a:r>
              <a:rPr lang="en-US" sz="2500" dirty="0" err="1">
                <a:latin typeface="Courier New" pitchFamily="49" charset="0"/>
                <a:cs typeface="Courier New" pitchFamily="49" charset="0"/>
              </a:rPr>
              <a:t>v.cmp</a:t>
            </a:r>
            <a:r>
              <a:rPr lang="en-US" sz="2500" dirty="0">
                <a:latin typeface="Courier New" pitchFamily="49" charset="0"/>
                <a:cs typeface="Courier New" pitchFamily="49" charset="0"/>
              </a:rPr>
              <a:t> vr1, 10</a:t>
            </a:r>
          </a:p>
          <a:p>
            <a:r>
              <a:rPr lang="en-US" sz="2500" dirty="0" err="1">
                <a:latin typeface="Courier New" pitchFamily="49" charset="0"/>
                <a:cs typeface="Courier New" pitchFamily="49" charset="0"/>
              </a:rPr>
              <a:t>v.lt.add</a:t>
            </a:r>
            <a:r>
              <a:rPr lang="en-US" sz="2500" dirty="0">
                <a:latin typeface="Courier New" pitchFamily="49" charset="0"/>
                <a:cs typeface="Courier New" pitchFamily="49" charset="0"/>
              </a:rPr>
              <a:t> </a:t>
            </a:r>
            <a:r>
              <a:rPr lang="en-US" sz="2500" dirty="0" smtClean="0">
                <a:latin typeface="Courier New" pitchFamily="49" charset="0"/>
                <a:cs typeface="Courier New" pitchFamily="49" charset="0"/>
              </a:rPr>
              <a:t>vr1, </a:t>
            </a:r>
            <a:r>
              <a:rPr lang="en-US" sz="2500" dirty="0">
                <a:latin typeface="Courier New" pitchFamily="49" charset="0"/>
                <a:cs typeface="Courier New" pitchFamily="49" charset="0"/>
              </a:rPr>
              <a:t>vr1, </a:t>
            </a:r>
            <a:r>
              <a:rPr lang="en-US" sz="2500" dirty="0" smtClean="0">
                <a:latin typeface="Courier New" pitchFamily="49" charset="0"/>
                <a:cs typeface="Courier New" pitchFamily="49" charset="0"/>
              </a:rPr>
              <a:t>10</a:t>
            </a:r>
            <a:endParaRPr lang="en-US" sz="2500" dirty="0">
              <a:latin typeface="Courier New" pitchFamily="49" charset="0"/>
              <a:cs typeface="Courier New" pitchFamily="49" charset="0"/>
            </a:endParaRPr>
          </a:p>
          <a:p>
            <a:endParaRPr lang="en-US" sz="2500" dirty="0">
              <a:latin typeface="Courier New" pitchFamily="49" charset="0"/>
              <a:cs typeface="Courier New" pitchFamily="49" charset="0"/>
            </a:endParaRPr>
          </a:p>
        </p:txBody>
      </p:sp>
      <p:sp>
        <p:nvSpPr>
          <p:cNvPr id="4" name="Rounded Rectangle 3"/>
          <p:cNvSpPr/>
          <p:nvPr/>
        </p:nvSpPr>
        <p:spPr>
          <a:xfrm>
            <a:off x="2286000" y="4724400"/>
            <a:ext cx="548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Adds 10 to every element of </a:t>
            </a:r>
            <a:r>
              <a:rPr lang="en-US" i="1" dirty="0" smtClean="0"/>
              <a:t>vr1</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Design of a </a:t>
            </a:r>
            <a:r>
              <a:rPr lang="fr-FR" dirty="0" err="1">
                <a:solidFill>
                  <a:schemeClr val="tx1"/>
                </a:solidFill>
              </a:rPr>
              <a:t>Vector</a:t>
            </a:r>
            <a:r>
              <a:rPr lang="fr-FR" dirty="0">
                <a:solidFill>
                  <a:schemeClr val="tx1"/>
                </a:solidFill>
              </a:rPr>
              <a:t> Processor</a:t>
            </a:r>
          </a:p>
        </p:txBody>
      </p:sp>
      <p:sp>
        <p:nvSpPr>
          <p:cNvPr id="3" name="Text Placeholder 2"/>
          <p:cNvSpPr txBox="1">
            <a:spLocks noGrp="1"/>
          </p:cNvSpPr>
          <p:nvPr>
            <p:ph type="body" idx="4294967295"/>
          </p:nvPr>
        </p:nvSpPr>
        <p:spPr>
          <a:xfrm>
            <a:off x="833438" y="1600200"/>
            <a:ext cx="7777162" cy="4419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4700B8"/>
                </a:solidFill>
                <a:latin typeface="Calibri" panose="020F0502020204030204" pitchFamily="34" charset="0"/>
              </a:rPr>
              <a:t>Salient Points</a:t>
            </a:r>
          </a:p>
          <a:p>
            <a:pPr lvl="1">
              <a:buSzPct val="100000"/>
              <a:buFont typeface="Symbol" panose="05050102010706020507" pitchFamily="18" charset="2"/>
              <a:buChar char="*"/>
            </a:pPr>
            <a:r>
              <a:rPr lang="en-US" dirty="0">
                <a:latin typeface="Calibri" panose="020F0502020204030204" pitchFamily="34" charset="0"/>
              </a:rPr>
              <a:t>We have a</a:t>
            </a:r>
            <a:r>
              <a:rPr lang="en-US" dirty="0">
                <a:solidFill>
                  <a:srgbClr val="00FF00"/>
                </a:solidFill>
                <a:latin typeface="Calibri" panose="020F0502020204030204" pitchFamily="34" charset="0"/>
              </a:rPr>
              <a:t> </a:t>
            </a:r>
            <a:r>
              <a:rPr lang="en-US" dirty="0">
                <a:solidFill>
                  <a:srgbClr val="00AE00"/>
                </a:solidFill>
                <a:latin typeface="Calibri" panose="020F0502020204030204" pitchFamily="34" charset="0"/>
              </a:rPr>
              <a:t>vector register file</a:t>
            </a:r>
            <a:r>
              <a:rPr lang="en-US" dirty="0">
                <a:solidFill>
                  <a:srgbClr val="00FF00"/>
                </a:solidFill>
                <a:latin typeface="Calibri" panose="020F0502020204030204" pitchFamily="34" charset="0"/>
              </a:rPr>
              <a:t> </a:t>
            </a:r>
            <a:r>
              <a:rPr lang="en-US" dirty="0">
                <a:latin typeface="Calibri" panose="020F0502020204030204" pitchFamily="34" charset="0"/>
              </a:rPr>
              <a:t>and a</a:t>
            </a:r>
            <a:r>
              <a:rPr lang="en-US" dirty="0">
                <a:solidFill>
                  <a:srgbClr val="DC2300"/>
                </a:solidFill>
                <a:latin typeface="Calibri" panose="020F0502020204030204" pitchFamily="34" charset="0"/>
              </a:rPr>
              <a:t> scalar register file</a:t>
            </a:r>
          </a:p>
          <a:p>
            <a:pPr lvl="1">
              <a:buSzPct val="100000"/>
              <a:buFont typeface="Symbol" panose="05050102010706020507" pitchFamily="18" charset="2"/>
              <a:buChar char="*"/>
            </a:pPr>
            <a:r>
              <a:rPr lang="en-US" dirty="0">
                <a:latin typeface="Calibri" panose="020F0502020204030204" pitchFamily="34" charset="0"/>
              </a:rPr>
              <a:t>There are scalar and vector functional units</a:t>
            </a:r>
          </a:p>
          <a:p>
            <a:pPr lvl="1">
              <a:buSzPct val="100000"/>
              <a:buFont typeface="Symbol" panose="05050102010706020507" pitchFamily="18" charset="2"/>
              <a:buChar char="*"/>
            </a:pPr>
            <a:r>
              <a:rPr lang="en-US" dirty="0">
                <a:latin typeface="Calibri" panose="020F0502020204030204" pitchFamily="34" charset="0"/>
              </a:rPr>
              <a:t>Unless we are converting a vector to a scalar or vice versa, we in </a:t>
            </a:r>
            <a:r>
              <a:rPr lang="en-US" dirty="0">
                <a:solidFill>
                  <a:srgbClr val="280099"/>
                </a:solidFill>
                <a:latin typeface="Calibri" panose="020F0502020204030204" pitchFamily="34" charset="0"/>
              </a:rPr>
              <a:t>general</a:t>
            </a:r>
            <a:r>
              <a:rPr lang="en-US" dirty="0">
                <a:latin typeface="Calibri" panose="020F0502020204030204" pitchFamily="34" charset="0"/>
              </a:rPr>
              <a:t> do not </a:t>
            </a:r>
            <a:r>
              <a:rPr lang="en-US" dirty="0">
                <a:solidFill>
                  <a:srgbClr val="00AE00"/>
                </a:solidFill>
                <a:latin typeface="Calibri" panose="020F0502020204030204" pitchFamily="34" charset="0"/>
              </a:rPr>
              <a:t>forward</a:t>
            </a:r>
            <a:r>
              <a:rPr lang="en-US" dirty="0">
                <a:latin typeface="Calibri" panose="020F0502020204030204" pitchFamily="34" charset="0"/>
              </a:rPr>
              <a:t> values between </a:t>
            </a:r>
            <a:r>
              <a:rPr lang="en-US" dirty="0">
                <a:solidFill>
                  <a:srgbClr val="00AE00"/>
                </a:solidFill>
                <a:latin typeface="Calibri" panose="020F0502020204030204" pitchFamily="34" charset="0"/>
              </a:rPr>
              <a:t>vector</a:t>
            </a:r>
            <a:r>
              <a:rPr lang="en-US" dirty="0">
                <a:latin typeface="Calibri" panose="020F0502020204030204" pitchFamily="34" charset="0"/>
              </a:rPr>
              <a:t> and </a:t>
            </a:r>
            <a:r>
              <a:rPr lang="en-US" dirty="0">
                <a:solidFill>
                  <a:srgbClr val="800000"/>
                </a:solidFill>
                <a:latin typeface="Calibri" panose="020F0502020204030204" pitchFamily="34" charset="0"/>
              </a:rPr>
              <a:t>scalar</a:t>
            </a:r>
            <a:r>
              <a:rPr lang="en-US" dirty="0">
                <a:latin typeface="Calibri" panose="020F0502020204030204" pitchFamily="34" charset="0"/>
              </a:rPr>
              <a:t> instructions</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B84700"/>
                </a:solidFill>
                <a:latin typeface="Calibri" panose="020F0502020204030204" pitchFamily="34" charset="0"/>
              </a:rPr>
              <a:t>memory</a:t>
            </a:r>
            <a:r>
              <a:rPr lang="en-US" dirty="0">
                <a:latin typeface="Calibri" panose="020F0502020204030204" pitchFamily="34" charset="0"/>
              </a:rPr>
              <a:t> unit needs support for </a:t>
            </a:r>
            <a:r>
              <a:rPr lang="en-US" dirty="0">
                <a:solidFill>
                  <a:srgbClr val="280099"/>
                </a:solidFill>
                <a:latin typeface="Calibri" panose="020F0502020204030204" pitchFamily="34" charset="0"/>
              </a:rPr>
              <a:t>regular</a:t>
            </a:r>
            <a:r>
              <a:rPr lang="en-US" dirty="0">
                <a:latin typeface="Calibri" panose="020F0502020204030204" pitchFamily="34" charset="0"/>
              </a:rPr>
              <a:t> operations, </a:t>
            </a:r>
            <a:r>
              <a:rPr lang="en-US" dirty="0">
                <a:solidFill>
                  <a:srgbClr val="00AE00"/>
                </a:solidFill>
                <a:latin typeface="Calibri" panose="020F0502020204030204" pitchFamily="34" charset="0"/>
              </a:rPr>
              <a:t>vector</a:t>
            </a:r>
            <a:r>
              <a:rPr lang="en-US" dirty="0">
                <a:latin typeface="Calibri" panose="020F0502020204030204" pitchFamily="34" charset="0"/>
              </a:rPr>
              <a:t> operations, and possibly</a:t>
            </a:r>
            <a:r>
              <a:rPr lang="en-US" dirty="0">
                <a:solidFill>
                  <a:srgbClr val="280099"/>
                </a:solidFill>
                <a:latin typeface="Calibri" panose="020F0502020204030204" pitchFamily="34" charset="0"/>
              </a:rPr>
              <a:t> scatter-gather</a:t>
            </a:r>
            <a:r>
              <a:rPr lang="en-US" dirty="0">
                <a:latin typeface="Calibri" panose="020F0502020204030204" pitchFamily="34" charset="0"/>
              </a:rPr>
              <a:t> operations.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93688"/>
            <a:ext cx="741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Graphics</a:t>
            </a:r>
            <a:r>
              <a:rPr lang="fr-FR" dirty="0">
                <a:solidFill>
                  <a:schemeClr val="tx1"/>
                </a:solidFill>
              </a:rPr>
              <a:t> Processors – Quick </a:t>
            </a:r>
            <a:r>
              <a:rPr lang="fr-FR" dirty="0" err="1">
                <a:solidFill>
                  <a:schemeClr val="tx1"/>
                </a:solidFill>
              </a:rPr>
              <a:t>Overview</a:t>
            </a:r>
            <a:endParaRPr lang="fr-FR" dirty="0">
              <a:solidFill>
                <a:schemeClr val="tx1"/>
              </a:solidFill>
            </a:endParaRPr>
          </a:p>
        </p:txBody>
      </p:sp>
      <p:pic>
        <p:nvPicPr>
          <p:cNvPr id="5" name="Picture 4"/>
          <p:cNvPicPr>
            <a:picLocks noChangeAspect="1"/>
          </p:cNvPicPr>
          <p:nvPr/>
        </p:nvPicPr>
        <p:blipFill>
          <a:blip r:embed="rId3"/>
          <a:stretch>
            <a:fillRect/>
          </a:stretch>
        </p:blipFill>
        <p:spPr>
          <a:xfrm>
            <a:off x="3200400" y="1905000"/>
            <a:ext cx="2828925" cy="46988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Graphics Processors</a:t>
            </a:r>
          </a:p>
        </p:txBody>
      </p:sp>
      <p:sp>
        <p:nvSpPr>
          <p:cNvPr id="3" name="Text Placeholder 2"/>
          <p:cNvSpPr txBox="1">
            <a:spLocks noGrp="1"/>
          </p:cNvSpPr>
          <p:nvPr>
            <p:ph type="body" idx="4294967295"/>
          </p:nvPr>
        </p:nvSpPr>
        <p:spPr>
          <a:xfrm>
            <a:off x="857250" y="1524000"/>
            <a:ext cx="760095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Modern </a:t>
            </a:r>
            <a:r>
              <a:rPr lang="en-US" dirty="0">
                <a:solidFill>
                  <a:srgbClr val="2300DC"/>
                </a:solidFill>
                <a:latin typeface="Calibri" panose="020F0502020204030204" pitchFamily="34" charset="0"/>
              </a:rPr>
              <a:t>computer systems</a:t>
            </a:r>
            <a:r>
              <a:rPr lang="en-US" dirty="0">
                <a:latin typeface="Calibri" panose="020F0502020204030204" pitchFamily="34" charset="0"/>
              </a:rPr>
              <a:t> have a lot of </a:t>
            </a:r>
            <a:r>
              <a:rPr lang="en-US" dirty="0">
                <a:solidFill>
                  <a:srgbClr val="FF0000"/>
                </a:solidFill>
                <a:latin typeface="Calibri" panose="020F0502020204030204" pitchFamily="34" charset="0"/>
              </a:rPr>
              <a:t>graphics</a:t>
            </a:r>
            <a:r>
              <a:rPr lang="en-US" dirty="0">
                <a:latin typeface="Calibri" panose="020F0502020204030204" pitchFamily="34" charset="0"/>
              </a:rPr>
              <a:t> intensive tasks</a:t>
            </a:r>
          </a:p>
          <a:p>
            <a:pPr lvl="1">
              <a:buSzPct val="100000"/>
              <a:buFont typeface="Symbol" panose="05050102010706020507" pitchFamily="18" charset="2"/>
              <a:buChar char="*"/>
            </a:pPr>
            <a:r>
              <a:rPr lang="en-US" dirty="0">
                <a:latin typeface="Calibri" panose="020F0502020204030204" pitchFamily="34" charset="0"/>
              </a:rPr>
              <a:t>computer </a:t>
            </a:r>
            <a:r>
              <a:rPr lang="en-US" dirty="0">
                <a:solidFill>
                  <a:srgbClr val="FF0000"/>
                </a:solidFill>
                <a:latin typeface="Calibri" panose="020F0502020204030204" pitchFamily="34" charset="0"/>
              </a:rPr>
              <a:t>games</a:t>
            </a:r>
          </a:p>
          <a:p>
            <a:pPr lvl="1">
              <a:buSzPct val="100000"/>
              <a:buFont typeface="Symbol" panose="05050102010706020507" pitchFamily="18" charset="2"/>
              <a:buChar char="*"/>
            </a:pPr>
            <a:r>
              <a:rPr lang="en-US" dirty="0">
                <a:solidFill>
                  <a:srgbClr val="00AE00"/>
                </a:solidFill>
                <a:latin typeface="Calibri" panose="020F0502020204030204" pitchFamily="34" charset="0"/>
              </a:rPr>
              <a:t>computer aided design</a:t>
            </a:r>
            <a:r>
              <a:rPr lang="en-US" dirty="0">
                <a:latin typeface="Calibri" panose="020F0502020204030204" pitchFamily="34" charset="0"/>
              </a:rPr>
              <a:t> (engineering, architecture)</a:t>
            </a:r>
          </a:p>
          <a:p>
            <a:pPr lvl="1">
              <a:buSzPct val="100000"/>
              <a:buFont typeface="Symbol" panose="05050102010706020507" pitchFamily="18" charset="2"/>
              <a:buChar char="*"/>
            </a:pPr>
            <a:r>
              <a:rPr lang="en-US" dirty="0">
                <a:latin typeface="Calibri" panose="020F0502020204030204" pitchFamily="34" charset="0"/>
              </a:rPr>
              <a:t>high definition </a:t>
            </a:r>
            <a:r>
              <a:rPr lang="en-US" dirty="0">
                <a:solidFill>
                  <a:srgbClr val="0000FF"/>
                </a:solidFill>
                <a:latin typeface="Calibri" panose="020F0502020204030204" pitchFamily="34" charset="0"/>
              </a:rPr>
              <a:t>videos</a:t>
            </a:r>
          </a:p>
          <a:p>
            <a:pPr lvl="1">
              <a:buSzPct val="100000"/>
              <a:buFont typeface="Symbol" panose="05050102010706020507" pitchFamily="18" charset="2"/>
              <a:buChar char="*"/>
            </a:pPr>
            <a:r>
              <a:rPr lang="en-US" dirty="0">
                <a:solidFill>
                  <a:srgbClr val="B80047"/>
                </a:solidFill>
                <a:latin typeface="Calibri" panose="020F0502020204030204" pitchFamily="34" charset="0"/>
              </a:rPr>
              <a:t>desktop effects</a:t>
            </a:r>
          </a:p>
          <a:p>
            <a:pPr lvl="1">
              <a:buSzPct val="100000"/>
              <a:buFont typeface="Symbol" panose="05050102010706020507" pitchFamily="18" charset="2"/>
              <a:buChar char="*"/>
            </a:pPr>
            <a:r>
              <a:rPr lang="en-US" dirty="0">
                <a:solidFill>
                  <a:srgbClr val="0000FF"/>
                </a:solidFill>
                <a:latin typeface="Calibri" panose="020F0502020204030204" pitchFamily="34" charset="0"/>
              </a:rPr>
              <a:t>windows</a:t>
            </a:r>
            <a:r>
              <a:rPr lang="en-US" dirty="0">
                <a:latin typeface="Calibri" panose="020F0502020204030204" pitchFamily="34" charset="0"/>
              </a:rPr>
              <a:t> and other aesthetic</a:t>
            </a:r>
            <a:r>
              <a:rPr lang="en-US" dirty="0">
                <a:solidFill>
                  <a:srgbClr val="0000FF"/>
                </a:solidFill>
                <a:latin typeface="Calibri" panose="020F0502020204030204" pitchFamily="34" charset="0"/>
              </a:rPr>
              <a:t> software </a:t>
            </a:r>
            <a:r>
              <a:rPr lang="en-US" dirty="0">
                <a:solidFill>
                  <a:srgbClr val="004A4A"/>
                </a:solidFill>
                <a:latin typeface="Calibri" panose="020F0502020204030204" pitchFamily="34" charset="0"/>
              </a:rPr>
              <a:t>features</a:t>
            </a:r>
          </a:p>
          <a:p>
            <a:pPr lvl="1">
              <a:buSzPct val="100000"/>
              <a:buFont typeface="Symbol" panose="05050102010706020507" pitchFamily="18" charset="2"/>
              <a:buChar char="*"/>
            </a:pPr>
            <a:r>
              <a:rPr lang="en-US" dirty="0">
                <a:latin typeface="Calibri" panose="020F0502020204030204" pitchFamily="34" charset="0"/>
              </a:rPr>
              <a:t>We cannot tie up the </a:t>
            </a:r>
            <a:r>
              <a:rPr lang="en-US" dirty="0">
                <a:solidFill>
                  <a:srgbClr val="0000FF"/>
                </a:solidFill>
                <a:latin typeface="Calibri" panose="020F0502020204030204" pitchFamily="34" charset="0"/>
              </a:rPr>
              <a:t>processor's</a:t>
            </a:r>
            <a:r>
              <a:rPr lang="en-US" dirty="0">
                <a:latin typeface="Calibri" panose="020F0502020204030204" pitchFamily="34" charset="0"/>
              </a:rPr>
              <a:t> </a:t>
            </a:r>
            <a:r>
              <a:rPr lang="en-US" dirty="0">
                <a:solidFill>
                  <a:srgbClr val="008000"/>
                </a:solidFill>
                <a:latin typeface="Calibri" panose="020F0502020204030204" pitchFamily="34" charset="0"/>
              </a:rPr>
              <a:t>resources</a:t>
            </a:r>
            <a:r>
              <a:rPr lang="en-US" dirty="0">
                <a:latin typeface="Calibri" panose="020F0502020204030204" pitchFamily="34" charset="0"/>
              </a:rPr>
              <a:t> for processing </a:t>
            </a:r>
            <a:r>
              <a:rPr lang="en-US" dirty="0">
                <a:solidFill>
                  <a:srgbClr val="FF0000"/>
                </a:solidFill>
                <a:latin typeface="Calibri" panose="020F0502020204030204" pitchFamily="34" charset="0"/>
              </a:rPr>
              <a:t>graphics </a:t>
            </a:r>
            <a:r>
              <a:rPr lang="en-US" dirty="0">
                <a:latin typeface="Calibri" panose="020F0502020204030204" pitchFamily="34" charset="0"/>
              </a:rPr>
              <a:t>→</a:t>
            </a:r>
            <a:r>
              <a:rPr lang="en-US" dirty="0">
                <a:solidFill>
                  <a:srgbClr val="FF0000"/>
                </a:solidFill>
                <a:latin typeface="Calibri" panose="020F0502020204030204" pitchFamily="34" charset="0"/>
              </a:rPr>
              <a:t> </a:t>
            </a:r>
            <a:r>
              <a:rPr lang="en-US" dirty="0">
                <a:latin typeface="Calibri" panose="020F0502020204030204" pitchFamily="34" charset="0"/>
              </a:rPr>
              <a:t>Use a graphics processor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Role</a:t>
            </a:r>
            <a:r>
              <a:rPr lang="fr-FR" dirty="0">
                <a:solidFill>
                  <a:schemeClr val="tx1"/>
                </a:solidFill>
              </a:rPr>
              <a:t> of a Graphics Processor</a:t>
            </a:r>
          </a:p>
        </p:txBody>
      </p:sp>
      <p:sp>
        <p:nvSpPr>
          <p:cNvPr id="3" name="Text Placeholder 2"/>
          <p:cNvSpPr txBox="1">
            <a:spLocks noGrp="1"/>
          </p:cNvSpPr>
          <p:nvPr>
            <p:ph type="body" idx="4294967295"/>
          </p:nvPr>
        </p:nvSpPr>
        <p:spPr>
          <a:xfrm>
            <a:off x="1022350" y="1600200"/>
            <a:ext cx="7664450" cy="449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Synthesize </a:t>
            </a:r>
            <a:r>
              <a:rPr lang="en-US" dirty="0">
                <a:solidFill>
                  <a:srgbClr val="FF0000"/>
                </a:solidFill>
                <a:latin typeface="Calibri" panose="020F0502020204030204" pitchFamily="34" charset="0"/>
              </a:rPr>
              <a:t>graphics</a:t>
            </a:r>
          </a:p>
          <a:p>
            <a:pPr lvl="1">
              <a:buSzPct val="100000"/>
              <a:buFont typeface="Symbol" panose="05050102010706020507" pitchFamily="18" charset="2"/>
              <a:buChar char="*"/>
            </a:pPr>
            <a:r>
              <a:rPr lang="en-US" dirty="0">
                <a:solidFill>
                  <a:srgbClr val="2300DC"/>
                </a:solidFill>
                <a:latin typeface="Calibri" panose="020F0502020204030204" pitchFamily="34" charset="0"/>
              </a:rPr>
              <a:t>Process</a:t>
            </a:r>
            <a:r>
              <a:rPr lang="en-US" dirty="0">
                <a:latin typeface="Calibri" panose="020F0502020204030204" pitchFamily="34" charset="0"/>
              </a:rPr>
              <a:t> a set of </a:t>
            </a:r>
            <a:r>
              <a:rPr lang="en-US" dirty="0">
                <a:solidFill>
                  <a:srgbClr val="FF0000"/>
                </a:solidFill>
                <a:latin typeface="Calibri" panose="020F0502020204030204" pitchFamily="34" charset="0"/>
              </a:rPr>
              <a:t>objects</a:t>
            </a:r>
            <a:r>
              <a:rPr lang="en-US" dirty="0">
                <a:latin typeface="Calibri" panose="020F0502020204030204" pitchFamily="34" charset="0"/>
              </a:rPr>
              <a:t> in a game to create a sequence of </a:t>
            </a:r>
            <a:r>
              <a:rPr lang="en-US" dirty="0">
                <a:solidFill>
                  <a:srgbClr val="00AE00"/>
                </a:solidFill>
                <a:latin typeface="Calibri" panose="020F0502020204030204" pitchFamily="34" charset="0"/>
              </a:rPr>
              <a:t>scenes</a:t>
            </a:r>
          </a:p>
          <a:p>
            <a:pPr lvl="1">
              <a:buSzPct val="100000"/>
              <a:buFont typeface="Symbol" panose="05050102010706020507" pitchFamily="18" charset="2"/>
              <a:buChar char="*"/>
            </a:pPr>
            <a:r>
              <a:rPr lang="en-US" dirty="0">
                <a:solidFill>
                  <a:srgbClr val="FF0000"/>
                </a:solidFill>
                <a:latin typeface="Calibri" panose="020F0502020204030204" pitchFamily="34" charset="0"/>
              </a:rPr>
              <a:t>Automatically</a:t>
            </a:r>
            <a:r>
              <a:rPr lang="en-US" dirty="0">
                <a:latin typeface="Calibri" panose="020F0502020204030204" pitchFamily="34" charset="0"/>
              </a:rPr>
              <a:t> apply shadow and illumination effects</a:t>
            </a:r>
          </a:p>
          <a:p>
            <a:pPr lvl="1">
              <a:buSzPct val="100000"/>
              <a:buFont typeface="Symbol" panose="05050102010706020507" pitchFamily="18" charset="2"/>
              <a:buChar char="*"/>
            </a:pPr>
            <a:r>
              <a:rPr lang="en-US" dirty="0">
                <a:latin typeface="Calibri" panose="020F0502020204030204" pitchFamily="34" charset="0"/>
              </a:rPr>
              <a:t>Convert a </a:t>
            </a:r>
            <a:r>
              <a:rPr lang="en-US" dirty="0">
                <a:solidFill>
                  <a:srgbClr val="FF00FF"/>
                </a:solidFill>
                <a:latin typeface="Calibri" panose="020F0502020204030204" pitchFamily="34" charset="0"/>
              </a:rPr>
              <a:t>3D scene</a:t>
            </a:r>
            <a:r>
              <a:rPr lang="en-US" dirty="0">
                <a:latin typeface="Calibri" panose="020F0502020204030204" pitchFamily="34" charset="0"/>
              </a:rPr>
              <a:t> to a 2D image (add depth information)</a:t>
            </a:r>
          </a:p>
          <a:p>
            <a:pPr lvl="1">
              <a:buSzPct val="100000"/>
              <a:buFont typeface="Symbol" panose="05050102010706020507" pitchFamily="18" charset="2"/>
              <a:buChar char="*"/>
            </a:pPr>
            <a:r>
              <a:rPr lang="en-US" dirty="0">
                <a:latin typeface="Calibri" panose="020F0502020204030204" pitchFamily="34" charset="0"/>
              </a:rPr>
              <a:t>Add </a:t>
            </a:r>
            <a:r>
              <a:rPr lang="en-US" dirty="0" err="1">
                <a:solidFill>
                  <a:srgbClr val="FF0000"/>
                </a:solidFill>
                <a:latin typeface="Calibri" panose="020F0502020204030204" pitchFamily="34" charset="0"/>
              </a:rPr>
              <a:t>colour</a:t>
            </a:r>
            <a:r>
              <a:rPr lang="en-US" dirty="0">
                <a:latin typeface="Calibri" panose="020F0502020204030204" pitchFamily="34" charset="0"/>
              </a:rPr>
              <a:t> and </a:t>
            </a:r>
            <a:r>
              <a:rPr lang="en-US" dirty="0">
                <a:solidFill>
                  <a:srgbClr val="B84700"/>
                </a:solidFill>
                <a:latin typeface="Calibri" panose="020F0502020204030204" pitchFamily="34" charset="0"/>
              </a:rPr>
              <a:t>texture</a:t>
            </a:r>
            <a:r>
              <a:rPr lang="en-US" dirty="0">
                <a:latin typeface="Calibri" panose="020F0502020204030204" pitchFamily="34" charset="0"/>
              </a:rPr>
              <a:t> information.</a:t>
            </a:r>
          </a:p>
          <a:p>
            <a:pPr lvl="1">
              <a:buSzPct val="100000"/>
              <a:buFont typeface="Symbol" panose="05050102010706020507" pitchFamily="18" charset="2"/>
              <a:buChar char="*"/>
            </a:pPr>
            <a:r>
              <a:rPr lang="en-US" dirty="0">
                <a:latin typeface="Calibri" panose="020F0502020204030204" pitchFamily="34" charset="0"/>
              </a:rPr>
              <a:t>Physics → simulation of </a:t>
            </a:r>
            <a:r>
              <a:rPr lang="en-US" dirty="0">
                <a:solidFill>
                  <a:srgbClr val="0000FF"/>
                </a:solidFill>
                <a:latin typeface="Calibri" panose="020F0502020204030204" pitchFamily="34" charset="0"/>
              </a:rPr>
              <a:t>fluids</a:t>
            </a:r>
            <a:r>
              <a:rPr lang="en-US" dirty="0">
                <a:latin typeface="Calibri" panose="020F0502020204030204" pitchFamily="34" charset="0"/>
              </a:rPr>
              <a:t>, and solid </a:t>
            </a:r>
            <a:r>
              <a:rPr lang="en-US" dirty="0">
                <a:solidFill>
                  <a:srgbClr val="5C8526"/>
                </a:solidFill>
                <a:latin typeface="Calibri" panose="020F0502020204030204" pitchFamily="34" charset="0"/>
              </a:rPr>
              <a:t>bodies</a:t>
            </a:r>
          </a:p>
          <a:p>
            <a:pPr lvl="0">
              <a:buSzPct val="100000"/>
              <a:buFont typeface="Symbol" panose="05050102010706020507" pitchFamily="18" charset="2"/>
              <a:buChar char="*"/>
            </a:pPr>
            <a:r>
              <a:rPr lang="en-US" dirty="0">
                <a:latin typeface="Calibri" panose="020F0502020204030204" pitchFamily="34" charset="0"/>
              </a:rPr>
              <a:t>Play </a:t>
            </a:r>
            <a:r>
              <a:rPr lang="en-US" dirty="0">
                <a:solidFill>
                  <a:srgbClr val="280099"/>
                </a:solidFill>
                <a:latin typeface="Calibri" panose="020F0502020204030204" pitchFamily="34" charset="0"/>
              </a:rPr>
              <a:t>videos</a:t>
            </a:r>
            <a:r>
              <a:rPr lang="en-US" dirty="0">
                <a:latin typeface="Calibri" panose="020F0502020204030204" pitchFamily="34" charset="0"/>
              </a:rPr>
              <a:t> (mpeg4 encoder)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6788" y="206375"/>
            <a:ext cx="7415212"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Graphics Pipeline</a:t>
            </a:r>
          </a:p>
        </p:txBody>
      </p:sp>
      <p:sp>
        <p:nvSpPr>
          <p:cNvPr id="3" name="Text Placeholder 2"/>
          <p:cNvSpPr txBox="1">
            <a:spLocks noGrp="1"/>
          </p:cNvSpPr>
          <p:nvPr>
            <p:ph type="body" idx="4294967295"/>
          </p:nvPr>
        </p:nvSpPr>
        <p:spPr>
          <a:xfrm>
            <a:off x="1117600" y="3276600"/>
            <a:ext cx="6959600" cy="3030537"/>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0000FF"/>
                </a:solidFill>
                <a:latin typeface="Calibri" panose="020F0502020204030204" pitchFamily="34" charset="0"/>
              </a:rPr>
              <a:t>vertex processing</a:t>
            </a:r>
            <a:r>
              <a:rPr lang="en-US" sz="2800" dirty="0">
                <a:latin typeface="Calibri" panose="020F0502020204030204" pitchFamily="34" charset="0"/>
              </a:rPr>
              <a:t> → Operations on shapes, and make a set of triangles</a:t>
            </a:r>
          </a:p>
          <a:p>
            <a:pPr lvl="0">
              <a:buSzPct val="100000"/>
              <a:buFont typeface="Symbol" panose="05050102010706020507" pitchFamily="18" charset="2"/>
              <a:buChar char="*"/>
            </a:pPr>
            <a:r>
              <a:rPr lang="en-US" sz="2800" dirty="0" err="1">
                <a:solidFill>
                  <a:srgbClr val="FF0000"/>
                </a:solidFill>
                <a:latin typeface="Calibri" panose="020F0502020204030204" pitchFamily="34" charset="0"/>
              </a:rPr>
              <a:t>rasterisation</a:t>
            </a:r>
            <a:r>
              <a:rPr lang="en-US" sz="2800" dirty="0">
                <a:latin typeface="Calibri" panose="020F0502020204030204" pitchFamily="34" charset="0"/>
              </a:rPr>
              <a:t> → conversion into fragments of pixels</a:t>
            </a:r>
          </a:p>
          <a:p>
            <a:pPr lvl="0">
              <a:buSzPct val="100000"/>
              <a:buFont typeface="Symbol" panose="05050102010706020507" pitchFamily="18" charset="2"/>
              <a:buChar char="*"/>
            </a:pPr>
            <a:r>
              <a:rPr lang="en-US" sz="2800" dirty="0">
                <a:solidFill>
                  <a:srgbClr val="33CC66"/>
                </a:solidFill>
                <a:latin typeface="Calibri" panose="020F0502020204030204" pitchFamily="34" charset="0"/>
              </a:rPr>
              <a:t>fragment processing</a:t>
            </a:r>
            <a:r>
              <a:rPr lang="en-US" sz="2800" dirty="0">
                <a:latin typeface="Calibri" panose="020F0502020204030204" pitchFamily="34" charset="0"/>
              </a:rPr>
              <a:t> → </a:t>
            </a:r>
            <a:r>
              <a:rPr lang="en-US" sz="2800" dirty="0" err="1">
                <a:latin typeface="Calibri" panose="020F0502020204030204" pitchFamily="34" charset="0"/>
              </a:rPr>
              <a:t>colour</a:t>
            </a:r>
            <a:r>
              <a:rPr lang="en-US" sz="2800" dirty="0">
                <a:latin typeface="Calibri" panose="020F0502020204030204" pitchFamily="34" charset="0"/>
              </a:rPr>
              <a:t>/ texture</a:t>
            </a:r>
          </a:p>
          <a:p>
            <a:pPr lvl="0">
              <a:buSzPct val="100000"/>
              <a:buFont typeface="Symbol" panose="05050102010706020507" pitchFamily="18" charset="2"/>
              <a:buChar char="*"/>
            </a:pPr>
            <a:r>
              <a:rPr lang="en-US" sz="2800" dirty="0" err="1">
                <a:solidFill>
                  <a:srgbClr val="9966CC"/>
                </a:solidFill>
                <a:latin typeface="Calibri" panose="020F0502020204030204" pitchFamily="34" charset="0"/>
              </a:rPr>
              <a:t>framebuffer</a:t>
            </a:r>
            <a:r>
              <a:rPr lang="en-US" sz="2800" dirty="0">
                <a:solidFill>
                  <a:srgbClr val="9966CC"/>
                </a:solidFill>
                <a:latin typeface="Calibri" panose="020F0502020204030204" pitchFamily="34" charset="0"/>
              </a:rPr>
              <a:t> proc.</a:t>
            </a:r>
            <a:r>
              <a:rPr lang="en-US" sz="2800" dirty="0">
                <a:latin typeface="Calibri" panose="020F0502020204030204" pitchFamily="34" charset="0"/>
              </a:rPr>
              <a:t> → depth information</a:t>
            </a:r>
          </a:p>
        </p:txBody>
      </p:sp>
      <p:pic>
        <p:nvPicPr>
          <p:cNvPr id="7" name="Picture 6"/>
          <p:cNvPicPr>
            <a:picLocks noChangeAspect="1"/>
          </p:cNvPicPr>
          <p:nvPr/>
        </p:nvPicPr>
        <p:blipFill rotWithShape="1">
          <a:blip r:embed="rId3">
            <a:lum/>
            <a:alphaModFix/>
          </a:blip>
          <a:srcRect l="86234" t="19728" r="2319" b="10795"/>
          <a:stretch/>
        </p:blipFill>
        <p:spPr>
          <a:xfrm>
            <a:off x="8077200" y="1905000"/>
            <a:ext cx="914400" cy="1175658"/>
          </a:xfrm>
          <a:prstGeom prst="rect">
            <a:avLst/>
          </a:prstGeom>
          <a:noFill/>
          <a:ln>
            <a:noFill/>
          </a:ln>
        </p:spPr>
      </p:pic>
      <p:sp>
        <p:nvSpPr>
          <p:cNvPr id="8" name="Right Arrow 7"/>
          <p:cNvSpPr/>
          <p:nvPr/>
        </p:nvSpPr>
        <p:spPr>
          <a:xfrm>
            <a:off x="6935754" y="2336800"/>
            <a:ext cx="1141446"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926227"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538476" y="2057400"/>
            <a:ext cx="964492"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502968"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086774"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115217" y="2057400"/>
            <a:ext cx="1067316"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99023" y="2057400"/>
            <a:ext cx="964492"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660842" y="2354539"/>
            <a:ext cx="612249" cy="372533"/>
          </a:xfrm>
          <a:prstGeom prst="rightArrow">
            <a:avLst/>
          </a:prstGeom>
          <a:solidFill>
            <a:srgbClr val="131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273090" y="2057400"/>
            <a:ext cx="1042109" cy="8382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2000" y="1676400"/>
            <a:ext cx="940701" cy="707886"/>
          </a:xfrm>
          <a:prstGeom prst="rect">
            <a:avLst/>
          </a:prstGeom>
          <a:noFill/>
        </p:spPr>
        <p:txBody>
          <a:bodyPr wrap="square" rtlCol="0">
            <a:spAutoFit/>
          </a:bodyPr>
          <a:lstStyle/>
          <a:p>
            <a:r>
              <a:rPr lang="en-US" sz="1000" dirty="0"/>
              <a:t>s</a:t>
            </a:r>
            <a:r>
              <a:rPr lang="en-US" sz="1000" dirty="0" smtClean="0"/>
              <a:t>hapes, objects</a:t>
            </a:r>
          </a:p>
          <a:p>
            <a:r>
              <a:rPr lang="en-US" sz="1000" dirty="0"/>
              <a:t>r</a:t>
            </a:r>
            <a:r>
              <a:rPr lang="en-US" sz="1000" dirty="0" smtClean="0"/>
              <a:t>ules, </a:t>
            </a:r>
          </a:p>
          <a:p>
            <a:r>
              <a:rPr lang="en-US" sz="1000" dirty="0" smtClean="0"/>
              <a:t>effects</a:t>
            </a:r>
            <a:endParaRPr lang="en-US" sz="1000" dirty="0"/>
          </a:p>
        </p:txBody>
      </p:sp>
      <p:sp>
        <p:nvSpPr>
          <p:cNvPr id="20" name="TextBox 19"/>
          <p:cNvSpPr txBox="1"/>
          <p:nvPr/>
        </p:nvSpPr>
        <p:spPr>
          <a:xfrm>
            <a:off x="1538476" y="2209800"/>
            <a:ext cx="1052323" cy="523220"/>
          </a:xfrm>
          <a:prstGeom prst="rect">
            <a:avLst/>
          </a:prstGeom>
          <a:noFill/>
        </p:spPr>
        <p:txBody>
          <a:bodyPr wrap="square" rtlCol="0">
            <a:spAutoFit/>
          </a:bodyPr>
          <a:lstStyle/>
          <a:p>
            <a:r>
              <a:rPr lang="en-US" sz="1400" dirty="0" smtClean="0"/>
              <a:t>Vertex processing</a:t>
            </a:r>
            <a:endParaRPr lang="en-US" sz="1400" dirty="0"/>
          </a:p>
        </p:txBody>
      </p:sp>
      <p:sp>
        <p:nvSpPr>
          <p:cNvPr id="21" name="TextBox 20"/>
          <p:cNvSpPr txBox="1"/>
          <p:nvPr/>
        </p:nvSpPr>
        <p:spPr>
          <a:xfrm>
            <a:off x="3031307" y="2291769"/>
            <a:ext cx="1227425" cy="307777"/>
          </a:xfrm>
          <a:prstGeom prst="rect">
            <a:avLst/>
          </a:prstGeom>
          <a:noFill/>
        </p:spPr>
        <p:txBody>
          <a:bodyPr wrap="square" rtlCol="0">
            <a:spAutoFit/>
          </a:bodyPr>
          <a:lstStyle/>
          <a:p>
            <a:r>
              <a:rPr lang="en-US" sz="1400" dirty="0" err="1" smtClean="0"/>
              <a:t>Rasterisation</a:t>
            </a:r>
            <a:endParaRPr lang="en-US" sz="1400" dirty="0"/>
          </a:p>
        </p:txBody>
      </p:sp>
      <p:sp>
        <p:nvSpPr>
          <p:cNvPr id="22" name="TextBox 21"/>
          <p:cNvSpPr txBox="1"/>
          <p:nvPr/>
        </p:nvSpPr>
        <p:spPr>
          <a:xfrm>
            <a:off x="4666366" y="2286000"/>
            <a:ext cx="1132310" cy="523220"/>
          </a:xfrm>
          <a:prstGeom prst="rect">
            <a:avLst/>
          </a:prstGeom>
          <a:noFill/>
        </p:spPr>
        <p:txBody>
          <a:bodyPr wrap="square" rtlCol="0">
            <a:spAutoFit/>
          </a:bodyPr>
          <a:lstStyle/>
          <a:p>
            <a:r>
              <a:rPr lang="en-US" sz="1400" dirty="0" smtClean="0"/>
              <a:t>Fragment</a:t>
            </a:r>
          </a:p>
          <a:p>
            <a:r>
              <a:rPr lang="en-US" sz="1400" dirty="0" smtClean="0"/>
              <a:t>processing</a:t>
            </a:r>
            <a:endParaRPr lang="en-US" sz="1400" dirty="0"/>
          </a:p>
        </p:txBody>
      </p:sp>
      <p:sp>
        <p:nvSpPr>
          <p:cNvPr id="23" name="TextBox 22"/>
          <p:cNvSpPr txBox="1"/>
          <p:nvPr/>
        </p:nvSpPr>
        <p:spPr>
          <a:xfrm>
            <a:off x="6228727" y="2261456"/>
            <a:ext cx="1132310" cy="523220"/>
          </a:xfrm>
          <a:prstGeom prst="rect">
            <a:avLst/>
          </a:prstGeom>
          <a:noFill/>
        </p:spPr>
        <p:txBody>
          <a:bodyPr wrap="square" rtlCol="0">
            <a:spAutoFit/>
          </a:bodyPr>
          <a:lstStyle/>
          <a:p>
            <a:r>
              <a:rPr lang="en-US" sz="1400" dirty="0" err="1" smtClean="0"/>
              <a:t>Framebuffer</a:t>
            </a:r>
            <a:endParaRPr lang="en-US" sz="1400" dirty="0" smtClean="0"/>
          </a:p>
          <a:p>
            <a:r>
              <a:rPr lang="en-US" sz="1400" dirty="0" smtClean="0"/>
              <a:t>processing</a:t>
            </a:r>
            <a:endParaRPr lang="en-US" sz="1400" dirty="0"/>
          </a:p>
        </p:txBody>
      </p:sp>
      <p:sp>
        <p:nvSpPr>
          <p:cNvPr id="24" name="TextBox 23"/>
          <p:cNvSpPr txBox="1"/>
          <p:nvPr/>
        </p:nvSpPr>
        <p:spPr>
          <a:xfrm>
            <a:off x="2515963" y="2057400"/>
            <a:ext cx="695969" cy="246221"/>
          </a:xfrm>
          <a:prstGeom prst="rect">
            <a:avLst/>
          </a:prstGeom>
          <a:noFill/>
        </p:spPr>
        <p:txBody>
          <a:bodyPr wrap="square" rtlCol="0">
            <a:spAutoFit/>
          </a:bodyPr>
          <a:lstStyle/>
          <a:p>
            <a:r>
              <a:rPr lang="en-US" sz="1000" dirty="0" smtClean="0"/>
              <a:t>triangles</a:t>
            </a:r>
            <a:endParaRPr lang="en-US" sz="1000" dirty="0"/>
          </a:p>
        </p:txBody>
      </p:sp>
      <p:sp>
        <p:nvSpPr>
          <p:cNvPr id="25" name="TextBox 24"/>
          <p:cNvSpPr txBox="1"/>
          <p:nvPr/>
        </p:nvSpPr>
        <p:spPr>
          <a:xfrm>
            <a:off x="4053543" y="1935239"/>
            <a:ext cx="875051" cy="246221"/>
          </a:xfrm>
          <a:prstGeom prst="rect">
            <a:avLst/>
          </a:prstGeom>
          <a:noFill/>
        </p:spPr>
        <p:txBody>
          <a:bodyPr wrap="square" rtlCol="0">
            <a:spAutoFit/>
          </a:bodyPr>
          <a:lstStyle/>
          <a:p>
            <a:r>
              <a:rPr lang="en-US" sz="1000" dirty="0" smtClean="0"/>
              <a:t>fragments</a:t>
            </a:r>
            <a:endParaRPr lang="en-US" sz="1000" dirty="0"/>
          </a:p>
        </p:txBody>
      </p:sp>
      <p:sp>
        <p:nvSpPr>
          <p:cNvPr id="26" name="TextBox 25"/>
          <p:cNvSpPr txBox="1"/>
          <p:nvPr/>
        </p:nvSpPr>
        <p:spPr>
          <a:xfrm>
            <a:off x="5673281" y="2004088"/>
            <a:ext cx="875051" cy="246221"/>
          </a:xfrm>
          <a:prstGeom prst="rect">
            <a:avLst/>
          </a:prstGeom>
          <a:noFill/>
        </p:spPr>
        <p:txBody>
          <a:bodyPr wrap="square" rtlCol="0">
            <a:spAutoFit/>
          </a:bodyPr>
          <a:lstStyle/>
          <a:p>
            <a:r>
              <a:rPr lang="en-US" sz="1000" dirty="0" smtClean="0"/>
              <a:t>pixels</a:t>
            </a:r>
            <a:endParaRPr lang="en-US" sz="1000" dirty="0"/>
          </a:p>
        </p:txBody>
      </p:sp>
      <p:sp>
        <p:nvSpPr>
          <p:cNvPr id="27" name="TextBox 26"/>
          <p:cNvSpPr txBox="1"/>
          <p:nvPr/>
        </p:nvSpPr>
        <p:spPr>
          <a:xfrm>
            <a:off x="7315200" y="1981200"/>
            <a:ext cx="875051" cy="246221"/>
          </a:xfrm>
          <a:prstGeom prst="rect">
            <a:avLst/>
          </a:prstGeom>
          <a:noFill/>
        </p:spPr>
        <p:txBody>
          <a:bodyPr wrap="square" rtlCol="0">
            <a:spAutoFit/>
          </a:bodyPr>
          <a:lstStyle/>
          <a:p>
            <a:r>
              <a:rPr lang="en-US" sz="1000" dirty="0" err="1" smtClean="0"/>
              <a:t>framebuffer</a:t>
            </a:r>
            <a:endParaRPr lang="en-US" sz="1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Moore's</a:t>
            </a:r>
            <a:r>
              <a:rPr lang="fr-FR" dirty="0">
                <a:solidFill>
                  <a:schemeClr val="tx1"/>
                </a:solidFill>
              </a:rPr>
              <a:t> Law</a:t>
            </a:r>
          </a:p>
        </p:txBody>
      </p:sp>
      <p:sp>
        <p:nvSpPr>
          <p:cNvPr id="3" name="Text Placeholder 2"/>
          <p:cNvSpPr txBox="1">
            <a:spLocks noGrp="1"/>
          </p:cNvSpPr>
          <p:nvPr>
            <p:ph type="body" idx="4294967295"/>
          </p:nvPr>
        </p:nvSpPr>
        <p:spPr>
          <a:xfrm>
            <a:off x="914400" y="1600200"/>
            <a:ext cx="7416800" cy="4495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 processor in a </a:t>
            </a:r>
            <a:r>
              <a:rPr lang="en-US" sz="2800" dirty="0">
                <a:solidFill>
                  <a:srgbClr val="2323DC"/>
                </a:solidFill>
                <a:latin typeface="Calibri" panose="020F0502020204030204" pitchFamily="34" charset="0"/>
              </a:rPr>
              <a:t>cell phone</a:t>
            </a:r>
            <a:r>
              <a:rPr lang="en-US" sz="2800" dirty="0">
                <a:latin typeface="Calibri" panose="020F0502020204030204" pitchFamily="34" charset="0"/>
              </a:rPr>
              <a:t> is </a:t>
            </a:r>
            <a:r>
              <a:rPr lang="en-US" sz="2800" dirty="0">
                <a:solidFill>
                  <a:srgbClr val="FF3366"/>
                </a:solidFill>
                <a:latin typeface="Calibri" panose="020F0502020204030204" pitchFamily="34" charset="0"/>
              </a:rPr>
              <a:t>1.6 million times faster</a:t>
            </a:r>
            <a:r>
              <a:rPr lang="en-US" sz="2800" dirty="0">
                <a:latin typeface="Calibri" panose="020F0502020204030204" pitchFamily="34" charset="0"/>
              </a:rPr>
              <a:t> than IBM 360 (state of the art </a:t>
            </a:r>
            <a:r>
              <a:rPr lang="en-US" sz="2800" dirty="0">
                <a:solidFill>
                  <a:srgbClr val="0099FF"/>
                </a:solidFill>
                <a:latin typeface="Calibri" panose="020F0502020204030204" pitchFamily="34" charset="0"/>
              </a:rPr>
              <a:t>processor</a:t>
            </a:r>
            <a:r>
              <a:rPr lang="en-US" sz="2800" dirty="0">
                <a:latin typeface="Calibri" panose="020F0502020204030204" pitchFamily="34" charset="0"/>
              </a:rPr>
              <a:t> in the sixties)</a:t>
            </a:r>
          </a:p>
          <a:p>
            <a:pPr lvl="0">
              <a:buSzPct val="100000"/>
              <a:buFont typeface="Symbol" panose="05050102010706020507" pitchFamily="18" charset="2"/>
              <a:buChar char="*"/>
            </a:pPr>
            <a:r>
              <a:rPr lang="en-US" sz="2800" dirty="0">
                <a:latin typeface="Calibri" panose="020F0502020204030204" pitchFamily="34" charset="0"/>
              </a:rPr>
              <a:t>Transistor in the sixties/seventies</a:t>
            </a:r>
          </a:p>
          <a:p>
            <a:pPr lvl="1">
              <a:buSzPct val="100000"/>
              <a:buFont typeface="Symbol" panose="05050102010706020507" pitchFamily="18" charset="2"/>
              <a:buChar char="*"/>
            </a:pPr>
            <a:r>
              <a:rPr lang="en-US" dirty="0">
                <a:solidFill>
                  <a:srgbClr val="2300DC"/>
                </a:solidFill>
                <a:latin typeface="Calibri" panose="020F0502020204030204" pitchFamily="34" charset="0"/>
              </a:rPr>
              <a:t>several millimeters</a:t>
            </a:r>
          </a:p>
          <a:p>
            <a:pPr lvl="0">
              <a:buSzPct val="100000"/>
              <a:buFont typeface="Symbol" panose="05050102010706020507" pitchFamily="18" charset="2"/>
              <a:buChar char="*"/>
            </a:pPr>
            <a:r>
              <a:rPr lang="en-US" sz="2800" dirty="0">
                <a:latin typeface="Calibri" panose="020F0502020204030204" pitchFamily="34" charset="0"/>
              </a:rPr>
              <a:t>Today</a:t>
            </a:r>
          </a:p>
          <a:p>
            <a:pPr lvl="1">
              <a:buSzPct val="100000"/>
              <a:buFont typeface="Symbol" panose="05050102010706020507" pitchFamily="18" charset="2"/>
              <a:buChar char="*"/>
            </a:pPr>
            <a:r>
              <a:rPr lang="en-US" dirty="0">
                <a:solidFill>
                  <a:srgbClr val="579D1C"/>
                </a:solidFill>
                <a:latin typeface="Calibri" panose="020F0502020204030204" pitchFamily="34" charset="0"/>
              </a:rPr>
              <a:t>several nanometers</a:t>
            </a:r>
          </a:p>
          <a:p>
            <a:pPr lvl="0">
              <a:buSzPct val="100000"/>
              <a:buFont typeface="Symbol" panose="05050102010706020507" pitchFamily="18" charset="2"/>
              <a:buChar char="*"/>
            </a:pPr>
            <a:r>
              <a:rPr lang="en-US" sz="2400" dirty="0">
                <a:solidFill>
                  <a:srgbClr val="47B8B8"/>
                </a:solidFill>
                <a:latin typeface="Calibri" panose="020F0502020204030204" pitchFamily="34" charset="0"/>
              </a:rPr>
              <a:t>The number of transistors per chip doubles roughly every two years </a:t>
            </a:r>
            <a:r>
              <a:rPr lang="en-US" sz="2400" dirty="0">
                <a:latin typeface="Calibri" panose="020F0502020204030204" pitchFamily="34" charset="0"/>
              </a:rPr>
              <a:t>→ known as </a:t>
            </a:r>
            <a:r>
              <a:rPr lang="en-US" sz="2400" dirty="0">
                <a:solidFill>
                  <a:srgbClr val="DC2300"/>
                </a:solidFill>
                <a:effectLst>
                  <a:outerShdw dist="17961" dir="2700000">
                    <a:scrgbClr r="0" g="0" b="0"/>
                  </a:outerShdw>
                </a:effectLst>
                <a:latin typeface="Calibri" panose="020F0502020204030204" pitchFamily="34" charset="0"/>
              </a:rPr>
              <a:t>Moore's Law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38" name="Freeform 34"/>
          <p:cNvSpPr>
            <a:spLocks/>
          </p:cNvSpPr>
          <p:nvPr/>
        </p:nvSpPr>
        <p:spPr bwMode="auto">
          <a:xfrm>
            <a:off x="4162425" y="1860550"/>
            <a:ext cx="1620838" cy="350838"/>
          </a:xfrm>
          <a:custGeom>
            <a:avLst/>
            <a:gdLst>
              <a:gd name="T0" fmla="*/ 0 w 4979"/>
              <a:gd name="T1" fmla="*/ 0 h 1079"/>
              <a:gd name="T2" fmla="*/ 4979 w 4979"/>
              <a:gd name="T3" fmla="*/ 0 h 1079"/>
              <a:gd name="T4" fmla="*/ 4979 w 4979"/>
              <a:gd name="T5" fmla="*/ 1079 h 1079"/>
            </a:gdLst>
            <a:ahLst/>
            <a:cxnLst>
              <a:cxn ang="0">
                <a:pos x="T0" y="T1"/>
              </a:cxn>
              <a:cxn ang="0">
                <a:pos x="T2" y="T3"/>
              </a:cxn>
              <a:cxn ang="0">
                <a:pos x="T4" y="T5"/>
              </a:cxn>
            </a:cxnLst>
            <a:rect l="0" t="0" r="r" b="b"/>
            <a:pathLst>
              <a:path w="4979" h="1079">
                <a:moveTo>
                  <a:pt x="0" y="0"/>
                </a:moveTo>
                <a:lnTo>
                  <a:pt x="4979" y="0"/>
                </a:lnTo>
                <a:lnTo>
                  <a:pt x="4979" y="1079"/>
                </a:lnTo>
              </a:path>
            </a:pathLst>
          </a:custGeom>
          <a:noFill/>
          <a:ln w="6"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4" name="Freeform 3"/>
          <p:cNvSpPr/>
          <p:nvPr/>
        </p:nvSpPr>
        <p:spPr>
          <a:xfrm>
            <a:off x="1600200" y="5715000"/>
            <a:ext cx="6696000" cy="59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NVidia Tesla GeForce 8800, Copyrights belong to IEEE</a:t>
            </a:r>
          </a:p>
        </p:txBody>
      </p:sp>
      <p:sp>
        <p:nvSpPr>
          <p:cNvPr id="8" name="AutoShape 3"/>
          <p:cNvSpPr>
            <a:spLocks noChangeAspect="1" noChangeArrowheads="1" noTextEdit="1"/>
          </p:cNvSpPr>
          <p:nvPr/>
        </p:nvSpPr>
        <p:spPr bwMode="auto">
          <a:xfrm>
            <a:off x="2895600" y="1279525"/>
            <a:ext cx="4233863" cy="446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743200" y="1343025"/>
            <a:ext cx="666750" cy="333375"/>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0" name="Rectangle 6"/>
          <p:cNvSpPr>
            <a:spLocks noChangeArrowheads="1"/>
          </p:cNvSpPr>
          <p:nvPr/>
        </p:nvSpPr>
        <p:spPr bwMode="auto">
          <a:xfrm>
            <a:off x="2819400" y="1447800"/>
            <a:ext cx="569067"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Host CPU</a:t>
            </a:r>
            <a:endParaRPr kumimoji="0" lang="en-US" sz="2800" b="0" i="0" u="none" strike="noStrike" cap="none" normalizeH="0" baseline="0" dirty="0" smtClean="0">
              <a:ln>
                <a:noFill/>
              </a:ln>
              <a:solidFill>
                <a:schemeClr val="tx1"/>
              </a:solidFill>
              <a:effectLst/>
              <a:latin typeface="Arial" pitchFamily="34" charset="0"/>
            </a:endParaRPr>
          </a:p>
        </p:txBody>
      </p:sp>
      <p:sp>
        <p:nvSpPr>
          <p:cNvPr id="11" name="Rectangle 7"/>
          <p:cNvSpPr>
            <a:spLocks noChangeArrowheads="1"/>
          </p:cNvSpPr>
          <p:nvPr/>
        </p:nvSpPr>
        <p:spPr bwMode="auto">
          <a:xfrm>
            <a:off x="3622675" y="1427163"/>
            <a:ext cx="436563"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2" name="Rectangle 8"/>
          <p:cNvSpPr>
            <a:spLocks noChangeArrowheads="1"/>
          </p:cNvSpPr>
          <p:nvPr/>
        </p:nvSpPr>
        <p:spPr bwMode="auto">
          <a:xfrm>
            <a:off x="3657600" y="1418112"/>
            <a:ext cx="368691"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Bridge</a:t>
            </a:r>
            <a:endParaRPr kumimoji="0" lang="en-US" sz="2800" b="0" i="0" u="none" strike="noStrike" cap="none" normalizeH="0" baseline="0" dirty="0" smtClean="0">
              <a:ln>
                <a:noFill/>
              </a:ln>
              <a:solidFill>
                <a:schemeClr val="tx1"/>
              </a:solidFill>
              <a:effectLst/>
              <a:latin typeface="Arial" pitchFamily="34" charset="0"/>
            </a:endParaRPr>
          </a:p>
        </p:txBody>
      </p:sp>
      <p:sp>
        <p:nvSpPr>
          <p:cNvPr id="13" name="Rectangle 9"/>
          <p:cNvSpPr>
            <a:spLocks noChangeArrowheads="1"/>
          </p:cNvSpPr>
          <p:nvPr/>
        </p:nvSpPr>
        <p:spPr bwMode="auto">
          <a:xfrm>
            <a:off x="4278313" y="1423988"/>
            <a:ext cx="979487"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4" name="Rectangle 10"/>
          <p:cNvSpPr>
            <a:spLocks noChangeArrowheads="1"/>
          </p:cNvSpPr>
          <p:nvPr/>
        </p:nvSpPr>
        <p:spPr bwMode="auto">
          <a:xfrm>
            <a:off x="4325587" y="1429987"/>
            <a:ext cx="924933"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System Memory</a:t>
            </a:r>
            <a:endParaRPr kumimoji="0" lang="en-US" sz="2800" b="0" i="0" u="none" strike="noStrike" cap="none" normalizeH="0" baseline="0" dirty="0" smtClean="0">
              <a:ln>
                <a:noFill/>
              </a:ln>
              <a:solidFill>
                <a:schemeClr val="tx1"/>
              </a:solidFill>
              <a:effectLst/>
              <a:latin typeface="Arial" pitchFamily="34" charset="0"/>
            </a:endParaRPr>
          </a:p>
        </p:txBody>
      </p:sp>
      <p:sp>
        <p:nvSpPr>
          <p:cNvPr id="15" name="Line 11"/>
          <p:cNvSpPr>
            <a:spLocks noChangeShapeType="1"/>
          </p:cNvSpPr>
          <p:nvPr/>
        </p:nvSpPr>
        <p:spPr bwMode="auto">
          <a:xfrm>
            <a:off x="3409950" y="1497013"/>
            <a:ext cx="2111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6" name="Line 12"/>
          <p:cNvSpPr>
            <a:spLocks noChangeShapeType="1"/>
          </p:cNvSpPr>
          <p:nvPr/>
        </p:nvSpPr>
        <p:spPr bwMode="auto">
          <a:xfrm>
            <a:off x="4054475" y="1503363"/>
            <a:ext cx="21590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17" name="Rectangle 13"/>
          <p:cNvSpPr>
            <a:spLocks noChangeArrowheads="1"/>
          </p:cNvSpPr>
          <p:nvPr/>
        </p:nvSpPr>
        <p:spPr bwMode="auto">
          <a:xfrm>
            <a:off x="3503613" y="1787525"/>
            <a:ext cx="854631"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18" name="Rectangle 14"/>
          <p:cNvSpPr>
            <a:spLocks noChangeArrowheads="1"/>
          </p:cNvSpPr>
          <p:nvPr/>
        </p:nvSpPr>
        <p:spPr bwMode="auto">
          <a:xfrm>
            <a:off x="3551712" y="1788226"/>
            <a:ext cx="78707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Host interface</a:t>
            </a:r>
            <a:endParaRPr kumimoji="0" lang="en-US" sz="2800" b="0" i="0" u="none" strike="noStrike" cap="none" normalizeH="0" baseline="0" dirty="0" smtClean="0">
              <a:ln>
                <a:noFill/>
              </a:ln>
              <a:solidFill>
                <a:schemeClr val="tx1"/>
              </a:solidFill>
              <a:effectLst/>
              <a:latin typeface="Arial" pitchFamily="34" charset="0"/>
            </a:endParaRPr>
          </a:p>
        </p:txBody>
      </p:sp>
      <p:sp>
        <p:nvSpPr>
          <p:cNvPr id="19" name="Line 15"/>
          <p:cNvSpPr>
            <a:spLocks noChangeShapeType="1"/>
          </p:cNvSpPr>
          <p:nvPr/>
        </p:nvSpPr>
        <p:spPr bwMode="auto">
          <a:xfrm flipH="1">
            <a:off x="3830638" y="1589088"/>
            <a:ext cx="3175" cy="20320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0" name="Line 16"/>
          <p:cNvSpPr>
            <a:spLocks noChangeShapeType="1"/>
          </p:cNvSpPr>
          <p:nvPr/>
        </p:nvSpPr>
        <p:spPr bwMode="auto">
          <a:xfrm>
            <a:off x="3824288" y="1946275"/>
            <a:ext cx="0" cy="13017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1" name="Rectangle 17"/>
          <p:cNvSpPr>
            <a:spLocks noChangeArrowheads="1"/>
          </p:cNvSpPr>
          <p:nvPr/>
        </p:nvSpPr>
        <p:spPr bwMode="auto">
          <a:xfrm>
            <a:off x="3378531" y="2076450"/>
            <a:ext cx="961900" cy="1651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2" name="Rectangle 18"/>
          <p:cNvSpPr>
            <a:spLocks noChangeArrowheads="1"/>
          </p:cNvSpPr>
          <p:nvPr/>
        </p:nvSpPr>
        <p:spPr bwMode="auto">
          <a:xfrm>
            <a:off x="3408383" y="2071812"/>
            <a:ext cx="907300"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Input assembler</a:t>
            </a:r>
            <a:endParaRPr kumimoji="0" lang="en-US" sz="2800" b="0" i="0" u="none" strike="noStrike" cap="none" normalizeH="0" baseline="0" dirty="0" smtClean="0">
              <a:ln>
                <a:noFill/>
              </a:ln>
              <a:solidFill>
                <a:schemeClr val="tx1"/>
              </a:solidFill>
              <a:effectLst/>
              <a:latin typeface="Arial" pitchFamily="34" charset="0"/>
            </a:endParaRPr>
          </a:p>
        </p:txBody>
      </p:sp>
      <p:sp>
        <p:nvSpPr>
          <p:cNvPr id="23" name="Rectangle 19"/>
          <p:cNvSpPr>
            <a:spLocks noChangeArrowheads="1"/>
          </p:cNvSpPr>
          <p:nvPr/>
        </p:nvSpPr>
        <p:spPr bwMode="auto">
          <a:xfrm>
            <a:off x="3511549" y="2338388"/>
            <a:ext cx="733879" cy="268288"/>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4" name="Rectangle 20"/>
          <p:cNvSpPr>
            <a:spLocks noChangeArrowheads="1"/>
          </p:cNvSpPr>
          <p:nvPr/>
        </p:nvSpPr>
        <p:spPr bwMode="auto">
          <a:xfrm>
            <a:off x="3543486" y="2342449"/>
            <a:ext cx="67486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Vertex work</a:t>
            </a:r>
            <a:endParaRPr kumimoji="0" lang="en-US" sz="2800" b="0" i="0" u="none" strike="noStrike" cap="none" normalizeH="0" baseline="0" dirty="0" smtClean="0">
              <a:ln>
                <a:noFill/>
              </a:ln>
              <a:solidFill>
                <a:schemeClr val="tx1"/>
              </a:solidFill>
              <a:effectLst/>
              <a:latin typeface="Arial" pitchFamily="34" charset="0"/>
            </a:endParaRPr>
          </a:p>
        </p:txBody>
      </p:sp>
      <p:sp>
        <p:nvSpPr>
          <p:cNvPr id="25" name="Rectangle 21"/>
          <p:cNvSpPr>
            <a:spLocks noChangeArrowheads="1"/>
          </p:cNvSpPr>
          <p:nvPr/>
        </p:nvSpPr>
        <p:spPr bwMode="auto">
          <a:xfrm>
            <a:off x="3566885" y="2468274"/>
            <a:ext cx="617157"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distribution</a:t>
            </a:r>
            <a:endParaRPr kumimoji="0" lang="en-US" sz="2800" b="0" i="0" u="none" strike="noStrike" cap="none" normalizeH="0" baseline="0" dirty="0" smtClean="0">
              <a:ln>
                <a:noFill/>
              </a:ln>
              <a:solidFill>
                <a:schemeClr val="tx1"/>
              </a:solidFill>
              <a:effectLst/>
              <a:latin typeface="Arial" pitchFamily="34" charset="0"/>
            </a:endParaRPr>
          </a:p>
        </p:txBody>
      </p:sp>
      <p:sp>
        <p:nvSpPr>
          <p:cNvPr id="26" name="Line 22"/>
          <p:cNvSpPr>
            <a:spLocks noChangeShapeType="1"/>
          </p:cNvSpPr>
          <p:nvPr/>
        </p:nvSpPr>
        <p:spPr bwMode="auto">
          <a:xfrm>
            <a:off x="3827463" y="2235200"/>
            <a:ext cx="0" cy="11112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7" name="Line 23"/>
          <p:cNvSpPr>
            <a:spLocks noChangeShapeType="1"/>
          </p:cNvSpPr>
          <p:nvPr/>
        </p:nvSpPr>
        <p:spPr bwMode="auto">
          <a:xfrm>
            <a:off x="4818063" y="1863725"/>
            <a:ext cx="0" cy="23653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28" name="Rectangle 24"/>
          <p:cNvSpPr>
            <a:spLocks noChangeArrowheads="1"/>
          </p:cNvSpPr>
          <p:nvPr/>
        </p:nvSpPr>
        <p:spPr bwMode="auto">
          <a:xfrm>
            <a:off x="4364182" y="2087563"/>
            <a:ext cx="1092530" cy="284163"/>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29" name="Rectangle 25"/>
          <p:cNvSpPr>
            <a:spLocks noChangeArrowheads="1"/>
          </p:cNvSpPr>
          <p:nvPr/>
        </p:nvSpPr>
        <p:spPr bwMode="auto">
          <a:xfrm>
            <a:off x="4380222" y="2070636"/>
            <a:ext cx="1070806"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Viewport/clip/setup</a:t>
            </a:r>
            <a:endParaRPr kumimoji="0" lang="en-US" sz="2800" b="0" i="0" u="none" strike="noStrike" cap="none" normalizeH="0" baseline="0" dirty="0" smtClean="0">
              <a:ln>
                <a:noFill/>
              </a:ln>
              <a:solidFill>
                <a:schemeClr val="tx1"/>
              </a:solidFill>
              <a:effectLst/>
              <a:latin typeface="Arial" pitchFamily="34" charset="0"/>
            </a:endParaRPr>
          </a:p>
        </p:txBody>
      </p:sp>
      <p:sp>
        <p:nvSpPr>
          <p:cNvPr id="30" name="Rectangle 26"/>
          <p:cNvSpPr>
            <a:spLocks noChangeArrowheads="1"/>
          </p:cNvSpPr>
          <p:nvPr/>
        </p:nvSpPr>
        <p:spPr bwMode="auto">
          <a:xfrm>
            <a:off x="4544435" y="2214275"/>
            <a:ext cx="654025"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/raster/</a:t>
            </a:r>
            <a:r>
              <a:rPr kumimoji="0" lang="en-US" sz="1000" b="0" i="0" u="none" strike="noStrike" cap="none" normalizeH="0" baseline="0" dirty="0" err="1" smtClean="0">
                <a:ln>
                  <a:noFill/>
                </a:ln>
                <a:solidFill>
                  <a:srgbClr val="000000"/>
                </a:solidFill>
                <a:effectLst/>
                <a:latin typeface="Sans"/>
              </a:rPr>
              <a:t>zcull</a:t>
            </a:r>
            <a:endParaRPr kumimoji="0" lang="en-US" sz="2800" b="0" i="0" u="none" strike="noStrike" cap="none" normalizeH="0" baseline="0" dirty="0" smtClean="0">
              <a:ln>
                <a:noFill/>
              </a:ln>
              <a:solidFill>
                <a:schemeClr val="tx1"/>
              </a:solidFill>
              <a:effectLst/>
              <a:latin typeface="Arial" pitchFamily="34" charset="0"/>
            </a:endParaRPr>
          </a:p>
        </p:txBody>
      </p:sp>
      <p:sp>
        <p:nvSpPr>
          <p:cNvPr id="31" name="Rectangle 27"/>
          <p:cNvSpPr>
            <a:spLocks noChangeArrowheads="1"/>
          </p:cNvSpPr>
          <p:nvPr/>
        </p:nvSpPr>
        <p:spPr bwMode="auto">
          <a:xfrm>
            <a:off x="4479925" y="2484438"/>
            <a:ext cx="660400" cy="2667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2" name="Rectangle 28"/>
          <p:cNvSpPr>
            <a:spLocks noChangeArrowheads="1"/>
          </p:cNvSpPr>
          <p:nvPr/>
        </p:nvSpPr>
        <p:spPr bwMode="auto">
          <a:xfrm>
            <a:off x="4538848" y="2464748"/>
            <a:ext cx="583493"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Pixel work</a:t>
            </a:r>
            <a:endParaRPr kumimoji="0" lang="en-US" sz="2800" b="0" i="0" u="none" strike="noStrike" cap="none" normalizeH="0" baseline="0" dirty="0" smtClean="0">
              <a:ln>
                <a:noFill/>
              </a:ln>
              <a:solidFill>
                <a:schemeClr val="tx1"/>
              </a:solidFill>
              <a:effectLst/>
              <a:latin typeface="Arial" pitchFamily="34" charset="0"/>
            </a:endParaRPr>
          </a:p>
        </p:txBody>
      </p:sp>
      <p:sp>
        <p:nvSpPr>
          <p:cNvPr id="33" name="Rectangle 29"/>
          <p:cNvSpPr>
            <a:spLocks noChangeArrowheads="1"/>
          </p:cNvSpPr>
          <p:nvPr/>
        </p:nvSpPr>
        <p:spPr bwMode="auto">
          <a:xfrm>
            <a:off x="4515860" y="2596511"/>
            <a:ext cx="617157"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distribution</a:t>
            </a:r>
            <a:endParaRPr kumimoji="0" lang="en-US" sz="2800" b="0" i="0" u="none" strike="noStrike" cap="none" normalizeH="0" baseline="0" dirty="0" smtClean="0">
              <a:ln>
                <a:noFill/>
              </a:ln>
              <a:solidFill>
                <a:schemeClr val="tx1"/>
              </a:solidFill>
              <a:effectLst/>
              <a:latin typeface="Arial" pitchFamily="34" charset="0"/>
            </a:endParaRPr>
          </a:p>
        </p:txBody>
      </p:sp>
      <p:sp>
        <p:nvSpPr>
          <p:cNvPr id="34" name="Line 30"/>
          <p:cNvSpPr>
            <a:spLocks noChangeShapeType="1"/>
          </p:cNvSpPr>
          <p:nvPr/>
        </p:nvSpPr>
        <p:spPr bwMode="auto">
          <a:xfrm>
            <a:off x="4814888" y="2374900"/>
            <a:ext cx="0" cy="11112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800"/>
          </a:p>
        </p:txBody>
      </p:sp>
      <p:sp>
        <p:nvSpPr>
          <p:cNvPr id="35" name="Rectangle 31"/>
          <p:cNvSpPr>
            <a:spLocks noChangeArrowheads="1"/>
          </p:cNvSpPr>
          <p:nvPr/>
        </p:nvSpPr>
        <p:spPr bwMode="auto">
          <a:xfrm>
            <a:off x="5552416" y="2205863"/>
            <a:ext cx="884010" cy="266700"/>
          </a:xfrm>
          <a:prstGeom prst="rect">
            <a:avLst/>
          </a:prstGeom>
          <a:solidFill>
            <a:srgbClr val="FFE6D5"/>
          </a:solidFill>
          <a:ln w="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2800"/>
          </a:p>
        </p:txBody>
      </p:sp>
      <p:sp>
        <p:nvSpPr>
          <p:cNvPr id="36" name="Rectangle 32"/>
          <p:cNvSpPr>
            <a:spLocks noChangeArrowheads="1"/>
          </p:cNvSpPr>
          <p:nvPr/>
        </p:nvSpPr>
        <p:spPr bwMode="auto">
          <a:xfrm>
            <a:off x="5590165" y="2202398"/>
            <a:ext cx="823944"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Compute work</a:t>
            </a:r>
            <a:endParaRPr kumimoji="0" lang="en-US" sz="2800" b="0" i="0" u="none" strike="noStrike" cap="none" normalizeH="0" baseline="0" dirty="0" smtClean="0">
              <a:ln>
                <a:noFill/>
              </a:ln>
              <a:solidFill>
                <a:schemeClr val="tx1"/>
              </a:solidFill>
              <a:effectLst/>
              <a:latin typeface="Arial" pitchFamily="34" charset="0"/>
            </a:endParaRPr>
          </a:p>
        </p:txBody>
      </p:sp>
      <p:sp>
        <p:nvSpPr>
          <p:cNvPr id="37" name="Rectangle 33"/>
          <p:cNvSpPr>
            <a:spLocks noChangeArrowheads="1"/>
          </p:cNvSpPr>
          <p:nvPr/>
        </p:nvSpPr>
        <p:spPr bwMode="auto">
          <a:xfrm>
            <a:off x="5647728" y="2334161"/>
            <a:ext cx="617157"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distribution</a:t>
            </a:r>
            <a:endParaRPr kumimoji="0" lang="en-US" sz="2800" b="0" i="0" u="none" strike="noStrike" cap="none" normalizeH="0" baseline="0" dirty="0" smtClean="0">
              <a:ln>
                <a:noFill/>
              </a:ln>
              <a:solidFill>
                <a:schemeClr val="tx1"/>
              </a:solidFill>
              <a:effectLst/>
              <a:latin typeface="Arial" pitchFamily="34" charset="0"/>
            </a:endParaRPr>
          </a:p>
        </p:txBody>
      </p:sp>
      <p:sp>
        <p:nvSpPr>
          <p:cNvPr id="39" name="Freeform 35"/>
          <p:cNvSpPr>
            <a:spLocks/>
          </p:cNvSpPr>
          <p:nvPr/>
        </p:nvSpPr>
        <p:spPr bwMode="auto">
          <a:xfrm>
            <a:off x="3827463" y="2608263"/>
            <a:ext cx="2470150" cy="307975"/>
          </a:xfrm>
          <a:custGeom>
            <a:avLst/>
            <a:gdLst>
              <a:gd name="T0" fmla="*/ 0 w 7589"/>
              <a:gd name="T1" fmla="*/ 0 h 948"/>
              <a:gd name="T2" fmla="*/ 0 w 7589"/>
              <a:gd name="T3" fmla="*/ 928 h 948"/>
              <a:gd name="T4" fmla="*/ 7589 w 7589"/>
              <a:gd name="T5" fmla="*/ 948 h 948"/>
            </a:gdLst>
            <a:ahLst/>
            <a:cxnLst>
              <a:cxn ang="0">
                <a:pos x="T0" y="T1"/>
              </a:cxn>
              <a:cxn ang="0">
                <a:pos x="T2" y="T3"/>
              </a:cxn>
              <a:cxn ang="0">
                <a:pos x="T4" y="T5"/>
              </a:cxn>
            </a:cxnLst>
            <a:rect l="0" t="0" r="r" b="b"/>
            <a:pathLst>
              <a:path w="7589" h="948">
                <a:moveTo>
                  <a:pt x="0" y="0"/>
                </a:moveTo>
                <a:lnTo>
                  <a:pt x="0" y="928"/>
                </a:lnTo>
                <a:cubicBezTo>
                  <a:pt x="0" y="928"/>
                  <a:pt x="6561" y="907"/>
                  <a:pt x="7589" y="948"/>
                </a:cubicBezTo>
              </a:path>
            </a:pathLst>
          </a:custGeom>
          <a:noFill/>
          <a:ln w="6"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5783263" y="2478088"/>
            <a:ext cx="0" cy="42545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7"/>
          <p:cNvSpPr>
            <a:spLocks noChangeShapeType="1"/>
          </p:cNvSpPr>
          <p:nvPr/>
        </p:nvSpPr>
        <p:spPr bwMode="auto">
          <a:xfrm>
            <a:off x="4811713" y="2755900"/>
            <a:ext cx="0" cy="15398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8"/>
          <p:cNvSpPr>
            <a:spLocks noChangeShapeType="1"/>
          </p:cNvSpPr>
          <p:nvPr/>
        </p:nvSpPr>
        <p:spPr bwMode="auto">
          <a:xfrm>
            <a:off x="3827463" y="2906713"/>
            <a:ext cx="0" cy="16827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3479800" y="3078163"/>
            <a:ext cx="649288" cy="1173163"/>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573463" y="3090863"/>
            <a:ext cx="436563" cy="163513"/>
          </a:xfrm>
          <a:custGeom>
            <a:avLst/>
            <a:gdLst>
              <a:gd name="T0" fmla="*/ 251 w 1339"/>
              <a:gd name="T1" fmla="*/ 0 h 502"/>
              <a:gd name="T2" fmla="*/ 1087 w 1339"/>
              <a:gd name="T3" fmla="*/ 0 h 502"/>
              <a:gd name="T4" fmla="*/ 1339 w 1339"/>
              <a:gd name="T5" fmla="*/ 251 h 502"/>
              <a:gd name="T6" fmla="*/ 1087 w 1339"/>
              <a:gd name="T7" fmla="*/ 502 h 502"/>
              <a:gd name="T8" fmla="*/ 251 w 1339"/>
              <a:gd name="T9" fmla="*/ 502 h 502"/>
              <a:gd name="T10" fmla="*/ 0 w 1339"/>
              <a:gd name="T11" fmla="*/ 251 h 502"/>
              <a:gd name="T12" fmla="*/ 251 w 1339"/>
              <a:gd name="T13" fmla="*/ 0 h 502"/>
            </a:gdLst>
            <a:ahLst/>
            <a:cxnLst>
              <a:cxn ang="0">
                <a:pos x="T0" y="T1"/>
              </a:cxn>
              <a:cxn ang="0">
                <a:pos x="T2" y="T3"/>
              </a:cxn>
              <a:cxn ang="0">
                <a:pos x="T4" y="T5"/>
              </a:cxn>
              <a:cxn ang="0">
                <a:pos x="T6" y="T7"/>
              </a:cxn>
              <a:cxn ang="0">
                <a:pos x="T8" y="T9"/>
              </a:cxn>
              <a:cxn ang="0">
                <a:pos x="T10" y="T11"/>
              </a:cxn>
              <a:cxn ang="0">
                <a:pos x="T12" y="T13"/>
              </a:cxn>
            </a:cxnLst>
            <a:rect l="0" t="0" r="r" b="b"/>
            <a:pathLst>
              <a:path w="1339" h="502">
                <a:moveTo>
                  <a:pt x="251" y="0"/>
                </a:moveTo>
                <a:lnTo>
                  <a:pt x="1087" y="0"/>
                </a:lnTo>
                <a:cubicBezTo>
                  <a:pt x="1227" y="0"/>
                  <a:pt x="1339" y="112"/>
                  <a:pt x="1339" y="251"/>
                </a:cubicBezTo>
                <a:cubicBezTo>
                  <a:pt x="1339" y="390"/>
                  <a:pt x="1227" y="502"/>
                  <a:pt x="1087" y="502"/>
                </a:cubicBezTo>
                <a:lnTo>
                  <a:pt x="251" y="502"/>
                </a:lnTo>
                <a:cubicBezTo>
                  <a:pt x="112" y="502"/>
                  <a:pt x="0" y="390"/>
                  <a:pt x="0" y="251"/>
                </a:cubicBezTo>
                <a:cubicBezTo>
                  <a:pt x="0" y="112"/>
                  <a:pt x="112" y="0"/>
                  <a:pt x="251" y="0"/>
                </a:cubicBezTo>
                <a:close/>
              </a:path>
            </a:pathLst>
          </a:custGeom>
          <a:solidFill>
            <a:srgbClr val="A2D0D9"/>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3683000" y="3116263"/>
            <a:ext cx="280988"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TPC</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2"/>
          <p:cNvSpPr>
            <a:spLocks noChangeArrowheads="1"/>
          </p:cNvSpPr>
          <p:nvPr/>
        </p:nvSpPr>
        <p:spPr bwMode="auto">
          <a:xfrm>
            <a:off x="3509963" y="3349625"/>
            <a:ext cx="249238" cy="565150"/>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3830638" y="3349625"/>
            <a:ext cx="249238" cy="565150"/>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4"/>
          <p:cNvSpPr>
            <a:spLocks noChangeArrowheads="1"/>
          </p:cNvSpPr>
          <p:nvPr/>
        </p:nvSpPr>
        <p:spPr bwMode="auto">
          <a:xfrm>
            <a:off x="3516313" y="3959225"/>
            <a:ext cx="563563" cy="249238"/>
          </a:xfrm>
          <a:prstGeom prst="rect">
            <a:avLst/>
          </a:prstGeom>
          <a:solidFill>
            <a:srgbClr val="FFB3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578225" y="4030663"/>
            <a:ext cx="5842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Texture unit</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6"/>
          <p:cNvSpPr>
            <a:spLocks noChangeArrowheads="1"/>
          </p:cNvSpPr>
          <p:nvPr/>
        </p:nvSpPr>
        <p:spPr bwMode="auto">
          <a:xfrm>
            <a:off x="3532188" y="3559175"/>
            <a:ext cx="271463"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47"/>
          <p:cNvSpPr>
            <a:spLocks noChangeArrowheads="1"/>
          </p:cNvSpPr>
          <p:nvPr/>
        </p:nvSpPr>
        <p:spPr bwMode="auto">
          <a:xfrm>
            <a:off x="3848100" y="3573463"/>
            <a:ext cx="271463"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52" name="Line 48"/>
          <p:cNvSpPr>
            <a:spLocks noChangeShapeType="1"/>
          </p:cNvSpPr>
          <p:nvPr/>
        </p:nvSpPr>
        <p:spPr bwMode="auto">
          <a:xfrm>
            <a:off x="4724400" y="2924175"/>
            <a:ext cx="0" cy="16668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4376738" y="3094038"/>
            <a:ext cx="649288" cy="1174750"/>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4470400" y="3108325"/>
            <a:ext cx="436563" cy="163513"/>
          </a:xfrm>
          <a:custGeom>
            <a:avLst/>
            <a:gdLst>
              <a:gd name="T0" fmla="*/ 251 w 1338"/>
              <a:gd name="T1" fmla="*/ 0 h 503"/>
              <a:gd name="T2" fmla="*/ 1087 w 1338"/>
              <a:gd name="T3" fmla="*/ 0 h 503"/>
              <a:gd name="T4" fmla="*/ 1338 w 1338"/>
              <a:gd name="T5" fmla="*/ 252 h 503"/>
              <a:gd name="T6" fmla="*/ 1087 w 1338"/>
              <a:gd name="T7" fmla="*/ 503 h 503"/>
              <a:gd name="T8" fmla="*/ 251 w 1338"/>
              <a:gd name="T9" fmla="*/ 503 h 503"/>
              <a:gd name="T10" fmla="*/ 0 w 1338"/>
              <a:gd name="T11" fmla="*/ 252 h 503"/>
              <a:gd name="T12" fmla="*/ 251 w 1338"/>
              <a:gd name="T13" fmla="*/ 0 h 503"/>
            </a:gdLst>
            <a:ahLst/>
            <a:cxnLst>
              <a:cxn ang="0">
                <a:pos x="T0" y="T1"/>
              </a:cxn>
              <a:cxn ang="0">
                <a:pos x="T2" y="T3"/>
              </a:cxn>
              <a:cxn ang="0">
                <a:pos x="T4" y="T5"/>
              </a:cxn>
              <a:cxn ang="0">
                <a:pos x="T6" y="T7"/>
              </a:cxn>
              <a:cxn ang="0">
                <a:pos x="T8" y="T9"/>
              </a:cxn>
              <a:cxn ang="0">
                <a:pos x="T10" y="T11"/>
              </a:cxn>
              <a:cxn ang="0">
                <a:pos x="T12" y="T13"/>
              </a:cxn>
            </a:cxnLst>
            <a:rect l="0" t="0" r="r" b="b"/>
            <a:pathLst>
              <a:path w="1338" h="503">
                <a:moveTo>
                  <a:pt x="251" y="0"/>
                </a:moveTo>
                <a:lnTo>
                  <a:pt x="1087" y="0"/>
                </a:lnTo>
                <a:cubicBezTo>
                  <a:pt x="1226" y="0"/>
                  <a:pt x="1338" y="112"/>
                  <a:pt x="1338" y="252"/>
                </a:cubicBezTo>
                <a:cubicBezTo>
                  <a:pt x="1338" y="391"/>
                  <a:pt x="1226" y="503"/>
                  <a:pt x="1087" y="503"/>
                </a:cubicBezTo>
                <a:lnTo>
                  <a:pt x="251" y="503"/>
                </a:lnTo>
                <a:cubicBezTo>
                  <a:pt x="112" y="503"/>
                  <a:pt x="0" y="391"/>
                  <a:pt x="0" y="252"/>
                </a:cubicBezTo>
                <a:cubicBezTo>
                  <a:pt x="0" y="112"/>
                  <a:pt x="112" y="0"/>
                  <a:pt x="251" y="0"/>
                </a:cubicBezTo>
                <a:close/>
              </a:path>
            </a:pathLst>
          </a:custGeom>
          <a:solidFill>
            <a:srgbClr val="A2D0D9"/>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4579938" y="3132138"/>
            <a:ext cx="280988"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TPC</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2"/>
          <p:cNvSpPr>
            <a:spLocks noChangeArrowheads="1"/>
          </p:cNvSpPr>
          <p:nvPr/>
        </p:nvSpPr>
        <p:spPr bwMode="auto">
          <a:xfrm>
            <a:off x="4405313"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4727575"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4"/>
          <p:cNvSpPr>
            <a:spLocks noChangeArrowheads="1"/>
          </p:cNvSpPr>
          <p:nvPr/>
        </p:nvSpPr>
        <p:spPr bwMode="auto">
          <a:xfrm>
            <a:off x="4413250" y="3976688"/>
            <a:ext cx="563563" cy="249238"/>
          </a:xfrm>
          <a:prstGeom prst="rect">
            <a:avLst/>
          </a:prstGeom>
          <a:solidFill>
            <a:srgbClr val="FFB3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5"/>
          <p:cNvSpPr>
            <a:spLocks noChangeArrowheads="1"/>
          </p:cNvSpPr>
          <p:nvPr/>
        </p:nvSpPr>
        <p:spPr bwMode="auto">
          <a:xfrm>
            <a:off x="4475163" y="4048125"/>
            <a:ext cx="5842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Texture unit</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56"/>
          <p:cNvSpPr>
            <a:spLocks noChangeArrowheads="1"/>
          </p:cNvSpPr>
          <p:nvPr/>
        </p:nvSpPr>
        <p:spPr bwMode="auto">
          <a:xfrm>
            <a:off x="4429125" y="3575050"/>
            <a:ext cx="271463"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57"/>
          <p:cNvSpPr>
            <a:spLocks noChangeArrowheads="1"/>
          </p:cNvSpPr>
          <p:nvPr/>
        </p:nvSpPr>
        <p:spPr bwMode="auto">
          <a:xfrm>
            <a:off x="4745038" y="3590925"/>
            <a:ext cx="271463"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62" name="Line 58"/>
          <p:cNvSpPr>
            <a:spLocks noChangeShapeType="1"/>
          </p:cNvSpPr>
          <p:nvPr/>
        </p:nvSpPr>
        <p:spPr bwMode="auto">
          <a:xfrm>
            <a:off x="6292850" y="2924175"/>
            <a:ext cx="0" cy="16668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9"/>
          <p:cNvSpPr>
            <a:spLocks noChangeArrowheads="1"/>
          </p:cNvSpPr>
          <p:nvPr/>
        </p:nvSpPr>
        <p:spPr bwMode="auto">
          <a:xfrm>
            <a:off x="5945188" y="3094038"/>
            <a:ext cx="649288" cy="1174750"/>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6038850" y="3108325"/>
            <a:ext cx="436563" cy="163513"/>
          </a:xfrm>
          <a:custGeom>
            <a:avLst/>
            <a:gdLst>
              <a:gd name="T0" fmla="*/ 251 w 1338"/>
              <a:gd name="T1" fmla="*/ 0 h 503"/>
              <a:gd name="T2" fmla="*/ 1087 w 1338"/>
              <a:gd name="T3" fmla="*/ 0 h 503"/>
              <a:gd name="T4" fmla="*/ 1338 w 1338"/>
              <a:gd name="T5" fmla="*/ 252 h 503"/>
              <a:gd name="T6" fmla="*/ 1087 w 1338"/>
              <a:gd name="T7" fmla="*/ 503 h 503"/>
              <a:gd name="T8" fmla="*/ 251 w 1338"/>
              <a:gd name="T9" fmla="*/ 503 h 503"/>
              <a:gd name="T10" fmla="*/ 0 w 1338"/>
              <a:gd name="T11" fmla="*/ 252 h 503"/>
              <a:gd name="T12" fmla="*/ 251 w 1338"/>
              <a:gd name="T13" fmla="*/ 0 h 503"/>
            </a:gdLst>
            <a:ahLst/>
            <a:cxnLst>
              <a:cxn ang="0">
                <a:pos x="T0" y="T1"/>
              </a:cxn>
              <a:cxn ang="0">
                <a:pos x="T2" y="T3"/>
              </a:cxn>
              <a:cxn ang="0">
                <a:pos x="T4" y="T5"/>
              </a:cxn>
              <a:cxn ang="0">
                <a:pos x="T6" y="T7"/>
              </a:cxn>
              <a:cxn ang="0">
                <a:pos x="T8" y="T9"/>
              </a:cxn>
              <a:cxn ang="0">
                <a:pos x="T10" y="T11"/>
              </a:cxn>
              <a:cxn ang="0">
                <a:pos x="T12" y="T13"/>
              </a:cxn>
            </a:cxnLst>
            <a:rect l="0" t="0" r="r" b="b"/>
            <a:pathLst>
              <a:path w="1338" h="503">
                <a:moveTo>
                  <a:pt x="251" y="0"/>
                </a:moveTo>
                <a:lnTo>
                  <a:pt x="1087" y="0"/>
                </a:lnTo>
                <a:cubicBezTo>
                  <a:pt x="1226" y="0"/>
                  <a:pt x="1338" y="112"/>
                  <a:pt x="1338" y="252"/>
                </a:cubicBezTo>
                <a:cubicBezTo>
                  <a:pt x="1338" y="391"/>
                  <a:pt x="1226" y="503"/>
                  <a:pt x="1087" y="503"/>
                </a:cubicBezTo>
                <a:lnTo>
                  <a:pt x="251" y="503"/>
                </a:lnTo>
                <a:cubicBezTo>
                  <a:pt x="112" y="503"/>
                  <a:pt x="0" y="391"/>
                  <a:pt x="0" y="252"/>
                </a:cubicBezTo>
                <a:cubicBezTo>
                  <a:pt x="0" y="112"/>
                  <a:pt x="112" y="0"/>
                  <a:pt x="251" y="0"/>
                </a:cubicBezTo>
                <a:close/>
              </a:path>
            </a:pathLst>
          </a:custGeom>
          <a:solidFill>
            <a:srgbClr val="A2D0D9"/>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1"/>
          <p:cNvSpPr>
            <a:spLocks noChangeArrowheads="1"/>
          </p:cNvSpPr>
          <p:nvPr/>
        </p:nvSpPr>
        <p:spPr bwMode="auto">
          <a:xfrm>
            <a:off x="6148388" y="3132138"/>
            <a:ext cx="280988"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TPC</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2"/>
          <p:cNvSpPr>
            <a:spLocks noChangeArrowheads="1"/>
          </p:cNvSpPr>
          <p:nvPr/>
        </p:nvSpPr>
        <p:spPr bwMode="auto">
          <a:xfrm>
            <a:off x="5973763"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3"/>
          <p:cNvSpPr>
            <a:spLocks noChangeArrowheads="1"/>
          </p:cNvSpPr>
          <p:nvPr/>
        </p:nvSpPr>
        <p:spPr bwMode="auto">
          <a:xfrm>
            <a:off x="6296025" y="3367088"/>
            <a:ext cx="249238" cy="563563"/>
          </a:xfrm>
          <a:prstGeom prst="rect">
            <a:avLst/>
          </a:prstGeom>
          <a:solidFill>
            <a:srgbClr val="DE8787"/>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5981700" y="3976688"/>
            <a:ext cx="563563" cy="249238"/>
          </a:xfrm>
          <a:prstGeom prst="rect">
            <a:avLst/>
          </a:prstGeom>
          <a:solidFill>
            <a:srgbClr val="FFB38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6043613" y="4048125"/>
            <a:ext cx="5842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Texture unit</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66"/>
          <p:cNvSpPr>
            <a:spLocks noChangeArrowheads="1"/>
          </p:cNvSpPr>
          <p:nvPr/>
        </p:nvSpPr>
        <p:spPr bwMode="auto">
          <a:xfrm>
            <a:off x="5997575" y="3575050"/>
            <a:ext cx="271463"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7"/>
          <p:cNvSpPr>
            <a:spLocks noChangeArrowheads="1"/>
          </p:cNvSpPr>
          <p:nvPr/>
        </p:nvSpPr>
        <p:spPr bwMode="auto">
          <a:xfrm>
            <a:off x="6313488" y="3590925"/>
            <a:ext cx="271463"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72" name="Freeform 68"/>
          <p:cNvSpPr>
            <a:spLocks/>
          </p:cNvSpPr>
          <p:nvPr/>
        </p:nvSpPr>
        <p:spPr bwMode="auto">
          <a:xfrm>
            <a:off x="5192713" y="3602038"/>
            <a:ext cx="65088" cy="73025"/>
          </a:xfrm>
          <a:custGeom>
            <a:avLst/>
            <a:gdLst>
              <a:gd name="T0" fmla="*/ 201 w 201"/>
              <a:gd name="T1" fmla="*/ 111 h 222"/>
              <a:gd name="T2" fmla="*/ 100 w 201"/>
              <a:gd name="T3" fmla="*/ 222 h 222"/>
              <a:gd name="T4" fmla="*/ 0 w 201"/>
              <a:gd name="T5" fmla="*/ 111 h 222"/>
              <a:gd name="T6" fmla="*/ 100 w 201"/>
              <a:gd name="T7" fmla="*/ 0 h 222"/>
              <a:gd name="T8" fmla="*/ 201 w 201"/>
              <a:gd name="T9" fmla="*/ 107 h 222"/>
            </a:gdLst>
            <a:ahLst/>
            <a:cxnLst>
              <a:cxn ang="0">
                <a:pos x="T0" y="T1"/>
              </a:cxn>
              <a:cxn ang="0">
                <a:pos x="T2" y="T3"/>
              </a:cxn>
              <a:cxn ang="0">
                <a:pos x="T4" y="T5"/>
              </a:cxn>
              <a:cxn ang="0">
                <a:pos x="T6" y="T7"/>
              </a:cxn>
              <a:cxn ang="0">
                <a:pos x="T8" y="T9"/>
              </a:cxn>
            </a:cxnLst>
            <a:rect l="0" t="0" r="r" b="b"/>
            <a:pathLst>
              <a:path w="201" h="222">
                <a:moveTo>
                  <a:pt x="201" y="111"/>
                </a:moveTo>
                <a:cubicBezTo>
                  <a:pt x="201" y="172"/>
                  <a:pt x="156" y="222"/>
                  <a:pt x="100" y="222"/>
                </a:cubicBezTo>
                <a:cubicBezTo>
                  <a:pt x="45" y="222"/>
                  <a:pt x="0" y="172"/>
                  <a:pt x="0" y="111"/>
                </a:cubicBezTo>
                <a:cubicBezTo>
                  <a:pt x="0" y="50"/>
                  <a:pt x="45" y="0"/>
                  <a:pt x="100" y="0"/>
                </a:cubicBezTo>
                <a:cubicBezTo>
                  <a:pt x="155" y="0"/>
                  <a:pt x="199" y="47"/>
                  <a:pt x="201"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392738" y="3602038"/>
            <a:ext cx="65088"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6" y="222"/>
                  <a:pt x="0" y="172"/>
                  <a:pt x="0" y="111"/>
                </a:cubicBezTo>
                <a:cubicBezTo>
                  <a:pt x="0" y="50"/>
                  <a:pt x="46"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5592763" y="3602038"/>
            <a:ext cx="65088"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5" y="222"/>
                  <a:pt x="0" y="172"/>
                  <a:pt x="0" y="111"/>
                </a:cubicBezTo>
                <a:cubicBezTo>
                  <a:pt x="0" y="50"/>
                  <a:pt x="45"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6119813" y="4845050"/>
            <a:ext cx="458788" cy="266700"/>
          </a:xfrm>
          <a:prstGeom prst="rect">
            <a:avLst/>
          </a:prstGeom>
          <a:solidFill>
            <a:srgbClr val="2C89A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6162675" y="4900613"/>
            <a:ext cx="463550"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ROP</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3"/>
          <p:cNvSpPr>
            <a:spLocks noChangeArrowheads="1"/>
          </p:cNvSpPr>
          <p:nvPr/>
        </p:nvSpPr>
        <p:spPr bwMode="auto">
          <a:xfrm>
            <a:off x="6661150" y="4843463"/>
            <a:ext cx="346075" cy="266700"/>
          </a:xfrm>
          <a:prstGeom prst="rect">
            <a:avLst/>
          </a:prstGeom>
          <a:solidFill>
            <a:srgbClr val="DEAA87"/>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4"/>
          <p:cNvSpPr>
            <a:spLocks noChangeArrowheads="1"/>
          </p:cNvSpPr>
          <p:nvPr/>
        </p:nvSpPr>
        <p:spPr bwMode="auto">
          <a:xfrm>
            <a:off x="6735763" y="4892675"/>
            <a:ext cx="274638"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L2</a:t>
            </a:r>
            <a:endParaRPr kumimoji="0" lang="en-US" sz="1800" b="0" i="0" u="none" strike="noStrike" cap="none" normalizeH="0" baseline="0" smtClean="0">
              <a:ln>
                <a:noFill/>
              </a:ln>
              <a:solidFill>
                <a:schemeClr val="tx1"/>
              </a:solidFill>
              <a:effectLst/>
              <a:latin typeface="Arial" pitchFamily="34" charset="0"/>
            </a:endParaRPr>
          </a:p>
        </p:txBody>
      </p:sp>
      <p:sp>
        <p:nvSpPr>
          <p:cNvPr id="79" name="Rectangle 75"/>
          <p:cNvSpPr>
            <a:spLocks noChangeArrowheads="1"/>
          </p:cNvSpPr>
          <p:nvPr/>
        </p:nvSpPr>
        <p:spPr bwMode="auto">
          <a:xfrm>
            <a:off x="6107113" y="5256213"/>
            <a:ext cx="900113" cy="266700"/>
          </a:xfrm>
          <a:prstGeom prst="rect">
            <a:avLst/>
          </a:prstGeom>
          <a:solidFill>
            <a:srgbClr val="CCFF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6"/>
          <p:cNvSpPr>
            <a:spLocks noChangeArrowheads="1"/>
          </p:cNvSpPr>
          <p:nvPr/>
        </p:nvSpPr>
        <p:spPr bwMode="auto">
          <a:xfrm>
            <a:off x="6281738" y="5294313"/>
            <a:ext cx="601663"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81" name="Line 77"/>
          <p:cNvSpPr>
            <a:spLocks noChangeShapeType="1"/>
          </p:cNvSpPr>
          <p:nvPr/>
        </p:nvSpPr>
        <p:spPr bwMode="auto">
          <a:xfrm>
            <a:off x="6375400" y="4675188"/>
            <a:ext cx="0" cy="1698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8"/>
          <p:cNvSpPr>
            <a:spLocks noChangeShapeType="1"/>
          </p:cNvSpPr>
          <p:nvPr/>
        </p:nvSpPr>
        <p:spPr bwMode="auto">
          <a:xfrm>
            <a:off x="6356350" y="5106988"/>
            <a:ext cx="0" cy="13811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9"/>
          <p:cNvSpPr>
            <a:spLocks noChangeShapeType="1"/>
          </p:cNvSpPr>
          <p:nvPr/>
        </p:nvSpPr>
        <p:spPr bwMode="auto">
          <a:xfrm>
            <a:off x="6815138" y="5113338"/>
            <a:ext cx="0" cy="1444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0"/>
          <p:cNvSpPr>
            <a:spLocks noChangeShapeType="1"/>
          </p:cNvSpPr>
          <p:nvPr/>
        </p:nvSpPr>
        <p:spPr bwMode="auto">
          <a:xfrm>
            <a:off x="6815138" y="4687888"/>
            <a:ext cx="0" cy="1444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1"/>
          <p:cNvSpPr>
            <a:spLocks noChangeShapeType="1"/>
          </p:cNvSpPr>
          <p:nvPr/>
        </p:nvSpPr>
        <p:spPr bwMode="auto">
          <a:xfrm>
            <a:off x="4676775" y="4667250"/>
            <a:ext cx="0" cy="17145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5116513" y="4681538"/>
            <a:ext cx="0" cy="1444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3"/>
          <p:cNvSpPr>
            <a:spLocks noChangeShapeType="1"/>
          </p:cNvSpPr>
          <p:nvPr/>
        </p:nvSpPr>
        <p:spPr bwMode="auto">
          <a:xfrm>
            <a:off x="4076700" y="4681538"/>
            <a:ext cx="0" cy="1444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3636963" y="4668838"/>
            <a:ext cx="0" cy="1698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3328988" y="4445000"/>
            <a:ext cx="3629025" cy="247650"/>
          </a:xfrm>
          <a:custGeom>
            <a:avLst/>
            <a:gdLst>
              <a:gd name="T0" fmla="*/ 381 w 11148"/>
              <a:gd name="T1" fmla="*/ 0 h 760"/>
              <a:gd name="T2" fmla="*/ 10768 w 11148"/>
              <a:gd name="T3" fmla="*/ 0 h 760"/>
              <a:gd name="T4" fmla="*/ 11148 w 11148"/>
              <a:gd name="T5" fmla="*/ 380 h 760"/>
              <a:gd name="T6" fmla="*/ 10768 w 11148"/>
              <a:gd name="T7" fmla="*/ 760 h 760"/>
              <a:gd name="T8" fmla="*/ 381 w 11148"/>
              <a:gd name="T9" fmla="*/ 760 h 760"/>
              <a:gd name="T10" fmla="*/ 0 w 11148"/>
              <a:gd name="T11" fmla="*/ 380 h 760"/>
              <a:gd name="T12" fmla="*/ 381 w 11148"/>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11148" h="760">
                <a:moveTo>
                  <a:pt x="381" y="0"/>
                </a:moveTo>
                <a:lnTo>
                  <a:pt x="10768" y="0"/>
                </a:lnTo>
                <a:cubicBezTo>
                  <a:pt x="10979" y="0"/>
                  <a:pt x="11148" y="169"/>
                  <a:pt x="11148" y="380"/>
                </a:cubicBezTo>
                <a:cubicBezTo>
                  <a:pt x="11148" y="590"/>
                  <a:pt x="10979" y="760"/>
                  <a:pt x="10768" y="760"/>
                </a:cubicBezTo>
                <a:lnTo>
                  <a:pt x="381" y="760"/>
                </a:lnTo>
                <a:cubicBezTo>
                  <a:pt x="170" y="760"/>
                  <a:pt x="0" y="590"/>
                  <a:pt x="0" y="380"/>
                </a:cubicBezTo>
                <a:cubicBezTo>
                  <a:pt x="0" y="169"/>
                  <a:pt x="170" y="0"/>
                  <a:pt x="381" y="0"/>
                </a:cubicBezTo>
                <a:close/>
              </a:path>
            </a:pathLst>
          </a:custGeom>
          <a:solidFill>
            <a:srgbClr val="E9AFA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Line 86"/>
          <p:cNvSpPr>
            <a:spLocks noChangeShapeType="1"/>
          </p:cNvSpPr>
          <p:nvPr/>
        </p:nvSpPr>
        <p:spPr bwMode="auto">
          <a:xfrm>
            <a:off x="3781425" y="4254500"/>
            <a:ext cx="0" cy="20320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7"/>
          <p:cNvSpPr>
            <a:spLocks noChangeShapeType="1"/>
          </p:cNvSpPr>
          <p:nvPr/>
        </p:nvSpPr>
        <p:spPr bwMode="auto">
          <a:xfrm>
            <a:off x="4679950" y="4281488"/>
            <a:ext cx="0" cy="19050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8"/>
          <p:cNvSpPr>
            <a:spLocks noChangeShapeType="1"/>
          </p:cNvSpPr>
          <p:nvPr/>
        </p:nvSpPr>
        <p:spPr bwMode="auto">
          <a:xfrm>
            <a:off x="6256338" y="4268788"/>
            <a:ext cx="0" cy="1698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5783263" y="1860550"/>
            <a:ext cx="996950" cy="2605088"/>
          </a:xfrm>
          <a:custGeom>
            <a:avLst/>
            <a:gdLst>
              <a:gd name="T0" fmla="*/ 0 w 3064"/>
              <a:gd name="T1" fmla="*/ 0 h 8003"/>
              <a:gd name="T2" fmla="*/ 3064 w 3064"/>
              <a:gd name="T3" fmla="*/ 0 h 8003"/>
              <a:gd name="T4" fmla="*/ 3064 w 3064"/>
              <a:gd name="T5" fmla="*/ 8003 h 8003"/>
            </a:gdLst>
            <a:ahLst/>
            <a:cxnLst>
              <a:cxn ang="0">
                <a:pos x="T0" y="T1"/>
              </a:cxn>
              <a:cxn ang="0">
                <a:pos x="T2" y="T3"/>
              </a:cxn>
              <a:cxn ang="0">
                <a:pos x="T4" y="T5"/>
              </a:cxn>
            </a:cxnLst>
            <a:rect l="0" t="0" r="r" b="b"/>
            <a:pathLst>
              <a:path w="3064" h="8003">
                <a:moveTo>
                  <a:pt x="0" y="0"/>
                </a:moveTo>
                <a:lnTo>
                  <a:pt x="3064" y="0"/>
                </a:lnTo>
                <a:lnTo>
                  <a:pt x="3064" y="8003"/>
                </a:lnTo>
              </a:path>
            </a:pathLst>
          </a:custGeom>
          <a:noFill/>
          <a:ln w="6"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Rectangle 90"/>
          <p:cNvSpPr>
            <a:spLocks noChangeArrowheads="1"/>
          </p:cNvSpPr>
          <p:nvPr/>
        </p:nvSpPr>
        <p:spPr bwMode="auto">
          <a:xfrm>
            <a:off x="4024313" y="4475163"/>
            <a:ext cx="1949450"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interconnection network</a:t>
            </a:r>
            <a:endParaRPr kumimoji="0" lang="en-US" sz="1800" b="0" i="0" u="none" strike="noStrike" cap="none" normalizeH="0" baseline="0" dirty="0" smtClean="0">
              <a:ln>
                <a:noFill/>
              </a:ln>
              <a:solidFill>
                <a:schemeClr val="tx1"/>
              </a:solidFill>
              <a:effectLst/>
              <a:latin typeface="Arial" pitchFamily="34" charset="0"/>
            </a:endParaRPr>
          </a:p>
        </p:txBody>
      </p:sp>
      <p:sp>
        <p:nvSpPr>
          <p:cNvPr id="95" name="Rectangle 91"/>
          <p:cNvSpPr>
            <a:spLocks noChangeArrowheads="1"/>
          </p:cNvSpPr>
          <p:nvPr/>
        </p:nvSpPr>
        <p:spPr bwMode="auto">
          <a:xfrm>
            <a:off x="3382963" y="4838700"/>
            <a:ext cx="457200" cy="266700"/>
          </a:xfrm>
          <a:prstGeom prst="rect">
            <a:avLst/>
          </a:prstGeom>
          <a:solidFill>
            <a:srgbClr val="2C89A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2"/>
          <p:cNvSpPr>
            <a:spLocks noChangeArrowheads="1"/>
          </p:cNvSpPr>
          <p:nvPr/>
        </p:nvSpPr>
        <p:spPr bwMode="auto">
          <a:xfrm>
            <a:off x="3424238" y="4894263"/>
            <a:ext cx="463550"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ROP</a:t>
            </a:r>
            <a:endParaRPr kumimoji="0" lang="en-US" sz="1800" b="0" i="0" u="none" strike="noStrike" cap="none" normalizeH="0" baseline="0" smtClean="0">
              <a:ln>
                <a:noFill/>
              </a:ln>
              <a:solidFill>
                <a:schemeClr val="tx1"/>
              </a:solidFill>
              <a:effectLst/>
              <a:latin typeface="Arial" pitchFamily="34" charset="0"/>
            </a:endParaRPr>
          </a:p>
        </p:txBody>
      </p:sp>
      <p:sp>
        <p:nvSpPr>
          <p:cNvPr id="97" name="Rectangle 93"/>
          <p:cNvSpPr>
            <a:spLocks noChangeArrowheads="1"/>
          </p:cNvSpPr>
          <p:nvPr/>
        </p:nvSpPr>
        <p:spPr bwMode="auto">
          <a:xfrm>
            <a:off x="3922713" y="4837113"/>
            <a:ext cx="346075" cy="266700"/>
          </a:xfrm>
          <a:prstGeom prst="rect">
            <a:avLst/>
          </a:prstGeom>
          <a:solidFill>
            <a:srgbClr val="DEAA87"/>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4"/>
          <p:cNvSpPr>
            <a:spLocks noChangeArrowheads="1"/>
          </p:cNvSpPr>
          <p:nvPr/>
        </p:nvSpPr>
        <p:spPr bwMode="auto">
          <a:xfrm>
            <a:off x="3997325" y="4886325"/>
            <a:ext cx="274638"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L2</a:t>
            </a:r>
            <a:endParaRPr kumimoji="0" lang="en-US" sz="1800" b="0" i="0" u="none" strike="noStrike" cap="none" normalizeH="0" baseline="0" smtClean="0">
              <a:ln>
                <a:noFill/>
              </a:ln>
              <a:solidFill>
                <a:schemeClr val="tx1"/>
              </a:solidFill>
              <a:effectLst/>
              <a:latin typeface="Arial" pitchFamily="34" charset="0"/>
            </a:endParaRPr>
          </a:p>
        </p:txBody>
      </p:sp>
      <p:sp>
        <p:nvSpPr>
          <p:cNvPr id="99" name="Rectangle 95"/>
          <p:cNvSpPr>
            <a:spLocks noChangeArrowheads="1"/>
          </p:cNvSpPr>
          <p:nvPr/>
        </p:nvSpPr>
        <p:spPr bwMode="auto">
          <a:xfrm>
            <a:off x="3368675" y="5249863"/>
            <a:ext cx="900113" cy="266700"/>
          </a:xfrm>
          <a:prstGeom prst="rect">
            <a:avLst/>
          </a:prstGeom>
          <a:solidFill>
            <a:srgbClr val="CCFF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6"/>
          <p:cNvSpPr>
            <a:spLocks noChangeArrowheads="1"/>
          </p:cNvSpPr>
          <p:nvPr/>
        </p:nvSpPr>
        <p:spPr bwMode="auto">
          <a:xfrm>
            <a:off x="3543300" y="5287963"/>
            <a:ext cx="601663"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101" name="Line 97"/>
          <p:cNvSpPr>
            <a:spLocks noChangeShapeType="1"/>
          </p:cNvSpPr>
          <p:nvPr/>
        </p:nvSpPr>
        <p:spPr bwMode="auto">
          <a:xfrm>
            <a:off x="3617913" y="5102225"/>
            <a:ext cx="0" cy="13652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8"/>
          <p:cNvSpPr>
            <a:spLocks noChangeShapeType="1"/>
          </p:cNvSpPr>
          <p:nvPr/>
        </p:nvSpPr>
        <p:spPr bwMode="auto">
          <a:xfrm>
            <a:off x="4076700" y="5108575"/>
            <a:ext cx="0" cy="14287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9"/>
          <p:cNvSpPr>
            <a:spLocks noChangeArrowheads="1"/>
          </p:cNvSpPr>
          <p:nvPr/>
        </p:nvSpPr>
        <p:spPr bwMode="auto">
          <a:xfrm>
            <a:off x="4422775" y="4838700"/>
            <a:ext cx="458788" cy="266700"/>
          </a:xfrm>
          <a:prstGeom prst="rect">
            <a:avLst/>
          </a:prstGeom>
          <a:solidFill>
            <a:srgbClr val="2C89A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0"/>
          <p:cNvSpPr>
            <a:spLocks noChangeArrowheads="1"/>
          </p:cNvSpPr>
          <p:nvPr/>
        </p:nvSpPr>
        <p:spPr bwMode="auto">
          <a:xfrm>
            <a:off x="4465638" y="4894263"/>
            <a:ext cx="463550"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ROP</a:t>
            </a: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101"/>
          <p:cNvSpPr>
            <a:spLocks noChangeArrowheads="1"/>
          </p:cNvSpPr>
          <p:nvPr/>
        </p:nvSpPr>
        <p:spPr bwMode="auto">
          <a:xfrm>
            <a:off x="4962525" y="4835525"/>
            <a:ext cx="346075" cy="268288"/>
          </a:xfrm>
          <a:prstGeom prst="rect">
            <a:avLst/>
          </a:prstGeom>
          <a:solidFill>
            <a:srgbClr val="DEAA87"/>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2"/>
          <p:cNvSpPr>
            <a:spLocks noChangeArrowheads="1"/>
          </p:cNvSpPr>
          <p:nvPr/>
        </p:nvSpPr>
        <p:spPr bwMode="auto">
          <a:xfrm>
            <a:off x="5037138" y="4884738"/>
            <a:ext cx="274638"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L2</a:t>
            </a:r>
            <a:endParaRPr kumimoji="0" lang="en-US" sz="1800" b="0" i="0" u="none" strike="noStrike" cap="none" normalizeH="0" baseline="0" smtClean="0">
              <a:ln>
                <a:noFill/>
              </a:ln>
              <a:solidFill>
                <a:schemeClr val="tx1"/>
              </a:solidFill>
              <a:effectLst/>
              <a:latin typeface="Arial" pitchFamily="34" charset="0"/>
            </a:endParaRPr>
          </a:p>
        </p:txBody>
      </p:sp>
      <p:sp>
        <p:nvSpPr>
          <p:cNvPr id="107" name="Rectangle 103"/>
          <p:cNvSpPr>
            <a:spLocks noChangeArrowheads="1"/>
          </p:cNvSpPr>
          <p:nvPr/>
        </p:nvSpPr>
        <p:spPr bwMode="auto">
          <a:xfrm>
            <a:off x="4427538" y="5245100"/>
            <a:ext cx="900113" cy="266700"/>
          </a:xfrm>
          <a:prstGeom prst="rect">
            <a:avLst/>
          </a:prstGeom>
          <a:solidFill>
            <a:srgbClr val="CCFF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4"/>
          <p:cNvSpPr>
            <a:spLocks noChangeArrowheads="1"/>
          </p:cNvSpPr>
          <p:nvPr/>
        </p:nvSpPr>
        <p:spPr bwMode="auto">
          <a:xfrm>
            <a:off x="4592638" y="5283200"/>
            <a:ext cx="601663"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DRAM</a:t>
            </a:r>
            <a:endParaRPr kumimoji="0" lang="en-US" sz="1800" b="0" i="0" u="none" strike="noStrike" cap="none" normalizeH="0" baseline="0" smtClean="0">
              <a:ln>
                <a:noFill/>
              </a:ln>
              <a:solidFill>
                <a:schemeClr val="tx1"/>
              </a:solidFill>
              <a:effectLst/>
              <a:latin typeface="Arial" pitchFamily="34" charset="0"/>
            </a:endParaRPr>
          </a:p>
        </p:txBody>
      </p:sp>
      <p:sp>
        <p:nvSpPr>
          <p:cNvPr id="109" name="Line 105"/>
          <p:cNvSpPr>
            <a:spLocks noChangeShapeType="1"/>
          </p:cNvSpPr>
          <p:nvPr/>
        </p:nvSpPr>
        <p:spPr bwMode="auto">
          <a:xfrm>
            <a:off x="4657725" y="5100638"/>
            <a:ext cx="0" cy="13811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6"/>
          <p:cNvSpPr>
            <a:spLocks noChangeShapeType="1"/>
          </p:cNvSpPr>
          <p:nvPr/>
        </p:nvSpPr>
        <p:spPr bwMode="auto">
          <a:xfrm>
            <a:off x="5116513" y="5106988"/>
            <a:ext cx="0" cy="14446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auto">
          <a:xfrm>
            <a:off x="5510213" y="4992688"/>
            <a:ext cx="66675"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5" y="222"/>
                  <a:pt x="0" y="172"/>
                  <a:pt x="0" y="111"/>
                </a:cubicBezTo>
                <a:cubicBezTo>
                  <a:pt x="0" y="50"/>
                  <a:pt x="45"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auto">
          <a:xfrm>
            <a:off x="5710238" y="4992688"/>
            <a:ext cx="66675" cy="73025"/>
          </a:xfrm>
          <a:custGeom>
            <a:avLst/>
            <a:gdLst>
              <a:gd name="T0" fmla="*/ 202 w 202"/>
              <a:gd name="T1" fmla="*/ 111 h 222"/>
              <a:gd name="T2" fmla="*/ 101 w 202"/>
              <a:gd name="T3" fmla="*/ 222 h 222"/>
              <a:gd name="T4" fmla="*/ 0 w 202"/>
              <a:gd name="T5" fmla="*/ 111 h 222"/>
              <a:gd name="T6" fmla="*/ 101 w 202"/>
              <a:gd name="T7" fmla="*/ 0 h 222"/>
              <a:gd name="T8" fmla="*/ 202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7" y="222"/>
                  <a:pt x="101" y="222"/>
                </a:cubicBezTo>
                <a:cubicBezTo>
                  <a:pt x="45" y="222"/>
                  <a:pt x="0" y="172"/>
                  <a:pt x="0" y="111"/>
                </a:cubicBezTo>
                <a:cubicBezTo>
                  <a:pt x="0" y="50"/>
                  <a:pt x="45" y="0"/>
                  <a:pt x="101" y="0"/>
                </a:cubicBezTo>
                <a:cubicBezTo>
                  <a:pt x="155" y="0"/>
                  <a:pt x="200" y="47"/>
                  <a:pt x="202"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auto">
          <a:xfrm>
            <a:off x="5911850" y="4992688"/>
            <a:ext cx="65088" cy="73025"/>
          </a:xfrm>
          <a:custGeom>
            <a:avLst/>
            <a:gdLst>
              <a:gd name="T0" fmla="*/ 202 w 202"/>
              <a:gd name="T1" fmla="*/ 111 h 222"/>
              <a:gd name="T2" fmla="*/ 101 w 202"/>
              <a:gd name="T3" fmla="*/ 222 h 222"/>
              <a:gd name="T4" fmla="*/ 0 w 202"/>
              <a:gd name="T5" fmla="*/ 111 h 222"/>
              <a:gd name="T6" fmla="*/ 101 w 202"/>
              <a:gd name="T7" fmla="*/ 0 h 222"/>
              <a:gd name="T8" fmla="*/ 201 w 202"/>
              <a:gd name="T9" fmla="*/ 107 h 222"/>
            </a:gdLst>
            <a:ahLst/>
            <a:cxnLst>
              <a:cxn ang="0">
                <a:pos x="T0" y="T1"/>
              </a:cxn>
              <a:cxn ang="0">
                <a:pos x="T2" y="T3"/>
              </a:cxn>
              <a:cxn ang="0">
                <a:pos x="T4" y="T5"/>
              </a:cxn>
              <a:cxn ang="0">
                <a:pos x="T6" y="T7"/>
              </a:cxn>
              <a:cxn ang="0">
                <a:pos x="T8" y="T9"/>
              </a:cxn>
            </a:cxnLst>
            <a:rect l="0" t="0" r="r" b="b"/>
            <a:pathLst>
              <a:path w="202" h="222">
                <a:moveTo>
                  <a:pt x="202" y="111"/>
                </a:moveTo>
                <a:cubicBezTo>
                  <a:pt x="202" y="172"/>
                  <a:pt x="156" y="222"/>
                  <a:pt x="101" y="222"/>
                </a:cubicBezTo>
                <a:cubicBezTo>
                  <a:pt x="45" y="222"/>
                  <a:pt x="0" y="172"/>
                  <a:pt x="0" y="111"/>
                </a:cubicBezTo>
                <a:cubicBezTo>
                  <a:pt x="0" y="50"/>
                  <a:pt x="45" y="0"/>
                  <a:pt x="101" y="0"/>
                </a:cubicBezTo>
                <a:cubicBezTo>
                  <a:pt x="155" y="0"/>
                  <a:pt x="199" y="47"/>
                  <a:pt x="201" y="107"/>
                </a:cubicBezTo>
              </a:path>
            </a:pathLst>
          </a:custGeom>
          <a:solidFill>
            <a:srgbClr val="000080"/>
          </a:solidFill>
          <a:ln w="6" cap="flat">
            <a:solidFill>
              <a:srgbClr val="916F6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0"/>
          <p:cNvSpPr>
            <a:spLocks noChangeArrowheads="1"/>
          </p:cNvSpPr>
          <p:nvPr/>
        </p:nvSpPr>
        <p:spPr bwMode="auto">
          <a:xfrm>
            <a:off x="3511550" y="2940050"/>
            <a:ext cx="1905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5" name="Rectangle 111"/>
          <p:cNvSpPr>
            <a:spLocks noChangeArrowheads="1"/>
          </p:cNvSpPr>
          <p:nvPr/>
        </p:nvSpPr>
        <p:spPr bwMode="auto">
          <a:xfrm>
            <a:off x="4375150" y="2951163"/>
            <a:ext cx="1905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6" name="Rectangle 112"/>
          <p:cNvSpPr>
            <a:spLocks noChangeArrowheads="1"/>
          </p:cNvSpPr>
          <p:nvPr/>
        </p:nvSpPr>
        <p:spPr bwMode="auto">
          <a:xfrm>
            <a:off x="5953125" y="2946400"/>
            <a:ext cx="1905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117" name="Rectangle 113"/>
          <p:cNvSpPr>
            <a:spLocks noChangeArrowheads="1"/>
          </p:cNvSpPr>
          <p:nvPr/>
        </p:nvSpPr>
        <p:spPr bwMode="auto">
          <a:xfrm>
            <a:off x="3733800" y="5548313"/>
            <a:ext cx="1905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8" name="Rectangle 114"/>
          <p:cNvSpPr>
            <a:spLocks noChangeArrowheads="1"/>
          </p:cNvSpPr>
          <p:nvPr/>
        </p:nvSpPr>
        <p:spPr bwMode="auto">
          <a:xfrm>
            <a:off x="4802188" y="5540375"/>
            <a:ext cx="1905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9" name="Rectangle 115"/>
          <p:cNvSpPr>
            <a:spLocks noChangeArrowheads="1"/>
          </p:cNvSpPr>
          <p:nvPr/>
        </p:nvSpPr>
        <p:spPr bwMode="auto">
          <a:xfrm>
            <a:off x="6477000" y="5543550"/>
            <a:ext cx="190500"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Structure of an SM</a:t>
            </a:r>
          </a:p>
        </p:txBody>
      </p:sp>
      <p:sp>
        <p:nvSpPr>
          <p:cNvPr id="3" name="Text Placeholder 2"/>
          <p:cNvSpPr txBox="1">
            <a:spLocks noGrp="1"/>
          </p:cNvSpPr>
          <p:nvPr>
            <p:ph type="body" idx="4294967295"/>
          </p:nvPr>
        </p:nvSpPr>
        <p:spPr>
          <a:xfrm>
            <a:off x="1311275" y="1938337"/>
            <a:ext cx="5165725" cy="46148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rgbClr val="666600"/>
                </a:solidFill>
                <a:latin typeface="Calibri" panose="020F0502020204030204" pitchFamily="34" charset="0"/>
              </a:rPr>
              <a:t>Geometry Controller</a:t>
            </a:r>
            <a:r>
              <a:rPr lang="en-US" sz="2600" dirty="0">
                <a:latin typeface="Calibri" panose="020F0502020204030204" pitchFamily="34" charset="0"/>
              </a:rPr>
              <a:t> → Converts operations on shapes to multithreaded code</a:t>
            </a:r>
          </a:p>
          <a:p>
            <a:pPr lvl="0">
              <a:buSzPct val="100000"/>
              <a:buFont typeface="Symbol" panose="05050102010706020507" pitchFamily="18" charset="2"/>
              <a:buChar char="*"/>
            </a:pPr>
            <a:r>
              <a:rPr lang="en-US" sz="2600" dirty="0">
                <a:solidFill>
                  <a:srgbClr val="DC2300"/>
                </a:solidFill>
                <a:latin typeface="Calibri" panose="020F0502020204030204" pitchFamily="34" charset="0"/>
              </a:rPr>
              <a:t>SMC</a:t>
            </a:r>
            <a:r>
              <a:rPr lang="en-US" sz="2600" dirty="0">
                <a:latin typeface="Calibri" panose="020F0502020204030204" pitchFamily="34" charset="0"/>
              </a:rPr>
              <a:t> → Schedules instructions on SMs</a:t>
            </a:r>
          </a:p>
          <a:p>
            <a:pPr lvl="0">
              <a:buSzPct val="100000"/>
              <a:buFont typeface="Symbol" panose="05050102010706020507" pitchFamily="18" charset="2"/>
              <a:buChar char="*"/>
            </a:pPr>
            <a:r>
              <a:rPr lang="en-US" sz="2600" dirty="0">
                <a:solidFill>
                  <a:srgbClr val="33CC66"/>
                </a:solidFill>
                <a:latin typeface="Calibri" panose="020F0502020204030204" pitchFamily="34" charset="0"/>
              </a:rPr>
              <a:t>SP</a:t>
            </a:r>
            <a:r>
              <a:rPr lang="en-US" sz="2600" dirty="0">
                <a:latin typeface="Calibri" panose="020F0502020204030204" pitchFamily="34" charset="0"/>
              </a:rPr>
              <a:t> → Streaming processor core</a:t>
            </a:r>
          </a:p>
          <a:p>
            <a:pPr lvl="0">
              <a:buSzPct val="100000"/>
              <a:buFont typeface="Symbol" panose="05050102010706020507" pitchFamily="18" charset="2"/>
              <a:buChar char="*"/>
            </a:pPr>
            <a:r>
              <a:rPr lang="en-US" sz="2600" dirty="0">
                <a:solidFill>
                  <a:srgbClr val="0000FF"/>
                </a:solidFill>
                <a:latin typeface="Calibri" panose="020F0502020204030204" pitchFamily="34" charset="0"/>
              </a:rPr>
              <a:t>SFU</a:t>
            </a:r>
            <a:r>
              <a:rPr lang="en-US" sz="2600" dirty="0">
                <a:latin typeface="Calibri" panose="020F0502020204030204" pitchFamily="34" charset="0"/>
              </a:rPr>
              <a:t> → Special function unit</a:t>
            </a:r>
          </a:p>
          <a:p>
            <a:pPr lvl="0">
              <a:buSzPct val="100000"/>
              <a:buFont typeface="Symbol" panose="05050102010706020507" pitchFamily="18" charset="2"/>
              <a:buChar char="*"/>
            </a:pPr>
            <a:r>
              <a:rPr lang="en-US" sz="2600" dirty="0">
                <a:solidFill>
                  <a:srgbClr val="DC2300"/>
                </a:solidFill>
                <a:latin typeface="Calibri" panose="020F0502020204030204" pitchFamily="34" charset="0"/>
              </a:rPr>
              <a:t>Texture Unit</a:t>
            </a:r>
            <a:r>
              <a:rPr lang="en-US" sz="2600" dirty="0">
                <a:latin typeface="Calibri" panose="020F0502020204030204" pitchFamily="34" charset="0"/>
              </a:rPr>
              <a:t> → Texture processing operations.</a:t>
            </a:r>
          </a:p>
        </p:txBody>
      </p:sp>
      <p:grpSp>
        <p:nvGrpSpPr>
          <p:cNvPr id="8" name="Group 4"/>
          <p:cNvGrpSpPr>
            <a:grpSpLocks noChangeAspect="1"/>
          </p:cNvGrpSpPr>
          <p:nvPr/>
        </p:nvGrpSpPr>
        <p:grpSpPr bwMode="auto">
          <a:xfrm>
            <a:off x="6781800" y="1676400"/>
            <a:ext cx="2120900" cy="4808538"/>
            <a:chOff x="4272" y="864"/>
            <a:chExt cx="1336" cy="3029"/>
          </a:xfrm>
        </p:grpSpPr>
        <p:sp>
          <p:nvSpPr>
            <p:cNvPr id="9" name="AutoShape 3"/>
            <p:cNvSpPr>
              <a:spLocks noChangeAspect="1" noChangeArrowheads="1" noTextEdit="1"/>
            </p:cNvSpPr>
            <p:nvPr/>
          </p:nvSpPr>
          <p:spPr bwMode="auto">
            <a:xfrm>
              <a:off x="4272" y="864"/>
              <a:ext cx="1336" cy="3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4344" y="945"/>
              <a:ext cx="1203" cy="291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4371" y="1142"/>
              <a:ext cx="1133" cy="17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4786" y="974"/>
              <a:ext cx="352"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TPC</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4470" y="1172"/>
              <a:ext cx="1028"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Geometry controller</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4372" y="1350"/>
              <a:ext cx="1134" cy="169"/>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4814" y="1379"/>
              <a:ext cx="298"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SMC</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4375" y="1562"/>
              <a:ext cx="544" cy="1808"/>
            </a:xfrm>
            <a:prstGeom prst="rect">
              <a:avLst/>
            </a:prstGeom>
            <a:solidFill>
              <a:srgbClr val="E3DBDB"/>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545" y="1577"/>
              <a:ext cx="233"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4408" y="1702"/>
              <a:ext cx="49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4476" y="1710"/>
              <a:ext cx="351"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 cache</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4405" y="1837"/>
              <a:ext cx="502"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4456" y="1843"/>
              <a:ext cx="396"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MT issue</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4405" y="1972"/>
              <a:ext cx="502" cy="112"/>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474" y="1978"/>
              <a:ext cx="362"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C cache</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4415" y="2115"/>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4692" y="2114"/>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4446" y="2149"/>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4717" y="2150"/>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4413" y="2312"/>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4690" y="2311"/>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4443" y="2345"/>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6"/>
            <p:cNvSpPr>
              <a:spLocks noChangeArrowheads="1"/>
            </p:cNvSpPr>
            <p:nvPr/>
          </p:nvSpPr>
          <p:spPr bwMode="auto">
            <a:xfrm>
              <a:off x="4714" y="2347"/>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7"/>
            <p:cNvSpPr>
              <a:spLocks noChangeArrowheads="1"/>
            </p:cNvSpPr>
            <p:nvPr/>
          </p:nvSpPr>
          <p:spPr bwMode="auto">
            <a:xfrm>
              <a:off x="4411" y="2506"/>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4688" y="2504"/>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441" y="2539"/>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4712" y="2540"/>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Sans"/>
                </a:rPr>
                <a:t>SP</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Rectangle 31"/>
            <p:cNvSpPr>
              <a:spLocks noChangeArrowheads="1"/>
            </p:cNvSpPr>
            <p:nvPr/>
          </p:nvSpPr>
          <p:spPr bwMode="auto">
            <a:xfrm>
              <a:off x="4408" y="2703"/>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4685" y="2701"/>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439" y="2736"/>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4"/>
            <p:cNvSpPr>
              <a:spLocks noChangeArrowheads="1"/>
            </p:cNvSpPr>
            <p:nvPr/>
          </p:nvSpPr>
          <p:spPr bwMode="auto">
            <a:xfrm>
              <a:off x="4709" y="2737"/>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5"/>
            <p:cNvSpPr>
              <a:spLocks noChangeArrowheads="1"/>
            </p:cNvSpPr>
            <p:nvPr/>
          </p:nvSpPr>
          <p:spPr bwMode="auto">
            <a:xfrm>
              <a:off x="4406" y="2916"/>
              <a:ext cx="205" cy="178"/>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4411" y="2960"/>
              <a:ext cx="25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SFU</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37"/>
            <p:cNvSpPr>
              <a:spLocks noChangeArrowheads="1"/>
            </p:cNvSpPr>
            <p:nvPr/>
          </p:nvSpPr>
          <p:spPr bwMode="auto">
            <a:xfrm>
              <a:off x="4679" y="2912"/>
              <a:ext cx="205" cy="177"/>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684" y="2956"/>
              <a:ext cx="25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SFU</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39"/>
            <p:cNvSpPr>
              <a:spLocks noChangeArrowheads="1"/>
            </p:cNvSpPr>
            <p:nvPr/>
          </p:nvSpPr>
          <p:spPr bwMode="auto">
            <a:xfrm>
              <a:off x="4402" y="3131"/>
              <a:ext cx="497" cy="193"/>
            </a:xfrm>
            <a:prstGeom prst="rect">
              <a:avLst/>
            </a:prstGeom>
            <a:solidFill>
              <a:srgbClr val="D35F5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4506" y="3139"/>
              <a:ext cx="29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Shared</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1"/>
            <p:cNvSpPr>
              <a:spLocks noChangeArrowheads="1"/>
            </p:cNvSpPr>
            <p:nvPr/>
          </p:nvSpPr>
          <p:spPr bwMode="auto">
            <a:xfrm>
              <a:off x="4489" y="3234"/>
              <a:ext cx="32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2"/>
            <p:cNvSpPr>
              <a:spLocks noChangeArrowheads="1"/>
            </p:cNvSpPr>
            <p:nvPr/>
          </p:nvSpPr>
          <p:spPr bwMode="auto">
            <a:xfrm>
              <a:off x="4963" y="1564"/>
              <a:ext cx="544" cy="1807"/>
            </a:xfrm>
            <a:prstGeom prst="rect">
              <a:avLst/>
            </a:prstGeom>
            <a:solidFill>
              <a:srgbClr val="E3DBDB"/>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5132" y="1579"/>
              <a:ext cx="233"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SM</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4"/>
            <p:cNvSpPr>
              <a:spLocks noChangeArrowheads="1"/>
            </p:cNvSpPr>
            <p:nvPr/>
          </p:nvSpPr>
          <p:spPr bwMode="auto">
            <a:xfrm>
              <a:off x="4996" y="1704"/>
              <a:ext cx="49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5064" y="1711"/>
              <a:ext cx="351"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 cache</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46"/>
            <p:cNvSpPr>
              <a:spLocks noChangeArrowheads="1"/>
            </p:cNvSpPr>
            <p:nvPr/>
          </p:nvSpPr>
          <p:spPr bwMode="auto">
            <a:xfrm>
              <a:off x="4992" y="1839"/>
              <a:ext cx="50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5044" y="1845"/>
              <a:ext cx="396"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MT issue</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8"/>
            <p:cNvSpPr>
              <a:spLocks noChangeArrowheads="1"/>
            </p:cNvSpPr>
            <p:nvPr/>
          </p:nvSpPr>
          <p:spPr bwMode="auto">
            <a:xfrm>
              <a:off x="4992" y="1974"/>
              <a:ext cx="503" cy="111"/>
            </a:xfrm>
            <a:prstGeom prst="rect">
              <a:avLst/>
            </a:prstGeom>
            <a:solidFill>
              <a:srgbClr val="FFB38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5062" y="1980"/>
              <a:ext cx="362"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C cache</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0"/>
            <p:cNvSpPr>
              <a:spLocks noChangeArrowheads="1"/>
            </p:cNvSpPr>
            <p:nvPr/>
          </p:nvSpPr>
          <p:spPr bwMode="auto">
            <a:xfrm>
              <a:off x="5003" y="2117"/>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5280" y="2115"/>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5034" y="2150"/>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3"/>
            <p:cNvSpPr>
              <a:spLocks noChangeArrowheads="1"/>
            </p:cNvSpPr>
            <p:nvPr/>
          </p:nvSpPr>
          <p:spPr bwMode="auto">
            <a:xfrm>
              <a:off x="5304" y="2152"/>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4"/>
            <p:cNvSpPr>
              <a:spLocks noChangeArrowheads="1"/>
            </p:cNvSpPr>
            <p:nvPr/>
          </p:nvSpPr>
          <p:spPr bwMode="auto">
            <a:xfrm>
              <a:off x="5000" y="2314"/>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5278" y="2312"/>
              <a:ext cx="204"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5031" y="2347"/>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57"/>
            <p:cNvSpPr>
              <a:spLocks noChangeArrowheads="1"/>
            </p:cNvSpPr>
            <p:nvPr/>
          </p:nvSpPr>
          <p:spPr bwMode="auto">
            <a:xfrm>
              <a:off x="5302" y="2348"/>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8"/>
            <p:cNvSpPr>
              <a:spLocks noChangeArrowheads="1"/>
            </p:cNvSpPr>
            <p:nvPr/>
          </p:nvSpPr>
          <p:spPr bwMode="auto">
            <a:xfrm>
              <a:off x="4998" y="2507"/>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5276" y="2506"/>
              <a:ext cx="204"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5029" y="2540"/>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1"/>
            <p:cNvSpPr>
              <a:spLocks noChangeArrowheads="1"/>
            </p:cNvSpPr>
            <p:nvPr/>
          </p:nvSpPr>
          <p:spPr bwMode="auto">
            <a:xfrm>
              <a:off x="5300" y="2542"/>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67" name="Rectangle 62"/>
            <p:cNvSpPr>
              <a:spLocks noChangeArrowheads="1"/>
            </p:cNvSpPr>
            <p:nvPr/>
          </p:nvSpPr>
          <p:spPr bwMode="auto">
            <a:xfrm>
              <a:off x="4996" y="2704"/>
              <a:ext cx="205" cy="178"/>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5273" y="2703"/>
              <a:ext cx="205" cy="177"/>
            </a:xfrm>
            <a:prstGeom prst="rect">
              <a:avLst/>
            </a:prstGeom>
            <a:solidFill>
              <a:srgbClr val="008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4"/>
            <p:cNvSpPr>
              <a:spLocks noChangeArrowheads="1"/>
            </p:cNvSpPr>
            <p:nvPr/>
          </p:nvSpPr>
          <p:spPr bwMode="auto">
            <a:xfrm>
              <a:off x="5026" y="2737"/>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65"/>
            <p:cNvSpPr>
              <a:spLocks noChangeArrowheads="1"/>
            </p:cNvSpPr>
            <p:nvPr/>
          </p:nvSpPr>
          <p:spPr bwMode="auto">
            <a:xfrm>
              <a:off x="5297" y="2739"/>
              <a:ext cx="199" cy="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6"/>
            <p:cNvSpPr>
              <a:spLocks noChangeArrowheads="1"/>
            </p:cNvSpPr>
            <p:nvPr/>
          </p:nvSpPr>
          <p:spPr bwMode="auto">
            <a:xfrm>
              <a:off x="4994" y="2917"/>
              <a:ext cx="205" cy="178"/>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999" y="2962"/>
              <a:ext cx="25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SFU</a:t>
              </a:r>
              <a:endParaRPr kumimoji="0" lang="en-US" sz="1800" b="0" i="0" u="none" strike="noStrike" cap="none" normalizeH="0" baseline="0" smtClean="0">
                <a:ln>
                  <a:noFill/>
                </a:ln>
                <a:solidFill>
                  <a:schemeClr val="tx1"/>
                </a:solidFill>
                <a:effectLst/>
                <a:latin typeface="Arial" pitchFamily="34" charset="0"/>
              </a:endParaRPr>
            </a:p>
          </p:txBody>
        </p:sp>
        <p:sp>
          <p:nvSpPr>
            <p:cNvPr id="73" name="Rectangle 68"/>
            <p:cNvSpPr>
              <a:spLocks noChangeArrowheads="1"/>
            </p:cNvSpPr>
            <p:nvPr/>
          </p:nvSpPr>
          <p:spPr bwMode="auto">
            <a:xfrm>
              <a:off x="5267" y="2913"/>
              <a:ext cx="204" cy="178"/>
            </a:xfrm>
            <a:prstGeom prst="rect">
              <a:avLst/>
            </a:prstGeom>
            <a:solidFill>
              <a:srgbClr val="87DE87"/>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5271" y="2958"/>
              <a:ext cx="254" cy="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SFU</a:t>
              </a: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0"/>
            <p:cNvSpPr>
              <a:spLocks noChangeArrowheads="1"/>
            </p:cNvSpPr>
            <p:nvPr/>
          </p:nvSpPr>
          <p:spPr bwMode="auto">
            <a:xfrm>
              <a:off x="4990" y="3133"/>
              <a:ext cx="496" cy="193"/>
            </a:xfrm>
            <a:prstGeom prst="rect">
              <a:avLst/>
            </a:prstGeom>
            <a:solidFill>
              <a:srgbClr val="D35F5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5094" y="3141"/>
              <a:ext cx="291"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Shared</a:t>
              </a:r>
              <a:endParaRPr kumimoji="0" lang="en-US" sz="1800" b="0" i="0" u="none" strike="noStrike" cap="none" normalizeH="0" baseline="0" smtClean="0">
                <a:ln>
                  <a:noFill/>
                </a:ln>
                <a:solidFill>
                  <a:schemeClr val="tx1"/>
                </a:solidFill>
                <a:effectLst/>
                <a:latin typeface="Arial" pitchFamily="34" charset="0"/>
              </a:endParaRPr>
            </a:p>
          </p:txBody>
        </p:sp>
        <p:sp>
          <p:nvSpPr>
            <p:cNvPr id="77" name="Rectangle 72"/>
            <p:cNvSpPr>
              <a:spLocks noChangeArrowheads="1"/>
            </p:cNvSpPr>
            <p:nvPr/>
          </p:nvSpPr>
          <p:spPr bwMode="auto">
            <a:xfrm>
              <a:off x="5077" y="3235"/>
              <a:ext cx="32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78" name="Rectangle 73"/>
            <p:cNvSpPr>
              <a:spLocks noChangeArrowheads="1"/>
            </p:cNvSpPr>
            <p:nvPr/>
          </p:nvSpPr>
          <p:spPr bwMode="auto">
            <a:xfrm>
              <a:off x="4395" y="3440"/>
              <a:ext cx="1122" cy="355"/>
            </a:xfrm>
            <a:prstGeom prst="rect">
              <a:avLst/>
            </a:pr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4697" y="3606"/>
              <a:ext cx="497" cy="165"/>
            </a:xfrm>
            <a:prstGeom prst="rect">
              <a:avLst/>
            </a:prstGeom>
            <a:solidFill>
              <a:srgbClr val="D35F5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4711" y="3620"/>
              <a:ext cx="515"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Tex. L1</a:t>
              </a:r>
              <a:endParaRPr kumimoji="0" lang="en-US" sz="1800" b="0" i="0" u="none" strike="noStrike" cap="none" normalizeH="0" baseline="0" smtClean="0">
                <a:ln>
                  <a:noFill/>
                </a:ln>
                <a:solidFill>
                  <a:schemeClr val="tx1"/>
                </a:solidFill>
                <a:effectLst/>
                <a:latin typeface="Arial" pitchFamily="34" charset="0"/>
              </a:endParaRPr>
            </a:p>
          </p:txBody>
        </p:sp>
        <p:sp>
          <p:nvSpPr>
            <p:cNvPr id="81" name="Rectangle 76"/>
            <p:cNvSpPr>
              <a:spLocks noChangeArrowheads="1"/>
            </p:cNvSpPr>
            <p:nvPr/>
          </p:nvSpPr>
          <p:spPr bwMode="auto">
            <a:xfrm>
              <a:off x="4538" y="3437"/>
              <a:ext cx="872"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Texture unit</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Computation on a GPU</a:t>
            </a:r>
          </a:p>
        </p:txBody>
      </p:sp>
      <p:sp>
        <p:nvSpPr>
          <p:cNvPr id="3" name="Text Placeholder 2"/>
          <p:cNvSpPr txBox="1">
            <a:spLocks noGrp="1"/>
          </p:cNvSpPr>
          <p:nvPr>
            <p:ph type="body" idx="4294967295"/>
          </p:nvPr>
        </p:nvSpPr>
        <p:spPr>
          <a:xfrm>
            <a:off x="609600" y="1447800"/>
            <a:ext cx="8153400" cy="4572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GPU groups a set of 32 </a:t>
            </a:r>
            <a:r>
              <a:rPr lang="en-US" sz="2600" dirty="0">
                <a:solidFill>
                  <a:srgbClr val="FF3333"/>
                </a:solidFill>
                <a:latin typeface="Calibri" panose="020F0502020204030204" pitchFamily="34" charset="0"/>
              </a:rPr>
              <a:t>threads</a:t>
            </a:r>
            <a:r>
              <a:rPr lang="en-US" sz="2600" dirty="0">
                <a:latin typeface="Calibri" panose="020F0502020204030204" pitchFamily="34" charset="0"/>
              </a:rPr>
              <a:t> into a </a:t>
            </a:r>
            <a:r>
              <a:rPr lang="en-US" sz="2600" dirty="0">
                <a:solidFill>
                  <a:srgbClr val="0000FF"/>
                </a:solidFill>
                <a:latin typeface="Calibri" panose="020F0502020204030204" pitchFamily="34" charset="0"/>
              </a:rPr>
              <a:t>warp. </a:t>
            </a:r>
            <a:r>
              <a:rPr lang="en-US" sz="2600" dirty="0">
                <a:latin typeface="Calibri" panose="020F0502020204030204" pitchFamily="34" charset="0"/>
              </a:rPr>
              <a:t>Each </a:t>
            </a:r>
            <a:r>
              <a:rPr lang="en-US" sz="2600" dirty="0">
                <a:solidFill>
                  <a:srgbClr val="FF0000"/>
                </a:solidFill>
                <a:latin typeface="Calibri" panose="020F0502020204030204" pitchFamily="34" charset="0"/>
              </a:rPr>
              <a:t>thread</a:t>
            </a:r>
            <a:r>
              <a:rPr lang="en-US" sz="2600" dirty="0">
                <a:latin typeface="Calibri" panose="020F0502020204030204" pitchFamily="34" charset="0"/>
              </a:rPr>
              <a:t> has the same set of dynamic instructions.</a:t>
            </a:r>
          </a:p>
          <a:p>
            <a:pPr lvl="0">
              <a:buSzPct val="100000"/>
              <a:buFont typeface="Symbol" panose="05050102010706020507" pitchFamily="18" charset="2"/>
              <a:buChar char="*"/>
            </a:pPr>
            <a:r>
              <a:rPr lang="en-US" sz="2600" dirty="0">
                <a:latin typeface="Calibri" panose="020F0502020204030204" pitchFamily="34" charset="0"/>
              </a:rPr>
              <a:t>We use </a:t>
            </a:r>
            <a:r>
              <a:rPr lang="en-US" sz="2600" dirty="0">
                <a:solidFill>
                  <a:srgbClr val="2300DC"/>
                </a:solidFill>
                <a:latin typeface="Calibri" panose="020F0502020204030204" pitchFamily="34" charset="0"/>
              </a:rPr>
              <a:t>predicated</a:t>
            </a:r>
            <a:r>
              <a:rPr lang="en-US" sz="2600" dirty="0">
                <a:latin typeface="Calibri" panose="020F0502020204030204" pitchFamily="34" charset="0"/>
              </a:rPr>
              <a:t> branches.</a:t>
            </a:r>
          </a:p>
          <a:p>
            <a:pPr lvl="0">
              <a:buSzPct val="100000"/>
              <a:buFont typeface="Symbol" panose="05050102010706020507" pitchFamily="18" charset="2"/>
              <a:buChar char="*"/>
            </a:pPr>
            <a:r>
              <a:rPr lang="en-US" sz="2600" dirty="0">
                <a:latin typeface="Calibri" panose="020F0502020204030204" pitchFamily="34" charset="0"/>
              </a:rPr>
              <a:t>The GPU maps a </a:t>
            </a:r>
            <a:r>
              <a:rPr lang="en-US" sz="2600" dirty="0">
                <a:solidFill>
                  <a:srgbClr val="0000FF"/>
                </a:solidFill>
                <a:latin typeface="Calibri" panose="020F0502020204030204" pitchFamily="34" charset="0"/>
              </a:rPr>
              <a:t>warp</a:t>
            </a:r>
            <a:r>
              <a:rPr lang="en-US" sz="2600" dirty="0">
                <a:latin typeface="Calibri" panose="020F0502020204030204" pitchFamily="34" charset="0"/>
              </a:rPr>
              <a:t> to an </a:t>
            </a:r>
            <a:r>
              <a:rPr lang="en-US" sz="2600" dirty="0">
                <a:solidFill>
                  <a:srgbClr val="FF0000"/>
                </a:solidFill>
                <a:latin typeface="Calibri" panose="020F0502020204030204" pitchFamily="34" charset="0"/>
              </a:rPr>
              <a:t>SM</a:t>
            </a:r>
          </a:p>
          <a:p>
            <a:pPr lvl="0">
              <a:buSzPct val="100000"/>
              <a:buFont typeface="Symbol" panose="05050102010706020507" pitchFamily="18" charset="2"/>
              <a:buChar char="*"/>
            </a:pPr>
            <a:r>
              <a:rPr lang="en-US" sz="2600" dirty="0">
                <a:latin typeface="Calibri" panose="020F0502020204030204" pitchFamily="34" charset="0"/>
              </a:rPr>
              <a:t> Each </a:t>
            </a:r>
            <a:r>
              <a:rPr lang="en-US" sz="2600" dirty="0">
                <a:solidFill>
                  <a:srgbClr val="0000FF"/>
                </a:solidFill>
                <a:latin typeface="Calibri" panose="020F0502020204030204" pitchFamily="34" charset="0"/>
              </a:rPr>
              <a:t>instruction</a:t>
            </a:r>
            <a:r>
              <a:rPr lang="en-US" sz="2600" dirty="0">
                <a:latin typeface="Calibri" panose="020F0502020204030204" pitchFamily="34" charset="0"/>
              </a:rPr>
              <a:t> in the </a:t>
            </a:r>
            <a:r>
              <a:rPr lang="en-US" sz="2600" dirty="0">
                <a:solidFill>
                  <a:srgbClr val="0000FF"/>
                </a:solidFill>
                <a:latin typeface="Calibri" panose="020F0502020204030204" pitchFamily="34" charset="0"/>
              </a:rPr>
              <a:t>warp</a:t>
            </a:r>
            <a:r>
              <a:rPr lang="en-US" sz="2600" dirty="0">
                <a:latin typeface="Calibri" panose="020F0502020204030204" pitchFamily="34" charset="0"/>
              </a:rPr>
              <a:t> executes atomically  </a:t>
            </a:r>
          </a:p>
          <a:p>
            <a:pPr lvl="1">
              <a:buSzPct val="100000"/>
              <a:buFont typeface="Symbol" panose="05050102010706020507" pitchFamily="18" charset="2"/>
              <a:buChar char="*"/>
            </a:pPr>
            <a:r>
              <a:rPr lang="en-US" dirty="0">
                <a:latin typeface="Calibri" panose="020F0502020204030204" pitchFamily="34" charset="0"/>
              </a:rPr>
              <a:t>All the units in the SM first execute the </a:t>
            </a:r>
            <a:r>
              <a:rPr lang="en-US" dirty="0" err="1">
                <a:latin typeface="Calibri" panose="020F0502020204030204" pitchFamily="34" charset="0"/>
              </a:rPr>
              <a:t>i</a:t>
            </a:r>
            <a:r>
              <a:rPr lang="en-US" baseline="33000" dirty="0" err="1">
                <a:latin typeface="Calibri" panose="020F0502020204030204" pitchFamily="34" charset="0"/>
              </a:rPr>
              <a:t>th</a:t>
            </a:r>
            <a:r>
              <a:rPr lang="en-US" baseline="33000" dirty="0">
                <a:latin typeface="Calibri" panose="020F0502020204030204" pitchFamily="34" charset="0"/>
              </a:rPr>
              <a:t> </a:t>
            </a:r>
            <a:r>
              <a:rPr lang="en-US" dirty="0">
                <a:latin typeface="Calibri" panose="020F0502020204030204" pitchFamily="34" charset="0"/>
              </a:rPr>
              <a:t>instruction of each thread in the warp, before considering the (i+1)</a:t>
            </a:r>
            <a:r>
              <a:rPr lang="en-US" baseline="33000" dirty="0" err="1">
                <a:latin typeface="Calibri" panose="020F0502020204030204" pitchFamily="34" charset="0"/>
              </a:rPr>
              <a:t>th</a:t>
            </a:r>
            <a:r>
              <a:rPr lang="en-US" baseline="33000" dirty="0">
                <a:latin typeface="Calibri" panose="020F0502020204030204" pitchFamily="34" charset="0"/>
              </a:rPr>
              <a:t> </a:t>
            </a:r>
            <a:r>
              <a:rPr lang="en-US" dirty="0">
                <a:latin typeface="Calibri" panose="020F0502020204030204" pitchFamily="34" charset="0"/>
              </a:rPr>
              <a:t>instruction, or an instruction from another warp</a:t>
            </a:r>
          </a:p>
          <a:p>
            <a:pPr lvl="1">
              <a:buSzPct val="100000"/>
              <a:buFont typeface="Symbol" panose="05050102010706020507" pitchFamily="18" charset="2"/>
              <a:buChar char="*"/>
            </a:pPr>
            <a:r>
              <a:rPr lang="en-US" dirty="0">
                <a:latin typeface="Calibri" panose="020F0502020204030204" pitchFamily="34" charset="0"/>
              </a:rPr>
              <a:t>SIMT </a:t>
            </a:r>
            <a:r>
              <a:rPr lang="en-US" dirty="0" err="1">
                <a:latin typeface="Calibri" panose="020F0502020204030204" pitchFamily="34" charset="0"/>
              </a:rPr>
              <a:t>behaviour</a:t>
            </a:r>
            <a:r>
              <a:rPr lang="en-US" dirty="0">
                <a:latin typeface="Calibri" panose="020F0502020204030204" pitchFamily="34" charset="0"/>
              </a:rPr>
              <a:t> → Single instruction, multiple threads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Computations on a GPU - II</a:t>
            </a:r>
          </a:p>
        </p:txBody>
      </p:sp>
      <p:grpSp>
        <p:nvGrpSpPr>
          <p:cNvPr id="7" name="Group 4"/>
          <p:cNvGrpSpPr>
            <a:grpSpLocks noChangeAspect="1"/>
          </p:cNvGrpSpPr>
          <p:nvPr/>
        </p:nvGrpSpPr>
        <p:grpSpPr bwMode="auto">
          <a:xfrm>
            <a:off x="3276600" y="1447800"/>
            <a:ext cx="2667000" cy="4868863"/>
            <a:chOff x="2064" y="912"/>
            <a:chExt cx="1680" cy="3067"/>
          </a:xfrm>
        </p:grpSpPr>
        <p:sp>
          <p:nvSpPr>
            <p:cNvPr id="8" name="AutoShape 3"/>
            <p:cNvSpPr>
              <a:spLocks noChangeAspect="1" noChangeArrowheads="1" noTextEdit="1"/>
            </p:cNvSpPr>
            <p:nvPr/>
          </p:nvSpPr>
          <p:spPr bwMode="auto">
            <a:xfrm>
              <a:off x="2064" y="912"/>
              <a:ext cx="1680" cy="3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427" y="977"/>
              <a:ext cx="1015" cy="332"/>
            </a:xfrm>
            <a:prstGeom prst="rect">
              <a:avLst/>
            </a:pr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542" y="1025"/>
              <a:ext cx="79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SM multithreaded</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7"/>
            <p:cNvSpPr>
              <a:spLocks noChangeArrowheads="1"/>
            </p:cNvSpPr>
            <p:nvPr/>
          </p:nvSpPr>
          <p:spPr bwMode="auto">
            <a:xfrm>
              <a:off x="2491" y="1171"/>
              <a:ext cx="919"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instruction scheduler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8"/>
            <p:cNvSpPr>
              <a:spLocks noChangeArrowheads="1"/>
            </p:cNvSpPr>
            <p:nvPr/>
          </p:nvSpPr>
          <p:spPr bwMode="auto">
            <a:xfrm>
              <a:off x="2890" y="1314"/>
              <a:ext cx="71" cy="259"/>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2810" y="1483"/>
              <a:ext cx="234" cy="186"/>
            </a:xfrm>
            <a:custGeom>
              <a:avLst/>
              <a:gdLst>
                <a:gd name="T0" fmla="*/ 0 w 573"/>
                <a:gd name="T1" fmla="*/ 0 h 458"/>
                <a:gd name="T2" fmla="*/ 573 w 573"/>
                <a:gd name="T3" fmla="*/ 0 h 458"/>
                <a:gd name="T4" fmla="*/ 272 w 573"/>
                <a:gd name="T5" fmla="*/ 458 h 458"/>
                <a:gd name="T6" fmla="*/ 0 w 573"/>
                <a:gd name="T7" fmla="*/ 0 h 458"/>
              </a:gdLst>
              <a:ahLst/>
              <a:cxnLst>
                <a:cxn ang="0">
                  <a:pos x="T0" y="T1"/>
                </a:cxn>
                <a:cxn ang="0">
                  <a:pos x="T2" y="T3"/>
                </a:cxn>
                <a:cxn ang="0">
                  <a:pos x="T4" y="T5"/>
                </a:cxn>
                <a:cxn ang="0">
                  <a:pos x="T6" y="T7"/>
                </a:cxn>
              </a:cxnLst>
              <a:rect l="0" t="0" r="r" b="b"/>
              <a:pathLst>
                <a:path w="573" h="458">
                  <a:moveTo>
                    <a:pt x="0" y="0"/>
                  </a:moveTo>
                  <a:lnTo>
                    <a:pt x="573" y="0"/>
                  </a:lnTo>
                  <a:lnTo>
                    <a:pt x="272" y="458"/>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2171" y="1658"/>
              <a:ext cx="1536" cy="221"/>
            </a:xfrm>
            <a:prstGeom prst="rect">
              <a:avLst/>
            </a:pr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440" y="1702"/>
              <a:ext cx="1224"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Warp 8, instruction 11</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2171" y="2014"/>
              <a:ext cx="1536" cy="221"/>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429" y="2064"/>
              <a:ext cx="1224"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Warp 1, instruction 42</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4"/>
            <p:cNvSpPr>
              <a:spLocks noChangeArrowheads="1"/>
            </p:cNvSpPr>
            <p:nvPr/>
          </p:nvSpPr>
          <p:spPr bwMode="auto">
            <a:xfrm>
              <a:off x="2177" y="2369"/>
              <a:ext cx="1536" cy="223"/>
            </a:xfrm>
            <a:prstGeom prst="rect">
              <a:avLst/>
            </a:prstGeom>
            <a:solidFill>
              <a:srgbClr val="AAFF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434" y="2420"/>
              <a:ext cx="1224"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Warp 3, instruction 95</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6"/>
            <p:cNvSpPr>
              <a:spLocks noChangeArrowheads="1"/>
            </p:cNvSpPr>
            <p:nvPr/>
          </p:nvSpPr>
          <p:spPr bwMode="auto">
            <a:xfrm>
              <a:off x="2895" y="1877"/>
              <a:ext cx="89" cy="10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2792" y="1946"/>
              <a:ext cx="299" cy="76"/>
            </a:xfrm>
            <a:custGeom>
              <a:avLst/>
              <a:gdLst>
                <a:gd name="T0" fmla="*/ 0 w 730"/>
                <a:gd name="T1" fmla="*/ 0 h 187"/>
                <a:gd name="T2" fmla="*/ 730 w 730"/>
                <a:gd name="T3" fmla="*/ 0 h 187"/>
                <a:gd name="T4" fmla="*/ 347 w 730"/>
                <a:gd name="T5" fmla="*/ 187 h 187"/>
                <a:gd name="T6" fmla="*/ 0 w 730"/>
                <a:gd name="T7" fmla="*/ 0 h 187"/>
              </a:gdLst>
              <a:ahLst/>
              <a:cxnLst>
                <a:cxn ang="0">
                  <a:pos x="T0" y="T1"/>
                </a:cxn>
                <a:cxn ang="0">
                  <a:pos x="T2" y="T3"/>
                </a:cxn>
                <a:cxn ang="0">
                  <a:pos x="T4" y="T5"/>
                </a:cxn>
                <a:cxn ang="0">
                  <a:pos x="T6" y="T7"/>
                </a:cxn>
              </a:cxnLst>
              <a:rect l="0" t="0" r="r" b="b"/>
              <a:pathLst>
                <a:path w="730" h="187">
                  <a:moveTo>
                    <a:pt x="0" y="0"/>
                  </a:moveTo>
                  <a:lnTo>
                    <a:pt x="730" y="0"/>
                  </a:lnTo>
                  <a:lnTo>
                    <a:pt x="347"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
            <p:cNvSpPr>
              <a:spLocks noChangeArrowheads="1"/>
            </p:cNvSpPr>
            <p:nvPr/>
          </p:nvSpPr>
          <p:spPr bwMode="auto">
            <a:xfrm>
              <a:off x="2904" y="2221"/>
              <a:ext cx="89" cy="10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801" y="2290"/>
              <a:ext cx="299" cy="76"/>
            </a:xfrm>
            <a:custGeom>
              <a:avLst/>
              <a:gdLst>
                <a:gd name="T0" fmla="*/ 0 w 731"/>
                <a:gd name="T1" fmla="*/ 0 h 187"/>
                <a:gd name="T2" fmla="*/ 731 w 731"/>
                <a:gd name="T3" fmla="*/ 0 h 187"/>
                <a:gd name="T4" fmla="*/ 348 w 731"/>
                <a:gd name="T5" fmla="*/ 187 h 187"/>
                <a:gd name="T6" fmla="*/ 0 w 731"/>
                <a:gd name="T7" fmla="*/ 0 h 187"/>
              </a:gdLst>
              <a:ahLst/>
              <a:cxnLst>
                <a:cxn ang="0">
                  <a:pos x="T0" y="T1"/>
                </a:cxn>
                <a:cxn ang="0">
                  <a:pos x="T2" y="T3"/>
                </a:cxn>
                <a:cxn ang="0">
                  <a:pos x="T4" y="T5"/>
                </a:cxn>
                <a:cxn ang="0">
                  <a:pos x="T6" y="T7"/>
                </a:cxn>
              </a:cxnLst>
              <a:rect l="0" t="0" r="r" b="b"/>
              <a:pathLst>
                <a:path w="731" h="187">
                  <a:moveTo>
                    <a:pt x="0" y="0"/>
                  </a:moveTo>
                  <a:lnTo>
                    <a:pt x="731" y="0"/>
                  </a:lnTo>
                  <a:lnTo>
                    <a:pt x="348"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2165" y="3300"/>
              <a:ext cx="1536" cy="222"/>
            </a:xfrm>
            <a:prstGeom prst="rect">
              <a:avLst/>
            </a:pr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2434" y="3345"/>
              <a:ext cx="1175"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Warp 8, instruction 12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Rectangle 22"/>
            <p:cNvSpPr>
              <a:spLocks noChangeArrowheads="1"/>
            </p:cNvSpPr>
            <p:nvPr/>
          </p:nvSpPr>
          <p:spPr bwMode="auto">
            <a:xfrm>
              <a:off x="2165" y="3656"/>
              <a:ext cx="1536" cy="222"/>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2423" y="3707"/>
              <a:ext cx="1175"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Warp 1, instruction 43</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Rectangle 24"/>
            <p:cNvSpPr>
              <a:spLocks noChangeArrowheads="1"/>
            </p:cNvSpPr>
            <p:nvPr/>
          </p:nvSpPr>
          <p:spPr bwMode="auto">
            <a:xfrm>
              <a:off x="2889" y="3520"/>
              <a:ext cx="89" cy="105"/>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787" y="3589"/>
              <a:ext cx="298" cy="76"/>
            </a:xfrm>
            <a:custGeom>
              <a:avLst/>
              <a:gdLst>
                <a:gd name="T0" fmla="*/ 0 w 730"/>
                <a:gd name="T1" fmla="*/ 0 h 187"/>
                <a:gd name="T2" fmla="*/ 730 w 730"/>
                <a:gd name="T3" fmla="*/ 0 h 187"/>
                <a:gd name="T4" fmla="*/ 347 w 730"/>
                <a:gd name="T5" fmla="*/ 187 h 187"/>
                <a:gd name="T6" fmla="*/ 0 w 730"/>
                <a:gd name="T7" fmla="*/ 0 h 187"/>
              </a:gdLst>
              <a:ahLst/>
              <a:cxnLst>
                <a:cxn ang="0">
                  <a:pos x="T0" y="T1"/>
                </a:cxn>
                <a:cxn ang="0">
                  <a:pos x="T2" y="T3"/>
                </a:cxn>
                <a:cxn ang="0">
                  <a:pos x="T4" y="T5"/>
                </a:cxn>
                <a:cxn ang="0">
                  <a:pos x="T6" y="T7"/>
                </a:cxn>
              </a:cxnLst>
              <a:rect l="0" t="0" r="r" b="b"/>
              <a:pathLst>
                <a:path w="730" h="187">
                  <a:moveTo>
                    <a:pt x="0" y="0"/>
                  </a:moveTo>
                  <a:lnTo>
                    <a:pt x="730" y="0"/>
                  </a:lnTo>
                  <a:lnTo>
                    <a:pt x="347"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2171" y="2942"/>
              <a:ext cx="1536" cy="221"/>
            </a:xfrm>
            <a:prstGeom prst="rect">
              <a:avLst/>
            </a:prstGeom>
            <a:solidFill>
              <a:srgbClr val="AAFF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2429" y="2992"/>
              <a:ext cx="1175"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Warp 3, instruction 96</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Rectangle 28"/>
            <p:cNvSpPr>
              <a:spLocks noChangeArrowheads="1"/>
            </p:cNvSpPr>
            <p:nvPr/>
          </p:nvSpPr>
          <p:spPr bwMode="auto">
            <a:xfrm>
              <a:off x="2909" y="3149"/>
              <a:ext cx="90" cy="10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2807" y="3218"/>
              <a:ext cx="299" cy="76"/>
            </a:xfrm>
            <a:custGeom>
              <a:avLst/>
              <a:gdLst>
                <a:gd name="T0" fmla="*/ 0 w 730"/>
                <a:gd name="T1" fmla="*/ 0 h 187"/>
                <a:gd name="T2" fmla="*/ 730 w 730"/>
                <a:gd name="T3" fmla="*/ 0 h 187"/>
                <a:gd name="T4" fmla="*/ 347 w 730"/>
                <a:gd name="T5" fmla="*/ 187 h 187"/>
                <a:gd name="T6" fmla="*/ 0 w 730"/>
                <a:gd name="T7" fmla="*/ 0 h 187"/>
              </a:gdLst>
              <a:ahLst/>
              <a:cxnLst>
                <a:cxn ang="0">
                  <a:pos x="T0" y="T1"/>
                </a:cxn>
                <a:cxn ang="0">
                  <a:pos x="T2" y="T3"/>
                </a:cxn>
                <a:cxn ang="0">
                  <a:pos x="T4" y="T5"/>
                </a:cxn>
                <a:cxn ang="0">
                  <a:pos x="T6" y="T7"/>
                </a:cxn>
              </a:cxnLst>
              <a:rect l="0" t="0" r="r" b="b"/>
              <a:pathLst>
                <a:path w="730" h="187">
                  <a:moveTo>
                    <a:pt x="0" y="0"/>
                  </a:moveTo>
                  <a:lnTo>
                    <a:pt x="730" y="0"/>
                  </a:lnTo>
                  <a:lnTo>
                    <a:pt x="347" y="187"/>
                  </a:lnTo>
                  <a:lnTo>
                    <a:pt x="0"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570" y="2720"/>
              <a:ext cx="76" cy="76"/>
            </a:xfrm>
            <a:custGeom>
              <a:avLst/>
              <a:gdLst>
                <a:gd name="T0" fmla="*/ 186 w 186"/>
                <a:gd name="T1" fmla="*/ 93 h 186"/>
                <a:gd name="T2" fmla="*/ 93 w 186"/>
                <a:gd name="T3" fmla="*/ 186 h 186"/>
                <a:gd name="T4" fmla="*/ 0 w 186"/>
                <a:gd name="T5" fmla="*/ 93 h 186"/>
                <a:gd name="T6" fmla="*/ 93 w 186"/>
                <a:gd name="T7" fmla="*/ 0 h 186"/>
                <a:gd name="T8" fmla="*/ 186 w 186"/>
                <a:gd name="T9" fmla="*/ 89 h 186"/>
              </a:gdLst>
              <a:ahLst/>
              <a:cxnLst>
                <a:cxn ang="0">
                  <a:pos x="T0" y="T1"/>
                </a:cxn>
                <a:cxn ang="0">
                  <a:pos x="T2" y="T3"/>
                </a:cxn>
                <a:cxn ang="0">
                  <a:pos x="T4" y="T5"/>
                </a:cxn>
                <a:cxn ang="0">
                  <a:pos x="T6" y="T7"/>
                </a:cxn>
                <a:cxn ang="0">
                  <a:pos x="T8" y="T9"/>
                </a:cxn>
              </a:cxnLst>
              <a:rect l="0" t="0" r="r" b="b"/>
              <a:pathLst>
                <a:path w="186" h="186">
                  <a:moveTo>
                    <a:pt x="186" y="93"/>
                  </a:moveTo>
                  <a:cubicBezTo>
                    <a:pt x="186" y="144"/>
                    <a:pt x="144" y="186"/>
                    <a:pt x="93" y="186"/>
                  </a:cubicBezTo>
                  <a:cubicBezTo>
                    <a:pt x="41" y="186"/>
                    <a:pt x="0" y="144"/>
                    <a:pt x="0" y="93"/>
                  </a:cubicBezTo>
                  <a:cubicBezTo>
                    <a:pt x="0" y="41"/>
                    <a:pt x="41" y="0"/>
                    <a:pt x="93" y="0"/>
                  </a:cubicBezTo>
                  <a:cubicBezTo>
                    <a:pt x="143" y="0"/>
                    <a:pt x="184" y="39"/>
                    <a:pt x="186" y="89"/>
                  </a:cubicBezTo>
                </a:path>
              </a:pathLst>
            </a:custGeom>
            <a:solidFill>
              <a:srgbClr val="112B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877" y="2723"/>
              <a:ext cx="77" cy="76"/>
            </a:xfrm>
            <a:custGeom>
              <a:avLst/>
              <a:gdLst>
                <a:gd name="T0" fmla="*/ 186 w 186"/>
                <a:gd name="T1" fmla="*/ 93 h 186"/>
                <a:gd name="T2" fmla="*/ 93 w 186"/>
                <a:gd name="T3" fmla="*/ 186 h 186"/>
                <a:gd name="T4" fmla="*/ 0 w 186"/>
                <a:gd name="T5" fmla="*/ 93 h 186"/>
                <a:gd name="T6" fmla="*/ 93 w 186"/>
                <a:gd name="T7" fmla="*/ 0 h 186"/>
                <a:gd name="T8" fmla="*/ 186 w 186"/>
                <a:gd name="T9" fmla="*/ 89 h 186"/>
              </a:gdLst>
              <a:ahLst/>
              <a:cxnLst>
                <a:cxn ang="0">
                  <a:pos x="T0" y="T1"/>
                </a:cxn>
                <a:cxn ang="0">
                  <a:pos x="T2" y="T3"/>
                </a:cxn>
                <a:cxn ang="0">
                  <a:pos x="T4" y="T5"/>
                </a:cxn>
                <a:cxn ang="0">
                  <a:pos x="T6" y="T7"/>
                </a:cxn>
                <a:cxn ang="0">
                  <a:pos x="T8" y="T9"/>
                </a:cxn>
              </a:cxnLst>
              <a:rect l="0" t="0" r="r" b="b"/>
              <a:pathLst>
                <a:path w="186" h="186">
                  <a:moveTo>
                    <a:pt x="186" y="93"/>
                  </a:moveTo>
                  <a:cubicBezTo>
                    <a:pt x="186" y="144"/>
                    <a:pt x="144" y="186"/>
                    <a:pt x="93" y="186"/>
                  </a:cubicBezTo>
                  <a:cubicBezTo>
                    <a:pt x="41" y="186"/>
                    <a:pt x="0" y="144"/>
                    <a:pt x="0" y="93"/>
                  </a:cubicBezTo>
                  <a:cubicBezTo>
                    <a:pt x="0" y="41"/>
                    <a:pt x="41" y="0"/>
                    <a:pt x="93" y="0"/>
                  </a:cubicBezTo>
                  <a:cubicBezTo>
                    <a:pt x="143" y="0"/>
                    <a:pt x="184" y="39"/>
                    <a:pt x="186" y="89"/>
                  </a:cubicBezTo>
                </a:path>
              </a:pathLst>
            </a:custGeom>
            <a:solidFill>
              <a:srgbClr val="112B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3182" y="2728"/>
              <a:ext cx="76" cy="76"/>
            </a:xfrm>
            <a:custGeom>
              <a:avLst/>
              <a:gdLst>
                <a:gd name="T0" fmla="*/ 186 w 186"/>
                <a:gd name="T1" fmla="*/ 93 h 186"/>
                <a:gd name="T2" fmla="*/ 93 w 186"/>
                <a:gd name="T3" fmla="*/ 186 h 186"/>
                <a:gd name="T4" fmla="*/ 0 w 186"/>
                <a:gd name="T5" fmla="*/ 93 h 186"/>
                <a:gd name="T6" fmla="*/ 93 w 186"/>
                <a:gd name="T7" fmla="*/ 0 h 186"/>
                <a:gd name="T8" fmla="*/ 186 w 186"/>
                <a:gd name="T9" fmla="*/ 90 h 186"/>
              </a:gdLst>
              <a:ahLst/>
              <a:cxnLst>
                <a:cxn ang="0">
                  <a:pos x="T0" y="T1"/>
                </a:cxn>
                <a:cxn ang="0">
                  <a:pos x="T2" y="T3"/>
                </a:cxn>
                <a:cxn ang="0">
                  <a:pos x="T4" y="T5"/>
                </a:cxn>
                <a:cxn ang="0">
                  <a:pos x="T6" y="T7"/>
                </a:cxn>
                <a:cxn ang="0">
                  <a:pos x="T8" y="T9"/>
                </a:cxn>
              </a:cxnLst>
              <a:rect l="0" t="0" r="r" b="b"/>
              <a:pathLst>
                <a:path w="186" h="186">
                  <a:moveTo>
                    <a:pt x="186" y="93"/>
                  </a:moveTo>
                  <a:cubicBezTo>
                    <a:pt x="186" y="145"/>
                    <a:pt x="145" y="186"/>
                    <a:pt x="93" y="186"/>
                  </a:cubicBezTo>
                  <a:cubicBezTo>
                    <a:pt x="42" y="186"/>
                    <a:pt x="0" y="145"/>
                    <a:pt x="0" y="93"/>
                  </a:cubicBezTo>
                  <a:cubicBezTo>
                    <a:pt x="0" y="42"/>
                    <a:pt x="42" y="0"/>
                    <a:pt x="93" y="0"/>
                  </a:cubicBezTo>
                  <a:cubicBezTo>
                    <a:pt x="143" y="0"/>
                    <a:pt x="184" y="40"/>
                    <a:pt x="186" y="90"/>
                  </a:cubicBezTo>
                </a:path>
              </a:pathLst>
            </a:custGeom>
            <a:solidFill>
              <a:srgbClr val="112B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Computations on a GPU - III</a:t>
            </a:r>
          </a:p>
        </p:txBody>
      </p:sp>
      <p:sp>
        <p:nvSpPr>
          <p:cNvPr id="3" name="Text Placeholder 2"/>
          <p:cNvSpPr txBox="1">
            <a:spLocks noGrp="1"/>
          </p:cNvSpPr>
          <p:nvPr>
            <p:ph type="body" idx="4294967295"/>
          </p:nvPr>
        </p:nvSpPr>
        <p:spPr>
          <a:xfrm>
            <a:off x="1041400" y="1600200"/>
            <a:ext cx="7416800" cy="43434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smtClean="0">
                <a:latin typeface="Calibri" panose="020F0502020204030204" pitchFamily="34" charset="0"/>
              </a:rPr>
              <a:t>We execute a new </a:t>
            </a:r>
            <a:r>
              <a:rPr lang="en-US" sz="2800" dirty="0" smtClean="0">
                <a:latin typeface="Calibri" panose="020F0502020204030204" pitchFamily="34" charset="0"/>
              </a:rPr>
              <a:t>instruction (for every thread in a warp) </a:t>
            </a:r>
            <a:r>
              <a:rPr lang="en-US" sz="2800" dirty="0" smtClean="0">
                <a:latin typeface="Calibri" panose="020F0502020204030204" pitchFamily="34" charset="0"/>
              </a:rPr>
              <a:t>every 4 </a:t>
            </a:r>
            <a:r>
              <a:rPr lang="en-US" sz="2800" dirty="0" smtClean="0">
                <a:solidFill>
                  <a:srgbClr val="FF0000"/>
                </a:solidFill>
                <a:latin typeface="Calibri" panose="020F0502020204030204" pitchFamily="34" charset="0"/>
              </a:rPr>
              <a:t>cycles</a:t>
            </a:r>
            <a:r>
              <a:rPr lang="en-US" sz="2800" dirty="0" smtClean="0">
                <a:latin typeface="Calibri" panose="020F0502020204030204" pitchFamily="34" charset="0"/>
              </a:rPr>
              <a:t> </a:t>
            </a:r>
          </a:p>
          <a:p>
            <a:pPr lvl="1">
              <a:buSzPct val="100000"/>
              <a:buFont typeface="Symbol" panose="05050102010706020507" pitchFamily="18" charset="2"/>
              <a:buChar char="*"/>
            </a:pPr>
            <a:r>
              <a:rPr lang="en-US" sz="2200" dirty="0" smtClean="0">
                <a:latin typeface="Calibri" panose="020F0502020204030204" pitchFamily="34" charset="0"/>
              </a:rPr>
              <a:t>8 </a:t>
            </a:r>
            <a:r>
              <a:rPr lang="en-US" sz="2200" dirty="0">
                <a:solidFill>
                  <a:srgbClr val="FF0000"/>
                </a:solidFill>
                <a:latin typeface="Calibri" panose="020F0502020204030204" pitchFamily="34" charset="0"/>
              </a:rPr>
              <a:t>threads</a:t>
            </a:r>
            <a:r>
              <a:rPr lang="en-US" sz="2200" dirty="0">
                <a:latin typeface="Calibri" panose="020F0502020204030204" pitchFamily="34" charset="0"/>
              </a:rPr>
              <a:t> run </a:t>
            </a:r>
            <a:r>
              <a:rPr lang="en-US" sz="2200" dirty="0" smtClean="0">
                <a:latin typeface="Calibri" panose="020F0502020204030204" pitchFamily="34" charset="0"/>
              </a:rPr>
              <a:t>on </a:t>
            </a:r>
            <a:r>
              <a:rPr lang="en-US" sz="2200" dirty="0">
                <a:latin typeface="Calibri" panose="020F0502020204030204" pitchFamily="34" charset="0"/>
              </a:rPr>
              <a:t>8</a:t>
            </a:r>
            <a:r>
              <a:rPr lang="en-US" sz="2200" dirty="0" smtClean="0">
                <a:latin typeface="Calibri" panose="020F0502020204030204" pitchFamily="34" charset="0"/>
              </a:rPr>
              <a:t> </a:t>
            </a:r>
            <a:r>
              <a:rPr lang="en-US" sz="2200" dirty="0">
                <a:solidFill>
                  <a:srgbClr val="0000FF"/>
                </a:solidFill>
                <a:latin typeface="Calibri" panose="020F0502020204030204" pitchFamily="34" charset="0"/>
              </a:rPr>
              <a:t>SP cores</a:t>
            </a:r>
            <a:r>
              <a:rPr lang="en-US" sz="2200" dirty="0">
                <a:latin typeface="Calibri" panose="020F0502020204030204" pitchFamily="34" charset="0"/>
              </a:rPr>
              <a:t> </a:t>
            </a:r>
            <a:r>
              <a:rPr lang="en-US" sz="2200" dirty="0" smtClean="0">
                <a:latin typeface="Calibri" panose="020F0502020204030204" pitchFamily="34" charset="0"/>
              </a:rPr>
              <a:t>once every two cycles</a:t>
            </a:r>
            <a:endParaRPr lang="en-US" sz="2200" dirty="0">
              <a:latin typeface="Calibri" panose="020F0502020204030204" pitchFamily="34" charset="0"/>
            </a:endParaRPr>
          </a:p>
          <a:p>
            <a:pPr lvl="1">
              <a:buSzPct val="100000"/>
              <a:buFont typeface="Symbol" panose="05050102010706020507" pitchFamily="18" charset="2"/>
              <a:buChar char="*"/>
            </a:pPr>
            <a:r>
              <a:rPr lang="en-US" sz="2200" dirty="0">
                <a:latin typeface="Calibri" panose="020F0502020204030204" pitchFamily="34" charset="0"/>
              </a:rPr>
              <a:t>8 </a:t>
            </a:r>
            <a:r>
              <a:rPr lang="en-US" sz="2200" dirty="0">
                <a:solidFill>
                  <a:srgbClr val="FF0000"/>
                </a:solidFill>
                <a:latin typeface="Calibri" panose="020F0502020204030204" pitchFamily="34" charset="0"/>
              </a:rPr>
              <a:t>threads</a:t>
            </a:r>
            <a:r>
              <a:rPr lang="en-US" sz="2200" dirty="0">
                <a:latin typeface="Calibri" panose="020F0502020204030204" pitchFamily="34" charset="0"/>
              </a:rPr>
              <a:t> run on the two </a:t>
            </a:r>
            <a:r>
              <a:rPr lang="en-US" sz="2200" dirty="0">
                <a:solidFill>
                  <a:srgbClr val="33CC66"/>
                </a:solidFill>
                <a:latin typeface="Calibri" panose="020F0502020204030204" pitchFamily="34" charset="0"/>
              </a:rPr>
              <a:t>SFUs</a:t>
            </a:r>
            <a:r>
              <a:rPr lang="en-US" sz="2200" dirty="0">
                <a:latin typeface="Calibri" panose="020F0502020204030204" pitchFamily="34" charset="0"/>
              </a:rPr>
              <a:t> </a:t>
            </a:r>
            <a:r>
              <a:rPr lang="en-US" sz="2200" dirty="0" smtClean="0">
                <a:latin typeface="Calibri" panose="020F0502020204030204" pitchFamily="34" charset="0"/>
              </a:rPr>
              <a:t>once every two cycles</a:t>
            </a:r>
            <a:endParaRPr lang="en-US" sz="2200"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Threads in a </a:t>
            </a:r>
            <a:r>
              <a:rPr lang="en-US" sz="2800" dirty="0">
                <a:solidFill>
                  <a:srgbClr val="2300DC"/>
                </a:solidFill>
                <a:latin typeface="Calibri" panose="020F0502020204030204" pitchFamily="34" charset="0"/>
              </a:rPr>
              <a:t>warp</a:t>
            </a:r>
            <a:r>
              <a:rPr lang="en-US" sz="2800" dirty="0">
                <a:latin typeface="Calibri" panose="020F0502020204030204" pitchFamily="34" charset="0"/>
              </a:rPr>
              <a:t> can share data through the SM specific shared memory</a:t>
            </a:r>
          </a:p>
          <a:p>
            <a:pPr lvl="0">
              <a:buSzPct val="100000"/>
              <a:buFont typeface="Symbol" panose="05050102010706020507" pitchFamily="18" charset="2"/>
              <a:buChar char="*"/>
            </a:pPr>
            <a:r>
              <a:rPr lang="en-US" sz="2800" dirty="0">
                <a:latin typeface="Calibri" panose="020F0502020204030204" pitchFamily="34" charset="0"/>
              </a:rPr>
              <a:t>A set of </a:t>
            </a:r>
            <a:r>
              <a:rPr lang="en-US" sz="2800" dirty="0">
                <a:solidFill>
                  <a:srgbClr val="2300DC"/>
                </a:solidFill>
                <a:latin typeface="Calibri" panose="020F0502020204030204" pitchFamily="34" charset="0"/>
              </a:rPr>
              <a:t>warps</a:t>
            </a:r>
            <a:r>
              <a:rPr lang="en-US" sz="2800" dirty="0">
                <a:latin typeface="Calibri" panose="020F0502020204030204" pitchFamily="34" charset="0"/>
              </a:rPr>
              <a:t> are grouped into a grid. Different </a:t>
            </a:r>
            <a:r>
              <a:rPr lang="en-US" sz="2800" dirty="0">
                <a:solidFill>
                  <a:srgbClr val="2300DC"/>
                </a:solidFill>
                <a:latin typeface="Calibri" panose="020F0502020204030204" pitchFamily="34" charset="0"/>
              </a:rPr>
              <a:t>warps</a:t>
            </a:r>
            <a:r>
              <a:rPr lang="en-US" sz="2800" dirty="0">
                <a:latin typeface="Calibri" panose="020F0502020204030204" pitchFamily="34" charset="0"/>
              </a:rPr>
              <a:t> in a grid can execute </a:t>
            </a:r>
            <a:r>
              <a:rPr lang="en-US" sz="2800" dirty="0" smtClean="0">
                <a:latin typeface="Calibri" panose="020F0502020204030204" pitchFamily="34" charset="0"/>
              </a:rPr>
              <a:t>independently</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They </a:t>
            </a:r>
            <a:r>
              <a:rPr lang="en-US" sz="2800" dirty="0">
                <a:solidFill>
                  <a:srgbClr val="DC2300"/>
                </a:solidFill>
                <a:latin typeface="Calibri" panose="020F0502020204030204" pitchFamily="34" charset="0"/>
              </a:rPr>
              <a:t>communicate</a:t>
            </a:r>
            <a:r>
              <a:rPr lang="en-US" sz="2800" dirty="0">
                <a:latin typeface="Calibri" panose="020F0502020204030204" pitchFamily="34" charset="0"/>
              </a:rPr>
              <a:t> through</a:t>
            </a:r>
            <a:r>
              <a:rPr lang="en-US" sz="2800" dirty="0">
                <a:solidFill>
                  <a:srgbClr val="0000FF"/>
                </a:solidFill>
                <a:latin typeface="Calibri" panose="020F0502020204030204" pitchFamily="34" charset="0"/>
              </a:rPr>
              <a:t> global memory</a:t>
            </a:r>
            <a:r>
              <a:rPr lang="en-US" sz="2800"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CUDA </a:t>
            </a:r>
            <a:r>
              <a:rPr lang="fr-FR" dirty="0" err="1">
                <a:solidFill>
                  <a:schemeClr val="tx1"/>
                </a:solidFill>
              </a:rPr>
              <a:t>Programming</a:t>
            </a:r>
            <a:r>
              <a:rPr lang="fr-FR" dirty="0">
                <a:solidFill>
                  <a:schemeClr val="tx1"/>
                </a:solidFill>
              </a:rPr>
              <a:t> </a:t>
            </a:r>
            <a:r>
              <a:rPr lang="fr-FR" dirty="0" err="1">
                <a:solidFill>
                  <a:schemeClr val="tx1"/>
                </a:solidFill>
              </a:rPr>
              <a:t>Language</a:t>
            </a:r>
            <a:endParaRPr lang="fr-FR" dirty="0">
              <a:solidFill>
                <a:schemeClr val="tx1"/>
              </a:solidFill>
            </a:endParaRPr>
          </a:p>
        </p:txBody>
      </p:sp>
      <p:sp>
        <p:nvSpPr>
          <p:cNvPr id="3" name="Text Placeholder 2"/>
          <p:cNvSpPr txBox="1">
            <a:spLocks noGrp="1"/>
          </p:cNvSpPr>
          <p:nvPr>
            <p:ph type="body" idx="4294967295"/>
          </p:nvPr>
        </p:nvSpPr>
        <p:spPr>
          <a:xfrm>
            <a:off x="838200" y="1447800"/>
            <a:ext cx="7848600" cy="4724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CUDA (Common Unified Device Architecture)</a:t>
            </a:r>
          </a:p>
          <a:p>
            <a:pPr lvl="1">
              <a:buSzPct val="100000"/>
              <a:buFont typeface="Symbol" panose="05050102010706020507" pitchFamily="18" charset="2"/>
              <a:buChar char="*"/>
            </a:pPr>
            <a:r>
              <a:rPr lang="en-US" sz="2200" dirty="0">
                <a:latin typeface="Calibri" panose="020F0502020204030204" pitchFamily="34" charset="0"/>
              </a:rPr>
              <a:t>Custom </a:t>
            </a:r>
            <a:r>
              <a:rPr lang="en-US" sz="2200" dirty="0">
                <a:solidFill>
                  <a:srgbClr val="0000FF"/>
                </a:solidFill>
                <a:latin typeface="Calibri" panose="020F0502020204030204" pitchFamily="34" charset="0"/>
              </a:rPr>
              <a:t>extension</a:t>
            </a:r>
            <a:r>
              <a:rPr lang="en-US" sz="2200" dirty="0">
                <a:latin typeface="Calibri" panose="020F0502020204030204" pitchFamily="34" charset="0"/>
              </a:rPr>
              <a:t> to C/C++</a:t>
            </a:r>
          </a:p>
          <a:p>
            <a:pPr lvl="0">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00AE00"/>
                </a:solidFill>
                <a:latin typeface="Calibri" panose="020F0502020204030204" pitchFamily="34" charset="0"/>
              </a:rPr>
              <a:t>kernel</a:t>
            </a:r>
          </a:p>
          <a:p>
            <a:pPr lvl="1">
              <a:buSzPct val="100000"/>
              <a:buFont typeface="Symbol" panose="05050102010706020507" pitchFamily="18" charset="2"/>
              <a:buChar char="*"/>
            </a:pPr>
            <a:r>
              <a:rPr lang="en-US" sz="2200" dirty="0">
                <a:latin typeface="Calibri" panose="020F0502020204030204" pitchFamily="34" charset="0"/>
              </a:rPr>
              <a:t>A piece of </a:t>
            </a:r>
            <a:r>
              <a:rPr lang="en-US" sz="2200" dirty="0">
                <a:solidFill>
                  <a:srgbClr val="33CC66"/>
                </a:solidFill>
                <a:latin typeface="Calibri" panose="020F0502020204030204" pitchFamily="34" charset="0"/>
              </a:rPr>
              <a:t>code</a:t>
            </a:r>
            <a:r>
              <a:rPr lang="en-US" sz="2200" dirty="0">
                <a:latin typeface="Calibri" panose="020F0502020204030204" pitchFamily="34" charset="0"/>
              </a:rPr>
              <a:t> that </a:t>
            </a:r>
            <a:r>
              <a:rPr lang="en-US" sz="2200" dirty="0">
                <a:solidFill>
                  <a:srgbClr val="280099"/>
                </a:solidFill>
                <a:latin typeface="Calibri" panose="020F0502020204030204" pitchFamily="34" charset="0"/>
              </a:rPr>
              <a:t>executes</a:t>
            </a:r>
            <a:r>
              <a:rPr lang="en-US" sz="2200" dirty="0">
                <a:latin typeface="Calibri" panose="020F0502020204030204" pitchFamily="34" charset="0"/>
              </a:rPr>
              <a:t> in </a:t>
            </a:r>
            <a:r>
              <a:rPr lang="en-US" sz="2200" dirty="0">
                <a:solidFill>
                  <a:srgbClr val="800000"/>
                </a:solidFill>
                <a:latin typeface="Calibri" panose="020F0502020204030204" pitchFamily="34" charset="0"/>
              </a:rPr>
              <a:t>parallel</a:t>
            </a:r>
            <a:r>
              <a:rPr lang="en-US" sz="22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FF0000"/>
                </a:solidFill>
                <a:latin typeface="Calibri" panose="020F0502020204030204" pitchFamily="34" charset="0"/>
              </a:rPr>
              <a:t>block</a:t>
            </a:r>
            <a:r>
              <a:rPr lang="en-US" sz="2800" dirty="0">
                <a:latin typeface="Calibri" panose="020F0502020204030204" pitchFamily="34" charset="0"/>
              </a:rPr>
              <a:t>, or </a:t>
            </a:r>
            <a:r>
              <a:rPr lang="en-US" sz="2800" dirty="0">
                <a:solidFill>
                  <a:srgbClr val="280099"/>
                </a:solidFill>
                <a:latin typeface="Calibri" panose="020F0502020204030204" pitchFamily="34" charset="0"/>
              </a:rPr>
              <a:t>CTA</a:t>
            </a:r>
            <a:r>
              <a:rPr lang="en-US" sz="2800" dirty="0">
                <a:latin typeface="Calibri" panose="020F0502020204030204" pitchFamily="34" charset="0"/>
              </a:rPr>
              <a:t> (co-operative thread array) → (same as a warp)</a:t>
            </a:r>
          </a:p>
          <a:p>
            <a:pPr lvl="0">
              <a:buSzPct val="100000"/>
              <a:buFont typeface="Symbol" panose="05050102010706020507" pitchFamily="18" charset="2"/>
              <a:buChar char="*"/>
            </a:pPr>
            <a:r>
              <a:rPr lang="en-US" sz="2800" dirty="0">
                <a:solidFill>
                  <a:srgbClr val="DC2300"/>
                </a:solidFill>
                <a:latin typeface="Calibri" panose="020F0502020204030204" pitchFamily="34" charset="0"/>
              </a:rPr>
              <a:t>Blocks</a:t>
            </a:r>
            <a:r>
              <a:rPr lang="en-US" sz="2800" dirty="0">
                <a:latin typeface="Calibri" panose="020F0502020204030204" pitchFamily="34" charset="0"/>
              </a:rPr>
              <a:t> are grouped together in a </a:t>
            </a:r>
            <a:r>
              <a:rPr lang="en-US" sz="2800" dirty="0">
                <a:solidFill>
                  <a:srgbClr val="0000FF"/>
                </a:solidFill>
                <a:latin typeface="Calibri" panose="020F0502020204030204" pitchFamily="34" charset="0"/>
              </a:rPr>
              <a:t>grid</a:t>
            </a:r>
            <a:r>
              <a:rPr lang="en-US" sz="2800" dirty="0">
                <a:latin typeface="Calibri" panose="020F0502020204030204" pitchFamily="34" charset="0"/>
              </a:rPr>
              <a:t>.</a:t>
            </a:r>
          </a:p>
          <a:p>
            <a:pPr lvl="0">
              <a:buSzPct val="100000"/>
              <a:buFont typeface="Symbol" panose="05050102010706020507" pitchFamily="18" charset="2"/>
              <a:buChar char="*"/>
            </a:pPr>
            <a:r>
              <a:rPr lang="en-US" sz="2800" dirty="0">
                <a:latin typeface="Calibri" panose="020F0502020204030204" pitchFamily="34" charset="0"/>
              </a:rPr>
              <a:t>Part of the code executes on the CPU, and a part executes on the GPU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CUDA </a:t>
            </a:r>
            <a:r>
              <a:rPr lang="fr-FR" dirty="0" err="1">
                <a:solidFill>
                  <a:schemeClr val="tx1"/>
                </a:solidFill>
              </a:rPr>
              <a:t>Example</a:t>
            </a:r>
            <a:endParaRPr lang="fr-FR" dirty="0">
              <a:solidFill>
                <a:schemeClr val="tx1"/>
              </a:solidFill>
            </a:endParaRPr>
          </a:p>
        </p:txBody>
      </p:sp>
      <p:sp>
        <p:nvSpPr>
          <p:cNvPr id="4" name="TextBox 3"/>
          <p:cNvSpPr txBox="1"/>
          <p:nvPr/>
        </p:nvSpPr>
        <p:spPr>
          <a:xfrm>
            <a:off x="1210734" y="1075267"/>
            <a:ext cx="6452407" cy="5078313"/>
          </a:xfrm>
          <a:prstGeom prst="rect">
            <a:avLst/>
          </a:prstGeom>
          <a:noFill/>
        </p:spPr>
        <p:txBody>
          <a:bodyPr wrap="none" rtlCol="0">
            <a:spAutoFit/>
          </a:bodyPr>
          <a:lstStyle/>
          <a:p>
            <a:r>
              <a:rPr lang="en-US" dirty="0" smtClean="0">
                <a:solidFill>
                  <a:schemeClr val="tx2">
                    <a:lumMod val="60000"/>
                    <a:lumOff val="40000"/>
                  </a:schemeClr>
                </a:solidFill>
              </a:rPr>
              <a:t>#define </a:t>
            </a:r>
            <a:r>
              <a:rPr lang="en-US" dirty="0" smtClean="0"/>
              <a:t>N 1024</a:t>
            </a:r>
          </a:p>
          <a:p>
            <a:endParaRPr lang="en-US" dirty="0"/>
          </a:p>
          <a:p>
            <a:r>
              <a:rPr lang="en-US" dirty="0" smtClean="0"/>
              <a:t>/* The GPU kernel */</a:t>
            </a:r>
          </a:p>
          <a:p>
            <a:r>
              <a:rPr lang="en-US" dirty="0" smtClean="0"/>
              <a:t>__global__ void </a:t>
            </a:r>
            <a:r>
              <a:rPr lang="en-US" dirty="0" err="1" smtClean="0">
                <a:solidFill>
                  <a:srgbClr val="FF0000"/>
                </a:solidFill>
              </a:rPr>
              <a:t>vectorAdd</a:t>
            </a:r>
            <a:r>
              <a:rPr lang="en-US" dirty="0" smtClean="0">
                <a:solidFill>
                  <a:srgbClr val="FF0000"/>
                </a:solidFill>
              </a:rPr>
              <a:t> </a:t>
            </a:r>
            <a:r>
              <a:rPr lang="en-US" dirty="0" smtClean="0"/>
              <a:t>(</a:t>
            </a:r>
            <a:r>
              <a:rPr lang="en-US" dirty="0" err="1" smtClean="0"/>
              <a:t>int</a:t>
            </a:r>
            <a:r>
              <a:rPr lang="en-US" dirty="0" smtClean="0"/>
              <a:t> *</a:t>
            </a:r>
            <a:r>
              <a:rPr lang="en-US" dirty="0" err="1" smtClean="0"/>
              <a:t>gpu_a</a:t>
            </a:r>
            <a:r>
              <a:rPr lang="en-US" dirty="0" smtClean="0"/>
              <a:t>, </a:t>
            </a:r>
            <a:r>
              <a:rPr lang="en-US" dirty="0" err="1" smtClean="0"/>
              <a:t>int</a:t>
            </a:r>
            <a:r>
              <a:rPr lang="en-US" dirty="0" smtClean="0"/>
              <a:t> *</a:t>
            </a:r>
            <a:r>
              <a:rPr lang="en-US" dirty="0" err="1" smtClean="0"/>
              <a:t>gpu_b</a:t>
            </a:r>
            <a:r>
              <a:rPr lang="en-US" dirty="0" smtClean="0"/>
              <a:t>, </a:t>
            </a:r>
            <a:r>
              <a:rPr lang="en-US" dirty="0" err="1" smtClean="0"/>
              <a:t>int</a:t>
            </a:r>
            <a:r>
              <a:rPr lang="en-US" dirty="0" smtClean="0"/>
              <a:t> *</a:t>
            </a:r>
            <a:r>
              <a:rPr lang="en-US" dirty="0" err="1" smtClean="0"/>
              <a:t>gpu_c</a:t>
            </a:r>
            <a:r>
              <a:rPr lang="en-US" dirty="0" smtClean="0"/>
              <a:t>) {</a:t>
            </a:r>
          </a:p>
          <a:p>
            <a:r>
              <a:rPr lang="en-US" dirty="0"/>
              <a:t>	</a:t>
            </a:r>
            <a:r>
              <a:rPr lang="en-US" dirty="0" smtClean="0"/>
              <a:t>/* compute the index */</a:t>
            </a:r>
          </a:p>
          <a:p>
            <a:r>
              <a:rPr lang="en-US" dirty="0"/>
              <a:t>	</a:t>
            </a:r>
            <a:r>
              <a:rPr lang="en-US" dirty="0" err="1" smtClean="0"/>
              <a:t>int</a:t>
            </a:r>
            <a:r>
              <a:rPr lang="en-US" dirty="0" smtClean="0"/>
              <a:t> </a:t>
            </a:r>
            <a:r>
              <a:rPr lang="en-US" dirty="0" err="1" smtClean="0"/>
              <a:t>idx</a:t>
            </a:r>
            <a:r>
              <a:rPr lang="en-US" dirty="0" smtClean="0"/>
              <a:t> = </a:t>
            </a:r>
            <a:r>
              <a:rPr lang="en-US" dirty="0" err="1" smtClean="0"/>
              <a:t>threadIdx.x</a:t>
            </a:r>
            <a:r>
              <a:rPr lang="en-US" dirty="0" smtClean="0"/>
              <a:t> + </a:t>
            </a:r>
            <a:r>
              <a:rPr lang="en-US" dirty="0" err="1" smtClean="0"/>
              <a:t>blockIdx.x</a:t>
            </a:r>
            <a:r>
              <a:rPr lang="en-US" dirty="0" smtClean="0"/>
              <a:t> * </a:t>
            </a:r>
            <a:r>
              <a:rPr lang="en-US" dirty="0" err="1" smtClean="0"/>
              <a:t>blockDim.x</a:t>
            </a:r>
            <a:r>
              <a:rPr lang="en-US" dirty="0" smtClean="0"/>
              <a:t>;</a:t>
            </a:r>
          </a:p>
          <a:p>
            <a:endParaRPr lang="en-US" dirty="0"/>
          </a:p>
          <a:p>
            <a:r>
              <a:rPr lang="en-US" dirty="0" smtClean="0"/>
              <a:t>	/* perform the addition */</a:t>
            </a:r>
          </a:p>
          <a:p>
            <a:r>
              <a:rPr lang="en-US" dirty="0"/>
              <a:t>	</a:t>
            </a:r>
            <a:r>
              <a:rPr lang="en-US" dirty="0" err="1" smtClean="0"/>
              <a:t>gpu_c</a:t>
            </a:r>
            <a:r>
              <a:rPr lang="en-US" dirty="0" smtClean="0"/>
              <a:t>[</a:t>
            </a:r>
            <a:r>
              <a:rPr lang="en-US" dirty="0" err="1" smtClean="0"/>
              <a:t>idx</a:t>
            </a:r>
            <a:r>
              <a:rPr lang="en-US" dirty="0" smtClean="0"/>
              <a:t>] = </a:t>
            </a:r>
            <a:r>
              <a:rPr lang="en-US" dirty="0" err="1" smtClean="0"/>
              <a:t>gpu_a</a:t>
            </a:r>
            <a:r>
              <a:rPr lang="en-US" dirty="0" smtClean="0"/>
              <a:t>[</a:t>
            </a:r>
            <a:r>
              <a:rPr lang="en-US" dirty="0" err="1" smtClean="0"/>
              <a:t>idx</a:t>
            </a:r>
            <a:r>
              <a:rPr lang="en-US" dirty="0" smtClean="0"/>
              <a:t>] + </a:t>
            </a:r>
            <a:r>
              <a:rPr lang="en-US" dirty="0" err="1" smtClean="0"/>
              <a:t>gpu_b</a:t>
            </a:r>
            <a:r>
              <a:rPr lang="en-US" dirty="0" smtClean="0"/>
              <a:t>[</a:t>
            </a:r>
            <a:r>
              <a:rPr lang="en-US" dirty="0" err="1" smtClean="0"/>
              <a:t>idx</a:t>
            </a:r>
            <a:r>
              <a:rPr lang="en-US" dirty="0" smtClean="0"/>
              <a:t>];</a:t>
            </a:r>
          </a:p>
          <a:p>
            <a:r>
              <a:rPr lang="en-US" dirty="0" smtClean="0"/>
              <a:t>}</a:t>
            </a:r>
          </a:p>
          <a:p>
            <a:endParaRPr lang="en-US" dirty="0"/>
          </a:p>
          <a:p>
            <a:r>
              <a:rPr lang="en-US" dirty="0" smtClean="0"/>
              <a:t>void </a:t>
            </a:r>
            <a:r>
              <a:rPr lang="en-US" dirty="0" smtClean="0">
                <a:solidFill>
                  <a:srgbClr val="00B050"/>
                </a:solidFill>
              </a:rPr>
              <a:t>main</a:t>
            </a:r>
            <a:r>
              <a:rPr lang="en-US" dirty="0" smtClean="0"/>
              <a:t>() {</a:t>
            </a:r>
          </a:p>
          <a:p>
            <a:r>
              <a:rPr lang="en-US" dirty="0"/>
              <a:t>	</a:t>
            </a:r>
            <a:r>
              <a:rPr lang="en-US" dirty="0" smtClean="0"/>
              <a:t>/* Declare three arrays a, b, and c */</a:t>
            </a:r>
          </a:p>
          <a:p>
            <a:r>
              <a:rPr lang="en-US" dirty="0"/>
              <a:t>	</a:t>
            </a:r>
            <a:r>
              <a:rPr lang="en-US" dirty="0" err="1" smtClean="0"/>
              <a:t>int</a:t>
            </a:r>
            <a:r>
              <a:rPr lang="en-US" dirty="0" smtClean="0"/>
              <a:t> a[N], b[N], c[N];</a:t>
            </a:r>
          </a:p>
          <a:p>
            <a:endParaRPr lang="en-US" dirty="0"/>
          </a:p>
          <a:p>
            <a:r>
              <a:rPr lang="en-US" dirty="0" smtClean="0"/>
              <a:t>	/* Declare the corresponding arrays in the GPU */</a:t>
            </a:r>
          </a:p>
          <a:p>
            <a:r>
              <a:rPr lang="en-US" dirty="0"/>
              <a:t>	</a:t>
            </a:r>
            <a:r>
              <a:rPr lang="en-US" dirty="0" err="1" smtClean="0"/>
              <a:t>int</a:t>
            </a:r>
            <a:r>
              <a:rPr lang="en-US" dirty="0" smtClean="0"/>
              <a:t> size = N * </a:t>
            </a:r>
            <a:r>
              <a:rPr lang="en-US" dirty="0" err="1" smtClean="0">
                <a:solidFill>
                  <a:schemeClr val="tx2">
                    <a:lumMod val="60000"/>
                    <a:lumOff val="40000"/>
                  </a:schemeClr>
                </a:solidFill>
              </a:rPr>
              <a:t>sizeof</a:t>
            </a:r>
            <a:r>
              <a:rPr lang="en-US" dirty="0" smtClean="0">
                <a:solidFill>
                  <a:schemeClr val="tx2">
                    <a:lumMod val="60000"/>
                    <a:lumOff val="40000"/>
                  </a:schemeClr>
                </a:solidFill>
              </a:rPr>
              <a:t> </a:t>
            </a:r>
            <a:r>
              <a:rPr lang="en-US" dirty="0" smtClean="0"/>
              <a:t>(</a:t>
            </a:r>
            <a:r>
              <a:rPr lang="en-US" dirty="0" err="1" smtClean="0"/>
              <a:t>int</a:t>
            </a:r>
            <a:r>
              <a:rPr lang="en-US" dirty="0" smtClean="0"/>
              <a:t>);</a:t>
            </a:r>
          </a:p>
          <a:p>
            <a:r>
              <a:rPr lang="en-US" dirty="0"/>
              <a:t>	</a:t>
            </a:r>
            <a:r>
              <a:rPr lang="en-US" dirty="0" err="1" smtClean="0"/>
              <a:t>int</a:t>
            </a:r>
            <a:r>
              <a:rPr lang="en-US" dirty="0" smtClean="0"/>
              <a:t> *</a:t>
            </a:r>
            <a:r>
              <a:rPr lang="en-US" dirty="0" err="1" smtClean="0"/>
              <a:t>gpu_a</a:t>
            </a:r>
            <a:r>
              <a:rPr lang="en-US" dirty="0" smtClean="0"/>
              <a:t>, *</a:t>
            </a:r>
            <a:r>
              <a:rPr lang="en-US" dirty="0" err="1" smtClean="0"/>
              <a:t>gpu_b</a:t>
            </a:r>
            <a:r>
              <a:rPr lang="en-US" dirty="0" smtClean="0"/>
              <a:t>, *</a:t>
            </a:r>
            <a:r>
              <a:rPr lang="en-US" dirty="0" err="1"/>
              <a:t>g</a:t>
            </a:r>
            <a:r>
              <a:rPr lang="en-US" dirty="0" err="1" smtClean="0"/>
              <a:t>pu_c</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TextBox 1"/>
          <p:cNvSpPr txBox="1"/>
          <p:nvPr/>
        </p:nvSpPr>
        <p:spPr>
          <a:xfrm>
            <a:off x="1371600" y="982557"/>
            <a:ext cx="6788205" cy="5909310"/>
          </a:xfrm>
          <a:prstGeom prst="rect">
            <a:avLst/>
          </a:prstGeom>
          <a:noFill/>
        </p:spPr>
        <p:txBody>
          <a:bodyPr wrap="none" rtlCol="0">
            <a:spAutoFit/>
          </a:bodyPr>
          <a:lstStyle/>
          <a:p>
            <a:r>
              <a:rPr lang="en-US" dirty="0" smtClean="0"/>
              <a:t>	/* allocate space for the arrays in the GPU */</a:t>
            </a:r>
          </a:p>
          <a:p>
            <a:r>
              <a:rPr lang="en-US" dirty="0" smtClean="0"/>
              <a:t>	</a:t>
            </a:r>
            <a:r>
              <a:rPr lang="en-US" dirty="0" err="1" smtClean="0">
                <a:solidFill>
                  <a:srgbClr val="FF0000"/>
                </a:solidFill>
              </a:rPr>
              <a:t>cudaMalloc</a:t>
            </a:r>
            <a:r>
              <a:rPr lang="en-US" dirty="0" smtClean="0"/>
              <a:t> ((void **) &amp;</a:t>
            </a:r>
            <a:r>
              <a:rPr lang="en-US" dirty="0" err="1" smtClean="0"/>
              <a:t>gpu_a</a:t>
            </a:r>
            <a:r>
              <a:rPr lang="en-US" dirty="0" smtClean="0"/>
              <a:t>, size);</a:t>
            </a:r>
          </a:p>
          <a:p>
            <a:r>
              <a:rPr lang="en-US" dirty="0" smtClean="0"/>
              <a:t>	</a:t>
            </a:r>
            <a:r>
              <a:rPr lang="en-US" dirty="0" err="1" smtClean="0">
                <a:solidFill>
                  <a:srgbClr val="FF0000"/>
                </a:solidFill>
              </a:rPr>
              <a:t>cudaMalloc</a:t>
            </a:r>
            <a:r>
              <a:rPr lang="en-US" dirty="0" smtClean="0"/>
              <a:t> </a:t>
            </a:r>
            <a:r>
              <a:rPr lang="en-US" dirty="0"/>
              <a:t>((void **) &amp;</a:t>
            </a:r>
            <a:r>
              <a:rPr lang="en-US" dirty="0" err="1" smtClean="0"/>
              <a:t>gpu_b</a:t>
            </a:r>
            <a:r>
              <a:rPr lang="en-US" dirty="0" smtClean="0"/>
              <a:t>, </a:t>
            </a:r>
            <a:r>
              <a:rPr lang="en-US" dirty="0"/>
              <a:t>size</a:t>
            </a:r>
            <a:r>
              <a:rPr lang="en-US" dirty="0" smtClean="0"/>
              <a:t>);</a:t>
            </a:r>
          </a:p>
          <a:p>
            <a:r>
              <a:rPr lang="en-US" dirty="0" smtClean="0"/>
              <a:t>	</a:t>
            </a:r>
            <a:r>
              <a:rPr lang="en-US" dirty="0" err="1" smtClean="0">
                <a:solidFill>
                  <a:srgbClr val="FF0000"/>
                </a:solidFill>
              </a:rPr>
              <a:t>cudaMalloc</a:t>
            </a:r>
            <a:r>
              <a:rPr lang="en-US" dirty="0" smtClean="0"/>
              <a:t> </a:t>
            </a:r>
            <a:r>
              <a:rPr lang="en-US" dirty="0"/>
              <a:t>((void **) &amp;</a:t>
            </a:r>
            <a:r>
              <a:rPr lang="en-US" dirty="0" err="1" smtClean="0"/>
              <a:t>gpu_c</a:t>
            </a:r>
            <a:r>
              <a:rPr lang="en-US" dirty="0" smtClean="0"/>
              <a:t>, </a:t>
            </a:r>
            <a:r>
              <a:rPr lang="en-US" dirty="0"/>
              <a:t>size</a:t>
            </a:r>
            <a:r>
              <a:rPr lang="en-US" dirty="0" smtClean="0"/>
              <a:t>);</a:t>
            </a:r>
          </a:p>
          <a:p>
            <a:endParaRPr lang="en-US" dirty="0"/>
          </a:p>
          <a:p>
            <a:r>
              <a:rPr lang="en-US" dirty="0" smtClean="0"/>
              <a:t>	/* initialize arrays </a:t>
            </a:r>
            <a:r>
              <a:rPr lang="en-US" i="1" dirty="0" smtClean="0"/>
              <a:t>a</a:t>
            </a:r>
            <a:r>
              <a:rPr lang="en-US" dirty="0" smtClean="0"/>
              <a:t> and </a:t>
            </a:r>
            <a:r>
              <a:rPr lang="en-US" i="1" dirty="0" smtClean="0"/>
              <a:t>b</a:t>
            </a:r>
            <a:r>
              <a:rPr lang="en-US" dirty="0" smtClean="0"/>
              <a:t> */</a:t>
            </a:r>
          </a:p>
          <a:p>
            <a:r>
              <a:rPr lang="en-US" dirty="0" smtClean="0"/>
              <a:t>	.....</a:t>
            </a:r>
          </a:p>
          <a:p>
            <a:endParaRPr lang="en-US" dirty="0"/>
          </a:p>
          <a:p>
            <a:r>
              <a:rPr lang="en-US" dirty="0" smtClean="0"/>
              <a:t>	/* copy the arrays to the GPU */</a:t>
            </a:r>
          </a:p>
          <a:p>
            <a:r>
              <a:rPr lang="en-US" dirty="0" smtClean="0"/>
              <a:t>	</a:t>
            </a:r>
            <a:r>
              <a:rPr lang="en-US" dirty="0" err="1" smtClean="0">
                <a:solidFill>
                  <a:srgbClr val="C00000"/>
                </a:solidFill>
              </a:rPr>
              <a:t>cudaMemcpy</a:t>
            </a:r>
            <a:r>
              <a:rPr lang="en-US" dirty="0" smtClean="0"/>
              <a:t> (</a:t>
            </a:r>
            <a:r>
              <a:rPr lang="en-US" dirty="0" err="1" smtClean="0"/>
              <a:t>gpu_a</a:t>
            </a:r>
            <a:r>
              <a:rPr lang="en-US" dirty="0" smtClean="0"/>
              <a:t>, a, size, </a:t>
            </a:r>
            <a:r>
              <a:rPr lang="en-US" dirty="0" err="1" smtClean="0"/>
              <a:t>cudaMemcpyHostToDevice</a:t>
            </a:r>
            <a:r>
              <a:rPr lang="en-US" dirty="0" smtClean="0"/>
              <a:t>);</a:t>
            </a:r>
          </a:p>
          <a:p>
            <a:r>
              <a:rPr lang="en-US" dirty="0" smtClean="0"/>
              <a:t>	</a:t>
            </a:r>
            <a:r>
              <a:rPr lang="en-US" dirty="0" err="1" smtClean="0">
                <a:solidFill>
                  <a:srgbClr val="C00000"/>
                </a:solidFill>
              </a:rPr>
              <a:t>cudaMemcpy</a:t>
            </a:r>
            <a:r>
              <a:rPr lang="en-US" dirty="0" smtClean="0"/>
              <a:t> </a:t>
            </a:r>
            <a:r>
              <a:rPr lang="en-US" dirty="0"/>
              <a:t>(</a:t>
            </a:r>
            <a:r>
              <a:rPr lang="en-US" dirty="0" err="1" smtClean="0"/>
              <a:t>gpu_b</a:t>
            </a:r>
            <a:r>
              <a:rPr lang="en-US" dirty="0" smtClean="0"/>
              <a:t>, b, </a:t>
            </a:r>
            <a:r>
              <a:rPr lang="en-US" dirty="0"/>
              <a:t>size, </a:t>
            </a:r>
            <a:r>
              <a:rPr lang="en-US" dirty="0" err="1"/>
              <a:t>cudaMemcpyHostToDevice</a:t>
            </a:r>
            <a:r>
              <a:rPr lang="en-US" dirty="0" smtClean="0"/>
              <a:t>);</a:t>
            </a:r>
          </a:p>
          <a:p>
            <a:endParaRPr lang="en-US" dirty="0"/>
          </a:p>
          <a:p>
            <a:r>
              <a:rPr lang="en-US" dirty="0" smtClean="0"/>
              <a:t>	/* invoke the vector add operation in the GPU */</a:t>
            </a:r>
          </a:p>
          <a:p>
            <a:r>
              <a:rPr lang="en-US" dirty="0" smtClean="0"/>
              <a:t>	</a:t>
            </a:r>
            <a:r>
              <a:rPr lang="en-US" dirty="0" err="1" smtClean="0">
                <a:solidFill>
                  <a:srgbClr val="00B050"/>
                </a:solidFill>
              </a:rPr>
              <a:t>vectorAdd</a:t>
            </a:r>
            <a:r>
              <a:rPr lang="en-US" dirty="0" smtClean="0"/>
              <a:t> &lt;&lt;&lt; N/32, 32 &gt;&gt;&gt; (</a:t>
            </a:r>
            <a:r>
              <a:rPr lang="en-US" dirty="0" err="1" smtClean="0"/>
              <a:t>gpu_a</a:t>
            </a:r>
            <a:r>
              <a:rPr lang="en-US" dirty="0" smtClean="0"/>
              <a:t>, </a:t>
            </a:r>
            <a:r>
              <a:rPr lang="en-US" dirty="0" err="1" smtClean="0"/>
              <a:t>gpu_b</a:t>
            </a:r>
            <a:r>
              <a:rPr lang="en-US" dirty="0" smtClean="0"/>
              <a:t>, </a:t>
            </a:r>
            <a:r>
              <a:rPr lang="en-US" dirty="0" err="1" smtClean="0"/>
              <a:t>gpu_c</a:t>
            </a:r>
            <a:r>
              <a:rPr lang="en-US" dirty="0" smtClean="0"/>
              <a:t>);</a:t>
            </a:r>
          </a:p>
          <a:p>
            <a:endParaRPr lang="en-US" dirty="0"/>
          </a:p>
          <a:p>
            <a:r>
              <a:rPr lang="en-US" dirty="0" smtClean="0"/>
              <a:t>	/* Copy from the GPU to the CPU */</a:t>
            </a:r>
          </a:p>
          <a:p>
            <a:r>
              <a:rPr lang="en-US" dirty="0" smtClean="0"/>
              <a:t>	</a:t>
            </a:r>
            <a:r>
              <a:rPr lang="en-US" dirty="0" err="1" smtClean="0">
                <a:solidFill>
                  <a:srgbClr val="C00000"/>
                </a:solidFill>
              </a:rPr>
              <a:t>cudaMemcpy</a:t>
            </a:r>
            <a:r>
              <a:rPr lang="en-US" dirty="0" smtClean="0">
                <a:solidFill>
                  <a:srgbClr val="C00000"/>
                </a:solidFill>
              </a:rPr>
              <a:t> </a:t>
            </a:r>
            <a:r>
              <a:rPr lang="en-US" dirty="0" smtClean="0"/>
              <a:t>(c, </a:t>
            </a:r>
            <a:r>
              <a:rPr lang="en-US" dirty="0" err="1" smtClean="0"/>
              <a:t>gpu_c</a:t>
            </a:r>
            <a:r>
              <a:rPr lang="en-US" dirty="0" smtClean="0"/>
              <a:t>, size, </a:t>
            </a:r>
            <a:r>
              <a:rPr lang="en-US" dirty="0" err="1" smtClean="0"/>
              <a:t>cudaMemcpyDeviceToHost</a:t>
            </a:r>
            <a:r>
              <a:rPr lang="en-US" dirty="0" smtClean="0"/>
              <a:t>);</a:t>
            </a:r>
          </a:p>
          <a:p>
            <a:endParaRPr lang="en-US" dirty="0"/>
          </a:p>
          <a:p>
            <a:r>
              <a:rPr lang="en-US" dirty="0" smtClean="0"/>
              <a:t>	/* free space in the GPU */</a:t>
            </a:r>
          </a:p>
          <a:p>
            <a:r>
              <a:rPr lang="en-US" dirty="0" smtClean="0"/>
              <a:t>	</a:t>
            </a:r>
            <a:r>
              <a:rPr lang="en-US" dirty="0" err="1" smtClean="0">
                <a:solidFill>
                  <a:srgbClr val="FF0000"/>
                </a:solidFill>
              </a:rPr>
              <a:t>cudaFree</a:t>
            </a:r>
            <a:r>
              <a:rPr lang="en-US" dirty="0" smtClean="0">
                <a:solidFill>
                  <a:srgbClr val="FF0000"/>
                </a:solidFill>
              </a:rPr>
              <a:t> </a:t>
            </a:r>
            <a:r>
              <a:rPr lang="en-US" dirty="0" smtClean="0"/>
              <a:t>(</a:t>
            </a:r>
            <a:r>
              <a:rPr lang="en-US" dirty="0" err="1" smtClean="0"/>
              <a:t>gpu_a</a:t>
            </a:r>
            <a:r>
              <a:rPr lang="en-US" dirty="0" smtClean="0"/>
              <a:t>); </a:t>
            </a:r>
            <a:r>
              <a:rPr lang="en-US" dirty="0" err="1" smtClean="0"/>
              <a:t>cudaFree</a:t>
            </a:r>
            <a:r>
              <a:rPr lang="en-US" dirty="0" smtClean="0"/>
              <a:t>(</a:t>
            </a:r>
            <a:r>
              <a:rPr lang="en-US" dirty="0" err="1" smtClean="0"/>
              <a:t>gpu_b</a:t>
            </a:r>
            <a:r>
              <a:rPr lang="en-US" dirty="0" smtClean="0"/>
              <a:t>); </a:t>
            </a:r>
            <a:r>
              <a:rPr lang="en-US" dirty="0" err="1" smtClean="0"/>
              <a:t>cudaFree</a:t>
            </a:r>
            <a:r>
              <a:rPr lang="en-US" dirty="0" smtClean="0"/>
              <a:t> (</a:t>
            </a:r>
            <a:r>
              <a:rPr lang="en-US" dirty="0" err="1" smtClean="0"/>
              <a:t>gpu_c</a:t>
            </a:r>
            <a:r>
              <a:rPr lang="en-US" dirty="0" smtClean="0"/>
              <a:t>);</a:t>
            </a:r>
            <a:endParaRPr lang="en-US" dirty="0"/>
          </a:p>
          <a:p>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Outline</a:t>
            </a:r>
          </a:p>
        </p:txBody>
      </p:sp>
      <p:sp>
        <p:nvSpPr>
          <p:cNvPr id="3" name="Text Placeholder 2"/>
          <p:cNvSpPr txBox="1">
            <a:spLocks noGrp="1"/>
          </p:cNvSpPr>
          <p:nvPr>
            <p:ph type="body" idx="4294967295"/>
          </p:nvPr>
        </p:nvSpPr>
        <p:spPr>
          <a:xfrm>
            <a:off x="1528763" y="1600200"/>
            <a:ext cx="6167437" cy="4217988"/>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Overview</a:t>
            </a:r>
          </a:p>
          <a:p>
            <a:pPr lvl="0">
              <a:buSzPct val="100000"/>
              <a:buFont typeface="Symbol" panose="05050102010706020507" pitchFamily="18" charset="2"/>
              <a:buChar char="*"/>
            </a:pPr>
            <a:r>
              <a:rPr lang="en-US" dirty="0">
                <a:latin typeface="Calibri" panose="020F0502020204030204" pitchFamily="34" charset="0"/>
              </a:rPr>
              <a:t>Amdahl's Law and Flynn's Taxonomy</a:t>
            </a:r>
          </a:p>
          <a:p>
            <a:pPr lvl="0">
              <a:buSzPct val="100000"/>
              <a:buFont typeface="Symbol" panose="05050102010706020507" pitchFamily="18" charset="2"/>
              <a:buChar char="*"/>
            </a:pPr>
            <a:r>
              <a:rPr lang="en-US" dirty="0">
                <a:latin typeface="Calibri" panose="020F0502020204030204" pitchFamily="34" charset="0"/>
              </a:rPr>
              <a:t>MIMD Multiprocessors</a:t>
            </a:r>
          </a:p>
          <a:p>
            <a:pPr lvl="0">
              <a:buSzPct val="100000"/>
              <a:buFont typeface="Symbol" panose="05050102010706020507" pitchFamily="18" charset="2"/>
              <a:buChar char="*"/>
            </a:pPr>
            <a:r>
              <a:rPr lang="en-US" dirty="0">
                <a:latin typeface="Calibri" panose="020F0502020204030204" pitchFamily="34" charset="0"/>
              </a:rPr>
              <a:t>Multithreading</a:t>
            </a:r>
          </a:p>
          <a:p>
            <a:pPr lvl="0">
              <a:buSzPct val="100000"/>
              <a:buFont typeface="Symbol" panose="05050102010706020507" pitchFamily="18" charset="2"/>
              <a:buChar char="*"/>
            </a:pPr>
            <a:r>
              <a:rPr lang="en-US" dirty="0">
                <a:latin typeface="Calibri" panose="020F0502020204030204" pitchFamily="34" charset="0"/>
              </a:rPr>
              <a:t>Vector Processors</a:t>
            </a:r>
          </a:p>
          <a:p>
            <a:pPr lvl="0">
              <a:buSzPct val="100000"/>
              <a:buFont typeface="Symbol" panose="05050102010706020507" pitchFamily="18" charset="2"/>
              <a:buChar char="*"/>
            </a:pPr>
            <a:r>
              <a:rPr lang="en-US" dirty="0">
                <a:latin typeface="Calibri" panose="020F0502020204030204" pitchFamily="34" charset="0"/>
              </a:rPr>
              <a:t>Interconnects</a:t>
            </a:r>
          </a:p>
        </p:txBody>
      </p:sp>
      <p:pic>
        <p:nvPicPr>
          <p:cNvPr id="4" name="Picture 3"/>
          <p:cNvPicPr>
            <a:picLocks noChangeAspect="1"/>
          </p:cNvPicPr>
          <p:nvPr/>
        </p:nvPicPr>
        <p:blipFill>
          <a:blip r:embed="rId3">
            <a:lum/>
            <a:alphaModFix/>
          </a:blip>
          <a:srcRect/>
          <a:stretch>
            <a:fillRect/>
          </a:stretch>
        </p:blipFill>
        <p:spPr>
          <a:xfrm rot="10800000">
            <a:off x="5486400" y="4901378"/>
            <a:ext cx="1397160" cy="9813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Network On Chip</a:t>
            </a:r>
          </a:p>
        </p:txBody>
      </p:sp>
      <p:sp>
        <p:nvSpPr>
          <p:cNvPr id="3" name="Text Placeholder 2"/>
          <p:cNvSpPr txBox="1">
            <a:spLocks noGrp="1"/>
          </p:cNvSpPr>
          <p:nvPr>
            <p:ph type="body" idx="4294967295"/>
          </p:nvPr>
        </p:nvSpPr>
        <p:spPr>
          <a:xfrm>
            <a:off x="990600" y="1524000"/>
            <a:ext cx="7416800" cy="4710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Layout of a multicore processor</a:t>
            </a:r>
          </a:p>
        </p:txBody>
      </p:sp>
      <p:sp>
        <p:nvSpPr>
          <p:cNvPr id="9" name="AutoShape 3"/>
          <p:cNvSpPr>
            <a:spLocks noChangeAspect="1" noChangeArrowheads="1" noTextEdit="1"/>
          </p:cNvSpPr>
          <p:nvPr/>
        </p:nvSpPr>
        <p:spPr bwMode="auto">
          <a:xfrm>
            <a:off x="1625600" y="2351088"/>
            <a:ext cx="6100763" cy="377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1709738" y="2459038"/>
            <a:ext cx="3890963" cy="3530600"/>
          </a:xfrm>
          <a:prstGeom prst="rect">
            <a:avLst/>
          </a:prstGeom>
          <a:solidFill>
            <a:srgbClr val="FFE6D5"/>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892300" y="2698750"/>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305050" y="2693988"/>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308225" y="2987675"/>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895475" y="298291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881188" y="2574925"/>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1897063" y="3254375"/>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2851150" y="2700338"/>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262313" y="2697163"/>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3265488" y="2989263"/>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852738" y="29845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840038" y="2576513"/>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854325" y="3255963"/>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3757613" y="269557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170363" y="269081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4173538" y="2984500"/>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760788" y="2979738"/>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746500" y="2571750"/>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762375" y="3251200"/>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4716463" y="2697163"/>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5127625" y="26924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5130800" y="29860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4719638" y="2981325"/>
            <a:ext cx="334963"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4705350" y="2573338"/>
            <a:ext cx="758825" cy="93662"/>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719638" y="3252788"/>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1898650" y="356076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2311400" y="35560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2314575" y="38496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1901825" y="38449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1901825" y="4116388"/>
            <a:ext cx="760413"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2855913" y="356393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3268663" y="355917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3271838" y="3851275"/>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2859088" y="384810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2860675" y="4119563"/>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3763963" y="35575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176713" y="35528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4179888" y="3846513"/>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3767138" y="384175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768725" y="4113213"/>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4721225" y="355917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5133975" y="355600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5137150" y="3848100"/>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4724400" y="3843338"/>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4725988" y="4114800"/>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1895475" y="443547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2308225" y="443071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2311400" y="4724400"/>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1898650" y="4719638"/>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1900238" y="4305300"/>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2852738" y="4437063"/>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3265488" y="443230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3268663" y="47259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2855913" y="47212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2857500" y="4306888"/>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6"/>
          <p:cNvSpPr>
            <a:spLocks noChangeArrowheads="1"/>
          </p:cNvSpPr>
          <p:nvPr/>
        </p:nvSpPr>
        <p:spPr bwMode="auto">
          <a:xfrm>
            <a:off x="3760788" y="4432300"/>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173538" y="4427538"/>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8"/>
          <p:cNvSpPr>
            <a:spLocks noChangeArrowheads="1"/>
          </p:cNvSpPr>
          <p:nvPr/>
        </p:nvSpPr>
        <p:spPr bwMode="auto">
          <a:xfrm>
            <a:off x="4176713" y="472122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3763963" y="4716463"/>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3765550" y="4300538"/>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719638" y="4433888"/>
            <a:ext cx="317500"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3"/>
          <p:cNvSpPr>
            <a:spLocks noChangeArrowheads="1"/>
          </p:cNvSpPr>
          <p:nvPr/>
        </p:nvSpPr>
        <p:spPr bwMode="auto">
          <a:xfrm>
            <a:off x="5130800" y="44291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5133975" y="472281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4721225" y="4718050"/>
            <a:ext cx="338138"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4722813" y="4303713"/>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1901825" y="52974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9"/>
          <p:cNvSpPr>
            <a:spLocks noChangeArrowheads="1"/>
          </p:cNvSpPr>
          <p:nvPr/>
        </p:nvSpPr>
        <p:spPr bwMode="auto">
          <a:xfrm>
            <a:off x="2314575" y="529272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0"/>
          <p:cNvSpPr>
            <a:spLocks noChangeArrowheads="1"/>
          </p:cNvSpPr>
          <p:nvPr/>
        </p:nvSpPr>
        <p:spPr bwMode="auto">
          <a:xfrm>
            <a:off x="2317750" y="558641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1"/>
          <p:cNvSpPr>
            <a:spLocks noChangeArrowheads="1"/>
          </p:cNvSpPr>
          <p:nvPr/>
        </p:nvSpPr>
        <p:spPr bwMode="auto">
          <a:xfrm>
            <a:off x="1905000" y="558165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2"/>
          <p:cNvSpPr>
            <a:spLocks noChangeArrowheads="1"/>
          </p:cNvSpPr>
          <p:nvPr/>
        </p:nvSpPr>
        <p:spPr bwMode="auto">
          <a:xfrm>
            <a:off x="1907646" y="5850997"/>
            <a:ext cx="760413"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3"/>
          <p:cNvSpPr>
            <a:spLocks noChangeArrowheads="1"/>
          </p:cNvSpPr>
          <p:nvPr/>
        </p:nvSpPr>
        <p:spPr bwMode="auto">
          <a:xfrm>
            <a:off x="1889655" y="5175779"/>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4"/>
          <p:cNvSpPr>
            <a:spLocks noChangeArrowheads="1"/>
          </p:cNvSpPr>
          <p:nvPr/>
        </p:nvSpPr>
        <p:spPr bwMode="auto">
          <a:xfrm>
            <a:off x="2860675" y="5300663"/>
            <a:ext cx="317500" cy="212725"/>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5"/>
          <p:cNvSpPr>
            <a:spLocks noChangeArrowheads="1"/>
          </p:cNvSpPr>
          <p:nvPr/>
        </p:nvSpPr>
        <p:spPr bwMode="auto">
          <a:xfrm>
            <a:off x="3271838" y="529590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6"/>
          <p:cNvSpPr>
            <a:spLocks noChangeArrowheads="1"/>
          </p:cNvSpPr>
          <p:nvPr/>
        </p:nvSpPr>
        <p:spPr bwMode="auto">
          <a:xfrm>
            <a:off x="3275013" y="558958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2862263" y="5584825"/>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8"/>
          <p:cNvSpPr>
            <a:spLocks noChangeArrowheads="1"/>
          </p:cNvSpPr>
          <p:nvPr/>
        </p:nvSpPr>
        <p:spPr bwMode="auto">
          <a:xfrm>
            <a:off x="2866496" y="5854172"/>
            <a:ext cx="758825"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9"/>
          <p:cNvSpPr>
            <a:spLocks noChangeArrowheads="1"/>
          </p:cNvSpPr>
          <p:nvPr/>
        </p:nvSpPr>
        <p:spPr bwMode="auto">
          <a:xfrm>
            <a:off x="2846917" y="5177366"/>
            <a:ext cx="758825" cy="93662"/>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90"/>
          <p:cNvSpPr>
            <a:spLocks noChangeArrowheads="1"/>
          </p:cNvSpPr>
          <p:nvPr/>
        </p:nvSpPr>
        <p:spPr bwMode="auto">
          <a:xfrm>
            <a:off x="3767138" y="5294313"/>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1"/>
          <p:cNvSpPr>
            <a:spLocks noChangeArrowheads="1"/>
          </p:cNvSpPr>
          <p:nvPr/>
        </p:nvSpPr>
        <p:spPr bwMode="auto">
          <a:xfrm>
            <a:off x="4179888" y="5289550"/>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2"/>
          <p:cNvSpPr>
            <a:spLocks noChangeArrowheads="1"/>
          </p:cNvSpPr>
          <p:nvPr/>
        </p:nvSpPr>
        <p:spPr bwMode="auto">
          <a:xfrm>
            <a:off x="4183063" y="5583238"/>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3"/>
          <p:cNvSpPr>
            <a:spLocks noChangeArrowheads="1"/>
          </p:cNvSpPr>
          <p:nvPr/>
        </p:nvSpPr>
        <p:spPr bwMode="auto">
          <a:xfrm>
            <a:off x="3770313" y="5578475"/>
            <a:ext cx="336550" cy="228600"/>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4"/>
          <p:cNvSpPr>
            <a:spLocks noChangeArrowheads="1"/>
          </p:cNvSpPr>
          <p:nvPr/>
        </p:nvSpPr>
        <p:spPr bwMode="auto">
          <a:xfrm>
            <a:off x="3772958" y="5847822"/>
            <a:ext cx="760413" cy="92075"/>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5"/>
          <p:cNvSpPr>
            <a:spLocks noChangeArrowheads="1"/>
          </p:cNvSpPr>
          <p:nvPr/>
        </p:nvSpPr>
        <p:spPr bwMode="auto">
          <a:xfrm>
            <a:off x="3754967" y="5172604"/>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6"/>
          <p:cNvSpPr>
            <a:spLocks noChangeArrowheads="1"/>
          </p:cNvSpPr>
          <p:nvPr/>
        </p:nvSpPr>
        <p:spPr bwMode="auto">
          <a:xfrm>
            <a:off x="4724400" y="5295900"/>
            <a:ext cx="319088" cy="215900"/>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7"/>
          <p:cNvSpPr>
            <a:spLocks noChangeArrowheads="1"/>
          </p:cNvSpPr>
          <p:nvPr/>
        </p:nvSpPr>
        <p:spPr bwMode="auto">
          <a:xfrm>
            <a:off x="5138738" y="5292725"/>
            <a:ext cx="334963"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98"/>
          <p:cNvSpPr>
            <a:spLocks noChangeArrowheads="1"/>
          </p:cNvSpPr>
          <p:nvPr/>
        </p:nvSpPr>
        <p:spPr bwMode="auto">
          <a:xfrm>
            <a:off x="5140325" y="5584825"/>
            <a:ext cx="319088" cy="214312"/>
          </a:xfrm>
          <a:prstGeom prst="rect">
            <a:avLst/>
          </a:prstGeom>
          <a:solidFill>
            <a:srgbClr val="0000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9"/>
          <p:cNvSpPr>
            <a:spLocks noChangeArrowheads="1"/>
          </p:cNvSpPr>
          <p:nvPr/>
        </p:nvSpPr>
        <p:spPr bwMode="auto">
          <a:xfrm>
            <a:off x="4727575" y="5581650"/>
            <a:ext cx="336550" cy="227012"/>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Rectangle 100"/>
          <p:cNvSpPr>
            <a:spLocks noChangeArrowheads="1"/>
          </p:cNvSpPr>
          <p:nvPr/>
        </p:nvSpPr>
        <p:spPr bwMode="auto">
          <a:xfrm>
            <a:off x="4731808" y="5849409"/>
            <a:ext cx="758825" cy="93662"/>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1"/>
          <p:cNvSpPr>
            <a:spLocks noChangeArrowheads="1"/>
          </p:cNvSpPr>
          <p:nvPr/>
        </p:nvSpPr>
        <p:spPr bwMode="auto">
          <a:xfrm>
            <a:off x="4712230" y="5174191"/>
            <a:ext cx="758825" cy="92075"/>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2"/>
          <p:cNvSpPr>
            <a:spLocks noChangeArrowheads="1"/>
          </p:cNvSpPr>
          <p:nvPr/>
        </p:nvSpPr>
        <p:spPr bwMode="auto">
          <a:xfrm>
            <a:off x="5878513" y="3598863"/>
            <a:ext cx="1724025" cy="1397000"/>
          </a:xfrm>
          <a:prstGeom prst="rect">
            <a:avLst/>
          </a:prstGeom>
          <a:solidFill>
            <a:srgbClr val="F2F2F2"/>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3"/>
          <p:cNvSpPr>
            <a:spLocks noChangeArrowheads="1"/>
          </p:cNvSpPr>
          <p:nvPr/>
        </p:nvSpPr>
        <p:spPr bwMode="auto">
          <a:xfrm>
            <a:off x="5978525" y="3976688"/>
            <a:ext cx="276225" cy="188912"/>
          </a:xfrm>
          <a:prstGeom prst="rect">
            <a:avLst/>
          </a:prstGeom>
          <a:solidFill>
            <a:srgbClr val="F4D7E3"/>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4"/>
          <p:cNvSpPr>
            <a:spLocks noChangeArrowheads="1"/>
          </p:cNvSpPr>
          <p:nvPr/>
        </p:nvSpPr>
        <p:spPr bwMode="auto">
          <a:xfrm>
            <a:off x="5984875" y="3662363"/>
            <a:ext cx="261938" cy="177800"/>
          </a:xfrm>
          <a:prstGeom prst="rect">
            <a:avLst/>
          </a:prstGeom>
          <a:solidFill>
            <a:srgbClr val="0000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5"/>
          <p:cNvSpPr>
            <a:spLocks noChangeArrowheads="1"/>
          </p:cNvSpPr>
          <p:nvPr/>
        </p:nvSpPr>
        <p:spPr bwMode="auto">
          <a:xfrm>
            <a:off x="5970588" y="4354513"/>
            <a:ext cx="623888" cy="74612"/>
          </a:xfrm>
          <a:prstGeom prst="rect">
            <a:avLst/>
          </a:prstGeom>
          <a:solidFill>
            <a:srgbClr val="FF000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106"/>
          <p:cNvSpPr>
            <a:spLocks noChangeArrowheads="1"/>
          </p:cNvSpPr>
          <p:nvPr/>
        </p:nvSpPr>
        <p:spPr bwMode="auto">
          <a:xfrm>
            <a:off x="6396038" y="4017963"/>
            <a:ext cx="1103313"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Cache bank</a:t>
            </a:r>
            <a:endParaRPr kumimoji="0" lang="en-US" sz="1800" b="0" i="0" u="none" strike="noStrike" cap="none" normalizeH="0" baseline="0" dirty="0" smtClean="0">
              <a:ln>
                <a:noFill/>
              </a:ln>
              <a:solidFill>
                <a:schemeClr val="tx1"/>
              </a:solidFill>
              <a:effectLst/>
              <a:latin typeface="Arial" pitchFamily="34" charset="0"/>
            </a:endParaRPr>
          </a:p>
        </p:txBody>
      </p:sp>
      <p:sp>
        <p:nvSpPr>
          <p:cNvPr id="112" name="Rectangle 107"/>
          <p:cNvSpPr>
            <a:spLocks noChangeArrowheads="1"/>
          </p:cNvSpPr>
          <p:nvPr/>
        </p:nvSpPr>
        <p:spPr bwMode="auto">
          <a:xfrm>
            <a:off x="6351588" y="3636963"/>
            <a:ext cx="5969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Core</a:t>
            </a:r>
            <a:endParaRPr kumimoji="0" lang="en-US" sz="1800" b="0" i="0" u="none" strike="noStrike" cap="none" normalizeH="0" baseline="0" smtClean="0">
              <a:ln>
                <a:noFill/>
              </a:ln>
              <a:solidFill>
                <a:schemeClr val="tx1"/>
              </a:solidFill>
              <a:effectLst/>
              <a:latin typeface="Arial" pitchFamily="34" charset="0"/>
            </a:endParaRPr>
          </a:p>
        </p:txBody>
      </p:sp>
      <p:sp>
        <p:nvSpPr>
          <p:cNvPr id="113" name="Rectangle 108"/>
          <p:cNvSpPr>
            <a:spLocks noChangeArrowheads="1"/>
          </p:cNvSpPr>
          <p:nvPr/>
        </p:nvSpPr>
        <p:spPr bwMode="auto">
          <a:xfrm>
            <a:off x="6700838" y="4267200"/>
            <a:ext cx="766763"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Memory </a:t>
            </a:r>
            <a:endParaRPr kumimoji="0" lang="en-US" sz="1800" b="0" i="0" u="none" strike="noStrike" cap="none" normalizeH="0" baseline="0" smtClean="0">
              <a:ln>
                <a:noFill/>
              </a:ln>
              <a:solidFill>
                <a:schemeClr val="tx1"/>
              </a:solidFill>
              <a:effectLst/>
              <a:latin typeface="Arial" pitchFamily="34" charset="0"/>
            </a:endParaRPr>
          </a:p>
        </p:txBody>
      </p:sp>
      <p:sp>
        <p:nvSpPr>
          <p:cNvPr id="114" name="Rectangle 109"/>
          <p:cNvSpPr>
            <a:spLocks noChangeArrowheads="1"/>
          </p:cNvSpPr>
          <p:nvPr/>
        </p:nvSpPr>
        <p:spPr bwMode="auto">
          <a:xfrm>
            <a:off x="6700838" y="4521200"/>
            <a:ext cx="808038"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controller</a:t>
            </a:r>
            <a:endParaRPr kumimoji="0" lang="en-US" sz="1800" b="0" i="0" u="none" strike="noStrike" cap="none" normalizeH="0" baseline="0" smtClean="0">
              <a:ln>
                <a:noFill/>
              </a:ln>
              <a:solidFill>
                <a:schemeClr val="tx1"/>
              </a:solidFill>
              <a:effectLst/>
              <a:latin typeface="Arial" pitchFamily="34" charset="0"/>
            </a:endParaRPr>
          </a:p>
        </p:txBody>
      </p:sp>
      <p:sp>
        <p:nvSpPr>
          <p:cNvPr id="115" name="Rectangle 110"/>
          <p:cNvSpPr>
            <a:spLocks noChangeArrowheads="1"/>
          </p:cNvSpPr>
          <p:nvPr/>
        </p:nvSpPr>
        <p:spPr bwMode="auto">
          <a:xfrm>
            <a:off x="6708775" y="4783138"/>
            <a:ext cx="611188"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Router</a:t>
            </a:r>
            <a:endParaRPr kumimoji="0" lang="en-US" sz="1800" b="0" i="0" u="none" strike="noStrike" cap="none" normalizeH="0" baseline="0" smtClean="0">
              <a:ln>
                <a:noFill/>
              </a:ln>
              <a:solidFill>
                <a:schemeClr val="tx1"/>
              </a:solidFill>
              <a:effectLst/>
              <a:latin typeface="Arial" pitchFamily="34" charset="0"/>
            </a:endParaRPr>
          </a:p>
        </p:txBody>
      </p:sp>
      <p:sp>
        <p:nvSpPr>
          <p:cNvPr id="116" name="Rectangle 111"/>
          <p:cNvSpPr>
            <a:spLocks noChangeArrowheads="1"/>
          </p:cNvSpPr>
          <p:nvPr/>
        </p:nvSpPr>
        <p:spPr bwMode="auto">
          <a:xfrm>
            <a:off x="5999163" y="4826000"/>
            <a:ext cx="623888" cy="76200"/>
          </a:xfrm>
          <a:prstGeom prst="rect">
            <a:avLst/>
          </a:prstGeom>
          <a:solidFill>
            <a:srgbClr val="008080"/>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2"/>
          <p:cNvSpPr>
            <a:spLocks/>
          </p:cNvSpPr>
          <p:nvPr/>
        </p:nvSpPr>
        <p:spPr bwMode="auto">
          <a:xfrm>
            <a:off x="4524375" y="2400300"/>
            <a:ext cx="1087438" cy="1006475"/>
          </a:xfrm>
          <a:custGeom>
            <a:avLst/>
            <a:gdLst>
              <a:gd name="T0" fmla="*/ 1765 w 1765"/>
              <a:gd name="T1" fmla="*/ 815 h 1630"/>
              <a:gd name="T2" fmla="*/ 882 w 1765"/>
              <a:gd name="T3" fmla="*/ 1630 h 1630"/>
              <a:gd name="T4" fmla="*/ 0 w 1765"/>
              <a:gd name="T5" fmla="*/ 815 h 1630"/>
              <a:gd name="T6" fmla="*/ 882 w 1765"/>
              <a:gd name="T7" fmla="*/ 0 h 1630"/>
              <a:gd name="T8" fmla="*/ 1765 w 1765"/>
              <a:gd name="T9" fmla="*/ 785 h 1630"/>
            </a:gdLst>
            <a:ahLst/>
            <a:cxnLst>
              <a:cxn ang="0">
                <a:pos x="T0" y="T1"/>
              </a:cxn>
              <a:cxn ang="0">
                <a:pos x="T2" y="T3"/>
              </a:cxn>
              <a:cxn ang="0">
                <a:pos x="T4" y="T5"/>
              </a:cxn>
              <a:cxn ang="0">
                <a:pos x="T6" y="T7"/>
              </a:cxn>
              <a:cxn ang="0">
                <a:pos x="T8" y="T9"/>
              </a:cxn>
            </a:cxnLst>
            <a:rect l="0" t="0" r="r" b="b"/>
            <a:pathLst>
              <a:path w="1765" h="1630">
                <a:moveTo>
                  <a:pt x="1765" y="815"/>
                </a:moveTo>
                <a:cubicBezTo>
                  <a:pt x="1765" y="1266"/>
                  <a:pt x="1370" y="1630"/>
                  <a:pt x="882" y="1630"/>
                </a:cubicBezTo>
                <a:cubicBezTo>
                  <a:pt x="395" y="1630"/>
                  <a:pt x="0" y="1266"/>
                  <a:pt x="0" y="815"/>
                </a:cubicBezTo>
                <a:cubicBezTo>
                  <a:pt x="0" y="365"/>
                  <a:pt x="395" y="0"/>
                  <a:pt x="882" y="0"/>
                </a:cubicBezTo>
                <a:cubicBezTo>
                  <a:pt x="1357" y="0"/>
                  <a:pt x="1747" y="347"/>
                  <a:pt x="1765" y="785"/>
                </a:cubicBezTo>
              </a:path>
            </a:pathLst>
          </a:custGeom>
          <a:noFill/>
          <a:ln w="20" cap="flat">
            <a:solidFill>
              <a:srgbClr val="D4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p:cNvSpPr>
            <a:spLocks/>
          </p:cNvSpPr>
          <p:nvPr/>
        </p:nvSpPr>
        <p:spPr bwMode="auto">
          <a:xfrm>
            <a:off x="5081588" y="2386013"/>
            <a:ext cx="1597025" cy="87312"/>
          </a:xfrm>
          <a:custGeom>
            <a:avLst/>
            <a:gdLst>
              <a:gd name="T0" fmla="*/ 0 w 2595"/>
              <a:gd name="T1" fmla="*/ 0 h 143"/>
              <a:gd name="T2" fmla="*/ 2595 w 2595"/>
              <a:gd name="T3" fmla="*/ 143 h 143"/>
              <a:gd name="T4" fmla="*/ 2595 w 2595"/>
              <a:gd name="T5" fmla="*/ 143 h 143"/>
            </a:gdLst>
            <a:ahLst/>
            <a:cxnLst>
              <a:cxn ang="0">
                <a:pos x="T0" y="T1"/>
              </a:cxn>
              <a:cxn ang="0">
                <a:pos x="T2" y="T3"/>
              </a:cxn>
              <a:cxn ang="0">
                <a:pos x="T4" y="T5"/>
              </a:cxn>
            </a:cxnLst>
            <a:rect l="0" t="0" r="r" b="b"/>
            <a:pathLst>
              <a:path w="2595" h="143">
                <a:moveTo>
                  <a:pt x="0" y="0"/>
                </a:moveTo>
                <a:lnTo>
                  <a:pt x="2595" y="143"/>
                </a:lnTo>
                <a:lnTo>
                  <a:pt x="2595" y="143"/>
                </a:lnTo>
              </a:path>
            </a:pathLst>
          </a:custGeom>
          <a:noFill/>
          <a:ln w="19" cap="flat">
            <a:solidFill>
              <a:srgbClr val="D4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4"/>
          <p:cNvSpPr>
            <a:spLocks noChangeShapeType="1"/>
          </p:cNvSpPr>
          <p:nvPr/>
        </p:nvSpPr>
        <p:spPr bwMode="auto">
          <a:xfrm flipV="1">
            <a:off x="5424488" y="2465388"/>
            <a:ext cx="1254125" cy="844550"/>
          </a:xfrm>
          <a:prstGeom prst="line">
            <a:avLst/>
          </a:prstGeom>
          <a:noFill/>
          <a:ln w="19" cap="flat">
            <a:solidFill>
              <a:srgbClr val="D4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5"/>
          <p:cNvSpPr>
            <a:spLocks noChangeArrowheads="1"/>
          </p:cNvSpPr>
          <p:nvPr/>
        </p:nvSpPr>
        <p:spPr bwMode="auto">
          <a:xfrm>
            <a:off x="6691313" y="2362200"/>
            <a:ext cx="546100" cy="35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Tile</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4850</TotalTime>
  <Words>4818</Words>
  <Application>Microsoft Office PowerPoint</Application>
  <PresentationFormat>On-screen Show (4:3)</PresentationFormat>
  <Paragraphs>1196</Paragraphs>
  <Slides>110</Slides>
  <Notes>106</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110</vt:i4>
      </vt:variant>
    </vt:vector>
  </HeadingPairs>
  <TitlesOfParts>
    <vt:vector size="131" baseType="lpstr">
      <vt:lpstr>Arial Unicode MS</vt:lpstr>
      <vt:lpstr>Microsoft YaHei</vt:lpstr>
      <vt:lpstr>Adobe Caslon Pro</vt:lpstr>
      <vt:lpstr>Arial</vt:lpstr>
      <vt:lpstr>Calibri</vt:lpstr>
      <vt:lpstr>Cambria Math</vt:lpstr>
      <vt:lpstr>Candara</vt:lpstr>
      <vt:lpstr>Courier New</vt:lpstr>
      <vt:lpstr>Freestyle Script</vt:lpstr>
      <vt:lpstr>Helvetica</vt:lpstr>
      <vt:lpstr>Mangal</vt:lpstr>
      <vt:lpstr>Sans</vt:lpstr>
      <vt:lpstr>Schoolbook Uralic</vt:lpstr>
      <vt:lpstr>StarSymbol</vt:lpstr>
      <vt:lpstr>Symbol</vt:lpstr>
      <vt:lpstr>Tahoma</vt:lpstr>
      <vt:lpstr>Times New Roman</vt:lpstr>
      <vt:lpstr>TimesNewRoman</vt:lpstr>
      <vt:lpstr>TimesNewRoman,Bold</vt:lpstr>
      <vt:lpstr>Wingdings</vt:lpstr>
      <vt:lpstr>Waveform</vt:lpstr>
      <vt:lpstr>PowerPoint Presentation</vt:lpstr>
      <vt:lpstr>PowerPoint Presentation</vt:lpstr>
      <vt:lpstr>Outline</vt:lpstr>
      <vt:lpstr>Processor Performance Scaling has reached its Limits</vt:lpstr>
      <vt:lpstr>Processor Performance</vt:lpstr>
      <vt:lpstr>Future of computer architecture</vt:lpstr>
      <vt:lpstr>Multiprocessing</vt:lpstr>
      <vt:lpstr>Symmetric vs Asymmetric MPs</vt:lpstr>
      <vt:lpstr>Moore's Law</vt:lpstr>
      <vt:lpstr>Moore's Law - II</vt:lpstr>
      <vt:lpstr>Strong vs Loosely Coupled Multiprocessing</vt:lpstr>
      <vt:lpstr>Shared Memory vs Message Passing</vt:lpstr>
      <vt:lpstr>Let us write a parallel program</vt:lpstr>
      <vt:lpstr>PowerPoint Presentation</vt:lpstr>
      <vt:lpstr>The Notion of Threads</vt:lpstr>
      <vt:lpstr>Operation of the Program</vt:lpstr>
      <vt:lpstr>Message Passing</vt:lpstr>
      <vt:lpstr>Example</vt:lpstr>
      <vt:lpstr>PowerPoint Presentation</vt:lpstr>
      <vt:lpstr>Outline</vt:lpstr>
      <vt:lpstr>Amdahl's Law</vt:lpstr>
      <vt:lpstr>Amdahl's Law - II</vt:lpstr>
      <vt:lpstr>Implications</vt:lpstr>
      <vt:lpstr>Conclusions</vt:lpstr>
      <vt:lpstr>Flynn's Classification</vt:lpstr>
      <vt:lpstr>SISD and SIMD</vt:lpstr>
      <vt:lpstr>MISD</vt:lpstr>
      <vt:lpstr>MIMD</vt:lpstr>
      <vt:lpstr>Outline</vt:lpstr>
      <vt:lpstr>Logical Point of View</vt:lpstr>
      <vt:lpstr>Implementing Shared Memory</vt:lpstr>
      <vt:lpstr>Coherence</vt:lpstr>
      <vt:lpstr>Example 1</vt:lpstr>
      <vt:lpstr>Example 2</vt:lpstr>
      <vt:lpstr>Axioms of Coherence</vt:lpstr>
      <vt:lpstr>Memory Consistency – Behaviour across multiple locations</vt:lpstr>
      <vt:lpstr>Definitions</vt:lpstr>
      <vt:lpstr>Sequential Consistency</vt:lpstr>
      <vt:lpstr>Weak Consistency</vt:lpstr>
      <vt:lpstr>Weak Consistency - II</vt:lpstr>
      <vt:lpstr>Add n numbers on an SC Machine</vt:lpstr>
      <vt:lpstr>SC Example - II</vt:lpstr>
      <vt:lpstr>Add n numbers on a WC Machine</vt:lpstr>
      <vt:lpstr>PowerPoint Presentation</vt:lpstr>
      <vt:lpstr>PowerPoint Presentation</vt:lpstr>
      <vt:lpstr>Physical View of Memory</vt:lpstr>
      <vt:lpstr>Tradeoffs</vt:lpstr>
      <vt:lpstr>Shared Caches</vt:lpstr>
      <vt:lpstr>Shared Caches - II</vt:lpstr>
      <vt:lpstr>Coherent Private Caches</vt:lpstr>
      <vt:lpstr>PowerPoint Presentation</vt:lpstr>
      <vt:lpstr>PowerPoint Presentation</vt:lpstr>
      <vt:lpstr>PowerPoint Presentation</vt:lpstr>
      <vt:lpstr>PowerPoint Presentation</vt:lpstr>
      <vt:lpstr>Snoopy Protocol</vt:lpstr>
      <vt:lpstr>Write Update Protocol</vt:lpstr>
      <vt:lpstr>State Diagram</vt:lpstr>
      <vt:lpstr>Write Invalidate Protocol</vt:lpstr>
      <vt:lpstr>State Transition Diagram for Actions  Taken by the Processor</vt:lpstr>
      <vt:lpstr>State Transition Diagram (for events received from the bus)</vt:lpstr>
      <vt:lpstr>Directory Protocol (Broad Idea)</vt:lpstr>
      <vt:lpstr>Outline</vt:lpstr>
      <vt:lpstr>Multithreading</vt:lpstr>
      <vt:lpstr>Coarse Grained Multithreading</vt:lpstr>
      <vt:lpstr>Implementation</vt:lpstr>
      <vt:lpstr>Advantages</vt:lpstr>
      <vt:lpstr>Fine Grained Multithreading</vt:lpstr>
      <vt:lpstr>Simultaneous Multithreading</vt:lpstr>
      <vt:lpstr>Simultaneous Multithreading</vt:lpstr>
      <vt:lpstr>Summary</vt:lpstr>
      <vt:lpstr>Outline</vt:lpstr>
      <vt:lpstr>Vector Processors</vt:lpstr>
      <vt:lpstr>Background</vt:lpstr>
      <vt:lpstr>Software Interface</vt:lpstr>
      <vt:lpstr>Example of Vector Addition</vt:lpstr>
      <vt:lpstr>Loading Vector Registers</vt:lpstr>
      <vt:lpstr>Scatter Gather Operation</vt:lpstr>
      <vt:lpstr>Vector Store Operation</vt:lpstr>
      <vt:lpstr>Vector Operations</vt:lpstr>
      <vt:lpstr>Example using SSE Instructions</vt:lpstr>
      <vt:lpstr>Predicated Instructions</vt:lpstr>
      <vt:lpstr>Predicated Instructions - II</vt:lpstr>
      <vt:lpstr>Predicated Instructions - III</vt:lpstr>
      <vt:lpstr>Predicated Instructions - IV</vt:lpstr>
      <vt:lpstr>Design of a Vector Processor</vt:lpstr>
      <vt:lpstr>Graphics Processors – Quick Overview</vt:lpstr>
      <vt:lpstr>Graphics Processors</vt:lpstr>
      <vt:lpstr>Role of a Graphics Processor</vt:lpstr>
      <vt:lpstr>Graphics Pipeline</vt:lpstr>
      <vt:lpstr>PowerPoint Presentation</vt:lpstr>
      <vt:lpstr>Structure of an SM</vt:lpstr>
      <vt:lpstr>Computation on a GPU</vt:lpstr>
      <vt:lpstr>Computations on a GPU - II</vt:lpstr>
      <vt:lpstr>Computations on a GPU - III</vt:lpstr>
      <vt:lpstr>CUDA Programming Language</vt:lpstr>
      <vt:lpstr>CUDA Example</vt:lpstr>
      <vt:lpstr>PowerPoint Presentation</vt:lpstr>
      <vt:lpstr>Outline</vt:lpstr>
      <vt:lpstr>Network On Chip</vt:lpstr>
      <vt:lpstr>Network on Chip (NoC)</vt:lpstr>
      <vt:lpstr>Properties of an NoC</vt:lpstr>
      <vt:lpstr>Chain and Ring</vt:lpstr>
      <vt:lpstr>Fat Tree</vt:lpstr>
      <vt:lpstr>Mesh</vt:lpstr>
      <vt:lpstr>Torus</vt:lpstr>
      <vt:lpstr>Folded Torus</vt:lpstr>
      <vt:lpstr>Hypercube</vt:lpstr>
      <vt:lpstr>Butterfly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435</cp:revision>
  <dcterms:created xsi:type="dcterms:W3CDTF">2013-07-05T14:39:01Z</dcterms:created>
  <dcterms:modified xsi:type="dcterms:W3CDTF">2017-02-10T10:43:51Z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